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45"/>
  </p:notesMasterIdLst>
  <p:handoutMasterIdLst>
    <p:handoutMasterId r:id="rId46"/>
  </p:handoutMasterIdLst>
  <p:sldIdLst>
    <p:sldId id="256" r:id="rId5"/>
    <p:sldId id="265" r:id="rId6"/>
    <p:sldId id="266" r:id="rId7"/>
    <p:sldId id="276" r:id="rId8"/>
    <p:sldId id="282" r:id="rId9"/>
    <p:sldId id="281" r:id="rId10"/>
    <p:sldId id="284" r:id="rId11"/>
    <p:sldId id="278" r:id="rId12"/>
    <p:sldId id="307" r:id="rId13"/>
    <p:sldId id="285" r:id="rId14"/>
    <p:sldId id="325" r:id="rId15"/>
    <p:sldId id="287" r:id="rId16"/>
    <p:sldId id="286" r:id="rId17"/>
    <p:sldId id="288" r:id="rId18"/>
    <p:sldId id="289" r:id="rId19"/>
    <p:sldId id="303" r:id="rId20"/>
    <p:sldId id="291" r:id="rId21"/>
    <p:sldId id="300" r:id="rId22"/>
    <p:sldId id="305" r:id="rId23"/>
    <p:sldId id="306" r:id="rId24"/>
    <p:sldId id="293" r:id="rId25"/>
    <p:sldId id="299" r:id="rId26"/>
    <p:sldId id="308" r:id="rId27"/>
    <p:sldId id="294" r:id="rId28"/>
    <p:sldId id="309" r:id="rId29"/>
    <p:sldId id="310" r:id="rId30"/>
    <p:sldId id="316" r:id="rId31"/>
    <p:sldId id="314" r:id="rId32"/>
    <p:sldId id="312" r:id="rId33"/>
    <p:sldId id="326" r:id="rId34"/>
    <p:sldId id="313" r:id="rId35"/>
    <p:sldId id="315" r:id="rId36"/>
    <p:sldId id="317" r:id="rId37"/>
    <p:sldId id="318" r:id="rId38"/>
    <p:sldId id="319" r:id="rId39"/>
    <p:sldId id="320" r:id="rId40"/>
    <p:sldId id="321" r:id="rId41"/>
    <p:sldId id="322" r:id="rId42"/>
    <p:sldId id="323" r:id="rId43"/>
    <p:sldId id="324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5B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38" autoAdjust="0"/>
    <p:restoredTop sz="95274" autoAdjust="0"/>
  </p:normalViewPr>
  <p:slideViewPr>
    <p:cSldViewPr snapToGrid="0">
      <p:cViewPr varScale="1">
        <p:scale>
          <a:sx n="69" d="100"/>
          <a:sy n="69" d="100"/>
        </p:scale>
        <p:origin x="1158" y="60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pPr/>
              <a:t>12/27/2017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pPr/>
              <a:t>12/27/2017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380" y="1610590"/>
            <a:ext cx="9141620" cy="3979719"/>
          </a:xfrm>
          <a:prstGeom prst="rect">
            <a:avLst/>
          </a:prstGeom>
          <a:solidFill>
            <a:srgbClr val="3A5B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2286000"/>
            <a:ext cx="7200900" cy="1517904"/>
          </a:xfrm>
        </p:spPr>
        <p:txBody>
          <a:bodyPr anchor="b"/>
          <a:lstStyle>
            <a:lvl1pPr algn="ctr">
              <a:defRPr sz="40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3959352"/>
            <a:ext cx="72009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500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9B70-7480-7847-89A0-7C69C38915C5}" type="datetime1">
              <a:rPr lang="en-US" smtClean="0"/>
              <a:pPr/>
              <a:t>12/27/2017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F087-D257-6D4F-9A5A-DA8CE079BFDC}" type="datetime1">
              <a:rPr lang="en-US" smtClean="0"/>
              <a:pPr/>
              <a:t>12/27/2017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380" y="0"/>
            <a:ext cx="9141620" cy="727364"/>
          </a:xfrm>
          <a:prstGeom prst="rect">
            <a:avLst/>
          </a:prstGeom>
          <a:solidFill>
            <a:srgbClr val="3A5B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583680"/>
            <a:ext cx="9141620" cy="274320"/>
          </a:xfrm>
          <a:prstGeom prst="rect">
            <a:avLst/>
          </a:prstGeom>
          <a:solidFill>
            <a:srgbClr val="3A5B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27" y="0"/>
            <a:ext cx="8749146" cy="727364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27" y="893619"/>
            <a:ext cx="8749146" cy="552796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46423" y="6601968"/>
            <a:ext cx="720090" cy="237744"/>
          </a:xfrm>
        </p:spPr>
        <p:txBody>
          <a:bodyPr/>
          <a:lstStyle>
            <a:lvl1pPr>
              <a:defRPr sz="1000"/>
            </a:lvl1pPr>
          </a:lstStyle>
          <a:p>
            <a:fld id="{0497C1CD-D859-C548-A4FF-D49D0D0E37AF}" type="datetime1">
              <a:rPr lang="bg-BG" smtClean="0"/>
              <a:pPr/>
              <a:t>27.12.2017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427" y="6601968"/>
            <a:ext cx="7548996" cy="237744"/>
          </a:xfrm>
        </p:spPr>
        <p:txBody>
          <a:bodyPr/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6513" y="6601968"/>
            <a:ext cx="480060" cy="237744"/>
          </a:xfrm>
        </p:spPr>
        <p:txBody>
          <a:bodyPr/>
          <a:lstStyle>
            <a:lvl1pPr>
              <a:defRPr sz="1000"/>
            </a:lvl1pPr>
          </a:lstStyle>
          <a:p>
            <a:fld id="{CA8D9AD5-F248-4919-864A-CFD76CC027D6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150" y="80529"/>
            <a:ext cx="684376" cy="56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130552"/>
            <a:ext cx="7200900" cy="2359152"/>
          </a:xfrm>
        </p:spPr>
        <p:txBody>
          <a:bodyPr anchor="b">
            <a:normAutofit/>
          </a:bodyPr>
          <a:lstStyle>
            <a:lvl1pPr algn="ctr">
              <a:defRPr sz="40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4572000"/>
            <a:ext cx="72009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15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A2EB-C8DD-9D4A-BDA0-5163D1DD845B}" type="datetime1">
              <a:rPr lang="en-US" smtClean="0"/>
              <a:pPr/>
              <a:t>12/27/2017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901952"/>
            <a:ext cx="3429000" cy="412394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901952"/>
            <a:ext cx="3429000" cy="412394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F25E-5347-8F48-BE3D-3DDB0A264CD1}" type="datetime1">
              <a:rPr lang="en-US" smtClean="0"/>
              <a:pPr/>
              <a:t>12/27/2017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837464"/>
            <a:ext cx="3429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 cap="all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40" y="2740733"/>
            <a:ext cx="3429000" cy="3288847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160" y="1837464"/>
            <a:ext cx="3429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 cap="all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160" y="2740733"/>
            <a:ext cx="3429000" cy="3288847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6784-403D-8A43-A0E5-87C0DBB97C95}" type="datetime1">
              <a:rPr lang="en-US" smtClean="0"/>
              <a:pPr/>
              <a:t>12/27/2017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BB85-D86E-224B-9A33-38FE0D1F1662}" type="datetime1">
              <a:rPr lang="en-US" smtClean="0"/>
              <a:pPr/>
              <a:t>12/27/2017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39CB-FC9E-064C-8E34-5600C5C99FAC}" type="datetime1">
              <a:rPr lang="en-US" smtClean="0"/>
              <a:pPr/>
              <a:t>12/27/2017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>
              <a:defRPr sz="25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758952"/>
            <a:ext cx="4972050" cy="533095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2D2B1-FA6D-AC4C-9CE1-2D68A123C41D}" type="datetime1">
              <a:rPr lang="en-US" smtClean="0"/>
              <a:pPr/>
              <a:t>12/27/2017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>
              <a:defRPr sz="25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6314" y="502920"/>
            <a:ext cx="5026914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D6DF-1CB8-324E-8235-A938B21CBBEA}" type="datetime1">
              <a:rPr lang="en-US" smtClean="0"/>
              <a:pPr/>
              <a:t>12/27/2017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67360"/>
            <a:ext cx="713232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901953"/>
            <a:ext cx="713232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9B86D-CBC9-9144-AEF8-8745F30C2BD2}" type="datetime1">
              <a:rPr lang="en-US" smtClean="0"/>
              <a:pPr/>
              <a:t>12/27/2017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58100" y="6601968"/>
            <a:ext cx="4800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marL="0" indent="0" algn="l" defTabSz="6858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171450" algn="l" defTabSz="685800" rtl="0" eaLnBrk="1" latinLnBrk="0" hangingPunct="1">
        <a:lnSpc>
          <a:spcPct val="90000"/>
        </a:lnSpc>
        <a:spcBef>
          <a:spcPts val="1350"/>
        </a:spcBef>
        <a:buSzPct val="80000"/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71450" algn="l" defTabSz="685800" rtl="0" eaLnBrk="1" latinLnBrk="0" hangingPunct="1">
        <a:lnSpc>
          <a:spcPct val="90000"/>
        </a:lnSpc>
        <a:spcBef>
          <a:spcPts val="750"/>
        </a:spcBef>
        <a:buSzPct val="80000"/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2583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16586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40589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8595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2598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CHƯƠNG</a:t>
            </a:r>
            <a:r>
              <a:rPr lang="en-US" sz="4400" dirty="0">
                <a:latin typeface="Tahoma" pitchFamily="34" charset="0"/>
                <a:ea typeface="Tahoma" pitchFamily="34" charset="0"/>
                <a:cs typeface="Tahoma" pitchFamily="34" charset="0"/>
              </a:rPr>
              <a:t> 6 – </a:t>
            </a:r>
            <a:r>
              <a:rPr lang="en-US" sz="4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endParaRPr lang="en-US" sz="4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49" y="3959352"/>
            <a:ext cx="7544653" cy="914400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Buổi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10: 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Tìm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hiểu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2 </a:t>
            </a: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chiều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VÀ CHUỖI KÝ TỰ</a:t>
            </a:r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6.5.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Truyền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cho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hàm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và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lời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gọi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hàm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10</a:t>
            </a:fld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38370" y="852674"/>
            <a:ext cx="8400663" cy="1180841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vi-VN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Tham số kiểu mảng trong khai báo hàm giống như khai báo biến mảng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r>
              <a:rPr lang="vi-VN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en-US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None/>
            </a:pPr>
            <a:endParaRPr lang="en-US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15473" y="2172332"/>
            <a:ext cx="8128026" cy="4068042"/>
            <a:chOff x="415473" y="1776540"/>
            <a:chExt cx="8128026" cy="4068042"/>
          </a:xfrm>
        </p:grpSpPr>
        <p:sp>
          <p:nvSpPr>
            <p:cNvPr id="7" name="TextBox 6"/>
            <p:cNvSpPr txBox="1"/>
            <p:nvPr/>
          </p:nvSpPr>
          <p:spPr>
            <a:xfrm>
              <a:off x="429121" y="1776540"/>
              <a:ext cx="8114378" cy="19389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dirty="0" err="1">
                  <a:solidFill>
                    <a:schemeClr val="accent5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int</a:t>
              </a:r>
              <a:r>
                <a:rPr lang="en-US" sz="2000" dirty="0">
                  <a:solidFill>
                    <a:schemeClr val="accent5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000" dirty="0" err="1">
                  <a:solidFill>
                    <a:schemeClr val="accent5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TinhDCheo</a:t>
              </a:r>
              <a:r>
                <a:rPr lang="en-US" sz="2000" dirty="0">
                  <a:solidFill>
                    <a:schemeClr val="accent5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(</a:t>
              </a:r>
              <a:r>
                <a:rPr lang="en-US" sz="2000" dirty="0" err="1">
                  <a:solidFill>
                    <a:schemeClr val="accent5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int</a:t>
              </a:r>
              <a:r>
                <a:rPr lang="en-US" sz="2000" dirty="0">
                  <a:solidFill>
                    <a:schemeClr val="accent5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A[50][50], </a:t>
              </a:r>
              <a:r>
                <a:rPr lang="en-US" sz="2000" dirty="0" err="1">
                  <a:solidFill>
                    <a:schemeClr val="accent5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int</a:t>
              </a:r>
              <a:r>
                <a:rPr lang="en-US" sz="2000" dirty="0">
                  <a:solidFill>
                    <a:schemeClr val="accent5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n, </a:t>
              </a:r>
              <a:r>
                <a:rPr lang="en-US" sz="2000" dirty="0" err="1">
                  <a:solidFill>
                    <a:schemeClr val="accent5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int</a:t>
              </a:r>
              <a:r>
                <a:rPr lang="en-US" sz="2000" dirty="0">
                  <a:solidFill>
                    <a:schemeClr val="accent5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m);</a:t>
              </a:r>
            </a:p>
            <a:p>
              <a:pPr>
                <a:lnSpc>
                  <a:spcPct val="150000"/>
                </a:lnSpc>
              </a:pPr>
              <a:r>
                <a:rPr lang="en-US" sz="20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Tên</a:t>
              </a:r>
              <a:r>
                <a:rPr lang="en-US" sz="20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0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hàm</a:t>
              </a:r>
              <a:r>
                <a:rPr lang="en-US" sz="20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: </a:t>
              </a:r>
              <a:r>
                <a:rPr lang="en-US" sz="2000" dirty="0" err="1">
                  <a:solidFill>
                    <a:schemeClr val="accent5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TinhDCheo</a:t>
              </a:r>
              <a:endParaRPr lang="pt-BR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>
                <a:lnSpc>
                  <a:spcPct val="150000"/>
                </a:lnSpc>
                <a:buNone/>
              </a:pPr>
              <a:r>
                <a:rPr lang="en-US" sz="20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Tham</a:t>
              </a:r>
              <a:r>
                <a:rPr lang="en-US" sz="20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0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số</a:t>
              </a:r>
              <a:r>
                <a:rPr lang="en-US" sz="20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: </a:t>
              </a:r>
              <a:r>
                <a:rPr lang="en-US" sz="20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kiểu</a:t>
              </a:r>
              <a:r>
                <a:rPr lang="en-US" sz="20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0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mảng</a:t>
              </a:r>
              <a:r>
                <a:rPr lang="en-US" sz="20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0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số</a:t>
              </a:r>
              <a:r>
                <a:rPr lang="en-US" sz="20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0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nguyên</a:t>
              </a:r>
              <a:r>
                <a:rPr lang="en-US" sz="20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000" dirty="0">
                  <a:solidFill>
                    <a:schemeClr val="accent5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A</a:t>
              </a:r>
              <a:r>
                <a:rPr lang="en-US" sz="20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0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và</a:t>
              </a:r>
              <a:r>
                <a:rPr lang="en-US" sz="20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0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số</a:t>
              </a:r>
              <a:r>
                <a:rPr lang="en-US" sz="20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0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lượng</a:t>
              </a:r>
              <a:r>
                <a:rPr lang="en-US" sz="20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0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dòng</a:t>
              </a:r>
              <a:r>
                <a:rPr lang="en-US" sz="20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000" dirty="0">
                  <a:solidFill>
                    <a:schemeClr val="accent5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n, </a:t>
              </a:r>
              <a:r>
                <a:rPr lang="en-US" sz="20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số</a:t>
              </a:r>
              <a:r>
                <a:rPr lang="en-US" sz="20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0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lượng</a:t>
              </a:r>
              <a:r>
                <a:rPr lang="en-US" sz="20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0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cột</a:t>
              </a:r>
              <a:r>
                <a:rPr lang="en-US" sz="20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000" dirty="0">
                  <a:solidFill>
                    <a:schemeClr val="accent5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m</a:t>
              </a:r>
            </a:p>
            <a:p>
              <a:pPr>
                <a:lnSpc>
                  <a:spcPct val="150000"/>
                </a:lnSpc>
                <a:buNone/>
              </a:pPr>
              <a:r>
                <a:rPr lang="en-US" sz="20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Giá</a:t>
              </a:r>
              <a:r>
                <a:rPr lang="en-US" sz="20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0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trị</a:t>
              </a:r>
              <a:r>
                <a:rPr lang="en-US" sz="20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0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trả</a:t>
              </a:r>
              <a:r>
                <a:rPr lang="en-US" sz="20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0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về</a:t>
              </a:r>
              <a:r>
                <a:rPr lang="en-US" sz="20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: </a:t>
              </a:r>
              <a:r>
                <a:rPr lang="en-US" sz="20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kiểu</a:t>
              </a:r>
              <a:r>
                <a:rPr lang="en-US" sz="20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0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số</a:t>
              </a:r>
              <a:r>
                <a:rPr lang="en-US" sz="20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0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nguyên</a:t>
              </a:r>
              <a:r>
                <a:rPr lang="en-US" sz="20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000" dirty="0" err="1">
                  <a:solidFill>
                    <a:schemeClr val="accent5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int</a:t>
              </a:r>
              <a:endPara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5473" y="3905590"/>
              <a:ext cx="8114378" cy="19389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dirty="0">
                  <a:solidFill>
                    <a:schemeClr val="accent5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void </a:t>
              </a:r>
              <a:r>
                <a:rPr lang="en-US" sz="2000" dirty="0" err="1">
                  <a:solidFill>
                    <a:schemeClr val="accent5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XuatMang</a:t>
              </a:r>
              <a:r>
                <a:rPr lang="en-US" sz="2000" dirty="0">
                  <a:solidFill>
                    <a:schemeClr val="accent5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(</a:t>
              </a:r>
              <a:r>
                <a:rPr lang="en-US" sz="2000" dirty="0" err="1">
                  <a:solidFill>
                    <a:schemeClr val="accent5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int</a:t>
              </a:r>
              <a:r>
                <a:rPr lang="en-US" sz="2000" dirty="0">
                  <a:solidFill>
                    <a:schemeClr val="accent5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A[50][50], </a:t>
              </a:r>
              <a:r>
                <a:rPr lang="en-US" sz="2000" dirty="0" err="1">
                  <a:solidFill>
                    <a:schemeClr val="accent5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int</a:t>
              </a:r>
              <a:r>
                <a:rPr lang="en-US" sz="2000" dirty="0">
                  <a:solidFill>
                    <a:schemeClr val="accent5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n, </a:t>
              </a:r>
              <a:r>
                <a:rPr lang="en-US" sz="2000" dirty="0" err="1">
                  <a:solidFill>
                    <a:schemeClr val="accent5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int</a:t>
              </a:r>
              <a:r>
                <a:rPr lang="en-US" sz="2000" dirty="0">
                  <a:solidFill>
                    <a:schemeClr val="accent5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m);</a:t>
              </a:r>
            </a:p>
            <a:p>
              <a:pPr>
                <a:lnSpc>
                  <a:spcPct val="150000"/>
                </a:lnSpc>
              </a:pPr>
              <a:r>
                <a:rPr lang="en-US" sz="20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Tên</a:t>
              </a:r>
              <a:r>
                <a:rPr lang="en-US" sz="20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0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hàm</a:t>
              </a:r>
              <a:r>
                <a:rPr lang="en-US" sz="20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: </a:t>
              </a:r>
              <a:r>
                <a:rPr lang="en-US" sz="2000" dirty="0" err="1">
                  <a:solidFill>
                    <a:schemeClr val="accent5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XuatMang</a:t>
              </a:r>
              <a:endParaRPr lang="pt-BR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>
                <a:lnSpc>
                  <a:spcPct val="150000"/>
                </a:lnSpc>
                <a:buNone/>
              </a:pPr>
              <a:r>
                <a:rPr lang="en-US" sz="20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Tham</a:t>
              </a:r>
              <a:r>
                <a:rPr lang="en-US" sz="20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0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số</a:t>
              </a:r>
              <a:r>
                <a:rPr lang="en-US" sz="20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: </a:t>
              </a:r>
              <a:r>
                <a:rPr lang="en-US" sz="20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kiểu</a:t>
              </a:r>
              <a:r>
                <a:rPr lang="en-US" sz="20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0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mảng</a:t>
              </a:r>
              <a:r>
                <a:rPr lang="en-US" sz="20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0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số</a:t>
              </a:r>
              <a:r>
                <a:rPr lang="en-US" sz="20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0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nguyên</a:t>
              </a:r>
              <a:r>
                <a:rPr lang="en-US" sz="20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000" dirty="0">
                  <a:solidFill>
                    <a:schemeClr val="accent5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A</a:t>
              </a:r>
              <a:r>
                <a:rPr lang="en-US" sz="20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0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và</a:t>
              </a:r>
              <a:r>
                <a:rPr lang="en-US" sz="20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0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số</a:t>
              </a:r>
              <a:r>
                <a:rPr lang="en-US" sz="20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0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lượng</a:t>
              </a:r>
              <a:r>
                <a:rPr lang="en-US" sz="20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0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dòng</a:t>
              </a:r>
              <a:r>
                <a:rPr lang="en-US" sz="20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000" dirty="0">
                  <a:solidFill>
                    <a:schemeClr val="accent5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n, </a:t>
              </a:r>
              <a:r>
                <a:rPr lang="en-US" sz="20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số</a:t>
              </a:r>
              <a:r>
                <a:rPr lang="en-US" sz="20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0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lượng</a:t>
              </a:r>
              <a:r>
                <a:rPr lang="en-US" sz="20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0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cột</a:t>
              </a:r>
              <a:r>
                <a:rPr lang="en-US" sz="20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000" dirty="0">
                  <a:solidFill>
                    <a:schemeClr val="accent5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m</a:t>
              </a:r>
            </a:p>
            <a:p>
              <a:pPr>
                <a:lnSpc>
                  <a:spcPct val="150000"/>
                </a:lnSpc>
                <a:buNone/>
              </a:pPr>
              <a:r>
                <a:rPr lang="en-US" sz="20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Giá</a:t>
              </a:r>
              <a:r>
                <a:rPr lang="en-US" sz="20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0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trị</a:t>
              </a:r>
              <a:r>
                <a:rPr lang="en-US" sz="20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0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trả</a:t>
              </a:r>
              <a:r>
                <a:rPr lang="en-US" sz="20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0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về</a:t>
              </a:r>
              <a:r>
                <a:rPr lang="en-US" sz="20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: </a:t>
              </a:r>
              <a:r>
                <a:rPr lang="en-US" sz="20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Không</a:t>
              </a:r>
              <a:r>
                <a:rPr lang="en-US" sz="20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0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có</a:t>
              </a:r>
              <a:r>
                <a:rPr lang="en-US" sz="20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0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kiểu</a:t>
              </a:r>
              <a:r>
                <a:rPr lang="en-US" sz="20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0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trả</a:t>
              </a:r>
              <a:r>
                <a:rPr lang="en-US" sz="20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0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về</a:t>
              </a:r>
              <a:r>
                <a:rPr lang="en-US" sz="20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000" dirty="0">
                  <a:solidFill>
                    <a:schemeClr val="accent5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void </a:t>
              </a:r>
              <a:endPara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943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6.5.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Truyền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cho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hàm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và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lời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gọi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hàm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11</a:t>
            </a:fld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7427" y="893619"/>
            <a:ext cx="8749146" cy="101706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vi-VN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Mảng có thể thay đổi nội dung sau khi thực hiện hàm.</a:t>
            </a:r>
            <a:endParaRPr lang="en-US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vi-VN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Có thể bỏ số lượng phần tử hoặc sử dụng con trỏ.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endParaRPr lang="en-US" b="1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endParaRPr lang="en-US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2770" y="2415654"/>
            <a:ext cx="5905194" cy="10156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void 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NhapMang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A[][50] , 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n, 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m);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void 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NhapMang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(*A)[50], 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n, 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m);</a:t>
            </a:r>
          </a:p>
        </p:txBody>
      </p:sp>
    </p:spTree>
    <p:extLst>
      <p:ext uri="{BB962C8B-B14F-4D97-AF65-F5344CB8AC3E}">
        <p14:creationId xmlns:p14="http://schemas.microsoft.com/office/powerpoint/2010/main" val="113943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6.5.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Truyền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cho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hàm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và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lời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gọi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hàm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12</a:t>
            </a:fld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70382" y="852676"/>
            <a:ext cx="6749284" cy="565730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42900" lvl="0" indent="-342900" defTabSz="4572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Tx/>
              <a:buNone/>
              <a:defRPr/>
            </a:pP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#include &lt;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stdio.h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&gt; </a:t>
            </a:r>
          </a:p>
          <a:p>
            <a:pPr marL="342900" lvl="0" indent="-342900" defTabSz="4572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Tx/>
              <a:buNone/>
              <a:defRPr/>
            </a:pP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#include &lt;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conio.h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&gt; </a:t>
            </a:r>
          </a:p>
          <a:p>
            <a:pPr marL="342900" indent="-342900" defTabSz="4572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Tx/>
              <a:buNone/>
              <a:defRPr/>
            </a:pP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void 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nhap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A[][100], 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&amp;N, 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&amp;M) </a:t>
            </a:r>
          </a:p>
          <a:p>
            <a:pPr marL="342900" indent="-342900" defTabSz="4572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Tx/>
              <a:buNone/>
              <a:defRPr/>
            </a:pPr>
            <a:r>
              <a:rPr lang="fr-FR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void</a:t>
            </a:r>
            <a:r>
              <a:rPr lang="fr-FR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xuat</a:t>
            </a:r>
            <a:r>
              <a:rPr lang="fr-FR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fr-FR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fr-FR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A[][100], </a:t>
            </a:r>
            <a:r>
              <a:rPr lang="fr-FR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fr-FR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N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, 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M</a:t>
            </a:r>
            <a:r>
              <a:rPr lang="fr-FR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  <a:endParaRPr lang="en-US" sz="2000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 defTabSz="4572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Tx/>
              <a:buNone/>
              <a:defRPr/>
            </a:pPr>
            <a:r>
              <a:rPr lang="fr-FR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void</a:t>
            </a:r>
            <a:r>
              <a:rPr lang="fr-FR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SapXep</a:t>
            </a:r>
            <a:r>
              <a:rPr lang="fr-FR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fr-FR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fr-FR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A[][100], </a:t>
            </a:r>
            <a:r>
              <a:rPr lang="fr-FR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fr-FR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N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, 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M</a:t>
            </a:r>
            <a:r>
              <a:rPr lang="fr-FR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</a:p>
          <a:p>
            <a:pPr marL="342900" indent="-342900" defTabSz="4572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Tx/>
              <a:buNone/>
              <a:defRPr/>
            </a:pPr>
            <a:endParaRPr lang="en-US" sz="2000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lvl="0" indent="-342900" defTabSz="4572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Tx/>
              <a:buNone/>
              <a:defRPr/>
            </a:pP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void main() </a:t>
            </a:r>
          </a:p>
          <a:p>
            <a:pPr marL="342900" lvl="0" indent="-342900" defTabSz="4572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Tx/>
              <a:buNone/>
              <a:defRPr/>
            </a:pP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{ </a:t>
            </a:r>
          </a:p>
          <a:p>
            <a:pPr marL="342900" lvl="0" indent="-342900" defTabSz="4572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Tx/>
              <a:buNone/>
              <a:defRPr/>
            </a:pP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a[100],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n,m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; </a:t>
            </a:r>
          </a:p>
          <a:p>
            <a:pPr marL="342900" lvl="0" indent="-342900" defTabSz="4572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Tx/>
              <a:buNone/>
              <a:defRPr/>
            </a:pP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nhap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a,n,m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); </a:t>
            </a:r>
          </a:p>
          <a:p>
            <a:pPr marL="342900" lvl="0" indent="-342900" defTabSz="4572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Tx/>
              <a:buNone/>
              <a:defRPr/>
            </a:pP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xuat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a,n,m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);  </a:t>
            </a:r>
          </a:p>
          <a:p>
            <a:pPr marL="342900" lvl="0" indent="-342900" defTabSz="4572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Tx/>
              <a:buNone/>
              <a:defRPr/>
            </a:pP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fr-FR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SapXep</a:t>
            </a:r>
            <a:r>
              <a:rPr lang="fr-FR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a,n,m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);  </a:t>
            </a:r>
          </a:p>
          <a:p>
            <a:pPr marL="342900" lvl="0" indent="-342900" defTabSz="4572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Tx/>
              <a:buNone/>
              <a:defRPr/>
            </a:pP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} </a:t>
            </a:r>
          </a:p>
          <a:p>
            <a:pPr>
              <a:buNone/>
            </a:pPr>
            <a:endParaRPr lang="en-US" sz="2000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4155278" y="879971"/>
            <a:ext cx="3719480" cy="55279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05740" marR="0" lvl="0" indent="-171450" algn="l" defTabSz="685800" rtl="0" eaLnBrk="1" fontAlgn="auto" latinLnBrk="0" hangingPunct="1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168925" y="893619"/>
            <a:ext cx="3719480" cy="55279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05740" marR="0" lvl="0" indent="-171450" algn="l" defTabSz="685800" rtl="0" eaLnBrk="1" fontAlgn="auto" latinLnBrk="0" hangingPunct="1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4237164" y="893619"/>
            <a:ext cx="3719480" cy="55279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05740" marR="0" lvl="0" indent="-171450" algn="l" defTabSz="685800" rtl="0" eaLnBrk="1" fontAlgn="auto" latinLnBrk="0" hangingPunct="1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4141630" y="893619"/>
            <a:ext cx="3719480" cy="55279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05740" marR="0" lvl="0" indent="-171450" algn="l" defTabSz="685800" rtl="0" eaLnBrk="1" fontAlgn="auto" latinLnBrk="0" hangingPunct="1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Tx/>
              <a:buSzPct val="80000"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943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7.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tác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vụ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trên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1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chiều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13</a:t>
            </a:fld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7.1.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Nhập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7.2.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Xuất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7.3.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Tìm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kiếm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một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phần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tử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trong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7.4.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Kiểm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tra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tính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chất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của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7.5.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Đếm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số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lượng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phần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tử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trong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endParaRPr lang="en-US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7.6.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Tính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tổng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phần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tử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có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giá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trị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chẵn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trong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endParaRPr lang="en-US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7.7. </a:t>
            </a:r>
            <a:r>
              <a:rPr lang="en-US" dirty="0" err="1">
                <a:solidFill>
                  <a:schemeClr val="tx2"/>
                </a:solidFill>
                <a:latin typeface="Calibri (Body)"/>
              </a:rPr>
              <a:t>Tính</a:t>
            </a:r>
            <a:r>
              <a:rPr lang="en-US" dirty="0">
                <a:solidFill>
                  <a:schemeClr val="tx2"/>
                </a:solidFill>
                <a:latin typeface="Calibri (Body)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Calibri (Body)"/>
              </a:rPr>
              <a:t>Tổng</a:t>
            </a:r>
            <a:r>
              <a:rPr lang="en-US" dirty="0">
                <a:solidFill>
                  <a:schemeClr val="tx2"/>
                </a:solidFill>
                <a:latin typeface="Calibri (Body)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Calibri (Body)"/>
              </a:rPr>
              <a:t>giá</a:t>
            </a:r>
            <a:r>
              <a:rPr lang="en-US" dirty="0">
                <a:solidFill>
                  <a:schemeClr val="tx2"/>
                </a:solidFill>
                <a:latin typeface="Calibri (Body)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Calibri (Body)"/>
              </a:rPr>
              <a:t>trị</a:t>
            </a:r>
            <a:r>
              <a:rPr lang="en-US" dirty="0">
                <a:solidFill>
                  <a:schemeClr val="tx2"/>
                </a:solidFill>
                <a:latin typeface="Calibri (Body)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Calibri (Body)"/>
              </a:rPr>
              <a:t>các</a:t>
            </a:r>
            <a:r>
              <a:rPr lang="en-US" dirty="0">
                <a:solidFill>
                  <a:schemeClr val="tx2"/>
                </a:solidFill>
                <a:latin typeface="Calibri (Body)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Calibri (Body)"/>
              </a:rPr>
              <a:t>phần</a:t>
            </a:r>
            <a:r>
              <a:rPr lang="en-US" dirty="0">
                <a:solidFill>
                  <a:schemeClr val="tx2"/>
                </a:solidFill>
                <a:latin typeface="Calibri (Body)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Calibri (Body)"/>
              </a:rPr>
              <a:t>tử</a:t>
            </a:r>
            <a:r>
              <a:rPr lang="en-US" dirty="0">
                <a:solidFill>
                  <a:schemeClr val="tx2"/>
                </a:solidFill>
                <a:latin typeface="Calibri (Body)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Calibri (Body)"/>
              </a:rPr>
              <a:t>trên</a:t>
            </a:r>
            <a:r>
              <a:rPr lang="en-US" dirty="0">
                <a:solidFill>
                  <a:schemeClr val="tx2"/>
                </a:solidFill>
                <a:latin typeface="Calibri (Body)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Calibri (Body)"/>
              </a:rPr>
              <a:t>đường</a:t>
            </a:r>
            <a:r>
              <a:rPr lang="en-US" dirty="0">
                <a:solidFill>
                  <a:schemeClr val="tx2"/>
                </a:solidFill>
                <a:latin typeface="Calibri (Body)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Calibri (Body)"/>
              </a:rPr>
              <a:t>chéo</a:t>
            </a:r>
            <a:r>
              <a:rPr lang="en-US" dirty="0">
                <a:solidFill>
                  <a:schemeClr val="tx2"/>
                </a:solidFill>
                <a:latin typeface="Calibri (Body)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Calibri (Body)"/>
              </a:rPr>
              <a:t>chính</a:t>
            </a:r>
            <a:r>
              <a:rPr lang="en-US" dirty="0">
                <a:solidFill>
                  <a:schemeClr val="tx2"/>
                </a:solidFill>
                <a:latin typeface="Calibri (Body)"/>
              </a:rPr>
              <a:t> </a:t>
            </a:r>
            <a:endParaRPr lang="en-US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43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7.1.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Nhập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14</a:t>
            </a:fld>
            <a:endParaRPr lang="uk-UA" dirty="0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361198" y="866323"/>
            <a:ext cx="8482551" cy="744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Yêu</a:t>
            </a:r>
            <a:r>
              <a:rPr lang="en-US" sz="2400" b="1" dirty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cầu</a:t>
            </a:r>
            <a:r>
              <a:rPr lang="en-US" sz="2400" b="1" dirty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en-US" sz="2400" dirty="0" err="1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nhập</a:t>
            </a:r>
            <a:r>
              <a:rPr lang="en-US" sz="2400" dirty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r>
              <a:rPr lang="en-US" sz="2400" dirty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A </a:t>
            </a:r>
            <a:r>
              <a:rPr lang="en-US" sz="2400" dirty="0" err="1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gồm</a:t>
            </a:r>
            <a:r>
              <a:rPr lang="en-US" sz="2400" dirty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m </a:t>
            </a:r>
            <a:r>
              <a:rPr lang="en-US" sz="2400" dirty="0" err="1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dòng</a:t>
            </a:r>
            <a:r>
              <a:rPr lang="en-US" sz="2400" dirty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và</a:t>
            </a:r>
            <a:r>
              <a:rPr lang="en-US" sz="2400" dirty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n </a:t>
            </a:r>
            <a:r>
              <a:rPr lang="en-US" sz="2400" dirty="0" err="1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cột</a:t>
            </a:r>
            <a:r>
              <a:rPr lang="en-US" sz="2400" dirty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endParaRPr lang="vi-VN" sz="2400" dirty="0">
              <a:solidFill>
                <a:schemeClr val="accent5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423080" y="1630599"/>
            <a:ext cx="6782937" cy="47019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void 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NhapMaTran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A[][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MAXC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], 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&amp;m, 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&amp;n) 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{ </a:t>
            </a:r>
          </a:p>
          <a:p>
            <a:pPr lvl="1">
              <a:spcBef>
                <a:spcPts val="600"/>
              </a:spcBef>
            </a:pPr>
            <a:r>
              <a:rPr lang="it-IT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printf(“Nhap so dong, so cot cua ma tran: ”); </a:t>
            </a:r>
          </a:p>
          <a:p>
            <a:pPr lvl="1">
              <a:spcBef>
                <a:spcPts val="600"/>
              </a:spcBef>
            </a:pP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scanf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(“%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d%d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”, &amp;m, &amp;n); </a:t>
            </a:r>
          </a:p>
          <a:p>
            <a:pPr lvl="1">
              <a:spcBef>
                <a:spcPts val="600"/>
              </a:spcBef>
            </a:pP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j; </a:t>
            </a:r>
          </a:p>
          <a:p>
            <a:pPr lvl="1">
              <a:spcBef>
                <a:spcPts val="600"/>
              </a:spcBef>
            </a:pPr>
            <a:r>
              <a:rPr lang="nn-NO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 (i = 0; i &lt; m; i++) </a:t>
            </a:r>
          </a:p>
          <a:p>
            <a:pPr lvl="2">
              <a:spcBef>
                <a:spcPts val="600"/>
              </a:spcBef>
            </a:pP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 (j = 0; j &lt; n; j++) </a:t>
            </a:r>
          </a:p>
          <a:p>
            <a:pPr lvl="2">
              <a:spcBef>
                <a:spcPts val="600"/>
              </a:spcBef>
            </a:pP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{ </a:t>
            </a:r>
          </a:p>
          <a:p>
            <a:pPr lvl="3">
              <a:spcBef>
                <a:spcPts val="600"/>
              </a:spcBef>
            </a:pP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(“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Nhap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A[%d][%d]: ”, 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j); </a:t>
            </a:r>
          </a:p>
          <a:p>
            <a:pPr lvl="3">
              <a:spcBef>
                <a:spcPts val="600"/>
              </a:spcBef>
            </a:pP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scanf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(“%d”, &amp;A[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][j]); </a:t>
            </a:r>
          </a:p>
          <a:p>
            <a:pPr lvl="2">
              <a:spcBef>
                <a:spcPts val="600"/>
              </a:spcBef>
            </a:pP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} 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} </a:t>
            </a:r>
            <a:r>
              <a:rPr lang="vi-VN" sz="20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en-US" sz="2000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43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7.2.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Xuất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15</a:t>
            </a:fld>
            <a:endParaRPr lang="uk-UA" dirty="0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361198" y="907267"/>
            <a:ext cx="8195947" cy="744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Yêu</a:t>
            </a:r>
            <a:r>
              <a:rPr lang="en-US" sz="2400" b="1" dirty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cầu</a:t>
            </a:r>
            <a:r>
              <a:rPr lang="en-US" sz="2400" b="1" dirty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en-US" sz="2400" dirty="0" err="1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xuất</a:t>
            </a:r>
            <a:r>
              <a:rPr lang="en-US" sz="2400" dirty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r>
              <a:rPr lang="en-US" sz="2400" dirty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A </a:t>
            </a:r>
            <a:r>
              <a:rPr lang="en-US" sz="2400" dirty="0" err="1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gồm</a:t>
            </a:r>
            <a:r>
              <a:rPr lang="en-US" sz="2400" dirty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m </a:t>
            </a:r>
            <a:r>
              <a:rPr lang="en-US" sz="2400" dirty="0" err="1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dòng</a:t>
            </a:r>
            <a:r>
              <a:rPr lang="en-US" sz="2400" dirty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và</a:t>
            </a:r>
            <a:r>
              <a:rPr lang="en-US" sz="2400" dirty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n </a:t>
            </a:r>
            <a:r>
              <a:rPr lang="en-US" sz="2400" dirty="0" err="1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cột</a:t>
            </a:r>
            <a:r>
              <a:rPr lang="en-US" sz="2400" dirty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484028" y="1801504"/>
            <a:ext cx="6503626" cy="401244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600"/>
              </a:spcBef>
            </a:pPr>
            <a:r>
              <a:rPr lang="fr-FR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void</a:t>
            </a:r>
            <a:r>
              <a:rPr lang="fr-FR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XuatMaTran</a:t>
            </a:r>
            <a:r>
              <a:rPr lang="fr-FR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fr-FR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fr-FR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A[][</a:t>
            </a:r>
            <a:r>
              <a:rPr lang="fr-FR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MAXC</a:t>
            </a:r>
            <a:r>
              <a:rPr lang="fr-FR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], </a:t>
            </a:r>
            <a:r>
              <a:rPr lang="fr-FR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fr-FR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m, </a:t>
            </a:r>
            <a:r>
              <a:rPr lang="fr-FR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fr-FR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n) 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{ </a:t>
            </a:r>
          </a:p>
          <a:p>
            <a:pPr lvl="1">
              <a:spcBef>
                <a:spcPts val="600"/>
              </a:spcBef>
            </a:pP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j; </a:t>
            </a:r>
          </a:p>
          <a:p>
            <a:pPr lvl="1">
              <a:spcBef>
                <a:spcPts val="600"/>
              </a:spcBef>
            </a:pPr>
            <a:r>
              <a:rPr lang="nn-NO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 (i = 0; i &lt; m; i++) </a:t>
            </a:r>
          </a:p>
          <a:p>
            <a:pPr lvl="1">
              <a:spcBef>
                <a:spcPts val="600"/>
              </a:spcBef>
            </a:pP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{ </a:t>
            </a:r>
          </a:p>
          <a:p>
            <a:pPr lvl="2">
              <a:spcBef>
                <a:spcPts val="600"/>
              </a:spcBef>
            </a:pP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 (j = 0; j &lt; n; j++) </a:t>
            </a:r>
          </a:p>
          <a:p>
            <a:pPr lvl="3">
              <a:spcBef>
                <a:spcPts val="600"/>
              </a:spcBef>
            </a:pP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(“%d ”, A[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][j]); </a:t>
            </a:r>
          </a:p>
          <a:p>
            <a:pPr lvl="2">
              <a:spcBef>
                <a:spcPts val="600"/>
              </a:spcBef>
            </a:pP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(“\n”); </a:t>
            </a:r>
          </a:p>
          <a:p>
            <a:pPr lvl="1">
              <a:spcBef>
                <a:spcPts val="600"/>
              </a:spcBef>
            </a:pP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} 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  <a:endParaRPr lang="vi-VN" sz="2000" b="1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43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7.3.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Tìm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kiếm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1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phần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tử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trong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16</a:t>
            </a:fld>
            <a:endParaRPr lang="uk-UA" dirty="0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361198" y="982639"/>
            <a:ext cx="8400665" cy="10372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err="1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Yêu</a:t>
            </a:r>
            <a:r>
              <a:rPr lang="en-US" sz="2400" b="1" dirty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cầu</a:t>
            </a:r>
            <a:r>
              <a:rPr lang="en-US" sz="2400" b="1" dirty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vi-VN" sz="2400" dirty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Tìm xem phần tử x có nằm trong ma trận a kích thước mxn hay không? </a:t>
            </a:r>
            <a:r>
              <a:rPr lang="en-US" sz="2400" dirty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vi-VN" sz="2400" dirty="0">
              <a:solidFill>
                <a:schemeClr val="accent5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7672" y="2388357"/>
            <a:ext cx="5841242" cy="34778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TimKiem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a[][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MAXC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], 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m, 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n, 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x) 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{ </a:t>
            </a:r>
          </a:p>
          <a:p>
            <a:pPr lvl="1">
              <a:spcBef>
                <a:spcPts val="600"/>
              </a:spcBef>
            </a:pP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j; </a:t>
            </a:r>
          </a:p>
          <a:p>
            <a:pPr lvl="1">
              <a:spcBef>
                <a:spcPts val="600"/>
              </a:spcBef>
            </a:pPr>
            <a:r>
              <a:rPr lang="nn-NO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 (i = 0; i &lt; m; i++) </a:t>
            </a:r>
          </a:p>
          <a:p>
            <a:pPr lvl="2">
              <a:spcBef>
                <a:spcPts val="600"/>
              </a:spcBef>
            </a:pP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 (j = 0; j &lt; n; j++) </a:t>
            </a:r>
          </a:p>
          <a:p>
            <a:pPr lvl="2">
              <a:spcBef>
                <a:spcPts val="600"/>
              </a:spcBef>
            </a:pP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if (a[</a:t>
            </a:r>
            <a:r>
              <a:rPr lang="en-US" sz="20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][j] == x) </a:t>
            </a:r>
          </a:p>
          <a:p>
            <a:pPr lvl="2">
              <a:spcBef>
                <a:spcPts val="600"/>
              </a:spcBef>
            </a:pP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return 1; </a:t>
            </a:r>
          </a:p>
          <a:p>
            <a:pPr lvl="1">
              <a:spcBef>
                <a:spcPts val="600"/>
              </a:spcBef>
            </a:pP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return 0; 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  <a:endParaRPr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43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7.4.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Kiểm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tra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tính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chất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của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17</a:t>
            </a:fld>
            <a:endParaRPr lang="uk-UA" dirty="0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361198" y="907267"/>
            <a:ext cx="8195947" cy="55279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vi-VN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 </a:t>
            </a:r>
            <a:r>
              <a:rPr lang="en-US" sz="2400" b="1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Yêu</a:t>
            </a:r>
            <a:r>
              <a:rPr lang="en-US" sz="24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cầu</a:t>
            </a:r>
            <a:r>
              <a:rPr lang="en-US" sz="24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vi-VN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Cho trước ma trận a kích thước mxn. Ma trận a có phải là ma trậntoàn các số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chẵn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vi-VN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hay không? </a:t>
            </a:r>
          </a:p>
          <a:p>
            <a:pPr algn="just">
              <a:lnSpc>
                <a:spcPct val="150000"/>
              </a:lnSpc>
            </a:pPr>
            <a:r>
              <a:rPr lang="vi-VN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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vi-VN" sz="24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Ý tưởng </a:t>
            </a:r>
            <a:endParaRPr lang="en-US" sz="2400" b="1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YT</a:t>
            </a:r>
            <a:r>
              <a:rPr lang="vi-VN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1: Đếm số lượng số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chẵn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vi-VN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của ma trận. Nếu số lượng này bằng đúng mxn thì ma trận toàn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chẵn</a:t>
            </a:r>
            <a:r>
              <a:rPr lang="vi-VN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YT </a:t>
            </a:r>
            <a:r>
              <a:rPr lang="vi-VN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2: Đếm số lượng số không phải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chẵn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vi-VN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của ma trận. Nếu số lượng này bằng 0 thì ma trận toàn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chẵn</a:t>
            </a:r>
            <a:r>
              <a:rPr lang="vi-VN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YT 3: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Tìm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xem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có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phần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tử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nào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không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phải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số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chẵn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không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Nếu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có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thì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ma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trận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không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toàn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số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chẵn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endParaRPr lang="vi-VN" sz="2400" b="1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lnSpc>
                <a:spcPct val="150000"/>
              </a:lnSpc>
            </a:pPr>
            <a:endParaRPr lang="vi-VN" sz="2400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43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7.4.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Kiểm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tra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tính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chất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của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18</a:t>
            </a:fld>
            <a:endParaRPr lang="uk-UA" dirty="0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443083" y="1111983"/>
            <a:ext cx="6626457" cy="50022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KiemTra_YT1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a[][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MAXC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],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m,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n) 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{ </a:t>
            </a:r>
          </a:p>
          <a:p>
            <a:pPr lvl="1">
              <a:spcBef>
                <a:spcPts val="600"/>
              </a:spcBef>
            </a:pP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j,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dem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= 0; </a:t>
            </a:r>
          </a:p>
          <a:p>
            <a:pPr lvl="1">
              <a:spcBef>
                <a:spcPts val="600"/>
              </a:spcBef>
            </a:pPr>
            <a:r>
              <a:rPr lang="nn-NO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 (i = 0; i &lt; m; i++) </a:t>
            </a:r>
          </a:p>
          <a:p>
            <a:pPr lvl="2">
              <a:spcBef>
                <a:spcPts val="600"/>
              </a:spcBef>
            </a:pP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 (j = 0; j &lt; n; j++) </a:t>
            </a:r>
          </a:p>
          <a:p>
            <a:pPr lvl="2">
              <a:spcBef>
                <a:spcPts val="600"/>
              </a:spcBef>
            </a:pP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if (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LaSNT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(a[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][j] == 1) </a:t>
            </a:r>
          </a:p>
          <a:p>
            <a:pPr lvl="2">
              <a:spcBef>
                <a:spcPts val="600"/>
              </a:spcBef>
            </a:pP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dem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++; 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if (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dem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== m * n) </a:t>
            </a:r>
          </a:p>
          <a:p>
            <a:pPr lvl="2">
              <a:spcBef>
                <a:spcPts val="600"/>
              </a:spcBef>
            </a:pP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return 1; 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return 0; 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943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7.4.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Kiểm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tra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tính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chất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của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19</a:t>
            </a:fld>
            <a:endParaRPr lang="uk-UA" dirty="0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484028" y="1098334"/>
            <a:ext cx="6435388" cy="50295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KiemTra_YT2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a[][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MAXC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],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m,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n) 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{ </a:t>
            </a:r>
          </a:p>
          <a:p>
            <a:pPr lvl="1">
              <a:spcBef>
                <a:spcPts val="600"/>
              </a:spcBef>
            </a:pP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j,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dem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= 0; </a:t>
            </a:r>
          </a:p>
          <a:p>
            <a:pPr lvl="1">
              <a:spcBef>
                <a:spcPts val="600"/>
              </a:spcBef>
            </a:pPr>
            <a:r>
              <a:rPr lang="nn-NO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 (i = 0; i &lt; m; i++) </a:t>
            </a:r>
          </a:p>
          <a:p>
            <a:pPr lvl="2">
              <a:spcBef>
                <a:spcPts val="600"/>
              </a:spcBef>
            </a:pP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 (j = 0; j &lt; n; j++) </a:t>
            </a:r>
          </a:p>
          <a:p>
            <a:pPr lvl="2">
              <a:spcBef>
                <a:spcPts val="600"/>
              </a:spcBef>
            </a:pP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if (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LaSNT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(a[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][j] == 0) </a:t>
            </a:r>
          </a:p>
          <a:p>
            <a:pPr lvl="2">
              <a:spcBef>
                <a:spcPts val="600"/>
              </a:spcBef>
            </a:pP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dem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++; 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if (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dem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== 0) 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return 1; 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return 0; 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943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dung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9149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vi-VN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Giới thiệu về mảng</a:t>
            </a:r>
            <a:endParaRPr lang="en-US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9149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vi-VN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Khái niệm mảng</a:t>
            </a:r>
            <a:endParaRPr lang="en-US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9149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vi-VN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Các yếu tố xác định mảng</a:t>
            </a:r>
            <a:endParaRPr lang="en-US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9149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vi-VN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Mảng 1 chiều</a:t>
            </a:r>
            <a:endParaRPr lang="en-US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9149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vi-VN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Các tác vụ trên mảng 1 chiều</a:t>
            </a:r>
            <a:endParaRPr lang="en-US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9149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2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chiều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9149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Các tác vụ trên mảng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chiều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9149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Chuỗi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ký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tự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9149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vi-VN" dirty="0">
                <a:solidFill>
                  <a:schemeClr val="accent3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Các tác vụ trên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chuỗi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ký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tự</a:t>
            </a:r>
            <a:endParaRPr lang="vi-VN" dirty="0">
              <a:solidFill>
                <a:schemeClr val="accent3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buNone/>
            </a:pPr>
            <a:endParaRPr lang="vi-VN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7185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7.4.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Kiểm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tra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tính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chất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của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20</a:t>
            </a:fld>
            <a:endParaRPr lang="uk-UA" dirty="0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443084" y="1316699"/>
            <a:ext cx="6612809" cy="41833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KiemTra_YT3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a[][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MAXC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],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m,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n) 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{ </a:t>
            </a:r>
          </a:p>
          <a:p>
            <a:pPr lvl="1">
              <a:spcBef>
                <a:spcPts val="600"/>
              </a:spcBef>
            </a:pP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j,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dem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= 0; </a:t>
            </a:r>
          </a:p>
          <a:p>
            <a:pPr lvl="1">
              <a:spcBef>
                <a:spcPts val="600"/>
              </a:spcBef>
            </a:pPr>
            <a:r>
              <a:rPr lang="nn-NO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 (i = 0; i &lt; m; i++) </a:t>
            </a:r>
          </a:p>
          <a:p>
            <a:pPr lvl="2">
              <a:spcBef>
                <a:spcPts val="600"/>
              </a:spcBef>
            </a:pP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 (j = 0; j &lt; n; j++) </a:t>
            </a:r>
          </a:p>
          <a:p>
            <a:pPr lvl="2">
              <a:spcBef>
                <a:spcPts val="600"/>
              </a:spcBef>
            </a:pP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if (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LaSNT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(a[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][j] == 0) </a:t>
            </a:r>
          </a:p>
          <a:p>
            <a:pPr lvl="2">
              <a:spcBef>
                <a:spcPts val="600"/>
              </a:spcBef>
            </a:pP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return 0; 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return 1; 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943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7.5.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Đếm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số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lượng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phần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tử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trong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21</a:t>
            </a:fld>
            <a:endParaRPr lang="uk-UA" dirty="0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456736" y="1207517"/>
            <a:ext cx="5944070" cy="37056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indent="-342900" defTabSz="457200">
              <a:spcBef>
                <a:spcPts val="600"/>
              </a:spcBef>
              <a:buClr>
                <a:schemeClr val="accent1"/>
              </a:buClr>
              <a:defRPr/>
            </a:pPr>
            <a:r>
              <a:rPr lang="fr-FR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fr-FR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Dem</a:t>
            </a:r>
            <a:r>
              <a:rPr lang="fr-FR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fr-FR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fr-FR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A[][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MAXC</a:t>
            </a:r>
            <a:r>
              <a:rPr lang="fr-FR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], </a:t>
            </a:r>
            <a:r>
              <a:rPr lang="fr-FR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fr-FR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N, </a:t>
            </a:r>
            <a:r>
              <a:rPr lang="fr-FR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fr-FR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M) </a:t>
            </a:r>
            <a:endParaRPr lang="en-US" sz="2400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lvl="0" indent="-342900" defTabSz="457200">
              <a:spcBef>
                <a:spcPts val="600"/>
              </a:spcBef>
              <a:buClr>
                <a:schemeClr val="accent1"/>
              </a:buClr>
              <a:buSzTx/>
              <a:buNone/>
              <a:defRPr/>
            </a:pP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{  </a:t>
            </a:r>
          </a:p>
          <a:p>
            <a:pPr marL="342900" lvl="0" indent="-342900" defTabSz="457200">
              <a:spcBef>
                <a:spcPts val="600"/>
              </a:spcBef>
              <a:buClr>
                <a:schemeClr val="accent1"/>
              </a:buClr>
              <a:buSzTx/>
              <a:buNone/>
              <a:defRPr/>
            </a:pP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Dem=0;</a:t>
            </a:r>
          </a:p>
          <a:p>
            <a:pPr lvl="1">
              <a:spcBef>
                <a:spcPts val="600"/>
              </a:spcBef>
            </a:pPr>
            <a:r>
              <a:rPr lang="nn-NO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 (i = 0; i &lt; m; i++) </a:t>
            </a:r>
          </a:p>
          <a:p>
            <a:pPr lvl="2">
              <a:spcBef>
                <a:spcPts val="600"/>
              </a:spcBef>
            </a:pP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 (j = 0; j &lt; n; j++)  </a:t>
            </a:r>
          </a:p>
          <a:p>
            <a:pPr marL="342900" lvl="0" indent="-342900" defTabSz="457200">
              <a:spcBef>
                <a:spcPts val="600"/>
              </a:spcBef>
              <a:buClr>
                <a:schemeClr val="accent1"/>
              </a:buClr>
              <a:buSzTx/>
              <a:buNone/>
              <a:defRPr/>
            </a:pP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		Dem++;</a:t>
            </a:r>
          </a:p>
          <a:p>
            <a:pPr marL="342900" lvl="0" indent="-342900" defTabSz="457200">
              <a:spcBef>
                <a:spcPts val="600"/>
              </a:spcBef>
              <a:buClr>
                <a:schemeClr val="accent1"/>
              </a:buClr>
              <a:buSzTx/>
              <a:buNone/>
              <a:defRPr/>
            </a:pP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return Dem;</a:t>
            </a:r>
          </a:p>
          <a:p>
            <a:pPr marL="342900" lvl="0" indent="-342900" defTabSz="457200">
              <a:spcBef>
                <a:spcPts val="600"/>
              </a:spcBef>
              <a:buClr>
                <a:schemeClr val="accent1"/>
              </a:buClr>
              <a:buSzTx/>
              <a:buNone/>
              <a:defRPr/>
            </a:pP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} </a:t>
            </a:r>
          </a:p>
          <a:p>
            <a:pPr>
              <a:spcBef>
                <a:spcPts val="600"/>
              </a:spcBef>
              <a:buNone/>
            </a:pPr>
            <a:endParaRPr lang="en-US" sz="2400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43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7.6.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Tính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tổng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phần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tử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có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giá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trị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chẵn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22</a:t>
            </a:fld>
            <a:endParaRPr lang="uk-UA" dirty="0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545911" y="1084687"/>
            <a:ext cx="6141492" cy="40195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indent="-342900" defTabSz="457200">
              <a:spcBef>
                <a:spcPts val="600"/>
              </a:spcBef>
              <a:buClr>
                <a:schemeClr val="accent1"/>
              </a:buClr>
              <a:defRPr/>
            </a:pPr>
            <a:r>
              <a:rPr lang="fr-FR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fr-FR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TongChan</a:t>
            </a:r>
            <a:r>
              <a:rPr lang="fr-FR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fr-FR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fr-FR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A[][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MAXC</a:t>
            </a:r>
            <a:r>
              <a:rPr lang="fr-FR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], </a:t>
            </a:r>
            <a:r>
              <a:rPr lang="fr-FR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fr-FR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N, </a:t>
            </a:r>
            <a:r>
              <a:rPr lang="fr-FR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fr-FR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M) </a:t>
            </a:r>
            <a:endParaRPr lang="en-US" sz="2400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lvl="0" indent="-342900" defTabSz="457200">
              <a:spcBef>
                <a:spcPts val="600"/>
              </a:spcBef>
              <a:buClr>
                <a:schemeClr val="accent1"/>
              </a:buClr>
              <a:buSzTx/>
              <a:buNone/>
              <a:defRPr/>
            </a:pP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{ </a:t>
            </a:r>
          </a:p>
          <a:p>
            <a:pPr marL="342900" lvl="0" indent="-342900" defTabSz="457200">
              <a:spcBef>
                <a:spcPts val="600"/>
              </a:spcBef>
              <a:buClr>
                <a:schemeClr val="accent1"/>
              </a:buClr>
              <a:buSzTx/>
              <a:buNone/>
              <a:defRPr/>
            </a:pP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TC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=0;</a:t>
            </a:r>
          </a:p>
          <a:p>
            <a:pPr lvl="1">
              <a:spcBef>
                <a:spcPts val="600"/>
              </a:spcBef>
            </a:pPr>
            <a:r>
              <a:rPr lang="nn-NO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 (i = 0; i &lt; m; i++) </a:t>
            </a:r>
          </a:p>
          <a:p>
            <a:pPr lvl="2">
              <a:spcBef>
                <a:spcPts val="600"/>
              </a:spcBef>
            </a:pP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 (j = 0; j &lt; n; j++) </a:t>
            </a:r>
          </a:p>
          <a:p>
            <a:pPr marL="342900" lvl="0" indent="-342900" defTabSz="457200">
              <a:spcBef>
                <a:spcPts val="600"/>
              </a:spcBef>
              <a:buClr>
                <a:schemeClr val="accent1"/>
              </a:buClr>
              <a:buSzTx/>
              <a:buNone/>
              <a:defRPr/>
            </a:pP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		if(A[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][j]%2==0)</a:t>
            </a:r>
          </a:p>
          <a:p>
            <a:pPr marL="342900" lvl="0" indent="-342900" defTabSz="457200">
              <a:spcBef>
                <a:spcPts val="600"/>
              </a:spcBef>
              <a:buClr>
                <a:schemeClr val="accent1"/>
              </a:buClr>
              <a:buSzTx/>
              <a:buNone/>
              <a:defRPr/>
            </a:pP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			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TC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=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TC+A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[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][j];</a:t>
            </a:r>
          </a:p>
          <a:p>
            <a:pPr marL="342900" lvl="0" indent="-342900" defTabSz="457200">
              <a:spcBef>
                <a:spcPts val="600"/>
              </a:spcBef>
              <a:buClr>
                <a:schemeClr val="accent1"/>
              </a:buClr>
              <a:buSzTx/>
              <a:buNone/>
              <a:defRPr/>
            </a:pP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return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TC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pPr marL="342900" lvl="0" indent="-342900" defTabSz="457200">
              <a:spcBef>
                <a:spcPts val="600"/>
              </a:spcBef>
              <a:buClr>
                <a:schemeClr val="accent1"/>
              </a:buClr>
              <a:buSzTx/>
              <a:buNone/>
              <a:defRPr/>
            </a:pP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} </a:t>
            </a:r>
          </a:p>
          <a:p>
            <a:pPr>
              <a:spcBef>
                <a:spcPts val="600"/>
              </a:spcBef>
              <a:buNone/>
            </a:pPr>
            <a:endParaRPr lang="en-US" sz="2400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43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7.7.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Tính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Tổng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gtrị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ptử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trên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đchéo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chính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23</a:t>
            </a:fld>
            <a:endParaRPr lang="uk-UA" dirty="0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511320" y="1166574"/>
            <a:ext cx="7404382" cy="36374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600"/>
              </a:spcBef>
            </a:pP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TongDCChinh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a[][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MAXC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],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m,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n) 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{ 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tong; 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tong = 0; </a:t>
            </a:r>
          </a:p>
          <a:p>
            <a:pPr>
              <a:spcBef>
                <a:spcPts val="600"/>
              </a:spcBef>
            </a:pPr>
            <a:r>
              <a:rPr lang="nn-NO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for (i = 0; i &lt; n; i++) 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tong = tong + a[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][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]; 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return tong; 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943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BÀI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TẬP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24</a:t>
            </a:fld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7426" y="839027"/>
            <a:ext cx="8946573" cy="584837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Nhập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/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Xuất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Tìm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kiếm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một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phần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tử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trong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endParaRPr lang="en-US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Kiểm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tra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có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đối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xứng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qua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đường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chéo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chính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hay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không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?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vi-VN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Tính tổng các phần tử trên dòng/cột/toàn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r>
              <a:rPr lang="vi-VN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/đường chéo chính/nửa trên/nửa dưới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Tìm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giá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trị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nhỏ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nhất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lớn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nhất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của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endParaRPr lang="en-US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Tính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tổng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2 ma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trận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(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được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xem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là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ma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trận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Tính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tích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2 ma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trận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(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được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xem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là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ma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trận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Kiểm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tra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ma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trận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có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phải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là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ma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trận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đơn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vị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không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? (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được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xem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là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ma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trận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43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8.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Chuỗi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ký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tự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25</a:t>
            </a:fld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7426" y="839027"/>
            <a:ext cx="8946573" cy="584837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8.1. </a:t>
            </a:r>
            <a:r>
              <a:rPr lang="vi-VN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Khái niệm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8.2. </a:t>
            </a:r>
            <a:r>
              <a:rPr lang="vi-VN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Khai báo, khởi tạo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8.3. </a:t>
            </a:r>
            <a:r>
              <a:rPr lang="vi-VN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Nhập xuất chuỗi </a:t>
            </a:r>
            <a:endParaRPr lang="en-US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8.4. M</a:t>
            </a:r>
            <a:r>
              <a:rPr lang="vi-VN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ột số hàm thông dụng trong thư viện</a:t>
            </a:r>
          </a:p>
        </p:txBody>
      </p:sp>
    </p:spTree>
    <p:extLst>
      <p:ext uri="{BB962C8B-B14F-4D97-AF65-F5344CB8AC3E}">
        <p14:creationId xmlns:p14="http://schemas.microsoft.com/office/powerpoint/2010/main" val="113943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8.1.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Khái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niệm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chuỗi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ký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tự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26</a:t>
            </a:fld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2018" y="879971"/>
            <a:ext cx="8359719" cy="232725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vi-VN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Kiểu char chỉ chứa được một ký tự. Để lưu trữ một chuỗi (nhiều ký tự) ta sử dụng mảng (một chiều) các ký tự.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Chuỗi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ký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tự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kết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thúc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bằng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ký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tự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“\0‟ (null)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vi-VN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Độ dài chuỗi = kích thước mảng – 1</a:t>
            </a:r>
            <a:endParaRPr lang="en-US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None/>
            </a:pPr>
            <a:endParaRPr lang="vi-VN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1319" y="3480179"/>
            <a:ext cx="5732060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char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Hoten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[30]; //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Dài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29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ký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tự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char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NgaySinh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[9]; //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Dài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8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ký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tự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943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8.2.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Khai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báo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chuỗi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ký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tự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27</a:t>
            </a:fld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41195" y="1078173"/>
            <a:ext cx="6755642" cy="23610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kiểu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khai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báo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chuỗi</a:t>
            </a:r>
            <a:endParaRPr lang="vi-VN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char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sName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[100]; </a:t>
            </a:r>
          </a:p>
          <a:p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char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sName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[]; </a:t>
            </a:r>
          </a:p>
          <a:p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char *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sName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; </a:t>
            </a:r>
          </a:p>
          <a:p>
            <a:pPr>
              <a:buNone/>
            </a:pPr>
            <a:endParaRPr lang="vi-VN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43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8.2.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Khởi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tạo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chuỗi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ký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tự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28</a:t>
            </a:fld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7426" y="839027"/>
            <a:ext cx="8946573" cy="584837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vi-VN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Khởi tạo như mảng thông thường </a:t>
            </a:r>
            <a:endParaRPr lang="en-US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Độ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dài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cụ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thể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>
              <a:buNone/>
            </a:pP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char s[10] = {‘T’, ‘H’, ‘C’, ‘S’, ‘ ’, ‘A’, ‘\0’}; </a:t>
            </a:r>
          </a:p>
          <a:p>
            <a:pPr>
              <a:buNone/>
            </a:pP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char s[10] = “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THCS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A”; //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Tự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động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thêm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‘\0’ </a:t>
            </a:r>
          </a:p>
          <a:p>
            <a:endParaRPr lang="en-US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vi-VN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Tự xác định độ dài </a:t>
            </a:r>
          </a:p>
          <a:p>
            <a:pPr>
              <a:buNone/>
            </a:pP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char s[] = {‘T’, ‘H’, ‘C’, ‘S’, ‘ ’, ‘A’, ‘\0’}; </a:t>
            </a:r>
          </a:p>
          <a:p>
            <a:pPr>
              <a:buNone/>
            </a:pP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char s[] = ‘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THCS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A‛; //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Tự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động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thêm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‘\0’</a:t>
            </a:r>
            <a:endParaRPr lang="vi-VN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408904" y="2811013"/>
            <a:ext cx="5896007" cy="873881"/>
            <a:chOff x="1791048" y="2879253"/>
            <a:chExt cx="5896007" cy="873881"/>
          </a:xfrm>
        </p:grpSpPr>
        <p:grpSp>
          <p:nvGrpSpPr>
            <p:cNvPr id="21" name="Group 20"/>
            <p:cNvGrpSpPr/>
            <p:nvPr/>
          </p:nvGrpSpPr>
          <p:grpSpPr>
            <a:xfrm>
              <a:off x="1804695" y="3220447"/>
              <a:ext cx="5882360" cy="532687"/>
              <a:chOff x="1190547" y="3861892"/>
              <a:chExt cx="5882360" cy="616848"/>
            </a:xfrm>
          </p:grpSpPr>
          <p:sp>
            <p:nvSpPr>
              <p:cNvPr id="7" name="Rectangle 3"/>
              <p:cNvSpPr/>
              <p:nvPr/>
            </p:nvSpPr>
            <p:spPr>
              <a:xfrm>
                <a:off x="1190547" y="3861892"/>
                <a:ext cx="537529" cy="614573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T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783681" y="3861892"/>
                <a:ext cx="537529" cy="614573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H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376812" y="3861892"/>
                <a:ext cx="537529" cy="614573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C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969946" y="3861892"/>
                <a:ext cx="537529" cy="614573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S</a:t>
                </a:r>
              </a:p>
            </p:txBody>
          </p:sp>
          <p:sp>
            <p:nvSpPr>
              <p:cNvPr id="12" name="Rectangle 3"/>
              <p:cNvSpPr/>
              <p:nvPr/>
            </p:nvSpPr>
            <p:spPr>
              <a:xfrm>
                <a:off x="3567531" y="3864166"/>
                <a:ext cx="537529" cy="614573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 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160665" y="3864166"/>
                <a:ext cx="537529" cy="614573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A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753796" y="3864166"/>
                <a:ext cx="537529" cy="614573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\0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346930" y="3864166"/>
                <a:ext cx="537529" cy="614573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 </a:t>
                </a:r>
              </a:p>
            </p:txBody>
          </p:sp>
          <p:sp>
            <p:nvSpPr>
              <p:cNvPr id="17" name="Rectangle 3"/>
              <p:cNvSpPr/>
              <p:nvPr/>
            </p:nvSpPr>
            <p:spPr>
              <a:xfrm>
                <a:off x="5942244" y="3864167"/>
                <a:ext cx="537529" cy="614573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 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535378" y="3864167"/>
                <a:ext cx="537529" cy="614573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 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791048" y="2879253"/>
              <a:ext cx="5882360" cy="327970"/>
              <a:chOff x="1190547" y="3861892"/>
              <a:chExt cx="5882360" cy="616848"/>
            </a:xfrm>
          </p:grpSpPr>
          <p:sp>
            <p:nvSpPr>
              <p:cNvPr id="23" name="Rectangle 3"/>
              <p:cNvSpPr/>
              <p:nvPr/>
            </p:nvSpPr>
            <p:spPr>
              <a:xfrm>
                <a:off x="1190547" y="3861892"/>
                <a:ext cx="537529" cy="61457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0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783681" y="3861892"/>
                <a:ext cx="537529" cy="61457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1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376812" y="3861892"/>
                <a:ext cx="537529" cy="61457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2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969946" y="3861892"/>
                <a:ext cx="537529" cy="61457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3</a:t>
                </a:r>
              </a:p>
            </p:txBody>
          </p:sp>
          <p:sp>
            <p:nvSpPr>
              <p:cNvPr id="27" name="Rectangle 3"/>
              <p:cNvSpPr/>
              <p:nvPr/>
            </p:nvSpPr>
            <p:spPr>
              <a:xfrm>
                <a:off x="3567531" y="3864166"/>
                <a:ext cx="537529" cy="61457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4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160665" y="3864166"/>
                <a:ext cx="537529" cy="61457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5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4753796" y="3864166"/>
                <a:ext cx="537529" cy="61457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6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5346930" y="3864166"/>
                <a:ext cx="537529" cy="61457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7</a:t>
                </a:r>
              </a:p>
            </p:txBody>
          </p:sp>
          <p:sp>
            <p:nvSpPr>
              <p:cNvPr id="31" name="Rectangle 3"/>
              <p:cNvSpPr/>
              <p:nvPr/>
            </p:nvSpPr>
            <p:spPr>
              <a:xfrm>
                <a:off x="5942244" y="3864167"/>
                <a:ext cx="537529" cy="61457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8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6535378" y="3864167"/>
                <a:ext cx="537529" cy="61457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9</a:t>
                </a:r>
              </a:p>
            </p:txBody>
          </p:sp>
        </p:grpSp>
      </p:grpSp>
      <p:grpSp>
        <p:nvGrpSpPr>
          <p:cNvPr id="39" name="Group 38"/>
          <p:cNvGrpSpPr/>
          <p:nvPr/>
        </p:nvGrpSpPr>
        <p:grpSpPr>
          <a:xfrm>
            <a:off x="1438473" y="5338119"/>
            <a:ext cx="4114425" cy="873884"/>
            <a:chOff x="1791048" y="2879250"/>
            <a:chExt cx="4114425" cy="873884"/>
          </a:xfrm>
        </p:grpSpPr>
        <p:grpSp>
          <p:nvGrpSpPr>
            <p:cNvPr id="40" name="Group 20"/>
            <p:cNvGrpSpPr/>
            <p:nvPr/>
          </p:nvGrpSpPr>
          <p:grpSpPr>
            <a:xfrm>
              <a:off x="1804695" y="3220448"/>
              <a:ext cx="4100778" cy="532686"/>
              <a:chOff x="1190547" y="3861892"/>
              <a:chExt cx="4100778" cy="616847"/>
            </a:xfrm>
          </p:grpSpPr>
          <p:sp>
            <p:nvSpPr>
              <p:cNvPr id="52" name="Rectangle 3"/>
              <p:cNvSpPr/>
              <p:nvPr/>
            </p:nvSpPr>
            <p:spPr>
              <a:xfrm>
                <a:off x="1190547" y="3861892"/>
                <a:ext cx="537529" cy="614573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T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1783681" y="3861892"/>
                <a:ext cx="537529" cy="614573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H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376812" y="3861892"/>
                <a:ext cx="537529" cy="614573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C</a:t>
                </a: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2969946" y="3861892"/>
                <a:ext cx="537529" cy="614573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S</a:t>
                </a:r>
              </a:p>
            </p:txBody>
          </p:sp>
          <p:sp>
            <p:nvSpPr>
              <p:cNvPr id="56" name="Rectangle 3"/>
              <p:cNvSpPr/>
              <p:nvPr/>
            </p:nvSpPr>
            <p:spPr>
              <a:xfrm>
                <a:off x="3567531" y="3864166"/>
                <a:ext cx="537529" cy="614573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 </a:t>
                </a: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4160665" y="3864166"/>
                <a:ext cx="537529" cy="614573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A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4753796" y="3864166"/>
                <a:ext cx="537529" cy="614573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\0</a:t>
                </a:r>
              </a:p>
            </p:txBody>
          </p:sp>
        </p:grpSp>
        <p:grpSp>
          <p:nvGrpSpPr>
            <p:cNvPr id="41" name="Group 21"/>
            <p:cNvGrpSpPr/>
            <p:nvPr/>
          </p:nvGrpSpPr>
          <p:grpSpPr>
            <a:xfrm>
              <a:off x="1791048" y="2879250"/>
              <a:ext cx="4100778" cy="327969"/>
              <a:chOff x="1190547" y="3861892"/>
              <a:chExt cx="4100778" cy="616847"/>
            </a:xfrm>
          </p:grpSpPr>
          <p:sp>
            <p:nvSpPr>
              <p:cNvPr id="42" name="Rectangle 3"/>
              <p:cNvSpPr/>
              <p:nvPr/>
            </p:nvSpPr>
            <p:spPr>
              <a:xfrm>
                <a:off x="1190547" y="3861892"/>
                <a:ext cx="537529" cy="61457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0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783681" y="3861892"/>
                <a:ext cx="537529" cy="61457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1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376812" y="3861892"/>
                <a:ext cx="537529" cy="61457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2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2969946" y="3861892"/>
                <a:ext cx="537529" cy="61457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3</a:t>
                </a:r>
              </a:p>
            </p:txBody>
          </p:sp>
          <p:sp>
            <p:nvSpPr>
              <p:cNvPr id="46" name="Rectangle 3"/>
              <p:cNvSpPr/>
              <p:nvPr/>
            </p:nvSpPr>
            <p:spPr>
              <a:xfrm>
                <a:off x="3567531" y="3864166"/>
                <a:ext cx="537529" cy="61457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4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4160665" y="3864166"/>
                <a:ext cx="537529" cy="61457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5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4753796" y="3864166"/>
                <a:ext cx="537529" cy="61457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  <a:latin typeface="Tahoma" pitchFamily="34" charset="0"/>
                    <a:ea typeface="Tahoma" pitchFamily="34" charset="0"/>
                    <a:cs typeface="Tahoma" pitchFamily="34" charset="0"/>
                  </a:rPr>
                  <a:t>6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943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8.3.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Nhập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xuất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chuỗi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29</a:t>
            </a:fld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13899" y="1030099"/>
            <a:ext cx="8830100" cy="164486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Hàm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nhập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chuỗi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en-US" dirty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gets 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Ví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dụ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gets(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hoten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); 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vi-VN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Hàm tự động thêm ký tự NULL (‘\0’) vào cuối biến chuỗi.</a:t>
            </a: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518613" y="3084392"/>
            <a:ext cx="4885900" cy="25111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205740" marR="0" lvl="0" indent="-171450" algn="l" defTabSz="6858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void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nhapchuoi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(char s[100])</a:t>
            </a:r>
          </a:p>
          <a:p>
            <a:pPr marL="205740" marR="0" lvl="0" indent="-171450" algn="l" defTabSz="6858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{</a:t>
            </a:r>
          </a:p>
          <a:p>
            <a:pPr marL="205740" marR="0" lvl="0" indent="-171450" algn="l" defTabSz="6858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printf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(“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Nhap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chuoi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”);</a:t>
            </a:r>
          </a:p>
          <a:p>
            <a:pPr marL="205740" marR="0" lvl="0" indent="-171450" algn="l" defTabSz="6858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		gets(s); //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hàm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nhập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chuỗi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05740" marR="0" lvl="0" indent="-171450" algn="l" defTabSz="6858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  <a:endParaRPr kumimoji="0" lang="vi-VN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43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6.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Mảng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chiều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3</a:t>
            </a:fld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6.1.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Khai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báo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2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chiều</a:t>
            </a:r>
            <a:endParaRPr lang="en-US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6.2.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Chỉ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số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và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truy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xuất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phần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tử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endParaRPr lang="en-US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6.3. </a:t>
            </a:r>
            <a:r>
              <a:rPr lang="vi-VN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Lấy địa chỉ các phần tử mảng </a:t>
            </a:r>
            <a:endParaRPr lang="en-US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6.4. </a:t>
            </a:r>
            <a:r>
              <a:rPr lang="vi-VN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Một số khái niệm liên quan: đường chéo chính, đường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vi-VN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chéo phụ, nửa trên/nửa dưới đường chéo chính, …</a:t>
            </a:r>
            <a:endParaRPr lang="en-US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6.5.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Truyền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cho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hàm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và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lời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gọi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hàm</a:t>
            </a:r>
            <a:endParaRPr lang="en-US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endParaRPr lang="en-US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endParaRPr lang="vi-VN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endParaRPr lang="vi-VN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43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8.3.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Nhập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xuất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chuỗi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30</a:t>
            </a:fld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5785" y="1030099"/>
            <a:ext cx="8748214" cy="1112603"/>
          </a:xfrm>
        </p:spPr>
        <p:txBody>
          <a:bodyPr>
            <a:noAutofit/>
          </a:bodyPr>
          <a:lstStyle/>
          <a:p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Hàm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xuất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chuỗi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en-US" dirty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puts </a:t>
            </a:r>
          </a:p>
          <a:p>
            <a:pPr>
              <a:buNone/>
            </a:pP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Ví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dụ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: puts(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hoten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); </a:t>
            </a:r>
            <a:endParaRPr lang="vi-VN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573211" y="2210935"/>
            <a:ext cx="4763064" cy="269088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205740" marR="0" lvl="0" indent="-171450" algn="l" defTabSz="6858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Pct val="80000"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void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Xuatchuoi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(char s[100])</a:t>
            </a:r>
          </a:p>
          <a:p>
            <a:pPr marL="205740" marR="0" lvl="0" indent="-171450" algn="l" defTabSz="6858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Pct val="80000"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{</a:t>
            </a:r>
          </a:p>
          <a:p>
            <a:pPr marL="205740" marR="0" lvl="0" indent="-171450" algn="l" defTabSz="6858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Pct val="80000"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printf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(“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Xuatchuoi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”);</a:t>
            </a:r>
          </a:p>
          <a:p>
            <a:pPr marL="205740" marR="0" lvl="0" indent="-171450" algn="l" defTabSz="6858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Pct val="80000"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		puts(s); //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hàm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xuất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chuỗi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05740" marR="0" lvl="0" indent="-171450" algn="l" defTabSz="6858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Pct val="80000"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  <a:endParaRPr kumimoji="0" lang="vi-VN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43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8.4. M</a:t>
            </a:r>
            <a:r>
              <a:rPr lang="vi-VN" dirty="0">
                <a:latin typeface="Tahoma" pitchFamily="34" charset="0"/>
                <a:ea typeface="Tahoma" pitchFamily="34" charset="0"/>
                <a:cs typeface="Tahoma" pitchFamily="34" charset="0"/>
              </a:rPr>
              <a:t>ột số hàm thông dụng trong thư viện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31</a:t>
            </a:fld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7426" y="839027"/>
            <a:ext cx="8946573" cy="584837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Một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số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hàm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t</a:t>
            </a:r>
            <a:r>
              <a:rPr lang="vi-VN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huộc thư viện &lt;string.h&gt;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strlen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hàm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tính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độ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dài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chuỗi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ký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tự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strcpy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hàm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sao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chép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chuỗi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ký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tự</a:t>
            </a:r>
            <a:endParaRPr lang="en-US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strdup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hàm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tạo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bản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sao</a:t>
            </a:r>
            <a:endParaRPr lang="en-US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strlwr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/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strupr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hàm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chuyển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chuỗi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thành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chuỗi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viết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thường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/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hoa</a:t>
            </a:r>
            <a:endParaRPr lang="en-US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strrev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: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hàm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đảo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ngược</a:t>
            </a:r>
            <a:endParaRPr lang="en-US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strcmp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: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hàm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so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sánh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2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chuỗi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có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phân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biệt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hoa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thường</a:t>
            </a:r>
            <a:endParaRPr lang="en-US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stricmp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: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hàm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so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sánh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2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chuỗi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không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phân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biệt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hoa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thường</a:t>
            </a:r>
            <a:endParaRPr lang="en-US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strcat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: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hàm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nối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2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chuỗi</a:t>
            </a:r>
            <a:endParaRPr lang="en-US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strstr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: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hàm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tìm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chuỗi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trong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chuỗi</a:t>
            </a:r>
            <a:endParaRPr lang="en-US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43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9.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thao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tác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trên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chuỗi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ký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tự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32</a:t>
            </a:fld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7426" y="839027"/>
            <a:ext cx="8523493" cy="584837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9.1.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Đếm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ký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tự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khoảng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trắng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trong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chuỗi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ký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tự</a:t>
            </a:r>
            <a:endParaRPr lang="en-US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9.2.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Đếm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ký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tự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hoa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/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thường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trong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chuỗi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ký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tự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9.3.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Đổi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từ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ở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đầu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câu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sang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chữ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hoa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và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những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từ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không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phải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đầu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câu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sang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chữ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thường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9.4.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Chuyển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ký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tự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viết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hoa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thành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viết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thường</a:t>
            </a:r>
            <a:endParaRPr lang="en-US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9.5.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Chuyển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ký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tự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viết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thường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thành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viết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hoa</a:t>
            </a:r>
            <a:endParaRPr lang="en-US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9.6.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Liệt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kê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từ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trong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chuỗi</a:t>
            </a:r>
            <a:endParaRPr lang="en-US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9.7.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Xóa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khoảng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trắng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đầu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chuỗi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/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cuối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chuỗi</a:t>
            </a:r>
            <a:endParaRPr lang="en-US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endParaRPr lang="en-US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43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9.1.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Đếm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ký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tự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khoảng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trắng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33</a:t>
            </a:fld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29442" y="989153"/>
            <a:ext cx="5903123" cy="5097749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void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DemKT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(char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chuoi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[100])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{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; 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dem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=0; 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 (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=0;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&lt;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strlen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chuoi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);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++) 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if (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chuoi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[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]==' ') 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	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dem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++; 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return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dem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943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9.2.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Đếm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ký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tự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hoa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/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thường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34</a:t>
            </a:fld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29443" y="1043747"/>
            <a:ext cx="7445320" cy="507045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void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DemKTThuong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(char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chuoi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[]) 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{ </a:t>
            </a:r>
          </a:p>
          <a:p>
            <a:pPr lvl="2">
              <a:lnSpc>
                <a:spcPct val="100000"/>
              </a:lnSpc>
              <a:buNone/>
            </a:pP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dt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=0, dh=0; </a:t>
            </a:r>
          </a:p>
          <a:p>
            <a:pPr lvl="2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for(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=0;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&lt;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strlen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chuoi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);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++) </a:t>
            </a:r>
          </a:p>
          <a:p>
            <a:pPr lvl="2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if((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chuoi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[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]&gt;='a')&amp;&amp;(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chuoi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[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]&lt;='z')) </a:t>
            </a:r>
          </a:p>
          <a:p>
            <a:pPr lvl="2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	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dt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++; </a:t>
            </a:r>
          </a:p>
          <a:p>
            <a:pPr lvl="2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else if ((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chuoi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[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]&gt;=‘A')&amp;&amp;(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chuoi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[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]&lt;=‘Z')) </a:t>
            </a:r>
          </a:p>
          <a:p>
            <a:pPr lvl="2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	 dh++;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		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printf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(“So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ky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tu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thuong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%d”,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dt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);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printf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(“So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ky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tu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hoa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%d”, dh);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943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9.3.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Đổi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hoa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–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thường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35</a:t>
            </a:fld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15794" y="1057395"/>
            <a:ext cx="6271613" cy="470196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void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DoiHoaThuong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(char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chuoi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[100]) 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{ 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chuoi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[0]=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toupper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chuoi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[0]);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None/>
            </a:pPr>
            <a:r>
              <a:rPr lang="nn-NO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for(int i=1; i&lt; strlen(chuoi); i++) 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lvl="3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chuoi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[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]=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tolower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chuoi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[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]); 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printf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(“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Xuat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chuoi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”);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puts(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chuoi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); 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943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9.4.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Chuyển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ký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tự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viết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hoa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thành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viết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thg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36</a:t>
            </a:fld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52268" y="1207516"/>
            <a:ext cx="6981296" cy="466102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void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ChuyenHoaSangThuong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(char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chuoi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[100]) 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{ </a:t>
            </a:r>
          </a:p>
          <a:p>
            <a:pPr lvl="2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char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kq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[100]; </a:t>
            </a:r>
          </a:p>
          <a:p>
            <a:pPr lvl="2">
              <a:lnSpc>
                <a:spcPct val="100000"/>
              </a:lnSpc>
              <a:buNone/>
            </a:pP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strcpy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kq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chuoi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); </a:t>
            </a:r>
          </a:p>
          <a:p>
            <a:pPr lvl="2">
              <a:lnSpc>
                <a:spcPct val="100000"/>
              </a:lnSpc>
              <a:buNone/>
            </a:pPr>
            <a:r>
              <a:rPr lang="nn-NO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for(int i=0; kq[i]!='\0'; i++) </a:t>
            </a:r>
          </a:p>
          <a:p>
            <a:pPr lvl="3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if ((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kq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[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]&gt;='A') &amp;&amp; (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kq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[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]&lt;='Z')) </a:t>
            </a:r>
          </a:p>
          <a:p>
            <a:pPr lvl="3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kq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[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]=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tolower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kq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[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]); </a:t>
            </a:r>
          </a:p>
          <a:p>
            <a:pPr lvl="2">
              <a:lnSpc>
                <a:spcPct val="100000"/>
              </a:lnSpc>
              <a:buNone/>
            </a:pP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printf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(“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Xuat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chuoi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”);</a:t>
            </a:r>
          </a:p>
          <a:p>
            <a:pPr lvl="2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puts(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kq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); 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943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9.5.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Chuyển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ký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tự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viết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thg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thành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viết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hoa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37</a:t>
            </a:fld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3087" y="1180221"/>
            <a:ext cx="7186012" cy="4742907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void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ChuyenThuongSangHoa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(char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chuoi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[100]) 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{ </a:t>
            </a:r>
          </a:p>
          <a:p>
            <a:pPr lvl="2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char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kq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[100]; </a:t>
            </a:r>
          </a:p>
          <a:p>
            <a:pPr lvl="2">
              <a:lnSpc>
                <a:spcPct val="100000"/>
              </a:lnSpc>
              <a:buNone/>
            </a:pP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strcpy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kq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chuoi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); </a:t>
            </a:r>
          </a:p>
          <a:p>
            <a:pPr lvl="2">
              <a:lnSpc>
                <a:spcPct val="100000"/>
              </a:lnSpc>
              <a:buNone/>
            </a:pPr>
            <a:r>
              <a:rPr lang="nn-NO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for(int i=0; kq[i]!='\0'; i++) </a:t>
            </a:r>
          </a:p>
          <a:p>
            <a:pPr lvl="3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if ((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kq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[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]&gt;='a') &amp;&amp; (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kq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[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]&lt;='z')) </a:t>
            </a:r>
          </a:p>
          <a:p>
            <a:pPr lvl="3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kq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[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]=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toupper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kq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[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]);  </a:t>
            </a:r>
          </a:p>
          <a:p>
            <a:pPr lvl="2">
              <a:lnSpc>
                <a:spcPct val="100000"/>
              </a:lnSpc>
              <a:buNone/>
            </a:pP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printf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(“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Xuat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chuoi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”);</a:t>
            </a:r>
          </a:p>
          <a:p>
            <a:pPr lvl="2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puts(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kq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); 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943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9.6.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Liệt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kê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từ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trong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chuỗi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38</a:t>
            </a:fld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6738" y="1043747"/>
            <a:ext cx="6503625" cy="538435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void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LietKe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(char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chuoi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[100])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d=0;</a:t>
            </a:r>
          </a:p>
          <a:p>
            <a:pPr marL="205740" lvl="2">
              <a:lnSpc>
                <a:spcPct val="100000"/>
              </a:lnSpc>
              <a:buNone/>
            </a:pP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for(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=0;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&lt;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strlen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chuoi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); </a:t>
            </a:r>
            <a:r>
              <a:rPr lang="en-US" sz="2400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++) 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	if(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chuoi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[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]==‘ ‘)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	{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		for(j=d; j&lt;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; j++) 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			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printf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(“%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c”,chuoi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[j]);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		d=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i+1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		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printf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(“\n”);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	}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943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9.7.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Xóa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khoảng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trắng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39</a:t>
            </a:fld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6734" y="866322"/>
            <a:ext cx="7049534" cy="547988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void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xoadau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(char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chuoi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[100])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=0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while (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chuoi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[0]==‘ ‘)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{</a:t>
            </a:r>
          </a:p>
          <a:p>
            <a:pPr lvl="5" fontAlgn="t">
              <a:buNone/>
            </a:pPr>
            <a:r>
              <a:rPr lang="nn-NO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for(int i = 0; i &lt; strlen(chuoi); ++i)</a:t>
            </a:r>
          </a:p>
          <a:p>
            <a:pPr lvl="5" fontAlgn="t">
              <a:buNone/>
            </a:pPr>
            <a:r>
              <a:rPr lang="nn-NO" sz="24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str[i] = str[i + 1];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}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void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xoacuoi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(char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chuoi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[100])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{		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while (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chuoi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[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strlen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chuoi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)]==‘ ‘)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	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chuoi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[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strlen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chuoi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)]=‘\0’;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43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6.1.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Khai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mảng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chiều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4</a:t>
            </a:fld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7427" y="893621"/>
            <a:ext cx="8749146" cy="378756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Cú</a:t>
            </a: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pháp</a:t>
            </a: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sz="20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Kiểu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 &lt;</a:t>
            </a:r>
            <a:r>
              <a:rPr lang="en-US" sz="20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Tên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biến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mảng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&gt;[&lt;</a:t>
            </a:r>
            <a:r>
              <a:rPr lang="en-US" sz="20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Dòng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&gt;][&lt;</a:t>
            </a:r>
            <a:r>
              <a:rPr lang="en-US" sz="20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Cột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&gt;];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</a:t>
            </a: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Kiểu</a:t>
            </a:r>
            <a:r>
              <a:rPr lang="en-US" dirty="0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dirty="0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dirty="0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float, char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Tên</a:t>
            </a:r>
            <a:r>
              <a:rPr lang="en-US" dirty="0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biến</a:t>
            </a:r>
            <a:r>
              <a:rPr lang="en-US" dirty="0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mảng</a:t>
            </a:r>
            <a:r>
              <a:rPr lang="en-US" dirty="0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</a:t>
            </a:r>
            <a:r>
              <a:rPr lang="en-US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ký</a:t>
            </a: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tự</a:t>
            </a: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hoặc</a:t>
            </a: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 </a:t>
            </a:r>
            <a:r>
              <a:rPr lang="en-US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dãy</a:t>
            </a: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ký</a:t>
            </a: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tự</a:t>
            </a: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viết</a:t>
            </a: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liền</a:t>
            </a: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nhau</a:t>
            </a: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khoảng</a:t>
            </a: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trắng</a:t>
            </a:r>
            <a:endParaRPr lang="en-US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Dòng</a:t>
            </a:r>
            <a:r>
              <a:rPr lang="en-US" dirty="0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Cột</a:t>
            </a:r>
            <a:r>
              <a:rPr lang="en-US" dirty="0">
                <a:solidFill>
                  <a:schemeClr val="accent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lượng</a:t>
            </a: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tử</a:t>
            </a: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mỗi</a:t>
            </a: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chiều</a:t>
            </a: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mảng</a:t>
            </a:r>
            <a:endParaRPr lang="en-US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None/>
            </a:pPr>
            <a:endParaRPr lang="en-US" dirty="0">
              <a:solidFill>
                <a:schemeClr val="tx2"/>
              </a:solidFill>
              <a:latin typeface="Calibri (Body)"/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  <a:latin typeface="Calibri (Body)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6600" y="4531053"/>
            <a:ext cx="3862319" cy="18762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char A[10][20]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Kiểu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char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Tên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biến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mảng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A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Mảng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10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dòng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20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cột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08220" y="4531054"/>
            <a:ext cx="3930561" cy="18762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Mang2Chieu[3][5]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Kiểu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Tên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biến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mảng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Mang2Chieu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Mảng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dòng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5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cột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43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BÀI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TẬP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40</a:t>
            </a:fld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7426" y="839027"/>
            <a:ext cx="8523493" cy="584837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Nhập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/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xuất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chuỗi</a:t>
            </a:r>
            <a:r>
              <a:rPr lang="en-US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en-US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Xuất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ký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tự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in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hoa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trong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chuỗi</a:t>
            </a:r>
            <a:endParaRPr lang="en-US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</a:t>
            </a:r>
            <a:r>
              <a:rPr lang="vi-VN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ảo ngược các kí tự trong chuỗi.</a:t>
            </a:r>
            <a:endParaRPr lang="en-US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fontAlgn="base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</a:t>
            </a:r>
            <a:r>
              <a:rPr lang="vi-VN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ổi chữ xen kẻ 1 chữ hoa và 1 chữ thường.</a:t>
            </a:r>
            <a:endParaRPr lang="en-US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fontAlgn="base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</a:t>
            </a:r>
            <a:r>
              <a:rPr lang="vi-VN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ếm một k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ý</a:t>
            </a:r>
            <a:r>
              <a:rPr lang="vi-VN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tự xuất hiện bao nhiêu lần trong chuỗi.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Tìm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kiếm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xem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ký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tự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nào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xuất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nhiện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nhiều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nhất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trong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chuỗi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endParaRPr lang="vi-VN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Kiểm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tra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xem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chuỗi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có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đối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xứng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hay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không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?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Nhập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vào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một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từ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và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xoá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từ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đó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trong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chuỗi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đã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cho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43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6.1.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Khai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báo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2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chiều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5</a:t>
            </a:fld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36727" y="941695"/>
            <a:ext cx="8325135" cy="547988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</a:p>
          <a:p>
            <a:pPr>
              <a:buNone/>
            </a:pP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A[2][4]</a:t>
            </a:r>
          </a:p>
          <a:p>
            <a:endParaRPr lang="en-US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en-US" b="1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B[2][2]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C[2][1]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2284651" y="1023583"/>
            <a:ext cx="3761313" cy="1094096"/>
            <a:chOff x="428555" y="1514900"/>
            <a:chExt cx="3761313" cy="1094096"/>
          </a:xfrm>
        </p:grpSpPr>
        <p:grpSp>
          <p:nvGrpSpPr>
            <p:cNvPr id="81" name="Group 80"/>
            <p:cNvGrpSpPr/>
            <p:nvPr/>
          </p:nvGrpSpPr>
          <p:grpSpPr>
            <a:xfrm>
              <a:off x="808419" y="1514900"/>
              <a:ext cx="3381449" cy="1094096"/>
              <a:chOff x="1081374" y="1542195"/>
              <a:chExt cx="3381449" cy="1094096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1081374" y="1542195"/>
                <a:ext cx="3381449" cy="641445"/>
                <a:chOff x="4779914" y="1555843"/>
                <a:chExt cx="3381449" cy="641445"/>
              </a:xfrm>
            </p:grpSpPr>
            <p:grpSp>
              <p:nvGrpSpPr>
                <p:cNvPr id="5" name="Group 13"/>
                <p:cNvGrpSpPr/>
                <p:nvPr/>
              </p:nvGrpSpPr>
              <p:grpSpPr>
                <a:xfrm>
                  <a:off x="4820856" y="1801505"/>
                  <a:ext cx="3340507" cy="395783"/>
                  <a:chOff x="4894384" y="3950678"/>
                  <a:chExt cx="1471391" cy="246184"/>
                </a:xfrm>
              </p:grpSpPr>
              <p:sp>
                <p:nvSpPr>
                  <p:cNvPr id="7" name="Rectangle 3"/>
                  <p:cNvSpPr/>
                  <p:nvPr/>
                </p:nvSpPr>
                <p:spPr>
                  <a:xfrm>
                    <a:off x="4894384" y="3950678"/>
                    <a:ext cx="339969" cy="246184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2"/>
                        </a:solidFill>
                      </a:rPr>
                      <a:t>29</a:t>
                    </a:r>
                  </a:p>
                </p:txBody>
              </p:sp>
              <p:sp>
                <p:nvSpPr>
                  <p:cNvPr id="8" name="Rectangle 7"/>
                  <p:cNvSpPr/>
                  <p:nvPr/>
                </p:nvSpPr>
                <p:spPr>
                  <a:xfrm>
                    <a:off x="5269521" y="3950678"/>
                    <a:ext cx="339969" cy="246184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2"/>
                        </a:solidFill>
                      </a:rPr>
                      <a:t>137</a:t>
                    </a:r>
                  </a:p>
                </p:txBody>
              </p:sp>
              <p:sp>
                <p:nvSpPr>
                  <p:cNvPr id="9" name="Rectangle 8"/>
                  <p:cNvSpPr/>
                  <p:nvPr/>
                </p:nvSpPr>
                <p:spPr>
                  <a:xfrm>
                    <a:off x="5644657" y="3950678"/>
                    <a:ext cx="339969" cy="246184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2"/>
                        </a:solidFill>
                      </a:rPr>
                      <a:t>50</a:t>
                    </a:r>
                  </a:p>
                </p:txBody>
              </p:sp>
              <p:sp>
                <p:nvSpPr>
                  <p:cNvPr id="10" name="Rectangle 9"/>
                  <p:cNvSpPr/>
                  <p:nvPr/>
                </p:nvSpPr>
                <p:spPr>
                  <a:xfrm>
                    <a:off x="6025806" y="3950678"/>
                    <a:ext cx="339969" cy="246184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2"/>
                        </a:solidFill>
                      </a:rPr>
                      <a:t>4</a:t>
                    </a:r>
                  </a:p>
                </p:txBody>
              </p:sp>
            </p:grpSp>
            <p:grpSp>
              <p:nvGrpSpPr>
                <p:cNvPr id="46" name="Group 13"/>
                <p:cNvGrpSpPr/>
                <p:nvPr/>
              </p:nvGrpSpPr>
              <p:grpSpPr>
                <a:xfrm>
                  <a:off x="4779914" y="1555843"/>
                  <a:ext cx="3326858" cy="136476"/>
                  <a:chOff x="4894384" y="3950678"/>
                  <a:chExt cx="1465379" cy="246184"/>
                </a:xfrm>
              </p:grpSpPr>
              <p:sp>
                <p:nvSpPr>
                  <p:cNvPr id="47" name="Rectangle 3"/>
                  <p:cNvSpPr/>
                  <p:nvPr/>
                </p:nvSpPr>
                <p:spPr>
                  <a:xfrm>
                    <a:off x="4894384" y="3950678"/>
                    <a:ext cx="339969" cy="24618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accent5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48" name="Rectangle 47"/>
                  <p:cNvSpPr/>
                  <p:nvPr/>
                </p:nvSpPr>
                <p:spPr>
                  <a:xfrm>
                    <a:off x="5269521" y="3950678"/>
                    <a:ext cx="339969" cy="24618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accent5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49" name="Rectangle 48"/>
                  <p:cNvSpPr/>
                  <p:nvPr/>
                </p:nvSpPr>
                <p:spPr>
                  <a:xfrm>
                    <a:off x="5644657" y="3950678"/>
                    <a:ext cx="339969" cy="24618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accent5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50" name="Rectangle 49"/>
                  <p:cNvSpPr/>
                  <p:nvPr/>
                </p:nvSpPr>
                <p:spPr>
                  <a:xfrm>
                    <a:off x="6019794" y="3950678"/>
                    <a:ext cx="339969" cy="24618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accent5"/>
                        </a:solidFill>
                      </a:rPr>
                      <a:t>3</a:t>
                    </a:r>
                  </a:p>
                </p:txBody>
              </p:sp>
            </p:grpSp>
          </p:grpSp>
          <p:grpSp>
            <p:nvGrpSpPr>
              <p:cNvPr id="80" name="Group 79"/>
              <p:cNvGrpSpPr/>
              <p:nvPr/>
            </p:nvGrpSpPr>
            <p:grpSpPr>
              <a:xfrm>
                <a:off x="1124590" y="2240508"/>
                <a:ext cx="3338233" cy="395783"/>
                <a:chOff x="1274716" y="1940257"/>
                <a:chExt cx="3338233" cy="395783"/>
              </a:xfrm>
            </p:grpSpPr>
            <p:sp>
              <p:nvSpPr>
                <p:cNvPr id="76" name="Rectangle 3"/>
                <p:cNvSpPr/>
                <p:nvPr/>
              </p:nvSpPr>
              <p:spPr>
                <a:xfrm>
                  <a:off x="1274716" y="1940257"/>
                  <a:ext cx="771833" cy="395783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2"/>
                      </a:solidFill>
                    </a:rPr>
                    <a:t>5</a:t>
                  </a:r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>
                  <a:off x="2126392" y="1940257"/>
                  <a:ext cx="771833" cy="395783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2"/>
                      </a:solidFill>
                    </a:rPr>
                    <a:t>32</a:t>
                  </a:r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2978065" y="1940257"/>
                  <a:ext cx="771833" cy="395783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2"/>
                      </a:solidFill>
                    </a:rPr>
                    <a:t>657</a:t>
                  </a: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3829741" y="1940257"/>
                  <a:ext cx="783208" cy="395783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2"/>
                      </a:solidFill>
                    </a:rPr>
                    <a:t>97</a:t>
                  </a:r>
                </a:p>
              </p:txBody>
            </p:sp>
          </p:grpSp>
        </p:grpSp>
        <p:sp>
          <p:nvSpPr>
            <p:cNvPr id="99" name="Rectangle 3"/>
            <p:cNvSpPr/>
            <p:nvPr/>
          </p:nvSpPr>
          <p:spPr>
            <a:xfrm>
              <a:off x="428556" y="1828799"/>
              <a:ext cx="376664" cy="2593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5"/>
                  </a:solidFill>
                </a:rPr>
                <a:t>0</a:t>
              </a:r>
            </a:p>
          </p:txBody>
        </p:sp>
        <p:sp>
          <p:nvSpPr>
            <p:cNvPr id="100" name="Rectangle 3"/>
            <p:cNvSpPr/>
            <p:nvPr/>
          </p:nvSpPr>
          <p:spPr>
            <a:xfrm>
              <a:off x="428555" y="2265523"/>
              <a:ext cx="376664" cy="2593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5"/>
                  </a:solidFill>
                </a:rPr>
                <a:t>1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2314223" y="2581701"/>
            <a:ext cx="2046589" cy="1094096"/>
            <a:chOff x="428555" y="1514900"/>
            <a:chExt cx="2046589" cy="1094096"/>
          </a:xfrm>
        </p:grpSpPr>
        <p:grpSp>
          <p:nvGrpSpPr>
            <p:cNvPr id="103" name="Group 80"/>
            <p:cNvGrpSpPr/>
            <p:nvPr/>
          </p:nvGrpSpPr>
          <p:grpSpPr>
            <a:xfrm>
              <a:off x="808413" y="1514900"/>
              <a:ext cx="1666731" cy="1094096"/>
              <a:chOff x="1081368" y="1542195"/>
              <a:chExt cx="1666731" cy="1094096"/>
            </a:xfrm>
          </p:grpSpPr>
          <p:grpSp>
            <p:nvGrpSpPr>
              <p:cNvPr id="106" name="Group 60"/>
              <p:cNvGrpSpPr/>
              <p:nvPr/>
            </p:nvGrpSpPr>
            <p:grpSpPr>
              <a:xfrm>
                <a:off x="1081368" y="1542195"/>
                <a:ext cx="1664448" cy="641445"/>
                <a:chOff x="4779908" y="1555843"/>
                <a:chExt cx="1664448" cy="641445"/>
              </a:xfrm>
            </p:grpSpPr>
            <p:grpSp>
              <p:nvGrpSpPr>
                <p:cNvPr id="112" name="Group 13"/>
                <p:cNvGrpSpPr/>
                <p:nvPr/>
              </p:nvGrpSpPr>
              <p:grpSpPr>
                <a:xfrm>
                  <a:off x="4820848" y="1801505"/>
                  <a:ext cx="1623508" cy="395783"/>
                  <a:chOff x="4894384" y="3950678"/>
                  <a:chExt cx="715106" cy="246184"/>
                </a:xfrm>
              </p:grpSpPr>
              <p:sp>
                <p:nvSpPr>
                  <p:cNvPr id="118" name="Rectangle 3"/>
                  <p:cNvSpPr/>
                  <p:nvPr/>
                </p:nvSpPr>
                <p:spPr>
                  <a:xfrm>
                    <a:off x="4894384" y="3950678"/>
                    <a:ext cx="339969" cy="246184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2"/>
                        </a:solidFill>
                      </a:rPr>
                      <a:t>29</a:t>
                    </a:r>
                  </a:p>
                </p:txBody>
              </p:sp>
              <p:sp>
                <p:nvSpPr>
                  <p:cNvPr id="119" name="Rectangle 118"/>
                  <p:cNvSpPr/>
                  <p:nvPr/>
                </p:nvSpPr>
                <p:spPr>
                  <a:xfrm>
                    <a:off x="5269521" y="3950678"/>
                    <a:ext cx="339969" cy="246184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2"/>
                        </a:solidFill>
                      </a:rPr>
                      <a:t>137</a:t>
                    </a:r>
                  </a:p>
                </p:txBody>
              </p:sp>
            </p:grpSp>
            <p:grpSp>
              <p:nvGrpSpPr>
                <p:cNvPr id="113" name="Group 13"/>
                <p:cNvGrpSpPr/>
                <p:nvPr/>
              </p:nvGrpSpPr>
              <p:grpSpPr>
                <a:xfrm>
                  <a:off x="4779908" y="1555843"/>
                  <a:ext cx="1623508" cy="136476"/>
                  <a:chOff x="4894384" y="3950678"/>
                  <a:chExt cx="715106" cy="246184"/>
                </a:xfrm>
              </p:grpSpPr>
              <p:sp>
                <p:nvSpPr>
                  <p:cNvPr id="114" name="Rectangle 3"/>
                  <p:cNvSpPr/>
                  <p:nvPr/>
                </p:nvSpPr>
                <p:spPr>
                  <a:xfrm>
                    <a:off x="4894384" y="3950678"/>
                    <a:ext cx="339969" cy="24618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accent5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115" name="Rectangle 114"/>
                  <p:cNvSpPr/>
                  <p:nvPr/>
                </p:nvSpPr>
                <p:spPr>
                  <a:xfrm>
                    <a:off x="5269521" y="3950678"/>
                    <a:ext cx="339969" cy="24618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accent5"/>
                        </a:solidFill>
                      </a:rPr>
                      <a:t>1</a:t>
                    </a:r>
                  </a:p>
                </p:txBody>
              </p:sp>
            </p:grpSp>
          </p:grpSp>
          <p:grpSp>
            <p:nvGrpSpPr>
              <p:cNvPr id="107" name="Group 79"/>
              <p:cNvGrpSpPr/>
              <p:nvPr/>
            </p:nvGrpSpPr>
            <p:grpSpPr>
              <a:xfrm>
                <a:off x="1124590" y="2240508"/>
                <a:ext cx="1623509" cy="395783"/>
                <a:chOff x="1274716" y="1940257"/>
                <a:chExt cx="1623509" cy="395783"/>
              </a:xfrm>
            </p:grpSpPr>
            <p:sp>
              <p:nvSpPr>
                <p:cNvPr id="108" name="Rectangle 3"/>
                <p:cNvSpPr/>
                <p:nvPr/>
              </p:nvSpPr>
              <p:spPr>
                <a:xfrm>
                  <a:off x="1274716" y="1940257"/>
                  <a:ext cx="771833" cy="395783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2"/>
                      </a:solidFill>
                    </a:rPr>
                    <a:t>5</a:t>
                  </a:r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126392" y="1940257"/>
                  <a:ext cx="771833" cy="395783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2"/>
                      </a:solidFill>
                    </a:rPr>
                    <a:t>32</a:t>
                  </a:r>
                </a:p>
              </p:txBody>
            </p:sp>
          </p:grpSp>
        </p:grpSp>
        <p:sp>
          <p:nvSpPr>
            <p:cNvPr id="104" name="Rectangle 3"/>
            <p:cNvSpPr/>
            <p:nvPr/>
          </p:nvSpPr>
          <p:spPr>
            <a:xfrm>
              <a:off x="428556" y="1828799"/>
              <a:ext cx="376664" cy="2593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5"/>
                  </a:solidFill>
                </a:rPr>
                <a:t>0</a:t>
              </a:r>
            </a:p>
          </p:txBody>
        </p:sp>
        <p:sp>
          <p:nvSpPr>
            <p:cNvPr id="105" name="Rectangle 3"/>
            <p:cNvSpPr/>
            <p:nvPr/>
          </p:nvSpPr>
          <p:spPr>
            <a:xfrm>
              <a:off x="428555" y="2265523"/>
              <a:ext cx="376664" cy="2593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5"/>
                  </a:solidFill>
                </a:rPr>
                <a:t>1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2316499" y="4112519"/>
            <a:ext cx="1194913" cy="1094096"/>
            <a:chOff x="428555" y="1514900"/>
            <a:chExt cx="1194913" cy="1094096"/>
          </a:xfrm>
        </p:grpSpPr>
        <p:grpSp>
          <p:nvGrpSpPr>
            <p:cNvPr id="123" name="Group 80"/>
            <p:cNvGrpSpPr/>
            <p:nvPr/>
          </p:nvGrpSpPr>
          <p:grpSpPr>
            <a:xfrm>
              <a:off x="808413" y="1514900"/>
              <a:ext cx="815055" cy="1094096"/>
              <a:chOff x="1081368" y="1542195"/>
              <a:chExt cx="815055" cy="1094096"/>
            </a:xfrm>
          </p:grpSpPr>
          <p:grpSp>
            <p:nvGrpSpPr>
              <p:cNvPr id="126" name="Group 60"/>
              <p:cNvGrpSpPr/>
              <p:nvPr/>
            </p:nvGrpSpPr>
            <p:grpSpPr>
              <a:xfrm>
                <a:off x="1081368" y="1542195"/>
                <a:ext cx="812773" cy="641445"/>
                <a:chOff x="4779908" y="1555843"/>
                <a:chExt cx="812773" cy="641445"/>
              </a:xfrm>
            </p:grpSpPr>
            <p:sp>
              <p:nvSpPr>
                <p:cNvPr id="134" name="Rectangle 3"/>
                <p:cNvSpPr/>
                <p:nvPr/>
              </p:nvSpPr>
              <p:spPr>
                <a:xfrm>
                  <a:off x="4820848" y="1801505"/>
                  <a:ext cx="771833" cy="395783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2"/>
                      </a:solidFill>
                    </a:rPr>
                    <a:t>29</a:t>
                  </a:r>
                </a:p>
              </p:txBody>
            </p:sp>
            <p:sp>
              <p:nvSpPr>
                <p:cNvPr id="132" name="Rectangle 3"/>
                <p:cNvSpPr/>
                <p:nvPr/>
              </p:nvSpPr>
              <p:spPr>
                <a:xfrm>
                  <a:off x="4779908" y="1555843"/>
                  <a:ext cx="771833" cy="13647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solidFill>
                        <a:schemeClr val="accent5"/>
                      </a:solidFill>
                    </a:rPr>
                    <a:t>0</a:t>
                  </a:r>
                </a:p>
              </p:txBody>
            </p:sp>
          </p:grpSp>
          <p:sp>
            <p:nvSpPr>
              <p:cNvPr id="128" name="Rectangle 3"/>
              <p:cNvSpPr/>
              <p:nvPr/>
            </p:nvSpPr>
            <p:spPr>
              <a:xfrm>
                <a:off x="1124590" y="2240508"/>
                <a:ext cx="771833" cy="39578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2"/>
                    </a:solidFill>
                  </a:rPr>
                  <a:t>5</a:t>
                </a:r>
              </a:p>
            </p:txBody>
          </p:sp>
        </p:grpSp>
        <p:sp>
          <p:nvSpPr>
            <p:cNvPr id="124" name="Rectangle 3"/>
            <p:cNvSpPr/>
            <p:nvPr/>
          </p:nvSpPr>
          <p:spPr>
            <a:xfrm>
              <a:off x="428556" y="1828799"/>
              <a:ext cx="376664" cy="2593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5"/>
                  </a:solidFill>
                </a:rPr>
                <a:t>0</a:t>
              </a:r>
            </a:p>
          </p:txBody>
        </p:sp>
        <p:sp>
          <p:nvSpPr>
            <p:cNvPr id="125" name="Rectangle 3"/>
            <p:cNvSpPr/>
            <p:nvPr/>
          </p:nvSpPr>
          <p:spPr>
            <a:xfrm>
              <a:off x="428555" y="2265523"/>
              <a:ext cx="376664" cy="2593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5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943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6.2.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Chỉ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số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2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chiều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6</a:t>
            </a:fld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7427" y="893619"/>
            <a:ext cx="8749146" cy="179499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vi-VN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 số mảng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vi-VN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 một giá trị </a:t>
            </a:r>
            <a:r>
              <a:rPr lang="en-US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số</a:t>
            </a:r>
            <a:r>
              <a:rPr lang="en-US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nguyên</a:t>
            </a:r>
            <a:r>
              <a:rPr lang="en-US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int.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Chỉ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số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trong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2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chiều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gồm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chỉ</a:t>
            </a:r>
            <a:r>
              <a:rPr lang="en-US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số</a:t>
            </a:r>
            <a:r>
              <a:rPr lang="en-US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dòng</a:t>
            </a:r>
            <a:r>
              <a:rPr lang="en-US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và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chỉ</a:t>
            </a:r>
            <a:r>
              <a:rPr lang="en-US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số</a:t>
            </a:r>
            <a:r>
              <a:rPr lang="en-US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cột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lvl="2" algn="just"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 ≤ </a:t>
            </a:r>
            <a:r>
              <a:rPr lang="en-US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chỉ</a:t>
            </a:r>
            <a:r>
              <a:rPr lang="en-US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số</a:t>
            </a:r>
            <a:r>
              <a:rPr lang="en-US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dòng</a:t>
            </a:r>
            <a:r>
              <a:rPr lang="en-US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≤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số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dòng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của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- 1</a:t>
            </a:r>
            <a:r>
              <a:rPr lang="en-US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</a:p>
          <a:p>
            <a:pPr lvl="2" algn="just"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0 ≤ </a:t>
            </a:r>
            <a:r>
              <a:rPr lang="en-US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chỉ</a:t>
            </a:r>
            <a:r>
              <a:rPr lang="en-US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số</a:t>
            </a:r>
            <a:r>
              <a:rPr lang="en-US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cột</a:t>
            </a:r>
            <a:r>
              <a:rPr lang="en-US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≤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số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cột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của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- 1</a:t>
            </a:r>
            <a:r>
              <a:rPr lang="en-US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endParaRPr lang="vi-VN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endParaRPr lang="vi-VN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618953" y="2825839"/>
            <a:ext cx="6732933" cy="3323987"/>
            <a:chOff x="1346110" y="3288778"/>
            <a:chExt cx="6732933" cy="3323987"/>
          </a:xfrm>
        </p:grpSpPr>
        <p:sp>
          <p:nvSpPr>
            <p:cNvPr id="3" name="TextBox 2"/>
            <p:cNvSpPr txBox="1"/>
            <p:nvPr/>
          </p:nvSpPr>
          <p:spPr>
            <a:xfrm>
              <a:off x="1346110" y="3288778"/>
              <a:ext cx="6732933" cy="3323987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sz="2000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2000" b="1" dirty="0" err="1">
                  <a:solidFill>
                    <a:schemeClr val="tx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int</a:t>
              </a:r>
              <a:r>
                <a:rPr lang="en-US" sz="2000" b="1" dirty="0">
                  <a:solidFill>
                    <a:schemeClr val="tx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A[2][3]; </a:t>
              </a:r>
              <a:endPara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2000" dirty="0" err="1">
                  <a:solidFill>
                    <a:schemeClr val="tx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Tên</a:t>
              </a:r>
              <a:r>
                <a:rPr lang="en-US" sz="2000" dirty="0">
                  <a:solidFill>
                    <a:schemeClr val="tx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000" dirty="0" err="1">
                  <a:solidFill>
                    <a:schemeClr val="tx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mảng</a:t>
              </a:r>
              <a:r>
                <a:rPr lang="en-US" sz="2000" dirty="0">
                  <a:solidFill>
                    <a:schemeClr val="tx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 </a:t>
              </a:r>
              <a:r>
                <a:rPr lang="en-US" sz="2000" dirty="0">
                  <a:solidFill>
                    <a:schemeClr val="accent5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 </a:t>
              </a:r>
            </a:p>
            <a:p>
              <a:pPr>
                <a:lnSpc>
                  <a:spcPct val="150000"/>
                </a:lnSpc>
              </a:pPr>
              <a:r>
                <a:rPr lang="en-US" sz="2000" dirty="0" err="1">
                  <a:solidFill>
                    <a:schemeClr val="tx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Kiểu</a:t>
              </a:r>
              <a:r>
                <a:rPr lang="en-US" sz="2000" dirty="0">
                  <a:solidFill>
                    <a:schemeClr val="tx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000" dirty="0" err="1">
                  <a:solidFill>
                    <a:schemeClr val="tx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dữ</a:t>
              </a:r>
              <a:r>
                <a:rPr lang="en-US" sz="2000" dirty="0">
                  <a:solidFill>
                    <a:schemeClr val="tx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000" dirty="0" err="1">
                  <a:solidFill>
                    <a:schemeClr val="tx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liệu</a:t>
              </a:r>
              <a:r>
                <a:rPr lang="en-US" sz="2000" dirty="0">
                  <a:solidFill>
                    <a:schemeClr val="tx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000" dirty="0" err="1">
                  <a:solidFill>
                    <a:schemeClr val="tx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của</a:t>
              </a:r>
              <a:r>
                <a:rPr lang="en-US" sz="2000" dirty="0">
                  <a:solidFill>
                    <a:schemeClr val="tx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000" dirty="0" err="1">
                  <a:solidFill>
                    <a:schemeClr val="tx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từng</a:t>
              </a:r>
              <a:r>
                <a:rPr lang="en-US" sz="2000" dirty="0">
                  <a:solidFill>
                    <a:schemeClr val="tx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000" dirty="0" err="1">
                  <a:solidFill>
                    <a:schemeClr val="tx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phần</a:t>
              </a:r>
              <a:r>
                <a:rPr lang="en-US" sz="2000" dirty="0">
                  <a:solidFill>
                    <a:schemeClr val="tx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000" dirty="0" err="1">
                  <a:solidFill>
                    <a:schemeClr val="tx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tử</a:t>
              </a:r>
              <a:r>
                <a:rPr lang="en-US" sz="2000" dirty="0">
                  <a:solidFill>
                    <a:schemeClr val="tx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000" dirty="0" err="1">
                  <a:solidFill>
                    <a:schemeClr val="tx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trong</a:t>
              </a:r>
              <a:r>
                <a:rPr lang="en-US" sz="2000" dirty="0">
                  <a:solidFill>
                    <a:schemeClr val="tx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000" dirty="0" err="1">
                  <a:solidFill>
                    <a:schemeClr val="tx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mảng</a:t>
              </a:r>
              <a:r>
                <a:rPr lang="en-US" sz="2000" dirty="0">
                  <a:solidFill>
                    <a:schemeClr val="tx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 </a:t>
              </a:r>
              <a:r>
                <a:rPr lang="en-US" sz="2000" dirty="0" err="1">
                  <a:solidFill>
                    <a:schemeClr val="accent5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int</a:t>
              </a:r>
              <a:r>
                <a:rPr lang="en-US" sz="2000" dirty="0">
                  <a:solidFill>
                    <a:schemeClr val="accent5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vi-VN" sz="2000" dirty="0">
                  <a:solidFill>
                    <a:schemeClr val="tx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Số phần tử tối đa trong mảng: </a:t>
              </a:r>
              <a:r>
                <a:rPr lang="en-US" sz="2000" dirty="0">
                  <a:solidFill>
                    <a:schemeClr val="accent5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2*3=6</a:t>
              </a:r>
              <a:r>
                <a:rPr lang="vi-VN" sz="2000" dirty="0">
                  <a:solidFill>
                    <a:schemeClr val="accent5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phần tử </a:t>
              </a:r>
            </a:p>
            <a:p>
              <a:pPr>
                <a:lnSpc>
                  <a:spcPct val="150000"/>
                </a:lnSpc>
              </a:pPr>
              <a:r>
                <a:rPr lang="vi-VN" sz="2000" dirty="0">
                  <a:solidFill>
                    <a:schemeClr val="tx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Các chỉ số được đánh số:</a:t>
              </a:r>
              <a:r>
                <a:rPr lang="en-US" sz="2000" dirty="0">
                  <a:solidFill>
                    <a:schemeClr val="tx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000" dirty="0" err="1">
                  <a:solidFill>
                    <a:schemeClr val="accent5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Chỉ</a:t>
              </a:r>
              <a:r>
                <a:rPr lang="en-US" sz="2000" dirty="0">
                  <a:solidFill>
                    <a:schemeClr val="accent5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000" dirty="0" err="1">
                  <a:solidFill>
                    <a:schemeClr val="accent5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số</a:t>
              </a:r>
              <a:r>
                <a:rPr lang="en-US" sz="2000" dirty="0">
                  <a:solidFill>
                    <a:schemeClr val="accent5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000" dirty="0" err="1">
                  <a:solidFill>
                    <a:schemeClr val="accent5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dòng</a:t>
              </a:r>
              <a:r>
                <a:rPr lang="en-US" sz="2000" dirty="0">
                  <a:solidFill>
                    <a:schemeClr val="accent5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 0, 1</a:t>
              </a:r>
              <a:r>
                <a:rPr lang="en-US" sz="20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	 </a:t>
              </a:r>
            </a:p>
            <a:p>
              <a:pPr>
                <a:lnSpc>
                  <a:spcPct val="150000"/>
                </a:lnSpc>
              </a:pPr>
              <a:r>
                <a:rPr lang="en-US" sz="20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			</a:t>
              </a:r>
              <a:r>
                <a:rPr lang="en-US" sz="2000" dirty="0">
                  <a:solidFill>
                    <a:schemeClr val="accent5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</a:t>
              </a:r>
              <a:r>
                <a:rPr lang="en-US" sz="2000" dirty="0" err="1">
                  <a:solidFill>
                    <a:schemeClr val="accent5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Chỉ</a:t>
              </a:r>
              <a:r>
                <a:rPr lang="en-US" sz="2000" dirty="0">
                  <a:solidFill>
                    <a:schemeClr val="accent5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000" dirty="0" err="1">
                  <a:solidFill>
                    <a:schemeClr val="accent5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số</a:t>
              </a:r>
              <a:r>
                <a:rPr lang="en-US" sz="2000" dirty="0">
                  <a:solidFill>
                    <a:schemeClr val="accent5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en-US" sz="2000" dirty="0" err="1">
                  <a:solidFill>
                    <a:schemeClr val="accent5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Cột</a:t>
              </a:r>
              <a:r>
                <a:rPr lang="en-US" sz="2000" dirty="0">
                  <a:solidFill>
                    <a:schemeClr val="accent5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: 0, 1, 2		 </a:t>
              </a:r>
              <a:endParaRPr lang="en-US" sz="20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833725" y="3477902"/>
              <a:ext cx="2898262" cy="1094096"/>
              <a:chOff x="428555" y="1514900"/>
              <a:chExt cx="2898262" cy="1094096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808417" y="1514900"/>
                <a:ext cx="2518400" cy="1094096"/>
                <a:chOff x="1081372" y="1542195"/>
                <a:chExt cx="2518400" cy="1094096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1081372" y="1542195"/>
                  <a:ext cx="2516124" cy="641445"/>
                  <a:chOff x="4779912" y="1555843"/>
                  <a:chExt cx="2516124" cy="641445"/>
                </a:xfrm>
              </p:grpSpPr>
              <p:grpSp>
                <p:nvGrpSpPr>
                  <p:cNvPr id="17" name="Group 13"/>
                  <p:cNvGrpSpPr/>
                  <p:nvPr/>
                </p:nvGrpSpPr>
                <p:grpSpPr>
                  <a:xfrm>
                    <a:off x="4820854" y="1801505"/>
                    <a:ext cx="2475182" cy="395783"/>
                    <a:chOff x="4894384" y="3950678"/>
                    <a:chExt cx="1090242" cy="246184"/>
                  </a:xfrm>
                </p:grpSpPr>
                <p:sp>
                  <p:nvSpPr>
                    <p:cNvPr id="23" name="Rectangle 3"/>
                    <p:cNvSpPr/>
                    <p:nvPr/>
                  </p:nvSpPr>
                  <p:spPr>
                    <a:xfrm>
                      <a:off x="4894384" y="3950678"/>
                      <a:ext cx="339969" cy="24618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p:txBody>
                </p:sp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5269521" y="3950678"/>
                      <a:ext cx="339969" cy="24618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45</a:t>
                      </a:r>
                    </a:p>
                  </p:txBody>
                </p:sp>
                <p:sp>
                  <p:nvSpPr>
                    <p:cNvPr id="25" name="Rectangle 24"/>
                    <p:cNvSpPr/>
                    <p:nvPr/>
                  </p:nvSpPr>
                  <p:spPr>
                    <a:xfrm>
                      <a:off x="5644657" y="3950678"/>
                      <a:ext cx="339969" cy="246184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7</a:t>
                      </a:r>
                    </a:p>
                  </p:txBody>
                </p:sp>
              </p:grpSp>
              <p:grpSp>
                <p:nvGrpSpPr>
                  <p:cNvPr id="18" name="Group 13"/>
                  <p:cNvGrpSpPr/>
                  <p:nvPr/>
                </p:nvGrpSpPr>
                <p:grpSpPr>
                  <a:xfrm>
                    <a:off x="4779912" y="1555843"/>
                    <a:ext cx="2475182" cy="136476"/>
                    <a:chOff x="4894384" y="3950678"/>
                    <a:chExt cx="1090242" cy="246184"/>
                  </a:xfrm>
                </p:grpSpPr>
                <p:sp>
                  <p:nvSpPr>
                    <p:cNvPr id="19" name="Rectangle 3"/>
                    <p:cNvSpPr/>
                    <p:nvPr/>
                  </p:nvSpPr>
                  <p:spPr>
                    <a:xfrm>
                      <a:off x="4894384" y="3950678"/>
                      <a:ext cx="339969" cy="246184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5"/>
                          </a:solidFill>
                        </a:rPr>
                        <a:t>0</a:t>
                      </a:r>
                    </a:p>
                  </p:txBody>
                </p:sp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5269521" y="3950678"/>
                      <a:ext cx="339969" cy="246184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5"/>
                          </a:solidFill>
                        </a:rPr>
                        <a:t>1</a:t>
                      </a:r>
                    </a:p>
                  </p:txBody>
                </p: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5644657" y="3950678"/>
                      <a:ext cx="339969" cy="246184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5"/>
                          </a:solidFill>
                        </a:rPr>
                        <a:t>2</a:t>
                      </a:r>
                    </a:p>
                  </p:txBody>
                </p:sp>
              </p:grpSp>
            </p:grpSp>
            <p:grpSp>
              <p:nvGrpSpPr>
                <p:cNvPr id="12" name="Group 11"/>
                <p:cNvGrpSpPr/>
                <p:nvPr/>
              </p:nvGrpSpPr>
              <p:grpSpPr>
                <a:xfrm>
                  <a:off x="1124590" y="2240508"/>
                  <a:ext cx="2475182" cy="395783"/>
                  <a:chOff x="1274716" y="1940257"/>
                  <a:chExt cx="2475182" cy="395783"/>
                </a:xfrm>
              </p:grpSpPr>
              <p:sp>
                <p:nvSpPr>
                  <p:cNvPr id="13" name="Rectangle 3"/>
                  <p:cNvSpPr/>
                  <p:nvPr/>
                </p:nvSpPr>
                <p:spPr>
                  <a:xfrm>
                    <a:off x="1274716" y="1940257"/>
                    <a:ext cx="771833" cy="395783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2"/>
                        </a:solidFill>
                      </a:rPr>
                      <a:t>73</a:t>
                    </a:r>
                  </a:p>
                </p:txBody>
              </p:sp>
              <p:sp>
                <p:nvSpPr>
                  <p:cNvPr id="14" name="Rectangle 13"/>
                  <p:cNvSpPr/>
                  <p:nvPr/>
                </p:nvSpPr>
                <p:spPr>
                  <a:xfrm>
                    <a:off x="2126392" y="1940257"/>
                    <a:ext cx="771833" cy="395783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2"/>
                        </a:solidFill>
                      </a:rPr>
                      <a:t>11</a:t>
                    </a:r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2978065" y="1940257"/>
                    <a:ext cx="771833" cy="395783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2"/>
                        </a:solidFill>
                      </a:rPr>
                      <a:t>187</a:t>
                    </a:r>
                  </a:p>
                </p:txBody>
              </p:sp>
            </p:grpSp>
          </p:grpSp>
          <p:sp>
            <p:nvSpPr>
              <p:cNvPr id="9" name="Rectangle 3"/>
              <p:cNvSpPr/>
              <p:nvPr/>
            </p:nvSpPr>
            <p:spPr>
              <a:xfrm>
                <a:off x="428556" y="1828799"/>
                <a:ext cx="376664" cy="25930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accent5"/>
                    </a:solidFill>
                  </a:rPr>
                  <a:t>0</a:t>
                </a:r>
              </a:p>
            </p:txBody>
          </p:sp>
          <p:sp>
            <p:nvSpPr>
              <p:cNvPr id="10" name="Rectangle 3"/>
              <p:cNvSpPr/>
              <p:nvPr/>
            </p:nvSpPr>
            <p:spPr>
              <a:xfrm>
                <a:off x="428555" y="2265523"/>
                <a:ext cx="376664" cy="25930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accent5"/>
                    </a:solidFill>
                  </a:rPr>
                  <a:t>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943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6.2.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Truy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xuất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phần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tử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7</a:t>
            </a:fld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7426" y="893619"/>
            <a:ext cx="8946573" cy="1167192"/>
          </a:xfrm>
        </p:spPr>
        <p:txBody>
          <a:bodyPr>
            <a:noAutofit/>
          </a:bodyPr>
          <a:lstStyle/>
          <a:p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Truy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xuất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phần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tử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thông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qua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chỉ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số</a:t>
            </a:r>
            <a:endParaRPr lang="en-US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>
              <a:buNone/>
            </a:pPr>
            <a:r>
              <a:rPr lang="en-US" dirty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&lt;</a:t>
            </a:r>
            <a:r>
              <a:rPr lang="en-US" dirty="0" err="1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Tên</a:t>
            </a:r>
            <a:r>
              <a:rPr lang="en-US" dirty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biến</a:t>
            </a:r>
            <a:r>
              <a:rPr lang="en-US" dirty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r>
              <a:rPr lang="en-US" dirty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&gt;[&lt;</a:t>
            </a:r>
            <a:r>
              <a:rPr lang="en-US" dirty="0" err="1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Chỉ</a:t>
            </a:r>
            <a:r>
              <a:rPr lang="en-US" dirty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số</a:t>
            </a:r>
            <a:r>
              <a:rPr lang="en-US" dirty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dòng</a:t>
            </a:r>
            <a:r>
              <a:rPr lang="en-US" dirty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&gt;][&lt;</a:t>
            </a:r>
            <a:r>
              <a:rPr lang="en-US" dirty="0" err="1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Chỉ</a:t>
            </a:r>
            <a:r>
              <a:rPr lang="en-US" dirty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số</a:t>
            </a:r>
            <a:r>
              <a:rPr lang="en-US" dirty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cột</a:t>
            </a:r>
            <a:r>
              <a:rPr lang="en-US" dirty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&gt;]</a:t>
            </a:r>
          </a:p>
          <a:p>
            <a:pPr algn="ctr">
              <a:buNone/>
            </a:pPr>
            <a:endParaRPr lang="en-US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</a:p>
          <a:p>
            <a:pPr>
              <a:buNone/>
            </a:pP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vi-VN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341813" y="2183637"/>
            <a:ext cx="6700873" cy="3785652"/>
            <a:chOff x="495652" y="2197287"/>
            <a:chExt cx="6700873" cy="3785652"/>
          </a:xfrm>
        </p:grpSpPr>
        <p:sp>
          <p:nvSpPr>
            <p:cNvPr id="3" name="TextBox 2"/>
            <p:cNvSpPr txBox="1"/>
            <p:nvPr/>
          </p:nvSpPr>
          <p:spPr>
            <a:xfrm>
              <a:off x="495652" y="2197287"/>
              <a:ext cx="6700873" cy="378565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  <a:buNone/>
              </a:pPr>
              <a:endPara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>
                <a:lnSpc>
                  <a:spcPct val="150000"/>
                </a:lnSpc>
                <a:buNone/>
              </a:pPr>
              <a:r>
                <a:rPr lang="en-US" sz="2000" b="1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int</a:t>
              </a:r>
              <a:r>
                <a:rPr lang="en-US" sz="2000" b="1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A[2][3] </a:t>
              </a:r>
            </a:p>
            <a:p>
              <a:pPr>
                <a:lnSpc>
                  <a:spcPct val="150000"/>
                </a:lnSpc>
                <a:buNone/>
              </a:pPr>
              <a:endParaRPr lang="en-US" sz="2000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>
                <a:lnSpc>
                  <a:spcPct val="150000"/>
                </a:lnSpc>
                <a:buNone/>
              </a:pPr>
              <a:r>
                <a:rPr lang="en-US" sz="20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Các</a:t>
              </a:r>
              <a:r>
                <a:rPr lang="en-US" sz="20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0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truy</a:t>
              </a:r>
              <a:r>
                <a:rPr lang="en-US" sz="20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0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xuất</a:t>
              </a:r>
              <a:r>
                <a:rPr lang="en-US" sz="20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0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hợp</a:t>
              </a:r>
              <a:r>
                <a:rPr lang="en-US" sz="20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0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lệ</a:t>
              </a:r>
              <a:r>
                <a:rPr lang="en-US" sz="20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: A[0][0], A[0][1],…, A[1][2], A[1][3]</a:t>
              </a:r>
            </a:p>
            <a:p>
              <a:pPr>
                <a:lnSpc>
                  <a:spcPct val="150000"/>
                </a:lnSpc>
                <a:buNone/>
              </a:pPr>
              <a:r>
                <a:rPr lang="en-US" sz="20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Các</a:t>
              </a:r>
              <a:r>
                <a:rPr lang="en-US" sz="20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0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truy</a:t>
              </a:r>
              <a:r>
                <a:rPr lang="en-US" sz="20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0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xuất</a:t>
              </a:r>
              <a:r>
                <a:rPr lang="en-US" sz="20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0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không</a:t>
              </a:r>
              <a:r>
                <a:rPr lang="en-US" sz="20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0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hợp</a:t>
              </a:r>
              <a:r>
                <a:rPr lang="en-US" sz="20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0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lệ</a:t>
              </a:r>
              <a:r>
                <a:rPr lang="en-US" sz="20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: A[-1][0], A[1][4], A[2][0]</a:t>
              </a:r>
              <a:endParaRPr lang="en-US" sz="20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20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Wingdings" pitchFamily="2" charset="2"/>
                </a:rPr>
                <a:t>Giá</a:t>
              </a:r>
              <a:r>
                <a:rPr lang="en-US" sz="20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Wingdings" pitchFamily="2" charset="2"/>
                </a:rPr>
                <a:t> </a:t>
              </a:r>
              <a:r>
                <a:rPr lang="en-US" sz="20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Wingdings" pitchFamily="2" charset="2"/>
                </a:rPr>
                <a:t>trị</a:t>
              </a:r>
              <a:r>
                <a:rPr lang="en-US" sz="20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Wingdings" pitchFamily="2" charset="2"/>
                </a:rPr>
                <a:t> </a:t>
              </a:r>
              <a:r>
                <a:rPr lang="en-US" sz="20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Wingdings" pitchFamily="2" charset="2"/>
                </a:rPr>
                <a:t>các</a:t>
              </a:r>
              <a:r>
                <a:rPr lang="en-US" sz="20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Wingdings" pitchFamily="2" charset="2"/>
                </a:rPr>
                <a:t> </a:t>
              </a:r>
              <a:r>
                <a:rPr lang="en-US" sz="20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Wingdings" pitchFamily="2" charset="2"/>
                </a:rPr>
                <a:t>phần</a:t>
              </a:r>
              <a:r>
                <a:rPr lang="en-US" sz="20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Wingdings" pitchFamily="2" charset="2"/>
                </a:rPr>
                <a:t> </a:t>
              </a:r>
              <a:r>
                <a:rPr lang="en-US" sz="20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Wingdings" pitchFamily="2" charset="2"/>
                </a:rPr>
                <a:t>tử</a:t>
              </a:r>
              <a:r>
                <a:rPr lang="en-US" sz="20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Wingdings" pitchFamily="2" charset="2"/>
                </a:rPr>
                <a:t> </a:t>
              </a:r>
              <a:r>
                <a:rPr lang="en-US" sz="20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Wingdings" pitchFamily="2" charset="2"/>
                </a:rPr>
                <a:t>mảng</a:t>
              </a:r>
              <a:r>
                <a:rPr lang="en-US" sz="20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Wingdings" pitchFamily="2" charset="2"/>
                </a:rPr>
                <a:t>: </a:t>
              </a:r>
            </a:p>
            <a:p>
              <a:pPr marL="240030" lvl="1" indent="0">
                <a:lnSpc>
                  <a:spcPct val="150000"/>
                </a:lnSpc>
                <a:buNone/>
              </a:pPr>
              <a:r>
                <a:rPr lang="en-US" sz="20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Wingdings" pitchFamily="2" charset="2"/>
                </a:rPr>
                <a:t>	A[0][0]=29, A[0][1]=137, A[0][2]=50 </a:t>
              </a:r>
            </a:p>
            <a:p>
              <a:pPr marL="240030" lvl="1" indent="0">
                <a:lnSpc>
                  <a:spcPct val="150000"/>
                </a:lnSpc>
                <a:buNone/>
              </a:pPr>
              <a:r>
                <a:rPr lang="en-US" sz="20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Wingdings" pitchFamily="2" charset="2"/>
                </a:rPr>
                <a:t>	A[1][0]=3, A[1][1]=78, A[1][2]=943 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3226802" y="2339454"/>
              <a:ext cx="3026609" cy="1107744"/>
              <a:chOff x="3456079" y="2060811"/>
              <a:chExt cx="3026609" cy="1107744"/>
            </a:xfrm>
          </p:grpSpPr>
          <p:sp>
            <p:nvSpPr>
              <p:cNvPr id="25" name="Rectangle 3"/>
              <p:cNvSpPr/>
              <p:nvPr/>
            </p:nvSpPr>
            <p:spPr>
              <a:xfrm>
                <a:off x="6059604" y="2456599"/>
                <a:ext cx="327546" cy="5459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accent5"/>
                    </a:solidFill>
                  </a:rPr>
                  <a:t>0</a:t>
                </a:r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3456079" y="2060811"/>
                <a:ext cx="3026609" cy="1107744"/>
                <a:chOff x="3456079" y="2060811"/>
                <a:chExt cx="3026609" cy="1107744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3456079" y="2060811"/>
                  <a:ext cx="2518397" cy="1107744"/>
                  <a:chOff x="3087590" y="1992572"/>
                  <a:chExt cx="2518397" cy="1107744"/>
                </a:xfrm>
              </p:grpSpPr>
              <p:grpSp>
                <p:nvGrpSpPr>
                  <p:cNvPr id="33" name="Group 32"/>
                  <p:cNvGrpSpPr/>
                  <p:nvPr/>
                </p:nvGrpSpPr>
                <p:grpSpPr>
                  <a:xfrm>
                    <a:off x="3087590" y="1992572"/>
                    <a:ext cx="2516123" cy="641445"/>
                    <a:chOff x="4779909" y="1555843"/>
                    <a:chExt cx="2516123" cy="641445"/>
                  </a:xfrm>
                </p:grpSpPr>
                <p:grpSp>
                  <p:nvGrpSpPr>
                    <p:cNvPr id="38" name="Group 13"/>
                    <p:cNvGrpSpPr/>
                    <p:nvPr/>
                  </p:nvGrpSpPr>
                  <p:grpSpPr>
                    <a:xfrm>
                      <a:off x="4820851" y="1801505"/>
                      <a:ext cx="2475181" cy="395783"/>
                      <a:chOff x="4894384" y="3950678"/>
                      <a:chExt cx="1090242" cy="246184"/>
                    </a:xfrm>
                  </p:grpSpPr>
                  <p:sp>
                    <p:nvSpPr>
                      <p:cNvPr id="43" name="Rectangle 3"/>
                      <p:cNvSpPr/>
                      <p:nvPr/>
                    </p:nvSpPr>
                    <p:spPr>
                      <a:xfrm>
                        <a:off x="4894384" y="3950678"/>
                        <a:ext cx="339969" cy="24618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/>
                          <a:t>29</a:t>
                        </a:r>
                      </a:p>
                    </p:txBody>
                  </p:sp>
                  <p:sp>
                    <p:nvSpPr>
                      <p:cNvPr id="44" name="Rectangle 43"/>
                      <p:cNvSpPr/>
                      <p:nvPr/>
                    </p:nvSpPr>
                    <p:spPr>
                      <a:xfrm>
                        <a:off x="5269521" y="3950678"/>
                        <a:ext cx="339969" cy="24618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/>
                          <a:t>137</a:t>
                        </a:r>
                      </a:p>
                    </p:txBody>
                  </p:sp>
                  <p:sp>
                    <p:nvSpPr>
                      <p:cNvPr id="45" name="Rectangle 44"/>
                      <p:cNvSpPr/>
                      <p:nvPr/>
                    </p:nvSpPr>
                    <p:spPr>
                      <a:xfrm>
                        <a:off x="5644657" y="3950678"/>
                        <a:ext cx="339969" cy="246184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2"/>
                      </a:lnRef>
                      <a:fillRef idx="3">
                        <a:schemeClr val="accent2"/>
                      </a:fillRef>
                      <a:effectRef idx="2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400" dirty="0"/>
                          <a:t>50</a:t>
                        </a:r>
                      </a:p>
                    </p:txBody>
                  </p:sp>
                </p:grpSp>
                <p:grpSp>
                  <p:nvGrpSpPr>
                    <p:cNvPr id="39" name="Group 13"/>
                    <p:cNvGrpSpPr/>
                    <p:nvPr/>
                  </p:nvGrpSpPr>
                  <p:grpSpPr>
                    <a:xfrm>
                      <a:off x="4779909" y="1555843"/>
                      <a:ext cx="2475181" cy="136476"/>
                      <a:chOff x="4894384" y="3950678"/>
                      <a:chExt cx="1090242" cy="246184"/>
                    </a:xfrm>
                  </p:grpSpPr>
                  <p:sp>
                    <p:nvSpPr>
                      <p:cNvPr id="40" name="Rectangle 3"/>
                      <p:cNvSpPr/>
                      <p:nvPr/>
                    </p:nvSpPr>
                    <p:spPr>
                      <a:xfrm>
                        <a:off x="4894384" y="3950678"/>
                        <a:ext cx="339969" cy="246184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600" b="1" dirty="0">
                            <a:solidFill>
                              <a:schemeClr val="accent5"/>
                            </a:solidFill>
                          </a:rPr>
                          <a:t>0</a:t>
                        </a:r>
                      </a:p>
                    </p:txBody>
                  </p:sp>
                  <p:sp>
                    <p:nvSpPr>
                      <p:cNvPr id="41" name="Rectangle 40"/>
                      <p:cNvSpPr/>
                      <p:nvPr/>
                    </p:nvSpPr>
                    <p:spPr>
                      <a:xfrm>
                        <a:off x="5269521" y="3950678"/>
                        <a:ext cx="339969" cy="246184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600" b="1" dirty="0">
                            <a:solidFill>
                              <a:schemeClr val="accent5"/>
                            </a:solidFill>
                          </a:rPr>
                          <a:t>1</a:t>
                        </a:r>
                      </a:p>
                    </p:txBody>
                  </p:sp>
                  <p:sp>
                    <p:nvSpPr>
                      <p:cNvPr id="42" name="Rectangle 41"/>
                      <p:cNvSpPr/>
                      <p:nvPr/>
                    </p:nvSpPr>
                    <p:spPr>
                      <a:xfrm>
                        <a:off x="5644657" y="3950678"/>
                        <a:ext cx="339969" cy="246184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600" b="1" dirty="0">
                            <a:solidFill>
                              <a:schemeClr val="accent5"/>
                            </a:solidFill>
                          </a:rPr>
                          <a:t>2</a:t>
                        </a:r>
                      </a:p>
                    </p:txBody>
                  </p:sp>
                </p:grpSp>
              </p:grpSp>
              <p:grpSp>
                <p:nvGrpSpPr>
                  <p:cNvPr id="34" name="Group 33"/>
                  <p:cNvGrpSpPr/>
                  <p:nvPr/>
                </p:nvGrpSpPr>
                <p:grpSpPr>
                  <a:xfrm>
                    <a:off x="3130807" y="2704533"/>
                    <a:ext cx="2475180" cy="395783"/>
                    <a:chOff x="3280932" y="2390634"/>
                    <a:chExt cx="2475180" cy="395783"/>
                  </a:xfrm>
                </p:grpSpPr>
                <p:sp>
                  <p:nvSpPr>
                    <p:cNvPr id="35" name="Rectangle 3"/>
                    <p:cNvSpPr/>
                    <p:nvPr/>
                  </p:nvSpPr>
                  <p:spPr>
                    <a:xfrm>
                      <a:off x="3280932" y="2390634"/>
                      <a:ext cx="771833" cy="395783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p:txBody>
                </p:sp>
                <p:sp>
                  <p:nvSpPr>
                    <p:cNvPr id="36" name="Rectangle 35"/>
                    <p:cNvSpPr/>
                    <p:nvPr/>
                  </p:nvSpPr>
                  <p:spPr>
                    <a:xfrm>
                      <a:off x="4132607" y="2390634"/>
                      <a:ext cx="771833" cy="395783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400" dirty="0"/>
                        <a:t>78</a:t>
                      </a:r>
                    </a:p>
                  </p:txBody>
                </p:sp>
                <p:sp>
                  <p:nvSpPr>
                    <p:cNvPr id="37" name="Rectangle 36"/>
                    <p:cNvSpPr/>
                    <p:nvPr/>
                  </p:nvSpPr>
                  <p:spPr>
                    <a:xfrm>
                      <a:off x="4984279" y="2390634"/>
                      <a:ext cx="771833" cy="395783"/>
                    </a:xfrm>
                    <a:prstGeom prst="rect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3">
                      <a:schemeClr val="accent2"/>
                    </a:fillRef>
                    <a:effectRef idx="2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400" dirty="0"/>
                        <a:t>943</a:t>
                      </a:r>
                    </a:p>
                  </p:txBody>
                </p:sp>
              </p:grpSp>
            </p:grpSp>
            <p:sp>
              <p:nvSpPr>
                <p:cNvPr id="29" name="Rectangle 3"/>
                <p:cNvSpPr/>
                <p:nvPr/>
              </p:nvSpPr>
              <p:spPr>
                <a:xfrm>
                  <a:off x="6024134" y="2893326"/>
                  <a:ext cx="458554" cy="13875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solidFill>
                        <a:schemeClr val="accent5"/>
                      </a:solidFill>
                    </a:rPr>
                    <a:t>1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3943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6.3. </a:t>
            </a:r>
            <a:r>
              <a:rPr lang="vi-VN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Lấy địa chỉ các phần tử mảng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8</a:t>
            </a:fld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7427" y="893619"/>
            <a:ext cx="8749146" cy="1467444"/>
          </a:xfrm>
        </p:spPr>
        <p:txBody>
          <a:bodyPr/>
          <a:lstStyle/>
          <a:p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Cú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pháp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&amp;&lt;</a:t>
            </a:r>
            <a:r>
              <a:rPr lang="en-US" dirty="0" err="1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Tên</a:t>
            </a:r>
            <a:r>
              <a:rPr lang="en-US" dirty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biến</a:t>
            </a:r>
            <a:r>
              <a:rPr lang="en-US" dirty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mảng</a:t>
            </a:r>
            <a:r>
              <a:rPr lang="en-US" dirty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&gt;[&lt;</a:t>
            </a:r>
            <a:r>
              <a:rPr lang="en-US" dirty="0" err="1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Chỉ</a:t>
            </a:r>
            <a:r>
              <a:rPr lang="en-US" dirty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số</a:t>
            </a:r>
            <a:r>
              <a:rPr lang="en-US" dirty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dòng</a:t>
            </a:r>
            <a:r>
              <a:rPr lang="en-US" dirty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&gt;][&lt;</a:t>
            </a:r>
            <a:r>
              <a:rPr lang="en-US" dirty="0" err="1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Chỉ</a:t>
            </a:r>
            <a:r>
              <a:rPr lang="en-US" dirty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số</a:t>
            </a:r>
            <a:r>
              <a:rPr lang="en-US" dirty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cột</a:t>
            </a:r>
            <a:r>
              <a:rPr lang="en-US" dirty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&gt;]; 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endParaRPr lang="en-US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vi-VN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1841865" y="2207625"/>
            <a:ext cx="5447212" cy="3866604"/>
            <a:chOff x="1841865" y="2207625"/>
            <a:chExt cx="5447212" cy="3866604"/>
          </a:xfrm>
        </p:grpSpPr>
        <p:sp>
          <p:nvSpPr>
            <p:cNvPr id="7" name="Rectangle 6"/>
            <p:cNvSpPr/>
            <p:nvPr/>
          </p:nvSpPr>
          <p:spPr>
            <a:xfrm>
              <a:off x="1841865" y="2207625"/>
              <a:ext cx="5447212" cy="3866604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en-US" sz="2000" b="1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int</a:t>
              </a:r>
              <a:r>
                <a:rPr lang="en-US" sz="2000" b="1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A[2][4]</a:t>
              </a:r>
            </a:p>
            <a:p>
              <a:pPr>
                <a:lnSpc>
                  <a:spcPct val="150000"/>
                </a:lnSpc>
                <a:buNone/>
              </a:pPr>
              <a:endParaRPr lang="en-US" sz="2000" b="1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>
                <a:lnSpc>
                  <a:spcPct val="150000"/>
                </a:lnSpc>
                <a:buNone/>
              </a:pPr>
              <a:r>
                <a:rPr lang="en-US" sz="2000" b="1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Địa</a:t>
              </a:r>
              <a:r>
                <a:rPr lang="en-US" sz="2000" b="1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chỉ</a:t>
              </a:r>
              <a:r>
                <a:rPr lang="en-US" sz="2000" b="1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các</a:t>
              </a:r>
              <a:r>
                <a:rPr lang="en-US" sz="2000" b="1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phần</a:t>
              </a:r>
              <a:r>
                <a:rPr lang="en-US" sz="2000" b="1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tử</a:t>
              </a:r>
              <a:r>
                <a:rPr lang="en-US" sz="2000" b="1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</a:t>
              </a:r>
              <a:r>
                <a:rPr lang="en-US" sz="2000" b="1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mãng</a:t>
              </a:r>
              <a:r>
                <a:rPr lang="en-US" sz="2000" b="1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 2 </a:t>
              </a:r>
              <a:r>
                <a:rPr lang="en-US" sz="2000" b="1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chiều</a:t>
              </a:r>
              <a:r>
                <a:rPr lang="en-US" sz="2000" b="1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:</a:t>
              </a:r>
            </a:p>
            <a:p>
              <a:pPr>
                <a:lnSpc>
                  <a:spcPct val="150000"/>
                </a:lnSpc>
              </a:pPr>
              <a:r>
                <a:rPr lang="en-US" sz="20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Wingdings" pitchFamily="2" charset="2"/>
                </a:rPr>
                <a:t>Địa</a:t>
              </a:r>
              <a:r>
                <a:rPr lang="en-US" sz="20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Wingdings" pitchFamily="2" charset="2"/>
                </a:rPr>
                <a:t> </a:t>
              </a:r>
              <a:r>
                <a:rPr lang="en-US" sz="20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Wingdings" pitchFamily="2" charset="2"/>
                </a:rPr>
                <a:t>chỉ</a:t>
              </a:r>
              <a:r>
                <a:rPr lang="en-US" sz="20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Wingdings" pitchFamily="2" charset="2"/>
                </a:rPr>
                <a:t> </a:t>
              </a:r>
              <a:r>
                <a:rPr lang="en-US" sz="20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Wingdings" pitchFamily="2" charset="2"/>
                </a:rPr>
                <a:t>các</a:t>
              </a:r>
              <a:r>
                <a:rPr lang="en-US" sz="20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Wingdings" pitchFamily="2" charset="2"/>
                </a:rPr>
                <a:t> </a:t>
              </a:r>
              <a:r>
                <a:rPr lang="en-US" sz="20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Wingdings" pitchFamily="2" charset="2"/>
                </a:rPr>
                <a:t>phần</a:t>
              </a:r>
              <a:r>
                <a:rPr lang="en-US" sz="20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Wingdings" pitchFamily="2" charset="2"/>
                </a:rPr>
                <a:t> </a:t>
              </a:r>
              <a:r>
                <a:rPr lang="en-US" sz="20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Wingdings" pitchFamily="2" charset="2"/>
                </a:rPr>
                <a:t>tử</a:t>
              </a:r>
              <a:r>
                <a:rPr lang="en-US" sz="20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Wingdings" pitchFamily="2" charset="2"/>
                </a:rPr>
                <a:t> </a:t>
              </a:r>
              <a:r>
                <a:rPr lang="en-US" sz="20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Wingdings" pitchFamily="2" charset="2"/>
                </a:rPr>
                <a:t>trên</a:t>
              </a:r>
              <a:r>
                <a:rPr lang="en-US" sz="20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Wingdings" pitchFamily="2" charset="2"/>
                </a:rPr>
                <a:t> </a:t>
              </a:r>
              <a:r>
                <a:rPr lang="en-US" sz="20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Wingdings" pitchFamily="2" charset="2"/>
                </a:rPr>
                <a:t>dòng</a:t>
              </a:r>
              <a:r>
                <a:rPr lang="en-US" sz="20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Wingdings" pitchFamily="2" charset="2"/>
                </a:rPr>
                <a:t> </a:t>
              </a:r>
              <a:r>
                <a:rPr lang="en-US" sz="20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Wingdings" pitchFamily="2" charset="2"/>
                </a:rPr>
                <a:t>thứ</a:t>
              </a:r>
              <a:r>
                <a:rPr lang="en-US" sz="20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Wingdings" pitchFamily="2" charset="2"/>
                </a:rPr>
                <a:t> 0: </a:t>
              </a:r>
            </a:p>
            <a:p>
              <a:pPr>
                <a:lnSpc>
                  <a:spcPct val="150000"/>
                </a:lnSpc>
              </a:pPr>
              <a:r>
                <a:rPr lang="en-US" sz="20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Wingdings" pitchFamily="2" charset="2"/>
                </a:rPr>
                <a:t>&amp;A[0][0], &amp;A[0][1], &amp;A[0][2], &amp;A[0][3]</a:t>
              </a:r>
            </a:p>
            <a:p>
              <a:pPr>
                <a:lnSpc>
                  <a:spcPct val="150000"/>
                </a:lnSpc>
              </a:pPr>
              <a:r>
                <a:rPr lang="en-US" sz="20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Wingdings" pitchFamily="2" charset="2"/>
                </a:rPr>
                <a:t>Địa</a:t>
              </a:r>
              <a:r>
                <a:rPr lang="en-US" sz="20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Wingdings" pitchFamily="2" charset="2"/>
                </a:rPr>
                <a:t> </a:t>
              </a:r>
              <a:r>
                <a:rPr lang="en-US" sz="20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Wingdings" pitchFamily="2" charset="2"/>
                </a:rPr>
                <a:t>chỉ</a:t>
              </a:r>
              <a:r>
                <a:rPr lang="en-US" sz="20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Wingdings" pitchFamily="2" charset="2"/>
                </a:rPr>
                <a:t> </a:t>
              </a:r>
              <a:r>
                <a:rPr lang="en-US" sz="20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Wingdings" pitchFamily="2" charset="2"/>
                </a:rPr>
                <a:t>các</a:t>
              </a:r>
              <a:r>
                <a:rPr lang="en-US" sz="20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Wingdings" pitchFamily="2" charset="2"/>
                </a:rPr>
                <a:t> </a:t>
              </a:r>
              <a:r>
                <a:rPr lang="en-US" sz="20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Wingdings" pitchFamily="2" charset="2"/>
                </a:rPr>
                <a:t>phần</a:t>
              </a:r>
              <a:r>
                <a:rPr lang="en-US" sz="20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Wingdings" pitchFamily="2" charset="2"/>
                </a:rPr>
                <a:t> </a:t>
              </a:r>
              <a:r>
                <a:rPr lang="en-US" sz="20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Wingdings" pitchFamily="2" charset="2"/>
                </a:rPr>
                <a:t>tử</a:t>
              </a:r>
              <a:r>
                <a:rPr lang="en-US" sz="20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Wingdings" pitchFamily="2" charset="2"/>
                </a:rPr>
                <a:t> </a:t>
              </a:r>
              <a:r>
                <a:rPr lang="en-US" sz="20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Wingdings" pitchFamily="2" charset="2"/>
                </a:rPr>
                <a:t>trên</a:t>
              </a:r>
              <a:r>
                <a:rPr lang="en-US" sz="20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Wingdings" pitchFamily="2" charset="2"/>
                </a:rPr>
                <a:t> </a:t>
              </a:r>
              <a:r>
                <a:rPr lang="en-US" sz="20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Wingdings" pitchFamily="2" charset="2"/>
                </a:rPr>
                <a:t>dòng</a:t>
              </a:r>
              <a:r>
                <a:rPr lang="en-US" sz="20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Wingdings" pitchFamily="2" charset="2"/>
                </a:rPr>
                <a:t> </a:t>
              </a:r>
              <a:r>
                <a:rPr lang="en-US" sz="2000" dirty="0" err="1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Wingdings" pitchFamily="2" charset="2"/>
                </a:rPr>
                <a:t>thứ</a:t>
              </a:r>
              <a:r>
                <a:rPr lang="en-US" sz="20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Wingdings" pitchFamily="2" charset="2"/>
                </a:rPr>
                <a:t> 1:</a:t>
              </a:r>
            </a:p>
            <a:p>
              <a:pPr>
                <a:lnSpc>
                  <a:spcPct val="150000"/>
                </a:lnSpc>
              </a:pPr>
              <a:r>
                <a:rPr lang="en-US" sz="2000" dirty="0">
                  <a:solidFill>
                    <a:schemeClr val="tx2"/>
                  </a:solidFill>
                  <a:latin typeface="Tahoma" pitchFamily="34" charset="0"/>
                  <a:ea typeface="Tahoma" pitchFamily="34" charset="0"/>
                  <a:cs typeface="Tahoma" pitchFamily="34" charset="0"/>
                  <a:sym typeface="Wingdings" pitchFamily="2" charset="2"/>
                </a:rPr>
                <a:t>&amp;A[1][0], &amp;A[1][1], &amp;A[1][2], &amp;A[1][3]</a:t>
              </a:r>
              <a:endParaRPr lang="en-US" sz="2000"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3488843" y="2390510"/>
              <a:ext cx="3277487" cy="960356"/>
              <a:chOff x="3488843" y="2390510"/>
              <a:chExt cx="3277487" cy="960356"/>
            </a:xfrm>
          </p:grpSpPr>
          <p:grpSp>
            <p:nvGrpSpPr>
              <p:cNvPr id="8" name="Group 17"/>
              <p:cNvGrpSpPr/>
              <p:nvPr/>
            </p:nvGrpSpPr>
            <p:grpSpPr>
              <a:xfrm>
                <a:off x="3488843" y="2390510"/>
                <a:ext cx="3275212" cy="548649"/>
                <a:chOff x="4779915" y="1555843"/>
                <a:chExt cx="3367798" cy="641453"/>
              </a:xfrm>
            </p:grpSpPr>
            <p:grpSp>
              <p:nvGrpSpPr>
                <p:cNvPr id="9" name="Group 13"/>
                <p:cNvGrpSpPr/>
                <p:nvPr/>
              </p:nvGrpSpPr>
              <p:grpSpPr>
                <a:xfrm>
                  <a:off x="4820857" y="1801508"/>
                  <a:ext cx="3326856" cy="395788"/>
                  <a:chOff x="4894384" y="3950678"/>
                  <a:chExt cx="1465379" cy="246187"/>
                </a:xfrm>
              </p:grpSpPr>
              <p:sp>
                <p:nvSpPr>
                  <p:cNvPr id="15" name="Rectangle 3"/>
                  <p:cNvSpPr/>
                  <p:nvPr/>
                </p:nvSpPr>
                <p:spPr>
                  <a:xfrm>
                    <a:off x="4894384" y="3950681"/>
                    <a:ext cx="339969" cy="246184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>
                        <a:solidFill>
                          <a:schemeClr val="tx2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rPr>
                      <a:t>76</a:t>
                    </a:r>
                  </a:p>
                </p:txBody>
              </p:sp>
              <p:sp>
                <p:nvSpPr>
                  <p:cNvPr id="16" name="Rectangle 15"/>
                  <p:cNvSpPr/>
                  <p:nvPr/>
                </p:nvSpPr>
                <p:spPr>
                  <a:xfrm>
                    <a:off x="5269521" y="3950678"/>
                    <a:ext cx="339969" cy="246184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>
                        <a:solidFill>
                          <a:schemeClr val="tx2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rPr>
                      <a:t>87</a:t>
                    </a:r>
                  </a:p>
                </p:txBody>
              </p:sp>
              <p:sp>
                <p:nvSpPr>
                  <p:cNvPr id="17" name="Rectangle 16"/>
                  <p:cNvSpPr/>
                  <p:nvPr/>
                </p:nvSpPr>
                <p:spPr>
                  <a:xfrm>
                    <a:off x="5644657" y="3950678"/>
                    <a:ext cx="339969" cy="246184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>
                        <a:solidFill>
                          <a:schemeClr val="tx2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rPr>
                      <a:t>40</a:t>
                    </a:r>
                  </a:p>
                </p:txBody>
              </p:sp>
              <p:sp>
                <p:nvSpPr>
                  <p:cNvPr id="18" name="Rectangle 17"/>
                  <p:cNvSpPr/>
                  <p:nvPr/>
                </p:nvSpPr>
                <p:spPr>
                  <a:xfrm>
                    <a:off x="6019794" y="3950678"/>
                    <a:ext cx="339969" cy="246184"/>
                  </a:xfrm>
                  <a:prstGeom prst="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>
                        <a:solidFill>
                          <a:schemeClr val="tx2"/>
                        </a:solidFill>
                        <a:latin typeface="Tahoma" pitchFamily="34" charset="0"/>
                        <a:ea typeface="Tahoma" pitchFamily="34" charset="0"/>
                        <a:cs typeface="Tahoma" pitchFamily="34" charset="0"/>
                      </a:rPr>
                      <a:t>331</a:t>
                    </a:r>
                  </a:p>
                </p:txBody>
              </p:sp>
            </p:grpSp>
            <p:grpSp>
              <p:nvGrpSpPr>
                <p:cNvPr id="10" name="Group 13"/>
                <p:cNvGrpSpPr/>
                <p:nvPr/>
              </p:nvGrpSpPr>
              <p:grpSpPr>
                <a:xfrm>
                  <a:off x="4779915" y="1555843"/>
                  <a:ext cx="3326856" cy="136476"/>
                  <a:chOff x="4894384" y="3950678"/>
                  <a:chExt cx="1465379" cy="246184"/>
                </a:xfrm>
              </p:grpSpPr>
              <p:sp>
                <p:nvSpPr>
                  <p:cNvPr id="11" name="Rectangle 3"/>
                  <p:cNvSpPr/>
                  <p:nvPr/>
                </p:nvSpPr>
                <p:spPr>
                  <a:xfrm>
                    <a:off x="4894384" y="3950678"/>
                    <a:ext cx="339969" cy="24618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accent5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12" name="Rectangle 11"/>
                  <p:cNvSpPr/>
                  <p:nvPr/>
                </p:nvSpPr>
                <p:spPr>
                  <a:xfrm>
                    <a:off x="5269521" y="3950678"/>
                    <a:ext cx="339969" cy="24618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accent5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13" name="Rectangle 12"/>
                  <p:cNvSpPr/>
                  <p:nvPr/>
                </p:nvSpPr>
                <p:spPr>
                  <a:xfrm>
                    <a:off x="5644657" y="3950678"/>
                    <a:ext cx="339969" cy="24618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accent5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14" name="Rectangle 13"/>
                  <p:cNvSpPr/>
                  <p:nvPr/>
                </p:nvSpPr>
                <p:spPr>
                  <a:xfrm>
                    <a:off x="6019794" y="3950678"/>
                    <a:ext cx="339969" cy="24618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accent5"/>
                        </a:solidFill>
                      </a:rPr>
                      <a:t>3</a:t>
                    </a:r>
                  </a:p>
                </p:txBody>
              </p:sp>
            </p:grpSp>
          </p:grpSp>
          <p:grpSp>
            <p:nvGrpSpPr>
              <p:cNvPr id="23" name="Group 22"/>
              <p:cNvGrpSpPr/>
              <p:nvPr/>
            </p:nvGrpSpPr>
            <p:grpSpPr>
              <a:xfrm>
                <a:off x="3530934" y="3012340"/>
                <a:ext cx="3235396" cy="338526"/>
                <a:chOff x="3530934" y="3012340"/>
                <a:chExt cx="3235396" cy="338526"/>
              </a:xfrm>
            </p:grpSpPr>
            <p:sp>
              <p:nvSpPr>
                <p:cNvPr id="19" name="Rectangle 3"/>
                <p:cNvSpPr/>
                <p:nvPr/>
              </p:nvSpPr>
              <p:spPr>
                <a:xfrm>
                  <a:off x="3530934" y="3012344"/>
                  <a:ext cx="750614" cy="33852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Tahoma" pitchFamily="34" charset="0"/>
                      <a:ea typeface="Tahoma" pitchFamily="34" charset="0"/>
                      <a:cs typeface="Tahoma" pitchFamily="34" charset="0"/>
                    </a:rPr>
                    <a:t>456</a:t>
                  </a: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4359195" y="3012340"/>
                  <a:ext cx="750614" cy="33852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Tahoma" pitchFamily="34" charset="0"/>
                      <a:ea typeface="Tahoma" pitchFamily="34" charset="0"/>
                      <a:cs typeface="Tahoma" pitchFamily="34" charset="0"/>
                    </a:rPr>
                    <a:t>23</a:t>
                  </a: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5187454" y="3012340"/>
                  <a:ext cx="750614" cy="33852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Tahoma" pitchFamily="34" charset="0"/>
                      <a:ea typeface="Tahoma" pitchFamily="34" charset="0"/>
                      <a:cs typeface="Tahoma" pitchFamily="34" charset="0"/>
                    </a:rPr>
                    <a:t>174</a:t>
                  </a:r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6015716" y="3012340"/>
                  <a:ext cx="750614" cy="33852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2"/>
                      </a:solidFill>
                      <a:latin typeface="Tahoma" pitchFamily="34" charset="0"/>
                      <a:ea typeface="Tahoma" pitchFamily="34" charset="0"/>
                      <a:cs typeface="Tahoma" pitchFamily="34" charset="0"/>
                    </a:rPr>
                    <a:t>56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3943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 (Body)"/>
              </a:rPr>
              <a:t>6.4. </a:t>
            </a:r>
            <a:r>
              <a:rPr lang="vi-VN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Một số khái niệm liên quan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9</a:t>
            </a:fld>
            <a:endParaRPr lang="uk-U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Cho ma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trận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A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gồm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3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dòng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x 3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cột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như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hình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dưới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đây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</a:p>
          <a:p>
            <a:endParaRPr lang="en-US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phần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tử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nằm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trên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đường</a:t>
            </a:r>
            <a:r>
              <a:rPr lang="en-US" dirty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chéo</a:t>
            </a:r>
            <a:r>
              <a:rPr lang="en-US" dirty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chính</a:t>
            </a:r>
            <a:r>
              <a:rPr lang="en-US" dirty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là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{3,1,5}</a:t>
            </a:r>
          </a:p>
          <a:p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phần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tử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nằm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trên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đường</a:t>
            </a:r>
            <a:r>
              <a:rPr lang="en-US" dirty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chéo</a:t>
            </a:r>
            <a:r>
              <a:rPr lang="en-US" dirty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phụ</a:t>
            </a:r>
            <a:r>
              <a:rPr lang="en-US" dirty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là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{8,1,0}</a:t>
            </a:r>
          </a:p>
          <a:p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phần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tử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nằm</a:t>
            </a:r>
            <a:r>
              <a:rPr lang="en-US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nửa </a:t>
            </a:r>
            <a:r>
              <a:rPr lang="en-US" dirty="0" err="1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trên</a:t>
            </a:r>
            <a:r>
              <a:rPr lang="en-US" dirty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đường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chéo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chính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là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{3,7,8,1,4,5}</a:t>
            </a:r>
          </a:p>
          <a:p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phần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tử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nằm</a:t>
            </a:r>
            <a:r>
              <a:rPr lang="en-US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nửa </a:t>
            </a:r>
            <a:r>
              <a:rPr lang="en-US" dirty="0" err="1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dưới</a:t>
            </a:r>
            <a:r>
              <a:rPr lang="en-US" dirty="0">
                <a:solidFill>
                  <a:schemeClr val="accent5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đường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chéo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chính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là</a:t>
            </a:r>
            <a:r>
              <a:rPr lang="en-US" dirty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{3,6,1,0,9,5}</a:t>
            </a:r>
            <a:endParaRPr lang="vi-VN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vi-VN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vi-VN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vi-VN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006219" y="1624083"/>
            <a:ext cx="2101755" cy="1544480"/>
            <a:chOff x="2265528" y="2063263"/>
            <a:chExt cx="1547074" cy="1228123"/>
          </a:xfrm>
        </p:grpSpPr>
        <p:grpSp>
          <p:nvGrpSpPr>
            <p:cNvPr id="17" name="Group 16"/>
            <p:cNvGrpSpPr/>
            <p:nvPr/>
          </p:nvGrpSpPr>
          <p:grpSpPr>
            <a:xfrm>
              <a:off x="2265528" y="2063263"/>
              <a:ext cx="1547074" cy="1228123"/>
              <a:chOff x="2265528" y="2063263"/>
              <a:chExt cx="1547074" cy="1228123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2265528" y="2063263"/>
                <a:ext cx="1544800" cy="802768"/>
                <a:chOff x="3521122" y="4055835"/>
                <a:chExt cx="1544800" cy="802768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3521122" y="4055835"/>
                  <a:ext cx="481713" cy="380912"/>
                </a:xfrm>
                <a:prstGeom prst="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latin typeface="Tahoma" pitchFamily="34" charset="0"/>
                      <a:ea typeface="Tahoma" pitchFamily="34" charset="0"/>
                      <a:cs typeface="Tahoma" pitchFamily="34" charset="0"/>
                    </a:rPr>
                    <a:t>3</a:t>
                  </a: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4052666" y="4055835"/>
                  <a:ext cx="481713" cy="380912"/>
                </a:xfrm>
                <a:prstGeom prst="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latin typeface="Tahoma" pitchFamily="34" charset="0"/>
                      <a:ea typeface="Tahoma" pitchFamily="34" charset="0"/>
                      <a:cs typeface="Tahoma" pitchFamily="34" charset="0"/>
                    </a:rPr>
                    <a:t>7</a:t>
                  </a: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4584209" y="4055835"/>
                  <a:ext cx="481713" cy="380912"/>
                </a:xfrm>
                <a:prstGeom prst="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latin typeface="Tahoma" pitchFamily="34" charset="0"/>
                      <a:ea typeface="Tahoma" pitchFamily="34" charset="0"/>
                      <a:cs typeface="Tahoma" pitchFamily="34" charset="0"/>
                    </a:rPr>
                    <a:t>8</a:t>
                  </a: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3521122" y="4477691"/>
                  <a:ext cx="481713" cy="380912"/>
                </a:xfrm>
                <a:prstGeom prst="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latin typeface="Tahoma" pitchFamily="34" charset="0"/>
                      <a:ea typeface="Tahoma" pitchFamily="34" charset="0"/>
                      <a:cs typeface="Tahoma" pitchFamily="34" charset="0"/>
                    </a:rPr>
                    <a:t>6</a:t>
                  </a:r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4052666" y="4477691"/>
                  <a:ext cx="481713" cy="380912"/>
                </a:xfrm>
                <a:prstGeom prst="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latin typeface="Tahoma" pitchFamily="34" charset="0"/>
                      <a:ea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4584209" y="4477691"/>
                  <a:ext cx="481713" cy="380912"/>
                </a:xfrm>
                <a:prstGeom prst="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latin typeface="Tahoma" pitchFamily="34" charset="0"/>
                      <a:ea typeface="Tahoma" pitchFamily="34" charset="0"/>
                      <a:cs typeface="Tahoma" pitchFamily="34" charset="0"/>
                    </a:rPr>
                    <a:t>4</a:t>
                  </a:r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2267802" y="2910474"/>
                <a:ext cx="1544800" cy="380912"/>
                <a:chOff x="2417928" y="2637519"/>
                <a:chExt cx="1544800" cy="380912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2417928" y="2637519"/>
                  <a:ext cx="481713" cy="380912"/>
                </a:xfrm>
                <a:prstGeom prst="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latin typeface="Tahoma" pitchFamily="34" charset="0"/>
                      <a:ea typeface="Tahoma" pitchFamily="34" charset="0"/>
                      <a:cs typeface="Tahoma" pitchFamily="34" charset="0"/>
                    </a:rPr>
                    <a:t>0</a:t>
                  </a:r>
                </a:p>
              </p:txBody>
            </p:sp>
            <p:sp>
              <p:nvSpPr>
                <p:cNvPr id="14" name="Rectangle 13"/>
                <p:cNvSpPr/>
                <p:nvPr/>
              </p:nvSpPr>
              <p:spPr>
                <a:xfrm>
                  <a:off x="2949472" y="2637519"/>
                  <a:ext cx="481713" cy="380912"/>
                </a:xfrm>
                <a:prstGeom prst="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latin typeface="Tahoma" pitchFamily="34" charset="0"/>
                      <a:ea typeface="Tahoma" pitchFamily="34" charset="0"/>
                      <a:cs typeface="Tahoma" pitchFamily="34" charset="0"/>
                    </a:rPr>
                    <a:t>9</a:t>
                  </a: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3481015" y="2637519"/>
                  <a:ext cx="481713" cy="380912"/>
                </a:xfrm>
                <a:prstGeom prst="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latin typeface="Tahoma" pitchFamily="34" charset="0"/>
                      <a:ea typeface="Tahoma" pitchFamily="34" charset="0"/>
                      <a:cs typeface="Tahoma" pitchFamily="34" charset="0"/>
                    </a:rPr>
                    <a:t>5</a:t>
                  </a:r>
                </a:p>
              </p:txBody>
            </p:sp>
          </p:grpSp>
        </p:grpSp>
        <p:cxnSp>
          <p:nvCxnSpPr>
            <p:cNvPr id="19" name="Straight Arrow Connector 18"/>
            <p:cNvCxnSpPr/>
            <p:nvPr/>
          </p:nvCxnSpPr>
          <p:spPr>
            <a:xfrm>
              <a:off x="2361063" y="2074460"/>
              <a:ext cx="1378424" cy="117370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5363569" y="1651380"/>
            <a:ext cx="2101755" cy="1544480"/>
            <a:chOff x="3575713" y="1940434"/>
            <a:chExt cx="1547074" cy="1228123"/>
          </a:xfrm>
        </p:grpSpPr>
        <p:grpSp>
          <p:nvGrpSpPr>
            <p:cNvPr id="22" name="Group 21"/>
            <p:cNvGrpSpPr/>
            <p:nvPr/>
          </p:nvGrpSpPr>
          <p:grpSpPr>
            <a:xfrm>
              <a:off x="3575713" y="1940434"/>
              <a:ext cx="1547074" cy="1228123"/>
              <a:chOff x="2265528" y="2063263"/>
              <a:chExt cx="1547074" cy="1228123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2265528" y="2063263"/>
                <a:ext cx="1544800" cy="802768"/>
                <a:chOff x="3521122" y="4055835"/>
                <a:chExt cx="1544800" cy="802768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3521122" y="4055835"/>
                  <a:ext cx="481713" cy="380912"/>
                </a:xfrm>
                <a:prstGeom prst="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latin typeface="Tahoma" pitchFamily="34" charset="0"/>
                      <a:ea typeface="Tahoma" pitchFamily="34" charset="0"/>
                      <a:cs typeface="Tahoma" pitchFamily="34" charset="0"/>
                    </a:rPr>
                    <a:t>3</a:t>
                  </a:r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4052666" y="4055835"/>
                  <a:ext cx="481713" cy="380912"/>
                </a:xfrm>
                <a:prstGeom prst="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latin typeface="Tahoma" pitchFamily="34" charset="0"/>
                      <a:ea typeface="Tahoma" pitchFamily="34" charset="0"/>
                      <a:cs typeface="Tahoma" pitchFamily="34" charset="0"/>
                    </a:rPr>
                    <a:t>7</a:t>
                  </a:r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4584209" y="4055835"/>
                  <a:ext cx="481713" cy="380912"/>
                </a:xfrm>
                <a:prstGeom prst="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latin typeface="Tahoma" pitchFamily="34" charset="0"/>
                      <a:ea typeface="Tahoma" pitchFamily="34" charset="0"/>
                      <a:cs typeface="Tahoma" pitchFamily="34" charset="0"/>
                    </a:rPr>
                    <a:t>8</a:t>
                  </a:r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3521122" y="4477691"/>
                  <a:ext cx="481713" cy="380912"/>
                </a:xfrm>
                <a:prstGeom prst="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latin typeface="Tahoma" pitchFamily="34" charset="0"/>
                      <a:ea typeface="Tahoma" pitchFamily="34" charset="0"/>
                      <a:cs typeface="Tahoma" pitchFamily="34" charset="0"/>
                    </a:rPr>
                    <a:t>6</a:t>
                  </a: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4052666" y="4477691"/>
                  <a:ext cx="481713" cy="380912"/>
                </a:xfrm>
                <a:prstGeom prst="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latin typeface="Tahoma" pitchFamily="34" charset="0"/>
                      <a:ea typeface="Tahoma" pitchFamily="34" charset="0"/>
                      <a:cs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4584209" y="4477691"/>
                  <a:ext cx="481713" cy="380912"/>
                </a:xfrm>
                <a:prstGeom prst="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latin typeface="Tahoma" pitchFamily="34" charset="0"/>
                      <a:ea typeface="Tahoma" pitchFamily="34" charset="0"/>
                      <a:cs typeface="Tahoma" pitchFamily="34" charset="0"/>
                    </a:rPr>
                    <a:t>4</a:t>
                  </a:r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2267802" y="2910474"/>
                <a:ext cx="1544800" cy="380912"/>
                <a:chOff x="2417928" y="2637519"/>
                <a:chExt cx="1544800" cy="380912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2417928" y="2637519"/>
                  <a:ext cx="481713" cy="380912"/>
                </a:xfrm>
                <a:prstGeom prst="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latin typeface="Tahoma" pitchFamily="34" charset="0"/>
                      <a:ea typeface="Tahoma" pitchFamily="34" charset="0"/>
                      <a:cs typeface="Tahoma" pitchFamily="34" charset="0"/>
                    </a:rPr>
                    <a:t>0</a:t>
                  </a: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2949472" y="2637519"/>
                  <a:ext cx="481713" cy="380912"/>
                </a:xfrm>
                <a:prstGeom prst="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latin typeface="Tahoma" pitchFamily="34" charset="0"/>
                      <a:ea typeface="Tahoma" pitchFamily="34" charset="0"/>
                      <a:cs typeface="Tahoma" pitchFamily="34" charset="0"/>
                    </a:rPr>
                    <a:t>9</a:t>
                  </a: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3481015" y="2637519"/>
                  <a:ext cx="481713" cy="380912"/>
                </a:xfrm>
                <a:prstGeom prst="rect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latin typeface="Tahoma" pitchFamily="34" charset="0"/>
                      <a:ea typeface="Tahoma" pitchFamily="34" charset="0"/>
                      <a:cs typeface="Tahoma" pitchFamily="34" charset="0"/>
                    </a:rPr>
                    <a:t>5</a:t>
                  </a:r>
                </a:p>
              </p:txBody>
            </p:sp>
          </p:grpSp>
        </p:grpSp>
        <p:cxnSp>
          <p:nvCxnSpPr>
            <p:cNvPr id="36" name="Straight Arrow Connector 35"/>
            <p:cNvCxnSpPr/>
            <p:nvPr/>
          </p:nvCxnSpPr>
          <p:spPr>
            <a:xfrm rot="10800000" flipV="1">
              <a:off x="3630305" y="2006220"/>
              <a:ext cx="1433015" cy="107817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943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1564219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template uses wide or narrow bands in teal to accent the title  and content slides. White text on a dark charcoal gray background contrast to focus attention on  your material in this widescreen (16X9) presentation. This design is versatile and works for any audience.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2012-05-11T02:03:00+00:00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TP102895238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835475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 xsi:nil="true"/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4BBF5D7C-90AF-408A-B515-5CD5355B6C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179425-1A28-435D-B8D8-925780D65C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0B0D886-CB8D-4564-A797-C05BC7D513A8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Teal banded presentation (widescreen)</Template>
  <TotalTime>1106</TotalTime>
  <Words>2750</Words>
  <Application>Microsoft Office PowerPoint</Application>
  <PresentationFormat>On-screen Show (4:3)</PresentationFormat>
  <Paragraphs>548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(Body)</vt:lpstr>
      <vt:lpstr>Tahoma</vt:lpstr>
      <vt:lpstr>Wingdings</vt:lpstr>
      <vt:lpstr>Banded Design Teal 16x9</vt:lpstr>
      <vt:lpstr>CHƯƠNG 6 – MẢNG</vt:lpstr>
      <vt:lpstr>Nội dung</vt:lpstr>
      <vt:lpstr>6. Mảng 2 chiều</vt:lpstr>
      <vt:lpstr>6.1. Khai báo mảng 2 chiều</vt:lpstr>
      <vt:lpstr>6.1. Khai báo mảng 2 chiều</vt:lpstr>
      <vt:lpstr>6.2. Chỉ số mảng 2 chiều</vt:lpstr>
      <vt:lpstr>6.2. Truy xuất phần tử mảng</vt:lpstr>
      <vt:lpstr>6.3. Lấy địa chỉ các phần tử mảng</vt:lpstr>
      <vt:lpstr>6.4. Một số khái niệm liên quan</vt:lpstr>
      <vt:lpstr>6.5. Truyền mảng cho hàm và lời gọi hàm</vt:lpstr>
      <vt:lpstr>6.5. Truyền mảng cho hàm và lời gọi hàm</vt:lpstr>
      <vt:lpstr>6.5. Truyền mảng cho hàm và lời gọi hàm</vt:lpstr>
      <vt:lpstr>7. Các tác vụ trên mảng 1 chiều</vt:lpstr>
      <vt:lpstr>7.1. Nhập mảng</vt:lpstr>
      <vt:lpstr>7.2. Xuất mảng</vt:lpstr>
      <vt:lpstr>7.3. Tìm kiếm 1 phần tử trong mảng</vt:lpstr>
      <vt:lpstr>7.4. Kiểm tra tính chất của mảng</vt:lpstr>
      <vt:lpstr>7.4. Kiểm tra tính chất của mảng</vt:lpstr>
      <vt:lpstr>7.4. Kiểm tra tính chất của mảng</vt:lpstr>
      <vt:lpstr>7.4. Kiểm tra tính chất của mảng</vt:lpstr>
      <vt:lpstr>7.5. Đếm số lượng các phần tử trong mảng </vt:lpstr>
      <vt:lpstr>7.6. Tính tổng các phần tử có giá trị chẵn</vt:lpstr>
      <vt:lpstr>7.7. Tính Tổng gtrị các ptử trên đchéo chính </vt:lpstr>
      <vt:lpstr>BÀI TẬP</vt:lpstr>
      <vt:lpstr>8. Chuỗi ký tự</vt:lpstr>
      <vt:lpstr>8.1. Khái niệm chuỗi ký tự</vt:lpstr>
      <vt:lpstr>8.2. Khai báo chuỗi ký tự</vt:lpstr>
      <vt:lpstr>8.2. Khởi tạo chuỗi ký tự</vt:lpstr>
      <vt:lpstr>8.3. Nhập xuất chuỗi</vt:lpstr>
      <vt:lpstr>8.3. Nhập xuất chuỗi</vt:lpstr>
      <vt:lpstr>8.4. Một số hàm thông dụng trong thư viện</vt:lpstr>
      <vt:lpstr>9. Các thao tác trên chuỗi ký tự</vt:lpstr>
      <vt:lpstr>9.1. Đếm các ký tự khoảng trắng</vt:lpstr>
      <vt:lpstr>9.2. Đếm các ký tự hoa / thường </vt:lpstr>
      <vt:lpstr>9.3. Đổi hoa – thường</vt:lpstr>
      <vt:lpstr>9.4. Chuyển các ký tự viết hoa thành viết thg</vt:lpstr>
      <vt:lpstr>9.5. Chuyển các ký tự viết thg thành viết hoa</vt:lpstr>
      <vt:lpstr>9.6. Liệt kê các từ trong chuỗi</vt:lpstr>
      <vt:lpstr>9.7. Xóa các khoảng trắng </vt:lpstr>
      <vt:lpstr>BÀI TẬP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Programming</dc:title>
  <dc:creator>Nguyễn Trí Phúc</dc:creator>
  <cp:lastModifiedBy>admin</cp:lastModifiedBy>
  <cp:revision>200</cp:revision>
  <dcterms:created xsi:type="dcterms:W3CDTF">2016-08-29T08:24:31Z</dcterms:created>
  <dcterms:modified xsi:type="dcterms:W3CDTF">2017-12-27T07:09:07Z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