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70" r:id="rId6"/>
    <p:sldId id="260" r:id="rId7"/>
    <p:sldId id="264" r:id="rId8"/>
    <p:sldId id="261" r:id="rId9"/>
    <p:sldId id="262" r:id="rId10"/>
    <p:sldId id="263" r:id="rId11"/>
    <p:sldId id="271" r:id="rId12"/>
    <p:sldId id="266" r:id="rId13"/>
    <p:sldId id="268" r:id="rId14"/>
    <p:sldId id="267" r:id="rId15"/>
    <p:sldId id="273" r:id="rId16"/>
    <p:sldId id="274" r:id="rId17"/>
    <p:sldId id="275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3303" autoAdjust="0"/>
  </p:normalViewPr>
  <p:slideViewPr>
    <p:cSldViewPr snapToGrid="0">
      <p:cViewPr varScale="1">
        <p:scale>
          <a:sx n="58" d="100"/>
          <a:sy n="58" d="100"/>
        </p:scale>
        <p:origin x="4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F3B8A7-C2BE-4414-ABF7-CE3376B3184A}" type="datetimeFigureOut">
              <a:rPr lang="en-US" smtClean="0"/>
              <a:t>2/23/2019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FD760A-EABE-477C-82D0-D68A42CC48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59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D760A-EABE-477C-82D0-D68A42CC484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356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D760A-EABE-477C-82D0-D68A42CC48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108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D760A-EABE-477C-82D0-D68A42CC48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43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Lưu ý:</a:t>
            </a:r>
            <a:r>
              <a:rPr lang="en-US" baseline="0" smtClean="0"/>
              <a:t> các slide cài đặt không nên cung cấp cho sinh viên, chỉ trình chiếu để SV tham khảo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D760A-EABE-477C-82D0-D68A42CC48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7389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D760A-EABE-477C-82D0-D68A42CC48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14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first: ứng</a:t>
            </a:r>
            <a:r>
              <a:rPr lang="en-US" baseline="0" smtClean="0"/>
              <a:t> cử viên đầu tiên</a:t>
            </a:r>
          </a:p>
          <a:p>
            <a:r>
              <a:rPr lang="en-US" baseline="0" smtClean="0"/>
              <a:t>next: ứng cử viên kế tiếp</a:t>
            </a:r>
          </a:p>
          <a:p>
            <a:r>
              <a:rPr lang="en-US" baseline="0" smtClean="0"/>
              <a:t>correct: c là lời giải đúng. </a:t>
            </a:r>
          </a:p>
          <a:p>
            <a:r>
              <a:rPr lang="en-US" baseline="0" smtClean="0"/>
              <a:t>Trường hợp tìm tất cả lời giải </a:t>
            </a:r>
            <a:r>
              <a:rPr lang="en-US" baseline="0" smtClean="0">
                <a:sym typeface="Wingdings" panose="05000000000000000000" pitchFamily="2" charset="2"/>
              </a:rPr>
              <a:t> cần thay return c thành lệnh them c vào danh sách kết quả.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D760A-EABE-477C-82D0-D68A42CC48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1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D760A-EABE-477C-82D0-D68A42CC48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092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Hàm</a:t>
            </a:r>
            <a:r>
              <a:rPr lang="en-US" baseline="0" smtClean="0"/>
              <a:t> có sẵn của C++: lower_bound và upper_bound (thư viện algorithm)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D760A-EABE-477C-82D0-D68A42CC48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349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D760A-EABE-477C-82D0-D68A42CC484C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1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D760A-EABE-477C-82D0-D68A42CC48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28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FD760A-EABE-477C-82D0-D68A42CC484C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203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rmAutofit/>
          </a:bodyPr>
          <a:lstStyle>
            <a:lvl1pPr>
              <a:defRPr sz="5400" b="1" cap="none" spc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solidFill>
                  <a:srgbClr val="FF0000"/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64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2706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28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74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0" y="0"/>
            <a:ext cx="11176000" cy="1066800"/>
          </a:xfrm>
        </p:spPr>
        <p:txBody>
          <a:bodyPr>
            <a:normAutofit/>
          </a:bodyPr>
          <a:lstStyle>
            <a:lvl1pPr>
              <a:defRPr sz="4000" b="1" cap="none" spc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143000"/>
            <a:ext cx="10972800" cy="49530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71062" y="661919"/>
            <a:ext cx="812800" cy="365125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07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71800"/>
            <a:ext cx="10972800" cy="1752600"/>
          </a:xfrm>
        </p:spPr>
        <p:txBody>
          <a:bodyPr anchor="t"/>
          <a:lstStyle>
            <a:lvl1pPr algn="ctr">
              <a:defRPr sz="4000" b="1" cap="none" spc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35515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10972800" cy="990600"/>
          </a:xfrm>
        </p:spPr>
        <p:txBody>
          <a:bodyPr/>
          <a:lstStyle>
            <a:lvl1pPr>
              <a:defRPr sz="4000" b="1" cap="none" spc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11200" y="1905000"/>
            <a:ext cx="3251200" cy="32004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4572000" y="1219200"/>
            <a:ext cx="7315200" cy="41148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  <a:lvl2pPr>
              <a:defRPr>
                <a:solidFill>
                  <a:schemeClr val="accent2"/>
                </a:solidFill>
              </a:defRPr>
            </a:lvl2pPr>
            <a:lvl3pPr>
              <a:defRPr>
                <a:solidFill>
                  <a:schemeClr val="accent2"/>
                </a:solidFill>
              </a:defRPr>
            </a:lvl3pPr>
            <a:lvl4pPr>
              <a:defRPr>
                <a:solidFill>
                  <a:schemeClr val="accent2"/>
                </a:solidFill>
              </a:defRPr>
            </a:lvl4pPr>
            <a:lvl5pPr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74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0"/>
            <a:ext cx="10972800" cy="990600"/>
          </a:xfrm>
        </p:spPr>
        <p:txBody>
          <a:bodyPr/>
          <a:lstStyle>
            <a:lvl1pPr>
              <a:defRPr b="1" cap="none" spc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accent2"/>
                </a:solidFill>
              </a:defRPr>
            </a:lvl1pPr>
            <a:lvl2pPr>
              <a:defRPr sz="2400">
                <a:solidFill>
                  <a:schemeClr val="accent2"/>
                </a:solidFill>
              </a:defRPr>
            </a:lvl2pPr>
            <a:lvl3pPr>
              <a:defRPr sz="2000">
                <a:solidFill>
                  <a:schemeClr val="accent2"/>
                </a:solidFill>
              </a:defRPr>
            </a:lvl3pPr>
            <a:lvl4pPr>
              <a:defRPr sz="1800">
                <a:solidFill>
                  <a:schemeClr val="accent2"/>
                </a:solidFill>
              </a:defRPr>
            </a:lvl4pPr>
            <a:lvl5pPr>
              <a:defRPr sz="1800">
                <a:solidFill>
                  <a:schemeClr val="accent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>
                <a:solidFill>
                  <a:schemeClr val="accent2"/>
                </a:solidFill>
              </a:defRPr>
            </a:lvl1pPr>
            <a:lvl2pPr>
              <a:defRPr sz="2400">
                <a:solidFill>
                  <a:schemeClr val="accent2"/>
                </a:solidFill>
              </a:defRPr>
            </a:lvl2pPr>
            <a:lvl3pPr>
              <a:defRPr sz="2000">
                <a:solidFill>
                  <a:schemeClr val="accent2"/>
                </a:solidFill>
              </a:defRPr>
            </a:lvl3pPr>
            <a:lvl4pPr>
              <a:defRPr sz="1800">
                <a:solidFill>
                  <a:schemeClr val="accent2"/>
                </a:solidFill>
              </a:defRPr>
            </a:lvl4pPr>
            <a:lvl5pPr>
              <a:defRPr sz="1800">
                <a:solidFill>
                  <a:schemeClr val="accent2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97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78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0"/>
            <a:ext cx="10871200" cy="1066800"/>
          </a:xfrm>
        </p:spPr>
        <p:txBody>
          <a:bodyPr/>
          <a:lstStyle>
            <a:lvl1pPr>
              <a:defRPr b="1" cap="none" spc="0">
                <a:ln w="1905"/>
                <a:solidFill>
                  <a:srgbClr val="FF0000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01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532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47647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9200" y="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110744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 txBox="1">
            <a:spLocks/>
          </p:cNvSpPr>
          <p:nvPr/>
        </p:nvSpPr>
        <p:spPr>
          <a:xfrm>
            <a:off x="11379200" y="6324601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sz="1100" b="1">
                <a:solidFill>
                  <a:schemeClr val="bg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EEEF66-FED2-4015-9EA1-C110893DACDC}" type="slidenum">
              <a:rPr kumimoji="0" lang="en-US" sz="1100" b="1" i="0" u="none" strike="noStrike" kern="1200" cap="none" spc="0" normalizeH="0" baseline="0" noProof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TextBox 8"/>
          <p:cNvSpPr txBox="1"/>
          <p:nvPr/>
        </p:nvSpPr>
        <p:spPr>
          <a:xfrm>
            <a:off x="1422400" y="6248400"/>
            <a:ext cx="934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>
                <a:solidFill>
                  <a:schemeClr val="bg1"/>
                </a:solidFill>
              </a:rPr>
              <a:t>TRƯỜNG</a:t>
            </a:r>
            <a:r>
              <a:rPr lang="en-US" sz="1100" b="1" baseline="0">
                <a:solidFill>
                  <a:schemeClr val="bg1"/>
                </a:solidFill>
              </a:rPr>
              <a:t> ĐẠI HỌC CÔNG NGHỆ THÔNG TIN, </a:t>
            </a:r>
            <a:r>
              <a:rPr lang="en-US" sz="1100" b="1">
                <a:solidFill>
                  <a:schemeClr val="bg1"/>
                </a:solidFill>
              </a:rPr>
              <a:t>KHU</a:t>
            </a:r>
            <a:r>
              <a:rPr lang="en-US" sz="1100" b="1" baseline="0">
                <a:solidFill>
                  <a:schemeClr val="bg1"/>
                </a:solidFill>
              </a:rPr>
              <a:t> PHỐ 6, PHƯỜNG LINH TRUNG, QUẬN THỦ ĐỨC, TP. HỒ CHÍ MINH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22400" y="6520190"/>
            <a:ext cx="93472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100" b="1">
                <a:solidFill>
                  <a:schemeClr val="bg1"/>
                </a:solidFill>
              </a:rPr>
              <a:t>[T] 08 3725 2002 101     |     [F] 08 3725 2148     |</a:t>
            </a:r>
            <a:r>
              <a:rPr lang="de-DE" sz="1100" b="1" baseline="0">
                <a:solidFill>
                  <a:schemeClr val="bg1"/>
                </a:solidFill>
              </a:rPr>
              <a:t>    </a:t>
            </a:r>
            <a:r>
              <a:rPr lang="de-DE" sz="1100" b="1">
                <a:solidFill>
                  <a:schemeClr val="bg1"/>
                </a:solidFill>
              </a:rPr>
              <a:t> [W] www.uit.edu.vn     |     [E] info@uit.edu.vn</a:t>
            </a:r>
            <a:endParaRPr lang="en-US" sz="1100" b="1">
              <a:solidFill>
                <a:schemeClr val="bg1"/>
              </a:solidFill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76000" y="6356351"/>
            <a:ext cx="8128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15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b="1" kern="1200" cap="none" spc="0">
          <a:ln w="1905"/>
          <a:solidFill>
            <a:srgbClr val="FF0000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4294967295" orient="horz" pos="2160">
          <p15:clr>
            <a:srgbClr val="F26B43"/>
          </p15:clr>
        </p15:guide>
        <p15:guide id="4294967295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Algorithm Paradigms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Các dạng </a:t>
            </a:r>
            <a:r>
              <a:rPr lang="en-US" smtClean="0"/>
              <a:t>giải thuật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38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Cài đặt đệ qui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785" y="1066800"/>
            <a:ext cx="10656917" cy="5063637"/>
          </a:xfrm>
        </p:spPr>
        <p:txBody>
          <a:bodyPr>
            <a:noAutofit/>
          </a:bodyPr>
          <a:lstStyle/>
          <a:p>
            <a:pPr marL="457200" indent="-457200">
              <a:lnSpc>
                <a:spcPct val="107000"/>
              </a:lnSpc>
              <a:buFont typeface="+mj-lt"/>
              <a:buAutoNum type="arabicPeriod"/>
            </a:pPr>
            <a:r>
              <a:rPr lang="en-US" sz="2800" b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FastPower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 short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buFont typeface="+mj-lt"/>
              <a:buAutoNum type="arabicPeriod"/>
            </a:pP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buFont typeface="+mj-lt"/>
              <a:buAutoNum type="arabicPeriod"/>
            </a:pP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b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(!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sz="2800">
                <a:solidFill>
                  <a:srgbClr val="BEBE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//N == 0</a:t>
            </a:r>
            <a:endParaRPr lang="en-US" sz="280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buFont typeface="+mj-lt"/>
              <a:buAutoNum type="arabicPeriod"/>
            </a:pPr>
            <a:r>
              <a:rPr lang="en-US" sz="2800">
                <a:solidFill>
                  <a:srgbClr val="BEBE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800" b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80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buFont typeface="+mj-lt"/>
              <a:buAutoNum type="arabicPeriod"/>
            </a:pP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b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80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</a:t>
            </a:r>
            <a:r>
              <a:rPr lang="en-US" sz="2800">
                <a:solidFill>
                  <a:srgbClr val="BEBE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//N % 2 == 1</a:t>
            </a:r>
            <a:endParaRPr lang="en-US" sz="2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buFont typeface="+mj-lt"/>
              <a:buAutoNum type="arabicPeriod"/>
            </a:pPr>
            <a:r>
              <a:rPr lang="en-US" sz="2800">
                <a:solidFill>
                  <a:srgbClr val="BEBE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800" b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FastPower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buFont typeface="+mj-lt"/>
              <a:buAutoNum type="arabicPeriod"/>
            </a:pP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b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FastPower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280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S" sz="2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buFont typeface="+mj-lt"/>
              <a:buAutoNum type="arabicPeriod"/>
            </a:pP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b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buFont typeface="+mj-lt"/>
              <a:buAutoNum type="arabicPeriod"/>
            </a:pPr>
            <a:r>
              <a:rPr lang="en-US" sz="280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1045825" y="6130925"/>
            <a:ext cx="1146175" cy="369888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02/2019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0" y="6135688"/>
            <a:ext cx="7620000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>
                <a:solidFill>
                  <a:schemeClr val="accent2">
                    <a:lumMod val="75000"/>
                  </a:schemeClr>
                </a:solidFill>
              </a:rPr>
              <a:t>Algorithm Paradigms - Nguyễn Thanh Sơn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787400"/>
            <a:ext cx="77946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10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Cài đặt không đệ qui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6909" y="1066800"/>
            <a:ext cx="10945091" cy="5064125"/>
          </a:xfrm>
        </p:spPr>
        <p:txBody>
          <a:bodyPr>
            <a:noAutofit/>
          </a:bodyPr>
          <a:lstStyle/>
          <a:p>
            <a:pPr marL="457200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b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80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FastPower</a:t>
            </a:r>
            <a:r>
              <a:rPr lang="en-US" sz="280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smtClean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 short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 b="1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b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b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800" b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280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*=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&gt;&gt;= </a:t>
            </a:r>
            <a:r>
              <a:rPr lang="en-US" sz="280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   </a:t>
            </a:r>
            <a:r>
              <a:rPr lang="en-US" sz="2800">
                <a:solidFill>
                  <a:srgbClr val="BEBE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//N /= 2</a:t>
            </a:r>
            <a:endParaRPr lang="en-US" sz="2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>
                <a:solidFill>
                  <a:srgbClr val="BEBEE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b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ans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1045825" y="6130925"/>
            <a:ext cx="1146175" cy="369888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02/2019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0" y="6135688"/>
            <a:ext cx="7620000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>
                <a:solidFill>
                  <a:schemeClr val="accent2">
                    <a:lumMod val="75000"/>
                  </a:schemeClr>
                </a:solidFill>
              </a:rPr>
              <a:t>Algorithm Paradigms - Nguyễn Thanh Sơn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787400"/>
            <a:ext cx="77946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91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toán 3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Tìm tập con có tích lớn nhất của dãy a có N phần tử</a:t>
            </a:r>
          </a:p>
          <a:p>
            <a:r>
              <a:rPr lang="en-US"/>
              <a:t>Input: </a:t>
            </a:r>
            <a:r>
              <a:rPr lang="en-US" smtClean="0"/>
              <a:t>N </a:t>
            </a:r>
            <a:r>
              <a:rPr lang="en-US"/>
              <a:t>– số </a:t>
            </a:r>
            <a:r>
              <a:rPr lang="en-US" smtClean="0"/>
              <a:t>nguyên không </a:t>
            </a:r>
            <a:r>
              <a:rPr lang="en-US"/>
              <a:t>âm, </a:t>
            </a:r>
            <a:r>
              <a:rPr lang="en-US" smtClean="0"/>
              <a:t>a </a:t>
            </a:r>
            <a:r>
              <a:rPr lang="en-US"/>
              <a:t>– </a:t>
            </a:r>
            <a:r>
              <a:rPr lang="en-US" smtClean="0"/>
              <a:t>dãy gồm N số </a:t>
            </a:r>
            <a:r>
              <a:rPr lang="en-US"/>
              <a:t>thực, </a:t>
            </a:r>
          </a:p>
          <a:p>
            <a:r>
              <a:rPr lang="en-US"/>
              <a:t>Output: </a:t>
            </a:r>
            <a:r>
              <a:rPr lang="en-US" smtClean="0"/>
              <a:t>số thực – tích lớn nhất</a:t>
            </a:r>
            <a:endParaRPr lang="en-US" baseline="30000" smtClean="0"/>
          </a:p>
          <a:p>
            <a:pPr marL="0" indent="0">
              <a:buNone/>
            </a:pPr>
            <a:r>
              <a:rPr lang="en-US" smtClean="0"/>
              <a:t>Cách tiếp cận:</a:t>
            </a:r>
          </a:p>
          <a:p>
            <a:r>
              <a:rPr lang="en-US" smtClean="0"/>
              <a:t>“ngây thơ – naïve”: phát sinh tất cả 2</a:t>
            </a:r>
            <a:r>
              <a:rPr lang="en-US" baseline="30000" smtClean="0"/>
              <a:t>N</a:t>
            </a:r>
            <a:r>
              <a:rPr lang="en-US" smtClean="0"/>
              <a:t> tập con, từ đó chỉ ra tập con có tích lớn nhất – vét cạn</a:t>
            </a:r>
          </a:p>
          <a:p>
            <a:r>
              <a:rPr lang="en-US" smtClean="0"/>
              <a:t>tham lam</a:t>
            </a: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1045825" y="6130925"/>
            <a:ext cx="1146175" cy="369888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02/2019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0" y="6135688"/>
            <a:ext cx="7620000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>
                <a:solidFill>
                  <a:schemeClr val="accent2">
                    <a:lumMod val="75000"/>
                  </a:schemeClr>
                </a:solidFill>
              </a:rPr>
              <a:t>Algorithm Paradigms - Nguyễn Thanh Sơn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787400"/>
            <a:ext cx="77946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51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Tập con có tích lớn nhất: </a:t>
            </a:r>
            <a:r>
              <a:rPr lang="en-US" smtClean="0"/>
              <a:t>giải thuật </a:t>
            </a:r>
            <a:r>
              <a:rPr lang="en-US" smtClean="0"/>
              <a:t>tham lam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152906"/>
            <a:ext cx="10954327" cy="5114889"/>
          </a:xfrm>
        </p:spPr>
        <p:txBody>
          <a:bodyPr>
            <a:normAutofit fontScale="85000" lnSpcReduction="20000"/>
          </a:bodyPr>
          <a:lstStyle/>
          <a:p>
            <a:r>
              <a:rPr lang="en-US" b="1" smtClean="0"/>
              <a:t>Ý tưởng: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Nếu dãy không có số 0 và có số số âm là chẵn: kết quả là tích toàn bộ các số của dãy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Nếu dãy chỉ có &lt;1 số âm và các số khác đều bằng 0: kết quả là 0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Trường hợp còn lại: số số âm là lẻ và có số 0: tích các số khác không ngoại trừ số âm có giá trị lớn nhất.</a:t>
            </a:r>
          </a:p>
          <a:p>
            <a:r>
              <a:rPr lang="en-US" b="1" smtClean="0"/>
              <a:t>Giải thuật:</a:t>
            </a:r>
            <a:endParaRPr lang="en-US" b="1" smtClean="0"/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Xác định số lượng số 0 (count_0) và số lượng số âm (count_neg), số âm lớn nhất (max_neg), tích các số khác không (product)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If (count_0 = N) or ((count_neg = 1) and (count_0 = N-1)) 		</a:t>
            </a:r>
            <a:r>
              <a:rPr lang="en-US" smtClean="0">
                <a:sym typeface="Symbol" panose="05050102010706020507" pitchFamily="18" charset="2"/>
              </a:rPr>
              <a:t>Return 0;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If </a:t>
            </a:r>
            <a:r>
              <a:rPr lang="en-US"/>
              <a:t>(</a:t>
            </a:r>
            <a:r>
              <a:rPr lang="en-US" smtClean="0"/>
              <a:t>count_neg % 2 = 1) </a:t>
            </a:r>
            <a:r>
              <a:rPr lang="en-US"/>
              <a:t>	</a:t>
            </a:r>
            <a:r>
              <a:rPr lang="en-US" smtClean="0"/>
              <a:t>	</a:t>
            </a:r>
            <a:r>
              <a:rPr lang="en-US" smtClean="0">
                <a:sym typeface="Symbol" panose="05050102010706020507" pitchFamily="18" charset="2"/>
              </a:rPr>
              <a:t>product /= max_neg;</a:t>
            </a:r>
            <a:endParaRPr lang="en-US">
              <a:sym typeface="Symbol" panose="05050102010706020507" pitchFamily="18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>
                <a:sym typeface="Symbol" panose="05050102010706020507" pitchFamily="18" charset="2"/>
              </a:rPr>
              <a:t>Return </a:t>
            </a:r>
            <a:r>
              <a:rPr lang="en-US" smtClean="0">
                <a:sym typeface="Symbol" panose="05050102010706020507" pitchFamily="18" charset="2"/>
              </a:rPr>
              <a:t>		product;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1045825" y="6130925"/>
            <a:ext cx="1146175" cy="369888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02/2019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0" y="6135688"/>
            <a:ext cx="7620000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>
                <a:solidFill>
                  <a:schemeClr val="accent2">
                    <a:lumMod val="75000"/>
                  </a:schemeClr>
                </a:solidFill>
              </a:rPr>
              <a:t>Algorithm Paradigms - Nguyễn Thanh Sơn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787400"/>
            <a:ext cx="77946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25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5">
                <a:lumMod val="60000"/>
                <a:lumOff val="40000"/>
              </a:schemeClr>
            </a:gs>
            <a:gs pos="83000">
              <a:schemeClr val="accent5">
                <a:lumMod val="60000"/>
                <a:lumOff val="40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30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6622"/>
            <a:ext cx="12192000" cy="6014547"/>
          </a:xfr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Autofit/>
          </a:bodyPr>
          <a:lstStyle/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b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MaxProduct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sz="2200" b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2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count_0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count_neg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max_neg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INT_MIN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2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20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   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2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b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(!</a:t>
            </a:r>
            <a:r>
              <a:rPr lang="en-US" sz="2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     </a:t>
            </a:r>
            <a:r>
              <a:rPr lang="en-US" sz="2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count_0 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++;</a:t>
            </a:r>
            <a:endParaRPr lang="en-US" sz="22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b="1" smtClean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 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2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*= </a:t>
            </a:r>
            <a:r>
              <a:rPr lang="en-US" sz="2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en-US" sz="22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b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 &lt; </a:t>
            </a:r>
            <a:r>
              <a:rPr lang="en-US" sz="220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2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2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count_neg 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++,  </a:t>
            </a:r>
            <a:r>
              <a:rPr lang="en-US" sz="2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max_neg 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200" b="1">
                <a:solidFill>
                  <a:srgbClr val="00A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max_neg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  <a:endParaRPr lang="en-US" sz="22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en-US" sz="22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en-US" sz="22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((!</a:t>
            </a:r>
            <a:r>
              <a:rPr lang="en-US" sz="2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count_0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|| ((</a:t>
            </a:r>
            <a:r>
              <a:rPr lang="en-US" sz="2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count_neg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220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)&amp;&amp;(</a:t>
            </a:r>
            <a:r>
              <a:rPr lang="en-US" sz="2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count_0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2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20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)))    </a:t>
            </a:r>
            <a:r>
              <a:rPr lang="en-US" sz="2200" b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20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2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count_neg 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20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     </a:t>
            </a:r>
            <a:r>
              <a:rPr lang="en-US" sz="2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 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/= </a:t>
            </a:r>
            <a:r>
              <a:rPr lang="en-US" sz="2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max_neg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2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2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product</a:t>
            </a: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2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2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</a:rPr>
              <a:t>}</a:t>
            </a:r>
            <a:endParaRPr lang="en-US" sz="22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1045825" y="6130925"/>
            <a:ext cx="1146175" cy="369888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02/2019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0" y="6135688"/>
            <a:ext cx="7620000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>
                <a:solidFill>
                  <a:schemeClr val="accent2">
                    <a:lumMod val="75000"/>
                  </a:schemeClr>
                </a:solidFill>
              </a:rPr>
              <a:t>Algorithm Paradigms - Nguyễn Thanh Sơn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987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toán </a:t>
            </a:r>
            <a:r>
              <a:rPr lang="en-US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 anchorCtr="0"/>
              <a:lstStyle/>
              <a:p>
                <a:pPr marL="0" indent="0">
                  <a:buNone/>
                </a:pPr>
                <a:r>
                  <a:rPr lang="en-US" smtClean="0"/>
                  <a:t>Tìm số Fibonacci thứ N, nhắc lại: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                                        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mtClean="0"/>
              </a:p>
              <a:p>
                <a:r>
                  <a:rPr lang="en-US"/>
                  <a:t>Input: </a:t>
                </a:r>
                <a:r>
                  <a:rPr lang="en-US" smtClean="0"/>
                  <a:t>N </a:t>
                </a:r>
                <a:r>
                  <a:rPr lang="en-US"/>
                  <a:t>– số </a:t>
                </a:r>
                <a:r>
                  <a:rPr lang="en-US" smtClean="0"/>
                  <a:t>nguyên không âm</a:t>
                </a:r>
                <a:endParaRPr lang="en-US"/>
              </a:p>
              <a:p>
                <a:r>
                  <a:rPr lang="en-US"/>
                  <a:t>Output: </a:t>
                </a:r>
                <a:r>
                  <a:rPr lang="en-US" smtClean="0"/>
                  <a:t>F</a:t>
                </a:r>
                <a:r>
                  <a:rPr lang="en-US" baseline="-25000" smtClean="0"/>
                  <a:t>N</a:t>
                </a:r>
                <a:r>
                  <a:rPr lang="en-US" smtClean="0"/>
                  <a:t> – số Fibonacci thứ N</a:t>
                </a:r>
                <a:endParaRPr lang="en-US" baseline="30000" smtClean="0"/>
              </a:p>
              <a:p>
                <a:pPr marL="0" indent="0">
                  <a:buNone/>
                </a:pPr>
                <a:r>
                  <a:rPr lang="en-US" smtClean="0"/>
                  <a:t>Cách tiếp cận:</a:t>
                </a:r>
              </a:p>
              <a:p>
                <a:r>
                  <a:rPr lang="en-US" smtClean="0"/>
                  <a:t>“ngây thơ – naïve”: theo đúng công thức đệ qui</a:t>
                </a:r>
              </a:p>
              <a:p>
                <a:r>
                  <a:rPr lang="en-US" smtClean="0"/>
                  <a:t>Qui hoạch động: </a:t>
                </a:r>
                <a:endParaRPr lang="en-US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1045825" y="6130925"/>
            <a:ext cx="1146175" cy="369888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02/2019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0" y="6135688"/>
            <a:ext cx="7620000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>
                <a:solidFill>
                  <a:schemeClr val="accent2">
                    <a:lumMod val="75000"/>
                  </a:schemeClr>
                </a:solidFill>
              </a:rPr>
              <a:t>Algorithm Paradigms - Nguyễn Thanh Sơn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787400"/>
            <a:ext cx="77946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187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Tính số Fibonacci: </a:t>
            </a:r>
            <a:r>
              <a:rPr lang="en-US" smtClean="0"/>
              <a:t>giải thuật </a:t>
            </a:r>
            <a:r>
              <a:rPr lang="en-US" smtClean="0"/>
              <a:t>qui hoạch động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6785" y="1152525"/>
            <a:ext cx="10496286" cy="4977912"/>
          </a:xfrm>
        </p:spPr>
        <p:txBody>
          <a:bodyPr>
            <a:noAutofit/>
          </a:bodyPr>
          <a:lstStyle/>
          <a:p>
            <a:r>
              <a:rPr lang="en-US" smtClean="0"/>
              <a:t>Ý tưởng: Tính các giá trị từ F</a:t>
            </a:r>
            <a:r>
              <a:rPr lang="en-US" baseline="-25000" smtClean="0"/>
              <a:t>0</a:t>
            </a:r>
            <a:r>
              <a:rPr lang="en-US" smtClean="0"/>
              <a:t>, F</a:t>
            </a:r>
            <a:r>
              <a:rPr lang="en-US" baseline="-25000" smtClean="0"/>
              <a:t>1</a:t>
            </a:r>
            <a:r>
              <a:rPr lang="en-US" smtClean="0"/>
              <a:t> … dần về đến F</a:t>
            </a:r>
            <a:r>
              <a:rPr lang="en-US" baseline="-25000" smtClean="0"/>
              <a:t>N</a:t>
            </a:r>
            <a:r>
              <a:rPr lang="en-US" smtClean="0"/>
              <a:t> </a:t>
            </a:r>
          </a:p>
          <a:p>
            <a:r>
              <a:rPr lang="en-US" smtClean="0"/>
              <a:t>giải thuật:</a:t>
            </a:r>
            <a:endParaRPr lang="en-US" smtClean="0"/>
          </a:p>
          <a:p>
            <a:pPr marL="457200" indent="-457200">
              <a:buFont typeface="+mj-lt"/>
              <a:buAutoNum type="arabicPeriod"/>
            </a:pPr>
            <a:r>
              <a:rPr lang="en-US" sz="3000" smtClean="0"/>
              <a:t>F</a:t>
            </a:r>
            <a:r>
              <a:rPr lang="en-US" sz="3000" baseline="-25000" smtClean="0"/>
              <a:t>N</a:t>
            </a:r>
            <a:r>
              <a:rPr lang="en-US" sz="3000" smtClean="0"/>
              <a:t> = F</a:t>
            </a:r>
            <a:r>
              <a:rPr lang="en-US" sz="3000" baseline="-25000" smtClean="0"/>
              <a:t>N1</a:t>
            </a:r>
            <a:r>
              <a:rPr lang="en-US" sz="3000" smtClean="0"/>
              <a:t> = F</a:t>
            </a:r>
            <a:r>
              <a:rPr lang="en-US" sz="3000" baseline="-25000" smtClean="0"/>
              <a:t>N2</a:t>
            </a:r>
            <a:r>
              <a:rPr lang="en-US" sz="3000" smtClean="0"/>
              <a:t> = 1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000" smtClean="0">
                <a:sym typeface="Symbol" panose="05050102010706020507" pitchFamily="18" charset="2"/>
              </a:rPr>
              <a:t>For i = 2  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3000" smtClean="0">
                <a:sym typeface="Symbol" panose="05050102010706020507" pitchFamily="18" charset="2"/>
              </a:rPr>
              <a:t>F</a:t>
            </a:r>
            <a:r>
              <a:rPr lang="en-US" sz="3000" baseline="-25000" smtClean="0">
                <a:sym typeface="Symbol" panose="05050102010706020507" pitchFamily="18" charset="2"/>
              </a:rPr>
              <a:t>N</a:t>
            </a:r>
            <a:r>
              <a:rPr lang="en-US" sz="3000" smtClean="0">
                <a:sym typeface="Symbol" panose="05050102010706020507" pitchFamily="18" charset="2"/>
              </a:rPr>
              <a:t> = F</a:t>
            </a:r>
            <a:r>
              <a:rPr lang="en-US" sz="3000" baseline="-25000" smtClean="0">
                <a:sym typeface="Symbol" panose="05050102010706020507" pitchFamily="18" charset="2"/>
              </a:rPr>
              <a:t>N1</a:t>
            </a:r>
            <a:r>
              <a:rPr lang="en-US" sz="3000" smtClean="0">
                <a:sym typeface="Symbol" panose="05050102010706020507" pitchFamily="18" charset="2"/>
              </a:rPr>
              <a:t> + F</a:t>
            </a:r>
            <a:r>
              <a:rPr lang="en-US" sz="3000" baseline="-25000" smtClean="0">
                <a:sym typeface="Symbol" panose="05050102010706020507" pitchFamily="18" charset="2"/>
              </a:rPr>
              <a:t>N2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3000" smtClean="0">
                <a:sym typeface="Symbol" panose="05050102010706020507" pitchFamily="18" charset="2"/>
              </a:rPr>
              <a:t>FN</a:t>
            </a:r>
            <a:r>
              <a:rPr lang="en-US" sz="3000" baseline="-25000" smtClean="0">
                <a:sym typeface="Symbol" panose="05050102010706020507" pitchFamily="18" charset="2"/>
              </a:rPr>
              <a:t>1</a:t>
            </a:r>
            <a:r>
              <a:rPr lang="en-US" sz="3000" smtClean="0">
                <a:sym typeface="Symbol" panose="05050102010706020507" pitchFamily="18" charset="2"/>
              </a:rPr>
              <a:t> = F</a:t>
            </a:r>
            <a:r>
              <a:rPr lang="en-US" sz="3000" baseline="-25000" smtClean="0">
                <a:sym typeface="Symbol" panose="05050102010706020507" pitchFamily="18" charset="2"/>
              </a:rPr>
              <a:t>N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3000" smtClean="0">
                <a:sym typeface="Symbol" panose="05050102010706020507" pitchFamily="18" charset="2"/>
              </a:rPr>
              <a:t>F</a:t>
            </a:r>
            <a:r>
              <a:rPr lang="en-US" sz="3000" baseline="-25000" smtClean="0">
                <a:sym typeface="Symbol" panose="05050102010706020507" pitchFamily="18" charset="2"/>
              </a:rPr>
              <a:t>N2</a:t>
            </a:r>
            <a:r>
              <a:rPr lang="en-US" sz="3000" smtClean="0">
                <a:sym typeface="Symbol" panose="05050102010706020507" pitchFamily="18" charset="2"/>
              </a:rPr>
              <a:t> = F</a:t>
            </a:r>
            <a:r>
              <a:rPr lang="en-US" sz="3000" baseline="-25000" smtClean="0">
                <a:sym typeface="Symbol" panose="05050102010706020507" pitchFamily="18" charset="2"/>
              </a:rPr>
              <a:t>N1</a:t>
            </a:r>
          </a:p>
          <a:p>
            <a:pPr marL="400050" lvl="1" indent="0">
              <a:buNone/>
            </a:pPr>
            <a:r>
              <a:rPr lang="en-US" sz="3000" smtClean="0">
                <a:sym typeface="Symbol" panose="05050102010706020507" pitchFamily="18" charset="2"/>
              </a:rPr>
              <a:t>EndFor</a:t>
            </a:r>
            <a:endParaRPr lang="en-US" sz="3000">
              <a:sym typeface="Symbol" panose="05050102010706020507" pitchFamily="18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3000">
                <a:sym typeface="Symbol" panose="05050102010706020507" pitchFamily="18" charset="2"/>
              </a:rPr>
              <a:t>Return </a:t>
            </a:r>
            <a:r>
              <a:rPr lang="en-US" sz="3000" smtClean="0">
                <a:sym typeface="Symbol" panose="05050102010706020507" pitchFamily="18" charset="2"/>
              </a:rPr>
              <a:t>		F</a:t>
            </a:r>
            <a:r>
              <a:rPr lang="en-US" sz="3000" baseline="-25000" smtClean="0">
                <a:sym typeface="Symbol" panose="05050102010706020507" pitchFamily="18" charset="2"/>
              </a:rPr>
              <a:t>N</a:t>
            </a:r>
            <a:r>
              <a:rPr lang="en-US" sz="3000" smtClean="0">
                <a:sym typeface="Symbol" panose="05050102010706020507" pitchFamily="18" charset="2"/>
              </a:rPr>
              <a:t>;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1045825" y="6130925"/>
            <a:ext cx="1146175" cy="369888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02/2019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0" y="6135688"/>
            <a:ext cx="7620000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>
                <a:solidFill>
                  <a:schemeClr val="accent2">
                    <a:lumMod val="75000"/>
                  </a:schemeClr>
                </a:solidFill>
              </a:rPr>
              <a:t>Algorithm Paradigms - Nguyễn Thanh Sơn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787400"/>
            <a:ext cx="77946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00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Cài đặt bằng C/C++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033" y="1052776"/>
            <a:ext cx="10740043" cy="4977912"/>
          </a:xfrm>
        </p:spPr>
        <p:txBody>
          <a:bodyPr>
            <a:noAutofit/>
          </a:bodyPr>
          <a:lstStyle/>
          <a:p>
            <a:pPr marL="457200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b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 long </a:t>
            </a:r>
            <a:r>
              <a:rPr lang="en-US" sz="280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Fibo</a:t>
            </a:r>
            <a:r>
              <a:rPr lang="en-US" sz="280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smtClean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 </a:t>
            </a:r>
            <a:r>
              <a:rPr lang="en-US" sz="2800" b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short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b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 long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FN1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FN2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FN1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FN2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800" b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unsigned short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80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en-US" sz="2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{</a:t>
            </a:r>
            <a:endParaRPr lang="en-US" sz="2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FN1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FN2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FN1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FN2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FN1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800" b="1" smtClean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FN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280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1045825" y="6130925"/>
            <a:ext cx="1146175" cy="369888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02/2019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0" y="6135688"/>
            <a:ext cx="7620000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>
                <a:solidFill>
                  <a:schemeClr val="accent2">
                    <a:lumMod val="75000"/>
                  </a:schemeClr>
                </a:solidFill>
              </a:rPr>
              <a:t>Algorithm Paradigms - Nguyễn Thanh Sơn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787400"/>
            <a:ext cx="77946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476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tập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0407" y="1066800"/>
            <a:ext cx="10756669" cy="5063637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800" smtClean="0"/>
              <a:t>Thiết kế </a:t>
            </a:r>
            <a:r>
              <a:rPr lang="en-US" sz="2800" smtClean="0"/>
              <a:t>giải thuật </a:t>
            </a:r>
            <a:r>
              <a:rPr lang="en-US" sz="2800" smtClean="0"/>
              <a:t>dạng vét cạn để tìm tập con có tích lớn nhất của dãy a, cài đặt chương trình bằng C/C++/Python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smtClean="0"/>
              <a:t>Tìm hiểu </a:t>
            </a:r>
            <a:r>
              <a:rPr lang="en-US" sz="2800" smtClean="0"/>
              <a:t>giải thuật </a:t>
            </a:r>
            <a:r>
              <a:rPr lang="en-US" sz="2800" smtClean="0"/>
              <a:t>MergeSort, hãy cho biết đây là dạng nào trong các loại: vét cạn/chia để trị/tham lam/qui hoạch động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800" smtClean="0"/>
              <a:t>Bài toán đổi tiền: </a:t>
            </a:r>
            <a:r>
              <a:rPr lang="en-US" sz="2800"/>
              <a:t>Có M loại tiền mệnh giá S</a:t>
            </a:r>
            <a:r>
              <a:rPr lang="en-US" sz="2800" baseline="-25000"/>
              <a:t>1</a:t>
            </a:r>
            <a:r>
              <a:rPr lang="en-US" sz="2800"/>
              <a:t>, S</a:t>
            </a:r>
            <a:r>
              <a:rPr lang="en-US" sz="2800" baseline="-25000"/>
              <a:t>2</a:t>
            </a:r>
            <a:r>
              <a:rPr lang="en-US" sz="2800"/>
              <a:t>, …, S</a:t>
            </a:r>
            <a:r>
              <a:rPr lang="en-US" sz="2800" baseline="-25000"/>
              <a:t>M</a:t>
            </a:r>
            <a:r>
              <a:rPr lang="en-US" sz="2800"/>
              <a:t>; số lượng mỗi loại không hạn chế. </a:t>
            </a:r>
            <a:r>
              <a:rPr lang="en-US" sz="2800" smtClean="0"/>
              <a:t>Cần </a:t>
            </a:r>
            <a:r>
              <a:rPr lang="en-US" sz="2800"/>
              <a:t>xác định số cách đổi số tiền N đồng thành các tờ tiền trong M loại đã cho. </a:t>
            </a:r>
            <a:endParaRPr lang="en-US" sz="2800" smtClean="0"/>
          </a:p>
          <a:p>
            <a:pPr marL="400050" lvl="1" indent="0" algn="just">
              <a:buNone/>
            </a:pPr>
            <a:r>
              <a:rPr lang="en-US" smtClean="0"/>
              <a:t>Ví dụ: N=4, M=3 và S = {1, 2, 3}. Có </a:t>
            </a:r>
            <a:r>
              <a:rPr lang="en-US" b="1" smtClean="0"/>
              <a:t>4</a:t>
            </a:r>
            <a:r>
              <a:rPr lang="en-US" smtClean="0"/>
              <a:t> cách đổi tiền: 4 tờ 1; 2 tờ 1 - 1 tờ 2; hai tờ 2; 1 tờ 1 - 1 tờ 3.</a:t>
            </a:r>
          </a:p>
          <a:p>
            <a:pPr marL="400050" lvl="1" indent="0" algn="just">
              <a:buNone/>
            </a:pPr>
            <a:r>
              <a:rPr lang="en-US" smtClean="0"/>
              <a:t>Hãy lựa chọn dạng </a:t>
            </a:r>
            <a:r>
              <a:rPr lang="en-US" smtClean="0"/>
              <a:t>giải thuật </a:t>
            </a:r>
            <a:r>
              <a:rPr lang="en-US" smtClean="0"/>
              <a:t>thích hợp để giải quyết bài toán. Giải thích lý do chọn.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800" smtClean="0"/>
          </a:p>
          <a:p>
            <a:pPr marL="457200" indent="-457200" algn="just">
              <a:buFont typeface="+mj-lt"/>
              <a:buAutoNum type="arabicPeriod"/>
            </a:pPr>
            <a:endParaRPr lang="en-US" sz="2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1045825" y="6130925"/>
            <a:ext cx="1146175" cy="369888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02/2019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0" y="6135688"/>
            <a:ext cx="7620000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>
                <a:solidFill>
                  <a:schemeClr val="accent2">
                    <a:lumMod val="75000"/>
                  </a:schemeClr>
                </a:solidFill>
              </a:rPr>
              <a:t>Algorithm Paradigms - Nguyễn Thanh Sơn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787400"/>
            <a:ext cx="77946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73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Vét cạn – Complete Search/Brute-force Search</a:t>
            </a:r>
          </a:p>
          <a:p>
            <a:r>
              <a:rPr lang="en-US" smtClean="0"/>
              <a:t>Chia để </a:t>
            </a:r>
            <a:r>
              <a:rPr lang="en-US"/>
              <a:t>trị </a:t>
            </a:r>
            <a:r>
              <a:rPr lang="en-US" smtClean="0"/>
              <a:t>– Divide </a:t>
            </a:r>
            <a:r>
              <a:rPr lang="en-US"/>
              <a:t>and Conquer</a:t>
            </a:r>
            <a:endParaRPr lang="en-US" smtClean="0"/>
          </a:p>
          <a:p>
            <a:r>
              <a:rPr lang="en-US" smtClean="0"/>
              <a:t>Tham lam – Greedy</a:t>
            </a:r>
          </a:p>
          <a:p>
            <a:r>
              <a:rPr lang="en-US" smtClean="0"/>
              <a:t>Qui hoạch động – Dynamic Programming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1045825" y="6130925"/>
            <a:ext cx="1146175" cy="369888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02/2019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0" y="6135688"/>
            <a:ext cx="7620000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>
                <a:solidFill>
                  <a:schemeClr val="accent2">
                    <a:lumMod val="75000"/>
                  </a:schemeClr>
                </a:solidFill>
              </a:rPr>
              <a:t>Algorithm Paradigms - Nguyễn Thanh Sơn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315886" y="637775"/>
            <a:ext cx="77946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480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toán 1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mtClean="0"/>
              <a:t>Tìm vị trí số x trên dãy a gồm N số thực.</a:t>
            </a:r>
          </a:p>
          <a:p>
            <a:pPr algn="just"/>
            <a:r>
              <a:rPr lang="en-US" smtClean="0"/>
              <a:t>Input: dãy (a, N) – dãy gồm N số thực, số x – số cần tìm</a:t>
            </a:r>
          </a:p>
          <a:p>
            <a:pPr algn="just"/>
            <a:r>
              <a:rPr lang="en-US" smtClean="0"/>
              <a:t>Output: số nguyên – vị trí của x trên a (-1 nếu a không có x)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1045825" y="6130925"/>
            <a:ext cx="1146175" cy="369888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02/2019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0" y="6135688"/>
            <a:ext cx="7620000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>
                <a:solidFill>
                  <a:schemeClr val="accent2">
                    <a:lumMod val="75000"/>
                  </a:schemeClr>
                </a:solidFill>
              </a:rPr>
              <a:t>Algorithm Paradigms - Nguyễn Thanh Sơn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787400"/>
            <a:ext cx="779463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76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Giải thuật </a:t>
            </a:r>
            <a:r>
              <a:rPr lang="en-US" smtClean="0"/>
              <a:t>vét cạn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smtClean="0"/>
              <a:t>Ý tưởng</a:t>
            </a:r>
            <a:r>
              <a:rPr lang="en-US" smtClean="0"/>
              <a:t>: Thử tìm x tại từng vị trí của a, nếu tìm thấy thì ngừng và báo vị trí. Nếu đã thử hết các vị trí mà vẫn không thấy x thì báo -1</a:t>
            </a:r>
          </a:p>
          <a:p>
            <a:r>
              <a:rPr lang="en-US" b="1" smtClean="0"/>
              <a:t>Giải thuật</a:t>
            </a:r>
            <a:r>
              <a:rPr lang="en-US" smtClean="0"/>
              <a:t>:</a:t>
            </a:r>
            <a:endParaRPr lang="en-US" smtClean="0"/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For pos = 0 </a:t>
            </a:r>
            <a:r>
              <a:rPr lang="en-US" smtClean="0">
                <a:sym typeface="Symbol" panose="05050102010706020507" pitchFamily="18" charset="2"/>
              </a:rPr>
              <a:t> N-1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3200" smtClean="0">
                <a:sym typeface="Symbol" panose="05050102010706020507" pitchFamily="18" charset="2"/>
              </a:rPr>
              <a:t>If (a[pos] = x)</a:t>
            </a:r>
          </a:p>
          <a:p>
            <a:pPr marL="1257300" lvl="2" indent="-457200">
              <a:buFont typeface="+mj-lt"/>
              <a:buAutoNum type="arabicPeriod"/>
            </a:pPr>
            <a:r>
              <a:rPr lang="en-US" sz="3200" smtClean="0">
                <a:sym typeface="Symbol" panose="05050102010706020507" pitchFamily="18" charset="2"/>
              </a:rPr>
              <a:t>Return pos</a:t>
            </a:r>
          </a:p>
          <a:p>
            <a:pPr marL="400050" lvl="1" indent="0">
              <a:buNone/>
            </a:pPr>
            <a:r>
              <a:rPr lang="en-US" sz="3200" smtClean="0">
                <a:sym typeface="Symbol" panose="05050102010706020507" pitchFamily="18" charset="2"/>
              </a:rPr>
              <a:t>EndFor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sym typeface="Symbol" panose="05050102010706020507" pitchFamily="18" charset="2"/>
              </a:rPr>
              <a:t>Return -1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1045825" y="6130925"/>
            <a:ext cx="1146175" cy="369888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02/2019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0" y="6135688"/>
            <a:ext cx="7620000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>
                <a:solidFill>
                  <a:schemeClr val="accent2">
                    <a:lumMod val="75000"/>
                  </a:schemeClr>
                </a:solidFill>
              </a:rPr>
              <a:t>Algorithm Paradigms - Nguyễn Thanh Sơn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787400"/>
            <a:ext cx="77946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0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Vét cạn – dạng thức chung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mtClean="0"/>
              <a:t>Tìm lời giải cho bài toán P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s </a:t>
            </a:r>
            <a:r>
              <a:rPr lang="en-US" smtClean="0">
                <a:sym typeface="Wingdings" panose="05000000000000000000" pitchFamily="2" charset="2"/>
              </a:rPr>
              <a:t> first(P)</a:t>
            </a:r>
          </a:p>
          <a:p>
            <a:pPr marL="457200" indent="-457200">
              <a:buFont typeface="+mj-lt"/>
              <a:buAutoNum type="arabicPeriod"/>
            </a:pPr>
            <a:r>
              <a:rPr lang="en-US" smtClean="0"/>
              <a:t>While (c </a:t>
            </a:r>
            <a:r>
              <a:rPr lang="en-US" smtClean="0">
                <a:sym typeface="Symbol" panose="05050102010706020507" pitchFamily="18" charset="2"/>
              </a:rPr>
              <a:t> )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3200" smtClean="0">
                <a:sym typeface="Symbol" panose="05050102010706020507" pitchFamily="18" charset="2"/>
              </a:rPr>
              <a:t>If correct(P, c)		Return c;</a:t>
            </a:r>
          </a:p>
          <a:p>
            <a:pPr marL="857250" lvl="1" indent="-457200">
              <a:buFont typeface="+mj-lt"/>
              <a:buAutoNum type="arabicPeriod"/>
            </a:pPr>
            <a:r>
              <a:rPr lang="en-US" sz="3200" smtClean="0">
                <a:sym typeface="Symbol" panose="05050102010706020507" pitchFamily="18" charset="2"/>
              </a:rPr>
              <a:t>c </a:t>
            </a:r>
            <a:r>
              <a:rPr lang="en-US" sz="3200" smtClean="0">
                <a:sym typeface="Wingdings" panose="05000000000000000000" pitchFamily="2" charset="2"/>
              </a:rPr>
              <a:t></a:t>
            </a:r>
            <a:r>
              <a:rPr lang="en-US" sz="3200" smtClean="0">
                <a:sym typeface="Symbol" panose="05050102010706020507" pitchFamily="18" charset="2"/>
              </a:rPr>
              <a:t> next(P, c</a:t>
            </a:r>
            <a:r>
              <a:rPr lang="en-US" sz="3200" smtClean="0">
                <a:sym typeface="Symbol" panose="05050102010706020507" pitchFamily="18" charset="2"/>
              </a:rPr>
              <a:t>);</a:t>
            </a:r>
          </a:p>
          <a:p>
            <a:pPr marL="400050" lvl="1" indent="0">
              <a:buNone/>
            </a:pPr>
            <a:r>
              <a:rPr lang="en-US" sz="3200" smtClean="0">
                <a:sym typeface="Symbol" panose="05050102010706020507" pitchFamily="18" charset="2"/>
              </a:rPr>
              <a:t>EndWhile</a:t>
            </a:r>
            <a:endParaRPr lang="en-US" sz="3200" smtClean="0">
              <a:sym typeface="Symbol" panose="05050102010706020507" pitchFamily="18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mtClean="0">
                <a:sym typeface="Symbol" panose="05050102010706020507" pitchFamily="18" charset="2"/>
              </a:rPr>
              <a:t>Return		NULL; //không có lời giải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1045825" y="6130925"/>
            <a:ext cx="1146175" cy="369888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02/2019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0" y="6135688"/>
            <a:ext cx="7620000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>
                <a:solidFill>
                  <a:schemeClr val="accent2">
                    <a:lumMod val="75000"/>
                  </a:schemeClr>
                </a:solidFill>
              </a:rPr>
              <a:t>Algorithm Paradigms - Nguyễn Thanh Sơn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787400"/>
            <a:ext cx="77946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54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Dãy </a:t>
            </a:r>
            <a:r>
              <a:rPr lang="en-US" smtClean="0"/>
              <a:t>tăng </a:t>
            </a:r>
            <a:r>
              <a:rPr lang="en-US" smtClean="0"/>
              <a:t>dần: chia để trị - tìm nhị phân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6000" y="1152907"/>
            <a:ext cx="11037455" cy="497753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b="1" smtClean="0"/>
              <a:t>Ý tưởng</a:t>
            </a:r>
            <a:r>
              <a:rPr lang="en-US" smtClean="0"/>
              <a:t>: Thử tìm x tại vị trí giữa (mid) của (a, left, right), nếu x=a[mid] thì ngừng và báo vị trí; nếu x &lt; a[mid] thì tìm x ở đoạn bên trái mid; ngược lại tìm x ở đoạn bên phải mid</a:t>
            </a:r>
          </a:p>
          <a:p>
            <a:pPr algn="just"/>
            <a:r>
              <a:rPr lang="en-US" b="1" smtClean="0"/>
              <a:t>Giải thuật</a:t>
            </a:r>
            <a:r>
              <a:rPr lang="en-US" smtClean="0"/>
              <a:t>:</a:t>
            </a:r>
            <a:endParaRPr lang="en-US" smtClean="0"/>
          </a:p>
          <a:p>
            <a:pPr marL="457200" indent="-457200" algn="just">
              <a:buFont typeface="+mj-lt"/>
              <a:buAutoNum type="arabicPeriod"/>
            </a:pPr>
            <a:r>
              <a:rPr lang="en-US" smtClean="0"/>
              <a:t>left = 0; right = N-1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mtClean="0"/>
              <a:t>While (left &lt;=right)</a:t>
            </a:r>
            <a:endParaRPr lang="en-US" smtClean="0">
              <a:sym typeface="Symbol" panose="05050102010706020507" pitchFamily="18" charset="2"/>
            </a:endParaRPr>
          </a:p>
          <a:p>
            <a:pPr marL="857250" lvl="1" indent="-457200" algn="just">
              <a:buFont typeface="+mj-lt"/>
              <a:buAutoNum type="arabicPeriod"/>
            </a:pPr>
            <a:r>
              <a:rPr lang="en-US" sz="3200" smtClean="0">
                <a:sym typeface="Symbol" panose="05050102010706020507" pitchFamily="18" charset="2"/>
              </a:rPr>
              <a:t>mid = left + (right – left)/2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3200" smtClean="0">
                <a:sym typeface="Symbol" panose="05050102010706020507" pitchFamily="18" charset="2"/>
              </a:rPr>
              <a:t>If (x = a[mid])		Return mid;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3200" smtClean="0">
                <a:sym typeface="Symbol" panose="05050102010706020507" pitchFamily="18" charset="2"/>
              </a:rPr>
              <a:t>If (x &lt; a[mid])		right = mid – 1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3200" smtClean="0">
                <a:sym typeface="Symbol" panose="05050102010706020507" pitchFamily="18" charset="2"/>
              </a:rPr>
              <a:t>Else 				left = mid + 1</a:t>
            </a:r>
          </a:p>
          <a:p>
            <a:pPr marL="400050" lvl="1" indent="0" algn="just">
              <a:buNone/>
            </a:pPr>
            <a:r>
              <a:rPr lang="en-US" sz="3200" smtClean="0">
                <a:sym typeface="Symbol" panose="05050102010706020507" pitchFamily="18" charset="2"/>
              </a:rPr>
              <a:t>EndWhile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mtClean="0">
                <a:sym typeface="Symbol" panose="05050102010706020507" pitchFamily="18" charset="2"/>
              </a:rPr>
              <a:t>Return -1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1045825" y="6130925"/>
            <a:ext cx="1146175" cy="369888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02/2019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0" y="6135688"/>
            <a:ext cx="7620000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>
                <a:solidFill>
                  <a:schemeClr val="accent2">
                    <a:lumMod val="75000"/>
                  </a:schemeClr>
                </a:solidFill>
              </a:rPr>
              <a:t>Algorithm Paradigms - Nguyễn Thanh Sơn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787400"/>
            <a:ext cx="77946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8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Cài đặt bằng C/C++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3658" y="1066801"/>
            <a:ext cx="10756669" cy="484442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80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  </a:t>
            </a:r>
            <a:r>
              <a:rPr lang="en-US" sz="2800" b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800" smtClean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BinSearch</a:t>
            </a:r>
            <a:r>
              <a:rPr lang="en-US" sz="2800" smtClean="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 b="1" smtClean="0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[], </a:t>
            </a:r>
            <a:r>
              <a:rPr lang="en-US" sz="2800" b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double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 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      </a:t>
            </a:r>
            <a:r>
              <a:rPr lang="en-US" sz="2800" b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      </a:t>
            </a:r>
            <a:r>
              <a:rPr lang="en-US" sz="2800" b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while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&lt;=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     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US" sz="2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          mid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(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)/</a:t>
            </a:r>
            <a:r>
              <a:rPr lang="en-US" sz="280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          </a:t>
            </a:r>
            <a:r>
              <a:rPr lang="en-US" sz="2800" b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==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   </a:t>
            </a:r>
            <a:r>
              <a:rPr lang="en-US" sz="2800" b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          </a:t>
            </a:r>
            <a:r>
              <a:rPr lang="en-US" sz="2800" b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mid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    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right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mid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80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          </a:t>
            </a:r>
            <a:r>
              <a:rPr lang="en-US" sz="2800" b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else       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mid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US" sz="280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     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      </a:t>
            </a:r>
            <a:r>
              <a:rPr lang="en-US" sz="2800" b="1">
                <a:solidFill>
                  <a:srgbClr val="0000A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800">
                <a:solidFill>
                  <a:srgbClr val="F000F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sz="2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 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280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1045825" y="6130925"/>
            <a:ext cx="1146175" cy="369888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02/2019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0" y="6135688"/>
            <a:ext cx="7620000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>
                <a:solidFill>
                  <a:schemeClr val="accent2">
                    <a:lumMod val="75000"/>
                  </a:schemeClr>
                </a:solidFill>
              </a:rPr>
              <a:t>Algorithm Paradigms - Nguyễn Thanh Sơn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787400"/>
            <a:ext cx="77946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548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toán 2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Tính lũy thừa bậc N (nguyên không âm) của số thực x</a:t>
            </a:r>
          </a:p>
          <a:p>
            <a:r>
              <a:rPr lang="en-US"/>
              <a:t>Input: </a:t>
            </a:r>
            <a:r>
              <a:rPr lang="en-US" smtClean="0"/>
              <a:t>x – số </a:t>
            </a:r>
            <a:r>
              <a:rPr lang="en-US"/>
              <a:t>thực, </a:t>
            </a:r>
            <a:r>
              <a:rPr lang="en-US" smtClean="0"/>
              <a:t>N </a:t>
            </a:r>
            <a:r>
              <a:rPr lang="en-US"/>
              <a:t>– số </a:t>
            </a:r>
            <a:r>
              <a:rPr lang="en-US" smtClean="0"/>
              <a:t>nguyên không âm</a:t>
            </a:r>
            <a:endParaRPr lang="en-US"/>
          </a:p>
          <a:p>
            <a:r>
              <a:rPr lang="en-US"/>
              <a:t>Output: </a:t>
            </a:r>
            <a:r>
              <a:rPr lang="en-US" smtClean="0"/>
              <a:t>số thực – x</a:t>
            </a:r>
            <a:r>
              <a:rPr lang="en-US" baseline="30000" smtClean="0"/>
              <a:t>N</a:t>
            </a:r>
          </a:p>
          <a:p>
            <a:pPr marL="0" indent="0">
              <a:buNone/>
            </a:pPr>
            <a:r>
              <a:rPr lang="en-US" smtClean="0"/>
              <a:t>Cách tiếp cận </a:t>
            </a:r>
          </a:p>
          <a:p>
            <a:r>
              <a:rPr lang="en-US" smtClean="0"/>
              <a:t>“ngây thơ – naïve”: nhân tích lũy N giá trị x sẽ thu được x</a:t>
            </a:r>
            <a:r>
              <a:rPr lang="en-US" baseline="30000" smtClean="0"/>
              <a:t>N</a:t>
            </a:r>
            <a:r>
              <a:rPr lang="en-US" smtClean="0"/>
              <a:t>, cần thực hiện N phép nhân</a:t>
            </a:r>
          </a:p>
          <a:p>
            <a:r>
              <a:rPr lang="en-US" smtClean="0"/>
              <a:t>Chia để trị</a:t>
            </a:r>
            <a:endParaRPr lang="en-US"/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1045825" y="6130925"/>
            <a:ext cx="1146175" cy="369888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02/2019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0" y="6135688"/>
            <a:ext cx="7620000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>
                <a:solidFill>
                  <a:schemeClr val="accent2">
                    <a:lumMod val="75000"/>
                  </a:schemeClr>
                </a:solidFill>
              </a:rPr>
              <a:t>Algorithm Paradigms - Nguyễn Thanh Sơn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787400"/>
            <a:ext cx="77946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6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Lũy thừa nhanh – chia để trị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∗…∗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mtClean="0"/>
                  <a:t>: cần 12 phép nhân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smtClean="0"/>
                  <a:t>: chỉ cần 5 phép nhân</a:t>
                </a:r>
              </a:p>
              <a:p>
                <a:r>
                  <a:rPr lang="en-US" b="1" smtClean="0"/>
                  <a:t>Ý tưởng</a:t>
                </a:r>
                <a:r>
                  <a:rPr lang="en-US" smtClean="0"/>
                  <a:t>: chia để trị, giảm kích thước bài toán</a:t>
                </a:r>
              </a:p>
              <a:p>
                <a:pPr lvl="1"/>
                <a:r>
                  <a:rPr lang="en-US" sz="3200" smtClean="0"/>
                  <a:t>Nếu N chẵn: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3200" smtClean="0"/>
              </a:p>
              <a:p>
                <a:pPr lvl="1"/>
                <a:r>
                  <a:rPr lang="en-US" sz="3200" smtClean="0"/>
                  <a:t>Nếu N lẻ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320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78" t="-1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11045825" y="6130925"/>
            <a:ext cx="1146175" cy="369888"/>
          </a:xfrm>
          <a:prstGeom prst="rect">
            <a:avLst/>
          </a:prstGeom>
        </p:spPr>
        <p:txBody>
          <a:bodyPr/>
          <a:lstStyle/>
          <a:p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02/2019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294967295"/>
          </p:nvPr>
        </p:nvSpPr>
        <p:spPr>
          <a:xfrm>
            <a:off x="4572000" y="6135688"/>
            <a:ext cx="7620000" cy="365125"/>
          </a:xfrm>
          <a:prstGeom prst="rect">
            <a:avLst/>
          </a:prstGeom>
        </p:spPr>
        <p:txBody>
          <a:bodyPr/>
          <a:lstStyle/>
          <a:p>
            <a:r>
              <a:rPr lang="vi-VN" smtClean="0">
                <a:solidFill>
                  <a:schemeClr val="accent2">
                    <a:lumMod val="75000"/>
                  </a:schemeClr>
                </a:solidFill>
              </a:rPr>
              <a:t>Algorithm Paradigms - Nguyễn Thanh Sơn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0" y="787400"/>
            <a:ext cx="779463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79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IT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 1 - Overview</Template>
  <TotalTime>903</TotalTime>
  <Words>1403</Words>
  <Application>Microsoft Office PowerPoint</Application>
  <PresentationFormat>Widescreen</PresentationFormat>
  <Paragraphs>221</Paragraphs>
  <Slides>18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Cambria Math</vt:lpstr>
      <vt:lpstr>Courier New</vt:lpstr>
      <vt:lpstr>Symbol</vt:lpstr>
      <vt:lpstr>Times New Roman</vt:lpstr>
      <vt:lpstr>Wingdings</vt:lpstr>
      <vt:lpstr>UIT-template</vt:lpstr>
      <vt:lpstr>Algorithm Paradigms</vt:lpstr>
      <vt:lpstr>Nội dung</vt:lpstr>
      <vt:lpstr>Bài toán 1</vt:lpstr>
      <vt:lpstr>Giải thuật vét cạn</vt:lpstr>
      <vt:lpstr>Vét cạn – dạng thức chung</vt:lpstr>
      <vt:lpstr>Dãy tăng dần: chia để trị - tìm nhị phân</vt:lpstr>
      <vt:lpstr>Cài đặt bằng C/C++</vt:lpstr>
      <vt:lpstr>Bài toán 2</vt:lpstr>
      <vt:lpstr>Lũy thừa nhanh – chia để trị</vt:lpstr>
      <vt:lpstr>Cài đặt đệ qui</vt:lpstr>
      <vt:lpstr>Cài đặt không đệ qui</vt:lpstr>
      <vt:lpstr>Bài toán 3</vt:lpstr>
      <vt:lpstr>Tập con có tích lớn nhất: giải thuật tham lam</vt:lpstr>
      <vt:lpstr>PowerPoint Presentation</vt:lpstr>
      <vt:lpstr>Bài toán 4</vt:lpstr>
      <vt:lpstr>Tính số Fibonacci: giải thuật qui hoạch động</vt:lpstr>
      <vt:lpstr>Cài đặt bằng C/C++</vt:lpstr>
      <vt:lpstr>Bài tập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Paradigms</dc:title>
  <dc:creator>Sơn Nguyễn Thanh</dc:creator>
  <cp:lastModifiedBy>Sơn Nguyễn Thanh</cp:lastModifiedBy>
  <cp:revision>38</cp:revision>
  <dcterms:created xsi:type="dcterms:W3CDTF">2018-12-25T09:17:21Z</dcterms:created>
  <dcterms:modified xsi:type="dcterms:W3CDTF">2019-02-23T15:04:46Z</dcterms:modified>
</cp:coreProperties>
</file>