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handoutMasterIdLst>
    <p:handoutMasterId r:id="rId55"/>
  </p:handoutMasterIdLst>
  <p:sldIdLst>
    <p:sldId id="262" r:id="rId2"/>
    <p:sldId id="300" r:id="rId3"/>
    <p:sldId id="302" r:id="rId4"/>
    <p:sldId id="303" r:id="rId5"/>
    <p:sldId id="305" r:id="rId6"/>
    <p:sldId id="307" r:id="rId7"/>
    <p:sldId id="320" r:id="rId8"/>
    <p:sldId id="321" r:id="rId9"/>
    <p:sldId id="322" r:id="rId10"/>
    <p:sldId id="323" r:id="rId11"/>
    <p:sldId id="324" r:id="rId12"/>
    <p:sldId id="308" r:id="rId13"/>
    <p:sldId id="325" r:id="rId14"/>
    <p:sldId id="326" r:id="rId15"/>
    <p:sldId id="310" r:id="rId16"/>
    <p:sldId id="327" r:id="rId17"/>
    <p:sldId id="296" r:id="rId18"/>
    <p:sldId id="313" r:id="rId19"/>
    <p:sldId id="316" r:id="rId20"/>
    <p:sldId id="318" r:id="rId21"/>
    <p:sldId id="328"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6" r:id="rId38"/>
    <p:sldId id="345" r:id="rId39"/>
    <p:sldId id="348" r:id="rId40"/>
    <p:sldId id="349" r:id="rId41"/>
    <p:sldId id="350" r:id="rId42"/>
    <p:sldId id="329" r:id="rId43"/>
    <p:sldId id="301" r:id="rId44"/>
    <p:sldId id="351" r:id="rId45"/>
    <p:sldId id="352" r:id="rId46"/>
    <p:sldId id="353" r:id="rId47"/>
    <p:sldId id="354" r:id="rId48"/>
    <p:sldId id="355" r:id="rId49"/>
    <p:sldId id="356" r:id="rId50"/>
    <p:sldId id="357" r:id="rId51"/>
    <p:sldId id="358" r:id="rId52"/>
    <p:sldId id="359" r:id="rId5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5" id="{01E33B1B-E197-463B-A531-467BFB591BCB}">
          <p14:sldIdLst>
            <p14:sldId id="262"/>
            <p14:sldId id="300"/>
            <p14:sldId id="302"/>
            <p14:sldId id="303"/>
            <p14:sldId id="305"/>
            <p14:sldId id="307"/>
            <p14:sldId id="320"/>
            <p14:sldId id="321"/>
            <p14:sldId id="322"/>
            <p14:sldId id="323"/>
            <p14:sldId id="324"/>
            <p14:sldId id="308"/>
            <p14:sldId id="325"/>
            <p14:sldId id="326"/>
            <p14:sldId id="310"/>
            <p14:sldId id="327"/>
            <p14:sldId id="296"/>
            <p14:sldId id="313"/>
            <p14:sldId id="316"/>
            <p14:sldId id="318"/>
            <p14:sldId id="328"/>
            <p14:sldId id="330"/>
            <p14:sldId id="331"/>
            <p14:sldId id="332"/>
            <p14:sldId id="333"/>
            <p14:sldId id="334"/>
            <p14:sldId id="335"/>
            <p14:sldId id="336"/>
            <p14:sldId id="337"/>
            <p14:sldId id="338"/>
            <p14:sldId id="339"/>
            <p14:sldId id="340"/>
            <p14:sldId id="341"/>
            <p14:sldId id="342"/>
            <p14:sldId id="343"/>
            <p14:sldId id="344"/>
            <p14:sldId id="346"/>
            <p14:sldId id="345"/>
            <p14:sldId id="348"/>
            <p14:sldId id="349"/>
            <p14:sldId id="350"/>
            <p14:sldId id="329"/>
            <p14:sldId id="301"/>
            <p14:sldId id="351"/>
            <p14:sldId id="352"/>
            <p14:sldId id="353"/>
            <p14:sldId id="354"/>
            <p14:sldId id="355"/>
            <p14:sldId id="356"/>
            <p14:sldId id="357"/>
            <p14:sldId id="358"/>
            <p14:sldId id="3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54" d="100"/>
          <a:sy n="54" d="100"/>
        </p:scale>
        <p:origin x="1112" y="52"/>
      </p:cViewPr>
      <p:guideLst>
        <p:guide orient="horz" pos="2160"/>
        <p:guide pos="3840"/>
      </p:guideLst>
    </p:cSldViewPr>
  </p:slideViewPr>
  <p:notesTextViewPr>
    <p:cViewPr>
      <p:scale>
        <a:sx n="3" d="2"/>
        <a:sy n="3" d="2"/>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2020/5/26</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2020/5/26</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3430773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960017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1270611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1824160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2523983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395826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1308631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1622133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1492803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1318013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327794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24403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2670936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3619926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2707681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804102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36</a:t>
            </a:fld>
            <a:endParaRPr kumimoji="1" lang="ja-JP" altLang="en-US"/>
          </a:p>
        </p:txBody>
      </p:sp>
    </p:spTree>
    <p:extLst>
      <p:ext uri="{BB962C8B-B14F-4D97-AF65-F5344CB8AC3E}">
        <p14:creationId xmlns:p14="http://schemas.microsoft.com/office/powerpoint/2010/main" val="4184891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2415351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43</a:t>
            </a:fld>
            <a:endParaRPr kumimoji="1" lang="ja-JP" altLang="en-US"/>
          </a:p>
        </p:txBody>
      </p:sp>
    </p:spTree>
    <p:extLst>
      <p:ext uri="{BB962C8B-B14F-4D97-AF65-F5344CB8AC3E}">
        <p14:creationId xmlns:p14="http://schemas.microsoft.com/office/powerpoint/2010/main" val="2628683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52</a:t>
            </a:fld>
            <a:endParaRPr kumimoji="1" lang="ja-JP" altLang="en-US"/>
          </a:p>
        </p:txBody>
      </p:sp>
    </p:spTree>
    <p:extLst>
      <p:ext uri="{BB962C8B-B14F-4D97-AF65-F5344CB8AC3E}">
        <p14:creationId xmlns:p14="http://schemas.microsoft.com/office/powerpoint/2010/main" val="1583560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252799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2141370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4228303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en-US">
                <a:latin typeface="Times New Roman" panose="02020603050405020304" pitchFamily="18" charset="0"/>
              </a:rPr>
              <a:t>Các cái tên kinh điển P và V xuất phát từ tiếng Hà Lan. Chữ V trong verhoog nghĩa là "tăng". Một vài lời giải thích đưa ra cho chữ P (bao gồm passeer có nghĩa là "vượt qua", probeer có nghĩa là thử, và pakken với nghĩa "nắm lấy"), nhưng thực ra Dijkstra viết rằng ông dùng P để đại diện cho từ tự tạo portmanteau prolaag,[1] là viết tắt của probeer te verlagen, hay "kiểm-tra-để-giảm"</a:t>
            </a:r>
            <a:endParaRPr lang="en-US" altLang="en-US">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104314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60765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2209049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799173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12192000" cy="1485900"/>
          </a:xfrm>
          <a:prstGeom prst="rect">
            <a:avLst/>
          </a:prstGeom>
          <a:noFill/>
        </p:spPr>
      </p:pic>
      <p:sp>
        <p:nvSpPr>
          <p:cNvPr id="37892" name="Rectangle 4"/>
          <p:cNvSpPr>
            <a:spLocks noGrp="1" noChangeArrowheads="1"/>
          </p:cNvSpPr>
          <p:nvPr>
            <p:ph type="ctrTitle" hasCustomPrompt="1"/>
          </p:nvPr>
        </p:nvSpPr>
        <p:spPr>
          <a:xfrm>
            <a:off x="912284" y="2133601"/>
            <a:ext cx="103632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12192000" cy="1560512"/>
          </a:xfrm>
          <a:prstGeom prst="rect">
            <a:avLst/>
          </a:prstGeom>
          <a:solidFill>
            <a:schemeClr val="bg1">
              <a:alpha val="30000"/>
            </a:schemeClr>
          </a:solidFill>
          <a:ln w="9525">
            <a:noFill/>
            <a:miter lim="800000"/>
            <a:headEnd/>
            <a:tailEnd/>
          </a:ln>
          <a:effectLst/>
        </p:spPr>
        <p:txBody>
          <a:bodyPr wrap="none" anchor="ctr"/>
          <a:lstStyle/>
          <a:p>
            <a:endParaRPr lang="ja-JP" altLang="en-US" sz="1800"/>
          </a:p>
        </p:txBody>
      </p:sp>
      <p:sp>
        <p:nvSpPr>
          <p:cNvPr id="37893" name="Rectangle 5"/>
          <p:cNvSpPr>
            <a:spLocks noGrp="1" noChangeArrowheads="1"/>
          </p:cNvSpPr>
          <p:nvPr>
            <p:ph type="subTitle" idx="1" hasCustomPrompt="1"/>
          </p:nvPr>
        </p:nvSpPr>
        <p:spPr>
          <a:xfrm>
            <a:off x="1828800" y="3886200"/>
            <a:ext cx="85344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5/26/2020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 y="10716"/>
            <a:ext cx="2349468"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4459" y="72008"/>
            <a:ext cx="1817165"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5/26/2020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5/26/2020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01"/>
            <a:ext cx="103632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5/26/2020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5/26/2020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239185" y="84139"/>
            <a:ext cx="10644716" cy="1296987"/>
          </a:xfrm>
          <a:prstGeom prst="rect">
            <a:avLst/>
          </a:prstGeom>
          <a:noFill/>
        </p:spPr>
      </p:pic>
      <p:sp>
        <p:nvSpPr>
          <p:cNvPr id="1066" name="Rectangle 42"/>
          <p:cNvSpPr>
            <a:spLocks noChangeArrowheads="1"/>
          </p:cNvSpPr>
          <p:nvPr/>
        </p:nvSpPr>
        <p:spPr bwMode="auto">
          <a:xfrm>
            <a:off x="1" y="44450"/>
            <a:ext cx="11521017" cy="1296988"/>
          </a:xfrm>
          <a:prstGeom prst="rect">
            <a:avLst/>
          </a:prstGeom>
          <a:solidFill>
            <a:schemeClr val="bg1">
              <a:alpha val="60001"/>
            </a:schemeClr>
          </a:solidFill>
          <a:ln w="9525">
            <a:noFill/>
            <a:miter lim="800000"/>
            <a:headEnd/>
            <a:tailEnd/>
          </a:ln>
          <a:effectLst/>
        </p:spPr>
        <p:txBody>
          <a:bodyPr wrap="none" anchor="ctr"/>
          <a:lstStyle/>
          <a:p>
            <a:endParaRPr lang="ja-JP" altLang="en-US" sz="1800">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775885" y="2873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335360" y="1412776"/>
            <a:ext cx="115212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335360" y="6525344"/>
            <a:ext cx="28448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5/26/2020</a:t>
            </a:fld>
            <a:endParaRPr kumimoji="1" lang="ja-JP" altLang="en-US"/>
          </a:p>
        </p:txBody>
      </p:sp>
      <p:sp>
        <p:nvSpPr>
          <p:cNvPr id="1029" name="Rectangle 5"/>
          <p:cNvSpPr>
            <a:spLocks noGrp="1" noChangeArrowheads="1"/>
          </p:cNvSpPr>
          <p:nvPr>
            <p:ph type="ftr" sz="quarter" idx="3"/>
          </p:nvPr>
        </p:nvSpPr>
        <p:spPr bwMode="auto">
          <a:xfrm>
            <a:off x="2349468" y="6524626"/>
            <a:ext cx="7490949"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9519840" y="6524626"/>
            <a:ext cx="23368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92617" y="1123680"/>
            <a:ext cx="11328400" cy="0"/>
          </a:xfrm>
          <a:prstGeom prst="line">
            <a:avLst/>
          </a:prstGeom>
          <a:noFill/>
          <a:ln w="9525">
            <a:solidFill>
              <a:srgbClr val="3366CC"/>
            </a:solidFill>
            <a:round/>
            <a:headEnd/>
            <a:tailEnd/>
          </a:ln>
          <a:effectLst/>
        </p:spPr>
        <p:txBody>
          <a:bodyPr/>
          <a:lstStyle/>
          <a:p>
            <a:endParaRPr lang="ja-JP" altLang="en-US" sz="1800"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339" y="1593"/>
            <a:ext cx="1488676"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5 – Đồng bộ (3)</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r>
              <a:rPr lang="en-US" altLang="ja-JP"/>
              <a:t> </a:t>
            </a:r>
            <a:fld id="{8DC7D942-44B0-4DF6-A1C3-1F4642755D87}" type="datetime1">
              <a:rPr lang="en-US" altLang="ja-JP" smtClean="0"/>
              <a:t>5/26/2020</a:t>
            </a:fld>
            <a:endParaRPr lang="en-US" altLang="ja-JP" dirty="0"/>
          </a:p>
        </p:txBody>
      </p:sp>
      <p:sp>
        <p:nvSpPr>
          <p:cNvPr id="4" name="日付プレースホルダ 3"/>
          <p:cNvSpPr>
            <a:spLocks noGrp="1"/>
          </p:cNvSpPr>
          <p:nvPr>
            <p:ph type="dt" sz="half" idx="10"/>
          </p:nvPr>
        </p:nvSpPr>
        <p:spPr>
          <a:xfrm>
            <a:off x="1775520" y="6525344"/>
            <a:ext cx="2133600" cy="288206"/>
          </a:xfrm>
        </p:spPr>
        <p:txBody>
          <a:bodyPr/>
          <a:lstStyle/>
          <a:p>
            <a:fld id="{0DA31E94-D226-4D30-9A93-5BB7AC33FD00}" type="datetime1">
              <a:rPr kumimoji="1" lang="en-US" altLang="ja-JP" smtClean="0"/>
              <a:t>5/26/2020</a:t>
            </a:fld>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8663880" y="6524626"/>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Hiện thực semaphore (tt)</a:t>
            </a:r>
          </a:p>
        </p:txBody>
      </p:sp>
      <p:sp>
        <p:nvSpPr>
          <p:cNvPr id="3" name="コンテンツ プレースホルダー 2"/>
          <p:cNvSpPr>
            <a:spLocks noGrp="1"/>
          </p:cNvSpPr>
          <p:nvPr>
            <p:ph idx="1"/>
          </p:nvPr>
        </p:nvSpPr>
        <p:spPr>
          <a:xfrm>
            <a:off x="609963" y="1371600"/>
            <a:ext cx="10972437" cy="5153025"/>
          </a:xfrm>
        </p:spPr>
        <p:txBody>
          <a:bodyPr/>
          <a:lstStyle/>
          <a:p>
            <a:r>
              <a:rPr lang="vi-VN" altLang="en-US" sz="2400"/>
              <a:t>Các tác vụ semaphore được hiện thực như sau</a:t>
            </a:r>
          </a:p>
          <a:p>
            <a:pPr>
              <a:lnSpc>
                <a:spcPct val="90000"/>
              </a:lnSpc>
              <a:spcBef>
                <a:spcPts val="300"/>
              </a:spcBef>
              <a:buClrTx/>
              <a:buNone/>
            </a:pPr>
            <a:r>
              <a:rPr lang="vi-VN" altLang="en-US" sz="2200"/>
              <a:t>	</a:t>
            </a:r>
            <a:r>
              <a:rPr lang="en-US" altLang="en-US" sz="2200">
                <a:latin typeface="Arial" panose="020B0604020202020204" pitchFamily="34" charset="0"/>
                <a:cs typeface="Arial" panose="020B0604020202020204" pitchFamily="34" charset="0"/>
                <a:sym typeface="Arial" panose="020B0604020202020204" pitchFamily="34" charset="0"/>
              </a:rPr>
              <a:t>void </a:t>
            </a:r>
            <a:r>
              <a:rPr lang="en-US" altLang="en-US" sz="2200">
                <a:solidFill>
                  <a:srgbClr val="0000FF"/>
                </a:solidFill>
                <a:latin typeface="Arial" panose="020B0604020202020204" pitchFamily="34" charset="0"/>
                <a:cs typeface="Arial" panose="020B0604020202020204" pitchFamily="34" charset="0"/>
                <a:sym typeface="Arial" panose="020B0604020202020204" pitchFamily="34" charset="0"/>
              </a:rPr>
              <a:t>wait(semaphore S) </a:t>
            </a:r>
            <a:r>
              <a:rPr lang="en-US" altLang="en-US" sz="2200">
                <a:latin typeface="Arial" panose="020B0604020202020204" pitchFamily="34" charset="0"/>
                <a:cs typeface="Arial" panose="020B0604020202020204" pitchFamily="34" charset="0"/>
                <a:sym typeface="Arial" panose="020B0604020202020204" pitchFamily="34" charset="0"/>
              </a:rPr>
              <a:t>{	</a:t>
            </a:r>
            <a:br>
              <a:rPr lang="en-US" altLang="en-US" sz="2200">
                <a:latin typeface="Arial" panose="020B0604020202020204" pitchFamily="34" charset="0"/>
                <a:cs typeface="Arial" panose="020B0604020202020204" pitchFamily="34" charset="0"/>
                <a:sym typeface="Arial" panose="020B0604020202020204" pitchFamily="34" charset="0"/>
              </a:rPr>
            </a:br>
            <a:r>
              <a:rPr lang="en-US" altLang="en-US" sz="2200">
                <a:latin typeface="Arial" panose="020B0604020202020204" pitchFamily="34" charset="0"/>
                <a:cs typeface="Arial" panose="020B0604020202020204" pitchFamily="34" charset="0"/>
                <a:sym typeface="Arial" panose="020B0604020202020204" pitchFamily="34" charset="0"/>
              </a:rPr>
              <a:t>	              S.value--;</a:t>
            </a:r>
          </a:p>
          <a:p>
            <a:pPr>
              <a:lnSpc>
                <a:spcPct val="90000"/>
              </a:lnSpc>
              <a:spcBef>
                <a:spcPts val="300"/>
              </a:spcBef>
              <a:buClrTx/>
              <a:buNone/>
            </a:pPr>
            <a:r>
              <a:rPr lang="en-US" altLang="en-US" sz="2200">
                <a:latin typeface="Arial" panose="020B0604020202020204" pitchFamily="34" charset="0"/>
                <a:cs typeface="Arial" panose="020B0604020202020204" pitchFamily="34" charset="0"/>
                <a:sym typeface="Arial" panose="020B0604020202020204" pitchFamily="34" charset="0"/>
              </a:rPr>
              <a:t>		              if (S.value &lt; 0) { </a:t>
            </a:r>
          </a:p>
          <a:p>
            <a:pPr>
              <a:lnSpc>
                <a:spcPct val="90000"/>
              </a:lnSpc>
              <a:spcBef>
                <a:spcPts val="300"/>
              </a:spcBef>
              <a:buClrTx/>
              <a:buNone/>
            </a:pPr>
            <a:r>
              <a:rPr lang="en-US" altLang="en-US" sz="2200">
                <a:latin typeface="Arial" panose="020B0604020202020204" pitchFamily="34" charset="0"/>
                <a:cs typeface="Arial" panose="020B0604020202020204" pitchFamily="34" charset="0"/>
                <a:sym typeface="Arial" panose="020B0604020202020204" pitchFamily="34" charset="0"/>
              </a:rPr>
              <a:t>					add this process to S.L;</a:t>
            </a:r>
            <a:br>
              <a:rPr lang="en-US" altLang="en-US" sz="2200">
                <a:latin typeface="Arial" panose="020B0604020202020204" pitchFamily="34" charset="0"/>
                <a:cs typeface="Arial" panose="020B0604020202020204" pitchFamily="34" charset="0"/>
                <a:sym typeface="Arial" panose="020B0604020202020204" pitchFamily="34" charset="0"/>
              </a:rPr>
            </a:br>
            <a:r>
              <a:rPr lang="en-US" altLang="en-US" sz="2200">
                <a:latin typeface="Arial" panose="020B0604020202020204" pitchFamily="34" charset="0"/>
                <a:cs typeface="Arial" panose="020B0604020202020204" pitchFamily="34" charset="0"/>
                <a:sym typeface="Arial" panose="020B0604020202020204" pitchFamily="34" charset="0"/>
              </a:rPr>
              <a:t>				block();</a:t>
            </a:r>
          </a:p>
          <a:p>
            <a:pPr>
              <a:lnSpc>
                <a:spcPct val="90000"/>
              </a:lnSpc>
              <a:spcBef>
                <a:spcPts val="300"/>
              </a:spcBef>
              <a:buClrTx/>
              <a:buNone/>
            </a:pPr>
            <a:r>
              <a:rPr lang="en-US" altLang="en-US" sz="2200">
                <a:latin typeface="Arial" panose="020B0604020202020204" pitchFamily="34" charset="0"/>
                <a:cs typeface="Arial" panose="020B0604020202020204" pitchFamily="34" charset="0"/>
                <a:sym typeface="Arial" panose="020B0604020202020204" pitchFamily="34" charset="0"/>
              </a:rPr>
              <a:t>		      	}</a:t>
            </a:r>
            <a:br>
              <a:rPr lang="en-US" altLang="en-US" sz="2200">
                <a:latin typeface="Arial" panose="020B0604020202020204" pitchFamily="34" charset="0"/>
                <a:cs typeface="Arial" panose="020B0604020202020204" pitchFamily="34" charset="0"/>
                <a:sym typeface="Arial" panose="020B0604020202020204" pitchFamily="34" charset="0"/>
              </a:rPr>
            </a:br>
            <a:r>
              <a:rPr lang="en-US" altLang="en-US" sz="2200">
                <a:latin typeface="Arial" panose="020B0604020202020204" pitchFamily="34" charset="0"/>
                <a:cs typeface="Arial" panose="020B0604020202020204" pitchFamily="34" charset="0"/>
                <a:sym typeface="Arial" panose="020B0604020202020204" pitchFamily="34" charset="0"/>
              </a:rPr>
              <a:t>	}</a:t>
            </a:r>
          </a:p>
          <a:p>
            <a:pPr>
              <a:lnSpc>
                <a:spcPct val="90000"/>
              </a:lnSpc>
              <a:spcBef>
                <a:spcPts val="300"/>
              </a:spcBef>
              <a:buClrTx/>
              <a:buNone/>
            </a:pPr>
            <a:endParaRPr lang="en-US" altLang="en-US" sz="2200">
              <a:latin typeface="Arial" panose="020B0604020202020204" pitchFamily="34" charset="0"/>
              <a:cs typeface="Arial" panose="020B0604020202020204" pitchFamily="34" charset="0"/>
              <a:sym typeface="Arial" panose="020B0604020202020204" pitchFamily="34" charset="0"/>
            </a:endParaRPr>
          </a:p>
          <a:p>
            <a:pPr>
              <a:lnSpc>
                <a:spcPct val="90000"/>
              </a:lnSpc>
              <a:spcBef>
                <a:spcPts val="300"/>
              </a:spcBef>
              <a:buClrTx/>
              <a:buNone/>
            </a:pPr>
            <a:r>
              <a:rPr lang="en-US" altLang="en-US" sz="2200">
                <a:latin typeface="Arial" panose="020B0604020202020204" pitchFamily="34" charset="0"/>
                <a:cs typeface="Arial" panose="020B0604020202020204" pitchFamily="34" charset="0"/>
                <a:sym typeface="Arial" panose="020B0604020202020204" pitchFamily="34" charset="0"/>
              </a:rPr>
              <a:t>	void </a:t>
            </a:r>
            <a:r>
              <a:rPr lang="en-US" altLang="en-US" sz="2200">
                <a:solidFill>
                  <a:srgbClr val="0000FF"/>
                </a:solidFill>
                <a:latin typeface="Arial" panose="020B0604020202020204" pitchFamily="34" charset="0"/>
                <a:cs typeface="Arial" panose="020B0604020202020204" pitchFamily="34" charset="0"/>
                <a:sym typeface="Arial" panose="020B0604020202020204" pitchFamily="34" charset="0"/>
              </a:rPr>
              <a:t>signal(semaphore S)</a:t>
            </a:r>
            <a:r>
              <a:rPr lang="en-US" altLang="en-US" sz="2200">
                <a:latin typeface="Arial" panose="020B0604020202020204" pitchFamily="34" charset="0"/>
                <a:cs typeface="Arial" panose="020B0604020202020204" pitchFamily="34" charset="0"/>
                <a:sym typeface="Arial" panose="020B0604020202020204" pitchFamily="34" charset="0"/>
              </a:rPr>
              <a:t> { </a:t>
            </a:r>
            <a:br>
              <a:rPr lang="en-US" altLang="en-US" sz="2200">
                <a:latin typeface="Arial" panose="020B0604020202020204" pitchFamily="34" charset="0"/>
                <a:cs typeface="Arial" panose="020B0604020202020204" pitchFamily="34" charset="0"/>
                <a:sym typeface="Arial" panose="020B0604020202020204" pitchFamily="34" charset="0"/>
              </a:rPr>
            </a:br>
            <a:r>
              <a:rPr lang="en-US" altLang="en-US" sz="2200">
                <a:latin typeface="Arial" panose="020B0604020202020204" pitchFamily="34" charset="0"/>
                <a:cs typeface="Arial" panose="020B0604020202020204" pitchFamily="34" charset="0"/>
                <a:sym typeface="Arial" panose="020B0604020202020204" pitchFamily="34" charset="0"/>
              </a:rPr>
              <a:t>	              S.value++;</a:t>
            </a:r>
          </a:p>
          <a:p>
            <a:pPr>
              <a:lnSpc>
                <a:spcPct val="90000"/>
              </a:lnSpc>
              <a:spcBef>
                <a:spcPts val="300"/>
              </a:spcBef>
              <a:buClrTx/>
              <a:buNone/>
            </a:pPr>
            <a:r>
              <a:rPr lang="en-US" altLang="en-US" sz="2200">
                <a:latin typeface="Arial" panose="020B0604020202020204" pitchFamily="34" charset="0"/>
                <a:cs typeface="Arial" panose="020B0604020202020204" pitchFamily="34" charset="0"/>
                <a:sym typeface="Arial" panose="020B0604020202020204" pitchFamily="34" charset="0"/>
              </a:rPr>
              <a:t>		              if (S.value &lt;= 0) {</a:t>
            </a:r>
          </a:p>
          <a:p>
            <a:pPr>
              <a:lnSpc>
                <a:spcPct val="90000"/>
              </a:lnSpc>
              <a:spcBef>
                <a:spcPts val="300"/>
              </a:spcBef>
              <a:buClrTx/>
              <a:buNone/>
            </a:pPr>
            <a:r>
              <a:rPr lang="en-US" altLang="en-US" sz="2200">
                <a:latin typeface="Arial" panose="020B0604020202020204" pitchFamily="34" charset="0"/>
                <a:cs typeface="Arial" panose="020B0604020202020204" pitchFamily="34" charset="0"/>
                <a:sym typeface="Arial" panose="020B0604020202020204" pitchFamily="34" charset="0"/>
              </a:rPr>
              <a:t>					remove a process P from S.L;</a:t>
            </a:r>
            <a:br>
              <a:rPr lang="en-US" altLang="en-US" sz="2200">
                <a:latin typeface="Arial" panose="020B0604020202020204" pitchFamily="34" charset="0"/>
                <a:cs typeface="Arial" panose="020B0604020202020204" pitchFamily="34" charset="0"/>
                <a:sym typeface="Arial" panose="020B0604020202020204" pitchFamily="34" charset="0"/>
              </a:rPr>
            </a:br>
            <a:r>
              <a:rPr lang="en-US" altLang="en-US" sz="2200">
                <a:latin typeface="Arial" panose="020B0604020202020204" pitchFamily="34" charset="0"/>
                <a:cs typeface="Arial" panose="020B0604020202020204" pitchFamily="34" charset="0"/>
                <a:sym typeface="Arial" panose="020B0604020202020204" pitchFamily="34" charset="0"/>
              </a:rPr>
              <a:t>				wakeup(P);</a:t>
            </a:r>
          </a:p>
          <a:p>
            <a:pPr>
              <a:lnSpc>
                <a:spcPct val="90000"/>
              </a:lnSpc>
              <a:spcBef>
                <a:spcPts val="300"/>
              </a:spcBef>
              <a:buClrTx/>
              <a:buNone/>
            </a:pPr>
            <a:r>
              <a:rPr lang="en-US" altLang="en-US" sz="2200">
                <a:latin typeface="Arial" panose="020B0604020202020204" pitchFamily="34" charset="0"/>
                <a:cs typeface="Arial" panose="020B0604020202020204" pitchFamily="34" charset="0"/>
                <a:sym typeface="Arial" panose="020B0604020202020204" pitchFamily="34" charset="0"/>
              </a:rPr>
              <a:t>		      	}</a:t>
            </a:r>
          </a:p>
          <a:p>
            <a:pPr>
              <a:lnSpc>
                <a:spcPct val="90000"/>
              </a:lnSpc>
              <a:spcBef>
                <a:spcPts val="300"/>
              </a:spcBef>
              <a:buClrTx/>
              <a:buNone/>
            </a:pPr>
            <a:r>
              <a:rPr lang="en-US" altLang="en-US" sz="2200">
                <a:latin typeface="Arial" panose="020B0604020202020204" pitchFamily="34" charset="0"/>
                <a:cs typeface="Arial" panose="020B0604020202020204" pitchFamily="34" charset="0"/>
                <a:sym typeface="Arial" panose="020B0604020202020204" pitchFamily="34" charset="0"/>
              </a:rPr>
              <a:t>		}</a:t>
            </a:r>
            <a:endParaRPr lang="en-US" altLang="en-US" sz="22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5/26/2020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388571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Hiện thực semaphore (tt)</a:t>
            </a:r>
          </a:p>
        </p:txBody>
      </p:sp>
      <p:sp>
        <p:nvSpPr>
          <p:cNvPr id="3" name="コンテンツ プレースホルダー 2"/>
          <p:cNvSpPr>
            <a:spLocks noGrp="1"/>
          </p:cNvSpPr>
          <p:nvPr>
            <p:ph idx="1"/>
          </p:nvPr>
        </p:nvSpPr>
        <p:spPr>
          <a:xfrm>
            <a:off x="685800" y="1371600"/>
            <a:ext cx="10820400" cy="5153025"/>
          </a:xfrm>
        </p:spPr>
        <p:txBody>
          <a:bodyPr/>
          <a:lstStyle/>
          <a:p>
            <a:pPr>
              <a:lnSpc>
                <a:spcPct val="150000"/>
              </a:lnSpc>
            </a:pPr>
            <a:r>
              <a:rPr lang="vi-VN" altLang="en-US" sz="2400"/>
              <a:t>Khi một process phải chờ trên semaphore S, nó sẽ bị blocked và được đặt trong hàng đợi semaphore</a:t>
            </a:r>
            <a:endParaRPr lang="en-US" altLang="en-US" sz="2400"/>
          </a:p>
          <a:p>
            <a:pPr lvl="1">
              <a:lnSpc>
                <a:spcPct val="150000"/>
              </a:lnSpc>
            </a:pPr>
            <a:r>
              <a:rPr lang="vi-VN" altLang="en-US"/>
              <a:t>Hàng đợi này là danh sách liên kết các PCB</a:t>
            </a:r>
          </a:p>
          <a:p>
            <a:pPr>
              <a:lnSpc>
                <a:spcPct val="150000"/>
              </a:lnSpc>
            </a:pPr>
            <a:r>
              <a:rPr lang="vi-VN" altLang="en-US" sz="2400"/>
              <a:t>Tác vụ signal() thường sử dụng cơ chế FIFO khi chọn một process từ hàng đợi và đưa vào hàng đợi ready</a:t>
            </a:r>
          </a:p>
          <a:p>
            <a:pPr>
              <a:lnSpc>
                <a:spcPct val="150000"/>
              </a:lnSpc>
            </a:pPr>
            <a:r>
              <a:rPr lang="vi-VN" altLang="en-US" sz="2400"/>
              <a:t>block() và wakeup() thay đổi trạng thái của process</a:t>
            </a:r>
            <a:endParaRPr lang="en-US" altLang="en-US" sz="2400"/>
          </a:p>
          <a:p>
            <a:pPr lvl="1">
              <a:lnSpc>
                <a:spcPct val="150000"/>
              </a:lnSpc>
            </a:pPr>
            <a:r>
              <a:rPr lang="vi-VN" altLang="en-US"/>
              <a:t>block: chuyển từ running sang waiting</a:t>
            </a:r>
          </a:p>
          <a:p>
            <a:pPr lvl="1">
              <a:lnSpc>
                <a:spcPct val="150000"/>
              </a:lnSpc>
            </a:pPr>
            <a:r>
              <a:rPr lang="vi-VN" altLang="en-US"/>
              <a:t>wakeup: chuyển từ waiting sang ready</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5/26/2020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48910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sử dụng semaphore 1</a:t>
            </a:r>
          </a:p>
        </p:txBody>
      </p:sp>
      <p:sp>
        <p:nvSpPr>
          <p:cNvPr id="3" name="コンテンツ プレースホルダー 2"/>
          <p:cNvSpPr>
            <a:spLocks noGrp="1"/>
          </p:cNvSpPr>
          <p:nvPr>
            <p:ph idx="1"/>
          </p:nvPr>
        </p:nvSpPr>
        <p:spPr>
          <a:xfrm>
            <a:off x="1365784" y="1371601"/>
            <a:ext cx="4244280" cy="5153025"/>
          </a:xfrm>
        </p:spPr>
        <p:txBody>
          <a:bodyPr/>
          <a:lstStyle/>
          <a:p>
            <a:pPr>
              <a:buSzPct val="90000"/>
            </a:pPr>
            <a:r>
              <a:rPr lang="vi-VN" altLang="en-US" sz="2400"/>
              <a:t>Dùng cho n process</a:t>
            </a:r>
          </a:p>
          <a:p>
            <a:pPr>
              <a:buSzPct val="90000"/>
            </a:pPr>
            <a:r>
              <a:rPr lang="vi-VN" altLang="en-US" sz="2400"/>
              <a:t>Chỉ duy nhất một process được vào CS (mutual exclusion)</a:t>
            </a:r>
          </a:p>
          <a:p>
            <a:pPr>
              <a:buSzPct val="90000"/>
            </a:pPr>
            <a:r>
              <a:rPr lang="vi-VN" altLang="en-US" sz="2400"/>
              <a:t>Khởi tạo S.value = 1</a:t>
            </a:r>
          </a:p>
          <a:p>
            <a:pPr>
              <a:buSzPct val="90000"/>
            </a:pPr>
            <a:endParaRPr lang="vi-VN" altLang="en-US" sz="2400"/>
          </a:p>
          <a:p>
            <a:pPr>
              <a:buSzPct val="90000"/>
            </a:pPr>
            <a:r>
              <a:rPr lang="vi-VN" altLang="en-US" sz="2400"/>
              <a:t>Để cho phép k process vào CS, khởi tạo S.value = k</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5/26/2020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7" name="Rectangle 3"/>
          <p:cNvSpPr txBox="1">
            <a:spLocks noChangeArrowheads="1"/>
          </p:cNvSpPr>
          <p:nvPr/>
        </p:nvSpPr>
        <p:spPr bwMode="auto">
          <a:xfrm>
            <a:off x="6732190" y="1236346"/>
            <a:ext cx="3956050" cy="5251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lnSpc>
                <a:spcPct val="104000"/>
              </a:lnSpc>
              <a:spcBef>
                <a:spcPts val="400"/>
              </a:spcBef>
              <a:buSzPct val="70000"/>
              <a:buNone/>
              <a:defRPr/>
            </a:pPr>
            <a:r>
              <a:rPr lang="en-US" sz="2200" kern="0"/>
              <a:t>Shared data:</a:t>
            </a:r>
          </a:p>
          <a:p>
            <a:pPr marL="0" indent="0">
              <a:lnSpc>
                <a:spcPct val="104000"/>
              </a:lnSpc>
              <a:spcBef>
                <a:spcPts val="400"/>
              </a:spcBef>
              <a:buNone/>
              <a:defRPr/>
            </a:pPr>
            <a:r>
              <a:rPr lang="en-US" sz="2200" b="1" kern="0"/>
              <a:t>   semaphore  mutex; </a:t>
            </a:r>
          </a:p>
          <a:p>
            <a:pPr marL="0" indent="0">
              <a:lnSpc>
                <a:spcPct val="104000"/>
              </a:lnSpc>
              <a:spcBef>
                <a:spcPts val="400"/>
              </a:spcBef>
              <a:buNone/>
              <a:defRPr/>
            </a:pPr>
            <a:r>
              <a:rPr lang="en-US" sz="2200" b="1" kern="0"/>
              <a:t>   </a:t>
            </a:r>
            <a:r>
              <a:rPr lang="en-US" sz="2200" kern="0"/>
              <a:t>/* initially mutex.value</a:t>
            </a:r>
            <a:r>
              <a:rPr lang="en-US" sz="2200" i="1" kern="0"/>
              <a:t> </a:t>
            </a:r>
            <a:r>
              <a:rPr lang="en-US" sz="2200" kern="0"/>
              <a:t>= 1 */</a:t>
            </a:r>
            <a:br>
              <a:rPr lang="en-US" sz="2200" kern="0"/>
            </a:br>
            <a:endParaRPr lang="en-US" sz="2200" kern="0"/>
          </a:p>
          <a:p>
            <a:pPr marL="0" indent="0">
              <a:lnSpc>
                <a:spcPct val="104000"/>
              </a:lnSpc>
              <a:spcBef>
                <a:spcPts val="400"/>
              </a:spcBef>
              <a:buSzPct val="70000"/>
              <a:buNone/>
              <a:defRPr/>
            </a:pPr>
            <a:r>
              <a:rPr lang="en-US" sz="2200" kern="0"/>
              <a:t>Process </a:t>
            </a:r>
            <a:r>
              <a:rPr lang="en-US" sz="2200" i="1" kern="0"/>
              <a:t>Pi: </a:t>
            </a:r>
          </a:p>
          <a:p>
            <a:pPr marL="0" indent="0">
              <a:lnSpc>
                <a:spcPct val="104000"/>
              </a:lnSpc>
              <a:spcBef>
                <a:spcPts val="400"/>
              </a:spcBef>
              <a:buSzPct val="70000"/>
              <a:buNone/>
              <a:defRPr/>
            </a:pPr>
            <a:r>
              <a:rPr lang="en-US" sz="2200" kern="0"/>
              <a:t>do {</a:t>
            </a:r>
            <a:br>
              <a:rPr lang="en-US" sz="2200" kern="0"/>
            </a:br>
            <a:r>
              <a:rPr lang="en-US" sz="2200" b="1" kern="0"/>
              <a:t>    	wait(mutex);</a:t>
            </a:r>
            <a:br>
              <a:rPr lang="en-US" sz="2200" b="1" kern="0"/>
            </a:br>
            <a:r>
              <a:rPr lang="en-US" sz="2200" b="1" kern="0"/>
              <a:t>          </a:t>
            </a:r>
            <a:r>
              <a:rPr lang="en-US" sz="2200" i="1" kern="0"/>
              <a:t>critical section</a:t>
            </a:r>
          </a:p>
          <a:p>
            <a:pPr marL="0" indent="0">
              <a:lnSpc>
                <a:spcPct val="104000"/>
              </a:lnSpc>
              <a:spcBef>
                <a:spcPts val="400"/>
              </a:spcBef>
              <a:buNone/>
              <a:defRPr/>
            </a:pPr>
            <a:r>
              <a:rPr lang="en-US" sz="2200" b="1" kern="0"/>
              <a:t> 	    	signal(mutex);</a:t>
            </a:r>
            <a:br>
              <a:rPr lang="en-US" sz="2200" b="1" kern="0"/>
            </a:br>
            <a:r>
              <a:rPr lang="en-US" sz="2200" b="1" kern="0"/>
              <a:t>          </a:t>
            </a:r>
            <a:r>
              <a:rPr lang="en-US" sz="2200" i="1" kern="0"/>
              <a:t>remainder section</a:t>
            </a:r>
            <a:br>
              <a:rPr lang="en-US" sz="2200" i="1" kern="0"/>
            </a:br>
            <a:r>
              <a:rPr lang="en-US" sz="2200" kern="0"/>
              <a:t>} while (1);</a:t>
            </a:r>
            <a:r>
              <a:rPr lang="en-US" sz="2200" i="1" kern="0" baseline="-25000"/>
              <a:t> </a:t>
            </a:r>
            <a:endParaRPr lang="en-US" sz="2200" kern="0" dirty="0"/>
          </a:p>
        </p:txBody>
      </p:sp>
    </p:spTree>
    <p:extLst>
      <p:ext uri="{BB962C8B-B14F-4D97-AF65-F5344CB8AC3E}">
        <p14:creationId xmlns:p14="http://schemas.microsoft.com/office/powerpoint/2010/main" val="333464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sử dụng semaphore 2</a:t>
            </a:r>
          </a:p>
        </p:txBody>
      </p:sp>
      <p:sp>
        <p:nvSpPr>
          <p:cNvPr id="3" name="コンテンツ プレースホルダー 2"/>
          <p:cNvSpPr>
            <a:spLocks noGrp="1"/>
          </p:cNvSpPr>
          <p:nvPr>
            <p:ph idx="1"/>
          </p:nvPr>
        </p:nvSpPr>
        <p:spPr>
          <a:xfrm>
            <a:off x="1163961" y="1371601"/>
            <a:ext cx="4244280" cy="5153025"/>
          </a:xfrm>
        </p:spPr>
        <p:txBody>
          <a:bodyPr/>
          <a:lstStyle/>
          <a:p>
            <a:pPr>
              <a:defRPr/>
            </a:pPr>
            <a:r>
              <a:rPr lang="vi-VN" sz="2400"/>
              <a:t>Hai process: P1 và P2</a:t>
            </a:r>
          </a:p>
          <a:p>
            <a:pPr>
              <a:defRPr/>
            </a:pPr>
            <a:r>
              <a:rPr lang="vi-VN" sz="2400"/>
              <a:t>Yêu cầu: lệnh S1 trong P1 cần được thực thi </a:t>
            </a:r>
            <a:r>
              <a:rPr lang="vi-VN" sz="2400">
                <a:solidFill>
                  <a:srgbClr val="FF0000"/>
                </a:solidFill>
              </a:rPr>
              <a:t>trước</a:t>
            </a:r>
            <a:r>
              <a:rPr lang="vi-VN" sz="2400"/>
              <a:t> lệnh S2 trong P2</a:t>
            </a:r>
          </a:p>
          <a:p>
            <a:pPr>
              <a:defRPr/>
            </a:pPr>
            <a:r>
              <a:rPr lang="vi-VN" sz="2400"/>
              <a:t>Định nghĩa semaphore synch để đồng bộ</a:t>
            </a:r>
          </a:p>
          <a:p>
            <a:pPr>
              <a:defRPr/>
            </a:pPr>
            <a:r>
              <a:rPr lang="vi-VN" sz="2400"/>
              <a:t>Khởi động semaphore:</a:t>
            </a:r>
          </a:p>
          <a:p>
            <a:pPr marL="0" indent="0">
              <a:buNone/>
              <a:defRPr/>
            </a:pPr>
            <a:r>
              <a:rPr lang="en-US" sz="2400"/>
              <a:t>	</a:t>
            </a:r>
            <a:r>
              <a:rPr lang="vi-VN" sz="2400"/>
              <a:t>synch.value = 0</a:t>
            </a:r>
            <a:endParaRPr lang="vi-VN"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5/26/2020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7" name="Rectangle 3"/>
          <p:cNvSpPr txBox="1">
            <a:spLocks noChangeArrowheads="1"/>
          </p:cNvSpPr>
          <p:nvPr/>
        </p:nvSpPr>
        <p:spPr bwMode="auto">
          <a:xfrm>
            <a:off x="6770896" y="1126952"/>
            <a:ext cx="3956050" cy="5251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spcBef>
                <a:spcPts val="500"/>
              </a:spcBef>
              <a:buSzPct val="70000"/>
              <a:buNone/>
            </a:pPr>
            <a:r>
              <a:rPr lang="en-US" altLang="en-US" sz="2500">
                <a:sym typeface="Arial" panose="020B0604020202020204" pitchFamily="34" charset="0"/>
              </a:rPr>
              <a:t>Để đồng bộ hoạt động theo yêu cầu, P1 phải định nghĩa như sau: </a:t>
            </a:r>
          </a:p>
          <a:p>
            <a:pPr marL="285750" lvl="1" indent="0">
              <a:spcBef>
                <a:spcPts val="400"/>
              </a:spcBef>
              <a:buNone/>
            </a:pPr>
            <a:r>
              <a:rPr lang="en-US" altLang="en-US" sz="2500">
                <a:sym typeface="Arial" panose="020B0604020202020204" pitchFamily="34" charset="0"/>
              </a:rPr>
              <a:t>	S1;</a:t>
            </a:r>
          </a:p>
          <a:p>
            <a:pPr marL="285750" lvl="1" indent="0">
              <a:spcBef>
                <a:spcPts val="400"/>
              </a:spcBef>
              <a:buNone/>
            </a:pPr>
            <a:r>
              <a:rPr lang="en-US" altLang="en-US" sz="2500">
                <a:sym typeface="Arial" panose="020B0604020202020204" pitchFamily="34" charset="0"/>
              </a:rPr>
              <a:t>	signal(synch);</a:t>
            </a:r>
          </a:p>
          <a:p>
            <a:pPr marL="387350" indent="-387350">
              <a:spcBef>
                <a:spcPts val="400"/>
              </a:spcBef>
              <a:buSzPct val="70000"/>
              <a:buFont typeface="Wingdings" panose="05000000000000000000" pitchFamily="2" charset="2"/>
              <a:buChar char="➢"/>
            </a:pPr>
            <a:endParaRPr lang="en-US" altLang="en-US" sz="2500">
              <a:sym typeface="Arial" panose="020B0604020202020204" pitchFamily="34" charset="0"/>
            </a:endParaRPr>
          </a:p>
          <a:p>
            <a:pPr marL="0" indent="0">
              <a:spcBef>
                <a:spcPts val="500"/>
              </a:spcBef>
              <a:buSzPct val="70000"/>
              <a:buNone/>
            </a:pPr>
            <a:r>
              <a:rPr lang="en-US" altLang="en-US" sz="2500">
                <a:sym typeface="Arial" panose="020B0604020202020204" pitchFamily="34" charset="0"/>
              </a:rPr>
              <a:t>Và P2 định nghĩa như sau:</a:t>
            </a:r>
          </a:p>
          <a:p>
            <a:pPr marL="285750" lvl="1" indent="0">
              <a:spcBef>
                <a:spcPts val="400"/>
              </a:spcBef>
              <a:buNone/>
            </a:pPr>
            <a:r>
              <a:rPr lang="en-US" altLang="en-US" sz="2500">
                <a:sym typeface="Arial" panose="020B0604020202020204" pitchFamily="34" charset="0"/>
              </a:rPr>
              <a:t>	wait(synch);</a:t>
            </a:r>
          </a:p>
          <a:p>
            <a:pPr marL="285750" lvl="1" indent="0">
              <a:spcBef>
                <a:spcPts val="400"/>
              </a:spcBef>
              <a:buNone/>
            </a:pPr>
            <a:r>
              <a:rPr lang="en-US" altLang="en-US" sz="2500">
                <a:sym typeface="Arial" panose="020B0604020202020204" pitchFamily="34" charset="0"/>
              </a:rPr>
              <a:t>	S2;</a:t>
            </a:r>
            <a:endParaRPr lang="en-US" altLang="en-US" sz="2500"/>
          </a:p>
        </p:txBody>
      </p:sp>
    </p:spTree>
    <p:extLst>
      <p:ext uri="{BB962C8B-B14F-4D97-AF65-F5344CB8AC3E}">
        <p14:creationId xmlns:p14="http://schemas.microsoft.com/office/powerpoint/2010/main" val="283779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sử dụng semaphore 3</a:t>
            </a:r>
          </a:p>
        </p:txBody>
      </p:sp>
      <p:sp>
        <p:nvSpPr>
          <p:cNvPr id="3" name="コンテンツ プレースホルダー 2"/>
          <p:cNvSpPr>
            <a:spLocks noGrp="1"/>
          </p:cNvSpPr>
          <p:nvPr>
            <p:ph idx="1"/>
          </p:nvPr>
        </p:nvSpPr>
        <p:spPr>
          <a:xfrm>
            <a:off x="1365784" y="1371601"/>
            <a:ext cx="4244280" cy="5153025"/>
          </a:xfrm>
        </p:spPr>
        <p:txBody>
          <a:bodyPr/>
          <a:lstStyle/>
          <a:p>
            <a:pPr>
              <a:defRPr/>
            </a:pPr>
            <a:r>
              <a:rPr lang="en-US" altLang="en-US" sz="2400"/>
              <a:t>Xét 2 tiến trình xử lý đoạn chương trình sau:</a:t>
            </a:r>
          </a:p>
          <a:p>
            <a:pPr lvl="1">
              <a:defRPr/>
            </a:pPr>
            <a:r>
              <a:rPr lang="en-US" altLang="en-US" sz="2200"/>
              <a:t>Tiến trình P1 {A1, A2} </a:t>
            </a:r>
          </a:p>
          <a:p>
            <a:pPr lvl="1">
              <a:defRPr/>
            </a:pPr>
            <a:r>
              <a:rPr lang="en-US" altLang="en-US" sz="2200"/>
              <a:t>Tiến trình P2 {B1, B2}</a:t>
            </a:r>
          </a:p>
          <a:p>
            <a:pPr>
              <a:defRPr/>
            </a:pPr>
            <a:r>
              <a:rPr lang="en-US" altLang="en-US" sz="2400"/>
              <a:t>Đồng bộ hóa hoạt động của 2 tiến trình sao cho cả A1 và B1 đều hoàn tất trước khi A2 và B2 bắt đầu.</a:t>
            </a:r>
            <a:endParaRPr lang="vi-VN" altLang="en-US" sz="2400"/>
          </a:p>
          <a:p>
            <a:pPr>
              <a:defRPr/>
            </a:pPr>
            <a:r>
              <a:rPr lang="en-US" altLang="en-US" sz="2400"/>
              <a:t>Khởi tạo </a:t>
            </a:r>
          </a:p>
          <a:p>
            <a:pPr marL="0" indent="0">
              <a:buNone/>
              <a:defRPr/>
            </a:pPr>
            <a:r>
              <a:rPr lang="en-US" altLang="en-US" sz="2400"/>
              <a:t>semaphore s1.v = s2.v = 0</a:t>
            </a:r>
            <a:endParaRPr lang="vi-VN"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5/26/2020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7" name="Rectangle 3"/>
          <p:cNvSpPr txBox="1">
            <a:spLocks noChangeArrowheads="1"/>
          </p:cNvSpPr>
          <p:nvPr/>
        </p:nvSpPr>
        <p:spPr bwMode="auto">
          <a:xfrm>
            <a:off x="6732190" y="1126952"/>
            <a:ext cx="3956050" cy="5251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spcBef>
                <a:spcPts val="500"/>
              </a:spcBef>
              <a:buSzPct val="70000"/>
              <a:buNone/>
              <a:defRPr/>
            </a:pPr>
            <a:r>
              <a:rPr lang="en-US" altLang="en-US" sz="2500">
                <a:sym typeface="Arial" panose="020B0604020202020204" pitchFamily="34" charset="0"/>
              </a:rPr>
              <a:t>Để đồng bộ hoạt động theo yêu cầu, P1 phải định nghĩa như sau: </a:t>
            </a:r>
          </a:p>
          <a:p>
            <a:pPr marL="285750" lvl="1" indent="0">
              <a:spcBef>
                <a:spcPts val="400"/>
              </a:spcBef>
              <a:buNone/>
              <a:defRPr/>
            </a:pPr>
            <a:r>
              <a:rPr lang="en-US" altLang="en-US" sz="2500">
                <a:sym typeface="Arial" panose="020B0604020202020204" pitchFamily="34" charset="0"/>
              </a:rPr>
              <a:t>	A1;</a:t>
            </a:r>
          </a:p>
          <a:p>
            <a:pPr marL="285750" lvl="1" indent="0">
              <a:spcBef>
                <a:spcPts val="400"/>
              </a:spcBef>
              <a:buNone/>
              <a:defRPr/>
            </a:pPr>
            <a:r>
              <a:rPr lang="en-US" altLang="en-US" sz="2500">
                <a:sym typeface="Arial" panose="020B0604020202020204" pitchFamily="34" charset="0"/>
              </a:rPr>
              <a:t>	signal(s1);,</a:t>
            </a:r>
          </a:p>
          <a:p>
            <a:pPr marL="285750" lvl="1" indent="0">
              <a:spcBef>
                <a:spcPts val="400"/>
              </a:spcBef>
              <a:buNone/>
              <a:defRPr/>
            </a:pPr>
            <a:r>
              <a:rPr lang="en-US" altLang="en-US" sz="2500">
                <a:sym typeface="Arial" panose="020B0604020202020204" pitchFamily="34" charset="0"/>
              </a:rPr>
              <a:t>	wait(s2);</a:t>
            </a:r>
          </a:p>
          <a:p>
            <a:pPr marL="400050" lvl="1" indent="0">
              <a:spcBef>
                <a:spcPts val="400"/>
              </a:spcBef>
              <a:buSzPct val="70000"/>
              <a:buNone/>
              <a:defRPr/>
            </a:pPr>
            <a:r>
              <a:rPr lang="en-US" altLang="en-US" sz="2500">
                <a:sym typeface="Arial" panose="020B0604020202020204" pitchFamily="34" charset="0"/>
              </a:rPr>
              <a:t>	A2;</a:t>
            </a:r>
          </a:p>
          <a:p>
            <a:pPr marL="0" indent="0">
              <a:spcBef>
                <a:spcPts val="500"/>
              </a:spcBef>
              <a:buSzPct val="70000"/>
              <a:buNone/>
              <a:defRPr/>
            </a:pPr>
            <a:r>
              <a:rPr lang="en-US" altLang="en-US" sz="2500">
                <a:sym typeface="Arial" panose="020B0604020202020204" pitchFamily="34" charset="0"/>
              </a:rPr>
              <a:t>Và P2 định nghĩa như sau:</a:t>
            </a:r>
          </a:p>
          <a:p>
            <a:pPr marL="285750" lvl="1" indent="0">
              <a:spcBef>
                <a:spcPts val="400"/>
              </a:spcBef>
              <a:buNone/>
              <a:defRPr/>
            </a:pPr>
            <a:r>
              <a:rPr lang="en-US" altLang="en-US" sz="2500">
                <a:sym typeface="Arial" panose="020B0604020202020204" pitchFamily="34" charset="0"/>
              </a:rPr>
              <a:t>	B1</a:t>
            </a:r>
          </a:p>
          <a:p>
            <a:pPr marL="285750" lvl="1" indent="0">
              <a:spcBef>
                <a:spcPts val="400"/>
              </a:spcBef>
              <a:buNone/>
              <a:defRPr/>
            </a:pPr>
            <a:r>
              <a:rPr lang="en-US" altLang="en-US" sz="2500">
                <a:sym typeface="Arial" panose="020B0604020202020204" pitchFamily="34" charset="0"/>
              </a:rPr>
              <a:t>	signal(s2);</a:t>
            </a:r>
          </a:p>
          <a:p>
            <a:pPr marL="285750" lvl="1" indent="0">
              <a:spcBef>
                <a:spcPts val="400"/>
              </a:spcBef>
              <a:buNone/>
              <a:defRPr/>
            </a:pPr>
            <a:r>
              <a:rPr lang="en-US" altLang="en-US" sz="2500">
                <a:sym typeface="Arial" panose="020B0604020202020204" pitchFamily="34" charset="0"/>
              </a:rPr>
              <a:t>	wait(s1);</a:t>
            </a:r>
          </a:p>
          <a:p>
            <a:pPr marL="285750" lvl="1" indent="0">
              <a:spcBef>
                <a:spcPts val="400"/>
              </a:spcBef>
              <a:buNone/>
              <a:defRPr/>
            </a:pPr>
            <a:r>
              <a:rPr lang="en-US" altLang="en-US" sz="2500">
                <a:sym typeface="Arial" panose="020B0604020202020204" pitchFamily="34" charset="0"/>
              </a:rPr>
              <a:t>	B2;</a:t>
            </a:r>
            <a:endParaRPr lang="en-US" altLang="en-US" sz="2500" dirty="0"/>
          </a:p>
        </p:txBody>
      </p:sp>
    </p:spTree>
    <p:extLst>
      <p:ext uri="{BB962C8B-B14F-4D97-AF65-F5344CB8AC3E}">
        <p14:creationId xmlns:p14="http://schemas.microsoft.com/office/powerpoint/2010/main" val="206157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 calcmode="lin" valueType="num">
                                      <p:cBhvr additive="base">
                                        <p:cTn id="4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anim calcmode="lin" valueType="num">
                                      <p:cBhvr additive="base">
                                        <p:cTn id="4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anim calcmode="lin" valueType="num">
                                      <p:cBhvr additive="base">
                                        <p:cTn id="4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4" end="4"/>
                                            </p:txEl>
                                          </p:spTgt>
                                        </p:tgtEl>
                                        <p:attrNameLst>
                                          <p:attrName>style.visibility</p:attrName>
                                        </p:attrNameLst>
                                      </p:cBhvr>
                                      <p:to>
                                        <p:strVal val="visible"/>
                                      </p:to>
                                    </p:set>
                                    <p:anim calcmode="lin" valueType="num">
                                      <p:cBhvr additive="base">
                                        <p:cTn id="5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anim calcmode="lin" valueType="num">
                                      <p:cBhvr additive="base">
                                        <p:cTn id="5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 calcmode="lin" valueType="num">
                                      <p:cBhvr additive="base">
                                        <p:cTn id="6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7" end="7"/>
                                            </p:txEl>
                                          </p:spTgt>
                                        </p:tgtEl>
                                        <p:attrNameLst>
                                          <p:attrName>style.visibility</p:attrName>
                                        </p:attrNameLst>
                                      </p:cBhvr>
                                      <p:to>
                                        <p:strVal val="visible"/>
                                      </p:to>
                                    </p:set>
                                    <p:anim calcmode="lin" valueType="num">
                                      <p:cBhvr additive="base">
                                        <p:cTn id="6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8" end="8"/>
                                            </p:txEl>
                                          </p:spTgt>
                                        </p:tgtEl>
                                        <p:attrNameLst>
                                          <p:attrName>style.visibility</p:attrName>
                                        </p:attrNameLst>
                                      </p:cBhvr>
                                      <p:to>
                                        <p:strVal val="visible"/>
                                      </p:to>
                                    </p:set>
                                    <p:anim calcmode="lin" valueType="num">
                                      <p:cBhvr additive="base">
                                        <p:cTn id="6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7">
                                            <p:txEl>
                                              <p:pRg st="9" end="9"/>
                                            </p:txEl>
                                          </p:spTgt>
                                        </p:tgtEl>
                                        <p:attrNameLst>
                                          <p:attrName>style.visibility</p:attrName>
                                        </p:attrNameLst>
                                      </p:cBhvr>
                                      <p:to>
                                        <p:strVal val="visible"/>
                                      </p:to>
                                    </p:set>
                                    <p:anim calcmode="lin" valueType="num">
                                      <p:cBhvr additive="base">
                                        <p:cTn id="7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Nhận xét</a:t>
            </a:r>
            <a:endParaRPr kumimoji="1" lang="ja-JP" altLang="en-US" dirty="0"/>
          </a:p>
        </p:txBody>
      </p:sp>
      <p:sp>
        <p:nvSpPr>
          <p:cNvPr id="3" name="コンテンツ プレースホルダー 2"/>
          <p:cNvSpPr>
            <a:spLocks noGrp="1"/>
          </p:cNvSpPr>
          <p:nvPr>
            <p:ph idx="1"/>
          </p:nvPr>
        </p:nvSpPr>
        <p:spPr>
          <a:xfrm>
            <a:off x="685800" y="1371600"/>
            <a:ext cx="10820400" cy="4824536"/>
          </a:xfrm>
        </p:spPr>
        <p:txBody>
          <a:bodyPr/>
          <a:lstStyle/>
          <a:p>
            <a:r>
              <a:rPr lang="vi-VN" altLang="en-US" sz="2600"/>
              <a:t>Khi S.value ≥ 0:  số process có thể thực thi wait(S) mà không bị blocked = S.value</a:t>
            </a:r>
          </a:p>
          <a:p>
            <a:r>
              <a:rPr lang="vi-VN" altLang="en-US" sz="2600"/>
              <a:t>Khi S.value &lt; 0: số process đang đợi trên S là </a:t>
            </a:r>
            <a:r>
              <a:rPr lang="en-US" altLang="en-US" sz="2600"/>
              <a:t>|</a:t>
            </a:r>
            <a:r>
              <a:rPr lang="vi-VN" altLang="en-US" sz="2600"/>
              <a:t>S.value</a:t>
            </a:r>
            <a:r>
              <a:rPr lang="en-US" altLang="en-US" sz="2600"/>
              <a:t>|</a:t>
            </a:r>
            <a:endParaRPr lang="vi-VN" altLang="en-US" sz="2600"/>
          </a:p>
          <a:p>
            <a:r>
              <a:rPr lang="vi-VN" altLang="en-US" sz="2600"/>
              <a:t>Atomic và mutual exclusion: không được xảy ra trường hợp 2 process cùng đang ở trong thân lệnh wait(S) và signal(S) (cùng semaphore S) tại một thời điểm (ngay cả với hệ thống multiprocessor) </a:t>
            </a:r>
          </a:p>
          <a:p>
            <a:pPr marL="0" indent="0">
              <a:buNone/>
            </a:pPr>
            <a:r>
              <a:rPr lang="vi-VN" altLang="en-US" sz="2600"/>
              <a:t>⇒ do đó, đoạn mã định nghĩa các lệnh wait(S) và signal(S) cũng chính là vùng tranh chấp</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5/26/2020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Tree>
    <p:extLst>
      <p:ext uri="{BB962C8B-B14F-4D97-AF65-F5344CB8AC3E}">
        <p14:creationId xmlns:p14="http://schemas.microsoft.com/office/powerpoint/2010/main" val="224139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Nhận xét (tt)</a:t>
            </a:r>
            <a:endParaRPr kumimoji="1" lang="ja-JP" altLang="en-US" dirty="0"/>
          </a:p>
        </p:txBody>
      </p:sp>
      <p:sp>
        <p:nvSpPr>
          <p:cNvPr id="3" name="コンテンツ プレースホルダー 2"/>
          <p:cNvSpPr>
            <a:spLocks noGrp="1"/>
          </p:cNvSpPr>
          <p:nvPr>
            <p:ph idx="1"/>
          </p:nvPr>
        </p:nvSpPr>
        <p:spPr>
          <a:xfrm>
            <a:off x="609601" y="1371600"/>
            <a:ext cx="10972800" cy="4824536"/>
          </a:xfrm>
        </p:spPr>
        <p:txBody>
          <a:bodyPr/>
          <a:lstStyle/>
          <a:p>
            <a:r>
              <a:rPr lang="vi-VN" altLang="en-US" sz="2600"/>
              <a:t>Vùng tranh chấp của các tác vụ wait(S) và signal(S) thông thường rất nhỏ: khoảng 10 lệnh.</a:t>
            </a:r>
          </a:p>
          <a:p>
            <a:r>
              <a:rPr lang="vi-VN" altLang="en-US" sz="2600"/>
              <a:t>Giải pháp cho vùng tranh chấp wait(S) và signal(S)</a:t>
            </a:r>
          </a:p>
          <a:p>
            <a:pPr lvl="1"/>
            <a:r>
              <a:rPr lang="vi-VN" altLang="en-US" sz="2600"/>
              <a:t>Uniprocessor: có thể dùng cơ chế cấm ngắt (disable interrupt). Nhưng phương pháp này không làm việc trên hệ thống multiprocessor.</a:t>
            </a:r>
          </a:p>
          <a:p>
            <a:pPr lvl="1"/>
            <a:r>
              <a:rPr lang="vi-VN" altLang="en-US" sz="2600"/>
              <a:t>Multiprocessor: có thể dùng các giải pháp software (như giải thuật Dekker, Peterson) hoặc giải pháp hardware (TestAndSet, Swap).</a:t>
            </a:r>
          </a:p>
          <a:p>
            <a:pPr lvl="1"/>
            <a:r>
              <a:rPr lang="vi-VN" altLang="en-US" sz="2600"/>
              <a:t>Vì CS rất nhỏ nên chi phí cho busy waiting sẽ rất thấp.</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5/26/2020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Tree>
    <p:extLst>
      <p:ext uri="{BB962C8B-B14F-4D97-AF65-F5344CB8AC3E}">
        <p14:creationId xmlns:p14="http://schemas.microsoft.com/office/powerpoint/2010/main" val="25324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Deadlock và starvation</a:t>
            </a:r>
            <a:endParaRPr kumimoji="1" lang="ja-JP" altLang="en-US" dirty="0"/>
          </a:p>
        </p:txBody>
      </p:sp>
      <p:sp>
        <p:nvSpPr>
          <p:cNvPr id="3" name="コンテンツ プレースホルダ 2"/>
          <p:cNvSpPr>
            <a:spLocks noGrp="1"/>
          </p:cNvSpPr>
          <p:nvPr>
            <p:ph idx="1"/>
          </p:nvPr>
        </p:nvSpPr>
        <p:spPr/>
        <p:txBody>
          <a:bodyPr/>
          <a:lstStyle/>
          <a:p>
            <a:pPr>
              <a:defRPr/>
            </a:pPr>
            <a:r>
              <a:rPr lang="vi-VN" sz="2400"/>
              <a:t>Deadlock: </a:t>
            </a:r>
            <a:r>
              <a:rPr lang="en-US" sz="2400"/>
              <a:t>H</a:t>
            </a:r>
            <a:r>
              <a:rPr lang="vi-VN" sz="2400"/>
              <a:t>ai hay nhiều process đang chờ đợi vô hạn định một sự kiện không bao giờ xảy ra (vd: sự kiện do một trong các process đang đợi tạo ra).</a:t>
            </a:r>
          </a:p>
          <a:p>
            <a:pPr>
              <a:defRPr/>
            </a:pPr>
            <a:r>
              <a:rPr lang="vi-VN" sz="2400"/>
              <a:t>Gọi S và Q là hai biến semaphore được khởi tạo = 1</a:t>
            </a:r>
          </a:p>
          <a:p>
            <a:pPr marL="0" indent="0">
              <a:spcBef>
                <a:spcPts val="200"/>
              </a:spcBef>
              <a:buNone/>
              <a:defRPr/>
            </a:pPr>
            <a:r>
              <a:rPr lang="vi-VN" sz="2200"/>
              <a:t>		</a:t>
            </a:r>
            <a:r>
              <a:rPr lang="vi-VN" sz="2200">
                <a:solidFill>
                  <a:srgbClr val="FF0000"/>
                </a:solidFill>
              </a:rPr>
              <a:t>P0			P1</a:t>
            </a:r>
          </a:p>
          <a:p>
            <a:pPr marL="0" indent="0">
              <a:spcBef>
                <a:spcPts val="200"/>
              </a:spcBef>
              <a:buNone/>
              <a:defRPr/>
            </a:pPr>
            <a:r>
              <a:rPr lang="vi-VN" sz="2200"/>
              <a:t>		wait(S);		</a:t>
            </a:r>
            <a:r>
              <a:rPr lang="en-US" sz="2200"/>
              <a:t>	</a:t>
            </a:r>
            <a:r>
              <a:rPr lang="vi-VN" sz="2200"/>
              <a:t>wait(Q);</a:t>
            </a:r>
          </a:p>
          <a:p>
            <a:pPr marL="0" indent="0">
              <a:spcBef>
                <a:spcPts val="200"/>
              </a:spcBef>
              <a:buNone/>
              <a:defRPr/>
            </a:pPr>
            <a:r>
              <a:rPr lang="vi-VN" sz="2200"/>
              <a:t>		wait(Q);		wait(S);	 </a:t>
            </a:r>
            <a:endParaRPr lang="en-US" sz="2200"/>
          </a:p>
          <a:p>
            <a:pPr marL="0" indent="0">
              <a:spcBef>
                <a:spcPts val="200"/>
              </a:spcBef>
              <a:buNone/>
              <a:defRPr/>
            </a:pPr>
            <a:r>
              <a:rPr lang="vi-VN" sz="2200"/>
              <a:t>		     </a:t>
            </a:r>
          </a:p>
          <a:p>
            <a:pPr marL="0" indent="0">
              <a:spcBef>
                <a:spcPts val="200"/>
              </a:spcBef>
              <a:buNone/>
              <a:defRPr/>
            </a:pPr>
            <a:r>
              <a:rPr lang="vi-VN" sz="2200"/>
              <a:t>		signal(S);		signal(Q);</a:t>
            </a:r>
          </a:p>
          <a:p>
            <a:pPr marL="0" indent="0">
              <a:spcBef>
                <a:spcPts val="200"/>
              </a:spcBef>
              <a:buNone/>
              <a:defRPr/>
            </a:pPr>
            <a:r>
              <a:rPr lang="vi-VN" sz="2200"/>
              <a:t>		signal(Q);		signal(S);</a:t>
            </a:r>
          </a:p>
          <a:p>
            <a:pPr marL="0" indent="0">
              <a:buNone/>
              <a:defRPr/>
            </a:pPr>
            <a:r>
              <a:rPr lang="vi-VN" sz="2400"/>
              <a:t>P0 thực thi wait(S), rồi P1 thực thi wait(Q), rồi P0 thực thi wait(Q) bị blocked, P1 thực thi wait(S) bị blocked.</a:t>
            </a:r>
          </a:p>
          <a:p>
            <a:pPr>
              <a:defRPr/>
            </a:pPr>
            <a:r>
              <a:rPr lang="vi-VN" sz="2400"/>
              <a:t>Starvation (indefinite blocking)</a:t>
            </a:r>
            <a:r>
              <a:rPr lang="en-US" sz="2400"/>
              <a:t>:</a:t>
            </a:r>
            <a:r>
              <a:rPr lang="vi-VN" sz="2400"/>
              <a:t> Một tiến trình có thể không bao giờ được lấy ra khỏi hàng đợi mà nó bị treo trong hàng đợi đó.</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Tree>
    <p:extLst>
      <p:ext uri="{BB962C8B-B14F-4D97-AF65-F5344CB8AC3E}">
        <p14:creationId xmlns:p14="http://schemas.microsoft.com/office/powerpoint/2010/main" val="1421456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loại semaphore</a:t>
            </a:r>
            <a:endParaRPr kumimoji="1" lang="ja-JP" altLang="en-US" dirty="0"/>
          </a:p>
        </p:txBody>
      </p:sp>
      <p:sp>
        <p:nvSpPr>
          <p:cNvPr id="3" name="コンテンツ プレースホルダ 2"/>
          <p:cNvSpPr>
            <a:spLocks noGrp="1"/>
          </p:cNvSpPr>
          <p:nvPr>
            <p:ph idx="1"/>
          </p:nvPr>
        </p:nvSpPr>
        <p:spPr/>
        <p:txBody>
          <a:bodyPr/>
          <a:lstStyle/>
          <a:p>
            <a:r>
              <a:rPr lang="vi-VN" altLang="en-US" sz="2600"/>
              <a:t>Counting semaphore: một số nguyên có giá trị không hạn chế.</a:t>
            </a:r>
          </a:p>
          <a:p>
            <a:r>
              <a:rPr lang="vi-VN" altLang="en-US" sz="2600"/>
              <a:t>Binary semaphore: có trị là 0 hay 1. Binary semaphore rất dễ hiện thực.</a:t>
            </a:r>
          </a:p>
          <a:p>
            <a:r>
              <a:rPr lang="vi-VN" altLang="en-US" sz="2600"/>
              <a:t>Có thể hiện thực counting semaphore bằng binary semaphore</a:t>
            </a:r>
            <a:r>
              <a:rPr lang="en-US" altLang="en-US" sz="2600"/>
              <a:t>.</a:t>
            </a:r>
            <a:endParaRPr lang="vi-VN" altLang="en-US" sz="26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Tree>
    <p:extLst>
      <p:ext uri="{BB962C8B-B14F-4D97-AF65-F5344CB8AC3E}">
        <p14:creationId xmlns:p14="http://schemas.microsoft.com/office/powerpoint/2010/main" val="23365348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bài toán đồng bộ kinh điển</a:t>
            </a:r>
            <a:endParaRPr kumimoji="1" lang="ja-JP" altLang="en-US" dirty="0"/>
          </a:p>
        </p:txBody>
      </p:sp>
      <p:sp>
        <p:nvSpPr>
          <p:cNvPr id="3" name="コンテンツ プレースホルダ 2"/>
          <p:cNvSpPr>
            <a:spLocks noGrp="1"/>
          </p:cNvSpPr>
          <p:nvPr>
            <p:ph idx="1"/>
          </p:nvPr>
        </p:nvSpPr>
        <p:spPr>
          <a:xfrm>
            <a:off x="609600" y="1412776"/>
            <a:ext cx="10896600" cy="4911824"/>
          </a:xfrm>
        </p:spPr>
        <p:txBody>
          <a:bodyPr/>
          <a:lstStyle/>
          <a:p>
            <a:r>
              <a:rPr lang="en-US" altLang="en-US"/>
              <a:t>Bounded Buffer Problem</a:t>
            </a:r>
          </a:p>
          <a:p>
            <a:r>
              <a:rPr lang="en-US" altLang="en-US"/>
              <a:t>Dining-Philosophers Problem</a:t>
            </a:r>
          </a:p>
          <a:p>
            <a:r>
              <a:rPr lang="en-US" altLang="en-US"/>
              <a:t>Readers and Writers Problem</a:t>
            </a:r>
          </a:p>
          <a:p>
            <a:endParaRPr lang="en-US" altLang="en-US">
              <a:solidFill>
                <a:srgbClr val="0070C0"/>
              </a:solidFill>
            </a:endParaRP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2025000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Ôn tập chương 5 (2)</a:t>
            </a:r>
            <a:endParaRPr kumimoji="1" lang="ja-JP" altLang="en-US" dirty="0"/>
          </a:p>
        </p:txBody>
      </p:sp>
      <p:sp>
        <p:nvSpPr>
          <p:cNvPr id="3" name="コンテンツ プレースホルダー 2"/>
          <p:cNvSpPr>
            <a:spLocks noGrp="1"/>
          </p:cNvSpPr>
          <p:nvPr>
            <p:ph idx="1"/>
          </p:nvPr>
        </p:nvSpPr>
        <p:spPr>
          <a:xfrm>
            <a:off x="533400" y="1371600"/>
            <a:ext cx="11049000" cy="4824536"/>
          </a:xfrm>
        </p:spPr>
        <p:txBody>
          <a:bodyPr/>
          <a:lstStyle/>
          <a:p>
            <a:r>
              <a:rPr lang="vi-VN" altLang="ja-JP" sz="3000"/>
              <a:t>Khi nào thì xảy ra tranh chấp race condition?</a:t>
            </a:r>
          </a:p>
          <a:p>
            <a:r>
              <a:rPr lang="vi-VN" altLang="ja-JP" sz="3000"/>
              <a:t>Vấn đề Critical Section là gì?</a:t>
            </a:r>
          </a:p>
          <a:p>
            <a:r>
              <a:rPr lang="vi-VN" altLang="ja-JP" sz="3000"/>
              <a:t>Yêu cầu của lời giải cho CS problem?</a:t>
            </a:r>
          </a:p>
          <a:p>
            <a:r>
              <a:rPr lang="vi-VN" altLang="ja-JP" sz="3000"/>
              <a:t>Có mấy loại giải pháp? Kể tên?</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5/26/2020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Bài toán bounde</a:t>
            </a:r>
            <a:r>
              <a:rPr lang="en-US" altLang="ja-JP"/>
              <a:t>d</a:t>
            </a:r>
            <a:r>
              <a:rPr lang="vi-VN" altLang="ja-JP"/>
              <a:t> buffer</a:t>
            </a:r>
            <a:endParaRPr lang="ja-JP" altLang="en-US" dirty="0"/>
          </a:p>
        </p:txBody>
      </p:sp>
      <p:sp>
        <p:nvSpPr>
          <p:cNvPr id="3" name="コンテンツ プレースホルダ 2"/>
          <p:cNvSpPr>
            <a:spLocks noGrp="1"/>
          </p:cNvSpPr>
          <p:nvPr>
            <p:ph idx="1"/>
          </p:nvPr>
        </p:nvSpPr>
        <p:spPr>
          <a:xfrm>
            <a:off x="685799" y="1412776"/>
            <a:ext cx="10820399" cy="4911824"/>
          </a:xfrm>
        </p:spPr>
        <p:txBody>
          <a:bodyPr/>
          <a:lstStyle/>
          <a:p>
            <a:r>
              <a:rPr lang="en-US" altLang="en-US"/>
              <a:t>Dữ liệu chia sẻ:</a:t>
            </a:r>
          </a:p>
          <a:p>
            <a:pPr lvl="1"/>
            <a:r>
              <a:rPr lang="en-US" altLang="en-US" sz="2800"/>
              <a:t>Semaphore full, empty, mutex;</a:t>
            </a:r>
            <a:endParaRPr lang="vi-VN" altLang="en-US" sz="2800"/>
          </a:p>
          <a:p>
            <a:r>
              <a:rPr lang="en-US" altLang="en-US"/>
              <a:t>Khởi tạo:</a:t>
            </a:r>
            <a:endParaRPr lang="vi-VN" altLang="en-US"/>
          </a:p>
          <a:p>
            <a:pPr lvl="1"/>
            <a:r>
              <a:rPr lang="vi-VN" altLang="en-US" sz="2500"/>
              <a:t>full      = 0;	/* s</a:t>
            </a:r>
            <a:r>
              <a:rPr lang="en-US" altLang="en-US" sz="2500"/>
              <a:t>ố</a:t>
            </a:r>
            <a:r>
              <a:rPr lang="vi-VN" altLang="en-US" sz="2500"/>
              <a:t> buffers </a:t>
            </a:r>
            <a:r>
              <a:rPr lang="en-US" altLang="en-US" sz="2500"/>
              <a:t>đầy</a:t>
            </a:r>
            <a:r>
              <a:rPr lang="vi-VN" altLang="en-US" sz="2500"/>
              <a:t>   */</a:t>
            </a:r>
          </a:p>
          <a:p>
            <a:pPr lvl="1"/>
            <a:r>
              <a:rPr lang="vi-VN" altLang="en-US" sz="2500"/>
              <a:t>empty = n;	/* s</a:t>
            </a:r>
            <a:r>
              <a:rPr lang="en-US" altLang="en-US" sz="2500"/>
              <a:t>ố</a:t>
            </a:r>
            <a:r>
              <a:rPr lang="vi-VN" altLang="en-US" sz="2500"/>
              <a:t> buffers tr</a:t>
            </a:r>
            <a:r>
              <a:rPr lang="en-US" altLang="en-US" sz="2500"/>
              <a:t>ố</a:t>
            </a:r>
            <a:r>
              <a:rPr lang="vi-VN" altLang="en-US" sz="2500"/>
              <a:t>ng */</a:t>
            </a:r>
          </a:p>
          <a:p>
            <a:pPr lvl="1"/>
            <a:r>
              <a:rPr lang="vi-VN" altLang="en-US" sz="2500"/>
              <a:t>mutex = 1;</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7" name="Rectangle 4"/>
          <p:cNvSpPr>
            <a:spLocks noChangeArrowheads="1"/>
          </p:cNvSpPr>
          <p:nvPr/>
        </p:nvSpPr>
        <p:spPr bwMode="auto">
          <a:xfrm>
            <a:off x="4730750"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8" name="Rectangle 5"/>
          <p:cNvSpPr>
            <a:spLocks noChangeArrowheads="1"/>
          </p:cNvSpPr>
          <p:nvPr/>
        </p:nvSpPr>
        <p:spPr bwMode="auto">
          <a:xfrm>
            <a:off x="5270500"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9" name="Rectangle 6"/>
          <p:cNvSpPr>
            <a:spLocks noChangeArrowheads="1"/>
          </p:cNvSpPr>
          <p:nvPr/>
        </p:nvSpPr>
        <p:spPr bwMode="auto">
          <a:xfrm>
            <a:off x="5816600"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0" name="Rectangle 7"/>
          <p:cNvSpPr>
            <a:spLocks noChangeArrowheads="1"/>
          </p:cNvSpPr>
          <p:nvPr/>
        </p:nvSpPr>
        <p:spPr bwMode="auto">
          <a:xfrm>
            <a:off x="6356350"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1" name="Rectangle 8"/>
          <p:cNvSpPr>
            <a:spLocks noChangeArrowheads="1"/>
          </p:cNvSpPr>
          <p:nvPr/>
        </p:nvSpPr>
        <p:spPr bwMode="auto">
          <a:xfrm>
            <a:off x="6889750"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 name="Rectangle 9"/>
          <p:cNvSpPr>
            <a:spLocks noChangeArrowheads="1"/>
          </p:cNvSpPr>
          <p:nvPr/>
        </p:nvSpPr>
        <p:spPr bwMode="auto">
          <a:xfrm>
            <a:off x="7432675"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3" name="Rectangle 10"/>
          <p:cNvSpPr>
            <a:spLocks noChangeArrowheads="1"/>
          </p:cNvSpPr>
          <p:nvPr/>
        </p:nvSpPr>
        <p:spPr bwMode="auto">
          <a:xfrm>
            <a:off x="7966075"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4" name="Rectangle 11"/>
          <p:cNvSpPr>
            <a:spLocks noChangeArrowheads="1"/>
          </p:cNvSpPr>
          <p:nvPr/>
        </p:nvSpPr>
        <p:spPr bwMode="auto">
          <a:xfrm>
            <a:off x="8505825"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5" name="Rectangle 12"/>
          <p:cNvSpPr>
            <a:spLocks noChangeArrowheads="1"/>
          </p:cNvSpPr>
          <p:nvPr/>
        </p:nvSpPr>
        <p:spPr bwMode="auto">
          <a:xfrm>
            <a:off x="9039225"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6" name="Line 13"/>
          <p:cNvSpPr>
            <a:spLocks noChangeShapeType="1"/>
          </p:cNvSpPr>
          <p:nvPr/>
        </p:nvSpPr>
        <p:spPr bwMode="auto">
          <a:xfrm flipV="1">
            <a:off x="6080125" y="5727700"/>
            <a:ext cx="0" cy="61595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4"/>
          <p:cNvSpPr txBox="1">
            <a:spLocks noChangeArrowheads="1"/>
          </p:cNvSpPr>
          <p:nvPr/>
        </p:nvSpPr>
        <p:spPr bwMode="auto">
          <a:xfrm>
            <a:off x="5341938" y="5881688"/>
            <a:ext cx="62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a:latin typeface="VNI-Helve" pitchFamily="2" charset="0"/>
              </a:rPr>
              <a:t>out</a:t>
            </a:r>
          </a:p>
        </p:txBody>
      </p:sp>
      <p:sp>
        <p:nvSpPr>
          <p:cNvPr id="18" name="Text Box 15"/>
          <p:cNvSpPr txBox="1">
            <a:spLocks noChangeArrowheads="1"/>
          </p:cNvSpPr>
          <p:nvPr/>
        </p:nvSpPr>
        <p:spPr bwMode="auto">
          <a:xfrm>
            <a:off x="2717800" y="5205414"/>
            <a:ext cx="1306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i="1">
                <a:latin typeface="VNI-Helve" pitchFamily="2" charset="0"/>
              </a:rPr>
              <a:t>n</a:t>
            </a:r>
            <a:r>
              <a:rPr kumimoji="0" lang="en-US" altLang="en-US" sz="2400">
                <a:latin typeface="VNI-Helve" pitchFamily="2" charset="0"/>
              </a:rPr>
              <a:t> buffers</a:t>
            </a:r>
          </a:p>
        </p:txBody>
      </p:sp>
    </p:spTree>
    <p:extLst>
      <p:ext uri="{BB962C8B-B14F-4D97-AF65-F5344CB8AC3E}">
        <p14:creationId xmlns:p14="http://schemas.microsoft.com/office/powerpoint/2010/main" val="8293675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sz="2800"/>
              <a:t>Bài toán bounde</a:t>
            </a:r>
            <a:r>
              <a:rPr lang="en-US" altLang="ja-JP" sz="2800"/>
              <a:t>d</a:t>
            </a:r>
            <a:r>
              <a:rPr lang="vi-VN" altLang="ja-JP" sz="2800"/>
              <a:t> buffer</a:t>
            </a:r>
            <a:r>
              <a:rPr lang="en-US" altLang="ja-JP" sz="2800"/>
              <a:t> (tt)</a:t>
            </a:r>
            <a:endParaRPr lang="ja-JP" altLang="en-US" sz="28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20" name="Rectangle 3"/>
          <p:cNvSpPr>
            <a:spLocks/>
          </p:cNvSpPr>
          <p:nvPr/>
        </p:nvSpPr>
        <p:spPr bwMode="auto">
          <a:xfrm>
            <a:off x="6161088" y="1919288"/>
            <a:ext cx="4343400" cy="4079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tabLst>
                <a:tab pos="457200" algn="l"/>
              </a:tabLst>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tabLst>
                <a:tab pos="457200" algn="l"/>
              </a:tabLst>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tabLst>
                <a:tab pos="457200" algn="l"/>
              </a:tabLst>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300"/>
              </a:spcBef>
              <a:buClrTx/>
              <a:buSzTx/>
              <a:buNone/>
            </a:pPr>
            <a:r>
              <a:rPr kumimoji="0" lang="en-US" altLang="en-US" sz="2200">
                <a:latin typeface="VNI-Helve" pitchFamily="2" charset="0"/>
                <a:sym typeface="VNI-Helve" pitchFamily="2" charset="0"/>
              </a:rPr>
              <a:t>do { </a:t>
            </a:r>
          </a:p>
          <a:p>
            <a:pPr>
              <a:lnSpc>
                <a:spcPct val="90000"/>
              </a:lnSpc>
              <a:spcBef>
                <a:spcPts val="300"/>
              </a:spcBef>
              <a:buClrTx/>
              <a:buSzTx/>
              <a:buNone/>
            </a:pPr>
            <a:r>
              <a:rPr kumimoji="0" lang="en-US" altLang="en-US" sz="2200" b="1">
                <a:latin typeface="VNI-Helve" pitchFamily="2" charset="0"/>
                <a:sym typeface="VNI-Helve" pitchFamily="2" charset="0"/>
              </a:rPr>
              <a:t>	wait(</a:t>
            </a:r>
            <a:r>
              <a:rPr kumimoji="0" lang="en-US" altLang="en-US" sz="2200" b="1">
                <a:solidFill>
                  <a:srgbClr val="0000FF"/>
                </a:solidFill>
                <a:latin typeface="VNI-Helve" pitchFamily="2" charset="0"/>
                <a:sym typeface="VNI-Helve" pitchFamily="2" charset="0"/>
              </a:rPr>
              <a:t>full</a:t>
            </a:r>
            <a:r>
              <a:rPr kumimoji="0" lang="en-US" altLang="en-US" sz="2200" b="1">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wait(</a:t>
            </a:r>
            <a:r>
              <a:rPr kumimoji="0" lang="en-US" altLang="en-US" sz="2200" b="1">
                <a:solidFill>
                  <a:srgbClr val="FF0000"/>
                </a:solidFill>
                <a:latin typeface="VNI-Helve" pitchFamily="2" charset="0"/>
                <a:sym typeface="VNI-Helve" pitchFamily="2" charset="0"/>
              </a:rPr>
              <a:t>mutex</a:t>
            </a:r>
            <a:r>
              <a:rPr kumimoji="0" lang="en-US" altLang="en-US" sz="2200" b="1">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nextc</a:t>
            </a:r>
            <a:r>
              <a:rPr kumimoji="0" lang="en-US" altLang="en-US" sz="2200" b="1">
                <a:latin typeface="VNI-Helve" pitchFamily="2" charset="0"/>
                <a:sym typeface="VNI-Helve" pitchFamily="2" charset="0"/>
              </a:rPr>
              <a:t> = </a:t>
            </a:r>
            <a:r>
              <a:rPr kumimoji="0" lang="en-US" altLang="en-US" sz="2200">
                <a:latin typeface="VNI-Helve" pitchFamily="2" charset="0"/>
                <a:sym typeface="VNI-Helve" pitchFamily="2" charset="0"/>
              </a:rPr>
              <a:t>get_buffer_item(out);</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signal(</a:t>
            </a:r>
            <a:r>
              <a:rPr kumimoji="0" lang="en-US" altLang="en-US" sz="2200" b="1">
                <a:solidFill>
                  <a:srgbClr val="FF0000"/>
                </a:solidFill>
                <a:latin typeface="VNI-Helve" pitchFamily="2" charset="0"/>
                <a:sym typeface="VNI-Helve" pitchFamily="2" charset="0"/>
              </a:rPr>
              <a:t>mutex</a:t>
            </a:r>
            <a:r>
              <a:rPr kumimoji="0" lang="en-US" altLang="en-US" sz="2200" b="1">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signal(</a:t>
            </a:r>
            <a:r>
              <a:rPr kumimoji="0" lang="en-US" altLang="en-US" sz="2200" b="1">
                <a:solidFill>
                  <a:srgbClr val="00FF00"/>
                </a:solidFill>
                <a:latin typeface="VNI-Helve" pitchFamily="2" charset="0"/>
                <a:sym typeface="VNI-Helve" pitchFamily="2" charset="0"/>
              </a:rPr>
              <a:t>empty</a:t>
            </a:r>
            <a:r>
              <a:rPr kumimoji="0" lang="en-US" altLang="en-US" sz="2200" b="1">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consume_item(nextc);</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None/>
            </a:pPr>
            <a:r>
              <a:rPr kumimoji="0" lang="en-US" altLang="en-US" sz="2200">
                <a:latin typeface="VNI-Helve" pitchFamily="2" charset="0"/>
                <a:sym typeface="VNI-Helve" pitchFamily="2" charset="0"/>
              </a:rPr>
              <a:t>} while (1);</a:t>
            </a:r>
            <a:endParaRPr kumimoji="0" lang="en-US" altLang="en-US">
              <a:latin typeface="Verdana" panose="020B0604030504040204" pitchFamily="34" charset="0"/>
            </a:endParaRPr>
          </a:p>
        </p:txBody>
      </p:sp>
      <p:sp>
        <p:nvSpPr>
          <p:cNvPr id="21" name="Rectangle 4"/>
          <p:cNvSpPr>
            <a:spLocks/>
          </p:cNvSpPr>
          <p:nvPr/>
        </p:nvSpPr>
        <p:spPr bwMode="auto">
          <a:xfrm>
            <a:off x="1906588" y="1908175"/>
            <a:ext cx="3816350" cy="4079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tabLst>
                <a:tab pos="571500" algn="l"/>
              </a:tabLst>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tabLst>
                <a:tab pos="571500" algn="l"/>
              </a:tabLst>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tabLst>
                <a:tab pos="571500" algn="l"/>
              </a:tabLst>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500"/>
              </a:spcBef>
              <a:buClrTx/>
              <a:buSzTx/>
              <a:buNone/>
            </a:pPr>
            <a:r>
              <a:rPr kumimoji="0" lang="en-US" altLang="en-US" sz="2200">
                <a:latin typeface="VNI-Helve" pitchFamily="2" charset="0"/>
                <a:sym typeface="VNI-Helve" pitchFamily="2" charset="0"/>
              </a:rPr>
              <a:t>do { </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None/>
            </a:pPr>
            <a:r>
              <a:rPr kumimoji="0" lang="en-US" altLang="en-US" sz="2200">
                <a:latin typeface="VNI-Helve" pitchFamily="2" charset="0"/>
                <a:sym typeface="VNI-Helve" pitchFamily="2" charset="0"/>
              </a:rPr>
              <a:t>	nextp</a:t>
            </a: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 new_item();</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wait(</a:t>
            </a:r>
            <a:r>
              <a:rPr kumimoji="0" lang="en-US" altLang="en-US" sz="2200" b="1">
                <a:solidFill>
                  <a:srgbClr val="00FF00"/>
                </a:solidFill>
                <a:latin typeface="VNI-Helve" pitchFamily="2" charset="0"/>
                <a:sym typeface="VNI-Helve" pitchFamily="2" charset="0"/>
              </a:rPr>
              <a:t>empty</a:t>
            </a:r>
            <a:r>
              <a:rPr kumimoji="0" lang="en-US" altLang="en-US" sz="2200" b="1">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wait(</a:t>
            </a:r>
            <a:r>
              <a:rPr kumimoji="0" lang="en-US" altLang="en-US" sz="2200" b="1">
                <a:solidFill>
                  <a:srgbClr val="FF0000"/>
                </a:solidFill>
                <a:latin typeface="VNI-Helve" pitchFamily="2" charset="0"/>
                <a:sym typeface="VNI-Helve" pitchFamily="2" charset="0"/>
              </a:rPr>
              <a:t>mutex</a:t>
            </a:r>
            <a:r>
              <a:rPr kumimoji="0" lang="en-US" altLang="en-US" sz="2200" b="1">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insert_to_buffer(nextp);</a:t>
            </a:r>
          </a:p>
          <a:p>
            <a:pPr>
              <a:lnSpc>
                <a:spcPct val="90000"/>
              </a:lnSpc>
              <a:spcBef>
                <a:spcPts val="300"/>
              </a:spcBef>
              <a:buClrTx/>
              <a:buSz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signal(</a:t>
            </a:r>
            <a:r>
              <a:rPr kumimoji="0" lang="en-US" altLang="en-US" sz="2200" b="1">
                <a:solidFill>
                  <a:srgbClr val="FF0000"/>
                </a:solidFill>
                <a:latin typeface="VNI-Helve" pitchFamily="2" charset="0"/>
                <a:sym typeface="VNI-Helve" pitchFamily="2" charset="0"/>
              </a:rPr>
              <a:t>mutex</a:t>
            </a:r>
            <a:r>
              <a:rPr kumimoji="0" lang="en-US" altLang="en-US" sz="2200" b="1">
                <a:latin typeface="VNI-Helve" pitchFamily="2" charset="0"/>
                <a:sym typeface="VNI-Helve" pitchFamily="2" charset="0"/>
              </a:rPr>
              <a:t>);</a:t>
            </a:r>
          </a:p>
          <a:p>
            <a:pPr>
              <a:lnSpc>
                <a:spcPct val="90000"/>
              </a:lnSpc>
              <a:spcBef>
                <a:spcPts val="300"/>
              </a:spcBef>
              <a:buClrTx/>
              <a:buSzTx/>
              <a:buNone/>
            </a:pPr>
            <a:r>
              <a:rPr kumimoji="0" lang="en-US" altLang="en-US" sz="2200" b="1">
                <a:latin typeface="VNI-Helve" pitchFamily="2" charset="0"/>
                <a:sym typeface="VNI-Helve" pitchFamily="2" charset="0"/>
              </a:rPr>
              <a:t>	signal(</a:t>
            </a:r>
            <a:r>
              <a:rPr kumimoji="0" lang="en-US" altLang="en-US" sz="2200" b="1">
                <a:solidFill>
                  <a:srgbClr val="3333CC"/>
                </a:solidFill>
                <a:latin typeface="VNI-Helve" pitchFamily="2" charset="0"/>
                <a:sym typeface="VNI-Helve" pitchFamily="2" charset="0"/>
              </a:rPr>
              <a:t>full</a:t>
            </a:r>
            <a:r>
              <a:rPr kumimoji="0" lang="en-US" altLang="en-US" sz="2200" b="1">
                <a:latin typeface="VNI-Helve" pitchFamily="2" charset="0"/>
                <a:sym typeface="VNI-Helve" pitchFamily="2" charset="0"/>
              </a:rPr>
              <a:t>);</a:t>
            </a:r>
          </a:p>
          <a:p>
            <a:pPr>
              <a:lnSpc>
                <a:spcPct val="90000"/>
              </a:lnSpc>
              <a:spcBef>
                <a:spcPts val="300"/>
              </a:spcBef>
              <a:buClrTx/>
              <a:buSzTx/>
              <a:buNone/>
            </a:pPr>
            <a:r>
              <a:rPr kumimoji="0" lang="en-US" altLang="en-US" sz="2200">
                <a:latin typeface="VNI-Helve" pitchFamily="2" charset="0"/>
                <a:sym typeface="VNI-Helve" pitchFamily="2" charset="0"/>
              </a:rPr>
              <a:t>} while (1);</a:t>
            </a:r>
            <a:endParaRPr kumimoji="0" lang="en-US" altLang="en-US">
              <a:latin typeface="Verdana" panose="020B0604030504040204" pitchFamily="34" charset="0"/>
            </a:endParaRPr>
          </a:p>
        </p:txBody>
      </p:sp>
      <p:sp>
        <p:nvSpPr>
          <p:cNvPr id="22" name="Line 5"/>
          <p:cNvSpPr>
            <a:spLocks noChangeShapeType="1"/>
          </p:cNvSpPr>
          <p:nvPr/>
        </p:nvSpPr>
        <p:spPr bwMode="auto">
          <a:xfrm flipH="1">
            <a:off x="6013450" y="1612900"/>
            <a:ext cx="0" cy="51689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3" name="Rectangle 6"/>
          <p:cNvSpPr>
            <a:spLocks/>
          </p:cNvSpPr>
          <p:nvPr/>
        </p:nvSpPr>
        <p:spPr bwMode="auto">
          <a:xfrm>
            <a:off x="2933700" y="1328739"/>
            <a:ext cx="1550988" cy="369887"/>
          </a:xfrm>
          <a:prstGeom prst="rect">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b="1">
                <a:latin typeface="VNI-Helve" pitchFamily="2" charset="0"/>
                <a:sym typeface="VNI-Helve" pitchFamily="2" charset="0"/>
              </a:rPr>
              <a:t> producer</a:t>
            </a:r>
            <a:endParaRPr kumimoji="0" lang="en-US" altLang="en-US">
              <a:latin typeface="VNI-Helve" pitchFamily="2" charset="0"/>
              <a:sym typeface="VNI-Helve" pitchFamily="2" charset="0"/>
            </a:endParaRPr>
          </a:p>
        </p:txBody>
      </p:sp>
      <p:sp>
        <p:nvSpPr>
          <p:cNvPr id="24" name="Rectangle 7"/>
          <p:cNvSpPr>
            <a:spLocks/>
          </p:cNvSpPr>
          <p:nvPr/>
        </p:nvSpPr>
        <p:spPr bwMode="auto">
          <a:xfrm>
            <a:off x="6972300" y="1309689"/>
            <a:ext cx="1733550" cy="369887"/>
          </a:xfrm>
          <a:prstGeom prst="rect">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b="1">
                <a:latin typeface="VNI-Helve" pitchFamily="2" charset="0"/>
                <a:sym typeface="VNI-Helve" pitchFamily="2" charset="0"/>
              </a:rPr>
              <a:t> consumer </a:t>
            </a:r>
            <a:endParaRPr kumimoji="0" lang="en-US" altLang="en-US">
              <a:latin typeface="VNI-Helve" pitchFamily="2" charset="0"/>
              <a:sym typeface="VNI-Helve" pitchFamily="2" charset="0"/>
            </a:endParaRPr>
          </a:p>
        </p:txBody>
      </p:sp>
    </p:spTree>
    <p:extLst>
      <p:ext uri="{BB962C8B-B14F-4D97-AF65-F5344CB8AC3E}">
        <p14:creationId xmlns:p14="http://schemas.microsoft.com/office/powerpoint/2010/main" val="30354740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“Dining Philosophers”</a:t>
            </a:r>
            <a:endParaRPr kumimoji="1" lang="ja-JP" altLang="en-US" dirty="0"/>
          </a:p>
        </p:txBody>
      </p:sp>
      <p:sp>
        <p:nvSpPr>
          <p:cNvPr id="3" name="コンテンツ プレースホルダ 2"/>
          <p:cNvSpPr>
            <a:spLocks noGrp="1"/>
          </p:cNvSpPr>
          <p:nvPr>
            <p:ph idx="1"/>
          </p:nvPr>
        </p:nvSpPr>
        <p:spPr>
          <a:xfrm>
            <a:off x="1202061" y="1412777"/>
            <a:ext cx="4168080" cy="4911824"/>
          </a:xfrm>
        </p:spPr>
        <p:txBody>
          <a:bodyPr/>
          <a:lstStyle/>
          <a:p>
            <a:r>
              <a:rPr lang="vi-VN" altLang="en-US"/>
              <a:t>5 triết gia ngồi ăn và suy nghĩ </a:t>
            </a:r>
          </a:p>
          <a:p>
            <a:r>
              <a:rPr lang="vi-VN" altLang="en-US"/>
              <a:t>Mỗi người cần 2 chiếc đũa (chopstick) để ăn</a:t>
            </a:r>
          </a:p>
          <a:p>
            <a:r>
              <a:rPr lang="vi-VN" altLang="en-US"/>
              <a:t>Trên bàn chỉ có 5 đũa</a:t>
            </a:r>
          </a:p>
          <a:p>
            <a:r>
              <a:rPr lang="vi-VN" altLang="en-US"/>
              <a:t>Bài toán này minh họa sự khó khăn trong việc phân phối tài nguyên giữa các  process sao cho không xảy ra deadlock và starvation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pic>
        <p:nvPicPr>
          <p:cNvPr id="7" name="Picture 4" descr="image.png"/>
          <p:cNvPicPr>
            <a:picLocks noChangeAspect="1"/>
          </p:cNvPicPr>
          <p:nvPr/>
        </p:nvPicPr>
        <p:blipFill>
          <a:blip r:embed="rId2" cstate="print">
            <a:extLst>
              <a:ext uri="{28A0092B-C50C-407E-A947-70E740481C1C}">
                <a14:useLocalDpi xmlns:a14="http://schemas.microsoft.com/office/drawing/2010/main" val="0"/>
              </a:ext>
            </a:extLst>
          </a:blip>
          <a:srcRect l="9184" t="1529" r="9151" b="708"/>
          <a:stretch>
            <a:fillRect/>
          </a:stretch>
        </p:blipFill>
        <p:spPr bwMode="auto">
          <a:xfrm>
            <a:off x="6477001" y="1412777"/>
            <a:ext cx="3336925" cy="3195637"/>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コンテンツ プレースホルダ 2"/>
          <p:cNvSpPr txBox="1">
            <a:spLocks/>
          </p:cNvSpPr>
          <p:nvPr/>
        </p:nvSpPr>
        <p:spPr bwMode="auto">
          <a:xfrm>
            <a:off x="5943600" y="4779863"/>
            <a:ext cx="4495800" cy="1668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r>
              <a:rPr lang="en-US" altLang="en-US"/>
              <a:t>Dữ liệu chia sẻ:</a:t>
            </a:r>
          </a:p>
          <a:p>
            <a:pPr lvl="1"/>
            <a:r>
              <a:rPr lang="en-US" altLang="en-US" sz="2000"/>
              <a:t>Semaphore chopstick[5];</a:t>
            </a:r>
          </a:p>
          <a:p>
            <a:r>
              <a:rPr lang="en-US" altLang="en-US"/>
              <a:t>Khởi đầu các biến đều là </a:t>
            </a:r>
            <a:r>
              <a:rPr lang="en-US" altLang="en-US">
                <a:solidFill>
                  <a:srgbClr val="0070C0"/>
                </a:solidFill>
              </a:rPr>
              <a:t>1</a:t>
            </a:r>
            <a:endParaRPr lang="vi-VN" altLang="en-US">
              <a:solidFill>
                <a:srgbClr val="0070C0"/>
              </a:solidFill>
            </a:endParaRPr>
          </a:p>
        </p:txBody>
      </p:sp>
    </p:spTree>
    <p:extLst>
      <p:ext uri="{BB962C8B-B14F-4D97-AF65-F5344CB8AC3E}">
        <p14:creationId xmlns:p14="http://schemas.microsoft.com/office/powerpoint/2010/main" val="3918735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additive="base">
                                        <p:cTn id="3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 calcmode="lin" valueType="num">
                                      <p:cBhvr additive="base">
                                        <p:cTn id="3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 calcmode="lin" valueType="num">
                                      <p:cBhvr additive="base">
                                        <p:cTn id="4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 calcmode="lin" valueType="num">
                                      <p:cBhvr additive="base">
                                        <p:cTn id="4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“Dining Philosophers” (tt)</a:t>
            </a:r>
            <a:endParaRPr kumimoji="1" lang="ja-JP" altLang="en-US" dirty="0"/>
          </a:p>
        </p:txBody>
      </p:sp>
      <p:sp>
        <p:nvSpPr>
          <p:cNvPr id="3" name="コンテンツ プレースホルダ 2"/>
          <p:cNvSpPr>
            <a:spLocks noGrp="1"/>
          </p:cNvSpPr>
          <p:nvPr>
            <p:ph idx="1"/>
          </p:nvPr>
        </p:nvSpPr>
        <p:spPr>
          <a:xfrm>
            <a:off x="1775520" y="1412776"/>
            <a:ext cx="8435280" cy="4911824"/>
          </a:xfrm>
        </p:spPr>
        <p:txBody>
          <a:bodyPr/>
          <a:lstStyle/>
          <a:p>
            <a:pPr defTabSz="969963">
              <a:lnSpc>
                <a:spcPct val="90000"/>
              </a:lnSpc>
              <a:buClr>
                <a:schemeClr val="folHlink"/>
              </a:buClr>
              <a:buNone/>
            </a:pPr>
            <a:r>
              <a:rPr lang="en-US" altLang="en-US" sz="2400"/>
              <a:t>Triết gia thứ i</a:t>
            </a:r>
            <a:r>
              <a:rPr lang="en-US" altLang="en-US" sz="2400" i="1"/>
              <a:t>:</a:t>
            </a:r>
          </a:p>
          <a:p>
            <a:pPr lvl="1" defTabSz="969963">
              <a:lnSpc>
                <a:spcPct val="90000"/>
              </a:lnSpc>
              <a:spcBef>
                <a:spcPct val="15000"/>
              </a:spcBef>
              <a:buClr>
                <a:schemeClr val="folHlink"/>
              </a:buClr>
              <a:buSzPct val="90000"/>
              <a:buNone/>
            </a:pPr>
            <a:r>
              <a:rPr lang="en-US" altLang="en-US">
                <a:latin typeface="VNI-Helve" pitchFamily="2" charset="0"/>
              </a:rPr>
              <a:t>do {</a:t>
            </a:r>
          </a:p>
          <a:p>
            <a:pPr lvl="1" defTabSz="969963">
              <a:lnSpc>
                <a:spcPct val="90000"/>
              </a:lnSpc>
              <a:spcBef>
                <a:spcPct val="15000"/>
              </a:spcBef>
              <a:buClr>
                <a:schemeClr val="folHlink"/>
              </a:buClr>
              <a:buSzPct val="90000"/>
              <a:buNone/>
            </a:pPr>
            <a:r>
              <a:rPr lang="en-US" altLang="en-US" b="1">
                <a:latin typeface="VNI-Times" pitchFamily="2" charset="0"/>
              </a:rPr>
              <a:t>	wait(</a:t>
            </a:r>
            <a:r>
              <a:rPr lang="en-US" altLang="en-US">
                <a:latin typeface="VNI-Times" pitchFamily="2" charset="0"/>
              </a:rPr>
              <a:t>chopstick [ i ]</a:t>
            </a:r>
            <a:r>
              <a:rPr lang="en-US" altLang="en-US" b="1">
                <a:latin typeface="VNI-Times" pitchFamily="2" charset="0"/>
              </a:rPr>
              <a:t>)</a:t>
            </a:r>
          </a:p>
          <a:p>
            <a:pPr lvl="1" defTabSz="969963">
              <a:lnSpc>
                <a:spcPct val="90000"/>
              </a:lnSpc>
              <a:spcBef>
                <a:spcPct val="15000"/>
              </a:spcBef>
              <a:buClr>
                <a:schemeClr val="folHlink"/>
              </a:buClr>
              <a:buSzPct val="90000"/>
              <a:buNone/>
            </a:pPr>
            <a:r>
              <a:rPr lang="en-US" altLang="en-US" b="1">
                <a:latin typeface="VNI-Times" pitchFamily="2" charset="0"/>
              </a:rPr>
              <a:t>	wait(</a:t>
            </a:r>
            <a:r>
              <a:rPr lang="en-US" altLang="en-US">
                <a:latin typeface="VNI-Times" pitchFamily="2" charset="0"/>
              </a:rPr>
              <a:t>chopstick [ (i + 1) % 5 ]</a:t>
            </a:r>
            <a:r>
              <a:rPr lang="en-US" altLang="en-US" b="1">
                <a:latin typeface="VNI-Times" pitchFamily="2" charset="0"/>
              </a:rPr>
              <a:t>)</a:t>
            </a:r>
          </a:p>
          <a:p>
            <a:pPr lvl="1" defTabSz="969963">
              <a:lnSpc>
                <a:spcPct val="90000"/>
              </a:lnSpc>
              <a:spcBef>
                <a:spcPct val="15000"/>
              </a:spcBef>
              <a:buClr>
                <a:schemeClr val="folHlink"/>
              </a:buClr>
              <a:buSzPct val="90000"/>
              <a:buNone/>
            </a:pPr>
            <a:r>
              <a:rPr lang="en-US" altLang="en-US" b="1">
                <a:latin typeface="VNI-Times" pitchFamily="2" charset="0"/>
              </a:rPr>
              <a:t>	 </a:t>
            </a:r>
            <a:r>
              <a:rPr lang="en-US" altLang="en-US">
                <a:latin typeface="VNI-Times" pitchFamily="2" charset="0"/>
              </a:rPr>
              <a:t>…</a:t>
            </a:r>
          </a:p>
          <a:p>
            <a:pPr lvl="1" defTabSz="969963">
              <a:lnSpc>
                <a:spcPct val="90000"/>
              </a:lnSpc>
              <a:spcBef>
                <a:spcPct val="15000"/>
              </a:spcBef>
              <a:buClr>
                <a:schemeClr val="folHlink"/>
              </a:buClr>
              <a:buSzPct val="90000"/>
              <a:buNone/>
            </a:pPr>
            <a:r>
              <a:rPr lang="en-US" altLang="en-US" b="1">
                <a:latin typeface="VNI-Times" pitchFamily="2" charset="0"/>
              </a:rPr>
              <a:t>	</a:t>
            </a:r>
            <a:r>
              <a:rPr lang="en-US" altLang="en-US">
                <a:latin typeface="VNI-Times" pitchFamily="2" charset="0"/>
              </a:rPr>
              <a:t>eat</a:t>
            </a:r>
          </a:p>
          <a:p>
            <a:pPr lvl="1" defTabSz="969963">
              <a:lnSpc>
                <a:spcPct val="90000"/>
              </a:lnSpc>
              <a:spcBef>
                <a:spcPct val="15000"/>
              </a:spcBef>
              <a:buClr>
                <a:schemeClr val="folHlink"/>
              </a:buClr>
              <a:buSzPct val="90000"/>
              <a:buNone/>
            </a:pPr>
            <a:r>
              <a:rPr lang="en-US" altLang="en-US" b="1">
                <a:latin typeface="VNI-Times" pitchFamily="2" charset="0"/>
              </a:rPr>
              <a:t>	 </a:t>
            </a:r>
            <a:r>
              <a:rPr lang="en-US" altLang="en-US">
                <a:latin typeface="VNI-Times" pitchFamily="2" charset="0"/>
              </a:rPr>
              <a:t>…</a:t>
            </a:r>
          </a:p>
          <a:p>
            <a:pPr lvl="1" defTabSz="969963">
              <a:lnSpc>
                <a:spcPct val="90000"/>
              </a:lnSpc>
              <a:spcBef>
                <a:spcPct val="15000"/>
              </a:spcBef>
              <a:buClr>
                <a:schemeClr val="folHlink"/>
              </a:buClr>
              <a:buSzPct val="90000"/>
              <a:buNone/>
            </a:pPr>
            <a:r>
              <a:rPr lang="en-US" altLang="en-US" b="1">
                <a:latin typeface="VNI-Times" pitchFamily="2" charset="0"/>
              </a:rPr>
              <a:t>	signal(</a:t>
            </a:r>
            <a:r>
              <a:rPr lang="en-US" altLang="en-US">
                <a:latin typeface="VNI-Times" pitchFamily="2" charset="0"/>
              </a:rPr>
              <a:t>chopstick [ i ]</a:t>
            </a:r>
            <a:r>
              <a:rPr lang="en-US" altLang="en-US" b="1">
                <a:latin typeface="VNI-Times" pitchFamily="2" charset="0"/>
              </a:rPr>
              <a:t>);</a:t>
            </a:r>
          </a:p>
          <a:p>
            <a:pPr lvl="1" defTabSz="969963">
              <a:lnSpc>
                <a:spcPct val="90000"/>
              </a:lnSpc>
              <a:spcBef>
                <a:spcPct val="15000"/>
              </a:spcBef>
              <a:buClr>
                <a:schemeClr val="folHlink"/>
              </a:buClr>
              <a:buSzPct val="90000"/>
              <a:buNone/>
            </a:pPr>
            <a:r>
              <a:rPr lang="en-US" altLang="en-US" b="1">
                <a:latin typeface="VNI-Times" pitchFamily="2" charset="0"/>
              </a:rPr>
              <a:t>	signal(</a:t>
            </a:r>
            <a:r>
              <a:rPr lang="en-US" altLang="en-US">
                <a:latin typeface="VNI-Times" pitchFamily="2" charset="0"/>
              </a:rPr>
              <a:t>chopstick [ (i + 1) % 5 ]</a:t>
            </a:r>
            <a:r>
              <a:rPr lang="en-US" altLang="en-US" b="1">
                <a:latin typeface="VNI-Times" pitchFamily="2" charset="0"/>
              </a:rPr>
              <a:t>);</a:t>
            </a:r>
          </a:p>
          <a:p>
            <a:pPr lvl="1" defTabSz="969963">
              <a:lnSpc>
                <a:spcPct val="90000"/>
              </a:lnSpc>
              <a:spcBef>
                <a:spcPct val="15000"/>
              </a:spcBef>
              <a:buClr>
                <a:schemeClr val="folHlink"/>
              </a:buClr>
              <a:buSzPct val="90000"/>
              <a:buNone/>
            </a:pPr>
            <a:r>
              <a:rPr lang="en-US" altLang="en-US" b="1">
                <a:latin typeface="VNI-Times" pitchFamily="2" charset="0"/>
              </a:rPr>
              <a:t>	 </a:t>
            </a:r>
            <a:r>
              <a:rPr lang="en-US" altLang="en-US">
                <a:latin typeface="VNI-Times" pitchFamily="2" charset="0"/>
              </a:rPr>
              <a:t>…</a:t>
            </a:r>
          </a:p>
          <a:p>
            <a:pPr lvl="1" defTabSz="969963">
              <a:lnSpc>
                <a:spcPct val="90000"/>
              </a:lnSpc>
              <a:spcBef>
                <a:spcPct val="15000"/>
              </a:spcBef>
              <a:buClr>
                <a:schemeClr val="folHlink"/>
              </a:buClr>
              <a:buSzPct val="90000"/>
              <a:buNone/>
            </a:pPr>
            <a:r>
              <a:rPr lang="en-US" altLang="en-US" b="1">
                <a:latin typeface="VNI-Times" pitchFamily="2" charset="0"/>
              </a:rPr>
              <a:t>	</a:t>
            </a:r>
            <a:r>
              <a:rPr lang="en-US" altLang="en-US">
                <a:latin typeface="VNI-Times" pitchFamily="2" charset="0"/>
              </a:rPr>
              <a:t>think</a:t>
            </a:r>
          </a:p>
          <a:p>
            <a:pPr lvl="1" defTabSz="969963">
              <a:lnSpc>
                <a:spcPct val="90000"/>
              </a:lnSpc>
              <a:spcBef>
                <a:spcPct val="15000"/>
              </a:spcBef>
              <a:buClr>
                <a:schemeClr val="folHlink"/>
              </a:buClr>
              <a:buSzPct val="90000"/>
              <a:buNone/>
            </a:pPr>
            <a:r>
              <a:rPr lang="en-US" altLang="en-US" b="1">
                <a:latin typeface="VNI-Times" pitchFamily="2" charset="0"/>
              </a:rPr>
              <a:t>	 </a:t>
            </a:r>
            <a:r>
              <a:rPr lang="en-US" altLang="en-US">
                <a:latin typeface="VNI-Times" pitchFamily="2" charset="0"/>
              </a:rPr>
              <a:t>…</a:t>
            </a:r>
          </a:p>
          <a:p>
            <a:pPr lvl="1" defTabSz="969963">
              <a:lnSpc>
                <a:spcPct val="90000"/>
              </a:lnSpc>
              <a:spcBef>
                <a:spcPct val="15000"/>
              </a:spcBef>
              <a:buClr>
                <a:schemeClr val="folHlink"/>
              </a:buClr>
              <a:buSzPct val="90000"/>
              <a:buNone/>
            </a:pPr>
            <a:r>
              <a:rPr lang="en-US" altLang="en-US">
                <a:latin typeface="VNI-Helve" pitchFamily="2" charset="0"/>
              </a:rPr>
              <a:t>} while (1);</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Tree>
    <p:extLst>
      <p:ext uri="{BB962C8B-B14F-4D97-AF65-F5344CB8AC3E}">
        <p14:creationId xmlns:p14="http://schemas.microsoft.com/office/powerpoint/2010/main" val="228683917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“Dining Philosophers” (tt)</a:t>
            </a:r>
            <a:endParaRPr kumimoji="1" lang="ja-JP" altLang="en-US" dirty="0"/>
          </a:p>
        </p:txBody>
      </p:sp>
      <p:sp>
        <p:nvSpPr>
          <p:cNvPr id="3" name="コンテンツ プレースホルダ 2"/>
          <p:cNvSpPr>
            <a:spLocks noGrp="1"/>
          </p:cNvSpPr>
          <p:nvPr>
            <p:ph idx="1"/>
          </p:nvPr>
        </p:nvSpPr>
        <p:spPr>
          <a:xfrm>
            <a:off x="685799" y="1412776"/>
            <a:ext cx="10896601" cy="4911824"/>
          </a:xfrm>
        </p:spPr>
        <p:txBody>
          <a:bodyPr/>
          <a:lstStyle/>
          <a:p>
            <a:pPr>
              <a:spcBef>
                <a:spcPts val="300"/>
              </a:spcBef>
            </a:pPr>
            <a:r>
              <a:rPr lang="vi-VN" altLang="en-US"/>
              <a:t> Giải pháp trên có thể gây ra deadlock</a:t>
            </a:r>
          </a:p>
          <a:p>
            <a:pPr lvl="1">
              <a:spcBef>
                <a:spcPts val="300"/>
              </a:spcBef>
            </a:pPr>
            <a:r>
              <a:rPr lang="vi-VN" altLang="en-US"/>
              <a:t>Khi tất cả triết gia đói bụng cùng lúc và đồng thời cầm chiếc đũa bên tay trái ⇒ deadlock</a:t>
            </a:r>
          </a:p>
          <a:p>
            <a:pPr>
              <a:spcBef>
                <a:spcPts val="300"/>
              </a:spcBef>
            </a:pPr>
            <a:r>
              <a:rPr lang="vi-VN" altLang="en-US"/>
              <a:t> Một số giải pháp khác giải quyết được deadlock </a:t>
            </a:r>
          </a:p>
          <a:p>
            <a:pPr lvl="1">
              <a:spcBef>
                <a:spcPts val="300"/>
              </a:spcBef>
            </a:pPr>
            <a:r>
              <a:rPr lang="vi-VN" altLang="en-US"/>
              <a:t>Cho phép nhiều nhất 4 triết gia ngồi vào cùng một lúc</a:t>
            </a:r>
          </a:p>
          <a:p>
            <a:pPr lvl="1">
              <a:spcBef>
                <a:spcPts val="300"/>
              </a:spcBef>
            </a:pPr>
            <a:r>
              <a:rPr lang="vi-VN" altLang="en-US"/>
              <a:t>Cho phép triết gia cầm các đũa chỉ khi cả hai chiếc đũa đều sẵn sàng (nghĩa là tác vụ cầm các đũa phải xảy ra trong CS)</a:t>
            </a:r>
          </a:p>
          <a:p>
            <a:pPr lvl="1">
              <a:spcBef>
                <a:spcPts val="300"/>
              </a:spcBef>
            </a:pPr>
            <a:r>
              <a:rPr lang="vi-VN" altLang="en-US"/>
              <a:t>Triết gia ngồi ở vị trí lẻ cầm đũa bên trái trước, sau đó mới đến đũa bên phải, trong khi đó triết gia ở vị trí chẵn cầm đũa bên phải trước, sau đó mới đến đũa bên trái </a:t>
            </a:r>
          </a:p>
          <a:p>
            <a:pPr>
              <a:spcBef>
                <a:spcPts val="300"/>
              </a:spcBef>
            </a:pPr>
            <a:r>
              <a:rPr lang="vi-VN" altLang="en-US"/>
              <a:t> Starvation?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Tree>
    <p:extLst>
      <p:ext uri="{BB962C8B-B14F-4D97-AF65-F5344CB8AC3E}">
        <p14:creationId xmlns:p14="http://schemas.microsoft.com/office/powerpoint/2010/main" val="2351983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Reader-Writers</a:t>
            </a:r>
            <a:endParaRPr kumimoji="1" lang="ja-JP" altLang="en-US" dirty="0"/>
          </a:p>
        </p:txBody>
      </p:sp>
      <p:sp>
        <p:nvSpPr>
          <p:cNvPr id="3" name="コンテンツ プレースホルダ 2"/>
          <p:cNvSpPr>
            <a:spLocks noGrp="1"/>
          </p:cNvSpPr>
          <p:nvPr>
            <p:ph idx="1"/>
          </p:nvPr>
        </p:nvSpPr>
        <p:spPr>
          <a:xfrm>
            <a:off x="762000" y="1412776"/>
            <a:ext cx="10668000" cy="2016224"/>
          </a:xfrm>
        </p:spPr>
        <p:txBody>
          <a:bodyPr/>
          <a:lstStyle/>
          <a:p>
            <a:pPr>
              <a:spcBef>
                <a:spcPts val="300"/>
              </a:spcBef>
            </a:pPr>
            <a:r>
              <a:rPr lang="vi-VN" altLang="en-US"/>
              <a:t>Writer không được cập nhật dữ liệu khi có một Reader đang truy xuất CSDL</a:t>
            </a:r>
          </a:p>
          <a:p>
            <a:pPr>
              <a:spcBef>
                <a:spcPts val="300"/>
              </a:spcBef>
            </a:pPr>
            <a:r>
              <a:rPr lang="vi-VN" altLang="en-US"/>
              <a:t>Tại một thời điểm, chỉ cho phép một Writer được sửa đổi nội dung CSDL</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grpSp>
        <p:nvGrpSpPr>
          <p:cNvPr id="7" name="Group 4"/>
          <p:cNvGrpSpPr>
            <a:grpSpLocks/>
          </p:cNvGrpSpPr>
          <p:nvPr/>
        </p:nvGrpSpPr>
        <p:grpSpPr bwMode="auto">
          <a:xfrm>
            <a:off x="4117182" y="3456709"/>
            <a:ext cx="3956050" cy="2806700"/>
            <a:chOff x="0" y="9351"/>
            <a:chExt cx="3505201" cy="2362057"/>
          </a:xfrm>
        </p:grpSpPr>
        <p:grpSp>
          <p:nvGrpSpPr>
            <p:cNvPr id="8" name="Group 5"/>
            <p:cNvGrpSpPr>
              <a:grpSpLocks/>
            </p:cNvGrpSpPr>
            <p:nvPr/>
          </p:nvGrpSpPr>
          <p:grpSpPr bwMode="auto">
            <a:xfrm>
              <a:off x="784225" y="1710086"/>
              <a:ext cx="2469199" cy="661322"/>
              <a:chOff x="0" y="666"/>
              <a:chExt cx="2469199" cy="661322"/>
            </a:xfrm>
          </p:grpSpPr>
          <p:sp>
            <p:nvSpPr>
              <p:cNvPr id="29" name="Rectangle 6"/>
              <p:cNvSpPr>
                <a:spLocks/>
              </p:cNvSpPr>
              <p:nvPr/>
            </p:nvSpPr>
            <p:spPr bwMode="auto">
              <a:xfrm>
                <a:off x="648" y="666"/>
                <a:ext cx="2468551" cy="661322"/>
              </a:xfrm>
              <a:prstGeom prst="rect">
                <a:avLst/>
              </a:prstGeom>
              <a:solidFill>
                <a:srgbClr val="3333CC"/>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defRPr/>
                </a:pPr>
                <a:endParaRPr lang="en-US" sz="2000" b="1" i="1">
                  <a:effectLst>
                    <a:outerShdw blurRad="38100" dist="38100" dir="2700000" algn="tl">
                      <a:srgbClr val="FFFFFF"/>
                    </a:outerShdw>
                  </a:effectLst>
                  <a:latin typeface="VNI-Helve" pitchFamily="2" charset="0"/>
                  <a:sym typeface="VNI-Helve" pitchFamily="2" charset="0"/>
                </a:endParaRPr>
              </a:p>
            </p:txBody>
          </p:sp>
          <p:sp>
            <p:nvSpPr>
              <p:cNvPr id="30" name="Rectangle 7"/>
              <p:cNvSpPr>
                <a:spLocks/>
              </p:cNvSpPr>
              <p:nvPr/>
            </p:nvSpPr>
            <p:spPr bwMode="auto">
              <a:xfrm>
                <a:off x="0" y="214435"/>
                <a:ext cx="791514" cy="233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b="1">
                    <a:latin typeface="VNI-Helve" pitchFamily="2" charset="0"/>
                    <a:sym typeface="VNI-Helve" pitchFamily="2" charset="0"/>
                  </a:rPr>
                  <a:t>Database</a:t>
                </a:r>
                <a:endParaRPr kumimoji="0" lang="en-US" altLang="en-US">
                  <a:latin typeface="VNI-Helve" pitchFamily="2" charset="0"/>
                  <a:sym typeface="VNI-Helve" pitchFamily="2" charset="0"/>
                </a:endParaRPr>
              </a:p>
            </p:txBody>
          </p:sp>
        </p:grpSp>
        <p:grpSp>
          <p:nvGrpSpPr>
            <p:cNvPr id="9" name="Group 8"/>
            <p:cNvGrpSpPr>
              <a:grpSpLocks/>
            </p:cNvGrpSpPr>
            <p:nvPr/>
          </p:nvGrpSpPr>
          <p:grpSpPr bwMode="auto">
            <a:xfrm>
              <a:off x="0" y="482297"/>
              <a:ext cx="708917" cy="378090"/>
              <a:chOff x="0" y="9222"/>
              <a:chExt cx="708917" cy="378090"/>
            </a:xfrm>
          </p:grpSpPr>
          <p:sp>
            <p:nvSpPr>
              <p:cNvPr id="27" name="AutoShape 9"/>
              <p:cNvSpPr>
                <a:spLocks/>
              </p:cNvSpPr>
              <p:nvPr/>
            </p:nvSpPr>
            <p:spPr bwMode="auto">
              <a:xfrm>
                <a:off x="0" y="9222"/>
                <a:ext cx="708917" cy="37809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defRPr/>
                </a:pPr>
                <a:endParaRPr lang="en-US" sz="2000" b="1" i="1">
                  <a:solidFill>
                    <a:srgbClr val="006600"/>
                  </a:solidFill>
                  <a:effectLst>
                    <a:outerShdw blurRad="38100" dist="38100" dir="2700000" algn="tl">
                      <a:srgbClr val="000000"/>
                    </a:outerShdw>
                  </a:effectLst>
                  <a:latin typeface="VNI-Helve" pitchFamily="2" charset="0"/>
                  <a:sym typeface="VNI-Helve" pitchFamily="2" charset="0"/>
                </a:endParaRPr>
              </a:p>
            </p:txBody>
          </p:sp>
          <p:sp>
            <p:nvSpPr>
              <p:cNvPr id="28" name="Rectangle 10"/>
              <p:cNvSpPr>
                <a:spLocks/>
              </p:cNvSpPr>
              <p:nvPr/>
            </p:nvSpPr>
            <p:spPr bwMode="auto">
              <a:xfrm>
                <a:off x="103912" y="68610"/>
                <a:ext cx="242875" cy="2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i="1">
                    <a:solidFill>
                      <a:srgbClr val="006600"/>
                    </a:solidFill>
                    <a:latin typeface="VNI-Helve" pitchFamily="2" charset="0"/>
                    <a:sym typeface="VNI-Helve" pitchFamily="2" charset="0"/>
                  </a:rPr>
                  <a:t>R1</a:t>
                </a:r>
                <a:endParaRPr kumimoji="0" lang="en-US" altLang="en-US">
                  <a:latin typeface="VNI-Helve" pitchFamily="2" charset="0"/>
                  <a:sym typeface="VNI-Helve" pitchFamily="2" charset="0"/>
                </a:endParaRPr>
              </a:p>
            </p:txBody>
          </p:sp>
        </p:grpSp>
        <p:grpSp>
          <p:nvGrpSpPr>
            <p:cNvPr id="10" name="Group 11"/>
            <p:cNvGrpSpPr>
              <a:grpSpLocks/>
            </p:cNvGrpSpPr>
            <p:nvPr/>
          </p:nvGrpSpPr>
          <p:grpSpPr bwMode="auto">
            <a:xfrm>
              <a:off x="1756821" y="9351"/>
              <a:ext cx="710323" cy="378090"/>
              <a:chOff x="-541" y="9351"/>
              <a:chExt cx="710322" cy="378090"/>
            </a:xfrm>
          </p:grpSpPr>
          <p:sp>
            <p:nvSpPr>
              <p:cNvPr id="25" name="AutoShape 12"/>
              <p:cNvSpPr>
                <a:spLocks/>
              </p:cNvSpPr>
              <p:nvPr/>
            </p:nvSpPr>
            <p:spPr bwMode="auto">
              <a:xfrm>
                <a:off x="-541" y="9351"/>
                <a:ext cx="710322" cy="37809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defRPr/>
                </a:pPr>
                <a:endParaRPr lang="en-US" sz="2000" b="1" i="1">
                  <a:solidFill>
                    <a:srgbClr val="006600"/>
                  </a:solidFill>
                  <a:effectLst>
                    <a:outerShdw blurRad="38100" dist="38100" dir="2700000" algn="tl">
                      <a:srgbClr val="000000"/>
                    </a:outerShdw>
                  </a:effectLst>
                  <a:latin typeface="VNI-Helve" pitchFamily="2" charset="0"/>
                  <a:sym typeface="VNI-Helve" pitchFamily="2" charset="0"/>
                </a:endParaRPr>
              </a:p>
            </p:txBody>
          </p:sp>
          <p:sp>
            <p:nvSpPr>
              <p:cNvPr id="26" name="Rectangle 13"/>
              <p:cNvSpPr>
                <a:spLocks/>
              </p:cNvSpPr>
              <p:nvPr/>
            </p:nvSpPr>
            <p:spPr bwMode="auto">
              <a:xfrm>
                <a:off x="103912" y="68610"/>
                <a:ext cx="242874" cy="2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i="1">
                    <a:solidFill>
                      <a:srgbClr val="006600"/>
                    </a:solidFill>
                    <a:latin typeface="VNI-Helve" pitchFamily="2" charset="0"/>
                    <a:sym typeface="VNI-Helve" pitchFamily="2" charset="0"/>
                  </a:rPr>
                  <a:t>R2</a:t>
                </a:r>
                <a:endParaRPr kumimoji="0" lang="en-US" altLang="en-US">
                  <a:latin typeface="VNI-Helve" pitchFamily="2" charset="0"/>
                  <a:sym typeface="VNI-Helve" pitchFamily="2" charset="0"/>
                </a:endParaRPr>
              </a:p>
            </p:txBody>
          </p:sp>
        </p:grpSp>
        <p:grpSp>
          <p:nvGrpSpPr>
            <p:cNvPr id="11" name="Group 14"/>
            <p:cNvGrpSpPr>
              <a:grpSpLocks/>
            </p:cNvGrpSpPr>
            <p:nvPr/>
          </p:nvGrpSpPr>
          <p:grpSpPr bwMode="auto">
            <a:xfrm>
              <a:off x="2796284" y="161656"/>
              <a:ext cx="708917" cy="378090"/>
              <a:chOff x="697" y="9256"/>
              <a:chExt cx="708916" cy="378090"/>
            </a:xfrm>
          </p:grpSpPr>
          <p:sp>
            <p:nvSpPr>
              <p:cNvPr id="23" name="AutoShape 15"/>
              <p:cNvSpPr>
                <a:spLocks/>
              </p:cNvSpPr>
              <p:nvPr/>
            </p:nvSpPr>
            <p:spPr bwMode="auto">
              <a:xfrm>
                <a:off x="697" y="9256"/>
                <a:ext cx="708916" cy="37809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defRPr/>
                </a:pPr>
                <a:endParaRPr lang="en-US" sz="2000" b="1" i="1">
                  <a:solidFill>
                    <a:srgbClr val="006600"/>
                  </a:solidFill>
                  <a:effectLst>
                    <a:outerShdw blurRad="38100" dist="38100" dir="2700000" algn="tl">
                      <a:srgbClr val="000000"/>
                    </a:outerShdw>
                  </a:effectLst>
                  <a:latin typeface="VNI-Helve" pitchFamily="2" charset="0"/>
                  <a:sym typeface="VNI-Helve" pitchFamily="2" charset="0"/>
                </a:endParaRPr>
              </a:p>
            </p:txBody>
          </p:sp>
          <p:sp>
            <p:nvSpPr>
              <p:cNvPr id="24" name="Rectangle 16"/>
              <p:cNvSpPr>
                <a:spLocks/>
              </p:cNvSpPr>
              <p:nvPr/>
            </p:nvSpPr>
            <p:spPr bwMode="auto">
              <a:xfrm>
                <a:off x="103912" y="68610"/>
                <a:ext cx="242874" cy="2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i="1">
                    <a:solidFill>
                      <a:srgbClr val="006600"/>
                    </a:solidFill>
                    <a:latin typeface="VNI-Helve" pitchFamily="2" charset="0"/>
                    <a:sym typeface="VNI-Helve" pitchFamily="2" charset="0"/>
                  </a:rPr>
                  <a:t>R3</a:t>
                </a:r>
                <a:endParaRPr kumimoji="0" lang="en-US" altLang="en-US">
                  <a:latin typeface="VNI-Helve" pitchFamily="2" charset="0"/>
                  <a:sym typeface="VNI-Helve" pitchFamily="2" charset="0"/>
                </a:endParaRPr>
              </a:p>
            </p:txBody>
          </p:sp>
        </p:grpSp>
        <p:grpSp>
          <p:nvGrpSpPr>
            <p:cNvPr id="12" name="Group 17"/>
            <p:cNvGrpSpPr>
              <a:grpSpLocks/>
            </p:cNvGrpSpPr>
            <p:nvPr/>
          </p:nvGrpSpPr>
          <p:grpSpPr bwMode="auto">
            <a:xfrm>
              <a:off x="1084475" y="905811"/>
              <a:ext cx="708917" cy="380761"/>
              <a:chOff x="213" y="8079"/>
              <a:chExt cx="708916" cy="380762"/>
            </a:xfrm>
          </p:grpSpPr>
          <p:sp>
            <p:nvSpPr>
              <p:cNvPr id="21" name="AutoShape 18"/>
              <p:cNvSpPr>
                <a:spLocks/>
              </p:cNvSpPr>
              <p:nvPr/>
            </p:nvSpPr>
            <p:spPr bwMode="auto">
              <a:xfrm>
                <a:off x="213" y="8079"/>
                <a:ext cx="708916" cy="38076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defRPr/>
                </a:pPr>
                <a:endParaRPr lang="en-US" sz="2000" b="1" i="1">
                  <a:solidFill>
                    <a:srgbClr val="993366"/>
                  </a:solidFill>
                  <a:effectLst>
                    <a:outerShdw blurRad="38100" dist="38100" dir="2700000" algn="tl">
                      <a:srgbClr val="000000"/>
                    </a:outerShdw>
                  </a:effectLst>
                  <a:latin typeface="VNI-Helve" pitchFamily="2" charset="0"/>
                  <a:sym typeface="VNI-Helve" pitchFamily="2" charset="0"/>
                </a:endParaRPr>
              </a:p>
            </p:txBody>
          </p:sp>
          <p:sp>
            <p:nvSpPr>
              <p:cNvPr id="22" name="Rectangle 19"/>
              <p:cNvSpPr>
                <a:spLocks/>
              </p:cNvSpPr>
              <p:nvPr/>
            </p:nvSpPr>
            <p:spPr bwMode="auto">
              <a:xfrm>
                <a:off x="103912" y="68611"/>
                <a:ext cx="320991" cy="2590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i="1">
                    <a:solidFill>
                      <a:srgbClr val="993366"/>
                    </a:solidFill>
                    <a:latin typeface="VNI-Helve" pitchFamily="2" charset="0"/>
                    <a:sym typeface="VNI-Helve" pitchFamily="2" charset="0"/>
                  </a:rPr>
                  <a:t>W1</a:t>
                </a:r>
                <a:endParaRPr kumimoji="0" lang="en-US" altLang="en-US">
                  <a:latin typeface="VNI-Helve" pitchFamily="2" charset="0"/>
                  <a:sym typeface="VNI-Helve" pitchFamily="2" charset="0"/>
                </a:endParaRPr>
              </a:p>
            </p:txBody>
          </p:sp>
        </p:grpSp>
        <p:grpSp>
          <p:nvGrpSpPr>
            <p:cNvPr id="13" name="Group 20"/>
            <p:cNvGrpSpPr>
              <a:grpSpLocks/>
            </p:cNvGrpSpPr>
            <p:nvPr/>
          </p:nvGrpSpPr>
          <p:grpSpPr bwMode="auto">
            <a:xfrm>
              <a:off x="2209740" y="923178"/>
              <a:ext cx="711730" cy="380762"/>
              <a:chOff x="-60" y="7984"/>
              <a:chExt cx="711730" cy="380763"/>
            </a:xfrm>
          </p:grpSpPr>
          <p:sp>
            <p:nvSpPr>
              <p:cNvPr id="19" name="AutoShape 21"/>
              <p:cNvSpPr>
                <a:spLocks/>
              </p:cNvSpPr>
              <p:nvPr/>
            </p:nvSpPr>
            <p:spPr bwMode="auto">
              <a:xfrm>
                <a:off x="-60" y="7984"/>
                <a:ext cx="711730" cy="38076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defRPr/>
                </a:pPr>
                <a:endParaRPr lang="en-US" sz="2000" b="1" i="1">
                  <a:solidFill>
                    <a:srgbClr val="993366"/>
                  </a:solidFill>
                  <a:effectLst>
                    <a:outerShdw blurRad="38100" dist="38100" dir="2700000" algn="tl">
                      <a:srgbClr val="000000"/>
                    </a:outerShdw>
                  </a:effectLst>
                  <a:latin typeface="VNI-Helve" pitchFamily="2" charset="0"/>
                  <a:sym typeface="VNI-Helve" pitchFamily="2" charset="0"/>
                </a:endParaRPr>
              </a:p>
            </p:txBody>
          </p:sp>
          <p:sp>
            <p:nvSpPr>
              <p:cNvPr id="20" name="Rectangle 22"/>
              <p:cNvSpPr>
                <a:spLocks/>
              </p:cNvSpPr>
              <p:nvPr/>
            </p:nvSpPr>
            <p:spPr bwMode="auto">
              <a:xfrm>
                <a:off x="104144" y="68611"/>
                <a:ext cx="320992" cy="2590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i="1">
                    <a:solidFill>
                      <a:srgbClr val="993366"/>
                    </a:solidFill>
                    <a:latin typeface="VNI-Helve" pitchFamily="2" charset="0"/>
                    <a:sym typeface="VNI-Helve" pitchFamily="2" charset="0"/>
                  </a:rPr>
                  <a:t>W2</a:t>
                </a:r>
                <a:endParaRPr kumimoji="0" lang="en-US" altLang="en-US">
                  <a:latin typeface="VNI-Helve" pitchFamily="2" charset="0"/>
                  <a:sym typeface="VNI-Helve" pitchFamily="2" charset="0"/>
                </a:endParaRPr>
              </a:p>
            </p:txBody>
          </p:sp>
        </p:grpSp>
        <p:sp>
          <p:nvSpPr>
            <p:cNvPr id="14" name="AutoShape 23"/>
            <p:cNvSpPr>
              <a:spLocks/>
            </p:cNvSpPr>
            <p:nvPr/>
          </p:nvSpPr>
          <p:spPr bwMode="auto">
            <a:xfrm rot="16200000" flipH="1">
              <a:off x="-20639" y="1236344"/>
              <a:ext cx="1181101" cy="4286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path>
              </a:pathLst>
            </a:custGeom>
            <a:noFill/>
            <a:ln w="508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endParaRPr lang="en-US"/>
            </a:p>
          </p:txBody>
        </p:sp>
        <p:sp>
          <p:nvSpPr>
            <p:cNvPr id="15" name="Line 24"/>
            <p:cNvSpPr>
              <a:spLocks noChangeShapeType="1"/>
            </p:cNvSpPr>
            <p:nvPr/>
          </p:nvSpPr>
          <p:spPr bwMode="auto">
            <a:xfrm>
              <a:off x="1420812" y="1285557"/>
              <a:ext cx="1" cy="423863"/>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endParaRPr lang="en-US"/>
            </a:p>
          </p:txBody>
        </p:sp>
        <p:sp>
          <p:nvSpPr>
            <p:cNvPr id="16" name="Line 25"/>
            <p:cNvSpPr>
              <a:spLocks noChangeShapeType="1"/>
            </p:cNvSpPr>
            <p:nvPr/>
          </p:nvSpPr>
          <p:spPr bwMode="auto">
            <a:xfrm flipH="1">
              <a:off x="2093912" y="387032"/>
              <a:ext cx="1" cy="1322388"/>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endParaRPr lang="en-US"/>
            </a:p>
          </p:txBody>
        </p:sp>
        <p:sp>
          <p:nvSpPr>
            <p:cNvPr id="17" name="Line 26"/>
            <p:cNvSpPr>
              <a:spLocks noChangeShapeType="1"/>
            </p:cNvSpPr>
            <p:nvPr/>
          </p:nvSpPr>
          <p:spPr bwMode="auto">
            <a:xfrm>
              <a:off x="2574925" y="1285557"/>
              <a:ext cx="0" cy="423863"/>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endParaRPr lang="en-US"/>
            </a:p>
          </p:txBody>
        </p:sp>
        <p:sp>
          <p:nvSpPr>
            <p:cNvPr id="18" name="Line 27"/>
            <p:cNvSpPr>
              <a:spLocks noChangeShapeType="1"/>
            </p:cNvSpPr>
            <p:nvPr/>
          </p:nvSpPr>
          <p:spPr bwMode="auto">
            <a:xfrm flipH="1">
              <a:off x="3124200" y="542607"/>
              <a:ext cx="1" cy="1143001"/>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endParaRPr lang="en-US"/>
            </a:p>
          </p:txBody>
        </p:sp>
      </p:grpSp>
    </p:spTree>
    <p:extLst>
      <p:ext uri="{BB962C8B-B14F-4D97-AF65-F5344CB8AC3E}">
        <p14:creationId xmlns:p14="http://schemas.microsoft.com/office/powerpoint/2010/main" val="2885793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Reader-Writers (tt)</a:t>
            </a:r>
            <a:endParaRPr kumimoji="1" lang="ja-JP" altLang="en-US" dirty="0"/>
          </a:p>
        </p:txBody>
      </p:sp>
      <p:sp>
        <p:nvSpPr>
          <p:cNvPr id="3" name="コンテンツ プレースホルダ 2"/>
          <p:cNvSpPr>
            <a:spLocks noGrp="1"/>
          </p:cNvSpPr>
          <p:nvPr>
            <p:ph idx="1"/>
          </p:nvPr>
        </p:nvSpPr>
        <p:spPr>
          <a:xfrm>
            <a:off x="1775520" y="1371600"/>
            <a:ext cx="4168080" cy="4911824"/>
          </a:xfrm>
        </p:spPr>
        <p:txBody>
          <a:bodyPr/>
          <a:lstStyle/>
          <a:p>
            <a:pPr>
              <a:defRPr/>
            </a:pPr>
            <a:r>
              <a:rPr lang="vi-VN" sz="2400"/>
              <a:t>Bộ đọc trước bộ ghi (first reader-writer)</a:t>
            </a:r>
          </a:p>
          <a:p>
            <a:pPr>
              <a:defRPr/>
            </a:pPr>
            <a:r>
              <a:rPr lang="vi-VN" sz="2400"/>
              <a:t>Dữ liệu chia sẻ</a:t>
            </a:r>
          </a:p>
          <a:p>
            <a:pPr marL="0" indent="0">
              <a:buNone/>
              <a:defRPr/>
            </a:pPr>
            <a:r>
              <a:rPr lang="vi-VN"/>
              <a:t>	</a:t>
            </a:r>
            <a:r>
              <a:rPr lang="vi-VN" sz="2200"/>
              <a:t>semaphore  mutex = 1;</a:t>
            </a:r>
          </a:p>
          <a:p>
            <a:pPr marL="0" indent="0">
              <a:buNone/>
              <a:defRPr/>
            </a:pPr>
            <a:r>
              <a:rPr lang="vi-VN" sz="2200"/>
              <a:t>	semaphore  wrt      = 1;</a:t>
            </a:r>
          </a:p>
          <a:p>
            <a:pPr marL="0" indent="0">
              <a:buNone/>
              <a:defRPr/>
            </a:pPr>
            <a:r>
              <a:rPr lang="vi-VN" sz="2200"/>
              <a:t>	int         readcount  = 0;</a:t>
            </a:r>
          </a:p>
          <a:p>
            <a:pPr>
              <a:defRPr/>
            </a:pPr>
            <a:r>
              <a:rPr lang="vi-VN" sz="2400"/>
              <a:t>Writer process</a:t>
            </a:r>
          </a:p>
          <a:p>
            <a:pPr marL="0" indent="0">
              <a:buNone/>
              <a:defRPr/>
            </a:pPr>
            <a:r>
              <a:rPr lang="vi-VN"/>
              <a:t>	</a:t>
            </a:r>
            <a:r>
              <a:rPr lang="vi-VN" sz="2200"/>
              <a:t>wait(</a:t>
            </a:r>
            <a:r>
              <a:rPr lang="vi-VN" sz="2200">
                <a:solidFill>
                  <a:srgbClr val="FF0000"/>
                </a:solidFill>
              </a:rPr>
              <a:t>wrt</a:t>
            </a:r>
            <a:r>
              <a:rPr lang="vi-VN" sz="2200"/>
              <a:t>);</a:t>
            </a:r>
          </a:p>
          <a:p>
            <a:pPr marL="0" indent="0">
              <a:buNone/>
              <a:defRPr/>
            </a:pPr>
            <a:r>
              <a:rPr lang="vi-VN" sz="2200"/>
              <a:t>	...</a:t>
            </a:r>
          </a:p>
          <a:p>
            <a:pPr marL="0" indent="0">
              <a:buNone/>
              <a:defRPr/>
            </a:pPr>
            <a:r>
              <a:rPr lang="vi-VN" sz="2200"/>
              <a:t>	writing is performed</a:t>
            </a:r>
          </a:p>
          <a:p>
            <a:pPr marL="0" indent="0">
              <a:buNone/>
              <a:defRPr/>
            </a:pPr>
            <a:r>
              <a:rPr lang="vi-VN" sz="2200"/>
              <a:t>	...</a:t>
            </a:r>
          </a:p>
          <a:p>
            <a:pPr marL="0" indent="0">
              <a:buNone/>
              <a:defRPr/>
            </a:pPr>
            <a:r>
              <a:rPr lang="vi-VN" sz="2200"/>
              <a:t>	signal(</a:t>
            </a:r>
            <a:r>
              <a:rPr lang="vi-VN" sz="2200">
                <a:solidFill>
                  <a:srgbClr val="FF0000"/>
                </a:solidFill>
              </a:rPr>
              <a:t>wrt</a:t>
            </a:r>
            <a:r>
              <a:rPr lang="vi-VN" sz="2200"/>
              <a:t>);</a:t>
            </a:r>
            <a:endParaRPr lang="vi-VN" sz="22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31" name="Rectangle 3"/>
          <p:cNvSpPr txBox="1">
            <a:spLocks noChangeArrowheads="1"/>
          </p:cNvSpPr>
          <p:nvPr/>
        </p:nvSpPr>
        <p:spPr bwMode="auto">
          <a:xfrm>
            <a:off x="6381750" y="1155700"/>
            <a:ext cx="38798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defRPr/>
            </a:pPr>
            <a:r>
              <a:rPr lang="en-US" sz="2200" dirty="0">
                <a:latin typeface="Times New Roman" pitchFamily="18" charset="0"/>
                <a:cs typeface="Times New Roman" pitchFamily="18" charset="0"/>
              </a:rPr>
              <a:t>Reader process</a:t>
            </a:r>
            <a:endParaRPr lang="vi-VN" sz="2200" dirty="0">
              <a:latin typeface="Times New Roman" pitchFamily="18" charset="0"/>
              <a:cs typeface="Times New Roman" pitchFamily="18" charset="0"/>
            </a:endParaRPr>
          </a:p>
          <a:p>
            <a:pPr marL="0" indent="0">
              <a:lnSpc>
                <a:spcPct val="90000"/>
              </a:lnSpc>
              <a:spcBef>
                <a:spcPts val="300"/>
              </a:spcBef>
              <a:buNone/>
              <a:defRPr/>
            </a:pPr>
            <a:r>
              <a:rPr lang="en-US" sz="2200" b="1" dirty="0">
                <a:latin typeface="VNI-Helve" pitchFamily="2" charset="0"/>
                <a:sym typeface="VNI-Helve" pitchFamily="2" charset="0"/>
              </a:rPr>
              <a:t>	wait</a:t>
            </a:r>
            <a:r>
              <a:rPr lang="en-US" sz="2200" dirty="0">
                <a:latin typeface="VNI-Helve" pitchFamily="2" charset="0"/>
                <a:sym typeface="VNI-Helve" pitchFamily="2" charset="0"/>
              </a:rPr>
              <a:t>(</a:t>
            </a:r>
            <a:r>
              <a:rPr lang="en-US" sz="2200" dirty="0" err="1">
                <a:solidFill>
                  <a:srgbClr val="00CC99"/>
                </a:solidFill>
                <a:latin typeface="VNI-Helve" pitchFamily="2" charset="0"/>
                <a:sym typeface="VNI-Helve" pitchFamily="2" charset="0"/>
              </a:rPr>
              <a:t>mutex</a:t>
            </a:r>
            <a:r>
              <a:rPr lang="en-US" sz="2200" dirty="0">
                <a:latin typeface="VNI-Helve" pitchFamily="2" charset="0"/>
                <a:sym typeface="VNI-Helve" pitchFamily="2" charset="0"/>
              </a:rPr>
              <a:t>);</a:t>
            </a:r>
          </a:p>
          <a:p>
            <a:pPr marL="0" indent="0">
              <a:lnSpc>
                <a:spcPct val="90000"/>
              </a:lnSpc>
              <a:spcBef>
                <a:spcPts val="300"/>
              </a:spcBef>
              <a:buNone/>
              <a:defRPr/>
            </a:pPr>
            <a:r>
              <a:rPr lang="en-US" sz="2200" dirty="0">
                <a:latin typeface="VNI-Helve" pitchFamily="2" charset="0"/>
                <a:sym typeface="VNI-Helve" pitchFamily="2" charset="0"/>
              </a:rPr>
              <a:t>	</a:t>
            </a:r>
            <a:r>
              <a:rPr lang="en-US" sz="2200" dirty="0" err="1">
                <a:latin typeface="VNI-Helve" pitchFamily="2" charset="0"/>
                <a:sym typeface="VNI-Helve" pitchFamily="2" charset="0"/>
              </a:rPr>
              <a:t>readcount</a:t>
            </a:r>
            <a:r>
              <a:rPr lang="en-US" sz="2200" dirty="0">
                <a:latin typeface="VNI-Helve" pitchFamily="2" charset="0"/>
                <a:sym typeface="VNI-Helve" pitchFamily="2" charset="0"/>
              </a:rPr>
              <a:t>++;	</a:t>
            </a:r>
          </a:p>
          <a:p>
            <a:pPr marL="0" indent="0">
              <a:lnSpc>
                <a:spcPct val="90000"/>
              </a:lnSpc>
              <a:spcBef>
                <a:spcPts val="300"/>
              </a:spcBef>
              <a:buNone/>
              <a:defRPr/>
            </a:pPr>
            <a:r>
              <a:rPr lang="en-US" sz="2200" dirty="0">
                <a:latin typeface="VNI-Helve" pitchFamily="2" charset="0"/>
                <a:sym typeface="VNI-Helve" pitchFamily="2" charset="0"/>
              </a:rPr>
              <a:t>	if (</a:t>
            </a:r>
            <a:r>
              <a:rPr lang="en-US" sz="2200" dirty="0" err="1">
                <a:latin typeface="VNI-Helve" pitchFamily="2" charset="0"/>
                <a:sym typeface="VNI-Helve" pitchFamily="2" charset="0"/>
              </a:rPr>
              <a:t>readcount</a:t>
            </a:r>
            <a:r>
              <a:rPr lang="en-US" sz="2200" dirty="0">
                <a:latin typeface="VNI-Helve" pitchFamily="2" charset="0"/>
                <a:sym typeface="VNI-Helve" pitchFamily="2" charset="0"/>
              </a:rPr>
              <a:t> == 1)</a:t>
            </a:r>
          </a:p>
          <a:p>
            <a:pPr marL="0" indent="0">
              <a:lnSpc>
                <a:spcPct val="90000"/>
              </a:lnSpc>
              <a:spcBef>
                <a:spcPts val="300"/>
              </a:spcBef>
              <a:buNone/>
              <a:defRPr/>
            </a:pPr>
            <a:r>
              <a:rPr lang="en-US" sz="2200" b="1" dirty="0">
                <a:latin typeface="VNI-Helve" pitchFamily="2" charset="0"/>
                <a:sym typeface="VNI-Helve" pitchFamily="2" charset="0"/>
              </a:rPr>
              <a:t>	         wait</a:t>
            </a:r>
            <a:r>
              <a:rPr lang="en-US" sz="2200" dirty="0">
                <a:latin typeface="VNI-Helve" pitchFamily="2" charset="0"/>
                <a:sym typeface="VNI-Helve" pitchFamily="2" charset="0"/>
              </a:rPr>
              <a:t>(</a:t>
            </a:r>
            <a:r>
              <a:rPr lang="en-US" sz="2200" dirty="0" err="1">
                <a:solidFill>
                  <a:srgbClr val="FF0000"/>
                </a:solidFill>
                <a:latin typeface="VNI-Helve" pitchFamily="2" charset="0"/>
                <a:sym typeface="VNI-Helve" pitchFamily="2" charset="0"/>
              </a:rPr>
              <a:t>wrt</a:t>
            </a:r>
            <a:r>
              <a:rPr lang="en-US" sz="2200" dirty="0">
                <a:latin typeface="VNI-Helve" pitchFamily="2" charset="0"/>
                <a:sym typeface="VNI-Helve" pitchFamily="2" charset="0"/>
              </a:rPr>
              <a:t>);</a:t>
            </a:r>
          </a:p>
          <a:p>
            <a:pPr marL="0" indent="0">
              <a:lnSpc>
                <a:spcPct val="90000"/>
              </a:lnSpc>
              <a:spcBef>
                <a:spcPts val="300"/>
              </a:spcBef>
              <a:buNone/>
              <a:defRPr/>
            </a:pPr>
            <a:r>
              <a:rPr lang="en-US" sz="2200" b="1" dirty="0">
                <a:latin typeface="VNI-Helve" pitchFamily="2" charset="0"/>
                <a:sym typeface="VNI-Helve" pitchFamily="2" charset="0"/>
              </a:rPr>
              <a:t>	signal</a:t>
            </a:r>
            <a:r>
              <a:rPr lang="en-US" sz="2200" dirty="0">
                <a:latin typeface="VNI-Helve" pitchFamily="2" charset="0"/>
                <a:sym typeface="VNI-Helve" pitchFamily="2" charset="0"/>
              </a:rPr>
              <a:t>(</a:t>
            </a:r>
            <a:r>
              <a:rPr lang="en-US" sz="2200" dirty="0" err="1">
                <a:solidFill>
                  <a:srgbClr val="00CC99"/>
                </a:solidFill>
                <a:latin typeface="VNI-Helve" pitchFamily="2" charset="0"/>
                <a:sym typeface="VNI-Helve" pitchFamily="2" charset="0"/>
              </a:rPr>
              <a:t>mutex</a:t>
            </a:r>
            <a:r>
              <a:rPr lang="en-US" sz="2200" dirty="0">
                <a:latin typeface="VNI-Helve" pitchFamily="2" charset="0"/>
                <a:sym typeface="VNI-Helve" pitchFamily="2" charset="0"/>
              </a:rPr>
              <a:t>);</a:t>
            </a:r>
          </a:p>
          <a:p>
            <a:pPr marL="0" indent="0">
              <a:lnSpc>
                <a:spcPct val="90000"/>
              </a:lnSpc>
              <a:spcBef>
                <a:spcPts val="300"/>
              </a:spcBef>
              <a:buNone/>
              <a:defRPr/>
            </a:pPr>
            <a:r>
              <a:rPr lang="en-US" sz="2200" dirty="0">
                <a:latin typeface="VNI-Helve" pitchFamily="2" charset="0"/>
                <a:sym typeface="VNI-Helve" pitchFamily="2" charset="0"/>
              </a:rPr>
              <a:t>	...</a:t>
            </a:r>
          </a:p>
          <a:p>
            <a:pPr marL="0" indent="0">
              <a:lnSpc>
                <a:spcPct val="90000"/>
              </a:lnSpc>
              <a:spcBef>
                <a:spcPts val="300"/>
              </a:spcBef>
              <a:buNone/>
              <a:defRPr/>
            </a:pPr>
            <a:r>
              <a:rPr lang="en-US" sz="2200" dirty="0">
                <a:latin typeface="VNI-Helve" pitchFamily="2" charset="0"/>
                <a:sym typeface="VNI-Helve" pitchFamily="2" charset="0"/>
              </a:rPr>
              <a:t>	reading is performed</a:t>
            </a:r>
          </a:p>
          <a:p>
            <a:pPr marL="0" indent="0">
              <a:lnSpc>
                <a:spcPct val="90000"/>
              </a:lnSpc>
              <a:spcBef>
                <a:spcPts val="300"/>
              </a:spcBef>
              <a:buNone/>
              <a:defRPr/>
            </a:pPr>
            <a:r>
              <a:rPr lang="en-US" sz="2200" dirty="0">
                <a:latin typeface="VNI-Helve" pitchFamily="2" charset="0"/>
                <a:sym typeface="VNI-Helve" pitchFamily="2" charset="0"/>
              </a:rPr>
              <a:t>	...</a:t>
            </a:r>
          </a:p>
          <a:p>
            <a:pPr marL="0" indent="0">
              <a:lnSpc>
                <a:spcPct val="90000"/>
              </a:lnSpc>
              <a:spcBef>
                <a:spcPts val="300"/>
              </a:spcBef>
              <a:buNone/>
              <a:defRPr/>
            </a:pPr>
            <a:r>
              <a:rPr lang="en-US" sz="2200" b="1" dirty="0">
                <a:latin typeface="VNI-Helve" pitchFamily="2" charset="0"/>
                <a:sym typeface="VNI-Helve" pitchFamily="2" charset="0"/>
              </a:rPr>
              <a:t>	wait</a:t>
            </a:r>
            <a:r>
              <a:rPr lang="en-US" sz="2200" dirty="0">
                <a:latin typeface="VNI-Helve" pitchFamily="2" charset="0"/>
                <a:sym typeface="VNI-Helve" pitchFamily="2" charset="0"/>
              </a:rPr>
              <a:t>(</a:t>
            </a:r>
            <a:r>
              <a:rPr lang="en-US" sz="2200" dirty="0" err="1">
                <a:solidFill>
                  <a:srgbClr val="00CC99"/>
                </a:solidFill>
                <a:latin typeface="VNI-Helve" pitchFamily="2" charset="0"/>
                <a:sym typeface="VNI-Helve" pitchFamily="2" charset="0"/>
              </a:rPr>
              <a:t>mutex</a:t>
            </a:r>
            <a:r>
              <a:rPr lang="en-US" sz="2200" dirty="0">
                <a:latin typeface="VNI-Helve" pitchFamily="2" charset="0"/>
                <a:sym typeface="VNI-Helve" pitchFamily="2" charset="0"/>
              </a:rPr>
              <a:t>);</a:t>
            </a:r>
          </a:p>
          <a:p>
            <a:pPr marL="0" indent="0">
              <a:lnSpc>
                <a:spcPct val="90000"/>
              </a:lnSpc>
              <a:spcBef>
                <a:spcPts val="300"/>
              </a:spcBef>
              <a:buNone/>
              <a:defRPr/>
            </a:pPr>
            <a:r>
              <a:rPr lang="en-US" sz="2200" dirty="0">
                <a:latin typeface="VNI-Helve" pitchFamily="2" charset="0"/>
                <a:sym typeface="VNI-Helve" pitchFamily="2" charset="0"/>
              </a:rPr>
              <a:t>	</a:t>
            </a:r>
            <a:r>
              <a:rPr lang="en-US" sz="2200" dirty="0" err="1">
                <a:latin typeface="VNI-Helve" pitchFamily="2" charset="0"/>
                <a:sym typeface="VNI-Helve" pitchFamily="2" charset="0"/>
              </a:rPr>
              <a:t>readcount</a:t>
            </a:r>
            <a:r>
              <a:rPr lang="en-US" sz="2200" dirty="0">
                <a:latin typeface="VNI-Helve" pitchFamily="2" charset="0"/>
                <a:sym typeface="VNI-Helve" pitchFamily="2" charset="0"/>
              </a:rPr>
              <a:t>--;</a:t>
            </a:r>
          </a:p>
          <a:p>
            <a:pPr marL="0" indent="0">
              <a:lnSpc>
                <a:spcPct val="90000"/>
              </a:lnSpc>
              <a:spcBef>
                <a:spcPts val="300"/>
              </a:spcBef>
              <a:buNone/>
              <a:defRPr/>
            </a:pPr>
            <a:r>
              <a:rPr lang="en-US" sz="2200" dirty="0">
                <a:latin typeface="VNI-Helve" pitchFamily="2" charset="0"/>
                <a:sym typeface="VNI-Helve" pitchFamily="2" charset="0"/>
              </a:rPr>
              <a:t>	if (</a:t>
            </a:r>
            <a:r>
              <a:rPr lang="en-US" sz="2200" dirty="0" err="1">
                <a:latin typeface="VNI-Helve" pitchFamily="2" charset="0"/>
                <a:sym typeface="VNI-Helve" pitchFamily="2" charset="0"/>
              </a:rPr>
              <a:t>readcount</a:t>
            </a:r>
            <a:r>
              <a:rPr lang="en-US" sz="2200" dirty="0">
                <a:latin typeface="VNI-Helve" pitchFamily="2" charset="0"/>
                <a:sym typeface="VNI-Helve" pitchFamily="2" charset="0"/>
              </a:rPr>
              <a:t> == 0)</a:t>
            </a:r>
          </a:p>
          <a:p>
            <a:pPr marL="0" indent="0">
              <a:lnSpc>
                <a:spcPct val="90000"/>
              </a:lnSpc>
              <a:spcBef>
                <a:spcPts val="300"/>
              </a:spcBef>
              <a:buNone/>
              <a:defRPr/>
            </a:pPr>
            <a:r>
              <a:rPr lang="en-US" sz="2200" b="1" dirty="0">
                <a:latin typeface="VNI-Helve" pitchFamily="2" charset="0"/>
                <a:sym typeface="VNI-Helve" pitchFamily="2" charset="0"/>
              </a:rPr>
              <a:t> 	         signal</a:t>
            </a:r>
            <a:r>
              <a:rPr lang="en-US" sz="2200" dirty="0">
                <a:latin typeface="VNI-Helve" pitchFamily="2" charset="0"/>
                <a:sym typeface="VNI-Helve" pitchFamily="2" charset="0"/>
              </a:rPr>
              <a:t>(</a:t>
            </a:r>
            <a:r>
              <a:rPr lang="en-US" sz="2200" dirty="0" err="1">
                <a:solidFill>
                  <a:srgbClr val="FF0000"/>
                </a:solidFill>
                <a:latin typeface="VNI-Helve" pitchFamily="2" charset="0"/>
                <a:sym typeface="VNI-Helve" pitchFamily="2" charset="0"/>
              </a:rPr>
              <a:t>wrt</a:t>
            </a:r>
            <a:r>
              <a:rPr lang="en-US" sz="2200" dirty="0">
                <a:latin typeface="VNI-Helve" pitchFamily="2" charset="0"/>
                <a:sym typeface="VNI-Helve" pitchFamily="2" charset="0"/>
              </a:rPr>
              <a:t>);</a:t>
            </a:r>
          </a:p>
          <a:p>
            <a:pPr marL="0" indent="0">
              <a:lnSpc>
                <a:spcPct val="90000"/>
              </a:lnSpc>
              <a:spcBef>
                <a:spcPts val="500"/>
              </a:spcBef>
              <a:buNone/>
              <a:defRPr/>
            </a:pPr>
            <a:r>
              <a:rPr lang="en-US" sz="2200" b="1" dirty="0">
                <a:latin typeface="VNI-Helve" pitchFamily="2" charset="0"/>
                <a:sym typeface="VNI-Helve" pitchFamily="2" charset="0"/>
              </a:rPr>
              <a:t>	signal</a:t>
            </a:r>
            <a:r>
              <a:rPr lang="en-US" sz="2200" dirty="0">
                <a:latin typeface="VNI-Helve" pitchFamily="2" charset="0"/>
                <a:sym typeface="VNI-Helve" pitchFamily="2" charset="0"/>
              </a:rPr>
              <a:t>(</a:t>
            </a:r>
            <a:r>
              <a:rPr lang="en-US" sz="2200" dirty="0" err="1">
                <a:solidFill>
                  <a:srgbClr val="00CC99"/>
                </a:solidFill>
                <a:latin typeface="VNI-Helve" pitchFamily="2" charset="0"/>
                <a:sym typeface="VNI-Helve" pitchFamily="2" charset="0"/>
              </a:rPr>
              <a:t>mutex</a:t>
            </a:r>
            <a:r>
              <a:rPr lang="en-US" sz="2200" dirty="0">
                <a:latin typeface="VNI-Helve" pitchFamily="2" charset="0"/>
                <a:sym typeface="VNI-Helve" pitchFamily="2" charset="0"/>
              </a:rPr>
              <a:t>);</a:t>
            </a:r>
            <a:endParaRPr lang="en-US" dirty="0"/>
          </a:p>
        </p:txBody>
      </p:sp>
    </p:spTree>
    <p:extLst>
      <p:ext uri="{BB962C8B-B14F-4D97-AF65-F5344CB8AC3E}">
        <p14:creationId xmlns:p14="http://schemas.microsoft.com/office/powerpoint/2010/main" val="1091243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500" fill="hold"/>
                                        <p:tgtEl>
                                          <p:spTgt spid="31"/>
                                        </p:tgtEl>
                                        <p:attrNameLst>
                                          <p:attrName>ppt_x</p:attrName>
                                        </p:attrNameLst>
                                      </p:cBhvr>
                                      <p:tavLst>
                                        <p:tav tm="0">
                                          <p:val>
                                            <p:strVal val="#ppt_x"/>
                                          </p:val>
                                        </p:tav>
                                        <p:tav tm="100000">
                                          <p:val>
                                            <p:strVal val="#ppt_x"/>
                                          </p:val>
                                        </p:tav>
                                      </p:tavLst>
                                    </p:anim>
                                    <p:anim calcmode="lin" valueType="num">
                                      <p:cBhvr additive="base">
                                        <p:cTn id="5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Reader-Writers (tt)</a:t>
            </a:r>
            <a:endParaRPr kumimoji="1" lang="ja-JP" altLang="en-US" dirty="0"/>
          </a:p>
        </p:txBody>
      </p:sp>
      <p:sp>
        <p:nvSpPr>
          <p:cNvPr id="3" name="コンテンツ プレースホルダ 2"/>
          <p:cNvSpPr>
            <a:spLocks noGrp="1"/>
          </p:cNvSpPr>
          <p:nvPr>
            <p:ph idx="1"/>
          </p:nvPr>
        </p:nvSpPr>
        <p:spPr>
          <a:xfrm>
            <a:off x="685800" y="1412776"/>
            <a:ext cx="10820400" cy="4759424"/>
          </a:xfrm>
        </p:spPr>
        <p:txBody>
          <a:bodyPr/>
          <a:lstStyle/>
          <a:p>
            <a:r>
              <a:rPr lang="vi-VN" altLang="en-US" sz="2500"/>
              <a:t>mutex: “bảo vệ” biến readcount</a:t>
            </a:r>
          </a:p>
          <a:p>
            <a:r>
              <a:rPr lang="vi-VN" altLang="en-US" sz="2500"/>
              <a:t>wrt</a:t>
            </a:r>
          </a:p>
          <a:p>
            <a:pPr lvl="1"/>
            <a:r>
              <a:rPr lang="vi-VN" altLang="en-US" sz="2500"/>
              <a:t>Bảo đảm mutual exclusion đối với các writer</a:t>
            </a:r>
          </a:p>
          <a:p>
            <a:pPr lvl="1"/>
            <a:r>
              <a:rPr lang="vi-VN" altLang="en-US" sz="2500"/>
              <a:t>Được sử dụng bởi reader đầu tiên hoặc cuối cùng  vào hay ra khỏi vùng tranh chấp.</a:t>
            </a:r>
          </a:p>
          <a:p>
            <a:r>
              <a:rPr lang="vi-VN" altLang="en-US" sz="2500"/>
              <a:t>Nếu một writer đang ở trong CS và có n reader đang đợi thì một reader được xếp trong hàng đợi của wrt và n − 1 reader kia trong hàng đợi của mutex</a:t>
            </a:r>
          </a:p>
          <a:p>
            <a:r>
              <a:rPr lang="vi-VN" altLang="en-US" sz="2500"/>
              <a:t>Khi writer thực thi signal(wrt), hệ thống có thể phục hồi thực thi của một trong các reader đang đợi hoặc writer đang đợi.</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Tree>
    <p:extLst>
      <p:ext uri="{BB962C8B-B14F-4D97-AF65-F5344CB8AC3E}">
        <p14:creationId xmlns:p14="http://schemas.microsoft.com/office/powerpoint/2010/main" val="23206241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Các vấn đề với semaphore</a:t>
            </a:r>
            <a:endParaRPr kumimoji="1" lang="ja-JP" altLang="en-US" dirty="0"/>
          </a:p>
        </p:txBody>
      </p:sp>
      <p:sp>
        <p:nvSpPr>
          <p:cNvPr id="3" name="コンテンツ プレースホルダ 2"/>
          <p:cNvSpPr>
            <a:spLocks noGrp="1"/>
          </p:cNvSpPr>
          <p:nvPr>
            <p:ph idx="1"/>
          </p:nvPr>
        </p:nvSpPr>
        <p:spPr>
          <a:xfrm>
            <a:off x="685800" y="1412776"/>
            <a:ext cx="10744200" cy="3235424"/>
          </a:xfrm>
        </p:spPr>
        <p:txBody>
          <a:bodyPr/>
          <a:lstStyle/>
          <a:p>
            <a:r>
              <a:rPr lang="vi-VN" altLang="en-US" sz="2600"/>
              <a:t>Semaphore cung cấp một công cụ mạnh mẽ để bảo đảm mutual exclusion và phối hợp đồng bộ các process</a:t>
            </a:r>
          </a:p>
          <a:p>
            <a:r>
              <a:rPr lang="vi-VN" altLang="en-US" sz="2600"/>
              <a:t>Tuy nhiên, nếu các tác vụ wait(S) và signal(S) nằm rải rác ở rất nhiều processes ⇒ khó nắm bắt được hiệu ứng của các tác vụ này. Nếu không sử dụng đúng ⇒ có thể xảy ra tình trạng deadlock hoặc starvation.</a:t>
            </a:r>
          </a:p>
          <a:p>
            <a:r>
              <a:rPr lang="vi-VN" altLang="en-US" sz="2600"/>
              <a:t>Một process bị “die” có thể kéo theo các process khác cùng sử dụng biến semaphore.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7" name="Rectangle 6"/>
          <p:cNvSpPr>
            <a:spLocks/>
          </p:cNvSpPr>
          <p:nvPr/>
        </p:nvSpPr>
        <p:spPr bwMode="auto">
          <a:xfrm>
            <a:off x="2803525" y="4827589"/>
            <a:ext cx="1684338" cy="1384995"/>
          </a:xfrm>
          <a:prstGeom prst="rect">
            <a:avLst/>
          </a:prstGeom>
          <a:solidFill>
            <a:srgbClr val="DDDDDD"/>
          </a:solidFill>
          <a:ln w="317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spcBef>
                <a:spcPts val="1000"/>
              </a:spcBef>
              <a:defRPr/>
            </a:pPr>
            <a:r>
              <a:rPr lang="en-US">
                <a:latin typeface="VNI-Helve" pitchFamily="2" charset="0"/>
                <a:sym typeface="VNI-Helve" pitchFamily="2" charset="0"/>
              </a:rPr>
              <a:t>signal(mutex)</a:t>
            </a:r>
            <a:br>
              <a:rPr lang="en-US">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i="1">
                <a:latin typeface="VNI-Helve" pitchFamily="2" charset="0"/>
                <a:sym typeface="VNI-Helve" pitchFamily="2" charset="0"/>
              </a:rPr>
              <a:t>critical section</a:t>
            </a:r>
            <a:br>
              <a:rPr lang="en-US" i="1">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a:latin typeface="VNI-Helve" pitchFamily="2" charset="0"/>
                <a:sym typeface="VNI-Helve" pitchFamily="2" charset="0"/>
              </a:rPr>
              <a:t>wait(mutex)</a:t>
            </a:r>
            <a:endParaRPr lang="en-US"/>
          </a:p>
        </p:txBody>
      </p:sp>
      <p:sp>
        <p:nvSpPr>
          <p:cNvPr id="8" name="Rectangle 7"/>
          <p:cNvSpPr>
            <a:spLocks/>
          </p:cNvSpPr>
          <p:nvPr/>
        </p:nvSpPr>
        <p:spPr bwMode="auto">
          <a:xfrm>
            <a:off x="5127625" y="4827589"/>
            <a:ext cx="1684338" cy="1384995"/>
          </a:xfrm>
          <a:prstGeom prst="rect">
            <a:avLst/>
          </a:prstGeom>
          <a:solidFill>
            <a:srgbClr val="DDDDDD"/>
          </a:solidFill>
          <a:ln w="317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spcBef>
                <a:spcPts val="1000"/>
              </a:spcBef>
              <a:defRPr/>
            </a:pPr>
            <a:r>
              <a:rPr lang="en-US">
                <a:latin typeface="VNI-Helve" pitchFamily="2" charset="0"/>
                <a:sym typeface="VNI-Helve" pitchFamily="2" charset="0"/>
              </a:rPr>
              <a:t>wait(mutex)</a:t>
            </a:r>
            <a:br>
              <a:rPr lang="en-US">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i="1">
                <a:latin typeface="VNI-Helve" pitchFamily="2" charset="0"/>
                <a:sym typeface="VNI-Helve" pitchFamily="2" charset="0"/>
              </a:rPr>
              <a:t>critical section</a:t>
            </a:r>
            <a:br>
              <a:rPr lang="en-US" i="1">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a:latin typeface="VNI-Helve" pitchFamily="2" charset="0"/>
                <a:sym typeface="VNI-Helve" pitchFamily="2" charset="0"/>
              </a:rPr>
              <a:t>wait(mutex)</a:t>
            </a:r>
            <a:endParaRPr lang="en-US"/>
          </a:p>
        </p:txBody>
      </p:sp>
      <p:sp>
        <p:nvSpPr>
          <p:cNvPr id="9" name="Rectangle 8"/>
          <p:cNvSpPr>
            <a:spLocks/>
          </p:cNvSpPr>
          <p:nvPr/>
        </p:nvSpPr>
        <p:spPr bwMode="auto">
          <a:xfrm>
            <a:off x="7702550" y="4827589"/>
            <a:ext cx="1684338" cy="1384995"/>
          </a:xfrm>
          <a:prstGeom prst="rect">
            <a:avLst/>
          </a:prstGeom>
          <a:solidFill>
            <a:srgbClr val="DDDDDD"/>
          </a:solidFill>
          <a:ln w="317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spcBef>
                <a:spcPts val="1000"/>
              </a:spcBef>
              <a:defRPr/>
            </a:pPr>
            <a:r>
              <a:rPr lang="en-US">
                <a:latin typeface="VNI-Helve" pitchFamily="2" charset="0"/>
                <a:sym typeface="VNI-Helve" pitchFamily="2" charset="0"/>
              </a:rPr>
              <a:t>signal(mutex)</a:t>
            </a:r>
            <a:br>
              <a:rPr lang="en-US">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i="1">
                <a:latin typeface="VNI-Helve" pitchFamily="2" charset="0"/>
                <a:sym typeface="VNI-Helve" pitchFamily="2" charset="0"/>
              </a:rPr>
              <a:t>critical section</a:t>
            </a:r>
            <a:br>
              <a:rPr lang="en-US" i="1">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a:latin typeface="VNI-Helve" pitchFamily="2" charset="0"/>
                <a:sym typeface="VNI-Helve" pitchFamily="2" charset="0"/>
              </a:rPr>
              <a:t>signal(mutex)</a:t>
            </a:r>
            <a:endParaRPr lang="en-US"/>
          </a:p>
        </p:txBody>
      </p:sp>
    </p:spTree>
    <p:extLst>
      <p:ext uri="{BB962C8B-B14F-4D97-AF65-F5344CB8AC3E}">
        <p14:creationId xmlns:p14="http://schemas.microsoft.com/office/powerpoint/2010/main" val="36732240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Critical Region (CR)</a:t>
            </a:r>
            <a:endParaRPr kumimoji="1" lang="ja-JP" altLang="en-US" dirty="0"/>
          </a:p>
        </p:txBody>
      </p:sp>
      <p:sp>
        <p:nvSpPr>
          <p:cNvPr id="3" name="コンテンツ プレースホルダ 2"/>
          <p:cNvSpPr>
            <a:spLocks noGrp="1"/>
          </p:cNvSpPr>
          <p:nvPr>
            <p:ph idx="1"/>
          </p:nvPr>
        </p:nvSpPr>
        <p:spPr>
          <a:xfrm>
            <a:off x="685800" y="1412776"/>
            <a:ext cx="10744200" cy="4988024"/>
          </a:xfrm>
        </p:spPr>
        <p:txBody>
          <a:bodyPr/>
          <a:lstStyle/>
          <a:p>
            <a:r>
              <a:rPr lang="vi-VN" altLang="en-US" sz="2600"/>
              <a:t>Là một cấu trúc ngôn ngữ cấp cao (high-level language construct, được dịch sang mã máy bởi một compiler), thuận tiện hơn cho người lập trình.</a:t>
            </a:r>
          </a:p>
          <a:p>
            <a:r>
              <a:rPr lang="vi-VN" altLang="en-US" sz="2600"/>
              <a:t>Một biến chia sẻ v kiểu dữ liệu T, khai báo như sau</a:t>
            </a:r>
          </a:p>
          <a:p>
            <a:pPr marL="0" indent="0">
              <a:buNone/>
            </a:pPr>
            <a:r>
              <a:rPr lang="vi-VN" altLang="en-US" sz="2600"/>
              <a:t>		v: shared T;</a:t>
            </a:r>
          </a:p>
          <a:p>
            <a:r>
              <a:rPr lang="vi-VN" altLang="en-US" sz="2600"/>
              <a:t>Biến chia sẻ v chỉ có thể được truy xuất qua phát biểu sau</a:t>
            </a:r>
          </a:p>
          <a:p>
            <a:pPr marL="0" indent="0">
              <a:buNone/>
            </a:pPr>
            <a:r>
              <a:rPr lang="en-US" altLang="en-US" sz="2600"/>
              <a:t>    </a:t>
            </a:r>
            <a:r>
              <a:rPr lang="vi-VN" altLang="en-US" sz="2600"/>
              <a:t>region v when B do S;   /* B là một biểu thức Boolean */</a:t>
            </a:r>
          </a:p>
          <a:p>
            <a:endParaRPr lang="vi-VN" altLang="en-US" sz="2600"/>
          </a:p>
          <a:p>
            <a:r>
              <a:rPr lang="vi-VN" altLang="en-US" sz="2600"/>
              <a:t>Ý nghĩa: trong khi S được thực thi, không có quá trình khác có thể truy xuất biến v.</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Tree>
    <p:extLst>
      <p:ext uri="{BB962C8B-B14F-4D97-AF65-F5344CB8AC3E}">
        <p14:creationId xmlns:p14="http://schemas.microsoft.com/office/powerpoint/2010/main" val="18100281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5 (3)</a:t>
            </a:r>
            <a:endParaRPr kumimoji="1" lang="ja-JP" altLang="en-US" dirty="0"/>
          </a:p>
        </p:txBody>
      </p:sp>
      <p:sp>
        <p:nvSpPr>
          <p:cNvPr id="3" name="コンテンツ プレースホルダー 2"/>
          <p:cNvSpPr>
            <a:spLocks noGrp="1"/>
          </p:cNvSpPr>
          <p:nvPr>
            <p:ph idx="1"/>
          </p:nvPr>
        </p:nvSpPr>
        <p:spPr>
          <a:xfrm>
            <a:off x="685800" y="1371600"/>
            <a:ext cx="10820400" cy="4824536"/>
          </a:xfrm>
        </p:spPr>
        <p:txBody>
          <a:bodyPr/>
          <a:lstStyle/>
          <a:p>
            <a:pPr>
              <a:lnSpc>
                <a:spcPct val="150000"/>
              </a:lnSpc>
              <a:defRPr/>
            </a:pPr>
            <a:r>
              <a:rPr lang="en-US" sz="2600"/>
              <a:t>Biết được các giải pháp đồng bộ tiến trình theo kiểu “Sleep &amp; Wake up” bao gồm:</a:t>
            </a:r>
          </a:p>
          <a:p>
            <a:pPr lvl="1">
              <a:lnSpc>
                <a:spcPct val="150000"/>
              </a:lnSpc>
              <a:defRPr/>
            </a:pPr>
            <a:r>
              <a:rPr lang="en-US" sz="2600"/>
              <a:t>Semaphore</a:t>
            </a:r>
          </a:p>
          <a:p>
            <a:pPr lvl="1">
              <a:lnSpc>
                <a:spcPct val="150000"/>
              </a:lnSpc>
              <a:defRPr/>
            </a:pPr>
            <a:r>
              <a:rPr lang="en-US" sz="2600"/>
              <a:t>Critical Region</a:t>
            </a:r>
          </a:p>
          <a:p>
            <a:pPr lvl="1">
              <a:lnSpc>
                <a:spcPct val="150000"/>
              </a:lnSpc>
              <a:defRPr/>
            </a:pPr>
            <a:r>
              <a:rPr lang="en-US" sz="2600"/>
              <a:t>Monitor</a:t>
            </a:r>
          </a:p>
          <a:p>
            <a:pPr>
              <a:lnSpc>
                <a:spcPct val="150000"/>
              </a:lnSpc>
              <a:defRPr/>
            </a:pPr>
            <a:r>
              <a:rPr lang="en-US" sz="2600"/>
              <a:t>Áp dụng các giải pháp này vào các bài toán đồng bộ kinh điển</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5/26/2020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1601255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CR và bài toán bounded buffer</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8" name="Rectangle 3"/>
          <p:cNvSpPr>
            <a:spLocks/>
          </p:cNvSpPr>
          <p:nvPr/>
        </p:nvSpPr>
        <p:spPr bwMode="auto">
          <a:xfrm>
            <a:off x="1914525" y="1476376"/>
            <a:ext cx="2965450" cy="3751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500"/>
              </a:spcBef>
              <a:buClrTx/>
              <a:buSzTx/>
              <a:buNone/>
            </a:pPr>
            <a:r>
              <a:rPr kumimoji="0" lang="en-US" altLang="en-US" sz="2400" b="1">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Dữ liệu chia sẻ</a:t>
            </a:r>
            <a:r>
              <a:rPr kumimoji="0" lang="en-US" altLang="en-US" sz="240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a:t>
            </a:r>
          </a:p>
          <a:p>
            <a:pPr>
              <a:spcBef>
                <a:spcPts val="200"/>
              </a:spcBef>
              <a:buClrTx/>
              <a:buSzTx/>
              <a:buNone/>
            </a:pPr>
            <a:r>
              <a:rPr kumimoji="0" lang="en-US" altLang="en-US" sz="120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	</a:t>
            </a:r>
          </a:p>
          <a:p>
            <a:pPr>
              <a:spcBef>
                <a:spcPts val="500"/>
              </a:spcBef>
              <a:buClrTx/>
              <a:buSz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struct  buffer </a:t>
            </a:r>
          </a:p>
          <a:p>
            <a:pPr>
              <a:spcBef>
                <a:spcPts val="500"/>
              </a:spcBef>
              <a:buClrTx/>
              <a:buSz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a:t>
            </a:r>
          </a:p>
          <a:p>
            <a:pPr>
              <a:spcBef>
                <a:spcPts val="500"/>
              </a:spcBef>
              <a:buClrTx/>
              <a:buSz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	int  pool[n];</a:t>
            </a:r>
          </a:p>
          <a:p>
            <a:pPr>
              <a:spcBef>
                <a:spcPts val="500"/>
              </a:spcBef>
              <a:buClrTx/>
              <a:buSz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	int  count,</a:t>
            </a:r>
          </a:p>
          <a:p>
            <a:pPr>
              <a:spcBef>
                <a:spcPts val="500"/>
              </a:spcBef>
              <a:buClrTx/>
              <a:buSz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	      in,</a:t>
            </a:r>
          </a:p>
          <a:p>
            <a:pPr>
              <a:spcBef>
                <a:spcPts val="500"/>
              </a:spcBef>
              <a:buClrTx/>
              <a:buSz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	      out;</a:t>
            </a:r>
          </a:p>
          <a:p>
            <a:pPr>
              <a:spcBef>
                <a:spcPts val="500"/>
              </a:spcBef>
              <a:buClrTx/>
              <a:buSz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a:t>
            </a:r>
            <a:endParaRPr kumimoji="0" lang="en-US" altLang="en-US">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endParaRPr>
          </a:p>
        </p:txBody>
      </p:sp>
      <p:sp>
        <p:nvSpPr>
          <p:cNvPr id="9" name="Rectangle 4"/>
          <p:cNvSpPr>
            <a:spLocks/>
          </p:cNvSpPr>
          <p:nvPr/>
        </p:nvSpPr>
        <p:spPr bwMode="auto">
          <a:xfrm>
            <a:off x="5233989" y="1897064"/>
            <a:ext cx="4721225" cy="1846659"/>
          </a:xfrm>
          <a:prstGeom prst="rect">
            <a:avLst/>
          </a:prstGeom>
          <a:solidFill>
            <a:srgbClr val="EAEAEA"/>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wrap="square" lIns="0" tIns="0" rIns="0" bIns="0">
            <a:spAutoFit/>
          </a:bodyPr>
          <a:lstStyle/>
          <a:p>
            <a:pPr>
              <a:defRPr/>
            </a:pPr>
            <a:r>
              <a:rPr lang="en-US" sz="2400">
                <a:solidFill>
                  <a:srgbClr val="3333CC"/>
                </a:solidFill>
                <a:latin typeface="VNI-Helve" pitchFamily="2" charset="0"/>
                <a:sym typeface="VNI-Helve" pitchFamily="2" charset="0"/>
              </a:rPr>
              <a:t>region</a:t>
            </a:r>
            <a:r>
              <a:rPr lang="en-US" sz="2400">
                <a:latin typeface="VNI-Helve" pitchFamily="2" charset="0"/>
                <a:sym typeface="VNI-Helve" pitchFamily="2" charset="0"/>
              </a:rPr>
              <a:t> buffer </a:t>
            </a:r>
            <a:r>
              <a:rPr lang="en-US" sz="2400">
                <a:solidFill>
                  <a:srgbClr val="3333CC"/>
                </a:solidFill>
                <a:latin typeface="VNI-Helve" pitchFamily="2" charset="0"/>
                <a:sym typeface="VNI-Helve" pitchFamily="2" charset="0"/>
              </a:rPr>
              <a:t>when</a:t>
            </a:r>
            <a:r>
              <a:rPr lang="en-US" sz="2400">
                <a:latin typeface="VNI-Helve" pitchFamily="2" charset="0"/>
                <a:sym typeface="VNI-Helve" pitchFamily="2" charset="0"/>
              </a:rPr>
              <a:t> (count &lt; n) {</a:t>
            </a:r>
          </a:p>
          <a:p>
            <a:pPr>
              <a:defRPr/>
            </a:pPr>
            <a:r>
              <a:rPr lang="en-US" sz="2400">
                <a:latin typeface="VNI-Helve" pitchFamily="2" charset="0"/>
                <a:sym typeface="VNI-Helve" pitchFamily="2" charset="0"/>
              </a:rPr>
              <a:t>	pool[in] = nextp;</a:t>
            </a:r>
            <a:br>
              <a:rPr lang="en-US" sz="2400">
                <a:latin typeface="VNI-Helve" pitchFamily="2" charset="0"/>
                <a:sym typeface="VNI-Helve" pitchFamily="2" charset="0"/>
              </a:rPr>
            </a:br>
            <a:r>
              <a:rPr lang="en-US" sz="2400">
                <a:latin typeface="VNI-Helve" pitchFamily="2" charset="0"/>
                <a:sym typeface="VNI-Helve" pitchFamily="2" charset="0"/>
              </a:rPr>
              <a:t>	in = (in + 1) % n;	</a:t>
            </a:r>
          </a:p>
          <a:p>
            <a:pPr>
              <a:defRPr/>
            </a:pPr>
            <a:r>
              <a:rPr lang="en-US" sz="2400">
                <a:latin typeface="VNI-Helve" pitchFamily="2" charset="0"/>
                <a:sym typeface="VNI-Helve" pitchFamily="2" charset="0"/>
              </a:rPr>
              <a:t>	count++;</a:t>
            </a:r>
          </a:p>
          <a:p>
            <a:pPr>
              <a:defRPr/>
            </a:pPr>
            <a:r>
              <a:rPr lang="en-US" sz="2400">
                <a:latin typeface="VNI-Helve" pitchFamily="2" charset="0"/>
                <a:sym typeface="VNI-Helve" pitchFamily="2" charset="0"/>
              </a:rPr>
              <a:t>}</a:t>
            </a:r>
            <a:endParaRPr lang="en-US"/>
          </a:p>
        </p:txBody>
      </p:sp>
      <p:sp>
        <p:nvSpPr>
          <p:cNvPr id="10" name="Rectangle 5"/>
          <p:cNvSpPr>
            <a:spLocks/>
          </p:cNvSpPr>
          <p:nvPr/>
        </p:nvSpPr>
        <p:spPr bwMode="auto">
          <a:xfrm>
            <a:off x="5233988" y="1366838"/>
            <a:ext cx="116057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b="1">
                <a:solidFill>
                  <a:srgbClr val="000000"/>
                </a:solidFill>
                <a:latin typeface="VNI-Helve" pitchFamily="2" charset="0"/>
                <a:cs typeface="Times New Roman" panose="02020603050405020304" pitchFamily="18" charset="0"/>
                <a:sym typeface="VNI-Helve" pitchFamily="2" charset="0"/>
              </a:rPr>
              <a:t>Producer</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 name="Rectangle 6"/>
          <p:cNvSpPr>
            <a:spLocks/>
          </p:cNvSpPr>
          <p:nvPr/>
        </p:nvSpPr>
        <p:spPr bwMode="auto">
          <a:xfrm>
            <a:off x="5154613" y="4613276"/>
            <a:ext cx="4800600" cy="1846659"/>
          </a:xfrm>
          <a:prstGeom prst="rect">
            <a:avLst/>
          </a:prstGeom>
          <a:solidFill>
            <a:srgbClr val="EAEAEA"/>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defRPr/>
            </a:pPr>
            <a:r>
              <a:rPr lang="en-US" sz="2400">
                <a:solidFill>
                  <a:srgbClr val="3333CC"/>
                </a:solidFill>
                <a:latin typeface="VNI-Helve" pitchFamily="2" charset="0"/>
                <a:sym typeface="VNI-Helve" pitchFamily="2" charset="0"/>
              </a:rPr>
              <a:t>region</a:t>
            </a:r>
            <a:r>
              <a:rPr lang="en-US" sz="2400">
                <a:latin typeface="VNI-Helve" pitchFamily="2" charset="0"/>
                <a:sym typeface="VNI-Helve" pitchFamily="2" charset="0"/>
              </a:rPr>
              <a:t> buffer </a:t>
            </a:r>
            <a:r>
              <a:rPr lang="en-US" sz="2400">
                <a:solidFill>
                  <a:srgbClr val="3333CC"/>
                </a:solidFill>
                <a:latin typeface="VNI-Helve" pitchFamily="2" charset="0"/>
                <a:sym typeface="VNI-Helve" pitchFamily="2" charset="0"/>
              </a:rPr>
              <a:t>when</a:t>
            </a:r>
            <a:r>
              <a:rPr lang="en-US" sz="2400">
                <a:latin typeface="VNI-Helve" pitchFamily="2" charset="0"/>
                <a:sym typeface="VNI-Helve" pitchFamily="2" charset="0"/>
              </a:rPr>
              <a:t> (count &gt; 0){</a:t>
            </a:r>
          </a:p>
          <a:p>
            <a:pPr>
              <a:defRPr/>
            </a:pPr>
            <a:r>
              <a:rPr lang="en-US" sz="2400">
                <a:latin typeface="VNI-Helve" pitchFamily="2" charset="0"/>
                <a:sym typeface="VNI-Helve" pitchFamily="2" charset="0"/>
              </a:rPr>
              <a:t>	nextc = pool[out];</a:t>
            </a:r>
            <a:br>
              <a:rPr lang="en-US" sz="2400">
                <a:latin typeface="VNI-Helve" pitchFamily="2" charset="0"/>
                <a:sym typeface="VNI-Helve" pitchFamily="2" charset="0"/>
              </a:rPr>
            </a:br>
            <a:r>
              <a:rPr lang="en-US" sz="2400">
                <a:latin typeface="VNI-Helve" pitchFamily="2" charset="0"/>
                <a:sym typeface="VNI-Helve" pitchFamily="2" charset="0"/>
              </a:rPr>
              <a:t>	out = (out + 1) % n;</a:t>
            </a:r>
            <a:br>
              <a:rPr lang="en-US" sz="2400">
                <a:latin typeface="VNI-Helve" pitchFamily="2" charset="0"/>
                <a:sym typeface="VNI-Helve" pitchFamily="2" charset="0"/>
              </a:rPr>
            </a:br>
            <a:r>
              <a:rPr lang="en-US" sz="2400">
                <a:latin typeface="VNI-Helve" pitchFamily="2" charset="0"/>
                <a:sym typeface="VNI-Helve" pitchFamily="2" charset="0"/>
              </a:rPr>
              <a:t>	count--;</a:t>
            </a:r>
            <a:br>
              <a:rPr lang="en-US" sz="2400">
                <a:latin typeface="VNI-Helve" pitchFamily="2" charset="0"/>
                <a:sym typeface="VNI-Helve" pitchFamily="2" charset="0"/>
              </a:rPr>
            </a:br>
            <a:r>
              <a:rPr lang="en-US" sz="2400">
                <a:latin typeface="VNI-Helve" pitchFamily="2" charset="0"/>
                <a:sym typeface="VNI-Helve" pitchFamily="2" charset="0"/>
              </a:rPr>
              <a:t>}</a:t>
            </a:r>
            <a:endParaRPr lang="en-US"/>
          </a:p>
        </p:txBody>
      </p:sp>
      <p:sp>
        <p:nvSpPr>
          <p:cNvPr id="12" name="Rectangle 7"/>
          <p:cNvSpPr>
            <a:spLocks/>
          </p:cNvSpPr>
          <p:nvPr/>
        </p:nvSpPr>
        <p:spPr bwMode="auto">
          <a:xfrm>
            <a:off x="5154613" y="4083050"/>
            <a:ext cx="129683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b="1">
                <a:solidFill>
                  <a:srgbClr val="000000"/>
                </a:solidFill>
                <a:latin typeface="VNI-Helve" pitchFamily="2" charset="0"/>
                <a:cs typeface="Times New Roman" panose="02020603050405020304" pitchFamily="18" charset="0"/>
                <a:sym typeface="VNI-Helve" pitchFamily="2" charset="0"/>
              </a:rPr>
              <a:t>Consumer</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Tree>
    <p:extLst>
      <p:ext uri="{BB962C8B-B14F-4D97-AF65-F5344CB8AC3E}">
        <p14:creationId xmlns:p14="http://schemas.microsoft.com/office/powerpoint/2010/main" val="21302387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animBg="1"/>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Monitor</a:t>
            </a:r>
            <a:endParaRPr kumimoji="1" lang="ja-JP" altLang="en-US" dirty="0"/>
          </a:p>
        </p:txBody>
      </p:sp>
      <p:sp>
        <p:nvSpPr>
          <p:cNvPr id="3" name="コンテンツ プレースホルダ 2"/>
          <p:cNvSpPr>
            <a:spLocks noGrp="1"/>
          </p:cNvSpPr>
          <p:nvPr>
            <p:ph idx="1"/>
          </p:nvPr>
        </p:nvSpPr>
        <p:spPr>
          <a:xfrm>
            <a:off x="685800" y="1412776"/>
            <a:ext cx="10744200" cy="4911824"/>
          </a:xfrm>
        </p:spPr>
        <p:txBody>
          <a:bodyPr/>
          <a:lstStyle/>
          <a:p>
            <a:r>
              <a:rPr lang="vi-VN" altLang="en-US"/>
              <a:t>Cũng là một cấu trúc ngôn ngữ cấp cao tương tự CR, có chức năng như semaphore nhưng dễ điều khiển hơn</a:t>
            </a:r>
          </a:p>
          <a:p>
            <a:r>
              <a:rPr lang="vi-VN" altLang="en-US"/>
              <a:t>Xuất hiện trong nhiều ngôn ngữ lập trình đồng thời như </a:t>
            </a:r>
          </a:p>
          <a:p>
            <a:pPr lvl="1"/>
            <a:r>
              <a:rPr lang="vi-VN" altLang="en-US" sz="2800"/>
              <a:t>Concurrent Pascal, Modula-3, Java,…</a:t>
            </a:r>
          </a:p>
          <a:p>
            <a:r>
              <a:rPr lang="vi-VN" altLang="en-US"/>
              <a:t>Có thể hiện thực bằng semaphore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Tree>
    <p:extLst>
      <p:ext uri="{BB962C8B-B14F-4D97-AF65-F5344CB8AC3E}">
        <p14:creationId xmlns:p14="http://schemas.microsoft.com/office/powerpoint/2010/main" val="27060618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Monitor (tt)</a:t>
            </a:r>
            <a:endParaRPr kumimoji="1" lang="ja-JP" altLang="en-US" dirty="0"/>
          </a:p>
        </p:txBody>
      </p:sp>
      <p:sp>
        <p:nvSpPr>
          <p:cNvPr id="3" name="コンテンツ プレースホルダ 2"/>
          <p:cNvSpPr>
            <a:spLocks noGrp="1"/>
          </p:cNvSpPr>
          <p:nvPr>
            <p:ph idx="1"/>
          </p:nvPr>
        </p:nvSpPr>
        <p:spPr>
          <a:xfrm>
            <a:off x="762000" y="1412776"/>
            <a:ext cx="10744200" cy="4911824"/>
          </a:xfrm>
        </p:spPr>
        <p:txBody>
          <a:bodyPr/>
          <a:lstStyle/>
          <a:p>
            <a:r>
              <a:rPr lang="vi-VN" altLang="en-US" sz="2600"/>
              <a:t>Là một module phần mềm, bao gồm</a:t>
            </a:r>
          </a:p>
          <a:p>
            <a:pPr lvl="1"/>
            <a:r>
              <a:rPr lang="vi-VN" altLang="en-US" sz="2600"/>
              <a:t>Một hoặc nhiều thủ tục (procedure)</a:t>
            </a:r>
          </a:p>
          <a:p>
            <a:pPr lvl="1"/>
            <a:r>
              <a:rPr lang="vi-VN" altLang="en-US" sz="2600"/>
              <a:t>Một đoạn code khởi tạo (initialization code)</a:t>
            </a:r>
          </a:p>
          <a:p>
            <a:pPr lvl="1"/>
            <a:r>
              <a:rPr lang="vi-VN" altLang="en-US" sz="2600"/>
              <a:t>Các biến dữ liệu cục bộ (local data variable)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7" name="AutoShape 4"/>
          <p:cNvSpPr>
            <a:spLocks/>
          </p:cNvSpPr>
          <p:nvPr/>
        </p:nvSpPr>
        <p:spPr bwMode="auto">
          <a:xfrm>
            <a:off x="3005138" y="3810001"/>
            <a:ext cx="1973263" cy="197326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8" name="Rectangle 5"/>
          <p:cNvSpPr>
            <a:spLocks/>
          </p:cNvSpPr>
          <p:nvPr/>
        </p:nvSpPr>
        <p:spPr bwMode="auto">
          <a:xfrm>
            <a:off x="5175250" y="3979864"/>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9" name="Rectangle 6"/>
          <p:cNvSpPr>
            <a:spLocks/>
          </p:cNvSpPr>
          <p:nvPr/>
        </p:nvSpPr>
        <p:spPr bwMode="auto">
          <a:xfrm>
            <a:off x="5638800" y="3979864"/>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 name="Rectangle 7"/>
          <p:cNvSpPr>
            <a:spLocks/>
          </p:cNvSpPr>
          <p:nvPr/>
        </p:nvSpPr>
        <p:spPr bwMode="auto">
          <a:xfrm>
            <a:off x="6102350" y="3979864"/>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 name="Rectangle 8"/>
          <p:cNvSpPr>
            <a:spLocks/>
          </p:cNvSpPr>
          <p:nvPr/>
        </p:nvSpPr>
        <p:spPr bwMode="auto">
          <a:xfrm>
            <a:off x="6565900" y="3979864"/>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cxnSp>
        <p:nvCxnSpPr>
          <p:cNvPr id="12" name="AutoShape 9"/>
          <p:cNvCxnSpPr>
            <a:cxnSpLocks noChangeShapeType="1"/>
            <a:stCxn id="8" idx="0"/>
            <a:endCxn id="9" idx="0"/>
          </p:cNvCxnSpPr>
          <p:nvPr/>
        </p:nvCxnSpPr>
        <p:spPr bwMode="auto">
          <a:xfrm>
            <a:off x="5300662" y="4124325"/>
            <a:ext cx="46355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10"/>
          <p:cNvCxnSpPr>
            <a:cxnSpLocks noChangeShapeType="1"/>
            <a:stCxn id="9" idx="0"/>
            <a:endCxn id="10" idx="0"/>
          </p:cNvCxnSpPr>
          <p:nvPr/>
        </p:nvCxnSpPr>
        <p:spPr bwMode="auto">
          <a:xfrm>
            <a:off x="5764212" y="4124325"/>
            <a:ext cx="46355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11"/>
          <p:cNvCxnSpPr>
            <a:cxnSpLocks noChangeShapeType="1"/>
            <a:stCxn id="10" idx="0"/>
            <a:endCxn id="11" idx="0"/>
          </p:cNvCxnSpPr>
          <p:nvPr/>
        </p:nvCxnSpPr>
        <p:spPr bwMode="auto">
          <a:xfrm>
            <a:off x="6227762" y="4124325"/>
            <a:ext cx="46355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Rectangle 12"/>
          <p:cNvSpPr>
            <a:spLocks/>
          </p:cNvSpPr>
          <p:nvPr/>
        </p:nvSpPr>
        <p:spPr bwMode="auto">
          <a:xfrm>
            <a:off x="3365500" y="3949701"/>
            <a:ext cx="1112484"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shared data</a:t>
            </a:r>
          </a:p>
        </p:txBody>
      </p:sp>
      <p:sp>
        <p:nvSpPr>
          <p:cNvPr id="16" name="Line 13"/>
          <p:cNvSpPr>
            <a:spLocks noChangeShapeType="1"/>
          </p:cNvSpPr>
          <p:nvPr/>
        </p:nvSpPr>
        <p:spPr bwMode="auto">
          <a:xfrm>
            <a:off x="3154363" y="4298950"/>
            <a:ext cx="16732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 name="Line 14"/>
          <p:cNvSpPr>
            <a:spLocks noChangeShapeType="1"/>
          </p:cNvSpPr>
          <p:nvPr/>
        </p:nvSpPr>
        <p:spPr bwMode="auto">
          <a:xfrm flipV="1">
            <a:off x="4789487" y="4129088"/>
            <a:ext cx="388938" cy="8255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 name="Rectangle 15"/>
          <p:cNvSpPr>
            <a:spLocks/>
          </p:cNvSpPr>
          <p:nvPr/>
        </p:nvSpPr>
        <p:spPr bwMode="auto">
          <a:xfrm>
            <a:off x="5375275" y="4359276"/>
            <a:ext cx="114775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entry queue</a:t>
            </a:r>
          </a:p>
        </p:txBody>
      </p:sp>
      <p:sp>
        <p:nvSpPr>
          <p:cNvPr id="19" name="Line 16"/>
          <p:cNvSpPr>
            <a:spLocks noChangeShapeType="1"/>
          </p:cNvSpPr>
          <p:nvPr/>
        </p:nvSpPr>
        <p:spPr bwMode="auto">
          <a:xfrm>
            <a:off x="7062788" y="4381500"/>
            <a:ext cx="2254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0" name="Line 17"/>
          <p:cNvSpPr>
            <a:spLocks noChangeShapeType="1"/>
          </p:cNvSpPr>
          <p:nvPr/>
        </p:nvSpPr>
        <p:spPr bwMode="auto">
          <a:xfrm>
            <a:off x="7126288" y="4454525"/>
            <a:ext cx="1111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1" name="AutoShape 18"/>
          <p:cNvSpPr>
            <a:spLocks/>
          </p:cNvSpPr>
          <p:nvPr/>
        </p:nvSpPr>
        <p:spPr bwMode="auto">
          <a:xfrm>
            <a:off x="6819900" y="4127501"/>
            <a:ext cx="354012" cy="252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2" name="Rectangle 19"/>
          <p:cNvSpPr>
            <a:spLocks/>
          </p:cNvSpPr>
          <p:nvPr/>
        </p:nvSpPr>
        <p:spPr bwMode="auto">
          <a:xfrm>
            <a:off x="3276601" y="4398963"/>
            <a:ext cx="223837" cy="430212"/>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3" name="Rectangle 20"/>
          <p:cNvSpPr>
            <a:spLocks/>
          </p:cNvSpPr>
          <p:nvPr/>
        </p:nvSpPr>
        <p:spPr bwMode="auto">
          <a:xfrm>
            <a:off x="3667126" y="4398963"/>
            <a:ext cx="223837" cy="430212"/>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4" name="Rectangle 21"/>
          <p:cNvSpPr>
            <a:spLocks/>
          </p:cNvSpPr>
          <p:nvPr/>
        </p:nvSpPr>
        <p:spPr bwMode="auto">
          <a:xfrm>
            <a:off x="4448176" y="4398963"/>
            <a:ext cx="223837" cy="430212"/>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5" name="Rectangle 22"/>
          <p:cNvSpPr>
            <a:spLocks/>
          </p:cNvSpPr>
          <p:nvPr/>
        </p:nvSpPr>
        <p:spPr bwMode="auto">
          <a:xfrm>
            <a:off x="3922712" y="4373563"/>
            <a:ext cx="2132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6" name="AutoShape 23"/>
          <p:cNvSpPr>
            <a:spLocks/>
          </p:cNvSpPr>
          <p:nvPr/>
        </p:nvSpPr>
        <p:spPr bwMode="auto">
          <a:xfrm rot="5400000">
            <a:off x="3942557" y="4164808"/>
            <a:ext cx="79375" cy="1449387"/>
          </a:xfrm>
          <a:custGeom>
            <a:avLst/>
            <a:gdLst>
              <a:gd name="T0" fmla="*/ 97732380 w 21600"/>
              <a:gd name="T1" fmla="*/ 2147483646 h 21600"/>
              <a:gd name="T2" fmla="*/ 97732380 w 21600"/>
              <a:gd name="T3" fmla="*/ 2147483646 h 21600"/>
              <a:gd name="T4" fmla="*/ 97732380 w 21600"/>
              <a:gd name="T5" fmla="*/ 2147483646 h 21600"/>
              <a:gd name="T6" fmla="*/ 97732380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0"/>
                </a:ln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7" name="Rectangle 24"/>
          <p:cNvSpPr>
            <a:spLocks/>
          </p:cNvSpPr>
          <p:nvPr/>
        </p:nvSpPr>
        <p:spPr bwMode="auto">
          <a:xfrm>
            <a:off x="3419475" y="4897439"/>
            <a:ext cx="1013098"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operations</a:t>
            </a:r>
          </a:p>
        </p:txBody>
      </p:sp>
      <p:sp>
        <p:nvSpPr>
          <p:cNvPr id="28" name="Rectangle 25"/>
          <p:cNvSpPr>
            <a:spLocks/>
          </p:cNvSpPr>
          <p:nvPr/>
        </p:nvSpPr>
        <p:spPr bwMode="auto">
          <a:xfrm>
            <a:off x="3382962" y="5265738"/>
            <a:ext cx="1149354" cy="4985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initialization</a:t>
            </a:r>
          </a:p>
          <a:p>
            <a:pPr eaLnBrk="1">
              <a:lnSpc>
                <a:spcPct val="90000"/>
              </a:lnSpc>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code</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9" name="Line 26"/>
          <p:cNvSpPr>
            <a:spLocks noChangeShapeType="1"/>
          </p:cNvSpPr>
          <p:nvPr/>
        </p:nvSpPr>
        <p:spPr bwMode="auto">
          <a:xfrm>
            <a:off x="3127375" y="5267325"/>
            <a:ext cx="172085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0" name="Rectangle 27"/>
          <p:cNvSpPr>
            <a:spLocks/>
          </p:cNvSpPr>
          <p:nvPr/>
        </p:nvSpPr>
        <p:spPr bwMode="auto">
          <a:xfrm>
            <a:off x="5065712" y="5286375"/>
            <a:ext cx="2630488"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Times New Roman" panose="02020603050405020304" pitchFamily="18" charset="0"/>
                <a:cs typeface="Times New Roman" panose="02020603050405020304" pitchFamily="18" charset="0"/>
                <a:sym typeface="VNI-Helve" pitchFamily="2" charset="0"/>
              </a:rPr>
              <a:t>Mô hình của một monitor</a:t>
            </a:r>
          </a:p>
          <a:p>
            <a:pPr eaLnBrk="1">
              <a:spcBef>
                <a:spcPct val="0"/>
              </a:spcBef>
              <a:buClrTx/>
              <a:buSzTx/>
              <a:buFontTx/>
              <a:buNone/>
            </a:pPr>
            <a:r>
              <a:rPr kumimoji="0" lang="en-US" altLang="en-US" sz="2000">
                <a:solidFill>
                  <a:srgbClr val="000000"/>
                </a:solidFill>
                <a:latin typeface="Times New Roman" panose="02020603050405020304" pitchFamily="18" charset="0"/>
                <a:cs typeface="Times New Roman" panose="02020603050405020304" pitchFamily="18" charset="0"/>
                <a:sym typeface="VNI-Helve" pitchFamily="2" charset="0"/>
              </a:rPr>
              <a:t>đơn giản</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8135969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Monitor (tt)</a:t>
            </a:r>
            <a:endParaRPr kumimoji="1" lang="ja-JP" altLang="en-US" dirty="0"/>
          </a:p>
        </p:txBody>
      </p:sp>
      <p:sp>
        <p:nvSpPr>
          <p:cNvPr id="3" name="コンテンツ プレースホルダ 2"/>
          <p:cNvSpPr>
            <a:spLocks noGrp="1"/>
          </p:cNvSpPr>
          <p:nvPr>
            <p:ph idx="1"/>
          </p:nvPr>
        </p:nvSpPr>
        <p:spPr>
          <a:xfrm>
            <a:off x="762000" y="1412776"/>
            <a:ext cx="10744200" cy="4911824"/>
          </a:xfrm>
        </p:spPr>
        <p:txBody>
          <a:bodyPr/>
          <a:lstStyle/>
          <a:p>
            <a:pPr>
              <a:defRPr/>
            </a:pPr>
            <a:r>
              <a:rPr lang="vi-VN" altLang="en-US" sz="2600"/>
              <a:t>Đặc tính của monitor</a:t>
            </a:r>
          </a:p>
          <a:p>
            <a:pPr lvl="1">
              <a:defRPr/>
            </a:pPr>
            <a:r>
              <a:rPr lang="vi-VN" altLang="en-US" sz="2600"/>
              <a:t>Local variable chỉ có thể truy xuất bởi các thủ tục của monitor</a:t>
            </a:r>
          </a:p>
          <a:p>
            <a:pPr lvl="1">
              <a:defRPr/>
            </a:pPr>
            <a:r>
              <a:rPr lang="vi-VN" altLang="en-US" sz="2600"/>
              <a:t>Process “vào monitor” bằng cách gọi một trong các thủ tục đó</a:t>
            </a:r>
          </a:p>
          <a:p>
            <a:pPr lvl="1">
              <a:defRPr/>
            </a:pPr>
            <a:r>
              <a:rPr lang="vi-VN" altLang="en-US" sz="2600"/>
              <a:t>Chỉ có một process có thể vào monitor tại một thời điểm ⇒ mutual exclusion được bảo đảm</a:t>
            </a:r>
            <a:endParaRPr lang="vi-VN" altLang="en-US" sz="26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Tree>
    <p:extLst>
      <p:ext uri="{BB962C8B-B14F-4D97-AF65-F5344CB8AC3E}">
        <p14:creationId xmlns:p14="http://schemas.microsoft.com/office/powerpoint/2010/main" val="3596627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của monitor</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8" name="Rectangle 3"/>
          <p:cNvSpPr>
            <a:spLocks/>
          </p:cNvSpPr>
          <p:nvPr/>
        </p:nvSpPr>
        <p:spPr bwMode="auto">
          <a:xfrm>
            <a:off x="1524000" y="1377950"/>
            <a:ext cx="7683500" cy="509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monitor </a:t>
            </a:r>
            <a:r>
              <a:rPr kumimoji="0" lang="en-US" altLang="en-US" sz="2400" i="1">
                <a:solidFill>
                  <a:srgbClr val="000000"/>
                </a:solidFill>
                <a:latin typeface="VNI-Helve" pitchFamily="2" charset="0"/>
                <a:cs typeface="Times New Roman" panose="02020603050405020304" pitchFamily="18" charset="0"/>
                <a:sym typeface="VNI-Helve" pitchFamily="2" charset="0"/>
              </a:rPr>
              <a:t>monitor-name</a:t>
            </a:r>
            <a:r>
              <a:rPr kumimoji="0" lang="en-US" altLang="en-US" sz="2400">
                <a:solidFill>
                  <a:srgbClr val="000000"/>
                </a:solidFill>
                <a:latin typeface="VNI-Helve" pitchFamily="2" charset="0"/>
                <a:cs typeface="Times New Roman" panose="02020603050405020304" pitchFamily="18" charset="0"/>
                <a:sym typeface="VNI-Helve" pitchFamily="2" charset="0"/>
              </a:rPr>
              <a:t>{</a:t>
            </a:r>
            <a:endParaRPr kumimoji="0" lang="en-US" altLang="en-US" sz="2400" i="1">
              <a:solidFill>
                <a:srgbClr val="000000"/>
              </a:solidFill>
              <a:latin typeface="VNI-Helve" pitchFamily="2" charset="0"/>
              <a:cs typeface="Times New Roman" panose="02020603050405020304" pitchFamily="18" charset="0"/>
              <a:sym typeface="VNI-Helve" pitchFamily="2" charset="0"/>
            </a:endParaRP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shared variable declarations</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procedure body</a:t>
            </a: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i="1">
                <a:solidFill>
                  <a:srgbClr val="000000"/>
                </a:solidFill>
                <a:latin typeface="VNI-Helve" pitchFamily="2" charset="0"/>
                <a:cs typeface="Times New Roman" panose="02020603050405020304" pitchFamily="18" charset="0"/>
                <a:sym typeface="VNI-Helve" pitchFamily="2" charset="0"/>
              </a:rPr>
              <a:t>P1</a:t>
            </a:r>
            <a:r>
              <a:rPr kumimoji="0" lang="en-US" altLang="en-US" sz="240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procedure</a:t>
            </a: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body</a:t>
            </a: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i="1">
                <a:solidFill>
                  <a:srgbClr val="000000"/>
                </a:solidFill>
                <a:latin typeface="VNI-Helve" pitchFamily="2" charset="0"/>
                <a:cs typeface="Times New Roman" panose="02020603050405020304" pitchFamily="18" charset="0"/>
                <a:sym typeface="VNI-Helve" pitchFamily="2" charset="0"/>
              </a:rPr>
              <a:t>P2 </a:t>
            </a:r>
            <a:r>
              <a:rPr kumimoji="0" lang="en-US" altLang="en-US" sz="240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procedure body</a:t>
            </a: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i="1">
                <a:solidFill>
                  <a:srgbClr val="000000"/>
                </a:solidFill>
                <a:latin typeface="VNI-Helve" pitchFamily="2" charset="0"/>
                <a:cs typeface="Times New Roman" panose="02020603050405020304" pitchFamily="18" charset="0"/>
                <a:sym typeface="VNI-Helve" pitchFamily="2" charset="0"/>
              </a:rPr>
              <a:t>Pn</a:t>
            </a:r>
            <a:r>
              <a:rPr kumimoji="0" lang="en-US" altLang="en-US" sz="240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initialization code</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5468209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Condition variable</a:t>
            </a:r>
            <a:endParaRPr kumimoji="1" lang="ja-JP" altLang="en-US" dirty="0"/>
          </a:p>
        </p:txBody>
      </p:sp>
      <p:sp>
        <p:nvSpPr>
          <p:cNvPr id="3" name="コンテンツ プレースホルダ 2"/>
          <p:cNvSpPr>
            <a:spLocks noGrp="1"/>
          </p:cNvSpPr>
          <p:nvPr>
            <p:ph idx="1"/>
          </p:nvPr>
        </p:nvSpPr>
        <p:spPr>
          <a:xfrm>
            <a:off x="685800" y="1412776"/>
            <a:ext cx="10820400" cy="4911824"/>
          </a:xfrm>
        </p:spPr>
        <p:txBody>
          <a:bodyPr/>
          <a:lstStyle/>
          <a:p>
            <a:pPr>
              <a:defRPr/>
            </a:pPr>
            <a:r>
              <a:rPr lang="vi-VN" altLang="en-US" sz="2400"/>
              <a:t>Nhằm cho phép một process đợi “trong monitor”, phải khai báo </a:t>
            </a:r>
            <a:r>
              <a:rPr lang="vi-VN" altLang="en-US" sz="2400">
                <a:solidFill>
                  <a:srgbClr val="0070C0"/>
                </a:solidFill>
              </a:rPr>
              <a:t>biến điều kiện </a:t>
            </a:r>
            <a:r>
              <a:rPr lang="vi-VN" altLang="en-US" sz="2400"/>
              <a:t>(condition variable) </a:t>
            </a:r>
          </a:p>
          <a:p>
            <a:pPr marL="0" indent="0">
              <a:buNone/>
              <a:defRPr/>
            </a:pPr>
            <a:r>
              <a:rPr lang="vi-VN" altLang="en-US" sz="2400"/>
              <a:t>		condition  a, b;</a:t>
            </a:r>
          </a:p>
          <a:p>
            <a:pPr>
              <a:defRPr/>
            </a:pPr>
            <a:r>
              <a:rPr lang="vi-VN" altLang="en-US" sz="2400"/>
              <a:t>Các biến điều kiện đều cục bộ và chỉ được truy cập bên trong monitor.</a:t>
            </a:r>
          </a:p>
          <a:p>
            <a:pPr>
              <a:defRPr/>
            </a:pPr>
            <a:r>
              <a:rPr lang="vi-VN" altLang="en-US" sz="2400"/>
              <a:t>Chỉ có thể thao tác lên biến điều kiện bằng hai thủ tục:</a:t>
            </a:r>
          </a:p>
          <a:p>
            <a:pPr lvl="1">
              <a:defRPr/>
            </a:pPr>
            <a:r>
              <a:rPr lang="vi-VN" altLang="en-US" sz="2200"/>
              <a:t>a.wait: process gọi tác vụ này sẽ bị “block trên biến điều kiện” a </a:t>
            </a:r>
          </a:p>
          <a:p>
            <a:pPr lvl="2">
              <a:defRPr/>
            </a:pPr>
            <a:r>
              <a:rPr lang="en-US" altLang="en-US" sz="2200"/>
              <a:t>P</a:t>
            </a:r>
            <a:r>
              <a:rPr lang="vi-VN" altLang="en-US" sz="2200"/>
              <a:t>rocess này chỉ có thể tiếp tục thực thi khi có process khác thực hiện tác vụ a.signal </a:t>
            </a:r>
          </a:p>
          <a:p>
            <a:pPr lvl="1">
              <a:defRPr/>
            </a:pPr>
            <a:r>
              <a:rPr lang="vi-VN" altLang="en-US" sz="2200"/>
              <a:t>a.signal: phục hồi quá trình thực thi của process bị block trên biến điều kiện a.</a:t>
            </a:r>
          </a:p>
          <a:p>
            <a:pPr lvl="2">
              <a:defRPr/>
            </a:pPr>
            <a:r>
              <a:rPr lang="vi-VN" altLang="en-US" sz="2200"/>
              <a:t>Nếu có nhiều process: chỉ chọn một </a:t>
            </a:r>
          </a:p>
          <a:p>
            <a:pPr lvl="2">
              <a:defRPr/>
            </a:pPr>
            <a:r>
              <a:rPr lang="vi-VN" altLang="en-US" sz="2200"/>
              <a:t>Nếu không có process: không có tác dụng</a:t>
            </a:r>
            <a:endParaRPr lang="vi-VN" altLang="en-US" sz="22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Tree>
    <p:extLst>
      <p:ext uri="{BB962C8B-B14F-4D97-AF65-F5344CB8AC3E}">
        <p14:creationId xmlns:p14="http://schemas.microsoft.com/office/powerpoint/2010/main" val="17833827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có condition variable</a:t>
            </a:r>
            <a:endParaRPr kumimoji="1" lang="ja-JP" altLang="en-US" dirty="0"/>
          </a:p>
        </p:txBody>
      </p:sp>
      <p:sp>
        <p:nvSpPr>
          <p:cNvPr id="3" name="コンテンツ プレースホルダ 2"/>
          <p:cNvSpPr>
            <a:spLocks noGrp="1"/>
          </p:cNvSpPr>
          <p:nvPr>
            <p:ph idx="1"/>
          </p:nvPr>
        </p:nvSpPr>
        <p:spPr>
          <a:xfrm>
            <a:off x="6458095" y="2100264"/>
            <a:ext cx="4573588" cy="4267200"/>
          </a:xfrm>
        </p:spPr>
        <p:txBody>
          <a:bodyPr/>
          <a:lstStyle/>
          <a:p>
            <a:r>
              <a:rPr lang="vi-VN" altLang="en-US" sz="2200"/>
              <a:t>Các process có thể đợi ở entry queue hoặc đợi ở các condition queue (a, b,…)</a:t>
            </a:r>
          </a:p>
          <a:p>
            <a:r>
              <a:rPr lang="vi-VN" altLang="en-US" sz="2200"/>
              <a:t>Khi thực hiện lệnh a.wait, process sẽ được chuyển vào condition queue a</a:t>
            </a:r>
          </a:p>
          <a:p>
            <a:r>
              <a:rPr lang="vi-VN" altLang="en-US" sz="2200"/>
              <a:t>Lệnh a.signal chuyển một process từ condition queue a vào monitor</a:t>
            </a:r>
          </a:p>
          <a:p>
            <a:r>
              <a:rPr lang="vi-VN" altLang="en-US" sz="2200"/>
              <a:t>Khi đó, để bảo đảm mutual exclusion, process gọi a.signal sẽ bị blocked và được đưa vào urgent queue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7" name="Line 3"/>
          <p:cNvSpPr>
            <a:spLocks noChangeShapeType="1"/>
          </p:cNvSpPr>
          <p:nvPr/>
        </p:nvSpPr>
        <p:spPr bwMode="auto">
          <a:xfrm flipV="1">
            <a:off x="4532312" y="1419226"/>
            <a:ext cx="693738" cy="441325"/>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 name="Rectangle 4"/>
          <p:cNvSpPr>
            <a:spLocks/>
          </p:cNvSpPr>
          <p:nvPr/>
        </p:nvSpPr>
        <p:spPr bwMode="auto">
          <a:xfrm>
            <a:off x="5229226" y="1219201"/>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9" name="Rectangle 5"/>
          <p:cNvSpPr>
            <a:spLocks/>
          </p:cNvSpPr>
          <p:nvPr/>
        </p:nvSpPr>
        <p:spPr bwMode="auto">
          <a:xfrm>
            <a:off x="5876926" y="1219201"/>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 name="Rectangle 6"/>
          <p:cNvSpPr>
            <a:spLocks/>
          </p:cNvSpPr>
          <p:nvPr/>
        </p:nvSpPr>
        <p:spPr bwMode="auto">
          <a:xfrm>
            <a:off x="6546851" y="1219201"/>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 name="Rectangle 7"/>
          <p:cNvSpPr>
            <a:spLocks/>
          </p:cNvSpPr>
          <p:nvPr/>
        </p:nvSpPr>
        <p:spPr bwMode="auto">
          <a:xfrm>
            <a:off x="7194551" y="1219201"/>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cxnSp>
        <p:nvCxnSpPr>
          <p:cNvPr id="12" name="AutoShape 8"/>
          <p:cNvCxnSpPr>
            <a:cxnSpLocks noChangeShapeType="1"/>
            <a:stCxn id="8" idx="0"/>
            <a:endCxn id="9" idx="0"/>
          </p:cNvCxnSpPr>
          <p:nvPr/>
        </p:nvCxnSpPr>
        <p:spPr bwMode="auto">
          <a:xfrm>
            <a:off x="5405437" y="1420813"/>
            <a:ext cx="64770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9"/>
          <p:cNvCxnSpPr>
            <a:cxnSpLocks noChangeShapeType="1"/>
            <a:stCxn id="9" idx="0"/>
            <a:endCxn id="10" idx="0"/>
          </p:cNvCxnSpPr>
          <p:nvPr/>
        </p:nvCxnSpPr>
        <p:spPr bwMode="auto">
          <a:xfrm>
            <a:off x="6053138" y="1420813"/>
            <a:ext cx="669925"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10"/>
          <p:cNvCxnSpPr>
            <a:cxnSpLocks noChangeShapeType="1"/>
            <a:stCxn id="10" idx="0"/>
            <a:endCxn id="11" idx="0"/>
          </p:cNvCxnSpPr>
          <p:nvPr/>
        </p:nvCxnSpPr>
        <p:spPr bwMode="auto">
          <a:xfrm>
            <a:off x="6723062" y="1420813"/>
            <a:ext cx="64770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Rectangle 11"/>
          <p:cNvSpPr>
            <a:spLocks/>
          </p:cNvSpPr>
          <p:nvPr/>
        </p:nvSpPr>
        <p:spPr bwMode="auto">
          <a:xfrm>
            <a:off x="5381625" y="1635125"/>
            <a:ext cx="152766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entry queue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6" name="Line 12"/>
          <p:cNvSpPr>
            <a:spLocks noChangeShapeType="1"/>
          </p:cNvSpPr>
          <p:nvPr/>
        </p:nvSpPr>
        <p:spPr bwMode="auto">
          <a:xfrm>
            <a:off x="7688262" y="1781175"/>
            <a:ext cx="31273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 name="Line 13"/>
          <p:cNvSpPr>
            <a:spLocks noChangeShapeType="1"/>
          </p:cNvSpPr>
          <p:nvPr/>
        </p:nvSpPr>
        <p:spPr bwMode="auto">
          <a:xfrm>
            <a:off x="7777163" y="1882775"/>
            <a:ext cx="15557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 name="AutoShape 14"/>
          <p:cNvSpPr>
            <a:spLocks/>
          </p:cNvSpPr>
          <p:nvPr/>
        </p:nvSpPr>
        <p:spPr bwMode="auto">
          <a:xfrm>
            <a:off x="7542213" y="1416050"/>
            <a:ext cx="301625" cy="3635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9" name="AutoShape 15"/>
          <p:cNvSpPr>
            <a:spLocks/>
          </p:cNvSpPr>
          <p:nvPr/>
        </p:nvSpPr>
        <p:spPr bwMode="auto">
          <a:xfrm>
            <a:off x="1725613" y="1401763"/>
            <a:ext cx="3516313" cy="50038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0" name="Rectangle 16"/>
          <p:cNvSpPr>
            <a:spLocks/>
          </p:cNvSpPr>
          <p:nvPr/>
        </p:nvSpPr>
        <p:spPr bwMode="auto">
          <a:xfrm>
            <a:off x="2601913" y="1593850"/>
            <a:ext cx="148117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shared data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1" name="Line 17"/>
          <p:cNvSpPr>
            <a:spLocks noChangeShapeType="1"/>
          </p:cNvSpPr>
          <p:nvPr/>
        </p:nvSpPr>
        <p:spPr bwMode="auto">
          <a:xfrm>
            <a:off x="1890713" y="2868614"/>
            <a:ext cx="3197225" cy="31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2" name="Rectangle 18"/>
          <p:cNvSpPr>
            <a:spLocks/>
          </p:cNvSpPr>
          <p:nvPr/>
        </p:nvSpPr>
        <p:spPr bwMode="auto">
          <a:xfrm>
            <a:off x="2224088" y="3271838"/>
            <a:ext cx="422275" cy="939800"/>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3" name="Rectangle 19"/>
          <p:cNvSpPr>
            <a:spLocks/>
          </p:cNvSpPr>
          <p:nvPr/>
        </p:nvSpPr>
        <p:spPr bwMode="auto">
          <a:xfrm>
            <a:off x="2925763" y="3271838"/>
            <a:ext cx="422275" cy="939800"/>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4" name="Rectangle 20"/>
          <p:cNvSpPr>
            <a:spLocks/>
          </p:cNvSpPr>
          <p:nvPr/>
        </p:nvSpPr>
        <p:spPr bwMode="auto">
          <a:xfrm>
            <a:off x="4437063" y="3259138"/>
            <a:ext cx="422275" cy="939800"/>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5" name="Rectangle 21"/>
          <p:cNvSpPr>
            <a:spLocks/>
          </p:cNvSpPr>
          <p:nvPr/>
        </p:nvSpPr>
        <p:spPr bwMode="auto">
          <a:xfrm>
            <a:off x="3595687" y="3506788"/>
            <a:ext cx="23083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6" name="AutoShape 22"/>
          <p:cNvSpPr>
            <a:spLocks/>
          </p:cNvSpPr>
          <p:nvPr/>
        </p:nvSpPr>
        <p:spPr bwMode="auto">
          <a:xfrm rot="5400000">
            <a:off x="3462338" y="3014663"/>
            <a:ext cx="176212" cy="27352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0"/>
                </a:ln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7" name="Rectangle 23"/>
          <p:cNvSpPr>
            <a:spLocks/>
          </p:cNvSpPr>
          <p:nvPr/>
        </p:nvSpPr>
        <p:spPr bwMode="auto">
          <a:xfrm>
            <a:off x="2754312" y="4475163"/>
            <a:ext cx="134972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operations</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8" name="Rectangle 24"/>
          <p:cNvSpPr>
            <a:spLocks/>
          </p:cNvSpPr>
          <p:nvPr/>
        </p:nvSpPr>
        <p:spPr bwMode="auto">
          <a:xfrm>
            <a:off x="2635251" y="5413376"/>
            <a:ext cx="1522853" cy="6647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initialization</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code</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9" name="Line 25"/>
          <p:cNvSpPr>
            <a:spLocks noChangeShapeType="1"/>
          </p:cNvSpPr>
          <p:nvPr/>
        </p:nvSpPr>
        <p:spPr bwMode="auto">
          <a:xfrm>
            <a:off x="1958976" y="5165725"/>
            <a:ext cx="303847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0" name="Rectangle 26"/>
          <p:cNvSpPr>
            <a:spLocks/>
          </p:cNvSpPr>
          <p:nvPr/>
        </p:nvSpPr>
        <p:spPr bwMode="auto">
          <a:xfrm>
            <a:off x="2355850" y="2009776"/>
            <a:ext cx="1346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b="1" i="1">
                <a:solidFill>
                  <a:srgbClr val="3333CC"/>
                </a:solidFill>
                <a:latin typeface="VNI-Helve" pitchFamily="2" charset="0"/>
                <a:cs typeface="Times New Roman" panose="02020603050405020304" pitchFamily="18" charset="0"/>
                <a:sym typeface="VNI-Helve" pitchFamily="2" charset="0"/>
              </a:rPr>
              <a:t>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1" name="Rectangle 27"/>
          <p:cNvSpPr>
            <a:spLocks/>
          </p:cNvSpPr>
          <p:nvPr/>
        </p:nvSpPr>
        <p:spPr bwMode="auto">
          <a:xfrm>
            <a:off x="2335212" y="2363789"/>
            <a:ext cx="1346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b="1" i="1">
                <a:solidFill>
                  <a:srgbClr val="3333CC"/>
                </a:solidFill>
                <a:latin typeface="VNI-Helve" pitchFamily="2" charset="0"/>
                <a:cs typeface="Times New Roman" panose="02020603050405020304" pitchFamily="18" charset="0"/>
                <a:sym typeface="VNI-Helve" pitchFamily="2" charset="0"/>
              </a:rPr>
              <a:t>b</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2" name="Rectangle 28"/>
          <p:cNvSpPr>
            <a:spLocks/>
          </p:cNvSpPr>
          <p:nvPr/>
        </p:nvSpPr>
        <p:spPr bwMode="auto">
          <a:xfrm>
            <a:off x="2921000" y="2501901"/>
            <a:ext cx="182562"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3" name="Rectangle 29"/>
          <p:cNvSpPr>
            <a:spLocks/>
          </p:cNvSpPr>
          <p:nvPr/>
        </p:nvSpPr>
        <p:spPr bwMode="auto">
          <a:xfrm>
            <a:off x="3352800" y="2501901"/>
            <a:ext cx="182562"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4" name="Line 30"/>
          <p:cNvSpPr>
            <a:spLocks noChangeShapeType="1"/>
          </p:cNvSpPr>
          <p:nvPr/>
        </p:nvSpPr>
        <p:spPr bwMode="auto">
          <a:xfrm>
            <a:off x="2671762" y="2593975"/>
            <a:ext cx="249238"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cxnSp>
        <p:nvCxnSpPr>
          <p:cNvPr id="35" name="AutoShape 31"/>
          <p:cNvCxnSpPr>
            <a:cxnSpLocks noChangeShapeType="1"/>
            <a:stCxn id="32" idx="0"/>
            <a:endCxn id="33" idx="0"/>
          </p:cNvCxnSpPr>
          <p:nvPr/>
        </p:nvCxnSpPr>
        <p:spPr bwMode="auto">
          <a:xfrm>
            <a:off x="3011487" y="2592388"/>
            <a:ext cx="431800" cy="0"/>
          </a:xfrm>
          <a:prstGeom prst="straightConnector1">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 name="AutoShape 32"/>
          <p:cNvSpPr>
            <a:spLocks/>
          </p:cNvSpPr>
          <p:nvPr/>
        </p:nvSpPr>
        <p:spPr bwMode="auto">
          <a:xfrm>
            <a:off x="3538537" y="2605088"/>
            <a:ext cx="287338" cy="1698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5752" y="0"/>
                </a:lnTo>
                <a:lnTo>
                  <a:pt x="15752" y="21600"/>
                </a:lnTo>
                <a:lnTo>
                  <a:pt x="9786" y="21600"/>
                </a:lnTo>
                <a:lnTo>
                  <a:pt x="21600" y="2160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37" name="Rectangle 33"/>
          <p:cNvSpPr>
            <a:spLocks/>
          </p:cNvSpPr>
          <p:nvPr/>
        </p:nvSpPr>
        <p:spPr bwMode="auto">
          <a:xfrm>
            <a:off x="2906713" y="2136776"/>
            <a:ext cx="182563"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8" name="Rectangle 34"/>
          <p:cNvSpPr>
            <a:spLocks/>
          </p:cNvSpPr>
          <p:nvPr/>
        </p:nvSpPr>
        <p:spPr bwMode="auto">
          <a:xfrm>
            <a:off x="3338513" y="2136776"/>
            <a:ext cx="182563"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9" name="Rectangle 35"/>
          <p:cNvSpPr>
            <a:spLocks/>
          </p:cNvSpPr>
          <p:nvPr/>
        </p:nvSpPr>
        <p:spPr bwMode="auto">
          <a:xfrm>
            <a:off x="3770313" y="2136776"/>
            <a:ext cx="182563"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cxnSp>
        <p:nvCxnSpPr>
          <p:cNvPr id="40" name="AutoShape 36"/>
          <p:cNvCxnSpPr>
            <a:cxnSpLocks noChangeShapeType="1"/>
            <a:stCxn id="37" idx="0"/>
            <a:endCxn id="38" idx="0"/>
          </p:cNvCxnSpPr>
          <p:nvPr/>
        </p:nvCxnSpPr>
        <p:spPr bwMode="auto">
          <a:xfrm>
            <a:off x="2997200" y="2227263"/>
            <a:ext cx="431800" cy="0"/>
          </a:xfrm>
          <a:prstGeom prst="straightConnector1">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AutoShape 37"/>
          <p:cNvCxnSpPr>
            <a:cxnSpLocks noChangeShapeType="1"/>
            <a:stCxn id="38" idx="0"/>
            <a:endCxn id="39" idx="0"/>
          </p:cNvCxnSpPr>
          <p:nvPr/>
        </p:nvCxnSpPr>
        <p:spPr bwMode="auto">
          <a:xfrm>
            <a:off x="3429000" y="2227263"/>
            <a:ext cx="431800" cy="0"/>
          </a:xfrm>
          <a:prstGeom prst="straightConnector1">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 name="AutoShape 38"/>
          <p:cNvSpPr>
            <a:spLocks/>
          </p:cNvSpPr>
          <p:nvPr/>
        </p:nvSpPr>
        <p:spPr bwMode="auto">
          <a:xfrm>
            <a:off x="3956051" y="2239963"/>
            <a:ext cx="287337" cy="1698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5752" y="0"/>
                </a:lnTo>
                <a:lnTo>
                  <a:pt x="15752" y="21600"/>
                </a:lnTo>
                <a:lnTo>
                  <a:pt x="9786" y="21600"/>
                </a:lnTo>
                <a:lnTo>
                  <a:pt x="21600" y="2160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3" name="Line 39"/>
          <p:cNvSpPr>
            <a:spLocks noChangeShapeType="1"/>
          </p:cNvSpPr>
          <p:nvPr/>
        </p:nvSpPr>
        <p:spPr bwMode="auto">
          <a:xfrm>
            <a:off x="2670176" y="2228850"/>
            <a:ext cx="249237"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Tree>
    <p:extLst>
      <p:ext uri="{BB962C8B-B14F-4D97-AF65-F5344CB8AC3E}">
        <p14:creationId xmlns:p14="http://schemas.microsoft.com/office/powerpoint/2010/main" val="513071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có condition variable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46" name="Rectangle 1"/>
          <p:cNvSpPr>
            <a:spLocks/>
          </p:cNvSpPr>
          <p:nvPr/>
        </p:nvSpPr>
        <p:spPr bwMode="auto">
          <a:xfrm>
            <a:off x="1993901" y="1763713"/>
            <a:ext cx="2951163" cy="4506912"/>
          </a:xfrm>
          <a:prstGeom prst="rect">
            <a:avLst/>
          </a:prstGeom>
          <a:solidFill>
            <a:srgbClr val="DDDDDD"/>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47" name="Rectangle 4"/>
          <p:cNvSpPr>
            <a:spLocks/>
          </p:cNvSpPr>
          <p:nvPr/>
        </p:nvSpPr>
        <p:spPr bwMode="auto">
          <a:xfrm>
            <a:off x="7805739" y="6218239"/>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48" name="Rectangle 5"/>
          <p:cNvSpPr>
            <a:spLocks/>
          </p:cNvSpPr>
          <p:nvPr/>
        </p:nvSpPr>
        <p:spPr bwMode="auto">
          <a:xfrm>
            <a:off x="8339139" y="6218239"/>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49" name="AutoShape 6"/>
          <p:cNvSpPr>
            <a:spLocks/>
          </p:cNvSpPr>
          <p:nvPr/>
        </p:nvSpPr>
        <p:spPr bwMode="auto">
          <a:xfrm>
            <a:off x="2030414" y="6284914"/>
            <a:ext cx="20637" cy="20637"/>
          </a:xfrm>
          <a:custGeom>
            <a:avLst/>
            <a:gdLst>
              <a:gd name="T0" fmla="*/ 13723 w 19679"/>
              <a:gd name="T1" fmla="*/ 15063 h 19679"/>
              <a:gd name="T2" fmla="*/ 13723 w 19679"/>
              <a:gd name="T3" fmla="*/ 15063 h 19679"/>
              <a:gd name="T4" fmla="*/ 13723 w 19679"/>
              <a:gd name="T5" fmla="*/ 15063 h 19679"/>
              <a:gd name="T6" fmla="*/ 13723 w 19679"/>
              <a:gd name="T7" fmla="*/ 1506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0" name="AutoShape 7"/>
          <p:cNvCxnSpPr>
            <a:cxnSpLocks noChangeShapeType="1"/>
            <a:stCxn id="49" idx="0"/>
            <a:endCxn id="47" idx="0"/>
          </p:cNvCxnSpPr>
          <p:nvPr/>
        </p:nvCxnSpPr>
        <p:spPr bwMode="auto">
          <a:xfrm flipV="1">
            <a:off x="2041525" y="6283325"/>
            <a:ext cx="5894388" cy="12700"/>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AutoShape 8"/>
          <p:cNvSpPr>
            <a:spLocks/>
          </p:cNvSpPr>
          <p:nvPr/>
        </p:nvSpPr>
        <p:spPr bwMode="auto">
          <a:xfrm>
            <a:off x="10517189" y="6254750"/>
            <a:ext cx="20637" cy="20638"/>
          </a:xfrm>
          <a:custGeom>
            <a:avLst/>
            <a:gdLst>
              <a:gd name="T0" fmla="*/ 13723 w 19679"/>
              <a:gd name="T1" fmla="*/ 15069 h 19679"/>
              <a:gd name="T2" fmla="*/ 13723 w 19679"/>
              <a:gd name="T3" fmla="*/ 15069 h 19679"/>
              <a:gd name="T4" fmla="*/ 13723 w 19679"/>
              <a:gd name="T5" fmla="*/ 15069 h 19679"/>
              <a:gd name="T6" fmla="*/ 13723 w 19679"/>
              <a:gd name="T7" fmla="*/ 1506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2" name="AutoShape 9"/>
          <p:cNvCxnSpPr>
            <a:cxnSpLocks noChangeShapeType="1"/>
            <a:stCxn id="48" idx="0"/>
            <a:endCxn id="51" idx="0"/>
          </p:cNvCxnSpPr>
          <p:nvPr/>
        </p:nvCxnSpPr>
        <p:spPr bwMode="auto">
          <a:xfrm flipV="1">
            <a:off x="8469314" y="6265863"/>
            <a:ext cx="2058987" cy="17462"/>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3" name="Rectangle 10"/>
          <p:cNvSpPr>
            <a:spLocks/>
          </p:cNvSpPr>
          <p:nvPr/>
        </p:nvSpPr>
        <p:spPr bwMode="auto">
          <a:xfrm>
            <a:off x="7767639" y="1698626"/>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54" name="Rectangle 11"/>
          <p:cNvSpPr>
            <a:spLocks/>
          </p:cNvSpPr>
          <p:nvPr/>
        </p:nvSpPr>
        <p:spPr bwMode="auto">
          <a:xfrm>
            <a:off x="8301039" y="1698626"/>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55" name="AutoShape 12"/>
          <p:cNvSpPr>
            <a:spLocks/>
          </p:cNvSpPr>
          <p:nvPr/>
        </p:nvSpPr>
        <p:spPr bwMode="auto">
          <a:xfrm>
            <a:off x="1992314" y="1765300"/>
            <a:ext cx="20637" cy="20638"/>
          </a:xfrm>
          <a:custGeom>
            <a:avLst/>
            <a:gdLst>
              <a:gd name="T0" fmla="*/ 13723 w 19679"/>
              <a:gd name="T1" fmla="*/ 15069 h 19679"/>
              <a:gd name="T2" fmla="*/ 13723 w 19679"/>
              <a:gd name="T3" fmla="*/ 15069 h 19679"/>
              <a:gd name="T4" fmla="*/ 13723 w 19679"/>
              <a:gd name="T5" fmla="*/ 15069 h 19679"/>
              <a:gd name="T6" fmla="*/ 13723 w 19679"/>
              <a:gd name="T7" fmla="*/ 1506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6" name="AutoShape 13"/>
          <p:cNvCxnSpPr>
            <a:cxnSpLocks noChangeShapeType="1"/>
            <a:stCxn id="55" idx="0"/>
            <a:endCxn id="53" idx="0"/>
          </p:cNvCxnSpPr>
          <p:nvPr/>
        </p:nvCxnSpPr>
        <p:spPr bwMode="auto">
          <a:xfrm flipV="1">
            <a:off x="2003425" y="1763713"/>
            <a:ext cx="5894388" cy="12700"/>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 name="AutoShape 14"/>
          <p:cNvSpPr>
            <a:spLocks/>
          </p:cNvSpPr>
          <p:nvPr/>
        </p:nvSpPr>
        <p:spPr bwMode="auto">
          <a:xfrm>
            <a:off x="10479089" y="1735139"/>
            <a:ext cx="20637" cy="20637"/>
          </a:xfrm>
          <a:custGeom>
            <a:avLst/>
            <a:gdLst>
              <a:gd name="T0" fmla="*/ 13723 w 19679"/>
              <a:gd name="T1" fmla="*/ 15063 h 19679"/>
              <a:gd name="T2" fmla="*/ 13723 w 19679"/>
              <a:gd name="T3" fmla="*/ 15063 h 19679"/>
              <a:gd name="T4" fmla="*/ 13723 w 19679"/>
              <a:gd name="T5" fmla="*/ 15063 h 19679"/>
              <a:gd name="T6" fmla="*/ 13723 w 19679"/>
              <a:gd name="T7" fmla="*/ 1506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8" name="AutoShape 15"/>
          <p:cNvCxnSpPr>
            <a:cxnSpLocks noChangeShapeType="1"/>
            <a:stCxn id="54" idx="0"/>
            <a:endCxn id="57" idx="0"/>
          </p:cNvCxnSpPr>
          <p:nvPr/>
        </p:nvCxnSpPr>
        <p:spPr bwMode="auto">
          <a:xfrm flipV="1">
            <a:off x="8431214" y="1746251"/>
            <a:ext cx="2058987" cy="17463"/>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Rectangle 16"/>
          <p:cNvSpPr>
            <a:spLocks/>
          </p:cNvSpPr>
          <p:nvPr/>
        </p:nvSpPr>
        <p:spPr bwMode="auto">
          <a:xfrm>
            <a:off x="7686675" y="1108076"/>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0" name="Rectangle 17"/>
          <p:cNvSpPr>
            <a:spLocks/>
          </p:cNvSpPr>
          <p:nvPr/>
        </p:nvSpPr>
        <p:spPr bwMode="auto">
          <a:xfrm>
            <a:off x="7686675" y="1209676"/>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1" name="Rectangle 18"/>
          <p:cNvSpPr>
            <a:spLocks/>
          </p:cNvSpPr>
          <p:nvPr/>
        </p:nvSpPr>
        <p:spPr bwMode="auto">
          <a:xfrm>
            <a:off x="7686675" y="1311276"/>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2" name="Rectangle 19"/>
          <p:cNvSpPr>
            <a:spLocks/>
          </p:cNvSpPr>
          <p:nvPr/>
        </p:nvSpPr>
        <p:spPr bwMode="auto">
          <a:xfrm>
            <a:off x="7686675" y="1412876"/>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3" name="Line 20"/>
          <p:cNvSpPr>
            <a:spLocks noChangeShapeType="1"/>
          </p:cNvSpPr>
          <p:nvPr/>
        </p:nvSpPr>
        <p:spPr bwMode="auto">
          <a:xfrm>
            <a:off x="7675563" y="952501"/>
            <a:ext cx="0" cy="5492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4" name="Line 21"/>
          <p:cNvSpPr>
            <a:spLocks noChangeShapeType="1"/>
          </p:cNvSpPr>
          <p:nvPr/>
        </p:nvSpPr>
        <p:spPr bwMode="auto">
          <a:xfrm>
            <a:off x="8640763" y="965201"/>
            <a:ext cx="0" cy="5492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5" name="Rectangle 22"/>
          <p:cNvSpPr>
            <a:spLocks/>
          </p:cNvSpPr>
          <p:nvPr/>
        </p:nvSpPr>
        <p:spPr bwMode="auto">
          <a:xfrm>
            <a:off x="4749800" y="2062164"/>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6" name="Rectangle 23"/>
          <p:cNvSpPr>
            <a:spLocks/>
          </p:cNvSpPr>
          <p:nvPr/>
        </p:nvSpPr>
        <p:spPr bwMode="auto">
          <a:xfrm>
            <a:off x="4760914" y="2274889"/>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7" name="Line 24"/>
          <p:cNvSpPr>
            <a:spLocks noChangeShapeType="1"/>
          </p:cNvSpPr>
          <p:nvPr/>
        </p:nvSpPr>
        <p:spPr bwMode="auto">
          <a:xfrm flipV="1">
            <a:off x="4879975" y="1763714"/>
            <a:ext cx="0" cy="2873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8" name="Line 25"/>
          <p:cNvSpPr>
            <a:spLocks noChangeShapeType="1"/>
          </p:cNvSpPr>
          <p:nvPr/>
        </p:nvSpPr>
        <p:spPr bwMode="auto">
          <a:xfrm flipV="1">
            <a:off x="4892675" y="2378075"/>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9" name="Rectangle 26"/>
          <p:cNvSpPr>
            <a:spLocks/>
          </p:cNvSpPr>
          <p:nvPr/>
        </p:nvSpPr>
        <p:spPr bwMode="auto">
          <a:xfrm>
            <a:off x="4762500" y="2674939"/>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0" name="Rectangle 27"/>
          <p:cNvSpPr>
            <a:spLocks/>
          </p:cNvSpPr>
          <p:nvPr/>
        </p:nvSpPr>
        <p:spPr bwMode="auto">
          <a:xfrm>
            <a:off x="4773614" y="2887664"/>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1" name="Rectangle 28"/>
          <p:cNvSpPr>
            <a:spLocks/>
          </p:cNvSpPr>
          <p:nvPr/>
        </p:nvSpPr>
        <p:spPr bwMode="auto">
          <a:xfrm>
            <a:off x="4775200" y="3811589"/>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2" name="Rectangle 29"/>
          <p:cNvSpPr>
            <a:spLocks/>
          </p:cNvSpPr>
          <p:nvPr/>
        </p:nvSpPr>
        <p:spPr bwMode="auto">
          <a:xfrm>
            <a:off x="4786314" y="4024314"/>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3" name="Line 30"/>
          <p:cNvSpPr>
            <a:spLocks noChangeShapeType="1"/>
          </p:cNvSpPr>
          <p:nvPr/>
        </p:nvSpPr>
        <p:spPr bwMode="auto">
          <a:xfrm flipV="1">
            <a:off x="4905375" y="2990851"/>
            <a:ext cx="0" cy="8096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74" name="Line 31"/>
          <p:cNvSpPr>
            <a:spLocks noChangeShapeType="1"/>
          </p:cNvSpPr>
          <p:nvPr/>
        </p:nvSpPr>
        <p:spPr bwMode="auto">
          <a:xfrm flipV="1">
            <a:off x="4918075" y="4127500"/>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75" name="Rectangle 32"/>
          <p:cNvSpPr>
            <a:spLocks/>
          </p:cNvSpPr>
          <p:nvPr/>
        </p:nvSpPr>
        <p:spPr bwMode="auto">
          <a:xfrm>
            <a:off x="4787900" y="4424364"/>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6" name="Rectangle 33"/>
          <p:cNvSpPr>
            <a:spLocks/>
          </p:cNvSpPr>
          <p:nvPr/>
        </p:nvSpPr>
        <p:spPr bwMode="auto">
          <a:xfrm>
            <a:off x="4799014" y="4637089"/>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7" name="Rectangle 34"/>
          <p:cNvSpPr>
            <a:spLocks/>
          </p:cNvSpPr>
          <p:nvPr/>
        </p:nvSpPr>
        <p:spPr bwMode="auto">
          <a:xfrm>
            <a:off x="4789489" y="5103814"/>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8" name="Rectangle 35"/>
          <p:cNvSpPr>
            <a:spLocks/>
          </p:cNvSpPr>
          <p:nvPr/>
        </p:nvSpPr>
        <p:spPr bwMode="auto">
          <a:xfrm>
            <a:off x="4800600" y="5316539"/>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9" name="Line 36"/>
          <p:cNvSpPr>
            <a:spLocks noChangeShapeType="1"/>
          </p:cNvSpPr>
          <p:nvPr/>
        </p:nvSpPr>
        <p:spPr bwMode="auto">
          <a:xfrm flipV="1">
            <a:off x="4919663" y="4740276"/>
            <a:ext cx="0" cy="352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0" name="Line 37"/>
          <p:cNvSpPr>
            <a:spLocks noChangeShapeType="1"/>
          </p:cNvSpPr>
          <p:nvPr/>
        </p:nvSpPr>
        <p:spPr bwMode="auto">
          <a:xfrm flipV="1">
            <a:off x="4932363" y="5419725"/>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1" name="Rectangle 38"/>
          <p:cNvSpPr>
            <a:spLocks/>
          </p:cNvSpPr>
          <p:nvPr/>
        </p:nvSpPr>
        <p:spPr bwMode="auto">
          <a:xfrm>
            <a:off x="4802189" y="5716589"/>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82" name="Rectangle 39"/>
          <p:cNvSpPr>
            <a:spLocks/>
          </p:cNvSpPr>
          <p:nvPr/>
        </p:nvSpPr>
        <p:spPr bwMode="auto">
          <a:xfrm>
            <a:off x="4813300" y="5929314"/>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83" name="Line 40"/>
          <p:cNvSpPr>
            <a:spLocks noChangeShapeType="1"/>
          </p:cNvSpPr>
          <p:nvPr/>
        </p:nvSpPr>
        <p:spPr bwMode="auto">
          <a:xfrm flipV="1">
            <a:off x="4953000" y="6042025"/>
            <a:ext cx="0" cy="228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84" name="Group 41"/>
          <p:cNvGrpSpPr>
            <a:grpSpLocks/>
          </p:cNvGrpSpPr>
          <p:nvPr/>
        </p:nvGrpSpPr>
        <p:grpSpPr bwMode="auto">
          <a:xfrm>
            <a:off x="6943726" y="2063751"/>
            <a:ext cx="3095625" cy="417513"/>
            <a:chOff x="0" y="0"/>
            <a:chExt cx="3095625" cy="417513"/>
          </a:xfrm>
        </p:grpSpPr>
        <p:sp>
          <p:nvSpPr>
            <p:cNvPr id="85" name="Rectangle 42"/>
            <p:cNvSpPr>
              <a:spLocks/>
            </p:cNvSpPr>
            <p:nvPr/>
          </p:nvSpPr>
          <p:spPr bwMode="auto">
            <a:xfrm>
              <a:off x="0" y="0"/>
              <a:ext cx="3095625" cy="4175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86" name="Rectangle 43"/>
            <p:cNvSpPr>
              <a:spLocks/>
            </p:cNvSpPr>
            <p:nvPr/>
          </p:nvSpPr>
          <p:spPr bwMode="auto">
            <a:xfrm>
              <a:off x="0" y="54868"/>
              <a:ext cx="1011495"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local data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87" name="Group 44"/>
          <p:cNvGrpSpPr>
            <a:grpSpLocks/>
          </p:cNvGrpSpPr>
          <p:nvPr/>
        </p:nvGrpSpPr>
        <p:grpSpPr bwMode="auto">
          <a:xfrm>
            <a:off x="6943726" y="2590801"/>
            <a:ext cx="3095625" cy="417513"/>
            <a:chOff x="0" y="0"/>
            <a:chExt cx="3095625" cy="417513"/>
          </a:xfrm>
        </p:grpSpPr>
        <p:sp>
          <p:nvSpPr>
            <p:cNvPr id="88" name="Rectangle 45"/>
            <p:cNvSpPr>
              <a:spLocks/>
            </p:cNvSpPr>
            <p:nvPr/>
          </p:nvSpPr>
          <p:spPr bwMode="auto">
            <a:xfrm>
              <a:off x="0" y="0"/>
              <a:ext cx="3095625" cy="4175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89" name="Rectangle 46"/>
            <p:cNvSpPr>
              <a:spLocks/>
            </p:cNvSpPr>
            <p:nvPr/>
          </p:nvSpPr>
          <p:spPr bwMode="auto">
            <a:xfrm>
              <a:off x="0" y="54868"/>
              <a:ext cx="1979709"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condition variables</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90" name="Group 47"/>
          <p:cNvGrpSpPr>
            <a:grpSpLocks/>
          </p:cNvGrpSpPr>
          <p:nvPr/>
        </p:nvGrpSpPr>
        <p:grpSpPr bwMode="auto">
          <a:xfrm>
            <a:off x="6965951" y="3111501"/>
            <a:ext cx="3095625" cy="695324"/>
            <a:chOff x="0" y="0"/>
            <a:chExt cx="3095625" cy="693738"/>
          </a:xfrm>
        </p:grpSpPr>
        <p:sp>
          <p:nvSpPr>
            <p:cNvPr id="91" name="Rectangle 48"/>
            <p:cNvSpPr>
              <a:spLocks/>
            </p:cNvSpPr>
            <p:nvPr/>
          </p:nvSpPr>
          <p:spPr bwMode="auto">
            <a:xfrm>
              <a:off x="0" y="0"/>
              <a:ext cx="3095625" cy="693738"/>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92" name="Rectangle 49"/>
            <p:cNvSpPr>
              <a:spLocks/>
            </p:cNvSpPr>
            <p:nvPr/>
          </p:nvSpPr>
          <p:spPr bwMode="auto">
            <a:xfrm>
              <a:off x="0" y="0"/>
              <a:ext cx="1271182" cy="30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procedure 1</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93" name="Group 50"/>
          <p:cNvGrpSpPr>
            <a:grpSpLocks/>
          </p:cNvGrpSpPr>
          <p:nvPr/>
        </p:nvGrpSpPr>
        <p:grpSpPr bwMode="auto">
          <a:xfrm>
            <a:off x="6953251" y="4613277"/>
            <a:ext cx="3095625" cy="668337"/>
            <a:chOff x="0" y="0"/>
            <a:chExt cx="3095625" cy="666750"/>
          </a:xfrm>
        </p:grpSpPr>
        <p:sp>
          <p:nvSpPr>
            <p:cNvPr id="94" name="Rectangle 51"/>
            <p:cNvSpPr>
              <a:spLocks/>
            </p:cNvSpPr>
            <p:nvPr/>
          </p:nvSpPr>
          <p:spPr bwMode="auto">
            <a:xfrm>
              <a:off x="0" y="0"/>
              <a:ext cx="3095625" cy="666750"/>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95" name="Rectangle 52"/>
            <p:cNvSpPr>
              <a:spLocks/>
            </p:cNvSpPr>
            <p:nvPr/>
          </p:nvSpPr>
          <p:spPr bwMode="auto">
            <a:xfrm>
              <a:off x="0" y="0"/>
              <a:ext cx="1250855" cy="307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procedure k</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96" name="Group 53"/>
          <p:cNvGrpSpPr>
            <a:grpSpLocks/>
          </p:cNvGrpSpPr>
          <p:nvPr/>
        </p:nvGrpSpPr>
        <p:grpSpPr bwMode="auto">
          <a:xfrm>
            <a:off x="6962776" y="5383214"/>
            <a:ext cx="3095625" cy="484187"/>
            <a:chOff x="0" y="0"/>
            <a:chExt cx="3095625" cy="484188"/>
          </a:xfrm>
        </p:grpSpPr>
        <p:sp>
          <p:nvSpPr>
            <p:cNvPr id="97" name="Rectangle 54"/>
            <p:cNvSpPr>
              <a:spLocks/>
            </p:cNvSpPr>
            <p:nvPr/>
          </p:nvSpPr>
          <p:spPr bwMode="auto">
            <a:xfrm>
              <a:off x="0" y="0"/>
              <a:ext cx="3095625" cy="484188"/>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98" name="Rectangle 55"/>
            <p:cNvSpPr>
              <a:spLocks/>
            </p:cNvSpPr>
            <p:nvPr/>
          </p:nvSpPr>
          <p:spPr bwMode="auto">
            <a:xfrm>
              <a:off x="0" y="88204"/>
              <a:ext cx="1845057" cy="307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initialization code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sp>
        <p:nvSpPr>
          <p:cNvPr id="99" name="Rectangle 56"/>
          <p:cNvSpPr>
            <a:spLocks/>
          </p:cNvSpPr>
          <p:nvPr/>
        </p:nvSpPr>
        <p:spPr bwMode="auto">
          <a:xfrm rot="16200000">
            <a:off x="8048701" y="3996374"/>
            <a:ext cx="312586"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32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0" name="AutoShape 57"/>
          <p:cNvSpPr>
            <a:spLocks/>
          </p:cNvSpPr>
          <p:nvPr/>
        </p:nvSpPr>
        <p:spPr bwMode="auto">
          <a:xfrm>
            <a:off x="2359026" y="2206626"/>
            <a:ext cx="3279775" cy="638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4239" y="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01" name="Rectangle 58"/>
          <p:cNvSpPr>
            <a:spLocks/>
          </p:cNvSpPr>
          <p:nvPr/>
        </p:nvSpPr>
        <p:spPr bwMode="auto">
          <a:xfrm>
            <a:off x="2052638" y="1298575"/>
            <a:ext cx="240450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200">
                <a:solidFill>
                  <a:srgbClr val="000000"/>
                </a:solidFill>
                <a:latin typeface="VNI-Helve" pitchFamily="2" charset="0"/>
                <a:cs typeface="Times New Roman" panose="02020603050405020304" pitchFamily="18" charset="0"/>
                <a:sym typeface="VNI-Helve" pitchFamily="2" charset="0"/>
              </a:rPr>
              <a:t>monitor waiting area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2" name="Rectangle 59"/>
          <p:cNvSpPr>
            <a:spLocks/>
          </p:cNvSpPr>
          <p:nvPr/>
        </p:nvSpPr>
        <p:spPr bwMode="auto">
          <a:xfrm>
            <a:off x="6311900" y="1350963"/>
            <a:ext cx="1022716"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200">
                <a:solidFill>
                  <a:srgbClr val="000000"/>
                </a:solidFill>
                <a:latin typeface="VNI-Helve" pitchFamily="2" charset="0"/>
                <a:cs typeface="Times New Roman" panose="02020603050405020304" pitchFamily="18" charset="0"/>
                <a:sym typeface="VNI-Helve" pitchFamily="2" charset="0"/>
              </a:rPr>
              <a:t>entrance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3" name="Line 60"/>
          <p:cNvSpPr>
            <a:spLocks noChangeShapeType="1"/>
          </p:cNvSpPr>
          <p:nvPr/>
        </p:nvSpPr>
        <p:spPr bwMode="auto">
          <a:xfrm>
            <a:off x="8156575" y="1516063"/>
            <a:ext cx="12700" cy="455612"/>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04" name="Rectangle 62"/>
          <p:cNvSpPr>
            <a:spLocks/>
          </p:cNvSpPr>
          <p:nvPr/>
        </p:nvSpPr>
        <p:spPr bwMode="auto">
          <a:xfrm>
            <a:off x="8805863" y="1079501"/>
            <a:ext cx="1272784"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entry queue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5" name="Rectangle 63"/>
          <p:cNvSpPr>
            <a:spLocks/>
          </p:cNvSpPr>
          <p:nvPr/>
        </p:nvSpPr>
        <p:spPr bwMode="auto">
          <a:xfrm>
            <a:off x="3151189" y="2787651"/>
            <a:ext cx="755015"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c1.wait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6" name="Rectangle 64"/>
          <p:cNvSpPr>
            <a:spLocks/>
          </p:cNvSpPr>
          <p:nvPr/>
        </p:nvSpPr>
        <p:spPr bwMode="auto">
          <a:xfrm>
            <a:off x="3468688" y="2039939"/>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7" name="Rectangle 65"/>
          <p:cNvSpPr>
            <a:spLocks/>
          </p:cNvSpPr>
          <p:nvPr/>
        </p:nvSpPr>
        <p:spPr bwMode="auto">
          <a:xfrm>
            <a:off x="3659188" y="2039939"/>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8" name="Rectangle 66"/>
          <p:cNvSpPr>
            <a:spLocks/>
          </p:cNvSpPr>
          <p:nvPr/>
        </p:nvSpPr>
        <p:spPr bwMode="auto">
          <a:xfrm>
            <a:off x="3849688" y="2039939"/>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9" name="Rectangle 67"/>
          <p:cNvSpPr>
            <a:spLocks/>
          </p:cNvSpPr>
          <p:nvPr/>
        </p:nvSpPr>
        <p:spPr bwMode="auto">
          <a:xfrm>
            <a:off x="4052888" y="2039939"/>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0" name="Rectangle 68"/>
          <p:cNvSpPr>
            <a:spLocks/>
          </p:cNvSpPr>
          <p:nvPr/>
        </p:nvSpPr>
        <p:spPr bwMode="auto">
          <a:xfrm>
            <a:off x="4243388" y="2039939"/>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1" name="Line 69"/>
          <p:cNvSpPr>
            <a:spLocks noChangeShapeType="1"/>
          </p:cNvSpPr>
          <p:nvPr/>
        </p:nvSpPr>
        <p:spPr bwMode="auto">
          <a:xfrm flipH="1">
            <a:off x="3078163" y="2389188"/>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 name="Line 70"/>
          <p:cNvSpPr>
            <a:spLocks noChangeShapeType="1"/>
          </p:cNvSpPr>
          <p:nvPr/>
        </p:nvSpPr>
        <p:spPr bwMode="auto">
          <a:xfrm flipH="1">
            <a:off x="3078163" y="2046288"/>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3" name="Line 71"/>
          <p:cNvSpPr>
            <a:spLocks noChangeShapeType="1"/>
          </p:cNvSpPr>
          <p:nvPr/>
        </p:nvSpPr>
        <p:spPr bwMode="auto">
          <a:xfrm>
            <a:off x="4435476" y="2230438"/>
            <a:ext cx="874713" cy="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4" name="Rectangle 72"/>
          <p:cNvSpPr>
            <a:spLocks/>
          </p:cNvSpPr>
          <p:nvPr/>
        </p:nvSpPr>
        <p:spPr bwMode="auto">
          <a:xfrm>
            <a:off x="3011488" y="2328864"/>
            <a:ext cx="128400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condition c1</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5" name="Rectangle 73"/>
          <p:cNvSpPr>
            <a:spLocks/>
          </p:cNvSpPr>
          <p:nvPr/>
        </p:nvSpPr>
        <p:spPr bwMode="auto">
          <a:xfrm>
            <a:off x="3494088" y="3803651"/>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6" name="Rectangle 74"/>
          <p:cNvSpPr>
            <a:spLocks/>
          </p:cNvSpPr>
          <p:nvPr/>
        </p:nvSpPr>
        <p:spPr bwMode="auto">
          <a:xfrm>
            <a:off x="3684588" y="3803651"/>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7" name="Rectangle 75"/>
          <p:cNvSpPr>
            <a:spLocks/>
          </p:cNvSpPr>
          <p:nvPr/>
        </p:nvSpPr>
        <p:spPr bwMode="auto">
          <a:xfrm>
            <a:off x="3875088" y="3803651"/>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8" name="Rectangle 76"/>
          <p:cNvSpPr>
            <a:spLocks/>
          </p:cNvSpPr>
          <p:nvPr/>
        </p:nvSpPr>
        <p:spPr bwMode="auto">
          <a:xfrm>
            <a:off x="4078288" y="3803651"/>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9" name="Rectangle 77"/>
          <p:cNvSpPr>
            <a:spLocks/>
          </p:cNvSpPr>
          <p:nvPr/>
        </p:nvSpPr>
        <p:spPr bwMode="auto">
          <a:xfrm>
            <a:off x="4268788" y="3803651"/>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0" name="Line 78"/>
          <p:cNvSpPr>
            <a:spLocks noChangeShapeType="1"/>
          </p:cNvSpPr>
          <p:nvPr/>
        </p:nvSpPr>
        <p:spPr bwMode="auto">
          <a:xfrm flipH="1">
            <a:off x="3103563" y="4152900"/>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1" name="Line 79"/>
          <p:cNvSpPr>
            <a:spLocks noChangeShapeType="1"/>
          </p:cNvSpPr>
          <p:nvPr/>
        </p:nvSpPr>
        <p:spPr bwMode="auto">
          <a:xfrm flipH="1">
            <a:off x="3103563" y="3810000"/>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2" name="Line 80"/>
          <p:cNvSpPr>
            <a:spLocks noChangeShapeType="1"/>
          </p:cNvSpPr>
          <p:nvPr/>
        </p:nvSpPr>
        <p:spPr bwMode="auto">
          <a:xfrm>
            <a:off x="4460876" y="3983038"/>
            <a:ext cx="874713" cy="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3" name="Rectangle 81"/>
          <p:cNvSpPr>
            <a:spLocks/>
          </p:cNvSpPr>
          <p:nvPr/>
        </p:nvSpPr>
        <p:spPr bwMode="auto">
          <a:xfrm>
            <a:off x="3036889" y="4092576"/>
            <a:ext cx="1281889"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condition </a:t>
            </a:r>
            <a:r>
              <a:rPr kumimoji="0" lang="en-US" altLang="en-US" sz="2000" i="1">
                <a:solidFill>
                  <a:srgbClr val="000000"/>
                </a:solidFill>
                <a:latin typeface="VNI-Helve" pitchFamily="2" charset="0"/>
                <a:cs typeface="Times New Roman" panose="02020603050405020304" pitchFamily="18" charset="0"/>
                <a:sym typeface="VNI-Helve" pitchFamily="2" charset="0"/>
              </a:rPr>
              <a:t>cn</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24" name="AutoShape 82"/>
          <p:cNvSpPr>
            <a:spLocks/>
          </p:cNvSpPr>
          <p:nvPr/>
        </p:nvSpPr>
        <p:spPr bwMode="auto">
          <a:xfrm>
            <a:off x="2371726" y="3944939"/>
            <a:ext cx="3279775" cy="638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4239" y="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25" name="Rectangle 83"/>
          <p:cNvSpPr>
            <a:spLocks/>
          </p:cNvSpPr>
          <p:nvPr/>
        </p:nvSpPr>
        <p:spPr bwMode="auto">
          <a:xfrm>
            <a:off x="3124201" y="4522789"/>
            <a:ext cx="75982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cn.wait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6" name="Rectangle 84"/>
          <p:cNvSpPr>
            <a:spLocks/>
          </p:cNvSpPr>
          <p:nvPr/>
        </p:nvSpPr>
        <p:spPr bwMode="auto">
          <a:xfrm>
            <a:off x="3467101" y="5084764"/>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7" name="Rectangle 85"/>
          <p:cNvSpPr>
            <a:spLocks/>
          </p:cNvSpPr>
          <p:nvPr/>
        </p:nvSpPr>
        <p:spPr bwMode="auto">
          <a:xfrm>
            <a:off x="3657601" y="5084764"/>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8" name="Rectangle 86"/>
          <p:cNvSpPr>
            <a:spLocks/>
          </p:cNvSpPr>
          <p:nvPr/>
        </p:nvSpPr>
        <p:spPr bwMode="auto">
          <a:xfrm>
            <a:off x="3860801" y="5084764"/>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9" name="Rectangle 87"/>
          <p:cNvSpPr>
            <a:spLocks/>
          </p:cNvSpPr>
          <p:nvPr/>
        </p:nvSpPr>
        <p:spPr bwMode="auto">
          <a:xfrm>
            <a:off x="4051301" y="5084764"/>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0" name="Rectangle 88"/>
          <p:cNvSpPr>
            <a:spLocks/>
          </p:cNvSpPr>
          <p:nvPr/>
        </p:nvSpPr>
        <p:spPr bwMode="auto">
          <a:xfrm>
            <a:off x="4241801" y="5084764"/>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1" name="Line 89"/>
          <p:cNvSpPr>
            <a:spLocks noChangeShapeType="1"/>
          </p:cNvSpPr>
          <p:nvPr/>
        </p:nvSpPr>
        <p:spPr bwMode="auto">
          <a:xfrm flipH="1">
            <a:off x="3076575" y="5434013"/>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2" name="Line 90"/>
          <p:cNvSpPr>
            <a:spLocks noChangeShapeType="1"/>
          </p:cNvSpPr>
          <p:nvPr/>
        </p:nvSpPr>
        <p:spPr bwMode="auto">
          <a:xfrm flipH="1">
            <a:off x="3076575" y="5091113"/>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3" name="Line 91"/>
          <p:cNvSpPr>
            <a:spLocks noChangeShapeType="1"/>
          </p:cNvSpPr>
          <p:nvPr/>
        </p:nvSpPr>
        <p:spPr bwMode="auto">
          <a:xfrm>
            <a:off x="4433888" y="5264150"/>
            <a:ext cx="874712" cy="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4" name="Rectangle 92"/>
          <p:cNvSpPr>
            <a:spLocks/>
          </p:cNvSpPr>
          <p:nvPr/>
        </p:nvSpPr>
        <p:spPr bwMode="auto">
          <a:xfrm>
            <a:off x="3009900" y="5362576"/>
            <a:ext cx="141224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urgent queue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5" name="AutoShape 93"/>
          <p:cNvSpPr>
            <a:spLocks/>
          </p:cNvSpPr>
          <p:nvPr/>
        </p:nvSpPr>
        <p:spPr bwMode="auto">
          <a:xfrm>
            <a:off x="2371726" y="5226051"/>
            <a:ext cx="3279775" cy="638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4239" y="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36" name="Rectangle 94"/>
          <p:cNvSpPr>
            <a:spLocks/>
          </p:cNvSpPr>
          <p:nvPr/>
        </p:nvSpPr>
        <p:spPr bwMode="auto">
          <a:xfrm>
            <a:off x="3230563" y="5857876"/>
            <a:ext cx="8816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cx.signal</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7" name="Rectangle 95"/>
          <p:cNvSpPr>
            <a:spLocks/>
          </p:cNvSpPr>
          <p:nvPr/>
        </p:nvSpPr>
        <p:spPr bwMode="auto">
          <a:xfrm rot="16200000">
            <a:off x="3430664" y="3224848"/>
            <a:ext cx="312586"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32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8" name="Rectangle 96"/>
          <p:cNvSpPr>
            <a:spLocks/>
          </p:cNvSpPr>
          <p:nvPr/>
        </p:nvSpPr>
        <p:spPr bwMode="auto">
          <a:xfrm>
            <a:off x="5180013" y="1754188"/>
            <a:ext cx="126316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FF0000"/>
                </a:solidFill>
                <a:latin typeface="VNI-Helve" pitchFamily="2" charset="0"/>
                <a:cs typeface="Times New Roman" panose="02020603050405020304" pitchFamily="18" charset="0"/>
                <a:sym typeface="VNI-Helve" pitchFamily="2" charset="0"/>
              </a:rPr>
              <a:t>MONITOR</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9" name="Rectangle 97"/>
          <p:cNvSpPr>
            <a:spLocks/>
          </p:cNvSpPr>
          <p:nvPr/>
        </p:nvSpPr>
        <p:spPr bwMode="auto">
          <a:xfrm>
            <a:off x="7286626" y="5908676"/>
            <a:ext cx="384721"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exit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40" name="Line 98"/>
          <p:cNvSpPr>
            <a:spLocks noChangeShapeType="1"/>
          </p:cNvSpPr>
          <p:nvPr/>
        </p:nvSpPr>
        <p:spPr bwMode="auto">
          <a:xfrm>
            <a:off x="8224838" y="6021389"/>
            <a:ext cx="0" cy="509587"/>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Tree>
    <p:extLst>
      <p:ext uri="{BB962C8B-B14F-4D97-AF65-F5344CB8AC3E}">
        <p14:creationId xmlns:p14="http://schemas.microsoft.com/office/powerpoint/2010/main" val="62616006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10" name="Rectangle 2"/>
          <p:cNvSpPr txBox="1">
            <a:spLocks noChangeArrowheads="1"/>
          </p:cNvSpPr>
          <p:nvPr/>
        </p:nvSpPr>
        <p:spPr bwMode="auto">
          <a:xfrm>
            <a:off x="2192339" y="1497013"/>
            <a:ext cx="7805737"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None/>
              <a:tabLst>
                <a:tab pos="508000" algn="l"/>
                <a:tab pos="965200" algn="l"/>
              </a:tabLst>
              <a:defRPr/>
            </a:pPr>
            <a:r>
              <a:rPr lang="en-US" altLang="en-US" kern="0" dirty="0">
                <a:latin typeface="Arial" panose="020B0604020202020204" pitchFamily="34" charset="0"/>
                <a:cs typeface="Arial" panose="020B0604020202020204" pitchFamily="34" charset="0"/>
                <a:sym typeface="Arial" panose="020B0604020202020204" pitchFamily="34" charset="0"/>
              </a:rPr>
              <a:t>	</a:t>
            </a:r>
            <a:r>
              <a:rPr lang="en-US" altLang="en-US" sz="2000" kern="0" dirty="0">
                <a:latin typeface="Arial" panose="020B0604020202020204" pitchFamily="34" charset="0"/>
                <a:cs typeface="Arial" panose="020B0604020202020204" pitchFamily="34" charset="0"/>
                <a:sym typeface="Arial" panose="020B0604020202020204" pitchFamily="34" charset="0"/>
              </a:rPr>
              <a:t>monitor </a:t>
            </a:r>
            <a:r>
              <a:rPr lang="en-US" altLang="en-US" sz="2000" kern="0" dirty="0" err="1">
                <a:solidFill>
                  <a:srgbClr val="0000FF"/>
                </a:solidFill>
                <a:latin typeface="Arial" panose="020B0604020202020204" pitchFamily="34" charset="0"/>
                <a:cs typeface="Arial" panose="020B0604020202020204" pitchFamily="34" charset="0"/>
                <a:sym typeface="Arial" panose="020B0604020202020204" pitchFamily="34" charset="0"/>
              </a:rPr>
              <a:t>dp</a:t>
            </a:r>
            <a:r>
              <a:rPr lang="en-US" altLang="en-US" sz="2000" kern="0" dirty="0">
                <a:latin typeface="Arial" panose="020B0604020202020204" pitchFamily="34" charset="0"/>
                <a:cs typeface="Arial" panose="020B0604020202020204" pitchFamily="34" charset="0"/>
                <a:sym typeface="Arial" panose="020B0604020202020204" pitchFamily="34" charset="0"/>
              </a:rPr>
              <a:t> {</a:t>
            </a:r>
          </a:p>
          <a:p>
            <a:pPr defTabSz="584200" eaLnBrk="1">
              <a:spcBef>
                <a:spcPts val="400"/>
              </a:spcBef>
              <a:buClrTx/>
              <a:buSzTx/>
              <a:buNone/>
              <a:tabLst>
                <a:tab pos="508000" algn="l"/>
                <a:tab pos="965200" algn="l"/>
              </a:tabLst>
              <a:defRPr/>
            </a:pPr>
            <a:r>
              <a:rPr lang="en-US" altLang="en-US" sz="2000" kern="0" dirty="0">
                <a:latin typeface="Arial" panose="020B0604020202020204" pitchFamily="34" charset="0"/>
                <a:cs typeface="Arial" panose="020B0604020202020204" pitchFamily="34" charset="0"/>
                <a:sym typeface="Arial" panose="020B0604020202020204" pitchFamily="34" charset="0"/>
              </a:rPr>
              <a:t>			</a:t>
            </a:r>
            <a:r>
              <a:rPr lang="en-US" altLang="en-US" sz="2000" kern="0" dirty="0" err="1">
                <a:latin typeface="Arial" panose="020B0604020202020204" pitchFamily="34" charset="0"/>
                <a:cs typeface="Arial" panose="020B0604020202020204" pitchFamily="34" charset="0"/>
                <a:sym typeface="Arial" panose="020B0604020202020204" pitchFamily="34" charset="0"/>
              </a:rPr>
              <a:t>enum</a:t>
            </a:r>
            <a:r>
              <a:rPr lang="en-US" altLang="en-US" sz="2000" kern="0" dirty="0">
                <a:latin typeface="Arial" panose="020B0604020202020204" pitchFamily="34" charset="0"/>
                <a:cs typeface="Arial" panose="020B0604020202020204" pitchFamily="34" charset="0"/>
                <a:sym typeface="Arial" panose="020B0604020202020204" pitchFamily="34" charset="0"/>
              </a:rPr>
              <a:t> {thinking, hungry, eating} state[5];</a:t>
            </a:r>
          </a:p>
          <a:p>
            <a:pPr defTabSz="584200" eaLnBrk="1">
              <a:spcBef>
                <a:spcPts val="400"/>
              </a:spcBef>
              <a:buClrTx/>
              <a:buSzTx/>
              <a:buNone/>
              <a:tabLst>
                <a:tab pos="508000" algn="l"/>
                <a:tab pos="965200" algn="l"/>
              </a:tabLst>
              <a:defRPr/>
            </a:pPr>
            <a:r>
              <a:rPr lang="en-US" altLang="en-US" sz="2000" kern="0" dirty="0">
                <a:latin typeface="Arial" panose="020B0604020202020204" pitchFamily="34" charset="0"/>
                <a:cs typeface="Arial" panose="020B0604020202020204" pitchFamily="34" charset="0"/>
                <a:sym typeface="Arial" panose="020B0604020202020204" pitchFamily="34" charset="0"/>
              </a:rPr>
              <a:t>			condition self[5];</a:t>
            </a:r>
            <a:endParaRPr lang="en-US" altLang="en-US" sz="2000" kern="0" dirty="0"/>
          </a:p>
        </p:txBody>
      </p:sp>
      <p:pic>
        <p:nvPicPr>
          <p:cNvPr id="11" name="Picture 3" descr="image.png"/>
          <p:cNvPicPr>
            <a:picLocks noChangeAspect="1"/>
          </p:cNvPicPr>
          <p:nvPr/>
        </p:nvPicPr>
        <p:blipFill>
          <a:blip r:embed="rId2" cstate="print">
            <a:extLst>
              <a:ext uri="{28A0092B-C50C-407E-A947-70E740481C1C}">
                <a14:useLocalDpi xmlns:a14="http://schemas.microsoft.com/office/drawing/2010/main" val="0"/>
              </a:ext>
            </a:extLst>
          </a:blip>
          <a:srcRect l="9184" t="1529" r="9151" b="708"/>
          <a:stretch>
            <a:fillRect/>
          </a:stretch>
        </p:blipFill>
        <p:spPr bwMode="auto">
          <a:xfrm>
            <a:off x="4397376" y="1619251"/>
            <a:ext cx="3336925" cy="3195637"/>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4"/>
          <p:cNvSpPr>
            <a:spLocks/>
          </p:cNvSpPr>
          <p:nvPr/>
        </p:nvSpPr>
        <p:spPr bwMode="auto">
          <a:xfrm>
            <a:off x="6494463" y="4325938"/>
            <a:ext cx="12984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0</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 name="Rectangle 5"/>
          <p:cNvSpPr>
            <a:spLocks/>
          </p:cNvSpPr>
          <p:nvPr/>
        </p:nvSpPr>
        <p:spPr bwMode="auto">
          <a:xfrm>
            <a:off x="7796213" y="3454401"/>
            <a:ext cx="12984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1</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4" name="Rectangle 6"/>
          <p:cNvSpPr>
            <a:spLocks/>
          </p:cNvSpPr>
          <p:nvPr/>
        </p:nvSpPr>
        <p:spPr bwMode="auto">
          <a:xfrm>
            <a:off x="7292975" y="1808163"/>
            <a:ext cx="12984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2</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5" name="Rectangle 7"/>
          <p:cNvSpPr>
            <a:spLocks/>
          </p:cNvSpPr>
          <p:nvPr/>
        </p:nvSpPr>
        <p:spPr bwMode="auto">
          <a:xfrm>
            <a:off x="4516438" y="1801813"/>
            <a:ext cx="12984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3</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6" name="Rectangle 8"/>
          <p:cNvSpPr>
            <a:spLocks/>
          </p:cNvSpPr>
          <p:nvPr/>
        </p:nvSpPr>
        <p:spPr bwMode="auto">
          <a:xfrm>
            <a:off x="3990975" y="3455988"/>
            <a:ext cx="12984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4</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Tree>
    <p:extLst>
      <p:ext uri="{BB962C8B-B14F-4D97-AF65-F5344CB8AC3E}">
        <p14:creationId xmlns:p14="http://schemas.microsoft.com/office/powerpoint/2010/main" val="230605288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 (tt)</a:t>
            </a:r>
            <a:endParaRPr kumimoji="1" lang="ja-JP" altLang="en-US" dirty="0"/>
          </a:p>
        </p:txBody>
      </p:sp>
      <p:sp>
        <p:nvSpPr>
          <p:cNvPr id="3" name="コンテンツ プレースホルダ 2"/>
          <p:cNvSpPr>
            <a:spLocks noGrp="1"/>
          </p:cNvSpPr>
          <p:nvPr>
            <p:ph idx="1"/>
          </p:nvPr>
        </p:nvSpPr>
        <p:spPr>
          <a:xfrm>
            <a:off x="1775520" y="1412776"/>
            <a:ext cx="8435280" cy="4911824"/>
          </a:xfrm>
        </p:spPr>
        <p:txBody>
          <a:bodyPr/>
          <a:lstStyle/>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void </a:t>
            </a:r>
            <a:r>
              <a:rPr lang="en-US" altLang="en-US" sz="2400">
                <a:solidFill>
                  <a:srgbClr val="0000FF"/>
                </a:solidFill>
                <a:latin typeface="Arial" panose="020B0604020202020204" pitchFamily="34" charset="0"/>
                <a:cs typeface="Arial" panose="020B0604020202020204" pitchFamily="34" charset="0"/>
                <a:sym typeface="Arial" panose="020B0604020202020204" pitchFamily="34" charset="0"/>
              </a:rPr>
              <a:t>pickup</a:t>
            </a:r>
            <a:r>
              <a:rPr lang="en-US" altLang="en-US" sz="2400">
                <a:latin typeface="Arial" panose="020B0604020202020204" pitchFamily="34" charset="0"/>
                <a:cs typeface="Arial" panose="020B0604020202020204" pitchFamily="34" charset="0"/>
                <a:sym typeface="Arial" panose="020B0604020202020204" pitchFamily="34" charset="0"/>
              </a:rPr>
              <a:t>(int i)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hungry;</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test[ i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if (state[ i ] != eating)</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self[ i ].wait();</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void </a:t>
            </a:r>
            <a:r>
              <a:rPr lang="en-US" altLang="en-US" sz="2400">
                <a:solidFill>
                  <a:srgbClr val="0000FF"/>
                </a:solidFill>
                <a:latin typeface="Arial" panose="020B0604020202020204" pitchFamily="34" charset="0"/>
                <a:cs typeface="Arial" panose="020B0604020202020204" pitchFamily="34" charset="0"/>
                <a:sym typeface="Arial" panose="020B0604020202020204" pitchFamily="34" charset="0"/>
              </a:rPr>
              <a:t>putdown</a:t>
            </a:r>
            <a:r>
              <a:rPr lang="en-US" altLang="en-US" sz="2400">
                <a:latin typeface="Arial" panose="020B0604020202020204" pitchFamily="34" charset="0"/>
                <a:cs typeface="Arial" panose="020B0604020202020204" pitchFamily="34" charset="0"/>
                <a:sym typeface="Arial" panose="020B0604020202020204" pitchFamily="34" charset="0"/>
              </a:rPr>
              <a:t>(int i)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thinking;</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r>
              <a:rPr lang="en-US" altLang="en-US" sz="2400">
                <a:solidFill>
                  <a:srgbClr val="00B050"/>
                </a:solidFill>
                <a:latin typeface="Arial" panose="020B0604020202020204" pitchFamily="34" charset="0"/>
                <a:cs typeface="Arial" panose="020B0604020202020204" pitchFamily="34" charset="0"/>
                <a:sym typeface="Arial" panose="020B0604020202020204" pitchFamily="34" charset="0"/>
              </a:rPr>
              <a:t>// test left and right neighbors</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test((i + 4) % 5);	// left neighbor</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test((i + 1) % 5);	// right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endParaRPr lang="en-US" altLang="en-US" sz="2400"/>
          </a:p>
          <a:p>
            <a:pPr defTabSz="584200">
              <a:tabLst>
                <a:tab pos="901700" algn="l"/>
                <a:tab pos="1536700" algn="l"/>
                <a:tab pos="2120900" algn="l"/>
                <a:tab pos="3200400" algn="l"/>
              </a:tabLst>
            </a:pPr>
            <a:endParaRPr lang="vi-VN"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Tree>
    <p:extLst>
      <p:ext uri="{BB962C8B-B14F-4D97-AF65-F5344CB8AC3E}">
        <p14:creationId xmlns:p14="http://schemas.microsoft.com/office/powerpoint/2010/main" val="40860069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5 (2)</a:t>
            </a:r>
            <a:endParaRPr kumimoji="1" lang="ja-JP" altLang="en-US" dirty="0"/>
          </a:p>
        </p:txBody>
      </p:sp>
      <p:sp>
        <p:nvSpPr>
          <p:cNvPr id="3" name="コンテンツ プレースホルダー 2"/>
          <p:cNvSpPr>
            <a:spLocks noGrp="1"/>
          </p:cNvSpPr>
          <p:nvPr>
            <p:ph idx="1"/>
          </p:nvPr>
        </p:nvSpPr>
        <p:spPr>
          <a:xfrm>
            <a:off x="609600" y="1371600"/>
            <a:ext cx="10896600" cy="4824536"/>
          </a:xfrm>
        </p:spPr>
        <p:txBody>
          <a:bodyPr/>
          <a:lstStyle/>
          <a:p>
            <a:pPr>
              <a:lnSpc>
                <a:spcPct val="150000"/>
              </a:lnSpc>
              <a:defRPr/>
            </a:pPr>
            <a:r>
              <a:rPr lang="en-US" altLang="en-US"/>
              <a:t>Các giải pháp “Sleep &amp; Wake up”</a:t>
            </a:r>
          </a:p>
          <a:p>
            <a:pPr lvl="1">
              <a:lnSpc>
                <a:spcPct val="150000"/>
              </a:lnSpc>
              <a:defRPr/>
            </a:pPr>
            <a:r>
              <a:rPr lang="en-US" altLang="en-US" sz="2800"/>
              <a:t>Semaphore</a:t>
            </a:r>
          </a:p>
          <a:p>
            <a:pPr lvl="1">
              <a:lnSpc>
                <a:spcPct val="150000"/>
              </a:lnSpc>
              <a:defRPr/>
            </a:pPr>
            <a:r>
              <a:rPr lang="en-US" altLang="en-US" sz="2800"/>
              <a:t>Các bài toán đồng bộ kinh điển</a:t>
            </a:r>
          </a:p>
          <a:p>
            <a:pPr lvl="1">
              <a:lnSpc>
                <a:spcPct val="150000"/>
              </a:lnSpc>
              <a:defRPr/>
            </a:pPr>
            <a:r>
              <a:rPr lang="en-US" altLang="en-US" sz="2800"/>
              <a:t>Critical Region</a:t>
            </a:r>
          </a:p>
          <a:p>
            <a:pPr lvl="1">
              <a:lnSpc>
                <a:spcPct val="150000"/>
              </a:lnSpc>
              <a:defRPr/>
            </a:pPr>
            <a:r>
              <a:rPr lang="en-US" altLang="en-US" sz="2800"/>
              <a:t>Monitor</a:t>
            </a:r>
            <a:endParaRPr lang="vi-VN" altLang="en-US" sz="2800"/>
          </a:p>
          <a:p>
            <a:pPr>
              <a:defRPr/>
            </a:pPr>
            <a:r>
              <a:rPr lang="en-US" altLang="en-US"/>
              <a:t>Áp dụng các giải pháp này vào các bài toán đồng bộ kinh điển</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5/26/2020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47885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 (tt)</a:t>
            </a:r>
            <a:endParaRPr kumimoji="1" lang="ja-JP" altLang="en-US" dirty="0"/>
          </a:p>
        </p:txBody>
      </p:sp>
      <p:sp>
        <p:nvSpPr>
          <p:cNvPr id="3" name="コンテンツ プレースホルダ 2"/>
          <p:cNvSpPr>
            <a:spLocks noGrp="1"/>
          </p:cNvSpPr>
          <p:nvPr>
            <p:ph idx="1"/>
          </p:nvPr>
        </p:nvSpPr>
        <p:spPr>
          <a:xfrm>
            <a:off x="1775520" y="1412776"/>
            <a:ext cx="8435280" cy="4911824"/>
          </a:xfrm>
        </p:spPr>
        <p:txBody>
          <a:bodyPr/>
          <a:lstStyle/>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void </a:t>
            </a:r>
            <a:r>
              <a:rPr lang="en-US" altLang="en-US" sz="2400">
                <a:solidFill>
                  <a:srgbClr val="0000FF"/>
                </a:solidFill>
                <a:latin typeface="Arial" panose="020B0604020202020204" pitchFamily="34" charset="0"/>
                <a:cs typeface="Arial" panose="020B0604020202020204" pitchFamily="34" charset="0"/>
                <a:sym typeface="Arial" panose="020B0604020202020204" pitchFamily="34" charset="0"/>
              </a:rPr>
              <a:t>test </a:t>
            </a:r>
            <a:r>
              <a:rPr lang="en-US" altLang="en-US" sz="2400">
                <a:latin typeface="Arial" panose="020B0604020202020204" pitchFamily="34" charset="0"/>
                <a:cs typeface="Arial" panose="020B0604020202020204" pitchFamily="34" charset="0"/>
                <a:sym typeface="Arial" panose="020B0604020202020204" pitchFamily="34" charset="0"/>
              </a:rPr>
              <a:t>(int i)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if ( (state[(i + 4) % 5] != eating) &amp;&amp;</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hungry) &amp;&amp;</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(state[(i + 1) % 5] != eating) )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eating;</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self[ i ].signal();</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void </a:t>
            </a:r>
            <a:r>
              <a:rPr lang="en-US" altLang="en-US" sz="2400">
                <a:solidFill>
                  <a:srgbClr val="FF0000"/>
                </a:solidFill>
                <a:latin typeface="Arial" panose="020B0604020202020204" pitchFamily="34" charset="0"/>
                <a:cs typeface="Arial" panose="020B0604020202020204" pitchFamily="34" charset="0"/>
                <a:sym typeface="Arial" panose="020B0604020202020204" pitchFamily="34" charset="0"/>
              </a:rPr>
              <a:t>init</a:t>
            </a:r>
            <a:r>
              <a:rPr lang="en-US" altLang="en-US" sz="240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for (int i = 0; i &lt; 5; i++)</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thinking;</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endParaRPr lang="en-US"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Tree>
    <p:extLst>
      <p:ext uri="{BB962C8B-B14F-4D97-AF65-F5344CB8AC3E}">
        <p14:creationId xmlns:p14="http://schemas.microsoft.com/office/powerpoint/2010/main" val="40389105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 (tt)</a:t>
            </a:r>
            <a:endParaRPr kumimoji="1" lang="ja-JP" altLang="en-US" dirty="0"/>
          </a:p>
        </p:txBody>
      </p:sp>
      <p:sp>
        <p:nvSpPr>
          <p:cNvPr id="3" name="コンテンツ プレースホルダ 2"/>
          <p:cNvSpPr>
            <a:spLocks noGrp="1"/>
          </p:cNvSpPr>
          <p:nvPr>
            <p:ph idx="1"/>
          </p:nvPr>
        </p:nvSpPr>
        <p:spPr>
          <a:xfrm>
            <a:off x="609600" y="1412776"/>
            <a:ext cx="10896600" cy="4911824"/>
          </a:xfrm>
        </p:spPr>
        <p:txBody>
          <a:bodyPr/>
          <a:lstStyle/>
          <a:p>
            <a:pPr>
              <a:defRPr/>
            </a:pPr>
            <a:r>
              <a:rPr lang="vi-VN" altLang="en-US" sz="2400"/>
              <a:t>Trước khi ăn, mỗi triết gia phải gọi hàm pickup(), ăn xong rồi thì phải gọi hàm putdown()</a:t>
            </a:r>
          </a:p>
          <a:p>
            <a:pPr>
              <a:defRPr/>
            </a:pPr>
            <a:endParaRPr lang="vi-VN" altLang="en-US" sz="2400"/>
          </a:p>
          <a:p>
            <a:pPr marL="0" indent="0">
              <a:buNone/>
              <a:defRPr/>
            </a:pPr>
            <a:r>
              <a:rPr lang="vi-VN" altLang="en-US" sz="2400"/>
              <a:t>		dp.pickup(i);</a:t>
            </a:r>
            <a:endParaRPr lang="en-US" altLang="en-US" sz="2400"/>
          </a:p>
          <a:p>
            <a:pPr marL="0" indent="0">
              <a:buNone/>
              <a:defRPr/>
            </a:pPr>
            <a:r>
              <a:rPr lang="vi-VN" altLang="en-US" sz="2400"/>
              <a:t>		ăn</a:t>
            </a:r>
          </a:p>
          <a:p>
            <a:pPr marL="0" indent="0">
              <a:buNone/>
              <a:defRPr/>
            </a:pPr>
            <a:r>
              <a:rPr lang="vi-VN" altLang="en-US" sz="2400"/>
              <a:t>		dp.putdown(i);</a:t>
            </a:r>
          </a:p>
          <a:p>
            <a:pPr>
              <a:defRPr/>
            </a:pPr>
            <a:endParaRPr lang="vi-VN" altLang="en-US" sz="2400"/>
          </a:p>
          <a:p>
            <a:pPr>
              <a:defRPr/>
            </a:pPr>
            <a:r>
              <a:rPr lang="vi-VN" altLang="en-US" sz="2400"/>
              <a:t>Giải thuật không deadlock nhưng có thể gây starvation.</a:t>
            </a:r>
            <a:endParaRPr lang="vi-VN" altLang="en-US" sz="24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Tree>
    <p:extLst>
      <p:ext uri="{BB962C8B-B14F-4D97-AF65-F5344CB8AC3E}">
        <p14:creationId xmlns:p14="http://schemas.microsoft.com/office/powerpoint/2010/main" val="4081496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bài toán đồng bộ kinh điển</a:t>
            </a:r>
            <a:endParaRPr kumimoji="1" lang="ja-JP" altLang="en-US" dirty="0"/>
          </a:p>
        </p:txBody>
      </p:sp>
      <p:sp>
        <p:nvSpPr>
          <p:cNvPr id="3" name="コンテンツ プレースホルダ 2"/>
          <p:cNvSpPr>
            <a:spLocks noGrp="1"/>
          </p:cNvSpPr>
          <p:nvPr>
            <p:ph idx="1"/>
          </p:nvPr>
        </p:nvSpPr>
        <p:spPr>
          <a:xfrm>
            <a:off x="762000" y="1412776"/>
            <a:ext cx="10744200" cy="4911824"/>
          </a:xfrm>
        </p:spPr>
        <p:txBody>
          <a:bodyPr/>
          <a:lstStyle/>
          <a:p>
            <a:r>
              <a:rPr lang="en-US" altLang="en-US">
                <a:solidFill>
                  <a:srgbClr val="0070C0"/>
                </a:solidFill>
              </a:rPr>
              <a:t>Bounded Buffer Problem</a:t>
            </a:r>
          </a:p>
          <a:p>
            <a:r>
              <a:rPr lang="en-US" altLang="en-US">
                <a:solidFill>
                  <a:srgbClr val="0070C0"/>
                </a:solidFill>
              </a:rPr>
              <a:t>Readers and Writers Problem</a:t>
            </a:r>
          </a:p>
          <a:p>
            <a:r>
              <a:rPr lang="en-US" altLang="en-US">
                <a:solidFill>
                  <a:srgbClr val="0070C0"/>
                </a:solidFill>
              </a:rPr>
              <a:t>Dining-Philosophers Problem</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Tree>
    <p:extLst>
      <p:ext uri="{BB962C8B-B14F-4D97-AF65-F5344CB8AC3E}">
        <p14:creationId xmlns:p14="http://schemas.microsoft.com/office/powerpoint/2010/main" val="284040094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pPr>
              <a:lnSpc>
                <a:spcPct val="150000"/>
              </a:lnSpc>
              <a:defRPr/>
            </a:pPr>
            <a:r>
              <a:rPr lang="en-US" sz="2600"/>
              <a:t>Biết được các giải pháp đồng bộ tiến trình theo kiểu “Sleep &amp; Wake up” bao gồm:</a:t>
            </a:r>
          </a:p>
          <a:p>
            <a:pPr lvl="1">
              <a:lnSpc>
                <a:spcPct val="150000"/>
              </a:lnSpc>
              <a:defRPr/>
            </a:pPr>
            <a:r>
              <a:rPr lang="en-US" sz="2600"/>
              <a:t>Semaphore</a:t>
            </a:r>
          </a:p>
          <a:p>
            <a:pPr lvl="1">
              <a:lnSpc>
                <a:spcPct val="150000"/>
              </a:lnSpc>
              <a:defRPr/>
            </a:pPr>
            <a:r>
              <a:rPr lang="en-US" sz="2600"/>
              <a:t>Critical Region</a:t>
            </a:r>
          </a:p>
          <a:p>
            <a:pPr lvl="1">
              <a:lnSpc>
                <a:spcPct val="150000"/>
              </a:lnSpc>
              <a:defRPr/>
            </a:pPr>
            <a:r>
              <a:rPr lang="en-US" sz="2600"/>
              <a:t>Monitor</a:t>
            </a:r>
          </a:p>
          <a:p>
            <a:pPr>
              <a:lnSpc>
                <a:spcPct val="150000"/>
              </a:lnSpc>
              <a:defRPr/>
            </a:pPr>
            <a:r>
              <a:rPr lang="en-US" sz="2600"/>
              <a:t>Áp dụng các giải pháp này vào các bài toán đồng bộ kinh điển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5/26/2020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43</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a:xfrm>
            <a:off x="685800" y="1219200"/>
            <a:ext cx="10744200" cy="5018112"/>
          </a:xfrm>
        </p:spPr>
        <p:txBody>
          <a:bodyPr/>
          <a:lstStyle/>
          <a:p>
            <a:r>
              <a:rPr lang="en-US" sz="2000"/>
              <a:t>Xét giải pháp phần mềm do Dekker đề nghị để tổ chức truy xuất độc quyền cho 2 tiến trình. Hai tiến trình P0 và P1 chia sẻ các biến sau:</a:t>
            </a:r>
          </a:p>
          <a:p>
            <a:pPr lvl="1"/>
            <a:r>
              <a:rPr lang="en-US" sz="2000"/>
              <a:t>Var flag : array [0..1] of Boolean; (khởi động là false)</a:t>
            </a:r>
          </a:p>
          <a:p>
            <a:pPr lvl="1"/>
            <a:r>
              <a:rPr lang="en-US" sz="2000"/>
              <a:t>Turn : 0..1;</a:t>
            </a:r>
          </a:p>
          <a:p>
            <a:r>
              <a:rPr lang="en-US" sz="2000"/>
              <a:t>Cấu trúc một tiến trình Pi ( i=0 hay 1, và j là tiến trình còn lại như sau:</a:t>
            </a:r>
          </a:p>
          <a:p>
            <a:pPr lvl="1">
              <a:lnSpc>
                <a:spcPct val="80000"/>
              </a:lnSpc>
              <a:buNone/>
            </a:pPr>
            <a:r>
              <a:rPr lang="en-US" altLang="en-US" sz="1600" b="1"/>
              <a:t>repeat</a:t>
            </a:r>
          </a:p>
          <a:p>
            <a:pPr lvl="1">
              <a:lnSpc>
                <a:spcPct val="80000"/>
              </a:lnSpc>
              <a:buNone/>
            </a:pPr>
            <a:r>
              <a:rPr lang="en-US" altLang="en-US" sz="1600" b="1"/>
              <a:t>flag[i] := true;</a:t>
            </a:r>
          </a:p>
          <a:p>
            <a:pPr lvl="1">
              <a:lnSpc>
                <a:spcPct val="80000"/>
              </a:lnSpc>
              <a:buNone/>
            </a:pPr>
            <a:r>
              <a:rPr lang="en-US" altLang="en-US" sz="1600" b="1"/>
              <a:t>while flag[j] do </a:t>
            </a:r>
          </a:p>
          <a:p>
            <a:pPr lvl="1">
              <a:lnSpc>
                <a:spcPct val="80000"/>
              </a:lnSpc>
              <a:buNone/>
            </a:pPr>
            <a:r>
              <a:rPr lang="en-US" altLang="en-US" sz="1600" b="1"/>
              <a:t>if turn = j then</a:t>
            </a:r>
          </a:p>
          <a:p>
            <a:pPr lvl="1">
              <a:lnSpc>
                <a:spcPct val="80000"/>
              </a:lnSpc>
              <a:buNone/>
            </a:pPr>
            <a:r>
              <a:rPr lang="en-US" altLang="en-US" sz="1600" b="1"/>
              <a:t>		begin		flag[i]:= false;  </a:t>
            </a:r>
          </a:p>
          <a:p>
            <a:pPr lvl="1">
              <a:lnSpc>
                <a:spcPct val="80000"/>
              </a:lnSpc>
              <a:buNone/>
            </a:pPr>
            <a:r>
              <a:rPr lang="en-US" altLang="en-US" sz="1600" b="1"/>
              <a:t>				while turn = j do ;</a:t>
            </a:r>
          </a:p>
          <a:p>
            <a:pPr lvl="1">
              <a:lnSpc>
                <a:spcPct val="80000"/>
              </a:lnSpc>
              <a:buNone/>
            </a:pPr>
            <a:r>
              <a:rPr lang="en-US" altLang="en-US" sz="1600" b="1"/>
              <a:t>				flag[i]:= true;</a:t>
            </a:r>
          </a:p>
          <a:p>
            <a:pPr lvl="1">
              <a:lnSpc>
                <a:spcPct val="80000"/>
              </a:lnSpc>
              <a:buNone/>
            </a:pPr>
            <a:r>
              <a:rPr lang="en-US" altLang="en-US" sz="1600" b="1"/>
              <a:t>		end;</a:t>
            </a:r>
          </a:p>
          <a:p>
            <a:pPr lvl="1">
              <a:lnSpc>
                <a:spcPct val="80000"/>
              </a:lnSpc>
              <a:buNone/>
            </a:pPr>
            <a:r>
              <a:rPr lang="en-US" altLang="en-US" sz="1600" b="1"/>
              <a:t>	critical_section();</a:t>
            </a:r>
          </a:p>
          <a:p>
            <a:pPr lvl="1">
              <a:lnSpc>
                <a:spcPct val="80000"/>
              </a:lnSpc>
              <a:buNone/>
            </a:pPr>
            <a:r>
              <a:rPr lang="en-US" altLang="en-US" sz="1600" b="1"/>
              <a:t>turn:= j;  </a:t>
            </a:r>
          </a:p>
          <a:p>
            <a:pPr lvl="1">
              <a:lnSpc>
                <a:spcPct val="80000"/>
              </a:lnSpc>
              <a:buNone/>
            </a:pPr>
            <a:r>
              <a:rPr lang="en-US" altLang="en-US" sz="1600" b="1"/>
              <a:t>flag[i]:= false; </a:t>
            </a:r>
          </a:p>
          <a:p>
            <a:pPr lvl="1">
              <a:lnSpc>
                <a:spcPct val="80000"/>
              </a:lnSpc>
              <a:buNone/>
            </a:pPr>
            <a:r>
              <a:rPr lang="en-US" altLang="en-US" sz="1600" b="1"/>
              <a:t>non_critical_section();</a:t>
            </a:r>
          </a:p>
          <a:p>
            <a:pPr lvl="1">
              <a:lnSpc>
                <a:spcPct val="80000"/>
              </a:lnSpc>
              <a:buNone/>
            </a:pPr>
            <a:r>
              <a:rPr lang="en-US" altLang="en-US" sz="1600" b="1"/>
              <a:t>until </a:t>
            </a:r>
            <a:r>
              <a:rPr lang="en-US" altLang="en-US" sz="1600" b="1" i="1"/>
              <a:t>false</a:t>
            </a:r>
            <a:r>
              <a:rPr lang="en-US" altLang="en-US" sz="1600" b="1"/>
              <a:t>;</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5/26/2020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6934200" y="3962400"/>
            <a:ext cx="2666114" cy="923330"/>
          </a:xfrm>
          <a:prstGeom prst="rect">
            <a:avLst/>
          </a:prstGeom>
          <a:noFill/>
        </p:spPr>
        <p:txBody>
          <a:bodyPr wrap="none" rtlCol="0">
            <a:spAutoFit/>
          </a:bodyPr>
          <a:lstStyle/>
          <a:p>
            <a:r>
              <a:rPr lang="en-US" b="1"/>
              <a:t>Giải pháp này có thỏa 3 </a:t>
            </a:r>
          </a:p>
          <a:p>
            <a:r>
              <a:rPr lang="en-US" b="1"/>
              <a:t>yêu cầu trong việc giải </a:t>
            </a:r>
          </a:p>
          <a:p>
            <a:r>
              <a:rPr lang="en-US" b="1"/>
              <a:t>quyết tranh chấp không?</a:t>
            </a:r>
          </a:p>
        </p:txBody>
      </p:sp>
    </p:spTree>
    <p:extLst>
      <p:ext uri="{BB962C8B-B14F-4D97-AF65-F5344CB8AC3E}">
        <p14:creationId xmlns:p14="http://schemas.microsoft.com/office/powerpoint/2010/main" val="2253583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2</a:t>
            </a:r>
          </a:p>
        </p:txBody>
      </p:sp>
      <p:sp>
        <p:nvSpPr>
          <p:cNvPr id="3" name="Content Placeholder 2"/>
          <p:cNvSpPr>
            <a:spLocks noGrp="1"/>
          </p:cNvSpPr>
          <p:nvPr>
            <p:ph idx="1"/>
          </p:nvPr>
        </p:nvSpPr>
        <p:spPr>
          <a:xfrm>
            <a:off x="685801" y="1219200"/>
            <a:ext cx="10896600" cy="5018112"/>
          </a:xfrm>
        </p:spPr>
        <p:txBody>
          <a:bodyPr/>
          <a:lstStyle/>
          <a:p>
            <a:r>
              <a:rPr lang="en-US" sz="2400"/>
              <a:t>Xét giải pháp đồng bộ hóa sau:</a:t>
            </a:r>
          </a:p>
          <a:p>
            <a:pPr lvl="3">
              <a:lnSpc>
                <a:spcPct val="90000"/>
              </a:lnSpc>
              <a:buNone/>
            </a:pPr>
            <a:r>
              <a:rPr lang="fr-FR" altLang="en-US" sz="2200" b="1"/>
              <a:t>while (TRUE) {</a:t>
            </a:r>
          </a:p>
          <a:p>
            <a:pPr lvl="3">
              <a:lnSpc>
                <a:spcPct val="90000"/>
              </a:lnSpc>
              <a:buNone/>
            </a:pPr>
            <a:r>
              <a:rPr lang="fr-FR" altLang="en-US" sz="2200" b="1"/>
              <a:t>int j = 1-i;</a:t>
            </a:r>
          </a:p>
          <a:p>
            <a:pPr lvl="3">
              <a:lnSpc>
                <a:spcPct val="90000"/>
              </a:lnSpc>
              <a:buNone/>
            </a:pPr>
            <a:r>
              <a:rPr lang="fr-FR" altLang="en-US" sz="2200" b="1"/>
              <a:t>flag[i]= TRUE;	</a:t>
            </a:r>
          </a:p>
          <a:p>
            <a:pPr lvl="3">
              <a:lnSpc>
                <a:spcPct val="90000"/>
              </a:lnSpc>
              <a:buNone/>
            </a:pPr>
            <a:r>
              <a:rPr lang="fr-FR" altLang="en-US" sz="2200" b="1"/>
              <a:t>turn = i;</a:t>
            </a:r>
          </a:p>
          <a:p>
            <a:pPr lvl="3">
              <a:lnSpc>
                <a:spcPct val="90000"/>
              </a:lnSpc>
              <a:buNone/>
            </a:pPr>
            <a:r>
              <a:rPr lang="fr-FR" altLang="en-US" sz="2200" b="1"/>
              <a:t>while (turn == j &amp;&amp; flag[j]==TRUE); </a:t>
            </a:r>
          </a:p>
          <a:p>
            <a:pPr lvl="3">
              <a:lnSpc>
                <a:spcPct val="90000"/>
              </a:lnSpc>
              <a:buNone/>
            </a:pPr>
            <a:r>
              <a:rPr lang="fr-FR" altLang="en-US" sz="2200" b="1"/>
              <a:t>critical-section ();</a:t>
            </a:r>
          </a:p>
          <a:p>
            <a:pPr lvl="3">
              <a:lnSpc>
                <a:spcPct val="90000"/>
              </a:lnSpc>
              <a:buNone/>
            </a:pPr>
            <a:r>
              <a:rPr lang="fr-FR" altLang="en-US" sz="2200" b="1"/>
              <a:t>flag[i] = FALSE;</a:t>
            </a:r>
          </a:p>
          <a:p>
            <a:pPr lvl="3">
              <a:lnSpc>
                <a:spcPct val="90000"/>
              </a:lnSpc>
              <a:buNone/>
            </a:pPr>
            <a:r>
              <a:rPr lang="fr-FR" altLang="en-US" sz="2200" b="1"/>
              <a:t>    Noncritical-section ();</a:t>
            </a:r>
          </a:p>
          <a:p>
            <a:pPr lvl="3">
              <a:lnSpc>
                <a:spcPct val="90000"/>
              </a:lnSpc>
              <a:buNone/>
            </a:pPr>
            <a:r>
              <a:rPr lang="fr-FR" altLang="en-US" sz="2200" b="1"/>
              <a:t>}</a:t>
            </a:r>
            <a:endParaRPr lang="en-US" altLang="en-US" sz="2200" b="1"/>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5/26/2020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2855914" y="5334000"/>
            <a:ext cx="6134893" cy="369332"/>
          </a:xfrm>
          <a:prstGeom prst="rect">
            <a:avLst/>
          </a:prstGeom>
          <a:noFill/>
        </p:spPr>
        <p:txBody>
          <a:bodyPr wrap="square" rtlCol="0">
            <a:spAutoFit/>
          </a:bodyPr>
          <a:lstStyle/>
          <a:p>
            <a:r>
              <a:rPr lang="en-US" b="1"/>
              <a:t>Giải pháp này có thỏa yêu cầu độc quyền truy xuất không?</a:t>
            </a:r>
          </a:p>
        </p:txBody>
      </p:sp>
    </p:spTree>
    <p:extLst>
      <p:ext uri="{BB962C8B-B14F-4D97-AF65-F5344CB8AC3E}">
        <p14:creationId xmlns:p14="http://schemas.microsoft.com/office/powerpoint/2010/main" val="15543124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3</a:t>
            </a:r>
          </a:p>
        </p:txBody>
      </p:sp>
      <p:sp>
        <p:nvSpPr>
          <p:cNvPr id="3" name="Content Placeholder 2"/>
          <p:cNvSpPr>
            <a:spLocks noGrp="1"/>
          </p:cNvSpPr>
          <p:nvPr>
            <p:ph idx="1"/>
          </p:nvPr>
        </p:nvSpPr>
        <p:spPr>
          <a:xfrm>
            <a:off x="685799" y="1219200"/>
            <a:ext cx="10896601" cy="5018112"/>
          </a:xfrm>
        </p:spPr>
        <p:txBody>
          <a:bodyPr/>
          <a:lstStyle/>
          <a:p>
            <a:r>
              <a:rPr lang="en-US" sz="2400"/>
              <a:t> Giả sử một máy tính không có chỉ thị TSL, nhưng có chỉ thị Swap có khả năng hoán đổi nội dung của hai từ nhớ chỉ bằng một thao tác không thể phân chia:</a:t>
            </a:r>
          </a:p>
          <a:p>
            <a:pPr lvl="3">
              <a:lnSpc>
                <a:spcPct val="90000"/>
              </a:lnSpc>
              <a:buNone/>
            </a:pPr>
            <a:r>
              <a:rPr lang="en-US" altLang="en-US" sz="2200">
                <a:solidFill>
                  <a:schemeClr val="hlink"/>
                </a:solidFill>
              </a:rPr>
              <a:t>procedure Swap() var a,b: boolean);</a:t>
            </a:r>
          </a:p>
          <a:p>
            <a:pPr lvl="3">
              <a:lnSpc>
                <a:spcPct val="90000"/>
              </a:lnSpc>
              <a:buNone/>
            </a:pPr>
            <a:r>
              <a:rPr lang="en-US" altLang="en-US" sz="2200">
                <a:solidFill>
                  <a:schemeClr val="hlink"/>
                </a:solidFill>
              </a:rPr>
              <a:t>var 	temp : boolean;</a:t>
            </a:r>
          </a:p>
          <a:p>
            <a:pPr lvl="3">
              <a:lnSpc>
                <a:spcPct val="90000"/>
              </a:lnSpc>
              <a:buNone/>
            </a:pPr>
            <a:r>
              <a:rPr lang="en-US" altLang="en-US" sz="2200">
                <a:solidFill>
                  <a:schemeClr val="hlink"/>
                </a:solidFill>
              </a:rPr>
              <a:t>begin</a:t>
            </a:r>
          </a:p>
          <a:p>
            <a:pPr lvl="3">
              <a:lnSpc>
                <a:spcPct val="90000"/>
              </a:lnSpc>
              <a:buNone/>
            </a:pPr>
            <a:r>
              <a:rPr lang="en-US" altLang="en-US" sz="2200">
                <a:solidFill>
                  <a:schemeClr val="hlink"/>
                </a:solidFill>
              </a:rPr>
              <a:t>	temp := a;</a:t>
            </a:r>
          </a:p>
          <a:p>
            <a:pPr lvl="3">
              <a:lnSpc>
                <a:spcPct val="90000"/>
              </a:lnSpc>
              <a:buNone/>
            </a:pPr>
            <a:r>
              <a:rPr lang="en-US" altLang="en-US" sz="2200">
                <a:solidFill>
                  <a:schemeClr val="hlink"/>
                </a:solidFill>
              </a:rPr>
              <a:t>	a:= b;</a:t>
            </a:r>
          </a:p>
          <a:p>
            <a:pPr lvl="3">
              <a:lnSpc>
                <a:spcPct val="90000"/>
              </a:lnSpc>
              <a:buNone/>
            </a:pPr>
            <a:r>
              <a:rPr lang="en-US" altLang="en-US" sz="2200">
                <a:solidFill>
                  <a:schemeClr val="hlink"/>
                </a:solidFill>
              </a:rPr>
              <a:t>	b:= temp;</a:t>
            </a:r>
          </a:p>
          <a:p>
            <a:pPr lvl="3">
              <a:lnSpc>
                <a:spcPct val="90000"/>
              </a:lnSpc>
              <a:buNone/>
            </a:pPr>
            <a:r>
              <a:rPr lang="en-US" altLang="en-US" sz="2200">
                <a:solidFill>
                  <a:schemeClr val="hlink"/>
                </a:solidFill>
              </a:rPr>
              <a:t>end;</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5/26/2020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2855914" y="5334001"/>
            <a:ext cx="6134893" cy="646331"/>
          </a:xfrm>
          <a:prstGeom prst="rect">
            <a:avLst/>
          </a:prstGeom>
          <a:noFill/>
        </p:spPr>
        <p:txBody>
          <a:bodyPr wrap="square" rtlCol="0">
            <a:spAutoFit/>
          </a:bodyPr>
          <a:lstStyle/>
          <a:p>
            <a:r>
              <a:rPr lang="en-US" b="1"/>
              <a:t>Sử dụng chỉ thị này có thể tổ chức truy xuất độc quyền không? Nếu có, xây dựng cấu trúc chương trình tương ứng.</a:t>
            </a:r>
          </a:p>
        </p:txBody>
      </p:sp>
    </p:spTree>
    <p:extLst>
      <p:ext uri="{BB962C8B-B14F-4D97-AF65-F5344CB8AC3E}">
        <p14:creationId xmlns:p14="http://schemas.microsoft.com/office/powerpoint/2010/main" val="1514690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4</a:t>
            </a:r>
          </a:p>
        </p:txBody>
      </p:sp>
      <p:sp>
        <p:nvSpPr>
          <p:cNvPr id="3" name="Content Placeholder 2"/>
          <p:cNvSpPr>
            <a:spLocks noGrp="1"/>
          </p:cNvSpPr>
          <p:nvPr>
            <p:ph idx="1"/>
          </p:nvPr>
        </p:nvSpPr>
        <p:spPr>
          <a:xfrm>
            <a:off x="609963" y="1219200"/>
            <a:ext cx="10972437" cy="5018112"/>
          </a:xfrm>
        </p:spPr>
        <p:txBody>
          <a:bodyPr/>
          <a:lstStyle/>
          <a:p>
            <a:r>
              <a:rPr lang="en-US" sz="2400"/>
              <a:t> Xets hai tiến trình sau:</a:t>
            </a:r>
          </a:p>
          <a:p>
            <a:pPr lvl="3">
              <a:lnSpc>
                <a:spcPct val="90000"/>
              </a:lnSpc>
              <a:buNone/>
            </a:pPr>
            <a:r>
              <a:rPr lang="en-US" altLang="en-US" sz="2200">
                <a:solidFill>
                  <a:schemeClr val="hlink"/>
                </a:solidFill>
              </a:rPr>
              <a:t>process A  {while (TRUE)   na = na +1;	}</a:t>
            </a:r>
          </a:p>
          <a:p>
            <a:pPr lvl="3">
              <a:lnSpc>
                <a:spcPct val="90000"/>
              </a:lnSpc>
              <a:buNone/>
            </a:pPr>
            <a:r>
              <a:rPr lang="en-US" altLang="en-US" sz="2200">
                <a:solidFill>
                  <a:schemeClr val="hlink"/>
                </a:solidFill>
              </a:rPr>
              <a:t>process B  {	while (TRUE)   nb = nb +1;	}</a:t>
            </a:r>
          </a:p>
          <a:p>
            <a:pPr marL="457200" indent="-457200">
              <a:buFont typeface="+mj-lt"/>
              <a:buAutoNum type="alphaLcPeriod"/>
            </a:pPr>
            <a:r>
              <a:rPr lang="en-US" sz="2400"/>
              <a:t>Đồng bộ hóa xử lý của 2 tiến trình trên, sử dụng 2 semaphore tổng quát, sao cho tại bất kỳ thời điểm nào cũng có </a:t>
            </a:r>
            <a:r>
              <a:rPr lang="en-US" altLang="en-US" sz="2400">
                <a:solidFill>
                  <a:schemeClr val="hlink"/>
                </a:solidFill>
              </a:rPr>
              <a:t>nb &lt;= na &lt;= nb +10</a:t>
            </a:r>
            <a:endParaRPr lang="en-US" sz="2400"/>
          </a:p>
          <a:p>
            <a:pPr marL="457200" indent="-457200">
              <a:buFont typeface="+mj-lt"/>
              <a:buAutoNum type="alphaLcPeriod"/>
            </a:pPr>
            <a:r>
              <a:rPr lang="en-US" sz="2400"/>
              <a:t>Nếu giảm điều kiện chỉ có là </a:t>
            </a:r>
            <a:r>
              <a:rPr lang="en-US" altLang="en-US" sz="2400">
                <a:solidFill>
                  <a:schemeClr val="hlink"/>
                </a:solidFill>
              </a:rPr>
              <a:t>na &lt;= nb +10</a:t>
            </a:r>
            <a:r>
              <a:rPr lang="en-US" sz="2400"/>
              <a:t>, giải pháp của bạn sẽ được sửa chữa như thế nào?</a:t>
            </a:r>
          </a:p>
          <a:p>
            <a:pPr marL="457200" indent="-457200">
              <a:buFont typeface="+mj-lt"/>
              <a:buAutoNum type="alphaLcPeriod"/>
            </a:pPr>
            <a:r>
              <a:rPr lang="en-US" sz="2400"/>
              <a:t>Giải pháp của bạn có còn đúng nếu có nhiều tiến trình loại A và B cùng thực hiện?</a:t>
            </a:r>
          </a:p>
          <a:p>
            <a:endParaRPr lang="en-US" sz="2400"/>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5/26/2020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32331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5</a:t>
            </a:r>
          </a:p>
        </p:txBody>
      </p:sp>
      <p:sp>
        <p:nvSpPr>
          <p:cNvPr id="3" name="Content Placeholder 2"/>
          <p:cNvSpPr>
            <a:spLocks noGrp="1"/>
          </p:cNvSpPr>
          <p:nvPr>
            <p:ph idx="1"/>
          </p:nvPr>
        </p:nvSpPr>
        <p:spPr>
          <a:xfrm>
            <a:off x="685799" y="1219200"/>
            <a:ext cx="10896601" cy="5018112"/>
          </a:xfrm>
        </p:spPr>
        <p:txBody>
          <a:bodyPr/>
          <a:lstStyle/>
          <a:p>
            <a:r>
              <a:rPr lang="en-US" sz="2400"/>
              <a:t> Một biến X được chia sẻ bởi 2 tiến trình cùng thực hiện đoạn code sau :</a:t>
            </a:r>
          </a:p>
          <a:p>
            <a:pPr lvl="3">
              <a:lnSpc>
                <a:spcPct val="90000"/>
              </a:lnSpc>
              <a:buNone/>
            </a:pPr>
            <a:r>
              <a:rPr lang="en-US" altLang="en-US" sz="2200">
                <a:solidFill>
                  <a:schemeClr val="hlink"/>
                </a:solidFill>
              </a:rPr>
              <a:t>do</a:t>
            </a:r>
          </a:p>
          <a:p>
            <a:pPr lvl="3">
              <a:lnSpc>
                <a:spcPct val="90000"/>
              </a:lnSpc>
              <a:buNone/>
            </a:pPr>
            <a:r>
              <a:rPr lang="en-US" altLang="en-US" sz="2200">
                <a:solidFill>
                  <a:schemeClr val="hlink"/>
                </a:solidFill>
              </a:rPr>
              <a:t>	X = X +1;</a:t>
            </a:r>
          </a:p>
          <a:p>
            <a:pPr lvl="3">
              <a:lnSpc>
                <a:spcPct val="90000"/>
              </a:lnSpc>
              <a:buNone/>
            </a:pPr>
            <a:r>
              <a:rPr lang="en-US" altLang="en-US" sz="2200">
                <a:solidFill>
                  <a:schemeClr val="hlink"/>
                </a:solidFill>
              </a:rPr>
              <a:t>	if ( X == 20) X = 0;</a:t>
            </a:r>
          </a:p>
          <a:p>
            <a:pPr lvl="3">
              <a:lnSpc>
                <a:spcPct val="90000"/>
              </a:lnSpc>
              <a:buNone/>
            </a:pPr>
            <a:r>
              <a:rPr lang="en-US" altLang="en-US" sz="2200">
                <a:solidFill>
                  <a:schemeClr val="hlink"/>
                </a:solidFill>
              </a:rPr>
              <a:t>while ( TRUE );</a:t>
            </a:r>
          </a:p>
          <a:p>
            <a:r>
              <a:rPr lang="en-US" sz="2400"/>
              <a:t>Bắt đầu với giá trị X = 0, chứng tỏ rằng giá trị X có thể vượt quá 20. Cần sửa chữa đoạn chương trình trên như thế nào để đảm bảo X không vượt quá 20?</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5/26/2020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42999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6</a:t>
            </a:r>
          </a:p>
        </p:txBody>
      </p:sp>
      <p:sp>
        <p:nvSpPr>
          <p:cNvPr id="3" name="Content Placeholder 2"/>
          <p:cNvSpPr>
            <a:spLocks noGrp="1"/>
          </p:cNvSpPr>
          <p:nvPr>
            <p:ph idx="1"/>
          </p:nvPr>
        </p:nvSpPr>
        <p:spPr>
          <a:xfrm>
            <a:off x="761999" y="1219200"/>
            <a:ext cx="10820401" cy="5018112"/>
          </a:xfrm>
        </p:spPr>
        <p:txBody>
          <a:bodyPr/>
          <a:lstStyle/>
          <a:p>
            <a:r>
              <a:rPr lang="en-US" sz="2400"/>
              <a:t> </a:t>
            </a:r>
            <a:r>
              <a:rPr lang="en-US" sz="2600"/>
              <a:t>Xét 2 tiến trình xử lý đoạn chương trình sau:</a:t>
            </a:r>
          </a:p>
          <a:p>
            <a:pPr lvl="3">
              <a:lnSpc>
                <a:spcPct val="90000"/>
              </a:lnSpc>
              <a:buNone/>
            </a:pPr>
            <a:r>
              <a:rPr lang="en-US" altLang="en-US" sz="2600">
                <a:solidFill>
                  <a:schemeClr val="hlink"/>
                </a:solidFill>
              </a:rPr>
              <a:t>process P1 { A1 ; A2 } 		</a:t>
            </a:r>
          </a:p>
          <a:p>
            <a:pPr lvl="3">
              <a:lnSpc>
                <a:spcPct val="90000"/>
              </a:lnSpc>
              <a:buNone/>
            </a:pPr>
            <a:r>
              <a:rPr lang="en-US" altLang="en-US" sz="2600">
                <a:solidFill>
                  <a:schemeClr val="hlink"/>
                </a:solidFill>
              </a:rPr>
              <a:t>process P2 { B1 ; B2 }</a:t>
            </a:r>
          </a:p>
          <a:p>
            <a:pPr marL="0" indent="0">
              <a:buNone/>
            </a:pPr>
            <a:r>
              <a:rPr lang="en-US" sz="2600"/>
              <a:t>Đồng bộ hóa hoạt động của 2 tiến trình này sao cho cả A1 và B1 đều hoàn tất trước khi A2 và B2 bắt đầu</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5/26/2020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4205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giải pháp “Sleep &amp; Wake up”</a:t>
            </a:r>
          </a:p>
        </p:txBody>
      </p:sp>
      <p:sp>
        <p:nvSpPr>
          <p:cNvPr id="3" name="コンテンツ プレースホルダー 2"/>
          <p:cNvSpPr>
            <a:spLocks noGrp="1"/>
          </p:cNvSpPr>
          <p:nvPr>
            <p:ph idx="1"/>
          </p:nvPr>
        </p:nvSpPr>
        <p:spPr>
          <a:xfrm>
            <a:off x="1775520" y="1371600"/>
            <a:ext cx="8640960" cy="5153025"/>
          </a:xfrm>
        </p:spPr>
        <p:txBody>
          <a:bodyPr/>
          <a:lstStyle/>
          <a:p>
            <a:pPr>
              <a:lnSpc>
                <a:spcPct val="85000"/>
              </a:lnSpc>
              <a:spcBef>
                <a:spcPts val="300"/>
              </a:spcBef>
              <a:buClrTx/>
              <a:buNone/>
            </a:pP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int </a:t>
            </a:r>
            <a:r>
              <a:rPr lang="en-US" altLang="en-US" sz="2100">
                <a:latin typeface="Arial" panose="020B0604020202020204" pitchFamily="34" charset="0"/>
                <a:cs typeface="Arial" panose="020B0604020202020204" pitchFamily="34" charset="0"/>
                <a:sym typeface="Arial" panose="020B0604020202020204" pitchFamily="34" charset="0"/>
              </a:rPr>
              <a:t>busy;	</a:t>
            </a:r>
            <a:r>
              <a:rPr lang="en-US" altLang="en-US" sz="2100">
                <a:solidFill>
                  <a:srgbClr val="00B050"/>
                </a:solidFill>
                <a:latin typeface="Arial" panose="020B0604020202020204" pitchFamily="34" charset="0"/>
                <a:cs typeface="Arial" panose="020B0604020202020204" pitchFamily="34" charset="0"/>
                <a:sym typeface="Arial" panose="020B0604020202020204" pitchFamily="34" charset="0"/>
              </a:rPr>
              <a:t>// =1 nếu CS đang bị chiếm</a:t>
            </a:r>
          </a:p>
          <a:p>
            <a:pPr>
              <a:lnSpc>
                <a:spcPct val="85000"/>
              </a:lnSpc>
              <a:spcBef>
                <a:spcPts val="300"/>
              </a:spcBef>
              <a:buClrTx/>
              <a:buNone/>
            </a:pP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int </a:t>
            </a:r>
            <a:r>
              <a:rPr lang="en-US" altLang="en-US" sz="2100">
                <a:latin typeface="Arial" panose="020B0604020202020204" pitchFamily="34" charset="0"/>
                <a:cs typeface="Arial" panose="020B0604020202020204" pitchFamily="34" charset="0"/>
                <a:sym typeface="Arial" panose="020B0604020202020204" pitchFamily="34" charset="0"/>
              </a:rPr>
              <a:t>blocked;	</a:t>
            </a:r>
            <a:r>
              <a:rPr lang="en-US" altLang="en-US" sz="2100">
                <a:solidFill>
                  <a:srgbClr val="00B050"/>
                </a:solidFill>
                <a:latin typeface="Arial" panose="020B0604020202020204" pitchFamily="34" charset="0"/>
                <a:cs typeface="Arial" panose="020B0604020202020204" pitchFamily="34" charset="0"/>
                <a:sym typeface="Arial" panose="020B0604020202020204" pitchFamily="34" charset="0"/>
              </a:rPr>
              <a:t>// số P đang bị khóa</a:t>
            </a:r>
          </a:p>
          <a:p>
            <a:pPr>
              <a:lnSpc>
                <a:spcPct val="85000"/>
              </a:lnSpc>
              <a:spcBef>
                <a:spcPts val="300"/>
              </a:spcBef>
              <a:buClrTx/>
              <a:buNone/>
            </a:pP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do</a:t>
            </a:r>
            <a:r>
              <a:rPr lang="en-US" altLang="en-US" sz="2100">
                <a:latin typeface="Arial" panose="020B0604020202020204" pitchFamily="34" charset="0"/>
                <a:cs typeface="Arial" panose="020B0604020202020204" pitchFamily="34" charset="0"/>
                <a:sym typeface="Arial" panose="020B0604020202020204" pitchFamily="34" charset="0"/>
              </a:rPr>
              <a:t>{</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if</a:t>
            </a:r>
            <a:r>
              <a:rPr lang="en-US" altLang="en-US" sz="2100">
                <a:latin typeface="Arial" panose="020B0604020202020204" pitchFamily="34" charset="0"/>
                <a:cs typeface="Arial" panose="020B0604020202020204" pitchFamily="34" charset="0"/>
                <a:sym typeface="Arial" panose="020B0604020202020204" pitchFamily="34" charset="0"/>
              </a:rPr>
              <a:t> (busy){</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blocked = blocked +1;</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sleep</a:t>
            </a:r>
            <a:r>
              <a:rPr lang="en-US" altLang="en-US" sz="2100">
                <a:latin typeface="Arial" panose="020B0604020202020204" pitchFamily="34" charset="0"/>
                <a:cs typeface="Arial" panose="020B0604020202020204" pitchFamily="34" charset="0"/>
                <a:sym typeface="Arial" panose="020B0604020202020204" pitchFamily="34" charset="0"/>
              </a:rPr>
              <a:t>();</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else</a:t>
            </a:r>
            <a:r>
              <a:rPr lang="en-US" altLang="en-US" sz="2100">
                <a:latin typeface="Arial" panose="020B0604020202020204" pitchFamily="34" charset="0"/>
                <a:cs typeface="Arial" panose="020B0604020202020204" pitchFamily="34" charset="0"/>
                <a:sym typeface="Arial" panose="020B0604020202020204" pitchFamily="34" charset="0"/>
              </a:rPr>
              <a:t> busy =1;</a:t>
            </a:r>
          </a:p>
          <a:p>
            <a:pPr>
              <a:lnSpc>
                <a:spcPct val="85000"/>
              </a:lnSpc>
              <a:spcBef>
                <a:spcPts val="300"/>
              </a:spcBef>
              <a:buClrTx/>
              <a:buNone/>
            </a:pPr>
            <a:r>
              <a:rPr lang="en-US" altLang="en-US" sz="2100" b="1">
                <a:solidFill>
                  <a:srgbClr val="FF3300"/>
                </a:solidFill>
                <a:latin typeface="Arial" panose="020B0604020202020204" pitchFamily="34" charset="0"/>
                <a:cs typeface="Arial" panose="020B0604020202020204" pitchFamily="34" charset="0"/>
                <a:sym typeface="Arial" panose="020B0604020202020204" pitchFamily="34" charset="0"/>
              </a:rPr>
              <a:t>		CS;</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busy = 0;</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if</a:t>
            </a:r>
            <a:r>
              <a:rPr lang="en-US" altLang="en-US" sz="2100">
                <a:latin typeface="Arial" panose="020B0604020202020204" pitchFamily="34" charset="0"/>
                <a:cs typeface="Arial" panose="020B0604020202020204" pitchFamily="34" charset="0"/>
                <a:sym typeface="Arial" panose="020B0604020202020204" pitchFamily="34" charset="0"/>
              </a:rPr>
              <a:t> (blocked !=0){</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wakeup</a:t>
            </a:r>
            <a:r>
              <a:rPr lang="en-US" altLang="en-US" sz="2100">
                <a:latin typeface="Arial" panose="020B0604020202020204" pitchFamily="34" charset="0"/>
                <a:cs typeface="Arial" panose="020B0604020202020204" pitchFamily="34" charset="0"/>
                <a:sym typeface="Arial" panose="020B0604020202020204" pitchFamily="34" charset="0"/>
              </a:rPr>
              <a:t> (process);</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blocked = blocked -1;</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b="1">
                <a:solidFill>
                  <a:srgbClr val="FF3300"/>
                </a:solidFill>
                <a:latin typeface="Arial" panose="020B0604020202020204" pitchFamily="34" charset="0"/>
                <a:cs typeface="Arial" panose="020B0604020202020204" pitchFamily="34" charset="0"/>
                <a:sym typeface="Arial" panose="020B0604020202020204" pitchFamily="34" charset="0"/>
              </a:rPr>
              <a:t>	RS;</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100">
                <a:latin typeface="Arial" panose="020B0604020202020204" pitchFamily="34" charset="0"/>
                <a:cs typeface="Arial" panose="020B0604020202020204" pitchFamily="34" charset="0"/>
                <a:sym typeface="Arial" panose="020B0604020202020204" pitchFamily="34" charset="0"/>
              </a:rPr>
              <a:t> (1);</a:t>
            </a:r>
            <a:endParaRPr lang="en-US" altLang="en-US" sz="2100">
              <a:cs typeface="Arial" panose="020B0604020202020204" pitchFamily="34" charset="0"/>
            </a:endParaRPr>
          </a:p>
          <a:p>
            <a:pPr marL="0" indent="0">
              <a:buSzPct val="90000"/>
              <a:buNone/>
            </a:pP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5/26/2020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138140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7</a:t>
            </a:r>
          </a:p>
        </p:txBody>
      </p:sp>
      <p:sp>
        <p:nvSpPr>
          <p:cNvPr id="3" name="Content Placeholder 2"/>
          <p:cNvSpPr>
            <a:spLocks noGrp="1"/>
          </p:cNvSpPr>
          <p:nvPr>
            <p:ph idx="1"/>
          </p:nvPr>
        </p:nvSpPr>
        <p:spPr>
          <a:xfrm>
            <a:off x="762000" y="1219200"/>
            <a:ext cx="10744200" cy="5018112"/>
          </a:xfrm>
        </p:spPr>
        <p:txBody>
          <a:bodyPr/>
          <a:lstStyle/>
          <a:p>
            <a:r>
              <a:rPr lang="en-US" sz="2400"/>
              <a:t> </a:t>
            </a:r>
            <a:r>
              <a:rPr lang="en-US" sz="2600"/>
              <a:t>Tổng quát hóa câu hỏi 6 cho các tiến trình có đoạn chương trình sau:</a:t>
            </a:r>
          </a:p>
          <a:p>
            <a:pPr lvl="3">
              <a:lnSpc>
                <a:spcPct val="90000"/>
              </a:lnSpc>
              <a:buNone/>
            </a:pPr>
            <a:r>
              <a:rPr lang="en-US" altLang="en-US" sz="2600">
                <a:solidFill>
                  <a:schemeClr val="hlink"/>
                </a:solidFill>
              </a:rPr>
              <a:t>process P1 { for ( i = 1; i &lt;= 100; i ++) A</a:t>
            </a:r>
            <a:r>
              <a:rPr lang="en-US" altLang="en-US" sz="2600" baseline="-25000">
                <a:solidFill>
                  <a:schemeClr val="hlink"/>
                </a:solidFill>
              </a:rPr>
              <a:t>i</a:t>
            </a:r>
            <a:r>
              <a:rPr lang="en-US" altLang="en-US" sz="2600">
                <a:solidFill>
                  <a:schemeClr val="hlink"/>
                </a:solidFill>
              </a:rPr>
              <a:t> } 	</a:t>
            </a:r>
          </a:p>
          <a:p>
            <a:pPr lvl="3">
              <a:lnSpc>
                <a:spcPct val="90000"/>
              </a:lnSpc>
              <a:buNone/>
            </a:pPr>
            <a:r>
              <a:rPr lang="en-US" altLang="en-US" sz="2600">
                <a:solidFill>
                  <a:schemeClr val="hlink"/>
                </a:solidFill>
              </a:rPr>
              <a:t>process P2 { for ( j = 1; j &lt;= 100; j ++) B</a:t>
            </a:r>
            <a:r>
              <a:rPr lang="en-US" altLang="en-US" sz="2600" baseline="-25000">
                <a:solidFill>
                  <a:schemeClr val="hlink"/>
                </a:solidFill>
              </a:rPr>
              <a:t>j</a:t>
            </a:r>
            <a:r>
              <a:rPr lang="en-US" altLang="en-US" sz="2600">
                <a:solidFill>
                  <a:schemeClr val="hlink"/>
                </a:solidFill>
              </a:rPr>
              <a:t> } </a:t>
            </a:r>
          </a:p>
          <a:p>
            <a:pPr marL="0" indent="0">
              <a:buNone/>
            </a:pPr>
            <a:r>
              <a:rPr lang="en-US" sz="2600"/>
              <a:t>Đồng bộ hóa hoạt động của 2 tiến trình này sao cho với </a:t>
            </a:r>
            <a:r>
              <a:rPr lang="en-US" sz="2600" i="1"/>
              <a:t>k</a:t>
            </a:r>
            <a:r>
              <a:rPr lang="en-US" sz="2600"/>
              <a:t> bất kỳ (2&lt;=k&lt;=100), A</a:t>
            </a:r>
            <a:r>
              <a:rPr lang="en-US" sz="2600" baseline="-25000"/>
              <a:t>k</a:t>
            </a:r>
            <a:r>
              <a:rPr lang="en-US" sz="2600"/>
              <a:t> chỉ có thể bắt đầu khi B</a:t>
            </a:r>
            <a:r>
              <a:rPr lang="en-US" sz="2600" baseline="-25000"/>
              <a:t>(k-1)</a:t>
            </a:r>
            <a:r>
              <a:rPr lang="en-US" sz="2600"/>
              <a:t> đã kết thúc và B</a:t>
            </a:r>
            <a:r>
              <a:rPr lang="en-US" sz="2600" baseline="-25000"/>
              <a:t>k</a:t>
            </a:r>
            <a:r>
              <a:rPr lang="en-US" sz="2600"/>
              <a:t> chỉ có thể bắt đầu khi A</a:t>
            </a:r>
            <a:r>
              <a:rPr lang="en-US" sz="2600" baseline="-25000"/>
              <a:t>(k-1)</a:t>
            </a:r>
            <a:r>
              <a:rPr lang="en-US" sz="2600"/>
              <a:t> đã kết thúc.</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5/26/2020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499763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8</a:t>
            </a:r>
          </a:p>
        </p:txBody>
      </p:sp>
      <p:sp>
        <p:nvSpPr>
          <p:cNvPr id="3" name="Content Placeholder 2"/>
          <p:cNvSpPr>
            <a:spLocks noGrp="1"/>
          </p:cNvSpPr>
          <p:nvPr>
            <p:ph idx="1"/>
          </p:nvPr>
        </p:nvSpPr>
        <p:spPr>
          <a:xfrm>
            <a:off x="762000" y="1219200"/>
            <a:ext cx="10744200" cy="5018112"/>
          </a:xfrm>
        </p:spPr>
        <p:txBody>
          <a:bodyPr/>
          <a:lstStyle/>
          <a:p>
            <a:r>
              <a:rPr lang="en-US" sz="2400"/>
              <a:t> </a:t>
            </a:r>
            <a:r>
              <a:rPr lang="en-US" sz="2600"/>
              <a:t>Sử dụng semaphore để viết lại chương trình sau theo mô hình xử lý đồng hành:</a:t>
            </a:r>
          </a:p>
          <a:p>
            <a:pPr lvl="3">
              <a:lnSpc>
                <a:spcPct val="90000"/>
              </a:lnSpc>
              <a:buNone/>
            </a:pPr>
            <a:r>
              <a:rPr lang="en-US" altLang="en-US" sz="2600">
                <a:solidFill>
                  <a:schemeClr val="hlink"/>
                </a:solidFill>
              </a:rPr>
              <a:t>		</a:t>
            </a:r>
            <a:r>
              <a:rPr lang="pl-PL" altLang="en-US" sz="2600">
                <a:solidFill>
                  <a:schemeClr val="hlink"/>
                </a:solidFill>
              </a:rPr>
              <a:t>w := x1 * x2</a:t>
            </a:r>
          </a:p>
          <a:p>
            <a:pPr lvl="3">
              <a:lnSpc>
                <a:spcPct val="90000"/>
              </a:lnSpc>
              <a:buNone/>
            </a:pPr>
            <a:r>
              <a:rPr lang="pl-PL" altLang="en-US" sz="2600">
                <a:solidFill>
                  <a:schemeClr val="hlink"/>
                </a:solidFill>
              </a:rPr>
              <a:t>  		v := x3 * x4</a:t>
            </a:r>
          </a:p>
          <a:p>
            <a:pPr lvl="3">
              <a:lnSpc>
                <a:spcPct val="90000"/>
              </a:lnSpc>
              <a:buNone/>
            </a:pPr>
            <a:r>
              <a:rPr lang="pl-PL" altLang="en-US" sz="2600">
                <a:solidFill>
                  <a:schemeClr val="hlink"/>
                </a:solidFill>
              </a:rPr>
              <a:t>		y := v * x5</a:t>
            </a:r>
          </a:p>
          <a:p>
            <a:pPr lvl="3">
              <a:lnSpc>
                <a:spcPct val="90000"/>
              </a:lnSpc>
              <a:buNone/>
            </a:pPr>
            <a:r>
              <a:rPr lang="pl-PL" altLang="en-US" sz="2600">
                <a:solidFill>
                  <a:schemeClr val="hlink"/>
                </a:solidFill>
              </a:rPr>
              <a:t>		z := v * x6</a:t>
            </a:r>
          </a:p>
          <a:p>
            <a:pPr lvl="3">
              <a:lnSpc>
                <a:spcPct val="90000"/>
              </a:lnSpc>
              <a:buNone/>
            </a:pPr>
            <a:r>
              <a:rPr lang="pl-PL" altLang="en-US" sz="2600">
                <a:solidFill>
                  <a:schemeClr val="hlink"/>
                </a:solidFill>
              </a:rPr>
              <a:t>		x := w * y</a:t>
            </a:r>
          </a:p>
          <a:p>
            <a:pPr lvl="3">
              <a:lnSpc>
                <a:spcPct val="90000"/>
              </a:lnSpc>
              <a:buNone/>
            </a:pPr>
            <a:r>
              <a:rPr lang="pl-PL" altLang="en-US" sz="2600">
                <a:solidFill>
                  <a:schemeClr val="hlink"/>
                </a:solidFill>
              </a:rPr>
              <a:t>		z := w * z</a:t>
            </a:r>
          </a:p>
          <a:p>
            <a:pPr lvl="3">
              <a:lnSpc>
                <a:spcPct val="90000"/>
              </a:lnSpc>
              <a:buNone/>
            </a:pPr>
            <a:r>
              <a:rPr lang="pl-PL" altLang="en-US" sz="2600">
                <a:solidFill>
                  <a:schemeClr val="hlink"/>
                </a:solidFill>
              </a:rPr>
              <a:t>		ans := y + z</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5/26/2020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21511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kiểm tra 30 phút</a:t>
            </a:r>
          </a:p>
        </p:txBody>
      </p:sp>
      <p:sp>
        <p:nvSpPr>
          <p:cNvPr id="3" name="Content Placeholder 2"/>
          <p:cNvSpPr>
            <a:spLocks noGrp="1"/>
          </p:cNvSpPr>
          <p:nvPr>
            <p:ph idx="1"/>
          </p:nvPr>
        </p:nvSpPr>
        <p:spPr>
          <a:xfrm>
            <a:off x="685800" y="1219200"/>
            <a:ext cx="10820400" cy="5018112"/>
          </a:xfrm>
        </p:spPr>
        <p:txBody>
          <a:bodyPr/>
          <a:lstStyle/>
          <a:p>
            <a:pPr marL="0" indent="0">
              <a:buNone/>
            </a:pPr>
            <a:r>
              <a:rPr lang="en-US" sz="2400" b="1"/>
              <a:t>Bài 1: </a:t>
            </a:r>
            <a:r>
              <a:rPr lang="en-US" sz="2300" b="1"/>
              <a:t>Xét giải pháp đồng bộ hóa sau có bảo đảm 3 điều kiện không?</a:t>
            </a:r>
          </a:p>
          <a:p>
            <a:pPr lvl="3">
              <a:lnSpc>
                <a:spcPct val="90000"/>
              </a:lnSpc>
              <a:buNone/>
            </a:pPr>
            <a:r>
              <a:rPr lang="pl-PL" altLang="en-US" sz="2300" b="1"/>
              <a:t>while (TRUE) {</a:t>
            </a:r>
          </a:p>
          <a:p>
            <a:pPr lvl="3">
              <a:lnSpc>
                <a:spcPct val="90000"/>
              </a:lnSpc>
              <a:buNone/>
            </a:pPr>
            <a:r>
              <a:rPr lang="pl-PL" altLang="en-US" sz="2300" b="1"/>
              <a:t>int j = 1-i;</a:t>
            </a:r>
          </a:p>
          <a:p>
            <a:pPr lvl="3">
              <a:lnSpc>
                <a:spcPct val="90000"/>
              </a:lnSpc>
              <a:buNone/>
            </a:pPr>
            <a:r>
              <a:rPr lang="pl-PL" altLang="en-US" sz="2300" b="1"/>
              <a:t>flag[i]= TRUE;	 turn = j;</a:t>
            </a:r>
          </a:p>
          <a:p>
            <a:pPr lvl="3">
              <a:lnSpc>
                <a:spcPct val="90000"/>
              </a:lnSpc>
              <a:buNone/>
            </a:pPr>
            <a:r>
              <a:rPr lang="pl-PL" altLang="en-US" sz="2300" b="1"/>
              <a:t>while (turn == j &amp;&amp; flag[j]==TRUE); </a:t>
            </a:r>
          </a:p>
          <a:p>
            <a:pPr lvl="3">
              <a:lnSpc>
                <a:spcPct val="90000"/>
              </a:lnSpc>
              <a:buNone/>
            </a:pPr>
            <a:r>
              <a:rPr lang="pl-PL" altLang="en-US" sz="2300" b="1"/>
              <a:t>critical-section ();</a:t>
            </a:r>
          </a:p>
          <a:p>
            <a:pPr lvl="3">
              <a:lnSpc>
                <a:spcPct val="90000"/>
              </a:lnSpc>
              <a:buNone/>
            </a:pPr>
            <a:r>
              <a:rPr lang="pl-PL" altLang="en-US" sz="2300" b="1"/>
              <a:t>flag[j] = FALSE;</a:t>
            </a:r>
          </a:p>
          <a:p>
            <a:pPr lvl="3">
              <a:lnSpc>
                <a:spcPct val="90000"/>
              </a:lnSpc>
              <a:buNone/>
            </a:pPr>
            <a:r>
              <a:rPr lang="pl-PL" altLang="en-US" sz="2300" b="1"/>
              <a:t>    Noncritical-section ();</a:t>
            </a:r>
          </a:p>
          <a:p>
            <a:pPr lvl="3">
              <a:lnSpc>
                <a:spcPct val="90000"/>
              </a:lnSpc>
              <a:buNone/>
            </a:pPr>
            <a:r>
              <a:rPr lang="pl-PL" altLang="en-US" sz="2300" b="1"/>
              <a:t>}</a:t>
            </a:r>
          </a:p>
          <a:p>
            <a:pPr marL="0" indent="0">
              <a:buNone/>
            </a:pPr>
            <a:r>
              <a:rPr lang="en-US" sz="2300" b="1"/>
              <a:t>Bài 2: Sử dụng semaphore để viết lại chương trình sau theo mô hình xử lý đồng hành</a:t>
            </a:r>
          </a:p>
          <a:p>
            <a:pPr marL="0" indent="0" algn="ctr">
              <a:buNone/>
            </a:pPr>
            <a:r>
              <a:rPr lang="en-US" altLang="en-US" sz="2300" b="1"/>
              <a:t>A = x1 + x2; B = A*x3; C= A + x4; D= B + C; E = B*x5 + C;</a:t>
            </a:r>
          </a:p>
          <a:p>
            <a:endParaRPr lang="en-US" sz="26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5/26/2020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8637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Semaphore</a:t>
            </a:r>
          </a:p>
        </p:txBody>
      </p:sp>
      <p:sp>
        <p:nvSpPr>
          <p:cNvPr id="3" name="コンテンツ プレースホルダー 2"/>
          <p:cNvSpPr>
            <a:spLocks noGrp="1"/>
          </p:cNvSpPr>
          <p:nvPr>
            <p:ph idx="1"/>
          </p:nvPr>
        </p:nvSpPr>
        <p:spPr>
          <a:xfrm>
            <a:off x="609601" y="1371600"/>
            <a:ext cx="10972800" cy="5153025"/>
          </a:xfrm>
        </p:spPr>
        <p:txBody>
          <a:bodyPr/>
          <a:lstStyle/>
          <a:p>
            <a:r>
              <a:rPr lang="vi-VN" altLang="en-US" sz="2400"/>
              <a:t>L</a:t>
            </a:r>
            <a:r>
              <a:rPr lang="en-US" altLang="en-US" sz="2400"/>
              <a:t>à</a:t>
            </a:r>
            <a:r>
              <a:rPr lang="vi-VN" altLang="en-US" sz="2400"/>
              <a:t> công cụ đồng bộ cung cấp bởi OS </a:t>
            </a:r>
            <a:r>
              <a:rPr lang="en-US" altLang="en-US" sz="2400"/>
              <a:t>mà không đòi hỏi </a:t>
            </a:r>
            <a:r>
              <a:rPr lang="vi-VN" altLang="en-US" sz="2400"/>
              <a:t>busy waiting</a:t>
            </a:r>
          </a:p>
          <a:p>
            <a:r>
              <a:rPr lang="vi-VN" altLang="en-US" sz="2400"/>
              <a:t>Semaphore S l</a:t>
            </a:r>
            <a:r>
              <a:rPr lang="en-US" altLang="en-US" sz="2400"/>
              <a:t>à</a:t>
            </a:r>
            <a:r>
              <a:rPr lang="vi-VN" altLang="en-US" sz="2400"/>
              <a:t> một biến số nguyên.</a:t>
            </a:r>
          </a:p>
          <a:p>
            <a:r>
              <a:rPr lang="vi-VN" altLang="en-US" sz="2400"/>
              <a:t>Ng</a:t>
            </a:r>
            <a:r>
              <a:rPr lang="en-US" altLang="en-US" sz="2400"/>
              <a:t>oài</a:t>
            </a:r>
            <a:r>
              <a:rPr lang="vi-VN" altLang="en-US" sz="2400"/>
              <a:t> thao t</a:t>
            </a:r>
            <a:r>
              <a:rPr lang="en-US" altLang="en-US" sz="2400"/>
              <a:t>ác</a:t>
            </a:r>
            <a:r>
              <a:rPr lang="vi-VN" altLang="en-US" sz="2400"/>
              <a:t> khởi động biến thì chỉ c</a:t>
            </a:r>
            <a:r>
              <a:rPr lang="en-US" altLang="en-US" sz="2400"/>
              <a:t>ó</a:t>
            </a:r>
            <a:r>
              <a:rPr lang="vi-VN" altLang="en-US" sz="2400"/>
              <a:t> thể được truy xuất qua hai t</a:t>
            </a:r>
            <a:r>
              <a:rPr lang="en-US" altLang="en-US" sz="2400"/>
              <a:t>ác</a:t>
            </a:r>
            <a:r>
              <a:rPr lang="vi-VN" altLang="en-US" sz="2400"/>
              <a:t> vụ c</a:t>
            </a:r>
            <a:r>
              <a:rPr lang="en-US" altLang="en-US" sz="2400"/>
              <a:t>ó</a:t>
            </a:r>
            <a:r>
              <a:rPr lang="vi-VN" altLang="en-US" sz="2400"/>
              <a:t>́ tính đơn nguyên (atomic) </a:t>
            </a:r>
            <a:r>
              <a:rPr lang="en-US" altLang="en-US" sz="2400"/>
              <a:t>và</a:t>
            </a:r>
            <a:r>
              <a:rPr lang="vi-VN" altLang="en-US" sz="2400"/>
              <a:t> loại trừ (mutual exclusive)</a:t>
            </a:r>
            <a:r>
              <a:rPr lang="en-US" altLang="en-US" sz="2400"/>
              <a:t>:</a:t>
            </a:r>
            <a:endParaRPr lang="vi-VN" altLang="en-US" sz="2400"/>
          </a:p>
          <a:p>
            <a:pPr lvl="1"/>
            <a:r>
              <a:rPr lang="vi-VN" altLang="en-US"/>
              <a:t>wait(S) hay còn gọi là P(S): giảm giá trị semaphore (S=S-1) . Kế đó nếu giá trị này âm thì process thực hiện lệnh wait() bị blocked.</a:t>
            </a:r>
          </a:p>
          <a:p>
            <a:pPr lvl="1"/>
            <a:r>
              <a:rPr lang="vi-VN" altLang="en-US"/>
              <a:t>signal(S) hay còn gọi là V(S): tăng giá trị semaphore (S=S+1) . Kế đó nếu giá trị này không dương, một process đang blocked bởi một lệnh wait() sẽ được hồi phục để thực thi.</a:t>
            </a:r>
          </a:p>
          <a:p>
            <a:r>
              <a:rPr lang="vi-VN" altLang="en-US" sz="2400"/>
              <a:t>Tránh busy waiting: khi phải đợi thì process sẽ được đặt vào một blocked queue, trong đó chứa các process đang chờ đợi cùng một sự kiện.</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5/26/2020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77577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Semaphore (tt)</a:t>
            </a:r>
          </a:p>
        </p:txBody>
      </p:sp>
      <p:sp>
        <p:nvSpPr>
          <p:cNvPr id="3" name="コンテンツ プレースホルダー 2"/>
          <p:cNvSpPr>
            <a:spLocks noGrp="1"/>
          </p:cNvSpPr>
          <p:nvPr>
            <p:ph idx="1"/>
          </p:nvPr>
        </p:nvSpPr>
        <p:spPr>
          <a:xfrm>
            <a:off x="685801" y="1371600"/>
            <a:ext cx="10896600" cy="5153025"/>
          </a:xfrm>
        </p:spPr>
        <p:txBody>
          <a:bodyPr/>
          <a:lstStyle/>
          <a:p>
            <a:r>
              <a:rPr lang="vi-VN" altLang="en-US" sz="2600"/>
              <a:t>P(S) hay wait(S) sử dụng để giành tài nguyên và giảm biến đếm S=S-1</a:t>
            </a:r>
          </a:p>
          <a:p>
            <a:r>
              <a:rPr lang="vi-VN" altLang="en-US" sz="2600"/>
              <a:t>V(S) hay signal(S) sẽ giải phóng tài nguyên và tăng biến đếm S= S+1</a:t>
            </a:r>
          </a:p>
          <a:p>
            <a:r>
              <a:rPr lang="vi-VN" altLang="en-US" sz="2600"/>
              <a:t>Nếu P được thực hiện trên biến đếm &lt;= 0 , tiến trình phải đợi V hay chờ đợi sự giải phóng tài nguyên </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5/26/2020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10867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Semaphore (tt)</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5/26/2020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pic>
        <p:nvPicPr>
          <p:cNvPr id="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7207" y="1121395"/>
            <a:ext cx="6096000" cy="536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3"/>
          <p:cNvSpPr txBox="1">
            <a:spLocks noChangeArrowheads="1"/>
          </p:cNvSpPr>
          <p:nvPr/>
        </p:nvSpPr>
        <p:spPr bwMode="auto">
          <a:xfrm>
            <a:off x="2754748" y="6626226"/>
            <a:ext cx="6440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a:latin typeface="Times New Roman" panose="02020603050405020304" pitchFamily="18" charset="0"/>
                <a:cs typeface="Times New Roman" panose="02020603050405020304" pitchFamily="18" charset="0"/>
              </a:rPr>
              <a:t>https://anphanhv.wordpress.com/2013/11/13/part-iii-process-giao-tiep-giua-cc-process/</a:t>
            </a:r>
          </a:p>
        </p:txBody>
      </p:sp>
    </p:spTree>
    <p:extLst>
      <p:ext uri="{BB962C8B-B14F-4D97-AF65-F5344CB8AC3E}">
        <p14:creationId xmlns:p14="http://schemas.microsoft.com/office/powerpoint/2010/main" val="285970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Hiện thực semaphore</a:t>
            </a:r>
          </a:p>
        </p:txBody>
      </p:sp>
      <p:sp>
        <p:nvSpPr>
          <p:cNvPr id="3" name="コンテンツ プレースホルダー 2"/>
          <p:cNvSpPr>
            <a:spLocks noGrp="1"/>
          </p:cNvSpPr>
          <p:nvPr>
            <p:ph idx="1"/>
          </p:nvPr>
        </p:nvSpPr>
        <p:spPr>
          <a:xfrm>
            <a:off x="762000" y="1371600"/>
            <a:ext cx="10744200" cy="5153025"/>
          </a:xfrm>
        </p:spPr>
        <p:txBody>
          <a:bodyPr/>
          <a:lstStyle/>
          <a:p>
            <a:r>
              <a:rPr lang="vi-VN" altLang="en-US" sz="2600"/>
              <a:t>Định nghĩa semaphore là một record</a:t>
            </a:r>
          </a:p>
          <a:p>
            <a:pPr marL="0" indent="0">
              <a:buNone/>
            </a:pPr>
            <a:r>
              <a:rPr lang="vi-VN" altLang="en-US" sz="2600"/>
              <a:t>	typedef  struct {</a:t>
            </a:r>
          </a:p>
          <a:p>
            <a:pPr marL="0" indent="0">
              <a:buNone/>
            </a:pPr>
            <a:r>
              <a:rPr lang="vi-VN" altLang="en-US" sz="2600"/>
              <a:t>		int  value;</a:t>
            </a:r>
          </a:p>
          <a:p>
            <a:pPr marL="0" indent="0">
              <a:buNone/>
            </a:pPr>
            <a:r>
              <a:rPr lang="vi-VN" altLang="en-US" sz="2600"/>
              <a:t>		struct  process *L; /* process queue */</a:t>
            </a:r>
          </a:p>
          <a:p>
            <a:pPr marL="0" indent="0">
              <a:buNone/>
            </a:pPr>
            <a:r>
              <a:rPr lang="vi-VN" altLang="en-US" sz="2600"/>
              <a:t>	} semaphore;</a:t>
            </a:r>
          </a:p>
          <a:p>
            <a:r>
              <a:rPr lang="vi-VN" altLang="en-US" sz="2600"/>
              <a:t>Giả sử hệ điều hành cung cấp hai tác vụ (system call):</a:t>
            </a:r>
          </a:p>
          <a:p>
            <a:pPr lvl="1"/>
            <a:r>
              <a:rPr lang="vi-VN" altLang="en-US"/>
              <a:t>block(): tạm treo process nào thực thi lệnh này</a:t>
            </a:r>
          </a:p>
          <a:p>
            <a:pPr lvl="1"/>
            <a:r>
              <a:rPr lang="vi-VN" altLang="en-US"/>
              <a:t>wakeup(P): hồi phục quá trình thực thi của process P đang blocked</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5/26/2020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Tree>
    <p:extLst>
      <p:ext uri="{BB962C8B-B14F-4D97-AF65-F5344CB8AC3E}">
        <p14:creationId xmlns:p14="http://schemas.microsoft.com/office/powerpoint/2010/main" val="141404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607</TotalTime>
  <Words>5137</Words>
  <Application>Microsoft Office PowerPoint</Application>
  <PresentationFormat>Widescreen</PresentationFormat>
  <Paragraphs>717</Paragraphs>
  <Slides>52</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Helvetica</vt:lpstr>
      <vt:lpstr>Monotype Sorts</vt:lpstr>
      <vt:lpstr>Times New Roman</vt:lpstr>
      <vt:lpstr>Verdana</vt:lpstr>
      <vt:lpstr>VNI-Helve</vt:lpstr>
      <vt:lpstr>VNI-Times</vt:lpstr>
      <vt:lpstr>Wingdings</vt:lpstr>
      <vt:lpstr>dsp</vt:lpstr>
      <vt:lpstr>HỆ ĐIỀU HÀNH Chương 5 – Đồng bộ (3) </vt:lpstr>
      <vt:lpstr>Ôn tập chương 5 (2)</vt:lpstr>
      <vt:lpstr>Mục tiêu chương 5 (3)</vt:lpstr>
      <vt:lpstr>Nội dung chương 5 (2)</vt:lpstr>
      <vt:lpstr>Các giải pháp “Sleep &amp; Wake up”</vt:lpstr>
      <vt:lpstr>Semaphore</vt:lpstr>
      <vt:lpstr>Semaphore (tt)</vt:lpstr>
      <vt:lpstr>Semaphore (tt)</vt:lpstr>
      <vt:lpstr>Hiện thực semaphore</vt:lpstr>
      <vt:lpstr>Hiện thực semaphore (tt)</vt:lpstr>
      <vt:lpstr>Hiện thực semaphore (tt)</vt:lpstr>
      <vt:lpstr>Ví dụ sử dụng semaphore 1</vt:lpstr>
      <vt:lpstr>Ví dụ sử dụng semaphore 2</vt:lpstr>
      <vt:lpstr>Ví dụ sử dụng semaphore 3</vt:lpstr>
      <vt:lpstr>Nhận xét</vt:lpstr>
      <vt:lpstr>Nhận xét (tt)</vt:lpstr>
      <vt:lpstr>Deadlock và starvation</vt:lpstr>
      <vt:lpstr>Các loại semaphore</vt:lpstr>
      <vt:lpstr>Các bài toán đồng bộ kinh điển</vt:lpstr>
      <vt:lpstr>Bài toán bounded buffer</vt:lpstr>
      <vt:lpstr>Bài toán bounded buffer (tt)</vt:lpstr>
      <vt:lpstr>Bài toán “Dining Philosophers”</vt:lpstr>
      <vt:lpstr>Bài toán “Dining Philosophers” (tt)</vt:lpstr>
      <vt:lpstr>Bài toán “Dining Philosophers” (tt)</vt:lpstr>
      <vt:lpstr>Bài toán Reader-Writers</vt:lpstr>
      <vt:lpstr>Bài toán Reader-Writers (tt)</vt:lpstr>
      <vt:lpstr>Bài toán Reader-Writers (tt)</vt:lpstr>
      <vt:lpstr>Các vấn đề với semaphore</vt:lpstr>
      <vt:lpstr>Critical Region (CR)</vt:lpstr>
      <vt:lpstr>CR và bài toán bounded buffer</vt:lpstr>
      <vt:lpstr>Monitor</vt:lpstr>
      <vt:lpstr>Monitor (tt)</vt:lpstr>
      <vt:lpstr>Monitor (tt)</vt:lpstr>
      <vt:lpstr>Cấu trúc của monitor</vt:lpstr>
      <vt:lpstr>Condition variable</vt:lpstr>
      <vt:lpstr>Monitor có condition variable</vt:lpstr>
      <vt:lpstr>Monitor có condition variable (tt)</vt:lpstr>
      <vt:lpstr>Monitor và dining philosophers</vt:lpstr>
      <vt:lpstr>Monitor và dining philosophers (tt)</vt:lpstr>
      <vt:lpstr>Monitor và dining philosophers (tt)</vt:lpstr>
      <vt:lpstr>Monitor và dining philosophers (tt)</vt:lpstr>
      <vt:lpstr>Các bài toán đồng bộ kinh điển</vt:lpstr>
      <vt:lpstr>Tóm tắt lại nội dung buổi học</vt:lpstr>
      <vt:lpstr>Bài tập 1</vt:lpstr>
      <vt:lpstr>Bài tập 2</vt:lpstr>
      <vt:lpstr>Bài tập 3</vt:lpstr>
      <vt:lpstr>Bài tập 4</vt:lpstr>
      <vt:lpstr>Bài tập 5</vt:lpstr>
      <vt:lpstr>Bài tập 6</vt:lpstr>
      <vt:lpstr>Bài tập 7</vt:lpstr>
      <vt:lpstr>Bài tập 8</vt:lpstr>
      <vt:lpstr>Bài kiểm tra 30 phút</vt:lpstr>
    </vt:vector>
  </TitlesOfParts>
  <Manager>CE</Manager>
  <Company>UIT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subject>Chapter 5-2</dc:subject>
  <dc:creator>Phan Đình Duy</dc:creator>
  <cp:lastModifiedBy>Nguyễn Thanh Thiện</cp:lastModifiedBy>
  <cp:revision>79</cp:revision>
  <dcterms:created xsi:type="dcterms:W3CDTF">2017-02-19T14:22:18Z</dcterms:created>
  <dcterms:modified xsi:type="dcterms:W3CDTF">2020-05-26T06:01:27Z</dcterms:modified>
  <cp:version>V1</cp:version>
</cp:coreProperties>
</file>