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6858000" cy="9144000"/>
  <p:embeddedFontLst>
    <p:embeddedFont>
      <p:font typeface="Tahoma"/>
      <p:regular r:id="rId61"/>
      <p:bold r:id="rId62"/>
    </p:embeddedFont>
    <p:embeddedFont>
      <p:font typeface="Helvetica Neue"/>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67" roundtripDataSignature="AMtx7mhxpCyGqUvXhp5bJRKKg91wa8ma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5.xml"/><Relationship Id="rId64" Type="http://schemas.openxmlformats.org/officeDocument/2006/relationships/font" Target="fonts/HelveticaNeue-bold.fntdata"/><Relationship Id="rId63" Type="http://schemas.openxmlformats.org/officeDocument/2006/relationships/font" Target="fonts/HelveticaNeue-regular.fntdata"/><Relationship Id="rId22" Type="http://schemas.openxmlformats.org/officeDocument/2006/relationships/slide" Target="slides/slide17.xml"/><Relationship Id="rId66" Type="http://schemas.openxmlformats.org/officeDocument/2006/relationships/font" Target="fonts/HelveticaNeue-boldItalic.fntdata"/><Relationship Id="rId21" Type="http://schemas.openxmlformats.org/officeDocument/2006/relationships/slide" Target="slides/slide16.xml"/><Relationship Id="rId65" Type="http://schemas.openxmlformats.org/officeDocument/2006/relationships/font" Target="fonts/HelveticaNeue-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65" name="Google Shape;6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75" name="Google Shape;7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85" name="Google Shape;8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6" name="Google Shape;95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967" name="Google Shape;967;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6" name="Google Shape;97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6" name="Google Shape;98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7" name="Google Shape;1007;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jp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19" name="Shape 19"/>
        <p:cNvGrpSpPr/>
        <p:nvPr/>
      </p:nvGrpSpPr>
      <p:grpSpPr>
        <a:xfrm>
          <a:off x="0" y="0"/>
          <a:ext cx="0" cy="0"/>
          <a:chOff x="0" y="0"/>
          <a:chExt cx="0" cy="0"/>
        </a:xfrm>
      </p:grpSpPr>
      <p:pic>
        <p:nvPicPr>
          <p:cNvPr descr="OFDM" id="20" name="Google Shape;20;p57"/>
          <p:cNvPicPr preferRelativeResize="0"/>
          <p:nvPr/>
        </p:nvPicPr>
        <p:blipFill rotWithShape="1">
          <a:blip r:embed="rId2">
            <a:alphaModFix/>
          </a:blip>
          <a:srcRect b="0" l="0" r="0" t="0"/>
          <a:stretch/>
        </p:blipFill>
        <p:spPr>
          <a:xfrm>
            <a:off x="0" y="4654550"/>
            <a:ext cx="9144000" cy="1485900"/>
          </a:xfrm>
          <a:prstGeom prst="rect">
            <a:avLst/>
          </a:prstGeom>
          <a:noFill/>
          <a:ln>
            <a:noFill/>
          </a:ln>
        </p:spPr>
      </p:pic>
      <p:sp>
        <p:nvSpPr>
          <p:cNvPr id="21" name="Google Shape;21;p57"/>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7"/>
          <p:cNvSpPr/>
          <p:nvPr/>
        </p:nvSpPr>
        <p:spPr>
          <a:xfrm flipH="1">
            <a:off x="0" y="4652963"/>
            <a:ext cx="9144000" cy="1560512"/>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 name="Google Shape;23;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8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5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57"/>
          <p:cNvPicPr preferRelativeResize="0"/>
          <p:nvPr/>
        </p:nvPicPr>
        <p:blipFill rotWithShape="1">
          <a:blip r:embed="rId3">
            <a:alphaModFix/>
          </a:blip>
          <a:srcRect b="0" l="0" r="0" t="0"/>
          <a:stretch/>
        </p:blipFill>
        <p:spPr>
          <a:xfrm>
            <a:off x="-446" y="10715"/>
            <a:ext cx="1762101" cy="1762101"/>
          </a:xfrm>
          <a:prstGeom prst="rect">
            <a:avLst/>
          </a:prstGeom>
          <a:noFill/>
          <a:ln>
            <a:noFill/>
          </a:ln>
        </p:spPr>
      </p:pic>
      <p:pic>
        <p:nvPicPr>
          <p:cNvPr id="28" name="Google Shape;28;p57"/>
          <p:cNvPicPr preferRelativeResize="0"/>
          <p:nvPr/>
        </p:nvPicPr>
        <p:blipFill rotWithShape="1">
          <a:blip r:embed="rId4">
            <a:alphaModFix/>
          </a:blip>
          <a:srcRect b="0" l="0" r="0" t="0"/>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p5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a:lvl1pPr>
            <a:lvl2pPr indent="-381000" lvl="1" marL="914400" algn="l">
              <a:spcBef>
                <a:spcPts val="480"/>
              </a:spcBef>
              <a:spcAft>
                <a:spcPts val="0"/>
              </a:spcAft>
              <a:buSzPts val="24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5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5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5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0" name="Shape 40"/>
        <p:cNvGrpSpPr/>
        <p:nvPr/>
      </p:nvGrpSpPr>
      <p:grpSpPr>
        <a:xfrm>
          <a:off x="0" y="0"/>
          <a:ext cx="0" cy="0"/>
          <a:chOff x="0" y="0"/>
          <a:chExt cx="0" cy="0"/>
        </a:xfrm>
      </p:grpSpPr>
      <p:sp>
        <p:nvSpPr>
          <p:cNvPr id="41" name="Google Shape;41;p6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0"/>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6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60"/>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6" name="Google Shape;46;p6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47" name="Shape 47"/>
        <p:cNvGrpSpPr/>
        <p:nvPr/>
      </p:nvGrpSpPr>
      <p:grpSpPr>
        <a:xfrm>
          <a:off x="0" y="0"/>
          <a:ext cx="0" cy="0"/>
          <a:chOff x="0" y="0"/>
          <a:chExt cx="0" cy="0"/>
        </a:xfrm>
      </p:grpSpPr>
      <p:sp>
        <p:nvSpPr>
          <p:cNvPr id="48" name="Google Shape;48;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50" name="Google Shape;50;p6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6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OFDM" id="10" name="Google Shape;10;p56"/>
          <p:cNvPicPr preferRelativeResize="0"/>
          <p:nvPr/>
        </p:nvPicPr>
        <p:blipFill rotWithShape="1">
          <a:blip r:embed="rId1">
            <a:alphaModFix/>
          </a:blip>
          <a:srcRect b="0" l="0" r="0" t="0"/>
          <a:stretch/>
        </p:blipFill>
        <p:spPr>
          <a:xfrm>
            <a:off x="179388" y="84138"/>
            <a:ext cx="7983537" cy="1296987"/>
          </a:xfrm>
          <a:prstGeom prst="rect">
            <a:avLst/>
          </a:prstGeom>
          <a:noFill/>
          <a:ln>
            <a:noFill/>
          </a:ln>
        </p:spPr>
      </p:pic>
      <p:sp>
        <p:nvSpPr>
          <p:cNvPr id="11" name="Google Shape;11;p56"/>
          <p:cNvSpPr/>
          <p:nvPr/>
        </p:nvSpPr>
        <p:spPr>
          <a:xfrm>
            <a:off x="0" y="44450"/>
            <a:ext cx="8640763" cy="1296988"/>
          </a:xfrm>
          <a:prstGeom prst="rect">
            <a:avLst/>
          </a:prstGeom>
          <a:solidFill>
            <a:schemeClr val="l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5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3366CC"/>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9pPr>
          </a:lstStyle>
          <a:p/>
        </p:txBody>
      </p:sp>
      <p:sp>
        <p:nvSpPr>
          <p:cNvPr id="13" name="Google Shape;13;p5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rgbClr val="003399"/>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5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5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5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56"/>
          <p:cNvCxnSpPr/>
          <p:nvPr/>
        </p:nvCxnSpPr>
        <p:spPr>
          <a:xfrm>
            <a:off x="144463" y="1123680"/>
            <a:ext cx="8496300" cy="0"/>
          </a:xfrm>
          <a:prstGeom prst="straightConnector1">
            <a:avLst/>
          </a:prstGeom>
          <a:noFill/>
          <a:ln cap="flat" cmpd="sng" w="9525">
            <a:solidFill>
              <a:srgbClr val="3366CC"/>
            </a:solidFill>
            <a:prstDash val="solid"/>
            <a:round/>
            <a:headEnd len="med" w="med" type="none"/>
            <a:tailEnd len="med" w="med" type="none"/>
          </a:ln>
        </p:spPr>
      </p:cxnSp>
      <p:pic>
        <p:nvPicPr>
          <p:cNvPr id="18" name="Google Shape;18;p56"/>
          <p:cNvPicPr preferRelativeResize="0"/>
          <p:nvPr/>
        </p:nvPicPr>
        <p:blipFill rotWithShape="1">
          <a:blip r:embed="rId2">
            <a:alphaModFix/>
          </a:blip>
          <a:srcRect b="0" l="0" r="0" t="0"/>
          <a:stretch/>
        </p:blipFill>
        <p:spPr>
          <a:xfrm>
            <a:off x="107504" y="1592"/>
            <a:ext cx="1116507" cy="1116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9.png"/><Relationship Id="rId5" Type="http://schemas.openxmlformats.org/officeDocument/2006/relationships/oleObject" Target="../embeddings/oleObject1.bin"/><Relationship Id="rId6" Type="http://schemas.openxmlformats.org/officeDocument/2006/relationships/image" Target="../media/image15.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0.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24.png"/><Relationship Id="rId6"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HỆ ĐIỀU HÀNH</a:t>
            </a:r>
            <a:br>
              <a:rPr b="1" lang="en-US" sz="4400"/>
            </a:br>
            <a:r>
              <a:rPr b="1" lang="en-US" sz="4400"/>
              <a:t>Chương 7  – Quản lý bộ nhớ</a:t>
            </a:r>
            <a:br>
              <a:rPr b="1" lang="en-US" sz="4400"/>
            </a:br>
            <a:endParaRPr/>
          </a:p>
        </p:txBody>
      </p:sp>
      <p:sp>
        <p:nvSpPr>
          <p:cNvPr id="58" name="Google Shape;5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Font typeface="Noto Sans Symbols"/>
              <a:buNone/>
            </a:pPr>
            <a:r>
              <a:rPr lang="en-US"/>
              <a:t>6/13/2020</a:t>
            </a:r>
            <a:endParaRPr/>
          </a:p>
        </p:txBody>
      </p:sp>
      <p:sp>
        <p:nvSpPr>
          <p:cNvPr id="59" name="Google Shape;59;p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60" name="Google Shape;60;p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1" name="Google Shape;61;p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Địa chỉ bộ nhớ</a:t>
            </a:r>
            <a:endParaRPr/>
          </a:p>
        </p:txBody>
      </p:sp>
      <p:sp>
        <p:nvSpPr>
          <p:cNvPr id="146" name="Google Shape;146;p1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6/13/2020</a:t>
            </a:r>
            <a:endParaRPr sz="1200"/>
          </a:p>
        </p:txBody>
      </p:sp>
      <p:sp>
        <p:nvSpPr>
          <p:cNvPr id="147" name="Google Shape;147;p1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48" name="Google Shape;148;p1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10"/>
          <p:cNvSpPr txBox="1"/>
          <p:nvPr>
            <p:ph idx="1" type="body"/>
          </p:nvPr>
        </p:nvSpPr>
        <p:spPr>
          <a:xfrm>
            <a:off x="251520" y="1412776"/>
            <a:ext cx="8640960" cy="44546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Địa chỉ vật lý (physical address) (địa chỉ thực) là một vị trí thực trong bộ nhớ chính</a:t>
            </a:r>
            <a:endParaRPr/>
          </a:p>
          <a:p>
            <a:pPr indent="-342900" lvl="0" marL="342900" rtl="0" algn="l">
              <a:spcBef>
                <a:spcPts val="480"/>
              </a:spcBef>
              <a:spcAft>
                <a:spcPts val="0"/>
              </a:spcAft>
              <a:buSzPts val="2400"/>
              <a:buChar char="■"/>
            </a:pPr>
            <a:r>
              <a:rPr lang="en-US" sz="2400"/>
              <a:t>Địa chỉ luận lý (logical address) là một vị trí nhớ được diễn tả trong một chương trình (còn gọi là địa chỉ ảo virtual address).</a:t>
            </a:r>
            <a:endParaRPr/>
          </a:p>
          <a:p>
            <a:pPr indent="-285750" lvl="1" marL="742950" rtl="0" algn="l">
              <a:spcBef>
                <a:spcPts val="480"/>
              </a:spcBef>
              <a:spcAft>
                <a:spcPts val="0"/>
              </a:spcAft>
              <a:buSzPts val="2400"/>
              <a:buChar char="🞐"/>
            </a:pPr>
            <a:r>
              <a:rPr lang="en-US"/>
              <a:t>Các trình biên dịch (compiler) tạo ra mã lệnh chương trình mà trong đó mọi tham chiếu bộ nhớ đều là địa chỉ luận lý</a:t>
            </a:r>
            <a:endParaRPr/>
          </a:p>
          <a:p>
            <a:pPr indent="-285750" lvl="1" marL="742950" rtl="0" algn="l">
              <a:spcBef>
                <a:spcPts val="480"/>
              </a:spcBef>
              <a:spcAft>
                <a:spcPts val="0"/>
              </a:spcAft>
              <a:buSzPts val="2400"/>
              <a:buChar char="🞐"/>
            </a:pPr>
            <a:r>
              <a:rPr lang="en-US"/>
              <a:t>Địa chỉ tương đối (relative address) (địa chỉ khả tái định vị, relocatable address) là một kiểu địa chỉ luận lý trong đó các địa chỉ được biểu diễn tương đối so với một vị trí xác định nào đó trong chương trình.</a:t>
            </a:r>
            <a:endParaRPr/>
          </a:p>
          <a:p>
            <a:pPr indent="-228600" lvl="2" marL="1143000" rtl="0" algn="l">
              <a:spcBef>
                <a:spcPts val="400"/>
              </a:spcBef>
              <a:spcAft>
                <a:spcPts val="0"/>
              </a:spcAft>
              <a:buSzPts val="2000"/>
              <a:buChar char="■"/>
            </a:pPr>
            <a:r>
              <a:rPr lang="en-US"/>
              <a:t>Ví dụ: 12 byte so với vị trí bắt đầu chương trình,…</a:t>
            </a:r>
            <a:endParaRPr/>
          </a:p>
          <a:p>
            <a:pPr indent="-285750" lvl="1" marL="742950" rtl="0" algn="l">
              <a:spcBef>
                <a:spcPts val="480"/>
              </a:spcBef>
              <a:spcAft>
                <a:spcPts val="0"/>
              </a:spcAft>
              <a:buSzPts val="2400"/>
              <a:buChar char="🞐"/>
            </a:pPr>
            <a:r>
              <a:rPr lang="en-US"/>
              <a:t>Địa chỉ tuyệt đối (absolute address): địa chỉ tương đương với địa chỉ thực.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 calcmode="lin" valueType="num">
                                      <p:cBhvr additive="base">
                                        <p:cTn dur="500"/>
                                        <p:tgtEl>
                                          <p:spTgt spid="1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 calcmode="lin" valueType="num">
                                      <p:cBhvr additive="base">
                                        <p:cTn dur="500"/>
                                        <p:tgtEl>
                                          <p:spTgt spid="1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 calcmode="lin" valueType="num">
                                      <p:cBhvr additive="base">
                                        <p:cTn dur="500"/>
                                        <p:tgtEl>
                                          <p:spTgt spid="1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 calcmode="lin" valueType="num">
                                      <p:cBhvr additive="base">
                                        <p:cTn dur="500"/>
                                        <p:tgtEl>
                                          <p:spTgt spid="1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 calcmode="lin" valueType="num">
                                      <p:cBhvr additive="base">
                                        <p:cTn dur="500"/>
                                        <p:tgtEl>
                                          <p:spTgt spid="14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 calcmode="lin" valueType="num">
                                      <p:cBhvr additive="base">
                                        <p:cTn dur="500"/>
                                        <p:tgtEl>
                                          <p:spTgt spid="14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Nạp chương trình vào bộ nhớ</a:t>
            </a:r>
            <a:endParaRPr/>
          </a:p>
        </p:txBody>
      </p:sp>
      <p:sp>
        <p:nvSpPr>
          <p:cNvPr id="155" name="Google Shape;155;p1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56" name="Google Shape;156;p1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57" name="Google Shape;157;p1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1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Bộ linker: kết hợp các object module thành một file nhị phân khả thực thi gọi là load module.</a:t>
            </a:r>
            <a:endParaRPr/>
          </a:p>
          <a:p>
            <a:pPr indent="-342900" lvl="0" marL="342900" rtl="0" algn="l">
              <a:spcBef>
                <a:spcPts val="400"/>
              </a:spcBef>
              <a:spcAft>
                <a:spcPts val="0"/>
              </a:spcAft>
              <a:buSzPts val="2800"/>
              <a:buChar char="■"/>
            </a:pPr>
            <a:r>
              <a:rPr lang="en-US"/>
              <a:t>Bộ loader: nạp load module vào bộ nhớ chính</a:t>
            </a:r>
            <a:endParaRPr/>
          </a:p>
          <a:p>
            <a:pPr indent="-165100" lvl="0" marL="342900" rtl="0" algn="l">
              <a:spcBef>
                <a:spcPts val="560"/>
              </a:spcBef>
              <a:spcAft>
                <a:spcPts val="0"/>
              </a:spcAft>
              <a:buSzPts val="2800"/>
              <a:buNone/>
            </a:pPr>
            <a:r>
              <a:t/>
            </a:r>
            <a:endParaRPr/>
          </a:p>
        </p:txBody>
      </p:sp>
      <p:pic>
        <p:nvPicPr>
          <p:cNvPr id="159" name="Google Shape;159;p11"/>
          <p:cNvPicPr preferRelativeResize="0"/>
          <p:nvPr/>
        </p:nvPicPr>
        <p:blipFill rotWithShape="1">
          <a:blip r:embed="rId3">
            <a:alphaModFix/>
          </a:blip>
          <a:srcRect b="0" l="0" r="0" t="0"/>
          <a:stretch/>
        </p:blipFill>
        <p:spPr>
          <a:xfrm>
            <a:off x="987425" y="2927041"/>
            <a:ext cx="6775474" cy="35975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thực hiện linking</a:t>
            </a:r>
            <a:endParaRPr/>
          </a:p>
        </p:txBody>
      </p:sp>
      <p:sp>
        <p:nvSpPr>
          <p:cNvPr id="166" name="Google Shape;166;p1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67" name="Google Shape;167;p1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1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69" name="Google Shape;169;p12"/>
          <p:cNvSpPr txBox="1"/>
          <p:nvPr/>
        </p:nvSpPr>
        <p:spPr>
          <a:xfrm>
            <a:off x="419100" y="1524000"/>
            <a:ext cx="8574088" cy="5000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993300"/>
              </a:buClr>
              <a:buSzPts val="1980"/>
              <a:buFont typeface="Arial"/>
              <a:buNone/>
            </a:pPr>
            <a:r>
              <a:t/>
            </a:r>
            <a:endParaRPr sz="2200">
              <a:solidFill>
                <a:schemeClr val="dk1"/>
              </a:solidFill>
              <a:latin typeface="Times New Roman"/>
              <a:ea typeface="Times New Roman"/>
              <a:cs typeface="Times New Roman"/>
              <a:sym typeface="Times New Roman"/>
            </a:endParaRPr>
          </a:p>
          <a:p>
            <a:pPr indent="-133350" lvl="2" marL="1085850" marR="0" rtl="0" algn="l">
              <a:spcBef>
                <a:spcPts val="400"/>
              </a:spcBef>
              <a:spcAft>
                <a:spcPts val="0"/>
              </a:spcAft>
              <a:buClr>
                <a:srgbClr val="009900"/>
              </a:buClr>
              <a:buSzPts val="1500"/>
              <a:buFont typeface="Arimo"/>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170" name="Google Shape;170;p12"/>
          <p:cNvSpPr/>
          <p:nvPr/>
        </p:nvSpPr>
        <p:spPr>
          <a:xfrm>
            <a:off x="1077913" y="1697037"/>
            <a:ext cx="13652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71" name="Google Shape;171;p12"/>
          <p:cNvSpPr txBox="1"/>
          <p:nvPr/>
        </p:nvSpPr>
        <p:spPr>
          <a:xfrm>
            <a:off x="1100138" y="1704975"/>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A</a:t>
            </a:r>
            <a:endParaRPr/>
          </a:p>
        </p:txBody>
      </p:sp>
      <p:sp>
        <p:nvSpPr>
          <p:cNvPr id="172" name="Google Shape;172;p12"/>
          <p:cNvSpPr txBox="1"/>
          <p:nvPr/>
        </p:nvSpPr>
        <p:spPr>
          <a:xfrm>
            <a:off x="1100138" y="2179637"/>
            <a:ext cx="83502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CALL B</a:t>
            </a:r>
            <a:endParaRPr/>
          </a:p>
        </p:txBody>
      </p:sp>
      <p:sp>
        <p:nvSpPr>
          <p:cNvPr id="173" name="Google Shape;173;p12"/>
          <p:cNvSpPr txBox="1"/>
          <p:nvPr/>
        </p:nvSpPr>
        <p:spPr>
          <a:xfrm>
            <a:off x="1100138" y="2792412"/>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74" name="Google Shape;174;p12"/>
          <p:cNvSpPr/>
          <p:nvPr/>
        </p:nvSpPr>
        <p:spPr>
          <a:xfrm>
            <a:off x="2581275" y="1697037"/>
            <a:ext cx="88900" cy="1377950"/>
          </a:xfrm>
          <a:prstGeom prst="rightBrace">
            <a:avLst>
              <a:gd fmla="val 129167"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75" name="Google Shape;175;p12"/>
          <p:cNvSpPr txBox="1"/>
          <p:nvPr/>
        </p:nvSpPr>
        <p:spPr>
          <a:xfrm>
            <a:off x="2663825" y="2212975"/>
            <a:ext cx="871538"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length L</a:t>
            </a:r>
            <a:endParaRPr/>
          </a:p>
        </p:txBody>
      </p:sp>
      <p:sp>
        <p:nvSpPr>
          <p:cNvPr id="176" name="Google Shape;176;p12"/>
          <p:cNvSpPr/>
          <p:nvPr/>
        </p:nvSpPr>
        <p:spPr>
          <a:xfrm>
            <a:off x="1077913" y="3262312"/>
            <a:ext cx="13652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77" name="Google Shape;177;p12"/>
          <p:cNvSpPr txBox="1"/>
          <p:nvPr/>
        </p:nvSpPr>
        <p:spPr>
          <a:xfrm>
            <a:off x="1100138" y="3270250"/>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B</a:t>
            </a:r>
            <a:endParaRPr/>
          </a:p>
        </p:txBody>
      </p:sp>
      <p:sp>
        <p:nvSpPr>
          <p:cNvPr id="178" name="Google Shape;178;p12"/>
          <p:cNvSpPr txBox="1"/>
          <p:nvPr/>
        </p:nvSpPr>
        <p:spPr>
          <a:xfrm>
            <a:off x="1100138" y="3744912"/>
            <a:ext cx="83502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CALL C</a:t>
            </a:r>
            <a:endParaRPr/>
          </a:p>
        </p:txBody>
      </p:sp>
      <p:sp>
        <p:nvSpPr>
          <p:cNvPr id="179" name="Google Shape;179;p12"/>
          <p:cNvSpPr txBox="1"/>
          <p:nvPr/>
        </p:nvSpPr>
        <p:spPr>
          <a:xfrm>
            <a:off x="1100138" y="4357687"/>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80" name="Google Shape;180;p12"/>
          <p:cNvSpPr/>
          <p:nvPr/>
        </p:nvSpPr>
        <p:spPr>
          <a:xfrm>
            <a:off x="2581275" y="3262312"/>
            <a:ext cx="88900" cy="1377950"/>
          </a:xfrm>
          <a:prstGeom prst="rightBrace">
            <a:avLst>
              <a:gd fmla="val 129167"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81" name="Google Shape;181;p12"/>
          <p:cNvSpPr txBox="1"/>
          <p:nvPr/>
        </p:nvSpPr>
        <p:spPr>
          <a:xfrm>
            <a:off x="2674938" y="3789362"/>
            <a:ext cx="91122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length M</a:t>
            </a:r>
            <a:endParaRPr/>
          </a:p>
        </p:txBody>
      </p:sp>
      <p:sp>
        <p:nvSpPr>
          <p:cNvPr id="182" name="Google Shape;182;p12"/>
          <p:cNvSpPr/>
          <p:nvPr/>
        </p:nvSpPr>
        <p:spPr>
          <a:xfrm>
            <a:off x="1077913" y="4778375"/>
            <a:ext cx="13652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83" name="Google Shape;183;p12"/>
          <p:cNvSpPr txBox="1"/>
          <p:nvPr/>
        </p:nvSpPr>
        <p:spPr>
          <a:xfrm>
            <a:off x="1100138" y="4786312"/>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C</a:t>
            </a:r>
            <a:endParaRPr/>
          </a:p>
        </p:txBody>
      </p:sp>
      <p:sp>
        <p:nvSpPr>
          <p:cNvPr id="184" name="Google Shape;184;p12"/>
          <p:cNvSpPr txBox="1"/>
          <p:nvPr/>
        </p:nvSpPr>
        <p:spPr>
          <a:xfrm>
            <a:off x="1100138" y="5260975"/>
            <a:ext cx="1841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t/>
            </a:r>
            <a:endParaRPr b="1" sz="1400">
              <a:solidFill>
                <a:schemeClr val="dk1"/>
              </a:solidFill>
              <a:latin typeface="Arial"/>
              <a:ea typeface="Arial"/>
              <a:cs typeface="Arial"/>
              <a:sym typeface="Arial"/>
            </a:endParaRPr>
          </a:p>
        </p:txBody>
      </p:sp>
      <p:sp>
        <p:nvSpPr>
          <p:cNvPr id="185" name="Google Shape;185;p12"/>
          <p:cNvSpPr txBox="1"/>
          <p:nvPr/>
        </p:nvSpPr>
        <p:spPr>
          <a:xfrm>
            <a:off x="1100138" y="5873750"/>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86" name="Google Shape;186;p12"/>
          <p:cNvSpPr/>
          <p:nvPr/>
        </p:nvSpPr>
        <p:spPr>
          <a:xfrm>
            <a:off x="2581275" y="4778375"/>
            <a:ext cx="88900" cy="1377950"/>
          </a:xfrm>
          <a:prstGeom prst="rightBrace">
            <a:avLst>
              <a:gd fmla="val 129167"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87" name="Google Shape;187;p12"/>
          <p:cNvSpPr txBox="1"/>
          <p:nvPr/>
        </p:nvSpPr>
        <p:spPr>
          <a:xfrm>
            <a:off x="2674938" y="5305425"/>
            <a:ext cx="8921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length N</a:t>
            </a:r>
            <a:endParaRPr/>
          </a:p>
        </p:txBody>
      </p:sp>
      <p:grpSp>
        <p:nvGrpSpPr>
          <p:cNvPr id="188" name="Google Shape;188;p12"/>
          <p:cNvGrpSpPr/>
          <p:nvPr/>
        </p:nvGrpSpPr>
        <p:grpSpPr>
          <a:xfrm>
            <a:off x="6486525" y="1622425"/>
            <a:ext cx="587375" cy="1530350"/>
            <a:chOff x="3800" y="1212"/>
            <a:chExt cx="370" cy="964"/>
          </a:xfrm>
        </p:grpSpPr>
        <p:sp>
          <p:nvSpPr>
            <p:cNvPr id="189" name="Google Shape;189;p12"/>
            <p:cNvSpPr txBox="1"/>
            <p:nvPr/>
          </p:nvSpPr>
          <p:spPr>
            <a:xfrm>
              <a:off x="3905" y="1212"/>
              <a:ext cx="17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0</a:t>
              </a:r>
              <a:endParaRPr/>
            </a:p>
          </p:txBody>
        </p:sp>
        <p:sp>
          <p:nvSpPr>
            <p:cNvPr id="190" name="Google Shape;190;p12"/>
            <p:cNvSpPr txBox="1"/>
            <p:nvPr/>
          </p:nvSpPr>
          <p:spPr>
            <a:xfrm>
              <a:off x="3800" y="1984"/>
              <a:ext cx="370"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− 1</a:t>
              </a:r>
              <a:endParaRPr/>
            </a:p>
          </p:txBody>
        </p:sp>
      </p:grpSp>
      <p:sp>
        <p:nvSpPr>
          <p:cNvPr id="191" name="Google Shape;191;p12"/>
          <p:cNvSpPr/>
          <p:nvPr/>
        </p:nvSpPr>
        <p:spPr>
          <a:xfrm>
            <a:off x="7043738" y="1697037"/>
            <a:ext cx="13017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92" name="Google Shape;192;p12"/>
          <p:cNvSpPr txBox="1"/>
          <p:nvPr/>
        </p:nvSpPr>
        <p:spPr>
          <a:xfrm>
            <a:off x="7064375" y="1704975"/>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A</a:t>
            </a:r>
            <a:endParaRPr/>
          </a:p>
        </p:txBody>
      </p:sp>
      <p:sp>
        <p:nvSpPr>
          <p:cNvPr id="193" name="Google Shape;193;p12"/>
          <p:cNvSpPr txBox="1"/>
          <p:nvPr/>
        </p:nvSpPr>
        <p:spPr>
          <a:xfrm>
            <a:off x="7064375" y="2179637"/>
            <a:ext cx="884238"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JMP “L”</a:t>
            </a:r>
            <a:endParaRPr/>
          </a:p>
        </p:txBody>
      </p:sp>
      <p:sp>
        <p:nvSpPr>
          <p:cNvPr id="194" name="Google Shape;194;p12"/>
          <p:cNvSpPr txBox="1"/>
          <p:nvPr/>
        </p:nvSpPr>
        <p:spPr>
          <a:xfrm>
            <a:off x="7064375" y="2792412"/>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95" name="Google Shape;195;p12"/>
          <p:cNvSpPr/>
          <p:nvPr/>
        </p:nvSpPr>
        <p:spPr>
          <a:xfrm>
            <a:off x="7043738" y="3100387"/>
            <a:ext cx="13017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96" name="Google Shape;196;p12"/>
          <p:cNvSpPr txBox="1"/>
          <p:nvPr/>
        </p:nvSpPr>
        <p:spPr>
          <a:xfrm>
            <a:off x="7064375" y="3108325"/>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B</a:t>
            </a:r>
            <a:endParaRPr/>
          </a:p>
        </p:txBody>
      </p:sp>
      <p:sp>
        <p:nvSpPr>
          <p:cNvPr id="197" name="Google Shape;197;p12"/>
          <p:cNvSpPr txBox="1"/>
          <p:nvPr/>
        </p:nvSpPr>
        <p:spPr>
          <a:xfrm>
            <a:off x="7064375" y="3582987"/>
            <a:ext cx="1135063"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JMP “L+M”</a:t>
            </a:r>
            <a:endParaRPr/>
          </a:p>
        </p:txBody>
      </p:sp>
      <p:sp>
        <p:nvSpPr>
          <p:cNvPr id="198" name="Google Shape;198;p12"/>
          <p:cNvSpPr txBox="1"/>
          <p:nvPr/>
        </p:nvSpPr>
        <p:spPr>
          <a:xfrm>
            <a:off x="7064375" y="4195762"/>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99" name="Google Shape;199;p12"/>
          <p:cNvSpPr/>
          <p:nvPr/>
        </p:nvSpPr>
        <p:spPr>
          <a:xfrm>
            <a:off x="7043738" y="4502150"/>
            <a:ext cx="13017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00" name="Google Shape;200;p12"/>
          <p:cNvSpPr txBox="1"/>
          <p:nvPr/>
        </p:nvSpPr>
        <p:spPr>
          <a:xfrm>
            <a:off x="7064375" y="4510087"/>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C</a:t>
            </a:r>
            <a:endParaRPr/>
          </a:p>
        </p:txBody>
      </p:sp>
      <p:sp>
        <p:nvSpPr>
          <p:cNvPr id="201" name="Google Shape;201;p12"/>
          <p:cNvSpPr txBox="1"/>
          <p:nvPr/>
        </p:nvSpPr>
        <p:spPr>
          <a:xfrm>
            <a:off x="7064375" y="5597525"/>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202" name="Google Shape;202;p12"/>
          <p:cNvSpPr txBox="1"/>
          <p:nvPr/>
        </p:nvSpPr>
        <p:spPr>
          <a:xfrm>
            <a:off x="6746875" y="3076575"/>
            <a:ext cx="2921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a:t>
            </a:r>
            <a:endParaRPr/>
          </a:p>
        </p:txBody>
      </p:sp>
      <p:sp>
        <p:nvSpPr>
          <p:cNvPr id="203" name="Google Shape;203;p12"/>
          <p:cNvSpPr txBox="1"/>
          <p:nvPr/>
        </p:nvSpPr>
        <p:spPr>
          <a:xfrm>
            <a:off x="6148388" y="4194175"/>
            <a:ext cx="931862"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M − 1</a:t>
            </a:r>
            <a:endParaRPr/>
          </a:p>
        </p:txBody>
      </p:sp>
      <p:sp>
        <p:nvSpPr>
          <p:cNvPr id="204" name="Google Shape;204;p12"/>
          <p:cNvSpPr txBox="1"/>
          <p:nvPr/>
        </p:nvSpPr>
        <p:spPr>
          <a:xfrm>
            <a:off x="6430963" y="4508500"/>
            <a:ext cx="636587"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M</a:t>
            </a:r>
            <a:endParaRPr/>
          </a:p>
        </p:txBody>
      </p:sp>
      <p:sp>
        <p:nvSpPr>
          <p:cNvPr id="205" name="Google Shape;205;p12"/>
          <p:cNvSpPr txBox="1"/>
          <p:nvPr/>
        </p:nvSpPr>
        <p:spPr>
          <a:xfrm>
            <a:off x="5815013" y="5586412"/>
            <a:ext cx="12573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M + N − 1</a:t>
            </a:r>
            <a:endParaRPr/>
          </a:p>
        </p:txBody>
      </p:sp>
      <p:sp>
        <p:nvSpPr>
          <p:cNvPr id="206" name="Google Shape;206;p12"/>
          <p:cNvSpPr/>
          <p:nvPr/>
        </p:nvSpPr>
        <p:spPr>
          <a:xfrm>
            <a:off x="8153400" y="2311400"/>
            <a:ext cx="876300" cy="950912"/>
          </a:xfrm>
          <a:custGeom>
            <a:rect b="b" l="l" r="r" t="t"/>
            <a:pathLst>
              <a:path extrusionOk="0" h="237" w="703">
                <a:moveTo>
                  <a:pt x="0" y="0"/>
                </a:moveTo>
                <a:lnTo>
                  <a:pt x="703" y="0"/>
                </a:lnTo>
                <a:lnTo>
                  <a:pt x="703" y="237"/>
                </a:lnTo>
                <a:lnTo>
                  <a:pt x="174" y="237"/>
                </a:lnTo>
              </a:path>
            </a:pathLst>
          </a:custGeom>
          <a:noFill/>
          <a:ln cap="flat" cmpd="sng" w="19050">
            <a:solidFill>
              <a:schemeClr val="dk1"/>
            </a:solidFill>
            <a:prstDash val="solid"/>
            <a:round/>
            <a:headEnd len="sm" w="sm" type="none"/>
            <a:tailEnd len="lg" w="lg" type="stealth"/>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7" name="Google Shape;207;p12"/>
          <p:cNvSpPr/>
          <p:nvPr/>
        </p:nvSpPr>
        <p:spPr>
          <a:xfrm>
            <a:off x="8153400" y="3725862"/>
            <a:ext cx="889000" cy="912813"/>
          </a:xfrm>
          <a:custGeom>
            <a:rect b="b" l="l" r="r" t="t"/>
            <a:pathLst>
              <a:path extrusionOk="0" h="237" w="703">
                <a:moveTo>
                  <a:pt x="0" y="0"/>
                </a:moveTo>
                <a:lnTo>
                  <a:pt x="703" y="0"/>
                </a:lnTo>
                <a:lnTo>
                  <a:pt x="703" y="237"/>
                </a:lnTo>
                <a:lnTo>
                  <a:pt x="174" y="237"/>
                </a:lnTo>
              </a:path>
            </a:pathLst>
          </a:custGeom>
          <a:noFill/>
          <a:ln cap="flat" cmpd="sng" w="19050">
            <a:solidFill>
              <a:schemeClr val="dk1"/>
            </a:solidFill>
            <a:prstDash val="solid"/>
            <a:round/>
            <a:headEnd len="sm" w="sm" type="none"/>
            <a:tailEnd len="lg" w="lg" type="stealth"/>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8" name="Google Shape;208;p12"/>
          <p:cNvSpPr txBox="1"/>
          <p:nvPr/>
        </p:nvSpPr>
        <p:spPr>
          <a:xfrm>
            <a:off x="3906838" y="1755775"/>
            <a:ext cx="18605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relocatable</a:t>
            </a:r>
            <a:endParaRPr/>
          </a:p>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object modules</a:t>
            </a:r>
            <a:endParaRPr/>
          </a:p>
        </p:txBody>
      </p:sp>
      <p:cxnSp>
        <p:nvCxnSpPr>
          <p:cNvPr id="209" name="Google Shape;209;p12"/>
          <p:cNvCxnSpPr/>
          <p:nvPr/>
        </p:nvCxnSpPr>
        <p:spPr>
          <a:xfrm flipH="1">
            <a:off x="2835275" y="2087562"/>
            <a:ext cx="1033463" cy="12700"/>
          </a:xfrm>
          <a:prstGeom prst="straightConnector1">
            <a:avLst/>
          </a:prstGeom>
          <a:noFill/>
          <a:ln cap="flat" cmpd="sng" w="12700">
            <a:solidFill>
              <a:schemeClr val="dk1"/>
            </a:solidFill>
            <a:prstDash val="solid"/>
            <a:round/>
            <a:headEnd len="med" w="med" type="none"/>
            <a:tailEnd len="lg" w="lg" type="stealth"/>
          </a:ln>
        </p:spPr>
      </p:cxnSp>
      <p:cxnSp>
        <p:nvCxnSpPr>
          <p:cNvPr id="210" name="Google Shape;210;p12"/>
          <p:cNvCxnSpPr/>
          <p:nvPr/>
        </p:nvCxnSpPr>
        <p:spPr>
          <a:xfrm flipH="1">
            <a:off x="2863850" y="2411412"/>
            <a:ext cx="1517650" cy="1014413"/>
          </a:xfrm>
          <a:prstGeom prst="straightConnector1">
            <a:avLst/>
          </a:prstGeom>
          <a:noFill/>
          <a:ln cap="flat" cmpd="sng" w="12700">
            <a:solidFill>
              <a:schemeClr val="dk1"/>
            </a:solidFill>
            <a:prstDash val="solid"/>
            <a:round/>
            <a:headEnd len="med" w="med" type="none"/>
            <a:tailEnd len="lg" w="lg" type="stealth"/>
          </a:ln>
        </p:spPr>
      </p:cxnSp>
      <p:cxnSp>
        <p:nvCxnSpPr>
          <p:cNvPr id="211" name="Google Shape;211;p12"/>
          <p:cNvCxnSpPr/>
          <p:nvPr/>
        </p:nvCxnSpPr>
        <p:spPr>
          <a:xfrm flipH="1">
            <a:off x="2836863" y="2438400"/>
            <a:ext cx="1895475" cy="2630487"/>
          </a:xfrm>
          <a:prstGeom prst="straightConnector1">
            <a:avLst/>
          </a:prstGeom>
          <a:noFill/>
          <a:ln cap="flat" cmpd="sng" w="12700">
            <a:solidFill>
              <a:schemeClr val="dk1"/>
            </a:solidFill>
            <a:prstDash val="solid"/>
            <a:round/>
            <a:headEnd len="med" w="med" type="none"/>
            <a:tailEnd len="lg" w="lg" type="stealth"/>
          </a:ln>
        </p:spPr>
      </p:cxnSp>
      <p:sp>
        <p:nvSpPr>
          <p:cNvPr id="212" name="Google Shape;212;p12"/>
          <p:cNvSpPr txBox="1"/>
          <p:nvPr/>
        </p:nvSpPr>
        <p:spPr>
          <a:xfrm>
            <a:off x="4421188" y="3609975"/>
            <a:ext cx="15303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load module</a:t>
            </a:r>
            <a:endParaRPr/>
          </a:p>
        </p:txBody>
      </p:sp>
      <p:sp>
        <p:nvSpPr>
          <p:cNvPr id="213" name="Google Shape;213;p12"/>
          <p:cNvSpPr/>
          <p:nvPr/>
        </p:nvSpPr>
        <p:spPr>
          <a:xfrm>
            <a:off x="5999163" y="2017712"/>
            <a:ext cx="201612" cy="3573463"/>
          </a:xfrm>
          <a:prstGeom prst="leftBrace">
            <a:avLst>
              <a:gd fmla="val 147704"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grpSp>
        <p:nvGrpSpPr>
          <p:cNvPr id="214" name="Google Shape;214;p12"/>
          <p:cNvGrpSpPr/>
          <p:nvPr/>
        </p:nvGrpSpPr>
        <p:grpSpPr>
          <a:xfrm>
            <a:off x="520700" y="1620837"/>
            <a:ext cx="587375" cy="1530350"/>
            <a:chOff x="3800" y="1212"/>
            <a:chExt cx="370" cy="964"/>
          </a:xfrm>
        </p:grpSpPr>
        <p:sp>
          <p:nvSpPr>
            <p:cNvPr id="215" name="Google Shape;215;p12"/>
            <p:cNvSpPr txBox="1"/>
            <p:nvPr/>
          </p:nvSpPr>
          <p:spPr>
            <a:xfrm>
              <a:off x="3905" y="1212"/>
              <a:ext cx="17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0</a:t>
              </a:r>
              <a:endParaRPr/>
            </a:p>
          </p:txBody>
        </p:sp>
        <p:sp>
          <p:nvSpPr>
            <p:cNvPr id="216" name="Google Shape;216;p12"/>
            <p:cNvSpPr txBox="1"/>
            <p:nvPr/>
          </p:nvSpPr>
          <p:spPr>
            <a:xfrm>
              <a:off x="3800" y="1984"/>
              <a:ext cx="370"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− 1</a:t>
              </a:r>
              <a:endParaRPr/>
            </a:p>
          </p:txBody>
        </p:sp>
      </p:grpSp>
      <p:grpSp>
        <p:nvGrpSpPr>
          <p:cNvPr id="217" name="Google Shape;217;p12"/>
          <p:cNvGrpSpPr/>
          <p:nvPr/>
        </p:nvGrpSpPr>
        <p:grpSpPr>
          <a:xfrm>
            <a:off x="476250" y="3190875"/>
            <a:ext cx="627063" cy="1530350"/>
            <a:chOff x="3800" y="1212"/>
            <a:chExt cx="395" cy="964"/>
          </a:xfrm>
        </p:grpSpPr>
        <p:sp>
          <p:nvSpPr>
            <p:cNvPr id="218" name="Google Shape;218;p12"/>
            <p:cNvSpPr txBox="1"/>
            <p:nvPr/>
          </p:nvSpPr>
          <p:spPr>
            <a:xfrm>
              <a:off x="3905" y="1212"/>
              <a:ext cx="17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0</a:t>
              </a:r>
              <a:endParaRPr/>
            </a:p>
          </p:txBody>
        </p:sp>
        <p:sp>
          <p:nvSpPr>
            <p:cNvPr id="219" name="Google Shape;219;p12"/>
            <p:cNvSpPr txBox="1"/>
            <p:nvPr/>
          </p:nvSpPr>
          <p:spPr>
            <a:xfrm>
              <a:off x="3800" y="1984"/>
              <a:ext cx="395"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 − 1</a:t>
              </a:r>
              <a:endParaRPr/>
            </a:p>
          </p:txBody>
        </p:sp>
      </p:grpSp>
      <p:grpSp>
        <p:nvGrpSpPr>
          <p:cNvPr id="220" name="Google Shape;220;p12"/>
          <p:cNvGrpSpPr/>
          <p:nvPr/>
        </p:nvGrpSpPr>
        <p:grpSpPr>
          <a:xfrm>
            <a:off x="498475" y="4718050"/>
            <a:ext cx="608013" cy="1530350"/>
            <a:chOff x="3800" y="1212"/>
            <a:chExt cx="383" cy="964"/>
          </a:xfrm>
        </p:grpSpPr>
        <p:sp>
          <p:nvSpPr>
            <p:cNvPr id="221" name="Google Shape;221;p12"/>
            <p:cNvSpPr txBox="1"/>
            <p:nvPr/>
          </p:nvSpPr>
          <p:spPr>
            <a:xfrm>
              <a:off x="3905" y="1212"/>
              <a:ext cx="17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0</a:t>
              </a:r>
              <a:endParaRPr/>
            </a:p>
          </p:txBody>
        </p:sp>
        <p:sp>
          <p:nvSpPr>
            <p:cNvPr id="222" name="Google Shape;222;p12"/>
            <p:cNvSpPr txBox="1"/>
            <p:nvPr/>
          </p:nvSpPr>
          <p:spPr>
            <a:xfrm>
              <a:off x="3800" y="1984"/>
              <a:ext cx="383"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N − 1</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p:nvPr/>
        </p:nvSpPr>
        <p:spPr>
          <a:xfrm>
            <a:off x="0" y="-6350"/>
            <a:ext cx="5291138" cy="420688"/>
          </a:xfrm>
          <a:prstGeom prst="rect">
            <a:avLst/>
          </a:prstGeom>
          <a:solidFill>
            <a:srgbClr val="FFFF00"/>
          </a:solidFill>
          <a:ln>
            <a:noFill/>
          </a:ln>
        </p:spPr>
        <p:txBody>
          <a:bodyPr anchorCtr="0" anchor="t" bIns="0" lIns="0" spcFirstLastPara="1" rIns="0" wrap="square" tIns="0">
            <a:spAutoFit/>
          </a:bodyPr>
          <a:lstStyle/>
          <a:p>
            <a:pPr indent="-106679" lvl="0" marL="0" marR="0" rtl="0" algn="l">
              <a:spcBef>
                <a:spcPts val="0"/>
              </a:spcBef>
              <a:spcAft>
                <a:spcPts val="0"/>
              </a:spcAft>
              <a:buClr>
                <a:srgbClr val="000000"/>
              </a:buClr>
              <a:buSzPts val="1680"/>
              <a:buFont typeface="Noto Sans Symbols"/>
              <a:buChar char="●"/>
            </a:pPr>
            <a:r>
              <a:rPr lang="en-US" sz="2400">
                <a:solidFill>
                  <a:srgbClr val="000000"/>
                </a:solidFill>
                <a:latin typeface="Times New Roman"/>
                <a:ea typeface="Times New Roman"/>
                <a:cs typeface="Times New Roman"/>
                <a:sym typeface="Times New Roman"/>
              </a:rPr>
              <a:t> Các bước nạp chương trình vào bộ nhớ</a:t>
            </a:r>
            <a:endParaRPr sz="1800">
              <a:solidFill>
                <a:srgbClr val="000000"/>
              </a:solidFill>
              <a:latin typeface="Helvetica Neue"/>
              <a:ea typeface="Helvetica Neue"/>
              <a:cs typeface="Helvetica Neue"/>
              <a:sym typeface="Helvetica Neue"/>
            </a:endParaRPr>
          </a:p>
        </p:txBody>
      </p:sp>
      <p:grpSp>
        <p:nvGrpSpPr>
          <p:cNvPr id="228" name="Google Shape;228;p13"/>
          <p:cNvGrpSpPr/>
          <p:nvPr/>
        </p:nvGrpSpPr>
        <p:grpSpPr>
          <a:xfrm>
            <a:off x="2338388" y="2641600"/>
            <a:ext cx="1873250" cy="1119188"/>
            <a:chOff x="-1" y="0"/>
            <a:chExt cx="1872210" cy="1120476"/>
          </a:xfrm>
        </p:grpSpPr>
        <p:sp>
          <p:nvSpPr>
            <p:cNvPr id="229" name="Google Shape;229;p13"/>
            <p:cNvSpPr/>
            <p:nvPr/>
          </p:nvSpPr>
          <p:spPr>
            <a:xfrm>
              <a:off x="-1" y="0"/>
              <a:ext cx="1872210" cy="112047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30" name="Google Shape;230;p13"/>
            <p:cNvSpPr/>
            <p:nvPr/>
          </p:nvSpPr>
          <p:spPr>
            <a:xfrm>
              <a:off x="-1" y="0"/>
              <a:ext cx="1872210" cy="109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ABBOTT.OBJ</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(idunno)</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CALL whosonfirst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nvGrpSpPr>
          <p:cNvPr id="231" name="Google Shape;231;p13"/>
          <p:cNvGrpSpPr/>
          <p:nvPr/>
        </p:nvGrpSpPr>
        <p:grpSpPr>
          <a:xfrm>
            <a:off x="4818063" y="2641600"/>
            <a:ext cx="1873250" cy="1119188"/>
            <a:chOff x="-1" y="0"/>
            <a:chExt cx="1872210" cy="1120476"/>
          </a:xfrm>
        </p:grpSpPr>
        <p:sp>
          <p:nvSpPr>
            <p:cNvPr id="232" name="Google Shape;232;p13"/>
            <p:cNvSpPr/>
            <p:nvPr/>
          </p:nvSpPr>
          <p:spPr>
            <a:xfrm>
              <a:off x="-1" y="0"/>
              <a:ext cx="1872210" cy="112047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33" name="Google Shape;233;p13"/>
            <p:cNvSpPr/>
            <p:nvPr/>
          </p:nvSpPr>
          <p:spPr>
            <a:xfrm>
              <a:off x="-1" y="0"/>
              <a:ext cx="1872210" cy="109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COSTELLO.OBJ</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whosonfirst: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nvGrpSpPr>
          <p:cNvPr id="234" name="Google Shape;234;p13"/>
          <p:cNvGrpSpPr/>
          <p:nvPr/>
        </p:nvGrpSpPr>
        <p:grpSpPr>
          <a:xfrm>
            <a:off x="2338388" y="292100"/>
            <a:ext cx="1873250" cy="1412875"/>
            <a:chOff x="-1" y="0"/>
            <a:chExt cx="1872210" cy="1413215"/>
          </a:xfrm>
        </p:grpSpPr>
        <p:sp>
          <p:nvSpPr>
            <p:cNvPr id="235" name="Google Shape;235;p13"/>
            <p:cNvSpPr/>
            <p:nvPr/>
          </p:nvSpPr>
          <p:spPr>
            <a:xfrm>
              <a:off x="-1" y="0"/>
              <a:ext cx="1872210" cy="141321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36" name="Google Shape;236;p13"/>
            <p:cNvSpPr/>
            <p:nvPr/>
          </p:nvSpPr>
          <p:spPr>
            <a:xfrm>
              <a:off x="-1" y="0"/>
              <a:ext cx="1872210" cy="109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ABBOTT.C</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int idunno;</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whosonfirst(idunno);</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nvGrpSpPr>
          <p:cNvPr id="237" name="Google Shape;237;p13"/>
          <p:cNvGrpSpPr/>
          <p:nvPr/>
        </p:nvGrpSpPr>
        <p:grpSpPr>
          <a:xfrm>
            <a:off x="4800600" y="292100"/>
            <a:ext cx="1873250" cy="1412875"/>
            <a:chOff x="-1" y="0"/>
            <a:chExt cx="1872210" cy="1413215"/>
          </a:xfrm>
        </p:grpSpPr>
        <p:sp>
          <p:nvSpPr>
            <p:cNvPr id="238" name="Google Shape;238;p13"/>
            <p:cNvSpPr/>
            <p:nvPr/>
          </p:nvSpPr>
          <p:spPr>
            <a:xfrm>
              <a:off x="-1" y="0"/>
              <a:ext cx="1872210" cy="141321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39" name="Google Shape;239;p13"/>
            <p:cNvSpPr/>
            <p:nvPr/>
          </p:nvSpPr>
          <p:spPr>
            <a:xfrm>
              <a:off x="-1" y="0"/>
              <a:ext cx="1872210" cy="13030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COSTELLO.C</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int whosonfirst (int x)</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nvGrpSpPr>
          <p:cNvPr id="240" name="Google Shape;240;p13"/>
          <p:cNvGrpSpPr/>
          <p:nvPr/>
        </p:nvGrpSpPr>
        <p:grpSpPr>
          <a:xfrm>
            <a:off x="2627313" y="1992313"/>
            <a:ext cx="1295400" cy="360362"/>
            <a:chOff x="-1" y="-1"/>
            <a:chExt cx="1296146" cy="360560"/>
          </a:xfrm>
        </p:grpSpPr>
        <p:sp>
          <p:nvSpPr>
            <p:cNvPr id="241" name="Google Shape;241;p13"/>
            <p:cNvSpPr/>
            <p:nvPr/>
          </p:nvSpPr>
          <p:spPr>
            <a:xfrm>
              <a:off x="-1" y="-1"/>
              <a:ext cx="1296146" cy="360560"/>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2" name="Google Shape;242;p13"/>
            <p:cNvSpPr/>
            <p:nvPr/>
          </p:nvSpPr>
          <p:spPr>
            <a:xfrm>
              <a:off x="216023" y="24575"/>
              <a:ext cx="864097" cy="31140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000000"/>
                  </a:solidFill>
                  <a:latin typeface="Times New Roman"/>
                  <a:ea typeface="Times New Roman"/>
                  <a:cs typeface="Times New Roman"/>
                  <a:sym typeface="Times New Roman"/>
                </a:rPr>
                <a:t>Compiler</a:t>
              </a:r>
              <a:endParaRPr sz="1800">
                <a:solidFill>
                  <a:srgbClr val="000000"/>
                </a:solidFill>
                <a:latin typeface="Times New Roman"/>
                <a:ea typeface="Times New Roman"/>
                <a:cs typeface="Times New Roman"/>
                <a:sym typeface="Times New Roman"/>
              </a:endParaRPr>
            </a:p>
          </p:txBody>
        </p:sp>
      </p:grpSp>
      <p:grpSp>
        <p:nvGrpSpPr>
          <p:cNvPr id="243" name="Google Shape;243;p13"/>
          <p:cNvGrpSpPr/>
          <p:nvPr/>
        </p:nvGrpSpPr>
        <p:grpSpPr>
          <a:xfrm>
            <a:off x="4808538" y="5160963"/>
            <a:ext cx="1190625" cy="549275"/>
            <a:chOff x="-1" y="0"/>
            <a:chExt cx="1190922" cy="549238"/>
          </a:xfrm>
        </p:grpSpPr>
        <p:sp>
          <p:nvSpPr>
            <p:cNvPr id="244" name="Google Shape;244;p13"/>
            <p:cNvSpPr/>
            <p:nvPr/>
          </p:nvSpPr>
          <p:spPr>
            <a:xfrm>
              <a:off x="-1" y="0"/>
              <a:ext cx="1190922" cy="549238"/>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5" name="Google Shape;245;p13"/>
            <p:cNvSpPr/>
            <p:nvPr/>
          </p:nvSpPr>
          <p:spPr>
            <a:xfrm>
              <a:off x="198486" y="4615"/>
              <a:ext cx="793948" cy="54000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000000"/>
                  </a:solidFill>
                  <a:latin typeface="Times New Roman"/>
                  <a:ea typeface="Times New Roman"/>
                  <a:cs typeface="Times New Roman"/>
                  <a:sym typeface="Times New Roman"/>
                </a:rPr>
                <a:t>Loader/ locator</a:t>
              </a:r>
              <a:endParaRPr sz="1800">
                <a:solidFill>
                  <a:srgbClr val="000000"/>
                </a:solidFill>
                <a:latin typeface="Times New Roman"/>
                <a:ea typeface="Times New Roman"/>
                <a:cs typeface="Times New Roman"/>
                <a:sym typeface="Times New Roman"/>
              </a:endParaRPr>
            </a:p>
          </p:txBody>
        </p:sp>
      </p:grpSp>
      <p:grpSp>
        <p:nvGrpSpPr>
          <p:cNvPr id="246" name="Google Shape;246;p13"/>
          <p:cNvGrpSpPr/>
          <p:nvPr/>
        </p:nvGrpSpPr>
        <p:grpSpPr>
          <a:xfrm>
            <a:off x="5089525" y="1992313"/>
            <a:ext cx="1295400" cy="360362"/>
            <a:chOff x="-1" y="-1"/>
            <a:chExt cx="1296146" cy="360560"/>
          </a:xfrm>
        </p:grpSpPr>
        <p:sp>
          <p:nvSpPr>
            <p:cNvPr id="247" name="Google Shape;247;p13"/>
            <p:cNvSpPr/>
            <p:nvPr/>
          </p:nvSpPr>
          <p:spPr>
            <a:xfrm>
              <a:off x="-1" y="-1"/>
              <a:ext cx="1296146" cy="360560"/>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8" name="Google Shape;248;p13"/>
            <p:cNvSpPr/>
            <p:nvPr/>
          </p:nvSpPr>
          <p:spPr>
            <a:xfrm>
              <a:off x="216023" y="24575"/>
              <a:ext cx="864097" cy="31140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000000"/>
                  </a:solidFill>
                  <a:latin typeface="Times New Roman"/>
                  <a:ea typeface="Times New Roman"/>
                  <a:cs typeface="Times New Roman"/>
                  <a:sym typeface="Times New Roman"/>
                </a:rPr>
                <a:t>Compiler</a:t>
              </a:r>
              <a:endParaRPr sz="1800">
                <a:solidFill>
                  <a:srgbClr val="000000"/>
                </a:solidFill>
                <a:latin typeface="Times New Roman"/>
                <a:ea typeface="Times New Roman"/>
                <a:cs typeface="Times New Roman"/>
                <a:sym typeface="Times New Roman"/>
              </a:endParaRPr>
            </a:p>
          </p:txBody>
        </p:sp>
      </p:grpSp>
      <p:grpSp>
        <p:nvGrpSpPr>
          <p:cNvPr id="249" name="Google Shape;249;p13"/>
          <p:cNvGrpSpPr/>
          <p:nvPr/>
        </p:nvGrpSpPr>
        <p:grpSpPr>
          <a:xfrm>
            <a:off x="3860800" y="4106863"/>
            <a:ext cx="1296988" cy="360362"/>
            <a:chOff x="-1" y="-1"/>
            <a:chExt cx="1296146" cy="360560"/>
          </a:xfrm>
        </p:grpSpPr>
        <p:sp>
          <p:nvSpPr>
            <p:cNvPr id="250" name="Google Shape;250;p13"/>
            <p:cNvSpPr/>
            <p:nvPr/>
          </p:nvSpPr>
          <p:spPr>
            <a:xfrm>
              <a:off x="-1" y="-1"/>
              <a:ext cx="1296146" cy="360560"/>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51" name="Google Shape;251;p13"/>
            <p:cNvSpPr/>
            <p:nvPr/>
          </p:nvSpPr>
          <p:spPr>
            <a:xfrm>
              <a:off x="216023" y="24575"/>
              <a:ext cx="864097" cy="31140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000000"/>
                  </a:solidFill>
                  <a:latin typeface="Times New Roman"/>
                  <a:ea typeface="Times New Roman"/>
                  <a:cs typeface="Times New Roman"/>
                  <a:sym typeface="Times New Roman"/>
                </a:rPr>
                <a:t>Linker</a:t>
              </a:r>
              <a:endParaRPr sz="1800">
                <a:solidFill>
                  <a:srgbClr val="000000"/>
                </a:solidFill>
                <a:latin typeface="Times New Roman"/>
                <a:ea typeface="Times New Roman"/>
                <a:cs typeface="Times New Roman"/>
                <a:sym typeface="Times New Roman"/>
              </a:endParaRPr>
            </a:p>
          </p:txBody>
        </p:sp>
      </p:grpSp>
      <p:cxnSp>
        <p:nvCxnSpPr>
          <p:cNvPr id="252" name="Google Shape;252;p13"/>
          <p:cNvCxnSpPr/>
          <p:nvPr/>
        </p:nvCxnSpPr>
        <p:spPr>
          <a:xfrm>
            <a:off x="5722938" y="1704975"/>
            <a:ext cx="0" cy="287338"/>
          </a:xfrm>
          <a:prstGeom prst="straightConnector1">
            <a:avLst/>
          </a:prstGeom>
          <a:noFill/>
          <a:ln cap="flat" cmpd="sng" w="19050">
            <a:solidFill>
              <a:srgbClr val="000000"/>
            </a:solidFill>
            <a:prstDash val="solid"/>
            <a:round/>
            <a:headEnd len="med" w="med" type="none"/>
            <a:tailEnd len="med" w="med" type="triangle"/>
          </a:ln>
        </p:spPr>
      </p:cxnSp>
      <p:cxnSp>
        <p:nvCxnSpPr>
          <p:cNvPr id="253" name="Google Shape;253;p13"/>
          <p:cNvCxnSpPr/>
          <p:nvPr/>
        </p:nvCxnSpPr>
        <p:spPr>
          <a:xfrm>
            <a:off x="3275013" y="1704975"/>
            <a:ext cx="0" cy="287338"/>
          </a:xfrm>
          <a:prstGeom prst="straightConnector1">
            <a:avLst/>
          </a:prstGeom>
          <a:noFill/>
          <a:ln cap="flat" cmpd="sng" w="19050">
            <a:solidFill>
              <a:srgbClr val="000000"/>
            </a:solidFill>
            <a:prstDash val="solid"/>
            <a:round/>
            <a:headEnd len="med" w="med" type="none"/>
            <a:tailEnd len="med" w="med" type="triangle"/>
          </a:ln>
        </p:spPr>
      </p:cxnSp>
      <p:cxnSp>
        <p:nvCxnSpPr>
          <p:cNvPr id="254" name="Google Shape;254;p13"/>
          <p:cNvCxnSpPr/>
          <p:nvPr/>
        </p:nvCxnSpPr>
        <p:spPr>
          <a:xfrm>
            <a:off x="5722938" y="2352675"/>
            <a:ext cx="0" cy="288925"/>
          </a:xfrm>
          <a:prstGeom prst="straightConnector1">
            <a:avLst/>
          </a:prstGeom>
          <a:noFill/>
          <a:ln cap="flat" cmpd="sng" w="19050">
            <a:solidFill>
              <a:srgbClr val="000000"/>
            </a:solidFill>
            <a:prstDash val="solid"/>
            <a:round/>
            <a:headEnd len="med" w="med" type="none"/>
            <a:tailEnd len="med" w="med" type="triangle"/>
          </a:ln>
        </p:spPr>
      </p:cxnSp>
      <p:cxnSp>
        <p:nvCxnSpPr>
          <p:cNvPr id="255" name="Google Shape;255;p13"/>
          <p:cNvCxnSpPr/>
          <p:nvPr/>
        </p:nvCxnSpPr>
        <p:spPr>
          <a:xfrm>
            <a:off x="3275013" y="2344738"/>
            <a:ext cx="0" cy="288925"/>
          </a:xfrm>
          <a:prstGeom prst="straightConnector1">
            <a:avLst/>
          </a:prstGeom>
          <a:noFill/>
          <a:ln cap="flat" cmpd="sng" w="19050">
            <a:solidFill>
              <a:srgbClr val="000000"/>
            </a:solidFill>
            <a:prstDash val="solid"/>
            <a:round/>
            <a:headEnd len="med" w="med" type="none"/>
            <a:tailEnd len="med" w="med" type="triangle"/>
          </a:ln>
        </p:spPr>
      </p:cxnSp>
      <p:cxnSp>
        <p:nvCxnSpPr>
          <p:cNvPr id="256" name="Google Shape;256;p13"/>
          <p:cNvCxnSpPr/>
          <p:nvPr/>
        </p:nvCxnSpPr>
        <p:spPr>
          <a:xfrm flipH="1">
            <a:off x="4508500" y="3783013"/>
            <a:ext cx="1246188" cy="323850"/>
          </a:xfrm>
          <a:prstGeom prst="straightConnector1">
            <a:avLst/>
          </a:prstGeom>
          <a:noFill/>
          <a:ln cap="flat" cmpd="sng" w="19050">
            <a:solidFill>
              <a:srgbClr val="000000"/>
            </a:solidFill>
            <a:prstDash val="solid"/>
            <a:round/>
            <a:headEnd len="med" w="med" type="none"/>
            <a:tailEnd len="med" w="med" type="triangle"/>
          </a:ln>
        </p:spPr>
      </p:cxnSp>
      <p:cxnSp>
        <p:nvCxnSpPr>
          <p:cNvPr id="257" name="Google Shape;257;p13"/>
          <p:cNvCxnSpPr/>
          <p:nvPr/>
        </p:nvCxnSpPr>
        <p:spPr>
          <a:xfrm>
            <a:off x="3257550" y="3783013"/>
            <a:ext cx="1250950" cy="323850"/>
          </a:xfrm>
          <a:prstGeom prst="straightConnector1">
            <a:avLst/>
          </a:prstGeom>
          <a:noFill/>
          <a:ln cap="flat" cmpd="sng" w="19050">
            <a:solidFill>
              <a:srgbClr val="000000"/>
            </a:solidFill>
            <a:prstDash val="solid"/>
            <a:round/>
            <a:headEnd len="med" w="med" type="none"/>
            <a:tailEnd len="med" w="med" type="triangle"/>
          </a:ln>
        </p:spPr>
      </p:cxnSp>
      <p:cxnSp>
        <p:nvCxnSpPr>
          <p:cNvPr id="258" name="Google Shape;258;p13"/>
          <p:cNvCxnSpPr/>
          <p:nvPr/>
        </p:nvCxnSpPr>
        <p:spPr>
          <a:xfrm flipH="1">
            <a:off x="3476625" y="4467225"/>
            <a:ext cx="1014413" cy="333375"/>
          </a:xfrm>
          <a:prstGeom prst="straightConnector1">
            <a:avLst/>
          </a:prstGeom>
          <a:noFill/>
          <a:ln cap="flat" cmpd="sng" w="19050">
            <a:solidFill>
              <a:srgbClr val="000000"/>
            </a:solidFill>
            <a:prstDash val="solid"/>
            <a:round/>
            <a:headEnd len="med" w="med" type="none"/>
            <a:tailEnd len="med" w="med" type="triangle"/>
          </a:ln>
        </p:spPr>
      </p:cxnSp>
      <p:cxnSp>
        <p:nvCxnSpPr>
          <p:cNvPr id="259" name="Google Shape;259;p13"/>
          <p:cNvCxnSpPr/>
          <p:nvPr/>
        </p:nvCxnSpPr>
        <p:spPr>
          <a:xfrm>
            <a:off x="4344988" y="5160963"/>
            <a:ext cx="463550" cy="274637"/>
          </a:xfrm>
          <a:prstGeom prst="straightConnector1">
            <a:avLst/>
          </a:prstGeom>
          <a:noFill/>
          <a:ln cap="flat" cmpd="sng" w="19050">
            <a:solidFill>
              <a:srgbClr val="000000"/>
            </a:solidFill>
            <a:prstDash val="solid"/>
            <a:round/>
            <a:headEnd len="med" w="med" type="none"/>
            <a:tailEnd len="med" w="med" type="triangle"/>
          </a:ln>
        </p:spPr>
      </p:cxnSp>
      <p:cxnSp>
        <p:nvCxnSpPr>
          <p:cNvPr id="260" name="Google Shape;260;p13"/>
          <p:cNvCxnSpPr/>
          <p:nvPr/>
        </p:nvCxnSpPr>
        <p:spPr>
          <a:xfrm>
            <a:off x="5999163" y="5435600"/>
            <a:ext cx="866775" cy="474663"/>
          </a:xfrm>
          <a:prstGeom prst="straightConnector1">
            <a:avLst/>
          </a:prstGeom>
          <a:noFill/>
          <a:ln cap="flat" cmpd="sng" w="19050">
            <a:solidFill>
              <a:srgbClr val="000000"/>
            </a:solidFill>
            <a:prstDash val="solid"/>
            <a:round/>
            <a:headEnd len="med" w="med" type="none"/>
            <a:tailEnd len="med" w="med" type="triangle"/>
          </a:ln>
        </p:spPr>
      </p:cxnSp>
      <p:sp>
        <p:nvSpPr>
          <p:cNvPr id="261" name="Google Shape;261;p13"/>
          <p:cNvSpPr/>
          <p:nvPr/>
        </p:nvSpPr>
        <p:spPr>
          <a:xfrm>
            <a:off x="6865938" y="582613"/>
            <a:ext cx="1881187" cy="76517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rgbClr val="3365FF"/>
                </a:solidFill>
                <a:latin typeface="Times New Roman"/>
                <a:ea typeface="Times New Roman"/>
                <a:cs typeface="Times New Roman"/>
                <a:sym typeface="Times New Roman"/>
              </a:rPr>
              <a:t>“SOURCE</a:t>
            </a:r>
            <a:endParaRPr/>
          </a:p>
          <a:p>
            <a:pPr indent="0" lvl="0" marL="0" marR="0" rtl="0" algn="ctr">
              <a:spcBef>
                <a:spcPts val="0"/>
              </a:spcBef>
              <a:spcAft>
                <a:spcPts val="0"/>
              </a:spcAft>
              <a:buNone/>
            </a:pPr>
            <a:r>
              <a:rPr b="1" lang="en-US" sz="2400">
                <a:solidFill>
                  <a:srgbClr val="3365FF"/>
                </a:solidFill>
                <a:latin typeface="Times New Roman"/>
                <a:ea typeface="Times New Roman"/>
                <a:cs typeface="Times New Roman"/>
                <a:sym typeface="Times New Roman"/>
              </a:rPr>
              <a:t>CODE”</a:t>
            </a:r>
            <a:endParaRPr sz="1800">
              <a:solidFill>
                <a:srgbClr val="000000"/>
              </a:solidFill>
              <a:latin typeface="Helvetica Neue"/>
              <a:ea typeface="Helvetica Neue"/>
              <a:cs typeface="Helvetica Neue"/>
              <a:sym typeface="Helvetica Neue"/>
            </a:endParaRPr>
          </a:p>
        </p:txBody>
      </p:sp>
      <p:sp>
        <p:nvSpPr>
          <p:cNvPr id="262" name="Google Shape;262;p13"/>
          <p:cNvSpPr/>
          <p:nvPr/>
        </p:nvSpPr>
        <p:spPr>
          <a:xfrm>
            <a:off x="6865938" y="2786063"/>
            <a:ext cx="1881187" cy="7635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rgbClr val="3365FF"/>
                </a:solidFill>
                <a:latin typeface="Times New Roman"/>
                <a:ea typeface="Times New Roman"/>
                <a:cs typeface="Times New Roman"/>
                <a:sym typeface="Times New Roman"/>
              </a:rPr>
              <a:t>“OBJECT</a:t>
            </a:r>
            <a:endParaRPr/>
          </a:p>
          <a:p>
            <a:pPr indent="0" lvl="0" marL="0" marR="0" rtl="0" algn="ctr">
              <a:spcBef>
                <a:spcPts val="0"/>
              </a:spcBef>
              <a:spcAft>
                <a:spcPts val="0"/>
              </a:spcAft>
              <a:buNone/>
            </a:pPr>
            <a:r>
              <a:rPr b="1" lang="en-US" sz="2400">
                <a:solidFill>
                  <a:srgbClr val="3365FF"/>
                </a:solidFill>
                <a:latin typeface="Times New Roman"/>
                <a:ea typeface="Times New Roman"/>
                <a:cs typeface="Times New Roman"/>
                <a:sym typeface="Times New Roman"/>
              </a:rPr>
              <a:t>CODE”</a:t>
            </a:r>
            <a:endParaRPr sz="1800">
              <a:solidFill>
                <a:srgbClr val="000000"/>
              </a:solidFill>
              <a:latin typeface="Helvetica Neue"/>
              <a:ea typeface="Helvetica Neue"/>
              <a:cs typeface="Helvetica Neue"/>
              <a:sym typeface="Helvetica Neue"/>
            </a:endParaRPr>
          </a:p>
        </p:txBody>
      </p:sp>
      <p:grpSp>
        <p:nvGrpSpPr>
          <p:cNvPr id="263" name="Google Shape;263;p13"/>
          <p:cNvGrpSpPr/>
          <p:nvPr/>
        </p:nvGrpSpPr>
        <p:grpSpPr>
          <a:xfrm>
            <a:off x="6072188" y="4021138"/>
            <a:ext cx="2954337" cy="2781300"/>
            <a:chOff x="-1" y="-1"/>
            <a:chExt cx="2953987" cy="2780929"/>
          </a:xfrm>
        </p:grpSpPr>
        <p:grpSp>
          <p:nvGrpSpPr>
            <p:cNvPr id="264" name="Google Shape;264;p13"/>
            <p:cNvGrpSpPr/>
            <p:nvPr/>
          </p:nvGrpSpPr>
          <p:grpSpPr>
            <a:xfrm>
              <a:off x="793744" y="-1"/>
              <a:ext cx="2160242" cy="2780929"/>
              <a:chOff x="-1" y="-1"/>
              <a:chExt cx="2160242" cy="2780930"/>
            </a:xfrm>
          </p:grpSpPr>
          <p:grpSp>
            <p:nvGrpSpPr>
              <p:cNvPr id="265" name="Google Shape;265;p13"/>
              <p:cNvGrpSpPr/>
              <p:nvPr/>
            </p:nvGrpSpPr>
            <p:grpSpPr>
              <a:xfrm>
                <a:off x="-1" y="-1"/>
                <a:ext cx="2160242" cy="2780930"/>
                <a:chOff x="-1" y="-1"/>
                <a:chExt cx="2160242" cy="2780930"/>
              </a:xfrm>
            </p:grpSpPr>
            <p:sp>
              <p:nvSpPr>
                <p:cNvPr id="266" name="Google Shape;266;p13"/>
                <p:cNvSpPr/>
                <p:nvPr/>
              </p:nvSpPr>
              <p:spPr>
                <a:xfrm>
                  <a:off x="-1" y="-1"/>
                  <a:ext cx="2160242" cy="2780930"/>
                </a:xfrm>
                <a:prstGeom prst="rect">
                  <a:avLst/>
                </a:prstGeom>
                <a:solidFill>
                  <a:srgbClr val="CCEED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sz="2800">
                    <a:solidFill>
                      <a:srgbClr val="000000"/>
                    </a:solidFill>
                    <a:latin typeface="Times New Roman"/>
                    <a:ea typeface="Times New Roman"/>
                    <a:cs typeface="Times New Roman"/>
                    <a:sym typeface="Times New Roman"/>
                  </a:endParaRPr>
                </a:p>
              </p:txBody>
            </p:sp>
            <p:sp>
              <p:nvSpPr>
                <p:cNvPr id="267" name="Google Shape;267;p13"/>
                <p:cNvSpPr/>
                <p:nvPr/>
              </p:nvSpPr>
              <p:spPr>
                <a:xfrm>
                  <a:off x="-1" y="-1"/>
                  <a:ext cx="2160242" cy="4213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Memory</a:t>
                  </a:r>
                  <a:endParaRPr sz="1800">
                    <a:solidFill>
                      <a:srgbClr val="000000"/>
                    </a:solidFill>
                    <a:latin typeface="Times New Roman"/>
                    <a:ea typeface="Times New Roman"/>
                    <a:cs typeface="Times New Roman"/>
                    <a:sym typeface="Times New Roman"/>
                  </a:endParaRPr>
                </a:p>
              </p:txBody>
            </p:sp>
          </p:grpSp>
          <p:grpSp>
            <p:nvGrpSpPr>
              <p:cNvPr id="268" name="Google Shape;268;p13"/>
              <p:cNvGrpSpPr/>
              <p:nvPr/>
            </p:nvGrpSpPr>
            <p:grpSpPr>
              <a:xfrm>
                <a:off x="192874" y="576063"/>
                <a:ext cx="1735700" cy="2041650"/>
                <a:chOff x="0" y="-1"/>
                <a:chExt cx="1735700" cy="2041650"/>
              </a:xfrm>
            </p:grpSpPr>
            <p:sp>
              <p:nvSpPr>
                <p:cNvPr id="269" name="Google Shape;269;p13"/>
                <p:cNvSpPr/>
                <p:nvPr/>
              </p:nvSpPr>
              <p:spPr>
                <a:xfrm>
                  <a:off x="0" y="-1"/>
                  <a:ext cx="1735700" cy="204165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0" name="Google Shape;270;p13"/>
                <p:cNvSpPr/>
                <p:nvPr/>
              </p:nvSpPr>
              <p:spPr>
                <a:xfrm>
                  <a:off x="0" y="-1"/>
                  <a:ext cx="1735700" cy="19126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HAHAHA.EXE</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22388</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CALL 21547</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R5</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(value of idunno)</a:t>
                  </a:r>
                  <a:r>
                    <a:rPr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sp>
          <p:nvSpPr>
            <p:cNvPr id="271" name="Google Shape;271;p13"/>
            <p:cNvSpPr/>
            <p:nvPr/>
          </p:nvSpPr>
          <p:spPr>
            <a:xfrm>
              <a:off x="1656" y="1877886"/>
              <a:ext cx="720081" cy="2870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400">
                  <a:solidFill>
                    <a:srgbClr val="000000"/>
                  </a:solidFill>
                  <a:latin typeface="Times New Roman"/>
                  <a:ea typeface="Times New Roman"/>
                  <a:cs typeface="Times New Roman"/>
                  <a:sym typeface="Times New Roman"/>
                </a:rPr>
                <a:t>21547</a:t>
              </a:r>
              <a:endParaRPr sz="1800">
                <a:solidFill>
                  <a:srgbClr val="000000"/>
                </a:solidFill>
                <a:latin typeface="Times New Roman"/>
                <a:ea typeface="Times New Roman"/>
                <a:cs typeface="Times New Roman"/>
                <a:sym typeface="Times New Roman"/>
              </a:endParaRPr>
            </a:p>
          </p:txBody>
        </p:sp>
        <p:sp>
          <p:nvSpPr>
            <p:cNvPr id="272" name="Google Shape;272;p13"/>
            <p:cNvSpPr/>
            <p:nvPr/>
          </p:nvSpPr>
          <p:spPr>
            <a:xfrm>
              <a:off x="-1" y="2309934"/>
              <a:ext cx="720081" cy="2870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400">
                  <a:solidFill>
                    <a:srgbClr val="000000"/>
                  </a:solidFill>
                  <a:latin typeface="Times New Roman"/>
                  <a:ea typeface="Times New Roman"/>
                  <a:cs typeface="Times New Roman"/>
                  <a:sym typeface="Times New Roman"/>
                </a:rPr>
                <a:t>22388</a:t>
              </a:r>
              <a:endParaRPr sz="1800">
                <a:solidFill>
                  <a:srgbClr val="000000"/>
                </a:solidFill>
                <a:latin typeface="Times New Roman"/>
                <a:ea typeface="Times New Roman"/>
                <a:cs typeface="Times New Roman"/>
                <a:sym typeface="Times New Roman"/>
              </a:endParaRPr>
            </a:p>
          </p:txBody>
        </p:sp>
      </p:grpSp>
      <p:grpSp>
        <p:nvGrpSpPr>
          <p:cNvPr id="273" name="Google Shape;273;p13"/>
          <p:cNvGrpSpPr/>
          <p:nvPr/>
        </p:nvGrpSpPr>
        <p:grpSpPr>
          <a:xfrm>
            <a:off x="1831975" y="4800600"/>
            <a:ext cx="2513013" cy="2041525"/>
            <a:chOff x="-1" y="-1"/>
            <a:chExt cx="2513036" cy="2041650"/>
          </a:xfrm>
        </p:grpSpPr>
        <p:grpSp>
          <p:nvGrpSpPr>
            <p:cNvPr id="274" name="Google Shape;274;p13"/>
            <p:cNvGrpSpPr/>
            <p:nvPr/>
          </p:nvGrpSpPr>
          <p:grpSpPr>
            <a:xfrm>
              <a:off x="777335" y="-1"/>
              <a:ext cx="1735700" cy="2041650"/>
              <a:chOff x="0" y="-1"/>
              <a:chExt cx="1735700" cy="2041650"/>
            </a:xfrm>
          </p:grpSpPr>
          <p:sp>
            <p:nvSpPr>
              <p:cNvPr id="275" name="Google Shape;275;p13"/>
              <p:cNvSpPr/>
              <p:nvPr/>
            </p:nvSpPr>
            <p:spPr>
              <a:xfrm>
                <a:off x="0" y="-1"/>
                <a:ext cx="1735700" cy="204165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6" name="Google Shape;276;p13"/>
              <p:cNvSpPr/>
              <p:nvPr/>
            </p:nvSpPr>
            <p:spPr>
              <a:xfrm>
                <a:off x="0" y="-1"/>
                <a:ext cx="1735700" cy="19126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HAHAHA.EXE</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2388</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CALL 1547</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R5</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(value of idunno</a:t>
                </a:r>
                <a:r>
                  <a:rPr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sp>
          <p:nvSpPr>
            <p:cNvPr id="277" name="Google Shape;277;p13"/>
            <p:cNvSpPr/>
            <p:nvPr/>
          </p:nvSpPr>
          <p:spPr>
            <a:xfrm>
              <a:off x="1656" y="1282218"/>
              <a:ext cx="720081" cy="2870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400">
                  <a:solidFill>
                    <a:srgbClr val="000000"/>
                  </a:solidFill>
                  <a:latin typeface="Times New Roman"/>
                  <a:ea typeface="Times New Roman"/>
                  <a:cs typeface="Times New Roman"/>
                  <a:sym typeface="Times New Roman"/>
                </a:rPr>
                <a:t>1547</a:t>
              </a:r>
              <a:endParaRPr sz="1800">
                <a:solidFill>
                  <a:srgbClr val="000000"/>
                </a:solidFill>
                <a:latin typeface="Times New Roman"/>
                <a:ea typeface="Times New Roman"/>
                <a:cs typeface="Times New Roman"/>
                <a:sym typeface="Times New Roman"/>
              </a:endParaRPr>
            </a:p>
          </p:txBody>
        </p:sp>
        <p:sp>
          <p:nvSpPr>
            <p:cNvPr id="278" name="Google Shape;278;p13"/>
            <p:cNvSpPr/>
            <p:nvPr/>
          </p:nvSpPr>
          <p:spPr>
            <a:xfrm>
              <a:off x="-1" y="1714266"/>
              <a:ext cx="720081" cy="2870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400">
                  <a:solidFill>
                    <a:srgbClr val="000000"/>
                  </a:solidFill>
                  <a:latin typeface="Times New Roman"/>
                  <a:ea typeface="Times New Roman"/>
                  <a:cs typeface="Times New Roman"/>
                  <a:sym typeface="Times New Roman"/>
                </a:rPr>
                <a:t>2388</a:t>
              </a:r>
              <a:endParaRPr sz="1800">
                <a:solidFill>
                  <a:srgbClr val="000000"/>
                </a:solidFill>
                <a:latin typeface="Times New Roman"/>
                <a:ea typeface="Times New Roman"/>
                <a:cs typeface="Times New Roman"/>
                <a:sym typeface="Times New Roman"/>
              </a:endParaRPr>
            </a:p>
          </p:txBody>
        </p:sp>
        <p:sp>
          <p:nvSpPr>
            <p:cNvPr id="279" name="Google Shape;279;p13"/>
            <p:cNvSpPr/>
            <p:nvPr/>
          </p:nvSpPr>
          <p:spPr>
            <a:xfrm>
              <a:off x="1628903" y="666014"/>
              <a:ext cx="508307" cy="626853"/>
            </a:xfrm>
            <a:custGeom>
              <a:rect b="b" l="l" r="r" t="t"/>
              <a:pathLst>
                <a:path extrusionOk="0" h="19981" w="20689">
                  <a:moveTo>
                    <a:pt x="5982" y="5928"/>
                  </a:moveTo>
                  <a:cubicBezTo>
                    <a:pt x="13791" y="2154"/>
                    <a:pt x="21600" y="-1619"/>
                    <a:pt x="20603" y="723"/>
                  </a:cubicBezTo>
                  <a:cubicBezTo>
                    <a:pt x="19606" y="3065"/>
                    <a:pt x="9803" y="11523"/>
                    <a:pt x="0" y="19981"/>
                  </a:cubicBez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sp>
        <p:nvSpPr>
          <p:cNvPr id="280" name="Google Shape;280;p13"/>
          <p:cNvSpPr/>
          <p:nvPr/>
        </p:nvSpPr>
        <p:spPr>
          <a:xfrm>
            <a:off x="0" y="1555750"/>
            <a:ext cx="2338388" cy="1541463"/>
          </a:xfrm>
          <a:prstGeom prst="rect">
            <a:avLst/>
          </a:prstGeom>
          <a:noFill/>
          <a:ln>
            <a:noFill/>
          </a:ln>
        </p:spPr>
        <p:txBody>
          <a:bodyPr anchorCtr="0" anchor="t" bIns="0" lIns="0" spcFirstLastPara="1" rIns="0" wrap="square" tIns="0">
            <a:spAutoFit/>
          </a:bodyPr>
          <a:lstStyle/>
          <a:p>
            <a:pPr indent="0" lvl="1" marL="0" marR="0" rtl="0" algn="l">
              <a:spcBef>
                <a:spcPts val="0"/>
              </a:spcBef>
              <a:spcAft>
                <a:spcPts val="0"/>
              </a:spcAft>
              <a:buNone/>
            </a:pPr>
            <a:r>
              <a:rPr b="0" i="0" lang="en-US" sz="2000" u="none" cap="none" strike="noStrike">
                <a:solidFill>
                  <a:srgbClr val="0000CC"/>
                </a:solidFill>
                <a:latin typeface="Times New Roman"/>
                <a:ea typeface="Times New Roman"/>
                <a:cs typeface="Times New Roman"/>
                <a:sym typeface="Times New Roman"/>
              </a:rPr>
              <a:t>Khi m</a:t>
            </a:r>
            <a:r>
              <a:rPr b="0" i="0" lang="en-US" sz="2000" u="none" cap="none" strike="noStrike">
                <a:solidFill>
                  <a:srgbClr val="0000CC"/>
                </a:solidFill>
                <a:latin typeface="Helvetica Neue"/>
                <a:ea typeface="Helvetica Neue"/>
                <a:cs typeface="Helvetica Neue"/>
                <a:sym typeface="Helvetica Neue"/>
              </a:rPr>
              <a:t>ỗ</a:t>
            </a:r>
            <a:r>
              <a:rPr b="0" i="0" lang="en-US" sz="2000" u="none" cap="none" strike="noStrike">
                <a:solidFill>
                  <a:srgbClr val="0000CC"/>
                </a:solidFill>
                <a:latin typeface="Times New Roman"/>
                <a:ea typeface="Times New Roman"/>
                <a:cs typeface="Times New Roman"/>
                <a:sym typeface="Times New Roman"/>
              </a:rPr>
              <a:t>i file đư</a:t>
            </a:r>
            <a:r>
              <a:rPr b="0" i="0" lang="en-US" sz="2000" u="none" cap="none" strike="noStrike">
                <a:solidFill>
                  <a:srgbClr val="0000CC"/>
                </a:solidFill>
                <a:latin typeface="Helvetica Neue"/>
                <a:ea typeface="Helvetica Neue"/>
                <a:cs typeface="Helvetica Neue"/>
                <a:sym typeface="Helvetica Neue"/>
              </a:rPr>
              <a:t>ợ</a:t>
            </a:r>
            <a:r>
              <a:rPr b="0" i="0" lang="en-US" sz="2000" u="none" cap="none" strike="noStrike">
                <a:solidFill>
                  <a:srgbClr val="0000CC"/>
                </a:solidFill>
                <a:latin typeface="Times New Roman"/>
                <a:ea typeface="Times New Roman"/>
                <a:cs typeface="Times New Roman"/>
                <a:sym typeface="Times New Roman"/>
              </a:rPr>
              <a:t>c biên d</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ch, các đ</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a ch</a:t>
            </a:r>
            <a:r>
              <a:rPr b="0" i="0" lang="en-US" sz="2000" u="none" cap="none" strike="noStrike">
                <a:solidFill>
                  <a:srgbClr val="0000CC"/>
                </a:solidFill>
                <a:latin typeface="Helvetica Neue"/>
                <a:ea typeface="Helvetica Neue"/>
                <a:cs typeface="Helvetica Neue"/>
                <a:sym typeface="Helvetica Neue"/>
              </a:rPr>
              <a:t>ỉ</a:t>
            </a:r>
            <a:r>
              <a:rPr b="0" i="0" lang="en-US" sz="2000" u="none" cap="none" strike="noStrike">
                <a:solidFill>
                  <a:srgbClr val="0000CC"/>
                </a:solidFill>
                <a:latin typeface="Times New Roman"/>
                <a:ea typeface="Times New Roman"/>
                <a:cs typeface="Times New Roman"/>
                <a:sym typeface="Times New Roman"/>
              </a:rPr>
              <a:t> chưa bi</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t, vì th</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 các c</a:t>
            </a:r>
            <a:r>
              <a:rPr b="0" i="0" lang="en-US" sz="2000" u="none" cap="none" strike="noStrike">
                <a:solidFill>
                  <a:srgbClr val="0000CC"/>
                </a:solidFill>
                <a:latin typeface="Helvetica Neue"/>
                <a:ea typeface="Helvetica Neue"/>
                <a:cs typeface="Helvetica Neue"/>
                <a:sym typeface="Helvetica Neue"/>
              </a:rPr>
              <a:t>ờ</a:t>
            </a:r>
            <a:r>
              <a:rPr b="0" i="0" lang="en-US" sz="2000" u="none" cap="none" strike="noStrike">
                <a:solidFill>
                  <a:srgbClr val="0000CC"/>
                </a:solidFill>
                <a:latin typeface="Times New Roman"/>
                <a:ea typeface="Times New Roman"/>
                <a:cs typeface="Times New Roman"/>
                <a:sym typeface="Times New Roman"/>
              </a:rPr>
              <a:t> đư</a:t>
            </a:r>
            <a:r>
              <a:rPr b="0" i="0" lang="en-US" sz="2000" u="none" cap="none" strike="noStrike">
                <a:solidFill>
                  <a:srgbClr val="0000CC"/>
                </a:solidFill>
                <a:latin typeface="Helvetica Neue"/>
                <a:ea typeface="Helvetica Neue"/>
                <a:cs typeface="Helvetica Neue"/>
                <a:sym typeface="Helvetica Neue"/>
              </a:rPr>
              <a:t>ợ</a:t>
            </a:r>
            <a:r>
              <a:rPr b="0" i="0" lang="en-US" sz="2000" u="none" cap="none" strike="noStrike">
                <a:solidFill>
                  <a:srgbClr val="0000CC"/>
                </a:solidFill>
                <a:latin typeface="Times New Roman"/>
                <a:ea typeface="Times New Roman"/>
                <a:cs typeface="Times New Roman"/>
                <a:sym typeface="Times New Roman"/>
              </a:rPr>
              <a:t>c dùng đ</a:t>
            </a:r>
            <a:r>
              <a:rPr b="0" i="0" lang="en-US" sz="2000" u="none" cap="none" strike="noStrike">
                <a:solidFill>
                  <a:srgbClr val="0000CC"/>
                </a:solidFill>
                <a:latin typeface="Helvetica Neue"/>
                <a:ea typeface="Helvetica Neue"/>
                <a:cs typeface="Helvetica Neue"/>
                <a:sym typeface="Helvetica Neue"/>
              </a:rPr>
              <a:t>ể</a:t>
            </a:r>
            <a:r>
              <a:rPr b="0" i="0" lang="en-US" sz="2000" u="none" cap="none" strike="noStrike">
                <a:solidFill>
                  <a:srgbClr val="0000CC"/>
                </a:solidFill>
                <a:latin typeface="Times New Roman"/>
                <a:ea typeface="Times New Roman"/>
                <a:cs typeface="Times New Roman"/>
                <a:sym typeface="Times New Roman"/>
              </a:rPr>
              <a:t> đánh d</a:t>
            </a:r>
            <a:r>
              <a:rPr b="0" i="0" lang="en-US" sz="2000" u="none" cap="none" strike="noStrike">
                <a:solidFill>
                  <a:srgbClr val="0000CC"/>
                </a:solidFill>
                <a:latin typeface="Helvetica Neue"/>
                <a:ea typeface="Helvetica Neue"/>
                <a:cs typeface="Helvetica Neue"/>
                <a:sym typeface="Helvetica Neue"/>
              </a:rPr>
              <a:t>ấ</a:t>
            </a:r>
            <a:r>
              <a:rPr b="0" i="0" lang="en-US" sz="2000" u="none" cap="none" strike="noStrike">
                <a:solidFill>
                  <a:srgbClr val="0000CC"/>
                </a:solidFill>
                <a:latin typeface="Times New Roman"/>
                <a:ea typeface="Times New Roman"/>
                <a:cs typeface="Times New Roman"/>
                <a:sym typeface="Times New Roman"/>
              </a:rPr>
              <a:t>u</a:t>
            </a:r>
            <a:endParaRPr b="0" i="0" sz="1800" u="none" cap="none" strike="noStrike">
              <a:solidFill>
                <a:srgbClr val="000000"/>
              </a:solidFill>
              <a:latin typeface="Helvetica Neue"/>
              <a:ea typeface="Helvetica Neue"/>
              <a:cs typeface="Helvetica Neue"/>
              <a:sym typeface="Helvetica Neue"/>
            </a:endParaRPr>
          </a:p>
        </p:txBody>
      </p:sp>
      <p:sp>
        <p:nvSpPr>
          <p:cNvPr id="281" name="Google Shape;281;p13"/>
          <p:cNvSpPr/>
          <p:nvPr/>
        </p:nvSpPr>
        <p:spPr>
          <a:xfrm>
            <a:off x="0" y="4029075"/>
            <a:ext cx="2338388" cy="1541463"/>
          </a:xfrm>
          <a:prstGeom prst="rect">
            <a:avLst/>
          </a:prstGeom>
          <a:noFill/>
          <a:ln>
            <a:noFill/>
          </a:ln>
        </p:spPr>
        <p:txBody>
          <a:bodyPr anchorCtr="0" anchor="t" bIns="0" lIns="0" spcFirstLastPara="1" rIns="0" wrap="square" tIns="0">
            <a:spAutoFit/>
          </a:bodyPr>
          <a:lstStyle/>
          <a:p>
            <a:pPr indent="0" lvl="1" marL="0" marR="0" rtl="0" algn="l">
              <a:spcBef>
                <a:spcPts val="0"/>
              </a:spcBef>
              <a:spcAft>
                <a:spcPts val="0"/>
              </a:spcAft>
              <a:buNone/>
            </a:pPr>
            <a:r>
              <a:rPr b="0" i="0" lang="en-US" sz="2000" u="none" cap="none" strike="noStrike">
                <a:solidFill>
                  <a:srgbClr val="0000CC"/>
                </a:solidFill>
                <a:latin typeface="Times New Roman"/>
                <a:ea typeface="Times New Roman"/>
                <a:cs typeface="Times New Roman"/>
                <a:sym typeface="Times New Roman"/>
              </a:rPr>
              <a:t>Trình linker k</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t n</a:t>
            </a:r>
            <a:r>
              <a:rPr b="0" i="0" lang="en-US" sz="2000" u="none" cap="none" strike="noStrike">
                <a:solidFill>
                  <a:srgbClr val="0000CC"/>
                </a:solidFill>
                <a:latin typeface="Helvetica Neue"/>
                <a:ea typeface="Helvetica Neue"/>
                <a:cs typeface="Helvetica Neue"/>
                <a:sym typeface="Helvetica Neue"/>
              </a:rPr>
              <a:t>ố</a:t>
            </a:r>
            <a:r>
              <a:rPr b="0" i="0" lang="en-US" sz="2000" u="none" cap="none" strike="noStrike">
                <a:solidFill>
                  <a:srgbClr val="0000CC"/>
                </a:solidFill>
                <a:latin typeface="Times New Roman"/>
                <a:ea typeface="Times New Roman"/>
                <a:cs typeface="Times New Roman"/>
                <a:sym typeface="Times New Roman"/>
              </a:rPr>
              <a:t>i các files, vì th</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 nó có th</a:t>
            </a:r>
            <a:r>
              <a:rPr b="0" i="0" lang="en-US" sz="2000" u="none" cap="none" strike="noStrike">
                <a:solidFill>
                  <a:srgbClr val="0000CC"/>
                </a:solidFill>
                <a:latin typeface="Helvetica Neue"/>
                <a:ea typeface="Helvetica Neue"/>
                <a:cs typeface="Helvetica Neue"/>
                <a:sym typeface="Helvetica Neue"/>
              </a:rPr>
              <a:t>ể</a:t>
            </a:r>
            <a:r>
              <a:rPr b="0" i="0" lang="en-US" sz="2000" u="none" cap="none" strike="noStrike">
                <a:solidFill>
                  <a:srgbClr val="0000CC"/>
                </a:solidFill>
                <a:latin typeface="Times New Roman"/>
                <a:ea typeface="Times New Roman"/>
                <a:cs typeface="Times New Roman"/>
                <a:sym typeface="Times New Roman"/>
              </a:rPr>
              <a:t> thay th</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 các ch</a:t>
            </a:r>
            <a:r>
              <a:rPr b="0" i="0" lang="en-US" sz="2000" u="none" cap="none" strike="noStrike">
                <a:solidFill>
                  <a:srgbClr val="0000CC"/>
                </a:solidFill>
                <a:latin typeface="Helvetica Neue"/>
                <a:ea typeface="Helvetica Neue"/>
                <a:cs typeface="Helvetica Neue"/>
                <a:sym typeface="Helvetica Neue"/>
              </a:rPr>
              <a:t>ỗ</a:t>
            </a:r>
            <a:r>
              <a:rPr b="0" i="0" lang="en-US" sz="2000" u="none" cap="none" strike="noStrike">
                <a:solidFill>
                  <a:srgbClr val="0000CC"/>
                </a:solidFill>
                <a:latin typeface="Times New Roman"/>
                <a:ea typeface="Times New Roman"/>
                <a:cs typeface="Times New Roman"/>
                <a:sym typeface="Times New Roman"/>
              </a:rPr>
              <a:t> đánh d</a:t>
            </a:r>
            <a:r>
              <a:rPr b="0" i="0" lang="en-US" sz="2000" u="none" cap="none" strike="noStrike">
                <a:solidFill>
                  <a:srgbClr val="0000CC"/>
                </a:solidFill>
                <a:latin typeface="Helvetica Neue"/>
                <a:ea typeface="Helvetica Neue"/>
                <a:cs typeface="Helvetica Neue"/>
                <a:sym typeface="Helvetica Neue"/>
              </a:rPr>
              <a:t>ấ</a:t>
            </a:r>
            <a:r>
              <a:rPr b="0" i="0" lang="en-US" sz="2000" u="none" cap="none" strike="noStrike">
                <a:solidFill>
                  <a:srgbClr val="0000CC"/>
                </a:solidFill>
                <a:latin typeface="Times New Roman"/>
                <a:ea typeface="Times New Roman"/>
                <a:cs typeface="Times New Roman"/>
                <a:sym typeface="Times New Roman"/>
              </a:rPr>
              <a:t>u v</a:t>
            </a:r>
            <a:r>
              <a:rPr b="0" i="0" lang="en-US" sz="2000" u="none" cap="none" strike="noStrike">
                <a:solidFill>
                  <a:srgbClr val="0000CC"/>
                </a:solidFill>
                <a:latin typeface="Helvetica Neue"/>
                <a:ea typeface="Helvetica Neue"/>
                <a:cs typeface="Helvetica Neue"/>
                <a:sym typeface="Helvetica Neue"/>
              </a:rPr>
              <a:t>ớ</a:t>
            </a:r>
            <a:r>
              <a:rPr b="0" i="0" lang="en-US" sz="2000" u="none" cap="none" strike="noStrike">
                <a:solidFill>
                  <a:srgbClr val="0000CC"/>
                </a:solidFill>
                <a:latin typeface="Times New Roman"/>
                <a:ea typeface="Times New Roman"/>
                <a:cs typeface="Times New Roman"/>
                <a:sym typeface="Times New Roman"/>
              </a:rPr>
              <a:t>i đ</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a ch</a:t>
            </a:r>
            <a:r>
              <a:rPr b="0" i="0" lang="en-US" sz="2000" u="none" cap="none" strike="noStrike">
                <a:solidFill>
                  <a:srgbClr val="0000CC"/>
                </a:solidFill>
                <a:latin typeface="Helvetica Neue"/>
                <a:ea typeface="Helvetica Neue"/>
                <a:cs typeface="Helvetica Neue"/>
                <a:sym typeface="Helvetica Neue"/>
              </a:rPr>
              <a:t>ỉ</a:t>
            </a:r>
            <a:r>
              <a:rPr b="0" i="0" lang="en-US" sz="2000" u="none" cap="none" strike="noStrike">
                <a:solidFill>
                  <a:srgbClr val="0000CC"/>
                </a:solidFill>
                <a:latin typeface="Times New Roman"/>
                <a:ea typeface="Times New Roman"/>
                <a:cs typeface="Times New Roman"/>
                <a:sym typeface="Times New Roman"/>
              </a:rPr>
              <a:t> th</a:t>
            </a:r>
            <a:r>
              <a:rPr b="0" i="0" lang="en-US" sz="2000" u="none" cap="none" strike="noStrike">
                <a:solidFill>
                  <a:srgbClr val="0000CC"/>
                </a:solidFill>
                <a:latin typeface="Helvetica Neue"/>
                <a:ea typeface="Helvetica Neue"/>
                <a:cs typeface="Helvetica Neue"/>
                <a:sym typeface="Helvetica Neue"/>
              </a:rPr>
              <a:t>ậ</a:t>
            </a:r>
            <a:r>
              <a:rPr b="0" i="0" lang="en-US" sz="2000" u="none" cap="none" strike="noStrike">
                <a:solidFill>
                  <a:srgbClr val="0000CC"/>
                </a:solidFill>
                <a:latin typeface="Times New Roman"/>
                <a:ea typeface="Times New Roman"/>
                <a:cs typeface="Times New Roman"/>
                <a:sym typeface="Times New Roman"/>
              </a:rPr>
              <a:t>t</a:t>
            </a:r>
            <a:endParaRPr b="0" i="0" sz="1800" u="none" cap="none" strike="noStrike">
              <a:solidFill>
                <a:srgbClr val="000000"/>
              </a:solidFill>
              <a:latin typeface="Helvetica Neue"/>
              <a:ea typeface="Helvetica Neue"/>
              <a:cs typeface="Helvetica Neue"/>
              <a:sym typeface="Helvetica Neue"/>
            </a:endParaRPr>
          </a:p>
        </p:txBody>
      </p:sp>
      <p:sp>
        <p:nvSpPr>
          <p:cNvPr id="282" name="Google Shape;282;p13"/>
          <p:cNvSpPr/>
          <p:nvPr/>
        </p:nvSpPr>
        <p:spPr>
          <a:xfrm>
            <a:off x="4467225" y="5827713"/>
            <a:ext cx="1978025" cy="955675"/>
          </a:xfrm>
          <a:prstGeom prst="rect">
            <a:avLst/>
          </a:prstGeom>
          <a:noFill/>
          <a:ln>
            <a:noFill/>
          </a:ln>
        </p:spPr>
        <p:txBody>
          <a:bodyPr anchorCtr="0" anchor="t" bIns="0" lIns="0" spcFirstLastPara="1" rIns="0" wrap="square" tIns="0">
            <a:spAutoFit/>
          </a:bodyPr>
          <a:lstStyle/>
          <a:p>
            <a:pPr indent="0" lvl="1" marL="0" marR="0" rtl="0" algn="l">
              <a:spcBef>
                <a:spcPts val="0"/>
              </a:spcBef>
              <a:spcAft>
                <a:spcPts val="0"/>
              </a:spcAft>
              <a:buNone/>
            </a:pPr>
            <a:r>
              <a:rPr b="0" i="0" lang="en-US" sz="2000" u="none" cap="none" strike="noStrike">
                <a:solidFill>
                  <a:srgbClr val="0000CC"/>
                </a:solidFill>
                <a:latin typeface="Times New Roman"/>
                <a:ea typeface="Times New Roman"/>
                <a:cs typeface="Times New Roman"/>
                <a:sym typeface="Times New Roman"/>
              </a:rPr>
              <a:t>Ph</a:t>
            </a:r>
            <a:r>
              <a:rPr b="0" i="0" lang="en-US" sz="2000" u="none" cap="none" strike="noStrike">
                <a:solidFill>
                  <a:srgbClr val="0000CC"/>
                </a:solidFill>
                <a:latin typeface="Helvetica Neue"/>
                <a:ea typeface="Helvetica Neue"/>
                <a:cs typeface="Helvetica Neue"/>
                <a:sym typeface="Helvetica Neue"/>
              </a:rPr>
              <a:t>ả</a:t>
            </a:r>
            <a:r>
              <a:rPr b="0" i="0" lang="en-US" sz="2000" u="none" cap="none" strike="noStrike">
                <a:solidFill>
                  <a:srgbClr val="0000CC"/>
                </a:solidFill>
                <a:latin typeface="Times New Roman"/>
                <a:ea typeface="Times New Roman"/>
                <a:cs typeface="Times New Roman"/>
                <a:sym typeface="Times New Roman"/>
              </a:rPr>
              <a:t>i xác đ</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nh đ</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a ch</a:t>
            </a:r>
            <a:r>
              <a:rPr b="0" i="0" lang="en-US" sz="2000" u="none" cap="none" strike="noStrike">
                <a:solidFill>
                  <a:srgbClr val="0000CC"/>
                </a:solidFill>
                <a:latin typeface="Helvetica Neue"/>
                <a:ea typeface="Helvetica Neue"/>
                <a:cs typeface="Helvetica Neue"/>
                <a:sym typeface="Helvetica Neue"/>
              </a:rPr>
              <a:t>ỉ</a:t>
            </a:r>
            <a:r>
              <a:rPr b="0" i="0" lang="en-US" sz="2000" u="none" cap="none" strike="noStrike">
                <a:solidFill>
                  <a:srgbClr val="0000CC"/>
                </a:solidFill>
                <a:latin typeface="Times New Roman"/>
                <a:ea typeface="Times New Roman"/>
                <a:cs typeface="Times New Roman"/>
                <a:sym typeface="Times New Roman"/>
              </a:rPr>
              <a:t> b</a:t>
            </a:r>
            <a:r>
              <a:rPr b="0" i="0" lang="en-US" sz="2000" u="none" cap="none" strike="noStrike">
                <a:solidFill>
                  <a:srgbClr val="0000CC"/>
                </a:solidFill>
                <a:latin typeface="Helvetica Neue"/>
                <a:ea typeface="Helvetica Neue"/>
                <a:cs typeface="Helvetica Neue"/>
                <a:sym typeface="Helvetica Neue"/>
              </a:rPr>
              <a:t>ộ</a:t>
            </a:r>
            <a:r>
              <a:rPr b="0" i="0" lang="en-US" sz="2000" u="none" cap="none" strike="noStrike">
                <a:solidFill>
                  <a:srgbClr val="0000CC"/>
                </a:solidFill>
                <a:latin typeface="Times New Roman"/>
                <a:ea typeface="Times New Roman"/>
                <a:cs typeface="Times New Roman"/>
                <a:sym typeface="Times New Roman"/>
              </a:rPr>
              <a:t> nh</a:t>
            </a:r>
            <a:r>
              <a:rPr b="0" i="0" lang="en-US" sz="2000" u="none" cap="none" strike="noStrike">
                <a:solidFill>
                  <a:srgbClr val="0000CC"/>
                </a:solidFill>
                <a:latin typeface="Helvetica Neue"/>
                <a:ea typeface="Helvetica Neue"/>
                <a:cs typeface="Helvetica Neue"/>
                <a:sym typeface="Helvetica Neue"/>
              </a:rPr>
              <a:t>ớ</a:t>
            </a:r>
            <a:r>
              <a:rPr b="0" i="0" lang="en-US" sz="2000" u="none" cap="none" strike="noStrike">
                <a:solidFill>
                  <a:srgbClr val="0000CC"/>
                </a:solidFill>
                <a:latin typeface="Times New Roman"/>
                <a:ea typeface="Times New Roman"/>
                <a:cs typeface="Times New Roman"/>
                <a:sym typeface="Times New Roman"/>
              </a:rPr>
              <a:t> b</a:t>
            </a:r>
            <a:r>
              <a:rPr b="0" i="0" lang="en-US" sz="2000" u="none" cap="none" strike="noStrike">
                <a:solidFill>
                  <a:srgbClr val="0000CC"/>
                </a:solidFill>
                <a:latin typeface="Helvetica Neue"/>
                <a:ea typeface="Helvetica Neue"/>
                <a:cs typeface="Helvetica Neue"/>
                <a:sym typeface="Helvetica Neue"/>
              </a:rPr>
              <a:t>ắ</a:t>
            </a:r>
            <a:r>
              <a:rPr b="0" i="0" lang="en-US" sz="2000" u="none" cap="none" strike="noStrike">
                <a:solidFill>
                  <a:srgbClr val="0000CC"/>
                </a:solidFill>
                <a:latin typeface="Times New Roman"/>
                <a:ea typeface="Times New Roman"/>
                <a:cs typeface="Times New Roman"/>
                <a:sym typeface="Times New Roman"/>
              </a:rPr>
              <a:t>t đ</a:t>
            </a:r>
            <a:r>
              <a:rPr b="0" i="0" lang="en-US" sz="2000" u="none" cap="none" strike="noStrike">
                <a:solidFill>
                  <a:srgbClr val="0000CC"/>
                </a:solidFill>
                <a:latin typeface="Helvetica Neue"/>
                <a:ea typeface="Helvetica Neue"/>
                <a:cs typeface="Helvetica Neue"/>
                <a:sym typeface="Helvetica Neue"/>
              </a:rPr>
              <a:t>ầ</a:t>
            </a:r>
            <a:r>
              <a:rPr b="0" i="0" lang="en-US" sz="2000" u="none" cap="none" strike="noStrike">
                <a:solidFill>
                  <a:srgbClr val="0000CC"/>
                </a:solidFill>
                <a:latin typeface="Times New Roman"/>
                <a:ea typeface="Times New Roman"/>
                <a:cs typeface="Times New Roman"/>
                <a:sym typeface="Times New Roman"/>
              </a:rPr>
              <a:t>u đ</a:t>
            </a:r>
            <a:r>
              <a:rPr b="0" i="0" lang="en-US" sz="2000" u="none" cap="none" strike="noStrike">
                <a:solidFill>
                  <a:srgbClr val="0000CC"/>
                </a:solidFill>
                <a:latin typeface="Helvetica Neue"/>
                <a:ea typeface="Helvetica Neue"/>
                <a:cs typeface="Helvetica Neue"/>
                <a:sym typeface="Helvetica Neue"/>
              </a:rPr>
              <a:t>ể</a:t>
            </a:r>
            <a:r>
              <a:rPr b="0" i="0" lang="en-US" sz="2000" u="none" cap="none" strike="noStrike">
                <a:solidFill>
                  <a:srgbClr val="0000CC"/>
                </a:solidFill>
                <a:latin typeface="Times New Roman"/>
                <a:ea typeface="Times New Roman"/>
                <a:cs typeface="Times New Roman"/>
                <a:sym typeface="Times New Roman"/>
              </a:rPr>
              <a:t> th</a:t>
            </a:r>
            <a:r>
              <a:rPr b="0" i="0" lang="en-US" sz="2000" u="none" cap="none" strike="noStrike">
                <a:solidFill>
                  <a:srgbClr val="0000CC"/>
                </a:solidFill>
                <a:latin typeface="Helvetica Neue"/>
                <a:ea typeface="Helvetica Neue"/>
                <a:cs typeface="Helvetica Neue"/>
                <a:sym typeface="Helvetica Neue"/>
              </a:rPr>
              <a:t>ự</a:t>
            </a:r>
            <a:r>
              <a:rPr b="0" i="0" lang="en-US" sz="2000" u="none" cap="none" strike="noStrike">
                <a:solidFill>
                  <a:srgbClr val="0000CC"/>
                </a:solidFill>
                <a:latin typeface="Times New Roman"/>
                <a:ea typeface="Times New Roman"/>
                <a:cs typeface="Times New Roman"/>
                <a:sym typeface="Times New Roman"/>
              </a:rPr>
              <a:t>c thi</a:t>
            </a:r>
            <a:endParaRPr b="0" i="0" sz="1800" u="none" cap="none" strike="noStrike">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a:t>
            </a:r>
            <a:endParaRPr/>
          </a:p>
        </p:txBody>
      </p:sp>
      <p:sp>
        <p:nvSpPr>
          <p:cNvPr id="288" name="Google Shape;288;p1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solidFill>
                  <a:srgbClr val="0070C0"/>
                </a:solidFill>
              </a:rPr>
              <a:t>Chuyển đổi địa chỉ: </a:t>
            </a:r>
            <a:r>
              <a:rPr lang="en-US" sz="2400"/>
              <a:t>quá trình ánh xạ một địa chỉ từ không gian địa chỉ này sang không gian địa chỉ khác.</a:t>
            </a:r>
            <a:endParaRPr sz="2400"/>
          </a:p>
          <a:p>
            <a:pPr indent="-342900" lvl="0" marL="342900" rtl="0" algn="l">
              <a:spcBef>
                <a:spcPts val="400"/>
              </a:spcBef>
              <a:spcAft>
                <a:spcPts val="0"/>
              </a:spcAft>
              <a:buSzPts val="2400"/>
              <a:buChar char="■"/>
            </a:pPr>
            <a:r>
              <a:rPr lang="en-US" sz="2400">
                <a:solidFill>
                  <a:srgbClr val="0070C0"/>
                </a:solidFill>
              </a:rPr>
              <a:t>Biểu diễn địa chỉ nhớ</a:t>
            </a:r>
            <a:endParaRPr sz="2400"/>
          </a:p>
          <a:p>
            <a:pPr indent="-285750" lvl="1" marL="742950" rtl="0" algn="l">
              <a:spcBef>
                <a:spcPts val="400"/>
              </a:spcBef>
              <a:spcAft>
                <a:spcPts val="0"/>
              </a:spcAft>
              <a:buSzPts val="2200"/>
              <a:buChar char="🞐"/>
            </a:pPr>
            <a:r>
              <a:rPr lang="en-US" sz="2200"/>
              <a:t>Trong source code: symbolic (các biến, hằng, pointer,…)</a:t>
            </a:r>
            <a:endParaRPr sz="2200"/>
          </a:p>
          <a:p>
            <a:pPr indent="-285750" lvl="1" marL="742950" rtl="0" algn="l">
              <a:spcBef>
                <a:spcPts val="400"/>
              </a:spcBef>
              <a:spcAft>
                <a:spcPts val="0"/>
              </a:spcAft>
              <a:buSzPts val="2200"/>
              <a:buChar char="🞐"/>
            </a:pPr>
            <a:r>
              <a:rPr lang="en-US" sz="2200"/>
              <a:t>Trong thời điểm biên dịch: thường là địa chỉ khả tái định vị</a:t>
            </a:r>
            <a:endParaRPr sz="2200"/>
          </a:p>
          <a:p>
            <a:pPr indent="-228600" lvl="2" marL="1143000" rtl="0" algn="l">
              <a:spcBef>
                <a:spcPts val="400"/>
              </a:spcBef>
              <a:spcAft>
                <a:spcPts val="0"/>
              </a:spcAft>
              <a:buSzPts val="2200"/>
              <a:buChar char="■"/>
            </a:pPr>
            <a:r>
              <a:rPr lang="en-US" sz="2200"/>
              <a:t>Ví dụ: a ở vị trí 12 byte so với vị trí bắt đầu module</a:t>
            </a:r>
            <a:endParaRPr sz="2200"/>
          </a:p>
          <a:p>
            <a:pPr indent="-285750" lvl="1" marL="742950" rtl="0" algn="l">
              <a:spcBef>
                <a:spcPts val="400"/>
              </a:spcBef>
              <a:spcAft>
                <a:spcPts val="0"/>
              </a:spcAft>
              <a:buSzPts val="2200"/>
              <a:buChar char="🞐"/>
            </a:pPr>
            <a:r>
              <a:rPr lang="en-US" sz="2200"/>
              <a:t>Thời điểm linking/loading: có thể là địa chỉ thực. </a:t>
            </a:r>
            <a:endParaRPr/>
          </a:p>
          <a:p>
            <a:pPr indent="-228600" lvl="2" marL="1143000" rtl="0" algn="l">
              <a:spcBef>
                <a:spcPts val="400"/>
              </a:spcBef>
              <a:spcAft>
                <a:spcPts val="0"/>
              </a:spcAft>
              <a:buSzPts val="2200"/>
              <a:buChar char="■"/>
            </a:pPr>
            <a:r>
              <a:rPr lang="en-US" sz="2200"/>
              <a:t>Ví dụ: dữ liệu nằm tại địa chỉ bộ nhớ thực 2030</a:t>
            </a:r>
            <a:endParaRPr sz="2200"/>
          </a:p>
          <a:p>
            <a:pPr indent="-165100" lvl="0" marL="342900" rtl="0" algn="l">
              <a:spcBef>
                <a:spcPts val="560"/>
              </a:spcBef>
              <a:spcAft>
                <a:spcPts val="0"/>
              </a:spcAft>
              <a:buSzPts val="2800"/>
              <a:buNone/>
            </a:pPr>
            <a:r>
              <a:t/>
            </a:r>
            <a:endParaRPr/>
          </a:p>
        </p:txBody>
      </p:sp>
      <p:sp>
        <p:nvSpPr>
          <p:cNvPr id="289" name="Google Shape;289;p1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290" name="Google Shape;290;p1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1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92" name="Google Shape;292;p14"/>
          <p:cNvSpPr/>
          <p:nvPr/>
        </p:nvSpPr>
        <p:spPr>
          <a:xfrm>
            <a:off x="4191000" y="4762500"/>
            <a:ext cx="757238" cy="96678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93" name="Google Shape;293;p14"/>
          <p:cNvSpPr txBox="1"/>
          <p:nvPr/>
        </p:nvSpPr>
        <p:spPr>
          <a:xfrm>
            <a:off x="3703638" y="4635500"/>
            <a:ext cx="296862"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0</a:t>
            </a:r>
            <a:endParaRPr/>
          </a:p>
        </p:txBody>
      </p:sp>
      <p:sp>
        <p:nvSpPr>
          <p:cNvPr id="294" name="Google Shape;294;p14"/>
          <p:cNvSpPr txBox="1"/>
          <p:nvPr/>
        </p:nvSpPr>
        <p:spPr>
          <a:xfrm>
            <a:off x="3592513" y="5518150"/>
            <a:ext cx="5222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250</a:t>
            </a:r>
            <a:endParaRPr/>
          </a:p>
        </p:txBody>
      </p:sp>
      <p:cxnSp>
        <p:nvCxnSpPr>
          <p:cNvPr id="295" name="Google Shape;295;p14"/>
          <p:cNvCxnSpPr/>
          <p:nvPr/>
        </p:nvCxnSpPr>
        <p:spPr>
          <a:xfrm>
            <a:off x="5113338" y="5297488"/>
            <a:ext cx="1489075" cy="0"/>
          </a:xfrm>
          <a:prstGeom prst="straightConnector1">
            <a:avLst/>
          </a:prstGeom>
          <a:noFill/>
          <a:ln cap="flat" cmpd="sng" w="12700">
            <a:solidFill>
              <a:schemeClr val="dk1"/>
            </a:solidFill>
            <a:prstDash val="solid"/>
            <a:round/>
            <a:headEnd len="med" w="med" type="none"/>
            <a:tailEnd len="lg" w="lg" type="stealth"/>
          </a:ln>
        </p:spPr>
      </p:cxnSp>
      <p:sp>
        <p:nvSpPr>
          <p:cNvPr id="296" name="Google Shape;296;p14"/>
          <p:cNvSpPr/>
          <p:nvPr/>
        </p:nvSpPr>
        <p:spPr>
          <a:xfrm>
            <a:off x="6708775" y="4557713"/>
            <a:ext cx="758825" cy="13938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descr="Light downward diagonal" id="297" name="Google Shape;297;p14"/>
          <p:cNvSpPr/>
          <p:nvPr/>
        </p:nvSpPr>
        <p:spPr>
          <a:xfrm>
            <a:off x="6708775" y="4767263"/>
            <a:ext cx="757238" cy="90805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98" name="Google Shape;298;p14"/>
          <p:cNvSpPr txBox="1"/>
          <p:nvPr/>
        </p:nvSpPr>
        <p:spPr>
          <a:xfrm>
            <a:off x="7451725" y="4614863"/>
            <a:ext cx="6350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2000</a:t>
            </a:r>
            <a:endParaRPr/>
          </a:p>
        </p:txBody>
      </p:sp>
      <p:sp>
        <p:nvSpPr>
          <p:cNvPr id="299" name="Google Shape;299;p14"/>
          <p:cNvSpPr txBox="1"/>
          <p:nvPr/>
        </p:nvSpPr>
        <p:spPr>
          <a:xfrm>
            <a:off x="7466013" y="5468938"/>
            <a:ext cx="6350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2250</a:t>
            </a:r>
            <a:endParaRPr/>
          </a:p>
        </p:txBody>
      </p:sp>
      <p:sp>
        <p:nvSpPr>
          <p:cNvPr id="300" name="Google Shape;300;p14"/>
          <p:cNvSpPr txBox="1"/>
          <p:nvPr/>
        </p:nvSpPr>
        <p:spPr>
          <a:xfrm>
            <a:off x="3519488" y="5813425"/>
            <a:ext cx="21780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relocatable address</a:t>
            </a:r>
            <a:endParaRPr/>
          </a:p>
        </p:txBody>
      </p:sp>
      <p:sp>
        <p:nvSpPr>
          <p:cNvPr id="301" name="Google Shape;301;p14"/>
          <p:cNvSpPr txBox="1"/>
          <p:nvPr/>
        </p:nvSpPr>
        <p:spPr>
          <a:xfrm>
            <a:off x="6164263" y="6034088"/>
            <a:ext cx="18986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physical memory</a:t>
            </a:r>
            <a:endParaRPr/>
          </a:p>
        </p:txBody>
      </p:sp>
      <p:sp>
        <p:nvSpPr>
          <p:cNvPr id="302" name="Google Shape;302;p14"/>
          <p:cNvSpPr/>
          <p:nvPr/>
        </p:nvSpPr>
        <p:spPr>
          <a:xfrm>
            <a:off x="1422400" y="4762500"/>
            <a:ext cx="1108075" cy="96678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cxnSp>
        <p:nvCxnSpPr>
          <p:cNvPr id="303" name="Google Shape;303;p14"/>
          <p:cNvCxnSpPr/>
          <p:nvPr/>
        </p:nvCxnSpPr>
        <p:spPr>
          <a:xfrm>
            <a:off x="2613025" y="5297488"/>
            <a:ext cx="1489075" cy="0"/>
          </a:xfrm>
          <a:prstGeom prst="straightConnector1">
            <a:avLst/>
          </a:prstGeom>
          <a:noFill/>
          <a:ln cap="flat" cmpd="sng" w="12700">
            <a:solidFill>
              <a:schemeClr val="dk1"/>
            </a:solidFill>
            <a:prstDash val="solid"/>
            <a:round/>
            <a:headEnd len="med" w="med" type="none"/>
            <a:tailEnd len="lg" w="lg" type="stealth"/>
          </a:ln>
        </p:spPr>
      </p:cxnSp>
      <p:sp>
        <p:nvSpPr>
          <p:cNvPr id="304" name="Google Shape;304;p14"/>
          <p:cNvSpPr txBox="1"/>
          <p:nvPr/>
        </p:nvSpPr>
        <p:spPr>
          <a:xfrm>
            <a:off x="1033463" y="5813425"/>
            <a:ext cx="19494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symbolic address</a:t>
            </a:r>
            <a:endParaRPr/>
          </a:p>
        </p:txBody>
      </p:sp>
      <p:sp>
        <p:nvSpPr>
          <p:cNvPr id="305" name="Google Shape;305;p14"/>
          <p:cNvSpPr txBox="1"/>
          <p:nvPr/>
        </p:nvSpPr>
        <p:spPr>
          <a:xfrm>
            <a:off x="1460500" y="4814888"/>
            <a:ext cx="1001713" cy="4826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600"/>
              <a:buFont typeface="Arial"/>
              <a:buNone/>
            </a:pPr>
            <a:r>
              <a:rPr b="1" lang="en-US" sz="1600">
                <a:solidFill>
                  <a:schemeClr val="dk1"/>
                </a:solidFill>
                <a:latin typeface="Arial"/>
                <a:ea typeface="Arial"/>
                <a:cs typeface="Arial"/>
                <a:sym typeface="Arial"/>
              </a:rPr>
              <a:t>int  i;</a:t>
            </a:r>
            <a:br>
              <a:rPr b="1"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goto p1;</a:t>
            </a:r>
            <a:endParaRPr/>
          </a:p>
        </p:txBody>
      </p:sp>
      <p:sp>
        <p:nvSpPr>
          <p:cNvPr id="306" name="Google Shape;306;p14"/>
          <p:cNvSpPr txBox="1"/>
          <p:nvPr/>
        </p:nvSpPr>
        <p:spPr>
          <a:xfrm>
            <a:off x="993775" y="5287963"/>
            <a:ext cx="4095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p1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 calcmode="lin" valueType="num">
                                      <p:cBhvr additive="base">
                                        <p:cTn dur="500"/>
                                        <p:tgtEl>
                                          <p:spTgt spid="28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 calcmode="lin" valueType="num">
                                      <p:cBhvr additive="base">
                                        <p:cTn dur="500"/>
                                        <p:tgtEl>
                                          <p:spTgt spid="28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 calcmode="lin" valueType="num">
                                      <p:cBhvr additive="base">
                                        <p:cTn dur="500"/>
                                        <p:tgtEl>
                                          <p:spTgt spid="28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 calcmode="lin" valueType="num">
                                      <p:cBhvr additive="base">
                                        <p:cTn dur="500"/>
                                        <p:tgtEl>
                                          <p:spTgt spid="28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anim calcmode="lin" valueType="num">
                                      <p:cBhvr additive="base">
                                        <p:cTn dur="500"/>
                                        <p:tgtEl>
                                          <p:spTgt spid="28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anim calcmode="lin" valueType="num">
                                      <p:cBhvr additive="base">
                                        <p:cTn dur="500"/>
                                        <p:tgtEl>
                                          <p:spTgt spid="28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anim calcmode="lin" valueType="num">
                                      <p:cBhvr additive="base">
                                        <p:cTn dur="500"/>
                                        <p:tgtEl>
                                          <p:spTgt spid="28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anim calcmode="lin" valueType="num">
                                      <p:cBhvr additive="base">
                                        <p:cTn dur="500"/>
                                        <p:tgtEl>
                                          <p:spTgt spid="28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(tt)</a:t>
            </a:r>
            <a:endParaRPr/>
          </a:p>
        </p:txBody>
      </p:sp>
      <p:sp>
        <p:nvSpPr>
          <p:cNvPr id="312" name="Google Shape;312;p1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Địa chỉ lệnh và dữ liệu được chuyển đổi thành địa chỉ thực có thể xảy ra tại ba thời điểm khác nhau.</a:t>
            </a:r>
            <a:endParaRPr sz="2400"/>
          </a:p>
          <a:p>
            <a:pPr indent="-285750" lvl="1" marL="742950" rtl="0" algn="l">
              <a:spcBef>
                <a:spcPts val="1000"/>
              </a:spcBef>
              <a:spcAft>
                <a:spcPts val="0"/>
              </a:spcAft>
              <a:buSzPts val="2200"/>
              <a:buChar char="🞐"/>
            </a:pPr>
            <a:r>
              <a:rPr lang="en-US" sz="2200"/>
              <a:t>Compile time: nếu biết trước địa chỉ bộ nhớ của chương trình thì có thể kết gán địa chỉ tuyệt đối lúc biên dịch</a:t>
            </a:r>
            <a:endParaRPr/>
          </a:p>
          <a:p>
            <a:pPr indent="-228600" lvl="2" marL="1143000" rtl="0" algn="l">
              <a:spcBef>
                <a:spcPts val="1000"/>
              </a:spcBef>
              <a:spcAft>
                <a:spcPts val="0"/>
              </a:spcAft>
              <a:buSzPts val="2200"/>
              <a:buChar char="■"/>
            </a:pPr>
            <a:r>
              <a:rPr lang="en-US" sz="2200"/>
              <a:t>Ví dụ: chương trình .COM của MS-DOS</a:t>
            </a:r>
            <a:endParaRPr/>
          </a:p>
          <a:p>
            <a:pPr indent="-228600" lvl="2" marL="1143000" rtl="0" algn="l">
              <a:spcBef>
                <a:spcPts val="1000"/>
              </a:spcBef>
              <a:spcAft>
                <a:spcPts val="0"/>
              </a:spcAft>
              <a:buSzPts val="2200"/>
              <a:buChar char="■"/>
            </a:pPr>
            <a:r>
              <a:rPr lang="en-US" sz="2200"/>
              <a:t>Khuyết điểm: phải biên dịch lại nếu thay đổi địa chỉ nạp chương trình</a:t>
            </a:r>
            <a:endParaRPr sz="2200"/>
          </a:p>
          <a:p>
            <a:pPr indent="-285750" lvl="1" marL="742950" rtl="0" algn="l">
              <a:spcBef>
                <a:spcPts val="1000"/>
              </a:spcBef>
              <a:spcAft>
                <a:spcPts val="0"/>
              </a:spcAft>
              <a:buSzPts val="2200"/>
              <a:buChar char="🞐"/>
            </a:pPr>
            <a:r>
              <a:rPr lang="en-US" sz="2200"/>
              <a:t>Load time: vào thời điểm loading, loader phải chuyển đổi địa chỉ khả tái định vị thành địa chỉ thực dựa trên một địa chỉ nền</a:t>
            </a:r>
            <a:endParaRPr sz="2200"/>
          </a:p>
          <a:p>
            <a:pPr indent="-228600" lvl="2" marL="1143000" rtl="0" algn="l">
              <a:spcBef>
                <a:spcPts val="1000"/>
              </a:spcBef>
              <a:spcAft>
                <a:spcPts val="0"/>
              </a:spcAft>
              <a:buSzPts val="2200"/>
              <a:buChar char="■"/>
            </a:pPr>
            <a:r>
              <a:rPr lang="en-US" sz="2200"/>
              <a:t>Địa chỉ thực được tính toán vào thời điểm nạp chương trình     =&gt; phải tiến hành reload nếu địa chỉ nền thay đổi</a:t>
            </a:r>
            <a:endParaRPr sz="2200"/>
          </a:p>
        </p:txBody>
      </p:sp>
      <p:sp>
        <p:nvSpPr>
          <p:cNvPr id="313" name="Google Shape;313;p1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314" name="Google Shape;314;p1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1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 calcmode="lin" valueType="num">
                                      <p:cBhvr additive="base">
                                        <p:cTn dur="500"/>
                                        <p:tgtEl>
                                          <p:spTgt spid="31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 calcmode="lin" valueType="num">
                                      <p:cBhvr additive="base">
                                        <p:cTn dur="500"/>
                                        <p:tgtEl>
                                          <p:spTgt spid="31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 calcmode="lin" valueType="num">
                                      <p:cBhvr additive="base">
                                        <p:cTn dur="500"/>
                                        <p:tgtEl>
                                          <p:spTgt spid="31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 calcmode="lin" valueType="num">
                                      <p:cBhvr additive="base">
                                        <p:cTn dur="500"/>
                                        <p:tgtEl>
                                          <p:spTgt spid="31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 calcmode="lin" valueType="num">
                                      <p:cBhvr additive="base">
                                        <p:cTn dur="500"/>
                                        <p:tgtEl>
                                          <p:spTgt spid="31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 calcmode="lin" valueType="num">
                                      <p:cBhvr additive="base">
                                        <p:cTn dur="500"/>
                                        <p:tgtEl>
                                          <p:spTgt spid="31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Sinh địa chỉ tuyệt đối vào thời điểm dịch</a:t>
            </a:r>
            <a:endParaRPr/>
          </a:p>
        </p:txBody>
      </p:sp>
      <p:sp>
        <p:nvSpPr>
          <p:cNvPr id="321" name="Google Shape;321;p1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322" name="Google Shape;322;p1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3" name="Google Shape;323;p1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24" name="Google Shape;324;p16"/>
          <p:cNvSpPr/>
          <p:nvPr/>
        </p:nvSpPr>
        <p:spPr>
          <a:xfrm>
            <a:off x="690563" y="2125663"/>
            <a:ext cx="1398587" cy="3230562"/>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25" name="Google Shape;325;p16"/>
          <p:cNvSpPr/>
          <p:nvPr/>
        </p:nvSpPr>
        <p:spPr>
          <a:xfrm>
            <a:off x="784225" y="1379538"/>
            <a:ext cx="1158875" cy="649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Symbolic</a:t>
            </a:r>
            <a:br>
              <a:rPr lang="en-US" sz="1800">
                <a:solidFill>
                  <a:srgbClr val="000000"/>
                </a:solidFill>
                <a:latin typeface="Helvetica Neue"/>
                <a:ea typeface="Helvetica Neue"/>
                <a:cs typeface="Helvetica Neue"/>
                <a:sym typeface="Helvetica Neue"/>
              </a:rPr>
            </a:br>
            <a:r>
              <a:rPr lang="en-US" sz="1800">
                <a:solidFill>
                  <a:srgbClr val="000000"/>
                </a:solidFill>
                <a:latin typeface="Helvetica Neue"/>
                <a:ea typeface="Helvetica Neue"/>
                <a:cs typeface="Helvetica Neue"/>
                <a:sym typeface="Helvetica Neue"/>
              </a:rPr>
              <a:t>addresses</a:t>
            </a:r>
            <a:endParaRPr/>
          </a:p>
        </p:txBody>
      </p:sp>
      <p:sp>
        <p:nvSpPr>
          <p:cNvPr id="326" name="Google Shape;326;p16"/>
          <p:cNvSpPr/>
          <p:nvPr/>
        </p:nvSpPr>
        <p:spPr>
          <a:xfrm>
            <a:off x="685800" y="2130425"/>
            <a:ext cx="10318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PROGRAM</a:t>
            </a:r>
            <a:endParaRPr sz="1800">
              <a:solidFill>
                <a:srgbClr val="000000"/>
              </a:solidFill>
              <a:latin typeface="Helvetica Neue"/>
              <a:ea typeface="Helvetica Neue"/>
              <a:cs typeface="Helvetica Neue"/>
              <a:sym typeface="Helvetica Neue"/>
            </a:endParaRPr>
          </a:p>
        </p:txBody>
      </p:sp>
      <p:sp>
        <p:nvSpPr>
          <p:cNvPr id="327" name="Google Shape;327;p16"/>
          <p:cNvSpPr/>
          <p:nvPr/>
        </p:nvSpPr>
        <p:spPr>
          <a:xfrm>
            <a:off x="685800" y="2693988"/>
            <a:ext cx="742950"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i</a:t>
            </a:r>
            <a:endParaRPr sz="1800">
              <a:solidFill>
                <a:srgbClr val="000000"/>
              </a:solidFill>
              <a:latin typeface="Helvetica Neue"/>
              <a:ea typeface="Helvetica Neue"/>
              <a:cs typeface="Helvetica Neue"/>
              <a:sym typeface="Helvetica Neue"/>
            </a:endParaRPr>
          </a:p>
        </p:txBody>
      </p:sp>
      <p:sp>
        <p:nvSpPr>
          <p:cNvPr id="328" name="Google Shape;328;p16"/>
          <p:cNvSpPr/>
          <p:nvPr/>
        </p:nvSpPr>
        <p:spPr>
          <a:xfrm>
            <a:off x="685800" y="3546475"/>
            <a:ext cx="755650"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j</a:t>
            </a:r>
            <a:endParaRPr sz="1800">
              <a:solidFill>
                <a:srgbClr val="000000"/>
              </a:solidFill>
              <a:latin typeface="Helvetica Neue"/>
              <a:ea typeface="Helvetica Neue"/>
              <a:cs typeface="Helvetica Neue"/>
              <a:sym typeface="Helvetica Neue"/>
            </a:endParaRPr>
          </a:p>
        </p:txBody>
      </p:sp>
      <p:cxnSp>
        <p:nvCxnSpPr>
          <p:cNvPr id="329" name="Google Shape;329;p16"/>
          <p:cNvCxnSpPr/>
          <p:nvPr/>
        </p:nvCxnSpPr>
        <p:spPr>
          <a:xfrm>
            <a:off x="690563" y="4041775"/>
            <a:ext cx="1387475" cy="0"/>
          </a:xfrm>
          <a:prstGeom prst="straightConnector1">
            <a:avLst/>
          </a:prstGeom>
          <a:noFill/>
          <a:ln cap="flat" cmpd="sng" w="12700">
            <a:solidFill>
              <a:srgbClr val="000000"/>
            </a:solidFill>
            <a:prstDash val="dash"/>
            <a:round/>
            <a:headEnd len="med" w="med" type="none"/>
            <a:tailEnd len="med" w="med" type="none"/>
          </a:ln>
        </p:spPr>
      </p:cxnSp>
      <p:sp>
        <p:nvSpPr>
          <p:cNvPr id="330" name="Google Shape;330;p16"/>
          <p:cNvSpPr/>
          <p:nvPr/>
        </p:nvSpPr>
        <p:spPr>
          <a:xfrm>
            <a:off x="685800" y="4059238"/>
            <a:ext cx="571500"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DATA</a:t>
            </a:r>
            <a:endParaRPr sz="1800">
              <a:solidFill>
                <a:srgbClr val="000000"/>
              </a:solidFill>
              <a:latin typeface="Helvetica Neue"/>
              <a:ea typeface="Helvetica Neue"/>
              <a:cs typeface="Helvetica Neue"/>
              <a:sym typeface="Helvetica Neue"/>
            </a:endParaRPr>
          </a:p>
        </p:txBody>
      </p:sp>
      <p:sp>
        <p:nvSpPr>
          <p:cNvPr id="331" name="Google Shape;331;p16"/>
          <p:cNvSpPr/>
          <p:nvPr/>
        </p:nvSpPr>
        <p:spPr>
          <a:xfrm>
            <a:off x="374650" y="3044825"/>
            <a:ext cx="160338"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i</a:t>
            </a:r>
            <a:endParaRPr sz="1800">
              <a:solidFill>
                <a:srgbClr val="000000"/>
              </a:solidFill>
              <a:latin typeface="Helvetica Neue"/>
              <a:ea typeface="Helvetica Neue"/>
              <a:cs typeface="Helvetica Neue"/>
              <a:sym typeface="Helvetica Neue"/>
            </a:endParaRPr>
          </a:p>
        </p:txBody>
      </p:sp>
      <p:sp>
        <p:nvSpPr>
          <p:cNvPr id="332" name="Google Shape;332;p16"/>
          <p:cNvSpPr/>
          <p:nvPr/>
        </p:nvSpPr>
        <p:spPr>
          <a:xfrm>
            <a:off x="374650" y="4603750"/>
            <a:ext cx="160338"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j</a:t>
            </a:r>
            <a:endParaRPr sz="1800">
              <a:solidFill>
                <a:srgbClr val="000000"/>
              </a:solidFill>
              <a:latin typeface="Helvetica Neue"/>
              <a:ea typeface="Helvetica Neue"/>
              <a:cs typeface="Helvetica Neue"/>
              <a:sym typeface="Helvetica Neue"/>
            </a:endParaRPr>
          </a:p>
        </p:txBody>
      </p:sp>
      <p:sp>
        <p:nvSpPr>
          <p:cNvPr id="333" name="Google Shape;333;p16"/>
          <p:cNvSpPr/>
          <p:nvPr/>
        </p:nvSpPr>
        <p:spPr>
          <a:xfrm>
            <a:off x="1666875" y="2851150"/>
            <a:ext cx="654050" cy="376238"/>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34" name="Google Shape;334;p16"/>
          <p:cNvSpPr/>
          <p:nvPr/>
        </p:nvSpPr>
        <p:spPr>
          <a:xfrm>
            <a:off x="1666875" y="3752850"/>
            <a:ext cx="630238" cy="1027113"/>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35" name="Google Shape;335;p16"/>
          <p:cNvSpPr/>
          <p:nvPr/>
        </p:nvSpPr>
        <p:spPr>
          <a:xfrm>
            <a:off x="650875" y="5348288"/>
            <a:ext cx="138747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Source code</a:t>
            </a:r>
            <a:endParaRPr/>
          </a:p>
        </p:txBody>
      </p:sp>
      <p:sp>
        <p:nvSpPr>
          <p:cNvPr id="336" name="Google Shape;336;p16"/>
          <p:cNvSpPr/>
          <p:nvPr/>
        </p:nvSpPr>
        <p:spPr>
          <a:xfrm>
            <a:off x="3683000" y="2160588"/>
            <a:ext cx="1344613" cy="3230562"/>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37" name="Google Shape;337;p16"/>
          <p:cNvSpPr/>
          <p:nvPr/>
        </p:nvSpPr>
        <p:spPr>
          <a:xfrm>
            <a:off x="3222625" y="1419225"/>
            <a:ext cx="2328863" cy="649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Absolute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addresses</a:t>
            </a:r>
            <a:endParaRPr/>
          </a:p>
        </p:txBody>
      </p:sp>
      <p:sp>
        <p:nvSpPr>
          <p:cNvPr id="338" name="Google Shape;338;p16"/>
          <p:cNvSpPr/>
          <p:nvPr/>
        </p:nvSpPr>
        <p:spPr>
          <a:xfrm>
            <a:off x="3089275" y="2081213"/>
            <a:ext cx="49847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1024</a:t>
            </a:r>
            <a:endParaRPr sz="1800">
              <a:solidFill>
                <a:srgbClr val="000000"/>
              </a:solidFill>
              <a:latin typeface="Helvetica Neue"/>
              <a:ea typeface="Helvetica Neue"/>
              <a:cs typeface="Helvetica Neue"/>
              <a:sym typeface="Helvetica Neue"/>
            </a:endParaRPr>
          </a:p>
        </p:txBody>
      </p:sp>
      <p:sp>
        <p:nvSpPr>
          <p:cNvPr id="339" name="Google Shape;339;p16"/>
          <p:cNvSpPr/>
          <p:nvPr/>
        </p:nvSpPr>
        <p:spPr>
          <a:xfrm>
            <a:off x="3633788" y="2755900"/>
            <a:ext cx="108902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a:t>
            </a:r>
            <a:r>
              <a:rPr b="1" lang="en-US" sz="1400">
                <a:solidFill>
                  <a:srgbClr val="FF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340" name="Google Shape;340;p16"/>
          <p:cNvSpPr/>
          <p:nvPr/>
        </p:nvSpPr>
        <p:spPr>
          <a:xfrm>
            <a:off x="3633788" y="3608388"/>
            <a:ext cx="110172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a:t>
            </a:r>
            <a:r>
              <a:rPr b="1" lang="en-US" sz="1400">
                <a:solidFill>
                  <a:srgbClr val="FF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cxnSp>
        <p:nvCxnSpPr>
          <p:cNvPr id="341" name="Google Shape;341;p16"/>
          <p:cNvCxnSpPr/>
          <p:nvPr/>
        </p:nvCxnSpPr>
        <p:spPr>
          <a:xfrm>
            <a:off x="3683000" y="4076700"/>
            <a:ext cx="1366838" cy="0"/>
          </a:xfrm>
          <a:prstGeom prst="straightConnector1">
            <a:avLst/>
          </a:prstGeom>
          <a:noFill/>
          <a:ln cap="flat" cmpd="sng" w="12700">
            <a:solidFill>
              <a:srgbClr val="000000"/>
            </a:solidFill>
            <a:prstDash val="dash"/>
            <a:round/>
            <a:headEnd len="med" w="med" type="none"/>
            <a:tailEnd len="med" w="med" type="none"/>
          </a:ln>
        </p:spPr>
      </p:cxnSp>
      <p:sp>
        <p:nvSpPr>
          <p:cNvPr id="342" name="Google Shape;342;p16"/>
          <p:cNvSpPr/>
          <p:nvPr/>
        </p:nvSpPr>
        <p:spPr>
          <a:xfrm>
            <a:off x="3089275" y="3106738"/>
            <a:ext cx="49847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343" name="Google Shape;343;p16"/>
          <p:cNvSpPr/>
          <p:nvPr/>
        </p:nvSpPr>
        <p:spPr>
          <a:xfrm>
            <a:off x="3089275" y="4632325"/>
            <a:ext cx="4984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sp>
        <p:nvSpPr>
          <p:cNvPr id="344" name="Google Shape;344;p16"/>
          <p:cNvSpPr/>
          <p:nvPr/>
        </p:nvSpPr>
        <p:spPr>
          <a:xfrm>
            <a:off x="4762500" y="2897188"/>
            <a:ext cx="428625" cy="376237"/>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5" name="Google Shape;345;p16"/>
          <p:cNvSpPr/>
          <p:nvPr/>
        </p:nvSpPr>
        <p:spPr>
          <a:xfrm>
            <a:off x="4751388" y="3754438"/>
            <a:ext cx="428625" cy="1027112"/>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6" name="Google Shape;346;p16"/>
          <p:cNvSpPr/>
          <p:nvPr/>
        </p:nvSpPr>
        <p:spPr>
          <a:xfrm>
            <a:off x="3194050" y="5383213"/>
            <a:ext cx="230187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Absolute load module</a:t>
            </a:r>
            <a:endParaRPr/>
          </a:p>
        </p:txBody>
      </p:sp>
      <p:sp>
        <p:nvSpPr>
          <p:cNvPr id="347" name="Google Shape;347;p16"/>
          <p:cNvSpPr/>
          <p:nvPr/>
        </p:nvSpPr>
        <p:spPr>
          <a:xfrm>
            <a:off x="2419350" y="3417888"/>
            <a:ext cx="917575" cy="312737"/>
          </a:xfrm>
          <a:prstGeom prst="chevron">
            <a:avLst>
              <a:gd fmla="val 73350" name="adj"/>
            </a:avLst>
          </a:prstGeom>
          <a:solidFill>
            <a:srgbClr val="00CC99"/>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3333CC"/>
              </a:solidFill>
              <a:latin typeface="Helvetica Neue"/>
              <a:ea typeface="Helvetica Neue"/>
              <a:cs typeface="Helvetica Neue"/>
              <a:sym typeface="Helvetica Neue"/>
            </a:endParaRPr>
          </a:p>
        </p:txBody>
      </p:sp>
      <p:sp>
        <p:nvSpPr>
          <p:cNvPr id="348" name="Google Shape;348;p16"/>
          <p:cNvSpPr/>
          <p:nvPr/>
        </p:nvSpPr>
        <p:spPr>
          <a:xfrm>
            <a:off x="2347913" y="3838575"/>
            <a:ext cx="941387"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Helvetica Neue"/>
                <a:ea typeface="Helvetica Neue"/>
                <a:cs typeface="Helvetica Neue"/>
                <a:sym typeface="Helvetica Neue"/>
              </a:rPr>
              <a:t>Compile</a:t>
            </a:r>
            <a:endParaRPr sz="1800">
              <a:solidFill>
                <a:srgbClr val="000000"/>
              </a:solidFill>
              <a:latin typeface="Helvetica Neue"/>
              <a:ea typeface="Helvetica Neue"/>
              <a:cs typeface="Helvetica Neue"/>
              <a:sym typeface="Helvetica Neue"/>
            </a:endParaRPr>
          </a:p>
        </p:txBody>
      </p:sp>
      <p:sp>
        <p:nvSpPr>
          <p:cNvPr id="349" name="Google Shape;349;p16"/>
          <p:cNvSpPr/>
          <p:nvPr/>
        </p:nvSpPr>
        <p:spPr>
          <a:xfrm>
            <a:off x="5454650" y="3417888"/>
            <a:ext cx="1073150" cy="312737"/>
          </a:xfrm>
          <a:prstGeom prst="chevron">
            <a:avLst>
              <a:gd fmla="val 85787" name="adj"/>
            </a:avLst>
          </a:prstGeom>
          <a:solidFill>
            <a:srgbClr val="C0C0C0"/>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3333CC"/>
              </a:solidFill>
              <a:latin typeface="Helvetica Neue"/>
              <a:ea typeface="Helvetica Neue"/>
              <a:cs typeface="Helvetica Neue"/>
              <a:sym typeface="Helvetica Neue"/>
            </a:endParaRPr>
          </a:p>
        </p:txBody>
      </p:sp>
      <p:sp>
        <p:nvSpPr>
          <p:cNvPr id="350" name="Google Shape;350;p16"/>
          <p:cNvSpPr/>
          <p:nvPr/>
        </p:nvSpPr>
        <p:spPr>
          <a:xfrm>
            <a:off x="5397500" y="3835400"/>
            <a:ext cx="10953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Link/Load</a:t>
            </a:r>
            <a:endParaRPr/>
          </a:p>
        </p:txBody>
      </p:sp>
      <p:sp>
        <p:nvSpPr>
          <p:cNvPr id="351" name="Google Shape;351;p16"/>
          <p:cNvSpPr/>
          <p:nvPr/>
        </p:nvSpPr>
        <p:spPr>
          <a:xfrm>
            <a:off x="6961188" y="2165350"/>
            <a:ext cx="1585912" cy="3230563"/>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52" name="Google Shape;352;p16"/>
          <p:cNvSpPr/>
          <p:nvPr/>
        </p:nvSpPr>
        <p:spPr>
          <a:xfrm>
            <a:off x="6651625" y="1446213"/>
            <a:ext cx="2268538" cy="649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Physical memory addresses</a:t>
            </a:r>
            <a:endParaRPr/>
          </a:p>
        </p:txBody>
      </p:sp>
      <p:sp>
        <p:nvSpPr>
          <p:cNvPr id="353" name="Google Shape;353;p16"/>
          <p:cNvSpPr/>
          <p:nvPr/>
        </p:nvSpPr>
        <p:spPr>
          <a:xfrm>
            <a:off x="6367463" y="2085975"/>
            <a:ext cx="4984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1024</a:t>
            </a:r>
            <a:endParaRPr sz="1800">
              <a:solidFill>
                <a:srgbClr val="000000"/>
              </a:solidFill>
              <a:latin typeface="Helvetica Neue"/>
              <a:ea typeface="Helvetica Neue"/>
              <a:cs typeface="Helvetica Neue"/>
              <a:sym typeface="Helvetica Neue"/>
            </a:endParaRPr>
          </a:p>
        </p:txBody>
      </p:sp>
      <p:sp>
        <p:nvSpPr>
          <p:cNvPr id="354" name="Google Shape;354;p16"/>
          <p:cNvSpPr/>
          <p:nvPr/>
        </p:nvSpPr>
        <p:spPr>
          <a:xfrm>
            <a:off x="6956425" y="2749550"/>
            <a:ext cx="108902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1424</a:t>
            </a:r>
            <a:endParaRPr sz="1800">
              <a:solidFill>
                <a:srgbClr val="000000"/>
              </a:solidFill>
              <a:latin typeface="Helvetica Neue"/>
              <a:ea typeface="Helvetica Neue"/>
              <a:cs typeface="Helvetica Neue"/>
              <a:sym typeface="Helvetica Neue"/>
            </a:endParaRPr>
          </a:p>
        </p:txBody>
      </p:sp>
      <p:sp>
        <p:nvSpPr>
          <p:cNvPr id="355" name="Google Shape;355;p16"/>
          <p:cNvSpPr/>
          <p:nvPr/>
        </p:nvSpPr>
        <p:spPr>
          <a:xfrm>
            <a:off x="6956425" y="3613150"/>
            <a:ext cx="110172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2224</a:t>
            </a:r>
            <a:endParaRPr sz="1800">
              <a:solidFill>
                <a:srgbClr val="000000"/>
              </a:solidFill>
              <a:latin typeface="Helvetica Neue"/>
              <a:ea typeface="Helvetica Neue"/>
              <a:cs typeface="Helvetica Neue"/>
              <a:sym typeface="Helvetica Neue"/>
            </a:endParaRPr>
          </a:p>
        </p:txBody>
      </p:sp>
      <p:cxnSp>
        <p:nvCxnSpPr>
          <p:cNvPr id="356" name="Google Shape;356;p16"/>
          <p:cNvCxnSpPr/>
          <p:nvPr/>
        </p:nvCxnSpPr>
        <p:spPr>
          <a:xfrm>
            <a:off x="6961188" y="4103688"/>
            <a:ext cx="1587500" cy="0"/>
          </a:xfrm>
          <a:prstGeom prst="straightConnector1">
            <a:avLst/>
          </a:prstGeom>
          <a:noFill/>
          <a:ln cap="flat" cmpd="sng" w="12700">
            <a:solidFill>
              <a:srgbClr val="000000"/>
            </a:solidFill>
            <a:prstDash val="dash"/>
            <a:round/>
            <a:headEnd len="med" w="med" type="none"/>
            <a:tailEnd len="med" w="med" type="none"/>
          </a:ln>
        </p:spPr>
      </p:cxnSp>
      <p:sp>
        <p:nvSpPr>
          <p:cNvPr id="357" name="Google Shape;357;p16"/>
          <p:cNvSpPr/>
          <p:nvPr/>
        </p:nvSpPr>
        <p:spPr>
          <a:xfrm>
            <a:off x="6367463" y="3111500"/>
            <a:ext cx="4984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358" name="Google Shape;358;p16"/>
          <p:cNvSpPr/>
          <p:nvPr/>
        </p:nvSpPr>
        <p:spPr>
          <a:xfrm>
            <a:off x="6367463" y="4625975"/>
            <a:ext cx="4984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sp>
        <p:nvSpPr>
          <p:cNvPr id="359" name="Google Shape;359;p16"/>
          <p:cNvSpPr/>
          <p:nvPr/>
        </p:nvSpPr>
        <p:spPr>
          <a:xfrm>
            <a:off x="8129588" y="2913063"/>
            <a:ext cx="561975" cy="376237"/>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60" name="Google Shape;360;p16"/>
          <p:cNvSpPr/>
          <p:nvPr/>
        </p:nvSpPr>
        <p:spPr>
          <a:xfrm>
            <a:off x="8164513" y="3770313"/>
            <a:ext cx="530225" cy="1027112"/>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61" name="Google Shape;361;p16"/>
          <p:cNvSpPr/>
          <p:nvPr/>
        </p:nvSpPr>
        <p:spPr>
          <a:xfrm>
            <a:off x="6905625" y="5387975"/>
            <a:ext cx="1677988"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Process image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Sinh địa chỉ tuyệt đối vào thời điểm nạp</a:t>
            </a:r>
            <a:endParaRPr/>
          </a:p>
        </p:txBody>
      </p:sp>
      <p:sp>
        <p:nvSpPr>
          <p:cNvPr id="367" name="Google Shape;367;p1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368" name="Google Shape;368;p1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9" name="Google Shape;369;p1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70" name="Google Shape;370;p17"/>
          <p:cNvSpPr/>
          <p:nvPr/>
        </p:nvSpPr>
        <p:spPr>
          <a:xfrm>
            <a:off x="3876675" y="2400300"/>
            <a:ext cx="1377950" cy="32289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71" name="Google Shape;371;p17"/>
          <p:cNvSpPr/>
          <p:nvPr/>
        </p:nvSpPr>
        <p:spPr>
          <a:xfrm>
            <a:off x="3814763" y="1381125"/>
            <a:ext cx="1436687" cy="927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Relative </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(relocatable)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addresses</a:t>
            </a:r>
            <a:endParaRPr/>
          </a:p>
        </p:txBody>
      </p:sp>
      <p:sp>
        <p:nvSpPr>
          <p:cNvPr id="372" name="Google Shape;372;p17"/>
          <p:cNvSpPr/>
          <p:nvPr/>
        </p:nvSpPr>
        <p:spPr>
          <a:xfrm>
            <a:off x="3605213" y="2432050"/>
            <a:ext cx="201612"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0</a:t>
            </a:r>
            <a:endParaRPr sz="1800">
              <a:solidFill>
                <a:srgbClr val="000000"/>
              </a:solidFill>
              <a:latin typeface="Helvetica Neue"/>
              <a:ea typeface="Helvetica Neue"/>
              <a:cs typeface="Helvetica Neue"/>
              <a:sym typeface="Helvetica Neue"/>
            </a:endParaRPr>
          </a:p>
        </p:txBody>
      </p:sp>
      <p:sp>
        <p:nvSpPr>
          <p:cNvPr id="373" name="Google Shape;373;p17"/>
          <p:cNvSpPr/>
          <p:nvPr/>
        </p:nvSpPr>
        <p:spPr>
          <a:xfrm>
            <a:off x="3871913" y="2994025"/>
            <a:ext cx="989012"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400</a:t>
            </a:r>
            <a:endParaRPr sz="1800">
              <a:solidFill>
                <a:srgbClr val="000000"/>
              </a:solidFill>
              <a:latin typeface="Helvetica Neue"/>
              <a:ea typeface="Helvetica Neue"/>
              <a:cs typeface="Helvetica Neue"/>
              <a:sym typeface="Helvetica Neue"/>
            </a:endParaRPr>
          </a:p>
        </p:txBody>
      </p:sp>
      <p:sp>
        <p:nvSpPr>
          <p:cNvPr id="374" name="Google Shape;374;p17"/>
          <p:cNvSpPr/>
          <p:nvPr/>
        </p:nvSpPr>
        <p:spPr>
          <a:xfrm>
            <a:off x="3871913" y="3848100"/>
            <a:ext cx="1101725"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1200</a:t>
            </a:r>
            <a:endParaRPr sz="1800">
              <a:solidFill>
                <a:srgbClr val="000000"/>
              </a:solidFill>
              <a:latin typeface="Helvetica Neue"/>
              <a:ea typeface="Helvetica Neue"/>
              <a:cs typeface="Helvetica Neue"/>
              <a:sym typeface="Helvetica Neue"/>
            </a:endParaRPr>
          </a:p>
        </p:txBody>
      </p:sp>
      <p:cxnSp>
        <p:nvCxnSpPr>
          <p:cNvPr id="375" name="Google Shape;375;p17"/>
          <p:cNvCxnSpPr/>
          <p:nvPr/>
        </p:nvCxnSpPr>
        <p:spPr>
          <a:xfrm>
            <a:off x="3876675" y="4314825"/>
            <a:ext cx="1387475" cy="0"/>
          </a:xfrm>
          <a:prstGeom prst="straightConnector1">
            <a:avLst/>
          </a:prstGeom>
          <a:noFill/>
          <a:ln cap="flat" cmpd="sng" w="12700">
            <a:solidFill>
              <a:srgbClr val="000000"/>
            </a:solidFill>
            <a:prstDash val="dash"/>
            <a:round/>
            <a:headEnd len="med" w="med" type="none"/>
            <a:tailEnd len="med" w="med" type="none"/>
          </a:ln>
        </p:spPr>
      </p:cxnSp>
      <p:sp>
        <p:nvSpPr>
          <p:cNvPr id="376" name="Google Shape;376;p17"/>
          <p:cNvSpPr/>
          <p:nvPr/>
        </p:nvSpPr>
        <p:spPr>
          <a:xfrm>
            <a:off x="3416300" y="3346450"/>
            <a:ext cx="400050"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400</a:t>
            </a:r>
            <a:endParaRPr sz="1800">
              <a:solidFill>
                <a:srgbClr val="000000"/>
              </a:solidFill>
              <a:latin typeface="Helvetica Neue"/>
              <a:ea typeface="Helvetica Neue"/>
              <a:cs typeface="Helvetica Neue"/>
              <a:sym typeface="Helvetica Neue"/>
            </a:endParaRPr>
          </a:p>
        </p:txBody>
      </p:sp>
      <p:sp>
        <p:nvSpPr>
          <p:cNvPr id="377" name="Google Shape;377;p17"/>
          <p:cNvSpPr/>
          <p:nvPr/>
        </p:nvSpPr>
        <p:spPr>
          <a:xfrm>
            <a:off x="3327400" y="4870450"/>
            <a:ext cx="49847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1200</a:t>
            </a:r>
            <a:endParaRPr sz="1800">
              <a:solidFill>
                <a:srgbClr val="000000"/>
              </a:solidFill>
              <a:latin typeface="Helvetica Neue"/>
              <a:ea typeface="Helvetica Neue"/>
              <a:cs typeface="Helvetica Neue"/>
              <a:sym typeface="Helvetica Neue"/>
            </a:endParaRPr>
          </a:p>
        </p:txBody>
      </p:sp>
      <p:sp>
        <p:nvSpPr>
          <p:cNvPr id="378" name="Google Shape;378;p17"/>
          <p:cNvSpPr/>
          <p:nvPr/>
        </p:nvSpPr>
        <p:spPr>
          <a:xfrm>
            <a:off x="4989513" y="3136900"/>
            <a:ext cx="422275" cy="374650"/>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79" name="Google Shape;379;p17"/>
          <p:cNvSpPr/>
          <p:nvPr/>
        </p:nvSpPr>
        <p:spPr>
          <a:xfrm>
            <a:off x="4989513" y="4003675"/>
            <a:ext cx="422275" cy="1028700"/>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80" name="Google Shape;380;p17"/>
          <p:cNvSpPr/>
          <p:nvPr/>
        </p:nvSpPr>
        <p:spPr>
          <a:xfrm>
            <a:off x="3754438" y="5600700"/>
            <a:ext cx="1560512" cy="647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Relative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load module</a:t>
            </a:r>
            <a:endParaRPr/>
          </a:p>
        </p:txBody>
      </p:sp>
      <p:sp>
        <p:nvSpPr>
          <p:cNvPr id="381" name="Google Shape;381;p17"/>
          <p:cNvSpPr/>
          <p:nvPr/>
        </p:nvSpPr>
        <p:spPr>
          <a:xfrm>
            <a:off x="711200" y="2384425"/>
            <a:ext cx="1298575" cy="3232150"/>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82" name="Google Shape;382;p17"/>
          <p:cNvSpPr/>
          <p:nvPr/>
        </p:nvSpPr>
        <p:spPr>
          <a:xfrm>
            <a:off x="733425" y="1628775"/>
            <a:ext cx="1158875" cy="647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Symbolic</a:t>
            </a:r>
            <a:br>
              <a:rPr lang="en-US" sz="1800">
                <a:solidFill>
                  <a:srgbClr val="000000"/>
                </a:solidFill>
                <a:latin typeface="Helvetica Neue"/>
                <a:ea typeface="Helvetica Neue"/>
                <a:cs typeface="Helvetica Neue"/>
                <a:sym typeface="Helvetica Neue"/>
              </a:rPr>
            </a:br>
            <a:r>
              <a:rPr lang="en-US" sz="1800">
                <a:solidFill>
                  <a:srgbClr val="000000"/>
                </a:solidFill>
                <a:latin typeface="Helvetica Neue"/>
                <a:ea typeface="Helvetica Neue"/>
                <a:cs typeface="Helvetica Neue"/>
                <a:sym typeface="Helvetica Neue"/>
              </a:rPr>
              <a:t>addresses</a:t>
            </a:r>
            <a:endParaRPr/>
          </a:p>
        </p:txBody>
      </p:sp>
      <p:sp>
        <p:nvSpPr>
          <p:cNvPr id="383" name="Google Shape;383;p17"/>
          <p:cNvSpPr/>
          <p:nvPr/>
        </p:nvSpPr>
        <p:spPr>
          <a:xfrm>
            <a:off x="708025" y="2390775"/>
            <a:ext cx="1031875"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PROGRAM</a:t>
            </a:r>
            <a:endParaRPr sz="1800">
              <a:solidFill>
                <a:srgbClr val="000000"/>
              </a:solidFill>
              <a:latin typeface="Helvetica Neue"/>
              <a:ea typeface="Helvetica Neue"/>
              <a:cs typeface="Helvetica Neue"/>
              <a:sym typeface="Helvetica Neue"/>
            </a:endParaRPr>
          </a:p>
        </p:txBody>
      </p:sp>
      <p:sp>
        <p:nvSpPr>
          <p:cNvPr id="384" name="Google Shape;384;p17"/>
          <p:cNvSpPr/>
          <p:nvPr/>
        </p:nvSpPr>
        <p:spPr>
          <a:xfrm>
            <a:off x="708025" y="2952750"/>
            <a:ext cx="742950"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i</a:t>
            </a:r>
            <a:endParaRPr sz="1800">
              <a:solidFill>
                <a:srgbClr val="000000"/>
              </a:solidFill>
              <a:latin typeface="Helvetica Neue"/>
              <a:ea typeface="Helvetica Neue"/>
              <a:cs typeface="Helvetica Neue"/>
              <a:sym typeface="Helvetica Neue"/>
            </a:endParaRPr>
          </a:p>
        </p:txBody>
      </p:sp>
      <p:sp>
        <p:nvSpPr>
          <p:cNvPr id="385" name="Google Shape;385;p17"/>
          <p:cNvSpPr/>
          <p:nvPr/>
        </p:nvSpPr>
        <p:spPr>
          <a:xfrm>
            <a:off x="708025" y="3806825"/>
            <a:ext cx="755650"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j</a:t>
            </a:r>
            <a:endParaRPr sz="1800">
              <a:solidFill>
                <a:srgbClr val="000000"/>
              </a:solidFill>
              <a:latin typeface="Helvetica Neue"/>
              <a:ea typeface="Helvetica Neue"/>
              <a:cs typeface="Helvetica Neue"/>
              <a:sym typeface="Helvetica Neue"/>
            </a:endParaRPr>
          </a:p>
        </p:txBody>
      </p:sp>
      <p:cxnSp>
        <p:nvCxnSpPr>
          <p:cNvPr id="386" name="Google Shape;386;p17"/>
          <p:cNvCxnSpPr/>
          <p:nvPr/>
        </p:nvCxnSpPr>
        <p:spPr>
          <a:xfrm>
            <a:off x="712788" y="4302125"/>
            <a:ext cx="1298575" cy="0"/>
          </a:xfrm>
          <a:prstGeom prst="straightConnector1">
            <a:avLst/>
          </a:prstGeom>
          <a:noFill/>
          <a:ln cap="flat" cmpd="sng" w="12700">
            <a:solidFill>
              <a:srgbClr val="000000"/>
            </a:solidFill>
            <a:prstDash val="dash"/>
            <a:round/>
            <a:headEnd len="med" w="med" type="none"/>
            <a:tailEnd len="med" w="med" type="none"/>
          </a:ln>
        </p:spPr>
      </p:cxnSp>
      <p:sp>
        <p:nvSpPr>
          <p:cNvPr id="387" name="Google Shape;387;p17"/>
          <p:cNvSpPr/>
          <p:nvPr/>
        </p:nvSpPr>
        <p:spPr>
          <a:xfrm>
            <a:off x="708025" y="4318000"/>
            <a:ext cx="571500"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DATA</a:t>
            </a:r>
            <a:endParaRPr sz="1800">
              <a:solidFill>
                <a:srgbClr val="000000"/>
              </a:solidFill>
              <a:latin typeface="Helvetica Neue"/>
              <a:ea typeface="Helvetica Neue"/>
              <a:cs typeface="Helvetica Neue"/>
              <a:sym typeface="Helvetica Neue"/>
            </a:endParaRPr>
          </a:p>
        </p:txBody>
      </p:sp>
      <p:sp>
        <p:nvSpPr>
          <p:cNvPr id="388" name="Google Shape;388;p17"/>
          <p:cNvSpPr/>
          <p:nvPr/>
        </p:nvSpPr>
        <p:spPr>
          <a:xfrm>
            <a:off x="1689100" y="3111500"/>
            <a:ext cx="479425" cy="374650"/>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89" name="Google Shape;389;p17"/>
          <p:cNvSpPr/>
          <p:nvPr/>
        </p:nvSpPr>
        <p:spPr>
          <a:xfrm>
            <a:off x="1689100" y="4013200"/>
            <a:ext cx="479425" cy="1025525"/>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90" name="Google Shape;390;p17"/>
          <p:cNvSpPr/>
          <p:nvPr/>
        </p:nvSpPr>
        <p:spPr>
          <a:xfrm>
            <a:off x="606425" y="5607050"/>
            <a:ext cx="13874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Source code</a:t>
            </a:r>
            <a:endParaRPr/>
          </a:p>
        </p:txBody>
      </p:sp>
      <p:sp>
        <p:nvSpPr>
          <p:cNvPr id="391" name="Google Shape;391;p17"/>
          <p:cNvSpPr/>
          <p:nvPr/>
        </p:nvSpPr>
        <p:spPr>
          <a:xfrm>
            <a:off x="2332038" y="3619500"/>
            <a:ext cx="1227137" cy="311150"/>
          </a:xfrm>
          <a:prstGeom prst="chevron">
            <a:avLst>
              <a:gd fmla="val 98597" name="adj"/>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3333CC"/>
              </a:solidFill>
              <a:latin typeface="Helvetica Neue"/>
              <a:ea typeface="Helvetica Neue"/>
              <a:cs typeface="Helvetica Neue"/>
              <a:sym typeface="Helvetica Neue"/>
            </a:endParaRPr>
          </a:p>
        </p:txBody>
      </p:sp>
      <p:sp>
        <p:nvSpPr>
          <p:cNvPr id="392" name="Google Shape;392;p17"/>
          <p:cNvSpPr/>
          <p:nvPr/>
        </p:nvSpPr>
        <p:spPr>
          <a:xfrm>
            <a:off x="2355850" y="3937000"/>
            <a:ext cx="941388"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Compile</a:t>
            </a:r>
            <a:endParaRPr/>
          </a:p>
        </p:txBody>
      </p:sp>
      <p:sp>
        <p:nvSpPr>
          <p:cNvPr id="393" name="Google Shape;393;p17"/>
          <p:cNvSpPr/>
          <p:nvPr/>
        </p:nvSpPr>
        <p:spPr>
          <a:xfrm>
            <a:off x="5492750" y="3622675"/>
            <a:ext cx="1227138" cy="311150"/>
          </a:xfrm>
          <a:prstGeom prst="chevron">
            <a:avLst>
              <a:gd fmla="val 98597" name="adj"/>
            </a:avLst>
          </a:prstGeom>
          <a:solidFill>
            <a:srgbClr val="00CC99"/>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3333CC"/>
              </a:solidFill>
              <a:latin typeface="Helvetica Neue"/>
              <a:ea typeface="Helvetica Neue"/>
              <a:cs typeface="Helvetica Neue"/>
              <a:sym typeface="Helvetica Neue"/>
            </a:endParaRPr>
          </a:p>
        </p:txBody>
      </p:sp>
      <p:sp>
        <p:nvSpPr>
          <p:cNvPr id="394" name="Google Shape;394;p17"/>
          <p:cNvSpPr/>
          <p:nvPr/>
        </p:nvSpPr>
        <p:spPr>
          <a:xfrm>
            <a:off x="5519738" y="3937000"/>
            <a:ext cx="1095375"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Helvetica Neue"/>
                <a:ea typeface="Helvetica Neue"/>
                <a:cs typeface="Helvetica Neue"/>
                <a:sym typeface="Helvetica Neue"/>
              </a:rPr>
              <a:t>Link/Load</a:t>
            </a:r>
            <a:endParaRPr sz="1800">
              <a:solidFill>
                <a:srgbClr val="000000"/>
              </a:solidFill>
              <a:latin typeface="Helvetica Neue"/>
              <a:ea typeface="Helvetica Neue"/>
              <a:cs typeface="Helvetica Neue"/>
              <a:sym typeface="Helvetica Neue"/>
            </a:endParaRPr>
          </a:p>
        </p:txBody>
      </p:sp>
      <p:sp>
        <p:nvSpPr>
          <p:cNvPr id="395" name="Google Shape;395;p17"/>
          <p:cNvSpPr/>
          <p:nvPr/>
        </p:nvSpPr>
        <p:spPr>
          <a:xfrm>
            <a:off x="6978650" y="2419350"/>
            <a:ext cx="1250950" cy="3232150"/>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96" name="Google Shape;396;p17"/>
          <p:cNvSpPr/>
          <p:nvPr/>
        </p:nvSpPr>
        <p:spPr>
          <a:xfrm>
            <a:off x="6454775" y="1685925"/>
            <a:ext cx="2317750" cy="6508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Physical memory addresses</a:t>
            </a:r>
            <a:endParaRPr/>
          </a:p>
        </p:txBody>
      </p:sp>
      <p:sp>
        <p:nvSpPr>
          <p:cNvPr id="397" name="Google Shape;397;p17"/>
          <p:cNvSpPr/>
          <p:nvPr/>
        </p:nvSpPr>
        <p:spPr>
          <a:xfrm>
            <a:off x="6462713" y="2451100"/>
            <a:ext cx="49847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1024</a:t>
            </a:r>
            <a:endParaRPr sz="1800">
              <a:solidFill>
                <a:srgbClr val="000000"/>
              </a:solidFill>
              <a:latin typeface="Helvetica Neue"/>
              <a:ea typeface="Helvetica Neue"/>
              <a:cs typeface="Helvetica Neue"/>
              <a:sym typeface="Helvetica Neue"/>
            </a:endParaRPr>
          </a:p>
        </p:txBody>
      </p:sp>
      <p:sp>
        <p:nvSpPr>
          <p:cNvPr id="398" name="Google Shape;398;p17"/>
          <p:cNvSpPr/>
          <p:nvPr/>
        </p:nvSpPr>
        <p:spPr>
          <a:xfrm>
            <a:off x="6973888" y="3016250"/>
            <a:ext cx="1089025"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a:t>
            </a:r>
            <a:r>
              <a:rPr b="1" lang="en-US" sz="1400">
                <a:solidFill>
                  <a:srgbClr val="FF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399" name="Google Shape;399;p17"/>
          <p:cNvSpPr/>
          <p:nvPr/>
        </p:nvSpPr>
        <p:spPr>
          <a:xfrm>
            <a:off x="6973888" y="3867150"/>
            <a:ext cx="110172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a:t>
            </a:r>
            <a:r>
              <a:rPr b="1" lang="en-US" sz="1400">
                <a:solidFill>
                  <a:srgbClr val="FF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cxnSp>
        <p:nvCxnSpPr>
          <p:cNvPr id="400" name="Google Shape;400;p17"/>
          <p:cNvCxnSpPr/>
          <p:nvPr/>
        </p:nvCxnSpPr>
        <p:spPr>
          <a:xfrm>
            <a:off x="6977063" y="4333875"/>
            <a:ext cx="1250950" cy="3175"/>
          </a:xfrm>
          <a:prstGeom prst="straightConnector1">
            <a:avLst/>
          </a:prstGeom>
          <a:noFill/>
          <a:ln cap="flat" cmpd="sng" w="12700">
            <a:solidFill>
              <a:srgbClr val="000000"/>
            </a:solidFill>
            <a:prstDash val="dash"/>
            <a:round/>
            <a:headEnd len="med" w="med" type="none"/>
            <a:tailEnd len="med" w="med" type="none"/>
          </a:ln>
        </p:spPr>
      </p:cxnSp>
      <p:sp>
        <p:nvSpPr>
          <p:cNvPr id="401" name="Google Shape;401;p17"/>
          <p:cNvSpPr/>
          <p:nvPr/>
        </p:nvSpPr>
        <p:spPr>
          <a:xfrm>
            <a:off x="6462713" y="3365500"/>
            <a:ext cx="49847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402" name="Google Shape;402;p17"/>
          <p:cNvSpPr/>
          <p:nvPr/>
        </p:nvSpPr>
        <p:spPr>
          <a:xfrm>
            <a:off x="6462713" y="4879975"/>
            <a:ext cx="49847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sp>
        <p:nvSpPr>
          <p:cNvPr id="403" name="Google Shape;403;p17"/>
          <p:cNvSpPr/>
          <p:nvPr/>
        </p:nvSpPr>
        <p:spPr>
          <a:xfrm>
            <a:off x="8089900" y="3146425"/>
            <a:ext cx="457200" cy="374650"/>
          </a:xfrm>
          <a:custGeom>
            <a:rect b="b" l="l" r="r" t="t"/>
            <a:pathLst>
              <a:path extrusionOk="0" h="21600" w="21600">
                <a:moveTo>
                  <a:pt x="75" y="0"/>
                </a:moveTo>
                <a:lnTo>
                  <a:pt x="21600" y="0"/>
                </a:lnTo>
                <a:lnTo>
                  <a:pt x="21600" y="21600"/>
                </a:lnTo>
                <a:lnTo>
                  <a:pt x="0" y="21235"/>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04" name="Google Shape;404;p17"/>
          <p:cNvSpPr/>
          <p:nvPr/>
        </p:nvSpPr>
        <p:spPr>
          <a:xfrm>
            <a:off x="8078788" y="4003675"/>
            <a:ext cx="503237" cy="1031875"/>
          </a:xfrm>
          <a:custGeom>
            <a:rect b="b" l="l" r="r" t="t"/>
            <a:pathLst>
              <a:path extrusionOk="0" h="21600" w="21600">
                <a:moveTo>
                  <a:pt x="1022" y="0"/>
                </a:moveTo>
                <a:lnTo>
                  <a:pt x="21600" y="0"/>
                </a:lnTo>
                <a:lnTo>
                  <a:pt x="21600" y="21500"/>
                </a:lnTo>
                <a:lnTo>
                  <a:pt x="0"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05" name="Google Shape;405;p17"/>
          <p:cNvSpPr/>
          <p:nvPr/>
        </p:nvSpPr>
        <p:spPr>
          <a:xfrm>
            <a:off x="6756400" y="5619750"/>
            <a:ext cx="1677988"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Process image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(tt)</a:t>
            </a:r>
            <a:endParaRPr/>
          </a:p>
        </p:txBody>
      </p:sp>
      <p:sp>
        <p:nvSpPr>
          <p:cNvPr id="411" name="Google Shape;411;p18"/>
          <p:cNvSpPr txBox="1"/>
          <p:nvPr>
            <p:ph idx="1" type="body"/>
          </p:nvPr>
        </p:nvSpPr>
        <p:spPr>
          <a:xfrm>
            <a:off x="-76200" y="1371601"/>
            <a:ext cx="5443537" cy="4783138"/>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2200"/>
              <a:buChar char="🞐"/>
            </a:pPr>
            <a:r>
              <a:rPr lang="en-US" sz="2200">
                <a:solidFill>
                  <a:srgbClr val="00B0F0"/>
                </a:solidFill>
              </a:rPr>
              <a:t>Excution time: </a:t>
            </a:r>
            <a:r>
              <a:rPr lang="en-US" sz="2200"/>
              <a:t>khi trong quá trình thực thi, process có thể được di chuyển từ segment này sang segment khác trong bộ nhớ thì quá trình chuyển đổi địa chỉ được trì hoãn đến thời điểm thực thi</a:t>
            </a:r>
            <a:endParaRPr/>
          </a:p>
          <a:p>
            <a:pPr indent="-228600" lvl="2" marL="1143000" rtl="0" algn="l">
              <a:spcBef>
                <a:spcPts val="1000"/>
              </a:spcBef>
              <a:spcAft>
                <a:spcPts val="0"/>
              </a:spcAft>
              <a:buSzPts val="2200"/>
              <a:buChar char="■"/>
            </a:pPr>
            <a:r>
              <a:rPr lang="en-US" sz="2200"/>
              <a:t>Cần sự hỗ trợ của phần cứng cho việc ánh xạ địa chỉ</a:t>
            </a:r>
            <a:endParaRPr/>
          </a:p>
          <a:p>
            <a:pPr indent="-228600" lvl="3" marL="1600200" rtl="0" algn="l">
              <a:spcBef>
                <a:spcPts val="1000"/>
              </a:spcBef>
              <a:spcAft>
                <a:spcPts val="0"/>
              </a:spcAft>
              <a:buClr>
                <a:srgbClr val="009900"/>
              </a:buClr>
              <a:buSzPts val="2200"/>
              <a:buFont typeface="Arimo"/>
              <a:buChar char="4"/>
            </a:pPr>
            <a:r>
              <a:rPr lang="en-US" sz="2200"/>
              <a:t>Ví dụ: Trường hợp địa chỉ luận lý là relocatable thì có thể dùng thanh ghi base và limit,..</a:t>
            </a:r>
            <a:endParaRPr/>
          </a:p>
          <a:p>
            <a:pPr indent="-228600" lvl="2" marL="1143000" rtl="0" algn="l">
              <a:spcBef>
                <a:spcPts val="1000"/>
              </a:spcBef>
              <a:spcAft>
                <a:spcPts val="0"/>
              </a:spcAft>
              <a:buSzPts val="2200"/>
              <a:buChar char="■"/>
            </a:pPr>
            <a:r>
              <a:rPr lang="en-US" sz="2200"/>
              <a:t>Sử dụng trong đa số các OS đa dụng trong đó có các cơ chế swapping, paging, segmentation</a:t>
            </a:r>
            <a:endParaRPr b="1"/>
          </a:p>
          <a:p>
            <a:pPr indent="-165100" lvl="0" marL="342900" rtl="0" algn="l">
              <a:spcBef>
                <a:spcPts val="560"/>
              </a:spcBef>
              <a:spcAft>
                <a:spcPts val="0"/>
              </a:spcAft>
              <a:buSzPts val="2800"/>
              <a:buNone/>
            </a:pPr>
            <a:r>
              <a:t/>
            </a:r>
            <a:endParaRPr/>
          </a:p>
        </p:txBody>
      </p:sp>
      <p:sp>
        <p:nvSpPr>
          <p:cNvPr id="412" name="Google Shape;412;p1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13" name="Google Shape;413;p1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1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15" name="Google Shape;415;p18"/>
          <p:cNvSpPr/>
          <p:nvPr/>
        </p:nvSpPr>
        <p:spPr>
          <a:xfrm>
            <a:off x="6589713" y="2281238"/>
            <a:ext cx="1841500" cy="3230562"/>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16" name="Google Shape;416;p18"/>
          <p:cNvSpPr/>
          <p:nvPr/>
        </p:nvSpPr>
        <p:spPr>
          <a:xfrm>
            <a:off x="6416675" y="1524000"/>
            <a:ext cx="2327275" cy="649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Relative (relocatable)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addresses</a:t>
            </a:r>
            <a:endParaRPr/>
          </a:p>
        </p:txBody>
      </p:sp>
      <p:sp>
        <p:nvSpPr>
          <p:cNvPr id="417" name="Google Shape;417;p18"/>
          <p:cNvSpPr/>
          <p:nvPr/>
        </p:nvSpPr>
        <p:spPr>
          <a:xfrm>
            <a:off x="6284913" y="2201863"/>
            <a:ext cx="201612"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0</a:t>
            </a:r>
            <a:endParaRPr sz="1800">
              <a:solidFill>
                <a:srgbClr val="000000"/>
              </a:solidFill>
              <a:latin typeface="Helvetica Neue"/>
              <a:ea typeface="Helvetica Neue"/>
              <a:cs typeface="Helvetica Neue"/>
              <a:sym typeface="Helvetica Neue"/>
            </a:endParaRPr>
          </a:p>
        </p:txBody>
      </p:sp>
      <p:sp>
        <p:nvSpPr>
          <p:cNvPr id="418" name="Google Shape;418;p18"/>
          <p:cNvSpPr/>
          <p:nvPr/>
        </p:nvSpPr>
        <p:spPr>
          <a:xfrm>
            <a:off x="6584950" y="2876550"/>
            <a:ext cx="989013"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400</a:t>
            </a:r>
            <a:endParaRPr sz="1800">
              <a:solidFill>
                <a:srgbClr val="000000"/>
              </a:solidFill>
              <a:latin typeface="Helvetica Neue"/>
              <a:ea typeface="Helvetica Neue"/>
              <a:cs typeface="Helvetica Neue"/>
              <a:sym typeface="Helvetica Neue"/>
            </a:endParaRPr>
          </a:p>
        </p:txBody>
      </p:sp>
      <p:sp>
        <p:nvSpPr>
          <p:cNvPr id="419" name="Google Shape;419;p18"/>
          <p:cNvSpPr/>
          <p:nvPr/>
        </p:nvSpPr>
        <p:spPr>
          <a:xfrm>
            <a:off x="6584950" y="3729038"/>
            <a:ext cx="110172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1200</a:t>
            </a:r>
            <a:endParaRPr sz="1800">
              <a:solidFill>
                <a:srgbClr val="000000"/>
              </a:solidFill>
              <a:latin typeface="Helvetica Neue"/>
              <a:ea typeface="Helvetica Neue"/>
              <a:cs typeface="Helvetica Neue"/>
              <a:sym typeface="Helvetica Neue"/>
            </a:endParaRPr>
          </a:p>
        </p:txBody>
      </p:sp>
      <p:cxnSp>
        <p:nvCxnSpPr>
          <p:cNvPr id="420" name="Google Shape;420;p18"/>
          <p:cNvCxnSpPr/>
          <p:nvPr/>
        </p:nvCxnSpPr>
        <p:spPr>
          <a:xfrm>
            <a:off x="6589713" y="4197350"/>
            <a:ext cx="1841500" cy="0"/>
          </a:xfrm>
          <a:prstGeom prst="straightConnector1">
            <a:avLst/>
          </a:prstGeom>
          <a:noFill/>
          <a:ln cap="flat" cmpd="sng" w="12700">
            <a:solidFill>
              <a:srgbClr val="000000"/>
            </a:solidFill>
            <a:prstDash val="dash"/>
            <a:round/>
            <a:headEnd len="med" w="med" type="none"/>
            <a:tailEnd len="med" w="med" type="none"/>
          </a:ln>
        </p:spPr>
      </p:cxnSp>
      <p:sp>
        <p:nvSpPr>
          <p:cNvPr id="421" name="Google Shape;421;p18"/>
          <p:cNvSpPr/>
          <p:nvPr/>
        </p:nvSpPr>
        <p:spPr>
          <a:xfrm>
            <a:off x="6084888" y="3227388"/>
            <a:ext cx="400050"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400</a:t>
            </a:r>
            <a:endParaRPr sz="1800">
              <a:solidFill>
                <a:srgbClr val="000000"/>
              </a:solidFill>
              <a:latin typeface="Helvetica Neue"/>
              <a:ea typeface="Helvetica Neue"/>
              <a:cs typeface="Helvetica Neue"/>
              <a:sym typeface="Helvetica Neue"/>
            </a:endParaRPr>
          </a:p>
        </p:txBody>
      </p:sp>
      <p:sp>
        <p:nvSpPr>
          <p:cNvPr id="422" name="Google Shape;422;p18"/>
          <p:cNvSpPr/>
          <p:nvPr/>
        </p:nvSpPr>
        <p:spPr>
          <a:xfrm>
            <a:off x="5995988" y="4830763"/>
            <a:ext cx="49847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1200</a:t>
            </a:r>
            <a:endParaRPr sz="1800">
              <a:solidFill>
                <a:srgbClr val="000000"/>
              </a:solidFill>
              <a:latin typeface="Helvetica Neue"/>
              <a:ea typeface="Helvetica Neue"/>
              <a:cs typeface="Helvetica Neue"/>
              <a:sym typeface="Helvetica Neue"/>
            </a:endParaRPr>
          </a:p>
        </p:txBody>
      </p:sp>
      <p:sp>
        <p:nvSpPr>
          <p:cNvPr id="423" name="Google Shape;423;p18"/>
          <p:cNvSpPr/>
          <p:nvPr/>
        </p:nvSpPr>
        <p:spPr>
          <a:xfrm>
            <a:off x="7967663" y="3006725"/>
            <a:ext cx="1023937" cy="376238"/>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24" name="Google Shape;424;p18"/>
          <p:cNvSpPr/>
          <p:nvPr/>
        </p:nvSpPr>
        <p:spPr>
          <a:xfrm>
            <a:off x="7967663" y="3908425"/>
            <a:ext cx="1023937" cy="1027113"/>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25" name="Google Shape;425;p18"/>
          <p:cNvSpPr/>
          <p:nvPr/>
        </p:nvSpPr>
        <p:spPr>
          <a:xfrm>
            <a:off x="5995988" y="5510213"/>
            <a:ext cx="49847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MAX</a:t>
            </a:r>
            <a:endParaRPr sz="1800">
              <a:solidFill>
                <a:srgbClr val="000000"/>
              </a:solidFill>
              <a:latin typeface="Helvetica Neue"/>
              <a:ea typeface="Helvetica Neue"/>
              <a:cs typeface="Helvetica Neue"/>
              <a:sym typeface="Helvetica Neue"/>
            </a:endParaRPr>
          </a:p>
        </p:txBody>
      </p:sp>
      <p:sp>
        <p:nvSpPr>
          <p:cNvPr id="426" name="Google Shape;426;p18"/>
          <p:cNvSpPr/>
          <p:nvPr/>
        </p:nvSpPr>
        <p:spPr>
          <a:xfrm>
            <a:off x="6432550" y="5507038"/>
            <a:ext cx="652463"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lang="en-US" sz="1400">
                <a:solidFill>
                  <a:srgbClr val="000000"/>
                </a:solidFill>
                <a:latin typeface="Helvetica Neue"/>
                <a:ea typeface="Helvetica Neue"/>
                <a:cs typeface="Helvetica Neue"/>
                <a:sym typeface="Helvetica Neue"/>
              </a:rPr>
              <a:t>= 2000</a:t>
            </a:r>
            <a:endParaRPr sz="1800">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 calcmode="lin" valueType="num">
                                      <p:cBhvr additive="base">
                                        <p:cTn dur="500"/>
                                        <p:tgtEl>
                                          <p:spTgt spid="4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anim calcmode="lin" valueType="num">
                                      <p:cBhvr additive="base">
                                        <p:cTn dur="500"/>
                                        <p:tgtEl>
                                          <p:spTgt spid="4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2" st="2"/>
                                            </p:txEl>
                                          </p:spTgt>
                                        </p:tgtEl>
                                        <p:attrNameLst>
                                          <p:attrName>style.visibility</p:attrName>
                                        </p:attrNameLst>
                                      </p:cBhvr>
                                      <p:to>
                                        <p:strVal val="visible"/>
                                      </p:to>
                                    </p:set>
                                    <p:anim calcmode="lin" valueType="num">
                                      <p:cBhvr additive="base">
                                        <p:cTn dur="500"/>
                                        <p:tgtEl>
                                          <p:spTgt spid="4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3" st="3"/>
                                            </p:txEl>
                                          </p:spTgt>
                                        </p:tgtEl>
                                        <p:attrNameLst>
                                          <p:attrName>style.visibility</p:attrName>
                                        </p:attrNameLst>
                                      </p:cBhvr>
                                      <p:to>
                                        <p:strVal val="visible"/>
                                      </p:to>
                                    </p:set>
                                    <p:anim calcmode="lin" valueType="num">
                                      <p:cBhvr additive="base">
                                        <p:cTn dur="500"/>
                                        <p:tgtEl>
                                          <p:spTgt spid="41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4" st="4"/>
                                            </p:txEl>
                                          </p:spTgt>
                                        </p:tgtEl>
                                        <p:attrNameLst>
                                          <p:attrName>style.visibility</p:attrName>
                                        </p:attrNameLst>
                                      </p:cBhvr>
                                      <p:to>
                                        <p:strVal val="visible"/>
                                      </p:to>
                                    </p:set>
                                    <p:anim calcmode="lin" valueType="num">
                                      <p:cBhvr additive="base">
                                        <p:cTn dur="500"/>
                                        <p:tgtEl>
                                          <p:spTgt spid="41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Dynamic linking</a:t>
            </a:r>
            <a:endParaRPr/>
          </a:p>
        </p:txBody>
      </p:sp>
      <p:sp>
        <p:nvSpPr>
          <p:cNvPr id="432" name="Google Shape;432;p1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Quá trình link đến một module ngoài (external module) được thực hiện sau khi đã tạo xong load module (i.e. file có thể thực thi, executable)</a:t>
            </a:r>
            <a:endParaRPr/>
          </a:p>
          <a:p>
            <a:pPr indent="-285750" lvl="1" marL="742950" rtl="0" algn="l">
              <a:spcBef>
                <a:spcPts val="1000"/>
              </a:spcBef>
              <a:spcAft>
                <a:spcPts val="0"/>
              </a:spcAft>
              <a:buSzPts val="2200"/>
              <a:buChar char="🞐"/>
            </a:pPr>
            <a:r>
              <a:rPr lang="en-US" sz="2200"/>
              <a:t>Ví dụ trong Windows: module ngoài là các file .DLL còn trong Unix, các module ngoài là các file .so (shared library)</a:t>
            </a:r>
            <a:endParaRPr/>
          </a:p>
          <a:p>
            <a:pPr indent="-342900" lvl="0" marL="342900" rtl="0" algn="l">
              <a:spcBef>
                <a:spcPts val="400"/>
              </a:spcBef>
              <a:spcAft>
                <a:spcPts val="0"/>
              </a:spcAft>
              <a:buSzPts val="2400"/>
              <a:buChar char="■"/>
            </a:pPr>
            <a:r>
              <a:rPr lang="en-US" sz="2400"/>
              <a:t>Load module chứa các stub tham chiếu (refer) đến routine của external module.</a:t>
            </a:r>
            <a:endParaRPr/>
          </a:p>
          <a:p>
            <a:pPr indent="-285750" lvl="1" marL="742950" rtl="0" algn="l">
              <a:spcBef>
                <a:spcPts val="1000"/>
              </a:spcBef>
              <a:spcAft>
                <a:spcPts val="0"/>
              </a:spcAft>
              <a:buSzPts val="2200"/>
              <a:buChar char="🞐"/>
            </a:pPr>
            <a:r>
              <a:rPr lang="en-US" sz="2200"/>
              <a:t>Lúc thực thi, khi stub được thực thi lần đầu (do process gọi routine lần đầu), stub nạp routine vào bộ nhớ, tự thay thế bằng địa chỉ của routine và routine được thực thi.</a:t>
            </a:r>
            <a:endParaRPr/>
          </a:p>
          <a:p>
            <a:pPr indent="-285750" lvl="1" marL="742950" rtl="0" algn="l">
              <a:spcBef>
                <a:spcPts val="1000"/>
              </a:spcBef>
              <a:spcAft>
                <a:spcPts val="0"/>
              </a:spcAft>
              <a:buSzPts val="2200"/>
              <a:buChar char="🞐"/>
            </a:pPr>
            <a:r>
              <a:rPr lang="en-US" sz="2200"/>
              <a:t>Các lần gọi routine sau sẽ xảy ra bình thường</a:t>
            </a:r>
            <a:endParaRPr/>
          </a:p>
          <a:p>
            <a:pPr indent="-342900" lvl="0" marL="342900" rtl="0" algn="l">
              <a:spcBef>
                <a:spcPts val="400"/>
              </a:spcBef>
              <a:spcAft>
                <a:spcPts val="0"/>
              </a:spcAft>
              <a:buSzPts val="2400"/>
              <a:buChar char="■"/>
            </a:pPr>
            <a:r>
              <a:rPr lang="en-US" sz="2400"/>
              <a:t>Stub cần sự hỗ trợ của OS (như kiểm tra xem routine đã được nạp vào bộ nhớ chưa).</a:t>
            </a:r>
            <a:endParaRPr/>
          </a:p>
        </p:txBody>
      </p:sp>
      <p:sp>
        <p:nvSpPr>
          <p:cNvPr id="433" name="Google Shape;433;p1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34" name="Google Shape;434;p1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1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 calcmode="lin" valueType="num">
                                      <p:cBhvr additive="base">
                                        <p:cTn dur="500"/>
                                        <p:tgtEl>
                                          <p:spTgt spid="4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 calcmode="lin" valueType="num">
                                      <p:cBhvr additive="base">
                                        <p:cTn dur="500"/>
                                        <p:tgtEl>
                                          <p:spTgt spid="4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anim calcmode="lin" valueType="num">
                                      <p:cBhvr additive="base">
                                        <p:cTn dur="500"/>
                                        <p:tgtEl>
                                          <p:spTgt spid="4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3" st="3"/>
                                            </p:txEl>
                                          </p:spTgt>
                                        </p:tgtEl>
                                        <p:attrNameLst>
                                          <p:attrName>style.visibility</p:attrName>
                                        </p:attrNameLst>
                                      </p:cBhvr>
                                      <p:to>
                                        <p:strVal val="visible"/>
                                      </p:to>
                                    </p:set>
                                    <p:anim calcmode="lin" valueType="num">
                                      <p:cBhvr additive="base">
                                        <p:cTn dur="500"/>
                                        <p:tgtEl>
                                          <p:spTgt spid="4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4" st="4"/>
                                            </p:txEl>
                                          </p:spTgt>
                                        </p:tgtEl>
                                        <p:attrNameLst>
                                          <p:attrName>style.visibility</p:attrName>
                                        </p:attrNameLst>
                                      </p:cBhvr>
                                      <p:to>
                                        <p:strVal val="visible"/>
                                      </p:to>
                                    </p:set>
                                    <p:anim calcmode="lin" valueType="num">
                                      <p:cBhvr additive="base">
                                        <p:cTn dur="500"/>
                                        <p:tgtEl>
                                          <p:spTgt spid="4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5" st="5"/>
                                            </p:txEl>
                                          </p:spTgt>
                                        </p:tgtEl>
                                        <p:attrNameLst>
                                          <p:attrName>style.visibility</p:attrName>
                                        </p:attrNameLst>
                                      </p:cBhvr>
                                      <p:to>
                                        <p:strVal val="visible"/>
                                      </p:to>
                                    </p:set>
                                    <p:anim calcmode="lin" valueType="num">
                                      <p:cBhvr additive="base">
                                        <p:cTn dur="500"/>
                                        <p:tgtEl>
                                          <p:spTgt spid="43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6</a:t>
            </a:r>
            <a:endParaRPr/>
          </a:p>
        </p:txBody>
      </p:sp>
      <p:sp>
        <p:nvSpPr>
          <p:cNvPr id="68" name="Google Shape;68;p2"/>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sz="3200"/>
              <a:t>Nêu điều kiện để thực hiện giải thuật Banker?</a:t>
            </a:r>
            <a:endParaRPr/>
          </a:p>
          <a:p>
            <a:pPr indent="-342900" lvl="0" marL="342900" rtl="0" algn="l">
              <a:spcBef>
                <a:spcPts val="640"/>
              </a:spcBef>
              <a:spcAft>
                <a:spcPts val="0"/>
              </a:spcAft>
              <a:buSzPts val="3200"/>
              <a:buChar char="■"/>
            </a:pPr>
            <a:r>
              <a:rPr lang="en-US" sz="3200"/>
              <a:t>Nêu các bước của giải thuật Banker?</a:t>
            </a:r>
            <a:endParaRPr/>
          </a:p>
          <a:p>
            <a:pPr indent="-342900" lvl="0" marL="342900" rtl="0" algn="l">
              <a:spcBef>
                <a:spcPts val="640"/>
              </a:spcBef>
              <a:spcAft>
                <a:spcPts val="0"/>
              </a:spcAft>
              <a:buSzPts val="3200"/>
              <a:buChar char="■"/>
            </a:pPr>
            <a:r>
              <a:rPr lang="en-US" sz="3200"/>
              <a:t>Nêu các bước của giải thuật yêu cầu tài nguyên?</a:t>
            </a:r>
            <a:endParaRPr/>
          </a:p>
          <a:p>
            <a:pPr indent="-342900" lvl="0" marL="342900" rtl="0" algn="l">
              <a:spcBef>
                <a:spcPts val="640"/>
              </a:spcBef>
              <a:spcAft>
                <a:spcPts val="0"/>
              </a:spcAft>
              <a:buSzPts val="3200"/>
              <a:buChar char="■"/>
            </a:pPr>
            <a:r>
              <a:rPr lang="en-US" sz="3200"/>
              <a:t>Nêu các bước giải thuật phát hiện deadlock?</a:t>
            </a:r>
            <a:endParaRPr/>
          </a:p>
          <a:p>
            <a:pPr indent="-342900" lvl="0" marL="342900" rtl="0" algn="l">
              <a:spcBef>
                <a:spcPts val="640"/>
              </a:spcBef>
              <a:spcAft>
                <a:spcPts val="0"/>
              </a:spcAft>
              <a:buSzPts val="3200"/>
              <a:buChar char="■"/>
            </a:pPr>
            <a:r>
              <a:rPr lang="en-US" sz="3200"/>
              <a:t>Khi deadlock xảy ra, hệ điều hành làm gì để phục hồi?</a:t>
            </a:r>
            <a:endParaRPr/>
          </a:p>
          <a:p>
            <a:pPr indent="-342900" lvl="0" marL="342900" rtl="0" algn="l">
              <a:spcBef>
                <a:spcPts val="640"/>
              </a:spcBef>
              <a:spcAft>
                <a:spcPts val="0"/>
              </a:spcAft>
              <a:buSzPts val="3200"/>
              <a:buChar char="■"/>
            </a:pPr>
            <a:r>
              <a:rPr lang="en-US" sz="3200"/>
              <a:t>Dựa trên yếu tổ nào để chấm dứt tiến trình bị deadlock?</a:t>
            </a:r>
            <a:endParaRPr sz="30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69" name="Google Shape;69;p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0" name="Google Shape;70;p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1" name="Google Shape;71;p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Ưu điểm của dynamic linking</a:t>
            </a:r>
            <a:endParaRPr/>
          </a:p>
        </p:txBody>
      </p:sp>
      <p:sp>
        <p:nvSpPr>
          <p:cNvPr id="441" name="Google Shape;441;p2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a:t>T</a:t>
            </a:r>
            <a:r>
              <a:rPr lang="en-US" sz="2600"/>
              <a:t>hông thường, external module là một thư viện cung cấp các tiện ích của OS. Các chương trình thực thi có thể dùng các phiên bản khác nhau của external module mà không cần sửa đổi, biên dịch lại.</a:t>
            </a:r>
            <a:endParaRPr/>
          </a:p>
          <a:p>
            <a:pPr indent="-342900" lvl="0" marL="342900" rtl="0" algn="just">
              <a:spcBef>
                <a:spcPts val="520"/>
              </a:spcBef>
              <a:spcAft>
                <a:spcPts val="0"/>
              </a:spcAft>
              <a:buSzPts val="2600"/>
              <a:buChar char="■"/>
            </a:pPr>
            <a:r>
              <a:rPr lang="en-US" sz="2600"/>
              <a:t>Chia sẻ mã (code sharing): một external module chỉ cần nạp vào bộ nhớ một lần. Các process cần dùng external module này thì cùng chia sẻ đoạn mã của external module ⇒ tiết kiệm không gian nhớ và đĩa.</a:t>
            </a:r>
            <a:endParaRPr/>
          </a:p>
          <a:p>
            <a:pPr indent="-342900" lvl="0" marL="342900" rtl="0" algn="just">
              <a:spcBef>
                <a:spcPts val="520"/>
              </a:spcBef>
              <a:spcAft>
                <a:spcPts val="0"/>
              </a:spcAft>
              <a:buSzPts val="2600"/>
              <a:buChar char="■"/>
            </a:pPr>
            <a:r>
              <a:rPr lang="en-US" sz="2600"/>
              <a:t>Phương pháp dynamic linking cần sự hỗ trợ của OS trong việc kiểm tra xem một thủ tục nào đó có thể được chia sẻ giữa các process hay là phần mã của riêng một process (bởi vì chỉ có OS mới có quyền thực hiện việc kiểm tra này).</a:t>
            </a:r>
            <a:endParaRPr/>
          </a:p>
          <a:p>
            <a:pPr indent="-165100" lvl="0" marL="342900" rtl="0" algn="l">
              <a:spcBef>
                <a:spcPts val="560"/>
              </a:spcBef>
              <a:spcAft>
                <a:spcPts val="0"/>
              </a:spcAft>
              <a:buSzPts val="2800"/>
              <a:buNone/>
            </a:pPr>
            <a:r>
              <a:t/>
            </a:r>
            <a:endParaRPr/>
          </a:p>
        </p:txBody>
      </p:sp>
      <p:sp>
        <p:nvSpPr>
          <p:cNvPr id="442" name="Google Shape;442;p2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43" name="Google Shape;443;p2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4" name="Google Shape;444;p2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 calcmode="lin" valueType="num">
                                      <p:cBhvr additive="base">
                                        <p:cTn dur="500"/>
                                        <p:tgtEl>
                                          <p:spTgt spid="4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 calcmode="lin" valueType="num">
                                      <p:cBhvr additive="base">
                                        <p:cTn dur="500"/>
                                        <p:tgtEl>
                                          <p:spTgt spid="4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 calcmode="lin" valueType="num">
                                      <p:cBhvr additive="base">
                                        <p:cTn dur="500"/>
                                        <p:tgtEl>
                                          <p:spTgt spid="4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anim calcmode="lin" valueType="num">
                                      <p:cBhvr additive="base">
                                        <p:cTn dur="500"/>
                                        <p:tgtEl>
                                          <p:spTgt spid="44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Dynamic loading</a:t>
            </a:r>
            <a:endParaRPr/>
          </a:p>
        </p:txBody>
      </p:sp>
      <p:sp>
        <p:nvSpPr>
          <p:cNvPr id="450" name="Google Shape;450;p2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Cơ chế: chỉ khi nào cần được gọi đến thì một thủ tục mới được nạp vào bộ nhớ chính ⇒ tăng độ hiệu dụng của bộ nhớ bởi vì các thủ tục không được gọi đến sẽ không chiếm chỗ trong bộ nhớ</a:t>
            </a:r>
            <a:endParaRPr/>
          </a:p>
          <a:p>
            <a:pPr indent="-342900" lvl="0" marL="342900" rtl="0" algn="just">
              <a:spcBef>
                <a:spcPts val="440"/>
              </a:spcBef>
              <a:spcAft>
                <a:spcPts val="0"/>
              </a:spcAft>
              <a:buSzPts val="2200"/>
              <a:buChar char="■"/>
            </a:pPr>
            <a:r>
              <a:rPr lang="en-US" sz="2200"/>
              <a:t>Rất hiệu quả trong trường hợp tồn tại khối lượng lớn mã chương trình có tần suất sử dụng thấp, không được sử dụng thường xuyên (ví dụ các thủ tục xử lý lỗi) </a:t>
            </a:r>
            <a:endParaRPr/>
          </a:p>
          <a:p>
            <a:pPr indent="-342900" lvl="0" marL="342900" rtl="0" algn="just">
              <a:spcBef>
                <a:spcPts val="440"/>
              </a:spcBef>
              <a:spcAft>
                <a:spcPts val="0"/>
              </a:spcAft>
              <a:buSzPts val="2200"/>
              <a:buChar char="■"/>
            </a:pPr>
            <a:r>
              <a:rPr lang="en-US" sz="2200"/>
              <a:t>Hỗ trợ từ hệ điều hành</a:t>
            </a:r>
            <a:endParaRPr/>
          </a:p>
          <a:p>
            <a:pPr indent="-285750" lvl="1" marL="742950" rtl="0" algn="just">
              <a:spcBef>
                <a:spcPts val="440"/>
              </a:spcBef>
              <a:spcAft>
                <a:spcPts val="0"/>
              </a:spcAft>
              <a:buSzPts val="2200"/>
              <a:buChar char="🞐"/>
            </a:pPr>
            <a:r>
              <a:rPr lang="en-US" sz="2200"/>
              <a:t>Thông thường, user chịu trách nhiệm thiết kế và hiện thực các chương trình có dynamic loading.</a:t>
            </a:r>
            <a:endParaRPr/>
          </a:p>
          <a:p>
            <a:pPr indent="-285750" lvl="1" marL="742950" rtl="0" algn="just">
              <a:spcBef>
                <a:spcPts val="440"/>
              </a:spcBef>
              <a:spcAft>
                <a:spcPts val="0"/>
              </a:spcAft>
              <a:buSzPts val="2200"/>
              <a:buChar char="🞐"/>
            </a:pPr>
            <a:r>
              <a:rPr lang="en-US" sz="2200"/>
              <a:t>Hệ điều hành chủ yếu cung cấp một số thủ tục thư viện hỗ trợ, tạo điều kiện dễ dàng hơn cho lập trình viên.</a:t>
            </a:r>
            <a:endParaRPr/>
          </a:p>
          <a:p>
            <a:pPr indent="-165100" lvl="0" marL="342900" rtl="0" algn="l">
              <a:spcBef>
                <a:spcPts val="560"/>
              </a:spcBef>
              <a:spcAft>
                <a:spcPts val="0"/>
              </a:spcAft>
              <a:buSzPts val="2800"/>
              <a:buNone/>
            </a:pPr>
            <a:r>
              <a:t/>
            </a:r>
            <a:endParaRPr/>
          </a:p>
        </p:txBody>
      </p:sp>
      <p:sp>
        <p:nvSpPr>
          <p:cNvPr id="451" name="Google Shape;451;p2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52" name="Google Shape;452;p2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2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 calcmode="lin" valueType="num">
                                      <p:cBhvr additive="base">
                                        <p:cTn dur="500"/>
                                        <p:tgtEl>
                                          <p:spTgt spid="4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 calcmode="lin" valueType="num">
                                      <p:cBhvr additive="base">
                                        <p:cTn dur="500"/>
                                        <p:tgtEl>
                                          <p:spTgt spid="4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 calcmode="lin" valueType="num">
                                      <p:cBhvr additive="base">
                                        <p:cTn dur="500"/>
                                        <p:tgtEl>
                                          <p:spTgt spid="4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anim calcmode="lin" valueType="num">
                                      <p:cBhvr additive="base">
                                        <p:cTn dur="500"/>
                                        <p:tgtEl>
                                          <p:spTgt spid="4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4" st="4"/>
                                            </p:txEl>
                                          </p:spTgt>
                                        </p:tgtEl>
                                        <p:attrNameLst>
                                          <p:attrName>style.visibility</p:attrName>
                                        </p:attrNameLst>
                                      </p:cBhvr>
                                      <p:to>
                                        <p:strVal val="visible"/>
                                      </p:to>
                                    </p:set>
                                    <p:anim calcmode="lin" valueType="num">
                                      <p:cBhvr additive="base">
                                        <p:cTn dur="500"/>
                                        <p:tgtEl>
                                          <p:spTgt spid="4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5" st="5"/>
                                            </p:txEl>
                                          </p:spTgt>
                                        </p:tgtEl>
                                        <p:attrNameLst>
                                          <p:attrName>style.visibility</p:attrName>
                                        </p:attrNameLst>
                                      </p:cBhvr>
                                      <p:to>
                                        <p:strVal val="visible"/>
                                      </p:to>
                                    </p:set>
                                    <p:anim calcmode="lin" valueType="num">
                                      <p:cBhvr additive="base">
                                        <p:cTn dur="500"/>
                                        <p:tgtEl>
                                          <p:spTgt spid="45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Mô hình quản lý bộ nhớ</a:t>
            </a:r>
            <a:endParaRPr/>
          </a:p>
        </p:txBody>
      </p:sp>
      <p:sp>
        <p:nvSpPr>
          <p:cNvPr id="459" name="Google Shape;459;p2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Trong chương này, mô hình quản lý bộ nhớ là một mô hình đơn giản, </a:t>
            </a:r>
            <a:r>
              <a:rPr lang="en-US" sz="2200">
                <a:solidFill>
                  <a:srgbClr val="FF0000"/>
                </a:solidFill>
              </a:rPr>
              <a:t>không có bộ nhớ ảo</a:t>
            </a:r>
            <a:r>
              <a:rPr lang="en-US" sz="2200"/>
              <a:t>.</a:t>
            </a:r>
            <a:endParaRPr/>
          </a:p>
          <a:p>
            <a:pPr indent="-342900" lvl="0" marL="342900" rtl="0" algn="just">
              <a:spcBef>
                <a:spcPts val="440"/>
              </a:spcBef>
              <a:spcAft>
                <a:spcPts val="0"/>
              </a:spcAft>
              <a:buSzPts val="2200"/>
              <a:buChar char="■"/>
            </a:pPr>
            <a:r>
              <a:rPr lang="en-US" sz="2200"/>
              <a:t>Một process phải được nạp hoàn toàn vào bộ nhớ thì mới được thực thi. </a:t>
            </a:r>
            <a:endParaRPr sz="2200"/>
          </a:p>
          <a:p>
            <a:pPr indent="-342900" lvl="0" marL="342900" rtl="0" algn="just">
              <a:spcBef>
                <a:spcPts val="440"/>
              </a:spcBef>
              <a:spcAft>
                <a:spcPts val="0"/>
              </a:spcAft>
              <a:buSzPts val="2200"/>
              <a:buChar char="■"/>
            </a:pPr>
            <a:r>
              <a:rPr lang="en-US" sz="2200"/>
              <a:t>Các cơ chế quản lý bộ nhớ sau đây rất ít (hầu như không còn) được dùng trong các hệ thống hiện đại</a:t>
            </a:r>
            <a:endParaRPr/>
          </a:p>
          <a:p>
            <a:pPr indent="-285750" lvl="1" marL="742950" rtl="0" algn="just">
              <a:spcBef>
                <a:spcPts val="440"/>
              </a:spcBef>
              <a:spcAft>
                <a:spcPts val="0"/>
              </a:spcAft>
              <a:buSzPts val="2200"/>
              <a:buChar char="🞐"/>
            </a:pPr>
            <a:r>
              <a:rPr lang="en-US" sz="2200"/>
              <a:t>Phân chia cố định (fixed partitioning)</a:t>
            </a:r>
            <a:endParaRPr/>
          </a:p>
          <a:p>
            <a:pPr indent="-285750" lvl="1" marL="742950" rtl="0" algn="just">
              <a:spcBef>
                <a:spcPts val="440"/>
              </a:spcBef>
              <a:spcAft>
                <a:spcPts val="0"/>
              </a:spcAft>
              <a:buSzPts val="2200"/>
              <a:buChar char="🞐"/>
            </a:pPr>
            <a:r>
              <a:rPr lang="en-US" sz="2200"/>
              <a:t>Phân chia động (dynamic partitioning)</a:t>
            </a:r>
            <a:endParaRPr/>
          </a:p>
          <a:p>
            <a:pPr indent="-285750" lvl="1" marL="742950" rtl="0" algn="just">
              <a:spcBef>
                <a:spcPts val="440"/>
              </a:spcBef>
              <a:spcAft>
                <a:spcPts val="0"/>
              </a:spcAft>
              <a:buSzPts val="2200"/>
              <a:buChar char="🞐"/>
            </a:pPr>
            <a:r>
              <a:rPr lang="en-US" sz="2200"/>
              <a:t>Phân trang đơn giản (simple paging)</a:t>
            </a:r>
            <a:endParaRPr/>
          </a:p>
          <a:p>
            <a:pPr indent="-285750" lvl="1" marL="742950" rtl="0" algn="just">
              <a:spcBef>
                <a:spcPts val="440"/>
              </a:spcBef>
              <a:spcAft>
                <a:spcPts val="0"/>
              </a:spcAft>
              <a:buSzPts val="2200"/>
              <a:buChar char="🞐"/>
            </a:pPr>
            <a:r>
              <a:rPr lang="en-US" sz="2200"/>
              <a:t>Phân đoạn đơn giản (simple segmentation)</a:t>
            </a:r>
            <a:endParaRPr/>
          </a:p>
          <a:p>
            <a:pPr indent="-165100" lvl="0" marL="342900" rtl="0" algn="l">
              <a:spcBef>
                <a:spcPts val="560"/>
              </a:spcBef>
              <a:spcAft>
                <a:spcPts val="0"/>
              </a:spcAft>
              <a:buSzPts val="2800"/>
              <a:buNone/>
            </a:pPr>
            <a:r>
              <a:t/>
            </a:r>
            <a:endParaRPr/>
          </a:p>
        </p:txBody>
      </p:sp>
      <p:sp>
        <p:nvSpPr>
          <p:cNvPr id="460" name="Google Shape;460;p2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61" name="Google Shape;461;p2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2" name="Google Shape;462;p2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 calcmode="lin" valueType="num">
                                      <p:cBhvr additive="base">
                                        <p:cTn dur="500"/>
                                        <p:tgtEl>
                                          <p:spTgt spid="45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 calcmode="lin" valueType="num">
                                      <p:cBhvr additive="base">
                                        <p:cTn dur="500"/>
                                        <p:tgtEl>
                                          <p:spTgt spid="45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 calcmode="lin" valueType="num">
                                      <p:cBhvr additive="base">
                                        <p:cTn dur="500"/>
                                        <p:tgtEl>
                                          <p:spTgt spid="45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3" st="3"/>
                                            </p:txEl>
                                          </p:spTgt>
                                        </p:tgtEl>
                                        <p:attrNameLst>
                                          <p:attrName>style.visibility</p:attrName>
                                        </p:attrNameLst>
                                      </p:cBhvr>
                                      <p:to>
                                        <p:strVal val="visible"/>
                                      </p:to>
                                    </p:set>
                                    <p:anim calcmode="lin" valueType="num">
                                      <p:cBhvr additive="base">
                                        <p:cTn dur="500"/>
                                        <p:tgtEl>
                                          <p:spTgt spid="45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4" st="4"/>
                                            </p:txEl>
                                          </p:spTgt>
                                        </p:tgtEl>
                                        <p:attrNameLst>
                                          <p:attrName>style.visibility</p:attrName>
                                        </p:attrNameLst>
                                      </p:cBhvr>
                                      <p:to>
                                        <p:strVal val="visible"/>
                                      </p:to>
                                    </p:set>
                                    <p:anim calcmode="lin" valueType="num">
                                      <p:cBhvr additive="base">
                                        <p:cTn dur="500"/>
                                        <p:tgtEl>
                                          <p:spTgt spid="45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5" st="5"/>
                                            </p:txEl>
                                          </p:spTgt>
                                        </p:tgtEl>
                                        <p:attrNameLst>
                                          <p:attrName>style.visibility</p:attrName>
                                        </p:attrNameLst>
                                      </p:cBhvr>
                                      <p:to>
                                        <p:strVal val="visible"/>
                                      </p:to>
                                    </p:set>
                                    <p:anim calcmode="lin" valueType="num">
                                      <p:cBhvr additive="base">
                                        <p:cTn dur="500"/>
                                        <p:tgtEl>
                                          <p:spTgt spid="45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6" st="6"/>
                                            </p:txEl>
                                          </p:spTgt>
                                        </p:tgtEl>
                                        <p:attrNameLst>
                                          <p:attrName>style.visibility</p:attrName>
                                        </p:attrNameLst>
                                      </p:cBhvr>
                                      <p:to>
                                        <p:strVal val="visible"/>
                                      </p:to>
                                    </p:set>
                                    <p:anim calcmode="lin" valueType="num">
                                      <p:cBhvr additive="base">
                                        <p:cTn dur="500"/>
                                        <p:tgtEl>
                                          <p:spTgt spid="45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7" st="7"/>
                                            </p:txEl>
                                          </p:spTgt>
                                        </p:tgtEl>
                                        <p:attrNameLst>
                                          <p:attrName>style.visibility</p:attrName>
                                        </p:attrNameLst>
                                      </p:cBhvr>
                                      <p:to>
                                        <p:strVal val="visible"/>
                                      </p:to>
                                    </p:set>
                                    <p:anim calcmode="lin" valueType="num">
                                      <p:cBhvr additive="base">
                                        <p:cTn dur="500"/>
                                        <p:tgtEl>
                                          <p:spTgt spid="45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Mô hình quản lý bộ nhớ (tt)</a:t>
            </a:r>
            <a:endParaRPr/>
          </a:p>
        </p:txBody>
      </p:sp>
      <p:sp>
        <p:nvSpPr>
          <p:cNvPr id="468" name="Google Shape;468;p2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69" name="Google Shape;469;p2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0" name="Google Shape;470;p2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471" name="Google Shape;471;p23"/>
          <p:cNvPicPr preferRelativeResize="0"/>
          <p:nvPr/>
        </p:nvPicPr>
        <p:blipFill rotWithShape="1">
          <a:blip r:embed="rId3">
            <a:alphaModFix/>
          </a:blip>
          <a:srcRect b="1147" l="0" r="0" t="0"/>
          <a:stretch/>
        </p:blipFill>
        <p:spPr>
          <a:xfrm>
            <a:off x="822325" y="1163637"/>
            <a:ext cx="3144838" cy="5313363"/>
          </a:xfrm>
          <a:prstGeom prst="rect">
            <a:avLst/>
          </a:prstGeom>
          <a:noFill/>
          <a:ln>
            <a:noFill/>
          </a:ln>
        </p:spPr>
      </p:pic>
      <p:pic>
        <p:nvPicPr>
          <p:cNvPr id="472" name="Google Shape;472;p23"/>
          <p:cNvPicPr preferRelativeResize="0"/>
          <p:nvPr/>
        </p:nvPicPr>
        <p:blipFill rotWithShape="1">
          <a:blip r:embed="rId4">
            <a:alphaModFix/>
          </a:blip>
          <a:srcRect b="0" l="0" r="0" t="0"/>
          <a:stretch/>
        </p:blipFill>
        <p:spPr>
          <a:xfrm>
            <a:off x="5321300" y="990600"/>
            <a:ext cx="2974975" cy="2779713"/>
          </a:xfrm>
          <a:prstGeom prst="rect">
            <a:avLst/>
          </a:prstGeom>
          <a:noFill/>
          <a:ln>
            <a:noFill/>
          </a:ln>
        </p:spPr>
      </p:pic>
      <p:pic>
        <p:nvPicPr>
          <p:cNvPr id="473" name="Google Shape;473;p23"/>
          <p:cNvPicPr preferRelativeResize="0"/>
          <p:nvPr/>
        </p:nvPicPr>
        <p:blipFill rotWithShape="1">
          <a:blip r:embed="rId5">
            <a:alphaModFix/>
          </a:blip>
          <a:srcRect b="0" l="0" r="0" t="0"/>
          <a:stretch/>
        </p:blipFill>
        <p:spPr>
          <a:xfrm>
            <a:off x="5168900" y="3806825"/>
            <a:ext cx="3178175" cy="29448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mảnh (fragmentation)</a:t>
            </a:r>
            <a:endParaRPr/>
          </a:p>
        </p:txBody>
      </p:sp>
      <p:sp>
        <p:nvSpPr>
          <p:cNvPr id="479" name="Google Shape;479;p2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Phân mảnh ngoại (external fragmentation)</a:t>
            </a:r>
            <a:endParaRPr/>
          </a:p>
          <a:p>
            <a:pPr indent="-285750" lvl="1" marL="742950" rtl="0" algn="just">
              <a:spcBef>
                <a:spcPts val="440"/>
              </a:spcBef>
              <a:spcAft>
                <a:spcPts val="0"/>
              </a:spcAft>
              <a:buSzPts val="2200"/>
              <a:buChar char="🞐"/>
            </a:pPr>
            <a:r>
              <a:rPr lang="en-US" sz="2200"/>
              <a:t>Kích thước không gian nhớ còn trống đủ để thỏa mãn một yêu cầu cấp phát, tuy nhiên không gian nhớ này không liên tục ⇒ có thể dùng cơ chế kết khối (compaction) để gom lại thành vùng nhớ liên tục.</a:t>
            </a:r>
            <a:endParaRPr/>
          </a:p>
          <a:p>
            <a:pPr indent="-342900" lvl="0" marL="342900" rtl="0" algn="just">
              <a:spcBef>
                <a:spcPts val="440"/>
              </a:spcBef>
              <a:spcAft>
                <a:spcPts val="0"/>
              </a:spcAft>
              <a:buSzPts val="2200"/>
              <a:buChar char="■"/>
            </a:pPr>
            <a:r>
              <a:rPr lang="en-US" sz="2200"/>
              <a:t>Phân mảnh nội (internal fragmentation)</a:t>
            </a:r>
            <a:endParaRPr/>
          </a:p>
          <a:p>
            <a:pPr indent="-285750" lvl="1" marL="742950" rtl="0" algn="just">
              <a:spcBef>
                <a:spcPts val="440"/>
              </a:spcBef>
              <a:spcAft>
                <a:spcPts val="0"/>
              </a:spcAft>
              <a:buSzPts val="2200"/>
              <a:buChar char="🞐"/>
            </a:pPr>
            <a:r>
              <a:rPr lang="en-US" sz="2200"/>
              <a:t>Kích thước vùng nhớ được cấp phát có thể hơi lớn hơn vùng nhớ yêu cầu.</a:t>
            </a:r>
            <a:endParaRPr/>
          </a:p>
          <a:p>
            <a:pPr indent="-228600" lvl="2" marL="1143000" rtl="0" algn="just">
              <a:spcBef>
                <a:spcPts val="440"/>
              </a:spcBef>
              <a:spcAft>
                <a:spcPts val="0"/>
              </a:spcAft>
              <a:buSzPts val="2200"/>
              <a:buChar char="■"/>
            </a:pPr>
            <a:r>
              <a:rPr lang="en-US" sz="2200"/>
              <a:t>Ví dụ: cấp một khoảng trống 18,464 bytes cho một  process yêu cầu 18,462 bytes.</a:t>
            </a:r>
            <a:endParaRPr/>
          </a:p>
          <a:p>
            <a:pPr indent="-285750" lvl="1" marL="742950" rtl="0" algn="just">
              <a:spcBef>
                <a:spcPts val="440"/>
              </a:spcBef>
              <a:spcAft>
                <a:spcPts val="0"/>
              </a:spcAft>
              <a:buSzPts val="2200"/>
              <a:buChar char="🞐"/>
            </a:pPr>
            <a:r>
              <a:rPr lang="en-US" sz="2200"/>
              <a:t>Hiện tượng phân mảnh nội thường xảy ra khi bộ nhớ thực được chia thành các khối kích thước cố định (fixed-sized block) và các process được cấp phát theo đơn vị khối. Ví dụ: cơ chế phân trang (paging).</a:t>
            </a:r>
            <a:endParaRPr/>
          </a:p>
          <a:p>
            <a:pPr indent="-165100" lvl="0" marL="342900" rtl="0" algn="l">
              <a:spcBef>
                <a:spcPts val="560"/>
              </a:spcBef>
              <a:spcAft>
                <a:spcPts val="0"/>
              </a:spcAft>
              <a:buSzPts val="2800"/>
              <a:buNone/>
            </a:pPr>
            <a:r>
              <a:t/>
            </a:r>
            <a:endParaRPr/>
          </a:p>
        </p:txBody>
      </p:sp>
      <p:sp>
        <p:nvSpPr>
          <p:cNvPr id="480" name="Google Shape;480;p2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81" name="Google Shape;481;p2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2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 calcmode="lin" valueType="num">
                                      <p:cBhvr additive="base">
                                        <p:cTn dur="500"/>
                                        <p:tgtEl>
                                          <p:spTgt spid="47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anim calcmode="lin" valueType="num">
                                      <p:cBhvr additive="base">
                                        <p:cTn dur="500"/>
                                        <p:tgtEl>
                                          <p:spTgt spid="47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anim calcmode="lin" valueType="num">
                                      <p:cBhvr additive="base">
                                        <p:cTn dur="500"/>
                                        <p:tgtEl>
                                          <p:spTgt spid="47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3" st="3"/>
                                            </p:txEl>
                                          </p:spTgt>
                                        </p:tgtEl>
                                        <p:attrNameLst>
                                          <p:attrName>style.visibility</p:attrName>
                                        </p:attrNameLst>
                                      </p:cBhvr>
                                      <p:to>
                                        <p:strVal val="visible"/>
                                      </p:to>
                                    </p:set>
                                    <p:anim calcmode="lin" valueType="num">
                                      <p:cBhvr additive="base">
                                        <p:cTn dur="500"/>
                                        <p:tgtEl>
                                          <p:spTgt spid="47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4" st="4"/>
                                            </p:txEl>
                                          </p:spTgt>
                                        </p:tgtEl>
                                        <p:attrNameLst>
                                          <p:attrName>style.visibility</p:attrName>
                                        </p:attrNameLst>
                                      </p:cBhvr>
                                      <p:to>
                                        <p:strVal val="visible"/>
                                      </p:to>
                                    </p:set>
                                    <p:anim calcmode="lin" valueType="num">
                                      <p:cBhvr additive="base">
                                        <p:cTn dur="500"/>
                                        <p:tgtEl>
                                          <p:spTgt spid="47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5" st="5"/>
                                            </p:txEl>
                                          </p:spTgt>
                                        </p:tgtEl>
                                        <p:attrNameLst>
                                          <p:attrName>style.visibility</p:attrName>
                                        </p:attrNameLst>
                                      </p:cBhvr>
                                      <p:to>
                                        <p:strVal val="visible"/>
                                      </p:to>
                                    </p:set>
                                    <p:anim calcmode="lin" valueType="num">
                                      <p:cBhvr additive="base">
                                        <p:cTn dur="500"/>
                                        <p:tgtEl>
                                          <p:spTgt spid="47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6" st="6"/>
                                            </p:txEl>
                                          </p:spTgt>
                                        </p:tgtEl>
                                        <p:attrNameLst>
                                          <p:attrName>style.visibility</p:attrName>
                                        </p:attrNameLst>
                                      </p:cBhvr>
                                      <p:to>
                                        <p:strVal val="visible"/>
                                      </p:to>
                                    </p:set>
                                    <p:anim calcmode="lin" valueType="num">
                                      <p:cBhvr additive="base">
                                        <p:cTn dur="500"/>
                                        <p:tgtEl>
                                          <p:spTgt spid="47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mảnh nội</a:t>
            </a:r>
            <a:endParaRPr/>
          </a:p>
        </p:txBody>
      </p:sp>
      <p:sp>
        <p:nvSpPr>
          <p:cNvPr id="488" name="Google Shape;488;p2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89" name="Google Shape;489;p2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0" name="Google Shape;490;p2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91" name="Google Shape;491;p25"/>
          <p:cNvSpPr/>
          <p:nvPr/>
        </p:nvSpPr>
        <p:spPr>
          <a:xfrm>
            <a:off x="2832100" y="1273175"/>
            <a:ext cx="2328863" cy="912813"/>
          </a:xfrm>
          <a:prstGeom prst="rect">
            <a:avLst/>
          </a:prstGeom>
          <a:solidFill>
            <a:srgbClr val="DDDDDD"/>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operating</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system</a:t>
            </a:r>
            <a:endParaRPr/>
          </a:p>
        </p:txBody>
      </p:sp>
      <p:sp>
        <p:nvSpPr>
          <p:cNvPr id="492" name="Google Shape;492;p25"/>
          <p:cNvSpPr/>
          <p:nvPr/>
        </p:nvSpPr>
        <p:spPr>
          <a:xfrm>
            <a:off x="2832100" y="2187575"/>
            <a:ext cx="2328863" cy="12065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(used)</a:t>
            </a:r>
            <a:endParaRPr/>
          </a:p>
        </p:txBody>
      </p:sp>
      <p:sp>
        <p:nvSpPr>
          <p:cNvPr id="493" name="Google Shape;493;p25"/>
          <p:cNvSpPr/>
          <p:nvPr/>
        </p:nvSpPr>
        <p:spPr>
          <a:xfrm>
            <a:off x="2827338" y="3387725"/>
            <a:ext cx="2328862" cy="1085850"/>
          </a:xfrm>
          <a:prstGeom prst="rect">
            <a:avLst/>
          </a:prstGeom>
          <a:solidFill>
            <a:srgbClr val="969696"/>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Verdana"/>
              <a:ea typeface="Verdana"/>
              <a:cs typeface="Verdana"/>
              <a:sym typeface="Verdana"/>
            </a:endParaRPr>
          </a:p>
        </p:txBody>
      </p:sp>
      <p:sp>
        <p:nvSpPr>
          <p:cNvPr id="494" name="Google Shape;494;p25"/>
          <p:cNvSpPr txBox="1"/>
          <p:nvPr/>
        </p:nvSpPr>
        <p:spPr>
          <a:xfrm>
            <a:off x="5480050" y="1227138"/>
            <a:ext cx="28844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Yêu cầu kế tiếp là 18,462 bytes !!!</a:t>
            </a:r>
            <a:endParaRPr/>
          </a:p>
        </p:txBody>
      </p:sp>
      <p:sp>
        <p:nvSpPr>
          <p:cNvPr id="495" name="Google Shape;495;p25"/>
          <p:cNvSpPr/>
          <p:nvPr/>
        </p:nvSpPr>
        <p:spPr>
          <a:xfrm flipH="1">
            <a:off x="2560638" y="3390900"/>
            <a:ext cx="209550" cy="1087438"/>
          </a:xfrm>
          <a:prstGeom prst="rightBrace">
            <a:avLst>
              <a:gd fmla="val 43245" name="adj1"/>
              <a:gd fmla="val 50000" name="adj2"/>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496" name="Google Shape;496;p25"/>
          <p:cNvSpPr txBox="1"/>
          <p:nvPr/>
        </p:nvSpPr>
        <p:spPr>
          <a:xfrm>
            <a:off x="334963" y="3444875"/>
            <a:ext cx="210185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hole kích thước</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18,464 bytes</a:t>
            </a:r>
            <a:endParaRPr/>
          </a:p>
        </p:txBody>
      </p:sp>
      <p:sp>
        <p:nvSpPr>
          <p:cNvPr id="497" name="Google Shape;497;p25"/>
          <p:cNvSpPr txBox="1"/>
          <p:nvPr/>
        </p:nvSpPr>
        <p:spPr>
          <a:xfrm>
            <a:off x="5656263" y="3681413"/>
            <a:ext cx="302577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Cần quản lý khoảng trống 2 bytes !?!</a:t>
            </a:r>
            <a:endParaRPr/>
          </a:p>
        </p:txBody>
      </p:sp>
      <p:graphicFrame>
        <p:nvGraphicFramePr>
          <p:cNvPr id="498" name="Google Shape;498;p25"/>
          <p:cNvGraphicFramePr/>
          <p:nvPr/>
        </p:nvGraphicFramePr>
        <p:xfrm>
          <a:off x="6424613" y="2081213"/>
          <a:ext cx="1098550" cy="1420812"/>
        </p:xfrm>
        <a:graphic>
          <a:graphicData uri="http://schemas.openxmlformats.org/presentationml/2006/ole">
            <mc:AlternateContent>
              <mc:Choice Requires="v">
                <p:oleObj r:id="rId4" imgH="1420812" imgW="1098550" progId="MS_ClipArt_Gallery.2" spid="_x0000_s1">
                  <p:embed/>
                </p:oleObj>
              </mc:Choice>
              <mc:Fallback>
                <p:oleObj r:id="rId5" imgH="1420812" imgW="1098550" progId="MS_ClipArt_Gallery.2">
                  <p:embed/>
                  <p:pic>
                    <p:nvPicPr>
                      <p:cNvPr id="498" name="Google Shape;498;p25"/>
                      <p:cNvPicPr preferRelativeResize="0"/>
                      <p:nvPr/>
                    </p:nvPicPr>
                    <p:blipFill rotWithShape="1">
                      <a:blip r:embed="rId6">
                        <a:alphaModFix/>
                      </a:blip>
                      <a:srcRect b="0" l="0" r="0" t="0"/>
                      <a:stretch/>
                    </p:blipFill>
                    <p:spPr>
                      <a:xfrm>
                        <a:off x="6424613" y="2081213"/>
                        <a:ext cx="1098550" cy="1420812"/>
                      </a:xfrm>
                      <a:prstGeom prst="rect">
                        <a:avLst/>
                      </a:prstGeom>
                      <a:noFill/>
                      <a:ln>
                        <a:noFill/>
                      </a:ln>
                    </p:spPr>
                  </p:pic>
                </p:oleObj>
              </mc:Fallback>
            </mc:AlternateContent>
          </a:graphicData>
        </a:graphic>
      </p:graphicFrame>
      <p:sp>
        <p:nvSpPr>
          <p:cNvPr id="499" name="Google Shape;499;p25"/>
          <p:cNvSpPr txBox="1"/>
          <p:nvPr/>
        </p:nvSpPr>
        <p:spPr>
          <a:xfrm>
            <a:off x="1951038" y="4972050"/>
            <a:ext cx="6734175" cy="8858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600"/>
              <a:buFont typeface="Arial"/>
              <a:buNone/>
            </a:pPr>
            <a:r>
              <a:rPr lang="en-US" sz="2600">
                <a:solidFill>
                  <a:schemeClr val="dk1"/>
                </a:solidFill>
                <a:latin typeface="Times New Roman"/>
                <a:ea typeface="Times New Roman"/>
                <a:cs typeface="Times New Roman"/>
                <a:sym typeface="Times New Roman"/>
              </a:rPr>
              <a:t>OS sẽ cấp phát hẳn khối18,464 bytes cho process ⇒ dư ra 2 bytes không dùng!</a:t>
            </a:r>
            <a:endParaRPr/>
          </a:p>
        </p:txBody>
      </p:sp>
      <p:graphicFrame>
        <p:nvGraphicFramePr>
          <p:cNvPr id="500" name="Google Shape;500;p25"/>
          <p:cNvGraphicFramePr/>
          <p:nvPr/>
        </p:nvGraphicFramePr>
        <p:xfrm>
          <a:off x="862013" y="4495800"/>
          <a:ext cx="952500" cy="1905000"/>
        </p:xfrm>
        <a:graphic>
          <a:graphicData uri="http://schemas.openxmlformats.org/presentationml/2006/ole">
            <mc:AlternateContent>
              <mc:Choice Requires="v">
                <p:oleObj r:id="rId7" imgH="1905000" imgW="952500" progId="MS_ClipArt_Gallery.2" spid="_x0000_s2">
                  <p:embed/>
                </p:oleObj>
              </mc:Choice>
              <mc:Fallback>
                <p:oleObj r:id="rId8" imgH="1905000" imgW="952500" progId="MS_ClipArt_Gallery.2">
                  <p:embed/>
                  <p:pic>
                    <p:nvPicPr>
                      <p:cNvPr id="500" name="Google Shape;500;p25"/>
                      <p:cNvPicPr preferRelativeResize="0"/>
                      <p:nvPr/>
                    </p:nvPicPr>
                    <p:blipFill rotWithShape="1">
                      <a:blip r:embed="rId9">
                        <a:alphaModFix/>
                      </a:blip>
                      <a:srcRect b="0" l="0" r="0" t="0"/>
                      <a:stretch/>
                    </p:blipFill>
                    <p:spPr>
                      <a:xfrm>
                        <a:off x="862013" y="4495800"/>
                        <a:ext cx="952500" cy="1905000"/>
                      </a:xfrm>
                      <a:prstGeom prst="rect">
                        <a:avLst/>
                      </a:prstGeom>
                      <a:noFill/>
                      <a:ln>
                        <a:noFill/>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Fixed partitioning</a:t>
            </a:r>
            <a:endParaRPr/>
          </a:p>
        </p:txBody>
      </p:sp>
      <p:sp>
        <p:nvSpPr>
          <p:cNvPr id="506" name="Google Shape;506;p26"/>
          <p:cNvSpPr txBox="1"/>
          <p:nvPr>
            <p:ph idx="1" type="body"/>
          </p:nvPr>
        </p:nvSpPr>
        <p:spPr>
          <a:xfrm>
            <a:off x="251520" y="1412776"/>
            <a:ext cx="53872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Khi khởi động hệ thống, bộ nhớ chính được chia thành nhiều phần rời nhau gọi là các partition có kích thước bằng nhau hoặc khác nhau</a:t>
            </a:r>
            <a:endParaRPr/>
          </a:p>
          <a:p>
            <a:pPr indent="-342900" lvl="0" marL="342900" rtl="0" algn="just">
              <a:spcBef>
                <a:spcPts val="440"/>
              </a:spcBef>
              <a:spcAft>
                <a:spcPts val="0"/>
              </a:spcAft>
              <a:buSzPts val="2200"/>
              <a:buChar char="■"/>
            </a:pPr>
            <a:r>
              <a:rPr lang="en-US" sz="2200"/>
              <a:t>Process nào có kích thước nhỏ hơn hoặc bằng kích thước partition thì có thể được nạp vào partition đó.</a:t>
            </a:r>
            <a:endParaRPr/>
          </a:p>
          <a:p>
            <a:pPr indent="-342900" lvl="0" marL="342900" rtl="0" algn="just">
              <a:spcBef>
                <a:spcPts val="440"/>
              </a:spcBef>
              <a:spcAft>
                <a:spcPts val="0"/>
              </a:spcAft>
              <a:buSzPts val="2200"/>
              <a:buChar char="■"/>
            </a:pPr>
            <a:r>
              <a:rPr lang="en-US" sz="2200"/>
              <a:t>Nếu chương trình có kích thước lớn hơn partition thì phải dùng cơ chế overlay.</a:t>
            </a:r>
            <a:endParaRPr/>
          </a:p>
          <a:p>
            <a:pPr indent="-342900" lvl="0" marL="342900" rtl="0" algn="just">
              <a:spcBef>
                <a:spcPts val="440"/>
              </a:spcBef>
              <a:spcAft>
                <a:spcPts val="0"/>
              </a:spcAft>
              <a:buSzPts val="2200"/>
              <a:buChar char="■"/>
            </a:pPr>
            <a:r>
              <a:rPr lang="en-US" sz="2200"/>
              <a:t>Nhận xét</a:t>
            </a:r>
            <a:endParaRPr/>
          </a:p>
          <a:p>
            <a:pPr indent="-285750" lvl="1" marL="742950" rtl="0" algn="just">
              <a:spcBef>
                <a:spcPts val="440"/>
              </a:spcBef>
              <a:spcAft>
                <a:spcPts val="0"/>
              </a:spcAft>
              <a:buSzPts val="2200"/>
              <a:buChar char="🞐"/>
            </a:pPr>
            <a:r>
              <a:rPr lang="en-US" sz="2200"/>
              <a:t>Không hiệu quả do bị phân mảnh nội: một chương trình dù lớn hay nhỏ đều được cấp phát trọn một partition.</a:t>
            </a:r>
            <a:endParaRPr/>
          </a:p>
          <a:p>
            <a:pPr indent="-165100" lvl="0" marL="342900" rtl="0" algn="l">
              <a:spcBef>
                <a:spcPts val="560"/>
              </a:spcBef>
              <a:spcAft>
                <a:spcPts val="0"/>
              </a:spcAft>
              <a:buSzPts val="2800"/>
              <a:buNone/>
            </a:pPr>
            <a:r>
              <a:t/>
            </a:r>
            <a:endParaRPr/>
          </a:p>
        </p:txBody>
      </p:sp>
      <p:sp>
        <p:nvSpPr>
          <p:cNvPr id="507" name="Google Shape;507;p2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08" name="Google Shape;508;p2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9" name="Google Shape;509;p2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510" name="Google Shape;510;p26"/>
          <p:cNvPicPr preferRelativeResize="0"/>
          <p:nvPr/>
        </p:nvPicPr>
        <p:blipFill rotWithShape="1">
          <a:blip r:embed="rId3">
            <a:alphaModFix/>
          </a:blip>
          <a:srcRect b="1147" l="0" r="0" t="0"/>
          <a:stretch/>
        </p:blipFill>
        <p:spPr>
          <a:xfrm>
            <a:off x="5834063" y="1233488"/>
            <a:ext cx="3144837" cy="5313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anim calcmode="lin" valueType="num">
                                      <p:cBhvr additive="base">
                                        <p:cTn dur="500"/>
                                        <p:tgtEl>
                                          <p:spTgt spid="5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anim calcmode="lin" valueType="num">
                                      <p:cBhvr additive="base">
                                        <p:cTn dur="500"/>
                                        <p:tgtEl>
                                          <p:spTgt spid="5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anim calcmode="lin" valueType="num">
                                      <p:cBhvr additive="base">
                                        <p:cTn dur="500"/>
                                        <p:tgtEl>
                                          <p:spTgt spid="5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3" st="3"/>
                                            </p:txEl>
                                          </p:spTgt>
                                        </p:tgtEl>
                                        <p:attrNameLst>
                                          <p:attrName>style.visibility</p:attrName>
                                        </p:attrNameLst>
                                      </p:cBhvr>
                                      <p:to>
                                        <p:strVal val="visible"/>
                                      </p:to>
                                    </p:set>
                                    <p:anim calcmode="lin" valueType="num">
                                      <p:cBhvr additive="base">
                                        <p:cTn dur="500"/>
                                        <p:tgtEl>
                                          <p:spTgt spid="50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4" st="4"/>
                                            </p:txEl>
                                          </p:spTgt>
                                        </p:tgtEl>
                                        <p:attrNameLst>
                                          <p:attrName>style.visibility</p:attrName>
                                        </p:attrNameLst>
                                      </p:cBhvr>
                                      <p:to>
                                        <p:strVal val="visible"/>
                                      </p:to>
                                    </p:set>
                                    <p:anim calcmode="lin" valueType="num">
                                      <p:cBhvr additive="base">
                                        <p:cTn dur="500"/>
                                        <p:tgtEl>
                                          <p:spTgt spid="50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5" st="5"/>
                                            </p:txEl>
                                          </p:spTgt>
                                        </p:tgtEl>
                                        <p:attrNameLst>
                                          <p:attrName>style.visibility</p:attrName>
                                        </p:attrNameLst>
                                      </p:cBhvr>
                                      <p:to>
                                        <p:strVal val="visible"/>
                                      </p:to>
                                    </p:set>
                                    <p:anim calcmode="lin" valueType="num">
                                      <p:cBhvr additive="base">
                                        <p:cTn dur="500"/>
                                        <p:tgtEl>
                                          <p:spTgt spid="50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Chiến lược placement</a:t>
            </a:r>
            <a:endParaRPr/>
          </a:p>
        </p:txBody>
      </p:sp>
      <p:sp>
        <p:nvSpPr>
          <p:cNvPr id="516" name="Google Shape;516;p27"/>
          <p:cNvSpPr txBox="1"/>
          <p:nvPr>
            <p:ph idx="1" type="body"/>
          </p:nvPr>
        </p:nvSpPr>
        <p:spPr>
          <a:xfrm>
            <a:off x="251520" y="1195264"/>
            <a:ext cx="53872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Partition có kích thước bằng nhau</a:t>
            </a:r>
            <a:endParaRPr/>
          </a:p>
          <a:p>
            <a:pPr indent="-285750" lvl="1" marL="742950" rtl="0" algn="just">
              <a:spcBef>
                <a:spcPts val="400"/>
              </a:spcBef>
              <a:spcAft>
                <a:spcPts val="0"/>
              </a:spcAft>
              <a:buSzPts val="2000"/>
              <a:buChar char="🞐"/>
            </a:pPr>
            <a:r>
              <a:rPr lang="en-US" sz="2000"/>
              <a:t>Nếu còn partition trống ⇒ process mới sẽ được nạp vào partition đó</a:t>
            </a:r>
            <a:endParaRPr/>
          </a:p>
          <a:p>
            <a:pPr indent="-285750" lvl="1" marL="742950" rtl="0" algn="just">
              <a:spcBef>
                <a:spcPts val="400"/>
              </a:spcBef>
              <a:spcAft>
                <a:spcPts val="0"/>
              </a:spcAft>
              <a:buSzPts val="2000"/>
              <a:buChar char="🞐"/>
            </a:pPr>
            <a:r>
              <a:rPr lang="en-US" sz="2000"/>
              <a:t>Nếu không còn partition trống, nhưng trong đó có process đang bị blocked  ⇒  swap process đó ra bộ nhớ phụ nhường chỗ cho process mới.</a:t>
            </a:r>
            <a:endParaRPr/>
          </a:p>
          <a:p>
            <a:pPr indent="-342900" lvl="0" marL="342900" rtl="0" algn="just">
              <a:spcBef>
                <a:spcPts val="400"/>
              </a:spcBef>
              <a:spcAft>
                <a:spcPts val="0"/>
              </a:spcAft>
              <a:buSzPts val="2000"/>
              <a:buChar char="■"/>
            </a:pPr>
            <a:r>
              <a:rPr lang="en-US" sz="2000"/>
              <a:t>Partition có kích thước không bằng nhau: giải pháp 1</a:t>
            </a:r>
            <a:endParaRPr/>
          </a:p>
          <a:p>
            <a:pPr indent="-285750" lvl="1" marL="742950" rtl="0" algn="just">
              <a:spcBef>
                <a:spcPts val="400"/>
              </a:spcBef>
              <a:spcAft>
                <a:spcPts val="0"/>
              </a:spcAft>
              <a:buSzPts val="2000"/>
              <a:buChar char="🞐"/>
            </a:pPr>
            <a:r>
              <a:rPr lang="en-US" sz="2000"/>
              <a:t>Gán mỗi process vào partition nhỏ nhất phù hợp với nó</a:t>
            </a:r>
            <a:endParaRPr/>
          </a:p>
          <a:p>
            <a:pPr indent="-285750" lvl="1" marL="742950" rtl="0" algn="just">
              <a:spcBef>
                <a:spcPts val="400"/>
              </a:spcBef>
              <a:spcAft>
                <a:spcPts val="0"/>
              </a:spcAft>
              <a:buSzPts val="2000"/>
              <a:buChar char="🞐"/>
            </a:pPr>
            <a:r>
              <a:rPr lang="en-US" sz="2000"/>
              <a:t>Có hàng đợi cho mỗi partition </a:t>
            </a:r>
            <a:endParaRPr/>
          </a:p>
          <a:p>
            <a:pPr indent="-285750" lvl="1" marL="742950" rtl="0" algn="just">
              <a:spcBef>
                <a:spcPts val="400"/>
              </a:spcBef>
              <a:spcAft>
                <a:spcPts val="0"/>
              </a:spcAft>
              <a:buSzPts val="2000"/>
              <a:buChar char="🞐"/>
            </a:pPr>
            <a:r>
              <a:rPr lang="en-US" sz="2000"/>
              <a:t>Giảm thiểu phân mảnh nội</a:t>
            </a:r>
            <a:endParaRPr/>
          </a:p>
          <a:p>
            <a:pPr indent="-285750" lvl="1" marL="742950" rtl="0" algn="just">
              <a:spcBef>
                <a:spcPts val="400"/>
              </a:spcBef>
              <a:spcAft>
                <a:spcPts val="0"/>
              </a:spcAft>
              <a:buSzPts val="2000"/>
              <a:buChar char="🞐"/>
            </a:pPr>
            <a:r>
              <a:rPr lang="en-US" sz="2000"/>
              <a:t>Vấn đề: có thể có một số hàng đợi trống không (vì không có process với kích thước tương ứng) và hàng đợi dày đặc</a:t>
            </a:r>
            <a:endParaRPr/>
          </a:p>
        </p:txBody>
      </p:sp>
      <p:sp>
        <p:nvSpPr>
          <p:cNvPr id="517" name="Google Shape;517;p2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18" name="Google Shape;518;p2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p2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520" name="Google Shape;520;p27"/>
          <p:cNvPicPr preferRelativeResize="0"/>
          <p:nvPr/>
        </p:nvPicPr>
        <p:blipFill rotWithShape="1">
          <a:blip r:embed="rId3">
            <a:alphaModFix/>
          </a:blip>
          <a:srcRect b="0" l="0" r="0" t="0"/>
          <a:stretch/>
        </p:blipFill>
        <p:spPr>
          <a:xfrm>
            <a:off x="5689600" y="1731963"/>
            <a:ext cx="3275013" cy="418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anim calcmode="lin" valueType="num">
                                      <p:cBhvr additive="base">
                                        <p:cTn dur="500"/>
                                        <p:tgtEl>
                                          <p:spTgt spid="5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1" st="1"/>
                                            </p:txEl>
                                          </p:spTgt>
                                        </p:tgtEl>
                                        <p:attrNameLst>
                                          <p:attrName>style.visibility</p:attrName>
                                        </p:attrNameLst>
                                      </p:cBhvr>
                                      <p:to>
                                        <p:strVal val="visible"/>
                                      </p:to>
                                    </p:set>
                                    <p:anim calcmode="lin" valueType="num">
                                      <p:cBhvr additive="base">
                                        <p:cTn dur="500"/>
                                        <p:tgtEl>
                                          <p:spTgt spid="5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2" st="2"/>
                                            </p:txEl>
                                          </p:spTgt>
                                        </p:tgtEl>
                                        <p:attrNameLst>
                                          <p:attrName>style.visibility</p:attrName>
                                        </p:attrNameLst>
                                      </p:cBhvr>
                                      <p:to>
                                        <p:strVal val="visible"/>
                                      </p:to>
                                    </p:set>
                                    <p:anim calcmode="lin" valueType="num">
                                      <p:cBhvr additive="base">
                                        <p:cTn dur="500"/>
                                        <p:tgtEl>
                                          <p:spTgt spid="5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3" st="3"/>
                                            </p:txEl>
                                          </p:spTgt>
                                        </p:tgtEl>
                                        <p:attrNameLst>
                                          <p:attrName>style.visibility</p:attrName>
                                        </p:attrNameLst>
                                      </p:cBhvr>
                                      <p:to>
                                        <p:strVal val="visible"/>
                                      </p:to>
                                    </p:set>
                                    <p:anim calcmode="lin" valueType="num">
                                      <p:cBhvr additive="base">
                                        <p:cTn dur="500"/>
                                        <p:tgtEl>
                                          <p:spTgt spid="5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4" st="4"/>
                                            </p:txEl>
                                          </p:spTgt>
                                        </p:tgtEl>
                                        <p:attrNameLst>
                                          <p:attrName>style.visibility</p:attrName>
                                        </p:attrNameLst>
                                      </p:cBhvr>
                                      <p:to>
                                        <p:strVal val="visible"/>
                                      </p:to>
                                    </p:set>
                                    <p:anim calcmode="lin" valueType="num">
                                      <p:cBhvr additive="base">
                                        <p:cTn dur="500"/>
                                        <p:tgtEl>
                                          <p:spTgt spid="5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5" st="5"/>
                                            </p:txEl>
                                          </p:spTgt>
                                        </p:tgtEl>
                                        <p:attrNameLst>
                                          <p:attrName>style.visibility</p:attrName>
                                        </p:attrNameLst>
                                      </p:cBhvr>
                                      <p:to>
                                        <p:strVal val="visible"/>
                                      </p:to>
                                    </p:set>
                                    <p:anim calcmode="lin" valueType="num">
                                      <p:cBhvr additive="base">
                                        <p:cTn dur="500"/>
                                        <p:tgtEl>
                                          <p:spTgt spid="5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6" st="6"/>
                                            </p:txEl>
                                          </p:spTgt>
                                        </p:tgtEl>
                                        <p:attrNameLst>
                                          <p:attrName>style.visibility</p:attrName>
                                        </p:attrNameLst>
                                      </p:cBhvr>
                                      <p:to>
                                        <p:strVal val="visible"/>
                                      </p:to>
                                    </p:set>
                                    <p:anim calcmode="lin" valueType="num">
                                      <p:cBhvr additive="base">
                                        <p:cTn dur="500"/>
                                        <p:tgtEl>
                                          <p:spTgt spid="51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7" st="7"/>
                                            </p:txEl>
                                          </p:spTgt>
                                        </p:tgtEl>
                                        <p:attrNameLst>
                                          <p:attrName>style.visibility</p:attrName>
                                        </p:attrNameLst>
                                      </p:cBhvr>
                                      <p:to>
                                        <p:strVal val="visible"/>
                                      </p:to>
                                    </p:set>
                                    <p:anim calcmode="lin" valueType="num">
                                      <p:cBhvr additive="base">
                                        <p:cTn dur="500"/>
                                        <p:tgtEl>
                                          <p:spTgt spid="51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Chiến lược placement (tt)</a:t>
            </a:r>
            <a:endParaRPr/>
          </a:p>
        </p:txBody>
      </p:sp>
      <p:sp>
        <p:nvSpPr>
          <p:cNvPr id="526" name="Google Shape;526;p28"/>
          <p:cNvSpPr txBox="1"/>
          <p:nvPr>
            <p:ph idx="1" type="body"/>
          </p:nvPr>
        </p:nvSpPr>
        <p:spPr>
          <a:xfrm>
            <a:off x="288827" y="1533402"/>
            <a:ext cx="43204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Partition có kích thước không bằng nhau: giải pháp 2</a:t>
            </a:r>
            <a:endParaRPr/>
          </a:p>
          <a:p>
            <a:pPr indent="-285750" lvl="1" marL="742950" rtl="0" algn="just">
              <a:spcBef>
                <a:spcPts val="480"/>
              </a:spcBef>
              <a:spcAft>
                <a:spcPts val="0"/>
              </a:spcAft>
              <a:buSzPts val="2400"/>
              <a:buChar char="🞐"/>
            </a:pPr>
            <a:r>
              <a:rPr lang="en-US"/>
              <a:t>Chỉ có một hàng đợi chung cho mọi partition </a:t>
            </a:r>
            <a:endParaRPr/>
          </a:p>
          <a:p>
            <a:pPr indent="-285750" lvl="1" marL="742950" rtl="0" algn="just">
              <a:spcBef>
                <a:spcPts val="480"/>
              </a:spcBef>
              <a:spcAft>
                <a:spcPts val="0"/>
              </a:spcAft>
              <a:buSzPts val="2400"/>
              <a:buChar char="🞐"/>
            </a:pPr>
            <a:r>
              <a:rPr lang="en-US"/>
              <a:t>Khi cần nạp một process vào bộ nhớ chính ⇒ chọn partition nhỏ nhất còn trống</a:t>
            </a:r>
            <a:endParaRPr/>
          </a:p>
          <a:p>
            <a:pPr indent="-215900" lvl="0" marL="342900" rtl="0" algn="just">
              <a:spcBef>
                <a:spcPts val="400"/>
              </a:spcBef>
              <a:spcAft>
                <a:spcPts val="0"/>
              </a:spcAft>
              <a:buSzPts val="2000"/>
              <a:buNone/>
            </a:pPr>
            <a:r>
              <a:t/>
            </a:r>
            <a:endParaRPr sz="2000"/>
          </a:p>
        </p:txBody>
      </p:sp>
      <p:sp>
        <p:nvSpPr>
          <p:cNvPr id="527" name="Google Shape;527;p2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28" name="Google Shape;528;p2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9" name="Google Shape;529;p2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530" name="Google Shape;530;p28"/>
          <p:cNvPicPr preferRelativeResize="0"/>
          <p:nvPr/>
        </p:nvPicPr>
        <p:blipFill rotWithShape="1">
          <a:blip r:embed="rId3">
            <a:alphaModFix/>
          </a:blip>
          <a:srcRect b="0" l="0" r="0" t="0"/>
          <a:stretch/>
        </p:blipFill>
        <p:spPr>
          <a:xfrm>
            <a:off x="5011738" y="1233488"/>
            <a:ext cx="3857625" cy="49577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anim calcmode="lin" valueType="num">
                                      <p:cBhvr additive="base">
                                        <p:cTn dur="500"/>
                                        <p:tgtEl>
                                          <p:spTgt spid="5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1" st="1"/>
                                            </p:txEl>
                                          </p:spTgt>
                                        </p:tgtEl>
                                        <p:attrNameLst>
                                          <p:attrName>style.visibility</p:attrName>
                                        </p:attrNameLst>
                                      </p:cBhvr>
                                      <p:to>
                                        <p:strVal val="visible"/>
                                      </p:to>
                                    </p:set>
                                    <p:anim calcmode="lin" valueType="num">
                                      <p:cBhvr additive="base">
                                        <p:cTn dur="500"/>
                                        <p:tgtEl>
                                          <p:spTgt spid="5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2" st="2"/>
                                            </p:txEl>
                                          </p:spTgt>
                                        </p:tgtEl>
                                        <p:attrNameLst>
                                          <p:attrName>style.visibility</p:attrName>
                                        </p:attrNameLst>
                                      </p:cBhvr>
                                      <p:to>
                                        <p:strVal val="visible"/>
                                      </p:to>
                                    </p:set>
                                    <p:anim calcmode="lin" valueType="num">
                                      <p:cBhvr additive="base">
                                        <p:cTn dur="500"/>
                                        <p:tgtEl>
                                          <p:spTgt spid="5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3" st="3"/>
                                            </p:txEl>
                                          </p:spTgt>
                                        </p:tgtEl>
                                        <p:attrNameLst>
                                          <p:attrName>style.visibility</p:attrName>
                                        </p:attrNameLst>
                                      </p:cBhvr>
                                      <p:to>
                                        <p:strVal val="visible"/>
                                      </p:to>
                                    </p:set>
                                    <p:anim calcmode="lin" valueType="num">
                                      <p:cBhvr additive="base">
                                        <p:cTn dur="500"/>
                                        <p:tgtEl>
                                          <p:spTgt spid="5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Dynamic partitioning</a:t>
            </a:r>
            <a:endParaRPr/>
          </a:p>
        </p:txBody>
      </p:sp>
      <p:sp>
        <p:nvSpPr>
          <p:cNvPr id="536" name="Google Shape;536;p29"/>
          <p:cNvSpPr txBox="1"/>
          <p:nvPr>
            <p:ph idx="1" type="body"/>
          </p:nvPr>
        </p:nvSpPr>
        <p:spPr>
          <a:xfrm>
            <a:off x="251520" y="1412775"/>
            <a:ext cx="8640960" cy="2146647"/>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Số lượng partition không cố định và partition có thể có kích thước khác nhau</a:t>
            </a:r>
            <a:endParaRPr/>
          </a:p>
          <a:p>
            <a:pPr indent="-342900" lvl="0" marL="342900" rtl="0" algn="just">
              <a:spcBef>
                <a:spcPts val="500"/>
              </a:spcBef>
              <a:spcAft>
                <a:spcPts val="0"/>
              </a:spcAft>
              <a:buSzPts val="2500"/>
              <a:buChar char="■"/>
            </a:pPr>
            <a:r>
              <a:rPr lang="en-US" sz="2500"/>
              <a:t>Mỗi process được cấp phát chính xác dung lượng bộ nhớ cần thiết</a:t>
            </a:r>
            <a:endParaRPr/>
          </a:p>
          <a:p>
            <a:pPr indent="-342900" lvl="0" marL="342900" rtl="0" algn="just">
              <a:spcBef>
                <a:spcPts val="500"/>
              </a:spcBef>
              <a:spcAft>
                <a:spcPts val="0"/>
              </a:spcAft>
              <a:buSzPts val="2500"/>
              <a:buChar char="■"/>
            </a:pPr>
            <a:r>
              <a:rPr lang="en-US" sz="2500"/>
              <a:t>Gây ra hiện tượng phân mảnh ngoại</a:t>
            </a:r>
            <a:endParaRPr/>
          </a:p>
          <a:p>
            <a:pPr indent="-184150" lvl="0" marL="342900" rtl="0" algn="l">
              <a:spcBef>
                <a:spcPts val="500"/>
              </a:spcBef>
              <a:spcAft>
                <a:spcPts val="0"/>
              </a:spcAft>
              <a:buSzPts val="2500"/>
              <a:buNone/>
            </a:pPr>
            <a:r>
              <a:t/>
            </a:r>
            <a:endParaRPr sz="2500"/>
          </a:p>
        </p:txBody>
      </p:sp>
      <p:sp>
        <p:nvSpPr>
          <p:cNvPr id="537" name="Google Shape;537;p2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38" name="Google Shape;538;p2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9" name="Google Shape;539;p2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2017 CE-UIT. All Rights Reserved.</a:t>
            </a:r>
            <a:endParaRPr/>
          </a:p>
        </p:txBody>
      </p:sp>
      <p:pic>
        <p:nvPicPr>
          <p:cNvPr descr="image.png" id="540" name="Google Shape;540;p29"/>
          <p:cNvPicPr preferRelativeResize="0"/>
          <p:nvPr/>
        </p:nvPicPr>
        <p:blipFill rotWithShape="1">
          <a:blip r:embed="rId3">
            <a:alphaModFix/>
          </a:blip>
          <a:srcRect b="6528" l="0" r="0" t="0"/>
          <a:stretch/>
        </p:blipFill>
        <p:spPr>
          <a:xfrm>
            <a:off x="790216" y="3559423"/>
            <a:ext cx="7321550" cy="323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anim calcmode="lin" valueType="num">
                                      <p:cBhvr additive="base">
                                        <p:cTn dur="500"/>
                                        <p:tgtEl>
                                          <p:spTgt spid="5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anim calcmode="lin" valueType="num">
                                      <p:cBhvr additive="base">
                                        <p:cTn dur="500"/>
                                        <p:tgtEl>
                                          <p:spTgt spid="53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anim calcmode="lin" valueType="num">
                                      <p:cBhvr additive="base">
                                        <p:cTn dur="500"/>
                                        <p:tgtEl>
                                          <p:spTgt spid="53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xEl>
                                              <p:pRg end="3" st="3"/>
                                            </p:txEl>
                                          </p:spTgt>
                                        </p:tgtEl>
                                        <p:attrNameLst>
                                          <p:attrName>style.visibility</p:attrName>
                                        </p:attrNameLst>
                                      </p:cBhvr>
                                      <p:to>
                                        <p:strVal val="visible"/>
                                      </p:to>
                                    </p:set>
                                    <p:anim calcmode="lin" valueType="num">
                                      <p:cBhvr additive="base">
                                        <p:cTn dur="500"/>
                                        <p:tgtEl>
                                          <p:spTgt spid="53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6 (tt)</a:t>
            </a:r>
            <a:endParaRPr/>
          </a:p>
        </p:txBody>
      </p:sp>
      <p:sp>
        <p:nvSpPr>
          <p:cNvPr id="78" name="Google Shape;78;p3"/>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600"/>
              <a:buChar char="■"/>
            </a:pPr>
            <a:r>
              <a:rPr lang="en-US" sz="2600"/>
              <a:t>Cho 1 hệ thống có 4 tiến trình P1 đến P4 và 3 loại tài nguyên R1 (3), R2 (2) R3 (2). P1 giữ 1 R1 và yêu cầu 1 R2; P2 giữ 2 R2 và yêu cầu 1 R1 và 1 R3; P3 giữ 1 R1 và yêu cầu 1 R2; P4 giữ 2 R3 và yêu cầu 1 R1</a:t>
            </a:r>
            <a:endParaRPr/>
          </a:p>
          <a:p>
            <a:pPr indent="-285750" lvl="1" marL="742950" rtl="0" algn="l">
              <a:lnSpc>
                <a:spcPct val="150000"/>
              </a:lnSpc>
              <a:spcBef>
                <a:spcPts val="520"/>
              </a:spcBef>
              <a:spcAft>
                <a:spcPts val="0"/>
              </a:spcAft>
              <a:buSzPts val="2600"/>
              <a:buChar char="🞐"/>
            </a:pPr>
            <a:r>
              <a:rPr lang="en-US" sz="2600"/>
              <a:t>Vẽ đồ thị tài nguyên cho hệ thống này?</a:t>
            </a:r>
            <a:endParaRPr/>
          </a:p>
          <a:p>
            <a:pPr indent="-285750" lvl="1" marL="742950" rtl="0" algn="l">
              <a:lnSpc>
                <a:spcPct val="150000"/>
              </a:lnSpc>
              <a:spcBef>
                <a:spcPts val="520"/>
              </a:spcBef>
              <a:spcAft>
                <a:spcPts val="0"/>
              </a:spcAft>
              <a:buSzPts val="2600"/>
              <a:buChar char="🞐"/>
            </a:pPr>
            <a:r>
              <a:rPr lang="en-US" sz="2600"/>
              <a:t>Deadlock?</a:t>
            </a:r>
            <a:endParaRPr/>
          </a:p>
          <a:p>
            <a:pPr indent="-285750" lvl="1" marL="742950" rtl="0" algn="l">
              <a:lnSpc>
                <a:spcPct val="150000"/>
              </a:lnSpc>
              <a:spcBef>
                <a:spcPts val="520"/>
              </a:spcBef>
              <a:spcAft>
                <a:spcPts val="0"/>
              </a:spcAft>
              <a:buSzPts val="2600"/>
              <a:buChar char="🞐"/>
            </a:pPr>
            <a:r>
              <a:rPr lang="en-US" sz="2600"/>
              <a:t>Chuỗi an toàn? (nếu có)</a:t>
            </a:r>
            <a:endParaRPr sz="2600"/>
          </a:p>
        </p:txBody>
      </p:sp>
      <p:sp>
        <p:nvSpPr>
          <p:cNvPr id="79" name="Google Shape;79;p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80" name="Google Shape;80;p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1" name="Google Shape;81;p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Chiến lược placement</a:t>
            </a:r>
            <a:endParaRPr/>
          </a:p>
        </p:txBody>
      </p:sp>
      <p:sp>
        <p:nvSpPr>
          <p:cNvPr id="546" name="Google Shape;546;p30"/>
          <p:cNvSpPr txBox="1"/>
          <p:nvPr>
            <p:ph idx="1" type="body"/>
          </p:nvPr>
        </p:nvSpPr>
        <p:spPr>
          <a:xfrm>
            <a:off x="288827" y="1533402"/>
            <a:ext cx="43204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Dùng để quyết định cấp phát khối bộ nhớ trống nào cho một process</a:t>
            </a:r>
            <a:endParaRPr/>
          </a:p>
          <a:p>
            <a:pPr indent="-342900" lvl="0" marL="342900" rtl="0" algn="just">
              <a:spcBef>
                <a:spcPts val="400"/>
              </a:spcBef>
              <a:spcAft>
                <a:spcPts val="0"/>
              </a:spcAft>
              <a:buSzPts val="2000"/>
              <a:buChar char="■"/>
            </a:pPr>
            <a:r>
              <a:rPr lang="en-US" sz="2000"/>
              <a:t>Mục tiêu: giảm chi phí  compaction</a:t>
            </a:r>
            <a:endParaRPr/>
          </a:p>
          <a:p>
            <a:pPr indent="-342900" lvl="0" marL="342900" rtl="0" algn="just">
              <a:spcBef>
                <a:spcPts val="400"/>
              </a:spcBef>
              <a:spcAft>
                <a:spcPts val="0"/>
              </a:spcAft>
              <a:buSzPts val="2000"/>
              <a:buChar char="■"/>
            </a:pPr>
            <a:r>
              <a:rPr lang="en-US" sz="2000"/>
              <a:t>Các chiến lược placement</a:t>
            </a:r>
            <a:endParaRPr/>
          </a:p>
          <a:p>
            <a:pPr indent="-285750" lvl="1" marL="742950" rtl="0" algn="just">
              <a:spcBef>
                <a:spcPts val="400"/>
              </a:spcBef>
              <a:spcAft>
                <a:spcPts val="0"/>
              </a:spcAft>
              <a:buSzPts val="2000"/>
              <a:buChar char="🞐"/>
            </a:pPr>
            <a:r>
              <a:rPr lang="en-US" sz="2000"/>
              <a:t>Best-fit: chọn khối nhớ trống nhỏ nhất </a:t>
            </a:r>
            <a:endParaRPr/>
          </a:p>
          <a:p>
            <a:pPr indent="-285750" lvl="1" marL="742950" rtl="0" algn="just">
              <a:spcBef>
                <a:spcPts val="400"/>
              </a:spcBef>
              <a:spcAft>
                <a:spcPts val="0"/>
              </a:spcAft>
              <a:buSzPts val="2000"/>
              <a:buChar char="🞐"/>
            </a:pPr>
            <a:r>
              <a:rPr lang="en-US" sz="2000"/>
              <a:t>First-fit: chọn khối nhớ trống phù hợp đầu tiên kể từ đầu bộ nhớ</a:t>
            </a:r>
            <a:endParaRPr/>
          </a:p>
          <a:p>
            <a:pPr indent="-285750" lvl="1" marL="742950" rtl="0" algn="just">
              <a:spcBef>
                <a:spcPts val="400"/>
              </a:spcBef>
              <a:spcAft>
                <a:spcPts val="0"/>
              </a:spcAft>
              <a:buSzPts val="2000"/>
              <a:buChar char="🞐"/>
            </a:pPr>
            <a:r>
              <a:rPr lang="en-US" sz="2000"/>
              <a:t>Next-fit: chọn khối nhớ trống phù hợp đầu tiên kể từ vị trí cấp phát cuối cùng</a:t>
            </a:r>
            <a:endParaRPr/>
          </a:p>
          <a:p>
            <a:pPr indent="-285750" lvl="1" marL="742950" rtl="0" algn="just">
              <a:spcBef>
                <a:spcPts val="400"/>
              </a:spcBef>
              <a:spcAft>
                <a:spcPts val="0"/>
              </a:spcAft>
              <a:buSzPts val="2000"/>
              <a:buChar char="🞐"/>
            </a:pPr>
            <a:r>
              <a:rPr lang="en-US" sz="2000"/>
              <a:t>Worst-fit: chọn khối nhớ trống lớn nhất</a:t>
            </a:r>
            <a:endParaRPr sz="2000"/>
          </a:p>
        </p:txBody>
      </p:sp>
      <p:sp>
        <p:nvSpPr>
          <p:cNvPr id="547" name="Google Shape;547;p3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48" name="Google Shape;548;p3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9" name="Google Shape;549;p3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550" name="Google Shape;550;p30"/>
          <p:cNvPicPr preferRelativeResize="0"/>
          <p:nvPr/>
        </p:nvPicPr>
        <p:blipFill rotWithShape="1">
          <a:blip r:embed="rId3">
            <a:alphaModFix/>
          </a:blip>
          <a:srcRect b="2585" l="0" r="0" t="0"/>
          <a:stretch/>
        </p:blipFill>
        <p:spPr>
          <a:xfrm>
            <a:off x="5257800" y="1303338"/>
            <a:ext cx="3781425" cy="518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anim calcmode="lin" valueType="num">
                                      <p:cBhvr additive="base">
                                        <p:cTn dur="500"/>
                                        <p:tgtEl>
                                          <p:spTgt spid="54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anim calcmode="lin" valueType="num">
                                      <p:cBhvr additive="base">
                                        <p:cTn dur="500"/>
                                        <p:tgtEl>
                                          <p:spTgt spid="54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2" st="2"/>
                                            </p:txEl>
                                          </p:spTgt>
                                        </p:tgtEl>
                                        <p:attrNameLst>
                                          <p:attrName>style.visibility</p:attrName>
                                        </p:attrNameLst>
                                      </p:cBhvr>
                                      <p:to>
                                        <p:strVal val="visible"/>
                                      </p:to>
                                    </p:set>
                                    <p:anim calcmode="lin" valueType="num">
                                      <p:cBhvr additive="base">
                                        <p:cTn dur="500"/>
                                        <p:tgtEl>
                                          <p:spTgt spid="54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3" st="3"/>
                                            </p:txEl>
                                          </p:spTgt>
                                        </p:tgtEl>
                                        <p:attrNameLst>
                                          <p:attrName>style.visibility</p:attrName>
                                        </p:attrNameLst>
                                      </p:cBhvr>
                                      <p:to>
                                        <p:strVal val="visible"/>
                                      </p:to>
                                    </p:set>
                                    <p:anim calcmode="lin" valueType="num">
                                      <p:cBhvr additive="base">
                                        <p:cTn dur="500"/>
                                        <p:tgtEl>
                                          <p:spTgt spid="54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4" st="4"/>
                                            </p:txEl>
                                          </p:spTgt>
                                        </p:tgtEl>
                                        <p:attrNameLst>
                                          <p:attrName>style.visibility</p:attrName>
                                        </p:attrNameLst>
                                      </p:cBhvr>
                                      <p:to>
                                        <p:strVal val="visible"/>
                                      </p:to>
                                    </p:set>
                                    <p:anim calcmode="lin" valueType="num">
                                      <p:cBhvr additive="base">
                                        <p:cTn dur="500"/>
                                        <p:tgtEl>
                                          <p:spTgt spid="54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5" st="5"/>
                                            </p:txEl>
                                          </p:spTgt>
                                        </p:tgtEl>
                                        <p:attrNameLst>
                                          <p:attrName>style.visibility</p:attrName>
                                        </p:attrNameLst>
                                      </p:cBhvr>
                                      <p:to>
                                        <p:strVal val="visible"/>
                                      </p:to>
                                    </p:set>
                                    <p:anim calcmode="lin" valueType="num">
                                      <p:cBhvr additive="base">
                                        <p:cTn dur="500"/>
                                        <p:tgtEl>
                                          <p:spTgt spid="54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6" st="6"/>
                                            </p:txEl>
                                          </p:spTgt>
                                        </p:tgtEl>
                                        <p:attrNameLst>
                                          <p:attrName>style.visibility</p:attrName>
                                        </p:attrNameLst>
                                      </p:cBhvr>
                                      <p:to>
                                        <p:strVal val="visible"/>
                                      </p:to>
                                    </p:set>
                                    <p:anim calcmode="lin" valueType="num">
                                      <p:cBhvr additive="base">
                                        <p:cTn dur="500"/>
                                        <p:tgtEl>
                                          <p:spTgt spid="54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phân trang</a:t>
            </a:r>
            <a:endParaRPr/>
          </a:p>
        </p:txBody>
      </p:sp>
      <p:sp>
        <p:nvSpPr>
          <p:cNvPr id="556" name="Google Shape;556;p31"/>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Bộ nhớ vật lý </a:t>
            </a:r>
            <a:r>
              <a:rPr lang="en-US" sz="2200">
                <a:latin typeface="Tahoma"/>
                <a:ea typeface="Tahoma"/>
                <a:cs typeface="Tahoma"/>
                <a:sym typeface="Tahoma"/>
              </a:rPr>
              <a:t>→</a:t>
            </a:r>
            <a:r>
              <a:rPr lang="en-US" sz="2200"/>
              <a:t> khung trang (frame).</a:t>
            </a:r>
            <a:endParaRPr/>
          </a:p>
          <a:p>
            <a:pPr indent="-285750" lvl="1" marL="742950" rtl="0" algn="just">
              <a:spcBef>
                <a:spcPts val="440"/>
              </a:spcBef>
              <a:spcAft>
                <a:spcPts val="0"/>
              </a:spcAft>
              <a:buSzPts val="2200"/>
              <a:buChar char="🞐"/>
            </a:pPr>
            <a:r>
              <a:rPr lang="en-US" sz="2200"/>
              <a:t>Kích thước của frame là lũy thừa của 2, từ khoảng 512 byte đến 16MB.</a:t>
            </a:r>
            <a:endParaRPr/>
          </a:p>
          <a:p>
            <a:pPr indent="-342900" lvl="0" marL="342900" rtl="0" algn="just">
              <a:spcBef>
                <a:spcPts val="440"/>
              </a:spcBef>
              <a:spcAft>
                <a:spcPts val="0"/>
              </a:spcAft>
              <a:buSzPts val="2200"/>
              <a:buChar char="■"/>
            </a:pPr>
            <a:r>
              <a:rPr lang="en-US" sz="2200"/>
              <a:t>Bộ nhớ luận lý (logical memory) hay không gian địa chỉ luận lý là tập mọi địa chỉ luận lý mà một chương trình bất kỳ có thể sinh ra </a:t>
            </a:r>
            <a:r>
              <a:rPr lang="en-US" sz="2200">
                <a:latin typeface="Tahoma"/>
                <a:ea typeface="Tahoma"/>
                <a:cs typeface="Tahoma"/>
                <a:sym typeface="Tahoma"/>
              </a:rPr>
              <a:t>→</a:t>
            </a:r>
            <a:r>
              <a:rPr lang="en-US" sz="2200"/>
              <a:t> page.</a:t>
            </a:r>
            <a:endParaRPr/>
          </a:p>
          <a:p>
            <a:pPr indent="-285750" lvl="1" marL="742950" rtl="0" algn="just">
              <a:spcBef>
                <a:spcPts val="440"/>
              </a:spcBef>
              <a:spcAft>
                <a:spcPts val="0"/>
              </a:spcAft>
              <a:buSzPts val="2200"/>
              <a:buChar char="🞐"/>
            </a:pPr>
            <a:r>
              <a:rPr lang="en-US" sz="2200"/>
              <a:t>Ví dụ</a:t>
            </a:r>
            <a:endParaRPr/>
          </a:p>
          <a:p>
            <a:pPr indent="-285750" lvl="1" marL="742950" rtl="0" algn="just">
              <a:spcBef>
                <a:spcPts val="440"/>
              </a:spcBef>
              <a:spcAft>
                <a:spcPts val="0"/>
              </a:spcAft>
              <a:buSzPts val="2200"/>
              <a:buChar char="🞐"/>
            </a:pPr>
            <a:r>
              <a:rPr lang="en-US" sz="2200"/>
              <a:t>MOV REG,1000   //1000 là một địa chỉ luận lý</a:t>
            </a:r>
            <a:endParaRPr/>
          </a:p>
          <a:p>
            <a:pPr indent="-342900" lvl="0" marL="342900" rtl="0" algn="just">
              <a:spcBef>
                <a:spcPts val="440"/>
              </a:spcBef>
              <a:spcAft>
                <a:spcPts val="0"/>
              </a:spcAft>
              <a:buSzPts val="2200"/>
              <a:buChar char="■"/>
            </a:pPr>
            <a:r>
              <a:rPr lang="en-US" sz="2200"/>
              <a:t>Bảng phân trang (page table) để ánh xạ địa chỉ luận lý thành địa chỉ thực</a:t>
            </a:r>
            <a:endParaRPr/>
          </a:p>
        </p:txBody>
      </p:sp>
      <p:sp>
        <p:nvSpPr>
          <p:cNvPr id="557" name="Google Shape;557;p3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58" name="Google Shape;558;p3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59" name="Google Shape;559;p3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0" st="0"/>
                                            </p:txEl>
                                          </p:spTgt>
                                        </p:tgtEl>
                                        <p:attrNameLst>
                                          <p:attrName>style.visibility</p:attrName>
                                        </p:attrNameLst>
                                      </p:cBhvr>
                                      <p:to>
                                        <p:strVal val="visible"/>
                                      </p:to>
                                    </p:set>
                                    <p:anim calcmode="lin" valueType="num">
                                      <p:cBhvr additive="base">
                                        <p:cTn dur="500"/>
                                        <p:tgtEl>
                                          <p:spTgt spid="5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1" st="1"/>
                                            </p:txEl>
                                          </p:spTgt>
                                        </p:tgtEl>
                                        <p:attrNameLst>
                                          <p:attrName>style.visibility</p:attrName>
                                        </p:attrNameLst>
                                      </p:cBhvr>
                                      <p:to>
                                        <p:strVal val="visible"/>
                                      </p:to>
                                    </p:set>
                                    <p:anim calcmode="lin" valueType="num">
                                      <p:cBhvr additive="base">
                                        <p:cTn dur="500"/>
                                        <p:tgtEl>
                                          <p:spTgt spid="5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2" st="2"/>
                                            </p:txEl>
                                          </p:spTgt>
                                        </p:tgtEl>
                                        <p:attrNameLst>
                                          <p:attrName>style.visibility</p:attrName>
                                        </p:attrNameLst>
                                      </p:cBhvr>
                                      <p:to>
                                        <p:strVal val="visible"/>
                                      </p:to>
                                    </p:set>
                                    <p:anim calcmode="lin" valueType="num">
                                      <p:cBhvr additive="base">
                                        <p:cTn dur="500"/>
                                        <p:tgtEl>
                                          <p:spTgt spid="5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3" st="3"/>
                                            </p:txEl>
                                          </p:spTgt>
                                        </p:tgtEl>
                                        <p:attrNameLst>
                                          <p:attrName>style.visibility</p:attrName>
                                        </p:attrNameLst>
                                      </p:cBhvr>
                                      <p:to>
                                        <p:strVal val="visible"/>
                                      </p:to>
                                    </p:set>
                                    <p:anim calcmode="lin" valueType="num">
                                      <p:cBhvr additive="base">
                                        <p:cTn dur="500"/>
                                        <p:tgtEl>
                                          <p:spTgt spid="5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4" st="4"/>
                                            </p:txEl>
                                          </p:spTgt>
                                        </p:tgtEl>
                                        <p:attrNameLst>
                                          <p:attrName>style.visibility</p:attrName>
                                        </p:attrNameLst>
                                      </p:cBhvr>
                                      <p:to>
                                        <p:strVal val="visible"/>
                                      </p:to>
                                    </p:set>
                                    <p:anim calcmode="lin" valueType="num">
                                      <p:cBhvr additive="base">
                                        <p:cTn dur="500"/>
                                        <p:tgtEl>
                                          <p:spTgt spid="5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5" st="5"/>
                                            </p:txEl>
                                          </p:spTgt>
                                        </p:tgtEl>
                                        <p:attrNameLst>
                                          <p:attrName>style.visibility</p:attrName>
                                        </p:attrNameLst>
                                      </p:cBhvr>
                                      <p:to>
                                        <p:strVal val="visible"/>
                                      </p:to>
                                    </p:set>
                                    <p:anim calcmode="lin" valueType="num">
                                      <p:cBhvr additive="base">
                                        <p:cTn dur="500"/>
                                        <p:tgtEl>
                                          <p:spTgt spid="5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phân trang (tt)</a:t>
            </a:r>
            <a:endParaRPr/>
          </a:p>
        </p:txBody>
      </p:sp>
      <p:sp>
        <p:nvSpPr>
          <p:cNvPr id="565" name="Google Shape;565;p3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66" name="Google Shape;566;p3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67" name="Google Shape;567;p3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png" id="568" name="Google Shape;568;p32"/>
          <p:cNvPicPr preferRelativeResize="0"/>
          <p:nvPr/>
        </p:nvPicPr>
        <p:blipFill rotWithShape="1">
          <a:blip r:embed="rId3">
            <a:alphaModFix/>
          </a:blip>
          <a:srcRect b="0" l="0" r="0" t="0"/>
          <a:stretch/>
        </p:blipFill>
        <p:spPr>
          <a:xfrm>
            <a:off x="830263" y="1343025"/>
            <a:ext cx="7083425" cy="1695450"/>
          </a:xfrm>
          <a:prstGeom prst="rect">
            <a:avLst/>
          </a:prstGeom>
          <a:noFill/>
          <a:ln>
            <a:noFill/>
          </a:ln>
        </p:spPr>
      </p:pic>
      <p:sp>
        <p:nvSpPr>
          <p:cNvPr id="569" name="Google Shape;569;p32"/>
          <p:cNvSpPr/>
          <p:nvPr/>
        </p:nvSpPr>
        <p:spPr>
          <a:xfrm>
            <a:off x="871538" y="1365250"/>
            <a:ext cx="7804150" cy="5210175"/>
          </a:xfrm>
          <a:prstGeom prst="rect">
            <a:avLst/>
          </a:prstGeom>
          <a:noFill/>
          <a:ln>
            <a:noFill/>
          </a:ln>
        </p:spPr>
        <p:txBody>
          <a:bodyPr anchorCtr="0" anchor="t" bIns="35700" lIns="35700" spcFirstLastPara="1" rIns="35700" wrap="square" tIns="35700">
            <a:noAutofit/>
          </a:bodyPr>
          <a:lstStyle/>
          <a:p>
            <a:pPr indent="-203834" lvl="0" marL="295275" marR="0" rtl="0" algn="l">
              <a:spcBef>
                <a:spcPts val="0"/>
              </a:spcBef>
              <a:spcAft>
                <a:spcPts val="0"/>
              </a:spcAft>
              <a:buClr>
                <a:schemeClr val="dk1"/>
              </a:buClr>
              <a:buSzPts val="1440"/>
              <a:buFont typeface="Arial"/>
              <a:buNone/>
            </a:pPr>
            <a:r>
              <a:t/>
            </a:r>
            <a:endParaRPr sz="2400">
              <a:solidFill>
                <a:srgbClr val="000000"/>
              </a:solidFill>
              <a:latin typeface="Times New Roman"/>
              <a:ea typeface="Times New Roman"/>
              <a:cs typeface="Times New Roman"/>
              <a:sym typeface="Times New Roman"/>
            </a:endParaRPr>
          </a:p>
        </p:txBody>
      </p:sp>
      <p:sp>
        <p:nvSpPr>
          <p:cNvPr id="570" name="Google Shape;570;p32"/>
          <p:cNvSpPr/>
          <p:nvPr/>
        </p:nvSpPr>
        <p:spPr>
          <a:xfrm>
            <a:off x="1071563" y="3533775"/>
            <a:ext cx="1606550"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1" name="Google Shape;571;p32"/>
          <p:cNvSpPr/>
          <p:nvPr/>
        </p:nvSpPr>
        <p:spPr>
          <a:xfrm>
            <a:off x="1068388" y="4019550"/>
            <a:ext cx="1606550"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2" name="Google Shape;572;p32"/>
          <p:cNvSpPr/>
          <p:nvPr/>
        </p:nvSpPr>
        <p:spPr>
          <a:xfrm>
            <a:off x="1066800" y="4505325"/>
            <a:ext cx="1616075"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3" name="Google Shape;573;p32"/>
          <p:cNvSpPr/>
          <p:nvPr/>
        </p:nvSpPr>
        <p:spPr>
          <a:xfrm>
            <a:off x="1071563" y="4991100"/>
            <a:ext cx="1609725"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4" name="Google Shape;574;p32"/>
          <p:cNvSpPr/>
          <p:nvPr/>
        </p:nvSpPr>
        <p:spPr>
          <a:xfrm>
            <a:off x="1014413" y="5603875"/>
            <a:ext cx="1638300"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1800"/>
              <a:buFont typeface="Arial"/>
              <a:buNone/>
            </a:pPr>
            <a:r>
              <a:rPr lang="en-US" sz="1800">
                <a:solidFill>
                  <a:srgbClr val="0000FF"/>
                </a:solidFill>
                <a:latin typeface="Helvetica Neue"/>
                <a:ea typeface="Helvetica Neue"/>
                <a:cs typeface="Helvetica Neue"/>
                <a:sym typeface="Helvetica Neue"/>
              </a:rPr>
              <a:t>logical memory</a:t>
            </a:r>
            <a:endParaRPr sz="1800">
              <a:solidFill>
                <a:srgbClr val="000000"/>
              </a:solidFill>
              <a:latin typeface="Helvetica Neue"/>
              <a:ea typeface="Helvetica Neue"/>
              <a:cs typeface="Helvetica Neue"/>
              <a:sym typeface="Helvetica Neue"/>
            </a:endParaRPr>
          </a:p>
        </p:txBody>
      </p:sp>
      <p:grpSp>
        <p:nvGrpSpPr>
          <p:cNvPr id="575" name="Google Shape;575;p32"/>
          <p:cNvGrpSpPr/>
          <p:nvPr/>
        </p:nvGrpSpPr>
        <p:grpSpPr>
          <a:xfrm>
            <a:off x="4143375" y="3752850"/>
            <a:ext cx="671513" cy="393700"/>
            <a:chOff x="0" y="0"/>
            <a:chExt cx="669925" cy="393700"/>
          </a:xfrm>
        </p:grpSpPr>
        <p:sp>
          <p:nvSpPr>
            <p:cNvPr id="576" name="Google Shape;576;p32"/>
            <p:cNvSpPr/>
            <p:nvPr/>
          </p:nvSpPr>
          <p:spPr>
            <a:xfrm>
              <a:off x="0" y="0"/>
              <a:ext cx="669925" cy="393700"/>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7" name="Google Shape;577;p32"/>
            <p:cNvSpPr/>
            <p:nvPr/>
          </p:nvSpPr>
          <p:spPr>
            <a:xfrm>
              <a:off x="0" y="11430"/>
              <a:ext cx="231277" cy="370840"/>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grpSp>
      <p:grpSp>
        <p:nvGrpSpPr>
          <p:cNvPr id="578" name="Google Shape;578;p32"/>
          <p:cNvGrpSpPr/>
          <p:nvPr/>
        </p:nvGrpSpPr>
        <p:grpSpPr>
          <a:xfrm>
            <a:off x="4140200" y="4149725"/>
            <a:ext cx="671513" cy="393700"/>
            <a:chOff x="0" y="0"/>
            <a:chExt cx="669925" cy="393700"/>
          </a:xfrm>
        </p:grpSpPr>
        <p:sp>
          <p:nvSpPr>
            <p:cNvPr id="579" name="Google Shape;579;p32"/>
            <p:cNvSpPr/>
            <p:nvPr/>
          </p:nvSpPr>
          <p:spPr>
            <a:xfrm>
              <a:off x="0" y="0"/>
              <a:ext cx="669925" cy="393700"/>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0" name="Google Shape;580;p32"/>
            <p:cNvSpPr/>
            <p:nvPr/>
          </p:nvSpPr>
          <p:spPr>
            <a:xfrm>
              <a:off x="0" y="11430"/>
              <a:ext cx="231277" cy="370840"/>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grpSp>
      <p:grpSp>
        <p:nvGrpSpPr>
          <p:cNvPr id="581" name="Google Shape;581;p32"/>
          <p:cNvGrpSpPr/>
          <p:nvPr/>
        </p:nvGrpSpPr>
        <p:grpSpPr>
          <a:xfrm>
            <a:off x="4137025" y="4546600"/>
            <a:ext cx="671513" cy="393700"/>
            <a:chOff x="0" y="0"/>
            <a:chExt cx="669925" cy="393700"/>
          </a:xfrm>
        </p:grpSpPr>
        <p:sp>
          <p:nvSpPr>
            <p:cNvPr id="582" name="Google Shape;582;p32"/>
            <p:cNvSpPr/>
            <p:nvPr/>
          </p:nvSpPr>
          <p:spPr>
            <a:xfrm>
              <a:off x="0" y="0"/>
              <a:ext cx="669925" cy="393700"/>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3" name="Google Shape;583;p32"/>
            <p:cNvSpPr/>
            <p:nvPr/>
          </p:nvSpPr>
          <p:spPr>
            <a:xfrm>
              <a:off x="0" y="11430"/>
              <a:ext cx="231277" cy="370840"/>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grpSp>
        <p:nvGrpSpPr>
          <p:cNvPr id="584" name="Google Shape;584;p32"/>
          <p:cNvGrpSpPr/>
          <p:nvPr/>
        </p:nvGrpSpPr>
        <p:grpSpPr>
          <a:xfrm>
            <a:off x="4133850" y="4943475"/>
            <a:ext cx="671513" cy="393700"/>
            <a:chOff x="0" y="0"/>
            <a:chExt cx="669925" cy="393700"/>
          </a:xfrm>
        </p:grpSpPr>
        <p:sp>
          <p:nvSpPr>
            <p:cNvPr id="585" name="Google Shape;585;p32"/>
            <p:cNvSpPr/>
            <p:nvPr/>
          </p:nvSpPr>
          <p:spPr>
            <a:xfrm>
              <a:off x="0" y="0"/>
              <a:ext cx="669925" cy="393700"/>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6" name="Google Shape;586;p32"/>
            <p:cNvSpPr/>
            <p:nvPr/>
          </p:nvSpPr>
          <p:spPr>
            <a:xfrm>
              <a:off x="0" y="11430"/>
              <a:ext cx="231277" cy="370840"/>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5</a:t>
              </a:r>
              <a:endParaRPr/>
            </a:p>
          </p:txBody>
        </p:sp>
      </p:grpSp>
      <p:sp>
        <p:nvSpPr>
          <p:cNvPr id="587" name="Google Shape;587;p32"/>
          <p:cNvSpPr/>
          <p:nvPr/>
        </p:nvSpPr>
        <p:spPr>
          <a:xfrm>
            <a:off x="3722688" y="3771900"/>
            <a:ext cx="228600"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588" name="Google Shape;588;p32"/>
          <p:cNvSpPr/>
          <p:nvPr/>
        </p:nvSpPr>
        <p:spPr>
          <a:xfrm>
            <a:off x="3719513" y="4181475"/>
            <a:ext cx="228600"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589" name="Google Shape;589;p32"/>
          <p:cNvSpPr/>
          <p:nvPr/>
        </p:nvSpPr>
        <p:spPr>
          <a:xfrm>
            <a:off x="3725863" y="4587875"/>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590" name="Google Shape;590;p32"/>
          <p:cNvSpPr/>
          <p:nvPr/>
        </p:nvSpPr>
        <p:spPr>
          <a:xfrm>
            <a:off x="3735388" y="4997450"/>
            <a:ext cx="228600"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sp>
        <p:nvSpPr>
          <p:cNvPr id="591" name="Google Shape;591;p32"/>
          <p:cNvSpPr/>
          <p:nvPr/>
        </p:nvSpPr>
        <p:spPr>
          <a:xfrm>
            <a:off x="3903663" y="5578475"/>
            <a:ext cx="11715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table</a:t>
            </a:r>
            <a:endParaRPr/>
          </a:p>
        </p:txBody>
      </p:sp>
      <p:sp>
        <p:nvSpPr>
          <p:cNvPr id="592" name="Google Shape;592;p32"/>
          <p:cNvSpPr/>
          <p:nvPr/>
        </p:nvSpPr>
        <p:spPr>
          <a:xfrm>
            <a:off x="6777038" y="3375025"/>
            <a:ext cx="1609725" cy="48577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grpSp>
        <p:nvGrpSpPr>
          <p:cNvPr id="593" name="Google Shape;593;p32"/>
          <p:cNvGrpSpPr/>
          <p:nvPr/>
        </p:nvGrpSpPr>
        <p:grpSpPr>
          <a:xfrm>
            <a:off x="6773863" y="3860800"/>
            <a:ext cx="1609725" cy="485775"/>
            <a:chOff x="0" y="0"/>
            <a:chExt cx="1608138" cy="485775"/>
          </a:xfrm>
        </p:grpSpPr>
        <p:sp>
          <p:nvSpPr>
            <p:cNvPr id="594" name="Google Shape;594;p32"/>
            <p:cNvSpPr/>
            <p:nvPr/>
          </p:nvSpPr>
          <p:spPr>
            <a:xfrm>
              <a:off x="0" y="0"/>
              <a:ext cx="1608138"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5" name="Google Shape;595;p32"/>
            <p:cNvSpPr/>
            <p:nvPr/>
          </p:nvSpPr>
          <p:spPr>
            <a:xfrm>
              <a:off x="0" y="57467"/>
              <a:ext cx="803335"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0</a:t>
              </a:r>
              <a:endParaRPr/>
            </a:p>
          </p:txBody>
        </p:sp>
      </p:grpSp>
      <p:sp>
        <p:nvSpPr>
          <p:cNvPr id="596" name="Google Shape;596;p32"/>
          <p:cNvSpPr/>
          <p:nvPr/>
        </p:nvSpPr>
        <p:spPr>
          <a:xfrm>
            <a:off x="6783388" y="4346575"/>
            <a:ext cx="1606550" cy="48577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grpSp>
        <p:nvGrpSpPr>
          <p:cNvPr id="597" name="Google Shape;597;p32"/>
          <p:cNvGrpSpPr/>
          <p:nvPr/>
        </p:nvGrpSpPr>
        <p:grpSpPr>
          <a:xfrm>
            <a:off x="6778625" y="4832350"/>
            <a:ext cx="1608138" cy="485775"/>
            <a:chOff x="0" y="0"/>
            <a:chExt cx="1608138" cy="485775"/>
          </a:xfrm>
        </p:grpSpPr>
        <p:sp>
          <p:nvSpPr>
            <p:cNvPr id="598" name="Google Shape;598;p32"/>
            <p:cNvSpPr/>
            <p:nvPr/>
          </p:nvSpPr>
          <p:spPr>
            <a:xfrm>
              <a:off x="0" y="0"/>
              <a:ext cx="1608138"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9" name="Google Shape;599;p32"/>
            <p:cNvSpPr/>
            <p:nvPr/>
          </p:nvSpPr>
          <p:spPr>
            <a:xfrm>
              <a:off x="0" y="57467"/>
              <a:ext cx="803335"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2</a:t>
              </a:r>
              <a:endParaRPr/>
            </a:p>
          </p:txBody>
        </p:sp>
      </p:grpSp>
      <p:sp>
        <p:nvSpPr>
          <p:cNvPr id="600" name="Google Shape;600;p32"/>
          <p:cNvSpPr/>
          <p:nvPr/>
        </p:nvSpPr>
        <p:spPr>
          <a:xfrm>
            <a:off x="6643688" y="6410325"/>
            <a:ext cx="18192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1800"/>
              <a:buFont typeface="Arial"/>
              <a:buNone/>
            </a:pPr>
            <a:r>
              <a:rPr lang="en-US" sz="1800">
                <a:solidFill>
                  <a:srgbClr val="0000FF"/>
                </a:solidFill>
                <a:latin typeface="Helvetica Neue"/>
                <a:ea typeface="Helvetica Neue"/>
                <a:cs typeface="Helvetica Neue"/>
                <a:sym typeface="Helvetica Neue"/>
              </a:rPr>
              <a:t>physical memory</a:t>
            </a:r>
            <a:endParaRPr sz="1800">
              <a:solidFill>
                <a:srgbClr val="000000"/>
              </a:solidFill>
              <a:latin typeface="Helvetica Neue"/>
              <a:ea typeface="Helvetica Neue"/>
              <a:cs typeface="Helvetica Neue"/>
              <a:sym typeface="Helvetica Neue"/>
            </a:endParaRPr>
          </a:p>
        </p:txBody>
      </p:sp>
      <p:sp>
        <p:nvSpPr>
          <p:cNvPr id="601" name="Google Shape;601;p32"/>
          <p:cNvSpPr/>
          <p:nvPr/>
        </p:nvSpPr>
        <p:spPr>
          <a:xfrm>
            <a:off x="5989638" y="2867025"/>
            <a:ext cx="793750" cy="536575"/>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FF"/>
              </a:buClr>
              <a:buSzPts val="1600"/>
              <a:buFont typeface="Arial"/>
              <a:buNone/>
            </a:pPr>
            <a:r>
              <a:rPr lang="en-US" sz="1600">
                <a:solidFill>
                  <a:srgbClr val="0000FF"/>
                </a:solidFill>
                <a:latin typeface="Helvetica Neue"/>
                <a:ea typeface="Helvetica Neue"/>
                <a:cs typeface="Helvetica Neue"/>
                <a:sym typeface="Helvetica Neue"/>
              </a:rPr>
              <a:t>frame</a:t>
            </a:r>
            <a:endParaRPr/>
          </a:p>
          <a:p>
            <a:pPr indent="0" lvl="0" marL="0" marR="0" rtl="0" algn="l">
              <a:lnSpc>
                <a:spcPct val="85000"/>
              </a:lnSpc>
              <a:spcBef>
                <a:spcPts val="0"/>
              </a:spcBef>
              <a:spcAft>
                <a:spcPts val="0"/>
              </a:spcAft>
              <a:buClr>
                <a:srgbClr val="0000FF"/>
              </a:buClr>
              <a:buSzPts val="1600"/>
              <a:buFont typeface="Arial"/>
              <a:buNone/>
            </a:pPr>
            <a:r>
              <a:rPr lang="en-US" sz="1600">
                <a:solidFill>
                  <a:srgbClr val="0000FF"/>
                </a:solidFill>
                <a:latin typeface="Helvetica Neue"/>
                <a:ea typeface="Helvetica Neue"/>
                <a:cs typeface="Helvetica Neue"/>
                <a:sym typeface="Helvetica Neue"/>
              </a:rPr>
              <a:t>number</a:t>
            </a:r>
            <a:endParaRPr sz="1800">
              <a:solidFill>
                <a:srgbClr val="000000"/>
              </a:solidFill>
              <a:latin typeface="Helvetica Neue"/>
              <a:ea typeface="Helvetica Neue"/>
              <a:cs typeface="Helvetica Neue"/>
              <a:sym typeface="Helvetica Neue"/>
            </a:endParaRPr>
          </a:p>
        </p:txBody>
      </p:sp>
      <p:sp>
        <p:nvSpPr>
          <p:cNvPr id="602" name="Google Shape;602;p32"/>
          <p:cNvSpPr/>
          <p:nvPr/>
        </p:nvSpPr>
        <p:spPr>
          <a:xfrm>
            <a:off x="6288088" y="3441700"/>
            <a:ext cx="228600"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603" name="Google Shape;603;p32"/>
          <p:cNvSpPr/>
          <p:nvPr/>
        </p:nvSpPr>
        <p:spPr>
          <a:xfrm>
            <a:off x="6294438" y="3927475"/>
            <a:ext cx="231775"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604" name="Google Shape;604;p32"/>
          <p:cNvSpPr/>
          <p:nvPr/>
        </p:nvSpPr>
        <p:spPr>
          <a:xfrm>
            <a:off x="6291263" y="4419600"/>
            <a:ext cx="231775"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605" name="Google Shape;605;p32"/>
          <p:cNvSpPr/>
          <p:nvPr/>
        </p:nvSpPr>
        <p:spPr>
          <a:xfrm>
            <a:off x="6288088" y="4930775"/>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nvGrpSpPr>
          <p:cNvPr id="606" name="Google Shape;606;p32"/>
          <p:cNvGrpSpPr/>
          <p:nvPr/>
        </p:nvGrpSpPr>
        <p:grpSpPr>
          <a:xfrm>
            <a:off x="6773863" y="5314950"/>
            <a:ext cx="1609725" cy="485775"/>
            <a:chOff x="0" y="0"/>
            <a:chExt cx="1608138" cy="485775"/>
          </a:xfrm>
        </p:grpSpPr>
        <p:sp>
          <p:nvSpPr>
            <p:cNvPr id="607" name="Google Shape;607;p32"/>
            <p:cNvSpPr/>
            <p:nvPr/>
          </p:nvSpPr>
          <p:spPr>
            <a:xfrm>
              <a:off x="0" y="0"/>
              <a:ext cx="1608138"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08" name="Google Shape;608;p32"/>
            <p:cNvSpPr/>
            <p:nvPr/>
          </p:nvSpPr>
          <p:spPr>
            <a:xfrm>
              <a:off x="0" y="57467"/>
              <a:ext cx="803335"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1</a:t>
              </a:r>
              <a:endParaRPr/>
            </a:p>
          </p:txBody>
        </p:sp>
      </p:grpSp>
      <p:sp>
        <p:nvSpPr>
          <p:cNvPr id="609" name="Google Shape;609;p32"/>
          <p:cNvSpPr/>
          <p:nvPr/>
        </p:nvSpPr>
        <p:spPr>
          <a:xfrm>
            <a:off x="6284913" y="5381625"/>
            <a:ext cx="228600"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sp>
        <p:nvSpPr>
          <p:cNvPr id="610" name="Google Shape;610;p32"/>
          <p:cNvSpPr/>
          <p:nvPr/>
        </p:nvSpPr>
        <p:spPr>
          <a:xfrm>
            <a:off x="6291263" y="5867400"/>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5</a:t>
            </a:r>
            <a:endParaRPr/>
          </a:p>
        </p:txBody>
      </p:sp>
      <p:grpSp>
        <p:nvGrpSpPr>
          <p:cNvPr id="611" name="Google Shape;611;p32"/>
          <p:cNvGrpSpPr/>
          <p:nvPr/>
        </p:nvGrpSpPr>
        <p:grpSpPr>
          <a:xfrm>
            <a:off x="6775450" y="5807075"/>
            <a:ext cx="1608138" cy="485775"/>
            <a:chOff x="0" y="0"/>
            <a:chExt cx="1608138" cy="485775"/>
          </a:xfrm>
        </p:grpSpPr>
        <p:sp>
          <p:nvSpPr>
            <p:cNvPr id="612" name="Google Shape;612;p32"/>
            <p:cNvSpPr/>
            <p:nvPr/>
          </p:nvSpPr>
          <p:spPr>
            <a:xfrm>
              <a:off x="0" y="0"/>
              <a:ext cx="1608138"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13" name="Google Shape;613;p32"/>
            <p:cNvSpPr/>
            <p:nvPr/>
          </p:nvSpPr>
          <p:spPr>
            <a:xfrm>
              <a:off x="0" y="57467"/>
              <a:ext cx="803335"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3</a:t>
              </a:r>
              <a:endParaRPr/>
            </a:p>
          </p:txBody>
        </p:sp>
      </p:grpSp>
      <p:cxnSp>
        <p:nvCxnSpPr>
          <p:cNvPr id="614" name="Google Shape;614;p32"/>
          <p:cNvCxnSpPr/>
          <p:nvPr/>
        </p:nvCxnSpPr>
        <p:spPr>
          <a:xfrm>
            <a:off x="4706938" y="3971925"/>
            <a:ext cx="1609725" cy="130175"/>
          </a:xfrm>
          <a:prstGeom prst="straightConnector1">
            <a:avLst/>
          </a:prstGeom>
          <a:noFill/>
          <a:ln cap="flat" cmpd="sng" w="15875">
            <a:solidFill>
              <a:srgbClr val="000000"/>
            </a:solidFill>
            <a:prstDash val="solid"/>
            <a:round/>
            <a:headEnd len="med" w="med" type="oval"/>
            <a:tailEnd len="med" w="med" type="stealth"/>
          </a:ln>
        </p:spPr>
      </p:cxnSp>
      <p:sp>
        <p:nvSpPr>
          <p:cNvPr id="615" name="Google Shape;615;p32"/>
          <p:cNvSpPr/>
          <p:nvPr/>
        </p:nvSpPr>
        <p:spPr>
          <a:xfrm>
            <a:off x="366713" y="2933700"/>
            <a:ext cx="790575" cy="536575"/>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FF"/>
              </a:buClr>
              <a:buSzPts val="1600"/>
              <a:buFont typeface="Arial"/>
              <a:buNone/>
            </a:pPr>
            <a:r>
              <a:rPr lang="en-US" sz="1600">
                <a:solidFill>
                  <a:srgbClr val="0000FF"/>
                </a:solidFill>
                <a:latin typeface="Helvetica Neue"/>
                <a:ea typeface="Helvetica Neue"/>
                <a:cs typeface="Helvetica Neue"/>
                <a:sym typeface="Helvetica Neue"/>
              </a:rPr>
              <a:t>page</a:t>
            </a:r>
            <a:endParaRPr/>
          </a:p>
          <a:p>
            <a:pPr indent="0" lvl="0" marL="0" marR="0" rtl="0" algn="l">
              <a:lnSpc>
                <a:spcPct val="85000"/>
              </a:lnSpc>
              <a:spcBef>
                <a:spcPts val="0"/>
              </a:spcBef>
              <a:spcAft>
                <a:spcPts val="0"/>
              </a:spcAft>
              <a:buClr>
                <a:srgbClr val="0000FF"/>
              </a:buClr>
              <a:buSzPts val="1600"/>
              <a:buFont typeface="Arial"/>
              <a:buNone/>
            </a:pPr>
            <a:r>
              <a:rPr lang="en-US" sz="1600">
                <a:solidFill>
                  <a:srgbClr val="0000FF"/>
                </a:solidFill>
                <a:latin typeface="Helvetica Neue"/>
                <a:ea typeface="Helvetica Neue"/>
                <a:cs typeface="Helvetica Neue"/>
                <a:sym typeface="Helvetica Neue"/>
              </a:rPr>
              <a:t>number</a:t>
            </a:r>
            <a:endParaRPr sz="1800">
              <a:solidFill>
                <a:srgbClr val="000000"/>
              </a:solidFill>
              <a:latin typeface="Helvetica Neue"/>
              <a:ea typeface="Helvetica Neue"/>
              <a:cs typeface="Helvetica Neue"/>
              <a:sym typeface="Helvetica Neue"/>
            </a:endParaRPr>
          </a:p>
        </p:txBody>
      </p:sp>
      <p:sp>
        <p:nvSpPr>
          <p:cNvPr id="616" name="Google Shape;616;p32"/>
          <p:cNvSpPr/>
          <p:nvPr/>
        </p:nvSpPr>
        <p:spPr>
          <a:xfrm>
            <a:off x="671513" y="3578225"/>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617" name="Google Shape;617;p32"/>
          <p:cNvSpPr/>
          <p:nvPr/>
        </p:nvSpPr>
        <p:spPr>
          <a:xfrm>
            <a:off x="668338" y="4064000"/>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618" name="Google Shape;618;p32"/>
          <p:cNvSpPr/>
          <p:nvPr/>
        </p:nvSpPr>
        <p:spPr>
          <a:xfrm>
            <a:off x="665163" y="4556125"/>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619" name="Google Shape;619;p32"/>
          <p:cNvSpPr/>
          <p:nvPr/>
        </p:nvSpPr>
        <p:spPr>
          <a:xfrm>
            <a:off x="661988" y="5070475"/>
            <a:ext cx="231775"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trong paging</a:t>
            </a:r>
            <a:endParaRPr/>
          </a:p>
        </p:txBody>
      </p:sp>
      <p:sp>
        <p:nvSpPr>
          <p:cNvPr id="626" name="Google Shape;626;p33"/>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Địa chỉ luận lý gồm có:</a:t>
            </a:r>
            <a:endParaRPr/>
          </a:p>
          <a:p>
            <a:pPr indent="-285750" lvl="1" marL="742950" rtl="0" algn="just">
              <a:spcBef>
                <a:spcPts val="440"/>
              </a:spcBef>
              <a:spcAft>
                <a:spcPts val="0"/>
              </a:spcAft>
              <a:buSzPts val="2200"/>
              <a:buChar char="🞐"/>
            </a:pPr>
            <a:r>
              <a:rPr lang="en-US" sz="2200"/>
              <a:t>Số hiệu trang (Page number) p</a:t>
            </a:r>
            <a:endParaRPr/>
          </a:p>
          <a:p>
            <a:pPr indent="-285750" lvl="1" marL="742950" rtl="0" algn="just">
              <a:spcBef>
                <a:spcPts val="440"/>
              </a:spcBef>
              <a:spcAft>
                <a:spcPts val="0"/>
              </a:spcAft>
              <a:buSzPts val="2200"/>
              <a:buChar char="🞐"/>
            </a:pPr>
            <a:r>
              <a:rPr lang="en-US" sz="2200"/>
              <a:t>Địa chỉ tương đối trong trang (Page offset) d</a:t>
            </a:r>
            <a:endParaRPr/>
          </a:p>
          <a:p>
            <a:pPr indent="-342900" lvl="0" marL="342900" rtl="0" algn="just">
              <a:spcBef>
                <a:spcPts val="440"/>
              </a:spcBef>
              <a:spcAft>
                <a:spcPts val="0"/>
              </a:spcAft>
              <a:buSzPts val="2200"/>
              <a:buChar char="■"/>
            </a:pPr>
            <a:r>
              <a:rPr lang="en-US" sz="2200"/>
              <a:t>Nếu kích thước của không gian địa chỉ ảo là 2</a:t>
            </a:r>
            <a:r>
              <a:rPr baseline="30000" lang="en-US" sz="2200"/>
              <a:t>m</a:t>
            </a:r>
            <a:r>
              <a:rPr lang="en-US" sz="2200"/>
              <a:t>, và kích thước của trang là 2</a:t>
            </a:r>
            <a:r>
              <a:rPr baseline="30000" lang="en-US" sz="2200"/>
              <a:t>n</a:t>
            </a:r>
            <a:r>
              <a:rPr lang="en-US" sz="2200"/>
              <a:t> (đơn vị là byte hay word tùy theo kiến trúc máy) thì</a:t>
            </a:r>
            <a:endParaRPr sz="2200"/>
          </a:p>
        </p:txBody>
      </p:sp>
      <p:sp>
        <p:nvSpPr>
          <p:cNvPr id="627" name="Google Shape;627;p3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628" name="Google Shape;628;p3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29" name="Google Shape;629;p3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630" name="Google Shape;630;p33"/>
          <p:cNvGrpSpPr/>
          <p:nvPr/>
        </p:nvGrpSpPr>
        <p:grpSpPr>
          <a:xfrm>
            <a:off x="2319338" y="4152900"/>
            <a:ext cx="2266950" cy="542925"/>
            <a:chOff x="0" y="0"/>
            <a:chExt cx="2266950" cy="542925"/>
          </a:xfrm>
        </p:grpSpPr>
        <p:sp>
          <p:nvSpPr>
            <p:cNvPr id="631" name="Google Shape;631;p33"/>
            <p:cNvSpPr/>
            <p:nvPr/>
          </p:nvSpPr>
          <p:spPr>
            <a:xfrm>
              <a:off x="0" y="0"/>
              <a:ext cx="2266950" cy="542925"/>
            </a:xfrm>
            <a:prstGeom prst="rect">
              <a:avLst/>
            </a:prstGeom>
            <a:solidFill>
              <a:srgbClr val="E8E8E8"/>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32" name="Google Shape;632;p33"/>
            <p:cNvSpPr/>
            <p:nvPr/>
          </p:nvSpPr>
          <p:spPr>
            <a:xfrm>
              <a:off x="0" y="86042"/>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p</a:t>
              </a:r>
              <a:endParaRPr sz="1800">
                <a:solidFill>
                  <a:srgbClr val="000000"/>
                </a:solidFill>
                <a:latin typeface="Helvetica Neue"/>
                <a:ea typeface="Helvetica Neue"/>
                <a:cs typeface="Helvetica Neue"/>
                <a:sym typeface="Helvetica Neue"/>
              </a:endParaRPr>
            </a:p>
          </p:txBody>
        </p:sp>
      </p:grpSp>
      <p:grpSp>
        <p:nvGrpSpPr>
          <p:cNvPr id="633" name="Google Shape;633;p33"/>
          <p:cNvGrpSpPr/>
          <p:nvPr/>
        </p:nvGrpSpPr>
        <p:grpSpPr>
          <a:xfrm>
            <a:off x="4583113" y="4149725"/>
            <a:ext cx="2266950" cy="542925"/>
            <a:chOff x="0" y="0"/>
            <a:chExt cx="2266950" cy="542925"/>
          </a:xfrm>
        </p:grpSpPr>
        <p:sp>
          <p:nvSpPr>
            <p:cNvPr id="634" name="Google Shape;634;p33"/>
            <p:cNvSpPr/>
            <p:nvPr/>
          </p:nvSpPr>
          <p:spPr>
            <a:xfrm>
              <a:off x="0" y="0"/>
              <a:ext cx="2266950" cy="5429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35" name="Google Shape;635;p33"/>
            <p:cNvSpPr/>
            <p:nvPr/>
          </p:nvSpPr>
          <p:spPr>
            <a:xfrm>
              <a:off x="0" y="86042"/>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grpSp>
      <p:sp>
        <p:nvSpPr>
          <p:cNvPr id="636" name="Google Shape;636;p33"/>
          <p:cNvSpPr/>
          <p:nvPr/>
        </p:nvSpPr>
        <p:spPr>
          <a:xfrm>
            <a:off x="2659063" y="3733800"/>
            <a:ext cx="14509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number</a:t>
            </a:r>
            <a:endParaRPr/>
          </a:p>
        </p:txBody>
      </p:sp>
      <p:sp>
        <p:nvSpPr>
          <p:cNvPr id="637" name="Google Shape;637;p33"/>
          <p:cNvSpPr/>
          <p:nvPr/>
        </p:nvSpPr>
        <p:spPr>
          <a:xfrm>
            <a:off x="5062538" y="3736975"/>
            <a:ext cx="1231900"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offset</a:t>
            </a:r>
            <a:endParaRPr/>
          </a:p>
        </p:txBody>
      </p:sp>
      <p:sp>
        <p:nvSpPr>
          <p:cNvPr id="638" name="Google Shape;638;p33"/>
          <p:cNvSpPr/>
          <p:nvPr/>
        </p:nvSpPr>
        <p:spPr>
          <a:xfrm>
            <a:off x="2230438" y="4765675"/>
            <a:ext cx="2297112" cy="5857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m - n bits</a:t>
            </a:r>
            <a:endParaRPr/>
          </a:p>
          <a:p>
            <a:pPr indent="0" lvl="0" marL="0" marR="0" rtl="0" algn="ctr">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(định vị từ 0 ÷ 2</a:t>
            </a:r>
            <a:r>
              <a:rPr baseline="30000" lang="en-US" sz="1800">
                <a:solidFill>
                  <a:srgbClr val="000000"/>
                </a:solidFill>
                <a:latin typeface="Times New Roman"/>
                <a:ea typeface="Times New Roman"/>
                <a:cs typeface="Times New Roman"/>
                <a:sym typeface="Times New Roman"/>
              </a:rPr>
              <a:t>m − n </a:t>
            </a:r>
            <a:r>
              <a:rPr lang="en-US" sz="1800">
                <a:solidFill>
                  <a:srgbClr val="000000"/>
                </a:solidFill>
                <a:latin typeface="Times New Roman"/>
                <a:ea typeface="Times New Roman"/>
                <a:cs typeface="Times New Roman"/>
                <a:sym typeface="Times New Roman"/>
              </a:rPr>
              <a:t>− 1)</a:t>
            </a:r>
            <a:endParaRPr sz="2000">
              <a:solidFill>
                <a:srgbClr val="000000"/>
              </a:solidFill>
              <a:latin typeface="Times New Roman"/>
              <a:ea typeface="Times New Roman"/>
              <a:cs typeface="Times New Roman"/>
              <a:sym typeface="Times New Roman"/>
            </a:endParaRPr>
          </a:p>
        </p:txBody>
      </p:sp>
      <p:sp>
        <p:nvSpPr>
          <p:cNvPr id="639" name="Google Shape;639;p33"/>
          <p:cNvSpPr/>
          <p:nvPr/>
        </p:nvSpPr>
        <p:spPr>
          <a:xfrm>
            <a:off x="4575175" y="4756150"/>
            <a:ext cx="2012950" cy="584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n bits</a:t>
            </a:r>
            <a:endParaRPr/>
          </a:p>
          <a:p>
            <a:pPr indent="0" lvl="0" marL="0" marR="0" rtl="0" algn="ctr">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(định vị từ 0 ÷ 2</a:t>
            </a:r>
            <a:r>
              <a:rPr baseline="30000" lang="en-US" sz="1800">
                <a:solidFill>
                  <a:srgbClr val="000000"/>
                </a:solidFill>
                <a:latin typeface="Times New Roman"/>
                <a:ea typeface="Times New Roman"/>
                <a:cs typeface="Times New Roman"/>
                <a:sym typeface="Times New Roman"/>
              </a:rPr>
              <a:t>n </a:t>
            </a:r>
            <a:r>
              <a:rPr lang="en-US" sz="1800">
                <a:solidFill>
                  <a:srgbClr val="000000"/>
                </a:solidFill>
                <a:latin typeface="Times New Roman"/>
                <a:ea typeface="Times New Roman"/>
                <a:cs typeface="Times New Roman"/>
                <a:sym typeface="Times New Roman"/>
              </a:rPr>
              <a:t>− 1)</a:t>
            </a:r>
            <a:endParaRPr sz="2000">
              <a:solidFill>
                <a:srgbClr val="000000"/>
              </a:solidFill>
              <a:latin typeface="Times New Roman"/>
              <a:ea typeface="Times New Roman"/>
              <a:cs typeface="Times New Roman"/>
              <a:sym typeface="Times New Roman"/>
            </a:endParaRPr>
          </a:p>
        </p:txBody>
      </p:sp>
      <p:sp>
        <p:nvSpPr>
          <p:cNvPr id="640" name="Google Shape;640;p33"/>
          <p:cNvSpPr txBox="1"/>
          <p:nvPr/>
        </p:nvSpPr>
        <p:spPr>
          <a:xfrm>
            <a:off x="1174750" y="5835650"/>
            <a:ext cx="7180263" cy="447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Arial"/>
              <a:buNone/>
            </a:pPr>
            <a:r>
              <a:rPr lang="en-US" sz="2300">
                <a:solidFill>
                  <a:schemeClr val="dk1"/>
                </a:solidFill>
                <a:latin typeface="Times New Roman"/>
                <a:ea typeface="Times New Roman"/>
                <a:cs typeface="Times New Roman"/>
                <a:sym typeface="Times New Roman"/>
              </a:rPr>
              <a:t>Bảng trang sẽ có tổng cộng 2</a:t>
            </a:r>
            <a:r>
              <a:rPr baseline="30000" lang="en-US" sz="2300">
                <a:solidFill>
                  <a:schemeClr val="dk1"/>
                </a:solidFill>
                <a:latin typeface="Times New Roman"/>
                <a:ea typeface="Times New Roman"/>
                <a:cs typeface="Times New Roman"/>
                <a:sym typeface="Times New Roman"/>
              </a:rPr>
              <a:t>m</a:t>
            </a:r>
            <a:r>
              <a:rPr lang="en-US" sz="2300">
                <a:solidFill>
                  <a:schemeClr val="dk1"/>
                </a:solidFill>
                <a:latin typeface="Times New Roman"/>
                <a:ea typeface="Times New Roman"/>
                <a:cs typeface="Times New Roman"/>
                <a:sym typeface="Times New Roman"/>
              </a:rPr>
              <a:t>/2</a:t>
            </a:r>
            <a:r>
              <a:rPr baseline="30000" lang="en-US" sz="2300">
                <a:solidFill>
                  <a:schemeClr val="dk1"/>
                </a:solidFill>
                <a:latin typeface="Times New Roman"/>
                <a:ea typeface="Times New Roman"/>
                <a:cs typeface="Times New Roman"/>
                <a:sym typeface="Times New Roman"/>
              </a:rPr>
              <a:t>n</a:t>
            </a:r>
            <a:r>
              <a:rPr lang="en-US" sz="2300">
                <a:solidFill>
                  <a:schemeClr val="dk1"/>
                </a:solidFill>
                <a:latin typeface="Times New Roman"/>
                <a:ea typeface="Times New Roman"/>
                <a:cs typeface="Times New Roman"/>
                <a:sym typeface="Times New Roman"/>
              </a:rPr>
              <a:t> = 2</a:t>
            </a:r>
            <a:r>
              <a:rPr baseline="30000" lang="en-US" sz="2300">
                <a:solidFill>
                  <a:schemeClr val="dk1"/>
                </a:solidFill>
                <a:latin typeface="Times New Roman"/>
                <a:ea typeface="Times New Roman"/>
                <a:cs typeface="Times New Roman"/>
                <a:sym typeface="Times New Roman"/>
              </a:rPr>
              <a:t>m - n </a:t>
            </a:r>
            <a:r>
              <a:rPr lang="en-US" sz="2300">
                <a:solidFill>
                  <a:schemeClr val="dk1"/>
                </a:solidFill>
                <a:latin typeface="Times New Roman"/>
                <a:ea typeface="Times New Roman"/>
                <a:cs typeface="Times New Roman"/>
                <a:sym typeface="Times New Roman"/>
              </a:rPr>
              <a:t>mục (entry)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xEl>
                                              <p:pRg end="0" st="0"/>
                                            </p:txEl>
                                          </p:spTgt>
                                        </p:tgtEl>
                                        <p:attrNameLst>
                                          <p:attrName>style.visibility</p:attrName>
                                        </p:attrNameLst>
                                      </p:cBhvr>
                                      <p:to>
                                        <p:strVal val="visible"/>
                                      </p:to>
                                    </p:set>
                                    <p:anim calcmode="lin" valueType="num">
                                      <p:cBhvr additive="base">
                                        <p:cTn dur="500"/>
                                        <p:tgtEl>
                                          <p:spTgt spid="6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xEl>
                                              <p:pRg end="1" st="1"/>
                                            </p:txEl>
                                          </p:spTgt>
                                        </p:tgtEl>
                                        <p:attrNameLst>
                                          <p:attrName>style.visibility</p:attrName>
                                        </p:attrNameLst>
                                      </p:cBhvr>
                                      <p:to>
                                        <p:strVal val="visible"/>
                                      </p:to>
                                    </p:set>
                                    <p:anim calcmode="lin" valueType="num">
                                      <p:cBhvr additive="base">
                                        <p:cTn dur="500"/>
                                        <p:tgtEl>
                                          <p:spTgt spid="6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xEl>
                                              <p:pRg end="2" st="2"/>
                                            </p:txEl>
                                          </p:spTgt>
                                        </p:tgtEl>
                                        <p:attrNameLst>
                                          <p:attrName>style.visibility</p:attrName>
                                        </p:attrNameLst>
                                      </p:cBhvr>
                                      <p:to>
                                        <p:strVal val="visible"/>
                                      </p:to>
                                    </p:set>
                                    <p:anim calcmode="lin" valueType="num">
                                      <p:cBhvr additive="base">
                                        <p:cTn dur="500"/>
                                        <p:tgtEl>
                                          <p:spTgt spid="6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xEl>
                                              <p:pRg end="3" st="3"/>
                                            </p:txEl>
                                          </p:spTgt>
                                        </p:tgtEl>
                                        <p:attrNameLst>
                                          <p:attrName>style.visibility</p:attrName>
                                        </p:attrNameLst>
                                      </p:cBhvr>
                                      <p:to>
                                        <p:strVal val="visible"/>
                                      </p:to>
                                    </p:set>
                                    <p:anim calcmode="lin" valueType="num">
                                      <p:cBhvr additive="base">
                                        <p:cTn dur="500"/>
                                        <p:tgtEl>
                                          <p:spTgt spid="6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gtEl>
                                        <p:attrNameLst>
                                          <p:attrName>style.visibility</p:attrName>
                                        </p:attrNameLst>
                                      </p:cBhvr>
                                      <p:to>
                                        <p:strVal val="visible"/>
                                      </p:to>
                                    </p:set>
                                    <p:anim calcmode="lin" valueType="num">
                                      <p:cBhvr additive="base">
                                        <p:cTn dur="500"/>
                                        <p:tgtEl>
                                          <p:spTgt spid="6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500"/>
                                        <p:tgtEl>
                                          <p:spTgt spid="6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500"/>
                                        <p:tgtEl>
                                          <p:spTgt spid="6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500"/>
                                        <p:tgtEl>
                                          <p:spTgt spid="6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500"/>
                                        <p:tgtEl>
                                          <p:spTgt spid="6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500"/>
                                        <p:tgtEl>
                                          <p:spTgt spid="6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trong paging</a:t>
            </a:r>
            <a:endParaRPr/>
          </a:p>
        </p:txBody>
      </p:sp>
      <p:sp>
        <p:nvSpPr>
          <p:cNvPr id="647" name="Google Shape;647;p3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648" name="Google Shape;648;p3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49" name="Google Shape;649;p3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650" name="Google Shape;650;p34"/>
          <p:cNvGrpSpPr/>
          <p:nvPr/>
        </p:nvGrpSpPr>
        <p:grpSpPr>
          <a:xfrm>
            <a:off x="457200" y="2746375"/>
            <a:ext cx="1031875" cy="798512"/>
            <a:chOff x="0" y="0"/>
            <a:chExt cx="1030288" cy="798513"/>
          </a:xfrm>
        </p:grpSpPr>
        <p:sp>
          <p:nvSpPr>
            <p:cNvPr id="651" name="Google Shape;651;p34"/>
            <p:cNvSpPr/>
            <p:nvPr/>
          </p:nvSpPr>
          <p:spPr>
            <a:xfrm>
              <a:off x="0" y="0"/>
              <a:ext cx="1030288" cy="798513"/>
            </a:xfrm>
            <a:prstGeom prst="rect">
              <a:avLst/>
            </a:prstGeom>
            <a:solidFill>
              <a:srgbClr val="DDDDDD"/>
            </a:solidFill>
            <a:ln cap="flat" cmpd="sng" w="19050">
              <a:solidFill>
                <a:srgbClr val="000000"/>
              </a:solidFill>
              <a:prstDash val="solid"/>
              <a:round/>
              <a:headEnd len="sm" w="sm" type="none"/>
              <a:tailEnd len="sm" w="sm" type="none"/>
            </a:ln>
            <a:effectLst>
              <a:outerShdw blurRad="63500" rotWithShape="0" algn="ctr" dir="18900000" dist="71842">
                <a:srgbClr val="808080">
                  <a:alpha val="49803"/>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Helvetica Neue"/>
                <a:ea typeface="Helvetica Neue"/>
                <a:cs typeface="Helvetica Neue"/>
                <a:sym typeface="Helvetica Neue"/>
              </a:endParaRPr>
            </a:p>
          </p:txBody>
        </p:sp>
        <p:sp>
          <p:nvSpPr>
            <p:cNvPr id="652" name="Google Shape;652;p34"/>
            <p:cNvSpPr/>
            <p:nvPr/>
          </p:nvSpPr>
          <p:spPr>
            <a:xfrm>
              <a:off x="0" y="213836"/>
              <a:ext cx="586790"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CPU</a:t>
              </a:r>
              <a:endParaRPr/>
            </a:p>
          </p:txBody>
        </p:sp>
      </p:grpSp>
      <p:grpSp>
        <p:nvGrpSpPr>
          <p:cNvPr id="653" name="Google Shape;653;p34"/>
          <p:cNvGrpSpPr/>
          <p:nvPr/>
        </p:nvGrpSpPr>
        <p:grpSpPr>
          <a:xfrm>
            <a:off x="2157413" y="2959100"/>
            <a:ext cx="660400" cy="368300"/>
            <a:chOff x="0" y="0"/>
            <a:chExt cx="658813" cy="370841"/>
          </a:xfrm>
        </p:grpSpPr>
        <p:sp>
          <p:nvSpPr>
            <p:cNvPr id="654" name="Google Shape;654;p34"/>
            <p:cNvSpPr/>
            <p:nvPr/>
          </p:nvSpPr>
          <p:spPr>
            <a:xfrm>
              <a:off x="0" y="25082"/>
              <a:ext cx="658813" cy="320676"/>
            </a:xfrm>
            <a:prstGeom prst="rect">
              <a:avLst/>
            </a:pr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55" name="Google Shape;655;p34"/>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p</a:t>
              </a:r>
              <a:endParaRPr sz="1800">
                <a:solidFill>
                  <a:srgbClr val="000000"/>
                </a:solidFill>
                <a:latin typeface="Helvetica Neue"/>
                <a:ea typeface="Helvetica Neue"/>
                <a:cs typeface="Helvetica Neue"/>
                <a:sym typeface="Helvetica Neue"/>
              </a:endParaRPr>
            </a:p>
          </p:txBody>
        </p:sp>
      </p:grpSp>
      <p:grpSp>
        <p:nvGrpSpPr>
          <p:cNvPr id="656" name="Google Shape;656;p34"/>
          <p:cNvGrpSpPr/>
          <p:nvPr/>
        </p:nvGrpSpPr>
        <p:grpSpPr>
          <a:xfrm>
            <a:off x="2820988" y="2955925"/>
            <a:ext cx="660400" cy="368300"/>
            <a:chOff x="0" y="0"/>
            <a:chExt cx="658813" cy="370841"/>
          </a:xfrm>
        </p:grpSpPr>
        <p:sp>
          <p:nvSpPr>
            <p:cNvPr id="657" name="Google Shape;657;p34"/>
            <p:cNvSpPr/>
            <p:nvPr/>
          </p:nvSpPr>
          <p:spPr>
            <a:xfrm>
              <a:off x="0" y="25082"/>
              <a:ext cx="658813" cy="320676"/>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58" name="Google Shape;658;p34"/>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grpSp>
      <p:sp>
        <p:nvSpPr>
          <p:cNvPr id="659" name="Google Shape;659;p34"/>
          <p:cNvSpPr/>
          <p:nvPr/>
        </p:nvSpPr>
        <p:spPr>
          <a:xfrm>
            <a:off x="1498600" y="3143250"/>
            <a:ext cx="650875" cy="0"/>
          </a:xfrm>
          <a:custGeom>
            <a:rect b="b" l="l" r="r" t="t"/>
            <a:pathLst>
              <a:path extrusionOk="0" h="21600" w="21600">
                <a:moveTo>
                  <a:pt x="0" y="0"/>
                </a:moveTo>
                <a:cubicBezTo>
                  <a:pt x="7200" y="0"/>
                  <a:pt x="14400" y="0"/>
                  <a:pt x="21600" y="0"/>
                </a:cubicBezTo>
              </a:path>
            </a:pathLst>
          </a:custGeom>
          <a:noFill/>
          <a:ln cap="flat" cmpd="sng" w="158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660" name="Google Shape;660;p34"/>
          <p:cNvGrpSpPr/>
          <p:nvPr/>
        </p:nvGrpSpPr>
        <p:grpSpPr>
          <a:xfrm>
            <a:off x="5056188" y="2959100"/>
            <a:ext cx="658812" cy="368300"/>
            <a:chOff x="0" y="0"/>
            <a:chExt cx="658813" cy="370841"/>
          </a:xfrm>
        </p:grpSpPr>
        <p:sp>
          <p:nvSpPr>
            <p:cNvPr id="661" name="Google Shape;661;p34"/>
            <p:cNvSpPr/>
            <p:nvPr/>
          </p:nvSpPr>
          <p:spPr>
            <a:xfrm>
              <a:off x="0" y="25082"/>
              <a:ext cx="658813" cy="320676"/>
            </a:xfrm>
            <a:prstGeom prst="rect">
              <a:avLst/>
            </a:pr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62" name="Google Shape;662;p34"/>
            <p:cNvSpPr/>
            <p:nvPr/>
          </p:nvSpPr>
          <p:spPr>
            <a:xfrm>
              <a:off x="0" y="0"/>
              <a:ext cx="167653"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f</a:t>
              </a:r>
              <a:endParaRPr sz="1800">
                <a:solidFill>
                  <a:srgbClr val="000000"/>
                </a:solidFill>
                <a:latin typeface="Helvetica Neue"/>
                <a:ea typeface="Helvetica Neue"/>
                <a:cs typeface="Helvetica Neue"/>
                <a:sym typeface="Helvetica Neue"/>
              </a:endParaRPr>
            </a:p>
          </p:txBody>
        </p:sp>
      </p:grpSp>
      <p:grpSp>
        <p:nvGrpSpPr>
          <p:cNvPr id="663" name="Google Shape;663;p34"/>
          <p:cNvGrpSpPr/>
          <p:nvPr/>
        </p:nvGrpSpPr>
        <p:grpSpPr>
          <a:xfrm>
            <a:off x="5718175" y="2955925"/>
            <a:ext cx="660400" cy="368300"/>
            <a:chOff x="0" y="0"/>
            <a:chExt cx="658813" cy="370841"/>
          </a:xfrm>
        </p:grpSpPr>
        <p:sp>
          <p:nvSpPr>
            <p:cNvPr id="664" name="Google Shape;664;p34"/>
            <p:cNvSpPr/>
            <p:nvPr/>
          </p:nvSpPr>
          <p:spPr>
            <a:xfrm>
              <a:off x="0" y="25082"/>
              <a:ext cx="658813" cy="320676"/>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65" name="Google Shape;665;p34"/>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grpSp>
      <p:sp>
        <p:nvSpPr>
          <p:cNvPr id="666" name="Google Shape;666;p34"/>
          <p:cNvSpPr/>
          <p:nvPr/>
        </p:nvSpPr>
        <p:spPr>
          <a:xfrm>
            <a:off x="3151188" y="2774950"/>
            <a:ext cx="2895600" cy="195262"/>
          </a:xfrm>
          <a:custGeom>
            <a:rect b="b" l="l" r="r" t="t"/>
            <a:pathLst>
              <a:path extrusionOk="0" h="21600" w="21600">
                <a:moveTo>
                  <a:pt x="0" y="21600"/>
                </a:moveTo>
                <a:lnTo>
                  <a:pt x="0" y="0"/>
                </a:lnTo>
                <a:lnTo>
                  <a:pt x="21600" y="0"/>
                </a:lnTo>
                <a:lnTo>
                  <a:pt x="21600" y="21600"/>
                </a:lnTo>
              </a:path>
            </a:pathLst>
          </a:custGeom>
          <a:noFill/>
          <a:ln cap="flat" cmpd="sng" w="15875">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67" name="Google Shape;667;p34"/>
          <p:cNvSpPr/>
          <p:nvPr/>
        </p:nvSpPr>
        <p:spPr>
          <a:xfrm>
            <a:off x="3983038" y="3768725"/>
            <a:ext cx="982662" cy="404812"/>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68" name="Google Shape;668;p34"/>
          <p:cNvSpPr/>
          <p:nvPr/>
        </p:nvSpPr>
        <p:spPr>
          <a:xfrm>
            <a:off x="3979863" y="4165600"/>
            <a:ext cx="982662" cy="404812"/>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grpSp>
        <p:nvGrpSpPr>
          <p:cNvPr id="669" name="Google Shape;669;p34"/>
          <p:cNvGrpSpPr/>
          <p:nvPr/>
        </p:nvGrpSpPr>
        <p:grpSpPr>
          <a:xfrm>
            <a:off x="3976688" y="4562475"/>
            <a:ext cx="982662" cy="404812"/>
            <a:chOff x="0" y="0"/>
            <a:chExt cx="982663" cy="404813"/>
          </a:xfrm>
        </p:grpSpPr>
        <p:sp>
          <p:nvSpPr>
            <p:cNvPr id="670" name="Google Shape;670;p34"/>
            <p:cNvSpPr/>
            <p:nvPr/>
          </p:nvSpPr>
          <p:spPr>
            <a:xfrm>
              <a:off x="0" y="0"/>
              <a:ext cx="982663" cy="404813"/>
            </a:xfrm>
            <a:prstGeom prst="rect">
              <a:avLst/>
            </a:pr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71" name="Google Shape;671;p34"/>
            <p:cNvSpPr/>
            <p:nvPr/>
          </p:nvSpPr>
          <p:spPr>
            <a:xfrm>
              <a:off x="0" y="16986"/>
              <a:ext cx="167653"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f</a:t>
              </a:r>
              <a:endParaRPr sz="1800">
                <a:solidFill>
                  <a:srgbClr val="000000"/>
                </a:solidFill>
                <a:latin typeface="Helvetica Neue"/>
                <a:ea typeface="Helvetica Neue"/>
                <a:cs typeface="Helvetica Neue"/>
                <a:sym typeface="Helvetica Neue"/>
              </a:endParaRPr>
            </a:p>
          </p:txBody>
        </p:sp>
      </p:grpSp>
      <p:sp>
        <p:nvSpPr>
          <p:cNvPr id="672" name="Google Shape;672;p34"/>
          <p:cNvSpPr/>
          <p:nvPr/>
        </p:nvSpPr>
        <p:spPr>
          <a:xfrm>
            <a:off x="3973513" y="4959350"/>
            <a:ext cx="982662" cy="404812"/>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73" name="Google Shape;673;p34"/>
          <p:cNvSpPr/>
          <p:nvPr/>
        </p:nvSpPr>
        <p:spPr>
          <a:xfrm>
            <a:off x="3970338" y="5356225"/>
            <a:ext cx="982662" cy="404812"/>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74" name="Google Shape;674;p34"/>
          <p:cNvSpPr/>
          <p:nvPr/>
        </p:nvSpPr>
        <p:spPr>
          <a:xfrm>
            <a:off x="2487613" y="3309937"/>
            <a:ext cx="1479550" cy="1454150"/>
          </a:xfrm>
          <a:custGeom>
            <a:rect b="b" l="l" r="r" t="t"/>
            <a:pathLst>
              <a:path extrusionOk="0" h="21600" w="21600">
                <a:moveTo>
                  <a:pt x="0" y="0"/>
                </a:moveTo>
                <a:lnTo>
                  <a:pt x="0" y="21600"/>
                </a:lnTo>
                <a:lnTo>
                  <a:pt x="21600" y="21600"/>
                </a:lnTo>
              </a:path>
            </a:pathLst>
          </a:custGeom>
          <a:noFill/>
          <a:ln cap="flat" cmpd="sng" w="15875">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75" name="Google Shape;675;p34"/>
          <p:cNvSpPr/>
          <p:nvPr/>
        </p:nvSpPr>
        <p:spPr>
          <a:xfrm>
            <a:off x="4967288" y="3309937"/>
            <a:ext cx="417512" cy="1454150"/>
          </a:xfrm>
          <a:custGeom>
            <a:rect b="b" l="l" r="r" t="t"/>
            <a:pathLst>
              <a:path extrusionOk="0" h="21600" w="21600">
                <a:moveTo>
                  <a:pt x="0" y="21600"/>
                </a:moveTo>
                <a:lnTo>
                  <a:pt x="21600" y="21600"/>
                </a:lnTo>
                <a:lnTo>
                  <a:pt x="21600" y="0"/>
                </a:lnTo>
              </a:path>
            </a:pathLst>
          </a:custGeom>
          <a:noFill/>
          <a:ln cap="flat" cmpd="sng" w="15875">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76" name="Google Shape;676;p34"/>
          <p:cNvSpPr/>
          <p:nvPr/>
        </p:nvSpPr>
        <p:spPr>
          <a:xfrm>
            <a:off x="3757613" y="3767137"/>
            <a:ext cx="193675" cy="798513"/>
          </a:xfrm>
          <a:custGeom>
            <a:rect b="b" l="l" r="r" t="t"/>
            <a:pathLst>
              <a:path extrusionOk="0" h="21600" w="21600">
                <a:moveTo>
                  <a:pt x="21600" y="0"/>
                </a:moveTo>
                <a:lnTo>
                  <a:pt x="21600" y="0"/>
                </a:lnTo>
                <a:cubicBezTo>
                  <a:pt x="15635" y="0"/>
                  <a:pt x="10800" y="806"/>
                  <a:pt x="10800" y="1800"/>
                </a:cubicBezTo>
                <a:lnTo>
                  <a:pt x="10800" y="9322"/>
                </a:lnTo>
                <a:cubicBezTo>
                  <a:pt x="10800" y="10316"/>
                  <a:pt x="5965" y="11122"/>
                  <a:pt x="0" y="11122"/>
                </a:cubicBezTo>
                <a:cubicBezTo>
                  <a:pt x="5965" y="11122"/>
                  <a:pt x="10800" y="11928"/>
                  <a:pt x="10800" y="12922"/>
                </a:cubicBezTo>
                <a:lnTo>
                  <a:pt x="10800" y="19800"/>
                </a:lnTo>
                <a:cubicBezTo>
                  <a:pt x="10800" y="20794"/>
                  <a:pt x="15635" y="21600"/>
                  <a:pt x="21600" y="21600"/>
                </a:cubicBezTo>
              </a:path>
            </a:pathLst>
          </a:cu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77" name="Google Shape;677;p34"/>
          <p:cNvSpPr/>
          <p:nvPr/>
        </p:nvSpPr>
        <p:spPr>
          <a:xfrm>
            <a:off x="3336925" y="3925887"/>
            <a:ext cx="230188"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p</a:t>
            </a:r>
            <a:endParaRPr sz="1800">
              <a:solidFill>
                <a:srgbClr val="000000"/>
              </a:solidFill>
              <a:latin typeface="Helvetica Neue"/>
              <a:ea typeface="Helvetica Neue"/>
              <a:cs typeface="Helvetica Neue"/>
              <a:sym typeface="Helvetica Neue"/>
            </a:endParaRPr>
          </a:p>
        </p:txBody>
      </p:sp>
      <p:sp>
        <p:nvSpPr>
          <p:cNvPr id="678" name="Google Shape;678;p34"/>
          <p:cNvSpPr/>
          <p:nvPr/>
        </p:nvSpPr>
        <p:spPr>
          <a:xfrm>
            <a:off x="3848100" y="5802312"/>
            <a:ext cx="11715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table</a:t>
            </a:r>
            <a:endParaRPr/>
          </a:p>
        </p:txBody>
      </p:sp>
      <p:sp>
        <p:nvSpPr>
          <p:cNvPr id="679" name="Google Shape;679;p34"/>
          <p:cNvSpPr/>
          <p:nvPr/>
        </p:nvSpPr>
        <p:spPr>
          <a:xfrm>
            <a:off x="7162800" y="1608137"/>
            <a:ext cx="1423988" cy="3517900"/>
          </a:xfrm>
          <a:prstGeom prst="rect">
            <a:avLst/>
          </a:prstGeom>
          <a:solidFill>
            <a:srgbClr val="E8E8E8"/>
          </a:solidFill>
          <a:ln cap="flat" cmpd="sng" w="12700">
            <a:solidFill>
              <a:srgbClr val="000000"/>
            </a:solidFill>
            <a:prstDash val="solid"/>
            <a:round/>
            <a:headEnd len="sm" w="sm" type="none"/>
            <a:tailEnd len="sm" w="sm" type="none"/>
          </a:ln>
          <a:effectLst>
            <a:outerShdw blurRad="63500" rotWithShape="0" algn="ctr" dir="18900000" dist="71842">
              <a:srgbClr val="808080">
                <a:alpha val="49803"/>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Helvetica Neue"/>
              <a:ea typeface="Helvetica Neue"/>
              <a:cs typeface="Helvetica Neue"/>
              <a:sym typeface="Helvetica Neue"/>
            </a:endParaRPr>
          </a:p>
        </p:txBody>
      </p:sp>
      <p:cxnSp>
        <p:nvCxnSpPr>
          <p:cNvPr id="680" name="Google Shape;680;p34"/>
          <p:cNvCxnSpPr/>
          <p:nvPr/>
        </p:nvCxnSpPr>
        <p:spPr>
          <a:xfrm>
            <a:off x="6388100" y="3119437"/>
            <a:ext cx="763588" cy="0"/>
          </a:xfrm>
          <a:prstGeom prst="straightConnector1">
            <a:avLst/>
          </a:prstGeom>
          <a:noFill/>
          <a:ln cap="flat" cmpd="sng" w="15875">
            <a:solidFill>
              <a:srgbClr val="000000"/>
            </a:solidFill>
            <a:prstDash val="solid"/>
            <a:round/>
            <a:headEnd len="med" w="med" type="none"/>
            <a:tailEnd len="med" w="med" type="stealth"/>
          </a:ln>
        </p:spPr>
      </p:cxnSp>
      <p:sp>
        <p:nvSpPr>
          <p:cNvPr id="681" name="Google Shape;681;p34"/>
          <p:cNvSpPr/>
          <p:nvPr/>
        </p:nvSpPr>
        <p:spPr>
          <a:xfrm>
            <a:off x="2290763" y="2179637"/>
            <a:ext cx="979487" cy="649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logical</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 </a:t>
            </a:r>
            <a:endParaRPr/>
          </a:p>
        </p:txBody>
      </p:sp>
      <p:sp>
        <p:nvSpPr>
          <p:cNvPr id="682" name="Google Shape;682;p34"/>
          <p:cNvSpPr/>
          <p:nvPr/>
        </p:nvSpPr>
        <p:spPr>
          <a:xfrm>
            <a:off x="4984750" y="2205037"/>
            <a:ext cx="1060450" cy="649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physical</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 </a:t>
            </a:r>
            <a:endParaRPr/>
          </a:p>
        </p:txBody>
      </p:sp>
      <p:sp>
        <p:nvSpPr>
          <p:cNvPr id="683" name="Google Shape;683;p34"/>
          <p:cNvSpPr/>
          <p:nvPr/>
        </p:nvSpPr>
        <p:spPr>
          <a:xfrm>
            <a:off x="7159625" y="2439987"/>
            <a:ext cx="1433513" cy="334963"/>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84" name="Google Shape;684;p34"/>
          <p:cNvSpPr/>
          <p:nvPr/>
        </p:nvSpPr>
        <p:spPr>
          <a:xfrm>
            <a:off x="7159625" y="3562350"/>
            <a:ext cx="1431925" cy="323850"/>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85" name="Google Shape;685;p34"/>
          <p:cNvSpPr/>
          <p:nvPr/>
        </p:nvSpPr>
        <p:spPr>
          <a:xfrm>
            <a:off x="7192963" y="5191125"/>
            <a:ext cx="1227137" cy="649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physical</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memory</a:t>
            </a:r>
            <a:endParaRPr/>
          </a:p>
        </p:txBody>
      </p:sp>
      <p:sp>
        <p:nvSpPr>
          <p:cNvPr id="686" name="Google Shape;686;p34"/>
          <p:cNvSpPr/>
          <p:nvPr/>
        </p:nvSpPr>
        <p:spPr>
          <a:xfrm>
            <a:off x="6029325" y="2419350"/>
            <a:ext cx="774700" cy="307975"/>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400"/>
              <a:buFont typeface="Arial"/>
              <a:buNone/>
            </a:pPr>
            <a:r>
              <a:rPr i="1" lang="en-US" sz="1400">
                <a:solidFill>
                  <a:srgbClr val="000000"/>
                </a:solidFill>
                <a:latin typeface="Helvetica Neue"/>
                <a:ea typeface="Helvetica Neue"/>
                <a:cs typeface="Helvetica Neue"/>
                <a:sym typeface="Helvetica Neue"/>
              </a:rPr>
              <a:t>f </a:t>
            </a:r>
            <a:r>
              <a:rPr lang="en-US" sz="1400">
                <a:solidFill>
                  <a:srgbClr val="000000"/>
                </a:solidFill>
                <a:latin typeface="Helvetica Neue"/>
                <a:ea typeface="Helvetica Neue"/>
                <a:cs typeface="Helvetica Neue"/>
                <a:sym typeface="Helvetica Neue"/>
              </a:rPr>
              <a:t>00…00</a:t>
            </a:r>
            <a:endParaRPr sz="1800">
              <a:solidFill>
                <a:srgbClr val="000000"/>
              </a:solidFill>
              <a:latin typeface="Helvetica Neue"/>
              <a:ea typeface="Helvetica Neue"/>
              <a:cs typeface="Helvetica Neue"/>
              <a:sym typeface="Helvetica Neue"/>
            </a:endParaRPr>
          </a:p>
        </p:txBody>
      </p:sp>
      <p:sp>
        <p:nvSpPr>
          <p:cNvPr id="687" name="Google Shape;687;p34"/>
          <p:cNvSpPr/>
          <p:nvPr/>
        </p:nvSpPr>
        <p:spPr>
          <a:xfrm>
            <a:off x="6046788" y="3571875"/>
            <a:ext cx="749300" cy="307975"/>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400"/>
              <a:buFont typeface="Arial"/>
              <a:buNone/>
            </a:pPr>
            <a:r>
              <a:rPr i="1" lang="en-US" sz="1400">
                <a:solidFill>
                  <a:srgbClr val="000000"/>
                </a:solidFill>
                <a:latin typeface="Helvetica Neue"/>
                <a:ea typeface="Helvetica Neue"/>
                <a:cs typeface="Helvetica Neue"/>
                <a:sym typeface="Helvetica Neue"/>
              </a:rPr>
              <a:t>f </a:t>
            </a:r>
            <a:r>
              <a:rPr lang="en-US" sz="1400">
                <a:solidFill>
                  <a:srgbClr val="000000"/>
                </a:solidFill>
                <a:latin typeface="Helvetica Neue"/>
                <a:ea typeface="Helvetica Neue"/>
                <a:cs typeface="Helvetica Neue"/>
                <a:sym typeface="Helvetica Neue"/>
              </a:rPr>
              <a:t>11…11</a:t>
            </a:r>
            <a:endParaRPr sz="1800">
              <a:solidFill>
                <a:srgbClr val="000000"/>
              </a:solidFill>
              <a:latin typeface="Helvetica Neue"/>
              <a:ea typeface="Helvetica Neue"/>
              <a:cs typeface="Helvetica Neue"/>
              <a:sym typeface="Helvetica Neue"/>
            </a:endParaRPr>
          </a:p>
        </p:txBody>
      </p:sp>
      <p:sp>
        <p:nvSpPr>
          <p:cNvPr id="688" name="Google Shape;688;p34"/>
          <p:cNvSpPr/>
          <p:nvPr/>
        </p:nvSpPr>
        <p:spPr>
          <a:xfrm>
            <a:off x="6981825" y="1617662"/>
            <a:ext cx="87313" cy="800100"/>
          </a:xfrm>
          <a:custGeom>
            <a:rect b="b" l="l" r="r" t="t"/>
            <a:pathLst>
              <a:path extrusionOk="0" h="21600" w="21600">
                <a:moveTo>
                  <a:pt x="21600" y="0"/>
                </a:moveTo>
                <a:lnTo>
                  <a:pt x="21600" y="0"/>
                </a:ln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89" name="Google Shape;689;p34"/>
          <p:cNvSpPr/>
          <p:nvPr/>
        </p:nvSpPr>
        <p:spPr>
          <a:xfrm>
            <a:off x="6096000" y="1831975"/>
            <a:ext cx="836613" cy="3317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i="1" lang="en-US" sz="1600">
                <a:solidFill>
                  <a:srgbClr val="000000"/>
                </a:solidFill>
                <a:latin typeface="Helvetica Neue"/>
                <a:ea typeface="Helvetica Neue"/>
                <a:cs typeface="Helvetica Neue"/>
                <a:sym typeface="Helvetica Neue"/>
              </a:rPr>
              <a:t>f</a:t>
            </a:r>
            <a:r>
              <a:rPr lang="en-US" sz="1600">
                <a:solidFill>
                  <a:srgbClr val="000000"/>
                </a:solidFill>
                <a:latin typeface="Helvetica Neue"/>
                <a:ea typeface="Helvetica Neue"/>
                <a:cs typeface="Helvetica Neue"/>
                <a:sym typeface="Helvetica Neue"/>
              </a:rPr>
              <a:t> frames</a:t>
            </a:r>
            <a:endParaRPr sz="1800">
              <a:solidFill>
                <a:srgbClr val="000000"/>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trong paging (tt)</a:t>
            </a:r>
            <a:endParaRPr/>
          </a:p>
        </p:txBody>
      </p:sp>
      <p:sp>
        <p:nvSpPr>
          <p:cNvPr id="695" name="Google Shape;695;p3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696" name="Google Shape;696;p3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7" name="Google Shape;697;p3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98" name="Google Shape;698;p35"/>
          <p:cNvSpPr txBox="1"/>
          <p:nvPr/>
        </p:nvSpPr>
        <p:spPr>
          <a:xfrm>
            <a:off x="806450" y="1233488"/>
            <a:ext cx="1327150" cy="44291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3399"/>
              </a:buClr>
              <a:buSzPts val="2160"/>
              <a:buFont typeface="Noto Sans Symbols"/>
              <a:buChar char="■"/>
            </a:pPr>
            <a:r>
              <a:rPr lang="en-US" sz="2400">
                <a:solidFill>
                  <a:schemeClr val="dk1"/>
                </a:solidFill>
                <a:latin typeface="Times New Roman"/>
                <a:ea typeface="Times New Roman"/>
                <a:cs typeface="Times New Roman"/>
                <a:sym typeface="Times New Roman"/>
              </a:rPr>
              <a:t>Ví dụ:</a:t>
            </a:r>
            <a:endParaRPr sz="2400">
              <a:solidFill>
                <a:schemeClr val="dk1"/>
              </a:solidFill>
              <a:latin typeface="Times New Roman"/>
              <a:ea typeface="Times New Roman"/>
              <a:cs typeface="Times New Roman"/>
              <a:sym typeface="Times New Roman"/>
            </a:endParaRPr>
          </a:p>
        </p:txBody>
      </p:sp>
      <p:pic>
        <p:nvPicPr>
          <p:cNvPr descr="image.png" id="699" name="Google Shape;699;p35"/>
          <p:cNvPicPr preferRelativeResize="0"/>
          <p:nvPr/>
        </p:nvPicPr>
        <p:blipFill rotWithShape="1">
          <a:blip r:embed="rId3">
            <a:alphaModFix/>
          </a:blip>
          <a:srcRect b="0" l="0" r="0" t="0"/>
          <a:stretch/>
        </p:blipFill>
        <p:spPr>
          <a:xfrm>
            <a:off x="669925" y="1811338"/>
            <a:ext cx="7804150" cy="47609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phân trang (tt)</a:t>
            </a:r>
            <a:endParaRPr/>
          </a:p>
        </p:txBody>
      </p:sp>
      <p:sp>
        <p:nvSpPr>
          <p:cNvPr id="705" name="Google Shape;705;p3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06" name="Google Shape;706;p3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7" name="Google Shape;707;p3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708" name="Google Shape;708;p36"/>
          <p:cNvPicPr preferRelativeResize="0"/>
          <p:nvPr/>
        </p:nvPicPr>
        <p:blipFill rotWithShape="1">
          <a:blip r:embed="rId3">
            <a:alphaModFix/>
          </a:blip>
          <a:srcRect b="0" l="0" r="0" t="0"/>
          <a:stretch/>
        </p:blipFill>
        <p:spPr>
          <a:xfrm>
            <a:off x="990600" y="1447800"/>
            <a:ext cx="7442200" cy="50784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3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Cài đặt bảng trang (paging hardware)</a:t>
            </a:r>
            <a:endParaRPr/>
          </a:p>
        </p:txBody>
      </p:sp>
      <p:sp>
        <p:nvSpPr>
          <p:cNvPr id="715" name="Google Shape;715;p3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6/13/2020</a:t>
            </a:r>
            <a:endParaRPr sz="1200"/>
          </a:p>
        </p:txBody>
      </p:sp>
      <p:sp>
        <p:nvSpPr>
          <p:cNvPr id="716" name="Google Shape;716;p3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17" name="Google Shape;717;p3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8" name="Google Shape;718;p3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Bảng phân trang thường được lưu giữ trong bộ nhớ chính</a:t>
            </a:r>
            <a:endParaRPr/>
          </a:p>
          <a:p>
            <a:pPr indent="-285750" lvl="1" marL="742950" rtl="0" algn="just">
              <a:spcBef>
                <a:spcPts val="480"/>
              </a:spcBef>
              <a:spcAft>
                <a:spcPts val="0"/>
              </a:spcAft>
              <a:buSzPts val="2400"/>
              <a:buChar char="🞐"/>
            </a:pPr>
            <a:r>
              <a:rPr lang="en-US"/>
              <a:t>Mỗi process được hệ điều hành cấp một bảng phân trang</a:t>
            </a:r>
            <a:endParaRPr/>
          </a:p>
          <a:p>
            <a:pPr indent="-285750" lvl="1" marL="742950" rtl="0" algn="just">
              <a:spcBef>
                <a:spcPts val="480"/>
              </a:spcBef>
              <a:spcAft>
                <a:spcPts val="0"/>
              </a:spcAft>
              <a:buSzPts val="2400"/>
              <a:buChar char="🞐"/>
            </a:pPr>
            <a:r>
              <a:rPr lang="en-US"/>
              <a:t>Thanh ghi page-table base (PTBR) trỏ đến bảng phân trang</a:t>
            </a:r>
            <a:endParaRPr/>
          </a:p>
          <a:p>
            <a:pPr indent="-285750" lvl="1" marL="742950" rtl="0" algn="just">
              <a:spcBef>
                <a:spcPts val="480"/>
              </a:spcBef>
              <a:spcAft>
                <a:spcPts val="0"/>
              </a:spcAft>
              <a:buSzPts val="2400"/>
              <a:buChar char="🞐"/>
            </a:pPr>
            <a:r>
              <a:rPr lang="en-US"/>
              <a:t>Thanh ghi page-table length (PTLR) biểu thị kích thước của bảng phân trang (có thể được dùng trong cơ chế bảo vệ bộ nhớ)</a:t>
            </a:r>
            <a:endParaRPr/>
          </a:p>
          <a:p>
            <a:pPr indent="-342900" lvl="0" marL="342900" rtl="0" algn="just">
              <a:spcBef>
                <a:spcPts val="480"/>
              </a:spcBef>
              <a:spcAft>
                <a:spcPts val="0"/>
              </a:spcAft>
              <a:buSzPts val="2400"/>
              <a:buChar char="■"/>
            </a:pPr>
            <a:r>
              <a:rPr lang="en-US" sz="2400"/>
              <a:t>Thường dùng một bộ phận cache phần cứng có tốc độ truy xuất và tìm kiếm cao, gọi là thanh ghi kết hợp (associative register) hoặc translation look-aside buffers (TLBs)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0" st="0"/>
                                            </p:txEl>
                                          </p:spTgt>
                                        </p:tgtEl>
                                        <p:attrNameLst>
                                          <p:attrName>style.visibility</p:attrName>
                                        </p:attrNameLst>
                                      </p:cBhvr>
                                      <p:to>
                                        <p:strVal val="visible"/>
                                      </p:to>
                                    </p:set>
                                    <p:anim calcmode="lin" valueType="num">
                                      <p:cBhvr additive="base">
                                        <p:cTn dur="500"/>
                                        <p:tgtEl>
                                          <p:spTgt spid="7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1" st="1"/>
                                            </p:txEl>
                                          </p:spTgt>
                                        </p:tgtEl>
                                        <p:attrNameLst>
                                          <p:attrName>style.visibility</p:attrName>
                                        </p:attrNameLst>
                                      </p:cBhvr>
                                      <p:to>
                                        <p:strVal val="visible"/>
                                      </p:to>
                                    </p:set>
                                    <p:anim calcmode="lin" valueType="num">
                                      <p:cBhvr additive="base">
                                        <p:cTn dur="500"/>
                                        <p:tgtEl>
                                          <p:spTgt spid="71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2" st="2"/>
                                            </p:txEl>
                                          </p:spTgt>
                                        </p:tgtEl>
                                        <p:attrNameLst>
                                          <p:attrName>style.visibility</p:attrName>
                                        </p:attrNameLst>
                                      </p:cBhvr>
                                      <p:to>
                                        <p:strVal val="visible"/>
                                      </p:to>
                                    </p:set>
                                    <p:anim calcmode="lin" valueType="num">
                                      <p:cBhvr additive="base">
                                        <p:cTn dur="500"/>
                                        <p:tgtEl>
                                          <p:spTgt spid="71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3" st="3"/>
                                            </p:txEl>
                                          </p:spTgt>
                                        </p:tgtEl>
                                        <p:attrNameLst>
                                          <p:attrName>style.visibility</p:attrName>
                                        </p:attrNameLst>
                                      </p:cBhvr>
                                      <p:to>
                                        <p:strVal val="visible"/>
                                      </p:to>
                                    </p:set>
                                    <p:anim calcmode="lin" valueType="num">
                                      <p:cBhvr additive="base">
                                        <p:cTn dur="500"/>
                                        <p:tgtEl>
                                          <p:spTgt spid="71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4" st="4"/>
                                            </p:txEl>
                                          </p:spTgt>
                                        </p:tgtEl>
                                        <p:attrNameLst>
                                          <p:attrName>style.visibility</p:attrName>
                                        </p:attrNameLst>
                                      </p:cBhvr>
                                      <p:to>
                                        <p:strVal val="visible"/>
                                      </p:to>
                                    </p:set>
                                    <p:anim calcmode="lin" valueType="num">
                                      <p:cBhvr additive="base">
                                        <p:cTn dur="500"/>
                                        <p:tgtEl>
                                          <p:spTgt spid="71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Cài đặt bảng trang (tt)</a:t>
            </a:r>
            <a:endParaRPr/>
          </a:p>
        </p:txBody>
      </p:sp>
      <p:sp>
        <p:nvSpPr>
          <p:cNvPr id="724" name="Google Shape;724;p3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25" name="Google Shape;725;p3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26" name="Google Shape;726;p3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7" name="Google Shape;727;p3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Dùng thanh ghi Page-Table Base Register (PTBR)</a:t>
            </a:r>
            <a:endParaRPr/>
          </a:p>
        </p:txBody>
      </p:sp>
      <p:pic>
        <p:nvPicPr>
          <p:cNvPr descr="hinh4" id="728" name="Google Shape;728;p38"/>
          <p:cNvPicPr preferRelativeResize="0"/>
          <p:nvPr/>
        </p:nvPicPr>
        <p:blipFill rotWithShape="1">
          <a:blip r:embed="rId3">
            <a:alphaModFix/>
          </a:blip>
          <a:srcRect b="0" l="0" r="0" t="0"/>
          <a:stretch/>
        </p:blipFill>
        <p:spPr>
          <a:xfrm>
            <a:off x="1126332" y="2117886"/>
            <a:ext cx="6889750" cy="42627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Cài đặt bảng trang (tt)</a:t>
            </a:r>
            <a:endParaRPr/>
          </a:p>
        </p:txBody>
      </p:sp>
      <p:sp>
        <p:nvSpPr>
          <p:cNvPr id="734" name="Google Shape;734;p3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35" name="Google Shape;735;p3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36" name="Google Shape;736;p3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7" name="Google Shape;737;p3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Dùng TLB</a:t>
            </a:r>
            <a:endParaRPr/>
          </a:p>
        </p:txBody>
      </p:sp>
      <p:pic>
        <p:nvPicPr>
          <p:cNvPr descr="image.png" id="738" name="Google Shape;738;p39"/>
          <p:cNvPicPr preferRelativeResize="0"/>
          <p:nvPr/>
        </p:nvPicPr>
        <p:blipFill rotWithShape="1">
          <a:blip r:embed="rId3">
            <a:alphaModFix/>
          </a:blip>
          <a:srcRect b="5062" l="748" r="300" t="5719"/>
          <a:stretch/>
        </p:blipFill>
        <p:spPr>
          <a:xfrm>
            <a:off x="2061467" y="2058935"/>
            <a:ext cx="5992813" cy="4321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6 (tt)</a:t>
            </a:r>
            <a:endParaRPr/>
          </a:p>
        </p:txBody>
      </p:sp>
      <p:sp>
        <p:nvSpPr>
          <p:cNvPr id="88" name="Google Shape;88;p4"/>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Tìm Need?</a:t>
            </a:r>
            <a:endParaRPr/>
          </a:p>
          <a:p>
            <a:pPr indent="-342900" lvl="0" marL="342900" rtl="0" algn="l">
              <a:spcBef>
                <a:spcPts val="480"/>
              </a:spcBef>
              <a:spcAft>
                <a:spcPts val="0"/>
              </a:spcAft>
              <a:buSzPts val="2400"/>
              <a:buChar char="■"/>
            </a:pPr>
            <a:r>
              <a:rPr lang="en-US" sz="2400"/>
              <a:t>Hệ thống có an toàn không?</a:t>
            </a:r>
            <a:endParaRPr/>
          </a:p>
          <a:p>
            <a:pPr indent="-342900" lvl="0" marL="342900" rtl="0" algn="l">
              <a:spcBef>
                <a:spcPts val="480"/>
              </a:spcBef>
              <a:spcAft>
                <a:spcPts val="0"/>
              </a:spcAft>
              <a:buSzPts val="2400"/>
              <a:buChar char="■"/>
            </a:pPr>
            <a:r>
              <a:rPr lang="en-US" sz="2400"/>
              <a:t>Nếu P1 yêu cầu (0,4,2,0) thì có thể cấp phát cho nó ngay không?</a:t>
            </a:r>
            <a:endParaRPr/>
          </a:p>
        </p:txBody>
      </p:sp>
      <p:sp>
        <p:nvSpPr>
          <p:cNvPr id="89" name="Google Shape;89;p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0" name="Google Shape;90;p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1" name="Google Shape;91;p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png" id="92" name="Google Shape;92;p4"/>
          <p:cNvPicPr preferRelativeResize="0"/>
          <p:nvPr/>
        </p:nvPicPr>
        <p:blipFill rotWithShape="1">
          <a:blip r:embed="rId3">
            <a:alphaModFix/>
          </a:blip>
          <a:srcRect b="0" l="0" r="0" t="0"/>
          <a:stretch/>
        </p:blipFill>
        <p:spPr>
          <a:xfrm>
            <a:off x="1501775" y="2860799"/>
            <a:ext cx="6138863" cy="33353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Effective access time (EAT)</a:t>
            </a:r>
            <a:endParaRPr/>
          </a:p>
        </p:txBody>
      </p:sp>
      <p:sp>
        <p:nvSpPr>
          <p:cNvPr id="744" name="Google Shape;744;p4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Tính thời gian truy xuất hiệu dụng (effective access time, EAT)</a:t>
            </a:r>
            <a:endParaRPr/>
          </a:p>
          <a:p>
            <a:pPr indent="-342900" lvl="0" marL="342900" rtl="0" algn="just">
              <a:spcBef>
                <a:spcPts val="400"/>
              </a:spcBef>
              <a:spcAft>
                <a:spcPts val="0"/>
              </a:spcAft>
              <a:buSzPts val="2000"/>
              <a:buChar char="■"/>
            </a:pPr>
            <a:r>
              <a:rPr lang="en-US" sz="2000"/>
              <a:t>Thời gian tìm kiếm trong TLB (associative lookup): ε</a:t>
            </a:r>
            <a:endParaRPr/>
          </a:p>
          <a:p>
            <a:pPr indent="-342900" lvl="0" marL="342900" rtl="0" algn="just">
              <a:spcBef>
                <a:spcPts val="400"/>
              </a:spcBef>
              <a:spcAft>
                <a:spcPts val="0"/>
              </a:spcAft>
              <a:buSzPts val="2000"/>
              <a:buChar char="■"/>
            </a:pPr>
            <a:r>
              <a:rPr lang="en-US" sz="2000"/>
              <a:t>Thời gian một chu kỳ truy xuất bộ nhớ: x</a:t>
            </a:r>
            <a:endParaRPr/>
          </a:p>
          <a:p>
            <a:pPr indent="-342900" lvl="0" marL="342900" rtl="0" algn="just">
              <a:spcBef>
                <a:spcPts val="400"/>
              </a:spcBef>
              <a:spcAft>
                <a:spcPts val="0"/>
              </a:spcAft>
              <a:buSzPts val="2000"/>
              <a:buChar char="■"/>
            </a:pPr>
            <a:r>
              <a:rPr lang="en-US" sz="2000"/>
              <a:t>Hit ratio: tỉ số giữa số lần chỉ số trang được tìm thấy (hit) trong TLB và số lần truy xuất khởi nguồn từ CPU</a:t>
            </a:r>
            <a:endParaRPr/>
          </a:p>
          <a:p>
            <a:pPr indent="-285750" lvl="1" marL="742950" rtl="0" algn="just">
              <a:spcBef>
                <a:spcPts val="400"/>
              </a:spcBef>
              <a:spcAft>
                <a:spcPts val="0"/>
              </a:spcAft>
              <a:buSzPts val="2000"/>
              <a:buChar char="🞐"/>
            </a:pPr>
            <a:r>
              <a:rPr lang="en-US" sz="2000"/>
              <a:t>Kí hiệu hit ratio: α</a:t>
            </a:r>
            <a:endParaRPr/>
          </a:p>
          <a:p>
            <a:pPr indent="-342900" lvl="0" marL="342900" rtl="0" algn="just">
              <a:spcBef>
                <a:spcPts val="400"/>
              </a:spcBef>
              <a:spcAft>
                <a:spcPts val="0"/>
              </a:spcAft>
              <a:buSzPts val="2000"/>
              <a:buChar char="■"/>
            </a:pPr>
            <a:r>
              <a:rPr lang="en-US" sz="2000"/>
              <a:t>Thời gian cần thiết để có được chỉ số frame</a:t>
            </a:r>
            <a:endParaRPr/>
          </a:p>
          <a:p>
            <a:pPr indent="-285750" lvl="1" marL="742950" rtl="0" algn="just">
              <a:spcBef>
                <a:spcPts val="400"/>
              </a:spcBef>
              <a:spcAft>
                <a:spcPts val="0"/>
              </a:spcAft>
              <a:buSzPts val="2000"/>
              <a:buChar char="🞐"/>
            </a:pPr>
            <a:r>
              <a:rPr lang="en-US" sz="2000"/>
              <a:t>Khi chỉ số trang có trong TLB (hit)		ε +       x</a:t>
            </a:r>
            <a:endParaRPr/>
          </a:p>
          <a:p>
            <a:pPr indent="-285750" lvl="1" marL="742950" rtl="0" algn="just">
              <a:spcBef>
                <a:spcPts val="400"/>
              </a:spcBef>
              <a:spcAft>
                <a:spcPts val="0"/>
              </a:spcAft>
              <a:buSzPts val="2000"/>
              <a:buChar char="🞐"/>
            </a:pPr>
            <a:r>
              <a:rPr lang="en-US" sz="2000"/>
              <a:t>Khi chỉ số trang không có trong TLB (miss)	ε + x + x</a:t>
            </a:r>
            <a:endParaRPr/>
          </a:p>
          <a:p>
            <a:pPr indent="-342900" lvl="0" marL="342900" rtl="0" algn="just">
              <a:spcBef>
                <a:spcPts val="400"/>
              </a:spcBef>
              <a:spcAft>
                <a:spcPts val="0"/>
              </a:spcAft>
              <a:buSzPts val="2000"/>
              <a:buChar char="■"/>
            </a:pPr>
            <a:r>
              <a:rPr lang="en-US" sz="2000"/>
              <a:t>Thời gian truy xuất hiệu dụng</a:t>
            </a:r>
            <a:endParaRPr/>
          </a:p>
          <a:p>
            <a:pPr indent="0" lvl="0" marL="0" rtl="0" algn="just">
              <a:spcBef>
                <a:spcPts val="400"/>
              </a:spcBef>
              <a:spcAft>
                <a:spcPts val="0"/>
              </a:spcAft>
              <a:buSzPts val="2000"/>
              <a:buFont typeface="Arial"/>
              <a:buNone/>
            </a:pPr>
            <a:r>
              <a:rPr lang="en-US" sz="2000"/>
              <a:t>		EAT = (ε + x)α + (ε + 2x)(1 – α)</a:t>
            </a:r>
            <a:endParaRPr/>
          </a:p>
          <a:p>
            <a:pPr indent="0" lvl="0" marL="0" rtl="0" algn="just">
              <a:spcBef>
                <a:spcPts val="400"/>
              </a:spcBef>
              <a:spcAft>
                <a:spcPts val="0"/>
              </a:spcAft>
              <a:buSzPts val="2000"/>
              <a:buFont typeface="Arial"/>
              <a:buNone/>
            </a:pPr>
            <a:r>
              <a:rPr lang="en-US" sz="2000"/>
              <a:t>			  = (2 – α)x + ε</a:t>
            </a:r>
            <a:endParaRPr sz="2000"/>
          </a:p>
        </p:txBody>
      </p:sp>
      <p:sp>
        <p:nvSpPr>
          <p:cNvPr id="745" name="Google Shape;745;p4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46" name="Google Shape;746;p4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7" name="Google Shape;747;p4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0" st="0"/>
                                            </p:txEl>
                                          </p:spTgt>
                                        </p:tgtEl>
                                        <p:attrNameLst>
                                          <p:attrName>style.visibility</p:attrName>
                                        </p:attrNameLst>
                                      </p:cBhvr>
                                      <p:to>
                                        <p:strVal val="visible"/>
                                      </p:to>
                                    </p:set>
                                    <p:anim calcmode="lin" valueType="num">
                                      <p:cBhvr additive="base">
                                        <p:cTn dur="500"/>
                                        <p:tgtEl>
                                          <p:spTgt spid="7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1" st="1"/>
                                            </p:txEl>
                                          </p:spTgt>
                                        </p:tgtEl>
                                        <p:attrNameLst>
                                          <p:attrName>style.visibility</p:attrName>
                                        </p:attrNameLst>
                                      </p:cBhvr>
                                      <p:to>
                                        <p:strVal val="visible"/>
                                      </p:to>
                                    </p:set>
                                    <p:anim calcmode="lin" valueType="num">
                                      <p:cBhvr additive="base">
                                        <p:cTn dur="500"/>
                                        <p:tgtEl>
                                          <p:spTgt spid="74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2" st="2"/>
                                            </p:txEl>
                                          </p:spTgt>
                                        </p:tgtEl>
                                        <p:attrNameLst>
                                          <p:attrName>style.visibility</p:attrName>
                                        </p:attrNameLst>
                                      </p:cBhvr>
                                      <p:to>
                                        <p:strVal val="visible"/>
                                      </p:to>
                                    </p:set>
                                    <p:anim calcmode="lin" valueType="num">
                                      <p:cBhvr additive="base">
                                        <p:cTn dur="500"/>
                                        <p:tgtEl>
                                          <p:spTgt spid="74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3" st="3"/>
                                            </p:txEl>
                                          </p:spTgt>
                                        </p:tgtEl>
                                        <p:attrNameLst>
                                          <p:attrName>style.visibility</p:attrName>
                                        </p:attrNameLst>
                                      </p:cBhvr>
                                      <p:to>
                                        <p:strVal val="visible"/>
                                      </p:to>
                                    </p:set>
                                    <p:anim calcmode="lin" valueType="num">
                                      <p:cBhvr additive="base">
                                        <p:cTn dur="500"/>
                                        <p:tgtEl>
                                          <p:spTgt spid="74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4" st="4"/>
                                            </p:txEl>
                                          </p:spTgt>
                                        </p:tgtEl>
                                        <p:attrNameLst>
                                          <p:attrName>style.visibility</p:attrName>
                                        </p:attrNameLst>
                                      </p:cBhvr>
                                      <p:to>
                                        <p:strVal val="visible"/>
                                      </p:to>
                                    </p:set>
                                    <p:anim calcmode="lin" valueType="num">
                                      <p:cBhvr additive="base">
                                        <p:cTn dur="500"/>
                                        <p:tgtEl>
                                          <p:spTgt spid="74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5" st="5"/>
                                            </p:txEl>
                                          </p:spTgt>
                                        </p:tgtEl>
                                        <p:attrNameLst>
                                          <p:attrName>style.visibility</p:attrName>
                                        </p:attrNameLst>
                                      </p:cBhvr>
                                      <p:to>
                                        <p:strVal val="visible"/>
                                      </p:to>
                                    </p:set>
                                    <p:anim calcmode="lin" valueType="num">
                                      <p:cBhvr additive="base">
                                        <p:cTn dur="500"/>
                                        <p:tgtEl>
                                          <p:spTgt spid="74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6" st="6"/>
                                            </p:txEl>
                                          </p:spTgt>
                                        </p:tgtEl>
                                        <p:attrNameLst>
                                          <p:attrName>style.visibility</p:attrName>
                                        </p:attrNameLst>
                                      </p:cBhvr>
                                      <p:to>
                                        <p:strVal val="visible"/>
                                      </p:to>
                                    </p:set>
                                    <p:anim calcmode="lin" valueType="num">
                                      <p:cBhvr additive="base">
                                        <p:cTn dur="500"/>
                                        <p:tgtEl>
                                          <p:spTgt spid="74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7" st="7"/>
                                            </p:txEl>
                                          </p:spTgt>
                                        </p:tgtEl>
                                        <p:attrNameLst>
                                          <p:attrName>style.visibility</p:attrName>
                                        </p:attrNameLst>
                                      </p:cBhvr>
                                      <p:to>
                                        <p:strVal val="visible"/>
                                      </p:to>
                                    </p:set>
                                    <p:anim calcmode="lin" valueType="num">
                                      <p:cBhvr additive="base">
                                        <p:cTn dur="500"/>
                                        <p:tgtEl>
                                          <p:spTgt spid="74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8" st="8"/>
                                            </p:txEl>
                                          </p:spTgt>
                                        </p:tgtEl>
                                        <p:attrNameLst>
                                          <p:attrName>style.visibility</p:attrName>
                                        </p:attrNameLst>
                                      </p:cBhvr>
                                      <p:to>
                                        <p:strVal val="visible"/>
                                      </p:to>
                                    </p:set>
                                    <p:anim calcmode="lin" valueType="num">
                                      <p:cBhvr additive="base">
                                        <p:cTn dur="500"/>
                                        <p:tgtEl>
                                          <p:spTgt spid="74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9" st="9"/>
                                            </p:txEl>
                                          </p:spTgt>
                                        </p:tgtEl>
                                        <p:attrNameLst>
                                          <p:attrName>style.visibility</p:attrName>
                                        </p:attrNameLst>
                                      </p:cBhvr>
                                      <p:to>
                                        <p:strVal val="visible"/>
                                      </p:to>
                                    </p:set>
                                    <p:anim calcmode="lin" valueType="num">
                                      <p:cBhvr additive="base">
                                        <p:cTn dur="500"/>
                                        <p:tgtEl>
                                          <p:spTgt spid="74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10" st="10"/>
                                            </p:txEl>
                                          </p:spTgt>
                                        </p:tgtEl>
                                        <p:attrNameLst>
                                          <p:attrName>style.visibility</p:attrName>
                                        </p:attrNameLst>
                                      </p:cBhvr>
                                      <p:to>
                                        <p:strVal val="visible"/>
                                      </p:to>
                                    </p:set>
                                    <p:anim calcmode="lin" valueType="num">
                                      <p:cBhvr additive="base">
                                        <p:cTn dur="500"/>
                                        <p:tgtEl>
                                          <p:spTgt spid="74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Effective access time (EAT) (tt)</a:t>
            </a:r>
            <a:endParaRPr/>
          </a:p>
        </p:txBody>
      </p:sp>
      <p:sp>
        <p:nvSpPr>
          <p:cNvPr id="753" name="Google Shape;753;p41"/>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Ví dụ 1: đơn vị thời gian nano giây</a:t>
            </a:r>
            <a:endParaRPr/>
          </a:p>
          <a:p>
            <a:pPr indent="-285750" lvl="1" marL="742950" rtl="0" algn="just">
              <a:spcBef>
                <a:spcPts val="400"/>
              </a:spcBef>
              <a:spcAft>
                <a:spcPts val="0"/>
              </a:spcAft>
              <a:buSzPts val="2000"/>
              <a:buChar char="🞐"/>
            </a:pPr>
            <a:r>
              <a:rPr lang="en-US" sz="2000"/>
              <a:t>Associative lookup = 20</a:t>
            </a:r>
            <a:endParaRPr/>
          </a:p>
          <a:p>
            <a:pPr indent="-285750" lvl="1" marL="742950" rtl="0" algn="just">
              <a:spcBef>
                <a:spcPts val="400"/>
              </a:spcBef>
              <a:spcAft>
                <a:spcPts val="0"/>
              </a:spcAft>
              <a:buSzPts val="2000"/>
              <a:buChar char="🞐"/>
            </a:pPr>
            <a:r>
              <a:rPr lang="en-US" sz="2000"/>
              <a:t>Memory access = 100</a:t>
            </a:r>
            <a:endParaRPr/>
          </a:p>
          <a:p>
            <a:pPr indent="-285750" lvl="1" marL="742950" rtl="0" algn="just">
              <a:spcBef>
                <a:spcPts val="400"/>
              </a:spcBef>
              <a:spcAft>
                <a:spcPts val="0"/>
              </a:spcAft>
              <a:buSzPts val="2000"/>
              <a:buChar char="🞐"/>
            </a:pPr>
            <a:r>
              <a:rPr lang="en-US" sz="2000"/>
              <a:t>Hit ratio = 0.8</a:t>
            </a:r>
            <a:endParaRPr/>
          </a:p>
          <a:p>
            <a:pPr indent="-285750" lvl="1" marL="742950" rtl="0" algn="just">
              <a:spcBef>
                <a:spcPts val="400"/>
              </a:spcBef>
              <a:spcAft>
                <a:spcPts val="0"/>
              </a:spcAft>
              <a:buSzPts val="2000"/>
              <a:buChar char="🞐"/>
            </a:pPr>
            <a:r>
              <a:rPr lang="en-US" sz="2000"/>
              <a:t>EAT = (100 + 20) × 0.8 + (200 + 20) × 0.2</a:t>
            </a:r>
            <a:br>
              <a:rPr lang="en-US" sz="2000"/>
            </a:br>
            <a:r>
              <a:rPr lang="en-US" sz="2000"/>
              <a:t>        = 1.2 × 100 + 20 </a:t>
            </a:r>
            <a:endParaRPr/>
          </a:p>
          <a:p>
            <a:pPr indent="0" lvl="0" marL="0" rtl="0" algn="just">
              <a:spcBef>
                <a:spcPts val="400"/>
              </a:spcBef>
              <a:spcAft>
                <a:spcPts val="0"/>
              </a:spcAft>
              <a:buSzPts val="2000"/>
              <a:buFont typeface="Arial"/>
              <a:buNone/>
            </a:pPr>
            <a:r>
              <a:rPr lang="en-US" sz="2000"/>
              <a:t>           	      = 140</a:t>
            </a:r>
            <a:endParaRPr/>
          </a:p>
          <a:p>
            <a:pPr indent="-165100" lvl="0" marL="342900" rtl="0" algn="l">
              <a:spcBef>
                <a:spcPts val="560"/>
              </a:spcBef>
              <a:spcAft>
                <a:spcPts val="0"/>
              </a:spcAft>
              <a:buSzPts val="2800"/>
              <a:buNone/>
            </a:pPr>
            <a:r>
              <a:t/>
            </a:r>
            <a:endParaRPr/>
          </a:p>
        </p:txBody>
      </p:sp>
      <p:sp>
        <p:nvSpPr>
          <p:cNvPr id="754" name="Google Shape;754;p4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55" name="Google Shape;755;p4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6" name="Google Shape;756;p41"/>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Ví dụ 2: đơn vị thời gian nano giây</a:t>
            </a:r>
            <a:endParaRPr/>
          </a:p>
          <a:p>
            <a:pPr indent="-285750" lvl="1" marL="742950" rtl="0" algn="just">
              <a:spcBef>
                <a:spcPts val="400"/>
              </a:spcBef>
              <a:spcAft>
                <a:spcPts val="0"/>
              </a:spcAft>
              <a:buSzPts val="2000"/>
              <a:buChar char="🞐"/>
            </a:pPr>
            <a:r>
              <a:rPr lang="en-US" sz="2000"/>
              <a:t>Associative lookup = 20</a:t>
            </a:r>
            <a:endParaRPr/>
          </a:p>
          <a:p>
            <a:pPr indent="-285750" lvl="1" marL="742950" rtl="0" algn="just">
              <a:spcBef>
                <a:spcPts val="400"/>
              </a:spcBef>
              <a:spcAft>
                <a:spcPts val="0"/>
              </a:spcAft>
              <a:buSzPts val="2000"/>
              <a:buChar char="🞐"/>
            </a:pPr>
            <a:r>
              <a:rPr lang="en-US" sz="2000"/>
              <a:t>Memory access = 100</a:t>
            </a:r>
            <a:endParaRPr/>
          </a:p>
          <a:p>
            <a:pPr indent="-285750" lvl="1" marL="742950" rtl="0" algn="just">
              <a:spcBef>
                <a:spcPts val="400"/>
              </a:spcBef>
              <a:spcAft>
                <a:spcPts val="0"/>
              </a:spcAft>
              <a:buSzPts val="2000"/>
              <a:buChar char="🞐"/>
            </a:pPr>
            <a:r>
              <a:rPr lang="en-US" sz="2000"/>
              <a:t>Hit ratio = 0.98</a:t>
            </a:r>
            <a:endParaRPr/>
          </a:p>
          <a:p>
            <a:pPr indent="-285750" lvl="1" marL="742950" rtl="0" algn="just">
              <a:spcBef>
                <a:spcPts val="400"/>
              </a:spcBef>
              <a:spcAft>
                <a:spcPts val="0"/>
              </a:spcAft>
              <a:buSzPts val="2000"/>
              <a:buChar char="🞐"/>
            </a:pPr>
            <a:r>
              <a:rPr lang="en-US" sz="2000"/>
              <a:t>EAT = (100 + 20) × 0.98 + (200 + 20) × 0.02</a:t>
            </a:r>
            <a:br>
              <a:rPr lang="en-US" sz="2000"/>
            </a:br>
            <a:r>
              <a:rPr lang="en-US" sz="2000"/>
              <a:t>        = 1.02 × 100 + 20 </a:t>
            </a:r>
            <a:endParaRPr/>
          </a:p>
          <a:p>
            <a:pPr indent="0" lvl="0" marL="0" rtl="0" algn="just">
              <a:spcBef>
                <a:spcPts val="400"/>
              </a:spcBef>
              <a:spcAft>
                <a:spcPts val="0"/>
              </a:spcAft>
              <a:buSzPts val="2000"/>
              <a:buFont typeface="Arial"/>
              <a:buNone/>
            </a:pPr>
            <a:r>
              <a:rPr lang="en-US" sz="2000"/>
              <a:t>           	      = 122</a:t>
            </a:r>
            <a:endParaRPr sz="2000"/>
          </a:p>
          <a:p>
            <a:pPr indent="-165100" lvl="0" marL="342900" rtl="0" algn="l">
              <a:spcBef>
                <a:spcPts val="560"/>
              </a:spcBef>
              <a:spcAft>
                <a:spcPts val="0"/>
              </a:spcAft>
              <a:buSzPts val="2800"/>
              <a:buNone/>
            </a:pPr>
            <a:r>
              <a:t/>
            </a:r>
            <a:endParaRPr/>
          </a:p>
        </p:txBody>
      </p:sp>
      <p:sp>
        <p:nvSpPr>
          <p:cNvPr id="757" name="Google Shape;757;p4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0" st="0"/>
                                            </p:txEl>
                                          </p:spTgt>
                                        </p:tgtEl>
                                        <p:attrNameLst>
                                          <p:attrName>style.visibility</p:attrName>
                                        </p:attrNameLst>
                                      </p:cBhvr>
                                      <p:to>
                                        <p:strVal val="visible"/>
                                      </p:to>
                                    </p:set>
                                    <p:anim calcmode="lin" valueType="num">
                                      <p:cBhvr additive="base">
                                        <p:cTn dur="500"/>
                                        <p:tgtEl>
                                          <p:spTgt spid="7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1" st="1"/>
                                            </p:txEl>
                                          </p:spTgt>
                                        </p:tgtEl>
                                        <p:attrNameLst>
                                          <p:attrName>style.visibility</p:attrName>
                                        </p:attrNameLst>
                                      </p:cBhvr>
                                      <p:to>
                                        <p:strVal val="visible"/>
                                      </p:to>
                                    </p:set>
                                    <p:anim calcmode="lin" valueType="num">
                                      <p:cBhvr additive="base">
                                        <p:cTn dur="500"/>
                                        <p:tgtEl>
                                          <p:spTgt spid="7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2" st="2"/>
                                            </p:txEl>
                                          </p:spTgt>
                                        </p:tgtEl>
                                        <p:attrNameLst>
                                          <p:attrName>style.visibility</p:attrName>
                                        </p:attrNameLst>
                                      </p:cBhvr>
                                      <p:to>
                                        <p:strVal val="visible"/>
                                      </p:to>
                                    </p:set>
                                    <p:anim calcmode="lin" valueType="num">
                                      <p:cBhvr additive="base">
                                        <p:cTn dur="500"/>
                                        <p:tgtEl>
                                          <p:spTgt spid="7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3" st="3"/>
                                            </p:txEl>
                                          </p:spTgt>
                                        </p:tgtEl>
                                        <p:attrNameLst>
                                          <p:attrName>style.visibility</p:attrName>
                                        </p:attrNameLst>
                                      </p:cBhvr>
                                      <p:to>
                                        <p:strVal val="visible"/>
                                      </p:to>
                                    </p:set>
                                    <p:anim calcmode="lin" valueType="num">
                                      <p:cBhvr additive="base">
                                        <p:cTn dur="500"/>
                                        <p:tgtEl>
                                          <p:spTgt spid="75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4" st="4"/>
                                            </p:txEl>
                                          </p:spTgt>
                                        </p:tgtEl>
                                        <p:attrNameLst>
                                          <p:attrName>style.visibility</p:attrName>
                                        </p:attrNameLst>
                                      </p:cBhvr>
                                      <p:to>
                                        <p:strVal val="visible"/>
                                      </p:to>
                                    </p:set>
                                    <p:anim calcmode="lin" valueType="num">
                                      <p:cBhvr additive="base">
                                        <p:cTn dur="500"/>
                                        <p:tgtEl>
                                          <p:spTgt spid="75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5" st="5"/>
                                            </p:txEl>
                                          </p:spTgt>
                                        </p:tgtEl>
                                        <p:attrNameLst>
                                          <p:attrName>style.visibility</p:attrName>
                                        </p:attrNameLst>
                                      </p:cBhvr>
                                      <p:to>
                                        <p:strVal val="visible"/>
                                      </p:to>
                                    </p:set>
                                    <p:anim calcmode="lin" valueType="num">
                                      <p:cBhvr additive="base">
                                        <p:cTn dur="500"/>
                                        <p:tgtEl>
                                          <p:spTgt spid="75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6" st="6"/>
                                            </p:txEl>
                                          </p:spTgt>
                                        </p:tgtEl>
                                        <p:attrNameLst>
                                          <p:attrName>style.visibility</p:attrName>
                                        </p:attrNameLst>
                                      </p:cBhvr>
                                      <p:to>
                                        <p:strVal val="visible"/>
                                      </p:to>
                                    </p:set>
                                    <p:anim calcmode="lin" valueType="num">
                                      <p:cBhvr additive="base">
                                        <p:cTn dur="500"/>
                                        <p:tgtEl>
                                          <p:spTgt spid="75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0" st="0"/>
                                            </p:txEl>
                                          </p:spTgt>
                                        </p:tgtEl>
                                        <p:attrNameLst>
                                          <p:attrName>style.visibility</p:attrName>
                                        </p:attrNameLst>
                                      </p:cBhvr>
                                      <p:to>
                                        <p:strVal val="visible"/>
                                      </p:to>
                                    </p:set>
                                    <p:anim calcmode="lin" valueType="num">
                                      <p:cBhvr additive="base">
                                        <p:cTn dur="500"/>
                                        <p:tgtEl>
                                          <p:spTgt spid="7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1" st="1"/>
                                            </p:txEl>
                                          </p:spTgt>
                                        </p:tgtEl>
                                        <p:attrNameLst>
                                          <p:attrName>style.visibility</p:attrName>
                                        </p:attrNameLst>
                                      </p:cBhvr>
                                      <p:to>
                                        <p:strVal val="visible"/>
                                      </p:to>
                                    </p:set>
                                    <p:anim calcmode="lin" valueType="num">
                                      <p:cBhvr additive="base">
                                        <p:cTn dur="500"/>
                                        <p:tgtEl>
                                          <p:spTgt spid="7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2" st="2"/>
                                            </p:txEl>
                                          </p:spTgt>
                                        </p:tgtEl>
                                        <p:attrNameLst>
                                          <p:attrName>style.visibility</p:attrName>
                                        </p:attrNameLst>
                                      </p:cBhvr>
                                      <p:to>
                                        <p:strVal val="visible"/>
                                      </p:to>
                                    </p:set>
                                    <p:anim calcmode="lin" valueType="num">
                                      <p:cBhvr additive="base">
                                        <p:cTn dur="500"/>
                                        <p:tgtEl>
                                          <p:spTgt spid="7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3" st="3"/>
                                            </p:txEl>
                                          </p:spTgt>
                                        </p:tgtEl>
                                        <p:attrNameLst>
                                          <p:attrName>style.visibility</p:attrName>
                                        </p:attrNameLst>
                                      </p:cBhvr>
                                      <p:to>
                                        <p:strVal val="visible"/>
                                      </p:to>
                                    </p:set>
                                    <p:anim calcmode="lin" valueType="num">
                                      <p:cBhvr additive="base">
                                        <p:cTn dur="500"/>
                                        <p:tgtEl>
                                          <p:spTgt spid="7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4" st="4"/>
                                            </p:txEl>
                                          </p:spTgt>
                                        </p:tgtEl>
                                        <p:attrNameLst>
                                          <p:attrName>style.visibility</p:attrName>
                                        </p:attrNameLst>
                                      </p:cBhvr>
                                      <p:to>
                                        <p:strVal val="visible"/>
                                      </p:to>
                                    </p:set>
                                    <p:anim calcmode="lin" valueType="num">
                                      <p:cBhvr additive="base">
                                        <p:cTn dur="500"/>
                                        <p:tgtEl>
                                          <p:spTgt spid="7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5" st="5"/>
                                            </p:txEl>
                                          </p:spTgt>
                                        </p:tgtEl>
                                        <p:attrNameLst>
                                          <p:attrName>style.visibility</p:attrName>
                                        </p:attrNameLst>
                                      </p:cBhvr>
                                      <p:to>
                                        <p:strVal val="visible"/>
                                      </p:to>
                                    </p:set>
                                    <p:anim calcmode="lin" valueType="num">
                                      <p:cBhvr additive="base">
                                        <p:cTn dur="500"/>
                                        <p:tgtEl>
                                          <p:spTgt spid="7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6" st="6"/>
                                            </p:txEl>
                                          </p:spTgt>
                                        </p:tgtEl>
                                        <p:attrNameLst>
                                          <p:attrName>style.visibility</p:attrName>
                                        </p:attrNameLst>
                                      </p:cBhvr>
                                      <p:to>
                                        <p:strVal val="visible"/>
                                      </p:to>
                                    </p:set>
                                    <p:anim calcmode="lin" valueType="num">
                                      <p:cBhvr additive="base">
                                        <p:cTn dur="500"/>
                                        <p:tgtEl>
                                          <p:spTgt spid="75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bảng trang</a:t>
            </a:r>
            <a:endParaRPr/>
          </a:p>
        </p:txBody>
      </p:sp>
      <p:sp>
        <p:nvSpPr>
          <p:cNvPr id="763" name="Google Shape;763;p4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Các hệ thống hiện đại đều hỗ trợ không gian địa chỉ ảo rất lớn (2</a:t>
            </a:r>
            <a:r>
              <a:rPr baseline="30000" lang="en-US" sz="2400"/>
              <a:t>32</a:t>
            </a:r>
            <a:r>
              <a:rPr lang="en-US" sz="2400"/>
              <a:t> đến 2</a:t>
            </a:r>
            <a:r>
              <a:rPr baseline="30000" lang="en-US" sz="2400"/>
              <a:t>64</a:t>
            </a:r>
            <a:r>
              <a:rPr lang="en-US" sz="2400"/>
              <a:t>), ở đây giả sử là 2</a:t>
            </a:r>
            <a:r>
              <a:rPr baseline="30000" lang="en-US" sz="2400"/>
              <a:t>32</a:t>
            </a:r>
            <a:endParaRPr/>
          </a:p>
          <a:p>
            <a:pPr indent="-285750" lvl="1" marL="742950" rtl="0" algn="l">
              <a:spcBef>
                <a:spcPts val="400"/>
              </a:spcBef>
              <a:spcAft>
                <a:spcPts val="0"/>
              </a:spcAft>
              <a:buSzPts val="2400"/>
              <a:buChar char="🞐"/>
            </a:pPr>
            <a:r>
              <a:rPr lang="en-US"/>
              <a:t>Giả sử kích thước  trang nhớ là 4KB (= 2</a:t>
            </a:r>
            <a:r>
              <a:rPr baseline="30000" lang="en-US"/>
              <a:t>12</a:t>
            </a:r>
            <a:r>
              <a:rPr lang="en-US"/>
              <a:t>)                                 ⇒ bảng phân trang sẽ có 2</a:t>
            </a:r>
            <a:r>
              <a:rPr baseline="30000" lang="en-US"/>
              <a:t>32</a:t>
            </a:r>
            <a:r>
              <a:rPr lang="en-US"/>
              <a:t>/2</a:t>
            </a:r>
            <a:r>
              <a:rPr baseline="30000" lang="en-US"/>
              <a:t>12</a:t>
            </a:r>
            <a:r>
              <a:rPr lang="en-US"/>
              <a:t> = 2</a:t>
            </a:r>
            <a:r>
              <a:rPr baseline="30000" lang="en-US"/>
              <a:t>20</a:t>
            </a:r>
            <a:r>
              <a:rPr lang="en-US"/>
              <a:t> = 1M mục.  </a:t>
            </a:r>
            <a:endParaRPr/>
          </a:p>
          <a:p>
            <a:pPr indent="-285750" lvl="1" marL="742950" rtl="0" algn="l">
              <a:spcBef>
                <a:spcPts val="400"/>
              </a:spcBef>
              <a:spcAft>
                <a:spcPts val="0"/>
              </a:spcAft>
              <a:buSzPts val="2400"/>
              <a:buChar char="🞐"/>
            </a:pPr>
            <a:r>
              <a:rPr lang="en-US"/>
              <a:t>Giả sử mỗi mục gồm 4 byte thì mỗi process cần 4MB cho bảng phân trang </a:t>
            </a:r>
            <a:endParaRPr/>
          </a:p>
          <a:p>
            <a:pPr indent="-228600" lvl="2" marL="1143000" rtl="0" algn="l">
              <a:spcBef>
                <a:spcPts val="400"/>
              </a:spcBef>
              <a:spcAft>
                <a:spcPts val="0"/>
              </a:spcAft>
              <a:buSzPts val="2400"/>
              <a:buChar char="■"/>
            </a:pPr>
            <a:r>
              <a:rPr lang="en-US" sz="2400"/>
              <a:t>Ví dụ: Phân trang 2 cấp</a:t>
            </a:r>
            <a:endParaRPr/>
          </a:p>
        </p:txBody>
      </p:sp>
      <p:sp>
        <p:nvSpPr>
          <p:cNvPr id="764" name="Google Shape;764;p4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65" name="Google Shape;765;p4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6" name="Google Shape;766;p4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67" name="Google Shape;767;p42"/>
          <p:cNvSpPr/>
          <p:nvPr/>
        </p:nvSpPr>
        <p:spPr>
          <a:xfrm>
            <a:off x="3349625" y="4978400"/>
            <a:ext cx="2266950" cy="542925"/>
          </a:xfrm>
          <a:prstGeom prst="rect">
            <a:avLst/>
          </a:prstGeom>
          <a:solidFill>
            <a:srgbClr val="E8E8E8"/>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i="1" lang="en-US" sz="1800">
                <a:solidFill>
                  <a:schemeClr val="dk1"/>
                </a:solidFill>
                <a:latin typeface="Verdana"/>
                <a:ea typeface="Verdana"/>
                <a:cs typeface="Verdana"/>
                <a:sym typeface="Verdana"/>
              </a:rPr>
              <a:t>P2</a:t>
            </a:r>
            <a:endParaRPr/>
          </a:p>
        </p:txBody>
      </p:sp>
      <p:sp>
        <p:nvSpPr>
          <p:cNvPr id="768" name="Google Shape;768;p42"/>
          <p:cNvSpPr/>
          <p:nvPr/>
        </p:nvSpPr>
        <p:spPr>
          <a:xfrm>
            <a:off x="5613400" y="4975225"/>
            <a:ext cx="2266950" cy="542925"/>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i="1" lang="en-US" sz="1800">
                <a:solidFill>
                  <a:schemeClr val="dk1"/>
                </a:solidFill>
                <a:latin typeface="Verdana"/>
                <a:ea typeface="Verdana"/>
                <a:cs typeface="Verdana"/>
                <a:sym typeface="Verdana"/>
              </a:rPr>
              <a:t>d</a:t>
            </a:r>
            <a:endParaRPr/>
          </a:p>
        </p:txBody>
      </p:sp>
      <p:sp>
        <p:nvSpPr>
          <p:cNvPr id="769" name="Google Shape;769;p42"/>
          <p:cNvSpPr/>
          <p:nvPr/>
        </p:nvSpPr>
        <p:spPr>
          <a:xfrm>
            <a:off x="2716213" y="4406900"/>
            <a:ext cx="13484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Helvetica Neue"/>
                <a:ea typeface="Helvetica Neue"/>
                <a:cs typeface="Helvetica Neue"/>
                <a:sym typeface="Helvetica Neue"/>
              </a:rPr>
              <a:t>Số trang</a:t>
            </a:r>
            <a:endParaRPr/>
          </a:p>
        </p:txBody>
      </p:sp>
      <p:sp>
        <p:nvSpPr>
          <p:cNvPr id="770" name="Google Shape;770;p42"/>
          <p:cNvSpPr/>
          <p:nvPr/>
        </p:nvSpPr>
        <p:spPr>
          <a:xfrm>
            <a:off x="5856288" y="4486275"/>
            <a:ext cx="18934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Helvetica Neue"/>
                <a:ea typeface="Helvetica Neue"/>
                <a:cs typeface="Helvetica Neue"/>
                <a:sym typeface="Helvetica Neue"/>
              </a:rPr>
              <a:t>Độ dời trang</a:t>
            </a:r>
            <a:endParaRPr/>
          </a:p>
        </p:txBody>
      </p:sp>
      <p:sp>
        <p:nvSpPr>
          <p:cNvPr id="771" name="Google Shape;771;p42"/>
          <p:cNvSpPr/>
          <p:nvPr/>
        </p:nvSpPr>
        <p:spPr>
          <a:xfrm>
            <a:off x="1076325" y="4978400"/>
            <a:ext cx="2266950" cy="542925"/>
          </a:xfrm>
          <a:prstGeom prst="rect">
            <a:avLst/>
          </a:prstGeom>
          <a:solidFill>
            <a:srgbClr val="E8E8E8"/>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i="1" lang="en-US" sz="1800">
                <a:solidFill>
                  <a:schemeClr val="dk1"/>
                </a:solidFill>
                <a:latin typeface="Verdana"/>
                <a:ea typeface="Verdana"/>
                <a:cs typeface="Verdana"/>
                <a:sym typeface="Verdana"/>
              </a:rPr>
              <a:t>P1</a:t>
            </a:r>
            <a:endParaRPr/>
          </a:p>
        </p:txBody>
      </p:sp>
      <p:sp>
        <p:nvSpPr>
          <p:cNvPr id="772" name="Google Shape;772;p42"/>
          <p:cNvSpPr/>
          <p:nvPr/>
        </p:nvSpPr>
        <p:spPr>
          <a:xfrm>
            <a:off x="1724025" y="5562600"/>
            <a:ext cx="8985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10 bit</a:t>
            </a:r>
            <a:endParaRPr/>
          </a:p>
        </p:txBody>
      </p:sp>
      <p:sp>
        <p:nvSpPr>
          <p:cNvPr id="773" name="Google Shape;773;p42"/>
          <p:cNvSpPr/>
          <p:nvPr/>
        </p:nvSpPr>
        <p:spPr>
          <a:xfrm>
            <a:off x="3921125" y="5549900"/>
            <a:ext cx="8985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10 bit</a:t>
            </a:r>
            <a:endParaRPr/>
          </a:p>
        </p:txBody>
      </p:sp>
      <p:sp>
        <p:nvSpPr>
          <p:cNvPr id="774" name="Google Shape;774;p42"/>
          <p:cNvSpPr/>
          <p:nvPr/>
        </p:nvSpPr>
        <p:spPr>
          <a:xfrm>
            <a:off x="6497638" y="5537200"/>
            <a:ext cx="4953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3">
                                            <p:txEl>
                                              <p:pRg end="0" st="0"/>
                                            </p:txEl>
                                          </p:spTgt>
                                        </p:tgtEl>
                                        <p:attrNameLst>
                                          <p:attrName>style.visibility</p:attrName>
                                        </p:attrNameLst>
                                      </p:cBhvr>
                                      <p:to>
                                        <p:strVal val="visible"/>
                                      </p:to>
                                    </p:set>
                                    <p:anim calcmode="lin" valueType="num">
                                      <p:cBhvr additive="base">
                                        <p:cTn dur="500"/>
                                        <p:tgtEl>
                                          <p:spTgt spid="7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3">
                                            <p:txEl>
                                              <p:pRg end="1" st="1"/>
                                            </p:txEl>
                                          </p:spTgt>
                                        </p:tgtEl>
                                        <p:attrNameLst>
                                          <p:attrName>style.visibility</p:attrName>
                                        </p:attrNameLst>
                                      </p:cBhvr>
                                      <p:to>
                                        <p:strVal val="visible"/>
                                      </p:to>
                                    </p:set>
                                    <p:anim calcmode="lin" valueType="num">
                                      <p:cBhvr additive="base">
                                        <p:cTn dur="500"/>
                                        <p:tgtEl>
                                          <p:spTgt spid="7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3">
                                            <p:txEl>
                                              <p:pRg end="2" st="2"/>
                                            </p:txEl>
                                          </p:spTgt>
                                        </p:tgtEl>
                                        <p:attrNameLst>
                                          <p:attrName>style.visibility</p:attrName>
                                        </p:attrNameLst>
                                      </p:cBhvr>
                                      <p:to>
                                        <p:strVal val="visible"/>
                                      </p:to>
                                    </p:set>
                                    <p:anim calcmode="lin" valueType="num">
                                      <p:cBhvr additive="base">
                                        <p:cTn dur="500"/>
                                        <p:tgtEl>
                                          <p:spTgt spid="76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3">
                                            <p:txEl>
                                              <p:pRg end="3" st="3"/>
                                            </p:txEl>
                                          </p:spTgt>
                                        </p:tgtEl>
                                        <p:attrNameLst>
                                          <p:attrName>style.visibility</p:attrName>
                                        </p:attrNameLst>
                                      </p:cBhvr>
                                      <p:to>
                                        <p:strVal val="visible"/>
                                      </p:to>
                                    </p:set>
                                    <p:anim calcmode="lin" valueType="num">
                                      <p:cBhvr additive="base">
                                        <p:cTn dur="500"/>
                                        <p:tgtEl>
                                          <p:spTgt spid="76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7"/>
                                        </p:tgtEl>
                                        <p:attrNameLst>
                                          <p:attrName>style.visibility</p:attrName>
                                        </p:attrNameLst>
                                      </p:cBhvr>
                                      <p:to>
                                        <p:strVal val="visible"/>
                                      </p:to>
                                    </p:set>
                                    <p:anim calcmode="lin" valueType="num">
                                      <p:cBhvr additive="base">
                                        <p:cTn dur="500"/>
                                        <p:tgtEl>
                                          <p:spTgt spid="7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1"/>
                                        </p:tgtEl>
                                        <p:attrNameLst>
                                          <p:attrName>style.visibility</p:attrName>
                                        </p:attrNameLst>
                                      </p:cBhvr>
                                      <p:to>
                                        <p:strVal val="visible"/>
                                      </p:to>
                                    </p:set>
                                    <p:anim calcmode="lin" valueType="num">
                                      <p:cBhvr additive="base">
                                        <p:cTn dur="500"/>
                                        <p:tgtEl>
                                          <p:spTgt spid="7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2"/>
                                        </p:tgtEl>
                                        <p:attrNameLst>
                                          <p:attrName>style.visibility</p:attrName>
                                        </p:attrNameLst>
                                      </p:cBhvr>
                                      <p:to>
                                        <p:strVal val="visible"/>
                                      </p:to>
                                    </p:set>
                                    <p:anim calcmode="lin" valueType="num">
                                      <p:cBhvr additive="base">
                                        <p:cTn dur="500"/>
                                        <p:tgtEl>
                                          <p:spTgt spid="7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3"/>
                                        </p:tgtEl>
                                        <p:attrNameLst>
                                          <p:attrName>style.visibility</p:attrName>
                                        </p:attrNameLst>
                                      </p:cBhvr>
                                      <p:to>
                                        <p:strVal val="visible"/>
                                      </p:to>
                                    </p:set>
                                    <p:anim calcmode="lin" valueType="num">
                                      <p:cBhvr additive="base">
                                        <p:cTn dur="500"/>
                                        <p:tgtEl>
                                          <p:spTgt spid="7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4"/>
                                        </p:tgtEl>
                                        <p:attrNameLst>
                                          <p:attrName>style.visibility</p:attrName>
                                        </p:attrNameLst>
                                      </p:cBhvr>
                                      <p:to>
                                        <p:strVal val="visible"/>
                                      </p:to>
                                    </p:set>
                                    <p:anim calcmode="lin" valueType="num">
                                      <p:cBhvr additive="base">
                                        <p:cTn dur="500"/>
                                        <p:tgtEl>
                                          <p:spTgt spid="7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0"/>
                                        </p:tgtEl>
                                        <p:attrNameLst>
                                          <p:attrName>style.visibility</p:attrName>
                                        </p:attrNameLst>
                                      </p:cBhvr>
                                      <p:to>
                                        <p:strVal val="visible"/>
                                      </p:to>
                                    </p:set>
                                    <p:anim calcmode="lin" valueType="num">
                                      <p:cBhvr additive="base">
                                        <p:cTn dur="500"/>
                                        <p:tgtEl>
                                          <p:spTgt spid="7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68"/>
                                        </p:tgtEl>
                                        <p:attrNameLst>
                                          <p:attrName>style.visibility</p:attrName>
                                        </p:attrNameLst>
                                      </p:cBhvr>
                                      <p:to>
                                        <p:strVal val="visible"/>
                                      </p:to>
                                    </p:set>
                                    <p:anim calcmode="lin" valueType="num">
                                      <p:cBhvr additive="base">
                                        <p:cTn dur="500"/>
                                        <p:tgtEl>
                                          <p:spTgt spid="7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69"/>
                                        </p:tgtEl>
                                        <p:attrNameLst>
                                          <p:attrName>style.visibility</p:attrName>
                                        </p:attrNameLst>
                                      </p:cBhvr>
                                      <p:to>
                                        <p:strVal val="visible"/>
                                      </p:to>
                                    </p:set>
                                    <p:anim calcmode="lin" valueType="num">
                                      <p:cBhvr additive="base">
                                        <p:cTn dur="500"/>
                                        <p:tgtEl>
                                          <p:spTgt spid="7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4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bảng trang (tt)</a:t>
            </a:r>
            <a:endParaRPr/>
          </a:p>
        </p:txBody>
      </p:sp>
      <p:sp>
        <p:nvSpPr>
          <p:cNvPr id="780" name="Google Shape;780;p4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81" name="Google Shape;781;p4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2" name="Google Shape;782;p4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783" name="Google Shape;783;p43"/>
          <p:cNvPicPr preferRelativeResize="0"/>
          <p:nvPr/>
        </p:nvPicPr>
        <p:blipFill rotWithShape="1">
          <a:blip r:embed="rId3">
            <a:alphaModFix/>
          </a:blip>
          <a:srcRect b="1125" l="12523" r="12373" t="937"/>
          <a:stretch/>
        </p:blipFill>
        <p:spPr>
          <a:xfrm>
            <a:off x="2162969" y="1501422"/>
            <a:ext cx="4816475" cy="502320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bảng trang (tt)</a:t>
            </a:r>
            <a:endParaRPr/>
          </a:p>
        </p:txBody>
      </p:sp>
      <p:sp>
        <p:nvSpPr>
          <p:cNvPr id="789" name="Google Shape;789;p4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90" name="Google Shape;790;p4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1" name="Google Shape;791;p4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hinh4.png" id="792" name="Google Shape;792;p44"/>
          <p:cNvPicPr preferRelativeResize="0"/>
          <p:nvPr/>
        </p:nvPicPr>
        <p:blipFill rotWithShape="1">
          <a:blip r:embed="rId3">
            <a:alphaModFix/>
          </a:blip>
          <a:srcRect b="0" l="0" r="0" t="0"/>
          <a:stretch/>
        </p:blipFill>
        <p:spPr>
          <a:xfrm>
            <a:off x="1143000" y="2438400"/>
            <a:ext cx="7197725" cy="3997325"/>
          </a:xfrm>
          <a:prstGeom prst="rect">
            <a:avLst/>
          </a:prstGeom>
          <a:noFill/>
          <a:ln>
            <a:noFill/>
          </a:ln>
        </p:spPr>
      </p:pic>
      <p:sp>
        <p:nvSpPr>
          <p:cNvPr id="793" name="Google Shape;793;p44"/>
          <p:cNvSpPr txBox="1"/>
          <p:nvPr/>
        </p:nvSpPr>
        <p:spPr>
          <a:xfrm>
            <a:off x="251520" y="1541997"/>
            <a:ext cx="843528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Bảng trang nghịch đảo (IBM system/38, IBM RISC, IBM RT): sử dụng cho tất cả các Process</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	&lt;IDP,p,d&gt;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Bảo vệ bộ nhớ</a:t>
            </a:r>
            <a:endParaRPr/>
          </a:p>
        </p:txBody>
      </p:sp>
      <p:sp>
        <p:nvSpPr>
          <p:cNvPr id="799" name="Google Shape;799;p4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800" name="Google Shape;800;p4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1" name="Google Shape;801;p4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02" name="Google Shape;802;p4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sz="2600"/>
              <a:t>Việc bảo vệ bộ nhớ được hiện thực bằng cách gắn với frame các bit bảo vệ (protection bits) được giữ trong bảng phân trang. Các bit này biểu thị các thuộc tính sau</a:t>
            </a:r>
            <a:endParaRPr/>
          </a:p>
          <a:p>
            <a:pPr indent="-285750" lvl="1" marL="742950" rtl="0" algn="just">
              <a:spcBef>
                <a:spcPts val="520"/>
              </a:spcBef>
              <a:spcAft>
                <a:spcPts val="0"/>
              </a:spcAft>
              <a:buSzPts val="2600"/>
              <a:buChar char="🞐"/>
            </a:pPr>
            <a:r>
              <a:rPr lang="en-US" sz="2600"/>
              <a:t>read-only, read-write, execute-only</a:t>
            </a:r>
            <a:endParaRPr/>
          </a:p>
          <a:p>
            <a:pPr indent="-342900" lvl="0" marL="342900" rtl="0" algn="just">
              <a:spcBef>
                <a:spcPts val="520"/>
              </a:spcBef>
              <a:spcAft>
                <a:spcPts val="0"/>
              </a:spcAft>
              <a:buSzPts val="2600"/>
              <a:buChar char="■"/>
            </a:pPr>
            <a:r>
              <a:rPr lang="en-US" sz="2600"/>
              <a:t>Ngoài ra, còn có một </a:t>
            </a:r>
            <a:r>
              <a:rPr lang="en-US" sz="2600">
                <a:solidFill>
                  <a:srgbClr val="0070C0"/>
                </a:solidFill>
              </a:rPr>
              <a:t>valid/invalid bit </a:t>
            </a:r>
            <a:r>
              <a:rPr lang="en-US" sz="2600"/>
              <a:t>gắn với mỗi mục trong bảng phân trang</a:t>
            </a:r>
            <a:endParaRPr/>
          </a:p>
          <a:p>
            <a:pPr indent="-285750" lvl="1" marL="742950" rtl="0" algn="just">
              <a:spcBef>
                <a:spcPts val="520"/>
              </a:spcBef>
              <a:spcAft>
                <a:spcPts val="0"/>
              </a:spcAft>
              <a:buSzPts val="2600"/>
              <a:buChar char="🞐"/>
            </a:pPr>
            <a:r>
              <a:rPr lang="en-US" sz="2600">
                <a:solidFill>
                  <a:srgbClr val="0070C0"/>
                </a:solidFill>
              </a:rPr>
              <a:t>“valid”: </a:t>
            </a:r>
            <a:r>
              <a:rPr lang="en-US" sz="2600"/>
              <a:t>cho biết là trang của process, do đó là một trang hợp lệ.</a:t>
            </a:r>
            <a:endParaRPr/>
          </a:p>
          <a:p>
            <a:pPr indent="-285750" lvl="1" marL="742950" rtl="0" algn="just">
              <a:spcBef>
                <a:spcPts val="520"/>
              </a:spcBef>
              <a:spcAft>
                <a:spcPts val="0"/>
              </a:spcAft>
              <a:buSzPts val="2600"/>
              <a:buChar char="🞐"/>
            </a:pPr>
            <a:r>
              <a:rPr lang="en-US" sz="2600">
                <a:solidFill>
                  <a:srgbClr val="0070C0"/>
                </a:solidFill>
              </a:rPr>
              <a:t>“invalid”: </a:t>
            </a:r>
            <a:r>
              <a:rPr lang="en-US" sz="2600"/>
              <a:t>cho biết là trang không của process, do đó là một trang bất hợp lệ.</a:t>
            </a:r>
            <a:endParaRPr/>
          </a:p>
          <a:p>
            <a:pPr indent="-165100" lvl="0" marL="342900" rtl="0" algn="l">
              <a:spcBef>
                <a:spcPts val="560"/>
              </a:spcBef>
              <a:spcAft>
                <a:spcPts val="0"/>
              </a:spcAft>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0" st="0"/>
                                            </p:txEl>
                                          </p:spTgt>
                                        </p:tgtEl>
                                        <p:attrNameLst>
                                          <p:attrName>style.visibility</p:attrName>
                                        </p:attrNameLst>
                                      </p:cBhvr>
                                      <p:to>
                                        <p:strVal val="visible"/>
                                      </p:to>
                                    </p:set>
                                    <p:anim calcmode="lin" valueType="num">
                                      <p:cBhvr additive="base">
                                        <p:cTn dur="500"/>
                                        <p:tgtEl>
                                          <p:spTgt spid="8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1" st="1"/>
                                            </p:txEl>
                                          </p:spTgt>
                                        </p:tgtEl>
                                        <p:attrNameLst>
                                          <p:attrName>style.visibility</p:attrName>
                                        </p:attrNameLst>
                                      </p:cBhvr>
                                      <p:to>
                                        <p:strVal val="visible"/>
                                      </p:to>
                                    </p:set>
                                    <p:anim calcmode="lin" valueType="num">
                                      <p:cBhvr additive="base">
                                        <p:cTn dur="500"/>
                                        <p:tgtEl>
                                          <p:spTgt spid="8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2" st="2"/>
                                            </p:txEl>
                                          </p:spTgt>
                                        </p:tgtEl>
                                        <p:attrNameLst>
                                          <p:attrName>style.visibility</p:attrName>
                                        </p:attrNameLst>
                                      </p:cBhvr>
                                      <p:to>
                                        <p:strVal val="visible"/>
                                      </p:to>
                                    </p:set>
                                    <p:anim calcmode="lin" valueType="num">
                                      <p:cBhvr additive="base">
                                        <p:cTn dur="500"/>
                                        <p:tgtEl>
                                          <p:spTgt spid="8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3" st="3"/>
                                            </p:txEl>
                                          </p:spTgt>
                                        </p:tgtEl>
                                        <p:attrNameLst>
                                          <p:attrName>style.visibility</p:attrName>
                                        </p:attrNameLst>
                                      </p:cBhvr>
                                      <p:to>
                                        <p:strVal val="visible"/>
                                      </p:to>
                                    </p:set>
                                    <p:anim calcmode="lin" valueType="num">
                                      <p:cBhvr additive="base">
                                        <p:cTn dur="500"/>
                                        <p:tgtEl>
                                          <p:spTgt spid="80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4" st="4"/>
                                            </p:txEl>
                                          </p:spTgt>
                                        </p:tgtEl>
                                        <p:attrNameLst>
                                          <p:attrName>style.visibility</p:attrName>
                                        </p:attrNameLst>
                                      </p:cBhvr>
                                      <p:to>
                                        <p:strVal val="visible"/>
                                      </p:to>
                                    </p:set>
                                    <p:anim calcmode="lin" valueType="num">
                                      <p:cBhvr additive="base">
                                        <p:cTn dur="500"/>
                                        <p:tgtEl>
                                          <p:spTgt spid="80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5" st="5"/>
                                            </p:txEl>
                                          </p:spTgt>
                                        </p:tgtEl>
                                        <p:attrNameLst>
                                          <p:attrName>style.visibility</p:attrName>
                                        </p:attrNameLst>
                                      </p:cBhvr>
                                      <p:to>
                                        <p:strVal val="visible"/>
                                      </p:to>
                                    </p:set>
                                    <p:anim calcmode="lin" valueType="num">
                                      <p:cBhvr additive="base">
                                        <p:cTn dur="500"/>
                                        <p:tgtEl>
                                          <p:spTgt spid="80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Bảo vệ bằng valid/invalid bit</a:t>
            </a:r>
            <a:endParaRPr/>
          </a:p>
        </p:txBody>
      </p:sp>
      <p:sp>
        <p:nvSpPr>
          <p:cNvPr id="808" name="Google Shape;808;p4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809" name="Google Shape;809;p4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0" name="Google Shape;810;p4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2017 CE-UIT. All Rights Reserved.</a:t>
            </a:r>
            <a:endParaRPr/>
          </a:p>
        </p:txBody>
      </p:sp>
      <p:sp>
        <p:nvSpPr>
          <p:cNvPr id="811" name="Google Shape;811;p46"/>
          <p:cNvSpPr/>
          <p:nvPr/>
        </p:nvSpPr>
        <p:spPr>
          <a:xfrm>
            <a:off x="1495425" y="13382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2" name="Google Shape;812;p46"/>
          <p:cNvSpPr/>
          <p:nvPr/>
        </p:nvSpPr>
        <p:spPr>
          <a:xfrm>
            <a:off x="795338" y="1217613"/>
            <a:ext cx="448841"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Times New Roman"/>
                <a:ea typeface="Times New Roman"/>
                <a:cs typeface="Times New Roman"/>
                <a:sym typeface="Times New Roman"/>
              </a:rPr>
              <a:t>00000</a:t>
            </a:r>
            <a:endParaRPr sz="1800">
              <a:solidFill>
                <a:srgbClr val="000000"/>
              </a:solidFill>
              <a:latin typeface="Times New Roman"/>
              <a:ea typeface="Times New Roman"/>
              <a:cs typeface="Times New Roman"/>
              <a:sym typeface="Times New Roman"/>
            </a:endParaRPr>
          </a:p>
        </p:txBody>
      </p:sp>
      <p:sp>
        <p:nvSpPr>
          <p:cNvPr id="813" name="Google Shape;813;p46"/>
          <p:cNvSpPr/>
          <p:nvPr/>
        </p:nvSpPr>
        <p:spPr>
          <a:xfrm>
            <a:off x="804863" y="3698875"/>
            <a:ext cx="448841"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Times New Roman"/>
                <a:ea typeface="Times New Roman"/>
                <a:cs typeface="Times New Roman"/>
                <a:sym typeface="Times New Roman"/>
              </a:rPr>
              <a:t>10468</a:t>
            </a:r>
            <a:endParaRPr sz="1800">
              <a:solidFill>
                <a:srgbClr val="000000"/>
              </a:solidFill>
              <a:latin typeface="Times New Roman"/>
              <a:ea typeface="Times New Roman"/>
              <a:cs typeface="Times New Roman"/>
              <a:sym typeface="Times New Roman"/>
            </a:endParaRPr>
          </a:p>
        </p:txBody>
      </p:sp>
      <p:sp>
        <p:nvSpPr>
          <p:cNvPr id="814" name="Google Shape;814;p46"/>
          <p:cNvSpPr/>
          <p:nvPr/>
        </p:nvSpPr>
        <p:spPr>
          <a:xfrm>
            <a:off x="1495425" y="18081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5" name="Google Shape;815;p46"/>
          <p:cNvSpPr/>
          <p:nvPr/>
        </p:nvSpPr>
        <p:spPr>
          <a:xfrm>
            <a:off x="1495425" y="22780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6" name="Google Shape;816;p46"/>
          <p:cNvSpPr/>
          <p:nvPr/>
        </p:nvSpPr>
        <p:spPr>
          <a:xfrm>
            <a:off x="1495425" y="27479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7" name="Google Shape;817;p46"/>
          <p:cNvSpPr/>
          <p:nvPr/>
        </p:nvSpPr>
        <p:spPr>
          <a:xfrm>
            <a:off x="1495425" y="32178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8" name="Google Shape;818;p46"/>
          <p:cNvSpPr/>
          <p:nvPr/>
        </p:nvSpPr>
        <p:spPr>
          <a:xfrm>
            <a:off x="1495425" y="36877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9" name="Google Shape;819;p46"/>
          <p:cNvSpPr/>
          <p:nvPr/>
        </p:nvSpPr>
        <p:spPr>
          <a:xfrm>
            <a:off x="1495425" y="41576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20" name="Google Shape;820;p46"/>
          <p:cNvSpPr/>
          <p:nvPr/>
        </p:nvSpPr>
        <p:spPr>
          <a:xfrm>
            <a:off x="806450" y="3968750"/>
            <a:ext cx="448841"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Times New Roman"/>
                <a:ea typeface="Times New Roman"/>
                <a:cs typeface="Times New Roman"/>
                <a:sym typeface="Times New Roman"/>
              </a:rPr>
              <a:t>12287</a:t>
            </a:r>
            <a:endParaRPr sz="1800">
              <a:solidFill>
                <a:srgbClr val="000000"/>
              </a:solidFill>
              <a:latin typeface="Times New Roman"/>
              <a:ea typeface="Times New Roman"/>
              <a:cs typeface="Times New Roman"/>
              <a:sym typeface="Times New Roman"/>
            </a:endParaRPr>
          </a:p>
        </p:txBody>
      </p:sp>
      <p:pic>
        <p:nvPicPr>
          <p:cNvPr id="821" name="Google Shape;821;p46"/>
          <p:cNvPicPr preferRelativeResize="0"/>
          <p:nvPr/>
        </p:nvPicPr>
        <p:blipFill rotWithShape="1">
          <a:blip r:embed="rId3">
            <a:alphaModFix/>
          </a:blip>
          <a:srcRect b="0" l="0" r="0" t="0"/>
          <a:stretch/>
        </p:blipFill>
        <p:spPr>
          <a:xfrm>
            <a:off x="4787900" y="1885950"/>
            <a:ext cx="798513" cy="3173413"/>
          </a:xfrm>
          <a:prstGeom prst="rect">
            <a:avLst/>
          </a:prstGeom>
          <a:noFill/>
          <a:ln>
            <a:noFill/>
          </a:ln>
        </p:spPr>
      </p:pic>
      <p:sp>
        <p:nvSpPr>
          <p:cNvPr id="822" name="Google Shape;822;p46"/>
          <p:cNvSpPr/>
          <p:nvPr/>
        </p:nvSpPr>
        <p:spPr>
          <a:xfrm>
            <a:off x="4519613" y="1203325"/>
            <a:ext cx="705321"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frame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number</a:t>
            </a:r>
            <a:endParaRPr/>
          </a:p>
        </p:txBody>
      </p:sp>
      <p:sp>
        <p:nvSpPr>
          <p:cNvPr id="823" name="Google Shape;823;p46"/>
          <p:cNvSpPr/>
          <p:nvPr/>
        </p:nvSpPr>
        <p:spPr>
          <a:xfrm>
            <a:off x="5430838" y="1203325"/>
            <a:ext cx="942566"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Times New Roman"/>
                <a:ea typeface="Times New Roman"/>
                <a:cs typeface="Times New Roman"/>
                <a:sym typeface="Times New Roman"/>
              </a:rPr>
              <a:t>valid/</a:t>
            </a:r>
            <a:endParaRPr/>
          </a:p>
          <a:p>
            <a:pPr indent="0" lvl="0" marL="0" marR="0" rtl="0" algn="l">
              <a:spcBef>
                <a:spcPts val="0"/>
              </a:spcBef>
              <a:spcAft>
                <a:spcPts val="0"/>
              </a:spcAft>
              <a:buClr>
                <a:srgbClr val="FF0000"/>
              </a:buClr>
              <a:buSzPts val="1800"/>
              <a:buFont typeface="Arial"/>
              <a:buNone/>
            </a:pPr>
            <a:r>
              <a:rPr lang="en-US" sz="1800">
                <a:solidFill>
                  <a:srgbClr val="FF0000"/>
                </a:solidFill>
                <a:latin typeface="Times New Roman"/>
                <a:ea typeface="Times New Roman"/>
                <a:cs typeface="Times New Roman"/>
                <a:sym typeface="Times New Roman"/>
              </a:rPr>
              <a:t>invalid bit</a:t>
            </a:r>
            <a:endParaRPr sz="1800">
              <a:solidFill>
                <a:srgbClr val="000000"/>
              </a:solidFill>
              <a:latin typeface="Times New Roman"/>
              <a:ea typeface="Times New Roman"/>
              <a:cs typeface="Times New Roman"/>
              <a:sym typeface="Times New Roman"/>
            </a:endParaRPr>
          </a:p>
        </p:txBody>
      </p:sp>
      <p:sp>
        <p:nvSpPr>
          <p:cNvPr id="824" name="Google Shape;824;p46"/>
          <p:cNvSpPr/>
          <p:nvPr/>
        </p:nvSpPr>
        <p:spPr>
          <a:xfrm>
            <a:off x="4391025" y="19145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0</a:t>
            </a:r>
            <a:endParaRPr sz="1800">
              <a:solidFill>
                <a:srgbClr val="000000"/>
              </a:solidFill>
              <a:latin typeface="Helvetica Neue"/>
              <a:ea typeface="Helvetica Neue"/>
              <a:cs typeface="Helvetica Neue"/>
              <a:sym typeface="Helvetica Neue"/>
            </a:endParaRPr>
          </a:p>
        </p:txBody>
      </p:sp>
      <p:sp>
        <p:nvSpPr>
          <p:cNvPr id="825" name="Google Shape;825;p46"/>
          <p:cNvSpPr/>
          <p:nvPr/>
        </p:nvSpPr>
        <p:spPr>
          <a:xfrm>
            <a:off x="4391025" y="23082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1</a:t>
            </a:r>
            <a:endParaRPr sz="1800">
              <a:solidFill>
                <a:srgbClr val="000000"/>
              </a:solidFill>
              <a:latin typeface="Helvetica Neue"/>
              <a:ea typeface="Helvetica Neue"/>
              <a:cs typeface="Helvetica Neue"/>
              <a:sym typeface="Helvetica Neue"/>
            </a:endParaRPr>
          </a:p>
        </p:txBody>
      </p:sp>
      <p:sp>
        <p:nvSpPr>
          <p:cNvPr id="826" name="Google Shape;826;p46"/>
          <p:cNvSpPr/>
          <p:nvPr/>
        </p:nvSpPr>
        <p:spPr>
          <a:xfrm>
            <a:off x="4378325" y="27019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2</a:t>
            </a:r>
            <a:endParaRPr sz="1800">
              <a:solidFill>
                <a:srgbClr val="000000"/>
              </a:solidFill>
              <a:latin typeface="Helvetica Neue"/>
              <a:ea typeface="Helvetica Neue"/>
              <a:cs typeface="Helvetica Neue"/>
              <a:sym typeface="Helvetica Neue"/>
            </a:endParaRPr>
          </a:p>
        </p:txBody>
      </p:sp>
      <p:sp>
        <p:nvSpPr>
          <p:cNvPr id="827" name="Google Shape;827;p46"/>
          <p:cNvSpPr/>
          <p:nvPr/>
        </p:nvSpPr>
        <p:spPr>
          <a:xfrm>
            <a:off x="4365625" y="30956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3</a:t>
            </a:r>
            <a:endParaRPr sz="1800">
              <a:solidFill>
                <a:srgbClr val="000000"/>
              </a:solidFill>
              <a:latin typeface="Helvetica Neue"/>
              <a:ea typeface="Helvetica Neue"/>
              <a:cs typeface="Helvetica Neue"/>
              <a:sym typeface="Helvetica Neue"/>
            </a:endParaRPr>
          </a:p>
        </p:txBody>
      </p:sp>
      <p:sp>
        <p:nvSpPr>
          <p:cNvPr id="828" name="Google Shape;828;p46"/>
          <p:cNvSpPr/>
          <p:nvPr/>
        </p:nvSpPr>
        <p:spPr>
          <a:xfrm>
            <a:off x="4365625" y="34893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4</a:t>
            </a:r>
            <a:endParaRPr sz="1800">
              <a:solidFill>
                <a:srgbClr val="000000"/>
              </a:solidFill>
              <a:latin typeface="Helvetica Neue"/>
              <a:ea typeface="Helvetica Neue"/>
              <a:cs typeface="Helvetica Neue"/>
              <a:sym typeface="Helvetica Neue"/>
            </a:endParaRPr>
          </a:p>
        </p:txBody>
      </p:sp>
      <p:sp>
        <p:nvSpPr>
          <p:cNvPr id="829" name="Google Shape;829;p46"/>
          <p:cNvSpPr/>
          <p:nvPr/>
        </p:nvSpPr>
        <p:spPr>
          <a:xfrm>
            <a:off x="4352925" y="38830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5</a:t>
            </a:r>
            <a:endParaRPr sz="1800">
              <a:solidFill>
                <a:srgbClr val="000000"/>
              </a:solidFill>
              <a:latin typeface="Helvetica Neue"/>
              <a:ea typeface="Helvetica Neue"/>
              <a:cs typeface="Helvetica Neue"/>
              <a:sym typeface="Helvetica Neue"/>
            </a:endParaRPr>
          </a:p>
        </p:txBody>
      </p:sp>
      <p:sp>
        <p:nvSpPr>
          <p:cNvPr id="830" name="Google Shape;830;p46"/>
          <p:cNvSpPr/>
          <p:nvPr/>
        </p:nvSpPr>
        <p:spPr>
          <a:xfrm>
            <a:off x="4340225" y="42767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6</a:t>
            </a:r>
            <a:endParaRPr sz="1800">
              <a:solidFill>
                <a:srgbClr val="000000"/>
              </a:solidFill>
              <a:latin typeface="Helvetica Neue"/>
              <a:ea typeface="Helvetica Neue"/>
              <a:cs typeface="Helvetica Neue"/>
              <a:sym typeface="Helvetica Neue"/>
            </a:endParaRPr>
          </a:p>
        </p:txBody>
      </p:sp>
      <p:sp>
        <p:nvSpPr>
          <p:cNvPr id="831" name="Google Shape;831;p46"/>
          <p:cNvSpPr/>
          <p:nvPr/>
        </p:nvSpPr>
        <p:spPr>
          <a:xfrm>
            <a:off x="4352925" y="4692650"/>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7</a:t>
            </a:r>
            <a:endParaRPr sz="1800">
              <a:solidFill>
                <a:srgbClr val="000000"/>
              </a:solidFill>
              <a:latin typeface="Helvetica Neue"/>
              <a:ea typeface="Helvetica Neue"/>
              <a:cs typeface="Helvetica Neue"/>
              <a:sym typeface="Helvetica Neue"/>
            </a:endParaRPr>
          </a:p>
        </p:txBody>
      </p:sp>
      <p:sp>
        <p:nvSpPr>
          <p:cNvPr id="832" name="Google Shape;832;p46"/>
          <p:cNvSpPr/>
          <p:nvPr/>
        </p:nvSpPr>
        <p:spPr>
          <a:xfrm>
            <a:off x="1495425" y="46402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pic>
        <p:nvPicPr>
          <p:cNvPr id="833" name="Google Shape;833;p46"/>
          <p:cNvPicPr preferRelativeResize="0"/>
          <p:nvPr/>
        </p:nvPicPr>
        <p:blipFill rotWithShape="1">
          <a:blip r:embed="rId4">
            <a:alphaModFix/>
          </a:blip>
          <a:srcRect b="0" l="0" r="0" t="0"/>
          <a:stretch/>
        </p:blipFill>
        <p:spPr>
          <a:xfrm>
            <a:off x="7747000" y="1263650"/>
            <a:ext cx="1284288" cy="4486275"/>
          </a:xfrm>
          <a:prstGeom prst="rect">
            <a:avLst/>
          </a:prstGeom>
          <a:noFill/>
          <a:ln>
            <a:noFill/>
          </a:ln>
        </p:spPr>
      </p:pic>
      <p:sp>
        <p:nvSpPr>
          <p:cNvPr id="834" name="Google Shape;834;p46"/>
          <p:cNvSpPr/>
          <p:nvPr/>
        </p:nvSpPr>
        <p:spPr>
          <a:xfrm>
            <a:off x="2960688" y="3146425"/>
            <a:ext cx="1096962" cy="231775"/>
          </a:xfrm>
          <a:custGeom>
            <a:rect b="b" l="l" r="r" t="t"/>
            <a:pathLst>
              <a:path extrusionOk="0" h="21600" w="21600">
                <a:moveTo>
                  <a:pt x="16200" y="0"/>
                </a:moveTo>
                <a:lnTo>
                  <a:pt x="0" y="0"/>
                </a:lnTo>
                <a:lnTo>
                  <a:pt x="5400" y="10800"/>
                </a:lnTo>
                <a:lnTo>
                  <a:pt x="0" y="21600"/>
                </a:lnTo>
                <a:lnTo>
                  <a:pt x="16200" y="21600"/>
                </a:lnTo>
                <a:lnTo>
                  <a:pt x="21600" y="10800"/>
                </a:lnTo>
                <a:lnTo>
                  <a:pt x="16200" y="0"/>
                </a:lnTo>
                <a:close/>
              </a:path>
            </a:pathLst>
          </a:cu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5" name="Google Shape;835;p46"/>
          <p:cNvSpPr/>
          <p:nvPr/>
        </p:nvSpPr>
        <p:spPr>
          <a:xfrm>
            <a:off x="6240463" y="3146425"/>
            <a:ext cx="1096962" cy="231775"/>
          </a:xfrm>
          <a:custGeom>
            <a:rect b="b" l="l" r="r" t="t"/>
            <a:pathLst>
              <a:path extrusionOk="0" h="21600" w="21600">
                <a:moveTo>
                  <a:pt x="16200" y="0"/>
                </a:moveTo>
                <a:lnTo>
                  <a:pt x="0" y="0"/>
                </a:lnTo>
                <a:lnTo>
                  <a:pt x="5400" y="10800"/>
                </a:lnTo>
                <a:lnTo>
                  <a:pt x="0" y="21600"/>
                </a:lnTo>
                <a:lnTo>
                  <a:pt x="16200" y="21600"/>
                </a:lnTo>
                <a:lnTo>
                  <a:pt x="21600" y="10800"/>
                </a:lnTo>
                <a:lnTo>
                  <a:pt x="16200" y="0"/>
                </a:lnTo>
                <a:close/>
              </a:path>
            </a:pathLst>
          </a:cu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6" name="Google Shape;836;p46"/>
          <p:cNvSpPr/>
          <p:nvPr/>
        </p:nvSpPr>
        <p:spPr>
          <a:xfrm>
            <a:off x="722313" y="4860925"/>
            <a:ext cx="577081"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16383</a:t>
            </a:r>
            <a:endParaRPr/>
          </a:p>
        </p:txBody>
      </p:sp>
      <p:sp>
        <p:nvSpPr>
          <p:cNvPr id="837" name="Google Shape;837;p46"/>
          <p:cNvSpPr/>
          <p:nvPr/>
        </p:nvSpPr>
        <p:spPr>
          <a:xfrm>
            <a:off x="290513" y="1928813"/>
            <a:ext cx="532197"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14 bit</a:t>
            </a:r>
            <a:endParaRPr/>
          </a:p>
        </p:txBody>
      </p:sp>
      <p:sp>
        <p:nvSpPr>
          <p:cNvPr id="838" name="Google Shape;838;p46"/>
          <p:cNvSpPr txBox="1"/>
          <p:nvPr/>
        </p:nvSpPr>
        <p:spPr>
          <a:xfrm>
            <a:off x="482600" y="5262563"/>
            <a:ext cx="7150100" cy="1532727"/>
          </a:xfrm>
          <a:prstGeom prst="rect">
            <a:avLst/>
          </a:prstGeom>
          <a:solidFill>
            <a:schemeClr val="lt1"/>
          </a:solidFill>
          <a:ln>
            <a:noFill/>
          </a:ln>
        </p:spPr>
        <p:txBody>
          <a:bodyPr anchorCtr="0" anchor="t" bIns="45700" lIns="0" spcFirstLastPara="1" rIns="0" wrap="square" tIns="45700">
            <a:spAutoFit/>
          </a:bodyPr>
          <a:lstStyle/>
          <a:p>
            <a:pPr indent="-280988" lvl="0" marL="280988"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Mỗi trang nhớ có kích thước 2K = 2048</a:t>
            </a:r>
            <a:endParaRPr/>
          </a:p>
          <a:p>
            <a:pPr indent="-280988" lvl="0" marL="280988" marR="0" rtl="0" algn="l">
              <a:spcBef>
                <a:spcPts val="18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Process có kích thước10468 ⇒ phân mảnh nội ở frame 9 (chứa page 5), các địa chỉ ảo &gt; 12287 là các địa chỉ invalid.</a:t>
            </a:r>
            <a:endParaRPr/>
          </a:p>
          <a:p>
            <a:pPr indent="-280988" lvl="0" marL="280988" marR="0" rtl="0" algn="l">
              <a:spcBef>
                <a:spcPts val="18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Dùng PTLR  để kiểm tra truy xuất đến bảng phân trang có nằm trong bảng hay không.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8">
                                            <p:txEl>
                                              <p:pRg end="0" st="0"/>
                                            </p:txEl>
                                          </p:spTgt>
                                        </p:tgtEl>
                                        <p:attrNameLst>
                                          <p:attrName>style.visibility</p:attrName>
                                        </p:attrNameLst>
                                      </p:cBhvr>
                                      <p:to>
                                        <p:strVal val="visible"/>
                                      </p:to>
                                    </p:set>
                                    <p:anim calcmode="lin" valueType="num">
                                      <p:cBhvr additive="base">
                                        <p:cTn dur="500"/>
                                        <p:tgtEl>
                                          <p:spTgt spid="8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8">
                                            <p:txEl>
                                              <p:pRg end="1" st="1"/>
                                            </p:txEl>
                                          </p:spTgt>
                                        </p:tgtEl>
                                        <p:attrNameLst>
                                          <p:attrName>style.visibility</p:attrName>
                                        </p:attrNameLst>
                                      </p:cBhvr>
                                      <p:to>
                                        <p:strVal val="visible"/>
                                      </p:to>
                                    </p:set>
                                    <p:anim calcmode="lin" valueType="num">
                                      <p:cBhvr additive="base">
                                        <p:cTn dur="500"/>
                                        <p:tgtEl>
                                          <p:spTgt spid="83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8">
                                            <p:txEl>
                                              <p:pRg end="2" st="2"/>
                                            </p:txEl>
                                          </p:spTgt>
                                        </p:tgtEl>
                                        <p:attrNameLst>
                                          <p:attrName>style.visibility</p:attrName>
                                        </p:attrNameLst>
                                      </p:cBhvr>
                                      <p:to>
                                        <p:strVal val="visible"/>
                                      </p:to>
                                    </p:set>
                                    <p:anim calcmode="lin" valueType="num">
                                      <p:cBhvr additive="base">
                                        <p:cTn dur="500"/>
                                        <p:tgtEl>
                                          <p:spTgt spid="83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4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Chia sẻ các trang nhớ</a:t>
            </a:r>
            <a:endParaRPr/>
          </a:p>
        </p:txBody>
      </p:sp>
      <p:sp>
        <p:nvSpPr>
          <p:cNvPr id="844" name="Google Shape;844;p4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845" name="Google Shape;845;p4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6" name="Google Shape;846;p4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47" name="Google Shape;847;p47"/>
          <p:cNvSpPr/>
          <p:nvPr/>
        </p:nvSpPr>
        <p:spPr>
          <a:xfrm>
            <a:off x="735013" y="1219200"/>
            <a:ext cx="1117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CC00"/>
              </a:buClr>
              <a:buSzPts val="1800"/>
              <a:buFont typeface="Arial"/>
              <a:buNone/>
            </a:pPr>
            <a:r>
              <a:rPr lang="en-US" sz="1800">
                <a:solidFill>
                  <a:srgbClr val="00CC00"/>
                </a:solidFill>
                <a:latin typeface="Helvetica Neue"/>
                <a:ea typeface="Helvetica Neue"/>
                <a:cs typeface="Helvetica Neue"/>
                <a:sym typeface="Helvetica Neue"/>
              </a:rPr>
              <a:t>Process 1</a:t>
            </a:r>
            <a:endParaRPr sz="1800">
              <a:solidFill>
                <a:srgbClr val="000000"/>
              </a:solidFill>
              <a:latin typeface="Helvetica Neue"/>
              <a:ea typeface="Helvetica Neue"/>
              <a:cs typeface="Helvetica Neue"/>
              <a:sym typeface="Helvetica Neue"/>
            </a:endParaRPr>
          </a:p>
        </p:txBody>
      </p:sp>
      <p:grpSp>
        <p:nvGrpSpPr>
          <p:cNvPr id="848" name="Google Shape;848;p47"/>
          <p:cNvGrpSpPr/>
          <p:nvPr/>
        </p:nvGrpSpPr>
        <p:grpSpPr>
          <a:xfrm>
            <a:off x="738188" y="1636713"/>
            <a:ext cx="1098550" cy="485775"/>
            <a:chOff x="-1" y="0"/>
            <a:chExt cx="1095377" cy="485775"/>
          </a:xfrm>
        </p:grpSpPr>
        <p:sp>
          <p:nvSpPr>
            <p:cNvPr id="849" name="Google Shape;849;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50" name="Google Shape;850;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1</a:t>
              </a:r>
              <a:endParaRPr sz="1800">
                <a:solidFill>
                  <a:srgbClr val="000000"/>
                </a:solidFill>
                <a:latin typeface="Helvetica Neue"/>
                <a:ea typeface="Helvetica Neue"/>
                <a:cs typeface="Helvetica Neue"/>
                <a:sym typeface="Helvetica Neue"/>
              </a:endParaRPr>
            </a:p>
          </p:txBody>
        </p:sp>
      </p:grpSp>
      <p:grpSp>
        <p:nvGrpSpPr>
          <p:cNvPr id="851" name="Google Shape;851;p47"/>
          <p:cNvGrpSpPr/>
          <p:nvPr/>
        </p:nvGrpSpPr>
        <p:grpSpPr>
          <a:xfrm>
            <a:off x="738188" y="2119313"/>
            <a:ext cx="1098550" cy="485775"/>
            <a:chOff x="-1" y="0"/>
            <a:chExt cx="1095377" cy="485775"/>
          </a:xfrm>
        </p:grpSpPr>
        <p:sp>
          <p:nvSpPr>
            <p:cNvPr id="852" name="Google Shape;852;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53" name="Google Shape;853;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2</a:t>
              </a:r>
              <a:endParaRPr sz="1800">
                <a:solidFill>
                  <a:srgbClr val="000000"/>
                </a:solidFill>
                <a:latin typeface="Helvetica Neue"/>
                <a:ea typeface="Helvetica Neue"/>
                <a:cs typeface="Helvetica Neue"/>
                <a:sym typeface="Helvetica Neue"/>
              </a:endParaRPr>
            </a:p>
          </p:txBody>
        </p:sp>
      </p:grpSp>
      <p:grpSp>
        <p:nvGrpSpPr>
          <p:cNvPr id="854" name="Google Shape;854;p47"/>
          <p:cNvGrpSpPr/>
          <p:nvPr/>
        </p:nvGrpSpPr>
        <p:grpSpPr>
          <a:xfrm>
            <a:off x="738188" y="2601913"/>
            <a:ext cx="1098550" cy="485775"/>
            <a:chOff x="-1" y="0"/>
            <a:chExt cx="1095377" cy="485775"/>
          </a:xfrm>
        </p:grpSpPr>
        <p:sp>
          <p:nvSpPr>
            <p:cNvPr id="855" name="Google Shape;855;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56" name="Google Shape;856;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3</a:t>
              </a:r>
              <a:endParaRPr sz="1800">
                <a:solidFill>
                  <a:srgbClr val="000000"/>
                </a:solidFill>
                <a:latin typeface="Helvetica Neue"/>
                <a:ea typeface="Helvetica Neue"/>
                <a:cs typeface="Helvetica Neue"/>
                <a:sym typeface="Helvetica Neue"/>
              </a:endParaRPr>
            </a:p>
          </p:txBody>
        </p:sp>
      </p:grpSp>
      <p:grpSp>
        <p:nvGrpSpPr>
          <p:cNvPr id="857" name="Google Shape;857;p47"/>
          <p:cNvGrpSpPr/>
          <p:nvPr/>
        </p:nvGrpSpPr>
        <p:grpSpPr>
          <a:xfrm>
            <a:off x="738188" y="3084513"/>
            <a:ext cx="1098550" cy="485775"/>
            <a:chOff x="-1" y="0"/>
            <a:chExt cx="1095377" cy="485775"/>
          </a:xfrm>
        </p:grpSpPr>
        <p:sp>
          <p:nvSpPr>
            <p:cNvPr descr="pattern.png" id="858" name="Google Shape;858;p47"/>
            <p:cNvSpPr/>
            <p:nvPr/>
          </p:nvSpPr>
          <p:spPr>
            <a:xfrm>
              <a:off x="-1" y="0"/>
              <a:ext cx="1095377" cy="485775"/>
            </a:xfrm>
            <a:prstGeom prst="rect">
              <a:avLst/>
            </a:prstGeom>
            <a:blipFill rotWithShape="1">
              <a:blip r:embed="rId3">
                <a:alphaModFix/>
              </a:blip>
              <a:tile algn="tl" flip="none" tx="0" sx="100000" ty="0" sy="100000"/>
            </a:blip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59" name="Google Shape;859;p47"/>
            <p:cNvSpPr/>
            <p:nvPr/>
          </p:nvSpPr>
          <p:spPr>
            <a:xfrm>
              <a:off x="-1" y="76517"/>
              <a:ext cx="691417"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data 1</a:t>
              </a:r>
              <a:endParaRPr sz="1800">
                <a:solidFill>
                  <a:srgbClr val="000000"/>
                </a:solidFill>
                <a:latin typeface="Helvetica Neue"/>
                <a:ea typeface="Helvetica Neue"/>
                <a:cs typeface="Helvetica Neue"/>
                <a:sym typeface="Helvetica Neue"/>
              </a:endParaRPr>
            </a:p>
          </p:txBody>
        </p:sp>
      </p:grpSp>
      <p:grpSp>
        <p:nvGrpSpPr>
          <p:cNvPr id="860" name="Google Shape;860;p47"/>
          <p:cNvGrpSpPr/>
          <p:nvPr/>
        </p:nvGrpSpPr>
        <p:grpSpPr>
          <a:xfrm>
            <a:off x="728663" y="4222750"/>
            <a:ext cx="1095375" cy="485775"/>
            <a:chOff x="-1" y="0"/>
            <a:chExt cx="1095377" cy="485775"/>
          </a:xfrm>
        </p:grpSpPr>
        <p:sp>
          <p:nvSpPr>
            <p:cNvPr id="861" name="Google Shape;861;p47"/>
            <p:cNvSpPr/>
            <p:nvPr/>
          </p:nvSpPr>
          <p:spPr>
            <a:xfrm>
              <a:off x="-1" y="0"/>
              <a:ext cx="1095377" cy="485775"/>
            </a:xfrm>
            <a:prstGeom prst="rect">
              <a:avLst/>
            </a:prstGeom>
            <a:solidFill>
              <a:srgbClr val="FFFFFF"/>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62" name="Google Shape;862;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1</a:t>
              </a:r>
              <a:endParaRPr sz="1800">
                <a:solidFill>
                  <a:srgbClr val="000000"/>
                </a:solidFill>
                <a:latin typeface="Helvetica Neue"/>
                <a:ea typeface="Helvetica Neue"/>
                <a:cs typeface="Helvetica Neue"/>
                <a:sym typeface="Helvetica Neue"/>
              </a:endParaRPr>
            </a:p>
          </p:txBody>
        </p:sp>
      </p:grpSp>
      <p:grpSp>
        <p:nvGrpSpPr>
          <p:cNvPr id="863" name="Google Shape;863;p47"/>
          <p:cNvGrpSpPr/>
          <p:nvPr/>
        </p:nvGrpSpPr>
        <p:grpSpPr>
          <a:xfrm>
            <a:off x="728663" y="4692650"/>
            <a:ext cx="1095375" cy="485775"/>
            <a:chOff x="-1" y="0"/>
            <a:chExt cx="1095377" cy="485775"/>
          </a:xfrm>
        </p:grpSpPr>
        <p:sp>
          <p:nvSpPr>
            <p:cNvPr id="864" name="Google Shape;864;p47"/>
            <p:cNvSpPr/>
            <p:nvPr/>
          </p:nvSpPr>
          <p:spPr>
            <a:xfrm>
              <a:off x="-1" y="0"/>
              <a:ext cx="1095377" cy="485775"/>
            </a:xfrm>
            <a:prstGeom prst="rect">
              <a:avLst/>
            </a:prstGeom>
            <a:solidFill>
              <a:srgbClr val="FFFFFF"/>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65" name="Google Shape;865;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2</a:t>
              </a:r>
              <a:endParaRPr sz="1800">
                <a:solidFill>
                  <a:srgbClr val="000000"/>
                </a:solidFill>
                <a:latin typeface="Helvetica Neue"/>
                <a:ea typeface="Helvetica Neue"/>
                <a:cs typeface="Helvetica Neue"/>
                <a:sym typeface="Helvetica Neue"/>
              </a:endParaRPr>
            </a:p>
          </p:txBody>
        </p:sp>
      </p:grpSp>
      <p:grpSp>
        <p:nvGrpSpPr>
          <p:cNvPr id="866" name="Google Shape;866;p47"/>
          <p:cNvGrpSpPr/>
          <p:nvPr/>
        </p:nvGrpSpPr>
        <p:grpSpPr>
          <a:xfrm>
            <a:off x="728663" y="5162550"/>
            <a:ext cx="1095375" cy="485775"/>
            <a:chOff x="-1" y="0"/>
            <a:chExt cx="1095377" cy="485775"/>
          </a:xfrm>
        </p:grpSpPr>
        <p:sp>
          <p:nvSpPr>
            <p:cNvPr id="867" name="Google Shape;867;p47"/>
            <p:cNvSpPr/>
            <p:nvPr/>
          </p:nvSpPr>
          <p:spPr>
            <a:xfrm>
              <a:off x="-1" y="0"/>
              <a:ext cx="1095377" cy="485775"/>
            </a:xfrm>
            <a:prstGeom prst="rect">
              <a:avLst/>
            </a:prstGeom>
            <a:solidFill>
              <a:srgbClr val="FFFFFF"/>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68" name="Google Shape;868;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2</a:t>
              </a:r>
              <a:endParaRPr sz="1800">
                <a:solidFill>
                  <a:srgbClr val="000000"/>
                </a:solidFill>
                <a:latin typeface="Helvetica Neue"/>
                <a:ea typeface="Helvetica Neue"/>
                <a:cs typeface="Helvetica Neue"/>
                <a:sym typeface="Helvetica Neue"/>
              </a:endParaRPr>
            </a:p>
          </p:txBody>
        </p:sp>
      </p:grpSp>
      <p:grpSp>
        <p:nvGrpSpPr>
          <p:cNvPr id="869" name="Google Shape;869;p47"/>
          <p:cNvGrpSpPr/>
          <p:nvPr/>
        </p:nvGrpSpPr>
        <p:grpSpPr>
          <a:xfrm>
            <a:off x="728663" y="5632450"/>
            <a:ext cx="1095375" cy="485775"/>
            <a:chOff x="-1" y="0"/>
            <a:chExt cx="1095377" cy="485775"/>
          </a:xfrm>
        </p:grpSpPr>
        <p:sp>
          <p:nvSpPr>
            <p:cNvPr descr="pattern.png" id="870" name="Google Shape;870;p47"/>
            <p:cNvSpPr/>
            <p:nvPr/>
          </p:nvSpPr>
          <p:spPr>
            <a:xfrm>
              <a:off x="-1" y="0"/>
              <a:ext cx="1095377" cy="485775"/>
            </a:xfrm>
            <a:prstGeom prst="rect">
              <a:avLst/>
            </a:prstGeom>
            <a:blipFill rotWithShape="1">
              <a:blip r:embed="rId4">
                <a:alphaModFix/>
              </a:blip>
              <a:tile algn="tl" flip="none" tx="0" sx="100000" ty="0" sy="100000"/>
            </a:blip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71" name="Google Shape;871;p47"/>
            <p:cNvSpPr/>
            <p:nvPr/>
          </p:nvSpPr>
          <p:spPr>
            <a:xfrm>
              <a:off x="-1" y="76517"/>
              <a:ext cx="691417"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data 3</a:t>
              </a:r>
              <a:endParaRPr sz="1800">
                <a:solidFill>
                  <a:srgbClr val="000000"/>
                </a:solidFill>
                <a:latin typeface="Helvetica Neue"/>
                <a:ea typeface="Helvetica Neue"/>
                <a:cs typeface="Helvetica Neue"/>
                <a:sym typeface="Helvetica Neue"/>
              </a:endParaRPr>
            </a:p>
          </p:txBody>
        </p:sp>
      </p:grpSp>
      <p:sp>
        <p:nvSpPr>
          <p:cNvPr id="872" name="Google Shape;872;p47"/>
          <p:cNvSpPr/>
          <p:nvPr/>
        </p:nvSpPr>
        <p:spPr>
          <a:xfrm>
            <a:off x="779463" y="6169025"/>
            <a:ext cx="1120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CC00"/>
              </a:buClr>
              <a:buSzPts val="1800"/>
              <a:buFont typeface="Arial"/>
              <a:buNone/>
            </a:pPr>
            <a:r>
              <a:rPr lang="en-US" sz="1800">
                <a:solidFill>
                  <a:srgbClr val="00CC00"/>
                </a:solidFill>
                <a:latin typeface="Helvetica Neue"/>
                <a:ea typeface="Helvetica Neue"/>
                <a:cs typeface="Helvetica Neue"/>
                <a:sym typeface="Helvetica Neue"/>
              </a:rPr>
              <a:t>Process 3</a:t>
            </a:r>
            <a:endParaRPr sz="1800">
              <a:solidFill>
                <a:srgbClr val="000000"/>
              </a:solidFill>
              <a:latin typeface="Helvetica Neue"/>
              <a:ea typeface="Helvetica Neue"/>
              <a:cs typeface="Helvetica Neue"/>
              <a:sym typeface="Helvetica Neue"/>
            </a:endParaRPr>
          </a:p>
        </p:txBody>
      </p:sp>
      <p:grpSp>
        <p:nvGrpSpPr>
          <p:cNvPr id="873" name="Google Shape;873;p47"/>
          <p:cNvGrpSpPr/>
          <p:nvPr/>
        </p:nvGrpSpPr>
        <p:grpSpPr>
          <a:xfrm>
            <a:off x="2459038" y="4443413"/>
            <a:ext cx="438150" cy="371475"/>
            <a:chOff x="0" y="-1"/>
            <a:chExt cx="436563" cy="370841"/>
          </a:xfrm>
        </p:grpSpPr>
        <p:sp>
          <p:nvSpPr>
            <p:cNvPr id="874" name="Google Shape;874;p47"/>
            <p:cNvSpPr/>
            <p:nvPr/>
          </p:nvSpPr>
          <p:spPr>
            <a:xfrm>
              <a:off x="0" y="2063"/>
              <a:ext cx="436563" cy="366714"/>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75" name="Google Shape;875;p47"/>
            <p:cNvSpPr/>
            <p:nvPr/>
          </p:nvSpPr>
          <p:spPr>
            <a:xfrm>
              <a:off x="0" y="-1"/>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grpSp>
        <p:nvGrpSpPr>
          <p:cNvPr id="876" name="Google Shape;876;p47"/>
          <p:cNvGrpSpPr/>
          <p:nvPr/>
        </p:nvGrpSpPr>
        <p:grpSpPr>
          <a:xfrm>
            <a:off x="2459038" y="4808538"/>
            <a:ext cx="438150" cy="371475"/>
            <a:chOff x="0" y="-1"/>
            <a:chExt cx="436563" cy="370841"/>
          </a:xfrm>
        </p:grpSpPr>
        <p:sp>
          <p:nvSpPr>
            <p:cNvPr id="877" name="Google Shape;877;p47"/>
            <p:cNvSpPr/>
            <p:nvPr/>
          </p:nvSpPr>
          <p:spPr>
            <a:xfrm>
              <a:off x="0" y="2063"/>
              <a:ext cx="436563" cy="366714"/>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78" name="Google Shape;878;p47"/>
            <p:cNvSpPr/>
            <p:nvPr/>
          </p:nvSpPr>
          <p:spPr>
            <a:xfrm>
              <a:off x="0" y="-1"/>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grpSp>
      <p:grpSp>
        <p:nvGrpSpPr>
          <p:cNvPr id="879" name="Google Shape;879;p47"/>
          <p:cNvGrpSpPr/>
          <p:nvPr/>
        </p:nvGrpSpPr>
        <p:grpSpPr>
          <a:xfrm>
            <a:off x="2459038" y="5175250"/>
            <a:ext cx="438150" cy="371475"/>
            <a:chOff x="0" y="-1"/>
            <a:chExt cx="436563" cy="370841"/>
          </a:xfrm>
        </p:grpSpPr>
        <p:sp>
          <p:nvSpPr>
            <p:cNvPr id="880" name="Google Shape;880;p47"/>
            <p:cNvSpPr/>
            <p:nvPr/>
          </p:nvSpPr>
          <p:spPr>
            <a:xfrm>
              <a:off x="0" y="2063"/>
              <a:ext cx="436563" cy="366714"/>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81" name="Google Shape;881;p47"/>
            <p:cNvSpPr/>
            <p:nvPr/>
          </p:nvSpPr>
          <p:spPr>
            <a:xfrm>
              <a:off x="0" y="-1"/>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6</a:t>
              </a:r>
              <a:endParaRPr/>
            </a:p>
          </p:txBody>
        </p:sp>
      </p:grpSp>
      <p:grpSp>
        <p:nvGrpSpPr>
          <p:cNvPr id="882" name="Google Shape;882;p47"/>
          <p:cNvGrpSpPr/>
          <p:nvPr/>
        </p:nvGrpSpPr>
        <p:grpSpPr>
          <a:xfrm>
            <a:off x="2459038" y="5540375"/>
            <a:ext cx="438150" cy="371475"/>
            <a:chOff x="0" y="-1"/>
            <a:chExt cx="436563" cy="370841"/>
          </a:xfrm>
        </p:grpSpPr>
        <p:sp>
          <p:nvSpPr>
            <p:cNvPr descr="pattern.png" id="883" name="Google Shape;883;p47"/>
            <p:cNvSpPr/>
            <p:nvPr/>
          </p:nvSpPr>
          <p:spPr>
            <a:xfrm>
              <a:off x="0" y="2063"/>
              <a:ext cx="436563" cy="366714"/>
            </a:xfrm>
            <a:prstGeom prst="rect">
              <a:avLst/>
            </a:prstGeom>
            <a:blipFill rotWithShape="1">
              <a:blip r:embed="rId4">
                <a:alphaModFix/>
              </a:blip>
              <a:tile algn="tl" flip="none" tx="0" sx="100000" ty="0" sy="100000"/>
            </a:blip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84" name="Google Shape;884;p47"/>
            <p:cNvSpPr/>
            <p:nvPr/>
          </p:nvSpPr>
          <p:spPr>
            <a:xfrm>
              <a:off x="0" y="-1"/>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grpSp>
      <p:sp>
        <p:nvSpPr>
          <p:cNvPr id="885" name="Google Shape;885;p47"/>
          <p:cNvSpPr/>
          <p:nvPr/>
        </p:nvSpPr>
        <p:spPr>
          <a:xfrm>
            <a:off x="2087563" y="4445000"/>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886" name="Google Shape;886;p47"/>
          <p:cNvSpPr/>
          <p:nvPr/>
        </p:nvSpPr>
        <p:spPr>
          <a:xfrm>
            <a:off x="2087563" y="4849813"/>
            <a:ext cx="228600"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887" name="Google Shape;887;p47"/>
          <p:cNvSpPr/>
          <p:nvPr/>
        </p:nvSpPr>
        <p:spPr>
          <a:xfrm>
            <a:off x="2087563" y="5216525"/>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888" name="Google Shape;888;p47"/>
          <p:cNvSpPr/>
          <p:nvPr/>
        </p:nvSpPr>
        <p:spPr>
          <a:xfrm>
            <a:off x="2087563" y="5581650"/>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nvGrpSpPr>
          <p:cNvPr id="889" name="Google Shape;889;p47"/>
          <p:cNvGrpSpPr/>
          <p:nvPr/>
        </p:nvGrpSpPr>
        <p:grpSpPr>
          <a:xfrm>
            <a:off x="2401888" y="1800225"/>
            <a:ext cx="438150" cy="369888"/>
            <a:chOff x="0" y="0"/>
            <a:chExt cx="436563" cy="370841"/>
          </a:xfrm>
        </p:grpSpPr>
        <p:sp>
          <p:nvSpPr>
            <p:cNvPr id="890" name="Google Shape;890;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91" name="Google Shape;891;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grpSp>
        <p:nvGrpSpPr>
          <p:cNvPr id="892" name="Google Shape;892;p47"/>
          <p:cNvGrpSpPr/>
          <p:nvPr/>
        </p:nvGrpSpPr>
        <p:grpSpPr>
          <a:xfrm>
            <a:off x="2401888" y="2165350"/>
            <a:ext cx="438150" cy="369888"/>
            <a:chOff x="0" y="0"/>
            <a:chExt cx="436563" cy="370841"/>
          </a:xfrm>
        </p:grpSpPr>
        <p:sp>
          <p:nvSpPr>
            <p:cNvPr id="893" name="Google Shape;893;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94" name="Google Shape;894;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grpSp>
      <p:grpSp>
        <p:nvGrpSpPr>
          <p:cNvPr id="895" name="Google Shape;895;p47"/>
          <p:cNvGrpSpPr/>
          <p:nvPr/>
        </p:nvGrpSpPr>
        <p:grpSpPr>
          <a:xfrm>
            <a:off x="2401888" y="2532063"/>
            <a:ext cx="438150" cy="369887"/>
            <a:chOff x="0" y="0"/>
            <a:chExt cx="436563" cy="370841"/>
          </a:xfrm>
        </p:grpSpPr>
        <p:sp>
          <p:nvSpPr>
            <p:cNvPr id="896" name="Google Shape;896;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97" name="Google Shape;897;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6</a:t>
              </a:r>
              <a:endParaRPr/>
            </a:p>
          </p:txBody>
        </p:sp>
      </p:grpSp>
      <p:grpSp>
        <p:nvGrpSpPr>
          <p:cNvPr id="898" name="Google Shape;898;p47"/>
          <p:cNvGrpSpPr/>
          <p:nvPr/>
        </p:nvGrpSpPr>
        <p:grpSpPr>
          <a:xfrm>
            <a:off x="2401888" y="2897188"/>
            <a:ext cx="438150" cy="369887"/>
            <a:chOff x="0" y="0"/>
            <a:chExt cx="436563" cy="370841"/>
          </a:xfrm>
        </p:grpSpPr>
        <p:sp>
          <p:nvSpPr>
            <p:cNvPr descr="pattern.png" id="899" name="Google Shape;899;p47"/>
            <p:cNvSpPr/>
            <p:nvPr/>
          </p:nvSpPr>
          <p:spPr>
            <a:xfrm>
              <a:off x="0" y="1269"/>
              <a:ext cx="436563" cy="368302"/>
            </a:xfrm>
            <a:prstGeom prst="rect">
              <a:avLst/>
            </a:prstGeom>
            <a:blipFill rotWithShape="1">
              <a:blip r:embed="rId3">
                <a:alphaModFix/>
              </a:blip>
              <a:tile algn="tl" flip="none" tx="0" sx="100000" ty="0" sy="100000"/>
            </a:blip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00" name="Google Shape;900;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grpSp>
      <p:sp>
        <p:nvSpPr>
          <p:cNvPr id="901" name="Google Shape;901;p47"/>
          <p:cNvSpPr/>
          <p:nvPr/>
        </p:nvSpPr>
        <p:spPr>
          <a:xfrm>
            <a:off x="2030413" y="1800225"/>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902" name="Google Shape;902;p47"/>
          <p:cNvSpPr/>
          <p:nvPr/>
        </p:nvSpPr>
        <p:spPr>
          <a:xfrm>
            <a:off x="2030413" y="2205038"/>
            <a:ext cx="228600"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903" name="Google Shape;903;p47"/>
          <p:cNvSpPr/>
          <p:nvPr/>
        </p:nvSpPr>
        <p:spPr>
          <a:xfrm>
            <a:off x="2030413" y="2571750"/>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904" name="Google Shape;904;p47"/>
          <p:cNvSpPr/>
          <p:nvPr/>
        </p:nvSpPr>
        <p:spPr>
          <a:xfrm>
            <a:off x="2030413" y="2936875"/>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sp>
        <p:nvSpPr>
          <p:cNvPr id="905" name="Google Shape;905;p47"/>
          <p:cNvSpPr/>
          <p:nvPr/>
        </p:nvSpPr>
        <p:spPr>
          <a:xfrm>
            <a:off x="3576638" y="2511425"/>
            <a:ext cx="1120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CC00"/>
              </a:buClr>
              <a:buSzPts val="1800"/>
              <a:buFont typeface="Arial"/>
              <a:buNone/>
            </a:pPr>
            <a:r>
              <a:rPr lang="en-US" sz="1800">
                <a:solidFill>
                  <a:srgbClr val="00CC00"/>
                </a:solidFill>
                <a:latin typeface="Helvetica Neue"/>
                <a:ea typeface="Helvetica Neue"/>
                <a:cs typeface="Helvetica Neue"/>
                <a:sym typeface="Helvetica Neue"/>
              </a:rPr>
              <a:t>Process 2</a:t>
            </a:r>
            <a:endParaRPr sz="1800">
              <a:solidFill>
                <a:srgbClr val="000000"/>
              </a:solidFill>
              <a:latin typeface="Helvetica Neue"/>
              <a:ea typeface="Helvetica Neue"/>
              <a:cs typeface="Helvetica Neue"/>
              <a:sym typeface="Helvetica Neue"/>
            </a:endParaRPr>
          </a:p>
        </p:txBody>
      </p:sp>
      <p:grpSp>
        <p:nvGrpSpPr>
          <p:cNvPr id="906" name="Google Shape;906;p47"/>
          <p:cNvGrpSpPr/>
          <p:nvPr/>
        </p:nvGrpSpPr>
        <p:grpSpPr>
          <a:xfrm>
            <a:off x="3659188" y="2928938"/>
            <a:ext cx="1095375" cy="485775"/>
            <a:chOff x="-1" y="0"/>
            <a:chExt cx="1095377" cy="485775"/>
          </a:xfrm>
        </p:grpSpPr>
        <p:sp>
          <p:nvSpPr>
            <p:cNvPr id="907" name="Google Shape;907;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908" name="Google Shape;908;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1</a:t>
              </a:r>
              <a:endParaRPr sz="1800">
                <a:solidFill>
                  <a:srgbClr val="000000"/>
                </a:solidFill>
                <a:latin typeface="Helvetica Neue"/>
                <a:ea typeface="Helvetica Neue"/>
                <a:cs typeface="Helvetica Neue"/>
                <a:sym typeface="Helvetica Neue"/>
              </a:endParaRPr>
            </a:p>
          </p:txBody>
        </p:sp>
      </p:grpSp>
      <p:grpSp>
        <p:nvGrpSpPr>
          <p:cNvPr id="909" name="Google Shape;909;p47"/>
          <p:cNvGrpSpPr/>
          <p:nvPr/>
        </p:nvGrpSpPr>
        <p:grpSpPr>
          <a:xfrm>
            <a:off x="3659188" y="3411538"/>
            <a:ext cx="1095375" cy="485775"/>
            <a:chOff x="-1" y="0"/>
            <a:chExt cx="1095377" cy="485775"/>
          </a:xfrm>
        </p:grpSpPr>
        <p:sp>
          <p:nvSpPr>
            <p:cNvPr id="910" name="Google Shape;910;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911" name="Google Shape;911;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2</a:t>
              </a:r>
              <a:endParaRPr sz="1800">
                <a:solidFill>
                  <a:srgbClr val="000000"/>
                </a:solidFill>
                <a:latin typeface="Helvetica Neue"/>
                <a:ea typeface="Helvetica Neue"/>
                <a:cs typeface="Helvetica Neue"/>
                <a:sym typeface="Helvetica Neue"/>
              </a:endParaRPr>
            </a:p>
          </p:txBody>
        </p:sp>
      </p:grpSp>
      <p:grpSp>
        <p:nvGrpSpPr>
          <p:cNvPr id="912" name="Google Shape;912;p47"/>
          <p:cNvGrpSpPr/>
          <p:nvPr/>
        </p:nvGrpSpPr>
        <p:grpSpPr>
          <a:xfrm>
            <a:off x="3659188" y="3894138"/>
            <a:ext cx="1095375" cy="485775"/>
            <a:chOff x="-1" y="0"/>
            <a:chExt cx="1095377" cy="485775"/>
          </a:xfrm>
        </p:grpSpPr>
        <p:sp>
          <p:nvSpPr>
            <p:cNvPr id="913" name="Google Shape;913;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914" name="Google Shape;914;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3</a:t>
              </a:r>
              <a:endParaRPr sz="1800">
                <a:solidFill>
                  <a:srgbClr val="000000"/>
                </a:solidFill>
                <a:latin typeface="Helvetica Neue"/>
                <a:ea typeface="Helvetica Neue"/>
                <a:cs typeface="Helvetica Neue"/>
                <a:sym typeface="Helvetica Neue"/>
              </a:endParaRPr>
            </a:p>
          </p:txBody>
        </p:sp>
      </p:grpSp>
      <p:grpSp>
        <p:nvGrpSpPr>
          <p:cNvPr id="915" name="Google Shape;915;p47"/>
          <p:cNvGrpSpPr/>
          <p:nvPr/>
        </p:nvGrpSpPr>
        <p:grpSpPr>
          <a:xfrm>
            <a:off x="3659188" y="4376738"/>
            <a:ext cx="1095375" cy="485775"/>
            <a:chOff x="-1" y="0"/>
            <a:chExt cx="1095377" cy="485775"/>
          </a:xfrm>
        </p:grpSpPr>
        <p:sp>
          <p:nvSpPr>
            <p:cNvPr descr="pattern.png" id="916" name="Google Shape;916;p47"/>
            <p:cNvSpPr/>
            <p:nvPr/>
          </p:nvSpPr>
          <p:spPr>
            <a:xfrm>
              <a:off x="-1" y="0"/>
              <a:ext cx="1095377" cy="485775"/>
            </a:xfrm>
            <a:prstGeom prst="rect">
              <a:avLst/>
            </a:prstGeom>
            <a:blipFill rotWithShape="1">
              <a:blip r:embed="rId5">
                <a:alphaModFix/>
              </a:blip>
              <a:tile algn="tl" flip="none" tx="0" sx="100000" ty="0" sy="100000"/>
            </a:blip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917" name="Google Shape;917;p47"/>
            <p:cNvSpPr/>
            <p:nvPr/>
          </p:nvSpPr>
          <p:spPr>
            <a:xfrm>
              <a:off x="-1" y="76517"/>
              <a:ext cx="691417"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data 2</a:t>
              </a:r>
              <a:endParaRPr sz="1800">
                <a:solidFill>
                  <a:srgbClr val="000000"/>
                </a:solidFill>
                <a:latin typeface="Helvetica Neue"/>
                <a:ea typeface="Helvetica Neue"/>
                <a:cs typeface="Helvetica Neue"/>
                <a:sym typeface="Helvetica Neue"/>
              </a:endParaRPr>
            </a:p>
          </p:txBody>
        </p:sp>
      </p:grpSp>
      <p:grpSp>
        <p:nvGrpSpPr>
          <p:cNvPr id="918" name="Google Shape;918;p47"/>
          <p:cNvGrpSpPr/>
          <p:nvPr/>
        </p:nvGrpSpPr>
        <p:grpSpPr>
          <a:xfrm>
            <a:off x="5295900" y="3054350"/>
            <a:ext cx="436563" cy="369888"/>
            <a:chOff x="0" y="0"/>
            <a:chExt cx="436563" cy="370841"/>
          </a:xfrm>
        </p:grpSpPr>
        <p:sp>
          <p:nvSpPr>
            <p:cNvPr id="919" name="Google Shape;919;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20" name="Google Shape;920;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grpSp>
        <p:nvGrpSpPr>
          <p:cNvPr id="921" name="Google Shape;921;p47"/>
          <p:cNvGrpSpPr/>
          <p:nvPr/>
        </p:nvGrpSpPr>
        <p:grpSpPr>
          <a:xfrm>
            <a:off x="5295900" y="3432175"/>
            <a:ext cx="436563" cy="369888"/>
            <a:chOff x="0" y="0"/>
            <a:chExt cx="436563" cy="370841"/>
          </a:xfrm>
        </p:grpSpPr>
        <p:sp>
          <p:nvSpPr>
            <p:cNvPr id="922" name="Google Shape;922;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23" name="Google Shape;923;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grpSp>
      <p:grpSp>
        <p:nvGrpSpPr>
          <p:cNvPr id="924" name="Google Shape;924;p47"/>
          <p:cNvGrpSpPr/>
          <p:nvPr/>
        </p:nvGrpSpPr>
        <p:grpSpPr>
          <a:xfrm>
            <a:off x="5295900" y="3798888"/>
            <a:ext cx="436563" cy="369887"/>
            <a:chOff x="0" y="0"/>
            <a:chExt cx="436563" cy="370841"/>
          </a:xfrm>
        </p:grpSpPr>
        <p:sp>
          <p:nvSpPr>
            <p:cNvPr id="925" name="Google Shape;925;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26" name="Google Shape;926;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6</a:t>
              </a:r>
              <a:endParaRPr/>
            </a:p>
          </p:txBody>
        </p:sp>
      </p:grpSp>
      <p:grpSp>
        <p:nvGrpSpPr>
          <p:cNvPr id="927" name="Google Shape;927;p47"/>
          <p:cNvGrpSpPr/>
          <p:nvPr/>
        </p:nvGrpSpPr>
        <p:grpSpPr>
          <a:xfrm>
            <a:off x="5295900" y="4164013"/>
            <a:ext cx="436563" cy="369887"/>
            <a:chOff x="0" y="0"/>
            <a:chExt cx="436563" cy="370841"/>
          </a:xfrm>
        </p:grpSpPr>
        <p:sp>
          <p:nvSpPr>
            <p:cNvPr descr="pattern.png" id="928" name="Google Shape;928;p47"/>
            <p:cNvSpPr/>
            <p:nvPr/>
          </p:nvSpPr>
          <p:spPr>
            <a:xfrm>
              <a:off x="0" y="1269"/>
              <a:ext cx="436563" cy="368302"/>
            </a:xfrm>
            <a:prstGeom prst="rect">
              <a:avLst/>
            </a:prstGeom>
            <a:blipFill rotWithShape="1">
              <a:blip r:embed="rId5">
                <a:alphaModFix/>
              </a:blip>
              <a:tile algn="tl" flip="none" tx="0" sx="100000" ty="0" sy="100000"/>
            </a:blip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29" name="Google Shape;929;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7</a:t>
              </a:r>
              <a:endParaRPr/>
            </a:p>
          </p:txBody>
        </p:sp>
      </p:grpSp>
      <p:sp>
        <p:nvSpPr>
          <p:cNvPr id="930" name="Google Shape;930;p47"/>
          <p:cNvSpPr/>
          <p:nvPr/>
        </p:nvSpPr>
        <p:spPr>
          <a:xfrm>
            <a:off x="4922838" y="3054350"/>
            <a:ext cx="231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931" name="Google Shape;931;p47"/>
          <p:cNvSpPr/>
          <p:nvPr/>
        </p:nvSpPr>
        <p:spPr>
          <a:xfrm>
            <a:off x="4922838" y="3459163"/>
            <a:ext cx="23177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932" name="Google Shape;932;p47"/>
          <p:cNvSpPr/>
          <p:nvPr/>
        </p:nvSpPr>
        <p:spPr>
          <a:xfrm>
            <a:off x="4922838" y="3825875"/>
            <a:ext cx="231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933" name="Google Shape;933;p47"/>
          <p:cNvSpPr/>
          <p:nvPr/>
        </p:nvSpPr>
        <p:spPr>
          <a:xfrm>
            <a:off x="4922838" y="4191000"/>
            <a:ext cx="231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pic>
        <p:nvPicPr>
          <p:cNvPr id="934" name="Google Shape;934;p47"/>
          <p:cNvPicPr preferRelativeResize="0"/>
          <p:nvPr/>
        </p:nvPicPr>
        <p:blipFill rotWithShape="1">
          <a:blip r:embed="rId6">
            <a:alphaModFix/>
          </a:blip>
          <a:srcRect b="0" l="0" r="0" t="0"/>
          <a:stretch/>
        </p:blipFill>
        <p:spPr>
          <a:xfrm>
            <a:off x="6678613" y="1320800"/>
            <a:ext cx="1666875" cy="4948238"/>
          </a:xfrm>
          <a:prstGeom prst="rect">
            <a:avLst/>
          </a:prstGeom>
          <a:noFill/>
          <a:ln>
            <a:noFill/>
          </a:ln>
        </p:spPr>
      </p:pic>
      <p:sp>
        <p:nvSpPr>
          <p:cNvPr id="935" name="Google Shape;935;p47"/>
          <p:cNvSpPr/>
          <p:nvPr/>
        </p:nvSpPr>
        <p:spPr>
          <a:xfrm>
            <a:off x="7034213" y="6310313"/>
            <a:ext cx="138112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Bộ nhớ thực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hoán vị (swapping)</a:t>
            </a:r>
            <a:endParaRPr/>
          </a:p>
        </p:txBody>
      </p:sp>
      <p:sp>
        <p:nvSpPr>
          <p:cNvPr id="941" name="Google Shape;941;p4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Một process có thể tạm thời bị swap ra khỏi bộ nhớ chính và lưu trên một hệ thống lưu trữ phụ. Sau đó, process có thể được nạp lại vào bộ nhớ để tiếp tục quá trình thực thi.</a:t>
            </a:r>
            <a:endParaRPr/>
          </a:p>
          <a:p>
            <a:pPr indent="-342900" lvl="0" marL="342900" rtl="0" algn="just">
              <a:spcBef>
                <a:spcPts val="480"/>
              </a:spcBef>
              <a:spcAft>
                <a:spcPts val="0"/>
              </a:spcAft>
              <a:buSzPts val="2400"/>
              <a:buChar char="■"/>
            </a:pPr>
            <a:r>
              <a:rPr lang="en-US" sz="2400"/>
              <a:t>Swapping policy: hai ví dụ</a:t>
            </a:r>
            <a:endParaRPr/>
          </a:p>
          <a:p>
            <a:pPr indent="-285750" lvl="1" marL="742950" rtl="0" algn="just">
              <a:spcBef>
                <a:spcPts val="480"/>
              </a:spcBef>
              <a:spcAft>
                <a:spcPts val="0"/>
              </a:spcAft>
              <a:buSzPts val="2400"/>
              <a:buChar char="🞐"/>
            </a:pPr>
            <a:r>
              <a:rPr lang="en-US"/>
              <a:t>Round-robin: swap out P1 (vừa tiêu thụ hết quantum của nó), swap in P2 , thực thi P3 ,…</a:t>
            </a:r>
            <a:endParaRPr/>
          </a:p>
          <a:p>
            <a:pPr indent="-285750" lvl="1" marL="742950" rtl="0" algn="just">
              <a:spcBef>
                <a:spcPts val="480"/>
              </a:spcBef>
              <a:spcAft>
                <a:spcPts val="0"/>
              </a:spcAft>
              <a:buSzPts val="2400"/>
              <a:buChar char="🞐"/>
            </a:pPr>
            <a:r>
              <a:rPr lang="en-US"/>
              <a:t>Roll out, roll in: dùng trong cơ chế định thời theo độ ưu tiên (priority-based scheduling)</a:t>
            </a:r>
            <a:endParaRPr/>
          </a:p>
          <a:p>
            <a:pPr indent="-228600" lvl="2" marL="1143000" rtl="0" algn="just">
              <a:spcBef>
                <a:spcPts val="480"/>
              </a:spcBef>
              <a:spcAft>
                <a:spcPts val="0"/>
              </a:spcAft>
              <a:buSzPts val="2400"/>
              <a:buChar char="■"/>
            </a:pPr>
            <a:r>
              <a:rPr lang="en-US" sz="2400"/>
              <a:t>Process có độ ưu tiên thấp hơn sẽ bị swap out nhường chỗ cho process có độ ưu tiên cao hơn mới đến được nạp vào bộ nhớ để thực thi</a:t>
            </a:r>
            <a:endParaRPr/>
          </a:p>
          <a:p>
            <a:pPr indent="-342900" lvl="0" marL="342900" rtl="0" algn="just">
              <a:spcBef>
                <a:spcPts val="480"/>
              </a:spcBef>
              <a:spcAft>
                <a:spcPts val="0"/>
              </a:spcAft>
              <a:buSzPts val="2400"/>
              <a:buChar char="■"/>
            </a:pPr>
            <a:r>
              <a:rPr lang="en-US" sz="2400"/>
              <a:t>Hiện nay, ít hệ thống sử dụng cơ chế swapping trên.</a:t>
            </a:r>
            <a:endParaRPr sz="2400"/>
          </a:p>
          <a:p>
            <a:pPr indent="-165100" lvl="0" marL="342900" rtl="0" algn="l">
              <a:spcBef>
                <a:spcPts val="560"/>
              </a:spcBef>
              <a:spcAft>
                <a:spcPts val="0"/>
              </a:spcAft>
              <a:buSzPts val="2800"/>
              <a:buNone/>
            </a:pPr>
            <a:r>
              <a:t/>
            </a:r>
            <a:endParaRPr/>
          </a:p>
        </p:txBody>
      </p:sp>
      <p:sp>
        <p:nvSpPr>
          <p:cNvPr id="942" name="Google Shape;942;p4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43" name="Google Shape;943;p4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4" name="Google Shape;944;p4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0" st="0"/>
                                            </p:txEl>
                                          </p:spTgt>
                                        </p:tgtEl>
                                        <p:attrNameLst>
                                          <p:attrName>style.visibility</p:attrName>
                                        </p:attrNameLst>
                                      </p:cBhvr>
                                      <p:to>
                                        <p:strVal val="visible"/>
                                      </p:to>
                                    </p:set>
                                    <p:anim calcmode="lin" valueType="num">
                                      <p:cBhvr additive="base">
                                        <p:cTn dur="500"/>
                                        <p:tgtEl>
                                          <p:spTgt spid="9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1" st="1"/>
                                            </p:txEl>
                                          </p:spTgt>
                                        </p:tgtEl>
                                        <p:attrNameLst>
                                          <p:attrName>style.visibility</p:attrName>
                                        </p:attrNameLst>
                                      </p:cBhvr>
                                      <p:to>
                                        <p:strVal val="visible"/>
                                      </p:to>
                                    </p:set>
                                    <p:anim calcmode="lin" valueType="num">
                                      <p:cBhvr additive="base">
                                        <p:cTn dur="500"/>
                                        <p:tgtEl>
                                          <p:spTgt spid="9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2" st="2"/>
                                            </p:txEl>
                                          </p:spTgt>
                                        </p:tgtEl>
                                        <p:attrNameLst>
                                          <p:attrName>style.visibility</p:attrName>
                                        </p:attrNameLst>
                                      </p:cBhvr>
                                      <p:to>
                                        <p:strVal val="visible"/>
                                      </p:to>
                                    </p:set>
                                    <p:anim calcmode="lin" valueType="num">
                                      <p:cBhvr additive="base">
                                        <p:cTn dur="500"/>
                                        <p:tgtEl>
                                          <p:spTgt spid="9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3" st="3"/>
                                            </p:txEl>
                                          </p:spTgt>
                                        </p:tgtEl>
                                        <p:attrNameLst>
                                          <p:attrName>style.visibility</p:attrName>
                                        </p:attrNameLst>
                                      </p:cBhvr>
                                      <p:to>
                                        <p:strVal val="visible"/>
                                      </p:to>
                                    </p:set>
                                    <p:anim calcmode="lin" valueType="num">
                                      <p:cBhvr additive="base">
                                        <p:cTn dur="500"/>
                                        <p:tgtEl>
                                          <p:spTgt spid="94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4" st="4"/>
                                            </p:txEl>
                                          </p:spTgt>
                                        </p:tgtEl>
                                        <p:attrNameLst>
                                          <p:attrName>style.visibility</p:attrName>
                                        </p:attrNameLst>
                                      </p:cBhvr>
                                      <p:to>
                                        <p:strVal val="visible"/>
                                      </p:to>
                                    </p:set>
                                    <p:anim calcmode="lin" valueType="num">
                                      <p:cBhvr additive="base">
                                        <p:cTn dur="500"/>
                                        <p:tgtEl>
                                          <p:spTgt spid="94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5" st="5"/>
                                            </p:txEl>
                                          </p:spTgt>
                                        </p:tgtEl>
                                        <p:attrNameLst>
                                          <p:attrName>style.visibility</p:attrName>
                                        </p:attrNameLst>
                                      </p:cBhvr>
                                      <p:to>
                                        <p:strVal val="visible"/>
                                      </p:to>
                                    </p:set>
                                    <p:anim calcmode="lin" valueType="num">
                                      <p:cBhvr additive="base">
                                        <p:cTn dur="500"/>
                                        <p:tgtEl>
                                          <p:spTgt spid="94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6" st="6"/>
                                            </p:txEl>
                                          </p:spTgt>
                                        </p:tgtEl>
                                        <p:attrNameLst>
                                          <p:attrName>style.visibility</p:attrName>
                                        </p:attrNameLst>
                                      </p:cBhvr>
                                      <p:to>
                                        <p:strVal val="visible"/>
                                      </p:to>
                                    </p:set>
                                    <p:anim calcmode="lin" valueType="num">
                                      <p:cBhvr additive="base">
                                        <p:cTn dur="500"/>
                                        <p:tgtEl>
                                          <p:spTgt spid="94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Minh họa cơ chế hoán vị</a:t>
            </a:r>
            <a:endParaRPr/>
          </a:p>
        </p:txBody>
      </p:sp>
      <p:sp>
        <p:nvSpPr>
          <p:cNvPr id="950" name="Google Shape;950;p4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51" name="Google Shape;951;p4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2" name="Google Shape;952;p4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953" name="Google Shape;953;p49"/>
          <p:cNvPicPr preferRelativeResize="0"/>
          <p:nvPr/>
        </p:nvPicPr>
        <p:blipFill rotWithShape="1">
          <a:blip r:embed="rId3">
            <a:alphaModFix/>
          </a:blip>
          <a:srcRect b="3843" l="674" r="673" t="3656"/>
          <a:stretch/>
        </p:blipFill>
        <p:spPr>
          <a:xfrm>
            <a:off x="887413" y="1236662"/>
            <a:ext cx="7378700" cy="5333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Mục tiêu chương 7</a:t>
            </a:r>
            <a:endParaRPr/>
          </a:p>
        </p:txBody>
      </p:sp>
      <p:sp>
        <p:nvSpPr>
          <p:cNvPr id="99" name="Google Shape;99;p5"/>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800"/>
              <a:buChar char="■"/>
            </a:pPr>
            <a:r>
              <a:rPr lang="en-US"/>
              <a:t>Hiểu được các khái niệm cơ sở về bộ nhớ</a:t>
            </a:r>
            <a:endParaRPr/>
          </a:p>
          <a:p>
            <a:pPr indent="-342900" lvl="0" marL="342900" rtl="0" algn="l">
              <a:lnSpc>
                <a:spcPct val="150000"/>
              </a:lnSpc>
              <a:spcBef>
                <a:spcPts val="560"/>
              </a:spcBef>
              <a:spcAft>
                <a:spcPts val="0"/>
              </a:spcAft>
              <a:buSzPts val="2800"/>
              <a:buChar char="■"/>
            </a:pPr>
            <a:r>
              <a:rPr lang="en-US"/>
              <a:t>Hiểu được các kiểu địa chỉ nhớ và cách chuyển đổi giữa các kiểu này</a:t>
            </a:r>
            <a:endParaRPr/>
          </a:p>
          <a:p>
            <a:pPr indent="-342900" lvl="0" marL="342900" rtl="0" algn="l">
              <a:lnSpc>
                <a:spcPct val="150000"/>
              </a:lnSpc>
              <a:spcBef>
                <a:spcPts val="560"/>
              </a:spcBef>
              <a:spcAft>
                <a:spcPts val="0"/>
              </a:spcAft>
              <a:buSzPts val="2800"/>
              <a:buChar char="■"/>
            </a:pPr>
            <a:r>
              <a:rPr lang="en-US"/>
              <a:t>Hiểu được các cơ chế và mô hình quản lý bộ nhớ</a:t>
            </a:r>
            <a:endParaRPr/>
          </a:p>
        </p:txBody>
      </p:sp>
      <p:sp>
        <p:nvSpPr>
          <p:cNvPr id="100" name="Google Shape;100;p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01" name="Google Shape;101;p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2" name="Google Shape;102;p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500"/>
                                        <p:tgtEl>
                                          <p:spTgt spid="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 calcmode="lin" valueType="num">
                                      <p:cBhvr additive="base">
                                        <p:cTn dur="500"/>
                                        <p:tgtEl>
                                          <p:spTgt spid="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 calcmode="lin" valueType="num">
                                      <p:cBhvr additive="base">
                                        <p:cTn dur="500"/>
                                        <p:tgtEl>
                                          <p:spTgt spid="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Tóm tắt lại nội dung buổi học</a:t>
            </a:r>
            <a:endParaRPr/>
          </a:p>
        </p:txBody>
      </p:sp>
      <p:sp>
        <p:nvSpPr>
          <p:cNvPr id="960" name="Google Shape;960;p5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800"/>
              <a:buChar char="■"/>
            </a:pPr>
            <a:r>
              <a:rPr lang="en-US"/>
              <a:t>Khái niệm cơ sở</a:t>
            </a:r>
            <a:endParaRPr/>
          </a:p>
          <a:p>
            <a:pPr indent="-342900" lvl="0" marL="342900" rtl="0" algn="l">
              <a:lnSpc>
                <a:spcPct val="150000"/>
              </a:lnSpc>
              <a:spcBef>
                <a:spcPts val="560"/>
              </a:spcBef>
              <a:spcAft>
                <a:spcPts val="0"/>
              </a:spcAft>
              <a:buSzPts val="2800"/>
              <a:buChar char="■"/>
            </a:pPr>
            <a:r>
              <a:rPr lang="en-US"/>
              <a:t>Các kiểu địa chỉ nhớ</a:t>
            </a:r>
            <a:endParaRPr/>
          </a:p>
          <a:p>
            <a:pPr indent="-342900" lvl="0" marL="342900" rtl="0" algn="l">
              <a:lnSpc>
                <a:spcPct val="150000"/>
              </a:lnSpc>
              <a:spcBef>
                <a:spcPts val="560"/>
              </a:spcBef>
              <a:spcAft>
                <a:spcPts val="0"/>
              </a:spcAft>
              <a:buSzPts val="2800"/>
              <a:buChar char="■"/>
            </a:pPr>
            <a:r>
              <a:rPr lang="en-US"/>
              <a:t>Chuyển đổi địa chỉ nhớ</a:t>
            </a:r>
            <a:endParaRPr/>
          </a:p>
          <a:p>
            <a:pPr indent="-342900" lvl="0" marL="342900" rtl="0" algn="l">
              <a:lnSpc>
                <a:spcPct val="150000"/>
              </a:lnSpc>
              <a:spcBef>
                <a:spcPts val="560"/>
              </a:spcBef>
              <a:spcAft>
                <a:spcPts val="0"/>
              </a:spcAft>
              <a:buSzPts val="2800"/>
              <a:buChar char="■"/>
            </a:pPr>
            <a:r>
              <a:rPr lang="en-US"/>
              <a:t>Mô hình quản lý bộ nhớ</a:t>
            </a:r>
            <a:endParaRPr/>
          </a:p>
          <a:p>
            <a:pPr indent="-342900" lvl="0" marL="342900" rtl="0" algn="l">
              <a:lnSpc>
                <a:spcPct val="150000"/>
              </a:lnSpc>
              <a:spcBef>
                <a:spcPts val="560"/>
              </a:spcBef>
              <a:spcAft>
                <a:spcPts val="0"/>
              </a:spcAft>
              <a:buSzPts val="2800"/>
              <a:buChar char="■"/>
            </a:pPr>
            <a:r>
              <a:rPr lang="en-US"/>
              <a:t>Cơ chế phân trang</a:t>
            </a:r>
            <a:endParaRPr/>
          </a:p>
          <a:p>
            <a:pPr indent="-342900" lvl="0" marL="342900" rtl="0" algn="l">
              <a:lnSpc>
                <a:spcPct val="150000"/>
              </a:lnSpc>
              <a:spcBef>
                <a:spcPts val="560"/>
              </a:spcBef>
              <a:spcAft>
                <a:spcPts val="0"/>
              </a:spcAft>
              <a:buSzPts val="2800"/>
              <a:buChar char="■"/>
            </a:pPr>
            <a:r>
              <a:rPr lang="en-US"/>
              <a:t>Cơ chế swapping</a:t>
            </a:r>
            <a:endParaRPr/>
          </a:p>
        </p:txBody>
      </p:sp>
      <p:sp>
        <p:nvSpPr>
          <p:cNvPr id="961" name="Google Shape;961;p5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62" name="Google Shape;962;p5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63" name="Google Shape;963;p5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5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1</a:t>
            </a:r>
            <a:endParaRPr/>
          </a:p>
        </p:txBody>
      </p:sp>
      <p:sp>
        <p:nvSpPr>
          <p:cNvPr id="970" name="Google Shape;970;p5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71" name="Google Shape;971;p5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72" name="Google Shape;972;p5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3" name="Google Shape;973;p5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800"/>
              <a:buFont typeface="Arial"/>
              <a:buNone/>
            </a:pPr>
            <a:r>
              <a:rPr lang="en-US"/>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a:t>
            </a:r>
            <a:r>
              <a:rPr lang="en-US">
                <a:solidFill>
                  <a:srgbClr val="00B0F0"/>
                </a:solidFill>
              </a:rPr>
              <a:t>First fit</a:t>
            </a:r>
            <a:r>
              <a:rPr lang="en-US"/>
              <a:t>, </a:t>
            </a:r>
            <a:r>
              <a:rPr lang="en-US">
                <a:solidFill>
                  <a:srgbClr val="7030A0"/>
                </a:solidFill>
              </a:rPr>
              <a:t>Best fit</a:t>
            </a:r>
            <a:r>
              <a:rPr lang="en-US"/>
              <a:t>, </a:t>
            </a:r>
            <a:r>
              <a:rPr lang="en-US">
                <a:solidFill>
                  <a:srgbClr val="00B050"/>
                </a:solidFill>
              </a:rPr>
              <a:t>Next fit, </a:t>
            </a:r>
            <a:r>
              <a:rPr lang="en-US">
                <a:solidFill>
                  <a:srgbClr val="C00000"/>
                </a:solidFill>
              </a:rPr>
              <a:t>Worst fit</a:t>
            </a:r>
            <a:r>
              <a:rPr lang="en-US"/>
              <a:t>? Thuật toán nào cho phép sử dụng bộ nhớ hiệu quả nhất trong trường hợp trên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5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2</a:t>
            </a:r>
            <a:endParaRPr/>
          </a:p>
        </p:txBody>
      </p:sp>
      <p:sp>
        <p:nvSpPr>
          <p:cNvPr id="980" name="Google Shape;980;p5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81" name="Google Shape;981;p5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82" name="Google Shape;982;p5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3" name="Google Shape;983;p5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Xét một không gian địa chỉ có 12 trang, mỗi trang có kích thước 2K, ánh xạ vào bộ nhớ vật lý có 32 khung trang.</a:t>
            </a:r>
            <a:endParaRPr/>
          </a:p>
          <a:p>
            <a:pPr indent="-514350" lvl="0" marL="514350" rtl="0" algn="l">
              <a:spcBef>
                <a:spcPts val="560"/>
              </a:spcBef>
              <a:spcAft>
                <a:spcPts val="0"/>
              </a:spcAft>
              <a:buSzPts val="2800"/>
              <a:buFont typeface="Times New Roman"/>
              <a:buAutoNum type="alphaLcPeriod"/>
            </a:pPr>
            <a:r>
              <a:rPr lang="en-US"/>
              <a:t>Địa chỉ logic gồm bao nhiêu bit?</a:t>
            </a:r>
            <a:endParaRPr/>
          </a:p>
          <a:p>
            <a:pPr indent="-514350" lvl="0" marL="514350" rtl="0" algn="l">
              <a:spcBef>
                <a:spcPts val="560"/>
              </a:spcBef>
              <a:spcAft>
                <a:spcPts val="0"/>
              </a:spcAft>
              <a:buSzPts val="2800"/>
              <a:buFont typeface="Times New Roman"/>
              <a:buAutoNum type="alphaLcPeriod"/>
            </a:pPr>
            <a:r>
              <a:rPr lang="en-US"/>
              <a:t>Địa chỉ physic gồm bao nhiêu bit?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5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3</a:t>
            </a:r>
            <a:endParaRPr/>
          </a:p>
        </p:txBody>
      </p:sp>
      <p:sp>
        <p:nvSpPr>
          <p:cNvPr id="990" name="Google Shape;990;p5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91" name="Google Shape;991;p5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92" name="Google Shape;992;p5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3" name="Google Shape;993;p5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800"/>
              <a:buNone/>
            </a:pPr>
            <a:r>
              <a:rPr lang="en-US"/>
              <a:t>Xét một hệ thống sử dụng kỹ thuật phân trang, với bảng trang được lưu trữ trong bộ nhớ chính.</a:t>
            </a:r>
            <a:endParaRPr/>
          </a:p>
          <a:p>
            <a:pPr indent="-514350" lvl="0" marL="514350" rtl="0" algn="just">
              <a:spcBef>
                <a:spcPts val="560"/>
              </a:spcBef>
              <a:spcAft>
                <a:spcPts val="0"/>
              </a:spcAft>
              <a:buSzPts val="2800"/>
              <a:buFont typeface="Times New Roman"/>
              <a:buAutoNum type="alphaLcPeriod"/>
            </a:pPr>
            <a:r>
              <a:rPr lang="en-US"/>
              <a:t>Nếu thời gian cho một lần truy xuất bộ nhớ bình thường là 200ns thì mất bao nhiêu thời gian cho một thao tác truy xuất bộ nhớ trong hệ thống này?</a:t>
            </a:r>
            <a:endParaRPr/>
          </a:p>
          <a:p>
            <a:pPr indent="-514350" lvl="0" marL="514350" rtl="0" algn="just">
              <a:spcBef>
                <a:spcPts val="560"/>
              </a:spcBef>
              <a:spcAft>
                <a:spcPts val="0"/>
              </a:spcAft>
              <a:buSzPts val="2800"/>
              <a:buFont typeface="Times New Roman"/>
              <a:buAutoNum type="alphaLcPeriod"/>
            </a:pPr>
            <a:r>
              <a:rPr lang="en-US"/>
              <a:t>Nếu sử dụng TLBs với hit-ratio là 75%, thời gian để tìm trong TLBs xem như bằng 0, tính thời gian truy xuất bộ nhớ trong hệ thống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5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4</a:t>
            </a:r>
            <a:endParaRPr/>
          </a:p>
        </p:txBody>
      </p:sp>
      <p:sp>
        <p:nvSpPr>
          <p:cNvPr id="1000" name="Google Shape;1000;p5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001" name="Google Shape;1001;p5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02" name="Google Shape;1002;p5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3" name="Google Shape;1003;p5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5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5</a:t>
            </a:r>
            <a:endParaRPr/>
          </a:p>
        </p:txBody>
      </p:sp>
      <p:sp>
        <p:nvSpPr>
          <p:cNvPr id="1010" name="Google Shape;1010;p5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011" name="Google Shape;1011;p5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12" name="Google Shape;1012;p5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3" name="Google Shape;1013;p5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 chương 7</a:t>
            </a:r>
            <a:endParaRPr/>
          </a:p>
        </p:txBody>
      </p:sp>
      <p:sp>
        <p:nvSpPr>
          <p:cNvPr id="109" name="Google Shape;109;p6"/>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600"/>
              <a:buChar char="■"/>
            </a:pPr>
            <a:r>
              <a:rPr lang="en-US" sz="2600"/>
              <a:t>Khái niệm cơ sở</a:t>
            </a:r>
            <a:endParaRPr/>
          </a:p>
          <a:p>
            <a:pPr indent="-342900" lvl="0" marL="342900" rtl="0" algn="l">
              <a:lnSpc>
                <a:spcPct val="150000"/>
              </a:lnSpc>
              <a:spcBef>
                <a:spcPts val="520"/>
              </a:spcBef>
              <a:spcAft>
                <a:spcPts val="0"/>
              </a:spcAft>
              <a:buSzPts val="2600"/>
              <a:buChar char="■"/>
            </a:pPr>
            <a:r>
              <a:rPr lang="en-US" sz="2600"/>
              <a:t>Các kiểu địa chỉ nhớ</a:t>
            </a:r>
            <a:endParaRPr/>
          </a:p>
          <a:p>
            <a:pPr indent="-342900" lvl="0" marL="342900" rtl="0" algn="l">
              <a:lnSpc>
                <a:spcPct val="150000"/>
              </a:lnSpc>
              <a:spcBef>
                <a:spcPts val="520"/>
              </a:spcBef>
              <a:spcAft>
                <a:spcPts val="0"/>
              </a:spcAft>
              <a:buSzPts val="2600"/>
              <a:buChar char="■"/>
            </a:pPr>
            <a:r>
              <a:rPr lang="en-US" sz="2600"/>
              <a:t>Chuyển đổi địa chỉ nhớ</a:t>
            </a:r>
            <a:endParaRPr/>
          </a:p>
          <a:p>
            <a:pPr indent="-342900" lvl="0" marL="342900" rtl="0" algn="l">
              <a:lnSpc>
                <a:spcPct val="150000"/>
              </a:lnSpc>
              <a:spcBef>
                <a:spcPts val="520"/>
              </a:spcBef>
              <a:spcAft>
                <a:spcPts val="0"/>
              </a:spcAft>
              <a:buSzPts val="2600"/>
              <a:buChar char="■"/>
            </a:pPr>
            <a:r>
              <a:rPr lang="en-US" sz="2600"/>
              <a:t>Mô hình quản lý bộ nhớ</a:t>
            </a:r>
            <a:endParaRPr sz="2600"/>
          </a:p>
          <a:p>
            <a:pPr indent="-342900" lvl="0" marL="342900" rtl="0" algn="l">
              <a:lnSpc>
                <a:spcPct val="150000"/>
              </a:lnSpc>
              <a:spcBef>
                <a:spcPts val="520"/>
              </a:spcBef>
              <a:spcAft>
                <a:spcPts val="0"/>
              </a:spcAft>
              <a:buSzPts val="2600"/>
              <a:buChar char="■"/>
            </a:pPr>
            <a:r>
              <a:rPr lang="en-US" sz="2600"/>
              <a:t>Cơ chế phân trang</a:t>
            </a:r>
            <a:endParaRPr/>
          </a:p>
          <a:p>
            <a:pPr indent="-342900" lvl="0" marL="342900" rtl="0" algn="l">
              <a:lnSpc>
                <a:spcPct val="150000"/>
              </a:lnSpc>
              <a:spcBef>
                <a:spcPts val="520"/>
              </a:spcBef>
              <a:spcAft>
                <a:spcPts val="0"/>
              </a:spcAft>
              <a:buSzPts val="2600"/>
              <a:buChar char="■"/>
            </a:pPr>
            <a:r>
              <a:rPr lang="en-US" sz="2600"/>
              <a:t>Cơ chế swapping</a:t>
            </a:r>
            <a:endParaRPr/>
          </a:p>
          <a:p>
            <a:pPr indent="-177800" lvl="0" marL="342900" rtl="0" algn="l">
              <a:lnSpc>
                <a:spcPct val="150000"/>
              </a:lnSpc>
              <a:spcBef>
                <a:spcPts val="520"/>
              </a:spcBef>
              <a:spcAft>
                <a:spcPts val="0"/>
              </a:spcAft>
              <a:buSzPts val="2600"/>
              <a:buNone/>
            </a:pPr>
            <a:r>
              <a:t/>
            </a:r>
            <a:endParaRPr sz="26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110" name="Google Shape;110;p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11" name="Google Shape;111;p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12" name="Google Shape;112;p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Khái niệm cơ sở</a:t>
            </a:r>
            <a:endParaRPr/>
          </a:p>
        </p:txBody>
      </p:sp>
      <p:sp>
        <p:nvSpPr>
          <p:cNvPr id="118" name="Google Shape;118;p7"/>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Chương trình phải được mang vào trong bộ nhớ và đặt nó trong một tiến trình để được xử lý. </a:t>
            </a:r>
            <a:endParaRPr/>
          </a:p>
          <a:p>
            <a:pPr indent="-342900" lvl="0" marL="342900" rtl="0" algn="l">
              <a:spcBef>
                <a:spcPts val="480"/>
              </a:spcBef>
              <a:spcAft>
                <a:spcPts val="0"/>
              </a:spcAft>
              <a:buSzPts val="2400"/>
              <a:buChar char="■"/>
            </a:pPr>
            <a:r>
              <a:rPr lang="en-US" sz="2400"/>
              <a:t>Input Queue – Một tập hợp của những tiến trình trên đĩa mà đang chờ để được mang vào trong bộ nhớ để thực thi.</a:t>
            </a:r>
            <a:endParaRPr/>
          </a:p>
          <a:p>
            <a:pPr indent="-342900" lvl="0" marL="342900" rtl="0" algn="l">
              <a:spcBef>
                <a:spcPts val="480"/>
              </a:spcBef>
              <a:spcAft>
                <a:spcPts val="0"/>
              </a:spcAft>
              <a:buSzPts val="2400"/>
              <a:buChar char="■"/>
            </a:pPr>
            <a:r>
              <a:rPr lang="en-US" sz="2400"/>
              <a:t>User programs trải qua nhiều bước trước khi được xử lý.</a:t>
            </a:r>
            <a:endParaRPr/>
          </a:p>
        </p:txBody>
      </p:sp>
      <p:sp>
        <p:nvSpPr>
          <p:cNvPr id="119" name="Google Shape;119;p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20" name="Google Shape;120;p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21" name="Google Shape;121;p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 calcmode="lin" valueType="num">
                                      <p:cBhvr additive="base">
                                        <p:cTn dur="500"/>
                                        <p:tgtEl>
                                          <p:spTgt spid="1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 calcmode="lin" valueType="num">
                                      <p:cBhvr additive="base">
                                        <p:cTn dur="500"/>
                                        <p:tgtEl>
                                          <p:spTgt spid="11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 calcmode="lin" valueType="num">
                                      <p:cBhvr additive="base">
                                        <p:cTn dur="500"/>
                                        <p:tgtEl>
                                          <p:spTgt spid="11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Khái niệm cơ sở (tt)</a:t>
            </a:r>
            <a:endParaRPr/>
          </a:p>
        </p:txBody>
      </p:sp>
      <p:sp>
        <p:nvSpPr>
          <p:cNvPr id="127" name="Google Shape;127;p8"/>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Quản lý bộ nhớ là công việc của hệ điều hành với sự hỗ trợ của phần cứng nhằm phân phối, sắp xếp các process trong bộ nhớ sao cho hiệu quả.</a:t>
            </a:r>
            <a:endParaRPr/>
          </a:p>
          <a:p>
            <a:pPr indent="-342900" lvl="0" marL="342900" rtl="0" algn="l">
              <a:spcBef>
                <a:spcPts val="480"/>
              </a:spcBef>
              <a:spcAft>
                <a:spcPts val="0"/>
              </a:spcAft>
              <a:buSzPts val="2400"/>
              <a:buChar char="■"/>
            </a:pPr>
            <a:r>
              <a:rPr lang="en-US" sz="2400"/>
              <a:t>Mục tiêu cần đạt được là nạp càng nhiều process vào bộ nhớ càng tốt (gia tăng mức độ đa chương)</a:t>
            </a:r>
            <a:endParaRPr/>
          </a:p>
          <a:p>
            <a:pPr indent="-342900" lvl="0" marL="342900" rtl="0" algn="l">
              <a:spcBef>
                <a:spcPts val="480"/>
              </a:spcBef>
              <a:spcAft>
                <a:spcPts val="0"/>
              </a:spcAft>
              <a:buSzPts val="2400"/>
              <a:buChar char="■"/>
            </a:pPr>
            <a:r>
              <a:rPr lang="en-US" sz="2400"/>
              <a:t>Trong hầu hết các hệ thống, kernel sẽ chiếm một phần cố định của bộ nhớ; phần còn lại phân phối cho các process.</a:t>
            </a:r>
            <a:endParaRPr/>
          </a:p>
        </p:txBody>
      </p:sp>
      <p:sp>
        <p:nvSpPr>
          <p:cNvPr id="128" name="Google Shape;128;p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29" name="Google Shape;129;p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30" name="Google Shape;130;p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 calcmode="lin" valueType="num">
                                      <p:cBhvr additive="base">
                                        <p:cTn dur="500"/>
                                        <p:tgtEl>
                                          <p:spTgt spid="12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 calcmode="lin" valueType="num">
                                      <p:cBhvr additive="base">
                                        <p:cTn dur="500"/>
                                        <p:tgtEl>
                                          <p:spTgt spid="12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 calcmode="lin" valueType="num">
                                      <p:cBhvr additive="base">
                                        <p:cTn dur="500"/>
                                        <p:tgtEl>
                                          <p:spTgt spid="12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Khái niệm cơ sở (tt)</a:t>
            </a:r>
            <a:endParaRPr/>
          </a:p>
        </p:txBody>
      </p:sp>
      <p:sp>
        <p:nvSpPr>
          <p:cNvPr id="136" name="Google Shape;136;p9"/>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Char char="■"/>
            </a:pPr>
            <a:r>
              <a:rPr lang="en-US" sz="2600"/>
              <a:t>Các yêu cầu đối với việc quản lý bộ nhớ</a:t>
            </a:r>
            <a:endParaRPr/>
          </a:p>
          <a:p>
            <a:pPr indent="-285750" lvl="1" marL="742950" rtl="0" algn="l">
              <a:spcBef>
                <a:spcPts val="480"/>
              </a:spcBef>
              <a:spcAft>
                <a:spcPts val="0"/>
              </a:spcAft>
              <a:buSzPts val="2400"/>
              <a:buChar char="🞐"/>
            </a:pPr>
            <a:r>
              <a:rPr lang="en-US"/>
              <a:t>Cấp phát bộ nhớ cho các process</a:t>
            </a:r>
            <a:endParaRPr/>
          </a:p>
          <a:p>
            <a:pPr indent="-285750" lvl="1" marL="742950" rtl="0" algn="l">
              <a:spcBef>
                <a:spcPts val="480"/>
              </a:spcBef>
              <a:spcAft>
                <a:spcPts val="0"/>
              </a:spcAft>
              <a:buSzPts val="2400"/>
              <a:buChar char="🞐"/>
            </a:pPr>
            <a:r>
              <a:rPr lang="en-US"/>
              <a:t>Tái định vị (relocation): khi swapping,…</a:t>
            </a:r>
            <a:endParaRPr/>
          </a:p>
          <a:p>
            <a:pPr indent="-285750" lvl="1" marL="742950" rtl="0" algn="l">
              <a:spcBef>
                <a:spcPts val="480"/>
              </a:spcBef>
              <a:spcAft>
                <a:spcPts val="0"/>
              </a:spcAft>
              <a:buSzPts val="2400"/>
              <a:buChar char="🞐"/>
            </a:pPr>
            <a:r>
              <a:rPr lang="en-US"/>
              <a:t>Bảo vệ: phải kiểm tra truy xuất bộ nhớ có hợp lệ không</a:t>
            </a:r>
            <a:endParaRPr/>
          </a:p>
          <a:p>
            <a:pPr indent="-285750" lvl="1" marL="742950" rtl="0" algn="l">
              <a:spcBef>
                <a:spcPts val="480"/>
              </a:spcBef>
              <a:spcAft>
                <a:spcPts val="0"/>
              </a:spcAft>
              <a:buSzPts val="2400"/>
              <a:buChar char="🞐"/>
            </a:pPr>
            <a:r>
              <a:rPr lang="en-US"/>
              <a:t>Chia sẻ: cho phép các process chia sẻ vùng nhớ chung</a:t>
            </a:r>
            <a:endParaRPr/>
          </a:p>
          <a:p>
            <a:pPr indent="-285750" lvl="1" marL="742950" rtl="0" algn="l">
              <a:spcBef>
                <a:spcPts val="480"/>
              </a:spcBef>
              <a:spcAft>
                <a:spcPts val="0"/>
              </a:spcAft>
              <a:buSzPts val="2400"/>
              <a:buChar char="🞐"/>
            </a:pPr>
            <a:r>
              <a:rPr lang="en-US"/>
              <a:t>Kết gán địa chỉ nhớ luận lý của user vào địa chỉ thực</a:t>
            </a:r>
            <a:endParaRPr/>
          </a:p>
        </p:txBody>
      </p:sp>
      <p:sp>
        <p:nvSpPr>
          <p:cNvPr id="137" name="Google Shape;137;p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38" name="Google Shape;138;p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39" name="Google Shape;139;p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 calcmode="lin" valueType="num">
                                      <p:cBhvr additive="base">
                                        <p:cTn dur="500"/>
                                        <p:tgtEl>
                                          <p:spTgt spid="1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 calcmode="lin" valueType="num">
                                      <p:cBhvr additive="base">
                                        <p:cTn dur="500"/>
                                        <p:tgtEl>
                                          <p:spTgt spid="13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 calcmode="lin" valueType="num">
                                      <p:cBhvr additive="base">
                                        <p:cTn dur="500"/>
                                        <p:tgtEl>
                                          <p:spTgt spid="13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 calcmode="lin" valueType="num">
                                      <p:cBhvr additive="base">
                                        <p:cTn dur="500"/>
                                        <p:tgtEl>
                                          <p:spTgt spid="13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 calcmode="lin" valueType="num">
                                      <p:cBhvr additive="base">
                                        <p:cTn dur="500"/>
                                        <p:tgtEl>
                                          <p:spTgt spid="13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 calcmode="lin" valueType="num">
                                      <p:cBhvr additive="base">
                                        <p:cTn dur="500"/>
                                        <p:tgtEl>
                                          <p:spTgt spid="13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2017-02-19T14:22:18Z</dcterms:created>
  <dc:creator>Phan Đình Duy</dc:creator>
</cp:coreProperties>
</file>