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62" r:id="rId2"/>
    <p:sldId id="300" r:id="rId3"/>
    <p:sldId id="365" r:id="rId4"/>
    <p:sldId id="366" r:id="rId5"/>
    <p:sldId id="382" r:id="rId6"/>
    <p:sldId id="383" r:id="rId7"/>
    <p:sldId id="384" r:id="rId8"/>
    <p:sldId id="302" r:id="rId9"/>
    <p:sldId id="303" r:id="rId10"/>
    <p:sldId id="304" r:id="rId11"/>
    <p:sldId id="386" r:id="rId12"/>
    <p:sldId id="340" r:id="rId13"/>
    <p:sldId id="387" r:id="rId14"/>
    <p:sldId id="388" r:id="rId15"/>
    <p:sldId id="305" r:id="rId16"/>
    <p:sldId id="389" r:id="rId17"/>
    <p:sldId id="390" r:id="rId18"/>
    <p:sldId id="346" r:id="rId19"/>
    <p:sldId id="391" r:id="rId20"/>
    <p:sldId id="392" r:id="rId21"/>
    <p:sldId id="345" r:id="rId22"/>
    <p:sldId id="393" r:id="rId23"/>
    <p:sldId id="350" r:id="rId24"/>
    <p:sldId id="351" r:id="rId25"/>
    <p:sldId id="394" r:id="rId26"/>
    <p:sldId id="354" r:id="rId27"/>
    <p:sldId id="356" r:id="rId28"/>
    <p:sldId id="358" r:id="rId29"/>
    <p:sldId id="395" r:id="rId30"/>
    <p:sldId id="396" r:id="rId31"/>
    <p:sldId id="397" r:id="rId32"/>
    <p:sldId id="398" r:id="rId33"/>
    <p:sldId id="301" r:id="rId34"/>
    <p:sldId id="400" r:id="rId35"/>
    <p:sldId id="33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8" id="{01E33B1B-E197-463B-A531-467BFB591BCB}">
          <p14:sldIdLst>
            <p14:sldId id="262"/>
            <p14:sldId id="300"/>
            <p14:sldId id="365"/>
            <p14:sldId id="366"/>
            <p14:sldId id="382"/>
            <p14:sldId id="383"/>
            <p14:sldId id="384"/>
            <p14:sldId id="302"/>
            <p14:sldId id="303"/>
            <p14:sldId id="304"/>
            <p14:sldId id="386"/>
            <p14:sldId id="340"/>
            <p14:sldId id="387"/>
            <p14:sldId id="388"/>
            <p14:sldId id="305"/>
            <p14:sldId id="389"/>
            <p14:sldId id="390"/>
            <p14:sldId id="346"/>
            <p14:sldId id="391"/>
            <p14:sldId id="392"/>
            <p14:sldId id="345"/>
            <p14:sldId id="393"/>
            <p14:sldId id="350"/>
            <p14:sldId id="351"/>
            <p14:sldId id="394"/>
            <p14:sldId id="354"/>
            <p14:sldId id="356"/>
            <p14:sldId id="358"/>
            <p14:sldId id="395"/>
            <p14:sldId id="396"/>
            <p14:sldId id="397"/>
            <p14:sldId id="398"/>
            <p14:sldId id="301"/>
            <p14:sldId id="400"/>
            <p14:sldId id="3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2020/6/16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2020/6/16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a:t>
            </a:r>
            <a:r>
              <a:rPr lang="en-US" baseline="0"/>
              <a:t> phần cấu trúc bộ nhớ ảo gồm: Stack, Heap, Data segment, Code segment khi biên dịch tạo ra</a:t>
            </a:r>
          </a:p>
          <a:p>
            <a:r>
              <a:rPr lang="en-US" baseline="0"/>
              <a:t>Bộ nhớ ảo nằm ở đâu và cấu trúc như thế nào?</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96823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0471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140938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6037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316978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937004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51409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268644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6/16/2020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6/16/2020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6/16/2020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6/16/2020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6/16/2020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8  – Bộ nhớ ảo</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6/16/2020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6/16/2020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Tổng quan bộ nhớ ảo</a:t>
            </a:r>
          </a:p>
        </p:txBody>
      </p:sp>
      <p:sp>
        <p:nvSpPr>
          <p:cNvPr id="3" name="コンテンツ プレースホルダー 2"/>
          <p:cNvSpPr>
            <a:spLocks noGrp="1"/>
          </p:cNvSpPr>
          <p:nvPr>
            <p:ph idx="1"/>
          </p:nvPr>
        </p:nvSpPr>
        <p:spPr>
          <a:xfrm>
            <a:off x="251520" y="1371599"/>
            <a:ext cx="8640960" cy="5029201"/>
          </a:xfrm>
        </p:spPr>
        <p:txBody>
          <a:bodyPr/>
          <a:lstStyle/>
          <a:p>
            <a:pPr algn="just"/>
            <a:r>
              <a:rPr lang="vi-VN" altLang="en-US" sz="2400">
                <a:ea typeface="Tahoma" panose="020B0604030504040204" pitchFamily="34" charset="0"/>
              </a:rPr>
              <a:t>Nhận xét: không phải tất cả các phần của một process cần thiết phải được nạp vào bộ nhớ chính tại cùng một thời điểm </a:t>
            </a:r>
          </a:p>
          <a:p>
            <a:pPr algn="just"/>
            <a:r>
              <a:rPr lang="vi-VN" altLang="en-US" sz="2400">
                <a:ea typeface="Tahoma" panose="020B0604030504040204" pitchFamily="34" charset="0"/>
              </a:rPr>
              <a:t>Ví dụ:</a:t>
            </a:r>
          </a:p>
          <a:p>
            <a:pPr lvl="1" algn="just"/>
            <a:r>
              <a:rPr lang="vi-VN" altLang="en-US">
                <a:ea typeface="Tahoma" panose="020B0604030504040204" pitchFamily="34" charset="0"/>
              </a:rPr>
              <a:t>Đoạn mã điều khiển các lỗi hiếm khi xảy ra </a:t>
            </a:r>
          </a:p>
          <a:p>
            <a:pPr lvl="1" algn="just"/>
            <a:r>
              <a:rPr lang="vi-VN" altLang="en-US">
                <a:ea typeface="Tahoma" panose="020B0604030504040204" pitchFamily="34" charset="0"/>
              </a:rPr>
              <a:t>Các arrays, list, tables được cấp phát bộ nhớ (cấp phát tĩnh) nhiều hơn yêu cầu thực sự</a:t>
            </a:r>
          </a:p>
          <a:p>
            <a:pPr lvl="1" algn="just"/>
            <a:r>
              <a:rPr lang="vi-VN" altLang="en-US">
                <a:ea typeface="Tahoma" panose="020B0604030504040204" pitchFamily="34" charset="0"/>
              </a:rPr>
              <a:t>Một số tính năng ít khi được dùng của một chương trình</a:t>
            </a:r>
          </a:p>
          <a:p>
            <a:pPr lvl="1" algn="just"/>
            <a:r>
              <a:rPr lang="vi-VN" altLang="en-US">
                <a:ea typeface="Tahoma" panose="020B0604030504040204" pitchFamily="34" charset="0"/>
              </a:rPr>
              <a:t>Cả chương trình thì cũng có đoạn code chưa cần dùng</a:t>
            </a:r>
          </a:p>
          <a:p>
            <a:pPr algn="just"/>
            <a:r>
              <a:rPr lang="vi-VN" altLang="en-US" sz="2400">
                <a:ea typeface="Tahoma" panose="020B0604030504040204" pitchFamily="34" charset="0"/>
              </a:rPr>
              <a:t>Bộ nhớ ảo (virtual memory): Bộ nhớ ảo là một kỹ thuật cho phép xử lý một tiến trình không được nạp toàn bộ vào bộ nhớ vật lý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Tổng quan bộ nhớ ảo</a:t>
            </a:r>
          </a:p>
        </p:txBody>
      </p:sp>
      <p:sp>
        <p:nvSpPr>
          <p:cNvPr id="3" name="コンテンツ プレースホルダー 2"/>
          <p:cNvSpPr>
            <a:spLocks noGrp="1"/>
          </p:cNvSpPr>
          <p:nvPr>
            <p:ph idx="1"/>
          </p:nvPr>
        </p:nvSpPr>
        <p:spPr>
          <a:xfrm>
            <a:off x="251520" y="1371599"/>
            <a:ext cx="8640960" cy="5029201"/>
          </a:xfrm>
        </p:spPr>
        <p:txBody>
          <a:bodyPr/>
          <a:lstStyle/>
          <a:p>
            <a:pPr algn="just">
              <a:defRPr/>
            </a:pPr>
            <a:r>
              <a:rPr lang="vi-VN" altLang="en-US" sz="2500"/>
              <a:t>Ưu điểm của bộ nhớ ảo</a:t>
            </a:r>
          </a:p>
          <a:p>
            <a:pPr lvl="1" algn="just">
              <a:defRPr/>
            </a:pPr>
            <a:r>
              <a:rPr lang="vi-VN" altLang="en-US" sz="2500"/>
              <a:t>Số lượng process trong bộ nhớ nhiều hơn</a:t>
            </a:r>
          </a:p>
          <a:p>
            <a:pPr lvl="1" algn="just">
              <a:defRPr/>
            </a:pPr>
            <a:r>
              <a:rPr lang="vi-VN" altLang="en-US" sz="2500"/>
              <a:t>Một process có thể thực thi ngay cả khi kích thước của nó lớn hơn bộ nhớ thực</a:t>
            </a:r>
          </a:p>
          <a:p>
            <a:pPr lvl="1" algn="just">
              <a:defRPr/>
            </a:pPr>
            <a:r>
              <a:rPr lang="vi-VN" altLang="en-US" sz="2500"/>
              <a:t>Giảm nhẹ công việc của lập trình viên</a:t>
            </a:r>
          </a:p>
          <a:p>
            <a:pPr algn="just">
              <a:defRPr/>
            </a:pPr>
            <a:r>
              <a:rPr lang="vi-VN" altLang="en-US" sz="2500"/>
              <a:t>Không gian tráo đổi giữa bộ nhớ chính và bộ nhớ phụ</a:t>
            </a:r>
            <a:r>
              <a:rPr lang="en-US" altLang="en-US" sz="2500"/>
              <a:t> </a:t>
            </a:r>
            <a:r>
              <a:rPr lang="vi-VN" altLang="en-US" sz="2500"/>
              <a:t>(swap space)</a:t>
            </a:r>
          </a:p>
          <a:p>
            <a:pPr algn="just">
              <a:defRPr/>
            </a:pPr>
            <a:r>
              <a:rPr lang="vi-VN" altLang="en-US" sz="2500"/>
              <a:t>Ví dụ:</a:t>
            </a:r>
          </a:p>
          <a:p>
            <a:pPr lvl="1" algn="just">
              <a:defRPr/>
            </a:pPr>
            <a:r>
              <a:rPr lang="vi-VN" altLang="en-US" sz="2500"/>
              <a:t>swap partition trong Linux</a:t>
            </a:r>
          </a:p>
          <a:p>
            <a:pPr lvl="1" algn="just">
              <a:defRPr/>
            </a:pPr>
            <a:r>
              <a:rPr lang="vi-VN" altLang="en-US" sz="2500"/>
              <a:t>file pagefile.sys trong Windows </a:t>
            </a:r>
            <a:endParaRPr lang="vi-VN" altLang="en-US" sz="25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235960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bộ nhớ ảo</a:t>
            </a:r>
            <a:endParaRPr lang="vi-VN" altLang="ja-JP"/>
          </a:p>
        </p:txBody>
      </p:sp>
      <p:sp>
        <p:nvSpPr>
          <p:cNvPr id="3" name="コンテンツ プレースホルダー 2"/>
          <p:cNvSpPr>
            <a:spLocks noGrp="1"/>
          </p:cNvSpPr>
          <p:nvPr>
            <p:ph idx="1"/>
          </p:nvPr>
        </p:nvSpPr>
        <p:spPr>
          <a:xfrm>
            <a:off x="251520" y="1371599"/>
            <a:ext cx="8640960" cy="5029201"/>
          </a:xfrm>
        </p:spPr>
        <p:txBody>
          <a:bodyPr/>
          <a:lstStyle/>
          <a:p>
            <a:pPr algn="just">
              <a:spcBef>
                <a:spcPts val="800"/>
              </a:spcBef>
              <a:defRPr/>
            </a:pPr>
            <a:r>
              <a:rPr lang="vi-VN" altLang="en-US" sz="2400"/>
              <a:t>Có hai kỹ thuật:</a:t>
            </a:r>
          </a:p>
          <a:p>
            <a:pPr lvl="1" algn="just">
              <a:spcBef>
                <a:spcPts val="800"/>
              </a:spcBef>
              <a:defRPr/>
            </a:pPr>
            <a:r>
              <a:rPr lang="vi-VN" altLang="en-US"/>
              <a:t>Phân trang theo yêu cầu (Demand Paging)</a:t>
            </a:r>
          </a:p>
          <a:p>
            <a:pPr lvl="1" algn="just">
              <a:spcBef>
                <a:spcPts val="800"/>
              </a:spcBef>
              <a:defRPr/>
            </a:pPr>
            <a:r>
              <a:rPr lang="vi-VN" altLang="en-US"/>
              <a:t>Phân đoạn theo yêu cầu (</a:t>
            </a:r>
            <a:r>
              <a:rPr lang="en-US" altLang="en-US"/>
              <a:t>Demand </a:t>
            </a:r>
            <a:r>
              <a:rPr lang="vi-VN" altLang="en-US"/>
              <a:t>Segmentation)</a:t>
            </a:r>
          </a:p>
          <a:p>
            <a:pPr algn="just">
              <a:spcBef>
                <a:spcPts val="800"/>
              </a:spcBef>
              <a:defRPr/>
            </a:pPr>
            <a:r>
              <a:rPr lang="vi-VN" altLang="en-US" sz="2400"/>
              <a:t>Phần cứng memory management phải hỗ trợ paging và/hoặc segmentation </a:t>
            </a:r>
          </a:p>
          <a:p>
            <a:pPr algn="just">
              <a:spcBef>
                <a:spcPts val="800"/>
              </a:spcBef>
              <a:defRPr/>
            </a:pPr>
            <a:r>
              <a:rPr lang="vi-VN" altLang="en-US" sz="2400"/>
              <a:t>OS phải quản lý sự di chuyển của trang/đoạn giữa bộ nhớ chính và bộ nhớ thứ cấp</a:t>
            </a:r>
          </a:p>
          <a:p>
            <a:pPr algn="just">
              <a:spcBef>
                <a:spcPts val="800"/>
              </a:spcBef>
              <a:defRPr/>
            </a:pPr>
            <a:r>
              <a:rPr lang="vi-VN" altLang="en-US" sz="2400"/>
              <a:t>Trong chương này,</a:t>
            </a:r>
          </a:p>
          <a:p>
            <a:pPr lvl="1" algn="just">
              <a:spcBef>
                <a:spcPts val="800"/>
              </a:spcBef>
              <a:defRPr/>
            </a:pPr>
            <a:r>
              <a:rPr lang="vi-VN" altLang="en-US"/>
              <a:t>Chỉ quan tâm đến paging</a:t>
            </a:r>
          </a:p>
          <a:p>
            <a:pPr lvl="1" algn="just">
              <a:spcBef>
                <a:spcPts val="800"/>
              </a:spcBef>
              <a:defRPr/>
            </a:pPr>
            <a:r>
              <a:rPr lang="vi-VN" altLang="en-US"/>
              <a:t>Phần cứng hỗ trợ hiện thực bộ nhớ ảo</a:t>
            </a:r>
          </a:p>
          <a:p>
            <a:pPr lvl="1" algn="just">
              <a:spcBef>
                <a:spcPts val="800"/>
              </a:spcBef>
              <a:defRPr/>
            </a:pPr>
            <a:r>
              <a:rPr lang="vi-VN" altLang="en-US"/>
              <a:t>Các giải thuật của hệ điều hành</a:t>
            </a:r>
            <a:endParaRPr lang="vi-VN"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40251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trang theo yêu cầu</a:t>
            </a:r>
            <a:endParaRPr lang="vi-VN" altLang="ja-JP"/>
          </a:p>
        </p:txBody>
      </p:sp>
      <p:sp>
        <p:nvSpPr>
          <p:cNvPr id="3" name="コンテンツ プレースホルダー 2"/>
          <p:cNvSpPr>
            <a:spLocks noGrp="1"/>
          </p:cNvSpPr>
          <p:nvPr>
            <p:ph idx="1"/>
          </p:nvPr>
        </p:nvSpPr>
        <p:spPr>
          <a:xfrm>
            <a:off x="251520" y="1371599"/>
            <a:ext cx="8640960" cy="5029201"/>
          </a:xfrm>
        </p:spPr>
        <p:txBody>
          <a:bodyPr/>
          <a:lstStyle/>
          <a:p>
            <a:pPr algn="just">
              <a:spcBef>
                <a:spcPts val="400"/>
              </a:spcBef>
              <a:defRPr/>
            </a:pPr>
            <a:r>
              <a:rPr lang="vi-VN" altLang="en-US" sz="2300"/>
              <a:t>Demand paging: các trang của quá trình chỉ được nạp vào bộ nhớ chính khi được yêu cầu.</a:t>
            </a:r>
          </a:p>
          <a:p>
            <a:pPr algn="just">
              <a:spcBef>
                <a:spcPts val="400"/>
              </a:spcBef>
              <a:defRPr/>
            </a:pPr>
            <a:r>
              <a:rPr lang="vi-VN" altLang="en-US" sz="2300"/>
              <a:t>Khi có một tham chiếu đến một trang mà không có trong bộ nhớ chính (valid bit) thì phần cứng sẽ gây ra một ngắt (gọi là page-fault trap) kích khởi page-fault service routine (PFSR) của hệ điều hành.    </a:t>
            </a:r>
          </a:p>
          <a:p>
            <a:pPr algn="just">
              <a:spcBef>
                <a:spcPts val="400"/>
              </a:spcBef>
              <a:defRPr/>
            </a:pPr>
            <a:r>
              <a:rPr lang="vi-VN" altLang="en-US" sz="2300"/>
              <a:t> PFSR:</a:t>
            </a:r>
          </a:p>
          <a:p>
            <a:pPr lvl="1" algn="just">
              <a:spcBef>
                <a:spcPts val="400"/>
              </a:spcBef>
              <a:defRPr/>
            </a:pPr>
            <a:r>
              <a:rPr lang="vi-VN" altLang="en-US" sz="2300"/>
              <a:t>Chuyển process về trạng thái blocked </a:t>
            </a:r>
          </a:p>
          <a:p>
            <a:pPr lvl="1" algn="just">
              <a:spcBef>
                <a:spcPts val="400"/>
              </a:spcBef>
              <a:defRPr/>
            </a:pPr>
            <a:r>
              <a:rPr lang="vi-VN" altLang="en-US" sz="2300"/>
              <a:t>Phát ra một yêu cầu đọc đĩa để nạp trang được tham chiếu vào một frame trống; trong khi đợi I/O, một process khác được cấp CPU để thực thi</a:t>
            </a:r>
          </a:p>
          <a:p>
            <a:pPr lvl="1" algn="just">
              <a:spcBef>
                <a:spcPts val="400"/>
              </a:spcBef>
              <a:defRPr/>
            </a:pPr>
            <a:r>
              <a:rPr lang="vi-VN" altLang="en-US" sz="2300"/>
              <a:t>Sau khi I/O hoàn tất, đĩa gây ra một ngắt đến hệ điều hành; PFSR cập nhật page table và chuyển process về trạng thái ready.</a:t>
            </a:r>
            <a:endParaRPr lang="vi-VN" altLang="en-US" sz="23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365290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Lỗi trang và các bước xử lý</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6/16/2020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rcRect l="5911" t="1288" r="5911" b="993"/>
          <a:stretch>
            <a:fillRect/>
          </a:stretch>
        </p:blipFill>
        <p:spPr bwMode="auto">
          <a:xfrm>
            <a:off x="1095375" y="1311275"/>
            <a:ext cx="6981825" cy="5235603"/>
          </a:xfrm>
          <a:prstGeom prst="rect">
            <a:avLst/>
          </a:prstGeom>
          <a:noFill/>
          <a:ln w="57150">
            <a:solidFill>
              <a:srgbClr val="000000"/>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557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Thay thế trang nhớ</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6/16/2020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8" name="Content Placeholder 7"/>
          <p:cNvSpPr>
            <a:spLocks noGrp="1"/>
          </p:cNvSpPr>
          <p:nvPr>
            <p:ph idx="1"/>
          </p:nvPr>
        </p:nvSpPr>
        <p:spPr/>
        <p:txBody>
          <a:bodyPr/>
          <a:lstStyle/>
          <a:p>
            <a:pPr algn="just">
              <a:defRPr/>
            </a:pPr>
            <a:r>
              <a:rPr lang="vi-VN" altLang="en-US" sz="2200">
                <a:solidFill>
                  <a:srgbClr val="0070C0"/>
                </a:solidFill>
              </a:rPr>
              <a:t>Bước 2 của PFSR </a:t>
            </a:r>
            <a:r>
              <a:rPr lang="vi-VN" altLang="en-US" sz="2200"/>
              <a:t>giả sử phải </a:t>
            </a:r>
            <a:r>
              <a:rPr lang="vi-VN" altLang="en-US" sz="2200">
                <a:solidFill>
                  <a:srgbClr val="0070C0"/>
                </a:solidFill>
              </a:rPr>
              <a:t>thay trang </a:t>
            </a:r>
            <a:r>
              <a:rPr lang="vi-VN" altLang="en-US" sz="2200"/>
              <a:t>vì không tìm được frame trống, PFSR được bổ sung như sau</a:t>
            </a:r>
            <a:r>
              <a:rPr lang="en-US" altLang="en-US" sz="2200"/>
              <a:t>:</a:t>
            </a:r>
            <a:endParaRPr lang="vi-VN" altLang="en-US" sz="2200"/>
          </a:p>
          <a:p>
            <a:pPr lvl="1" algn="just">
              <a:defRPr/>
            </a:pPr>
            <a:r>
              <a:rPr lang="vi-VN" altLang="en-US" sz="2200"/>
              <a:t>Xác định vị trí trên đĩa của trang đang cần</a:t>
            </a:r>
          </a:p>
          <a:p>
            <a:pPr lvl="1" algn="just">
              <a:defRPr/>
            </a:pPr>
            <a:r>
              <a:rPr lang="vi-VN" altLang="en-US" sz="2200"/>
              <a:t>Tìm một frame trống:</a:t>
            </a:r>
          </a:p>
          <a:p>
            <a:pPr lvl="2" algn="just">
              <a:defRPr/>
            </a:pPr>
            <a:r>
              <a:rPr lang="vi-VN" altLang="en-US" sz="2200"/>
              <a:t>Nếu có frame trống thì dùng nó</a:t>
            </a:r>
          </a:p>
          <a:p>
            <a:pPr lvl="2" algn="just">
              <a:defRPr/>
            </a:pPr>
            <a:r>
              <a:rPr lang="vi-VN" altLang="en-US" sz="2200"/>
              <a:t>Nếu không có frame trống thì dùng một giải thuật thay trang để chọn một trang hy sinh </a:t>
            </a:r>
            <a:r>
              <a:rPr lang="vi-VN" altLang="en-US" sz="2200">
                <a:solidFill>
                  <a:srgbClr val="0070C0"/>
                </a:solidFill>
              </a:rPr>
              <a:t>(victim page)</a:t>
            </a:r>
          </a:p>
          <a:p>
            <a:pPr lvl="2" algn="just">
              <a:defRPr/>
            </a:pPr>
            <a:r>
              <a:rPr lang="vi-VN" altLang="en-US" sz="2200"/>
              <a:t>Ghi victim page lên đĩa; cập nhật page table và frame table tương ứng</a:t>
            </a:r>
          </a:p>
          <a:p>
            <a:pPr lvl="1" algn="just">
              <a:defRPr/>
            </a:pPr>
            <a:r>
              <a:rPr lang="vi-VN" altLang="en-US" sz="2200"/>
              <a:t>Đọc trang đang cần vào frame trống (đã có được từ bước 2); cập nhật page table và frame table tương ứng.</a:t>
            </a:r>
            <a:endParaRPr lang="vi-VN" altLang="en-US" sz="2200" dirty="0"/>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thế trang nhớ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6/16/2020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rcRect l="1755" t="1352" r="888" b="1550"/>
          <a:stretch>
            <a:fillRect/>
          </a:stretch>
        </p:blipFill>
        <p:spPr bwMode="auto">
          <a:xfrm>
            <a:off x="1730267" y="1337730"/>
            <a:ext cx="6558177" cy="4905375"/>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1490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thế trang nhớ (tt)</a:t>
            </a:r>
          </a:p>
        </p:txBody>
      </p:sp>
      <p:sp>
        <p:nvSpPr>
          <p:cNvPr id="3" name="Content Placeholder 2"/>
          <p:cNvSpPr>
            <a:spLocks noGrp="1"/>
          </p:cNvSpPr>
          <p:nvPr>
            <p:ph sz="half" idx="1"/>
          </p:nvPr>
        </p:nvSpPr>
        <p:spPr>
          <a:xfrm>
            <a:off x="468313" y="1350591"/>
            <a:ext cx="4038600" cy="4804148"/>
          </a:xfrm>
        </p:spPr>
        <p:txBody>
          <a:bodyPr/>
          <a:lstStyle/>
          <a:p>
            <a:pPr marL="0" indent="0" algn="just">
              <a:spcBef>
                <a:spcPts val="600"/>
              </a:spcBef>
              <a:buFont typeface="Monotype Sorts" charset="2"/>
              <a:buNone/>
              <a:defRPr/>
            </a:pPr>
            <a:r>
              <a:rPr lang="vi-VN" altLang="en-US" sz="2000"/>
              <a:t>Hai vấn đề chủ yếu:</a:t>
            </a:r>
          </a:p>
          <a:p>
            <a:pPr algn="just">
              <a:spcBef>
                <a:spcPts val="600"/>
              </a:spcBef>
              <a:defRPr/>
            </a:pPr>
            <a:r>
              <a:rPr lang="vi-VN" altLang="en-US" sz="2000"/>
              <a:t>Frame-allocation algorithm</a:t>
            </a:r>
          </a:p>
          <a:p>
            <a:pPr lvl="1" algn="just">
              <a:spcBef>
                <a:spcPts val="600"/>
              </a:spcBef>
              <a:defRPr/>
            </a:pPr>
            <a:r>
              <a:rPr lang="vi-VN" altLang="en-US" sz="2000"/>
              <a:t>Cấp phát cho process bao nhiêu frame của bộ nhớ thực?</a:t>
            </a:r>
          </a:p>
          <a:p>
            <a:pPr algn="just">
              <a:spcBef>
                <a:spcPts val="600"/>
              </a:spcBef>
              <a:defRPr/>
            </a:pPr>
            <a:r>
              <a:rPr lang="vi-VN" altLang="en-US" sz="2000"/>
              <a:t>Page-replacement algorithm</a:t>
            </a:r>
          </a:p>
          <a:p>
            <a:pPr lvl="1" algn="just">
              <a:spcBef>
                <a:spcPts val="600"/>
              </a:spcBef>
              <a:defRPr/>
            </a:pPr>
            <a:r>
              <a:rPr lang="vi-VN" altLang="en-US" sz="2000"/>
              <a:t>Chọn frame của process sẽ được thay thế trang nhớ</a:t>
            </a:r>
          </a:p>
          <a:p>
            <a:pPr lvl="1" algn="just">
              <a:spcBef>
                <a:spcPts val="600"/>
              </a:spcBef>
              <a:defRPr/>
            </a:pPr>
            <a:r>
              <a:rPr lang="vi-VN" altLang="en-US" sz="2000"/>
              <a:t>Mục tiêu: số lượng page-fault nhỏ nhất</a:t>
            </a:r>
          </a:p>
          <a:p>
            <a:pPr lvl="1" algn="just">
              <a:spcBef>
                <a:spcPts val="600"/>
              </a:spcBef>
              <a:defRPr/>
            </a:pPr>
            <a:r>
              <a:rPr lang="vi-VN" altLang="en-US" sz="2000"/>
              <a:t>Được đánh giá bằng cách thực thi giải thuật đối với một chuỗi tham chiếu bộ nhớ (memory reference string) và xác định số lần xảy ra page fault</a:t>
            </a:r>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Content Placeholder 5"/>
          <p:cNvSpPr>
            <a:spLocks noGrp="1"/>
          </p:cNvSpPr>
          <p:nvPr>
            <p:ph sz="half" idx="13"/>
          </p:nvPr>
        </p:nvSpPr>
        <p:spPr>
          <a:xfrm>
            <a:off x="4709864" y="1350592"/>
            <a:ext cx="4038600" cy="4804172"/>
          </a:xfrm>
        </p:spPr>
        <p:txBody>
          <a:bodyPr/>
          <a:lstStyle/>
          <a:p>
            <a:pPr marL="0" indent="0" algn="just">
              <a:spcBef>
                <a:spcPts val="600"/>
              </a:spcBef>
              <a:buFont typeface="Monotype Sorts" charset="2"/>
              <a:buNone/>
              <a:defRPr/>
            </a:pPr>
            <a:r>
              <a:rPr lang="vi-VN" altLang="en-US" sz="2000" u="sng"/>
              <a:t>Ví dụ</a:t>
            </a:r>
          </a:p>
          <a:p>
            <a:pPr marL="0" indent="0" algn="just">
              <a:spcBef>
                <a:spcPts val="600"/>
              </a:spcBef>
              <a:buFont typeface="Monotype Sorts" charset="2"/>
              <a:buNone/>
              <a:defRPr/>
            </a:pPr>
            <a:r>
              <a:rPr lang="vi-VN" altLang="en-US" sz="2000"/>
              <a:t>Thứ tự tham chiếu các địa chỉ  nhớ, với page size = 100:</a:t>
            </a:r>
          </a:p>
          <a:p>
            <a:pPr marL="0" indent="0" algn="just">
              <a:spcBef>
                <a:spcPts val="600"/>
              </a:spcBef>
              <a:buFont typeface="Monotype Sorts" charset="2"/>
              <a:buNone/>
              <a:defRPr/>
            </a:pPr>
            <a:r>
              <a:rPr lang="vi-VN" altLang="en-US" sz="2000"/>
              <a:t>0100, 0432, 0101, 0612, 0102, 0103, 0104, 0101, 0611, 0102, 0103, 0104, 0101, 0610, 0102, 0103, 0104, 0101, 0609, 0102, 0105</a:t>
            </a:r>
          </a:p>
          <a:p>
            <a:pPr marL="0" indent="0" algn="just">
              <a:spcBef>
                <a:spcPts val="600"/>
              </a:spcBef>
              <a:buFont typeface="Monotype Sorts" charset="2"/>
              <a:buNone/>
              <a:defRPr/>
            </a:pPr>
            <a:r>
              <a:rPr lang="vi-VN" altLang="en-US" sz="2000"/>
              <a:t>các trang nhớ sau được tham chiếu lần lượt = chuỗi tham chiếu bộ nhớ (trang nhớ)</a:t>
            </a:r>
          </a:p>
          <a:p>
            <a:pPr marL="0" indent="0" algn="just">
              <a:spcBef>
                <a:spcPts val="600"/>
              </a:spcBef>
              <a:buFont typeface="Monotype Sorts" charset="2"/>
              <a:buNone/>
              <a:defRPr/>
            </a:pPr>
            <a:r>
              <a:rPr lang="vi-VN" altLang="en-US" sz="2000"/>
              <a:t>1, 4, 1, 6, 1,</a:t>
            </a:r>
          </a:p>
          <a:p>
            <a:pPr marL="0" indent="0" algn="just">
              <a:spcBef>
                <a:spcPts val="600"/>
              </a:spcBef>
              <a:buFont typeface="Monotype Sorts" charset="2"/>
              <a:buNone/>
              <a:defRPr/>
            </a:pPr>
            <a:r>
              <a:rPr lang="vi-VN" altLang="en-US" sz="2000"/>
              <a:t>1, 1, 1, 6, 1,</a:t>
            </a:r>
          </a:p>
          <a:p>
            <a:pPr marL="0" indent="0" algn="just">
              <a:spcBef>
                <a:spcPts val="600"/>
              </a:spcBef>
              <a:buFont typeface="Monotype Sorts" charset="2"/>
              <a:buNone/>
              <a:defRPr/>
            </a:pPr>
            <a:r>
              <a:rPr lang="vi-VN" altLang="en-US" sz="2000"/>
              <a:t>1, 1, 1, 6, 1,</a:t>
            </a:r>
          </a:p>
          <a:p>
            <a:pPr marL="0" indent="0" algn="just">
              <a:spcBef>
                <a:spcPts val="600"/>
              </a:spcBef>
              <a:buFont typeface="Monotype Sorts" charset="2"/>
              <a:buNone/>
              <a:defRPr/>
            </a:pPr>
            <a:r>
              <a:rPr lang="vi-VN" altLang="en-US" sz="2000"/>
              <a:t>1, 1, 1, 6, 1,</a:t>
            </a:r>
          </a:p>
          <a:p>
            <a:pPr marL="0" indent="0" algn="just">
              <a:spcBef>
                <a:spcPts val="600"/>
              </a:spcBef>
              <a:buFont typeface="Monotype Sorts" charset="2"/>
              <a:buNone/>
              <a:defRPr/>
            </a:pPr>
            <a:r>
              <a:rPr lang="vi-VN" altLang="en-US" sz="2000"/>
              <a:t>1</a:t>
            </a:r>
          </a:p>
          <a:p>
            <a:pPr marL="0" indent="0">
              <a:buNone/>
            </a:pPr>
            <a:endParaRPr lang="en-US" sz="2000"/>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033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 calcmode="lin" valueType="num">
                                      <p:cBhvr additive="base">
                                        <p:cTn id="4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 calcmode="lin" valueType="num">
                                      <p:cBhvr additive="base">
                                        <p:cTn id="5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 calcmode="lin" valueType="num">
                                      <p:cBhvr additive="base">
                                        <p:cTn id="5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 calcmode="lin" valueType="num">
                                      <p:cBhvr additive="base">
                                        <p:cTn id="6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anim calcmode="lin" valueType="num">
                                      <p:cBhvr additive="base">
                                        <p:cTn id="6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anim calcmode="lin" valueType="num">
                                      <p:cBhvr additive="base">
                                        <p:cTn id="7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thay trang FIFO</a:t>
            </a:r>
          </a:p>
        </p:txBody>
      </p:sp>
      <p:sp>
        <p:nvSpPr>
          <p:cNvPr id="3" name="Content Placeholder 2"/>
          <p:cNvSpPr>
            <a:spLocks noGrp="1"/>
          </p:cNvSpPr>
          <p:nvPr>
            <p:ph idx="1"/>
          </p:nvPr>
        </p:nvSpPr>
        <p:spPr/>
        <p:txBody>
          <a:bodyPr/>
          <a:lstStyle/>
          <a:p>
            <a:pPr algn="just">
              <a:spcBef>
                <a:spcPts val="1200"/>
              </a:spcBef>
              <a:defRPr/>
            </a:pPr>
            <a:r>
              <a:rPr lang="vi-VN" altLang="en-US" sz="2500"/>
              <a:t>Các dữ liệu cần biết ban đầu:</a:t>
            </a:r>
          </a:p>
          <a:p>
            <a:pPr lvl="1" algn="just">
              <a:spcBef>
                <a:spcPts val="1200"/>
              </a:spcBef>
              <a:defRPr/>
            </a:pPr>
            <a:r>
              <a:rPr lang="vi-VN" altLang="en-US" sz="2500"/>
              <a:t>Số khung trang</a:t>
            </a:r>
          </a:p>
          <a:p>
            <a:pPr lvl="1" algn="just">
              <a:spcBef>
                <a:spcPts val="1200"/>
              </a:spcBef>
              <a:defRPr/>
            </a:pPr>
            <a:r>
              <a:rPr lang="vi-VN" altLang="en-US" sz="2500"/>
              <a:t>Tình trạng ban đầu</a:t>
            </a:r>
          </a:p>
          <a:p>
            <a:pPr lvl="1" algn="just">
              <a:spcBef>
                <a:spcPts val="1200"/>
              </a:spcBef>
              <a:defRPr/>
            </a:pPr>
            <a:r>
              <a:rPr lang="vi-VN" altLang="en-US" sz="2500"/>
              <a:t>Chuỗi tham chiếu</a:t>
            </a:r>
            <a:endParaRPr lang="vi-VN" altLang="en-US" sz="25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4143375"/>
            <a:ext cx="7629525"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past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462338"/>
            <a:ext cx="60150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6140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Nghịch lý Belady</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6/16/2020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273175"/>
            <a:ext cx="6243638" cy="527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501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r>
              <a:rPr lang="vi-VN" altLang="en-US"/>
              <a:t>Bộ nhớ luận lý là gì? Bảng phân trang dùng để làm gì?</a:t>
            </a:r>
          </a:p>
          <a:p>
            <a:r>
              <a:rPr lang="vi-VN" altLang="en-US"/>
              <a:t>Bảng trang được lưu trữ ở đâu? Các thanh ghi cần sử dụng trong cơ chế phân trang?</a:t>
            </a:r>
          </a:p>
          <a:p>
            <a:r>
              <a:rPr lang="vi-VN" altLang="en-US"/>
              <a:t>TBL là gì? Dùng để làm gì?</a:t>
            </a:r>
          </a:p>
          <a:p>
            <a:r>
              <a:rPr lang="vi-VN" altLang="en-US"/>
              <a:t>Thế nào là phân trang đa cấp? Cho ví dụ?</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Nghịch lý Belady</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6/16/2020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image.png"/>
          <p:cNvPicPr>
            <a:picLocks noChangeAspect="1"/>
          </p:cNvPicPr>
          <p:nvPr/>
        </p:nvPicPr>
        <p:blipFill>
          <a:blip r:embed="rId2">
            <a:extLst>
              <a:ext uri="{28A0092B-C50C-407E-A947-70E740481C1C}">
                <a14:useLocalDpi xmlns:a14="http://schemas.microsoft.com/office/drawing/2010/main" val="0"/>
              </a:ext>
            </a:extLst>
          </a:blip>
          <a:srcRect l="1105" t="8434" r="3174" b="9081"/>
          <a:stretch>
            <a:fillRect/>
          </a:stretch>
        </p:blipFill>
        <p:spPr bwMode="auto">
          <a:xfrm>
            <a:off x="1372394" y="1447800"/>
            <a:ext cx="6432550" cy="4156075"/>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1"/>
          <p:cNvSpPr txBox="1">
            <a:spLocks noChangeArrowheads="1"/>
          </p:cNvSpPr>
          <p:nvPr/>
        </p:nvSpPr>
        <p:spPr bwMode="auto">
          <a:xfrm>
            <a:off x="1181100" y="5664559"/>
            <a:ext cx="681513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vi-VN" altLang="en-US" sz="2500">
                <a:latin typeface="Times New Roman" panose="02020603050405020304" pitchFamily="18" charset="0"/>
                <a:cs typeface="Times New Roman" panose="02020603050405020304" pitchFamily="18" charset="0"/>
              </a:rPr>
              <a:t>Bất thường (anomaly) Belady: số page fault tăng mặc dầu quá trình đã được cấp nhiều frame hơn.</a:t>
            </a:r>
          </a:p>
        </p:txBody>
      </p:sp>
    </p:spTree>
    <p:extLst>
      <p:ext uri="{BB962C8B-B14F-4D97-AF65-F5344CB8AC3E}">
        <p14:creationId xmlns:p14="http://schemas.microsoft.com/office/powerpoint/2010/main" val="163228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thay trang OPT</a:t>
            </a:r>
          </a:p>
        </p:txBody>
      </p:sp>
      <p:sp>
        <p:nvSpPr>
          <p:cNvPr id="3" name="Content Placeholder 2"/>
          <p:cNvSpPr>
            <a:spLocks noGrp="1"/>
          </p:cNvSpPr>
          <p:nvPr>
            <p:ph idx="1"/>
          </p:nvPr>
        </p:nvSpPr>
        <p:spPr/>
        <p:txBody>
          <a:bodyPr/>
          <a:lstStyle/>
          <a:p>
            <a:pPr algn="just">
              <a:spcBef>
                <a:spcPts val="1200"/>
              </a:spcBef>
              <a:defRPr/>
            </a:pPr>
            <a:r>
              <a:rPr lang="vi-VN" altLang="en-US" sz="2500"/>
              <a:t>Giải thuật thay trang OPT</a:t>
            </a:r>
          </a:p>
          <a:p>
            <a:pPr lvl="1" algn="just">
              <a:spcBef>
                <a:spcPts val="1200"/>
              </a:spcBef>
              <a:defRPr/>
            </a:pPr>
            <a:r>
              <a:rPr lang="vi-VN" altLang="en-US" sz="2500"/>
              <a:t>Thay thế trang nhớ sẽ được tham chiếu trễ nhất trong tương lai</a:t>
            </a:r>
          </a:p>
          <a:p>
            <a:pPr algn="just">
              <a:spcBef>
                <a:spcPts val="1200"/>
              </a:spcBef>
              <a:defRPr/>
            </a:pPr>
            <a:r>
              <a:rPr lang="vi-VN" altLang="en-US" sz="2500"/>
              <a:t>Ví dụ: một process có 7 trang, và được cấp 3 frame</a:t>
            </a:r>
            <a:endParaRPr lang="vi-VN" altLang="en-US" sz="25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15" name="Picture 6"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3360738"/>
            <a:ext cx="60150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46513"/>
            <a:ext cx="7643813" cy="270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39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thay trang LRU</a:t>
            </a:r>
          </a:p>
        </p:txBody>
      </p:sp>
      <p:sp>
        <p:nvSpPr>
          <p:cNvPr id="3" name="Content Placeholder 2"/>
          <p:cNvSpPr>
            <a:spLocks noGrp="1"/>
          </p:cNvSpPr>
          <p:nvPr>
            <p:ph idx="1"/>
          </p:nvPr>
        </p:nvSpPr>
        <p:spPr/>
        <p:txBody>
          <a:bodyPr/>
          <a:lstStyle/>
          <a:p>
            <a:pPr algn="just">
              <a:spcBef>
                <a:spcPts val="1200"/>
              </a:spcBef>
              <a:defRPr/>
            </a:pPr>
            <a:r>
              <a:rPr lang="vi-VN" altLang="en-US" sz="2200"/>
              <a:t>Mỗi trang được ghi nhận (trong bảng phân trang) thời điểm được tham chiếu ⇒ trang LRU là trang nhớ có thời điểm tham chiếu nhỏ nhất (OS tốn chi phí tìm kiếm trang nhớ LRU này mỗi khi có page fault) </a:t>
            </a:r>
          </a:p>
          <a:p>
            <a:pPr algn="just">
              <a:spcBef>
                <a:spcPts val="1200"/>
              </a:spcBef>
              <a:defRPr/>
            </a:pPr>
            <a:r>
              <a:rPr lang="vi-VN" altLang="en-US" sz="2200"/>
              <a:t>  Do vậy, LRU cần sự hỗ trợ của phần cứng và chi phí cho việc tìm kiếm. Ít CPU cung cấp đủ sự hỗ trợ phần cứng cho giải thuật LRU</a:t>
            </a:r>
            <a:r>
              <a:rPr lang="vi-VN" altLang="en-US" sz="2500"/>
              <a: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6"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352800"/>
            <a:ext cx="60150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6"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450" y="3851275"/>
            <a:ext cx="7620000"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593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LRU và FIFO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pPr algn="just"/>
            <a:r>
              <a:rPr lang="vi-VN" altLang="en-US" sz="2600"/>
              <a:t>So sánh các giải thuật thay trang LRU và FIFO</a:t>
            </a:r>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t="12836" b="6416"/>
          <a:stretch>
            <a:fillRect/>
          </a:stretch>
        </p:blipFill>
        <p:spPr bwMode="auto">
          <a:xfrm>
            <a:off x="235621" y="2590800"/>
            <a:ext cx="8577262" cy="291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78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Số lượng frame cấp cho process</a:t>
            </a:r>
          </a:p>
        </p:txBody>
      </p:sp>
      <p:sp>
        <p:nvSpPr>
          <p:cNvPr id="3" name="Content Placeholder 2"/>
          <p:cNvSpPr>
            <a:spLocks noGrp="1"/>
          </p:cNvSpPr>
          <p:nvPr>
            <p:ph idx="1"/>
          </p:nvPr>
        </p:nvSpPr>
        <p:spPr/>
        <p:txBody>
          <a:bodyPr/>
          <a:lstStyle/>
          <a:p>
            <a:pPr algn="just">
              <a:spcBef>
                <a:spcPts val="800"/>
              </a:spcBef>
              <a:defRPr/>
            </a:pPr>
            <a:r>
              <a:rPr lang="vi-VN" altLang="en-US" sz="2200"/>
              <a:t>OS phải quyết định cấp cho mỗi process bao nhiêu frame.</a:t>
            </a:r>
          </a:p>
          <a:p>
            <a:pPr lvl="1" algn="just">
              <a:spcBef>
                <a:spcPts val="800"/>
              </a:spcBef>
              <a:defRPr/>
            </a:pPr>
            <a:r>
              <a:rPr lang="vi-VN" altLang="en-US" sz="2200"/>
              <a:t>Cấp ít frame        ⇒ nhiều page fault </a:t>
            </a:r>
          </a:p>
          <a:p>
            <a:pPr lvl="1" algn="just">
              <a:spcBef>
                <a:spcPts val="800"/>
              </a:spcBef>
              <a:defRPr/>
            </a:pPr>
            <a:r>
              <a:rPr lang="vi-VN" altLang="en-US" sz="2200"/>
              <a:t>Cấp nhiều frame ⇒ giảm mức độ multiprogramming</a:t>
            </a:r>
          </a:p>
          <a:p>
            <a:pPr algn="just">
              <a:spcBef>
                <a:spcPts val="800"/>
              </a:spcBef>
              <a:defRPr/>
            </a:pPr>
            <a:r>
              <a:rPr lang="vi-VN" altLang="en-US" sz="2200"/>
              <a:t>Chiến lược cấp phát tĩnh (fixed-allocation)</a:t>
            </a:r>
          </a:p>
          <a:p>
            <a:pPr lvl="1" algn="just">
              <a:spcBef>
                <a:spcPts val="800"/>
              </a:spcBef>
              <a:defRPr/>
            </a:pPr>
            <a:r>
              <a:rPr lang="vi-VN" altLang="en-US" sz="2200"/>
              <a:t>Số frame cấp cho mỗi process không đổi, được xác định vào thời điểm loading và có thể tùy thuộc vào từng ứng dụng (kích thước của nó,…)</a:t>
            </a:r>
          </a:p>
          <a:p>
            <a:pPr algn="just">
              <a:spcBef>
                <a:spcPts val="800"/>
              </a:spcBef>
              <a:defRPr/>
            </a:pPr>
            <a:r>
              <a:rPr lang="vi-VN" altLang="en-US" sz="2200"/>
              <a:t>Chiến lược cấp phát động (variable-allocation)</a:t>
            </a:r>
          </a:p>
          <a:p>
            <a:pPr lvl="1" algn="just">
              <a:spcBef>
                <a:spcPts val="800"/>
              </a:spcBef>
              <a:defRPr/>
            </a:pPr>
            <a:r>
              <a:rPr lang="vi-VN" altLang="en-US" sz="2200"/>
              <a:t>Số frame cấp cho mỗi process có thể thay đổi trong khi nó chạy</a:t>
            </a:r>
          </a:p>
          <a:p>
            <a:pPr lvl="2" algn="just">
              <a:spcBef>
                <a:spcPts val="800"/>
              </a:spcBef>
              <a:defRPr/>
            </a:pPr>
            <a:r>
              <a:rPr lang="vi-VN" altLang="en-US" sz="2200"/>
              <a:t>Nếu tỷ lệ page-fault cao  ⇒ cấp thêm frame</a:t>
            </a:r>
          </a:p>
          <a:p>
            <a:pPr lvl="2" algn="just">
              <a:spcBef>
                <a:spcPts val="800"/>
              </a:spcBef>
              <a:defRPr/>
            </a:pPr>
            <a:r>
              <a:rPr lang="vi-VN" altLang="en-US" sz="2200"/>
              <a:t>Nếu tỷ lệ page-fault thấp ⇒ giảm bớt frame</a:t>
            </a:r>
          </a:p>
          <a:p>
            <a:pPr lvl="1" algn="just">
              <a:spcBef>
                <a:spcPts val="800"/>
              </a:spcBef>
              <a:defRPr/>
            </a:pPr>
            <a:r>
              <a:rPr lang="vi-VN" altLang="en-US" sz="2200"/>
              <a:t>OS phải mất chi phí để ước định các process</a:t>
            </a:r>
            <a:endParaRPr lang="vi-VN" altLang="en-US" sz="22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172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cấp phát tĩnh</a:t>
            </a:r>
            <a:endParaRPr lang="vi-VN"/>
          </a:p>
        </p:txBody>
      </p:sp>
      <p:sp>
        <p:nvSpPr>
          <p:cNvPr id="3" name="Content Placeholder 2"/>
          <p:cNvSpPr>
            <a:spLocks noGrp="1"/>
          </p:cNvSpPr>
          <p:nvPr>
            <p:ph idx="1"/>
          </p:nvPr>
        </p:nvSpPr>
        <p:spPr/>
        <p:txBody>
          <a:bodyPr/>
          <a:lstStyle/>
          <a:p>
            <a:pPr>
              <a:spcBef>
                <a:spcPts val="900"/>
              </a:spcBef>
            </a:pPr>
            <a:r>
              <a:rPr lang="en-US" altLang="en-US" sz="2000" i="1">
                <a:solidFill>
                  <a:srgbClr val="0000FF"/>
                </a:solidFill>
                <a:sym typeface="Arial" panose="020B0604020202020204" pitchFamily="34" charset="0"/>
              </a:rPr>
              <a:t>Cấp phát bằng nhau</a:t>
            </a:r>
            <a:r>
              <a:rPr lang="en-US" altLang="en-US" sz="2000" i="1">
                <a:sym typeface="Arial" panose="020B0604020202020204" pitchFamily="34" charset="0"/>
              </a:rPr>
              <a:t>:</a:t>
            </a:r>
            <a:r>
              <a:rPr lang="en-US" altLang="en-US" sz="2000">
                <a:sym typeface="Arial" panose="020B0604020202020204" pitchFamily="34" charset="0"/>
              </a:rPr>
              <a:t> Ví dụ, có 100 frame và 5 process </a:t>
            </a:r>
            <a:r>
              <a:rPr lang="en-US" altLang="en-US" sz="2000">
                <a:sym typeface="Symbol" panose="05050102010706020507" pitchFamily="18" charset="2"/>
              </a:rPr>
              <a:t>→ </a:t>
            </a:r>
            <a:r>
              <a:rPr lang="en-US" altLang="en-US" sz="2000">
                <a:sym typeface="Arial" panose="020B0604020202020204" pitchFamily="34" charset="0"/>
              </a:rPr>
              <a:t>mỗi process được 20 frame</a:t>
            </a:r>
          </a:p>
          <a:p>
            <a:pPr>
              <a:spcBef>
                <a:spcPts val="900"/>
              </a:spcBef>
            </a:pPr>
            <a:r>
              <a:rPr lang="en-US" altLang="en-US" sz="2000" i="1">
                <a:solidFill>
                  <a:srgbClr val="0000FF"/>
                </a:solidFill>
                <a:sym typeface="Arial" panose="020B0604020202020204" pitchFamily="34" charset="0"/>
              </a:rPr>
              <a:t>Cấp phát theo tỉ lệ</a:t>
            </a:r>
            <a:r>
              <a:rPr lang="en-US" altLang="en-US" sz="2000" i="1">
                <a:sym typeface="Arial" panose="020B0604020202020204" pitchFamily="34" charset="0"/>
              </a:rPr>
              <a:t>:</a:t>
            </a:r>
            <a:r>
              <a:rPr lang="en-US" altLang="en-US" sz="2000">
                <a:sym typeface="Arial" panose="020B0604020202020204" pitchFamily="34" charset="0"/>
              </a:rPr>
              <a:t> dựa vào kích thước process</a:t>
            </a: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olidFill>
                <a:srgbClr val="3333FF"/>
              </a:solidFill>
              <a:sym typeface="Arial" panose="020B0604020202020204" pitchFamily="34" charset="0"/>
            </a:endParaRPr>
          </a:p>
          <a:p>
            <a:pPr>
              <a:spcBef>
                <a:spcPts val="900"/>
              </a:spcBef>
            </a:pPr>
            <a:r>
              <a:rPr lang="en-US" altLang="en-US" sz="2000">
                <a:solidFill>
                  <a:srgbClr val="3333FF"/>
                </a:solidFill>
                <a:sym typeface="Arial" panose="020B0604020202020204" pitchFamily="34" charset="0"/>
              </a:rPr>
              <a:t>Cấp phát theo độ ưu tiên</a:t>
            </a:r>
            <a:endParaRPr lang="en-US" altLang="en-US" sz="18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100" y="2473325"/>
            <a:ext cx="3335338"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imag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825" y="2874962"/>
            <a:ext cx="2684463" cy="294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1"/>
          <p:cNvSpPr txBox="1">
            <a:spLocks noChangeArrowheads="1"/>
          </p:cNvSpPr>
          <p:nvPr/>
        </p:nvSpPr>
        <p:spPr bwMode="auto">
          <a:xfrm>
            <a:off x="5711825" y="2438400"/>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35700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Trì trệ trên toàn bộ hệ thống</a:t>
            </a:r>
          </a:p>
        </p:txBody>
      </p:sp>
      <p:sp>
        <p:nvSpPr>
          <p:cNvPr id="3" name="Content Placeholder 2"/>
          <p:cNvSpPr>
            <a:spLocks noGrp="1"/>
          </p:cNvSpPr>
          <p:nvPr>
            <p:ph idx="1"/>
          </p:nvPr>
        </p:nvSpPr>
        <p:spPr/>
        <p:txBody>
          <a:bodyPr/>
          <a:lstStyle/>
          <a:p>
            <a:pPr algn="just">
              <a:defRPr/>
            </a:pPr>
            <a:r>
              <a:rPr lang="vi-VN" altLang="en-US" sz="2500"/>
              <a:t>Nếu một process không có đủ số frame cần thiết thì tỉ số page faults/sec rất cao. </a:t>
            </a:r>
          </a:p>
          <a:p>
            <a:pPr algn="just">
              <a:defRPr/>
            </a:pPr>
            <a:r>
              <a:rPr lang="vi-VN" altLang="en-US" sz="2500"/>
              <a:t>Thrashing: hiện tượng các trang nhớ của một process bị hoán chuyển vào/ra liên tục.</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descr="image.png"/>
          <p:cNvPicPr>
            <a:picLocks noChangeAspect="1"/>
          </p:cNvPicPr>
          <p:nvPr/>
        </p:nvPicPr>
        <p:blipFill>
          <a:blip r:embed="rId2">
            <a:extLst>
              <a:ext uri="{28A0092B-C50C-407E-A947-70E740481C1C}">
                <a14:useLocalDpi xmlns:a14="http://schemas.microsoft.com/office/drawing/2010/main" val="0"/>
              </a:ext>
            </a:extLst>
          </a:blip>
          <a:srcRect l="760" t="14096" r="562" b="14427"/>
          <a:stretch>
            <a:fillRect/>
          </a:stretch>
        </p:blipFill>
        <p:spPr bwMode="auto">
          <a:xfrm>
            <a:off x="1268847" y="3177262"/>
            <a:ext cx="6364288" cy="334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660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cục bộ</a:t>
            </a:r>
          </a:p>
        </p:txBody>
      </p:sp>
      <p:sp>
        <p:nvSpPr>
          <p:cNvPr id="3" name="Content Placeholder 2"/>
          <p:cNvSpPr>
            <a:spLocks noGrp="1"/>
          </p:cNvSpPr>
          <p:nvPr>
            <p:ph idx="1"/>
          </p:nvPr>
        </p:nvSpPr>
        <p:spPr/>
        <p:txBody>
          <a:bodyPr/>
          <a:lstStyle/>
          <a:p>
            <a:pPr algn="just">
              <a:spcBef>
                <a:spcPts val="800"/>
              </a:spcBef>
            </a:pPr>
            <a:r>
              <a:rPr lang="vi-VN" altLang="en-US" sz="2500"/>
              <a:t>Để hạn chế thrashing, hệ điều hành phải cung cấp cho  process càng “đủ” frame càng tốt. Bao nhiêu frame thì đủ cho một process thực thi hiệu quả?</a:t>
            </a:r>
          </a:p>
          <a:p>
            <a:pPr algn="just">
              <a:spcBef>
                <a:spcPts val="800"/>
              </a:spcBef>
            </a:pPr>
            <a:r>
              <a:rPr lang="vi-VN" altLang="en-US" sz="2500"/>
              <a:t>Nguyên lý locality (locality principle)</a:t>
            </a:r>
          </a:p>
          <a:p>
            <a:pPr lvl="1" algn="just">
              <a:spcBef>
                <a:spcPts val="800"/>
              </a:spcBef>
            </a:pPr>
            <a:r>
              <a:rPr lang="vi-VN" altLang="en-US" sz="2500"/>
              <a:t>Locality là tập các trang được tham chiếu gần nhau</a:t>
            </a:r>
          </a:p>
          <a:p>
            <a:pPr lvl="1" algn="just">
              <a:spcBef>
                <a:spcPts val="800"/>
              </a:spcBef>
            </a:pPr>
            <a:r>
              <a:rPr lang="vi-VN" altLang="en-US" sz="2500"/>
              <a:t>Một process gồm nhiều locality, và trong quá trình thực thi, process sẽ chuyển từ locality này sang locality khác</a:t>
            </a:r>
          </a:p>
          <a:p>
            <a:pPr>
              <a:spcBef>
                <a:spcPts val="800"/>
              </a:spcBef>
            </a:pPr>
            <a:r>
              <a:rPr lang="vi-VN" altLang="en-US" sz="2500"/>
              <a:t>Vì sao hiện tượng thrashing xuất hiện?</a:t>
            </a:r>
            <a:r>
              <a:rPr lang="en-US" altLang="en-US" sz="2500"/>
              <a:t>  </a:t>
            </a:r>
            <a:br>
              <a:rPr lang="vi-VN" altLang="en-US" sz="2500"/>
            </a:br>
            <a:r>
              <a:rPr lang="vi-VN" altLang="en-US" sz="2500"/>
              <a:t>Khi	</a:t>
            </a:r>
            <a:r>
              <a:rPr lang="el-GR" altLang="en-US" sz="2500"/>
              <a:t>Σ </a:t>
            </a:r>
            <a:r>
              <a:rPr lang="vi-VN" altLang="en-US" sz="2500"/>
              <a:t>size of locality &gt; memory size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9215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a:t>
            </a:r>
          </a:p>
        </p:txBody>
      </p:sp>
      <p:sp>
        <p:nvSpPr>
          <p:cNvPr id="3" name="Content Placeholder 2"/>
          <p:cNvSpPr>
            <a:spLocks noGrp="1"/>
          </p:cNvSpPr>
          <p:nvPr>
            <p:ph idx="1"/>
          </p:nvPr>
        </p:nvSpPr>
        <p:spPr/>
        <p:txBody>
          <a:bodyPr/>
          <a:lstStyle/>
          <a:p>
            <a:pPr algn="just">
              <a:spcBef>
                <a:spcPts val="800"/>
              </a:spcBef>
            </a:pPr>
            <a:r>
              <a:rPr lang="vi-VN" altLang="en-US" sz="2500"/>
              <a:t>Được thiết kế dựa trên nguyên lý locality.</a:t>
            </a:r>
          </a:p>
          <a:p>
            <a:pPr algn="just">
              <a:spcBef>
                <a:spcPts val="800"/>
              </a:spcBef>
            </a:pPr>
            <a:r>
              <a:rPr lang="vi-VN" altLang="en-US" sz="2500"/>
              <a:t>Xác định xem process thực sự sử dụng bao nhiêu frame.</a:t>
            </a:r>
          </a:p>
          <a:p>
            <a:pPr algn="just">
              <a:spcBef>
                <a:spcPts val="800"/>
              </a:spcBef>
            </a:pPr>
            <a:r>
              <a:rPr lang="vi-VN" altLang="en-US" sz="2500"/>
              <a:t>Định nghĩa: </a:t>
            </a:r>
          </a:p>
          <a:p>
            <a:pPr lvl="1" algn="just">
              <a:spcBef>
                <a:spcPts val="800"/>
              </a:spcBef>
            </a:pPr>
            <a:r>
              <a:rPr lang="vi-VN" altLang="en-US" sz="2500"/>
              <a:t>WS(t) - số lượng các tham chiếu trang nhớ của process gần đây nhất cần được quan sát.</a:t>
            </a:r>
          </a:p>
          <a:p>
            <a:pPr lvl="1" algn="just">
              <a:spcBef>
                <a:spcPts val="800"/>
              </a:spcBef>
            </a:pPr>
            <a:r>
              <a:rPr lang="vi-VN" altLang="en-US" sz="2500"/>
              <a:t> </a:t>
            </a:r>
            <a:r>
              <a:rPr lang="vi-VN" altLang="en-US" sz="2500">
                <a:sym typeface="Webdings" panose="05030102010509060703" pitchFamily="18" charset="2"/>
              </a:rPr>
              <a:t></a:t>
            </a:r>
            <a:r>
              <a:rPr lang="en-US" altLang="en-US" sz="2500">
                <a:sym typeface="Webdings" panose="05030102010509060703" pitchFamily="18" charset="2"/>
              </a:rPr>
              <a:t> </a:t>
            </a:r>
            <a:r>
              <a:rPr lang="vi-VN" altLang="en-US" sz="2500"/>
              <a:t>- khoảng thời gian tham chiếu</a:t>
            </a:r>
          </a:p>
          <a:p>
            <a:pPr algn="just">
              <a:spcBef>
                <a:spcPts val="800"/>
              </a:spcBef>
            </a:pPr>
            <a:r>
              <a:rPr lang="vi-VN" altLang="en-US" sz="2500"/>
              <a:t>Ví dụ: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pSp>
        <p:nvGrpSpPr>
          <p:cNvPr id="7" name="Group 5"/>
          <p:cNvGrpSpPr>
            <a:grpSpLocks/>
          </p:cNvGrpSpPr>
          <p:nvPr/>
        </p:nvGrpSpPr>
        <p:grpSpPr bwMode="auto">
          <a:xfrm>
            <a:off x="2397820" y="4714093"/>
            <a:ext cx="4678363" cy="1666875"/>
            <a:chOff x="0" y="0"/>
            <a:chExt cx="5078262" cy="1852550"/>
          </a:xfrm>
        </p:grpSpPr>
        <p:sp>
          <p:nvSpPr>
            <p:cNvPr id="8" name="Rectangle 6"/>
            <p:cNvSpPr>
              <a:spLocks/>
            </p:cNvSpPr>
            <p:nvPr/>
          </p:nvSpPr>
          <p:spPr bwMode="auto">
            <a:xfrm>
              <a:off x="2368550" y="506412"/>
              <a:ext cx="2709712"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2 4 5 6 9 1 3 2 6 3 9 2 1 4</a:t>
              </a:r>
            </a:p>
          </p:txBody>
        </p:sp>
        <p:sp>
          <p:nvSpPr>
            <p:cNvPr id="9" name="Line 7"/>
            <p:cNvSpPr>
              <a:spLocks noChangeShapeType="1"/>
            </p:cNvSpPr>
            <p:nvPr/>
          </p:nvSpPr>
          <p:spPr bwMode="auto">
            <a:xfrm flipV="1">
              <a:off x="3567112" y="846137"/>
              <a:ext cx="1" cy="560389"/>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 name="Rectangle 8"/>
            <p:cNvSpPr>
              <a:spLocks/>
            </p:cNvSpPr>
            <p:nvPr/>
          </p:nvSpPr>
          <p:spPr bwMode="auto">
            <a:xfrm>
              <a:off x="2876550" y="1438275"/>
              <a:ext cx="1270841" cy="41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thời điểm t</a:t>
              </a:r>
              <a:r>
                <a:rPr kumimoji="0" lang="en-US" altLang="en-US" baseline="-25000">
                  <a:latin typeface="Verdana" panose="020B0604030504040204" pitchFamily="34" charset="0"/>
                </a:rPr>
                <a:t>1</a:t>
              </a:r>
              <a:endParaRPr kumimoji="0" lang="en-US" altLang="en-US">
                <a:latin typeface="Verdana" panose="020B0604030504040204" pitchFamily="34" charset="0"/>
              </a:endParaRPr>
            </a:p>
          </p:txBody>
        </p:sp>
        <p:sp>
          <p:nvSpPr>
            <p:cNvPr id="11" name="Rectangle 9"/>
            <p:cNvSpPr>
              <a:spLocks/>
            </p:cNvSpPr>
            <p:nvPr/>
          </p:nvSpPr>
          <p:spPr bwMode="auto">
            <a:xfrm>
              <a:off x="2814637" y="534987"/>
              <a:ext cx="908769" cy="307976"/>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10"/>
            <p:cNvSpPr>
              <a:spLocks/>
            </p:cNvSpPr>
            <p:nvPr/>
          </p:nvSpPr>
          <p:spPr bwMode="auto">
            <a:xfrm>
              <a:off x="2819400" y="0"/>
              <a:ext cx="793451" cy="307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sym typeface="Webdings" panose="05030102010509060703" pitchFamily="18" charset="2"/>
                </a:rPr>
                <a:t></a:t>
              </a:r>
              <a:r>
                <a:rPr kumimoji="0" lang="en-US" altLang="en-US">
                  <a:latin typeface="Verdana" panose="020B0604030504040204" pitchFamily="34" charset="0"/>
                </a:rPr>
                <a:t> = 4</a:t>
              </a:r>
            </a:p>
          </p:txBody>
        </p:sp>
        <p:sp>
          <p:nvSpPr>
            <p:cNvPr id="13" name="Rectangle 11"/>
            <p:cNvSpPr>
              <a:spLocks/>
            </p:cNvSpPr>
            <p:nvPr/>
          </p:nvSpPr>
          <p:spPr bwMode="auto">
            <a:xfrm>
              <a:off x="0" y="361950"/>
              <a:ext cx="1697755" cy="637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c</a:t>
              </a: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huỗi tham khảo</a:t>
              </a:r>
            </a:p>
            <a:p>
              <a:pPr>
                <a:spcBef>
                  <a:spcPct val="0"/>
                </a:spcBef>
                <a:buClrTx/>
                <a:buSzTx/>
                <a:buFontTx/>
                <a:buNone/>
              </a:pP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trang nhớ</a:t>
              </a:r>
              <a:endParaRPr kumimoji="0" lang="en-US" altLang="en-US">
                <a:latin typeface="Verdan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8135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pPr algn="just">
              <a:spcBef>
                <a:spcPts val="800"/>
              </a:spcBef>
              <a:defRPr/>
            </a:pPr>
            <a:r>
              <a:rPr lang="vi-VN" altLang="en-US" sz="2000"/>
              <a:t>Định nghĩa: </a:t>
            </a:r>
            <a:r>
              <a:rPr lang="en-US" altLang="en-US" sz="2000"/>
              <a:t>W</a:t>
            </a:r>
            <a:r>
              <a:rPr lang="vi-VN" altLang="en-US" sz="2000"/>
              <a:t>orking set của process Pi , ký hiệu WSi, là tập gồm </a:t>
            </a:r>
            <a:r>
              <a:rPr lang="el-GR" altLang="en-US" sz="2000"/>
              <a:t>Δ </a:t>
            </a:r>
            <a:r>
              <a:rPr lang="vi-VN" altLang="en-US" sz="2000"/>
              <a:t>các trang được sử dụng gần đây nhất.</a:t>
            </a:r>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en-US" altLang="en-US" sz="2000"/>
          </a:p>
          <a:p>
            <a:pPr algn="just">
              <a:spcBef>
                <a:spcPts val="800"/>
              </a:spcBef>
              <a:defRPr/>
            </a:pPr>
            <a:r>
              <a:rPr lang="vi-VN" altLang="en-US" sz="2000"/>
              <a:t>Nhận xét:</a:t>
            </a:r>
          </a:p>
          <a:p>
            <a:pPr lvl="1" algn="just">
              <a:spcBef>
                <a:spcPts val="800"/>
              </a:spcBef>
              <a:defRPr/>
            </a:pPr>
            <a:r>
              <a:rPr lang="el-GR" altLang="en-US" sz="2000"/>
              <a:t>Δ </a:t>
            </a:r>
            <a:r>
              <a:rPr lang="vi-VN" altLang="en-US" sz="2000"/>
              <a:t>quá nhỏ ⇒  không đủ bao phủ toàn bộ locality.</a:t>
            </a:r>
          </a:p>
          <a:p>
            <a:pPr lvl="1" algn="just">
              <a:spcBef>
                <a:spcPts val="800"/>
              </a:spcBef>
              <a:defRPr/>
            </a:pPr>
            <a:r>
              <a:rPr lang="el-GR" altLang="en-US" sz="2000"/>
              <a:t>Δ </a:t>
            </a:r>
            <a:r>
              <a:rPr lang="vi-VN" altLang="en-US" sz="2000"/>
              <a:t>quá lớn  ⇒  bao phủ nhiều locality khác nhau.</a:t>
            </a:r>
          </a:p>
          <a:p>
            <a:pPr lvl="1" algn="just">
              <a:spcBef>
                <a:spcPts val="800"/>
              </a:spcBef>
              <a:defRPr/>
            </a:pPr>
            <a:r>
              <a:rPr lang="el-GR" altLang="en-US" sz="2000"/>
              <a:t>Δ = ∞         ⇒ </a:t>
            </a:r>
            <a:r>
              <a:rPr lang="vi-VN" altLang="en-US" sz="2000"/>
              <a:t>bao gồm tất cả các trang được sử dụng.</a:t>
            </a:r>
          </a:p>
          <a:p>
            <a:pPr marL="0" indent="0" algn="just">
              <a:spcBef>
                <a:spcPts val="800"/>
              </a:spcBef>
              <a:buFont typeface="Monotype Sorts" charset="2"/>
              <a:buNone/>
              <a:defRPr/>
            </a:pPr>
            <a:r>
              <a:rPr lang="vi-VN" altLang="en-US" sz="2000"/>
              <a:t>Dùng working set của một process để xấp xỉ locality của nó.</a:t>
            </a:r>
            <a:endParaRPr lang="vi-VN"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pSp>
        <p:nvGrpSpPr>
          <p:cNvPr id="14" name="Group 5"/>
          <p:cNvGrpSpPr>
            <a:grpSpLocks/>
          </p:cNvGrpSpPr>
          <p:nvPr/>
        </p:nvGrpSpPr>
        <p:grpSpPr bwMode="auto">
          <a:xfrm>
            <a:off x="251520" y="2209800"/>
            <a:ext cx="8342313" cy="2136775"/>
            <a:chOff x="0" y="0"/>
            <a:chExt cx="8913813" cy="2516188"/>
          </a:xfrm>
        </p:grpSpPr>
        <p:pic>
          <p:nvPicPr>
            <p:cNvPr id="15" name="Picture 6" descr="image.png"/>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7"/>
            <p:cNvSpPr>
              <a:spLocks/>
            </p:cNvSpPr>
            <p:nvPr/>
          </p:nvSpPr>
          <p:spPr bwMode="auto">
            <a:xfrm>
              <a:off x="53975" y="296862"/>
              <a:ext cx="2617476" cy="396241"/>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erdana" panose="020B0604030504040204" pitchFamily="34" charset="0"/>
                </a:rPr>
                <a:t>chuỗi tham khảo trang</a:t>
              </a:r>
              <a:endParaRPr kumimoji="0" lang="en-US" altLang="en-US">
                <a:latin typeface="Verdana" panose="020B0604030504040204" pitchFamily="34" charset="0"/>
              </a:endParaRPr>
            </a:p>
          </p:txBody>
        </p:sp>
        <p:sp>
          <p:nvSpPr>
            <p:cNvPr id="17" name="Rectangle 8"/>
            <p:cNvSpPr>
              <a:spLocks/>
            </p:cNvSpPr>
            <p:nvPr/>
          </p:nvSpPr>
          <p:spPr bwMode="auto">
            <a:xfrm>
              <a:off x="0" y="0"/>
              <a:ext cx="1855916" cy="27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Ví dụ: </a:t>
              </a:r>
              <a:r>
                <a:rPr kumimoji="0" lang="el-GR" altLang="en-US">
                  <a:latin typeface="Verdana" panose="020B0604030504040204" pitchFamily="34" charset="0"/>
                  <a:cs typeface="Times New Roman" panose="02020603050405020304" pitchFamily="18" charset="0"/>
                </a:rPr>
                <a:t>Δ</a:t>
              </a:r>
              <a:r>
                <a:rPr kumimoji="0" lang="en-US" altLang="en-US">
                  <a:latin typeface="Symbol" panose="05050102010706020507" pitchFamily="18" charset="2"/>
                  <a:cs typeface="Times New Roman" panose="02020603050405020304" pitchFamily="18" charset="0"/>
                  <a:sym typeface="Symbol" panose="05050102010706020507" pitchFamily="18" charset="2"/>
                </a:rPr>
                <a:t> </a:t>
              </a:r>
              <a:r>
                <a:rPr kumimoji="0" lang="en-US" altLang="en-US">
                  <a:latin typeface="Verdana" panose="020B0604030504040204" pitchFamily="34" charset="0"/>
                  <a:cs typeface="Times New Roman" panose="02020603050405020304" pitchFamily="18" charset="0"/>
                </a:rPr>
                <a:t>= 10 và</a:t>
              </a:r>
            </a:p>
          </p:txBody>
        </p:sp>
      </p:grpSp>
    </p:spTree>
    <p:extLst>
      <p:ext uri="{BB962C8B-B14F-4D97-AF65-F5344CB8AC3E}">
        <p14:creationId xmlns:p14="http://schemas.microsoft.com/office/powerpoint/2010/main" val="14506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vi-VN" altLang="en-US"/>
              <a:t>Xét một không gian địa chỉ có 14 trang, mỗi trang có kích thước 1MB. ánh xạ vào bộ nhớ vật lý có 38 khung trang</a:t>
            </a:r>
          </a:p>
          <a:p>
            <a:pPr marL="400050" lvl="1" indent="0">
              <a:buNone/>
            </a:pPr>
            <a:r>
              <a:rPr lang="vi-VN" altLang="en-US" sz="2800"/>
              <a:t>a) Địa chỉ logic gồm bao nhiêu bit ?</a:t>
            </a:r>
          </a:p>
          <a:p>
            <a:pPr marL="400050" lvl="1" indent="0">
              <a:buNone/>
            </a:pPr>
            <a:r>
              <a:rPr lang="vi-VN" altLang="en-US" sz="2800"/>
              <a:t>b) Địa chỉ physic gồm bao nhiêu bit ?</a:t>
            </a:r>
          </a:p>
          <a:p>
            <a:pPr marL="400050" lvl="1" indent="0">
              <a:buNone/>
            </a:pPr>
            <a:r>
              <a:rPr lang="vi-VN" altLang="en-US" sz="2800"/>
              <a:t>c) Bảng trang có bao nhiêu mục? Mỗi mục trong bảng trang cần bao nhiêu bit?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pPr algn="just">
              <a:spcBef>
                <a:spcPts val="800"/>
              </a:spcBef>
              <a:defRPr/>
            </a:pPr>
            <a:r>
              <a:rPr lang="vi-VN" altLang="en-US" sz="2400"/>
              <a:t>Định nghĩa:</a:t>
            </a:r>
            <a:r>
              <a:rPr lang="en-US" altLang="en-US" sz="2400"/>
              <a:t> WSSi là kích thước của working set của Pi:</a:t>
            </a:r>
          </a:p>
          <a:p>
            <a:pPr lvl="1" algn="just">
              <a:spcBef>
                <a:spcPts val="800"/>
              </a:spcBef>
              <a:defRPr/>
            </a:pPr>
            <a:r>
              <a:rPr lang="en-US" altLang="en-US"/>
              <a:t>WSSi = số lượng các trang trong WSi </a:t>
            </a:r>
            <a:endParaRPr lang="vi-VN" altLang="en-US"/>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en-US"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pSp>
        <p:nvGrpSpPr>
          <p:cNvPr id="11" name="Group 5"/>
          <p:cNvGrpSpPr>
            <a:grpSpLocks/>
          </p:cNvGrpSpPr>
          <p:nvPr/>
        </p:nvGrpSpPr>
        <p:grpSpPr bwMode="auto">
          <a:xfrm>
            <a:off x="414338" y="3006725"/>
            <a:ext cx="8582025" cy="2517775"/>
            <a:chOff x="-20693" y="0"/>
            <a:chExt cx="8934506" cy="2516188"/>
          </a:xfrm>
        </p:grpSpPr>
        <p:pic>
          <p:nvPicPr>
            <p:cNvPr id="12" name="Picture 6" descr="image.png"/>
            <p:cNvPicPr>
              <a:picLocks noChangeAspect="1"/>
            </p:cNvPicPr>
            <p:nvPr/>
          </p:nvPicPr>
          <p:blipFill>
            <a:blip r:embed="rId3">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Rectangle 7"/>
            <p:cNvSpPr>
              <a:spLocks/>
            </p:cNvSpPr>
            <p:nvPr/>
          </p:nvSpPr>
          <p:spPr bwMode="auto">
            <a:xfrm>
              <a:off x="-20693" y="296862"/>
              <a:ext cx="2617476" cy="396241"/>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erdana" panose="020B0604030504040204" pitchFamily="34" charset="0"/>
                </a:rPr>
                <a:t>chuỗi tham khảo trang</a:t>
              </a:r>
              <a:endParaRPr kumimoji="0" lang="en-US" altLang="en-US">
                <a:latin typeface="Verdana" panose="020B0604030504040204" pitchFamily="34" charset="0"/>
              </a:endParaRPr>
            </a:p>
          </p:txBody>
        </p:sp>
        <p:sp>
          <p:nvSpPr>
            <p:cNvPr id="18" name="Rectangle 8"/>
            <p:cNvSpPr>
              <a:spLocks/>
            </p:cNvSpPr>
            <p:nvPr/>
          </p:nvSpPr>
          <p:spPr bwMode="auto">
            <a:xfrm>
              <a:off x="0" y="0"/>
              <a:ext cx="1855916" cy="27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Ví dụ: </a:t>
              </a:r>
              <a:r>
                <a:rPr kumimoji="0" lang="el-GR" altLang="en-US">
                  <a:latin typeface="Verdana" panose="020B0604030504040204" pitchFamily="34" charset="0"/>
                  <a:cs typeface="Times New Roman" panose="02020603050405020304" pitchFamily="18" charset="0"/>
                </a:rPr>
                <a:t>Δ</a:t>
              </a:r>
              <a:r>
                <a:rPr kumimoji="0" lang="en-US" altLang="en-US">
                  <a:latin typeface="Symbol" panose="05050102010706020507" pitchFamily="18" charset="2"/>
                  <a:cs typeface="Times New Roman" panose="02020603050405020304" pitchFamily="18" charset="0"/>
                  <a:sym typeface="Symbol" panose="05050102010706020507" pitchFamily="18" charset="2"/>
                </a:rPr>
                <a:t> </a:t>
              </a:r>
              <a:r>
                <a:rPr kumimoji="0" lang="en-US" altLang="en-US">
                  <a:latin typeface="Verdana" panose="020B0604030504040204" pitchFamily="34" charset="0"/>
                  <a:cs typeface="Times New Roman" panose="02020603050405020304" pitchFamily="18" charset="0"/>
                </a:rPr>
                <a:t>= 10 và</a:t>
              </a:r>
            </a:p>
          </p:txBody>
        </p:sp>
      </p:grpSp>
      <p:sp>
        <p:nvSpPr>
          <p:cNvPr id="19" name="Text Box 7"/>
          <p:cNvSpPr txBox="1">
            <a:spLocks noChangeArrowheads="1"/>
          </p:cNvSpPr>
          <p:nvPr/>
        </p:nvSpPr>
        <p:spPr bwMode="auto">
          <a:xfrm>
            <a:off x="1136650" y="5511800"/>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WSS(t</a:t>
            </a:r>
            <a:r>
              <a:rPr kumimoji="0" lang="en-US" altLang="en-US" baseline="-25000">
                <a:solidFill>
                  <a:srgbClr val="FF0000"/>
                </a:solidFill>
                <a:latin typeface="Verdana" panose="020B0604030504040204" pitchFamily="34" charset="0"/>
              </a:rPr>
              <a:t>1</a:t>
            </a:r>
            <a:r>
              <a:rPr kumimoji="0" lang="en-US" altLang="en-US">
                <a:solidFill>
                  <a:srgbClr val="FF0000"/>
                </a:solidFill>
                <a:latin typeface="Verdana" panose="020B0604030504040204" pitchFamily="34" charset="0"/>
              </a:rPr>
              <a:t>) = 5</a:t>
            </a:r>
            <a:endParaRPr kumimoji="0" lang="en-US" altLang="en-US" noProof="1">
              <a:solidFill>
                <a:srgbClr val="FF0000"/>
              </a:solidFill>
              <a:latin typeface="Verdana" panose="020B0604030504040204" pitchFamily="34" charset="0"/>
            </a:endParaRPr>
          </a:p>
        </p:txBody>
      </p:sp>
      <p:sp>
        <p:nvSpPr>
          <p:cNvPr id="20" name="Text Box 8"/>
          <p:cNvSpPr txBox="1">
            <a:spLocks noChangeArrowheads="1"/>
          </p:cNvSpPr>
          <p:nvPr/>
        </p:nvSpPr>
        <p:spPr bwMode="auto">
          <a:xfrm>
            <a:off x="4854575" y="5522913"/>
            <a:ext cx="1622425" cy="368300"/>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WSS(t</a:t>
            </a:r>
            <a:r>
              <a:rPr kumimoji="0" lang="en-US" altLang="en-US" baseline="-25000">
                <a:solidFill>
                  <a:srgbClr val="FF0000"/>
                </a:solidFill>
                <a:latin typeface="Verdana" panose="020B0604030504040204" pitchFamily="34" charset="0"/>
              </a:rPr>
              <a:t>2</a:t>
            </a:r>
            <a:r>
              <a:rPr kumimoji="0" lang="en-US" altLang="en-US">
                <a:solidFill>
                  <a:srgbClr val="FF0000"/>
                </a:solidFill>
                <a:latin typeface="Verdana" panose="020B0604030504040204" pitchFamily="34" charset="0"/>
              </a:rPr>
              <a:t>) = 2</a:t>
            </a:r>
            <a:endParaRPr kumimoji="0" lang="en-US" altLang="en-US" noProof="1">
              <a:solidFill>
                <a:srgbClr val="FF0000"/>
              </a:solidFill>
              <a:latin typeface="Verdana" panose="020B0604030504040204" pitchFamily="34" charset="0"/>
            </a:endParaRPr>
          </a:p>
        </p:txBody>
      </p:sp>
    </p:spTree>
    <p:extLst>
      <p:ext uri="{BB962C8B-B14F-4D97-AF65-F5344CB8AC3E}">
        <p14:creationId xmlns:p14="http://schemas.microsoft.com/office/powerpoint/2010/main" val="36666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pPr algn="just">
              <a:spcBef>
                <a:spcPts val="800"/>
              </a:spcBef>
            </a:pPr>
            <a:r>
              <a:rPr lang="vi-VN" altLang="en-US" sz="2500"/>
              <a:t>Đặt D = </a:t>
            </a:r>
            <a:r>
              <a:rPr lang="el-GR" altLang="en-US" sz="2500"/>
              <a:t>Σ </a:t>
            </a:r>
            <a:r>
              <a:rPr lang="vi-VN" altLang="en-US" sz="2500"/>
              <a:t>WSSi = tổng các working-set size của mọi process trong hệ thống.</a:t>
            </a:r>
          </a:p>
          <a:p>
            <a:pPr lvl="1" algn="just">
              <a:spcBef>
                <a:spcPts val="800"/>
              </a:spcBef>
            </a:pPr>
            <a:r>
              <a:rPr lang="vi-VN" altLang="en-US" sz="2500"/>
              <a:t>Nhận xét: Nếu D &gt; m (số frame của hệ thống) ⇒ sẽ xảy ra thrashing.</a:t>
            </a:r>
          </a:p>
          <a:p>
            <a:pPr algn="just">
              <a:spcBef>
                <a:spcPts val="800"/>
              </a:spcBef>
            </a:pPr>
            <a:r>
              <a:rPr lang="vi-VN" altLang="en-US" sz="2500"/>
              <a:t>Giải pháp working set:</a:t>
            </a:r>
          </a:p>
          <a:p>
            <a:pPr lvl="1" algn="just">
              <a:spcBef>
                <a:spcPts val="800"/>
              </a:spcBef>
            </a:pPr>
            <a:r>
              <a:rPr lang="vi-VN" altLang="en-US" sz="2500"/>
              <a:t>Khi khởi tạo một quá trình: cung cấp cho quá trình số lượng frame thỏa mản working-set size của nó.</a:t>
            </a:r>
          </a:p>
          <a:p>
            <a:pPr lvl="1" algn="just">
              <a:spcBef>
                <a:spcPts val="800"/>
              </a:spcBef>
            </a:pPr>
            <a:r>
              <a:rPr lang="vi-VN" altLang="en-US" sz="2500"/>
              <a:t>Nếu D &gt; m ⇒ tạm dừng một trong các process.</a:t>
            </a:r>
          </a:p>
          <a:p>
            <a:pPr lvl="2" algn="just">
              <a:spcBef>
                <a:spcPts val="800"/>
              </a:spcBef>
            </a:pPr>
            <a:r>
              <a:rPr lang="vi-VN" altLang="en-US" sz="2500"/>
              <a:t>Các trang của quá trình được chuyển ra đĩa cứng và các frame của nó được thu hồi.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6808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r>
              <a:rPr lang="en-US" altLang="en-US">
                <a:sym typeface="Arial" panose="020B0604020202020204" pitchFamily="34" charset="0"/>
              </a:rPr>
              <a:t>WS loại trừ được tình trạng trì trệ mà vẫn đảm bảo mức độ đa chương </a:t>
            </a:r>
          </a:p>
          <a:p>
            <a:r>
              <a:rPr lang="en-US" altLang="en-US">
                <a:sym typeface="Arial" panose="020B0604020202020204" pitchFamily="34" charset="0"/>
              </a:rPr>
              <a:t>Theo vết các WS? =&gt; WS xấp xỉ (đọc thêm trong sách)</a:t>
            </a:r>
            <a:endParaRPr lang="en-US" altLang="en-US" sz="2500">
              <a:sym typeface="Arial" panose="020B0604020202020204" pitchFamily="34" charset="0"/>
            </a:endParaRPr>
          </a:p>
          <a:p>
            <a:r>
              <a:rPr lang="en-US" altLang="en-US" sz="2500">
                <a:sym typeface="Arial" panose="020B0604020202020204" pitchFamily="34" charset="0"/>
              </a:rPr>
              <a:t>Đọc thêm:</a:t>
            </a:r>
          </a:p>
          <a:p>
            <a:pPr lvl="1"/>
            <a:r>
              <a:rPr lang="en-US" altLang="en-US" sz="2800">
                <a:sym typeface="Arial" panose="020B0604020202020204" pitchFamily="34" charset="0"/>
              </a:rPr>
              <a:t>Hệ thống tập tin</a:t>
            </a:r>
          </a:p>
          <a:p>
            <a:pPr lvl="1"/>
            <a:r>
              <a:rPr lang="en-US" altLang="en-US" sz="2800">
                <a:sym typeface="Arial" panose="020B0604020202020204" pitchFamily="34" charset="0"/>
              </a:rPr>
              <a:t>Hệ thống nhập xuất</a:t>
            </a:r>
          </a:p>
          <a:p>
            <a:pPr lvl="1"/>
            <a:r>
              <a:rPr lang="en-US" altLang="en-US" sz="2800">
                <a:sym typeface="Arial" panose="020B0604020202020204" pitchFamily="34" charset="0"/>
              </a:rPr>
              <a:t>Hệ thống phân tán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1374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defRPr/>
            </a:pPr>
            <a:r>
              <a:rPr lang="vi-VN" altLang="en-US"/>
              <a:t>Tổng quan về bộ nhớ ảo </a:t>
            </a:r>
          </a:p>
          <a:p>
            <a:pPr>
              <a:defRPr/>
            </a:pPr>
            <a:r>
              <a:rPr lang="vi-VN" altLang="en-US"/>
              <a:t>Cài đặt bộ nhớ ảo: Demand Paging</a:t>
            </a:r>
          </a:p>
          <a:p>
            <a:pPr>
              <a:defRPr/>
            </a:pPr>
            <a:r>
              <a:rPr lang="vi-VN" altLang="en-US"/>
              <a:t>Cài đặt bộ nhớ ảo: Page Replacement</a:t>
            </a:r>
          </a:p>
          <a:p>
            <a:pPr lvl="1">
              <a:defRPr/>
            </a:pPr>
            <a:r>
              <a:rPr lang="vi-VN" altLang="en-US" sz="2800"/>
              <a:t>Các giải thuật thay trang (Page Replacement Algorithms)</a:t>
            </a:r>
          </a:p>
          <a:p>
            <a:pPr>
              <a:defRPr/>
            </a:pPr>
            <a:r>
              <a:rPr lang="vi-VN" altLang="en-US"/>
              <a:t>Vấn đề cấp phát Frames</a:t>
            </a:r>
          </a:p>
          <a:p>
            <a:pPr>
              <a:defRPr/>
            </a:pPr>
            <a:r>
              <a:rPr lang="vi-VN" altLang="en-US"/>
              <a:t>Vấn đề Thrashing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8</a:t>
            </a:r>
          </a:p>
        </p:txBody>
      </p:sp>
      <p:sp>
        <p:nvSpPr>
          <p:cNvPr id="3" name="Content Placeholder 2"/>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11381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26402989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Content Placeholder 6"/>
          <p:cNvSpPr>
            <a:spLocks noGrp="1"/>
          </p:cNvSpPr>
          <p:nvPr>
            <p:ph idx="1"/>
          </p:nvPr>
        </p:nvSpPr>
        <p:spPr/>
        <p:txBody>
          <a:bodyPr/>
          <a:lstStyle/>
          <a:p>
            <a:pPr marL="0" indent="0">
              <a:buNone/>
              <a:defRPr/>
            </a:pPr>
            <a:r>
              <a:rPr lang="en-US"/>
              <a:t>Xét một hệ thống sử dụng kỹ thuật phân trang, với bảng trang được lưu trữ trong bộ nhớ chính. </a:t>
            </a:r>
          </a:p>
          <a:p>
            <a:pPr marL="0" indent="0">
              <a:buNone/>
              <a:defRPr/>
            </a:pPr>
            <a:r>
              <a:rPr lang="en-US"/>
              <a:t>a) Nếu thời gian cho một lần truy xuất bộ nhớ bình thường là 124 nanoseconds, thì mất bao nhiêu thời gian cho một thao tác truy xuất bộ nhớ trong hệ thống này ?</a:t>
            </a:r>
          </a:p>
          <a:p>
            <a:pPr marL="0" indent="0">
              <a:buNone/>
              <a:defRPr/>
            </a:pPr>
            <a:r>
              <a:rPr lang="en-US"/>
              <a:t>b) Nếu sử dụng TLBs với hit-ratio ( tỉ lệ tìm thấy) là 95%, thời gian để tìm trong TLBs bằng 34, tính thời gian cho một thao tác truy xuất bộ nhớ trong hệ thống ( effective memory reference time)</a:t>
            </a:r>
          </a:p>
        </p:txBody>
      </p:sp>
    </p:spTree>
    <p:extLst>
      <p:ext uri="{BB962C8B-B14F-4D97-AF65-F5344CB8AC3E}">
        <p14:creationId xmlns:p14="http://schemas.microsoft.com/office/powerpoint/2010/main" val="48027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7" name="Content Placeholder 6"/>
          <p:cNvSpPr>
            <a:spLocks noGrp="1"/>
          </p:cNvSpPr>
          <p:nvPr>
            <p:ph idx="1"/>
          </p:nvPr>
        </p:nvSpPr>
        <p:spPr/>
        <p:txBody>
          <a:bodyPr/>
          <a:lstStyle/>
          <a:p>
            <a:r>
              <a:rPr lang="en-US" altLang="en-US"/>
              <a:t>Địa chỉ vật lý 6568 sẽ được chuyển thành địa chỉ ảo bao nhiêu? Biết rằng kích thước mỗi frame là 1K bytes</a:t>
            </a:r>
          </a:p>
          <a:p>
            <a:r>
              <a:rPr lang="vi-VN" altLang="en-US"/>
              <a:t>Địa chỉ ảo </a:t>
            </a:r>
            <a:r>
              <a:rPr lang="en-US" altLang="en-US"/>
              <a:t>3254</a:t>
            </a:r>
            <a:r>
              <a:rPr lang="vi-VN" altLang="en-US"/>
              <a:t> sẽ được chuyển thành địa chỉ vật lý bao nhiêu? Biết rằng kích thước mỗi frame là </a:t>
            </a:r>
            <a:r>
              <a:rPr lang="en-US" altLang="en-US"/>
              <a:t>2</a:t>
            </a:r>
            <a:r>
              <a:rPr lang="vi-VN" altLang="en-US"/>
              <a:t>K bytes</a:t>
            </a:r>
          </a:p>
          <a:p>
            <a:endParaRPr lang="en-US" alt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68712"/>
            <a:ext cx="18557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7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Content Placeholder 6"/>
          <p:cNvSpPr>
            <a:spLocks noGrp="1"/>
          </p:cNvSpPr>
          <p:nvPr>
            <p:ph idx="1"/>
          </p:nvPr>
        </p:nvSpPr>
        <p:spPr/>
        <p:txBody>
          <a:bodyPr/>
          <a:lstStyle/>
          <a:p>
            <a:r>
              <a:rPr lang="vi-VN" altLang="en-US"/>
              <a:t>Xét một hệ thống sử dụng kỹ thuật phân trang, với bảng trang được lưu trữ trong bộ nhớ chính. Nếu sử dụng TLBs với hit-ratio (tỉ lệ tìm thấy) là 87%, thời gian để tìm trong TLBs là 24 nanosecond. Thời gian truy xuất bộ nhớ trong hệ thống (effective memory reference time) là 175. Tính thời gian cho một lần truy xuất bộ nhớ bình thường ?</a:t>
            </a:r>
          </a:p>
        </p:txBody>
      </p:sp>
    </p:spTree>
    <p:extLst>
      <p:ext uri="{BB962C8B-B14F-4D97-AF65-F5344CB8AC3E}">
        <p14:creationId xmlns:p14="http://schemas.microsoft.com/office/powerpoint/2010/main" val="139534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7" name="Content Placeholder 6"/>
          <p:cNvSpPr>
            <a:spLocks noGrp="1"/>
          </p:cNvSpPr>
          <p:nvPr>
            <p:ph idx="1"/>
          </p:nvPr>
        </p:nvSpPr>
        <p:spPr/>
        <p:txBody>
          <a:bodyPr/>
          <a:lstStyle/>
          <a:p>
            <a:r>
              <a:rPr lang="vi-VN" altLang="en-US"/>
              <a:t>Biết thời gian truy xuất trong bộ nhớ thường không sử dụng TLB là 250ns. Thời gian tìm kiếm trong bảng TLB là 26ns. Hỏi </a:t>
            </a:r>
            <a:r>
              <a:rPr lang="en-US" altLang="en-US"/>
              <a:t>x</a:t>
            </a:r>
            <a:r>
              <a:rPr lang="vi-VN" altLang="en-US"/>
              <a:t>ác </a:t>
            </a:r>
            <a:r>
              <a:rPr lang="en-US" altLang="en-US"/>
              <a:t>s</a:t>
            </a:r>
            <a:r>
              <a:rPr lang="vi-VN" altLang="en-US"/>
              <a:t>uất bằng bao nhiêu nếu thời gian truy xuất trong bộ nhớ chính là 182ns</a:t>
            </a:r>
            <a:r>
              <a:rPr lang="en-US" altLang="en-US"/>
              <a:t>?</a:t>
            </a:r>
            <a:endParaRPr lang="vi-VN" altLang="en-US"/>
          </a:p>
        </p:txBody>
      </p:sp>
    </p:spTree>
    <p:extLst>
      <p:ext uri="{BB962C8B-B14F-4D97-AF65-F5344CB8AC3E}">
        <p14:creationId xmlns:p14="http://schemas.microsoft.com/office/powerpoint/2010/main" val="10942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8</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sz="2600"/>
              <a:t>Hiểu được các khái niệm tổng quan về bộ nhớ ảo</a:t>
            </a:r>
          </a:p>
          <a:p>
            <a:pPr>
              <a:defRPr/>
            </a:pPr>
            <a:r>
              <a:rPr lang="en-US" sz="2600"/>
              <a:t>Hiểu và vận dụng các kỹ thuật cài đặt được bộ nhớ ảo:</a:t>
            </a:r>
          </a:p>
          <a:p>
            <a:pPr lvl="1">
              <a:defRPr/>
            </a:pPr>
            <a:r>
              <a:rPr lang="en-US" sz="2600"/>
              <a:t>Demand Paging</a:t>
            </a:r>
          </a:p>
          <a:p>
            <a:pPr lvl="1">
              <a:defRPr/>
            </a:pPr>
            <a:r>
              <a:rPr lang="en-US" sz="2600"/>
              <a:t>Page Replacement</a:t>
            </a:r>
          </a:p>
          <a:p>
            <a:pPr lvl="1">
              <a:defRPr/>
            </a:pPr>
            <a:r>
              <a:rPr lang="en-US" sz="2600"/>
              <a:t>Demand Segmentation</a:t>
            </a:r>
          </a:p>
          <a:p>
            <a:pPr>
              <a:defRPr/>
            </a:pPr>
            <a:r>
              <a:rPr lang="en-US" sz="2600"/>
              <a:t>Hiểu được một số vấn đề trong bộ nhở ảo</a:t>
            </a:r>
          </a:p>
          <a:p>
            <a:pPr lvl="1">
              <a:defRPr/>
            </a:pPr>
            <a:r>
              <a:rPr lang="en-US" sz="2600"/>
              <a:t>Frames</a:t>
            </a:r>
          </a:p>
          <a:p>
            <a:pPr lvl="1">
              <a:defRPr/>
            </a:pPr>
            <a:r>
              <a:rPr lang="en-US" sz="2600"/>
              <a:t>Thrashing</a:t>
            </a:r>
            <a:endParaRPr lang="en-US" sz="26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8</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vi-VN" altLang="en-US"/>
              <a:t>Tổng quan về bộ nhớ ảo </a:t>
            </a:r>
          </a:p>
          <a:p>
            <a:pPr>
              <a:defRPr/>
            </a:pPr>
            <a:r>
              <a:rPr lang="vi-VN" altLang="en-US"/>
              <a:t>Cài đặt bộ nhớ ảo: Demand Paging</a:t>
            </a:r>
          </a:p>
          <a:p>
            <a:pPr>
              <a:defRPr/>
            </a:pPr>
            <a:r>
              <a:rPr lang="vi-VN" altLang="en-US"/>
              <a:t>Cài đặt bộ nhớ ảo: Page Replacement</a:t>
            </a:r>
          </a:p>
          <a:p>
            <a:pPr lvl="1">
              <a:defRPr/>
            </a:pPr>
            <a:r>
              <a:rPr lang="vi-VN" altLang="en-US" sz="2800"/>
              <a:t>Các giải thuật thay trang (Page Replacement Algorithms)</a:t>
            </a:r>
          </a:p>
          <a:p>
            <a:pPr>
              <a:defRPr/>
            </a:pPr>
            <a:r>
              <a:rPr lang="vi-VN" altLang="en-US"/>
              <a:t>Vấn đề cấp phát Frames</a:t>
            </a:r>
          </a:p>
          <a:p>
            <a:pPr>
              <a:defRPr/>
            </a:pPr>
            <a:r>
              <a:rPr lang="vi-VN" altLang="en-US"/>
              <a:t>Vấn đề Thrashing</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465</TotalTime>
  <Words>2904</Words>
  <Application>Microsoft Office PowerPoint</Application>
  <PresentationFormat>On-screen Show (4:3)</PresentationFormat>
  <Paragraphs>350</Paragraphs>
  <Slides>35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Monotype Sorts</vt:lpstr>
      <vt:lpstr>Symbol</vt:lpstr>
      <vt:lpstr>Times New Roman</vt:lpstr>
      <vt:lpstr>Verdana</vt:lpstr>
      <vt:lpstr>Wingdings</vt:lpstr>
      <vt:lpstr>dsp</vt:lpstr>
      <vt:lpstr>HỆ ĐIỀU HÀNH Chương 8  – Bộ nhớ ảo </vt:lpstr>
      <vt:lpstr>Câu hỏi ôn tập chương 7</vt:lpstr>
      <vt:lpstr>Câu hỏi ôn tập chương 7 (tt)</vt:lpstr>
      <vt:lpstr>Câu hỏi ôn tập chương 7 (tt)</vt:lpstr>
      <vt:lpstr>Câu hỏi ôn tập chương 7 (tt)</vt:lpstr>
      <vt:lpstr>Câu hỏi ôn tập chương 7 (tt)</vt:lpstr>
      <vt:lpstr>Câu hỏi ôn tập chương 7 (tt)</vt:lpstr>
      <vt:lpstr>Mục tiêu chương 8</vt:lpstr>
      <vt:lpstr>Nội dung chương 8</vt:lpstr>
      <vt:lpstr>Tổng quan bộ nhớ ảo</vt:lpstr>
      <vt:lpstr>Tổng quan bộ nhớ ảo</vt:lpstr>
      <vt:lpstr>Cài đặt bộ nhớ ảo</vt:lpstr>
      <vt:lpstr>Phân trang theo yêu cầu</vt:lpstr>
      <vt:lpstr>Lỗi trang và các bước xử lý</vt:lpstr>
      <vt:lpstr>Thay thế trang nhớ</vt:lpstr>
      <vt:lpstr>Thay thế trang nhớ (tt)</vt:lpstr>
      <vt:lpstr>Thay thế trang nhớ (tt)</vt:lpstr>
      <vt:lpstr>Giải thuật thay trang FIFO</vt:lpstr>
      <vt:lpstr>Nghịch lý Belady</vt:lpstr>
      <vt:lpstr>Nghịch lý Belady</vt:lpstr>
      <vt:lpstr>Giải thuật thay trang OPT</vt:lpstr>
      <vt:lpstr>Giải thuật thay trang LRU</vt:lpstr>
      <vt:lpstr>LRU và FIFO</vt:lpstr>
      <vt:lpstr>Số lượng frame cấp cho process</vt:lpstr>
      <vt:lpstr>Chiến lược cấp phát tĩnh</vt:lpstr>
      <vt:lpstr>Trì trệ trên toàn bộ hệ thống</vt:lpstr>
      <vt:lpstr>Mô hình cục bộ</vt:lpstr>
      <vt:lpstr>Giải pháp tập làm việc</vt:lpstr>
      <vt:lpstr>Giải pháp tập làm việc (tt)</vt:lpstr>
      <vt:lpstr>Giải pháp tập làm việc (tt)</vt:lpstr>
      <vt:lpstr>Giải pháp tập làm việc (tt)</vt:lpstr>
      <vt:lpstr>Giải pháp tập làm việc (tt)</vt:lpstr>
      <vt:lpstr>Tóm tắt lại nội dung buổi học</vt:lpstr>
      <vt:lpstr>Câu hỏi ôn tập chương 8</vt:lpstr>
      <vt:lpstr>Bài tập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86</cp:revision>
  <dcterms:created xsi:type="dcterms:W3CDTF">2017-02-19T14:22:18Z</dcterms:created>
  <dcterms:modified xsi:type="dcterms:W3CDTF">2020-06-16T06:06:20Z</dcterms:modified>
</cp:coreProperties>
</file>