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62" r:id="rId2"/>
    <p:sldId id="300" r:id="rId3"/>
    <p:sldId id="365" r:id="rId4"/>
    <p:sldId id="303" r:id="rId5"/>
    <p:sldId id="302" r:id="rId6"/>
    <p:sldId id="390" r:id="rId7"/>
    <p:sldId id="304" r:id="rId8"/>
    <p:sldId id="366" r:id="rId9"/>
    <p:sldId id="367" r:id="rId10"/>
    <p:sldId id="368" r:id="rId11"/>
    <p:sldId id="409" r:id="rId12"/>
    <p:sldId id="370" r:id="rId13"/>
    <p:sldId id="371" r:id="rId14"/>
    <p:sldId id="372" r:id="rId15"/>
    <p:sldId id="380" r:id="rId16"/>
    <p:sldId id="381" r:id="rId17"/>
    <p:sldId id="373" r:id="rId18"/>
    <p:sldId id="382" r:id="rId19"/>
    <p:sldId id="375" r:id="rId20"/>
    <p:sldId id="376" r:id="rId21"/>
    <p:sldId id="377" r:id="rId22"/>
    <p:sldId id="388" r:id="rId23"/>
    <p:sldId id="378" r:id="rId24"/>
    <p:sldId id="383" r:id="rId25"/>
    <p:sldId id="379" r:id="rId26"/>
    <p:sldId id="384" r:id="rId27"/>
    <p:sldId id="385" r:id="rId28"/>
    <p:sldId id="386" r:id="rId29"/>
    <p:sldId id="391" r:id="rId30"/>
    <p:sldId id="392" r:id="rId31"/>
    <p:sldId id="393" r:id="rId32"/>
    <p:sldId id="394" r:id="rId33"/>
    <p:sldId id="396" r:id="rId34"/>
    <p:sldId id="398" r:id="rId35"/>
    <p:sldId id="395" r:id="rId36"/>
    <p:sldId id="397" r:id="rId37"/>
    <p:sldId id="399" r:id="rId38"/>
    <p:sldId id="400" r:id="rId39"/>
    <p:sldId id="401" r:id="rId40"/>
    <p:sldId id="402" r:id="rId41"/>
    <p:sldId id="403" r:id="rId42"/>
    <p:sldId id="404" r:id="rId43"/>
    <p:sldId id="406" r:id="rId44"/>
    <p:sldId id="405" r:id="rId45"/>
    <p:sldId id="407" r:id="rId46"/>
    <p:sldId id="408" r:id="rId47"/>
    <p:sldId id="387" r:id="rId48"/>
    <p:sldId id="389" r:id="rId49"/>
    <p:sldId id="358"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65"/>
            <p14:sldId id="303"/>
            <p14:sldId id="302"/>
            <p14:sldId id="390"/>
            <p14:sldId id="304"/>
            <p14:sldId id="366"/>
            <p14:sldId id="367"/>
            <p14:sldId id="368"/>
            <p14:sldId id="409"/>
            <p14:sldId id="370"/>
            <p14:sldId id="371"/>
            <p14:sldId id="372"/>
            <p14:sldId id="380"/>
            <p14:sldId id="381"/>
            <p14:sldId id="373"/>
            <p14:sldId id="382"/>
            <p14:sldId id="375"/>
            <p14:sldId id="376"/>
            <p14:sldId id="377"/>
            <p14:sldId id="388"/>
            <p14:sldId id="378"/>
            <p14:sldId id="383"/>
            <p14:sldId id="379"/>
            <p14:sldId id="384"/>
            <p14:sldId id="385"/>
            <p14:sldId id="386"/>
            <p14:sldId id="391"/>
            <p14:sldId id="392"/>
            <p14:sldId id="393"/>
            <p14:sldId id="394"/>
            <p14:sldId id="396"/>
            <p14:sldId id="398"/>
            <p14:sldId id="395"/>
            <p14:sldId id="397"/>
            <p14:sldId id="399"/>
            <p14:sldId id="400"/>
            <p14:sldId id="401"/>
            <p14:sldId id="402"/>
            <p14:sldId id="403"/>
            <p14:sldId id="404"/>
            <p14:sldId id="406"/>
            <p14:sldId id="405"/>
            <p14:sldId id="407"/>
            <p14:sldId id="408"/>
            <p14:sldId id="387"/>
            <p14:sldId id="389"/>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2020/6/21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2020/6/21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6/21/2020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6/21/2020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6/21/2020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6/21/2020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6/21/2020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6/21/2020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81200" y="2133601"/>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 và </a:t>
            </a:r>
            <a:br>
              <a:rPr lang="en-US" altLang="ja-JP" sz="4400" b="1"/>
            </a:br>
            <a:r>
              <a:rPr lang="en-US" altLang="ja-JP" sz="4400" b="1"/>
              <a:t>hệ điều hành Windows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6/21/2020</a:t>
            </a:fld>
            <a:endParaRPr lang="en-US" altLang="ja-JP" dirty="0"/>
          </a:p>
        </p:txBody>
      </p:sp>
      <p:sp>
        <p:nvSpPr>
          <p:cNvPr id="4" name="日付プレースホルダ 3"/>
          <p:cNvSpPr>
            <a:spLocks noGrp="1"/>
          </p:cNvSpPr>
          <p:nvPr>
            <p:ph type="dt" sz="half" idx="10"/>
          </p:nvPr>
        </p:nvSpPr>
        <p:spPr>
          <a:xfrm>
            <a:off x="457200" y="6380882"/>
            <a:ext cx="2133600" cy="288206"/>
          </a:xfrm>
        </p:spPr>
        <p:txBody>
          <a:bodyPr/>
          <a:lstStyle/>
          <a:p>
            <a:fld id="{0DA31E94-D226-4D30-9A93-5BB7AC33FD00}" type="datetime1">
              <a:rPr kumimoji="1" lang="en-US" altLang="ja-JP" smtClean="0"/>
              <a:t>6/21/2020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9982200" y="6372120"/>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a:t>Linux sử dụng nhiều công cụ đ</a:t>
            </a:r>
            <a:r>
              <a:rPr lang="vi-VN" altLang="en-US"/>
              <a:t>ư</a:t>
            </a:r>
            <a:r>
              <a:rPr lang="en-US" altLang="en-US"/>
              <a:t>ợc phát triển bởi hệ điều hành Berkeley </a:t>
            </a:r>
            <a:r>
              <a:rPr lang="en-US" altLang="ja-JP"/>
              <a:t>BSD, MIT</a:t>
            </a:r>
            <a:r>
              <a:rPr lang="ja-JP" altLang="en-US"/>
              <a:t>’</a:t>
            </a:r>
            <a:r>
              <a:rPr lang="en-US" altLang="ja-JP"/>
              <a:t>s X  Window System và dự án Free Software Foundation's GNU.</a:t>
            </a:r>
          </a:p>
          <a:p>
            <a:r>
              <a:rPr lang="en-US" altLang="ja-JP"/>
              <a:t>Hệ thống th</a:t>
            </a:r>
            <a:r>
              <a:rPr lang="vi-VN" altLang="ja-JP"/>
              <a:t>ư</a:t>
            </a:r>
            <a:r>
              <a:rPr lang="en-US" altLang="ja-JP"/>
              <a:t> viện chính đ</a:t>
            </a:r>
            <a:r>
              <a:rPr lang="vi-VN" altLang="ja-JP"/>
              <a:t>ư</a:t>
            </a:r>
            <a:r>
              <a:rPr lang="en-US" altLang="ja-JP"/>
              <a:t>ợc bắt đầu từ dự án GNU với nhiều cải tiến đ</a:t>
            </a:r>
            <a:r>
              <a:rPr lang="vi-VN" altLang="ja-JP"/>
              <a:t>ư</a:t>
            </a:r>
            <a:r>
              <a:rPr lang="en-US" altLang="ja-JP"/>
              <a:t>ợc thực hiện bởi cộng đồng Linux. </a:t>
            </a:r>
          </a:p>
          <a:p>
            <a:r>
              <a:rPr lang="en-US" altLang="ja-JP"/>
              <a:t>Các công cụ quản lý mạng trên Linux đ</a:t>
            </a:r>
            <a:r>
              <a:rPr lang="vi-VN" altLang="ja-JP"/>
              <a:t>ư</a:t>
            </a:r>
            <a:r>
              <a:rPr lang="en-US" altLang="ja-JP"/>
              <a:t>ợc kế thừa từ 4.3BSD.</a:t>
            </a:r>
          </a:p>
          <a:p>
            <a:endParaRPr lang="en-US" altLang="ja-JP"/>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(distribution)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đã</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bao</a:t>
            </a:r>
            <a:r>
              <a:rPr lang="en-US" dirty="0"/>
              <a:t> </a:t>
            </a:r>
            <a:r>
              <a:rPr lang="en-US" dirty="0" err="1"/>
              <a:t>gồm</a:t>
            </a:r>
            <a:r>
              <a:rPr lang="en-US" dirty="0"/>
              <a:t> </a:t>
            </a:r>
            <a:r>
              <a:rPr lang="en-US" dirty="0" err="1"/>
              <a:t>hệ</a:t>
            </a:r>
            <a:r>
              <a:rPr lang="en-US" dirty="0"/>
              <a:t> </a:t>
            </a:r>
            <a:r>
              <a:rPr lang="en-US" dirty="0" err="1"/>
              <a:t>thống</a:t>
            </a:r>
            <a:r>
              <a:rPr lang="en-US" dirty="0"/>
              <a:t> Linux c</a:t>
            </a:r>
            <a:r>
              <a:rPr lang="vi-VN" dirty="0"/>
              <a:t>ơ</a:t>
            </a:r>
            <a:r>
              <a:rPr lang="en-US" dirty="0"/>
              <a:t> </a:t>
            </a:r>
            <a:r>
              <a:rPr lang="en-US" dirty="0" err="1"/>
              <a:t>bản</a:t>
            </a:r>
            <a:r>
              <a:rPr lang="en-US" dirty="0"/>
              <a:t>, </a:t>
            </a:r>
            <a:r>
              <a:rPr lang="en-US" dirty="0" err="1"/>
              <a:t>hệ</a:t>
            </a:r>
            <a:r>
              <a:rPr lang="en-US" dirty="0"/>
              <a:t> </a:t>
            </a:r>
            <a:r>
              <a:rPr lang="en-US" dirty="0" err="1"/>
              <a:t>thống</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gói</a:t>
            </a:r>
            <a:r>
              <a:rPr lang="en-US" dirty="0"/>
              <a:t> </a:t>
            </a:r>
            <a:r>
              <a:rPr lang="en-US" dirty="0" err="1"/>
              <a:t>công</a:t>
            </a:r>
            <a:r>
              <a:rPr lang="en-US" dirty="0"/>
              <a:t> </a:t>
            </a:r>
            <a:r>
              <a:rPr lang="en-US" dirty="0" err="1"/>
              <a:t>cụ</a:t>
            </a:r>
            <a:r>
              <a:rPr lang="en-US" dirty="0"/>
              <a:t> UNIX </a:t>
            </a:r>
            <a:r>
              <a:rPr lang="en-US" dirty="0" err="1"/>
              <a:t>phổ</a:t>
            </a:r>
            <a:r>
              <a:rPr lang="en-US" dirty="0"/>
              <a:t> </a:t>
            </a:r>
            <a:r>
              <a:rPr lang="en-US" dirty="0" err="1"/>
              <a:t>biến</a:t>
            </a:r>
            <a:r>
              <a:rPr lang="en-US" dirty="0"/>
              <a:t>. </a:t>
            </a:r>
          </a:p>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RedHat</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và</a:t>
            </a:r>
            <a:r>
              <a:rPr lang="en-US" dirty="0"/>
              <a:t> </a:t>
            </a:r>
            <a:r>
              <a:rPr lang="en-US" dirty="0" err="1"/>
              <a:t>Debian</a:t>
            </a:r>
            <a:r>
              <a:rPr lang="en-US" dirty="0"/>
              <a:t> (</a:t>
            </a:r>
            <a:r>
              <a:rPr lang="en-US" dirty="0" err="1"/>
              <a:t>miễn</a:t>
            </a:r>
            <a:r>
              <a:rPr lang="en-US" dirty="0"/>
              <a:t> </a:t>
            </a:r>
            <a:r>
              <a:rPr lang="en-US" dirty="0" err="1"/>
              <a:t>phí</a:t>
            </a:r>
            <a:r>
              <a:rPr lang="en-US" dirty="0"/>
              <a:t>). </a:t>
            </a:r>
            <a:r>
              <a:rPr lang="en-US" dirty="0" err="1"/>
              <a:t>Một</a:t>
            </a:r>
            <a:r>
              <a:rPr lang="en-US" dirty="0"/>
              <a:t> </a:t>
            </a:r>
            <a:r>
              <a:rPr lang="en-US" dirty="0" err="1"/>
              <a:t>số</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khác</a:t>
            </a:r>
            <a:r>
              <a:rPr lang="en-US" dirty="0"/>
              <a:t> </a:t>
            </a:r>
            <a:r>
              <a:rPr lang="en-US" dirty="0" err="1"/>
              <a:t>là</a:t>
            </a:r>
            <a:r>
              <a:rPr lang="en-US" dirty="0"/>
              <a:t> Canonical </a:t>
            </a:r>
            <a:r>
              <a:rPr lang="en-US" dirty="0" err="1"/>
              <a:t>và</a:t>
            </a:r>
            <a:r>
              <a:rPr lang="en-US" dirty="0"/>
              <a:t> </a:t>
            </a:r>
            <a:r>
              <a:rPr lang="en-US" dirty="0" err="1"/>
              <a:t>SuSE</a:t>
            </a:r>
            <a:r>
              <a:rPr lang="en-US" dirty="0"/>
              <a:t>. </a:t>
            </a:r>
          </a:p>
          <a:p>
            <a:r>
              <a:rPr lang="en-US" dirty="0" err="1"/>
              <a:t>Định</a:t>
            </a:r>
            <a:r>
              <a:rPr lang="en-US" dirty="0"/>
              <a:t> </a:t>
            </a:r>
            <a:r>
              <a:rPr lang="en-US" dirty="0" err="1"/>
              <a:t>dạng</a:t>
            </a:r>
            <a:r>
              <a:rPr lang="en-US" dirty="0"/>
              <a:t> </a:t>
            </a:r>
            <a:r>
              <a:rPr lang="en-US" dirty="0" err="1"/>
              <a:t>gói</a:t>
            </a:r>
            <a:r>
              <a:rPr lang="en-US" dirty="0"/>
              <a:t> RPM </a:t>
            </a:r>
            <a:r>
              <a:rPr lang="en-US" dirty="0" err="1"/>
              <a:t>có</a:t>
            </a: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và</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bản</a:t>
            </a:r>
            <a:r>
              <a:rPr lang="en-US" dirty="0"/>
              <a:t> </a:t>
            </a:r>
            <a:r>
              <a:rPr lang="en-US" dirty="0" err="1"/>
              <a:t>phân</a:t>
            </a:r>
            <a:r>
              <a:rPr lang="en-US" dirty="0"/>
              <a:t> </a:t>
            </a:r>
            <a:r>
              <a:rPr lang="en-US" dirty="0" err="1"/>
              <a:t>phối</a:t>
            </a:r>
            <a:r>
              <a:rPr lang="en-US" dirty="0"/>
              <a:t>.</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5" y="4800601"/>
            <a:ext cx="3238500" cy="1724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45" y="4674856"/>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11" y="4800601"/>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802208"/>
            <a:ext cx="9752962" cy="1246969"/>
          </a:xfrm>
          <a:prstGeom prst="rect">
            <a:avLst/>
          </a:prstGeom>
        </p:spPr>
      </p:pic>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a:t>Nhân Linux đ</a:t>
            </a:r>
            <a:r>
              <a:rPr lang="vi-VN"/>
              <a:t>ư</a:t>
            </a:r>
            <a:r>
              <a:rPr lang="en-US"/>
              <a:t>ợc phân phối d</a:t>
            </a:r>
            <a:r>
              <a:rPr lang="vi-VN"/>
              <a:t>ư</a:t>
            </a:r>
            <a:r>
              <a:rPr lang="en-US"/>
              <a:t>ới giấy phép </a:t>
            </a:r>
            <a:r>
              <a:rPr lang="en-US" altLang="en-US"/>
              <a:t>GNU General Public License (GPL).</a:t>
            </a:r>
          </a:p>
          <a:p>
            <a:pPr lvl="1"/>
            <a:r>
              <a:rPr lang="en-US"/>
              <a:t>Nó không nằm trong public domain, bởi không phải tất cả các quyền đều từ bỏ. </a:t>
            </a:r>
          </a:p>
          <a:p>
            <a:r>
              <a:rPr lang="en-US"/>
              <a:t>Bất kỳ ai sử dụng Linux, hoặc tạo ra phiên bản phái sinh của Linux, không đ</a:t>
            </a:r>
            <a:r>
              <a:rPr lang="vi-VN"/>
              <a:t>ư</a:t>
            </a:r>
            <a:r>
              <a:rPr lang="en-US"/>
              <a:t>ợc để sản phẩm đó là độc quyền, phần mềm đ</a:t>
            </a:r>
            <a:r>
              <a:rPr lang="vi-VN"/>
              <a:t>ư</a:t>
            </a:r>
            <a:r>
              <a:rPr lang="en-US"/>
              <a:t>ợc phát hành d</a:t>
            </a:r>
            <a:r>
              <a:rPr lang="vi-VN"/>
              <a:t>ư</a:t>
            </a:r>
            <a:r>
              <a:rPr lang="en-US"/>
              <a:t>ới giấy phép GPL không thể đ</a:t>
            </a:r>
            <a:r>
              <a:rPr lang="vi-VN"/>
              <a:t>ư</a:t>
            </a:r>
            <a:r>
              <a:rPr lang="en-US"/>
              <a:t>ợc tái phân phối chỉ d</a:t>
            </a:r>
            <a:r>
              <a:rPr lang="vi-VN"/>
              <a:t>ư</a:t>
            </a:r>
            <a:r>
              <a:rPr lang="en-US"/>
              <a:t>ới dạng nhị phân. </a:t>
            </a:r>
          </a:p>
          <a:p>
            <a:pPr lvl="1"/>
            <a:r>
              <a:rPr lang="en-US" altLang="en-US"/>
              <a:t>Có thể bán các bản phân phối, nh</a:t>
            </a:r>
            <a:r>
              <a:rPr lang="vi-VN" altLang="en-US"/>
              <a:t>ư</a:t>
            </a:r>
            <a:r>
              <a:rPr lang="en-US" altLang="en-US"/>
              <a:t>ng phải cung cấp kèm mã nguồn. </a:t>
            </a:r>
            <a:endParaRPr lang="en-US"/>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a:t>Linux: Nguyên tắc thiết kế</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a:t>Linux là một hệ thống nhiều ng</a:t>
            </a:r>
            <a:r>
              <a:rPr lang="vi-VN"/>
              <a:t>ư</a:t>
            </a:r>
            <a:r>
              <a:rPr lang="en-US"/>
              <a:t>ời dùng, đa tác vụ với một tập đầy đủ các công cụ t</a:t>
            </a:r>
            <a:r>
              <a:rPr lang="vi-VN"/>
              <a:t>ư</a:t>
            </a:r>
            <a:r>
              <a:rPr lang="en-US"/>
              <a:t>ơng thích với UNIX.</a:t>
            </a:r>
          </a:p>
          <a:p>
            <a:r>
              <a:rPr lang="en-US"/>
              <a:t>Các mục tiêu thiết kế chính là tốc độ, hiệu quả và tiêu chuẩn hóa. </a:t>
            </a:r>
          </a:p>
          <a:p>
            <a:r>
              <a:rPr lang="en-US"/>
              <a:t>Linux đ</a:t>
            </a:r>
            <a:r>
              <a:rPr lang="vi-VN"/>
              <a:t>ư</a:t>
            </a:r>
            <a:r>
              <a:rPr lang="en-US"/>
              <a:t>ợc thiết kế để đáp ứng các yêu cầu POSIX liên quan. </a:t>
            </a:r>
          </a:p>
          <a:p>
            <a:r>
              <a:rPr lang="en-US"/>
              <a:t>Hệ thống tập tin Linux tuân thủ theo UNIX. Linux cũng cài đặt đầy đủ mô hình mạng tiêu chuẩn của UNIX.</a:t>
            </a:r>
          </a:p>
          <a:p>
            <a:r>
              <a:rPr lang="en-US"/>
              <a:t>Giao diện lập trình Linux tuân thủ theo </a:t>
            </a:r>
            <a:r>
              <a:rPr lang="en-US" altLang="en-US"/>
              <a:t>SVR4 UNIX.</a:t>
            </a:r>
            <a:endParaRPr lang="en-US"/>
          </a:p>
          <a:p>
            <a:endParaRPr lang="en-US"/>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6689" y="2091531"/>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a:t>Nh</a:t>
            </a:r>
            <a:r>
              <a:rPr lang="vi-VN"/>
              <a:t>ư</a:t>
            </a:r>
            <a:r>
              <a:rPr lang="en-US"/>
              <a:t> phần lớn các hệ thống UNIX, hệ thống Linux bao gồm 3 thành phần chính: nhân, th</a:t>
            </a:r>
            <a:r>
              <a:rPr lang="vi-VN"/>
              <a:t>ư</a:t>
            </a:r>
            <a:r>
              <a:rPr lang="en-US"/>
              <a:t> viện hệ thống và công cụ hệ thống. </a:t>
            </a:r>
          </a:p>
          <a:p>
            <a:r>
              <a:rPr lang="en-US"/>
              <a:t>Nhân chịu trách nhiệm duy trì các hoạt động ở mức trừu t</a:t>
            </a:r>
            <a:r>
              <a:rPr lang="vi-VN"/>
              <a:t>ư</a:t>
            </a:r>
            <a:r>
              <a:rPr lang="en-US"/>
              <a:t>ợng của hệ điều hành, nh</a:t>
            </a:r>
            <a:r>
              <a:rPr lang="vi-VN"/>
              <a:t>ư</a:t>
            </a:r>
            <a:r>
              <a:rPr lang="en-US"/>
              <a:t> bộ nhớ ảo và tiến trình.</a:t>
            </a:r>
          </a:p>
          <a:p>
            <a:pPr lvl="1"/>
            <a:r>
              <a:rPr lang="en-US"/>
              <a:t>Các mã của nhân thực thi ở kernel mode với đầy đủ quyền truy xuất đến tài nguyên vật lý của máy tính. </a:t>
            </a:r>
          </a:p>
          <a:p>
            <a:pPr lvl="1"/>
            <a:r>
              <a:rPr lang="en-US"/>
              <a:t>Tất cả các mã của nhân và cấu trúc dữ liệu đ</a:t>
            </a:r>
            <a:r>
              <a:rPr lang="vi-VN"/>
              <a:t>ư</a:t>
            </a:r>
            <a:r>
              <a:rPr lang="en-US"/>
              <a:t>ợc l</a:t>
            </a:r>
            <a:r>
              <a:rPr lang="vi-VN"/>
              <a:t>ư</a:t>
            </a:r>
            <a:r>
              <a:rPr lang="en-US"/>
              <a:t>u trên cùng một không gian địa chỉ.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05B-E37B-44AE-95E7-6DE3ADA456A7}"/>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0BC26317-387D-478B-9C1E-926E1ECAFECC}"/>
              </a:ext>
            </a:extLst>
          </p:cNvPr>
          <p:cNvSpPr>
            <a:spLocks noGrp="1"/>
          </p:cNvSpPr>
          <p:nvPr>
            <p:ph idx="1"/>
          </p:nvPr>
        </p:nvSpPr>
        <p:spPr/>
        <p:txBody>
          <a:bodyPr/>
          <a:lstStyle/>
          <a:p>
            <a:r>
              <a:rPr lang="en-US"/>
              <a:t>Các th</a:t>
            </a:r>
            <a:r>
              <a:rPr lang="vi-VN"/>
              <a:t>ư</a:t>
            </a:r>
            <a:r>
              <a:rPr lang="en-US"/>
              <a:t> viện hệ thống định nghĩa một tập chuẩn các hàm mà thông qua đó các ứng dụng có thể t</a:t>
            </a:r>
            <a:r>
              <a:rPr lang="vi-VN"/>
              <a:t>ư</a:t>
            </a:r>
            <a:r>
              <a:rPr lang="en-US"/>
              <a:t>ơng tác với nhân. Các th</a:t>
            </a:r>
            <a:r>
              <a:rPr lang="vi-VN"/>
              <a:t>ư</a:t>
            </a:r>
            <a:r>
              <a:rPr lang="en-US"/>
              <a:t> viện này cài đặt nhiều chức năng của hệ điều hành mà không cần đầy đủ quyền (privileges) nh</a:t>
            </a:r>
            <a:r>
              <a:rPr lang="vi-VN"/>
              <a:t>ư</a:t>
            </a:r>
            <a:r>
              <a:rPr lang="en-US"/>
              <a:t> các mã của nhân. </a:t>
            </a:r>
          </a:p>
          <a:p>
            <a:r>
              <a:rPr lang="en-US"/>
              <a:t>Các công cụ hệ thống là các ch</a:t>
            </a:r>
            <a:r>
              <a:rPr lang="vi-VN"/>
              <a:t>ư</a:t>
            </a:r>
            <a:r>
              <a:rPr lang="en-US"/>
              <a:t>ơng trình thực hiện các chức năng quản lý cụ thể. </a:t>
            </a:r>
          </a:p>
          <a:p>
            <a:endParaRPr lang="en-US"/>
          </a:p>
          <a:p>
            <a:endParaRPr lang="en-US"/>
          </a:p>
        </p:txBody>
      </p:sp>
      <p:sp>
        <p:nvSpPr>
          <p:cNvPr id="4" name="Date Placeholder 3">
            <a:extLst>
              <a:ext uri="{FF2B5EF4-FFF2-40B4-BE49-F238E27FC236}">
                <a16:creationId xmlns:a16="http://schemas.microsoft.com/office/drawing/2014/main" id="{158CA4D3-D03A-4064-BA6C-6DA6749D61CB}"/>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1C5BE146-3640-4C3C-81BC-B4DA66C7CE7E}"/>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94303F3-91B4-45A3-B9B1-AD6E99D3D75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764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Các phần mã của nhân có thể biên dịch, nạp và gỡ độc lập với phần còn lại của nhân.</a:t>
            </a:r>
          </a:p>
          <a:p>
            <a:r>
              <a:rPr lang="en-US"/>
              <a:t>Một module nhân có thể cài đặt một trình điều khiển thiết bị, một hệ thống tập tin hoặc một giao thức mạng. </a:t>
            </a:r>
          </a:p>
          <a:p>
            <a:r>
              <a:rPr lang="en-US"/>
              <a:t>Các module nhân cho phép thiết lập một hệ thống Linux với một nhân Linux tiêu chuẩn tối thiểu mà không cần bất cứ trình điều khiển thiết bị đi kèm.</a:t>
            </a:r>
          </a:p>
          <a:p>
            <a:r>
              <a:rPr lang="en-US"/>
              <a:t>Các giao thức của module có thể cho phép bên thứ ba viết và phân phối trình điều khiển thiết bị hoặc hệ thống tập tin của họ, vốn không thể phân phối d</a:t>
            </a:r>
            <a:r>
              <a:rPr lang="vi-VN"/>
              <a:t>ư</a:t>
            </a:r>
            <a:r>
              <a:rPr lang="en-US"/>
              <a:t>ới giấy phép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 trên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a:t>Hệ thống quản lý tiến trình của UNIX phân chia việc tạo tiến trình và chạy một ch</a:t>
            </a:r>
            <a:r>
              <a:rPr lang="vi-VN"/>
              <a:t>ư</a:t>
            </a:r>
            <a:r>
              <a:rPr lang="en-US"/>
              <a:t>ơng trình mới thành hai thao tác riêng biệt.</a:t>
            </a:r>
          </a:p>
          <a:p>
            <a:pPr lvl="1"/>
            <a:r>
              <a:rPr lang="en-US"/>
              <a:t>System call fork() tạo ra một tiến trình mới.</a:t>
            </a:r>
          </a:p>
          <a:p>
            <a:pPr lvl="1"/>
            <a:r>
              <a:rPr lang="en-US"/>
              <a:t>Một ch</a:t>
            </a:r>
            <a:r>
              <a:rPr lang="vi-VN"/>
              <a:t>ư</a:t>
            </a:r>
            <a:r>
              <a:rPr lang="en-US"/>
              <a:t>ơng trình mới đ</a:t>
            </a:r>
            <a:r>
              <a:rPr lang="vi-VN"/>
              <a:t>ư</a:t>
            </a:r>
            <a:r>
              <a:rPr lang="en-US"/>
              <a:t>ợc chạy sau khi gọi exec().</a:t>
            </a:r>
          </a:p>
          <a:p>
            <a:r>
              <a:rPr lang="en-US"/>
              <a:t>Trên UNIX, một tiến trình bao gồm luôn tất cả thông tin mà hệ điều hành phải l</a:t>
            </a:r>
            <a:r>
              <a:rPr lang="vi-VN"/>
              <a:t>ư</a:t>
            </a:r>
            <a:r>
              <a:rPr lang="en-US"/>
              <a:t>u trữ để l</a:t>
            </a:r>
            <a:r>
              <a:rPr lang="vi-VN"/>
              <a:t>ư</a:t>
            </a:r>
            <a:r>
              <a:rPr lang="en-US"/>
              <a:t>u vết ngữ cảnh của một thao tác thực thi của một ch</a:t>
            </a:r>
            <a:r>
              <a:rPr lang="vi-VN"/>
              <a:t>ư</a:t>
            </a:r>
            <a:r>
              <a:rPr lang="en-US"/>
              <a:t>ơng trình đ</a:t>
            </a:r>
            <a:r>
              <a:rPr lang="vi-VN"/>
              <a:t>ơ</a:t>
            </a:r>
            <a:r>
              <a:rPr lang="en-US"/>
              <a:t>n.  </a:t>
            </a:r>
          </a:p>
          <a:p>
            <a:r>
              <a:rPr lang="en-US" altLang="en-US"/>
              <a:t>Trên Linux, các thuộc tính của tiến trình đ</a:t>
            </a:r>
            <a:r>
              <a:rPr lang="vi-VN" altLang="en-US"/>
              <a:t>ư</a:t>
            </a:r>
            <a:r>
              <a:rPr lang="en-US" altLang="en-US"/>
              <a:t>ợc chia thành 3 nhóm: định danh của tiến trình, môi tr</a:t>
            </a:r>
            <a:r>
              <a:rPr lang="vi-VN" altLang="en-US"/>
              <a:t>ư</a:t>
            </a:r>
            <a:r>
              <a:rPr lang="en-US" altLang="en-US"/>
              <a:t>ờng và ngữ cảnh. </a:t>
            </a:r>
          </a:p>
          <a:p>
            <a:endParaRPr lang="en-US"/>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6/21/2020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a:t>là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a:t>
            </a:r>
            <a:r>
              <a:rPr lang="en-US" dirty="0" err="1"/>
              <a:t>bao</a:t>
            </a:r>
            <a:r>
              <a:rPr lang="en-US" dirty="0"/>
              <a:t>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 trên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a:xfrm>
            <a:off x="1600200" y="287338"/>
            <a:ext cx="8816281" cy="693390"/>
          </a:xfrm>
        </p:spPr>
        <p:txBody>
          <a:bodyPr/>
          <a:lstStyle/>
          <a:p>
            <a:r>
              <a:rPr lang="en-US"/>
              <a:t>Chuyển dữ liệu giữa các tiến trình trên Linux</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219200"/>
            <a:ext cx="10896600" cy="4824536"/>
          </a:xfrm>
        </p:spPr>
        <p:txBody>
          <a:bodyPr/>
          <a:lstStyle/>
          <a:p>
            <a:r>
              <a:rPr lang="en-US"/>
              <a:t>Pipe: Cho phép tiến trình con kế thừa một kênh giao tiếp từ tiến trình cha của nó. Dữ liệu ghi ở một đầu của pipe có thể đọc ở đầu còn lại.</a:t>
            </a:r>
          </a:p>
          <a:p>
            <a:r>
              <a:rPr lang="en-US"/>
              <a:t>Network: UNIX cung cấp một tập các công cụ mạng để gửi dữ liệu đến các tiến trình cục bộ và từ xa. </a:t>
            </a:r>
          </a:p>
          <a:p>
            <a:r>
              <a:rPr lang="en-US"/>
              <a:t>Shared memory: Cho phép giao tiếp dữ liệu một cách nhanh chóng. Dữ liệu đ</a:t>
            </a:r>
            <a:r>
              <a:rPr lang="vi-VN"/>
              <a:t>ư</a:t>
            </a:r>
            <a:r>
              <a:rPr lang="en-US"/>
              <a:t>ợc ghi bởi một tiến trình vào một vùng nhớ chia sẻ có thể đ</a:t>
            </a:r>
            <a:r>
              <a:rPr lang="vi-VN"/>
              <a:t>ư</a:t>
            </a:r>
            <a:r>
              <a:rPr lang="en-US"/>
              <a:t>ợc đọc ngay lập tức bởi một tiến trình khác nếu nó đã ánh xạ vùng nhớ đó vào không gian nhớ của nó.</a:t>
            </a:r>
          </a:p>
          <a:p>
            <a:pPr lvl="1"/>
            <a:r>
              <a:rPr lang="en-US"/>
              <a:t>Để đạt đ</a:t>
            </a:r>
            <a:r>
              <a:rPr lang="vi-VN"/>
              <a:t>ư</a:t>
            </a:r>
            <a:r>
              <a:rPr lang="en-US"/>
              <a:t>ợc tính đồng bộ, shared memory cần đ</a:t>
            </a:r>
            <a:r>
              <a:rPr lang="vi-VN"/>
              <a:t>ư</a:t>
            </a:r>
            <a:r>
              <a:rPr lang="en-US"/>
              <a:t>ợc sử dụng kết hợp với các ph</a:t>
            </a:r>
            <a:r>
              <a:rPr lang="vi-VN"/>
              <a:t>ư</a:t>
            </a:r>
            <a:r>
              <a:rPr lang="en-US"/>
              <a:t>ơng thức giao tiếp khác. </a:t>
            </a:r>
          </a:p>
          <a:p>
            <a:endParaRPr lang="en-US"/>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sz="2600"/>
              <a:t>Cấp phát và giải phóng bộ nhớ vật lý – trang, nhóm các trang và các khối RAM</a:t>
            </a:r>
          </a:p>
          <a:p>
            <a:pPr lvl="1"/>
            <a:r>
              <a:rPr lang="en-US" sz="2600"/>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219200"/>
            <a:ext cx="10986293"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sz="2200"/>
              <a:t>Mỗi vùng nhớ cấp phát có một vùng nhớ liền kề - buddy.</a:t>
            </a:r>
          </a:p>
          <a:p>
            <a:pPr lvl="2"/>
            <a:r>
              <a:rPr lang="en-US" sz="2200"/>
              <a:t>Nếu hai vùng nhớ liền kề đều trống, chúng đ</a:t>
            </a:r>
            <a:r>
              <a:rPr lang="vi-VN" sz="2200"/>
              <a:t>ư</a:t>
            </a:r>
            <a:r>
              <a:rPr lang="en-US" sz="2200"/>
              <a:t>ợc kết hợp thành một vùng nhớ lớn h</a:t>
            </a:r>
            <a:r>
              <a:rPr lang="vi-VN" sz="2200"/>
              <a:t>ơ</a:t>
            </a:r>
            <a:r>
              <a:rPr lang="en-US" sz="2200"/>
              <a:t>n.</a:t>
            </a:r>
          </a:p>
          <a:p>
            <a:pPr lvl="2"/>
            <a:r>
              <a:rPr lang="en-US" sz="2200"/>
              <a:t>Vùng nhớ trống kích th</a:t>
            </a:r>
            <a:r>
              <a:rPr lang="vi-VN" sz="2200"/>
              <a:t>ư</a:t>
            </a:r>
            <a:r>
              <a:rPr lang="en-US" sz="2200"/>
              <a:t>ớc lớn có thể đ</a:t>
            </a:r>
            <a:r>
              <a:rPr lang="vi-VN" sz="2200"/>
              <a:t>ư</a:t>
            </a:r>
            <a:r>
              <a:rPr lang="en-US" sz="2200"/>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CC6-D2B2-4380-B8BF-EBD3E3D27608}"/>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16179CD8-E5C5-41D9-A584-A719CC5C578C}"/>
              </a:ext>
            </a:extLst>
          </p:cNvPr>
          <p:cNvSpPr>
            <a:spLocks noGrp="1"/>
          </p:cNvSpPr>
          <p:nvPr>
            <p:ph idx="1"/>
          </p:nvPr>
        </p:nvSpPr>
        <p:spPr/>
        <p:txBody>
          <a:bodyPr/>
          <a:lstStyle/>
          <a:p>
            <a:r>
              <a:rPr lang="en-US"/>
              <a:t>Vùng nhớ ảo đ</a:t>
            </a:r>
            <a:r>
              <a:rPr lang="vi-VN"/>
              <a:t>ư</a:t>
            </a:r>
            <a:r>
              <a:rPr lang="en-US"/>
              <a:t>ợc đặc tr</a:t>
            </a:r>
            <a:r>
              <a:rPr lang="vi-VN"/>
              <a:t>ư</a:t>
            </a:r>
            <a:r>
              <a:rPr lang="en-US"/>
              <a:t>ng bởi:</a:t>
            </a:r>
          </a:p>
          <a:p>
            <a:pPr lvl="1"/>
            <a:r>
              <a:rPr lang="en-US"/>
              <a:t>Backing store: n</a:t>
            </a:r>
            <a:r>
              <a:rPr lang="vi-VN"/>
              <a:t>ơ</a:t>
            </a:r>
            <a:r>
              <a:rPr lang="en-US"/>
              <a:t>i lấy ra các trang của vùng nhớ, th</a:t>
            </a:r>
            <a:r>
              <a:rPr lang="vi-VN"/>
              <a:t>ư</a:t>
            </a:r>
            <a:r>
              <a:rPr lang="en-US"/>
              <a:t>ờng là một tập tin hoặc không có gì (demand-zero memory).</a:t>
            </a:r>
          </a:p>
          <a:p>
            <a:pPr lvl="1"/>
            <a:r>
              <a:rPr lang="en-US"/>
              <a:t>C</a:t>
            </a:r>
            <a:r>
              <a:rPr lang="vi-VN"/>
              <a:t>ơ</a:t>
            </a:r>
            <a:r>
              <a:rPr lang="en-US"/>
              <a:t> chế đối với thao tác ghi:  </a:t>
            </a:r>
            <a:r>
              <a:rPr lang="en-US" altLang="ja-JP"/>
              <a:t>chia sẻ trang hoặc copy-on-write.</a:t>
            </a:r>
          </a:p>
          <a:p>
            <a:r>
              <a:rPr lang="en-US"/>
              <a:t>Nhân tạo một không gian địa chỉ mới khi:</a:t>
            </a:r>
          </a:p>
          <a:p>
            <a:pPr lvl="1"/>
            <a:r>
              <a:rPr lang="en-US"/>
              <a:t>Một tiến trình thực thi một ch</a:t>
            </a:r>
            <a:r>
              <a:rPr lang="vi-VN"/>
              <a:t>ư</a:t>
            </a:r>
            <a:r>
              <a:rPr lang="en-US"/>
              <a:t>ơng trình mới qua system call exec().</a:t>
            </a:r>
          </a:p>
          <a:p>
            <a:pPr lvl="1"/>
            <a:r>
              <a:rPr lang="en-US"/>
              <a:t>Trong khi tạo một tiến trình mới với system call fork().</a:t>
            </a:r>
          </a:p>
          <a:p>
            <a:endParaRPr lang="en-US"/>
          </a:p>
        </p:txBody>
      </p:sp>
      <p:sp>
        <p:nvSpPr>
          <p:cNvPr id="4" name="Date Placeholder 3">
            <a:extLst>
              <a:ext uri="{FF2B5EF4-FFF2-40B4-BE49-F238E27FC236}">
                <a16:creationId xmlns:a16="http://schemas.microsoft.com/office/drawing/2014/main" id="{46E9281C-1858-4E4F-B549-A98AE45C3580}"/>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8F97B349-93DF-45A3-9419-370EA9E6AF2D}"/>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4D95441-4269-4F2A-BD9B-EFEFEEF989C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600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lstStyle/>
          <a:p>
            <a:r>
              <a:rPr lang="en-US"/>
              <a:t>Khi thực thi một ch</a:t>
            </a:r>
            <a:r>
              <a:rPr lang="vi-VN"/>
              <a:t>ư</a:t>
            </a:r>
            <a:r>
              <a:rPr lang="en-US"/>
              <a:t>ơng trình mới, tiến trình đ</a:t>
            </a:r>
            <a:r>
              <a:rPr lang="vi-VN"/>
              <a:t>ư</a:t>
            </a:r>
            <a:r>
              <a:rPr lang="en-US"/>
              <a:t>ợc cung cấp một vùng nhớ ảo mới, hoàn toàn trống. Routine chịu trách nhiệm nạp ch</a:t>
            </a:r>
            <a:r>
              <a:rPr lang="vi-VN"/>
              <a:t>ư</a:t>
            </a:r>
            <a:r>
              <a:rPr lang="en-US"/>
              <a:t>ơng trình sẽ nạp đầy (populate) không gian địa chỉ này với các vùng nhớ ảo. </a:t>
            </a:r>
          </a:p>
          <a:p>
            <a:r>
              <a:rPr lang="en-US"/>
              <a:t>Quá trình tạo một tiến trình mới với fork() sẽ tạo ra một bản sao đầy đủ của không gian địa chỉ ảo của tiến trình hiện tại. </a:t>
            </a:r>
          </a:p>
          <a:p>
            <a:pPr lvl="1"/>
            <a:r>
              <a:rPr lang="en-US"/>
              <a:t>Nhân sẽ sao chép các thông tin cấu trúc bộ nhớ ảo của cha, sau đó tạo ra một tập các bảng trang cho con. </a:t>
            </a:r>
          </a:p>
          <a:p>
            <a:pPr lvl="1"/>
            <a:r>
              <a:rPr lang="en-US"/>
              <a:t>Các bảng trang của cha đ</a:t>
            </a:r>
            <a:r>
              <a:rPr lang="vi-VN"/>
              <a:t>ư</a:t>
            </a:r>
            <a:r>
              <a:rPr lang="en-US"/>
              <a:t>ợc sao chép trực tiếp cho con.</a:t>
            </a:r>
          </a:p>
          <a:p>
            <a:pPr lvl="1"/>
            <a:r>
              <a:rPr lang="en-US"/>
              <a:t>Kết thúc fork(), cha và con cùng chia sẻ cùng số trang nhớ vật lý trong không gian địa chỉ của chúng.  </a:t>
            </a:r>
          </a:p>
          <a:p>
            <a:endParaRPr lang="en-US"/>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 trên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t>Hệ thống bộ nhớ ảo phân trang cần phải tái định vị các trang nhớ của bộ nhớ vật lý đ</a:t>
            </a:r>
            <a:r>
              <a:rPr lang="vi-VN"/>
              <a:t>ư</a:t>
            </a:r>
            <a:r>
              <a:rPr lang="en-US"/>
              <a:t>ợc đ</a:t>
            </a:r>
            <a:r>
              <a:rPr lang="vi-VN"/>
              <a:t>ư</a:t>
            </a:r>
            <a:r>
              <a:rPr lang="en-US"/>
              <a:t>a ra xuống đĩa khi cần thêm bộ nhớ cho một tác vụ nào đó. </a:t>
            </a:r>
          </a:p>
          <a:p>
            <a:r>
              <a:rPr lang="en-US"/>
              <a:t>Hệ thống phân trang đ</a:t>
            </a:r>
            <a:r>
              <a:rPr lang="vi-VN"/>
              <a:t>ư</a:t>
            </a:r>
            <a:r>
              <a:rPr lang="en-US"/>
              <a:t>ợc chia thành 2 phần:</a:t>
            </a:r>
          </a:p>
          <a:p>
            <a:pPr lvl="1"/>
            <a:r>
              <a:rPr lang="en-US" sz="2600"/>
              <a:t>Giải thuật pageout-policy: Quyết định trang nào sẽ đ</a:t>
            </a:r>
            <a:r>
              <a:rPr lang="vi-VN" sz="2600"/>
              <a:t>ư</a:t>
            </a:r>
            <a:r>
              <a:rPr lang="en-US" sz="2600"/>
              <a:t>ợc ghi ra đĩa và khi nào thì thực hiện.</a:t>
            </a:r>
          </a:p>
          <a:p>
            <a:pPr lvl="1"/>
            <a:r>
              <a:rPr lang="en-US"/>
              <a:t> </a:t>
            </a:r>
            <a:r>
              <a:rPr lang="en-US" sz="2600"/>
              <a:t>Paging mechanism: Thực hiện việc di chuyển, đồng thời cũng phụ trách việc đem dữ liệu trang trở lại bộ nhớ vật lý. </a:t>
            </a:r>
          </a:p>
          <a:p>
            <a:pPr lvl="2"/>
            <a:r>
              <a:rPr lang="en-US" sz="2400"/>
              <a:t>Trang có thể đ</a:t>
            </a:r>
            <a:r>
              <a:rPr lang="vi-VN" sz="2400"/>
              <a:t>ư</a:t>
            </a:r>
            <a:r>
              <a:rPr lang="en-US" sz="2400"/>
              <a:t>ợc đ</a:t>
            </a:r>
            <a:r>
              <a:rPr lang="vi-VN" sz="2400"/>
              <a:t>ư</a:t>
            </a:r>
            <a:r>
              <a:rPr lang="en-US" sz="2400"/>
              <a:t>a đến thiết bị khác, phân vùng khác hoặc tập tin. </a:t>
            </a:r>
          </a:p>
          <a:p>
            <a:pPr lvl="2"/>
            <a:r>
              <a:rPr lang="en-US" sz="2400"/>
              <a:t>Sử dụng giải thuật next – fit để ghi các trang liên tục. </a:t>
            </a:r>
          </a:p>
          <a:p>
            <a:endParaRPr lang="en-US"/>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r>
              <a:rPr lang="en-US" sz="4000">
                <a:solidFill>
                  <a:srgbClr val="0070C0"/>
                </a:solidFill>
              </a:rPr>
              <a:t>PHẦN 2 </a:t>
            </a:r>
          </a:p>
          <a:p>
            <a:pPr marL="0" indent="0" algn="ctr">
              <a:buNone/>
            </a:pPr>
            <a:r>
              <a:rPr lang="en-US" sz="4000">
                <a:solidFill>
                  <a:srgbClr val="0070C0"/>
                </a:solidFill>
              </a:rPr>
              <a:t>HỆ ĐIỀU HÀNH WINDOWS</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picture containing object, clock&#10;&#10;Description automatically generated">
            <a:extLst>
              <a:ext uri="{FF2B5EF4-FFF2-40B4-BE49-F238E27FC236}">
                <a16:creationId xmlns:a16="http://schemas.microsoft.com/office/drawing/2014/main" id="{50C8D168-F9A6-4465-A079-95A85D61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42" y="3825044"/>
            <a:ext cx="8229600" cy="1941671"/>
          </a:xfrm>
          <a:prstGeom prst="rect">
            <a:avLst/>
          </a:prstGeom>
        </p:spPr>
      </p:pic>
    </p:spTree>
    <p:extLst>
      <p:ext uri="{BB962C8B-B14F-4D97-AF65-F5344CB8AC3E}">
        <p14:creationId xmlns:p14="http://schemas.microsoft.com/office/powerpoint/2010/main" val="29096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6/21/2020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Lịch sử phát triển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Từ 1988, Microsoft bắt đầu phát triển một hệ điều hành sử dụng các công nghệ mới (new technology – NT) hỗ trợ các hàm th</a:t>
            </a:r>
            <a:r>
              <a:rPr lang="vi-VN"/>
              <a:t>ư</a:t>
            </a:r>
            <a:r>
              <a:rPr lang="en-US"/>
              <a:t> viện lập trình (API) của cả OS/2 và POSIX. </a:t>
            </a:r>
          </a:p>
          <a:p>
            <a:r>
              <a:rPr lang="en-US"/>
              <a:t>Ban đầu, NT chỉ sử dụng các hàm th</a:t>
            </a:r>
            <a:r>
              <a:rPr lang="vi-VN"/>
              <a:t>ư</a:t>
            </a:r>
            <a:r>
              <a:rPr lang="en-US"/>
              <a:t> viện OS/2 làm môi tr</a:t>
            </a:r>
            <a:r>
              <a:rPr lang="vi-VN"/>
              <a:t>ư</a:t>
            </a:r>
            <a:r>
              <a:rPr lang="en-US"/>
              <a:t>ờng chủ đạo (native), nh</a:t>
            </a:r>
            <a:r>
              <a:rPr lang="vi-VN"/>
              <a:t>ư</a:t>
            </a:r>
            <a:r>
              <a:rPr lang="en-US"/>
              <a:t>ng dần trong quá trình phát triển, NT đ</a:t>
            </a:r>
            <a:r>
              <a:rPr lang="vi-VN"/>
              <a:t>ư</a:t>
            </a:r>
            <a:r>
              <a:rPr lang="en-US"/>
              <a:t>ợc thay đổi để sử dụng Win32 API, theo cùng với sự phổ biến của Windows 3.0.</a:t>
            </a:r>
          </a:p>
          <a:p>
            <a:r>
              <a:rPr lang="en-US"/>
              <a:t>Nhiều phiên bản Windows đã đ</a:t>
            </a:r>
            <a:r>
              <a:rPr lang="vi-VN"/>
              <a:t>ư</a:t>
            </a:r>
            <a:r>
              <a:rPr lang="en-US"/>
              <a:t>ợc phát hành và sử dụng rộng rãi: 95, 98, Me, 2000, XP, Vista, 7, 8, 8.1 và mới nhất là 10.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83429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275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1168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Kiến trúc của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Hệ thống phân lớp gồm nhiều modules hoạt động ở nhiều cấp độ phân quyền khác nhau</a:t>
            </a:r>
          </a:p>
          <a:p>
            <a:r>
              <a:rPr lang="en-US"/>
              <a:t>Kernel mode: </a:t>
            </a:r>
            <a:r>
              <a:rPr lang="en-US" altLang="en-US">
                <a:solidFill>
                  <a:schemeClr val="bg2"/>
                </a:solidFill>
              </a:rPr>
              <a:t>hardware abstraction layer (HAL), nhân, các tác vụ điều hành (executive).</a:t>
            </a:r>
            <a:endParaRPr lang="en-US">
              <a:solidFill>
                <a:schemeClr val="bg2"/>
              </a:solidFill>
            </a:endParaRPr>
          </a:p>
          <a:p>
            <a:r>
              <a:rPr lang="en-US"/>
              <a:t>User mode: Tập hợp của các hệ thống con (subsystem)</a:t>
            </a:r>
          </a:p>
          <a:p>
            <a:pPr lvl="1"/>
            <a:r>
              <a:rPr lang="en-US"/>
              <a:t>Các hệ thống con môi tr</a:t>
            </a:r>
            <a:r>
              <a:rPr lang="vi-VN"/>
              <a:t>ư</a:t>
            </a:r>
            <a:r>
              <a:rPr lang="en-US"/>
              <a:t>ờng (environmental subsystems) mô phỏng các hệ điều hành khác nhau.</a:t>
            </a:r>
          </a:p>
          <a:p>
            <a:pPr lvl="1"/>
            <a:r>
              <a:rPr lang="en-US"/>
              <a:t>Các hệ thống con bảo vệ (protection subsystems) cung cấp các chức năng an ninh.</a:t>
            </a:r>
            <a:br>
              <a:rPr lang="en-US"/>
            </a:br>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72962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a:xfrm>
            <a:off x="1775885" y="287338"/>
            <a:ext cx="9806516" cy="693390"/>
          </a:xfrm>
        </p:spPr>
        <p:txBody>
          <a:bodyPr wrap="square" anchor="ctr">
            <a:normAutofit/>
          </a:bodyPr>
          <a:lstStyle/>
          <a:p>
            <a:r>
              <a:rPr lang="en-US"/>
              <a:t>Kiến trúc Windows 10</a:t>
            </a:r>
          </a:p>
        </p:txBody>
      </p:sp>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70625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r>
              <a:rPr lang="en-US"/>
              <a:t>Hyper-V Hypervisor</a:t>
            </a:r>
          </a:p>
          <a:p>
            <a:r>
              <a:rPr lang="en-US" altLang="en-US">
                <a:solidFill>
                  <a:schemeClr val="bg2"/>
                </a:solidFill>
              </a:rPr>
              <a:t>HAL</a:t>
            </a:r>
          </a:p>
          <a:p>
            <a:r>
              <a:rPr lang="en-US"/>
              <a:t>Nhân bảo mật (secure kernel)</a:t>
            </a:r>
          </a:p>
          <a:p>
            <a:r>
              <a:rPr lang="en-US"/>
              <a:t>Các tác vụ điều hành (executive)</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77937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pPr lvl="1"/>
            <a:r>
              <a:rPr lang="en-US"/>
              <a:t>Chịu trách nhiệm quản lý: Định thời tiểu trình, chuyển ngữ cảnh, đồng bộ tiểu trình, xử lý ngắt và ngoại lệ, chuyển đổi giữa user mode và kernel mode (thông qua các system call).</a:t>
            </a:r>
          </a:p>
          <a:p>
            <a:pPr lvl="1"/>
            <a:r>
              <a:rPr lang="en-US"/>
              <a:t>Phần lớn đ</a:t>
            </a:r>
            <a:r>
              <a:rPr lang="vi-VN"/>
              <a:t>ư</a:t>
            </a:r>
            <a:r>
              <a:rPr lang="en-US"/>
              <a:t>ợc cài đặt bằng C, một số ít sử dụng hợp ngữ.</a:t>
            </a:r>
          </a:p>
          <a:p>
            <a:r>
              <a:rPr lang="en-US"/>
              <a:t>Hyper-V Hypervisor: Cung cấp các chức năng ảo hóa</a:t>
            </a:r>
          </a:p>
          <a:p>
            <a:r>
              <a:rPr lang="en-US"/>
              <a:t>HAL: </a:t>
            </a:r>
          </a:p>
          <a:p>
            <a:pPr lvl="1"/>
            <a:r>
              <a:rPr lang="en-US"/>
              <a:t>Che dấu sự khác biệt về phần cứng.</a:t>
            </a:r>
          </a:p>
          <a:p>
            <a:pPr lvl="1"/>
            <a:r>
              <a:rPr lang="en-US"/>
              <a:t>Cung cấp giao diện phần cứng ảo để phục vụ cho bộ định thời trong nhân, các tác vụ điều hành và trình điều khiển thiết bị.</a:t>
            </a:r>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72709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 bảo mật (secure kernel): Cung cấp các dịch vụ liên quan đến bảo mật</a:t>
            </a:r>
          </a:p>
          <a:p>
            <a:r>
              <a:rPr lang="en-US"/>
              <a:t>Các tác vụ điều hành: </a:t>
            </a:r>
          </a:p>
          <a:p>
            <a:pPr lvl="1"/>
            <a:r>
              <a:rPr lang="en-US"/>
              <a:t>Tập hợp các dịch vụ mà các hệ thống con môi tr</a:t>
            </a:r>
            <a:r>
              <a:rPr lang="vi-VN"/>
              <a:t>ư</a:t>
            </a:r>
            <a:r>
              <a:rPr lang="en-US"/>
              <a:t>ờng sẽ sử dụng: Quản lý bộ nhớ ảo, quản lý tiến trình, quản lý I/O, quản lý năng l</a:t>
            </a:r>
            <a:r>
              <a:rPr lang="vi-VN"/>
              <a:t>ư</a:t>
            </a:r>
            <a:r>
              <a:rPr lang="en-US"/>
              <a:t>ợng, c</a:t>
            </a:r>
            <a:r>
              <a:rPr lang="vi-VN"/>
              <a:t>ơ</a:t>
            </a:r>
            <a:r>
              <a:rPr lang="en-US"/>
              <a:t> chế plug-and-play, registry, local procedure call facility, …</a:t>
            </a:r>
          </a:p>
          <a:p>
            <a:pPr lvl="1"/>
            <a:r>
              <a:rPr lang="en-US"/>
              <a:t>Đ</a:t>
            </a:r>
            <a:r>
              <a:rPr lang="vi-VN"/>
              <a:t>ư</a:t>
            </a:r>
            <a:r>
              <a:rPr lang="en-US"/>
              <a:t>ợc tổ chức theo nguyên tắc thiết kế h</a:t>
            </a:r>
            <a:r>
              <a:rPr lang="vi-VN"/>
              <a:t>ư</a:t>
            </a:r>
            <a:r>
              <a:rPr lang="en-US"/>
              <a:t>ớng đối t</a:t>
            </a:r>
            <a:r>
              <a:rPr lang="vi-VN"/>
              <a:t>ư</a:t>
            </a:r>
            <a:r>
              <a:rPr lang="en-US"/>
              <a:t>ợng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8393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p:txBody>
          <a:bodyPr/>
          <a:lstStyle/>
          <a:p>
            <a:r>
              <a:rPr lang="en-US"/>
              <a:t>Quản lý tiến trình – tiểu trình trong nhân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lstStyle/>
          <a:p>
            <a:r>
              <a:rPr lang="en-US"/>
              <a:t>Mỗi tiến trình có một không gian bộ địa chỉ ảo riêng, các thông tin về hoạt động của tiến trình và một </a:t>
            </a:r>
            <a:r>
              <a:rPr lang="en-US" altLang="en-US"/>
              <a:t>affinity với một hoặc nhiều bộ xử lý.</a:t>
            </a:r>
          </a:p>
          <a:p>
            <a:r>
              <a:rPr lang="en-US"/>
              <a:t>Tiểu trình là các đ</a:t>
            </a:r>
            <a:r>
              <a:rPr lang="vi-VN"/>
              <a:t>ơ</a:t>
            </a:r>
            <a:r>
              <a:rPr lang="en-US"/>
              <a:t>n vị thực thi đ</a:t>
            </a:r>
            <a:r>
              <a:rPr lang="vi-VN"/>
              <a:t>ư</a:t>
            </a:r>
            <a:r>
              <a:rPr lang="en-US"/>
              <a:t>ợc định thời bởi nhân.</a:t>
            </a:r>
          </a:p>
          <a:p>
            <a:r>
              <a:rPr lang="en-US"/>
              <a:t>Mỗi tiểu trình có trạng thái riêng, bao gồm độ </a:t>
            </a:r>
            <a:r>
              <a:rPr lang="vi-VN"/>
              <a:t>ư</a:t>
            </a:r>
            <a:r>
              <a:rPr lang="en-US"/>
              <a:t>u tiên, </a:t>
            </a:r>
            <a:r>
              <a:rPr lang="en-US" altLang="en-US"/>
              <a:t>processor affinity và các thông tin dành cho việc kế toán.</a:t>
            </a:r>
          </a:p>
          <a:p>
            <a:r>
              <a:rPr lang="en-US" altLang="en-US"/>
              <a:t>Có 8 trạng thái tiểu trình: </a:t>
            </a:r>
            <a:r>
              <a:rPr lang="en-US" altLang="en-US" i="1"/>
              <a:t>initializing</a:t>
            </a:r>
            <a:r>
              <a:rPr lang="en-US" altLang="en-US"/>
              <a:t>, </a:t>
            </a:r>
            <a:r>
              <a:rPr lang="en-US" altLang="en-US" i="1">
                <a:solidFill>
                  <a:srgbClr val="000000"/>
                </a:solidFill>
              </a:rPr>
              <a:t>ready</a:t>
            </a:r>
            <a:r>
              <a:rPr lang="en-US" altLang="en-US" i="1"/>
              <a:t>, deferred-ready, standby, running, waiting, transition </a:t>
            </a:r>
            <a:r>
              <a:rPr lang="en-US" altLang="en-US"/>
              <a:t>và </a:t>
            </a:r>
            <a:r>
              <a:rPr lang="en-US" altLang="en-US" i="1"/>
              <a:t>terminated.</a:t>
            </a:r>
          </a:p>
          <a:p>
            <a:r>
              <a:rPr lang="en-US" altLang="en-US"/>
              <a:t>Mỗi tiểu trình có hai chế độ thực thi: user-mode thread (UT) và kernel-mode thread (KT).</a:t>
            </a:r>
          </a:p>
          <a:p>
            <a:pPr lvl="1"/>
            <a:r>
              <a:rPr lang="en-US" altLang="en-US"/>
              <a:t>Mỗi chế độ sử dụng một stack riêng.</a:t>
            </a:r>
          </a:p>
          <a:p>
            <a:pPr lvl="1"/>
            <a:r>
              <a:rPr lang="en-US" altLang="en-US"/>
              <a:t>Việc chuyển đổi giữa các stack và thay đổi chế độ CPU đ</a:t>
            </a:r>
            <a:r>
              <a:rPr lang="vi-VN" altLang="en-US"/>
              <a:t>ư</a:t>
            </a:r>
            <a:r>
              <a:rPr lang="en-US" altLang="en-US"/>
              <a:t>ợc thực hiện bởi nhân.</a:t>
            </a:r>
          </a:p>
          <a:p>
            <a:endParaRPr lang="en-US" altLang="en-US"/>
          </a:p>
          <a:p>
            <a:endParaRPr lang="en-US" altLang="en-US"/>
          </a:p>
          <a:p>
            <a:endParaRPr lang="en-US"/>
          </a:p>
        </p:txBody>
      </p:sp>
      <p:sp>
        <p:nvSpPr>
          <p:cNvPr id="4" name="Date Placeholder 3">
            <a:extLst>
              <a:ext uri="{FF2B5EF4-FFF2-40B4-BE49-F238E27FC236}">
                <a16:creationId xmlns:a16="http://schemas.microsoft.com/office/drawing/2014/main" id="{3F82AE8D-7A7F-4BBB-A95C-343E9F851B6C}"/>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135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9</a:t>
            </a:r>
            <a:endParaRPr kumimoji="1" lang="ja-JP" altLang="en-US" dirty="0"/>
          </a:p>
        </p:txBody>
      </p:sp>
      <p:sp>
        <p:nvSpPr>
          <p:cNvPr id="3" name="コンテンツ プレースホルダー 2"/>
          <p:cNvSpPr>
            <a:spLocks noGrp="1"/>
          </p:cNvSpPr>
          <p:nvPr>
            <p:ph idx="1"/>
          </p:nvPr>
        </p:nvSpPr>
        <p:spPr>
          <a:xfrm>
            <a:off x="510639" y="1371600"/>
            <a:ext cx="11071761" cy="4824536"/>
          </a:xfrm>
        </p:spPr>
        <p:txBody>
          <a:bodyPr/>
          <a:lstStyle/>
          <a:p>
            <a:pPr>
              <a:defRPr/>
            </a:pPr>
            <a:r>
              <a:rPr lang="en-US" altLang="en-US"/>
              <a:t>Hiểu đ</a:t>
            </a:r>
            <a:r>
              <a:rPr lang="vi-VN" altLang="en-US"/>
              <a:t>ư</a:t>
            </a:r>
            <a:r>
              <a:rPr lang="en-US" altLang="en-US"/>
              <a:t>ợc các kiến thức cơ bản về hệ điều hành Linux và Windows.</a:t>
            </a:r>
          </a:p>
          <a:p>
            <a:pPr>
              <a:defRPr/>
            </a:pPr>
            <a:r>
              <a:rPr lang="en-US" altLang="en-US"/>
              <a:t>Phân tích, so sánh, đánh giá các kiến thức đã học và cách các kiến thức đó được áp dụng vào hệ điều hành Linux và Windows. </a:t>
            </a:r>
            <a:endParaRPr lang="vi-VN" alt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6/21/2020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p:txBody>
          <a:bodyPr/>
          <a:lstStyle/>
          <a:p>
            <a:r>
              <a:rPr lang="en-US"/>
              <a:t>Bộ định thời sử dụng 32 độ </a:t>
            </a:r>
            <a:r>
              <a:rPr lang="vi-VN"/>
              <a:t>ư</a:t>
            </a:r>
            <a:r>
              <a:rPr lang="en-US"/>
              <a:t>u tiên để xác định thứ tự thực thi của các tiểu trình.</a:t>
            </a:r>
          </a:p>
          <a:p>
            <a:pPr lvl="1"/>
            <a:r>
              <a:rPr lang="en-US"/>
              <a:t>Độ </a:t>
            </a:r>
            <a:r>
              <a:rPr lang="vi-VN"/>
              <a:t>ư</a:t>
            </a:r>
            <a:r>
              <a:rPr lang="en-US"/>
              <a:t>u tiên đ</a:t>
            </a:r>
            <a:r>
              <a:rPr lang="vi-VN"/>
              <a:t>ư</a:t>
            </a:r>
            <a:r>
              <a:rPr lang="en-US"/>
              <a:t>ợc chia thành 2 lớp:</a:t>
            </a:r>
          </a:p>
          <a:p>
            <a:pPr lvl="2"/>
            <a:r>
              <a:rPr lang="en-US" sz="2200"/>
              <a:t>Lớp real-time có độ </a:t>
            </a:r>
            <a:r>
              <a:rPr lang="vi-VN" sz="2200"/>
              <a:t>ư</a:t>
            </a:r>
            <a:r>
              <a:rPr lang="en-US" sz="2200"/>
              <a:t>u tiên từ 16 đến 31</a:t>
            </a:r>
          </a:p>
          <a:p>
            <a:pPr lvl="2"/>
            <a:r>
              <a:rPr lang="en-US" sz="2200"/>
              <a:t>Lớp variable có độ </a:t>
            </a:r>
            <a:r>
              <a:rPr lang="vi-VN" sz="2200"/>
              <a:t>ư</a:t>
            </a:r>
            <a:r>
              <a:rPr lang="en-US" sz="2200"/>
              <a:t>u tiên từ 0 đến 15.</a:t>
            </a:r>
          </a:p>
          <a:p>
            <a:r>
              <a:rPr lang="en-US"/>
              <a:t>Định thời theo độ </a:t>
            </a:r>
            <a:r>
              <a:rPr lang="vi-VN"/>
              <a:t>ư</a:t>
            </a:r>
            <a:r>
              <a:rPr lang="en-US"/>
              <a:t>u tiên trên Windows 10:</a:t>
            </a:r>
          </a:p>
          <a:p>
            <a:pPr lvl="1"/>
            <a:r>
              <a:rPr lang="en-US"/>
              <a:t>Có xu h</a:t>
            </a:r>
            <a:r>
              <a:rPr lang="vi-VN"/>
              <a:t>ư</a:t>
            </a:r>
            <a:r>
              <a:rPr lang="en-US"/>
              <a:t>ớng đem lại thời gian đáp ứng nhanh cho các tiểu trình interactive đang sử dụng chuột và các cửa sổ.</a:t>
            </a:r>
          </a:p>
          <a:p>
            <a:pPr lvl="1"/>
            <a:r>
              <a:rPr lang="en-US"/>
              <a:t>Cho phép các tiến trình h</a:t>
            </a:r>
            <a:r>
              <a:rPr lang="vi-VN"/>
              <a:t>ư</a:t>
            </a:r>
            <a:r>
              <a:rPr lang="en-US"/>
              <a:t>ớng I/O đ</a:t>
            </a:r>
            <a:r>
              <a:rPr lang="vi-VN"/>
              <a:t>ư</a:t>
            </a:r>
            <a:r>
              <a:rPr lang="en-US"/>
              <a:t>ợc giữ các thiết bị I/O đang bận.</a:t>
            </a:r>
          </a:p>
          <a:p>
            <a:endParaRPr lang="en-US"/>
          </a:p>
        </p:txBody>
      </p:sp>
      <p:sp>
        <p:nvSpPr>
          <p:cNvPr id="4" name="Date Placeholder 3">
            <a:extLst>
              <a:ext uri="{FF2B5EF4-FFF2-40B4-BE49-F238E27FC236}">
                <a16:creationId xmlns:a16="http://schemas.microsoft.com/office/drawing/2014/main" id="{28F081B3-6CD1-43E7-BA39-7D74E14A369A}"/>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341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Định thời có thể diễn ra khi tiểu trình chuyển sang trạng thái ready hoặc waiting, khi tiểu trình kết thúc hoặc khi ứng dụng thay đổi độ </a:t>
            </a:r>
            <a:r>
              <a:rPr lang="vi-VN"/>
              <a:t>ư</a:t>
            </a:r>
            <a:r>
              <a:rPr lang="en-US"/>
              <a:t>u tiên hoặc </a:t>
            </a:r>
            <a:r>
              <a:rPr lang="en-US" altLang="en-US"/>
              <a:t>processor affinity.</a:t>
            </a:r>
          </a:p>
          <a:p>
            <a:r>
              <a:rPr lang="en-US"/>
              <a:t>Các tiểu trình real-time đ</a:t>
            </a:r>
            <a:r>
              <a:rPr lang="vi-VN"/>
              <a:t>ư</a:t>
            </a:r>
            <a:r>
              <a:rPr lang="en-US"/>
              <a:t>ợc </a:t>
            </a:r>
            <a:r>
              <a:rPr lang="vi-VN"/>
              <a:t>ư</a:t>
            </a:r>
            <a:r>
              <a:rPr lang="en-US"/>
              <a:t>u tiên sử dụng CPU, nh</a:t>
            </a:r>
            <a:r>
              <a:rPr lang="vi-VN"/>
              <a:t>ư</a:t>
            </a:r>
            <a:r>
              <a:rPr lang="en-US"/>
              <a:t>ng Windows 10 không đảm bảo chắc chắn một tiểu trình real-time sẽ luôn đ</a:t>
            </a:r>
            <a:r>
              <a:rPr lang="vi-VN"/>
              <a:t>ư</a:t>
            </a:r>
            <a:r>
              <a:rPr lang="en-US"/>
              <a:t>ợc thực thi trong bất cứ một khoảng thời gian giới hạn cho tr</a:t>
            </a:r>
            <a:r>
              <a:rPr lang="vi-VN"/>
              <a:t>ư</a:t>
            </a:r>
            <a:r>
              <a:rPr lang="en-US"/>
              <a:t>ớc (soft-realtime). </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9268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90138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CFB1-A9EB-4A35-93E9-224689CD3EB2}"/>
              </a:ext>
            </a:extLst>
          </p:cNvPr>
          <p:cNvSpPr>
            <a:spLocks noGrp="1"/>
          </p:cNvSpPr>
          <p:nvPr>
            <p:ph type="title"/>
          </p:nvPr>
        </p:nvSpPr>
        <p:spPr>
          <a:xfrm>
            <a:off x="1775885" y="287338"/>
            <a:ext cx="9806516" cy="693390"/>
          </a:xfrm>
        </p:spPr>
        <p:txBody>
          <a:bodyPr wrap="square" anchor="ctr">
            <a:normAutofit/>
          </a:bodyPr>
          <a:lstStyle/>
          <a:p>
            <a:r>
              <a:rPr lang="en-US"/>
              <a:t>Quản lý bộ nhớ ảo trên Windows 10</a:t>
            </a:r>
          </a:p>
        </p:txBody>
      </p:sp>
      <p:sp>
        <p:nvSpPr>
          <p:cNvPr id="4" name="Date Placeholder 3">
            <a:extLst>
              <a:ext uri="{FF2B5EF4-FFF2-40B4-BE49-F238E27FC236}">
                <a16:creationId xmlns:a16="http://schemas.microsoft.com/office/drawing/2014/main" id="{AD2A9D2F-4045-43D8-858C-4FFF26AA0275}"/>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6/21/2020</a:t>
            </a:fld>
            <a:endParaRPr kumimoji="1" lang="ja-JP" altLang="en-US"/>
          </a:p>
        </p:txBody>
      </p:sp>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43</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13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Việc chuyển đổi địa chỉ ảo trên Windows 10 sử dụng nhiều cấu trúc dữ liệu:</a:t>
            </a:r>
          </a:p>
          <a:p>
            <a:pPr lvl="1"/>
            <a:r>
              <a:rPr lang="en-US" altLang="en-US"/>
              <a:t>Mỗi tiến trình có một page directory chứa 1024 mục (</a:t>
            </a:r>
            <a:r>
              <a:rPr lang="en-US" altLang="en-US" i="1"/>
              <a:t>page directory</a:t>
            </a:r>
            <a:r>
              <a:rPr lang="en-US" altLang="en-US"/>
              <a:t> </a:t>
            </a:r>
            <a:r>
              <a:rPr lang="en-US" altLang="en-US" i="1"/>
              <a:t>entries)</a:t>
            </a:r>
            <a:r>
              <a:rPr lang="en-US" altLang="en-US"/>
              <a:t> với kích th</a:t>
            </a:r>
            <a:r>
              <a:rPr lang="vi-VN" altLang="en-US"/>
              <a:t>ư</a:t>
            </a:r>
            <a:r>
              <a:rPr lang="en-US" altLang="en-US"/>
              <a:t>ớc mỗi mục là 4 byte.</a:t>
            </a:r>
          </a:p>
          <a:p>
            <a:pPr lvl="1"/>
            <a:r>
              <a:rPr lang="en-US" altLang="en-US"/>
              <a:t>Mỗi mục trong page directory trỏ đến một bảng trang, mỗi bảng trang này chứa 1024 mục (</a:t>
            </a:r>
            <a:r>
              <a:rPr lang="en-US" altLang="en-US" i="1"/>
              <a:t>page table entries</a:t>
            </a:r>
            <a:r>
              <a:rPr lang="en-US" altLang="en-US"/>
              <a:t>  - PTEs) với kích th</a:t>
            </a:r>
            <a:r>
              <a:rPr lang="vi-VN" altLang="en-US"/>
              <a:t>ư</a:t>
            </a:r>
            <a:r>
              <a:rPr lang="en-US" altLang="en-US"/>
              <a:t>ớc mỗi mục là 4 byte.</a:t>
            </a:r>
          </a:p>
          <a:p>
            <a:pPr lvl="1"/>
            <a:r>
              <a:rPr lang="en-US"/>
              <a:t>Mỗi PTEs trỏ đến một khung trang kích th</a:t>
            </a:r>
            <a:r>
              <a:rPr lang="vi-VN"/>
              <a:t>ư</a:t>
            </a:r>
            <a:r>
              <a:rPr lang="en-US"/>
              <a:t>ớc 4KB trong bộ nhớ vật lý. </a:t>
            </a:r>
          </a:p>
          <a:p>
            <a:pPr>
              <a:lnSpc>
                <a:spcPct val="90000"/>
              </a:lnSpc>
            </a:pPr>
            <a:r>
              <a:rPr lang="en-US"/>
              <a:t>Chuyển đổi địa chỉ ảo thành địa chỉ vật lý</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8" y="4799037"/>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Quản lý tiến trình</a:t>
            </a:r>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t>Cung cấp các dịch vụ: tạo, xóa và sử dụng tiến trình, tiểu trình.</a:t>
            </a:r>
          </a:p>
          <a:p>
            <a:r>
              <a:rPr lang="en-US"/>
              <a:t>Không quản lý quan hệ cha/con giữa các tiến trình (đ</a:t>
            </a:r>
            <a:r>
              <a:rPr lang="vi-VN"/>
              <a:t>ư</a:t>
            </a:r>
            <a:r>
              <a:rPr lang="en-US"/>
              <a:t>ợc đ</a:t>
            </a:r>
            <a:r>
              <a:rPr lang="vi-VN"/>
              <a:t>ư</a:t>
            </a:r>
            <a:r>
              <a:rPr lang="en-US"/>
              <a:t>a về quản lý bởi hệ thống con môi tr</a:t>
            </a:r>
            <a:r>
              <a:rPr lang="vi-VN"/>
              <a:t>ư</a:t>
            </a:r>
            <a:r>
              <a:rPr lang="en-US"/>
              <a:t>ờng chứa tiến trình đó).</a:t>
            </a:r>
          </a:p>
          <a:p>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92376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a:t>
            </a:r>
            <a:r>
              <a:rPr lang="en-US" altLang="en-US"/>
              <a:t>Local Procedure Call Facility</a:t>
            </a:r>
            <a:endParaRPr lang="en-US"/>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a:t>Ph</a:t>
            </a:r>
            <a:r>
              <a:rPr lang="vi-VN" altLang="en-US"/>
              <a:t>ư</a:t>
            </a:r>
            <a:r>
              <a:rPr lang="en-US" altLang="en-US"/>
              <a:t>ơng thức giao tiếp giữa hai tiến trình trong cùng một máy tính. </a:t>
            </a:r>
          </a:p>
          <a:p>
            <a:r>
              <a:rPr lang="en-US" altLang="en-US"/>
              <a:t>Xây dựng theo mô hình client – server.</a:t>
            </a:r>
          </a:p>
          <a:p>
            <a:r>
              <a:rPr lang="en-US" altLang="en-US"/>
              <a:t>Khi một kênh LPC đ</a:t>
            </a:r>
            <a:r>
              <a:rPr lang="vi-VN" altLang="en-US"/>
              <a:t>ư</a:t>
            </a:r>
            <a:r>
              <a:rPr lang="en-US" altLang="en-US"/>
              <a:t>ợc tạo ra, một trong số 3 loại kỹ thuật chuyển thông điệp phải đ</a:t>
            </a:r>
            <a:r>
              <a:rPr lang="vi-VN" altLang="en-US"/>
              <a:t>ư</a:t>
            </a:r>
            <a:r>
              <a:rPr lang="en-US" altLang="en-US"/>
              <a:t>ợc khai báo:</a:t>
            </a:r>
          </a:p>
          <a:p>
            <a:pPr lvl="1"/>
            <a:r>
              <a:rPr lang="en-US" altLang="en-US"/>
              <a:t>Loại 1: Dành cho các thông điệp ngắn, tối đa 256 byte. Port sử dụng cho hàng đợi thông điệp đ</a:t>
            </a:r>
            <a:r>
              <a:rPr lang="vi-VN" altLang="en-US"/>
              <a:t>ư</a:t>
            </a:r>
            <a:r>
              <a:rPr lang="en-US" altLang="en-US"/>
              <a:t>ợc sử dụng nh</a:t>
            </a:r>
            <a:r>
              <a:rPr lang="vi-VN" altLang="en-US"/>
              <a:t>ư</a:t>
            </a:r>
            <a:r>
              <a:rPr lang="en-US" altLang="en-US"/>
              <a:t> bộ nhớ l</a:t>
            </a:r>
            <a:r>
              <a:rPr lang="vi-VN" altLang="en-US"/>
              <a:t>ư</a:t>
            </a:r>
            <a:r>
              <a:rPr lang="en-US" altLang="en-US"/>
              <a:t>u trữ trung gian và các thông điệp đ</a:t>
            </a:r>
            <a:r>
              <a:rPr lang="vi-VN" altLang="en-US"/>
              <a:t>ư</a:t>
            </a:r>
            <a:r>
              <a:rPr lang="en-US" altLang="en-US"/>
              <a:t>ợc sao chép từ tiến trình này đến tiến trình khác.</a:t>
            </a:r>
          </a:p>
          <a:p>
            <a:pPr lvl="1"/>
            <a:r>
              <a:rPr lang="en-US" altLang="en-US"/>
              <a:t>Loại 2: Sử dụng một vùng nhớ chia sẻ, không cần sao chép các thông điệp lớn mà chỉ cần trỏ đến vùng nhớ đó. </a:t>
            </a:r>
          </a:p>
          <a:p>
            <a:pPr lvl="1"/>
            <a:r>
              <a:rPr lang="en-US" altLang="en-US"/>
              <a:t>Loại 3: Gọi là </a:t>
            </a:r>
            <a:r>
              <a:rPr lang="en-US" altLang="en-US" i="1"/>
              <a:t>quick</a:t>
            </a:r>
            <a:r>
              <a:rPr lang="en-US" altLang="en-US"/>
              <a:t> LPC, đ</a:t>
            </a:r>
            <a:r>
              <a:rPr lang="vi-VN" altLang="en-US"/>
              <a:t>ư</a:t>
            </a:r>
            <a:r>
              <a:rPr lang="en-US" altLang="en-US"/>
              <a:t>ợc sử dụng bởi thành phần giao diện đồ họa của hệ thống con Win32. </a:t>
            </a:r>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8967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Bộ nhớ ảo trên Linux/Windows đ</a:t>
            </a:r>
            <a:r>
              <a:rPr lang="vi-VN"/>
              <a:t>ư</a:t>
            </a:r>
            <a:r>
              <a:rPr lang="en-US"/>
              <a:t>ợc tổ chức và hoạt động nh</a:t>
            </a:r>
            <a:r>
              <a:rPr lang="vi-VN"/>
              <a:t>ư</a:t>
            </a:r>
            <a:r>
              <a:rPr lang="en-US"/>
              <a:t> thế nào?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6/21/2020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 </a:t>
            </a:r>
          </a:p>
          <a:p>
            <a:pPr lvl="1">
              <a:defRPr/>
            </a:pPr>
            <a:endParaRPr 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6/21/2020</a:t>
            </a:fld>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a:solidFill>
                  <a:srgbClr val="0070C0"/>
                </a:solidFill>
              </a:rPr>
              <a:t>PHẦN 1 </a:t>
            </a:r>
          </a:p>
          <a:p>
            <a:pPr marL="0" indent="0" algn="ctr">
              <a:buNone/>
            </a:pPr>
            <a:r>
              <a:rPr lang="en-US" sz="4000">
                <a:solidFill>
                  <a:srgbClr val="0070C0"/>
                </a:solidFill>
              </a:rPr>
              <a:t>HỆ ĐIỀU HÀNH LINUX</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17472846-94FD-4B8D-BEED-6B10D838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90962"/>
            <a:ext cx="1928813" cy="2281238"/>
          </a:xfrm>
          <a:prstGeom prst="rect">
            <a:avLst/>
          </a:prstGeom>
        </p:spPr>
      </p:pic>
    </p:spTree>
    <p:extLst>
      <p:ext uri="{BB962C8B-B14F-4D97-AF65-F5344CB8AC3E}">
        <p14:creationId xmlns:p14="http://schemas.microsoft.com/office/powerpoint/2010/main" val="311058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Lịch sử phát triển của Linux</a:t>
            </a:r>
            <a:endParaRPr lang="vi-VN" altLang="ja-JP"/>
          </a:p>
        </p:txBody>
      </p:sp>
      <p:sp>
        <p:nvSpPr>
          <p:cNvPr id="3" name="コンテンツ プレースホルダー 2"/>
          <p:cNvSpPr>
            <a:spLocks noGrp="1"/>
          </p:cNvSpPr>
          <p:nvPr>
            <p:ph idx="1"/>
          </p:nvPr>
        </p:nvSpPr>
        <p:spPr>
          <a:xfrm>
            <a:off x="609963" y="1371600"/>
            <a:ext cx="10972437" cy="5029201"/>
          </a:xfrm>
        </p:spPr>
        <p:txBody>
          <a:bodyPr/>
          <a:lstStyle/>
          <a:p>
            <a:pPr algn="just"/>
            <a:r>
              <a:rPr lang="en-US" altLang="en-US" sz="2600">
                <a:ea typeface="Tahoma" panose="020B0604030504040204" pitchFamily="34" charset="0"/>
              </a:rPr>
              <a:t>Linux là một hệ điều hành hiện đại, miễn phí dựa trên UNIX.</a:t>
            </a:r>
          </a:p>
          <a:p>
            <a:pPr algn="just"/>
            <a:r>
              <a:rPr lang="en-US" altLang="en-US" sz="2600">
                <a:ea typeface="Tahoma" panose="020B0604030504040204" pitchFamily="34" charset="0"/>
              </a:rPr>
              <a:t>Nhân Linux bắt đầu đ</a:t>
            </a:r>
            <a:r>
              <a:rPr lang="vi-VN" altLang="en-US" sz="2600">
                <a:ea typeface="Tahoma" panose="020B0604030504040204" pitchFamily="34" charset="0"/>
              </a:rPr>
              <a:t>ư</a:t>
            </a:r>
            <a:r>
              <a:rPr lang="en-US" altLang="en-US" sz="2600">
                <a:ea typeface="Tahoma" panose="020B0604030504040204" pitchFamily="34" charset="0"/>
              </a:rPr>
              <a:t>ợc phát triển bởi Linus Torvalds từ 1991, với mục đích ban đầu để t</a:t>
            </a:r>
            <a:r>
              <a:rPr lang="vi-VN" altLang="en-US" sz="2600">
                <a:ea typeface="Tahoma" panose="020B0604030504040204" pitchFamily="34" charset="0"/>
              </a:rPr>
              <a:t>ư</a:t>
            </a:r>
            <a:r>
              <a:rPr lang="en-US" altLang="en-US" sz="2600">
                <a:ea typeface="Tahoma" panose="020B0604030504040204" pitchFamily="34" charset="0"/>
              </a:rPr>
              <a:t>ơng thích với UNIX, đ</a:t>
            </a:r>
            <a:r>
              <a:rPr lang="vi-VN" altLang="en-US" sz="2600">
                <a:ea typeface="Tahoma" panose="020B0604030504040204" pitchFamily="34" charset="0"/>
              </a:rPr>
              <a:t>ư</a:t>
            </a:r>
            <a:r>
              <a:rPr lang="en-US" altLang="en-US" sz="2600">
                <a:ea typeface="Tahoma" panose="020B0604030504040204" pitchFamily="34" charset="0"/>
              </a:rPr>
              <a:t>ợc phát hành d</a:t>
            </a:r>
            <a:r>
              <a:rPr lang="vi-VN" altLang="en-US" sz="2600">
                <a:ea typeface="Tahoma" panose="020B0604030504040204" pitchFamily="34" charset="0"/>
              </a:rPr>
              <a:t>ư</a:t>
            </a:r>
            <a:r>
              <a:rPr lang="en-US" altLang="en-US" sz="2600">
                <a:ea typeface="Tahoma" panose="020B0604030504040204" pitchFamily="34" charset="0"/>
              </a:rPr>
              <a:t>ới dạng mã nguồn mở. </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phát triển và duy trì bởi nhiều ng</a:t>
            </a:r>
            <a:r>
              <a:rPr lang="vi-VN" altLang="en-US" sz="2600">
                <a:ea typeface="Tahoma" panose="020B0604030504040204" pitchFamily="34" charset="0"/>
              </a:rPr>
              <a:t>ư</a:t>
            </a:r>
            <a:r>
              <a:rPr lang="en-US" altLang="en-US" sz="2600">
                <a:ea typeface="Tahoma" panose="020B0604030504040204" pitchFamily="34" charset="0"/>
              </a:rPr>
              <a:t>ời dùng trên thế giới.</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thiết kế để hoạt động hiệu quả trên PC và nhiều nền tảng phần cứng khác. </a:t>
            </a:r>
            <a:endParaRPr lang="vi-VN" altLang="en-US" sz="2600">
              <a:ea typeface="Tahoma" panose="020B0604030504040204" pitchFamily="34" charset="0"/>
            </a:endParaRPr>
          </a:p>
          <a:p>
            <a:pPr algn="just"/>
            <a:r>
              <a:rPr lang="en-US" altLang="en-US" sz="2600">
                <a:ea typeface="Tahoma" panose="020B0604030504040204" pitchFamily="34" charset="0"/>
              </a:rPr>
              <a:t>Linux có nhiều bản phân phối khác nhau bao gồm nhân, các ứng dụng và công cụ quản lý. </a:t>
            </a:r>
            <a:endParaRPr lang="vi-VN" altLang="en-US" sz="26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6/21/2020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a:t>Nhân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a:t>Phiên bản 0.01 (5/1991) không có kết nối mạng, chỉ chạy trên PC với bộ xử lý Intel 80386.</a:t>
            </a:r>
          </a:p>
          <a:p>
            <a:r>
              <a:rPr lang="en-US"/>
              <a:t>Phiên bản 1.0 (3/1994) bổ sung nhiều chức năng mới:</a:t>
            </a:r>
          </a:p>
          <a:p>
            <a:pPr lvl="1"/>
            <a:r>
              <a:rPr lang="en-US"/>
              <a:t>Hỗ trợ giao thức TCP/IP</a:t>
            </a:r>
          </a:p>
          <a:p>
            <a:pPr lvl="1"/>
            <a:r>
              <a:rPr lang="en-US"/>
              <a:t>Giao tiếp socket t</a:t>
            </a:r>
            <a:r>
              <a:rPr lang="vi-VN"/>
              <a:t>ư</a:t>
            </a:r>
            <a:r>
              <a:rPr lang="en-US"/>
              <a:t>ơng thích BSD</a:t>
            </a:r>
          </a:p>
          <a:p>
            <a:pPr lvl="1"/>
            <a:r>
              <a:rPr lang="en-US"/>
              <a:t>Cải thiện hệ thống tập tin</a:t>
            </a:r>
          </a:p>
          <a:p>
            <a:pPr lvl="1"/>
            <a:r>
              <a:rPr lang="en-US"/>
              <a:t>Hỗ trợ thêm nhiều phần cứng</a:t>
            </a:r>
          </a:p>
          <a:p>
            <a:r>
              <a:rPr lang="en-US"/>
              <a:t>Phiên bản 1.2 (3/1995) là phiên bản cuối cùng chỉ dành cho PC. </a:t>
            </a:r>
          </a:p>
          <a:p>
            <a:r>
              <a:rPr lang="en-US"/>
              <a:t>Cách thức đánh số phiên bản: số lẻ là các phiên bản phát triển, số chẵn là các phiên bản chính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a:t>Linux 2.0</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a:t>Linux 2.0 đ</a:t>
            </a:r>
            <a:r>
              <a:rPr lang="vi-VN"/>
              <a:t>ư</a:t>
            </a:r>
            <a:r>
              <a:rPr lang="en-US"/>
              <a:t>ợc phát hành vào 6/1996 với hai cải tiến lớn:</a:t>
            </a:r>
          </a:p>
          <a:p>
            <a:pPr lvl="1"/>
            <a:r>
              <a:rPr lang="en-US"/>
              <a:t>Hỗ trợ nhiều kiến trúc, bao gồm cả 64 bit Alpha</a:t>
            </a:r>
          </a:p>
          <a:p>
            <a:pPr lvl="1"/>
            <a:r>
              <a:rPr lang="en-US"/>
              <a:t>Hỗ trợ các kiến trúc đa bộ xử lý</a:t>
            </a:r>
          </a:p>
          <a:p>
            <a:r>
              <a:rPr lang="en-US"/>
              <a:t>Linux 2.0 hoạt động trên nhiều hệ thống khác nhau: </a:t>
            </a:r>
            <a:r>
              <a:rPr lang="en-US" altLang="en-US"/>
              <a:t>Sun Sparc, PC, PowerMac, …</a:t>
            </a:r>
          </a:p>
          <a:p>
            <a:r>
              <a:rPr lang="en-US" altLang="en-US"/>
              <a:t>Các phiên bản 2.4 và 2.6 tiếp tục tăng c</a:t>
            </a:r>
            <a:r>
              <a:rPr lang="vi-VN" altLang="en-US"/>
              <a:t>ư</a:t>
            </a:r>
            <a:r>
              <a:rPr lang="en-US" altLang="en-US"/>
              <a:t>ờng hỗ trợ SMP, cải thiện hệ thống quản lý bộ nhớ với sự hỗ trợ bộ nhớ 64 bit.</a:t>
            </a:r>
          </a:p>
          <a:p>
            <a:r>
              <a:rPr lang="en-US" altLang="en-US"/>
              <a:t>Linux 3.0 phát hành vào 7/2011 với sự cải thiện khả năng ảo hóa, quản lý bộ nhớ và định thời.</a:t>
            </a:r>
          </a:p>
          <a:p>
            <a:endParaRPr lang="en-US" altLang="en-US"/>
          </a:p>
          <a:p>
            <a:endParaRPr lang="en-US"/>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F7681EE8-9FE2-425D-8FB4-74C399BDEDA0}" type="datetime1">
              <a:rPr kumimoji="1" lang="en-US" altLang="ja-JP" smtClean="0"/>
              <a:t>6/21/2020</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5182</Words>
  <Application>Microsoft Office PowerPoint</Application>
  <PresentationFormat>Widescreen</PresentationFormat>
  <Paragraphs>419</Paragraphs>
  <Slides>49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Times New Roman</vt:lpstr>
      <vt:lpstr>Wingdings</vt:lpstr>
      <vt:lpstr>dsp</vt:lpstr>
      <vt:lpstr>HỆ ĐIỀU HÀNH Chương 9   Hệ điều hành Linux và  hệ điều hành Windows </vt:lpstr>
      <vt:lpstr>Câu hỏi ôn tập chương 8</vt:lpstr>
      <vt:lpstr>Bài tập chương 8</vt:lpstr>
      <vt:lpstr>Mục tiêu chương 9</vt:lpstr>
      <vt:lpstr>Nội dung chương 9</vt:lpstr>
      <vt:lpstr>PowerPoint Presentation</vt:lpstr>
      <vt:lpstr>Lịch sử phát triển của Linux</vt:lpstr>
      <vt:lpstr>Nhân Linux</vt:lpstr>
      <vt:lpstr>Linux 2.0</vt:lpstr>
      <vt:lpstr>Hệ thống Linux</vt:lpstr>
      <vt:lpstr>Các bản phân phối Linux</vt:lpstr>
      <vt:lpstr>Giấy phép Linux</vt:lpstr>
      <vt:lpstr>Linux: Nguyên tắc thiết kế</vt:lpstr>
      <vt:lpstr>Các thành phần của hệ thống Linux</vt:lpstr>
      <vt:lpstr>Các thành phần của hệ thống Linux</vt:lpstr>
      <vt:lpstr>Các thành phần của hệ thống Linux</vt:lpstr>
      <vt:lpstr>Linux: Các module nhân</vt:lpstr>
      <vt:lpstr>Linux: Các module nhân</vt:lpstr>
      <vt:lpstr>Quản lý tiến trình trên Linux</vt:lpstr>
      <vt:lpstr>Định thời trên Linux</vt:lpstr>
      <vt:lpstr>Giao tiếp liên tiến trình trên Linux</vt:lpstr>
      <vt:lpstr>Chuyển dữ liệu giữa các tiến trình trên Linux</vt:lpstr>
      <vt:lpstr>Quản lý bộ nhớ trên Linux</vt:lpstr>
      <vt:lpstr>Quản lý bộ nhớ trên Linux</vt:lpstr>
      <vt:lpstr>Bộ nhớ ảo trên Linux</vt:lpstr>
      <vt:lpstr>Bộ nhớ ảo trên Linux</vt:lpstr>
      <vt:lpstr>Bộ nhớ ảo trên Linux</vt:lpstr>
      <vt:lpstr>Hoán vị và phân trang trên Linux</vt:lpstr>
      <vt:lpstr>PowerPoint Presentation</vt:lpstr>
      <vt:lpstr>Lịch sử phát triển của Windows</vt:lpstr>
      <vt:lpstr>Nguyên tắc thiết kế của Windows</vt:lpstr>
      <vt:lpstr>Nguyên tắc thiết kế của Windows</vt:lpstr>
      <vt:lpstr>Nguyên tắc thiết kế của Windows</vt:lpstr>
      <vt:lpstr>Kiến trúc của Windows 10</vt:lpstr>
      <vt:lpstr>Kiến trúc Windows 10</vt:lpstr>
      <vt:lpstr>Các thành phần hệ thống trong Windows 10</vt:lpstr>
      <vt:lpstr>Các thành phần hệ thống trong Windows 10</vt:lpstr>
      <vt:lpstr>Các thành phần hệ thống trong Windows 10</vt:lpstr>
      <vt:lpstr>Quản lý tiến trình – tiểu trình trong nhân Windows</vt:lpstr>
      <vt:lpstr>Định thời trên Windows</vt:lpstr>
      <vt:lpstr>Định thời trên Windows</vt:lpstr>
      <vt:lpstr>Quản lý bộ nhớ ảo trên Windows 10</vt:lpstr>
      <vt:lpstr>Quản lý bộ nhớ ảo trên Windows 10</vt:lpstr>
      <vt:lpstr>Quản lý bộ nhớ ảo trên Windows 10</vt:lpstr>
      <vt:lpstr>Các tác vụ điều hành: Quản lý tiến trình</vt:lpstr>
      <vt:lpstr>Các tác vụ điều hành: Local Procedure Call Facility</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9   Hệ điều hành Linux </dc:title>
  <dc:creator>Nguyễn Thanh Thiện</dc:creator>
  <cp:lastModifiedBy>Nguyễn Thanh Thiện</cp:lastModifiedBy>
  <cp:revision>30</cp:revision>
  <dcterms:created xsi:type="dcterms:W3CDTF">2020-06-13T15:01:14Z</dcterms:created>
  <dcterms:modified xsi:type="dcterms:W3CDTF">2020-06-21T12:20:16Z</dcterms:modified>
</cp:coreProperties>
</file>