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2" r:id="rId2"/>
    <p:sldId id="334" r:id="rId3"/>
    <p:sldId id="335" r:id="rId4"/>
    <p:sldId id="336" r:id="rId5"/>
    <p:sldId id="302" r:id="rId6"/>
    <p:sldId id="303" r:id="rId7"/>
    <p:sldId id="337" r:id="rId8"/>
    <p:sldId id="338" r:id="rId9"/>
    <p:sldId id="339" r:id="rId10"/>
    <p:sldId id="340" r:id="rId11"/>
    <p:sldId id="341" r:id="rId12"/>
    <p:sldId id="342" r:id="rId13"/>
    <p:sldId id="343" r:id="rId14"/>
    <p:sldId id="344" r:id="rId15"/>
    <p:sldId id="345" r:id="rId16"/>
    <p:sldId id="346" r:id="rId17"/>
    <p:sldId id="348" r:id="rId18"/>
    <p:sldId id="347" r:id="rId19"/>
    <p:sldId id="349" r:id="rId20"/>
    <p:sldId id="367" r:id="rId21"/>
    <p:sldId id="368" r:id="rId22"/>
    <p:sldId id="369" r:id="rId23"/>
    <p:sldId id="352" r:id="rId24"/>
    <p:sldId id="353" r:id="rId25"/>
    <p:sldId id="370" r:id="rId26"/>
    <p:sldId id="371" r:id="rId27"/>
    <p:sldId id="372" r:id="rId28"/>
    <p:sldId id="373" r:id="rId29"/>
    <p:sldId id="374" r:id="rId30"/>
    <p:sldId id="375" r:id="rId31"/>
    <p:sldId id="357" r:id="rId32"/>
    <p:sldId id="358" r:id="rId33"/>
    <p:sldId id="359" r:id="rId34"/>
    <p:sldId id="360" r:id="rId35"/>
    <p:sldId id="361" r:id="rId36"/>
    <p:sldId id="362" r:id="rId37"/>
    <p:sldId id="363" r:id="rId38"/>
    <p:sldId id="376" r:id="rId39"/>
    <p:sldId id="301" r:id="rId40"/>
    <p:sldId id="364" r:id="rId41"/>
    <p:sldId id="365" r:id="rId42"/>
    <p:sldId id="366"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35"/>
            <p14:sldId id="336"/>
            <p14:sldId id="302"/>
            <p14:sldId id="303"/>
            <p14:sldId id="337"/>
            <p14:sldId id="338"/>
            <p14:sldId id="339"/>
            <p14:sldId id="340"/>
            <p14:sldId id="341"/>
            <p14:sldId id="342"/>
            <p14:sldId id="343"/>
            <p14:sldId id="344"/>
            <p14:sldId id="345"/>
            <p14:sldId id="346"/>
            <p14:sldId id="348"/>
            <p14:sldId id="347"/>
            <p14:sldId id="349"/>
            <p14:sldId id="367"/>
            <p14:sldId id="368"/>
            <p14:sldId id="369"/>
            <p14:sldId id="352"/>
            <p14:sldId id="353"/>
            <p14:sldId id="370"/>
            <p14:sldId id="371"/>
            <p14:sldId id="372"/>
            <p14:sldId id="373"/>
            <p14:sldId id="374"/>
            <p14:sldId id="375"/>
            <p14:sldId id="357"/>
            <p14:sldId id="358"/>
            <p14:sldId id="359"/>
            <p14:sldId id="360"/>
            <p14:sldId id="361"/>
            <p14:sldId id="362"/>
            <p14:sldId id="363"/>
            <p14:sldId id="376"/>
            <p14:sldId id="301"/>
            <p14:sldId id="364"/>
            <p14:sldId id="365"/>
            <p14:sldId id="3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2020/10/6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2020/10/6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295729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103396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338700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55823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14866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3645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28501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170111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6147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507820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6862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4884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77631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10/6/2020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10/6/2020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10/6/2020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10/6/2020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10/6/2020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(1)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F3D08AC2-B54E-4DC6-8F6F-C5524D19B871}" type="datetime1">
              <a:rPr lang="en-US" altLang="ja-JP" smtClean="0"/>
              <a:t>10/6/2020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10/6/2020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Short-term scheduling</a:t>
            </a:r>
          </a:p>
          <a:p>
            <a:pPr lvl="1"/>
            <a:r>
              <a:rPr lang="vi-VN"/>
              <a:t>Xác định process nào trong ready queue sẽ được chiếm CPU để thực thi kế tiếp (còn được gọi là định thời CPU, CPU scheduling)</a:t>
            </a:r>
          </a:p>
          <a:p>
            <a:pPr lvl="1"/>
            <a:r>
              <a:rPr lang="vi-VN"/>
              <a:t>Bộ định thời short-term được gọi mỗi khi có một trong các sự kiện/interrupt sau xảy ra:</a:t>
            </a:r>
          </a:p>
          <a:p>
            <a:pPr lvl="2"/>
            <a:r>
              <a:rPr lang="vi-VN"/>
              <a:t>Ngắt thời gian (clock interrupt)</a:t>
            </a:r>
          </a:p>
          <a:p>
            <a:pPr lvl="2"/>
            <a:r>
              <a:rPr lang="vi-VN"/>
              <a:t>Ngắt ngoại vi (I/O interrupt)</a:t>
            </a:r>
          </a:p>
          <a:p>
            <a:pPr lvl="2"/>
            <a:r>
              <a:rPr lang="vi-VN"/>
              <a:t>Lời gọi hệ thống (operating system call)</a:t>
            </a:r>
          </a:p>
          <a:p>
            <a:pPr lvl="2"/>
            <a:r>
              <a:rPr lang="vi-VN"/>
              <a:t>Signal </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01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định thời</a:t>
            </a:r>
          </a:p>
        </p:txBody>
      </p:sp>
      <p:sp>
        <p:nvSpPr>
          <p:cNvPr id="3" name="Content Placeholder 2"/>
          <p:cNvSpPr>
            <a:spLocks noGrp="1"/>
          </p:cNvSpPr>
          <p:nvPr>
            <p:ph idx="1"/>
          </p:nvPr>
        </p:nvSpPr>
        <p:spPr/>
        <p:txBody>
          <a:bodyPr/>
          <a:lstStyle/>
          <a:p>
            <a:r>
              <a:rPr lang="en-US"/>
              <a:t>Bộ định thời</a:t>
            </a:r>
            <a:r>
              <a:rPr lang="vi-VN"/>
              <a:t> sẽ chuyển quyền điều khiển CPU về cho process được chọn</a:t>
            </a:r>
            <a:r>
              <a:rPr lang="en-US"/>
              <a:t>.</a:t>
            </a:r>
            <a:endParaRPr lang="vi-VN"/>
          </a:p>
          <a:p>
            <a:r>
              <a:rPr lang="vi-VN"/>
              <a:t>Bao gồm:</a:t>
            </a:r>
          </a:p>
          <a:p>
            <a:pPr lvl="1"/>
            <a:r>
              <a:rPr lang="vi-VN"/>
              <a:t>Chuyển ngữ cảnh (sử dụng thông tin ngữ cảnh trong PCB)</a:t>
            </a:r>
          </a:p>
          <a:p>
            <a:pPr lvl="1"/>
            <a:r>
              <a:rPr lang="vi-VN"/>
              <a:t>Chuyển chế độ người dùng</a:t>
            </a:r>
          </a:p>
          <a:p>
            <a:pPr lvl="1"/>
            <a:r>
              <a:rPr lang="vi-VN"/>
              <a:t>Nhảy đến vị trí thích hợp trong chương trình ứng dụng để khởi động lại chương trình (chính là program counter trong PCB)</a:t>
            </a:r>
          </a:p>
          <a:p>
            <a:r>
              <a:rPr lang="vi-VN"/>
              <a:t>Công việc này gây ra phí tổn</a:t>
            </a:r>
          </a:p>
          <a:p>
            <a:pPr lvl="1"/>
            <a:r>
              <a:rPr lang="vi-VN"/>
              <a:t>Dispatch latency: thời gian mà </a:t>
            </a:r>
            <a:r>
              <a:rPr lang="en-US"/>
              <a:t>bộ định thời</a:t>
            </a:r>
            <a:r>
              <a:rPr lang="vi-VN"/>
              <a:t> dừng một process và khởi động một process khác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1459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a:t>
            </a:r>
          </a:p>
        </p:txBody>
      </p:sp>
      <p:sp>
        <p:nvSpPr>
          <p:cNvPr id="3" name="Content Placeholder 2"/>
          <p:cNvSpPr>
            <a:spLocks noGrp="1"/>
          </p:cNvSpPr>
          <p:nvPr>
            <p:ph idx="1"/>
          </p:nvPr>
        </p:nvSpPr>
        <p:spPr/>
        <p:txBody>
          <a:bodyPr/>
          <a:lstStyle/>
          <a:p>
            <a:r>
              <a:rPr lang="vi-VN"/>
              <a:t>Hướng người dùng (User-oriented)</a:t>
            </a:r>
          </a:p>
          <a:p>
            <a:pPr lvl="1"/>
            <a:r>
              <a:rPr lang="vi-VN"/>
              <a:t>Thời gian đáp ứng (Response time): khoảng thời gian process nhận yêu cầu đến khi yêu cầu đầu tiên được đáp ứng (time-sharing, interactive system) → cực tiểu</a:t>
            </a:r>
          </a:p>
          <a:p>
            <a:pPr lvl="1"/>
            <a:r>
              <a:rPr lang="vi-VN"/>
              <a:t>Thời gian quay vòng (hoàn thành) (Turnaround time): khoảng thời gian từ lúc một process được nạp vào hệ thống đến khi process đó kết thúc → cực tiểu</a:t>
            </a:r>
          </a:p>
          <a:p>
            <a:pPr lvl="1"/>
            <a:r>
              <a:rPr lang="vi-VN"/>
              <a:t>Thời gian chờ (Waiting time): tổng thời gian một process đợi trong ready queue → cực tiểu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394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tiêu chuẩn định thời CPU (tt)</a:t>
            </a:r>
          </a:p>
        </p:txBody>
      </p:sp>
      <p:sp>
        <p:nvSpPr>
          <p:cNvPr id="3" name="Content Placeholder 2"/>
          <p:cNvSpPr>
            <a:spLocks noGrp="1"/>
          </p:cNvSpPr>
          <p:nvPr>
            <p:ph idx="1"/>
          </p:nvPr>
        </p:nvSpPr>
        <p:spPr/>
        <p:txBody>
          <a:bodyPr/>
          <a:lstStyle/>
          <a:p>
            <a:r>
              <a:rPr lang="vi-VN"/>
              <a:t>Hướng hệ thống (System-oriented)</a:t>
            </a:r>
          </a:p>
          <a:p>
            <a:pPr lvl="1"/>
            <a:r>
              <a:rPr lang="vi-VN"/>
              <a:t>Sử dụng CPU (processor utilization): định thời sao cho CPU càng bận càng tốt → cực đại</a:t>
            </a:r>
          </a:p>
          <a:p>
            <a:pPr lvl="1"/>
            <a:r>
              <a:rPr lang="vi-VN"/>
              <a:t>Công bằng (fairness): tất cả process phải được đối xử như nhau</a:t>
            </a:r>
          </a:p>
          <a:p>
            <a:pPr lvl="1"/>
            <a:r>
              <a:rPr lang="vi-VN"/>
              <a:t>Thông lượng (throughput): số process hoàn tất công việc trong một đơn vị thời gian → cực đại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4679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a:t>
            </a:r>
          </a:p>
        </p:txBody>
      </p:sp>
      <p:sp>
        <p:nvSpPr>
          <p:cNvPr id="3" name="Content Placeholder 2"/>
          <p:cNvSpPr>
            <a:spLocks noGrp="1"/>
          </p:cNvSpPr>
          <p:nvPr>
            <p:ph idx="1"/>
          </p:nvPr>
        </p:nvSpPr>
        <p:spPr/>
        <p:txBody>
          <a:bodyPr/>
          <a:lstStyle/>
          <a:p>
            <a:r>
              <a:rPr lang="vi-VN"/>
              <a:t>Hàm chọn lựa (selection function): dùng để chọn process nào trong ready queue được thực thi (thường dựa trên độ ưu tiên, yêu cầu về tài nguyên, đặc điểm thực thi của process,…)</a:t>
            </a:r>
            <a:endParaRPr lang="en-US"/>
          </a:p>
          <a:p>
            <a:r>
              <a:rPr lang="vi-VN"/>
              <a:t>Chế độ quyết định (decision mode): chọn thời điểm thực hiện hàm chọn lựa để định thời</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346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Hai yếu tố của giải thuật định thời (tt)</a:t>
            </a:r>
          </a:p>
        </p:txBody>
      </p:sp>
      <p:sp>
        <p:nvSpPr>
          <p:cNvPr id="3" name="Content Placeholder 2"/>
          <p:cNvSpPr>
            <a:spLocks noGrp="1"/>
          </p:cNvSpPr>
          <p:nvPr>
            <p:ph idx="1"/>
          </p:nvPr>
        </p:nvSpPr>
        <p:spPr/>
        <p:txBody>
          <a:bodyPr/>
          <a:lstStyle/>
          <a:p>
            <a:r>
              <a:rPr lang="vi-VN"/>
              <a:t>Có hai chế độ</a:t>
            </a:r>
            <a:r>
              <a:rPr lang="en-US"/>
              <a:t> quyết định</a:t>
            </a:r>
            <a:r>
              <a:rPr lang="vi-VN"/>
              <a:t>:</a:t>
            </a:r>
          </a:p>
          <a:p>
            <a:pPr lvl="1"/>
            <a:r>
              <a:rPr lang="vi-VN"/>
              <a:t>Không trưng dụng (Non-preemptive)</a:t>
            </a:r>
          </a:p>
          <a:p>
            <a:pPr lvl="2"/>
            <a:r>
              <a:rPr lang="vi-VN"/>
              <a:t>Khi ở trạng thái running, process sẽ thực thi cho đến khi kết thúc hoặc bị blocked do yêu cầu I/O</a:t>
            </a:r>
          </a:p>
          <a:p>
            <a:pPr lvl="1"/>
            <a:r>
              <a:rPr lang="vi-VN"/>
              <a:t>Trưng dụng (Preemptive)</a:t>
            </a:r>
          </a:p>
          <a:p>
            <a:pPr lvl="2"/>
            <a:r>
              <a:rPr lang="vi-VN"/>
              <a:t>Process đang thực thi (trạng thái running) có thể bị ngắt nửa chừng và chuyển về trạng thái ready </a:t>
            </a:r>
          </a:p>
          <a:p>
            <a:pPr lvl="2"/>
            <a:r>
              <a:rPr lang="vi-VN"/>
              <a:t>Chi phí cao hơn non-preemptive nhưng đánh đổi lại bằng thời gian đáp ứng tốt hơn vì không có trường hợp một process độc chiếm CPU quá lâu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867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Preemptive và Non-preemptive</a:t>
            </a:r>
          </a:p>
        </p:txBody>
      </p:sp>
      <p:sp>
        <p:nvSpPr>
          <p:cNvPr id="3" name="Content Placeholder 2"/>
          <p:cNvSpPr>
            <a:spLocks noGrp="1"/>
          </p:cNvSpPr>
          <p:nvPr>
            <p:ph idx="1"/>
          </p:nvPr>
        </p:nvSpPr>
        <p:spPr/>
        <p:txBody>
          <a:bodyPr/>
          <a:lstStyle/>
          <a:p>
            <a:r>
              <a:rPr lang="vi-VN"/>
              <a:t>Hàm định thời được thực hiện khi</a:t>
            </a:r>
          </a:p>
          <a:p>
            <a:pPr lvl="1"/>
            <a:r>
              <a:rPr lang="vi-VN"/>
              <a:t>(1)</a:t>
            </a:r>
            <a:r>
              <a:rPr lang="en-US"/>
              <a:t> </a:t>
            </a:r>
            <a:r>
              <a:rPr lang="vi-VN"/>
              <a:t>Chuyển từ trạng thái running sang waiting </a:t>
            </a:r>
          </a:p>
          <a:p>
            <a:pPr lvl="1"/>
            <a:r>
              <a:rPr lang="vi-VN"/>
              <a:t>(2) Chuyển từ trạng thái running sang ready</a:t>
            </a:r>
          </a:p>
          <a:p>
            <a:pPr lvl="1"/>
            <a:r>
              <a:rPr lang="vi-VN"/>
              <a:t>(3) Chuyển từ trạng thái waiting, new sang ready</a:t>
            </a:r>
          </a:p>
          <a:p>
            <a:pPr lvl="1"/>
            <a:r>
              <a:rPr lang="vi-VN"/>
              <a:t>(4) Kết thúc thực thi</a:t>
            </a:r>
          </a:p>
          <a:p>
            <a:pPr lvl="1"/>
            <a:r>
              <a:rPr lang="vi-VN"/>
              <a:t>(1) và (4) không cần lựa chọn loại định thời biểu, (2) và (3) cần</a:t>
            </a:r>
          </a:p>
          <a:p>
            <a:r>
              <a:rPr lang="vi-VN"/>
              <a:t>Trường hợp 1, 4 được gọi là định thời nonpreemptive</a:t>
            </a:r>
          </a:p>
          <a:p>
            <a:r>
              <a:rPr lang="vi-VN"/>
              <a:t>Trường hợp 2, 3 được gọi là định thời preemptive</a:t>
            </a:r>
          </a:p>
          <a:p>
            <a:pPr marL="0" indent="0" algn="ctr">
              <a:buNone/>
            </a:pPr>
            <a:r>
              <a:rPr lang="vi-VN"/>
              <a:t>Thực hiện theo cơ chế nào khó hơn? Tại sao?</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44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Khảo sát giải thuật định thời</a:t>
            </a:r>
          </a:p>
        </p:txBody>
      </p:sp>
      <p:sp>
        <p:nvSpPr>
          <p:cNvPr id="3" name="Content Placeholder 2"/>
          <p:cNvSpPr>
            <a:spLocks noGrp="1"/>
          </p:cNvSpPr>
          <p:nvPr>
            <p:ph idx="1"/>
          </p:nvPr>
        </p:nvSpPr>
        <p:spPr/>
        <p:txBody>
          <a:bodyPr/>
          <a:lstStyle/>
          <a:p>
            <a:r>
              <a:rPr lang="en-US"/>
              <a:t>Service time = thời gian process cần CPU trong một chu kỳ CPU-I/O </a:t>
            </a:r>
          </a:p>
          <a:p>
            <a:r>
              <a:rPr lang="en-US"/>
              <a:t>Process có service time lớn là các CPU-bound process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1255378" y="2892748"/>
            <a:ext cx="6631658" cy="3508052"/>
          </a:xfrm>
          <a:prstGeom prst="rect">
            <a:avLst/>
          </a:prstGeom>
        </p:spPr>
      </p:pic>
    </p:spTree>
    <p:extLst>
      <p:ext uri="{BB962C8B-B14F-4D97-AF65-F5344CB8AC3E}">
        <p14:creationId xmlns:p14="http://schemas.microsoft.com/office/powerpoint/2010/main" val="154287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giải thuật định thời</a:t>
            </a:r>
          </a:p>
        </p:txBody>
      </p:sp>
      <p:sp>
        <p:nvSpPr>
          <p:cNvPr id="3" name="Content Placeholder 2"/>
          <p:cNvSpPr>
            <a:spLocks noGrp="1"/>
          </p:cNvSpPr>
          <p:nvPr>
            <p:ph idx="1"/>
          </p:nvPr>
        </p:nvSpPr>
        <p:spPr/>
        <p:txBody>
          <a:bodyPr/>
          <a:lstStyle/>
          <a:p>
            <a:r>
              <a:rPr lang="en-US"/>
              <a:t>First-Come, First-Served (FCFS)</a:t>
            </a:r>
          </a:p>
          <a:p>
            <a:r>
              <a:rPr lang="en-US"/>
              <a:t>Shortest Job First (SJF)</a:t>
            </a:r>
          </a:p>
          <a:p>
            <a:r>
              <a:rPr lang="en-US"/>
              <a:t>Shortest Remaining Time First (SRTF)</a:t>
            </a:r>
          </a:p>
          <a:p>
            <a:r>
              <a:rPr lang="en-US"/>
              <a:t>Round-Robin (RR)</a:t>
            </a:r>
          </a:p>
          <a:p>
            <a:r>
              <a:rPr lang="en-US"/>
              <a:t>Priority Scheduling</a:t>
            </a:r>
          </a:p>
          <a:p>
            <a:r>
              <a:rPr lang="en-US"/>
              <a:t>Highest Response Ratio Next (HRRN)</a:t>
            </a:r>
          </a:p>
          <a:p>
            <a:r>
              <a:rPr lang="en-US"/>
              <a:t>Multilevel Queue </a:t>
            </a:r>
          </a:p>
          <a:p>
            <a:r>
              <a:rPr lang="en-US"/>
              <a:t>Multilevel Feedback Queue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0548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First-Come, First-Served (FCFS)</a:t>
            </a:r>
          </a:p>
        </p:txBody>
      </p:sp>
      <p:sp>
        <p:nvSpPr>
          <p:cNvPr id="3" name="Content Placeholder 2"/>
          <p:cNvSpPr>
            <a:spLocks noGrp="1"/>
          </p:cNvSpPr>
          <p:nvPr>
            <p:ph idx="1"/>
          </p:nvPr>
        </p:nvSpPr>
        <p:spPr/>
        <p:txBody>
          <a:bodyPr/>
          <a:lstStyle/>
          <a:p>
            <a:r>
              <a:rPr lang="vi-VN"/>
              <a:t>Hàm lựa chọn: </a:t>
            </a:r>
          </a:p>
          <a:p>
            <a:pPr lvl="1"/>
            <a:r>
              <a:rPr lang="vi-VN"/>
              <a:t>Tiến trình nào yêu cầu CPU trước sẽ được cấp phát CPU trước</a:t>
            </a:r>
          </a:p>
          <a:p>
            <a:pPr lvl="1"/>
            <a:r>
              <a:rPr lang="vi-VN"/>
              <a:t>Process sẽ thực thi đến khi kết thúc hoặc bị blocked do I/O</a:t>
            </a:r>
          </a:p>
          <a:p>
            <a:r>
              <a:rPr lang="vi-VN"/>
              <a:t>Chế độ quyết định: non-preemptive algorithm</a:t>
            </a:r>
          </a:p>
          <a:p>
            <a:r>
              <a:rPr lang="vi-VN"/>
              <a:t>Hiện thực: sử dụng hàng đợi FIFO (FIFO queues)</a:t>
            </a:r>
          </a:p>
          <a:p>
            <a:pPr lvl="1"/>
            <a:r>
              <a:rPr lang="vi-VN"/>
              <a:t>Tiến trình đi vào được thêm vào cuối hàng đợi </a:t>
            </a:r>
          </a:p>
          <a:p>
            <a:pPr lvl="1"/>
            <a:r>
              <a:rPr lang="vi-VN"/>
              <a:t>Tiến trình được lựa chọn để xử lý được lấy từ đầu của queues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3"/>
          <a:stretch>
            <a:fillRect/>
          </a:stretch>
        </p:blipFill>
        <p:spPr>
          <a:xfrm>
            <a:off x="2155520" y="4646039"/>
            <a:ext cx="4831373" cy="1854202"/>
          </a:xfrm>
          <a:prstGeom prst="rect">
            <a:avLst/>
          </a:prstGeom>
        </p:spPr>
      </p:pic>
    </p:spTree>
    <p:extLst>
      <p:ext uri="{BB962C8B-B14F-4D97-AF65-F5344CB8AC3E}">
        <p14:creationId xmlns:p14="http://schemas.microsoft.com/office/powerpoint/2010/main" val="37278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457200" y="1641475"/>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788"/>
              </a:spcBef>
              <a:buFont typeface="Monotype Sorts" charset="2"/>
              <a:buNone/>
              <a:defRPr/>
            </a:pPr>
            <a:r>
              <a:rPr lang="en-US" sz="2800" kern="0"/>
              <a:t>Nêu cụ thể các trạng thái của tiến trình?</a:t>
            </a:r>
          </a:p>
          <a:p>
            <a:pPr marL="0" indent="0">
              <a:spcBef>
                <a:spcPts val="788"/>
              </a:spcBef>
              <a:buFont typeface="Monotype Sorts" charset="2"/>
              <a:buNone/>
              <a:defRPr/>
            </a:pPr>
            <a:r>
              <a:rPr lang="en-US" sz="2800" b="1" kern="0">
                <a:solidFill>
                  <a:srgbClr val="000000"/>
                </a:solidFill>
                <a:latin typeface="Arial" charset="0"/>
              </a:rPr>
              <a:t>/* test.c */</a:t>
            </a:r>
          </a:p>
          <a:p>
            <a:pPr marL="0" indent="0">
              <a:spcBef>
                <a:spcPts val="788"/>
              </a:spcBef>
              <a:buFont typeface="Monotype Sorts" charset="2"/>
              <a:buNone/>
              <a:defRPr/>
            </a:pPr>
            <a:r>
              <a:rPr lang="en-US" sz="2800" b="1" kern="0">
                <a:solidFill>
                  <a:srgbClr val="000000"/>
                </a:solidFill>
                <a:latin typeface="Arial" charset="0"/>
              </a:rPr>
              <a:t>int main(int argc, char** argv)</a:t>
            </a:r>
          </a:p>
          <a:p>
            <a:pPr marL="0" indent="0">
              <a:spcBef>
                <a:spcPts val="788"/>
              </a:spcBef>
              <a:buFont typeface="Monotype Sorts" charset="2"/>
              <a:buNone/>
              <a:defRPr/>
            </a:pPr>
            <a:r>
              <a:rPr lang="en-US" sz="2800" b="1" kern="0">
                <a:solidFill>
                  <a:srgbClr val="000000"/>
                </a:solidFill>
                <a:latin typeface="Arial" charset="0"/>
              </a:rPr>
              <a:t>{       </a:t>
            </a:r>
          </a:p>
          <a:p>
            <a:pPr marL="0" indent="0">
              <a:spcBef>
                <a:spcPts val="788"/>
              </a:spcBef>
              <a:buFont typeface="Monotype Sorts" charset="2"/>
              <a:buNone/>
              <a:defRPr/>
            </a:pPr>
            <a:r>
              <a:rPr lang="en-US" sz="2800" b="1" kern="0">
                <a:solidFill>
                  <a:srgbClr val="000000"/>
                </a:solidFill>
                <a:latin typeface="Arial" charset="0"/>
              </a:rPr>
              <a:t>   printf(“Hello world\n");</a:t>
            </a:r>
          </a:p>
          <a:p>
            <a:pPr marL="0" indent="0">
              <a:spcBef>
                <a:spcPts val="788"/>
              </a:spcBef>
              <a:buFont typeface="Monotype Sorts" charset="2"/>
              <a:buNone/>
              <a:defRPr/>
            </a:pPr>
            <a:r>
              <a:rPr lang="en-US" sz="2800" b="1" kern="0">
                <a:solidFill>
                  <a:srgbClr val="000000"/>
                </a:solidFill>
                <a:latin typeface="Arial" charset="0"/>
              </a:rPr>
              <a:t>   scanf(“ Nhập c = %d”,&amp;c);</a:t>
            </a:r>
          </a:p>
          <a:p>
            <a:pPr marL="0" indent="0">
              <a:spcBef>
                <a:spcPts val="788"/>
              </a:spcBef>
              <a:buFont typeface="Monotype Sorts" charset="2"/>
              <a:buNone/>
              <a:defRPr/>
            </a:pPr>
            <a:r>
              <a:rPr lang="en-US" sz="2800" b="1" kern="0">
                <a:solidFill>
                  <a:srgbClr val="000000"/>
                </a:solidFill>
                <a:latin typeface="Arial" charset="0"/>
              </a:rPr>
              <a:t>   exit(0);</a:t>
            </a:r>
          </a:p>
          <a:p>
            <a:pPr marL="0" indent="0">
              <a:spcBef>
                <a:spcPts val="788"/>
              </a:spcBef>
              <a:buFont typeface="Monotype Sorts" charset="2"/>
              <a:buNone/>
              <a:defRPr/>
            </a:pPr>
            <a:r>
              <a:rPr lang="en-US" sz="2800" b="1" kern="0">
                <a:solidFill>
                  <a:srgbClr val="000000"/>
                </a:solidFill>
                <a:latin typeface="Arial" charset="0"/>
              </a:rPr>
              <a:t>}</a:t>
            </a:r>
          </a:p>
          <a:p>
            <a:pPr marL="0" indent="0">
              <a:lnSpc>
                <a:spcPct val="150000"/>
              </a:lnSpc>
              <a:buFont typeface="Monotype Sorts" charset="2"/>
              <a:buNone/>
              <a:defRPr/>
            </a:pPr>
            <a:endParaRPr lang="en-US" kern="0" dirty="0">
              <a:latin typeface="+mj-lt"/>
            </a:endParaRPr>
          </a:p>
        </p:txBody>
      </p:sp>
    </p:spTree>
    <p:extLst>
      <p:ext uri="{BB962C8B-B14F-4D97-AF65-F5344CB8AC3E}">
        <p14:creationId xmlns:p14="http://schemas.microsoft.com/office/powerpoint/2010/main" val="7977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10, P3 = 14, P4 = 18, P5 = 18</a:t>
            </a:r>
          </a:p>
          <a:p>
            <a:pPr lvl="1"/>
            <a:r>
              <a:rPr lang="en-US"/>
              <a:t>Thời gian đáp ứng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561718033"/>
              </p:ext>
            </p:extLst>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noFill/>
          <a:ln w="9525">
            <a:no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445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8">
            <a:extLst>
              <a:ext uri="{FF2B5EF4-FFF2-40B4-BE49-F238E27FC236}">
                <a16:creationId xmlns:a16="http://schemas.microsoft.com/office/drawing/2014/main" id="{9FADFDCE-9EFE-4564-86D8-2A040F87BB77}"/>
              </a:ext>
            </a:extLst>
          </p:cNvPr>
          <p:cNvGraphicFramePr>
            <a:graphicFrameLocks noGrp="1"/>
          </p:cNvGraphicFramePr>
          <p:nvPr>
            <p:extLst>
              <p:ext uri="{D42A27DB-BD31-4B8C-83A1-F6EECF244321}">
                <p14:modId xmlns:p14="http://schemas.microsoft.com/office/powerpoint/2010/main" val="3327079248"/>
              </p:ext>
            </p:extLst>
          </p:nvPr>
        </p:nvGraphicFramePr>
        <p:xfrm>
          <a:off x="1204300" y="4114800"/>
          <a:ext cx="2194560" cy="457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91467902"/>
                    </a:ext>
                  </a:extLst>
                </a:gridCol>
              </a:tblGrid>
              <a:tr h="457200">
                <a:tc>
                  <a:txBody>
                    <a:bodyPr/>
                    <a:lstStyle/>
                    <a:p>
                      <a:pPr algn="ctr"/>
                      <a:r>
                        <a:rPr lang="en-US">
                          <a:solidFill>
                            <a:schemeClr val="tx1"/>
                          </a:solidFill>
                        </a:rPr>
                        <a:t>P1</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25875802"/>
                  </a:ext>
                </a:extLst>
              </a:tr>
            </a:tbl>
          </a:graphicData>
        </a:graphic>
      </p:graphicFrame>
      <p:graphicFrame>
        <p:nvGraphicFramePr>
          <p:cNvPr id="10" name="Table 10">
            <a:extLst>
              <a:ext uri="{FF2B5EF4-FFF2-40B4-BE49-F238E27FC236}">
                <a16:creationId xmlns:a16="http://schemas.microsoft.com/office/drawing/2014/main" id="{015C96DE-0BF0-4AE9-8A16-F4575AC0767B}"/>
              </a:ext>
            </a:extLst>
          </p:cNvPr>
          <p:cNvGraphicFramePr>
            <a:graphicFrameLocks noGrp="1"/>
          </p:cNvGraphicFramePr>
          <p:nvPr>
            <p:extLst>
              <p:ext uri="{D42A27DB-BD31-4B8C-83A1-F6EECF244321}">
                <p14:modId xmlns:p14="http://schemas.microsoft.com/office/powerpoint/2010/main" val="2538320410"/>
              </p:ext>
            </p:extLst>
          </p:nvPr>
        </p:nvGraphicFramePr>
        <p:xfrm>
          <a:off x="3401568" y="4114800"/>
          <a:ext cx="1280160" cy="457200"/>
        </p:xfrm>
        <a:graphic>
          <a:graphicData uri="http://schemas.openxmlformats.org/drawingml/2006/table">
            <a:tbl>
              <a:tblPr firstRow="1" bandRow="1">
                <a:effectLst/>
                <a:tableStyleId>{5C22544A-7EE6-4342-B048-85BDC9FD1C3A}</a:tableStyleId>
              </a:tblPr>
              <a:tblGrid>
                <a:gridCol w="1280160">
                  <a:extLst>
                    <a:ext uri="{9D8B030D-6E8A-4147-A177-3AD203B41FA5}">
                      <a16:colId xmlns:a16="http://schemas.microsoft.com/office/drawing/2014/main" val="2225917917"/>
                    </a:ext>
                  </a:extLst>
                </a:gridCol>
              </a:tblGrid>
              <a:tr h="457200">
                <a:tc>
                  <a:txBody>
                    <a:bodyPr/>
                    <a:lstStyle/>
                    <a:p>
                      <a:pPr algn="ctr"/>
                      <a:r>
                        <a:rPr lang="en-US">
                          <a:solidFill>
                            <a:schemeClr val="tx1"/>
                          </a:solidFill>
                        </a:rPr>
                        <a:t>P2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7454617"/>
                  </a:ext>
                </a:extLst>
              </a:tr>
            </a:tbl>
          </a:graphicData>
        </a:graphic>
      </p:graphicFrame>
      <p:graphicFrame>
        <p:nvGraphicFramePr>
          <p:cNvPr id="18" name="Table 30">
            <a:extLst>
              <a:ext uri="{FF2B5EF4-FFF2-40B4-BE49-F238E27FC236}">
                <a16:creationId xmlns:a16="http://schemas.microsoft.com/office/drawing/2014/main" id="{589C980C-22FB-4D8C-84AB-75A8B6BA994D}"/>
              </a:ext>
            </a:extLst>
          </p:cNvPr>
          <p:cNvGraphicFramePr>
            <a:graphicFrameLocks noGrp="1"/>
          </p:cNvGraphicFramePr>
          <p:nvPr>
            <p:extLst>
              <p:ext uri="{D42A27DB-BD31-4B8C-83A1-F6EECF244321}">
                <p14:modId xmlns:p14="http://schemas.microsoft.com/office/powerpoint/2010/main" val="463509914"/>
              </p:ext>
            </p:extLst>
          </p:nvPr>
        </p:nvGraphicFramePr>
        <p:xfrm>
          <a:off x="4681729" y="4114800"/>
          <a:ext cx="1463040" cy="457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83518353"/>
                    </a:ext>
                  </a:extLst>
                </a:gridCol>
              </a:tblGrid>
              <a:tr h="457200">
                <a:tc>
                  <a:txBody>
                    <a:bodyPr/>
                    <a:lstStyle/>
                    <a:p>
                      <a:pPr algn="ctr"/>
                      <a:r>
                        <a:rPr lang="en-US">
                          <a:solidFill>
                            <a:schemeClr val="tx1"/>
                          </a:solidFill>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41873152"/>
                  </a:ext>
                </a:extLst>
              </a:tr>
            </a:tbl>
          </a:graphicData>
        </a:graphic>
      </p:graphicFrame>
      <p:graphicFrame>
        <p:nvGraphicFramePr>
          <p:cNvPr id="32" name="Table 32">
            <a:extLst>
              <a:ext uri="{FF2B5EF4-FFF2-40B4-BE49-F238E27FC236}">
                <a16:creationId xmlns:a16="http://schemas.microsoft.com/office/drawing/2014/main" id="{6B657F5D-25FD-4313-A146-DEA5D142426F}"/>
              </a:ext>
            </a:extLst>
          </p:cNvPr>
          <p:cNvGraphicFramePr>
            <a:graphicFrameLocks noGrp="1"/>
          </p:cNvGraphicFramePr>
          <p:nvPr>
            <p:extLst>
              <p:ext uri="{D42A27DB-BD31-4B8C-83A1-F6EECF244321}">
                <p14:modId xmlns:p14="http://schemas.microsoft.com/office/powerpoint/2010/main" val="2514556989"/>
              </p:ext>
            </p:extLst>
          </p:nvPr>
        </p:nvGraphicFramePr>
        <p:xfrm>
          <a:off x="6141720" y="4114800"/>
          <a:ext cx="548640" cy="457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784316092"/>
                    </a:ext>
                  </a:extLst>
                </a:gridCol>
              </a:tblGrid>
              <a:tr h="457200">
                <a:tc>
                  <a:txBody>
                    <a:bodyPr/>
                    <a:lstStyle/>
                    <a:p>
                      <a:pPr algn="ctr"/>
                      <a:r>
                        <a:rPr lang="en-US">
                          <a:solidFill>
                            <a:schemeClr val="tx1"/>
                          </a:solidFill>
                        </a:rPr>
                        <a:t>P4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2998781"/>
                  </a:ext>
                </a:extLst>
              </a:tr>
            </a:tbl>
          </a:graphicData>
        </a:graphic>
      </p:graphicFrame>
      <p:graphicFrame>
        <p:nvGraphicFramePr>
          <p:cNvPr id="34" name="Table 34">
            <a:extLst>
              <a:ext uri="{FF2B5EF4-FFF2-40B4-BE49-F238E27FC236}">
                <a16:creationId xmlns:a16="http://schemas.microsoft.com/office/drawing/2014/main" id="{5AA95B95-2AFC-4F88-B51B-D373F59C1278}"/>
              </a:ext>
            </a:extLst>
          </p:cNvPr>
          <p:cNvGraphicFramePr>
            <a:graphicFrameLocks noGrp="1"/>
          </p:cNvGraphicFramePr>
          <p:nvPr>
            <p:extLst>
              <p:ext uri="{D42A27DB-BD31-4B8C-83A1-F6EECF244321}">
                <p14:modId xmlns:p14="http://schemas.microsoft.com/office/powerpoint/2010/main" val="1760808539"/>
              </p:ext>
            </p:extLst>
          </p:nvPr>
        </p:nvGraphicFramePr>
        <p:xfrm>
          <a:off x="6693407" y="4114800"/>
          <a:ext cx="1097280" cy="4572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06057806"/>
                    </a:ext>
                  </a:extLst>
                </a:gridCol>
              </a:tblGrid>
              <a:tr h="457200">
                <a:tc>
                  <a:txBody>
                    <a:bodyPr/>
                    <a:lstStyle/>
                    <a:p>
                      <a:pPr algn="ctr"/>
                      <a:r>
                        <a:rPr lang="en-US">
                          <a:solidFill>
                            <a:schemeClr val="tx1"/>
                          </a:solidFill>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25903823"/>
                  </a:ext>
                </a:extLst>
              </a:tr>
            </a:tbl>
          </a:graphicData>
        </a:graphic>
      </p:graphicFrame>
    </p:spTree>
    <p:extLst>
      <p:ext uri="{BB962C8B-B14F-4D97-AF65-F5344CB8AC3E}">
        <p14:creationId xmlns:p14="http://schemas.microsoft.com/office/powerpoint/2010/main" val="41600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additive="base">
                                        <p:cTn id="6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 calcmode="lin" valueType="num">
                                      <p:cBhvr additive="base">
                                        <p:cTn id="7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 calcmode="lin" valueType="num">
                                      <p:cBhvr additive="base">
                                        <p:cTn id="8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4" grpId="0"/>
      <p:bldP spid="25" grpId="0"/>
      <p:bldP spid="26" grpId="0"/>
      <p:bldP spid="27" grpId="0"/>
      <p:bldP spid="28" grpId="0"/>
      <p:bldP spid="29"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10, P3 = 14, P4 = 18, P5 = 18</a:t>
            </a:r>
          </a:p>
          <a:p>
            <a:pPr lvl="1"/>
            <a:r>
              <a:rPr lang="en-US"/>
              <a:t>Thời gian chờ trung bình: (0 + 10 + 14 + 18 + 18)/5 = 12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9309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First-Come, First-Served (FCFS)</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17, P3 = 22, P4 = 21, P5 = 24</a:t>
            </a:r>
          </a:p>
          <a:p>
            <a:pPr lvl="1"/>
            <a:r>
              <a:rPr lang="en-US"/>
              <a:t>Thời gian hoàn thành trung bình: (12 + 17 + 22 + 21 + 24)/5 = 19.2</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144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4048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16636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1851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00608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4851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5932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43934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232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a:t>
            </a:r>
          </a:p>
        </p:txBody>
      </p:sp>
      <p:sp>
        <p:nvSpPr>
          <p:cNvPr id="3" name="Content Placeholder 2"/>
          <p:cNvSpPr>
            <a:spLocks noGrp="1"/>
          </p:cNvSpPr>
          <p:nvPr>
            <p:ph idx="1"/>
          </p:nvPr>
        </p:nvSpPr>
        <p:spPr/>
        <p:txBody>
          <a:bodyPr/>
          <a:lstStyle/>
          <a:p>
            <a:r>
              <a:rPr lang="vi-VN"/>
              <a:t>Định thời biểu công việc ngắn nhất trước</a:t>
            </a:r>
          </a:p>
          <a:p>
            <a:r>
              <a:rPr lang="vi-VN"/>
              <a:t>Khi CPU được tự do, nó sẽ cấp phát cho tiến trình yêu cầu ít thời gian nhất để kết thúc (tiến trình ngắn nhất)</a:t>
            </a:r>
          </a:p>
          <a:p>
            <a:r>
              <a:rPr lang="vi-VN"/>
              <a:t>Liên quan đến chiều dài thời gian sử dụng CPU cho lần tiếp theo của mỗi tiến trình</a:t>
            </a:r>
          </a:p>
          <a:p>
            <a:r>
              <a:rPr lang="vi-VN"/>
              <a:t>Sử dụng những chiều dài này để lập lịch cho tiến trình với thời gian ngắn nhất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0534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Shortest-Job-First (SJF) (tt)</a:t>
            </a:r>
          </a:p>
        </p:txBody>
      </p:sp>
      <p:sp>
        <p:nvSpPr>
          <p:cNvPr id="3" name="Content Placeholder 2"/>
          <p:cNvSpPr>
            <a:spLocks noGrp="1"/>
          </p:cNvSpPr>
          <p:nvPr>
            <p:ph idx="1"/>
          </p:nvPr>
        </p:nvSpPr>
        <p:spPr/>
        <p:txBody>
          <a:bodyPr/>
          <a:lstStyle/>
          <a:p>
            <a:r>
              <a:rPr lang="vi-VN"/>
              <a:t>Scheme 1: Non-preemptive</a:t>
            </a:r>
          </a:p>
          <a:p>
            <a:pPr lvl="1"/>
            <a:r>
              <a:rPr lang="vi-VN"/>
              <a:t>Khi CPU được trao cho quá trình nó không nhường cho đến khi nó kết thúc chu kỳ xử lý của nó </a:t>
            </a:r>
          </a:p>
          <a:p>
            <a:r>
              <a:rPr lang="vi-VN"/>
              <a:t>Scheme 2: Preemptive</a:t>
            </a:r>
          </a:p>
          <a:p>
            <a:pPr lvl="1"/>
            <a:r>
              <a:rPr lang="vi-VN"/>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p>
          <a:p>
            <a:r>
              <a:rPr lang="vi-VN"/>
              <a:t>SJF là tối ưu – cho thời gian chờ đợi trung bình tối thiểu với một tập tiến trình cho trước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2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19, P3 = 23, P4 = 3, P5 = 3</a:t>
            </a:r>
          </a:p>
          <a:p>
            <a:pPr lvl="1"/>
            <a:r>
              <a:rPr lang="en-US"/>
              <a:t>Thời gian đáp ứng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2807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additive="base">
                                        <p:cTn id="8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anim calcmode="lin" valueType="num">
                                      <p:cBhvr additive="base">
                                        <p:cTn id="9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p:bldP spid="27" grpId="0"/>
      <p:bldP spid="28" grpId="0"/>
      <p:bldP spid="29" grpId="0"/>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0, P2 = 19, P3 = 23, P4 = 3, P5 = 3</a:t>
            </a:r>
          </a:p>
          <a:p>
            <a:pPr lvl="1"/>
            <a:r>
              <a:rPr lang="en-US"/>
              <a:t>Thời gian chờ trung bình: (0 + 19 + 23 + 3 + 3)/5 = 9.6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86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t>Non-Preemptive SJF</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12, P2 = 26, P3 = 31, P4 = 6, P5 = 9</a:t>
            </a:r>
          </a:p>
          <a:p>
            <a:pPr lvl="1"/>
            <a:r>
              <a:rPr lang="en-US"/>
              <a:t>Thời gian hoàn thành trung bình: (12 + 26 + 31 + 6 + 9)/5 = 16.8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9502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50474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10312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429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42672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475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7818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1897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7338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8006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09600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977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đáp ứng: </a:t>
            </a:r>
          </a:p>
          <a:p>
            <a:pPr lvl="1"/>
            <a:r>
              <a:rPr lang="en-US"/>
              <a:t>P1 = 0, P2 = 0, P3 = 13, P4 = 0, P5 = 0</a:t>
            </a:r>
          </a:p>
          <a:p>
            <a:pPr lvl="1"/>
            <a:r>
              <a:rPr lang="en-US"/>
              <a:t>Thời gian chờ trung bình: (0 + 0 + 13 + 0 + 0)/5 = 2.6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0316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
                                            <p:txEl>
                                              <p:pRg st="8" end="8"/>
                                            </p:txEl>
                                          </p:spTgt>
                                        </p:tgtEl>
                                        <p:attrNameLst>
                                          <p:attrName>style.visibility</p:attrName>
                                        </p:attrNameLst>
                                      </p:cBhvr>
                                      <p:to>
                                        <p:strVal val="visible"/>
                                      </p:to>
                                    </p:set>
                                    <p:anim calcmode="lin" valueType="num">
                                      <p:cBhvr additive="base">
                                        <p:cTn id="9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 calcmode="lin" valueType="num">
                                      <p:cBhvr additive="base">
                                        <p:cTn id="9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
                                            <p:txEl>
                                              <p:pRg st="10" end="10"/>
                                            </p:txEl>
                                          </p:spTgt>
                                        </p:tgtEl>
                                        <p:attrNameLst>
                                          <p:attrName>style.visibility</p:attrName>
                                        </p:attrNameLst>
                                      </p:cBhvr>
                                      <p:to>
                                        <p:strVal val="visible"/>
                                      </p:to>
                                    </p:set>
                                    <p:anim calcmode="lin" valueType="num">
                                      <p:cBhvr additive="base">
                                        <p:cTn id="10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p:bldP spid="27" grpId="0"/>
      <p:bldP spid="28" grpId="0"/>
      <p:bldP spid="29" grpId="0"/>
      <p:bldP spid="30" grpId="0" animBg="1"/>
      <p:bldP spid="31" grpId="0" animBg="1"/>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a:t>
            </a:r>
          </a:p>
          <a:p>
            <a:pPr lvl="1"/>
            <a:r>
              <a:rPr lang="en-US"/>
              <a:t>P1 = 24, P2 = 0, P3 = 13, P4 = 0, P5 = 0</a:t>
            </a:r>
          </a:p>
          <a:p>
            <a:pPr lvl="1"/>
            <a:r>
              <a:rPr lang="en-US"/>
              <a:t>Thời gian chờ trung bình: (24 + 0 + 13 + 0 + 0)/5 = 7.4</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48210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3"/>
          <p:cNvSpPr txBox="1">
            <a:spLocks noChangeArrowheads="1"/>
          </p:cNvSpPr>
          <p:nvPr/>
        </p:nvSpPr>
        <p:spPr bwMode="auto">
          <a:xfrm>
            <a:off x="1477094" y="1250951"/>
            <a:ext cx="6285805"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#include &lt;stdio.h&gt;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#include &lt;unistd.h&gt;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int main (int argc, char *argv[])</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	int pid;</a:t>
            </a: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pid = fork</a:t>
            </a: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 so 1”);</a:t>
            </a:r>
          </a:p>
          <a:p>
            <a:pPr>
              <a:lnSpc>
                <a:spcPct val="80000"/>
              </a:lnSpc>
              <a:spcBef>
                <a:spcPts val="788"/>
              </a:spcBef>
              <a:buFont typeface="Wingdings" pitchFamily="2" charset="2"/>
              <a:buNone/>
              <a:defRPr/>
            </a:pPr>
            <a:r>
              <a:rPr lang="en-US" altLang="en-US" sz="2000" b="1" kern="0">
                <a:solidFill>
                  <a:schemeClr val="hlink"/>
                </a:solidFill>
                <a:latin typeface="Courier New" pitchFamily="49" charset="0"/>
              </a:rPr>
              <a:t>	</a:t>
            </a:r>
            <a:r>
              <a:rPr lang="en-US" altLang="en-US" sz="2000" b="1" kern="0">
                <a:solidFill>
                  <a:srgbClr val="00B0F0"/>
                </a:solidFill>
                <a:latin typeface="Courier New" pitchFamily="49" charset="0"/>
              </a:rPr>
              <a:t>printf(“ so 2”);</a:t>
            </a:r>
            <a:endParaRPr lang="en-US" altLang="en-US" sz="2000" b="1" kern="0">
              <a:solidFill>
                <a:srgbClr val="000000"/>
              </a:solidFill>
              <a:latin typeface="Courier New" pitchFamily="49" charset="0"/>
            </a:endParaRP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p>
          <a:p>
            <a:pPr>
              <a:lnSpc>
                <a:spcPct val="80000"/>
              </a:lnSpc>
              <a:spcBef>
                <a:spcPts val="788"/>
              </a:spcBef>
              <a:buFont typeface="Wingdings" pitchFamily="2" charset="2"/>
              <a:buNone/>
              <a:defRPr/>
            </a:pPr>
            <a:r>
              <a:rPr lang="en-US" altLang="en-US" sz="2000" b="1" kern="0">
                <a:solidFill>
                  <a:srgbClr val="00B0F0"/>
                </a:solidFill>
                <a:latin typeface="Courier New" pitchFamily="49" charset="0"/>
              </a:rPr>
              <a:t>	</a:t>
            </a:r>
            <a:r>
              <a:rPr lang="en-US" altLang="en-US" sz="2000" b="1" kern="0">
                <a:solidFill>
                  <a:srgbClr val="000000"/>
                </a:solidFill>
                <a:latin typeface="Courier New" pitchFamily="49" charset="0"/>
              </a:rPr>
              <a:t>if (pid &lt; 0){</a:t>
            </a:r>
          </a:p>
          <a:p>
            <a:pPr>
              <a:lnSpc>
                <a:spcPct val="80000"/>
              </a:lnSpc>
              <a:spcBef>
                <a:spcPts val="788"/>
              </a:spcBef>
              <a:buFont typeface="Monotype Sorts"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printf(“hello”);</a:t>
            </a:r>
            <a:r>
              <a:rPr lang="en-US" altLang="en-US" sz="2000" b="1" kern="0">
                <a:solidFill>
                  <a:schemeClr val="hlink"/>
                </a:solidFill>
                <a:latin typeface="Courier New" pitchFamily="49" charset="0"/>
              </a:rPr>
              <a:t> </a:t>
            </a:r>
          </a:p>
          <a:p>
            <a:pPr>
              <a:lnSpc>
                <a:spcPct val="80000"/>
              </a:lnSpc>
              <a:spcBef>
                <a:spcPts val="788"/>
              </a:spcBef>
              <a:buFont typeface="Monotype Sorts" charset="2"/>
              <a:buNone/>
              <a:defRPr/>
            </a:pPr>
            <a:r>
              <a:rPr lang="en-US" altLang="en-US" sz="2000" b="1" kern="0">
                <a:solidFill>
                  <a:schemeClr val="hlink"/>
                </a:solidFill>
                <a:latin typeface="Courier New" pitchFamily="49" charset="0"/>
              </a:rPr>
              <a:t>		fork</a:t>
            </a:r>
            <a:r>
              <a:rPr lang="en-US" altLang="en-US" sz="2000" b="1" kern="0">
                <a:solidFill>
                  <a:srgbClr val="000000"/>
                </a:solidFill>
                <a:latin typeface="Courier New" pitchFamily="49" charset="0"/>
              </a:rPr>
              <a:t>();</a:t>
            </a:r>
            <a:endParaRPr lang="en-US" altLang="en-US" sz="2000" b="1" kern="0">
              <a:solidFill>
                <a:srgbClr val="00B0F0"/>
              </a:solidFill>
              <a:latin typeface="Courier New" pitchFamily="49" charset="0"/>
            </a:endParaRPr>
          </a:p>
          <a:p>
            <a:pPr>
              <a:lnSpc>
                <a:spcPct val="80000"/>
              </a:lnSpc>
              <a:spcBef>
                <a:spcPts val="788"/>
              </a:spcBef>
              <a:buFont typeface="Wingdings" pitchFamily="2" charset="2"/>
              <a:buNone/>
              <a:defRPr/>
            </a:pPr>
            <a:r>
              <a:rPr lang="en-US" altLang="en-US" sz="2000" b="1" kern="0">
                <a:solidFill>
                  <a:srgbClr val="00B0F0"/>
                </a:solidFill>
                <a:latin typeface="Courier New" pitchFamily="49" charset="0"/>
              </a:rPr>
              <a:t>	</a:t>
            </a:r>
            <a:r>
              <a:rPr lang="en-US" altLang="en-US" sz="2000" b="1" kern="0">
                <a:latin typeface="Courier New" pitchFamily="49" charset="0"/>
              </a:rPr>
              <a:t>}else</a:t>
            </a:r>
          </a:p>
          <a:p>
            <a:pPr>
              <a:lnSpc>
                <a:spcPct val="80000"/>
              </a:lnSpc>
              <a:spcBef>
                <a:spcPts val="788"/>
              </a:spcBef>
              <a:buFont typeface="Wingdings" pitchFamily="2" charset="2"/>
              <a:buNone/>
              <a:defRPr/>
            </a:pPr>
            <a:r>
              <a:rPr lang="en-US" altLang="en-US" sz="2000" b="1" kern="0">
                <a:latin typeface="Courier New" pitchFamily="49" charset="0"/>
              </a:rPr>
              <a:t>		</a:t>
            </a:r>
            <a:r>
              <a:rPr lang="en-US" altLang="en-US" sz="2000" b="1" kern="0">
                <a:solidFill>
                  <a:schemeClr val="hlink"/>
                </a:solidFill>
                <a:latin typeface="Courier New" pitchFamily="49" charset="0"/>
              </a:rPr>
              <a:t>fork</a:t>
            </a:r>
            <a:r>
              <a:rPr lang="en-US" altLang="en-US" sz="2000" b="1" kern="0">
                <a:solidFill>
                  <a:srgbClr val="000000"/>
                </a:solidFill>
                <a:latin typeface="Courier New" pitchFamily="49" charset="0"/>
              </a:rPr>
              <a:t>();</a:t>
            </a:r>
            <a:endParaRPr lang="en-US" altLang="en-US" sz="2000" b="1" kern="0">
              <a:latin typeface="Courier New" pitchFamily="49" charset="0"/>
            </a:endParaRPr>
          </a:p>
          <a:p>
            <a:pPr marL="0" indent="0">
              <a:lnSpc>
                <a:spcPct val="80000"/>
              </a:lnSpc>
              <a:spcBef>
                <a:spcPts val="788"/>
              </a:spcBef>
              <a:buFont typeface="Monotype Sorts" charset="2"/>
              <a:buNone/>
              <a:defRPr/>
            </a:pPr>
            <a:r>
              <a:rPr lang="en-US" altLang="en-US" sz="2000" b="1" kern="0">
                <a:solidFill>
                  <a:srgbClr val="000000"/>
                </a:solidFill>
                <a:latin typeface="Courier New" pitchFamily="49" charset="0"/>
              </a:rPr>
              <a:t>	</a:t>
            </a:r>
            <a:r>
              <a:rPr lang="en-US" altLang="en-US" sz="2000" b="1" kern="0">
                <a:solidFill>
                  <a:srgbClr val="00B0F0"/>
                </a:solidFill>
                <a:latin typeface="Courier New" pitchFamily="49" charset="0"/>
              </a:rPr>
              <a:t>printf(“bye”);</a:t>
            </a:r>
          </a:p>
          <a:p>
            <a:pPr>
              <a:lnSpc>
                <a:spcPct val="80000"/>
              </a:lnSpc>
              <a:spcBef>
                <a:spcPts val="788"/>
              </a:spcBef>
              <a:buFont typeface="Wingdings" pitchFamily="2" charset="2"/>
              <a:buNone/>
              <a:defRPr/>
            </a:pPr>
            <a:r>
              <a:rPr lang="en-US" altLang="en-US" sz="2000" b="1" kern="0">
                <a:solidFill>
                  <a:srgbClr val="000000"/>
                </a:solidFill>
                <a:latin typeface="Courier New" pitchFamily="49" charset="0"/>
              </a:rPr>
              <a:t>}</a:t>
            </a:r>
            <a:endParaRPr lang="en-US" altLang="en-US" sz="2000" b="1" kern="0" dirty="0">
              <a:solidFill>
                <a:srgbClr val="000000"/>
              </a:solidFill>
              <a:latin typeface="Courier New" pitchFamily="49" charset="0"/>
            </a:endParaRPr>
          </a:p>
        </p:txBody>
      </p:sp>
    </p:spTree>
    <p:extLst>
      <p:ext uri="{BB962C8B-B14F-4D97-AF65-F5344CB8AC3E}">
        <p14:creationId xmlns:p14="http://schemas.microsoft.com/office/powerpoint/2010/main" val="83723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Preemptive SJF (SRTF)</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hoàn thành: </a:t>
            </a:r>
          </a:p>
          <a:p>
            <a:pPr lvl="1"/>
            <a:r>
              <a:rPr lang="en-US"/>
              <a:t>P1 = 36, P2 = 7, P3 = 21, P4 = 3, P5 = 6</a:t>
            </a:r>
          </a:p>
          <a:p>
            <a:pPr lvl="1"/>
            <a:r>
              <a:rPr lang="en-US"/>
              <a:t>Thời gian hoàn thành trung bình: (36 + 7 + 21 + 3 + 6)/5 = 14.6</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852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4988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1612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986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72160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6019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599416"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2976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6072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5727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3609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190500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223108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a:t>
            </a:r>
          </a:p>
        </p:txBody>
      </p:sp>
      <p:sp>
        <p:nvSpPr>
          <p:cNvPr id="3" name="Content Placeholder 2"/>
          <p:cNvSpPr>
            <a:spLocks noGrp="1"/>
          </p:cNvSpPr>
          <p:nvPr>
            <p:ph idx="1"/>
          </p:nvPr>
        </p:nvSpPr>
        <p:spPr/>
        <p:txBody>
          <a:bodyPr/>
          <a:lstStyle/>
          <a:p>
            <a:r>
              <a:rPr lang="vi-VN"/>
              <a:t>Có thể xảy ra tình trạng “đói” (starvation) đối với các process có CPU-burst lớn khi có nhiều process với CPU-burst nhỏ đến hệ thống.</a:t>
            </a:r>
          </a:p>
          <a:p>
            <a:r>
              <a:rPr lang="vi-VN"/>
              <a:t>Cơ chế non-preemptive không phù hợp cho hệ thống time sharing (interactive)</a:t>
            </a:r>
            <a:r>
              <a:rPr lang="en-US"/>
              <a:t>.</a:t>
            </a:r>
            <a:endParaRPr lang="vi-VN"/>
          </a:p>
          <a:p>
            <a:r>
              <a:rPr lang="vi-VN"/>
              <a:t>Giải thuật SJF ngầm định ra độ ưu tiên theo burst time</a:t>
            </a:r>
            <a:r>
              <a:rPr lang="en-US"/>
              <a:t>.</a:t>
            </a:r>
            <a:r>
              <a:rPr lang="vi-VN"/>
              <a:t> </a:t>
            </a:r>
          </a:p>
          <a:p>
            <a:r>
              <a:rPr lang="vi-VN"/>
              <a:t>Các CPU-bound process có độ ưu tiên thấp hơn so với I/O-bound process, nhưng khi một process không thực hiện I/O được thực thi thì nó độc chiếm CPU cho đến khi kết thúc</a:t>
            </a:r>
            <a:r>
              <a:rPr lang="en-US"/>
              <a:t>.</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1398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Tương ứng với mỗi process cần có độ dài của CPU burst tiếp theo</a:t>
            </a:r>
          </a:p>
          <a:p>
            <a:r>
              <a:rPr lang="vi-VN"/>
              <a:t>Hàm lựa chọn: chọn process có độ dài CPU burst nhỏ nhất</a:t>
            </a:r>
          </a:p>
          <a:p>
            <a:r>
              <a:rPr lang="vi-VN"/>
              <a:t>Chứng minh được: SJF tối ưu trong việc giảm thời gian đợi trung bình</a:t>
            </a:r>
          </a:p>
          <a:p>
            <a:r>
              <a:rPr lang="vi-VN"/>
              <a:t>Nhược điểm: Cần phải ước lượng thời gian cần CPU tiếp theo của process</a:t>
            </a:r>
          </a:p>
          <a:p>
            <a:r>
              <a:rPr lang="vi-VN"/>
              <a:t>Giải pháp cho vấn đề này?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31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 về giải thuật SJF (tt)</a:t>
            </a:r>
          </a:p>
        </p:txBody>
      </p:sp>
      <p:sp>
        <p:nvSpPr>
          <p:cNvPr id="3" name="Content Placeholder 2"/>
          <p:cNvSpPr>
            <a:spLocks noGrp="1"/>
          </p:cNvSpPr>
          <p:nvPr>
            <p:ph idx="1"/>
          </p:nvPr>
        </p:nvSpPr>
        <p:spPr/>
        <p:txBody>
          <a:bodyPr/>
          <a:lstStyle/>
          <a:p>
            <a:r>
              <a:rPr lang="vi-VN"/>
              <a:t>Thời gian sử dụng CPU chính là độ dài của CPU burst</a:t>
            </a:r>
          </a:p>
          <a:p>
            <a:pPr lvl="1"/>
            <a:r>
              <a:rPr lang="vi-VN"/>
              <a:t>Trung bình tất cả các CPU burst đo được trong quá khứ</a:t>
            </a:r>
          </a:p>
          <a:p>
            <a:pPr lvl="1"/>
            <a:r>
              <a:rPr lang="vi-VN"/>
              <a:t>Nhưng thông thường những CPU burst càng mới càng phản ánh đúng hành vi của process trong tương lai</a:t>
            </a:r>
          </a:p>
          <a:p>
            <a:r>
              <a:rPr lang="vi-VN"/>
              <a:t>Một kỹ thuật thường dùng là sử dụng trung bình hàm mũ (exponential averaging) </a:t>
            </a:r>
          </a:p>
          <a:p>
            <a:pPr lvl="1"/>
            <a:r>
              <a:rPr lang="el-GR"/>
              <a:t>τ</a:t>
            </a:r>
            <a:r>
              <a:rPr lang="vi-VN"/>
              <a:t>n+1 = a tn + (1 - a) </a:t>
            </a:r>
            <a:r>
              <a:rPr lang="el-GR"/>
              <a:t>τ</a:t>
            </a:r>
            <a:r>
              <a:rPr lang="vi-VN"/>
              <a:t>n ,    0 ≤ a ≤ 1</a:t>
            </a:r>
          </a:p>
          <a:p>
            <a:pPr lvl="1"/>
            <a:r>
              <a:rPr lang="el-GR"/>
              <a:t>τ</a:t>
            </a:r>
            <a:r>
              <a:rPr lang="vi-VN"/>
              <a:t>n+1 = a tn + (1- a) a tn-1 +…+ (1- a)ja</a:t>
            </a:r>
            <a:r>
              <a:rPr lang="el-GR"/>
              <a:t>τ</a:t>
            </a:r>
            <a:r>
              <a:rPr lang="vi-VN"/>
              <a:t>n-j +…+ (1- a)n+1a</a:t>
            </a:r>
            <a:r>
              <a:rPr lang="el-GR"/>
              <a:t>τ0 </a:t>
            </a:r>
          </a:p>
          <a:p>
            <a:pPr lvl="1"/>
            <a:r>
              <a:rPr lang="vi-VN"/>
              <a:t>Nếu chọn  a = ½ thì có nghĩa là trị đo được tn và trị dự đoán </a:t>
            </a:r>
            <a:r>
              <a:rPr lang="el-GR"/>
              <a:t>τ</a:t>
            </a:r>
            <a:r>
              <a:rPr lang="vi-VN"/>
              <a:t>n được xem quan trọng như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11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Dự đoán thời gian sử dụng CPU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641" t="2280" r="641" b="2849"/>
          <a:stretch>
            <a:fillRect/>
          </a:stretch>
        </p:blipFill>
        <p:spPr bwMode="auto">
          <a:xfrm>
            <a:off x="490538" y="1922463"/>
            <a:ext cx="5140325" cy="3705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5"/>
          <p:cNvSpPr>
            <a:spLocks noChangeShapeType="1"/>
          </p:cNvSpPr>
          <p:nvPr/>
        </p:nvSpPr>
        <p:spPr bwMode="auto">
          <a:xfrm flipH="1" flipV="1">
            <a:off x="3632200" y="2895600"/>
            <a:ext cx="2400300" cy="4953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H="1">
            <a:off x="4673600" y="1866900"/>
            <a:ext cx="1498600" cy="266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p:cNvSpPr txBox="1">
            <a:spLocks noChangeArrowheads="1"/>
          </p:cNvSpPr>
          <p:nvPr/>
        </p:nvSpPr>
        <p:spPr bwMode="auto">
          <a:xfrm>
            <a:off x="6305550" y="1450975"/>
            <a:ext cx="25812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cs typeface="Times New Roman" panose="02020603050405020304" pitchFamily="18" charset="0"/>
              </a:rPr>
              <a:t>đo</a:t>
            </a:r>
            <a:r>
              <a:rPr kumimoji="0" lang="en-US" altLang="en-US" sz="2400" dirty="0">
                <a:latin typeface="+mj-lt"/>
                <a:cs typeface="Times New Roman" panose="02020603050405020304" pitchFamily="18" charset="0"/>
              </a:rPr>
              <a:t> </a:t>
            </a:r>
            <a:r>
              <a:rPr kumimoji="0" lang="en-US" altLang="en-US" sz="2400" dirty="0" err="1">
                <a:latin typeface="+mj-lt"/>
                <a:cs typeface="Times New Roman" panose="02020603050405020304" pitchFamily="18" charset="0"/>
              </a:rPr>
              <a:t>được</a:t>
            </a:r>
            <a:endParaRPr kumimoji="0" lang="en-US" altLang="en-US" sz="2400" dirty="0">
              <a:latin typeface="+mj-lt"/>
              <a:cs typeface="Times New Roman" panose="02020603050405020304" pitchFamily="18" charset="0"/>
            </a:endParaRPr>
          </a:p>
        </p:txBody>
      </p:sp>
      <p:sp>
        <p:nvSpPr>
          <p:cNvPr id="11" name="Text Box 8"/>
          <p:cNvSpPr txBox="1">
            <a:spLocks noChangeArrowheads="1"/>
          </p:cNvSpPr>
          <p:nvPr/>
        </p:nvSpPr>
        <p:spPr bwMode="auto">
          <a:xfrm>
            <a:off x="6145213" y="3175000"/>
            <a:ext cx="269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j-lt"/>
              </a:rPr>
              <a:t>Độ</a:t>
            </a:r>
            <a:r>
              <a:rPr kumimoji="0" lang="en-US" altLang="en-US" sz="2400" dirty="0">
                <a:latin typeface="+mj-lt"/>
              </a:rPr>
              <a:t> </a:t>
            </a:r>
            <a:r>
              <a:rPr kumimoji="0" lang="en-US" altLang="en-US" sz="2400" dirty="0" err="1">
                <a:latin typeface="+mj-lt"/>
              </a:rPr>
              <a:t>dài</a:t>
            </a:r>
            <a:r>
              <a:rPr kumimoji="0" lang="en-US" altLang="en-US" sz="2400" dirty="0">
                <a:latin typeface="+mj-lt"/>
              </a:rPr>
              <a:t> CPU burst</a:t>
            </a:r>
          </a:p>
          <a:p>
            <a:pPr>
              <a:defRPr/>
            </a:pPr>
            <a:r>
              <a:rPr kumimoji="0" lang="en-US" altLang="en-US" sz="2400" dirty="0" err="1">
                <a:latin typeface="+mj-lt"/>
              </a:rPr>
              <a:t>dự</a:t>
            </a:r>
            <a:r>
              <a:rPr kumimoji="0" lang="en-US" altLang="en-US" sz="2400" dirty="0">
                <a:latin typeface="+mj-lt"/>
              </a:rPr>
              <a:t> </a:t>
            </a:r>
            <a:r>
              <a:rPr kumimoji="0" lang="en-US" altLang="en-US" sz="2400" dirty="0" err="1">
                <a:latin typeface="+mj-lt"/>
              </a:rPr>
              <a:t>đoán</a:t>
            </a:r>
            <a:r>
              <a:rPr kumimoji="0" lang="en-US" altLang="en-US" sz="2400" dirty="0">
                <a:latin typeface="+mj-lt"/>
              </a:rPr>
              <a:t>, </a:t>
            </a:r>
            <a:r>
              <a:rPr kumimoji="0" lang="en-US" altLang="en-US" sz="2400" dirty="0" err="1">
                <a:latin typeface="+mj-lt"/>
              </a:rPr>
              <a:t>với</a:t>
            </a:r>
            <a:r>
              <a:rPr kumimoji="0" lang="en-US" altLang="en-US" sz="2400" dirty="0">
                <a:latin typeface="+mj-lt"/>
              </a:rPr>
              <a:t>         </a:t>
            </a:r>
          </a:p>
          <a:p>
            <a:pPr>
              <a:defRPr/>
            </a:pPr>
            <a:r>
              <a:rPr lang="en-US" altLang="en-US" sz="2400" dirty="0">
                <a:latin typeface="+mj-lt"/>
                <a:sym typeface="Symbol" panose="05050102010706020507" pitchFamily="18" charset="2"/>
              </a:rPr>
              <a:t>a</a:t>
            </a:r>
            <a:r>
              <a:rPr kumimoji="0" lang="en-US" altLang="en-US" sz="2400" dirty="0">
                <a:latin typeface="+mj-lt"/>
              </a:rPr>
              <a:t> = ½ </a:t>
            </a:r>
            <a:r>
              <a:rPr kumimoji="0" lang="en-US" altLang="en-US" sz="2400" dirty="0" err="1">
                <a:latin typeface="+mj-lt"/>
              </a:rPr>
              <a:t>và</a:t>
            </a:r>
            <a:r>
              <a:rPr kumimoji="0" lang="en-US" altLang="en-US" sz="2400" dirty="0">
                <a:latin typeface="+mj-lt"/>
              </a:rPr>
              <a:t> </a:t>
            </a:r>
            <a:r>
              <a:rPr lang="en-US" altLang="en-US" sz="2400" dirty="0">
                <a:latin typeface="+mj-lt"/>
                <a:sym typeface="Symbol" panose="05050102010706020507" pitchFamily="18" charset="2"/>
              </a:rPr>
              <a:t></a:t>
            </a:r>
            <a:r>
              <a:rPr kumimoji="0" lang="en-US" altLang="en-US" sz="2400" baseline="-25000" dirty="0">
                <a:latin typeface="+mj-lt"/>
              </a:rPr>
              <a:t>0</a:t>
            </a:r>
            <a:r>
              <a:rPr kumimoji="0" lang="en-US" altLang="en-US" sz="2400" dirty="0">
                <a:latin typeface="+mj-lt"/>
              </a:rPr>
              <a:t> = 10</a:t>
            </a:r>
          </a:p>
        </p:txBody>
      </p:sp>
    </p:spTree>
    <p:extLst>
      <p:ext uri="{BB962C8B-B14F-4D97-AF65-F5344CB8AC3E}">
        <p14:creationId xmlns:p14="http://schemas.microsoft.com/office/powerpoint/2010/main" val="1087268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a:t>
            </a:r>
          </a:p>
        </p:txBody>
      </p:sp>
      <p:sp>
        <p:nvSpPr>
          <p:cNvPr id="3" name="Content Placeholder 2"/>
          <p:cNvSpPr>
            <a:spLocks noGrp="1"/>
          </p:cNvSpPr>
          <p:nvPr>
            <p:ph idx="1"/>
          </p:nvPr>
        </p:nvSpPr>
        <p:spPr/>
        <p:txBody>
          <a:bodyPr/>
          <a:lstStyle/>
          <a:p>
            <a:r>
              <a:rPr lang="vi-VN"/>
              <a:t>Mỗi process sẽ được gán một độ ưu tiên</a:t>
            </a:r>
          </a:p>
          <a:p>
            <a:r>
              <a:rPr lang="vi-VN"/>
              <a:t>CPU sẽ được cấp cho process có độ ưu tiên cao nhất</a:t>
            </a:r>
          </a:p>
          <a:p>
            <a:r>
              <a:rPr lang="vi-VN"/>
              <a:t>Định thời sử dụng độ ưu tiên có thể:</a:t>
            </a:r>
          </a:p>
          <a:p>
            <a:pPr lvl="1"/>
            <a:r>
              <a:rPr lang="vi-VN"/>
              <a:t>Preemptive hoặc</a:t>
            </a:r>
          </a:p>
          <a:p>
            <a:pPr lvl="1"/>
            <a:r>
              <a:rPr lang="vi-VN"/>
              <a:t>Non</a:t>
            </a:r>
            <a:r>
              <a:rPr lang="en-US"/>
              <a:t>-</a:t>
            </a:r>
            <a:r>
              <a:rPr lang="vi-VN"/>
              <a:t>preemptive</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93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SJF là một giải thuật định thời sử dụng độ ưu tiên với độ ưu tiên là thời-gian-sử-dụng-CPU-dự-đoán</a:t>
            </a:r>
          </a:p>
          <a:p>
            <a:r>
              <a:rPr lang="vi-VN"/>
              <a:t>Gán độ ưu tiên còn dựa vào:</a:t>
            </a:r>
          </a:p>
          <a:p>
            <a:pPr lvl="1"/>
            <a:r>
              <a:rPr lang="vi-VN"/>
              <a:t>Yêu cầu về bộ nhớ</a:t>
            </a:r>
          </a:p>
          <a:p>
            <a:pPr lvl="1"/>
            <a:r>
              <a:rPr lang="vi-VN"/>
              <a:t>Số lượng file được mở</a:t>
            </a:r>
          </a:p>
          <a:p>
            <a:pPr lvl="1"/>
            <a:r>
              <a:rPr lang="vi-VN"/>
              <a:t>Tỉ lệ thời gian dùng cho I/O trên thời gian sử dụng CPU</a:t>
            </a:r>
          </a:p>
          <a:p>
            <a:pPr lvl="1"/>
            <a:r>
              <a:rPr lang="vi-VN"/>
              <a:t>Các yêu cầu bên ngoài ví dụ như: số tiền người dùng trả khi thực thi công việc</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Scheduling (tt)</a:t>
            </a:r>
          </a:p>
        </p:txBody>
      </p:sp>
      <p:sp>
        <p:nvSpPr>
          <p:cNvPr id="3" name="Content Placeholder 2"/>
          <p:cNvSpPr>
            <a:spLocks noGrp="1"/>
          </p:cNvSpPr>
          <p:nvPr>
            <p:ph idx="1"/>
          </p:nvPr>
        </p:nvSpPr>
        <p:spPr/>
        <p:txBody>
          <a:bodyPr/>
          <a:lstStyle/>
          <a:p>
            <a:r>
              <a:rPr lang="vi-VN"/>
              <a:t>Vấn đề: trì hoãn vô hạn định – process có độ ưu tiên thấp có thể không bao giờ được thực thi</a:t>
            </a:r>
          </a:p>
          <a:p>
            <a:endParaRPr lang="vi-VN"/>
          </a:p>
          <a:p>
            <a:r>
              <a:rPr lang="vi-VN"/>
              <a:t>Giải pháp: làm mới (aging) – độ ưu tiên của process sẽ tăng theo thời gian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2197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vi-VN"/>
              <a:t>Non</a:t>
            </a:r>
            <a:r>
              <a:rPr lang="en-US"/>
              <a:t>-</a:t>
            </a:r>
            <a:r>
              <a:rPr lang="vi-VN"/>
              <a:t>preemptive</a:t>
            </a:r>
            <a:r>
              <a:rPr lang="en-US"/>
              <a:t> Priority Scheduling</a:t>
            </a:r>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a:t>
            </a:r>
          </a:p>
          <a:p>
            <a:endParaRPr lang="en-US"/>
          </a:p>
          <a:p>
            <a:endParaRPr lang="en-US"/>
          </a:p>
          <a:p>
            <a:r>
              <a:rPr lang="en-US"/>
              <a:t>Thời gian chờ, đáp ứng, hoàn thành?</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124122407"/>
              </p:ext>
            </p:extLst>
          </p:nvPr>
        </p:nvGraphicFramePr>
        <p:xfrm>
          <a:off x="1360928" y="1169840"/>
          <a:ext cx="6426712" cy="2373252"/>
        </p:xfrm>
        <a:graphic>
          <a:graphicData uri="http://schemas.openxmlformats.org/drawingml/2006/table">
            <a:tbl>
              <a:tblPr firstRow="1" bandRow="1">
                <a:tableStyleId>{5C22544A-7EE6-4342-B048-85BDC9FD1C3A}</a:tableStyleId>
              </a:tblPr>
              <a:tblGrid>
                <a:gridCol w="1606678">
                  <a:extLst>
                    <a:ext uri="{9D8B030D-6E8A-4147-A177-3AD203B41FA5}">
                      <a16:colId xmlns:a16="http://schemas.microsoft.com/office/drawing/2014/main" val="481577464"/>
                    </a:ext>
                  </a:extLst>
                </a:gridCol>
                <a:gridCol w="1606678">
                  <a:extLst>
                    <a:ext uri="{9D8B030D-6E8A-4147-A177-3AD203B41FA5}">
                      <a16:colId xmlns:a16="http://schemas.microsoft.com/office/drawing/2014/main" val="2862322994"/>
                    </a:ext>
                  </a:extLst>
                </a:gridCol>
                <a:gridCol w="1606678">
                  <a:extLst>
                    <a:ext uri="{9D8B030D-6E8A-4147-A177-3AD203B41FA5}">
                      <a16:colId xmlns:a16="http://schemas.microsoft.com/office/drawing/2014/main" val="1978994312"/>
                    </a:ext>
                  </a:extLst>
                </a:gridCol>
                <a:gridCol w="1606678">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Priority</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57790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63276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075688"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00176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833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557784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61264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3402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82219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133092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1" grpId="0"/>
      <p:bldP spid="22" grpId="0"/>
      <p:bldP spid="23" grpId="0"/>
      <p:bldP spid="24" grpId="0"/>
      <p:bldP spid="25" grpId="0"/>
      <p:bldP spid="26" grpId="0"/>
      <p:bldP spid="27" grpId="0"/>
      <p:bldP spid="28" grpId="0"/>
      <p:bldP spid="29" grpId="0"/>
      <p:bldP spid="30" grpId="0" animBg="1"/>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10/6/2020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3 (tt)</a:t>
            </a:r>
          </a:p>
        </p:txBody>
      </p:sp>
      <p:sp>
        <p:nvSpPr>
          <p:cNvPr id="3" name="Content Placeholder 2"/>
          <p:cNvSpPr>
            <a:spLocks noGrp="1"/>
          </p:cNvSpPr>
          <p:nvPr>
            <p:ph idx="1"/>
          </p:nvPr>
        </p:nvSpPr>
        <p:spPr/>
        <p:txBody>
          <a:bodyPr/>
          <a:lstStyle/>
          <a:p>
            <a:r>
              <a:rPr lang="en-US"/>
              <a:t>Process control block chứa những thông tin gì?</a:t>
            </a:r>
          </a:p>
          <a:p>
            <a:r>
              <a:rPr lang="en-US"/>
              <a:t>Các tác vụ đối với tiến trình?</a:t>
            </a:r>
          </a:p>
          <a:p>
            <a:r>
              <a:rPr lang="en-US"/>
              <a:t>Tại sao phải định thời, có mấy loại bộ định thời?</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20652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80060593-9753-435A-93EC-6DB7C33B07CB}"/>
              </a:ext>
            </a:extLst>
          </p:cNvPr>
          <p:cNvGraphicFramePr>
            <a:graphicFrameLocks noGrp="1"/>
          </p:cNvGraphicFramePr>
          <p:nvPr>
            <p:extLst>
              <p:ext uri="{D42A27DB-BD31-4B8C-83A1-F6EECF244321}">
                <p14:modId xmlns:p14="http://schemas.microsoft.com/office/powerpoint/2010/main" val="2782029421"/>
              </p:ext>
            </p:extLst>
          </p:nvPr>
        </p:nvGraphicFramePr>
        <p:xfrm>
          <a:off x="990600" y="2964388"/>
          <a:ext cx="7315200" cy="255651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81577464"/>
                    </a:ext>
                  </a:extLst>
                </a:gridCol>
                <a:gridCol w="1828800">
                  <a:extLst>
                    <a:ext uri="{9D8B030D-6E8A-4147-A177-3AD203B41FA5}">
                      <a16:colId xmlns:a16="http://schemas.microsoft.com/office/drawing/2014/main" val="2862322994"/>
                    </a:ext>
                  </a:extLst>
                </a:gridCol>
                <a:gridCol w="1828800">
                  <a:extLst>
                    <a:ext uri="{9D8B030D-6E8A-4147-A177-3AD203B41FA5}">
                      <a16:colId xmlns:a16="http://schemas.microsoft.com/office/drawing/2014/main" val="1978994312"/>
                    </a:ext>
                  </a:extLst>
                </a:gridCol>
                <a:gridCol w="1828800">
                  <a:extLst>
                    <a:ext uri="{9D8B030D-6E8A-4147-A177-3AD203B41FA5}">
                      <a16:colId xmlns:a16="http://schemas.microsoft.com/office/drawing/2014/main" val="1534886781"/>
                    </a:ext>
                  </a:extLst>
                </a:gridCol>
              </a:tblGrid>
              <a:tr h="356426">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Process</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Arrival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cs typeface="Times New Roman" panose="02020603050405020304" pitchFamily="18" charset="0"/>
                        </a:rPr>
                        <a:t> Burst Time</a:t>
                      </a:r>
                      <a:endPar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P1</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P2</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3</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P4</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200" b="1">
                          <a:effectLst/>
                          <a:latin typeface="Times New Roman" panose="02020603050405020304" pitchFamily="18" charset="0"/>
                          <a:cs typeface="Times New Roman" panose="02020603050405020304" pitchFamily="18" charset="0"/>
                        </a:rPr>
                        <a:t>P5</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US" sz="2200" b="1">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252960"/>
                  </a:ext>
                </a:extLst>
              </a:tr>
            </a:tbl>
          </a:graphicData>
        </a:graphic>
      </p:graphicFrame>
    </p:spTree>
    <p:extLst>
      <p:ext uri="{BB962C8B-B14F-4D97-AF65-F5344CB8AC3E}">
        <p14:creationId xmlns:p14="http://schemas.microsoft.com/office/powerpoint/2010/main" val="252189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p:txBody>
          <a:bodyPr/>
          <a:lstStyle/>
          <a:p>
            <a:r>
              <a:rPr lang="en-US"/>
              <a:t>Sử dụng các giải thuật FCFS, SJF, SRTF, Priority để tính các giá trị thời gian đợi, thời gian đáp ứng và thời gian hoàn thành trung bình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01" y="2947436"/>
            <a:ext cx="6343674" cy="327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5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10/6/2020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1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Content Placeholder 6"/>
          <p:cNvSpPr>
            <a:spLocks noGrp="1"/>
          </p:cNvSpPr>
          <p:nvPr>
            <p:ph idx="1"/>
          </p:nvPr>
        </p:nvSpPr>
        <p:spPr/>
        <p:txBody>
          <a:bodyPr/>
          <a:lstStyle/>
          <a:p>
            <a:r>
              <a:rPr lang="vi-VN"/>
              <a:t>Biết được các khái niệm cơ bản về định thời</a:t>
            </a:r>
          </a:p>
          <a:p>
            <a:r>
              <a:rPr lang="vi-VN"/>
              <a:t>Biết được các tiêu chuẩn định thời CPU</a:t>
            </a:r>
          </a:p>
          <a:p>
            <a:r>
              <a:rPr lang="vi-VN"/>
              <a:t>Hiểu được các giải thuật định thời</a:t>
            </a:r>
          </a:p>
          <a:p>
            <a:r>
              <a:rPr lang="vi-VN"/>
              <a:t>Vận dụng các giải thuật định thời để làm bài tập và mô phỏng</a:t>
            </a:r>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10/6/2020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Tree>
    <p:extLst>
      <p:ext uri="{BB962C8B-B14F-4D97-AF65-F5344CB8AC3E}">
        <p14:creationId xmlns:p14="http://schemas.microsoft.com/office/powerpoint/2010/main" val="478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a:t>
            </a:r>
          </a:p>
        </p:txBody>
      </p:sp>
      <p:sp>
        <p:nvSpPr>
          <p:cNvPr id="3" name="Content Placeholder 2"/>
          <p:cNvSpPr>
            <a:spLocks noGrp="1"/>
          </p:cNvSpPr>
          <p:nvPr>
            <p:ph idx="1"/>
          </p:nvPr>
        </p:nvSpPr>
        <p:spPr/>
        <p:txBody>
          <a:bodyPr/>
          <a:lstStyle/>
          <a:p>
            <a:r>
              <a:rPr lang="vi-VN"/>
              <a:t>Trong các hệ thống multitasking</a:t>
            </a:r>
          </a:p>
          <a:p>
            <a:pPr lvl="1"/>
            <a:r>
              <a:rPr lang="vi-VN"/>
              <a:t>Thực thi nhiều chương trình đồng thời làm tăng hiệu suất hệ thống</a:t>
            </a:r>
          </a:p>
          <a:p>
            <a:pPr lvl="1"/>
            <a:r>
              <a:rPr lang="vi-VN"/>
              <a:t>Tại mỗi thời điểm, chỉ có một process được thực thi</a:t>
            </a:r>
          </a:p>
          <a:p>
            <a:r>
              <a:rPr lang="vi-VN"/>
              <a:t>= &gt; </a:t>
            </a:r>
            <a:r>
              <a:rPr lang="en-US"/>
              <a:t>C</a:t>
            </a:r>
            <a:r>
              <a:rPr lang="vi-VN"/>
              <a:t>ần phải giải quyết vấn đề phân chia, lựa chọn process thực thi sao cho được hiệu quả nhất </a:t>
            </a:r>
          </a:p>
          <a:p>
            <a:r>
              <a:rPr lang="vi-VN"/>
              <a:t> = &gt; </a:t>
            </a:r>
            <a:r>
              <a:rPr lang="en-US"/>
              <a:t>C</a:t>
            </a:r>
            <a:r>
              <a:rPr lang="vi-VN"/>
              <a:t>hiến lược định thời CPU</a:t>
            </a:r>
          </a:p>
          <a:p>
            <a:r>
              <a:rPr lang="vi-VN"/>
              <a:t>Định thời CPU</a:t>
            </a:r>
          </a:p>
          <a:p>
            <a:pPr lvl="1"/>
            <a:r>
              <a:rPr lang="vi-VN"/>
              <a:t>Chọn một process (từ ready queue) thực thi</a:t>
            </a:r>
          </a:p>
          <a:p>
            <a:pPr lvl="1"/>
            <a:r>
              <a:rPr lang="vi-VN"/>
              <a:t>Với một multithreaded kernel, việc định thời CPU là do OS chọn kernel thread được chiếm CPU</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592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stretch>
            <a:fillRect/>
          </a:stretch>
        </p:blipFill>
        <p:spPr>
          <a:xfrm>
            <a:off x="762000" y="1524000"/>
            <a:ext cx="7516801" cy="4634379"/>
          </a:xfrm>
          <a:prstGeom prst="rect">
            <a:avLst/>
          </a:prstGeom>
        </p:spPr>
      </p:pic>
    </p:spTree>
    <p:extLst>
      <p:ext uri="{BB962C8B-B14F-4D97-AF65-F5344CB8AC3E}">
        <p14:creationId xmlns:p14="http://schemas.microsoft.com/office/powerpoint/2010/main" val="341134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bộ định thời (tt)</a:t>
            </a:r>
          </a:p>
        </p:txBody>
      </p:sp>
      <p:sp>
        <p:nvSpPr>
          <p:cNvPr id="3" name="Content Placeholder 2"/>
          <p:cNvSpPr>
            <a:spLocks noGrp="1"/>
          </p:cNvSpPr>
          <p:nvPr>
            <p:ph idx="1"/>
          </p:nvPr>
        </p:nvSpPr>
        <p:spPr/>
        <p:txBody>
          <a:bodyPr/>
          <a:lstStyle/>
          <a:p>
            <a:r>
              <a:rPr lang="vi-VN"/>
              <a:t>Long-term scheduling</a:t>
            </a:r>
          </a:p>
          <a:p>
            <a:pPr lvl="1"/>
            <a:r>
              <a:rPr lang="vi-VN"/>
              <a:t>Xác định chương trình nào được chấp nhận nạp vào hệ thống để thực thi</a:t>
            </a:r>
          </a:p>
          <a:p>
            <a:pPr lvl="1"/>
            <a:r>
              <a:rPr lang="vi-VN"/>
              <a:t>Điều khiển mức độ multiprogramming của hệ thống</a:t>
            </a:r>
          </a:p>
          <a:p>
            <a:pPr lvl="1"/>
            <a:r>
              <a:rPr lang="vi-VN"/>
              <a:t>Long term scheduler thường cố gắng duy trì xen lẫn CPU-bound và I/O-bound process</a:t>
            </a:r>
          </a:p>
          <a:p>
            <a:r>
              <a:rPr lang="vi-VN"/>
              <a:t>Medium-term scheduling</a:t>
            </a:r>
          </a:p>
          <a:p>
            <a:pPr lvl="1"/>
            <a:r>
              <a:rPr lang="vi-VN"/>
              <a:t>Process nào được đưa vào (swap in), đưa ra khỏi (swap out) bộ nhớ chính</a:t>
            </a:r>
          </a:p>
          <a:p>
            <a:pPr lvl="1"/>
            <a:r>
              <a:rPr lang="vi-VN"/>
              <a:t>Được thực hiện bởi phần quản lý bộ nhớ và được thảo luận ở phần quản lý bộ nhớ</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10/6/2020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3625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593</TotalTime>
  <Words>3332</Words>
  <Application>Microsoft Office PowerPoint</Application>
  <PresentationFormat>On-screen Show (4:3)</PresentationFormat>
  <Paragraphs>780</Paragraphs>
  <Slides>42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Monotype Sorts</vt:lpstr>
      <vt:lpstr>Times New Roman</vt:lpstr>
      <vt:lpstr>Wingdings</vt:lpstr>
      <vt:lpstr>dsp</vt:lpstr>
      <vt:lpstr>HỆ ĐIỀU HÀNH Chương 4 (1)  Định thời CPU</vt:lpstr>
      <vt:lpstr>Câu hỏi ôn tập chương 3</vt:lpstr>
      <vt:lpstr>Câu hỏi ôn tập chương 3 (tt)</vt:lpstr>
      <vt:lpstr>Câu hỏi ôn tập chương 3 (tt)</vt:lpstr>
      <vt:lpstr>Mục tiêu chương 4</vt:lpstr>
      <vt:lpstr>Nội dung chương 4</vt:lpstr>
      <vt:lpstr>Khái niệm cơ bản</vt:lpstr>
      <vt:lpstr>Các bộ định thời</vt:lpstr>
      <vt:lpstr>Các bộ định thời (tt)</vt:lpstr>
      <vt:lpstr>Các bộ định thời (tt)</vt:lpstr>
      <vt:lpstr>Bộ định thời</vt:lpstr>
      <vt:lpstr>Các tiêu chuẩn định thời CPU</vt:lpstr>
      <vt:lpstr>Các tiêu chuẩn định thời CPU (tt)</vt:lpstr>
      <vt:lpstr>Hai yếu tố của giải thuật định thời</vt:lpstr>
      <vt:lpstr>Hai yếu tố của giải thuật định thời (tt)</vt:lpstr>
      <vt:lpstr>Preemptive và Non-preemptive</vt:lpstr>
      <vt:lpstr>Khảo sát giải thuật định thời</vt:lpstr>
      <vt:lpstr>Các giải thuật định thời</vt:lpstr>
      <vt:lpstr>First-Come, First-Served (FCFS)</vt:lpstr>
      <vt:lpstr>First-Come, First-Served (FCFS)</vt:lpstr>
      <vt:lpstr>First-Come, First-Served (FCFS)</vt:lpstr>
      <vt:lpstr>First-Come, First-Served (FCFS)</vt:lpstr>
      <vt:lpstr>Shortest-Job-First (SJF)</vt:lpstr>
      <vt:lpstr>Shortest-Job-First (SJF) (tt)</vt:lpstr>
      <vt:lpstr>Non-Preemptive SJF</vt:lpstr>
      <vt:lpstr>Non-Preemptive SJF</vt:lpstr>
      <vt:lpstr>Non-Preemptive SJF</vt:lpstr>
      <vt:lpstr>Preemptive SJF (SRTF)</vt:lpstr>
      <vt:lpstr>Preemptive SJF (SRTF)</vt:lpstr>
      <vt:lpstr>Preemptive SJF (SRTF)</vt:lpstr>
      <vt:lpstr>Nhận xét về giải thuật SJF</vt:lpstr>
      <vt:lpstr>Nhận xét về giải thuật SJF (tt)</vt:lpstr>
      <vt:lpstr>Nhận xét về giải thuật SJF (tt)</vt:lpstr>
      <vt:lpstr>Dự đoán thời gian sử dụng CPU</vt:lpstr>
      <vt:lpstr>Priority Scheduling</vt:lpstr>
      <vt:lpstr>Priority Scheduling (tt)</vt:lpstr>
      <vt:lpstr>Priority Scheduling (tt)</vt:lpstr>
      <vt:lpstr>Non-preemptive Priority Scheduling</vt:lpstr>
      <vt:lpstr>Tóm tắt lại nội dung buổi học</vt:lpstr>
      <vt:lpstr>Bài tập 1</vt:lpstr>
      <vt:lpstr>Bài tập 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104</cp:revision>
  <dcterms:created xsi:type="dcterms:W3CDTF">2017-02-19T14:22:18Z</dcterms:created>
  <dcterms:modified xsi:type="dcterms:W3CDTF">2020-10-06T00:42:07Z</dcterms:modified>
</cp:coreProperties>
</file>