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handoutMasterIdLst>
    <p:handoutMasterId r:id="rId37"/>
  </p:handoutMasterIdLst>
  <p:sldIdLst>
    <p:sldId id="262" r:id="rId2"/>
    <p:sldId id="334" r:id="rId3"/>
    <p:sldId id="303" r:id="rId4"/>
    <p:sldId id="335" r:id="rId5"/>
    <p:sldId id="336" r:id="rId6"/>
    <p:sldId id="374" r:id="rId7"/>
    <p:sldId id="376" r:id="rId8"/>
    <p:sldId id="375" r:id="rId9"/>
    <p:sldId id="339" r:id="rId10"/>
    <p:sldId id="338" r:id="rId11"/>
    <p:sldId id="340" r:id="rId12"/>
    <p:sldId id="341" r:id="rId13"/>
    <p:sldId id="342" r:id="rId14"/>
    <p:sldId id="343" r:id="rId15"/>
    <p:sldId id="344" r:id="rId16"/>
    <p:sldId id="345" r:id="rId17"/>
    <p:sldId id="346" r:id="rId18"/>
    <p:sldId id="347" r:id="rId19"/>
    <p:sldId id="348" r:id="rId20"/>
    <p:sldId id="349" r:id="rId21"/>
    <p:sldId id="350" r:id="rId22"/>
    <p:sldId id="351" r:id="rId23"/>
    <p:sldId id="352" r:id="rId24"/>
    <p:sldId id="353" r:id="rId25"/>
    <p:sldId id="354" r:id="rId26"/>
    <p:sldId id="301" r:id="rId27"/>
    <p:sldId id="356" r:id="rId28"/>
    <p:sldId id="357" r:id="rId29"/>
    <p:sldId id="359" r:id="rId30"/>
    <p:sldId id="360" r:id="rId31"/>
    <p:sldId id="361" r:id="rId32"/>
    <p:sldId id="362" r:id="rId33"/>
    <p:sldId id="363" r:id="rId34"/>
    <p:sldId id="358" r:id="rId3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4" id="{01E33B1B-E197-463B-A531-467BFB591BCB}">
          <p14:sldIdLst>
            <p14:sldId id="262"/>
            <p14:sldId id="334"/>
            <p14:sldId id="303"/>
            <p14:sldId id="335"/>
            <p14:sldId id="336"/>
            <p14:sldId id="374"/>
            <p14:sldId id="376"/>
            <p14:sldId id="375"/>
            <p14:sldId id="339"/>
            <p14:sldId id="338"/>
            <p14:sldId id="340"/>
            <p14:sldId id="341"/>
            <p14:sldId id="342"/>
            <p14:sldId id="343"/>
            <p14:sldId id="344"/>
            <p14:sldId id="345"/>
            <p14:sldId id="346"/>
            <p14:sldId id="347"/>
            <p14:sldId id="348"/>
            <p14:sldId id="349"/>
            <p14:sldId id="350"/>
            <p14:sldId id="351"/>
            <p14:sldId id="352"/>
            <p14:sldId id="353"/>
            <p14:sldId id="354"/>
            <p14:sldId id="301"/>
            <p14:sldId id="356"/>
            <p14:sldId id="357"/>
            <p14:sldId id="359"/>
            <p14:sldId id="360"/>
            <p14:sldId id="361"/>
            <p14:sldId id="362"/>
            <p14:sldId id="363"/>
            <p14:sldId id="3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573" autoAdjust="0"/>
  </p:normalViewPr>
  <p:slideViewPr>
    <p:cSldViewPr>
      <p:cViewPr varScale="1">
        <p:scale>
          <a:sx n="54" d="100"/>
          <a:sy n="54" d="100"/>
        </p:scale>
        <p:origin x="1624" y="5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2020/4/7</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2020/4/7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11</a:t>
            </a:fld>
            <a:endParaRPr kumimoji="1" lang="ja-JP" altLang="en-US"/>
          </a:p>
        </p:txBody>
      </p:sp>
    </p:spTree>
    <p:extLst>
      <p:ext uri="{BB962C8B-B14F-4D97-AF65-F5344CB8AC3E}">
        <p14:creationId xmlns:p14="http://schemas.microsoft.com/office/powerpoint/2010/main" val="3889263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20</a:t>
            </a:fld>
            <a:endParaRPr kumimoji="1" lang="ja-JP" altLang="en-US"/>
          </a:p>
        </p:txBody>
      </p:sp>
    </p:spTree>
    <p:extLst>
      <p:ext uri="{BB962C8B-B14F-4D97-AF65-F5344CB8AC3E}">
        <p14:creationId xmlns:p14="http://schemas.microsoft.com/office/powerpoint/2010/main" val="341172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23</a:t>
            </a:fld>
            <a:endParaRPr kumimoji="1" lang="ja-JP" altLang="en-US"/>
          </a:p>
        </p:txBody>
      </p:sp>
    </p:spTree>
    <p:extLst>
      <p:ext uri="{BB962C8B-B14F-4D97-AF65-F5344CB8AC3E}">
        <p14:creationId xmlns:p14="http://schemas.microsoft.com/office/powerpoint/2010/main" val="53055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27</a:t>
            </a:fld>
            <a:endParaRPr kumimoji="1" lang="ja-JP" altLang="en-US"/>
          </a:p>
        </p:txBody>
      </p:sp>
    </p:spTree>
    <p:extLst>
      <p:ext uri="{BB962C8B-B14F-4D97-AF65-F5344CB8AC3E}">
        <p14:creationId xmlns:p14="http://schemas.microsoft.com/office/powerpoint/2010/main" val="2192001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28</a:t>
            </a:fld>
            <a:endParaRPr kumimoji="1" lang="ja-JP" altLang="en-US"/>
          </a:p>
        </p:txBody>
      </p:sp>
    </p:spTree>
    <p:extLst>
      <p:ext uri="{BB962C8B-B14F-4D97-AF65-F5344CB8AC3E}">
        <p14:creationId xmlns:p14="http://schemas.microsoft.com/office/powerpoint/2010/main" val="1220525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29</a:t>
            </a:fld>
            <a:endParaRPr kumimoji="1" lang="ja-JP" altLang="en-US"/>
          </a:p>
        </p:txBody>
      </p:sp>
    </p:spTree>
    <p:extLst>
      <p:ext uri="{BB962C8B-B14F-4D97-AF65-F5344CB8AC3E}">
        <p14:creationId xmlns:p14="http://schemas.microsoft.com/office/powerpoint/2010/main" val="1674924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30</a:t>
            </a:fld>
            <a:endParaRPr kumimoji="1" lang="ja-JP" altLang="en-US"/>
          </a:p>
        </p:txBody>
      </p:sp>
    </p:spTree>
    <p:extLst>
      <p:ext uri="{BB962C8B-B14F-4D97-AF65-F5344CB8AC3E}">
        <p14:creationId xmlns:p14="http://schemas.microsoft.com/office/powerpoint/2010/main" val="365680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31</a:t>
            </a:fld>
            <a:endParaRPr kumimoji="1" lang="ja-JP" altLang="en-US"/>
          </a:p>
        </p:txBody>
      </p:sp>
    </p:spTree>
    <p:extLst>
      <p:ext uri="{BB962C8B-B14F-4D97-AF65-F5344CB8AC3E}">
        <p14:creationId xmlns:p14="http://schemas.microsoft.com/office/powerpoint/2010/main" val="2121311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32</a:t>
            </a:fld>
            <a:endParaRPr kumimoji="1" lang="ja-JP" altLang="en-US"/>
          </a:p>
        </p:txBody>
      </p:sp>
    </p:spTree>
    <p:extLst>
      <p:ext uri="{BB962C8B-B14F-4D97-AF65-F5344CB8AC3E}">
        <p14:creationId xmlns:p14="http://schemas.microsoft.com/office/powerpoint/2010/main" val="828158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33</a:t>
            </a:fld>
            <a:endParaRPr kumimoji="1" lang="ja-JP" altLang="en-US"/>
          </a:p>
        </p:txBody>
      </p:sp>
    </p:spTree>
    <p:extLst>
      <p:ext uri="{BB962C8B-B14F-4D97-AF65-F5344CB8AC3E}">
        <p14:creationId xmlns:p14="http://schemas.microsoft.com/office/powerpoint/2010/main" val="3179850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34</a:t>
            </a:fld>
            <a:endParaRPr kumimoji="1" lang="ja-JP" altLang="en-US"/>
          </a:p>
        </p:txBody>
      </p:sp>
    </p:spTree>
    <p:extLst>
      <p:ext uri="{BB962C8B-B14F-4D97-AF65-F5344CB8AC3E}">
        <p14:creationId xmlns:p14="http://schemas.microsoft.com/office/powerpoint/2010/main" val="1366679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12</a:t>
            </a:fld>
            <a:endParaRPr kumimoji="1" lang="ja-JP" altLang="en-US"/>
          </a:p>
        </p:txBody>
      </p:sp>
    </p:spTree>
    <p:extLst>
      <p:ext uri="{BB962C8B-B14F-4D97-AF65-F5344CB8AC3E}">
        <p14:creationId xmlns:p14="http://schemas.microsoft.com/office/powerpoint/2010/main" val="840528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13</a:t>
            </a:fld>
            <a:endParaRPr kumimoji="1" lang="ja-JP" altLang="en-US"/>
          </a:p>
        </p:txBody>
      </p:sp>
    </p:spTree>
    <p:extLst>
      <p:ext uri="{BB962C8B-B14F-4D97-AF65-F5344CB8AC3E}">
        <p14:creationId xmlns:p14="http://schemas.microsoft.com/office/powerpoint/2010/main" val="2923762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14</a:t>
            </a:fld>
            <a:endParaRPr kumimoji="1" lang="ja-JP" altLang="en-US"/>
          </a:p>
        </p:txBody>
      </p:sp>
    </p:spTree>
    <p:extLst>
      <p:ext uri="{BB962C8B-B14F-4D97-AF65-F5344CB8AC3E}">
        <p14:creationId xmlns:p14="http://schemas.microsoft.com/office/powerpoint/2010/main" val="2966531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15</a:t>
            </a:fld>
            <a:endParaRPr kumimoji="1" lang="ja-JP" altLang="en-US"/>
          </a:p>
        </p:txBody>
      </p:sp>
    </p:spTree>
    <p:extLst>
      <p:ext uri="{BB962C8B-B14F-4D97-AF65-F5344CB8AC3E}">
        <p14:creationId xmlns:p14="http://schemas.microsoft.com/office/powerpoint/2010/main" val="3542995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16</a:t>
            </a:fld>
            <a:endParaRPr kumimoji="1" lang="ja-JP" altLang="en-US"/>
          </a:p>
        </p:txBody>
      </p:sp>
    </p:spTree>
    <p:extLst>
      <p:ext uri="{BB962C8B-B14F-4D97-AF65-F5344CB8AC3E}">
        <p14:creationId xmlns:p14="http://schemas.microsoft.com/office/powerpoint/2010/main" val="2315356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17</a:t>
            </a:fld>
            <a:endParaRPr kumimoji="1" lang="ja-JP" altLang="en-US"/>
          </a:p>
        </p:txBody>
      </p:sp>
    </p:spTree>
    <p:extLst>
      <p:ext uri="{BB962C8B-B14F-4D97-AF65-F5344CB8AC3E}">
        <p14:creationId xmlns:p14="http://schemas.microsoft.com/office/powerpoint/2010/main" val="2028269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18</a:t>
            </a:fld>
            <a:endParaRPr kumimoji="1" lang="ja-JP" altLang="en-US"/>
          </a:p>
        </p:txBody>
      </p:sp>
    </p:spTree>
    <p:extLst>
      <p:ext uri="{BB962C8B-B14F-4D97-AF65-F5344CB8AC3E}">
        <p14:creationId xmlns:p14="http://schemas.microsoft.com/office/powerpoint/2010/main" val="2384680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19</a:t>
            </a:fld>
            <a:endParaRPr kumimoji="1" lang="ja-JP" altLang="en-US"/>
          </a:p>
        </p:txBody>
      </p:sp>
    </p:spTree>
    <p:extLst>
      <p:ext uri="{BB962C8B-B14F-4D97-AF65-F5344CB8AC3E}">
        <p14:creationId xmlns:p14="http://schemas.microsoft.com/office/powerpoint/2010/main" val="16494480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4/7/2020</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4/7/2020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4/7/2020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4/7/2020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4/7/2020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4/7/2020</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png"/><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4213" y="2133600"/>
            <a:ext cx="7772400" cy="2133600"/>
          </a:xfrm>
        </p:spPr>
        <p:txBody>
          <a:bodyPr/>
          <a:lstStyle/>
          <a:p>
            <a:r>
              <a:rPr lang="en-US" altLang="ja-JP" sz="4400" b="1"/>
              <a:t>HỆ ĐIỀU HÀNH</a:t>
            </a:r>
            <a:br>
              <a:rPr lang="en-US" altLang="ja-JP" sz="4400" b="1"/>
            </a:br>
            <a:r>
              <a:rPr lang="en-US" altLang="ja-JP" sz="4400" b="1"/>
              <a:t>Chương 4 (2) </a:t>
            </a:r>
            <a:br>
              <a:rPr lang="en-US" altLang="ja-JP" sz="4400" b="1"/>
            </a:br>
            <a:r>
              <a:rPr lang="en-US" altLang="ja-JP" sz="4400" b="1"/>
              <a:t>Định thời CPU</a:t>
            </a:r>
            <a:endParaRPr kumimoji="1" lang="ja-JP" altLang="en-US" dirty="0"/>
          </a:p>
        </p:txBody>
      </p:sp>
      <p:sp>
        <p:nvSpPr>
          <p:cNvPr id="3" name="サブタイトル 2"/>
          <p:cNvSpPr>
            <a:spLocks noGrp="1"/>
          </p:cNvSpPr>
          <p:nvPr>
            <p:ph type="subTitle" idx="1"/>
          </p:nvPr>
        </p:nvSpPr>
        <p:spPr>
          <a:xfrm>
            <a:off x="1370013" y="4495800"/>
            <a:ext cx="6400800" cy="1143000"/>
          </a:xfrm>
        </p:spPr>
        <p:txBody>
          <a:bodyPr/>
          <a:lstStyle/>
          <a:p>
            <a:fld id="{9B392129-7358-4976-A7CD-B88BAAAA9897}" type="datetime1">
              <a:rPr lang="en-US" altLang="ja-JP" smtClean="0"/>
              <a:t>4/7/2020</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4/7/2020</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Round Robin (RR) (tt)</a:t>
            </a:r>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4/7/2020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45" name="Rectangle 3"/>
          <p:cNvSpPr txBox="1">
            <a:spLocks noChangeArrowheads="1"/>
          </p:cNvSpPr>
          <p:nvPr/>
        </p:nvSpPr>
        <p:spPr bwMode="auto">
          <a:xfrm>
            <a:off x="595313" y="1328738"/>
            <a:ext cx="7916862" cy="51546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pPr>
              <a:lnSpc>
                <a:spcPct val="150000"/>
              </a:lnSpc>
            </a:pPr>
            <a:r>
              <a:rPr lang="en-US" altLang="en-US" sz="2400" b="1" kern="0"/>
              <a:t>Quantum time và context switch:</a:t>
            </a:r>
          </a:p>
          <a:p>
            <a:pPr>
              <a:lnSpc>
                <a:spcPct val="150000"/>
              </a:lnSpc>
            </a:pPr>
            <a:endParaRPr lang="vi-VN" altLang="en-US" sz="2400" b="1" kern="0"/>
          </a:p>
        </p:txBody>
      </p:sp>
      <p:sp>
        <p:nvSpPr>
          <p:cNvPr id="46" name="Text Box 3"/>
          <p:cNvSpPr txBox="1">
            <a:spLocks noChangeArrowheads="1"/>
          </p:cNvSpPr>
          <p:nvPr/>
        </p:nvSpPr>
        <p:spPr bwMode="auto">
          <a:xfrm>
            <a:off x="1177925" y="1966913"/>
            <a:ext cx="263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sz="2400">
                <a:latin typeface="Arial" panose="020B0604020202020204" pitchFamily="34" charset="0"/>
                <a:ea typeface="DFKai-SB" pitchFamily="65" charset="-128"/>
              </a:rPr>
              <a:t>Process time = 10</a:t>
            </a:r>
          </a:p>
        </p:txBody>
      </p:sp>
      <p:sp>
        <p:nvSpPr>
          <p:cNvPr id="47" name="Text Box 4"/>
          <p:cNvSpPr txBox="1">
            <a:spLocks noChangeArrowheads="1"/>
          </p:cNvSpPr>
          <p:nvPr/>
        </p:nvSpPr>
        <p:spPr bwMode="auto">
          <a:xfrm>
            <a:off x="5595938" y="1814513"/>
            <a:ext cx="1455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sz="2400">
                <a:latin typeface="Arial" panose="020B0604020202020204" pitchFamily="34" charset="0"/>
                <a:ea typeface="DFKai-SB" pitchFamily="65" charset="-128"/>
              </a:rPr>
              <a:t>quantum </a:t>
            </a:r>
          </a:p>
        </p:txBody>
      </p:sp>
      <p:sp>
        <p:nvSpPr>
          <p:cNvPr id="48" name="Text Box 5"/>
          <p:cNvSpPr txBox="1">
            <a:spLocks noChangeArrowheads="1"/>
          </p:cNvSpPr>
          <p:nvPr/>
        </p:nvSpPr>
        <p:spPr bwMode="auto">
          <a:xfrm>
            <a:off x="7343775" y="1601788"/>
            <a:ext cx="11668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sz="2400">
                <a:latin typeface="Arial" panose="020B0604020202020204" pitchFamily="34" charset="0"/>
                <a:ea typeface="DFKai-SB" pitchFamily="65" charset="-128"/>
              </a:rPr>
              <a:t>context</a:t>
            </a:r>
          </a:p>
          <a:p>
            <a:pPr eaLnBrk="1" hangingPunct="1"/>
            <a:r>
              <a:rPr kumimoji="1" lang="en-US" altLang="en-US" sz="2400">
                <a:latin typeface="Arial" panose="020B0604020202020204" pitchFamily="34" charset="0"/>
                <a:ea typeface="DFKai-SB" pitchFamily="65" charset="-128"/>
              </a:rPr>
              <a:t>switch</a:t>
            </a:r>
          </a:p>
        </p:txBody>
      </p:sp>
      <p:sp>
        <p:nvSpPr>
          <p:cNvPr id="49" name="Rectangle 6"/>
          <p:cNvSpPr>
            <a:spLocks noChangeArrowheads="1"/>
          </p:cNvSpPr>
          <p:nvPr/>
        </p:nvSpPr>
        <p:spPr bwMode="auto">
          <a:xfrm>
            <a:off x="536575" y="5562600"/>
            <a:ext cx="457200" cy="609600"/>
          </a:xfrm>
          <a:prstGeom prst="rect">
            <a:avLst/>
          </a:prstGeom>
          <a:solidFill>
            <a:srgbClr val="EAEAEA"/>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50" name="Rectangle 7"/>
          <p:cNvSpPr>
            <a:spLocks noChangeArrowheads="1"/>
          </p:cNvSpPr>
          <p:nvPr/>
        </p:nvSpPr>
        <p:spPr bwMode="auto">
          <a:xfrm>
            <a:off x="993775" y="5562600"/>
            <a:ext cx="457200" cy="609600"/>
          </a:xfrm>
          <a:prstGeom prst="rect">
            <a:avLst/>
          </a:prstGeom>
          <a:solidFill>
            <a:srgbClr val="C0C0C0"/>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51" name="Rectangle 8"/>
          <p:cNvSpPr>
            <a:spLocks noChangeArrowheads="1"/>
          </p:cNvSpPr>
          <p:nvPr/>
        </p:nvSpPr>
        <p:spPr bwMode="auto">
          <a:xfrm>
            <a:off x="1450975" y="5562600"/>
            <a:ext cx="457200" cy="609600"/>
          </a:xfrm>
          <a:prstGeom prst="rect">
            <a:avLst/>
          </a:prstGeom>
          <a:solidFill>
            <a:srgbClr val="EAEAEA"/>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52" name="Rectangle 9"/>
          <p:cNvSpPr>
            <a:spLocks noChangeArrowheads="1"/>
          </p:cNvSpPr>
          <p:nvPr/>
        </p:nvSpPr>
        <p:spPr bwMode="auto">
          <a:xfrm>
            <a:off x="1908175" y="5562600"/>
            <a:ext cx="457200" cy="609600"/>
          </a:xfrm>
          <a:prstGeom prst="rect">
            <a:avLst/>
          </a:prstGeom>
          <a:solidFill>
            <a:srgbClr val="C0C0C0"/>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53" name="Rectangle 10"/>
          <p:cNvSpPr>
            <a:spLocks noChangeArrowheads="1"/>
          </p:cNvSpPr>
          <p:nvPr/>
        </p:nvSpPr>
        <p:spPr bwMode="auto">
          <a:xfrm>
            <a:off x="2365375" y="5562600"/>
            <a:ext cx="457200" cy="609600"/>
          </a:xfrm>
          <a:prstGeom prst="rect">
            <a:avLst/>
          </a:prstGeom>
          <a:solidFill>
            <a:srgbClr val="EAEAEA"/>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54" name="Rectangle 11"/>
          <p:cNvSpPr>
            <a:spLocks noChangeArrowheads="1"/>
          </p:cNvSpPr>
          <p:nvPr/>
        </p:nvSpPr>
        <p:spPr bwMode="auto">
          <a:xfrm>
            <a:off x="2822575" y="5562600"/>
            <a:ext cx="457200" cy="609600"/>
          </a:xfrm>
          <a:prstGeom prst="rect">
            <a:avLst/>
          </a:prstGeom>
          <a:solidFill>
            <a:srgbClr val="C0C0C0"/>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55" name="Rectangle 12"/>
          <p:cNvSpPr>
            <a:spLocks noChangeArrowheads="1"/>
          </p:cNvSpPr>
          <p:nvPr/>
        </p:nvSpPr>
        <p:spPr bwMode="auto">
          <a:xfrm>
            <a:off x="3279775" y="5562600"/>
            <a:ext cx="457200" cy="609600"/>
          </a:xfrm>
          <a:prstGeom prst="rect">
            <a:avLst/>
          </a:prstGeom>
          <a:solidFill>
            <a:srgbClr val="EAEAEA"/>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56" name="Rectangle 13"/>
          <p:cNvSpPr>
            <a:spLocks noChangeArrowheads="1"/>
          </p:cNvSpPr>
          <p:nvPr/>
        </p:nvSpPr>
        <p:spPr bwMode="auto">
          <a:xfrm>
            <a:off x="3736975" y="5562600"/>
            <a:ext cx="457200" cy="609600"/>
          </a:xfrm>
          <a:prstGeom prst="rect">
            <a:avLst/>
          </a:prstGeom>
          <a:solidFill>
            <a:srgbClr val="C0C0C0"/>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57" name="Rectangle 14"/>
          <p:cNvSpPr>
            <a:spLocks noChangeArrowheads="1"/>
          </p:cNvSpPr>
          <p:nvPr/>
        </p:nvSpPr>
        <p:spPr bwMode="auto">
          <a:xfrm>
            <a:off x="4194175" y="5562600"/>
            <a:ext cx="457200" cy="609600"/>
          </a:xfrm>
          <a:prstGeom prst="rect">
            <a:avLst/>
          </a:prstGeom>
          <a:solidFill>
            <a:srgbClr val="EAEAEA"/>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58" name="Rectangle 15"/>
          <p:cNvSpPr>
            <a:spLocks noChangeArrowheads="1"/>
          </p:cNvSpPr>
          <p:nvPr/>
        </p:nvSpPr>
        <p:spPr bwMode="auto">
          <a:xfrm>
            <a:off x="4651375" y="5562600"/>
            <a:ext cx="457200" cy="609600"/>
          </a:xfrm>
          <a:prstGeom prst="rect">
            <a:avLst/>
          </a:prstGeom>
          <a:solidFill>
            <a:srgbClr val="C0C0C0"/>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59" name="Text Box 17"/>
          <p:cNvSpPr txBox="1">
            <a:spLocks noChangeArrowheads="1"/>
          </p:cNvSpPr>
          <p:nvPr/>
        </p:nvSpPr>
        <p:spPr bwMode="auto">
          <a:xfrm>
            <a:off x="835025" y="6172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b="1">
                <a:latin typeface="Arial" panose="020B0604020202020204" pitchFamily="34" charset="0"/>
                <a:ea typeface="DFKai-SB" pitchFamily="65" charset="-128"/>
              </a:rPr>
              <a:t>1</a:t>
            </a:r>
          </a:p>
        </p:txBody>
      </p:sp>
      <p:sp>
        <p:nvSpPr>
          <p:cNvPr id="60" name="Text Box 18"/>
          <p:cNvSpPr txBox="1">
            <a:spLocks noChangeArrowheads="1"/>
          </p:cNvSpPr>
          <p:nvPr/>
        </p:nvSpPr>
        <p:spPr bwMode="auto">
          <a:xfrm>
            <a:off x="1289050" y="6172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b="1">
                <a:latin typeface="Arial" panose="020B0604020202020204" pitchFamily="34" charset="0"/>
                <a:ea typeface="DFKai-SB" pitchFamily="65" charset="-128"/>
              </a:rPr>
              <a:t>2</a:t>
            </a:r>
          </a:p>
        </p:txBody>
      </p:sp>
      <p:sp>
        <p:nvSpPr>
          <p:cNvPr id="61" name="Text Box 19"/>
          <p:cNvSpPr txBox="1">
            <a:spLocks noChangeArrowheads="1"/>
          </p:cNvSpPr>
          <p:nvPr/>
        </p:nvSpPr>
        <p:spPr bwMode="auto">
          <a:xfrm>
            <a:off x="1743075" y="6172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b="1">
                <a:latin typeface="Arial" panose="020B0604020202020204" pitchFamily="34" charset="0"/>
                <a:ea typeface="DFKai-SB" pitchFamily="65" charset="-128"/>
              </a:rPr>
              <a:t>3</a:t>
            </a:r>
          </a:p>
        </p:txBody>
      </p:sp>
      <p:sp>
        <p:nvSpPr>
          <p:cNvPr id="62" name="Text Box 20"/>
          <p:cNvSpPr txBox="1">
            <a:spLocks noChangeArrowheads="1"/>
          </p:cNvSpPr>
          <p:nvPr/>
        </p:nvSpPr>
        <p:spPr bwMode="auto">
          <a:xfrm>
            <a:off x="2197100" y="6172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b="1">
                <a:latin typeface="Arial" panose="020B0604020202020204" pitchFamily="34" charset="0"/>
                <a:ea typeface="DFKai-SB" pitchFamily="65" charset="-128"/>
              </a:rPr>
              <a:t>4</a:t>
            </a:r>
          </a:p>
        </p:txBody>
      </p:sp>
      <p:sp>
        <p:nvSpPr>
          <p:cNvPr id="63" name="Text Box 21"/>
          <p:cNvSpPr txBox="1">
            <a:spLocks noChangeArrowheads="1"/>
          </p:cNvSpPr>
          <p:nvPr/>
        </p:nvSpPr>
        <p:spPr bwMode="auto">
          <a:xfrm>
            <a:off x="2651125" y="6172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b="1">
                <a:latin typeface="Arial" panose="020B0604020202020204" pitchFamily="34" charset="0"/>
                <a:ea typeface="DFKai-SB" pitchFamily="65" charset="-128"/>
              </a:rPr>
              <a:t>5</a:t>
            </a:r>
          </a:p>
        </p:txBody>
      </p:sp>
      <p:sp>
        <p:nvSpPr>
          <p:cNvPr id="64" name="Text Box 22"/>
          <p:cNvSpPr txBox="1">
            <a:spLocks noChangeArrowheads="1"/>
          </p:cNvSpPr>
          <p:nvPr/>
        </p:nvSpPr>
        <p:spPr bwMode="auto">
          <a:xfrm>
            <a:off x="3105150" y="6172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b="1">
                <a:latin typeface="Arial" panose="020B0604020202020204" pitchFamily="34" charset="0"/>
                <a:ea typeface="DFKai-SB" pitchFamily="65" charset="-128"/>
              </a:rPr>
              <a:t>6</a:t>
            </a:r>
          </a:p>
        </p:txBody>
      </p:sp>
      <p:sp>
        <p:nvSpPr>
          <p:cNvPr id="65" name="Text Box 23"/>
          <p:cNvSpPr txBox="1">
            <a:spLocks noChangeArrowheads="1"/>
          </p:cNvSpPr>
          <p:nvPr/>
        </p:nvSpPr>
        <p:spPr bwMode="auto">
          <a:xfrm>
            <a:off x="3559175" y="6172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b="1">
                <a:latin typeface="Arial" panose="020B0604020202020204" pitchFamily="34" charset="0"/>
                <a:ea typeface="DFKai-SB" pitchFamily="65" charset="-128"/>
              </a:rPr>
              <a:t>7</a:t>
            </a:r>
          </a:p>
        </p:txBody>
      </p:sp>
      <p:sp>
        <p:nvSpPr>
          <p:cNvPr id="66" name="Text Box 24"/>
          <p:cNvSpPr txBox="1">
            <a:spLocks noChangeArrowheads="1"/>
          </p:cNvSpPr>
          <p:nvPr/>
        </p:nvSpPr>
        <p:spPr bwMode="auto">
          <a:xfrm>
            <a:off x="4013200" y="6172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b="1">
                <a:latin typeface="Arial" panose="020B0604020202020204" pitchFamily="34" charset="0"/>
                <a:ea typeface="DFKai-SB" pitchFamily="65" charset="-128"/>
              </a:rPr>
              <a:t>8</a:t>
            </a:r>
          </a:p>
        </p:txBody>
      </p:sp>
      <p:sp>
        <p:nvSpPr>
          <p:cNvPr id="67" name="Text Box 25"/>
          <p:cNvSpPr txBox="1">
            <a:spLocks noChangeArrowheads="1"/>
          </p:cNvSpPr>
          <p:nvPr/>
        </p:nvSpPr>
        <p:spPr bwMode="auto">
          <a:xfrm>
            <a:off x="4467225" y="61722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b="1">
                <a:latin typeface="Arial" panose="020B0604020202020204" pitchFamily="34" charset="0"/>
                <a:ea typeface="DFKai-SB" pitchFamily="65" charset="-128"/>
              </a:rPr>
              <a:t>9</a:t>
            </a:r>
          </a:p>
        </p:txBody>
      </p:sp>
      <p:sp>
        <p:nvSpPr>
          <p:cNvPr id="68" name="Text Box 26"/>
          <p:cNvSpPr txBox="1">
            <a:spLocks noChangeArrowheads="1"/>
          </p:cNvSpPr>
          <p:nvPr/>
        </p:nvSpPr>
        <p:spPr bwMode="auto">
          <a:xfrm>
            <a:off x="4857750" y="61722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b="1">
                <a:latin typeface="Arial" panose="020B0604020202020204" pitchFamily="34" charset="0"/>
                <a:ea typeface="DFKai-SB" pitchFamily="65" charset="-128"/>
              </a:rPr>
              <a:t>10</a:t>
            </a:r>
          </a:p>
        </p:txBody>
      </p:sp>
      <p:sp>
        <p:nvSpPr>
          <p:cNvPr id="69" name="Rectangle 27"/>
          <p:cNvSpPr>
            <a:spLocks noChangeArrowheads="1"/>
          </p:cNvSpPr>
          <p:nvPr/>
        </p:nvSpPr>
        <p:spPr bwMode="auto">
          <a:xfrm>
            <a:off x="536575" y="4129088"/>
            <a:ext cx="2741613" cy="609600"/>
          </a:xfrm>
          <a:prstGeom prst="rect">
            <a:avLst/>
          </a:prstGeom>
          <a:solidFill>
            <a:srgbClr val="EAEAEA"/>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70" name="Rectangle 28"/>
          <p:cNvSpPr>
            <a:spLocks noChangeArrowheads="1"/>
          </p:cNvSpPr>
          <p:nvPr/>
        </p:nvSpPr>
        <p:spPr bwMode="auto">
          <a:xfrm>
            <a:off x="3276600" y="4129088"/>
            <a:ext cx="1827213" cy="609600"/>
          </a:xfrm>
          <a:prstGeom prst="rect">
            <a:avLst/>
          </a:prstGeom>
          <a:solidFill>
            <a:srgbClr val="C0C0C0"/>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71" name="Text Box 30"/>
          <p:cNvSpPr txBox="1">
            <a:spLocks noChangeArrowheads="1"/>
          </p:cNvSpPr>
          <p:nvPr/>
        </p:nvSpPr>
        <p:spPr bwMode="auto">
          <a:xfrm>
            <a:off x="4857750" y="4738688"/>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b="1">
                <a:latin typeface="Arial" panose="020B0604020202020204" pitchFamily="34" charset="0"/>
                <a:ea typeface="DFKai-SB" pitchFamily="65" charset="-128"/>
              </a:rPr>
              <a:t>10</a:t>
            </a:r>
          </a:p>
        </p:txBody>
      </p:sp>
      <p:sp>
        <p:nvSpPr>
          <p:cNvPr id="72" name="Text Box 31"/>
          <p:cNvSpPr txBox="1">
            <a:spLocks noChangeArrowheads="1"/>
          </p:cNvSpPr>
          <p:nvPr/>
        </p:nvSpPr>
        <p:spPr bwMode="auto">
          <a:xfrm>
            <a:off x="3124200" y="47244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b="1">
                <a:latin typeface="Arial" panose="020B0604020202020204" pitchFamily="34" charset="0"/>
                <a:ea typeface="DFKai-SB" pitchFamily="65" charset="-128"/>
              </a:rPr>
              <a:t>6</a:t>
            </a:r>
          </a:p>
        </p:txBody>
      </p:sp>
      <p:sp>
        <p:nvSpPr>
          <p:cNvPr id="73" name="Rectangle 32"/>
          <p:cNvSpPr>
            <a:spLocks noChangeArrowheads="1"/>
          </p:cNvSpPr>
          <p:nvPr/>
        </p:nvSpPr>
        <p:spPr bwMode="auto">
          <a:xfrm>
            <a:off x="536575" y="2695575"/>
            <a:ext cx="4570413" cy="609600"/>
          </a:xfrm>
          <a:prstGeom prst="rect">
            <a:avLst/>
          </a:prstGeom>
          <a:solidFill>
            <a:srgbClr val="EAEAEA"/>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74" name="Text Box 34"/>
          <p:cNvSpPr txBox="1">
            <a:spLocks noChangeArrowheads="1"/>
          </p:cNvSpPr>
          <p:nvPr/>
        </p:nvSpPr>
        <p:spPr bwMode="auto">
          <a:xfrm>
            <a:off x="4857750" y="3305175"/>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b="1">
                <a:latin typeface="Arial" panose="020B0604020202020204" pitchFamily="34" charset="0"/>
                <a:ea typeface="DFKai-SB" pitchFamily="65" charset="-128"/>
              </a:rPr>
              <a:t>10</a:t>
            </a:r>
          </a:p>
        </p:txBody>
      </p:sp>
      <p:sp>
        <p:nvSpPr>
          <p:cNvPr id="75" name="Text Box 35"/>
          <p:cNvSpPr txBox="1">
            <a:spLocks noChangeArrowheads="1"/>
          </p:cNvSpPr>
          <p:nvPr/>
        </p:nvSpPr>
        <p:spPr bwMode="auto">
          <a:xfrm>
            <a:off x="6156325" y="28559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de-DE" altLang="en-US">
              <a:latin typeface="Arial" panose="020B0604020202020204" pitchFamily="34" charset="0"/>
              <a:ea typeface="DFKai-SB" pitchFamily="65" charset="-128"/>
            </a:endParaRPr>
          </a:p>
        </p:txBody>
      </p:sp>
      <p:sp>
        <p:nvSpPr>
          <p:cNvPr id="76" name="Text Box 36"/>
          <p:cNvSpPr txBox="1">
            <a:spLocks noChangeArrowheads="1"/>
          </p:cNvSpPr>
          <p:nvPr/>
        </p:nvSpPr>
        <p:spPr bwMode="auto">
          <a:xfrm>
            <a:off x="6062663" y="2706688"/>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sz="2400">
                <a:latin typeface="Arial" panose="020B0604020202020204" pitchFamily="34" charset="0"/>
                <a:ea typeface="DFKai-SB" pitchFamily="65" charset="-128"/>
              </a:rPr>
              <a:t>12</a:t>
            </a:r>
          </a:p>
        </p:txBody>
      </p:sp>
      <p:sp>
        <p:nvSpPr>
          <p:cNvPr id="77" name="Text Box 37"/>
          <p:cNvSpPr txBox="1">
            <a:spLocks noChangeArrowheads="1"/>
          </p:cNvSpPr>
          <p:nvPr/>
        </p:nvSpPr>
        <p:spPr bwMode="auto">
          <a:xfrm>
            <a:off x="6103938" y="41910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sz="2400">
                <a:latin typeface="Arial" panose="020B0604020202020204" pitchFamily="34" charset="0"/>
                <a:ea typeface="DFKai-SB" pitchFamily="65" charset="-128"/>
              </a:rPr>
              <a:t>6</a:t>
            </a:r>
          </a:p>
        </p:txBody>
      </p:sp>
      <p:sp>
        <p:nvSpPr>
          <p:cNvPr id="78" name="Text Box 38"/>
          <p:cNvSpPr txBox="1">
            <a:spLocks noChangeArrowheads="1"/>
          </p:cNvSpPr>
          <p:nvPr/>
        </p:nvSpPr>
        <p:spPr bwMode="auto">
          <a:xfrm>
            <a:off x="6122988" y="563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sz="2400">
                <a:latin typeface="Arial" panose="020B0604020202020204" pitchFamily="34" charset="0"/>
                <a:ea typeface="DFKai-SB" pitchFamily="65" charset="-128"/>
              </a:rPr>
              <a:t>1</a:t>
            </a:r>
          </a:p>
        </p:txBody>
      </p:sp>
      <p:sp>
        <p:nvSpPr>
          <p:cNvPr id="79" name="Text Box 39"/>
          <p:cNvSpPr txBox="1">
            <a:spLocks noChangeArrowheads="1"/>
          </p:cNvSpPr>
          <p:nvPr/>
        </p:nvSpPr>
        <p:spPr bwMode="auto">
          <a:xfrm>
            <a:off x="7704138" y="26844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sz="2400">
                <a:latin typeface="Arial" panose="020B0604020202020204" pitchFamily="34" charset="0"/>
                <a:ea typeface="DFKai-SB" pitchFamily="65" charset="-128"/>
              </a:rPr>
              <a:t>0</a:t>
            </a:r>
          </a:p>
        </p:txBody>
      </p:sp>
      <p:sp>
        <p:nvSpPr>
          <p:cNvPr id="80" name="Text Box 40"/>
          <p:cNvSpPr txBox="1">
            <a:spLocks noChangeArrowheads="1"/>
          </p:cNvSpPr>
          <p:nvPr/>
        </p:nvSpPr>
        <p:spPr bwMode="auto">
          <a:xfrm>
            <a:off x="7696200" y="4191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sz="2400">
                <a:latin typeface="Arial" panose="020B0604020202020204" pitchFamily="34" charset="0"/>
                <a:ea typeface="DFKai-SB" pitchFamily="65" charset="-128"/>
              </a:rPr>
              <a:t>1</a:t>
            </a:r>
          </a:p>
        </p:txBody>
      </p:sp>
      <p:sp>
        <p:nvSpPr>
          <p:cNvPr id="81" name="Text Box 41"/>
          <p:cNvSpPr txBox="1">
            <a:spLocks noChangeArrowheads="1"/>
          </p:cNvSpPr>
          <p:nvPr/>
        </p:nvSpPr>
        <p:spPr bwMode="auto">
          <a:xfrm>
            <a:off x="7696200" y="5638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kumimoji="1" lang="en-US" altLang="en-US" sz="2400">
                <a:latin typeface="Arial" panose="020B0604020202020204" pitchFamily="34" charset="0"/>
                <a:ea typeface="DFKai-SB" pitchFamily="65" charset="-128"/>
              </a:rPr>
              <a:t>9</a:t>
            </a:r>
          </a:p>
        </p:txBody>
      </p:sp>
    </p:spTree>
    <p:extLst>
      <p:ext uri="{BB962C8B-B14F-4D97-AF65-F5344CB8AC3E}">
        <p14:creationId xmlns:p14="http://schemas.microsoft.com/office/powerpoint/2010/main" val="1045449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Round Robin (RR) (tt)</a:t>
            </a:r>
            <a:endParaRPr lang="en-US"/>
          </a:p>
        </p:txBody>
      </p:sp>
      <p:sp>
        <p:nvSpPr>
          <p:cNvPr id="3" name="Content Placeholder 2"/>
          <p:cNvSpPr>
            <a:spLocks noGrp="1"/>
          </p:cNvSpPr>
          <p:nvPr>
            <p:ph idx="1"/>
          </p:nvPr>
        </p:nvSpPr>
        <p:spPr/>
        <p:txBody>
          <a:bodyPr/>
          <a:lstStyle/>
          <a:p>
            <a:r>
              <a:rPr lang="vi-VN"/>
              <a:t>Thời gian hoàn thành trung bình (average turnaround time) không chắc sẽ được cải thiện khi quantum lớn</a:t>
            </a:r>
          </a:p>
          <a:p>
            <a:endParaRPr lang="vi-VN"/>
          </a:p>
        </p:txBody>
      </p:sp>
      <p:sp>
        <p:nvSpPr>
          <p:cNvPr id="4" name="Date Placeholder 3"/>
          <p:cNvSpPr>
            <a:spLocks noGrp="1"/>
          </p:cNvSpPr>
          <p:nvPr>
            <p:ph type="dt" sz="half" idx="10"/>
          </p:nvPr>
        </p:nvSpPr>
        <p:spPr/>
        <p:txBody>
          <a:bodyPr/>
          <a:lstStyle/>
          <a:p>
            <a:fld id="{F7681EE8-9FE2-425D-8FB4-74C399BDEDA0}" type="datetime1">
              <a:rPr kumimoji="1" lang="en-US" altLang="ja-JP" smtClean="0"/>
              <a:t>4/7/2020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l="5371" t="768" r="5179" b="1022"/>
          <a:stretch>
            <a:fillRect/>
          </a:stretch>
        </p:blipFill>
        <p:spPr bwMode="auto">
          <a:xfrm>
            <a:off x="2235200" y="2533685"/>
            <a:ext cx="4672013" cy="3846924"/>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868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Round Robin (RR) (tt)</a:t>
            </a:r>
            <a:endParaRPr lang="en-US"/>
          </a:p>
        </p:txBody>
      </p:sp>
      <p:sp>
        <p:nvSpPr>
          <p:cNvPr id="3" name="Content Placeholder 2"/>
          <p:cNvSpPr>
            <a:spLocks noGrp="1"/>
          </p:cNvSpPr>
          <p:nvPr>
            <p:ph idx="1"/>
          </p:nvPr>
        </p:nvSpPr>
        <p:spPr/>
        <p:txBody>
          <a:bodyPr/>
          <a:lstStyle/>
          <a:p>
            <a:r>
              <a:rPr lang="vi-VN"/>
              <a:t>Quantum time và response time</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4/7/2020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Object 1"/>
          <p:cNvGraphicFramePr>
            <a:graphicFrameLocks noChangeAspect="1"/>
          </p:cNvGraphicFramePr>
          <p:nvPr>
            <p:extLst>
              <p:ext uri="{D42A27DB-BD31-4B8C-83A1-F6EECF244321}">
                <p14:modId xmlns:p14="http://schemas.microsoft.com/office/powerpoint/2010/main" val="3426505497"/>
              </p:ext>
            </p:extLst>
          </p:nvPr>
        </p:nvGraphicFramePr>
        <p:xfrm>
          <a:off x="858044" y="1956246"/>
          <a:ext cx="7426325" cy="4424363"/>
        </p:xfrm>
        <a:graphic>
          <a:graphicData uri="http://schemas.openxmlformats.org/presentationml/2006/ole">
            <mc:AlternateContent xmlns:mc="http://schemas.openxmlformats.org/markup-compatibility/2006">
              <mc:Choice xmlns:v="urn:schemas-microsoft-com:vml" Requires="v">
                <p:oleObj spid="_x0000_s3113" name="Artwork" r:id="rId4" imgW="6335009" imgH="3772427" progId="Adobe.Illustrator.7">
                  <p:embed/>
                </p:oleObj>
              </mc:Choice>
              <mc:Fallback>
                <p:oleObj name="Artwork" r:id="rId4" imgW="6335009" imgH="3772427" progId="Adobe.Illustrator.7">
                  <p:embed/>
                  <p:pic>
                    <p:nvPicPr>
                      <p:cNvPr id="1434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8044" y="1956246"/>
                        <a:ext cx="7426325" cy="442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97018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Quantum time cho Round Robin</a:t>
            </a:r>
            <a:endParaRPr lang="en-US"/>
          </a:p>
        </p:txBody>
      </p:sp>
      <p:sp>
        <p:nvSpPr>
          <p:cNvPr id="3" name="Content Placeholder 2"/>
          <p:cNvSpPr>
            <a:spLocks noGrp="1"/>
          </p:cNvSpPr>
          <p:nvPr>
            <p:ph idx="1"/>
          </p:nvPr>
        </p:nvSpPr>
        <p:spPr/>
        <p:txBody>
          <a:bodyPr/>
          <a:lstStyle/>
          <a:p>
            <a:r>
              <a:rPr lang="vi-VN"/>
              <a:t>Khi thực hiện process switch thì OS sẽ sử dụng CPU chứ không phải process của người dùng (OS overhead)</a:t>
            </a:r>
          </a:p>
          <a:p>
            <a:pPr lvl="1"/>
            <a:r>
              <a:rPr lang="vi-VN"/>
              <a:t>Dừng thực thi, lưu tất cả thông tin, nạp thông tin của process sắp thực thi</a:t>
            </a:r>
          </a:p>
          <a:p>
            <a:r>
              <a:rPr lang="vi-VN"/>
              <a:t>Performance tùy thuộc vào kích thước của quantum time (còn gọi là time slice), và hàm phụ thuộc này không đơn giản</a:t>
            </a:r>
          </a:p>
          <a:p>
            <a:r>
              <a:rPr lang="vi-VN"/>
              <a:t>Time slice ngắn thì đáp ứng nhanh</a:t>
            </a:r>
          </a:p>
          <a:p>
            <a:pPr lvl="1"/>
            <a:r>
              <a:rPr lang="vi-VN"/>
              <a:t>Vấn đề: có nhiều chuyển ngữ cảnh. Phí tổn sẽ cao.</a:t>
            </a:r>
          </a:p>
          <a:p>
            <a:r>
              <a:rPr lang="vi-VN"/>
              <a:t>Time slice dài hơn thì throughput tốt hơn (do giảm phí tổn OS overhead) nhưng thời gian đáp ứng lớn</a:t>
            </a:r>
          </a:p>
          <a:p>
            <a:pPr lvl="1"/>
            <a:r>
              <a:rPr lang="vi-VN"/>
              <a:t>Nếu time slice quá lớn, RR trở thành FCFS</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4/7/2020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931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Quantum time cho Round Robin (tt)</a:t>
            </a:r>
            <a:endParaRPr lang="en-US"/>
          </a:p>
        </p:txBody>
      </p:sp>
      <p:sp>
        <p:nvSpPr>
          <p:cNvPr id="3" name="Content Placeholder 2"/>
          <p:cNvSpPr>
            <a:spLocks noGrp="1"/>
          </p:cNvSpPr>
          <p:nvPr>
            <p:ph idx="1"/>
          </p:nvPr>
        </p:nvSpPr>
        <p:spPr/>
        <p:txBody>
          <a:bodyPr/>
          <a:lstStyle/>
          <a:p>
            <a:r>
              <a:rPr lang="vi-VN"/>
              <a:t>Quantum time và thời gian cho process switch:</a:t>
            </a:r>
          </a:p>
          <a:p>
            <a:pPr lvl="1"/>
            <a:r>
              <a:rPr lang="vi-VN"/>
              <a:t>Nếu quantum time = 20 ms và thời gian cho process switch = 5 ms, như vậy phí tổn OS overhead chiếm 5/25 = 20%</a:t>
            </a:r>
          </a:p>
          <a:p>
            <a:pPr lvl="1"/>
            <a:r>
              <a:rPr lang="vi-VN"/>
              <a:t>Nếu quantum = 500 ms, thì phí tổn chỉ còn 1%</a:t>
            </a:r>
          </a:p>
          <a:p>
            <a:pPr lvl="2"/>
            <a:r>
              <a:rPr lang="vi-VN"/>
              <a:t>Nhưng nếu có nhiều người sử dụng trên hệ thống và thuộc loại interactive thì sẽ thấy đáp ứng rất chậm</a:t>
            </a:r>
          </a:p>
          <a:p>
            <a:pPr lvl="1"/>
            <a:r>
              <a:rPr lang="vi-VN"/>
              <a:t>Tùy thuộc vào tập công việc mà lựa chọn quantum time</a:t>
            </a:r>
          </a:p>
          <a:p>
            <a:pPr lvl="1"/>
            <a:r>
              <a:rPr lang="vi-VN"/>
              <a:t>Time slice nên lớn trong tương quan so sánh với thời gian cho process switch</a:t>
            </a:r>
          </a:p>
          <a:p>
            <a:pPr lvl="2"/>
            <a:r>
              <a:rPr lang="vi-VN"/>
              <a:t>Ví dụ với 4.3 BSD UNIX, time slice là 1 giây</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4/7/2020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10338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Quantum time cho Round Robin (tt)</a:t>
            </a:r>
            <a:endParaRPr lang="en-US"/>
          </a:p>
        </p:txBody>
      </p:sp>
      <p:sp>
        <p:nvSpPr>
          <p:cNvPr id="3" name="Content Placeholder 2"/>
          <p:cNvSpPr>
            <a:spLocks noGrp="1"/>
          </p:cNvSpPr>
          <p:nvPr>
            <p:ph idx="1"/>
          </p:nvPr>
        </p:nvSpPr>
        <p:spPr/>
        <p:txBody>
          <a:bodyPr/>
          <a:lstStyle/>
          <a:p>
            <a:r>
              <a:rPr lang="vi-VN"/>
              <a:t>Nếu có n process trong hàng đợi ready, và quantum time là q, như vậy mỗi process sẽ lấy 1/n thời gian CPU theo từng khối có kích thước lớn nhất là q</a:t>
            </a:r>
          </a:p>
          <a:p>
            <a:pPr lvl="1"/>
            <a:r>
              <a:rPr lang="vi-VN"/>
              <a:t>Sẽ không có process nào chờ lâu hơn (n - 1)q đơn vị thời gian</a:t>
            </a:r>
          </a:p>
          <a:p>
            <a:r>
              <a:rPr lang="vi-VN"/>
              <a:t>RR sử dụng một giả thiết ngầm là tất cả các process đều có tầm quan trọng ngang nhau</a:t>
            </a:r>
          </a:p>
          <a:p>
            <a:pPr lvl="1"/>
            <a:r>
              <a:rPr lang="vi-VN"/>
              <a:t>Không thể sử dụng RR nếu muốn các process khác nhau có độ ưu tiên khác nhau</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4/7/2020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0016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Nhược điểm của Round Robin</a:t>
            </a:r>
          </a:p>
        </p:txBody>
      </p:sp>
      <p:sp>
        <p:nvSpPr>
          <p:cNvPr id="3" name="Content Placeholder 2"/>
          <p:cNvSpPr>
            <a:spLocks noGrp="1"/>
          </p:cNvSpPr>
          <p:nvPr>
            <p:ph idx="1"/>
          </p:nvPr>
        </p:nvSpPr>
        <p:spPr/>
        <p:txBody>
          <a:bodyPr/>
          <a:lstStyle/>
          <a:p>
            <a:r>
              <a:rPr lang="vi-VN"/>
              <a:t>Các process dạng CPU-bound vẫn còn được “ưu tiên”</a:t>
            </a:r>
          </a:p>
          <a:p>
            <a:pPr lvl="1"/>
            <a:r>
              <a:rPr lang="vi-VN"/>
              <a:t>Ví dụ:</a:t>
            </a:r>
          </a:p>
          <a:p>
            <a:pPr lvl="2"/>
            <a:r>
              <a:rPr lang="vi-VN"/>
              <a:t>Một I/O-bound process sử dụng CPU trong thời gian ngắn hơn quantum time và bị blocked để đợi I/O.</a:t>
            </a:r>
          </a:p>
          <a:p>
            <a:pPr lvl="2"/>
            <a:r>
              <a:rPr lang="vi-VN"/>
              <a:t>Một CPU-bound process chạy hết time slice và lại quay trở về hàng đợi ready queue (ở phía trước các process đã bị blocked)</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4/7/2020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49852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Highest Response Ratio Next</a:t>
            </a:r>
            <a:endParaRPr lang="en-US"/>
          </a:p>
        </p:txBody>
      </p:sp>
      <p:sp>
        <p:nvSpPr>
          <p:cNvPr id="3" name="Content Placeholder 2"/>
          <p:cNvSpPr>
            <a:spLocks noGrp="1"/>
          </p:cNvSpPr>
          <p:nvPr>
            <p:ph idx="1"/>
          </p:nvPr>
        </p:nvSpPr>
        <p:spPr/>
        <p:txBody>
          <a:bodyPr/>
          <a:lstStyle/>
          <a:p>
            <a:r>
              <a:rPr lang="vi-VN"/>
              <a:t>Chọn process kế tiếp có giá trị RR (Response ratio) lớn nhất</a:t>
            </a:r>
          </a:p>
          <a:p>
            <a:endParaRPr lang="vi-VN"/>
          </a:p>
          <a:p>
            <a:r>
              <a:rPr lang="vi-VN"/>
              <a:t>Các process ngắn được ưu tiên hơn (vì service time nhỏ)</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4/7/2020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7" name="Object 6"/>
          <p:cNvGraphicFramePr>
            <a:graphicFrameLocks noGrp="1" noChangeAspect="1"/>
          </p:cNvGraphicFramePr>
          <p:nvPr>
            <p:extLst>
              <p:ext uri="{D42A27DB-BD31-4B8C-83A1-F6EECF244321}">
                <p14:modId xmlns:p14="http://schemas.microsoft.com/office/powerpoint/2010/main" val="1073222474"/>
              </p:ext>
            </p:extLst>
          </p:nvPr>
        </p:nvGraphicFramePr>
        <p:xfrm>
          <a:off x="491744" y="3825044"/>
          <a:ext cx="8204200" cy="1152525"/>
        </p:xfrm>
        <a:graphic>
          <a:graphicData uri="http://schemas.openxmlformats.org/presentationml/2006/ole">
            <mc:AlternateContent xmlns:mc="http://schemas.openxmlformats.org/markup-compatibility/2006">
              <mc:Choice xmlns:v="urn:schemas-microsoft-com:vml" Requires="v">
                <p:oleObj spid="_x0000_s4136" name="Equation" r:id="rId4" imgW="2984500" imgH="419100" progId="Equation.3">
                  <p:embed/>
                </p:oleObj>
              </mc:Choice>
              <mc:Fallback>
                <p:oleObj name="Equation" r:id="rId4" imgW="2984500" imgH="419100" progId="Equation.3">
                  <p:embed/>
                  <p:pic>
                    <p:nvPicPr>
                      <p:cNvPr id="2" name="Object 1"/>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744" y="3825044"/>
                        <a:ext cx="82042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65853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Multilevel Queue Scheduling</a:t>
            </a:r>
            <a:endParaRPr lang="en-US"/>
          </a:p>
        </p:txBody>
      </p:sp>
      <p:sp>
        <p:nvSpPr>
          <p:cNvPr id="3" name="Content Placeholder 2"/>
          <p:cNvSpPr>
            <a:spLocks noGrp="1"/>
          </p:cNvSpPr>
          <p:nvPr>
            <p:ph idx="1"/>
          </p:nvPr>
        </p:nvSpPr>
        <p:spPr/>
        <p:txBody>
          <a:bodyPr/>
          <a:lstStyle/>
          <a:p>
            <a:r>
              <a:rPr lang="vi-VN"/>
              <a:t>Hàng đợi ready được chia thành nhiều hàng đợi riêng biệt theo một số tiêu chuẩn như</a:t>
            </a:r>
          </a:p>
          <a:p>
            <a:pPr lvl="1"/>
            <a:r>
              <a:rPr lang="vi-VN"/>
              <a:t>Đặc điểm và yêu cầu định thời của process </a:t>
            </a:r>
          </a:p>
          <a:p>
            <a:pPr lvl="1"/>
            <a:r>
              <a:rPr lang="vi-VN"/>
              <a:t>Foreground (interactive) và background process,…</a:t>
            </a:r>
          </a:p>
          <a:p>
            <a:r>
              <a:rPr lang="vi-VN"/>
              <a:t>Process được gán cố định vào một hàng đợi, mỗi hàng đợi sử dụng giải thuật định thời riêng</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4/7/2020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14980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Multilevel Queue Scheduling (tt)</a:t>
            </a:r>
            <a:endParaRPr lang="en-US"/>
          </a:p>
        </p:txBody>
      </p:sp>
      <p:sp>
        <p:nvSpPr>
          <p:cNvPr id="3" name="Content Placeholder 2"/>
          <p:cNvSpPr>
            <a:spLocks noGrp="1"/>
          </p:cNvSpPr>
          <p:nvPr>
            <p:ph idx="1"/>
          </p:nvPr>
        </p:nvSpPr>
        <p:spPr/>
        <p:txBody>
          <a:bodyPr/>
          <a:lstStyle/>
          <a:p>
            <a:r>
              <a:rPr lang="vi-VN"/>
              <a:t>Hệ điều hành cần phải định thời cho các hàng đợi.</a:t>
            </a:r>
          </a:p>
          <a:p>
            <a:pPr lvl="1"/>
            <a:r>
              <a:rPr lang="vi-VN"/>
              <a:t>Fixed priority scheduling: phục vụ từ hàng đợi có độ ưu tiên cao đến thâp. Vấn đề: có thể có starvation.</a:t>
            </a:r>
          </a:p>
          <a:p>
            <a:pPr lvl="1"/>
            <a:r>
              <a:rPr lang="vi-VN"/>
              <a:t>Time slice: mỗi hàng đợi được nhận một khoảng thời gian chiếm CPU và phân phối cho các process trong hàng đợi khoảng thời gian đó. Ví dụ: 80% cho hàng đợi foreground định thời bằng RR và 20% cho hàng đợi background định thời bằng giải thuật FCFS</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4/7/2020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19482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 ôn tập chương 4 (1)</a:t>
            </a:r>
          </a:p>
        </p:txBody>
      </p:sp>
      <p:sp>
        <p:nvSpPr>
          <p:cNvPr id="3" name="Content Placeholder 2"/>
          <p:cNvSpPr>
            <a:spLocks noGrp="1"/>
          </p:cNvSpPr>
          <p:nvPr>
            <p:ph idx="1"/>
          </p:nvPr>
        </p:nvSpPr>
        <p:spPr/>
        <p:txBody>
          <a:bodyPr/>
          <a:lstStyle/>
          <a:p>
            <a:r>
              <a:rPr lang="vi-VN"/>
              <a:t>Các khái niệm cơ bản về định thời</a:t>
            </a:r>
          </a:p>
          <a:p>
            <a:r>
              <a:rPr lang="vi-VN"/>
              <a:t>Các bộ định thời</a:t>
            </a:r>
          </a:p>
          <a:p>
            <a:r>
              <a:rPr lang="vi-VN"/>
              <a:t>Các tiêu chuẩn định thời CPU</a:t>
            </a:r>
          </a:p>
          <a:p>
            <a:r>
              <a:rPr lang="vi-VN"/>
              <a:t>Các giải thuật định thời</a:t>
            </a:r>
          </a:p>
          <a:p>
            <a:pPr lvl="1"/>
            <a:r>
              <a:rPr lang="vi-VN"/>
              <a:t>First-Come, First-Served (FCFS)</a:t>
            </a:r>
          </a:p>
          <a:p>
            <a:pPr lvl="1"/>
            <a:r>
              <a:rPr lang="vi-VN"/>
              <a:t>Shortest Job First (SJF)</a:t>
            </a:r>
          </a:p>
          <a:p>
            <a:pPr lvl="1"/>
            <a:r>
              <a:rPr lang="vi-VN"/>
              <a:t>Shortest Remaining Time First (SRTF)</a:t>
            </a:r>
          </a:p>
          <a:p>
            <a:pPr lvl="1"/>
            <a:r>
              <a:rPr lang="vi-VN"/>
              <a:t>Priority Scheduling</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4/7/2020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97785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Multilevel Queue Scheduling (tt)</a:t>
            </a:r>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4/7/2020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8" name="Rectangle 3"/>
          <p:cNvSpPr txBox="1">
            <a:spLocks noChangeArrowheads="1"/>
          </p:cNvSpPr>
          <p:nvPr/>
        </p:nvSpPr>
        <p:spPr bwMode="auto">
          <a:xfrm>
            <a:off x="595313" y="1328738"/>
            <a:ext cx="7916862" cy="51546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r>
              <a:rPr lang="en-US" altLang="en-US" sz="2800" kern="0"/>
              <a:t>Ví dụ phân nhóm các quá trình</a:t>
            </a:r>
          </a:p>
        </p:txBody>
      </p:sp>
      <p:grpSp>
        <p:nvGrpSpPr>
          <p:cNvPr id="9" name="Group 4"/>
          <p:cNvGrpSpPr>
            <a:grpSpLocks/>
          </p:cNvGrpSpPr>
          <p:nvPr/>
        </p:nvGrpSpPr>
        <p:grpSpPr bwMode="auto">
          <a:xfrm>
            <a:off x="1362075" y="2017713"/>
            <a:ext cx="6832600" cy="4032250"/>
            <a:chOff x="615" y="962"/>
            <a:chExt cx="4498" cy="2830"/>
          </a:xfrm>
        </p:grpSpPr>
        <p:sp>
          <p:nvSpPr>
            <p:cNvPr id="10" name="Rectangle 5"/>
            <p:cNvSpPr>
              <a:spLocks noChangeArrowheads="1"/>
            </p:cNvSpPr>
            <p:nvPr/>
          </p:nvSpPr>
          <p:spPr bwMode="auto">
            <a:xfrm>
              <a:off x="1657" y="1422"/>
              <a:ext cx="2651" cy="284"/>
            </a:xfrm>
            <a:prstGeom prst="rect">
              <a:avLst/>
            </a:prstGeom>
            <a:solidFill>
              <a:srgbClr val="E40904"/>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nchor="ctr"/>
            <a:lstStyle>
              <a:lvl1pPr defTabSz="901700">
                <a:defRPr>
                  <a:solidFill>
                    <a:schemeClr val="tx1"/>
                  </a:solidFill>
                  <a:latin typeface="Verdana" panose="020B0604030504040204" pitchFamily="34" charset="0"/>
                  <a:ea typeface="MS PGothic" panose="020B0600070205080204" pitchFamily="34" charset="-128"/>
                </a:defRPr>
              </a:lvl1pPr>
              <a:lvl2pPr marL="742950" indent="-285750" defTabSz="901700">
                <a:defRPr>
                  <a:solidFill>
                    <a:schemeClr val="tx1"/>
                  </a:solidFill>
                  <a:latin typeface="Verdana" panose="020B0604030504040204" pitchFamily="34" charset="0"/>
                  <a:ea typeface="MS PGothic" panose="020B0600070205080204" pitchFamily="34" charset="-128"/>
                </a:defRPr>
              </a:lvl2pPr>
              <a:lvl3pPr marL="1143000" indent="-228600" defTabSz="901700">
                <a:defRPr>
                  <a:solidFill>
                    <a:schemeClr val="tx1"/>
                  </a:solidFill>
                  <a:latin typeface="Verdana" panose="020B0604030504040204" pitchFamily="34" charset="0"/>
                  <a:ea typeface="MS PGothic" panose="020B0600070205080204" pitchFamily="34" charset="-128"/>
                </a:defRPr>
              </a:lvl3pPr>
              <a:lvl4pPr marL="1600200" indent="-228600" defTabSz="901700">
                <a:defRPr>
                  <a:solidFill>
                    <a:schemeClr val="tx1"/>
                  </a:solidFill>
                  <a:latin typeface="Verdana" panose="020B0604030504040204" pitchFamily="34" charset="0"/>
                  <a:ea typeface="MS PGothic" panose="020B0600070205080204" pitchFamily="34" charset="-128"/>
                </a:defRPr>
              </a:lvl4pPr>
              <a:lvl5pPr marL="2057400" indent="-228600" defTabSz="901700">
                <a:defRPr>
                  <a:solidFill>
                    <a:schemeClr val="tx1"/>
                  </a:solidFill>
                  <a:latin typeface="Verdana" panose="020B0604030504040204" pitchFamily="34" charset="0"/>
                  <a:ea typeface="MS PGothic" panose="020B0600070205080204" pitchFamily="34" charset="-128"/>
                </a:defRPr>
              </a:lvl5pPr>
              <a:lvl6pPr marL="25146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sz="2400">
                  <a:latin typeface="Arial" panose="020B0604020202020204" pitchFamily="34" charset="0"/>
                  <a:ea typeface="DFKai-SB" pitchFamily="65" charset="-128"/>
                </a:rPr>
                <a:t>System Processes</a:t>
              </a:r>
            </a:p>
          </p:txBody>
        </p:sp>
        <p:sp>
          <p:nvSpPr>
            <p:cNvPr id="11" name="AutoShape 6"/>
            <p:cNvSpPr>
              <a:spLocks noChangeArrowheads="1"/>
            </p:cNvSpPr>
            <p:nvPr/>
          </p:nvSpPr>
          <p:spPr bwMode="auto">
            <a:xfrm>
              <a:off x="852" y="1516"/>
              <a:ext cx="805" cy="143"/>
            </a:xfrm>
            <a:prstGeom prst="rightArrow">
              <a:avLst>
                <a:gd name="adj1" fmla="val 50000"/>
                <a:gd name="adj2" fmla="val 140734"/>
              </a:avLst>
            </a:prstGeom>
            <a:gradFill rotWithShape="0">
              <a:gsLst>
                <a:gs pos="0">
                  <a:schemeClr val="bg1"/>
                </a:gs>
                <a:gs pos="100000">
                  <a:schemeClr val="hlink"/>
                </a:gs>
              </a:gsLst>
              <a:lin ang="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12" name="AutoShape 7"/>
            <p:cNvSpPr>
              <a:spLocks noChangeArrowheads="1"/>
            </p:cNvSpPr>
            <p:nvPr/>
          </p:nvSpPr>
          <p:spPr bwMode="auto">
            <a:xfrm>
              <a:off x="4308" y="1516"/>
              <a:ext cx="805" cy="143"/>
            </a:xfrm>
            <a:prstGeom prst="rightArrow">
              <a:avLst>
                <a:gd name="adj1" fmla="val 50000"/>
                <a:gd name="adj2" fmla="val 140734"/>
              </a:avLst>
            </a:prstGeom>
            <a:gradFill rotWithShape="0">
              <a:gsLst>
                <a:gs pos="0">
                  <a:schemeClr val="bg1"/>
                </a:gs>
                <a:gs pos="100000">
                  <a:schemeClr val="hlink"/>
                </a:gs>
              </a:gsLst>
              <a:lin ang="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13" name="Rectangle 8"/>
            <p:cNvSpPr>
              <a:spLocks noChangeArrowheads="1"/>
            </p:cNvSpPr>
            <p:nvPr/>
          </p:nvSpPr>
          <p:spPr bwMode="auto">
            <a:xfrm>
              <a:off x="1657" y="1990"/>
              <a:ext cx="2651" cy="285"/>
            </a:xfrm>
            <a:prstGeom prst="rect">
              <a:avLst/>
            </a:prstGeom>
            <a:solidFill>
              <a:srgbClr val="FD8A87"/>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nchor="ctr"/>
            <a:lstStyle>
              <a:lvl1pPr defTabSz="901700">
                <a:defRPr>
                  <a:solidFill>
                    <a:schemeClr val="tx1"/>
                  </a:solidFill>
                  <a:latin typeface="Verdana" panose="020B0604030504040204" pitchFamily="34" charset="0"/>
                  <a:ea typeface="MS PGothic" panose="020B0600070205080204" pitchFamily="34" charset="-128"/>
                </a:defRPr>
              </a:lvl1pPr>
              <a:lvl2pPr marL="742950" indent="-285750" defTabSz="901700">
                <a:defRPr>
                  <a:solidFill>
                    <a:schemeClr val="tx1"/>
                  </a:solidFill>
                  <a:latin typeface="Verdana" panose="020B0604030504040204" pitchFamily="34" charset="0"/>
                  <a:ea typeface="MS PGothic" panose="020B0600070205080204" pitchFamily="34" charset="-128"/>
                </a:defRPr>
              </a:lvl2pPr>
              <a:lvl3pPr marL="1143000" indent="-228600" defTabSz="901700">
                <a:defRPr>
                  <a:solidFill>
                    <a:schemeClr val="tx1"/>
                  </a:solidFill>
                  <a:latin typeface="Verdana" panose="020B0604030504040204" pitchFamily="34" charset="0"/>
                  <a:ea typeface="MS PGothic" panose="020B0600070205080204" pitchFamily="34" charset="-128"/>
                </a:defRPr>
              </a:lvl3pPr>
              <a:lvl4pPr marL="1600200" indent="-228600" defTabSz="901700">
                <a:defRPr>
                  <a:solidFill>
                    <a:schemeClr val="tx1"/>
                  </a:solidFill>
                  <a:latin typeface="Verdana" panose="020B0604030504040204" pitchFamily="34" charset="0"/>
                  <a:ea typeface="MS PGothic" panose="020B0600070205080204" pitchFamily="34" charset="-128"/>
                </a:defRPr>
              </a:lvl4pPr>
              <a:lvl5pPr marL="2057400" indent="-228600" defTabSz="901700">
                <a:defRPr>
                  <a:solidFill>
                    <a:schemeClr val="tx1"/>
                  </a:solidFill>
                  <a:latin typeface="Verdana" panose="020B0604030504040204" pitchFamily="34" charset="0"/>
                  <a:ea typeface="MS PGothic" panose="020B0600070205080204" pitchFamily="34" charset="-128"/>
                </a:defRPr>
              </a:lvl5pPr>
              <a:lvl6pPr marL="25146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sz="2400">
                  <a:latin typeface="Arial" panose="020B0604020202020204" pitchFamily="34" charset="0"/>
                  <a:ea typeface="DFKai-SB" pitchFamily="65" charset="-128"/>
                </a:rPr>
                <a:t>Interactive Processes</a:t>
              </a:r>
            </a:p>
          </p:txBody>
        </p:sp>
        <p:sp>
          <p:nvSpPr>
            <p:cNvPr id="14" name="AutoShape 9"/>
            <p:cNvSpPr>
              <a:spLocks noChangeArrowheads="1"/>
            </p:cNvSpPr>
            <p:nvPr/>
          </p:nvSpPr>
          <p:spPr bwMode="auto">
            <a:xfrm>
              <a:off x="852" y="2085"/>
              <a:ext cx="805" cy="142"/>
            </a:xfrm>
            <a:prstGeom prst="rightArrow">
              <a:avLst>
                <a:gd name="adj1" fmla="val 50000"/>
                <a:gd name="adj2" fmla="val 141725"/>
              </a:avLst>
            </a:prstGeom>
            <a:gradFill rotWithShape="0">
              <a:gsLst>
                <a:gs pos="0">
                  <a:schemeClr val="bg1"/>
                </a:gs>
                <a:gs pos="100000">
                  <a:schemeClr val="hlink"/>
                </a:gs>
              </a:gsLst>
              <a:lin ang="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15" name="AutoShape 10"/>
            <p:cNvSpPr>
              <a:spLocks noChangeArrowheads="1"/>
            </p:cNvSpPr>
            <p:nvPr/>
          </p:nvSpPr>
          <p:spPr bwMode="auto">
            <a:xfrm>
              <a:off x="4308" y="2085"/>
              <a:ext cx="805" cy="142"/>
            </a:xfrm>
            <a:prstGeom prst="rightArrow">
              <a:avLst>
                <a:gd name="adj1" fmla="val 50000"/>
                <a:gd name="adj2" fmla="val 141725"/>
              </a:avLst>
            </a:prstGeom>
            <a:gradFill rotWithShape="0">
              <a:gsLst>
                <a:gs pos="0">
                  <a:schemeClr val="bg1"/>
                </a:gs>
                <a:gs pos="100000">
                  <a:schemeClr val="hlink"/>
                </a:gs>
              </a:gsLst>
              <a:lin ang="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16" name="Rectangle 11"/>
            <p:cNvSpPr>
              <a:spLocks noChangeArrowheads="1"/>
            </p:cNvSpPr>
            <p:nvPr/>
          </p:nvSpPr>
          <p:spPr bwMode="auto">
            <a:xfrm>
              <a:off x="1657" y="2464"/>
              <a:ext cx="2651" cy="284"/>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nchor="ctr"/>
            <a:lstStyle>
              <a:lvl1pPr defTabSz="901700">
                <a:defRPr>
                  <a:solidFill>
                    <a:schemeClr val="tx1"/>
                  </a:solidFill>
                  <a:latin typeface="Verdana" panose="020B0604030504040204" pitchFamily="34" charset="0"/>
                  <a:ea typeface="MS PGothic" panose="020B0600070205080204" pitchFamily="34" charset="-128"/>
                </a:defRPr>
              </a:lvl1pPr>
              <a:lvl2pPr marL="742950" indent="-285750" defTabSz="901700">
                <a:defRPr>
                  <a:solidFill>
                    <a:schemeClr val="tx1"/>
                  </a:solidFill>
                  <a:latin typeface="Verdana" panose="020B0604030504040204" pitchFamily="34" charset="0"/>
                  <a:ea typeface="MS PGothic" panose="020B0600070205080204" pitchFamily="34" charset="-128"/>
                </a:defRPr>
              </a:lvl2pPr>
              <a:lvl3pPr marL="1143000" indent="-228600" defTabSz="901700">
                <a:defRPr>
                  <a:solidFill>
                    <a:schemeClr val="tx1"/>
                  </a:solidFill>
                  <a:latin typeface="Verdana" panose="020B0604030504040204" pitchFamily="34" charset="0"/>
                  <a:ea typeface="MS PGothic" panose="020B0600070205080204" pitchFamily="34" charset="-128"/>
                </a:defRPr>
              </a:lvl3pPr>
              <a:lvl4pPr marL="1600200" indent="-228600" defTabSz="901700">
                <a:defRPr>
                  <a:solidFill>
                    <a:schemeClr val="tx1"/>
                  </a:solidFill>
                  <a:latin typeface="Verdana" panose="020B0604030504040204" pitchFamily="34" charset="0"/>
                  <a:ea typeface="MS PGothic" panose="020B0600070205080204" pitchFamily="34" charset="-128"/>
                </a:defRPr>
              </a:lvl4pPr>
              <a:lvl5pPr marL="2057400" indent="-228600" defTabSz="901700">
                <a:defRPr>
                  <a:solidFill>
                    <a:schemeClr val="tx1"/>
                  </a:solidFill>
                  <a:latin typeface="Verdana" panose="020B0604030504040204" pitchFamily="34" charset="0"/>
                  <a:ea typeface="MS PGothic" panose="020B0600070205080204" pitchFamily="34" charset="-128"/>
                </a:defRPr>
              </a:lvl5pPr>
              <a:lvl6pPr marL="25146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sz="2400">
                  <a:latin typeface="Arial" panose="020B0604020202020204" pitchFamily="34" charset="0"/>
                  <a:ea typeface="DFKai-SB" pitchFamily="65" charset="-128"/>
                </a:rPr>
                <a:t>Batch Processes</a:t>
              </a:r>
            </a:p>
          </p:txBody>
        </p:sp>
        <p:sp>
          <p:nvSpPr>
            <p:cNvPr id="17" name="AutoShape 12"/>
            <p:cNvSpPr>
              <a:spLocks noChangeArrowheads="1"/>
            </p:cNvSpPr>
            <p:nvPr/>
          </p:nvSpPr>
          <p:spPr bwMode="auto">
            <a:xfrm>
              <a:off x="852" y="2559"/>
              <a:ext cx="805" cy="142"/>
            </a:xfrm>
            <a:prstGeom prst="rightArrow">
              <a:avLst>
                <a:gd name="adj1" fmla="val 50000"/>
                <a:gd name="adj2" fmla="val 141725"/>
              </a:avLst>
            </a:prstGeom>
            <a:gradFill rotWithShape="0">
              <a:gsLst>
                <a:gs pos="0">
                  <a:schemeClr val="bg1"/>
                </a:gs>
                <a:gs pos="100000">
                  <a:schemeClr val="hlink"/>
                </a:gs>
              </a:gsLst>
              <a:lin ang="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18" name="AutoShape 13"/>
            <p:cNvSpPr>
              <a:spLocks noChangeArrowheads="1"/>
            </p:cNvSpPr>
            <p:nvPr/>
          </p:nvSpPr>
          <p:spPr bwMode="auto">
            <a:xfrm>
              <a:off x="4308" y="2559"/>
              <a:ext cx="805" cy="142"/>
            </a:xfrm>
            <a:prstGeom prst="rightArrow">
              <a:avLst>
                <a:gd name="adj1" fmla="val 50000"/>
                <a:gd name="adj2" fmla="val 141725"/>
              </a:avLst>
            </a:prstGeom>
            <a:gradFill rotWithShape="0">
              <a:gsLst>
                <a:gs pos="0">
                  <a:schemeClr val="bg1"/>
                </a:gs>
                <a:gs pos="100000">
                  <a:schemeClr val="hlink"/>
                </a:gs>
              </a:gsLst>
              <a:lin ang="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19" name="Rectangle 14"/>
            <p:cNvSpPr>
              <a:spLocks noChangeArrowheads="1"/>
            </p:cNvSpPr>
            <p:nvPr/>
          </p:nvSpPr>
          <p:spPr bwMode="auto">
            <a:xfrm>
              <a:off x="1657" y="2985"/>
              <a:ext cx="2651" cy="285"/>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nchor="ctr"/>
            <a:lstStyle>
              <a:lvl1pPr defTabSz="901700">
                <a:defRPr>
                  <a:solidFill>
                    <a:schemeClr val="tx1"/>
                  </a:solidFill>
                  <a:latin typeface="Verdana" panose="020B0604030504040204" pitchFamily="34" charset="0"/>
                  <a:ea typeface="MS PGothic" panose="020B0600070205080204" pitchFamily="34" charset="-128"/>
                </a:defRPr>
              </a:lvl1pPr>
              <a:lvl2pPr marL="742950" indent="-285750" defTabSz="901700">
                <a:defRPr>
                  <a:solidFill>
                    <a:schemeClr val="tx1"/>
                  </a:solidFill>
                  <a:latin typeface="Verdana" panose="020B0604030504040204" pitchFamily="34" charset="0"/>
                  <a:ea typeface="MS PGothic" panose="020B0600070205080204" pitchFamily="34" charset="-128"/>
                </a:defRPr>
              </a:lvl2pPr>
              <a:lvl3pPr marL="1143000" indent="-228600" defTabSz="901700">
                <a:defRPr>
                  <a:solidFill>
                    <a:schemeClr val="tx1"/>
                  </a:solidFill>
                  <a:latin typeface="Verdana" panose="020B0604030504040204" pitchFamily="34" charset="0"/>
                  <a:ea typeface="MS PGothic" panose="020B0600070205080204" pitchFamily="34" charset="-128"/>
                </a:defRPr>
              </a:lvl3pPr>
              <a:lvl4pPr marL="1600200" indent="-228600" defTabSz="901700">
                <a:defRPr>
                  <a:solidFill>
                    <a:schemeClr val="tx1"/>
                  </a:solidFill>
                  <a:latin typeface="Verdana" panose="020B0604030504040204" pitchFamily="34" charset="0"/>
                  <a:ea typeface="MS PGothic" panose="020B0600070205080204" pitchFamily="34" charset="-128"/>
                </a:defRPr>
              </a:lvl4pPr>
              <a:lvl5pPr marL="2057400" indent="-228600" defTabSz="901700">
                <a:defRPr>
                  <a:solidFill>
                    <a:schemeClr val="tx1"/>
                  </a:solidFill>
                  <a:latin typeface="Verdana" panose="020B0604030504040204" pitchFamily="34" charset="0"/>
                  <a:ea typeface="MS PGothic" panose="020B0600070205080204" pitchFamily="34" charset="-128"/>
                </a:defRPr>
              </a:lvl5pPr>
              <a:lvl6pPr marL="25146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sz="2400">
                  <a:latin typeface="Arial" panose="020B0604020202020204" pitchFamily="34" charset="0"/>
                  <a:ea typeface="DFKai-SB" pitchFamily="65" charset="-128"/>
                </a:rPr>
                <a:t>Student Processes</a:t>
              </a:r>
            </a:p>
          </p:txBody>
        </p:sp>
        <p:sp>
          <p:nvSpPr>
            <p:cNvPr id="20" name="AutoShape 15"/>
            <p:cNvSpPr>
              <a:spLocks noChangeArrowheads="1"/>
            </p:cNvSpPr>
            <p:nvPr/>
          </p:nvSpPr>
          <p:spPr bwMode="auto">
            <a:xfrm>
              <a:off x="852" y="3080"/>
              <a:ext cx="805" cy="142"/>
            </a:xfrm>
            <a:prstGeom prst="rightArrow">
              <a:avLst>
                <a:gd name="adj1" fmla="val 50000"/>
                <a:gd name="adj2" fmla="val 141725"/>
              </a:avLst>
            </a:prstGeom>
            <a:gradFill rotWithShape="0">
              <a:gsLst>
                <a:gs pos="0">
                  <a:schemeClr val="bg1"/>
                </a:gs>
                <a:gs pos="100000">
                  <a:schemeClr val="hlink"/>
                </a:gs>
              </a:gsLst>
              <a:lin ang="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21" name="AutoShape 16"/>
            <p:cNvSpPr>
              <a:spLocks noChangeArrowheads="1"/>
            </p:cNvSpPr>
            <p:nvPr/>
          </p:nvSpPr>
          <p:spPr bwMode="auto">
            <a:xfrm>
              <a:off x="4308" y="3080"/>
              <a:ext cx="805" cy="142"/>
            </a:xfrm>
            <a:prstGeom prst="rightArrow">
              <a:avLst>
                <a:gd name="adj1" fmla="val 50000"/>
                <a:gd name="adj2" fmla="val 141725"/>
              </a:avLst>
            </a:prstGeom>
            <a:gradFill rotWithShape="0">
              <a:gsLst>
                <a:gs pos="0">
                  <a:schemeClr val="bg1"/>
                </a:gs>
                <a:gs pos="100000">
                  <a:schemeClr val="hlink"/>
                </a:gs>
              </a:gsLst>
              <a:lin ang="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kumimoji="1" lang="en-US" altLang="en-US" sz="1600">
                <a:latin typeface="Arial" panose="020B0604020202020204" pitchFamily="34" charset="0"/>
                <a:ea typeface="DFKai-SB" pitchFamily="65" charset="-128"/>
              </a:endParaRPr>
            </a:p>
          </p:txBody>
        </p:sp>
        <p:sp>
          <p:nvSpPr>
            <p:cNvPr id="22" name="Text Box 17"/>
            <p:cNvSpPr txBox="1">
              <a:spLocks noChangeArrowheads="1"/>
            </p:cNvSpPr>
            <p:nvPr/>
          </p:nvSpPr>
          <p:spPr bwMode="auto">
            <a:xfrm>
              <a:off x="615" y="3506"/>
              <a:ext cx="1866"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spAutoFit/>
            </a:bodyPr>
            <a:lstStyle>
              <a:lvl1pPr defTabSz="901700">
                <a:defRPr>
                  <a:solidFill>
                    <a:schemeClr val="tx1"/>
                  </a:solidFill>
                  <a:latin typeface="Verdana" panose="020B0604030504040204" pitchFamily="34" charset="0"/>
                  <a:ea typeface="MS PGothic" panose="020B0600070205080204" pitchFamily="34" charset="-128"/>
                </a:defRPr>
              </a:lvl1pPr>
              <a:lvl2pPr marL="742950" indent="-285750" defTabSz="901700">
                <a:defRPr>
                  <a:solidFill>
                    <a:schemeClr val="tx1"/>
                  </a:solidFill>
                  <a:latin typeface="Verdana" panose="020B0604030504040204" pitchFamily="34" charset="0"/>
                  <a:ea typeface="MS PGothic" panose="020B0600070205080204" pitchFamily="34" charset="-128"/>
                </a:defRPr>
              </a:lvl2pPr>
              <a:lvl3pPr marL="1143000" indent="-228600" defTabSz="901700">
                <a:defRPr>
                  <a:solidFill>
                    <a:schemeClr val="tx1"/>
                  </a:solidFill>
                  <a:latin typeface="Verdana" panose="020B0604030504040204" pitchFamily="34" charset="0"/>
                  <a:ea typeface="MS PGothic" panose="020B0600070205080204" pitchFamily="34" charset="-128"/>
                </a:defRPr>
              </a:lvl3pPr>
              <a:lvl4pPr marL="1600200" indent="-228600" defTabSz="901700">
                <a:defRPr>
                  <a:solidFill>
                    <a:schemeClr val="tx1"/>
                  </a:solidFill>
                  <a:latin typeface="Verdana" panose="020B0604030504040204" pitchFamily="34" charset="0"/>
                  <a:ea typeface="MS PGothic" panose="020B0600070205080204" pitchFamily="34" charset="-128"/>
                </a:defRPr>
              </a:lvl4pPr>
              <a:lvl5pPr marL="2057400" indent="-228600" defTabSz="901700">
                <a:defRPr>
                  <a:solidFill>
                    <a:schemeClr val="tx1"/>
                  </a:solidFill>
                  <a:latin typeface="Verdana" panose="020B0604030504040204" pitchFamily="34" charset="0"/>
                  <a:ea typeface="MS PGothic" panose="020B0600070205080204" pitchFamily="34" charset="-128"/>
                </a:defRPr>
              </a:lvl5pPr>
              <a:lvl6pPr marL="25146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sz="2400">
                  <a:latin typeface="Arial" panose="020B0604020202020204" pitchFamily="34" charset="0"/>
                  <a:ea typeface="DFKai-SB" pitchFamily="65" charset="-128"/>
                </a:rPr>
                <a:t>Độ ưu tiên thấp nhất</a:t>
              </a:r>
            </a:p>
          </p:txBody>
        </p:sp>
        <p:sp>
          <p:nvSpPr>
            <p:cNvPr id="23" name="Text Box 18"/>
            <p:cNvSpPr txBox="1">
              <a:spLocks noChangeArrowheads="1"/>
            </p:cNvSpPr>
            <p:nvPr/>
          </p:nvSpPr>
          <p:spPr bwMode="auto">
            <a:xfrm>
              <a:off x="615" y="962"/>
              <a:ext cx="164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spAutoFit/>
            </a:bodyPr>
            <a:lstStyle>
              <a:lvl1pPr defTabSz="901700" eaLnBrk="0" hangingPunct="0">
                <a:defRPr kumimoji="1" sz="1600">
                  <a:solidFill>
                    <a:schemeClr val="tx1"/>
                  </a:solidFill>
                  <a:latin typeface="Arial" panose="020B0604020202020204" pitchFamily="34" charset="0"/>
                  <a:ea typeface="標楷體" panose="03000509000000000000" pitchFamily="65" charset="-120"/>
                </a:defRPr>
              </a:lvl1pPr>
              <a:lvl2pPr marL="742950" indent="-285750" defTabSz="901700" eaLnBrk="0" hangingPunct="0">
                <a:defRPr kumimoji="1" sz="1600">
                  <a:solidFill>
                    <a:schemeClr val="tx1"/>
                  </a:solidFill>
                  <a:latin typeface="Arial" panose="020B0604020202020204" pitchFamily="34" charset="0"/>
                  <a:ea typeface="標楷體" panose="03000509000000000000" pitchFamily="65" charset="-120"/>
                </a:defRPr>
              </a:lvl2pPr>
              <a:lvl3pPr marL="1143000" indent="-228600" defTabSz="901700" eaLnBrk="0" hangingPunct="0">
                <a:defRPr kumimoji="1" sz="1600">
                  <a:solidFill>
                    <a:schemeClr val="tx1"/>
                  </a:solidFill>
                  <a:latin typeface="Arial" panose="020B0604020202020204" pitchFamily="34" charset="0"/>
                  <a:ea typeface="標楷體" panose="03000509000000000000" pitchFamily="65" charset="-120"/>
                </a:defRPr>
              </a:lvl3pPr>
              <a:lvl4pPr marL="1600200" indent="-228600" defTabSz="901700" eaLnBrk="0" hangingPunct="0">
                <a:defRPr kumimoji="1" sz="1600">
                  <a:solidFill>
                    <a:schemeClr val="tx1"/>
                  </a:solidFill>
                  <a:latin typeface="Arial" panose="020B0604020202020204" pitchFamily="34" charset="0"/>
                  <a:ea typeface="標楷體" panose="03000509000000000000" pitchFamily="65" charset="-120"/>
                </a:defRPr>
              </a:lvl4pPr>
              <a:lvl5pPr marL="2057400" indent="-228600" defTabSz="901700" eaLnBrk="0" hangingPunct="0">
                <a:defRPr kumimoji="1" sz="1600">
                  <a:solidFill>
                    <a:schemeClr val="tx1"/>
                  </a:solidFill>
                  <a:latin typeface="Arial" panose="020B0604020202020204" pitchFamily="34" charset="0"/>
                  <a:ea typeface="標楷體" panose="03000509000000000000" pitchFamily="65" charset="-120"/>
                </a:defRPr>
              </a:lvl5pPr>
              <a:lvl6pPr marL="2514600" indent="-228600" algn="ctr" defTabSz="9017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6pPr>
              <a:lvl7pPr marL="2971800" indent="-228600" algn="ctr" defTabSz="9017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7pPr>
              <a:lvl8pPr marL="3429000" indent="-228600" algn="ctr" defTabSz="9017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8pPr>
              <a:lvl9pPr marL="3886200" indent="-228600" algn="ctr" defTabSz="9017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9pPr>
            </a:lstStyle>
            <a:p>
              <a:pPr>
                <a:defRPr/>
              </a:pPr>
              <a:r>
                <a:rPr kumimoji="0" lang="en-US" altLang="en-US" sz="2400" dirty="0" err="1">
                  <a:latin typeface="+mn-lt"/>
                </a:rPr>
                <a:t>Độ</a:t>
              </a:r>
              <a:r>
                <a:rPr kumimoji="0" lang="en-US" altLang="en-US" sz="2400" dirty="0">
                  <a:latin typeface="+mn-lt"/>
                </a:rPr>
                <a:t> </a:t>
              </a:r>
              <a:r>
                <a:rPr kumimoji="0" lang="en-US" altLang="en-US" sz="2400" dirty="0" err="1">
                  <a:latin typeface="+mn-lt"/>
                </a:rPr>
                <a:t>ưu</a:t>
              </a:r>
              <a:r>
                <a:rPr kumimoji="0" lang="en-US" altLang="en-US" sz="2400" dirty="0">
                  <a:latin typeface="+mn-lt"/>
                </a:rPr>
                <a:t> </a:t>
              </a:r>
              <a:r>
                <a:rPr kumimoji="0" lang="en-US" altLang="en-US" sz="2400" dirty="0" err="1">
                  <a:latin typeface="+mn-lt"/>
                </a:rPr>
                <a:t>tiên</a:t>
              </a:r>
              <a:r>
                <a:rPr kumimoji="0" lang="en-US" altLang="en-US" sz="2400" dirty="0">
                  <a:latin typeface="+mn-lt"/>
                </a:rPr>
                <a:t> </a:t>
              </a:r>
              <a:r>
                <a:rPr kumimoji="0" lang="en-US" altLang="en-US" sz="2400" dirty="0" err="1">
                  <a:latin typeface="+mn-lt"/>
                </a:rPr>
                <a:t>cao</a:t>
              </a:r>
              <a:r>
                <a:rPr kumimoji="0" lang="en-US" altLang="en-US" sz="2400" dirty="0">
                  <a:latin typeface="+mn-lt"/>
                </a:rPr>
                <a:t> </a:t>
              </a:r>
              <a:r>
                <a:rPr kumimoji="0" lang="en-US" altLang="en-US" sz="2400" dirty="0" err="1">
                  <a:latin typeface="+mn-lt"/>
                </a:rPr>
                <a:t>nhất</a:t>
              </a:r>
              <a:endParaRPr kumimoji="0" lang="en-US" altLang="en-US" sz="2400" dirty="0">
                <a:latin typeface="+mn-lt"/>
              </a:endParaRPr>
            </a:p>
          </p:txBody>
        </p:sp>
      </p:grpSp>
    </p:spTree>
    <p:extLst>
      <p:ext uri="{BB962C8B-B14F-4D97-AF65-F5344CB8AC3E}">
        <p14:creationId xmlns:p14="http://schemas.microsoft.com/office/powerpoint/2010/main" val="3609133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Multilevel Feedback Queue</a:t>
            </a:r>
            <a:endParaRPr lang="en-US"/>
          </a:p>
        </p:txBody>
      </p:sp>
      <p:sp>
        <p:nvSpPr>
          <p:cNvPr id="3" name="Content Placeholder 2"/>
          <p:cNvSpPr>
            <a:spLocks noGrp="1"/>
          </p:cNvSpPr>
          <p:nvPr>
            <p:ph idx="1"/>
          </p:nvPr>
        </p:nvSpPr>
        <p:spPr/>
        <p:txBody>
          <a:bodyPr/>
          <a:lstStyle/>
          <a:p>
            <a:r>
              <a:rPr lang="vi-VN"/>
              <a:t>Vấn đề của multilevel queue</a:t>
            </a:r>
          </a:p>
          <a:p>
            <a:pPr lvl="1"/>
            <a:r>
              <a:rPr lang="en-US"/>
              <a:t>P</a:t>
            </a:r>
            <a:r>
              <a:rPr lang="vi-VN"/>
              <a:t>rocess không thể chuyển từ hàng đợi này sang hàng đợi khác </a:t>
            </a:r>
          </a:p>
          <a:p>
            <a:pPr marL="0" indent="0">
              <a:buNone/>
            </a:pPr>
            <a:r>
              <a:rPr lang="en-US"/>
              <a:t>	=&gt;</a:t>
            </a:r>
            <a:r>
              <a:rPr lang="vi-VN"/>
              <a:t>  </a:t>
            </a:r>
            <a:r>
              <a:rPr lang="en-US" sz="2400"/>
              <a:t>K</a:t>
            </a:r>
            <a:r>
              <a:rPr lang="vi-VN" sz="2400"/>
              <a:t>hắc phục bằng cơ chế feedback: cho phép process </a:t>
            </a:r>
            <a:r>
              <a:rPr lang="en-US" sz="2400"/>
              <a:t>	</a:t>
            </a:r>
            <a:r>
              <a:rPr lang="vi-VN" sz="2400"/>
              <a:t>di chuyển một cách thích hợp giữa các hàng đợi khác </a:t>
            </a:r>
            <a:r>
              <a:rPr lang="en-US" sz="2400"/>
              <a:t>	</a:t>
            </a:r>
            <a:r>
              <a:rPr lang="vi-VN" sz="2400"/>
              <a:t>nhau</a:t>
            </a:r>
            <a:r>
              <a:rPr lang="en-US" sz="2400"/>
              <a:t>.</a:t>
            </a:r>
            <a:endParaRPr lang="vi-VN" sz="2400"/>
          </a:p>
        </p:txBody>
      </p:sp>
      <p:sp>
        <p:nvSpPr>
          <p:cNvPr id="4" name="Date Placeholder 3"/>
          <p:cNvSpPr>
            <a:spLocks noGrp="1"/>
          </p:cNvSpPr>
          <p:nvPr>
            <p:ph type="dt" sz="half" idx="10"/>
          </p:nvPr>
        </p:nvSpPr>
        <p:spPr/>
        <p:txBody>
          <a:bodyPr/>
          <a:lstStyle/>
          <a:p>
            <a:fld id="{F7681EE8-9FE2-425D-8FB4-74C399BDEDA0}" type="datetime1">
              <a:rPr kumimoji="1" lang="en-US" altLang="ja-JP" smtClean="0"/>
              <a:t>4/7/2020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45688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Multilevel Feedback Queue (tt)</a:t>
            </a:r>
            <a:endParaRPr lang="en-US"/>
          </a:p>
        </p:txBody>
      </p:sp>
      <p:sp>
        <p:nvSpPr>
          <p:cNvPr id="3" name="Content Placeholder 2"/>
          <p:cNvSpPr>
            <a:spLocks noGrp="1"/>
          </p:cNvSpPr>
          <p:nvPr>
            <p:ph idx="1"/>
          </p:nvPr>
        </p:nvSpPr>
        <p:spPr/>
        <p:txBody>
          <a:bodyPr/>
          <a:lstStyle/>
          <a:p>
            <a:r>
              <a:rPr lang="vi-VN"/>
              <a:t>Multilevel Feedback Queue</a:t>
            </a:r>
          </a:p>
          <a:p>
            <a:pPr lvl="1"/>
            <a:r>
              <a:rPr lang="vi-VN"/>
              <a:t>Phân loại processes dựa trên các đặc tính về CPU-burst</a:t>
            </a:r>
          </a:p>
          <a:p>
            <a:pPr lvl="1"/>
            <a:r>
              <a:rPr lang="vi-VN"/>
              <a:t>Sử dụng decision mode preemptive</a:t>
            </a:r>
          </a:p>
          <a:p>
            <a:pPr lvl="1"/>
            <a:r>
              <a:rPr lang="vi-VN"/>
              <a:t>Sau một khoảng thời gian nào đó, các I/O-bound process và interactive process sẽ ở các hàng đợi có độ ưu tiên cao hơn còn CPU-bound process sẽ ở các queue có độ ưu tiên thấp hơn</a:t>
            </a:r>
          </a:p>
          <a:p>
            <a:pPr lvl="1"/>
            <a:r>
              <a:rPr lang="vi-VN"/>
              <a:t>Một process đã chờ quá lâu ở một hàng đợi có độ ưu tiên thấp có thể được chuyển đến hàng đợi có độ ưu tiên cao hơn (cơ chế niên hạn, aging)</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4/7/2020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08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Multilevel Feedback Queue (tt)</a:t>
            </a:r>
            <a:endParaRPr lang="en-US"/>
          </a:p>
        </p:txBody>
      </p:sp>
      <p:sp>
        <p:nvSpPr>
          <p:cNvPr id="3" name="Content Placeholder 2"/>
          <p:cNvSpPr>
            <a:spLocks noGrp="1"/>
          </p:cNvSpPr>
          <p:nvPr>
            <p:ph idx="1"/>
          </p:nvPr>
        </p:nvSpPr>
        <p:spPr/>
        <p:txBody>
          <a:bodyPr/>
          <a:lstStyle/>
          <a:p>
            <a:r>
              <a:rPr lang="vi-VN"/>
              <a:t>Ví dụ: Có 3 hàng đợi</a:t>
            </a:r>
          </a:p>
          <a:p>
            <a:pPr lvl="1"/>
            <a:r>
              <a:rPr lang="vi-VN"/>
              <a:t>Q0, dùng RR với quantum 8 ms</a:t>
            </a:r>
          </a:p>
          <a:p>
            <a:pPr lvl="1"/>
            <a:r>
              <a:rPr lang="vi-VN"/>
              <a:t>Q1, dùng RR với quantum 16 ms</a:t>
            </a:r>
          </a:p>
          <a:p>
            <a:pPr lvl="1"/>
            <a:r>
              <a:rPr lang="vi-VN"/>
              <a:t>Q2, dùng FCFS</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4/7/2020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l="610" t="10027" r="1016" b="9756"/>
          <a:stretch>
            <a:fillRect/>
          </a:stretch>
        </p:blipFill>
        <p:spPr bwMode="auto">
          <a:xfrm>
            <a:off x="2512219" y="3429000"/>
            <a:ext cx="4117975" cy="2519362"/>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4045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Multilevel Feedback Queue (tt)</a:t>
            </a:r>
            <a:endParaRPr lang="en-US"/>
          </a:p>
        </p:txBody>
      </p:sp>
      <p:sp>
        <p:nvSpPr>
          <p:cNvPr id="3" name="Content Placeholder 2"/>
          <p:cNvSpPr>
            <a:spLocks noGrp="1"/>
          </p:cNvSpPr>
          <p:nvPr>
            <p:ph idx="1"/>
          </p:nvPr>
        </p:nvSpPr>
        <p:spPr/>
        <p:txBody>
          <a:bodyPr/>
          <a:lstStyle/>
          <a:p>
            <a:r>
              <a:rPr lang="vi-VN"/>
              <a:t>Định thời dùng multilevel feedback queue đòi hỏi phải giải quyết các vấn đề sau</a:t>
            </a:r>
          </a:p>
          <a:p>
            <a:pPr lvl="1"/>
            <a:r>
              <a:rPr lang="vi-VN"/>
              <a:t>Số lượng hàng đợi bao nhiêu là thích hợp?</a:t>
            </a:r>
          </a:p>
          <a:p>
            <a:pPr lvl="1"/>
            <a:r>
              <a:rPr lang="vi-VN"/>
              <a:t>Dùng giải thuật định thời nào ở mỗi hàng đợi?</a:t>
            </a:r>
          </a:p>
          <a:p>
            <a:pPr lvl="1"/>
            <a:r>
              <a:rPr lang="vi-VN"/>
              <a:t>Làm sao để xác định thời điểm cần chuyển một process đến hàng đợi cao hơn hoặc thấp hơn?</a:t>
            </a:r>
          </a:p>
          <a:p>
            <a:pPr lvl="1"/>
            <a:r>
              <a:rPr lang="vi-VN"/>
              <a:t>Khi process yêu cầu được xử lý thì đưa vào hàng đợi nào là hợp lý nhất?</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4/7/2020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87597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 sánh các giải thuật</a:t>
            </a:r>
          </a:p>
        </p:txBody>
      </p:sp>
      <p:sp>
        <p:nvSpPr>
          <p:cNvPr id="3" name="Content Placeholder 2"/>
          <p:cNvSpPr>
            <a:spLocks noGrp="1"/>
          </p:cNvSpPr>
          <p:nvPr>
            <p:ph idx="1"/>
          </p:nvPr>
        </p:nvSpPr>
        <p:spPr/>
        <p:txBody>
          <a:bodyPr/>
          <a:lstStyle/>
          <a:p>
            <a:r>
              <a:rPr lang="vi-VN"/>
              <a:t>Giải thuật định thời nào là tốt nhất?</a:t>
            </a:r>
          </a:p>
          <a:p>
            <a:r>
              <a:rPr lang="vi-VN"/>
              <a:t>Câu trả lời phụ thuộc các yếu tố sau:</a:t>
            </a:r>
          </a:p>
          <a:p>
            <a:pPr lvl="1"/>
            <a:r>
              <a:rPr lang="vi-VN"/>
              <a:t>Tần </a:t>
            </a:r>
            <a:r>
              <a:rPr lang="en-US"/>
              <a:t>s</a:t>
            </a:r>
            <a:r>
              <a:rPr lang="vi-VN"/>
              <a:t>uất tải việc (System workload)</a:t>
            </a:r>
          </a:p>
          <a:p>
            <a:pPr lvl="1"/>
            <a:r>
              <a:rPr lang="vi-VN"/>
              <a:t>Sự hỗ trợ của phần cứng đối với dispatcher</a:t>
            </a:r>
          </a:p>
          <a:p>
            <a:pPr lvl="1"/>
            <a:r>
              <a:rPr lang="vi-VN"/>
              <a:t>Sự tương quan về trọng số của các tiêu chuẩn định thời như response time, hiệu suất CPU, throughput,…</a:t>
            </a:r>
          </a:p>
          <a:p>
            <a:pPr lvl="1"/>
            <a:r>
              <a:rPr lang="vi-VN"/>
              <a:t>Phương pháp định lượng so sánh</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4/7/2020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63130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4/7/2020</a:t>
            </a:fld>
            <a:endParaRPr kumimoji="1" lang="ja-JP" altLang="en-US"/>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7" name="Content Placeholder 6"/>
          <p:cNvSpPr>
            <a:spLocks noGrp="1"/>
          </p:cNvSpPr>
          <p:nvPr>
            <p:ph idx="1"/>
          </p:nvPr>
        </p:nvSpPr>
        <p:spPr/>
        <p:txBody>
          <a:bodyPr/>
          <a:lstStyle/>
          <a:p>
            <a:r>
              <a:rPr lang="vi-VN"/>
              <a:t>Các giải thuật định thời</a:t>
            </a:r>
          </a:p>
          <a:p>
            <a:pPr lvl="1"/>
            <a:r>
              <a:rPr lang="vi-VN">
                <a:solidFill>
                  <a:schemeClr val="tx2">
                    <a:lumMod val="40000"/>
                    <a:lumOff val="60000"/>
                  </a:schemeClr>
                </a:solidFill>
              </a:rPr>
              <a:t>First-Come, First-Served (FCFS)</a:t>
            </a:r>
          </a:p>
          <a:p>
            <a:pPr lvl="1"/>
            <a:r>
              <a:rPr lang="vi-VN">
                <a:solidFill>
                  <a:schemeClr val="tx2">
                    <a:lumMod val="40000"/>
                    <a:lumOff val="60000"/>
                  </a:schemeClr>
                </a:solidFill>
              </a:rPr>
              <a:t>Shortest Job First (SJF)</a:t>
            </a:r>
          </a:p>
          <a:p>
            <a:pPr lvl="1"/>
            <a:r>
              <a:rPr lang="vi-VN">
                <a:solidFill>
                  <a:schemeClr val="tx2">
                    <a:lumMod val="40000"/>
                    <a:lumOff val="60000"/>
                  </a:schemeClr>
                </a:solidFill>
              </a:rPr>
              <a:t>Shortest Remaining Time First (SRTF)</a:t>
            </a:r>
          </a:p>
          <a:p>
            <a:pPr lvl="1"/>
            <a:r>
              <a:rPr lang="vi-VN">
                <a:solidFill>
                  <a:schemeClr val="tx2">
                    <a:lumMod val="40000"/>
                    <a:lumOff val="60000"/>
                  </a:schemeClr>
                </a:solidFill>
              </a:rPr>
              <a:t>Priority Scheduling</a:t>
            </a:r>
          </a:p>
          <a:p>
            <a:pPr lvl="1"/>
            <a:r>
              <a:rPr lang="vi-VN"/>
              <a:t>Round-Robin (RR)</a:t>
            </a:r>
          </a:p>
          <a:p>
            <a:pPr lvl="1"/>
            <a:r>
              <a:rPr lang="vi-VN"/>
              <a:t>Highest Response Ratio Next (HRRN)</a:t>
            </a:r>
          </a:p>
          <a:p>
            <a:pPr lvl="1"/>
            <a:r>
              <a:rPr lang="vi-VN"/>
              <a:t>Multilevel Queue </a:t>
            </a:r>
          </a:p>
          <a:p>
            <a:pPr lvl="1"/>
            <a:r>
              <a:rPr lang="vi-VN"/>
              <a:t>Multilevel Feedback Queue</a:t>
            </a:r>
          </a:p>
        </p:txBody>
      </p:sp>
    </p:spTree>
    <p:extLst>
      <p:ext uri="{BB962C8B-B14F-4D97-AF65-F5344CB8AC3E}">
        <p14:creationId xmlns:p14="http://schemas.microsoft.com/office/powerpoint/2010/main" val="18962798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Câu hỏi ôn tập chương 4</a:t>
            </a:r>
            <a:endParaRPr kumimoji="1" lang="ja-JP" altLang="en-US" dirty="0"/>
          </a:p>
        </p:txBody>
      </p:sp>
      <p:sp>
        <p:nvSpPr>
          <p:cNvPr id="3" name="コンテンツ プレースホルダー 2"/>
          <p:cNvSpPr>
            <a:spLocks noGrp="1"/>
          </p:cNvSpPr>
          <p:nvPr>
            <p:ph idx="1"/>
          </p:nvPr>
        </p:nvSpPr>
        <p:spPr>
          <a:xfrm>
            <a:off x="251520" y="1371600"/>
            <a:ext cx="8640960" cy="4824536"/>
          </a:xfrm>
        </p:spPr>
        <p:txBody>
          <a:bodyPr/>
          <a:lstStyle/>
          <a:p>
            <a:r>
              <a:rPr lang="vi-VN" altLang="ja-JP"/>
              <a:t>Tại sao phải định thời? Nêu các bộ định thời và mô tả về chúng?</a:t>
            </a:r>
          </a:p>
          <a:p>
            <a:r>
              <a:rPr lang="vi-VN" altLang="ja-JP"/>
              <a:t>Các tiêu chuẩn định thời CPU?</a:t>
            </a:r>
          </a:p>
          <a:p>
            <a:r>
              <a:rPr lang="vi-VN" altLang="ja-JP"/>
              <a:t>Có bao nhiêu giải thuật định thời? Kể tên?</a:t>
            </a:r>
          </a:p>
          <a:p>
            <a:r>
              <a:rPr lang="vi-VN" altLang="ja-JP"/>
              <a:t>Mô tả và nêu ưu điểm, nhược điểm của từng giải thuật định thời? FCFS, SJF, SRTF, RR, Priority Scheduling, HRRN, MQ, MFQ.</a:t>
            </a:r>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4/7/2020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Tree>
    <p:extLst>
      <p:ext uri="{BB962C8B-B14F-4D97-AF65-F5344CB8AC3E}">
        <p14:creationId xmlns:p14="http://schemas.microsoft.com/office/powerpoint/2010/main" val="136202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1</a:t>
            </a:r>
            <a:endParaRPr kumimoji="1" lang="ja-JP" altLang="en-US" dirty="0"/>
          </a:p>
        </p:txBody>
      </p:sp>
      <p:sp>
        <p:nvSpPr>
          <p:cNvPr id="3" name="コンテンツ プレースホルダー 2"/>
          <p:cNvSpPr>
            <a:spLocks noGrp="1"/>
          </p:cNvSpPr>
          <p:nvPr>
            <p:ph idx="1"/>
          </p:nvPr>
        </p:nvSpPr>
        <p:spPr>
          <a:xfrm>
            <a:off x="251520" y="1298331"/>
            <a:ext cx="8640960" cy="4824536"/>
          </a:xfrm>
        </p:spPr>
        <p:txBody>
          <a:bodyPr/>
          <a:lstStyle/>
          <a:p>
            <a:pPr marL="0" indent="0">
              <a:buNone/>
            </a:pPr>
            <a:r>
              <a:rPr lang="vi-VN" altLang="ja-JP" sz="2400"/>
              <a:t>Sử dụng các giải thuật FCFS, SJF, SRTF, Priority -Pre, RR (10) để tính các giá trị thời gian đợi, thời gian đáp ứng và thời gian hoàn thành trung bình và vẽ giản đồ Gan</a:t>
            </a:r>
            <a:r>
              <a:rPr lang="en-US" altLang="ja-JP" sz="2400"/>
              <a:t>t</a:t>
            </a:r>
            <a:r>
              <a:rPr lang="vi-VN" altLang="ja-JP" sz="2400"/>
              <a:t>t</a:t>
            </a:r>
            <a:r>
              <a:rPr lang="en-US" altLang="ja-JP" sz="2400"/>
              <a:t>:</a:t>
            </a:r>
          </a:p>
          <a:p>
            <a:pPr marL="0" indent="0">
              <a:buNone/>
            </a:pPr>
            <a:endParaRPr lang="en-US" altLang="ja-JP" sz="2400"/>
          </a:p>
          <a:p>
            <a:pPr marL="0" indent="0">
              <a:buNone/>
            </a:pPr>
            <a:endParaRPr lang="en-US" altLang="ja-JP" sz="2400"/>
          </a:p>
          <a:p>
            <a:pPr marL="0" indent="0">
              <a:buNone/>
            </a:pPr>
            <a:endParaRPr lang="en-US" altLang="ja-JP" sz="2400"/>
          </a:p>
          <a:p>
            <a:pPr marL="0" indent="0">
              <a:buNone/>
            </a:pPr>
            <a:endParaRPr lang="en-US" altLang="ja-JP" sz="2400"/>
          </a:p>
          <a:p>
            <a:pPr marL="0" indent="0">
              <a:buNone/>
            </a:pPr>
            <a:endParaRPr lang="en-US" altLang="ja-JP" sz="2400"/>
          </a:p>
          <a:p>
            <a:pPr marL="0" indent="0">
              <a:buNone/>
            </a:pPr>
            <a:endParaRPr lang="en-US" altLang="ja-JP" sz="2400"/>
          </a:p>
          <a:p>
            <a:pPr marL="0" indent="0">
              <a:buNone/>
            </a:pPr>
            <a:endParaRPr lang="en-US" altLang="ja-JP" sz="2400"/>
          </a:p>
          <a:p>
            <a:pPr marL="0" indent="0">
              <a:buNone/>
            </a:pPr>
            <a:endParaRPr lang="en-US" altLang="ja-JP" sz="2400"/>
          </a:p>
          <a:p>
            <a:pPr marL="0" indent="0">
              <a:buNone/>
            </a:pPr>
            <a:r>
              <a:rPr lang="en-US" altLang="ja-JP" sz="2400"/>
              <a:t>Với RR, điều gì sẽ xảy ra khi P5 vào tại thời điểm P1 vừa hết quantum time?</a:t>
            </a:r>
            <a:endParaRPr lang="vi-VN" altLang="ja-JP" sz="2400"/>
          </a:p>
          <a:p>
            <a:pPr marL="0" indent="0">
              <a:buNone/>
            </a:pPr>
            <a:endParaRPr lang="vi-VN" altLang="ja-JP" sz="3000"/>
          </a:p>
          <a:p>
            <a:endParaRPr lang="en-US" altLang="ja-JP" sz="2400" dirty="0"/>
          </a:p>
          <a:p>
            <a:endParaRPr kumimoji="1" lang="en-US" altLang="ja-JP" sz="2400" dirty="0"/>
          </a:p>
          <a:p>
            <a:endParaRPr kumimoji="1"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4/7/2020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graphicFrame>
        <p:nvGraphicFramePr>
          <p:cNvPr id="8" name="Table 7"/>
          <p:cNvGraphicFramePr>
            <a:graphicFrameLocks noGrp="1"/>
          </p:cNvGraphicFramePr>
          <p:nvPr>
            <p:extLst>
              <p:ext uri="{D42A27DB-BD31-4B8C-83A1-F6EECF244321}">
                <p14:modId xmlns:p14="http://schemas.microsoft.com/office/powerpoint/2010/main" val="759045183"/>
              </p:ext>
            </p:extLst>
          </p:nvPr>
        </p:nvGraphicFramePr>
        <p:xfrm>
          <a:off x="1179911" y="2438400"/>
          <a:ext cx="6668688" cy="3565688"/>
        </p:xfrm>
        <a:graphic>
          <a:graphicData uri="http://schemas.openxmlformats.org/drawingml/2006/table">
            <a:tbl>
              <a:tblPr firstRow="1" bandRow="1">
                <a:tableStyleId>{5C22544A-7EE6-4342-B048-85BDC9FD1C3A}</a:tableStyleId>
              </a:tblPr>
              <a:tblGrid>
                <a:gridCol w="1715247">
                  <a:extLst>
                    <a:ext uri="{9D8B030D-6E8A-4147-A177-3AD203B41FA5}">
                      <a16:colId xmlns:a16="http://schemas.microsoft.com/office/drawing/2014/main" val="4128800551"/>
                    </a:ext>
                  </a:extLst>
                </a:gridCol>
                <a:gridCol w="1715247">
                  <a:extLst>
                    <a:ext uri="{9D8B030D-6E8A-4147-A177-3AD203B41FA5}">
                      <a16:colId xmlns:a16="http://schemas.microsoft.com/office/drawing/2014/main" val="33893499"/>
                    </a:ext>
                  </a:extLst>
                </a:gridCol>
                <a:gridCol w="1715247">
                  <a:extLst>
                    <a:ext uri="{9D8B030D-6E8A-4147-A177-3AD203B41FA5}">
                      <a16:colId xmlns:a16="http://schemas.microsoft.com/office/drawing/2014/main" val="3316508797"/>
                    </a:ext>
                  </a:extLst>
                </a:gridCol>
                <a:gridCol w="1522947">
                  <a:extLst>
                    <a:ext uri="{9D8B030D-6E8A-4147-A177-3AD203B41FA5}">
                      <a16:colId xmlns:a16="http://schemas.microsoft.com/office/drawing/2014/main" val="1266443498"/>
                    </a:ext>
                  </a:extLst>
                </a:gridCol>
              </a:tblGrid>
              <a:tr h="509384">
                <a:tc>
                  <a:txBody>
                    <a:bodyPr/>
                    <a:lstStyle/>
                    <a:p>
                      <a:pPr algn="ctr"/>
                      <a:r>
                        <a:rPr lang="en-US" sz="2400" b="1">
                          <a:solidFill>
                            <a:schemeClr val="tx1"/>
                          </a:solidFill>
                        </a:rPr>
                        <a:t>Process</a:t>
                      </a:r>
                    </a:p>
                  </a:txBody>
                  <a:tcPr/>
                </a:tc>
                <a:tc>
                  <a:txBody>
                    <a:bodyPr/>
                    <a:lstStyle/>
                    <a:p>
                      <a:pPr algn="ctr"/>
                      <a:r>
                        <a:rPr lang="en-US" sz="2400" b="1">
                          <a:solidFill>
                            <a:schemeClr val="tx1"/>
                          </a:solidFill>
                        </a:rPr>
                        <a:t>Arrival</a:t>
                      </a:r>
                    </a:p>
                  </a:txBody>
                  <a:tcPr/>
                </a:tc>
                <a:tc>
                  <a:txBody>
                    <a:bodyPr/>
                    <a:lstStyle/>
                    <a:p>
                      <a:pPr algn="ctr"/>
                      <a:r>
                        <a:rPr lang="en-US" sz="2400" b="1">
                          <a:solidFill>
                            <a:schemeClr val="tx1"/>
                          </a:solidFill>
                        </a:rPr>
                        <a:t>Burst</a:t>
                      </a:r>
                    </a:p>
                  </a:txBody>
                  <a:tcPr/>
                </a:tc>
                <a:tc>
                  <a:txBody>
                    <a:bodyPr/>
                    <a:lstStyle/>
                    <a:p>
                      <a:pPr algn="ctr"/>
                      <a:r>
                        <a:rPr lang="en-US" sz="2400" b="1">
                          <a:solidFill>
                            <a:schemeClr val="tx1"/>
                          </a:solidFill>
                        </a:rPr>
                        <a:t>Priority</a:t>
                      </a:r>
                    </a:p>
                  </a:txBody>
                  <a:tcPr/>
                </a:tc>
                <a:extLst>
                  <a:ext uri="{0D108BD9-81ED-4DB2-BD59-A6C34878D82A}">
                    <a16:rowId xmlns:a16="http://schemas.microsoft.com/office/drawing/2014/main" val="1664471774"/>
                  </a:ext>
                </a:extLst>
              </a:tr>
              <a:tr h="509384">
                <a:tc>
                  <a:txBody>
                    <a:bodyPr/>
                    <a:lstStyle/>
                    <a:p>
                      <a:pPr algn="ctr"/>
                      <a:r>
                        <a:rPr lang="en-US" sz="2400" b="1">
                          <a:solidFill>
                            <a:schemeClr val="tx1"/>
                          </a:solidFill>
                        </a:rPr>
                        <a:t>P1</a:t>
                      </a:r>
                    </a:p>
                  </a:txBody>
                  <a:tcPr/>
                </a:tc>
                <a:tc>
                  <a:txBody>
                    <a:bodyPr/>
                    <a:lstStyle/>
                    <a:p>
                      <a:pPr algn="ctr"/>
                      <a:r>
                        <a:rPr lang="en-US" sz="2400" b="1">
                          <a:solidFill>
                            <a:schemeClr val="tx1"/>
                          </a:solidFill>
                        </a:rPr>
                        <a:t>0</a:t>
                      </a:r>
                    </a:p>
                  </a:txBody>
                  <a:tcPr/>
                </a:tc>
                <a:tc>
                  <a:txBody>
                    <a:bodyPr/>
                    <a:lstStyle/>
                    <a:p>
                      <a:pPr algn="ctr"/>
                      <a:r>
                        <a:rPr lang="en-US" sz="2400" b="1">
                          <a:solidFill>
                            <a:schemeClr val="tx1"/>
                          </a:solidFill>
                        </a:rPr>
                        <a:t>20</a:t>
                      </a:r>
                    </a:p>
                  </a:txBody>
                  <a:tcPr/>
                </a:tc>
                <a:tc>
                  <a:txBody>
                    <a:bodyPr/>
                    <a:lstStyle/>
                    <a:p>
                      <a:pPr algn="ctr"/>
                      <a:r>
                        <a:rPr lang="en-US" sz="2400" b="1">
                          <a:solidFill>
                            <a:schemeClr val="tx1"/>
                          </a:solidFill>
                        </a:rPr>
                        <a:t>20</a:t>
                      </a:r>
                    </a:p>
                  </a:txBody>
                  <a:tcPr/>
                </a:tc>
                <a:extLst>
                  <a:ext uri="{0D108BD9-81ED-4DB2-BD59-A6C34878D82A}">
                    <a16:rowId xmlns:a16="http://schemas.microsoft.com/office/drawing/2014/main" val="1125789401"/>
                  </a:ext>
                </a:extLst>
              </a:tr>
              <a:tr h="509384">
                <a:tc>
                  <a:txBody>
                    <a:bodyPr/>
                    <a:lstStyle/>
                    <a:p>
                      <a:pPr algn="ctr"/>
                      <a:r>
                        <a:rPr lang="en-US" sz="2400" b="1">
                          <a:solidFill>
                            <a:schemeClr val="tx1"/>
                          </a:solidFill>
                        </a:rPr>
                        <a:t>P2</a:t>
                      </a:r>
                    </a:p>
                  </a:txBody>
                  <a:tcPr/>
                </a:tc>
                <a:tc>
                  <a:txBody>
                    <a:bodyPr/>
                    <a:lstStyle/>
                    <a:p>
                      <a:pPr algn="ctr"/>
                      <a:r>
                        <a:rPr lang="en-US" sz="2400" b="1">
                          <a:solidFill>
                            <a:schemeClr val="tx1"/>
                          </a:solidFill>
                        </a:rPr>
                        <a:t>25</a:t>
                      </a:r>
                    </a:p>
                  </a:txBody>
                  <a:tcPr/>
                </a:tc>
                <a:tc>
                  <a:txBody>
                    <a:bodyPr/>
                    <a:lstStyle/>
                    <a:p>
                      <a:pPr algn="ctr"/>
                      <a:r>
                        <a:rPr lang="en-US" sz="2400" b="1">
                          <a:solidFill>
                            <a:schemeClr val="tx1"/>
                          </a:solidFill>
                        </a:rPr>
                        <a:t>25</a:t>
                      </a:r>
                    </a:p>
                  </a:txBody>
                  <a:tcPr/>
                </a:tc>
                <a:tc>
                  <a:txBody>
                    <a:bodyPr/>
                    <a:lstStyle/>
                    <a:p>
                      <a:pPr algn="ctr"/>
                      <a:r>
                        <a:rPr lang="en-US" sz="2400" b="1">
                          <a:solidFill>
                            <a:schemeClr val="tx1"/>
                          </a:solidFill>
                        </a:rPr>
                        <a:t>30</a:t>
                      </a:r>
                    </a:p>
                  </a:txBody>
                  <a:tcPr/>
                </a:tc>
                <a:extLst>
                  <a:ext uri="{0D108BD9-81ED-4DB2-BD59-A6C34878D82A}">
                    <a16:rowId xmlns:a16="http://schemas.microsoft.com/office/drawing/2014/main" val="1301579621"/>
                  </a:ext>
                </a:extLst>
              </a:tr>
              <a:tr h="509384">
                <a:tc>
                  <a:txBody>
                    <a:bodyPr/>
                    <a:lstStyle/>
                    <a:p>
                      <a:pPr algn="ctr"/>
                      <a:r>
                        <a:rPr lang="en-US" sz="2400" b="1">
                          <a:solidFill>
                            <a:schemeClr val="tx1"/>
                          </a:solidFill>
                        </a:rPr>
                        <a:t>P3</a:t>
                      </a:r>
                    </a:p>
                  </a:txBody>
                  <a:tcPr/>
                </a:tc>
                <a:tc>
                  <a:txBody>
                    <a:bodyPr/>
                    <a:lstStyle/>
                    <a:p>
                      <a:pPr algn="ctr"/>
                      <a:r>
                        <a:rPr lang="en-US" sz="2400" b="1">
                          <a:solidFill>
                            <a:schemeClr val="tx1"/>
                          </a:solidFill>
                        </a:rPr>
                        <a:t>20</a:t>
                      </a:r>
                    </a:p>
                  </a:txBody>
                  <a:tcPr/>
                </a:tc>
                <a:tc>
                  <a:txBody>
                    <a:bodyPr/>
                    <a:lstStyle/>
                    <a:p>
                      <a:pPr algn="ctr"/>
                      <a:r>
                        <a:rPr lang="en-US" sz="2400" b="1">
                          <a:solidFill>
                            <a:schemeClr val="tx1"/>
                          </a:solidFill>
                        </a:rPr>
                        <a:t>25</a:t>
                      </a:r>
                    </a:p>
                  </a:txBody>
                  <a:tcPr/>
                </a:tc>
                <a:tc>
                  <a:txBody>
                    <a:bodyPr/>
                    <a:lstStyle/>
                    <a:p>
                      <a:pPr algn="ctr"/>
                      <a:r>
                        <a:rPr lang="en-US" sz="2400" b="1">
                          <a:solidFill>
                            <a:schemeClr val="tx1"/>
                          </a:solidFill>
                        </a:rPr>
                        <a:t>15</a:t>
                      </a:r>
                    </a:p>
                  </a:txBody>
                  <a:tcPr/>
                </a:tc>
                <a:extLst>
                  <a:ext uri="{0D108BD9-81ED-4DB2-BD59-A6C34878D82A}">
                    <a16:rowId xmlns:a16="http://schemas.microsoft.com/office/drawing/2014/main" val="1139203024"/>
                  </a:ext>
                </a:extLst>
              </a:tr>
              <a:tr h="509384">
                <a:tc>
                  <a:txBody>
                    <a:bodyPr/>
                    <a:lstStyle/>
                    <a:p>
                      <a:pPr algn="ctr"/>
                      <a:r>
                        <a:rPr lang="en-US" sz="2400" b="1">
                          <a:solidFill>
                            <a:schemeClr val="tx1"/>
                          </a:solidFill>
                        </a:rPr>
                        <a:t>P4</a:t>
                      </a:r>
                    </a:p>
                  </a:txBody>
                  <a:tcPr/>
                </a:tc>
                <a:tc>
                  <a:txBody>
                    <a:bodyPr/>
                    <a:lstStyle/>
                    <a:p>
                      <a:pPr algn="ctr"/>
                      <a:r>
                        <a:rPr lang="en-US" sz="2400" b="1">
                          <a:solidFill>
                            <a:schemeClr val="tx1"/>
                          </a:solidFill>
                        </a:rPr>
                        <a:t>35</a:t>
                      </a:r>
                    </a:p>
                  </a:txBody>
                  <a:tcPr/>
                </a:tc>
                <a:tc>
                  <a:txBody>
                    <a:bodyPr/>
                    <a:lstStyle/>
                    <a:p>
                      <a:pPr algn="ctr"/>
                      <a:r>
                        <a:rPr lang="en-US" sz="2400" b="1">
                          <a:solidFill>
                            <a:schemeClr val="tx1"/>
                          </a:solidFill>
                        </a:rPr>
                        <a:t>15</a:t>
                      </a:r>
                    </a:p>
                  </a:txBody>
                  <a:tcPr/>
                </a:tc>
                <a:tc>
                  <a:txBody>
                    <a:bodyPr/>
                    <a:lstStyle/>
                    <a:p>
                      <a:pPr algn="ctr"/>
                      <a:r>
                        <a:rPr lang="en-US" sz="2400" b="1">
                          <a:solidFill>
                            <a:schemeClr val="tx1"/>
                          </a:solidFill>
                        </a:rPr>
                        <a:t>35</a:t>
                      </a:r>
                    </a:p>
                  </a:txBody>
                  <a:tcPr/>
                </a:tc>
                <a:extLst>
                  <a:ext uri="{0D108BD9-81ED-4DB2-BD59-A6C34878D82A}">
                    <a16:rowId xmlns:a16="http://schemas.microsoft.com/office/drawing/2014/main" val="961655904"/>
                  </a:ext>
                </a:extLst>
              </a:tr>
              <a:tr h="509384">
                <a:tc>
                  <a:txBody>
                    <a:bodyPr/>
                    <a:lstStyle/>
                    <a:p>
                      <a:pPr algn="ctr"/>
                      <a:r>
                        <a:rPr lang="en-US" sz="2400" b="1">
                          <a:solidFill>
                            <a:schemeClr val="tx1"/>
                          </a:solidFill>
                        </a:rPr>
                        <a:t>P5</a:t>
                      </a:r>
                    </a:p>
                  </a:txBody>
                  <a:tcPr/>
                </a:tc>
                <a:tc>
                  <a:txBody>
                    <a:bodyPr/>
                    <a:lstStyle/>
                    <a:p>
                      <a:pPr algn="ctr"/>
                      <a:r>
                        <a:rPr lang="en-US" sz="2400" b="1">
                          <a:solidFill>
                            <a:schemeClr val="tx1"/>
                          </a:solidFill>
                        </a:rPr>
                        <a:t>10</a:t>
                      </a:r>
                    </a:p>
                  </a:txBody>
                  <a:tcPr/>
                </a:tc>
                <a:tc>
                  <a:txBody>
                    <a:bodyPr/>
                    <a:lstStyle/>
                    <a:p>
                      <a:pPr algn="ctr"/>
                      <a:r>
                        <a:rPr lang="en-US" sz="2400" b="1">
                          <a:solidFill>
                            <a:schemeClr val="tx1"/>
                          </a:solidFill>
                        </a:rPr>
                        <a:t>35</a:t>
                      </a:r>
                    </a:p>
                  </a:txBody>
                  <a:tcPr/>
                </a:tc>
                <a:tc>
                  <a:txBody>
                    <a:bodyPr/>
                    <a:lstStyle/>
                    <a:p>
                      <a:pPr algn="ctr"/>
                      <a:r>
                        <a:rPr lang="en-US" sz="2400" b="1">
                          <a:solidFill>
                            <a:schemeClr val="tx1"/>
                          </a:solidFill>
                        </a:rPr>
                        <a:t>5</a:t>
                      </a:r>
                    </a:p>
                  </a:txBody>
                  <a:tcPr/>
                </a:tc>
                <a:extLst>
                  <a:ext uri="{0D108BD9-81ED-4DB2-BD59-A6C34878D82A}">
                    <a16:rowId xmlns:a16="http://schemas.microsoft.com/office/drawing/2014/main" val="267365891"/>
                  </a:ext>
                </a:extLst>
              </a:tr>
              <a:tr h="509384">
                <a:tc>
                  <a:txBody>
                    <a:bodyPr/>
                    <a:lstStyle/>
                    <a:p>
                      <a:pPr algn="ctr"/>
                      <a:r>
                        <a:rPr lang="en-US" sz="2400" b="1">
                          <a:solidFill>
                            <a:schemeClr val="tx1"/>
                          </a:solidFill>
                        </a:rPr>
                        <a:t>P6</a:t>
                      </a:r>
                    </a:p>
                  </a:txBody>
                  <a:tcPr/>
                </a:tc>
                <a:tc>
                  <a:txBody>
                    <a:bodyPr/>
                    <a:lstStyle/>
                    <a:p>
                      <a:pPr algn="ctr"/>
                      <a:r>
                        <a:rPr lang="en-US" sz="2400" b="1">
                          <a:solidFill>
                            <a:schemeClr val="tx1"/>
                          </a:solidFill>
                        </a:rPr>
                        <a:t>15</a:t>
                      </a:r>
                    </a:p>
                  </a:txBody>
                  <a:tcPr/>
                </a:tc>
                <a:tc>
                  <a:txBody>
                    <a:bodyPr/>
                    <a:lstStyle/>
                    <a:p>
                      <a:pPr algn="ctr"/>
                      <a:r>
                        <a:rPr lang="en-US" sz="2400" b="1">
                          <a:solidFill>
                            <a:schemeClr val="tx1"/>
                          </a:solidFill>
                        </a:rPr>
                        <a:t>50</a:t>
                      </a:r>
                    </a:p>
                  </a:txBody>
                  <a:tcPr/>
                </a:tc>
                <a:tc>
                  <a:txBody>
                    <a:bodyPr/>
                    <a:lstStyle/>
                    <a:p>
                      <a:pPr algn="ctr"/>
                      <a:r>
                        <a:rPr lang="en-US" sz="2400" b="1">
                          <a:solidFill>
                            <a:schemeClr val="tx1"/>
                          </a:solidFill>
                        </a:rPr>
                        <a:t>10</a:t>
                      </a:r>
                    </a:p>
                  </a:txBody>
                  <a:tcPr/>
                </a:tc>
                <a:extLst>
                  <a:ext uri="{0D108BD9-81ED-4DB2-BD59-A6C34878D82A}">
                    <a16:rowId xmlns:a16="http://schemas.microsoft.com/office/drawing/2014/main" val="2206078825"/>
                  </a:ext>
                </a:extLst>
              </a:tr>
            </a:tbl>
          </a:graphicData>
        </a:graphic>
      </p:graphicFrame>
    </p:spTree>
    <p:extLst>
      <p:ext uri="{BB962C8B-B14F-4D97-AF65-F5344CB8AC3E}">
        <p14:creationId xmlns:p14="http://schemas.microsoft.com/office/powerpoint/2010/main" val="2437868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2</a:t>
            </a:r>
            <a:endParaRPr kumimoji="1" lang="ja-JP" altLang="en-US" dirty="0"/>
          </a:p>
        </p:txBody>
      </p:sp>
      <p:sp>
        <p:nvSpPr>
          <p:cNvPr id="3" name="コンテンツ プレースホルダー 2"/>
          <p:cNvSpPr>
            <a:spLocks noGrp="1"/>
          </p:cNvSpPr>
          <p:nvPr>
            <p:ph idx="1"/>
          </p:nvPr>
        </p:nvSpPr>
        <p:spPr>
          <a:xfrm>
            <a:off x="251520" y="1268065"/>
            <a:ext cx="8640960" cy="5256560"/>
          </a:xfrm>
        </p:spPr>
        <p:txBody>
          <a:bodyPr/>
          <a:lstStyle/>
          <a:p>
            <a:pPr marL="0" indent="0">
              <a:buNone/>
            </a:pPr>
            <a:r>
              <a:rPr lang="vi-VN" altLang="ja-JP" sz="2200"/>
              <a:t>Cho 5 tiến trình với thời gian vào và thời gian cần CPU tương ứng như bảng sau:</a:t>
            </a:r>
            <a:endParaRPr lang="en-US" altLang="ja-JP" sz="2200"/>
          </a:p>
          <a:p>
            <a:pPr marL="0" indent="0">
              <a:buNone/>
            </a:pPr>
            <a:endParaRPr lang="vi-VN" altLang="ja-JP" sz="2200"/>
          </a:p>
          <a:p>
            <a:pPr marL="0" indent="0">
              <a:buNone/>
            </a:pPr>
            <a:r>
              <a:rPr lang="vi-VN" altLang="ja-JP" sz="2200"/>
              <a:t> </a:t>
            </a:r>
            <a:endParaRPr lang="en-US" altLang="ja-JP" sz="2200"/>
          </a:p>
          <a:p>
            <a:pPr marL="0" indent="0">
              <a:buNone/>
            </a:pPr>
            <a:endParaRPr lang="en-US" altLang="ja-JP" sz="2200"/>
          </a:p>
          <a:p>
            <a:pPr marL="0" indent="0">
              <a:buNone/>
            </a:pPr>
            <a:endParaRPr lang="en-US" altLang="ja-JP" sz="2200"/>
          </a:p>
          <a:p>
            <a:pPr marL="0" indent="0">
              <a:buNone/>
            </a:pPr>
            <a:endParaRPr lang="en-US" altLang="ja-JP" sz="1000"/>
          </a:p>
          <a:p>
            <a:pPr marL="0" indent="0">
              <a:buNone/>
            </a:pPr>
            <a:endParaRPr lang="vi-VN" altLang="ja-JP" sz="2200"/>
          </a:p>
          <a:p>
            <a:pPr marL="0" indent="0">
              <a:buNone/>
            </a:pPr>
            <a:r>
              <a:rPr lang="vi-VN" altLang="ja-JP" sz="2200"/>
              <a:t>Vẽ giản đồ Gantt và tính thời gian đợi trung bình, thời gian đáp ứng trung bình và thời gian lưu lại trong hệ thống (turnaround time) trung bình cho các giải thuật?</a:t>
            </a:r>
          </a:p>
          <a:p>
            <a:pPr marL="457200" indent="-457200">
              <a:buFont typeface="+mj-lt"/>
              <a:buAutoNum type="alphaLcPeriod"/>
            </a:pPr>
            <a:r>
              <a:rPr lang="vi-VN" altLang="ja-JP" sz="2200"/>
              <a:t>FCFS				 </a:t>
            </a:r>
          </a:p>
          <a:p>
            <a:pPr marL="457200" indent="-457200">
              <a:buFont typeface="+mj-lt"/>
              <a:buAutoNum type="alphaLcPeriod"/>
            </a:pPr>
            <a:r>
              <a:rPr lang="vi-VN" altLang="ja-JP" sz="2200"/>
              <a:t>SJF preemptive	 		</a:t>
            </a:r>
          </a:p>
          <a:p>
            <a:pPr marL="457200" indent="-457200">
              <a:buFont typeface="+mj-lt"/>
              <a:buAutoNum type="alphaLcPeriod"/>
            </a:pPr>
            <a:r>
              <a:rPr lang="vi-VN" altLang="ja-JP" sz="2200"/>
              <a:t>RR với quantum time = 10 	</a:t>
            </a:r>
          </a:p>
          <a:p>
            <a:endParaRPr kumimoji="1" lang="ja-JP" altLang="en-US" sz="22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4/7/2020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8"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2173799599"/>
              </p:ext>
            </p:extLst>
          </p:nvPr>
        </p:nvGraphicFramePr>
        <p:xfrm>
          <a:off x="2418556" y="1737360"/>
          <a:ext cx="5181600" cy="237744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759208409"/>
                    </a:ext>
                  </a:extLst>
                </a:gridCol>
                <a:gridCol w="1727200">
                  <a:extLst>
                    <a:ext uri="{9D8B030D-6E8A-4147-A177-3AD203B41FA5}">
                      <a16:colId xmlns:a16="http://schemas.microsoft.com/office/drawing/2014/main" val="3310616307"/>
                    </a:ext>
                  </a:extLst>
                </a:gridCol>
                <a:gridCol w="1727200">
                  <a:extLst>
                    <a:ext uri="{9D8B030D-6E8A-4147-A177-3AD203B41FA5}">
                      <a16:colId xmlns:a16="http://schemas.microsoft.com/office/drawing/2014/main" val="3996905177"/>
                    </a:ext>
                  </a:extLst>
                </a:gridCol>
              </a:tblGrid>
              <a:tr h="167640">
                <a:tc>
                  <a:txBody>
                    <a:bodyPr/>
                    <a:lstStyle/>
                    <a:p>
                      <a:pPr algn="ctr"/>
                      <a:r>
                        <a:rPr lang="en-US" sz="2000" b="1">
                          <a:solidFill>
                            <a:schemeClr val="tx1"/>
                          </a:solidFill>
                        </a:rPr>
                        <a:t>Process</a:t>
                      </a:r>
                    </a:p>
                  </a:txBody>
                  <a:tcPr/>
                </a:tc>
                <a:tc>
                  <a:txBody>
                    <a:bodyPr/>
                    <a:lstStyle/>
                    <a:p>
                      <a:pPr algn="ctr"/>
                      <a:r>
                        <a:rPr lang="en-US" sz="2000" b="1">
                          <a:solidFill>
                            <a:schemeClr val="tx1"/>
                          </a:solidFill>
                        </a:rPr>
                        <a:t>Arrival</a:t>
                      </a:r>
                    </a:p>
                  </a:txBody>
                  <a:tcPr/>
                </a:tc>
                <a:tc>
                  <a:txBody>
                    <a:bodyPr/>
                    <a:lstStyle/>
                    <a:p>
                      <a:pPr algn="ctr"/>
                      <a:r>
                        <a:rPr lang="en-US" sz="2000" b="1">
                          <a:solidFill>
                            <a:schemeClr val="tx1"/>
                          </a:solidFill>
                        </a:rPr>
                        <a:t>Burst</a:t>
                      </a:r>
                    </a:p>
                  </a:txBody>
                  <a:tcPr/>
                </a:tc>
                <a:extLst>
                  <a:ext uri="{0D108BD9-81ED-4DB2-BD59-A6C34878D82A}">
                    <a16:rowId xmlns:a16="http://schemas.microsoft.com/office/drawing/2014/main" val="3357758805"/>
                  </a:ext>
                </a:extLst>
              </a:tr>
              <a:tr h="330200">
                <a:tc>
                  <a:txBody>
                    <a:bodyPr/>
                    <a:lstStyle/>
                    <a:p>
                      <a:pPr algn="ctr"/>
                      <a:r>
                        <a:rPr lang="en-US" sz="2000" b="1">
                          <a:solidFill>
                            <a:schemeClr val="tx1"/>
                          </a:solidFill>
                        </a:rPr>
                        <a:t>P1</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0</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10</a:t>
                      </a:r>
                    </a:p>
                  </a:txBody>
                  <a:tcPr/>
                </a:tc>
                <a:extLst>
                  <a:ext uri="{0D108BD9-81ED-4DB2-BD59-A6C34878D82A}">
                    <a16:rowId xmlns:a16="http://schemas.microsoft.com/office/drawing/2014/main" val="2890624123"/>
                  </a:ext>
                </a:extLst>
              </a:tr>
              <a:tr h="330200">
                <a:tc>
                  <a:txBody>
                    <a:bodyPr/>
                    <a:lstStyle/>
                    <a:p>
                      <a:pPr algn="ctr"/>
                      <a:r>
                        <a:rPr lang="en-US" sz="2000" b="1">
                          <a:solidFill>
                            <a:schemeClr val="tx1"/>
                          </a:solidFill>
                        </a:rPr>
                        <a:t>P2</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2</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29</a:t>
                      </a:r>
                    </a:p>
                  </a:txBody>
                  <a:tcPr/>
                </a:tc>
                <a:extLst>
                  <a:ext uri="{0D108BD9-81ED-4DB2-BD59-A6C34878D82A}">
                    <a16:rowId xmlns:a16="http://schemas.microsoft.com/office/drawing/2014/main" val="1953342291"/>
                  </a:ext>
                </a:extLst>
              </a:tr>
              <a:tr h="330200">
                <a:tc>
                  <a:txBody>
                    <a:bodyPr/>
                    <a:lstStyle/>
                    <a:p>
                      <a:pPr algn="ctr"/>
                      <a:r>
                        <a:rPr lang="en-US" sz="2000" b="1">
                          <a:solidFill>
                            <a:schemeClr val="tx1"/>
                          </a:solidFill>
                        </a:rPr>
                        <a:t>P3</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4</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3</a:t>
                      </a:r>
                    </a:p>
                  </a:txBody>
                  <a:tcPr/>
                </a:tc>
                <a:extLst>
                  <a:ext uri="{0D108BD9-81ED-4DB2-BD59-A6C34878D82A}">
                    <a16:rowId xmlns:a16="http://schemas.microsoft.com/office/drawing/2014/main" val="1154116791"/>
                  </a:ext>
                </a:extLst>
              </a:tr>
              <a:tr h="330200">
                <a:tc>
                  <a:txBody>
                    <a:bodyPr/>
                    <a:lstStyle/>
                    <a:p>
                      <a:pPr algn="ctr"/>
                      <a:r>
                        <a:rPr lang="en-US" sz="2000" b="1">
                          <a:solidFill>
                            <a:schemeClr val="tx1"/>
                          </a:solidFill>
                        </a:rPr>
                        <a:t>P4</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5</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7</a:t>
                      </a:r>
                    </a:p>
                  </a:txBody>
                  <a:tcPr/>
                </a:tc>
                <a:extLst>
                  <a:ext uri="{0D108BD9-81ED-4DB2-BD59-A6C34878D82A}">
                    <a16:rowId xmlns:a16="http://schemas.microsoft.com/office/drawing/2014/main" val="4039687590"/>
                  </a:ext>
                </a:extLst>
              </a:tr>
              <a:tr h="330200">
                <a:tc>
                  <a:txBody>
                    <a:bodyPr/>
                    <a:lstStyle/>
                    <a:p>
                      <a:pPr algn="ctr"/>
                      <a:r>
                        <a:rPr lang="en-US" sz="2000" b="1">
                          <a:solidFill>
                            <a:schemeClr val="tx1"/>
                          </a:solidFill>
                        </a:rPr>
                        <a:t>P5</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7</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12</a:t>
                      </a:r>
                    </a:p>
                  </a:txBody>
                  <a:tcPr/>
                </a:tc>
                <a:extLst>
                  <a:ext uri="{0D108BD9-81ED-4DB2-BD59-A6C34878D82A}">
                    <a16:rowId xmlns:a16="http://schemas.microsoft.com/office/drawing/2014/main" val="3189473449"/>
                  </a:ext>
                </a:extLst>
              </a:tr>
            </a:tbl>
          </a:graphicData>
        </a:graphic>
      </p:graphicFrame>
    </p:spTree>
    <p:extLst>
      <p:ext uri="{BB962C8B-B14F-4D97-AF65-F5344CB8AC3E}">
        <p14:creationId xmlns:p14="http://schemas.microsoft.com/office/powerpoint/2010/main" val="4101637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4 (2)</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4/7/2020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
        <p:nvSpPr>
          <p:cNvPr id="7" name="Content Placeholder 6"/>
          <p:cNvSpPr>
            <a:spLocks noGrp="1"/>
          </p:cNvSpPr>
          <p:nvPr>
            <p:ph idx="1"/>
          </p:nvPr>
        </p:nvSpPr>
        <p:spPr/>
        <p:txBody>
          <a:bodyPr/>
          <a:lstStyle/>
          <a:p>
            <a:r>
              <a:rPr lang="vi-VN"/>
              <a:t>Các giải thuật định thời</a:t>
            </a:r>
          </a:p>
          <a:p>
            <a:pPr lvl="1"/>
            <a:r>
              <a:rPr lang="vi-VN">
                <a:solidFill>
                  <a:schemeClr val="tx2">
                    <a:lumMod val="40000"/>
                    <a:lumOff val="60000"/>
                  </a:schemeClr>
                </a:solidFill>
              </a:rPr>
              <a:t>First-Come, First-Served (FCFS)</a:t>
            </a:r>
          </a:p>
          <a:p>
            <a:pPr lvl="1"/>
            <a:r>
              <a:rPr lang="vi-VN">
                <a:solidFill>
                  <a:schemeClr val="tx2">
                    <a:lumMod val="40000"/>
                    <a:lumOff val="60000"/>
                  </a:schemeClr>
                </a:solidFill>
              </a:rPr>
              <a:t>Shortest Job First (SJF)</a:t>
            </a:r>
          </a:p>
          <a:p>
            <a:pPr lvl="1"/>
            <a:r>
              <a:rPr lang="vi-VN">
                <a:solidFill>
                  <a:schemeClr val="tx2">
                    <a:lumMod val="40000"/>
                    <a:lumOff val="60000"/>
                  </a:schemeClr>
                </a:solidFill>
              </a:rPr>
              <a:t>Shortest Remaining Time First (SRTF)</a:t>
            </a:r>
          </a:p>
          <a:p>
            <a:pPr lvl="1"/>
            <a:r>
              <a:rPr lang="vi-VN">
                <a:solidFill>
                  <a:schemeClr val="tx2">
                    <a:lumMod val="40000"/>
                    <a:lumOff val="60000"/>
                  </a:schemeClr>
                </a:solidFill>
              </a:rPr>
              <a:t>Priority Scheduling</a:t>
            </a:r>
          </a:p>
          <a:p>
            <a:pPr lvl="1"/>
            <a:r>
              <a:rPr lang="vi-VN"/>
              <a:t>Round-Robin (RR)</a:t>
            </a:r>
          </a:p>
          <a:p>
            <a:pPr lvl="1"/>
            <a:r>
              <a:rPr lang="vi-VN"/>
              <a:t>Highest Response Ratio Next (HRRN)</a:t>
            </a:r>
          </a:p>
          <a:p>
            <a:pPr lvl="1"/>
            <a:r>
              <a:rPr lang="vi-VN"/>
              <a:t>Multilevel Queue </a:t>
            </a:r>
          </a:p>
          <a:p>
            <a:pPr lvl="1"/>
            <a:r>
              <a:rPr lang="vi-VN"/>
              <a:t>Multilevel Feedback Queue</a:t>
            </a:r>
          </a:p>
        </p:txBody>
      </p:sp>
    </p:spTree>
    <p:extLst>
      <p:ext uri="{BB962C8B-B14F-4D97-AF65-F5344CB8AC3E}">
        <p14:creationId xmlns:p14="http://schemas.microsoft.com/office/powerpoint/2010/main" val="478851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3</a:t>
            </a:r>
            <a:endParaRPr kumimoji="1" lang="ja-JP" altLang="en-US" dirty="0"/>
          </a:p>
        </p:txBody>
      </p:sp>
      <p:sp>
        <p:nvSpPr>
          <p:cNvPr id="3" name="コンテンツ プレースホルダー 2"/>
          <p:cNvSpPr>
            <a:spLocks noGrp="1"/>
          </p:cNvSpPr>
          <p:nvPr>
            <p:ph idx="1"/>
          </p:nvPr>
        </p:nvSpPr>
        <p:spPr>
          <a:xfrm>
            <a:off x="251520" y="1268065"/>
            <a:ext cx="8640960" cy="5256560"/>
          </a:xfrm>
        </p:spPr>
        <p:txBody>
          <a:bodyPr/>
          <a:lstStyle/>
          <a:p>
            <a:pPr marL="0" indent="0">
              <a:buNone/>
            </a:pPr>
            <a:r>
              <a:rPr lang="vi-VN" altLang="ja-JP" sz="2200"/>
              <a:t>Xét tập các tiến trình sau (với thời gian yêu cầu CPU và độ ưu tiên kèm theo) :</a:t>
            </a:r>
            <a:endParaRPr lang="en-US" altLang="ja-JP" sz="2200"/>
          </a:p>
          <a:p>
            <a:pPr marL="0" indent="0">
              <a:buNone/>
            </a:pPr>
            <a:endParaRPr lang="en-US" altLang="ja-JP" sz="2200"/>
          </a:p>
          <a:p>
            <a:pPr marL="0" indent="0">
              <a:buNone/>
            </a:pPr>
            <a:endParaRPr lang="en-US" altLang="ja-JP" sz="2200"/>
          </a:p>
          <a:p>
            <a:pPr marL="0" indent="0">
              <a:buNone/>
            </a:pPr>
            <a:endParaRPr lang="en-US" altLang="ja-JP" sz="1500"/>
          </a:p>
          <a:p>
            <a:pPr marL="0" indent="0">
              <a:buNone/>
            </a:pPr>
            <a:endParaRPr lang="en-US" altLang="ja-JP" sz="1000"/>
          </a:p>
          <a:p>
            <a:pPr marL="0" indent="0">
              <a:buNone/>
            </a:pPr>
            <a:endParaRPr lang="en-US" altLang="ja-JP" sz="2200"/>
          </a:p>
          <a:p>
            <a:pPr marL="0" indent="0">
              <a:buNone/>
            </a:pPr>
            <a:endParaRPr lang="en-US" altLang="ja-JP" sz="2200"/>
          </a:p>
          <a:p>
            <a:pPr marL="0" indent="0">
              <a:buNone/>
            </a:pPr>
            <a:endParaRPr lang="vi-VN" altLang="ja-JP" sz="2200"/>
          </a:p>
          <a:p>
            <a:pPr marL="0" indent="0">
              <a:buNone/>
            </a:pPr>
            <a:r>
              <a:rPr lang="vi-VN" altLang="ja-JP" sz="2200"/>
              <a:t>Vẽ giản đồ Gantt và tính thời gian đợi trung bình và thời gian lưu lại trong hệ thống trung bình (turnaround time) cho các giải thuật?</a:t>
            </a:r>
          </a:p>
          <a:p>
            <a:pPr marL="457200" indent="-457200">
              <a:buFont typeface="+mj-lt"/>
              <a:buAutoNum type="alphaLcPeriod"/>
            </a:pPr>
            <a:r>
              <a:rPr lang="vi-VN" altLang="ja-JP" sz="2200"/>
              <a:t>SJ</a:t>
            </a:r>
            <a:r>
              <a:rPr lang="en-US" altLang="ja-JP" sz="2200"/>
              <a:t>F</a:t>
            </a:r>
            <a:r>
              <a:rPr lang="vi-VN" altLang="ja-JP" sz="2200"/>
              <a:t> Preemptive						</a:t>
            </a:r>
          </a:p>
          <a:p>
            <a:pPr marL="457200" indent="-457200">
              <a:buFont typeface="+mj-lt"/>
              <a:buAutoNum type="alphaLcPeriod"/>
            </a:pPr>
            <a:r>
              <a:rPr lang="vi-VN" altLang="ja-JP" sz="2200"/>
              <a:t>RR với quantum time = 2 					</a:t>
            </a:r>
            <a:endParaRPr lang="en-US" altLang="ja-JP" sz="2200"/>
          </a:p>
          <a:p>
            <a:pPr marL="457200" indent="-457200">
              <a:buFont typeface="+mj-lt"/>
              <a:buAutoNum type="alphaLcPeriod"/>
            </a:pPr>
            <a:r>
              <a:rPr lang="vi-VN" altLang="ja-JP" sz="2200"/>
              <a:t>Điều phối theo độ ưu tiên độc quyền (độ ưu tiên 1 &gt; 2 &gt; ...)</a:t>
            </a:r>
          </a:p>
          <a:p>
            <a:endParaRPr kumimoji="1" lang="ja-JP" altLang="en-US" sz="22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4/7/2020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8"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714989925"/>
              </p:ext>
            </p:extLst>
          </p:nvPr>
        </p:nvGraphicFramePr>
        <p:xfrm>
          <a:off x="1828800" y="1676400"/>
          <a:ext cx="6096000" cy="2743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578875772"/>
                    </a:ext>
                  </a:extLst>
                </a:gridCol>
                <a:gridCol w="1524000">
                  <a:extLst>
                    <a:ext uri="{9D8B030D-6E8A-4147-A177-3AD203B41FA5}">
                      <a16:colId xmlns:a16="http://schemas.microsoft.com/office/drawing/2014/main" val="879165275"/>
                    </a:ext>
                  </a:extLst>
                </a:gridCol>
                <a:gridCol w="1524000">
                  <a:extLst>
                    <a:ext uri="{9D8B030D-6E8A-4147-A177-3AD203B41FA5}">
                      <a16:colId xmlns:a16="http://schemas.microsoft.com/office/drawing/2014/main" val="2627742422"/>
                    </a:ext>
                  </a:extLst>
                </a:gridCol>
                <a:gridCol w="1524000">
                  <a:extLst>
                    <a:ext uri="{9D8B030D-6E8A-4147-A177-3AD203B41FA5}">
                      <a16:colId xmlns:a16="http://schemas.microsoft.com/office/drawing/2014/main" val="1853024247"/>
                    </a:ext>
                  </a:extLst>
                </a:gridCol>
              </a:tblGrid>
              <a:tr h="370840">
                <a:tc>
                  <a:txBody>
                    <a:bodyPr/>
                    <a:lstStyle/>
                    <a:p>
                      <a:pPr algn="ctr"/>
                      <a:r>
                        <a:rPr lang="en-US" sz="2400" b="1">
                          <a:solidFill>
                            <a:schemeClr val="tx1"/>
                          </a:solidFill>
                        </a:rPr>
                        <a:t>Process</a:t>
                      </a:r>
                    </a:p>
                  </a:txBody>
                  <a:tcPr/>
                </a:tc>
                <a:tc>
                  <a:txBody>
                    <a:bodyPr/>
                    <a:lstStyle/>
                    <a:p>
                      <a:pPr algn="ctr"/>
                      <a:r>
                        <a:rPr lang="en-US" sz="2400" b="1">
                          <a:solidFill>
                            <a:schemeClr val="tx1"/>
                          </a:solidFill>
                        </a:rPr>
                        <a:t>Arrival</a:t>
                      </a:r>
                    </a:p>
                  </a:txBody>
                  <a:tcPr/>
                </a:tc>
                <a:tc>
                  <a:txBody>
                    <a:bodyPr/>
                    <a:lstStyle/>
                    <a:p>
                      <a:pPr algn="ctr"/>
                      <a:r>
                        <a:rPr lang="en-US" sz="2400" b="1">
                          <a:solidFill>
                            <a:schemeClr val="tx1"/>
                          </a:solidFill>
                        </a:rPr>
                        <a:t>Burst</a:t>
                      </a:r>
                    </a:p>
                  </a:txBody>
                  <a:tcPr/>
                </a:tc>
                <a:tc>
                  <a:txBody>
                    <a:bodyPr/>
                    <a:lstStyle/>
                    <a:p>
                      <a:pPr algn="ctr"/>
                      <a:r>
                        <a:rPr lang="en-US" sz="2400" b="1">
                          <a:solidFill>
                            <a:schemeClr val="tx1"/>
                          </a:solidFill>
                        </a:rPr>
                        <a:t>Priority</a:t>
                      </a:r>
                    </a:p>
                  </a:txBody>
                  <a:tcPr/>
                </a:tc>
                <a:extLst>
                  <a:ext uri="{0D108BD9-81ED-4DB2-BD59-A6C34878D82A}">
                    <a16:rowId xmlns:a16="http://schemas.microsoft.com/office/drawing/2014/main" val="2169028946"/>
                  </a:ext>
                </a:extLst>
              </a:tr>
              <a:tr h="370840">
                <a:tc>
                  <a:txBody>
                    <a:bodyPr/>
                    <a:lstStyle/>
                    <a:p>
                      <a:pPr algn="ctr"/>
                      <a:r>
                        <a:rPr lang="en-US" sz="2400" b="1">
                          <a:solidFill>
                            <a:schemeClr val="tx1"/>
                          </a:solidFill>
                        </a:rPr>
                        <a:t>P1</a:t>
                      </a:r>
                    </a:p>
                  </a:txBody>
                  <a:tcPr/>
                </a:tc>
                <a:tc>
                  <a:txBody>
                    <a:bodyPr/>
                    <a:lstStyle/>
                    <a:p>
                      <a:pPr marL="0" algn="ctr" defTabSz="914400" rtl="0" eaLnBrk="1" latinLnBrk="0" hangingPunct="1"/>
                      <a:r>
                        <a:rPr kumimoji="1" lang="en-US" sz="2400" b="1" kern="1200">
                          <a:solidFill>
                            <a:schemeClr val="tx1"/>
                          </a:solidFill>
                          <a:latin typeface="+mn-lt"/>
                          <a:ea typeface="+mn-ea"/>
                          <a:cs typeface="+mn-cs"/>
                        </a:rPr>
                        <a:t>0</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10</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3</a:t>
                      </a:r>
                    </a:p>
                  </a:txBody>
                  <a:tcPr marL="68580" marR="68580" marT="0" marB="0"/>
                </a:tc>
                <a:extLst>
                  <a:ext uri="{0D108BD9-81ED-4DB2-BD59-A6C34878D82A}">
                    <a16:rowId xmlns:a16="http://schemas.microsoft.com/office/drawing/2014/main" val="3169121147"/>
                  </a:ext>
                </a:extLst>
              </a:tr>
              <a:tr h="370840">
                <a:tc>
                  <a:txBody>
                    <a:bodyPr/>
                    <a:lstStyle/>
                    <a:p>
                      <a:pPr algn="ctr"/>
                      <a:r>
                        <a:rPr lang="en-US" sz="2400" b="1">
                          <a:solidFill>
                            <a:schemeClr val="tx1"/>
                          </a:solidFill>
                        </a:rPr>
                        <a:t>P2</a:t>
                      </a:r>
                    </a:p>
                  </a:txBody>
                  <a:tcPr/>
                </a:tc>
                <a:tc>
                  <a:txBody>
                    <a:bodyPr/>
                    <a:lstStyle/>
                    <a:p>
                      <a:pPr marL="0" algn="ctr" defTabSz="914400" rtl="0" eaLnBrk="1" latinLnBrk="0" hangingPunct="1"/>
                      <a:r>
                        <a:rPr kumimoji="1" lang="en-US" sz="2400" b="1" kern="1200">
                          <a:solidFill>
                            <a:schemeClr val="tx1"/>
                          </a:solidFill>
                          <a:latin typeface="+mn-lt"/>
                          <a:ea typeface="+mn-ea"/>
                          <a:cs typeface="+mn-cs"/>
                        </a:rPr>
                        <a:t>1</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3</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2</a:t>
                      </a:r>
                    </a:p>
                  </a:txBody>
                  <a:tcPr marL="68580" marR="68580" marT="0" marB="0"/>
                </a:tc>
                <a:extLst>
                  <a:ext uri="{0D108BD9-81ED-4DB2-BD59-A6C34878D82A}">
                    <a16:rowId xmlns:a16="http://schemas.microsoft.com/office/drawing/2014/main" val="2884181176"/>
                  </a:ext>
                </a:extLst>
              </a:tr>
              <a:tr h="370840">
                <a:tc>
                  <a:txBody>
                    <a:bodyPr/>
                    <a:lstStyle/>
                    <a:p>
                      <a:pPr algn="ctr"/>
                      <a:r>
                        <a:rPr lang="en-US" sz="2400" b="1">
                          <a:solidFill>
                            <a:schemeClr val="tx1"/>
                          </a:solidFill>
                        </a:rPr>
                        <a:t>P3</a:t>
                      </a:r>
                    </a:p>
                  </a:txBody>
                  <a:tcPr/>
                </a:tc>
                <a:tc>
                  <a:txBody>
                    <a:bodyPr/>
                    <a:lstStyle/>
                    <a:p>
                      <a:pPr marL="0" algn="ctr" defTabSz="914400" rtl="0" eaLnBrk="1" latinLnBrk="0" hangingPunct="1"/>
                      <a:r>
                        <a:rPr kumimoji="1" lang="en-US" sz="2400" b="1" kern="1200">
                          <a:solidFill>
                            <a:schemeClr val="tx1"/>
                          </a:solidFill>
                          <a:latin typeface="+mn-lt"/>
                          <a:ea typeface="+mn-ea"/>
                          <a:cs typeface="+mn-cs"/>
                        </a:rPr>
                        <a:t>2</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2</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1</a:t>
                      </a:r>
                    </a:p>
                  </a:txBody>
                  <a:tcPr marL="68580" marR="68580" marT="0" marB="0"/>
                </a:tc>
                <a:extLst>
                  <a:ext uri="{0D108BD9-81ED-4DB2-BD59-A6C34878D82A}">
                    <a16:rowId xmlns:a16="http://schemas.microsoft.com/office/drawing/2014/main" val="1507730236"/>
                  </a:ext>
                </a:extLst>
              </a:tr>
              <a:tr h="370840">
                <a:tc>
                  <a:txBody>
                    <a:bodyPr/>
                    <a:lstStyle/>
                    <a:p>
                      <a:pPr algn="ctr"/>
                      <a:r>
                        <a:rPr lang="en-US" sz="2400" b="1">
                          <a:solidFill>
                            <a:schemeClr val="tx1"/>
                          </a:solidFill>
                        </a:rPr>
                        <a:t>P4</a:t>
                      </a:r>
                    </a:p>
                  </a:txBody>
                  <a:tcPr/>
                </a:tc>
                <a:tc>
                  <a:txBody>
                    <a:bodyPr/>
                    <a:lstStyle/>
                    <a:p>
                      <a:pPr marL="0" algn="ctr" defTabSz="914400" rtl="0" eaLnBrk="1" latinLnBrk="0" hangingPunct="1"/>
                      <a:r>
                        <a:rPr kumimoji="1" lang="en-US" sz="2400" b="1" kern="1200">
                          <a:solidFill>
                            <a:schemeClr val="tx1"/>
                          </a:solidFill>
                          <a:latin typeface="+mn-lt"/>
                          <a:ea typeface="+mn-ea"/>
                          <a:cs typeface="+mn-cs"/>
                        </a:rPr>
                        <a:t>3</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1</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2</a:t>
                      </a:r>
                    </a:p>
                  </a:txBody>
                  <a:tcPr marL="68580" marR="68580" marT="0" marB="0"/>
                </a:tc>
                <a:extLst>
                  <a:ext uri="{0D108BD9-81ED-4DB2-BD59-A6C34878D82A}">
                    <a16:rowId xmlns:a16="http://schemas.microsoft.com/office/drawing/2014/main" val="3793187838"/>
                  </a:ext>
                </a:extLst>
              </a:tr>
              <a:tr h="370840">
                <a:tc>
                  <a:txBody>
                    <a:bodyPr/>
                    <a:lstStyle/>
                    <a:p>
                      <a:pPr algn="ctr"/>
                      <a:r>
                        <a:rPr lang="en-US" sz="2400" b="1">
                          <a:solidFill>
                            <a:schemeClr val="tx1"/>
                          </a:solidFill>
                        </a:rPr>
                        <a:t>P5</a:t>
                      </a:r>
                    </a:p>
                  </a:txBody>
                  <a:tcPr/>
                </a:tc>
                <a:tc>
                  <a:txBody>
                    <a:bodyPr/>
                    <a:lstStyle/>
                    <a:p>
                      <a:pPr marL="0" algn="ctr" defTabSz="914400" rtl="0" eaLnBrk="1" latinLnBrk="0" hangingPunct="1"/>
                      <a:r>
                        <a:rPr kumimoji="1" lang="en-US" sz="2400" b="1" kern="1200">
                          <a:solidFill>
                            <a:schemeClr val="tx1"/>
                          </a:solidFill>
                          <a:latin typeface="+mn-lt"/>
                          <a:ea typeface="+mn-ea"/>
                          <a:cs typeface="+mn-cs"/>
                        </a:rPr>
                        <a:t>4</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5</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4</a:t>
                      </a:r>
                    </a:p>
                  </a:txBody>
                  <a:tcPr marL="68580" marR="68580" marT="0" marB="0"/>
                </a:tc>
                <a:extLst>
                  <a:ext uri="{0D108BD9-81ED-4DB2-BD59-A6C34878D82A}">
                    <a16:rowId xmlns:a16="http://schemas.microsoft.com/office/drawing/2014/main" val="2069854439"/>
                  </a:ext>
                </a:extLst>
              </a:tr>
            </a:tbl>
          </a:graphicData>
        </a:graphic>
      </p:graphicFrame>
    </p:spTree>
    <p:extLst>
      <p:ext uri="{BB962C8B-B14F-4D97-AF65-F5344CB8AC3E}">
        <p14:creationId xmlns:p14="http://schemas.microsoft.com/office/powerpoint/2010/main" val="2477419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4</a:t>
            </a:r>
            <a:endParaRPr kumimoji="1" lang="ja-JP" altLang="en-US" dirty="0"/>
          </a:p>
        </p:txBody>
      </p:sp>
      <p:sp>
        <p:nvSpPr>
          <p:cNvPr id="3" name="コンテンツ プレースホルダー 2"/>
          <p:cNvSpPr>
            <a:spLocks noGrp="1"/>
          </p:cNvSpPr>
          <p:nvPr>
            <p:ph idx="1"/>
          </p:nvPr>
        </p:nvSpPr>
        <p:spPr>
          <a:xfrm>
            <a:off x="251520" y="1268065"/>
            <a:ext cx="8640960" cy="5256560"/>
          </a:xfrm>
        </p:spPr>
        <p:txBody>
          <a:bodyPr/>
          <a:lstStyle/>
          <a:p>
            <a:pPr marL="0" indent="0">
              <a:buNone/>
            </a:pPr>
            <a:r>
              <a:rPr lang="vi-VN" altLang="ja-JP" sz="2200"/>
              <a:t>Vẽ giản đồ Gantt và tính thời gian đợi trung bình và thời gian lưu lại trong hệ thống (turnaround time) trung bình cho các giải thuật</a:t>
            </a:r>
            <a:r>
              <a:rPr lang="en-US" altLang="ja-JP" sz="2200"/>
              <a:t>:</a:t>
            </a:r>
          </a:p>
          <a:p>
            <a:pPr marL="0" indent="0">
              <a:buNone/>
            </a:pPr>
            <a:endParaRPr lang="en-US" altLang="ja-JP" sz="2200"/>
          </a:p>
          <a:p>
            <a:pPr marL="0" indent="0">
              <a:buNone/>
            </a:pPr>
            <a:endParaRPr lang="en-US" altLang="ja-JP" sz="2200"/>
          </a:p>
          <a:p>
            <a:pPr marL="0" indent="0">
              <a:buNone/>
            </a:pPr>
            <a:endParaRPr lang="en-US" altLang="ja-JP" sz="2200"/>
          </a:p>
          <a:p>
            <a:pPr marL="0" indent="0">
              <a:buNone/>
            </a:pPr>
            <a:endParaRPr lang="en-US" altLang="ja-JP" sz="2200"/>
          </a:p>
          <a:p>
            <a:pPr marL="0" indent="0">
              <a:buNone/>
            </a:pPr>
            <a:endParaRPr lang="en-US" altLang="ja-JP" sz="2200"/>
          </a:p>
          <a:p>
            <a:pPr marL="0" indent="0">
              <a:buNone/>
            </a:pPr>
            <a:endParaRPr lang="en-US" altLang="ja-JP" sz="2200"/>
          </a:p>
          <a:p>
            <a:pPr marL="0" indent="0">
              <a:buNone/>
            </a:pPr>
            <a:endParaRPr lang="vi-VN" altLang="ja-JP" sz="2200"/>
          </a:p>
          <a:p>
            <a:pPr marL="457200" indent="-457200">
              <a:buFont typeface="+mj-lt"/>
              <a:buAutoNum type="alphaLcPeriod"/>
            </a:pPr>
            <a:endParaRPr lang="en-US" altLang="ja-JP" sz="2200"/>
          </a:p>
          <a:p>
            <a:pPr marL="457200" indent="-457200">
              <a:buFont typeface="+mj-lt"/>
              <a:buAutoNum type="alphaLcPeriod"/>
            </a:pPr>
            <a:r>
              <a:rPr lang="vi-VN" altLang="ja-JP" sz="2200"/>
              <a:t>FCFS, S</a:t>
            </a:r>
            <a:r>
              <a:rPr lang="en-US" altLang="ja-JP" sz="2200"/>
              <a:t>J</a:t>
            </a:r>
            <a:r>
              <a:rPr lang="vi-VN" altLang="ja-JP" sz="2200"/>
              <a:t>F </a:t>
            </a:r>
            <a:endParaRPr lang="en-US" altLang="ja-JP" sz="2200"/>
          </a:p>
          <a:p>
            <a:pPr marL="457200" indent="-457200">
              <a:buFont typeface="+mj-lt"/>
              <a:buAutoNum type="alphaLcPeriod"/>
            </a:pPr>
            <a:r>
              <a:rPr lang="vi-VN" altLang="ja-JP" sz="2200"/>
              <a:t>RR với quantum time = 10 </a:t>
            </a:r>
          </a:p>
          <a:p>
            <a:endParaRPr kumimoji="1" lang="ja-JP" altLang="en-US" sz="22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4/7/2020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
        <p:nvSpPr>
          <p:cNvPr id="8"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546860114"/>
              </p:ext>
            </p:extLst>
          </p:nvPr>
        </p:nvGraphicFramePr>
        <p:xfrm>
          <a:off x="1523207" y="2362200"/>
          <a:ext cx="6096000" cy="25603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932638907"/>
                    </a:ext>
                  </a:extLst>
                </a:gridCol>
                <a:gridCol w="2032000">
                  <a:extLst>
                    <a:ext uri="{9D8B030D-6E8A-4147-A177-3AD203B41FA5}">
                      <a16:colId xmlns:a16="http://schemas.microsoft.com/office/drawing/2014/main" val="1247048383"/>
                    </a:ext>
                  </a:extLst>
                </a:gridCol>
                <a:gridCol w="2032000">
                  <a:extLst>
                    <a:ext uri="{9D8B030D-6E8A-4147-A177-3AD203B41FA5}">
                      <a16:colId xmlns:a16="http://schemas.microsoft.com/office/drawing/2014/main" val="2765473828"/>
                    </a:ext>
                  </a:extLst>
                </a:gridCol>
              </a:tblGrid>
              <a:tr h="370840">
                <a:tc>
                  <a:txBody>
                    <a:bodyPr/>
                    <a:lstStyle/>
                    <a:p>
                      <a:pPr algn="ctr"/>
                      <a:r>
                        <a:rPr lang="en-US" sz="2200">
                          <a:solidFill>
                            <a:schemeClr val="tx1"/>
                          </a:solidFill>
                        </a:rPr>
                        <a:t>Process</a:t>
                      </a:r>
                    </a:p>
                  </a:txBody>
                  <a:tcPr/>
                </a:tc>
                <a:tc>
                  <a:txBody>
                    <a:bodyPr/>
                    <a:lstStyle/>
                    <a:p>
                      <a:pPr algn="ctr"/>
                      <a:r>
                        <a:rPr lang="en-US" sz="2200" b="1">
                          <a:solidFill>
                            <a:schemeClr val="tx1"/>
                          </a:solidFill>
                        </a:rPr>
                        <a:t>Burst</a:t>
                      </a:r>
                      <a:r>
                        <a:rPr lang="en-US" sz="2200" b="1" baseline="0">
                          <a:solidFill>
                            <a:schemeClr val="tx1"/>
                          </a:solidFill>
                        </a:rPr>
                        <a:t> Time</a:t>
                      </a:r>
                      <a:endParaRPr lang="en-US" sz="2200" b="1">
                        <a:solidFill>
                          <a:schemeClr val="tx1"/>
                        </a:solidFill>
                      </a:endParaRPr>
                    </a:p>
                  </a:txBody>
                  <a:tcPr/>
                </a:tc>
                <a:tc>
                  <a:txBody>
                    <a:bodyPr/>
                    <a:lstStyle/>
                    <a:p>
                      <a:pPr algn="ctr"/>
                      <a:r>
                        <a:rPr lang="en-US" sz="2200" b="1">
                          <a:solidFill>
                            <a:schemeClr val="tx1"/>
                          </a:solidFill>
                        </a:rPr>
                        <a:t>Arrival Time</a:t>
                      </a:r>
                    </a:p>
                  </a:txBody>
                  <a:tcPr/>
                </a:tc>
                <a:extLst>
                  <a:ext uri="{0D108BD9-81ED-4DB2-BD59-A6C34878D82A}">
                    <a16:rowId xmlns:a16="http://schemas.microsoft.com/office/drawing/2014/main" val="3754633356"/>
                  </a:ext>
                </a:extLst>
              </a:tr>
              <a:tr h="370840">
                <a:tc>
                  <a:txBody>
                    <a:bodyPr/>
                    <a:lstStyle/>
                    <a:p>
                      <a:pPr algn="ctr"/>
                      <a:r>
                        <a:rPr lang="en-US" sz="2200" b="1">
                          <a:solidFill>
                            <a:schemeClr val="tx1"/>
                          </a:solidFill>
                        </a:rPr>
                        <a:t>P1</a:t>
                      </a:r>
                    </a:p>
                  </a:txBody>
                  <a:tcPr/>
                </a:tc>
                <a:tc>
                  <a:txBody>
                    <a:bodyPr/>
                    <a:lstStyle/>
                    <a:p>
                      <a:pPr algn="ctr"/>
                      <a:r>
                        <a:rPr lang="en-US" sz="2200" b="1">
                          <a:solidFill>
                            <a:schemeClr val="tx1"/>
                          </a:solidFill>
                        </a:rPr>
                        <a:t>10</a:t>
                      </a:r>
                    </a:p>
                  </a:txBody>
                  <a:tcPr/>
                </a:tc>
                <a:tc>
                  <a:txBody>
                    <a:bodyPr/>
                    <a:lstStyle/>
                    <a:p>
                      <a:pPr algn="ctr"/>
                      <a:r>
                        <a:rPr lang="en-US" sz="2200" b="1">
                          <a:solidFill>
                            <a:schemeClr val="tx1"/>
                          </a:solidFill>
                        </a:rPr>
                        <a:t>5</a:t>
                      </a:r>
                    </a:p>
                  </a:txBody>
                  <a:tcPr/>
                </a:tc>
                <a:extLst>
                  <a:ext uri="{0D108BD9-81ED-4DB2-BD59-A6C34878D82A}">
                    <a16:rowId xmlns:a16="http://schemas.microsoft.com/office/drawing/2014/main" val="3554777181"/>
                  </a:ext>
                </a:extLst>
              </a:tr>
              <a:tr h="401320">
                <a:tc>
                  <a:txBody>
                    <a:bodyPr/>
                    <a:lstStyle/>
                    <a:p>
                      <a:pPr algn="ctr"/>
                      <a:r>
                        <a:rPr lang="en-US" sz="2200" b="1">
                          <a:solidFill>
                            <a:schemeClr val="tx1"/>
                          </a:solidFill>
                        </a:rPr>
                        <a:t>P2</a:t>
                      </a:r>
                    </a:p>
                  </a:txBody>
                  <a:tcPr/>
                </a:tc>
                <a:tc>
                  <a:txBody>
                    <a:bodyPr/>
                    <a:lstStyle/>
                    <a:p>
                      <a:pPr algn="ctr"/>
                      <a:r>
                        <a:rPr lang="en-US" sz="2200" b="1">
                          <a:solidFill>
                            <a:schemeClr val="tx1"/>
                          </a:solidFill>
                        </a:rPr>
                        <a:t>29</a:t>
                      </a:r>
                    </a:p>
                  </a:txBody>
                  <a:tcPr/>
                </a:tc>
                <a:tc>
                  <a:txBody>
                    <a:bodyPr/>
                    <a:lstStyle/>
                    <a:p>
                      <a:pPr algn="ctr"/>
                      <a:r>
                        <a:rPr lang="en-US" sz="2200" b="1">
                          <a:solidFill>
                            <a:schemeClr val="tx1"/>
                          </a:solidFill>
                        </a:rPr>
                        <a:t>2</a:t>
                      </a:r>
                    </a:p>
                  </a:txBody>
                  <a:tcPr/>
                </a:tc>
                <a:extLst>
                  <a:ext uri="{0D108BD9-81ED-4DB2-BD59-A6C34878D82A}">
                    <a16:rowId xmlns:a16="http://schemas.microsoft.com/office/drawing/2014/main" val="3485871730"/>
                  </a:ext>
                </a:extLst>
              </a:tr>
              <a:tr h="370840">
                <a:tc>
                  <a:txBody>
                    <a:bodyPr/>
                    <a:lstStyle/>
                    <a:p>
                      <a:pPr algn="ctr"/>
                      <a:r>
                        <a:rPr lang="en-US" sz="2200" b="1">
                          <a:solidFill>
                            <a:schemeClr val="tx1"/>
                          </a:solidFill>
                        </a:rPr>
                        <a:t>P3</a:t>
                      </a:r>
                    </a:p>
                  </a:txBody>
                  <a:tcPr/>
                </a:tc>
                <a:tc>
                  <a:txBody>
                    <a:bodyPr/>
                    <a:lstStyle/>
                    <a:p>
                      <a:pPr algn="ctr"/>
                      <a:r>
                        <a:rPr lang="en-US" sz="2200" b="1">
                          <a:solidFill>
                            <a:schemeClr val="tx1"/>
                          </a:solidFill>
                        </a:rPr>
                        <a:t>3</a:t>
                      </a:r>
                    </a:p>
                  </a:txBody>
                  <a:tcPr/>
                </a:tc>
                <a:tc>
                  <a:txBody>
                    <a:bodyPr/>
                    <a:lstStyle/>
                    <a:p>
                      <a:pPr algn="ctr"/>
                      <a:r>
                        <a:rPr lang="en-US" sz="2200" b="1">
                          <a:solidFill>
                            <a:schemeClr val="tx1"/>
                          </a:solidFill>
                        </a:rPr>
                        <a:t>0</a:t>
                      </a:r>
                    </a:p>
                  </a:txBody>
                  <a:tcPr/>
                </a:tc>
                <a:extLst>
                  <a:ext uri="{0D108BD9-81ED-4DB2-BD59-A6C34878D82A}">
                    <a16:rowId xmlns:a16="http://schemas.microsoft.com/office/drawing/2014/main" val="3362756668"/>
                  </a:ext>
                </a:extLst>
              </a:tr>
              <a:tr h="370840">
                <a:tc>
                  <a:txBody>
                    <a:bodyPr/>
                    <a:lstStyle/>
                    <a:p>
                      <a:pPr algn="ctr"/>
                      <a:r>
                        <a:rPr lang="en-US" sz="2200" b="1">
                          <a:solidFill>
                            <a:schemeClr val="tx1"/>
                          </a:solidFill>
                        </a:rPr>
                        <a:t>P4</a:t>
                      </a:r>
                    </a:p>
                  </a:txBody>
                  <a:tcPr/>
                </a:tc>
                <a:tc>
                  <a:txBody>
                    <a:bodyPr/>
                    <a:lstStyle/>
                    <a:p>
                      <a:pPr algn="ctr"/>
                      <a:r>
                        <a:rPr lang="en-US" sz="2200" b="1">
                          <a:solidFill>
                            <a:schemeClr val="tx1"/>
                          </a:solidFill>
                        </a:rPr>
                        <a:t>7</a:t>
                      </a:r>
                    </a:p>
                  </a:txBody>
                  <a:tcPr/>
                </a:tc>
                <a:tc>
                  <a:txBody>
                    <a:bodyPr/>
                    <a:lstStyle/>
                    <a:p>
                      <a:pPr algn="ctr"/>
                      <a:r>
                        <a:rPr lang="en-US" sz="2200" b="1">
                          <a:solidFill>
                            <a:schemeClr val="tx1"/>
                          </a:solidFill>
                        </a:rPr>
                        <a:t>1</a:t>
                      </a:r>
                    </a:p>
                  </a:txBody>
                  <a:tcPr/>
                </a:tc>
                <a:extLst>
                  <a:ext uri="{0D108BD9-81ED-4DB2-BD59-A6C34878D82A}">
                    <a16:rowId xmlns:a16="http://schemas.microsoft.com/office/drawing/2014/main" val="379892717"/>
                  </a:ext>
                </a:extLst>
              </a:tr>
              <a:tr h="370840">
                <a:tc>
                  <a:txBody>
                    <a:bodyPr/>
                    <a:lstStyle/>
                    <a:p>
                      <a:pPr algn="ctr"/>
                      <a:r>
                        <a:rPr lang="en-US" sz="2200" b="1">
                          <a:solidFill>
                            <a:schemeClr val="tx1"/>
                          </a:solidFill>
                        </a:rPr>
                        <a:t>P5</a:t>
                      </a:r>
                    </a:p>
                  </a:txBody>
                  <a:tcPr/>
                </a:tc>
                <a:tc>
                  <a:txBody>
                    <a:bodyPr/>
                    <a:lstStyle/>
                    <a:p>
                      <a:pPr algn="ctr"/>
                      <a:r>
                        <a:rPr lang="en-US" sz="2200" b="1">
                          <a:solidFill>
                            <a:schemeClr val="tx1"/>
                          </a:solidFill>
                        </a:rPr>
                        <a:t>12</a:t>
                      </a:r>
                    </a:p>
                  </a:txBody>
                  <a:tcPr/>
                </a:tc>
                <a:tc>
                  <a:txBody>
                    <a:bodyPr/>
                    <a:lstStyle/>
                    <a:p>
                      <a:pPr algn="ctr"/>
                      <a:r>
                        <a:rPr lang="en-US" sz="2200" b="1">
                          <a:solidFill>
                            <a:schemeClr val="tx1"/>
                          </a:solidFill>
                        </a:rPr>
                        <a:t>7</a:t>
                      </a:r>
                    </a:p>
                  </a:txBody>
                  <a:tcPr/>
                </a:tc>
                <a:extLst>
                  <a:ext uri="{0D108BD9-81ED-4DB2-BD59-A6C34878D82A}">
                    <a16:rowId xmlns:a16="http://schemas.microsoft.com/office/drawing/2014/main" val="818478311"/>
                  </a:ext>
                </a:extLst>
              </a:tr>
            </a:tbl>
          </a:graphicData>
        </a:graphic>
      </p:graphicFrame>
    </p:spTree>
    <p:extLst>
      <p:ext uri="{BB962C8B-B14F-4D97-AF65-F5344CB8AC3E}">
        <p14:creationId xmlns:p14="http://schemas.microsoft.com/office/powerpoint/2010/main" val="770014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5</a:t>
            </a:r>
            <a:endParaRPr kumimoji="1" lang="ja-JP" altLang="en-US" dirty="0"/>
          </a:p>
        </p:txBody>
      </p:sp>
      <p:sp>
        <p:nvSpPr>
          <p:cNvPr id="3" name="コンテンツ プレースホルダー 2"/>
          <p:cNvSpPr>
            <a:spLocks noGrp="1"/>
          </p:cNvSpPr>
          <p:nvPr>
            <p:ph idx="1"/>
          </p:nvPr>
        </p:nvSpPr>
        <p:spPr>
          <a:xfrm>
            <a:off x="251520" y="1268065"/>
            <a:ext cx="8640960" cy="5256560"/>
          </a:xfrm>
        </p:spPr>
        <p:txBody>
          <a:bodyPr/>
          <a:lstStyle/>
          <a:p>
            <a:pPr marL="0" indent="0">
              <a:buNone/>
            </a:pPr>
            <a:r>
              <a:rPr lang="vi-VN" altLang="ja-JP"/>
              <a:t>Cho 4 tiến trình và thời gian vào (Arrival Time) tương ứng</a:t>
            </a:r>
            <a:r>
              <a:rPr lang="en-US" altLang="ja-JP"/>
              <a:t>:</a:t>
            </a:r>
          </a:p>
          <a:p>
            <a:pPr marL="0" indent="0">
              <a:buNone/>
            </a:pPr>
            <a:endParaRPr lang="en-US" altLang="ja-JP"/>
          </a:p>
          <a:p>
            <a:pPr marL="0" indent="0">
              <a:buNone/>
            </a:pPr>
            <a:endParaRPr lang="en-US" altLang="ja-JP"/>
          </a:p>
          <a:p>
            <a:pPr marL="0" indent="0">
              <a:buNone/>
            </a:pPr>
            <a:endParaRPr lang="en-US" altLang="ja-JP"/>
          </a:p>
          <a:p>
            <a:pPr marL="0" indent="0">
              <a:buNone/>
            </a:pPr>
            <a:endParaRPr lang="en-US" altLang="ja-JP"/>
          </a:p>
          <a:p>
            <a:pPr marL="0" indent="0">
              <a:buNone/>
            </a:pPr>
            <a:endParaRPr lang="en-US" altLang="ja-JP"/>
          </a:p>
          <a:p>
            <a:pPr marL="0" indent="0">
              <a:buNone/>
            </a:pPr>
            <a:r>
              <a:rPr lang="en-US"/>
              <a:t>Vẽ sơ đồ Gantt và tính thời gian chờ trung bình (average wait time) và thời gian xoay vòng (average turnaround time) trung bình cho các giải thuật định thời </a:t>
            </a:r>
          </a:p>
          <a:p>
            <a:pPr marL="514350" indent="-514350">
              <a:buFont typeface="+mj-lt"/>
              <a:buAutoNum type="alphaLcPeriod"/>
            </a:pPr>
            <a:r>
              <a:rPr lang="en-US"/>
              <a:t>Shortest Remaining Time First (SRTF) </a:t>
            </a:r>
          </a:p>
          <a:p>
            <a:pPr marL="514350" indent="-514350">
              <a:buFont typeface="+mj-lt"/>
              <a:buAutoNum type="alphaLcPeriod"/>
            </a:pPr>
            <a:r>
              <a:rPr lang="en-US"/>
              <a:t>Round Robin (RR) với quantum = 4</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4/7/2020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sp>
        <p:nvSpPr>
          <p:cNvPr id="8"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854212994"/>
              </p:ext>
            </p:extLst>
          </p:nvPr>
        </p:nvGraphicFramePr>
        <p:xfrm>
          <a:off x="1066799" y="1752601"/>
          <a:ext cx="7239000" cy="2394235"/>
        </p:xfrm>
        <a:graphic>
          <a:graphicData uri="http://schemas.openxmlformats.org/drawingml/2006/table">
            <a:tbl>
              <a:tblPr firstRow="1" bandRow="1">
                <a:tableStyleId>{5C22544A-7EE6-4342-B048-85BDC9FD1C3A}</a:tableStyleId>
              </a:tblPr>
              <a:tblGrid>
                <a:gridCol w="2413000">
                  <a:extLst>
                    <a:ext uri="{9D8B030D-6E8A-4147-A177-3AD203B41FA5}">
                      <a16:colId xmlns:a16="http://schemas.microsoft.com/office/drawing/2014/main" val="932638907"/>
                    </a:ext>
                  </a:extLst>
                </a:gridCol>
                <a:gridCol w="2413000">
                  <a:extLst>
                    <a:ext uri="{9D8B030D-6E8A-4147-A177-3AD203B41FA5}">
                      <a16:colId xmlns:a16="http://schemas.microsoft.com/office/drawing/2014/main" val="1247048383"/>
                    </a:ext>
                  </a:extLst>
                </a:gridCol>
                <a:gridCol w="2413000">
                  <a:extLst>
                    <a:ext uri="{9D8B030D-6E8A-4147-A177-3AD203B41FA5}">
                      <a16:colId xmlns:a16="http://schemas.microsoft.com/office/drawing/2014/main" val="845646971"/>
                    </a:ext>
                  </a:extLst>
                </a:gridCol>
              </a:tblGrid>
              <a:tr h="626395">
                <a:tc>
                  <a:txBody>
                    <a:bodyPr/>
                    <a:lstStyle/>
                    <a:p>
                      <a:pPr algn="ctr"/>
                      <a:r>
                        <a:rPr lang="en-US" sz="2300">
                          <a:solidFill>
                            <a:schemeClr val="tx1"/>
                          </a:solidFill>
                        </a:rPr>
                        <a:t>Process</a:t>
                      </a:r>
                    </a:p>
                  </a:txBody>
                  <a:tcPr/>
                </a:tc>
                <a:tc>
                  <a:txBody>
                    <a:bodyPr/>
                    <a:lstStyle/>
                    <a:p>
                      <a:pPr algn="ctr"/>
                      <a:r>
                        <a:rPr lang="en-US" sz="2300" b="1">
                          <a:solidFill>
                            <a:schemeClr val="tx1"/>
                          </a:solidFill>
                        </a:rPr>
                        <a:t>Arrival Time</a:t>
                      </a:r>
                    </a:p>
                  </a:txBody>
                  <a:tcPr/>
                </a:tc>
                <a:tc>
                  <a:txBody>
                    <a:bodyPr/>
                    <a:lstStyle/>
                    <a:p>
                      <a:pPr algn="ctr"/>
                      <a:r>
                        <a:rPr lang="en-US" sz="2300" b="1">
                          <a:solidFill>
                            <a:schemeClr val="tx1"/>
                          </a:solidFill>
                        </a:rPr>
                        <a:t>CPU Burst Time</a:t>
                      </a:r>
                    </a:p>
                  </a:txBody>
                  <a:tcPr/>
                </a:tc>
                <a:extLst>
                  <a:ext uri="{0D108BD9-81ED-4DB2-BD59-A6C34878D82A}">
                    <a16:rowId xmlns:a16="http://schemas.microsoft.com/office/drawing/2014/main" val="3754633356"/>
                  </a:ext>
                </a:extLst>
              </a:tr>
              <a:tr h="414901">
                <a:tc>
                  <a:txBody>
                    <a:bodyPr/>
                    <a:lstStyle/>
                    <a:p>
                      <a:pPr algn="ctr"/>
                      <a:r>
                        <a:rPr lang="en-US" sz="2300" b="1">
                          <a:solidFill>
                            <a:schemeClr val="tx1"/>
                          </a:solidFill>
                        </a:rPr>
                        <a:t>P1</a:t>
                      </a:r>
                    </a:p>
                  </a:txBody>
                  <a:tcPr/>
                </a:tc>
                <a:tc>
                  <a:txBody>
                    <a:bodyPr/>
                    <a:lstStyle/>
                    <a:p>
                      <a:pPr algn="ctr"/>
                      <a:r>
                        <a:rPr lang="en-US" sz="2300" b="1">
                          <a:solidFill>
                            <a:schemeClr val="tx1"/>
                          </a:solidFill>
                        </a:rPr>
                        <a:t>0</a:t>
                      </a:r>
                    </a:p>
                  </a:txBody>
                  <a:tcPr/>
                </a:tc>
                <a:tc>
                  <a:txBody>
                    <a:bodyPr/>
                    <a:lstStyle/>
                    <a:p>
                      <a:pPr algn="ctr"/>
                      <a:r>
                        <a:rPr lang="en-US" sz="2300" b="1">
                          <a:solidFill>
                            <a:schemeClr val="tx1"/>
                          </a:solidFill>
                        </a:rPr>
                        <a:t>12</a:t>
                      </a:r>
                    </a:p>
                  </a:txBody>
                  <a:tcPr/>
                </a:tc>
                <a:extLst>
                  <a:ext uri="{0D108BD9-81ED-4DB2-BD59-A6C34878D82A}">
                    <a16:rowId xmlns:a16="http://schemas.microsoft.com/office/drawing/2014/main" val="3554777181"/>
                  </a:ext>
                </a:extLst>
              </a:tr>
              <a:tr h="414901">
                <a:tc>
                  <a:txBody>
                    <a:bodyPr/>
                    <a:lstStyle/>
                    <a:p>
                      <a:pPr algn="ctr"/>
                      <a:r>
                        <a:rPr lang="en-US" sz="2300" b="1">
                          <a:solidFill>
                            <a:schemeClr val="tx1"/>
                          </a:solidFill>
                        </a:rPr>
                        <a:t>P2</a:t>
                      </a:r>
                    </a:p>
                  </a:txBody>
                  <a:tcPr/>
                </a:tc>
                <a:tc>
                  <a:txBody>
                    <a:bodyPr/>
                    <a:lstStyle/>
                    <a:p>
                      <a:pPr algn="ctr"/>
                      <a:r>
                        <a:rPr lang="en-US" sz="2300" b="1">
                          <a:solidFill>
                            <a:schemeClr val="tx1"/>
                          </a:solidFill>
                        </a:rPr>
                        <a:t>2</a:t>
                      </a:r>
                    </a:p>
                  </a:txBody>
                  <a:tcPr/>
                </a:tc>
                <a:tc>
                  <a:txBody>
                    <a:bodyPr/>
                    <a:lstStyle/>
                    <a:p>
                      <a:pPr algn="ctr"/>
                      <a:r>
                        <a:rPr lang="en-US" sz="2300" b="1">
                          <a:solidFill>
                            <a:schemeClr val="tx1"/>
                          </a:solidFill>
                        </a:rPr>
                        <a:t>7</a:t>
                      </a:r>
                    </a:p>
                  </a:txBody>
                  <a:tcPr/>
                </a:tc>
                <a:extLst>
                  <a:ext uri="{0D108BD9-81ED-4DB2-BD59-A6C34878D82A}">
                    <a16:rowId xmlns:a16="http://schemas.microsoft.com/office/drawing/2014/main" val="3485871730"/>
                  </a:ext>
                </a:extLst>
              </a:tr>
              <a:tr h="414901">
                <a:tc>
                  <a:txBody>
                    <a:bodyPr/>
                    <a:lstStyle/>
                    <a:p>
                      <a:pPr algn="ctr"/>
                      <a:r>
                        <a:rPr lang="en-US" sz="2300" b="1">
                          <a:solidFill>
                            <a:schemeClr val="tx1"/>
                          </a:solidFill>
                        </a:rPr>
                        <a:t>P3</a:t>
                      </a:r>
                    </a:p>
                  </a:txBody>
                  <a:tcPr/>
                </a:tc>
                <a:tc>
                  <a:txBody>
                    <a:bodyPr/>
                    <a:lstStyle/>
                    <a:p>
                      <a:pPr algn="ctr"/>
                      <a:r>
                        <a:rPr lang="en-US" sz="2300" b="1">
                          <a:solidFill>
                            <a:schemeClr val="tx1"/>
                          </a:solidFill>
                        </a:rPr>
                        <a:t>3</a:t>
                      </a:r>
                    </a:p>
                  </a:txBody>
                  <a:tcPr/>
                </a:tc>
                <a:tc>
                  <a:txBody>
                    <a:bodyPr/>
                    <a:lstStyle/>
                    <a:p>
                      <a:pPr algn="ctr"/>
                      <a:r>
                        <a:rPr lang="en-US" sz="2300" b="1">
                          <a:solidFill>
                            <a:schemeClr val="tx1"/>
                          </a:solidFill>
                        </a:rPr>
                        <a:t>5</a:t>
                      </a:r>
                    </a:p>
                  </a:txBody>
                  <a:tcPr/>
                </a:tc>
                <a:extLst>
                  <a:ext uri="{0D108BD9-81ED-4DB2-BD59-A6C34878D82A}">
                    <a16:rowId xmlns:a16="http://schemas.microsoft.com/office/drawing/2014/main" val="3362756668"/>
                  </a:ext>
                </a:extLst>
              </a:tr>
              <a:tr h="414901">
                <a:tc>
                  <a:txBody>
                    <a:bodyPr/>
                    <a:lstStyle/>
                    <a:p>
                      <a:pPr algn="ctr"/>
                      <a:r>
                        <a:rPr lang="en-US" sz="2300" b="1">
                          <a:solidFill>
                            <a:schemeClr val="tx1"/>
                          </a:solidFill>
                        </a:rPr>
                        <a:t>P4</a:t>
                      </a:r>
                    </a:p>
                  </a:txBody>
                  <a:tcPr/>
                </a:tc>
                <a:tc>
                  <a:txBody>
                    <a:bodyPr/>
                    <a:lstStyle/>
                    <a:p>
                      <a:pPr algn="ctr"/>
                      <a:r>
                        <a:rPr lang="en-US" sz="2300" b="1">
                          <a:solidFill>
                            <a:schemeClr val="tx1"/>
                          </a:solidFill>
                        </a:rPr>
                        <a:t>5</a:t>
                      </a:r>
                    </a:p>
                  </a:txBody>
                  <a:tcPr/>
                </a:tc>
                <a:tc>
                  <a:txBody>
                    <a:bodyPr/>
                    <a:lstStyle/>
                    <a:p>
                      <a:pPr algn="ctr"/>
                      <a:r>
                        <a:rPr lang="en-US" sz="2300" b="1">
                          <a:solidFill>
                            <a:schemeClr val="tx1"/>
                          </a:solidFill>
                        </a:rPr>
                        <a:t>9</a:t>
                      </a:r>
                    </a:p>
                  </a:txBody>
                  <a:tcPr/>
                </a:tc>
                <a:extLst>
                  <a:ext uri="{0D108BD9-81ED-4DB2-BD59-A6C34878D82A}">
                    <a16:rowId xmlns:a16="http://schemas.microsoft.com/office/drawing/2014/main" val="379892717"/>
                  </a:ext>
                </a:extLst>
              </a:tr>
            </a:tbl>
          </a:graphicData>
        </a:graphic>
      </p:graphicFrame>
    </p:spTree>
    <p:extLst>
      <p:ext uri="{BB962C8B-B14F-4D97-AF65-F5344CB8AC3E}">
        <p14:creationId xmlns:p14="http://schemas.microsoft.com/office/powerpoint/2010/main" val="648013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6</a:t>
            </a:r>
            <a:endParaRPr kumimoji="1" lang="ja-JP" altLang="en-US" dirty="0"/>
          </a:p>
        </p:txBody>
      </p:sp>
      <p:sp>
        <p:nvSpPr>
          <p:cNvPr id="3" name="コンテンツ プレースホルダー 2"/>
          <p:cNvSpPr>
            <a:spLocks noGrp="1"/>
          </p:cNvSpPr>
          <p:nvPr>
            <p:ph idx="1"/>
          </p:nvPr>
        </p:nvSpPr>
        <p:spPr>
          <a:xfrm>
            <a:off x="251520" y="1268065"/>
            <a:ext cx="8640960" cy="5256560"/>
          </a:xfrm>
        </p:spPr>
        <p:txBody>
          <a:bodyPr/>
          <a:lstStyle/>
          <a:p>
            <a:pPr marL="0" indent="0">
              <a:buNone/>
            </a:pPr>
            <a:r>
              <a:rPr lang="en-US" altLang="ja-JP" sz="2100"/>
              <a:t>Cho 5 tiến trình P1, P2, P3, P4, P5 với thời gian vào Ready List và thời gian cần CPU tương tứng như bảng sau:</a:t>
            </a:r>
          </a:p>
          <a:p>
            <a:pPr marL="0" indent="0">
              <a:buNone/>
            </a:pPr>
            <a:endParaRPr lang="en-US" altLang="ja-JP" sz="2100"/>
          </a:p>
          <a:p>
            <a:pPr marL="0" indent="0">
              <a:buNone/>
            </a:pPr>
            <a:endParaRPr lang="en-US" altLang="ja-JP" sz="2100"/>
          </a:p>
          <a:p>
            <a:pPr marL="0" indent="0">
              <a:buNone/>
            </a:pPr>
            <a:endParaRPr lang="en-US" altLang="ja-JP" sz="2100"/>
          </a:p>
          <a:p>
            <a:pPr marL="0" indent="0">
              <a:buNone/>
            </a:pPr>
            <a:endParaRPr lang="en-US" altLang="ja-JP" sz="2100"/>
          </a:p>
          <a:p>
            <a:pPr marL="0" indent="0">
              <a:buNone/>
            </a:pPr>
            <a:endParaRPr lang="en-US" altLang="ja-JP" sz="2100"/>
          </a:p>
          <a:p>
            <a:pPr marL="0" indent="0">
              <a:buNone/>
            </a:pPr>
            <a:endParaRPr lang="en-US" altLang="ja-JP" sz="2100"/>
          </a:p>
          <a:p>
            <a:pPr marL="0" indent="0">
              <a:buNone/>
            </a:pPr>
            <a:r>
              <a:rPr lang="en-US" sz="2100"/>
              <a:t>Vẽ sơ đồ Gantt và tính thời gian chờ trung bình, </a:t>
            </a:r>
            <a:r>
              <a:rPr lang="vi-VN" sz="2100"/>
              <a:t>thời gian đáp ứng trung bình và thời gian lưu lại trong hệ thống (turnaround time) trung bình cho các giải thuật</a:t>
            </a:r>
            <a:r>
              <a:rPr lang="en-US" sz="2100"/>
              <a:t>:</a:t>
            </a:r>
          </a:p>
          <a:p>
            <a:pPr marL="514350" indent="-514350">
              <a:buFont typeface="+mj-lt"/>
              <a:buAutoNum type="alphaLcPeriod"/>
            </a:pPr>
            <a:r>
              <a:rPr lang="en-US" sz="2100"/>
              <a:t>FCFS				 </a:t>
            </a:r>
          </a:p>
          <a:p>
            <a:pPr marL="514350" indent="-514350">
              <a:buFont typeface="+mj-lt"/>
              <a:buAutoNum type="alphaLcPeriod"/>
            </a:pPr>
            <a:r>
              <a:rPr lang="en-US" sz="2100"/>
              <a:t>SJF preemptive</a:t>
            </a:r>
          </a:p>
          <a:p>
            <a:pPr marL="514350" indent="-514350">
              <a:buFont typeface="+mj-lt"/>
              <a:buAutoNum type="alphaLcPeriod"/>
            </a:pPr>
            <a:r>
              <a:rPr lang="en-US" sz="2100"/>
              <a:t>RR với quantum time = 6 	</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4/7/2020</a:t>
            </a:fld>
            <a:endParaRPr kumimoji="1" lang="ja-JP" altLang="en-US"/>
          </a:p>
        </p:txBody>
      </p:sp>
      <p:sp>
        <p:nvSpPr>
          <p:cNvPr id="5" name="フッター プレースホルダー 4"/>
          <p:cNvSpPr>
            <a:spLocks noGrp="1"/>
          </p:cNvSpPr>
          <p:nvPr>
            <p:ph type="ftr" sz="quarter" idx="11"/>
          </p:nvPr>
        </p:nvSpPr>
        <p:spPr>
          <a:xfrm>
            <a:off x="1762101" y="6524625"/>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sp>
        <p:nvSpPr>
          <p:cNvPr id="8"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263872818"/>
              </p:ext>
            </p:extLst>
          </p:nvPr>
        </p:nvGraphicFramePr>
        <p:xfrm>
          <a:off x="1362869" y="1981200"/>
          <a:ext cx="6553992" cy="2286000"/>
        </p:xfrm>
        <a:graphic>
          <a:graphicData uri="http://schemas.openxmlformats.org/drawingml/2006/table">
            <a:tbl>
              <a:tblPr firstRow="1" bandRow="1">
                <a:tableStyleId>{5C22544A-7EE6-4342-B048-85BDC9FD1C3A}</a:tableStyleId>
              </a:tblPr>
              <a:tblGrid>
                <a:gridCol w="2184664">
                  <a:extLst>
                    <a:ext uri="{9D8B030D-6E8A-4147-A177-3AD203B41FA5}">
                      <a16:colId xmlns:a16="http://schemas.microsoft.com/office/drawing/2014/main" val="932638907"/>
                    </a:ext>
                  </a:extLst>
                </a:gridCol>
                <a:gridCol w="2184664">
                  <a:extLst>
                    <a:ext uri="{9D8B030D-6E8A-4147-A177-3AD203B41FA5}">
                      <a16:colId xmlns:a16="http://schemas.microsoft.com/office/drawing/2014/main" val="1247048383"/>
                    </a:ext>
                  </a:extLst>
                </a:gridCol>
                <a:gridCol w="2184664">
                  <a:extLst>
                    <a:ext uri="{9D8B030D-6E8A-4147-A177-3AD203B41FA5}">
                      <a16:colId xmlns:a16="http://schemas.microsoft.com/office/drawing/2014/main" val="845646971"/>
                    </a:ext>
                  </a:extLst>
                </a:gridCol>
              </a:tblGrid>
              <a:tr h="317500">
                <a:tc>
                  <a:txBody>
                    <a:bodyPr/>
                    <a:lstStyle/>
                    <a:p>
                      <a:pPr algn="ctr"/>
                      <a:r>
                        <a:rPr lang="en-US" sz="1900">
                          <a:solidFill>
                            <a:schemeClr val="tx1"/>
                          </a:solidFill>
                        </a:rPr>
                        <a:t>Process</a:t>
                      </a:r>
                    </a:p>
                  </a:txBody>
                  <a:tcPr/>
                </a:tc>
                <a:tc>
                  <a:txBody>
                    <a:bodyPr/>
                    <a:lstStyle/>
                    <a:p>
                      <a:pPr algn="ctr"/>
                      <a:r>
                        <a:rPr lang="en-US" sz="1900" b="1">
                          <a:solidFill>
                            <a:schemeClr val="tx1"/>
                          </a:solidFill>
                        </a:rPr>
                        <a:t>Arrival Time</a:t>
                      </a:r>
                    </a:p>
                  </a:txBody>
                  <a:tcPr/>
                </a:tc>
                <a:tc>
                  <a:txBody>
                    <a:bodyPr/>
                    <a:lstStyle/>
                    <a:p>
                      <a:pPr algn="ctr"/>
                      <a:r>
                        <a:rPr lang="en-US" sz="1900" b="1">
                          <a:solidFill>
                            <a:schemeClr val="tx1"/>
                          </a:solidFill>
                        </a:rPr>
                        <a:t>CPU Burst Time</a:t>
                      </a:r>
                    </a:p>
                  </a:txBody>
                  <a:tcPr/>
                </a:tc>
                <a:extLst>
                  <a:ext uri="{0D108BD9-81ED-4DB2-BD59-A6C34878D82A}">
                    <a16:rowId xmlns:a16="http://schemas.microsoft.com/office/drawing/2014/main" val="3754633356"/>
                  </a:ext>
                </a:extLst>
              </a:tr>
              <a:tr h="317500">
                <a:tc>
                  <a:txBody>
                    <a:bodyPr/>
                    <a:lstStyle/>
                    <a:p>
                      <a:pPr algn="ctr"/>
                      <a:r>
                        <a:rPr lang="en-US" sz="1900" b="1">
                          <a:solidFill>
                            <a:schemeClr val="tx1"/>
                          </a:solidFill>
                        </a:rPr>
                        <a:t>P1</a:t>
                      </a:r>
                    </a:p>
                  </a:txBody>
                  <a:tcPr/>
                </a:tc>
                <a:tc>
                  <a:txBody>
                    <a:bodyPr/>
                    <a:lstStyle/>
                    <a:p>
                      <a:pPr algn="ctr"/>
                      <a:r>
                        <a:rPr lang="en-US" sz="1900" b="1">
                          <a:solidFill>
                            <a:schemeClr val="tx1"/>
                          </a:solidFill>
                        </a:rPr>
                        <a:t>0</a:t>
                      </a:r>
                    </a:p>
                  </a:txBody>
                  <a:tcPr/>
                </a:tc>
                <a:tc>
                  <a:txBody>
                    <a:bodyPr/>
                    <a:lstStyle/>
                    <a:p>
                      <a:pPr algn="ctr"/>
                      <a:r>
                        <a:rPr lang="en-US" sz="1900" b="1">
                          <a:solidFill>
                            <a:schemeClr val="tx1"/>
                          </a:solidFill>
                        </a:rPr>
                        <a:t>8</a:t>
                      </a:r>
                    </a:p>
                  </a:txBody>
                  <a:tcPr/>
                </a:tc>
                <a:extLst>
                  <a:ext uri="{0D108BD9-81ED-4DB2-BD59-A6C34878D82A}">
                    <a16:rowId xmlns:a16="http://schemas.microsoft.com/office/drawing/2014/main" val="3554777181"/>
                  </a:ext>
                </a:extLst>
              </a:tr>
              <a:tr h="317500">
                <a:tc>
                  <a:txBody>
                    <a:bodyPr/>
                    <a:lstStyle/>
                    <a:p>
                      <a:pPr algn="ctr"/>
                      <a:r>
                        <a:rPr lang="en-US" sz="1900" b="1">
                          <a:solidFill>
                            <a:schemeClr val="tx1"/>
                          </a:solidFill>
                        </a:rPr>
                        <a:t>P2</a:t>
                      </a:r>
                    </a:p>
                  </a:txBody>
                  <a:tcPr/>
                </a:tc>
                <a:tc>
                  <a:txBody>
                    <a:bodyPr/>
                    <a:lstStyle/>
                    <a:p>
                      <a:pPr algn="ctr"/>
                      <a:r>
                        <a:rPr lang="en-US" sz="1900" b="1">
                          <a:solidFill>
                            <a:schemeClr val="tx1"/>
                          </a:solidFill>
                        </a:rPr>
                        <a:t>2</a:t>
                      </a:r>
                    </a:p>
                  </a:txBody>
                  <a:tcPr/>
                </a:tc>
                <a:tc>
                  <a:txBody>
                    <a:bodyPr/>
                    <a:lstStyle/>
                    <a:p>
                      <a:pPr algn="ctr"/>
                      <a:r>
                        <a:rPr lang="en-US" sz="1900" b="1">
                          <a:solidFill>
                            <a:schemeClr val="tx1"/>
                          </a:solidFill>
                        </a:rPr>
                        <a:t>19</a:t>
                      </a:r>
                    </a:p>
                  </a:txBody>
                  <a:tcPr/>
                </a:tc>
                <a:extLst>
                  <a:ext uri="{0D108BD9-81ED-4DB2-BD59-A6C34878D82A}">
                    <a16:rowId xmlns:a16="http://schemas.microsoft.com/office/drawing/2014/main" val="3485871730"/>
                  </a:ext>
                </a:extLst>
              </a:tr>
              <a:tr h="317500">
                <a:tc>
                  <a:txBody>
                    <a:bodyPr/>
                    <a:lstStyle/>
                    <a:p>
                      <a:pPr algn="ctr"/>
                      <a:r>
                        <a:rPr lang="en-US" sz="1900" b="1">
                          <a:solidFill>
                            <a:schemeClr val="tx1"/>
                          </a:solidFill>
                        </a:rPr>
                        <a:t>P3</a:t>
                      </a:r>
                    </a:p>
                  </a:txBody>
                  <a:tcPr/>
                </a:tc>
                <a:tc>
                  <a:txBody>
                    <a:bodyPr/>
                    <a:lstStyle/>
                    <a:p>
                      <a:pPr algn="ctr"/>
                      <a:r>
                        <a:rPr lang="en-US" sz="1900" b="1">
                          <a:solidFill>
                            <a:schemeClr val="tx1"/>
                          </a:solidFill>
                        </a:rPr>
                        <a:t>4</a:t>
                      </a:r>
                    </a:p>
                  </a:txBody>
                  <a:tcPr/>
                </a:tc>
                <a:tc>
                  <a:txBody>
                    <a:bodyPr/>
                    <a:lstStyle/>
                    <a:p>
                      <a:pPr algn="ctr"/>
                      <a:r>
                        <a:rPr lang="en-US" sz="1900" b="1">
                          <a:solidFill>
                            <a:schemeClr val="tx1"/>
                          </a:solidFill>
                        </a:rPr>
                        <a:t>3</a:t>
                      </a:r>
                    </a:p>
                  </a:txBody>
                  <a:tcPr/>
                </a:tc>
                <a:extLst>
                  <a:ext uri="{0D108BD9-81ED-4DB2-BD59-A6C34878D82A}">
                    <a16:rowId xmlns:a16="http://schemas.microsoft.com/office/drawing/2014/main" val="3362756668"/>
                  </a:ext>
                </a:extLst>
              </a:tr>
              <a:tr h="317500">
                <a:tc>
                  <a:txBody>
                    <a:bodyPr/>
                    <a:lstStyle/>
                    <a:p>
                      <a:pPr algn="ctr"/>
                      <a:r>
                        <a:rPr lang="en-US" sz="1900" b="1">
                          <a:solidFill>
                            <a:schemeClr val="tx1"/>
                          </a:solidFill>
                        </a:rPr>
                        <a:t>P4</a:t>
                      </a:r>
                    </a:p>
                  </a:txBody>
                  <a:tcPr/>
                </a:tc>
                <a:tc>
                  <a:txBody>
                    <a:bodyPr/>
                    <a:lstStyle/>
                    <a:p>
                      <a:pPr algn="ctr"/>
                      <a:r>
                        <a:rPr lang="en-US" sz="1900" b="1">
                          <a:solidFill>
                            <a:schemeClr val="tx1"/>
                          </a:solidFill>
                        </a:rPr>
                        <a:t>5</a:t>
                      </a:r>
                    </a:p>
                  </a:txBody>
                  <a:tcPr/>
                </a:tc>
                <a:tc>
                  <a:txBody>
                    <a:bodyPr/>
                    <a:lstStyle/>
                    <a:p>
                      <a:pPr algn="ctr"/>
                      <a:r>
                        <a:rPr lang="en-US" sz="1900" b="1">
                          <a:solidFill>
                            <a:schemeClr val="tx1"/>
                          </a:solidFill>
                        </a:rPr>
                        <a:t>6</a:t>
                      </a:r>
                    </a:p>
                  </a:txBody>
                  <a:tcPr/>
                </a:tc>
                <a:extLst>
                  <a:ext uri="{0D108BD9-81ED-4DB2-BD59-A6C34878D82A}">
                    <a16:rowId xmlns:a16="http://schemas.microsoft.com/office/drawing/2014/main" val="379892717"/>
                  </a:ext>
                </a:extLst>
              </a:tr>
              <a:tr h="317500">
                <a:tc>
                  <a:txBody>
                    <a:bodyPr/>
                    <a:lstStyle/>
                    <a:p>
                      <a:pPr algn="ctr"/>
                      <a:r>
                        <a:rPr lang="en-US" sz="1900" b="1">
                          <a:solidFill>
                            <a:schemeClr val="tx1"/>
                          </a:solidFill>
                        </a:rPr>
                        <a:t>P5</a:t>
                      </a:r>
                    </a:p>
                  </a:txBody>
                  <a:tcPr/>
                </a:tc>
                <a:tc>
                  <a:txBody>
                    <a:bodyPr/>
                    <a:lstStyle/>
                    <a:p>
                      <a:pPr algn="ctr"/>
                      <a:r>
                        <a:rPr lang="en-US" sz="1900" b="1">
                          <a:solidFill>
                            <a:schemeClr val="tx1"/>
                          </a:solidFill>
                        </a:rPr>
                        <a:t>7</a:t>
                      </a:r>
                    </a:p>
                  </a:txBody>
                  <a:tcPr/>
                </a:tc>
                <a:tc>
                  <a:txBody>
                    <a:bodyPr/>
                    <a:lstStyle/>
                    <a:p>
                      <a:pPr algn="ctr"/>
                      <a:r>
                        <a:rPr lang="en-US" sz="1900" b="1">
                          <a:solidFill>
                            <a:schemeClr val="tx1"/>
                          </a:solidFill>
                        </a:rPr>
                        <a:t>12</a:t>
                      </a:r>
                    </a:p>
                  </a:txBody>
                  <a:tcPr/>
                </a:tc>
                <a:extLst>
                  <a:ext uri="{0D108BD9-81ED-4DB2-BD59-A6C34878D82A}">
                    <a16:rowId xmlns:a16="http://schemas.microsoft.com/office/drawing/2014/main" val="3583909773"/>
                  </a:ext>
                </a:extLst>
              </a:tr>
            </a:tbl>
          </a:graphicData>
        </a:graphic>
      </p:graphicFrame>
    </p:spTree>
    <p:extLst>
      <p:ext uri="{BB962C8B-B14F-4D97-AF65-F5344CB8AC3E}">
        <p14:creationId xmlns:p14="http://schemas.microsoft.com/office/powerpoint/2010/main" val="30869459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4/7/2020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34</a:t>
            </a:fld>
            <a:endParaRPr kumimoji="1" lang="ja-JP" altLang="en-US"/>
          </a:p>
        </p:txBody>
      </p:sp>
      <p:pic>
        <p:nvPicPr>
          <p:cNvPr id="4100" name="Picture 4" descr="http://data.sinhvienit.net/2013/T09/img/SinhVienIT.Net---suy-ngh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10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Round Robin (RR)</a:t>
            </a:r>
            <a:endParaRPr lang="en-US"/>
          </a:p>
        </p:txBody>
      </p:sp>
      <p:sp>
        <p:nvSpPr>
          <p:cNvPr id="3" name="Content Placeholder 2"/>
          <p:cNvSpPr>
            <a:spLocks noGrp="1"/>
          </p:cNvSpPr>
          <p:nvPr>
            <p:ph idx="1"/>
          </p:nvPr>
        </p:nvSpPr>
        <p:spPr/>
        <p:txBody>
          <a:bodyPr/>
          <a:lstStyle/>
          <a:p>
            <a:r>
              <a:rPr lang="vi-VN"/>
              <a:t>Mỗi process nhận được một đơn vị nhỏ thời gian CPU (time slice, quantum time), thông thường từ 10-100 msec để thực thi</a:t>
            </a:r>
          </a:p>
          <a:p>
            <a:r>
              <a:rPr lang="vi-VN"/>
              <a:t>Sau khoảng thời gian đó, process bị đoạt quyền và trở về cuối hàng đợi ready</a:t>
            </a:r>
          </a:p>
          <a:p>
            <a:r>
              <a:rPr lang="vi-VN"/>
              <a:t>Nếu có n process trong hàng đợi ready và quantum time = q thì không có process nào phải chờ đợi quá (n -1)q đơn vị thời gian</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4/7/2020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59653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Round Robin (RR) (tt)</a:t>
            </a:r>
            <a:endParaRPr lang="en-US"/>
          </a:p>
        </p:txBody>
      </p:sp>
      <p:sp>
        <p:nvSpPr>
          <p:cNvPr id="3" name="Content Placeholder 2"/>
          <p:cNvSpPr>
            <a:spLocks noGrp="1"/>
          </p:cNvSpPr>
          <p:nvPr>
            <p:ph idx="1"/>
          </p:nvPr>
        </p:nvSpPr>
        <p:spPr/>
        <p:txBody>
          <a:bodyPr/>
          <a:lstStyle/>
          <a:p>
            <a:r>
              <a:rPr lang="vi-VN"/>
              <a:t>Hiệu suất:</a:t>
            </a:r>
          </a:p>
          <a:p>
            <a:pPr lvl="1"/>
            <a:r>
              <a:rPr lang="vi-VN"/>
              <a:t>Nếu q lớn: RR =&gt; FCFS</a:t>
            </a:r>
          </a:p>
          <a:p>
            <a:pPr lvl="1"/>
            <a:r>
              <a:rPr lang="vi-VN"/>
              <a:t>Nếu q nhỏ: q không được quá nhỏ bởi vì phải tốn chi phí chuyển ngữ cảnh</a:t>
            </a:r>
          </a:p>
          <a:p>
            <a:pPr lvl="1"/>
            <a:r>
              <a:rPr lang="vi-VN"/>
              <a:t>Thời gian chờ đợi trung bình của giải thuật RR thường khá lớn nhưng thời gian đáp ứng nhỏ</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4/7/2020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098474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ltLang="en-US"/>
              <a:t>Round Robin (RR) (tt)</a:t>
            </a:r>
            <a:endParaRPr lang="en-US"/>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51520" y="1240363"/>
            <a:ext cx="8640960" cy="4824536"/>
          </a:xfrm>
        </p:spPr>
        <p:txBody>
          <a:bodyPr/>
          <a:lstStyle/>
          <a:p>
            <a:endParaRPr lang="en-US"/>
          </a:p>
          <a:p>
            <a:endParaRPr lang="en-US"/>
          </a:p>
          <a:p>
            <a:endParaRPr lang="en-US"/>
          </a:p>
          <a:p>
            <a:endParaRPr lang="en-US"/>
          </a:p>
          <a:p>
            <a:endParaRPr lang="en-US"/>
          </a:p>
          <a:p>
            <a:r>
              <a:rPr lang="en-US"/>
              <a:t>Giản đồ Gantt (quantum time = 4)</a:t>
            </a:r>
          </a:p>
          <a:p>
            <a:endParaRPr lang="en-US"/>
          </a:p>
          <a:p>
            <a:endParaRPr lang="en-US"/>
          </a:p>
          <a:p>
            <a:pPr marL="0" indent="0">
              <a:buNone/>
            </a:pPr>
            <a:endParaRPr lang="en-US"/>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4/7/2020</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a:xfrm>
            <a:off x="2753496" y="6536755"/>
            <a:ext cx="5618212" cy="288925"/>
          </a:xfrm>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2057400" y="1169840"/>
          <a:ext cx="4876800" cy="23732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203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1203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267004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3401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46817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59618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1371600"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281635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354787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537667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609904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97002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246888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8</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318211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448056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19</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574243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26</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7562088"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7790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8">
            <a:extLst>
              <a:ext uri="{FF2B5EF4-FFF2-40B4-BE49-F238E27FC236}">
                <a16:creationId xmlns:a16="http://schemas.microsoft.com/office/drawing/2014/main" id="{50ED0821-2D13-4A27-99AA-5735CD376653}"/>
              </a:ext>
            </a:extLst>
          </p:cNvPr>
          <p:cNvSpPr>
            <a:spLocks noChangeShapeType="1"/>
          </p:cNvSpPr>
          <p:nvPr/>
        </p:nvSpPr>
        <p:spPr bwMode="auto">
          <a:xfrm>
            <a:off x="19385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3">
            <a:extLst>
              <a:ext uri="{FF2B5EF4-FFF2-40B4-BE49-F238E27FC236}">
                <a16:creationId xmlns:a16="http://schemas.microsoft.com/office/drawing/2014/main" id="{D15B2F81-17AC-4003-B360-49FA805D6F45}"/>
              </a:ext>
            </a:extLst>
          </p:cNvPr>
          <p:cNvSpPr txBox="1">
            <a:spLocks noChangeArrowheads="1"/>
          </p:cNvSpPr>
          <p:nvPr/>
        </p:nvSpPr>
        <p:spPr bwMode="auto">
          <a:xfrm>
            <a:off x="171907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4</a:t>
            </a:r>
          </a:p>
        </p:txBody>
      </p:sp>
      <p:sp>
        <p:nvSpPr>
          <p:cNvPr id="33" name="Text Box 13">
            <a:extLst>
              <a:ext uri="{FF2B5EF4-FFF2-40B4-BE49-F238E27FC236}">
                <a16:creationId xmlns:a16="http://schemas.microsoft.com/office/drawing/2014/main" id="{44D9B45A-10E9-4374-AF76-DFC0BCA3AA58}"/>
              </a:ext>
            </a:extLst>
          </p:cNvPr>
          <p:cNvSpPr txBox="1">
            <a:spLocks noChangeArrowheads="1"/>
          </p:cNvSpPr>
          <p:nvPr/>
        </p:nvSpPr>
        <p:spPr bwMode="auto">
          <a:xfrm>
            <a:off x="208483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34" name="Line 18">
            <a:extLst>
              <a:ext uri="{FF2B5EF4-FFF2-40B4-BE49-F238E27FC236}">
                <a16:creationId xmlns:a16="http://schemas.microsoft.com/office/drawing/2014/main" id="{A7114E6D-BE92-40BC-B65E-247D5C02E48F}"/>
              </a:ext>
            </a:extLst>
          </p:cNvPr>
          <p:cNvSpPr>
            <a:spLocks noChangeShapeType="1"/>
          </p:cNvSpPr>
          <p:nvPr/>
        </p:nvSpPr>
        <p:spPr bwMode="auto">
          <a:xfrm>
            <a:off x="41330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13">
            <a:extLst>
              <a:ext uri="{FF2B5EF4-FFF2-40B4-BE49-F238E27FC236}">
                <a16:creationId xmlns:a16="http://schemas.microsoft.com/office/drawing/2014/main" id="{F685915D-F7C4-46B4-AA74-4545FB34A0ED}"/>
              </a:ext>
            </a:extLst>
          </p:cNvPr>
          <p:cNvSpPr txBox="1">
            <a:spLocks noChangeArrowheads="1"/>
          </p:cNvSpPr>
          <p:nvPr/>
        </p:nvSpPr>
        <p:spPr bwMode="auto">
          <a:xfrm>
            <a:off x="391363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16</a:t>
            </a:r>
          </a:p>
        </p:txBody>
      </p:sp>
      <p:sp>
        <p:nvSpPr>
          <p:cNvPr id="36" name="Line 18">
            <a:extLst>
              <a:ext uri="{FF2B5EF4-FFF2-40B4-BE49-F238E27FC236}">
                <a16:creationId xmlns:a16="http://schemas.microsoft.com/office/drawing/2014/main" id="{39A8CA3E-B29A-4348-92EC-D240FA8BFB3F}"/>
              </a:ext>
            </a:extLst>
          </p:cNvPr>
          <p:cNvSpPr>
            <a:spLocks noChangeShapeType="1"/>
          </p:cNvSpPr>
          <p:nvPr/>
        </p:nvSpPr>
        <p:spPr bwMode="auto">
          <a:xfrm>
            <a:off x="52303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Text Box 13">
            <a:extLst>
              <a:ext uri="{FF2B5EF4-FFF2-40B4-BE49-F238E27FC236}">
                <a16:creationId xmlns:a16="http://schemas.microsoft.com/office/drawing/2014/main" id="{457DEFF1-8C61-4759-B479-6A398663995E}"/>
              </a:ext>
            </a:extLst>
          </p:cNvPr>
          <p:cNvSpPr txBox="1">
            <a:spLocks noChangeArrowheads="1"/>
          </p:cNvSpPr>
          <p:nvPr/>
        </p:nvSpPr>
        <p:spPr bwMode="auto">
          <a:xfrm>
            <a:off x="50185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22</a:t>
            </a:r>
          </a:p>
        </p:txBody>
      </p:sp>
      <p:sp>
        <p:nvSpPr>
          <p:cNvPr id="38" name="Text Box 13">
            <a:extLst>
              <a:ext uri="{FF2B5EF4-FFF2-40B4-BE49-F238E27FC236}">
                <a16:creationId xmlns:a16="http://schemas.microsoft.com/office/drawing/2014/main" id="{DE0C782D-457E-4737-B5EA-8491EB148003}"/>
              </a:ext>
            </a:extLst>
          </p:cNvPr>
          <p:cNvSpPr txBox="1">
            <a:spLocks noChangeArrowheads="1"/>
          </p:cNvSpPr>
          <p:nvPr/>
        </p:nvSpPr>
        <p:spPr bwMode="auto">
          <a:xfrm>
            <a:off x="64663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30</a:t>
            </a:r>
          </a:p>
        </p:txBody>
      </p:sp>
      <p:sp>
        <p:nvSpPr>
          <p:cNvPr id="39" name="Text Box 13">
            <a:extLst>
              <a:ext uri="{FF2B5EF4-FFF2-40B4-BE49-F238E27FC236}">
                <a16:creationId xmlns:a16="http://schemas.microsoft.com/office/drawing/2014/main" id="{31611B1A-1D49-436C-BBDF-BF96B37CF69E}"/>
              </a:ext>
            </a:extLst>
          </p:cNvPr>
          <p:cNvSpPr txBox="1">
            <a:spLocks noChangeArrowheads="1"/>
          </p:cNvSpPr>
          <p:nvPr/>
        </p:nvSpPr>
        <p:spPr bwMode="auto">
          <a:xfrm>
            <a:off x="720547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34</a:t>
            </a:r>
          </a:p>
        </p:txBody>
      </p:sp>
      <p:sp>
        <p:nvSpPr>
          <p:cNvPr id="40" name="Line 18">
            <a:extLst>
              <a:ext uri="{FF2B5EF4-FFF2-40B4-BE49-F238E27FC236}">
                <a16:creationId xmlns:a16="http://schemas.microsoft.com/office/drawing/2014/main" id="{11E3E0DE-97B9-42DC-B801-2D8C7CAA35C9}"/>
              </a:ext>
            </a:extLst>
          </p:cNvPr>
          <p:cNvSpPr>
            <a:spLocks noChangeShapeType="1"/>
          </p:cNvSpPr>
          <p:nvPr/>
        </p:nvSpPr>
        <p:spPr bwMode="auto">
          <a:xfrm>
            <a:off x="669340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8">
            <a:extLst>
              <a:ext uri="{FF2B5EF4-FFF2-40B4-BE49-F238E27FC236}">
                <a16:creationId xmlns:a16="http://schemas.microsoft.com/office/drawing/2014/main" id="{18722E9F-45CA-4CC1-9318-58B1C7BCD231}"/>
              </a:ext>
            </a:extLst>
          </p:cNvPr>
          <p:cNvSpPr>
            <a:spLocks noChangeShapeType="1"/>
          </p:cNvSpPr>
          <p:nvPr/>
        </p:nvSpPr>
        <p:spPr bwMode="auto">
          <a:xfrm>
            <a:off x="74249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Text Box 13">
            <a:extLst>
              <a:ext uri="{FF2B5EF4-FFF2-40B4-BE49-F238E27FC236}">
                <a16:creationId xmlns:a16="http://schemas.microsoft.com/office/drawing/2014/main" id="{B6E52838-AC95-41E9-8C4B-F68BEEDAC005}"/>
              </a:ext>
            </a:extLst>
          </p:cNvPr>
          <p:cNvSpPr txBox="1">
            <a:spLocks noChangeArrowheads="1"/>
          </p:cNvSpPr>
          <p:nvPr/>
        </p:nvSpPr>
        <p:spPr bwMode="auto">
          <a:xfrm>
            <a:off x="418795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43" name="Text Box 13">
            <a:extLst>
              <a:ext uri="{FF2B5EF4-FFF2-40B4-BE49-F238E27FC236}">
                <a16:creationId xmlns:a16="http://schemas.microsoft.com/office/drawing/2014/main" id="{F83349A4-F39C-429F-A612-AC7E0CC8A5ED}"/>
              </a:ext>
            </a:extLst>
          </p:cNvPr>
          <p:cNvSpPr txBox="1">
            <a:spLocks noChangeArrowheads="1"/>
          </p:cNvSpPr>
          <p:nvPr/>
        </p:nvSpPr>
        <p:spPr bwMode="auto">
          <a:xfrm>
            <a:off x="472744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44" name="Text Box 13">
            <a:extLst>
              <a:ext uri="{FF2B5EF4-FFF2-40B4-BE49-F238E27FC236}">
                <a16:creationId xmlns:a16="http://schemas.microsoft.com/office/drawing/2014/main" id="{4A1C1A35-033E-4CCC-B409-6FB72D0BFF6B}"/>
              </a:ext>
            </a:extLst>
          </p:cNvPr>
          <p:cNvSpPr txBox="1">
            <a:spLocks noChangeArrowheads="1"/>
          </p:cNvSpPr>
          <p:nvPr/>
        </p:nvSpPr>
        <p:spPr bwMode="auto">
          <a:xfrm>
            <a:off x="683971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45" name="Text Box 13">
            <a:extLst>
              <a:ext uri="{FF2B5EF4-FFF2-40B4-BE49-F238E27FC236}">
                <a16:creationId xmlns:a16="http://schemas.microsoft.com/office/drawing/2014/main" id="{485794A4-B229-44E5-8365-A536AE1F7F27}"/>
              </a:ext>
            </a:extLst>
          </p:cNvPr>
          <p:cNvSpPr txBox="1">
            <a:spLocks noChangeArrowheads="1"/>
          </p:cNvSpPr>
          <p:nvPr/>
        </p:nvSpPr>
        <p:spPr bwMode="auto">
          <a:xfrm>
            <a:off x="7380729"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7" name="TextBox 6">
            <a:extLst>
              <a:ext uri="{FF2B5EF4-FFF2-40B4-BE49-F238E27FC236}">
                <a16:creationId xmlns:a16="http://schemas.microsoft.com/office/drawing/2014/main" id="{F7A23432-ADFC-4C34-B2AF-5CB693A11D6E}"/>
              </a:ext>
            </a:extLst>
          </p:cNvPr>
          <p:cNvSpPr txBox="1"/>
          <p:nvPr/>
        </p:nvSpPr>
        <p:spPr>
          <a:xfrm>
            <a:off x="1747768" y="5212080"/>
            <a:ext cx="428322" cy="369332"/>
          </a:xfrm>
          <a:prstGeom prst="rect">
            <a:avLst/>
          </a:prstGeom>
          <a:noFill/>
        </p:spPr>
        <p:txBody>
          <a:bodyPr wrap="none" rtlCol="0">
            <a:spAutoFit/>
          </a:bodyPr>
          <a:lstStyle/>
          <a:p>
            <a:r>
              <a:rPr lang="en-US"/>
              <a:t>P2</a:t>
            </a:r>
          </a:p>
        </p:txBody>
      </p:sp>
      <p:sp>
        <p:nvSpPr>
          <p:cNvPr id="9" name="TextBox 8">
            <a:extLst>
              <a:ext uri="{FF2B5EF4-FFF2-40B4-BE49-F238E27FC236}">
                <a16:creationId xmlns:a16="http://schemas.microsoft.com/office/drawing/2014/main" id="{5918B61E-8A99-4AA8-B257-52049249D2B9}"/>
              </a:ext>
            </a:extLst>
          </p:cNvPr>
          <p:cNvSpPr txBox="1"/>
          <p:nvPr/>
        </p:nvSpPr>
        <p:spPr>
          <a:xfrm>
            <a:off x="1758621" y="5532120"/>
            <a:ext cx="428322" cy="369332"/>
          </a:xfrm>
          <a:prstGeom prst="rect">
            <a:avLst/>
          </a:prstGeom>
          <a:noFill/>
        </p:spPr>
        <p:txBody>
          <a:bodyPr wrap="none" rtlCol="0">
            <a:spAutoFit/>
          </a:bodyPr>
          <a:lstStyle/>
          <a:p>
            <a:r>
              <a:rPr lang="en-US"/>
              <a:t>P1</a:t>
            </a:r>
          </a:p>
        </p:txBody>
      </p:sp>
      <p:sp>
        <p:nvSpPr>
          <p:cNvPr id="46" name="TextBox 45">
            <a:extLst>
              <a:ext uri="{FF2B5EF4-FFF2-40B4-BE49-F238E27FC236}">
                <a16:creationId xmlns:a16="http://schemas.microsoft.com/office/drawing/2014/main" id="{788E0119-15B1-42E3-BD2E-07C3CC97455C}"/>
              </a:ext>
            </a:extLst>
          </p:cNvPr>
          <p:cNvSpPr txBox="1"/>
          <p:nvPr/>
        </p:nvSpPr>
        <p:spPr>
          <a:xfrm>
            <a:off x="2468880" y="5212080"/>
            <a:ext cx="428322" cy="369332"/>
          </a:xfrm>
          <a:prstGeom prst="rect">
            <a:avLst/>
          </a:prstGeom>
          <a:noFill/>
        </p:spPr>
        <p:txBody>
          <a:bodyPr wrap="none" rtlCol="0">
            <a:spAutoFit/>
          </a:bodyPr>
          <a:lstStyle/>
          <a:p>
            <a:r>
              <a:rPr lang="en-US"/>
              <a:t>P1</a:t>
            </a:r>
          </a:p>
        </p:txBody>
      </p:sp>
      <p:sp>
        <p:nvSpPr>
          <p:cNvPr id="47" name="TextBox 46">
            <a:extLst>
              <a:ext uri="{FF2B5EF4-FFF2-40B4-BE49-F238E27FC236}">
                <a16:creationId xmlns:a16="http://schemas.microsoft.com/office/drawing/2014/main" id="{F3D1806A-6855-4358-8DFC-FED690DC7177}"/>
              </a:ext>
            </a:extLst>
          </p:cNvPr>
          <p:cNvSpPr txBox="1"/>
          <p:nvPr/>
        </p:nvSpPr>
        <p:spPr>
          <a:xfrm>
            <a:off x="2467278" y="5532120"/>
            <a:ext cx="428322" cy="369332"/>
          </a:xfrm>
          <a:prstGeom prst="rect">
            <a:avLst/>
          </a:prstGeom>
          <a:noFill/>
        </p:spPr>
        <p:txBody>
          <a:bodyPr wrap="none" rtlCol="0">
            <a:spAutoFit/>
          </a:bodyPr>
          <a:lstStyle/>
          <a:p>
            <a:r>
              <a:rPr lang="en-US"/>
              <a:t>P3</a:t>
            </a:r>
          </a:p>
        </p:txBody>
      </p:sp>
      <p:sp>
        <p:nvSpPr>
          <p:cNvPr id="48" name="TextBox 47">
            <a:extLst>
              <a:ext uri="{FF2B5EF4-FFF2-40B4-BE49-F238E27FC236}">
                <a16:creationId xmlns:a16="http://schemas.microsoft.com/office/drawing/2014/main" id="{6EA607D4-7F1D-4FFB-8B43-B21DA5E005EF}"/>
              </a:ext>
            </a:extLst>
          </p:cNvPr>
          <p:cNvSpPr txBox="1"/>
          <p:nvPr/>
        </p:nvSpPr>
        <p:spPr>
          <a:xfrm>
            <a:off x="2467278" y="5852160"/>
            <a:ext cx="428322" cy="369332"/>
          </a:xfrm>
          <a:prstGeom prst="rect">
            <a:avLst/>
          </a:prstGeom>
          <a:noFill/>
        </p:spPr>
        <p:txBody>
          <a:bodyPr wrap="none" rtlCol="0">
            <a:spAutoFit/>
          </a:bodyPr>
          <a:lstStyle/>
          <a:p>
            <a:r>
              <a:rPr lang="en-US"/>
              <a:t>P2</a:t>
            </a:r>
          </a:p>
        </p:txBody>
      </p:sp>
      <p:sp>
        <p:nvSpPr>
          <p:cNvPr id="49" name="TextBox 48">
            <a:extLst>
              <a:ext uri="{FF2B5EF4-FFF2-40B4-BE49-F238E27FC236}">
                <a16:creationId xmlns:a16="http://schemas.microsoft.com/office/drawing/2014/main" id="{011994AA-8214-41E8-9F00-8638BFD2E1C2}"/>
              </a:ext>
            </a:extLst>
          </p:cNvPr>
          <p:cNvSpPr txBox="1"/>
          <p:nvPr/>
        </p:nvSpPr>
        <p:spPr>
          <a:xfrm>
            <a:off x="3200400" y="5212080"/>
            <a:ext cx="428322" cy="369332"/>
          </a:xfrm>
          <a:prstGeom prst="rect">
            <a:avLst/>
          </a:prstGeom>
          <a:noFill/>
        </p:spPr>
        <p:txBody>
          <a:bodyPr wrap="none" rtlCol="0">
            <a:spAutoFit/>
          </a:bodyPr>
          <a:lstStyle/>
          <a:p>
            <a:r>
              <a:rPr lang="en-US"/>
              <a:t>P3</a:t>
            </a:r>
          </a:p>
        </p:txBody>
      </p:sp>
      <p:sp>
        <p:nvSpPr>
          <p:cNvPr id="50" name="TextBox 49">
            <a:extLst>
              <a:ext uri="{FF2B5EF4-FFF2-40B4-BE49-F238E27FC236}">
                <a16:creationId xmlns:a16="http://schemas.microsoft.com/office/drawing/2014/main" id="{218A6086-B7D0-4564-AB89-C94747042452}"/>
              </a:ext>
            </a:extLst>
          </p:cNvPr>
          <p:cNvSpPr txBox="1"/>
          <p:nvPr/>
        </p:nvSpPr>
        <p:spPr>
          <a:xfrm>
            <a:off x="3200400" y="5532120"/>
            <a:ext cx="428322" cy="369332"/>
          </a:xfrm>
          <a:prstGeom prst="rect">
            <a:avLst/>
          </a:prstGeom>
          <a:noFill/>
        </p:spPr>
        <p:txBody>
          <a:bodyPr wrap="none" rtlCol="0">
            <a:spAutoFit/>
          </a:bodyPr>
          <a:lstStyle/>
          <a:p>
            <a:r>
              <a:rPr lang="en-US"/>
              <a:t>P2</a:t>
            </a:r>
          </a:p>
        </p:txBody>
      </p:sp>
      <p:sp>
        <p:nvSpPr>
          <p:cNvPr id="51" name="TextBox 50">
            <a:extLst>
              <a:ext uri="{FF2B5EF4-FFF2-40B4-BE49-F238E27FC236}">
                <a16:creationId xmlns:a16="http://schemas.microsoft.com/office/drawing/2014/main" id="{EE0399E0-3ADC-4048-BE87-32AB442CEE95}"/>
              </a:ext>
            </a:extLst>
          </p:cNvPr>
          <p:cNvSpPr txBox="1"/>
          <p:nvPr/>
        </p:nvSpPr>
        <p:spPr>
          <a:xfrm>
            <a:off x="3200400" y="5852160"/>
            <a:ext cx="428322" cy="369332"/>
          </a:xfrm>
          <a:prstGeom prst="rect">
            <a:avLst/>
          </a:prstGeom>
          <a:noFill/>
        </p:spPr>
        <p:txBody>
          <a:bodyPr wrap="none" rtlCol="0">
            <a:spAutoFit/>
          </a:bodyPr>
          <a:lstStyle/>
          <a:p>
            <a:r>
              <a:rPr lang="en-US"/>
              <a:t>P4</a:t>
            </a:r>
          </a:p>
        </p:txBody>
      </p:sp>
      <p:sp>
        <p:nvSpPr>
          <p:cNvPr id="52" name="TextBox 51">
            <a:extLst>
              <a:ext uri="{FF2B5EF4-FFF2-40B4-BE49-F238E27FC236}">
                <a16:creationId xmlns:a16="http://schemas.microsoft.com/office/drawing/2014/main" id="{77DB6787-8FFF-4F2E-8D1D-F4D407D1B475}"/>
              </a:ext>
            </a:extLst>
          </p:cNvPr>
          <p:cNvSpPr txBox="1"/>
          <p:nvPr/>
        </p:nvSpPr>
        <p:spPr>
          <a:xfrm>
            <a:off x="3200400" y="6168628"/>
            <a:ext cx="428322" cy="369332"/>
          </a:xfrm>
          <a:prstGeom prst="rect">
            <a:avLst/>
          </a:prstGeom>
          <a:noFill/>
        </p:spPr>
        <p:txBody>
          <a:bodyPr wrap="none" rtlCol="0">
            <a:spAutoFit/>
          </a:bodyPr>
          <a:lstStyle/>
          <a:p>
            <a:r>
              <a:rPr lang="en-US"/>
              <a:t>P5</a:t>
            </a:r>
          </a:p>
        </p:txBody>
      </p:sp>
      <p:sp>
        <p:nvSpPr>
          <p:cNvPr id="53" name="TextBox 52">
            <a:extLst>
              <a:ext uri="{FF2B5EF4-FFF2-40B4-BE49-F238E27FC236}">
                <a16:creationId xmlns:a16="http://schemas.microsoft.com/office/drawing/2014/main" id="{3D83A667-ED83-4FA2-BA83-03847211E86B}"/>
              </a:ext>
            </a:extLst>
          </p:cNvPr>
          <p:cNvSpPr txBox="1"/>
          <p:nvPr/>
        </p:nvSpPr>
        <p:spPr>
          <a:xfrm>
            <a:off x="3200400" y="6488668"/>
            <a:ext cx="428322" cy="369332"/>
          </a:xfrm>
          <a:prstGeom prst="rect">
            <a:avLst/>
          </a:prstGeom>
          <a:noFill/>
        </p:spPr>
        <p:txBody>
          <a:bodyPr wrap="none" rtlCol="0">
            <a:spAutoFit/>
          </a:bodyPr>
          <a:lstStyle/>
          <a:p>
            <a:r>
              <a:rPr lang="en-US"/>
              <a:t>P1</a:t>
            </a:r>
          </a:p>
        </p:txBody>
      </p:sp>
      <p:sp>
        <p:nvSpPr>
          <p:cNvPr id="54" name="TextBox 53">
            <a:extLst>
              <a:ext uri="{FF2B5EF4-FFF2-40B4-BE49-F238E27FC236}">
                <a16:creationId xmlns:a16="http://schemas.microsoft.com/office/drawing/2014/main" id="{5E1D07BF-39DB-4027-B0B0-C432685CCA39}"/>
              </a:ext>
            </a:extLst>
          </p:cNvPr>
          <p:cNvSpPr txBox="1"/>
          <p:nvPr/>
        </p:nvSpPr>
        <p:spPr>
          <a:xfrm>
            <a:off x="3931920" y="5212080"/>
            <a:ext cx="428322" cy="369332"/>
          </a:xfrm>
          <a:prstGeom prst="rect">
            <a:avLst/>
          </a:prstGeom>
          <a:noFill/>
        </p:spPr>
        <p:txBody>
          <a:bodyPr wrap="none" rtlCol="0">
            <a:spAutoFit/>
          </a:bodyPr>
          <a:lstStyle/>
          <a:p>
            <a:r>
              <a:rPr lang="en-US"/>
              <a:t>P2</a:t>
            </a:r>
          </a:p>
        </p:txBody>
      </p:sp>
      <p:sp>
        <p:nvSpPr>
          <p:cNvPr id="55" name="TextBox 54">
            <a:extLst>
              <a:ext uri="{FF2B5EF4-FFF2-40B4-BE49-F238E27FC236}">
                <a16:creationId xmlns:a16="http://schemas.microsoft.com/office/drawing/2014/main" id="{3B44E6C1-839B-425A-B9C1-D485205B586F}"/>
              </a:ext>
            </a:extLst>
          </p:cNvPr>
          <p:cNvSpPr txBox="1"/>
          <p:nvPr/>
        </p:nvSpPr>
        <p:spPr>
          <a:xfrm>
            <a:off x="3931920" y="5532120"/>
            <a:ext cx="428322" cy="369332"/>
          </a:xfrm>
          <a:prstGeom prst="rect">
            <a:avLst/>
          </a:prstGeom>
          <a:noFill/>
        </p:spPr>
        <p:txBody>
          <a:bodyPr wrap="none" rtlCol="0">
            <a:spAutoFit/>
          </a:bodyPr>
          <a:lstStyle/>
          <a:p>
            <a:r>
              <a:rPr lang="en-US"/>
              <a:t>P4</a:t>
            </a:r>
          </a:p>
        </p:txBody>
      </p:sp>
      <p:sp>
        <p:nvSpPr>
          <p:cNvPr id="56" name="TextBox 55">
            <a:extLst>
              <a:ext uri="{FF2B5EF4-FFF2-40B4-BE49-F238E27FC236}">
                <a16:creationId xmlns:a16="http://schemas.microsoft.com/office/drawing/2014/main" id="{085E4EBB-6EA0-4F41-918B-8CB96774D3FC}"/>
              </a:ext>
            </a:extLst>
          </p:cNvPr>
          <p:cNvSpPr txBox="1"/>
          <p:nvPr/>
        </p:nvSpPr>
        <p:spPr>
          <a:xfrm>
            <a:off x="3931920" y="5852160"/>
            <a:ext cx="428322" cy="369332"/>
          </a:xfrm>
          <a:prstGeom prst="rect">
            <a:avLst/>
          </a:prstGeom>
          <a:noFill/>
        </p:spPr>
        <p:txBody>
          <a:bodyPr wrap="none" rtlCol="0">
            <a:spAutoFit/>
          </a:bodyPr>
          <a:lstStyle/>
          <a:p>
            <a:r>
              <a:rPr lang="en-US"/>
              <a:t>P5</a:t>
            </a:r>
          </a:p>
        </p:txBody>
      </p:sp>
      <p:sp>
        <p:nvSpPr>
          <p:cNvPr id="57" name="TextBox 56">
            <a:extLst>
              <a:ext uri="{FF2B5EF4-FFF2-40B4-BE49-F238E27FC236}">
                <a16:creationId xmlns:a16="http://schemas.microsoft.com/office/drawing/2014/main" id="{7D3385CD-DA79-49AA-BE51-F5704E8037A5}"/>
              </a:ext>
            </a:extLst>
          </p:cNvPr>
          <p:cNvSpPr txBox="1"/>
          <p:nvPr/>
        </p:nvSpPr>
        <p:spPr>
          <a:xfrm>
            <a:off x="3931920" y="6172200"/>
            <a:ext cx="428322" cy="369332"/>
          </a:xfrm>
          <a:prstGeom prst="rect">
            <a:avLst/>
          </a:prstGeom>
          <a:noFill/>
        </p:spPr>
        <p:txBody>
          <a:bodyPr wrap="none" rtlCol="0">
            <a:spAutoFit/>
          </a:bodyPr>
          <a:lstStyle/>
          <a:p>
            <a:r>
              <a:rPr lang="en-US"/>
              <a:t>P1</a:t>
            </a:r>
          </a:p>
        </p:txBody>
      </p:sp>
      <p:sp>
        <p:nvSpPr>
          <p:cNvPr id="58" name="TextBox 57">
            <a:extLst>
              <a:ext uri="{FF2B5EF4-FFF2-40B4-BE49-F238E27FC236}">
                <a16:creationId xmlns:a16="http://schemas.microsoft.com/office/drawing/2014/main" id="{5B01162F-C130-48DF-BB7F-AA1516185E3F}"/>
              </a:ext>
            </a:extLst>
          </p:cNvPr>
          <p:cNvSpPr txBox="1"/>
          <p:nvPr/>
        </p:nvSpPr>
        <p:spPr>
          <a:xfrm>
            <a:off x="3931920" y="6492240"/>
            <a:ext cx="428322" cy="369332"/>
          </a:xfrm>
          <a:prstGeom prst="rect">
            <a:avLst/>
          </a:prstGeom>
          <a:noFill/>
        </p:spPr>
        <p:txBody>
          <a:bodyPr wrap="none" rtlCol="0">
            <a:spAutoFit/>
          </a:bodyPr>
          <a:lstStyle/>
          <a:p>
            <a:r>
              <a:rPr lang="en-US"/>
              <a:t>P3</a:t>
            </a:r>
          </a:p>
        </p:txBody>
      </p:sp>
      <p:sp>
        <p:nvSpPr>
          <p:cNvPr id="59" name="TextBox 58">
            <a:extLst>
              <a:ext uri="{FF2B5EF4-FFF2-40B4-BE49-F238E27FC236}">
                <a16:creationId xmlns:a16="http://schemas.microsoft.com/office/drawing/2014/main" id="{7E6F55B9-BE59-49DB-BF89-0D45836383C5}"/>
              </a:ext>
            </a:extLst>
          </p:cNvPr>
          <p:cNvSpPr txBox="1"/>
          <p:nvPr/>
        </p:nvSpPr>
        <p:spPr>
          <a:xfrm>
            <a:off x="4526280" y="5212080"/>
            <a:ext cx="428322" cy="369332"/>
          </a:xfrm>
          <a:prstGeom prst="rect">
            <a:avLst/>
          </a:prstGeom>
          <a:noFill/>
        </p:spPr>
        <p:txBody>
          <a:bodyPr wrap="none" rtlCol="0">
            <a:spAutoFit/>
          </a:bodyPr>
          <a:lstStyle/>
          <a:p>
            <a:r>
              <a:rPr lang="en-US"/>
              <a:t>P4</a:t>
            </a:r>
          </a:p>
        </p:txBody>
      </p:sp>
      <p:sp>
        <p:nvSpPr>
          <p:cNvPr id="60" name="TextBox 59">
            <a:extLst>
              <a:ext uri="{FF2B5EF4-FFF2-40B4-BE49-F238E27FC236}">
                <a16:creationId xmlns:a16="http://schemas.microsoft.com/office/drawing/2014/main" id="{27BBB3DC-551A-429A-B25B-42C3554A70E6}"/>
              </a:ext>
            </a:extLst>
          </p:cNvPr>
          <p:cNvSpPr txBox="1"/>
          <p:nvPr/>
        </p:nvSpPr>
        <p:spPr>
          <a:xfrm>
            <a:off x="4526280" y="5543788"/>
            <a:ext cx="428322" cy="369332"/>
          </a:xfrm>
          <a:prstGeom prst="rect">
            <a:avLst/>
          </a:prstGeom>
          <a:noFill/>
        </p:spPr>
        <p:txBody>
          <a:bodyPr wrap="none" rtlCol="0">
            <a:spAutoFit/>
          </a:bodyPr>
          <a:lstStyle/>
          <a:p>
            <a:r>
              <a:rPr lang="en-US"/>
              <a:t>P5</a:t>
            </a:r>
          </a:p>
        </p:txBody>
      </p:sp>
      <p:sp>
        <p:nvSpPr>
          <p:cNvPr id="61" name="TextBox 60">
            <a:extLst>
              <a:ext uri="{FF2B5EF4-FFF2-40B4-BE49-F238E27FC236}">
                <a16:creationId xmlns:a16="http://schemas.microsoft.com/office/drawing/2014/main" id="{C592218B-4B02-46E3-9B00-F4FAD3275D7A}"/>
              </a:ext>
            </a:extLst>
          </p:cNvPr>
          <p:cNvSpPr txBox="1"/>
          <p:nvPr/>
        </p:nvSpPr>
        <p:spPr>
          <a:xfrm>
            <a:off x="4526280" y="5863828"/>
            <a:ext cx="428322" cy="369332"/>
          </a:xfrm>
          <a:prstGeom prst="rect">
            <a:avLst/>
          </a:prstGeom>
          <a:noFill/>
        </p:spPr>
        <p:txBody>
          <a:bodyPr wrap="none" rtlCol="0">
            <a:spAutoFit/>
          </a:bodyPr>
          <a:lstStyle/>
          <a:p>
            <a:r>
              <a:rPr lang="en-US"/>
              <a:t>P1</a:t>
            </a:r>
          </a:p>
        </p:txBody>
      </p:sp>
      <p:sp>
        <p:nvSpPr>
          <p:cNvPr id="62" name="TextBox 61">
            <a:extLst>
              <a:ext uri="{FF2B5EF4-FFF2-40B4-BE49-F238E27FC236}">
                <a16:creationId xmlns:a16="http://schemas.microsoft.com/office/drawing/2014/main" id="{875274CD-4AB9-4064-BE82-5D66D1431E16}"/>
              </a:ext>
            </a:extLst>
          </p:cNvPr>
          <p:cNvSpPr txBox="1"/>
          <p:nvPr/>
        </p:nvSpPr>
        <p:spPr>
          <a:xfrm>
            <a:off x="4526280" y="6183868"/>
            <a:ext cx="428322" cy="369332"/>
          </a:xfrm>
          <a:prstGeom prst="rect">
            <a:avLst/>
          </a:prstGeom>
          <a:noFill/>
        </p:spPr>
        <p:txBody>
          <a:bodyPr wrap="none" rtlCol="0">
            <a:spAutoFit/>
          </a:bodyPr>
          <a:lstStyle/>
          <a:p>
            <a:r>
              <a:rPr lang="en-US"/>
              <a:t>P3</a:t>
            </a:r>
          </a:p>
        </p:txBody>
      </p:sp>
      <p:sp>
        <p:nvSpPr>
          <p:cNvPr id="63" name="TextBox 62">
            <a:extLst>
              <a:ext uri="{FF2B5EF4-FFF2-40B4-BE49-F238E27FC236}">
                <a16:creationId xmlns:a16="http://schemas.microsoft.com/office/drawing/2014/main" id="{632AF016-54EF-49BA-9382-937033716565}"/>
              </a:ext>
            </a:extLst>
          </p:cNvPr>
          <p:cNvSpPr txBox="1"/>
          <p:nvPr/>
        </p:nvSpPr>
        <p:spPr>
          <a:xfrm>
            <a:off x="5058078" y="5212080"/>
            <a:ext cx="428322" cy="369332"/>
          </a:xfrm>
          <a:prstGeom prst="rect">
            <a:avLst/>
          </a:prstGeom>
          <a:noFill/>
        </p:spPr>
        <p:txBody>
          <a:bodyPr wrap="none" rtlCol="0">
            <a:spAutoFit/>
          </a:bodyPr>
          <a:lstStyle/>
          <a:p>
            <a:r>
              <a:rPr lang="en-US"/>
              <a:t>P5</a:t>
            </a:r>
          </a:p>
        </p:txBody>
      </p:sp>
      <p:sp>
        <p:nvSpPr>
          <p:cNvPr id="64" name="TextBox 63">
            <a:extLst>
              <a:ext uri="{FF2B5EF4-FFF2-40B4-BE49-F238E27FC236}">
                <a16:creationId xmlns:a16="http://schemas.microsoft.com/office/drawing/2014/main" id="{DF9F8AE3-5448-4009-9658-A3BE8DBF6885}"/>
              </a:ext>
            </a:extLst>
          </p:cNvPr>
          <p:cNvSpPr txBox="1"/>
          <p:nvPr/>
        </p:nvSpPr>
        <p:spPr>
          <a:xfrm>
            <a:off x="5058078" y="5559028"/>
            <a:ext cx="428322" cy="369332"/>
          </a:xfrm>
          <a:prstGeom prst="rect">
            <a:avLst/>
          </a:prstGeom>
          <a:noFill/>
        </p:spPr>
        <p:txBody>
          <a:bodyPr wrap="none" rtlCol="0">
            <a:spAutoFit/>
          </a:bodyPr>
          <a:lstStyle/>
          <a:p>
            <a:r>
              <a:rPr lang="en-US"/>
              <a:t>P1</a:t>
            </a:r>
          </a:p>
        </p:txBody>
      </p:sp>
      <p:sp>
        <p:nvSpPr>
          <p:cNvPr id="65" name="TextBox 64">
            <a:extLst>
              <a:ext uri="{FF2B5EF4-FFF2-40B4-BE49-F238E27FC236}">
                <a16:creationId xmlns:a16="http://schemas.microsoft.com/office/drawing/2014/main" id="{B24BD14A-1327-4DCC-B90B-366DE4E5053F}"/>
              </a:ext>
            </a:extLst>
          </p:cNvPr>
          <p:cNvSpPr txBox="1"/>
          <p:nvPr/>
        </p:nvSpPr>
        <p:spPr>
          <a:xfrm>
            <a:off x="5058078" y="5879068"/>
            <a:ext cx="428322" cy="369332"/>
          </a:xfrm>
          <a:prstGeom prst="rect">
            <a:avLst/>
          </a:prstGeom>
          <a:noFill/>
        </p:spPr>
        <p:txBody>
          <a:bodyPr wrap="none" rtlCol="0">
            <a:spAutoFit/>
          </a:bodyPr>
          <a:lstStyle/>
          <a:p>
            <a:r>
              <a:rPr lang="en-US"/>
              <a:t>P3</a:t>
            </a:r>
          </a:p>
        </p:txBody>
      </p:sp>
      <p:sp>
        <p:nvSpPr>
          <p:cNvPr id="66" name="TextBox 65">
            <a:extLst>
              <a:ext uri="{FF2B5EF4-FFF2-40B4-BE49-F238E27FC236}">
                <a16:creationId xmlns:a16="http://schemas.microsoft.com/office/drawing/2014/main" id="{27098195-E595-4B69-8080-69893905AD0A}"/>
              </a:ext>
            </a:extLst>
          </p:cNvPr>
          <p:cNvSpPr txBox="1"/>
          <p:nvPr/>
        </p:nvSpPr>
        <p:spPr>
          <a:xfrm>
            <a:off x="5760720" y="5212080"/>
            <a:ext cx="428322" cy="369332"/>
          </a:xfrm>
          <a:prstGeom prst="rect">
            <a:avLst/>
          </a:prstGeom>
          <a:noFill/>
        </p:spPr>
        <p:txBody>
          <a:bodyPr wrap="none" rtlCol="0">
            <a:spAutoFit/>
          </a:bodyPr>
          <a:lstStyle/>
          <a:p>
            <a:r>
              <a:rPr lang="en-US"/>
              <a:t>P1</a:t>
            </a:r>
          </a:p>
        </p:txBody>
      </p:sp>
      <p:sp>
        <p:nvSpPr>
          <p:cNvPr id="67" name="TextBox 66">
            <a:extLst>
              <a:ext uri="{FF2B5EF4-FFF2-40B4-BE49-F238E27FC236}">
                <a16:creationId xmlns:a16="http://schemas.microsoft.com/office/drawing/2014/main" id="{030FFECC-C5D0-439C-B95E-D3DCA1479B47}"/>
              </a:ext>
            </a:extLst>
          </p:cNvPr>
          <p:cNvSpPr txBox="1"/>
          <p:nvPr/>
        </p:nvSpPr>
        <p:spPr>
          <a:xfrm>
            <a:off x="5760720" y="5559028"/>
            <a:ext cx="428322" cy="369332"/>
          </a:xfrm>
          <a:prstGeom prst="rect">
            <a:avLst/>
          </a:prstGeom>
          <a:noFill/>
        </p:spPr>
        <p:txBody>
          <a:bodyPr wrap="none" rtlCol="0">
            <a:spAutoFit/>
          </a:bodyPr>
          <a:lstStyle/>
          <a:p>
            <a:r>
              <a:rPr lang="en-US"/>
              <a:t>P3</a:t>
            </a:r>
          </a:p>
        </p:txBody>
      </p:sp>
      <p:sp>
        <p:nvSpPr>
          <p:cNvPr id="68" name="TextBox 67">
            <a:extLst>
              <a:ext uri="{FF2B5EF4-FFF2-40B4-BE49-F238E27FC236}">
                <a16:creationId xmlns:a16="http://schemas.microsoft.com/office/drawing/2014/main" id="{C902E2BA-E197-4832-A3EC-F9F98B7E364F}"/>
              </a:ext>
            </a:extLst>
          </p:cNvPr>
          <p:cNvSpPr txBox="1"/>
          <p:nvPr/>
        </p:nvSpPr>
        <p:spPr>
          <a:xfrm>
            <a:off x="5760720" y="5879068"/>
            <a:ext cx="428322" cy="369332"/>
          </a:xfrm>
          <a:prstGeom prst="rect">
            <a:avLst/>
          </a:prstGeom>
          <a:noFill/>
        </p:spPr>
        <p:txBody>
          <a:bodyPr wrap="none" rtlCol="0">
            <a:spAutoFit/>
          </a:bodyPr>
          <a:lstStyle/>
          <a:p>
            <a:r>
              <a:rPr lang="en-US"/>
              <a:t>P5</a:t>
            </a:r>
          </a:p>
        </p:txBody>
      </p:sp>
      <p:sp>
        <p:nvSpPr>
          <p:cNvPr id="69" name="TextBox 68">
            <a:extLst>
              <a:ext uri="{FF2B5EF4-FFF2-40B4-BE49-F238E27FC236}">
                <a16:creationId xmlns:a16="http://schemas.microsoft.com/office/drawing/2014/main" id="{A057A96A-9E0B-4ABE-B6D9-FF6964BE25AD}"/>
              </a:ext>
            </a:extLst>
          </p:cNvPr>
          <p:cNvSpPr txBox="1"/>
          <p:nvPr/>
        </p:nvSpPr>
        <p:spPr>
          <a:xfrm>
            <a:off x="6492240" y="5212080"/>
            <a:ext cx="428322" cy="369332"/>
          </a:xfrm>
          <a:prstGeom prst="rect">
            <a:avLst/>
          </a:prstGeom>
          <a:noFill/>
        </p:spPr>
        <p:txBody>
          <a:bodyPr wrap="none" rtlCol="0">
            <a:spAutoFit/>
          </a:bodyPr>
          <a:lstStyle/>
          <a:p>
            <a:r>
              <a:rPr lang="en-US"/>
              <a:t>P3</a:t>
            </a:r>
          </a:p>
        </p:txBody>
      </p:sp>
      <p:sp>
        <p:nvSpPr>
          <p:cNvPr id="70" name="TextBox 69">
            <a:extLst>
              <a:ext uri="{FF2B5EF4-FFF2-40B4-BE49-F238E27FC236}">
                <a16:creationId xmlns:a16="http://schemas.microsoft.com/office/drawing/2014/main" id="{464D8B7F-C7E3-4F35-99C1-A075EA069E15}"/>
              </a:ext>
            </a:extLst>
          </p:cNvPr>
          <p:cNvSpPr txBox="1"/>
          <p:nvPr/>
        </p:nvSpPr>
        <p:spPr>
          <a:xfrm>
            <a:off x="6492240" y="5532120"/>
            <a:ext cx="428322" cy="369332"/>
          </a:xfrm>
          <a:prstGeom prst="rect">
            <a:avLst/>
          </a:prstGeom>
          <a:noFill/>
        </p:spPr>
        <p:txBody>
          <a:bodyPr wrap="none" rtlCol="0">
            <a:spAutoFit/>
          </a:bodyPr>
          <a:lstStyle/>
          <a:p>
            <a:r>
              <a:rPr lang="en-US"/>
              <a:t>P5</a:t>
            </a:r>
          </a:p>
        </p:txBody>
      </p:sp>
      <p:sp>
        <p:nvSpPr>
          <p:cNvPr id="71" name="TextBox 70">
            <a:extLst>
              <a:ext uri="{FF2B5EF4-FFF2-40B4-BE49-F238E27FC236}">
                <a16:creationId xmlns:a16="http://schemas.microsoft.com/office/drawing/2014/main" id="{D9B9F084-A8AD-43A0-B1C8-CD2303025D0A}"/>
              </a:ext>
            </a:extLst>
          </p:cNvPr>
          <p:cNvSpPr txBox="1"/>
          <p:nvPr/>
        </p:nvSpPr>
        <p:spPr>
          <a:xfrm>
            <a:off x="7239000" y="5212080"/>
            <a:ext cx="428322" cy="369332"/>
          </a:xfrm>
          <a:prstGeom prst="rect">
            <a:avLst/>
          </a:prstGeom>
          <a:noFill/>
        </p:spPr>
        <p:txBody>
          <a:bodyPr wrap="none" rtlCol="0">
            <a:spAutoFit/>
          </a:bodyPr>
          <a:lstStyle/>
          <a:p>
            <a:r>
              <a:rPr lang="en-US"/>
              <a:t>P5</a:t>
            </a:r>
          </a:p>
        </p:txBody>
      </p:sp>
    </p:spTree>
    <p:extLst>
      <p:ext uri="{BB962C8B-B14F-4D97-AF65-F5344CB8AC3E}">
        <p14:creationId xmlns:p14="http://schemas.microsoft.com/office/powerpoint/2010/main" val="348210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fade">
                                      <p:cBhvr>
                                        <p:cTn id="51" dur="500"/>
                                        <p:tgtEl>
                                          <p:spTgt spid="3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fade">
                                      <p:cBhvr>
                                        <p:cTn id="61" dur="500"/>
                                        <p:tgtEl>
                                          <p:spTgt spid="47"/>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fade">
                                      <p:cBhvr>
                                        <p:cTn id="66" dur="500"/>
                                        <p:tgtEl>
                                          <p:spTgt spid="4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500"/>
                                        <p:tgtEl>
                                          <p:spTgt spid="1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500"/>
                                        <p:tgtEl>
                                          <p:spTgt spid="2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500"/>
                                        <p:tgtEl>
                                          <p:spTgt spid="4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fade">
                                      <p:cBhvr>
                                        <p:cTn id="87" dur="500"/>
                                        <p:tgtEl>
                                          <p:spTgt spid="5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fade">
                                      <p:cBhvr>
                                        <p:cTn id="92" dur="500"/>
                                        <p:tgtEl>
                                          <p:spTgt spid="5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52"/>
                                        </p:tgtEl>
                                        <p:attrNameLst>
                                          <p:attrName>style.visibility</p:attrName>
                                        </p:attrNameLst>
                                      </p:cBhvr>
                                      <p:to>
                                        <p:strVal val="visible"/>
                                      </p:to>
                                    </p:set>
                                    <p:animEffect transition="in" filter="fade">
                                      <p:cBhvr>
                                        <p:cTn id="97" dur="500"/>
                                        <p:tgtEl>
                                          <p:spTgt spid="5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53"/>
                                        </p:tgtEl>
                                        <p:attrNameLst>
                                          <p:attrName>style.visibility</p:attrName>
                                        </p:attrNameLst>
                                      </p:cBhvr>
                                      <p:to>
                                        <p:strVal val="visible"/>
                                      </p:to>
                                    </p:set>
                                    <p:animEffect transition="in" filter="fade">
                                      <p:cBhvr>
                                        <p:cTn id="102" dur="500"/>
                                        <p:tgtEl>
                                          <p:spTgt spid="53"/>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1"/>
                                        </p:tgtEl>
                                        <p:attrNameLst>
                                          <p:attrName>style.visibility</p:attrName>
                                        </p:attrNameLst>
                                      </p:cBhvr>
                                      <p:to>
                                        <p:strVal val="visible"/>
                                      </p:to>
                                    </p:set>
                                    <p:animEffect transition="in" filter="fade">
                                      <p:cBhvr>
                                        <p:cTn id="107" dur="500"/>
                                        <p:tgtEl>
                                          <p:spTgt spid="21"/>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4"/>
                                        </p:tgtEl>
                                        <p:attrNameLst>
                                          <p:attrName>style.visibility</p:attrName>
                                        </p:attrNameLst>
                                      </p:cBhvr>
                                      <p:to>
                                        <p:strVal val="visible"/>
                                      </p:to>
                                    </p:set>
                                    <p:animEffect transition="in" filter="fade">
                                      <p:cBhvr>
                                        <p:cTn id="110" dur="500"/>
                                        <p:tgtEl>
                                          <p:spTgt spid="34"/>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fade">
                                      <p:cBhvr>
                                        <p:cTn id="113" dur="500"/>
                                        <p:tgtEl>
                                          <p:spTgt spid="35"/>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54"/>
                                        </p:tgtEl>
                                        <p:attrNameLst>
                                          <p:attrName>style.visibility</p:attrName>
                                        </p:attrNameLst>
                                      </p:cBhvr>
                                      <p:to>
                                        <p:strVal val="visible"/>
                                      </p:to>
                                    </p:set>
                                    <p:animEffect transition="in" filter="fade">
                                      <p:cBhvr>
                                        <p:cTn id="118" dur="500"/>
                                        <p:tgtEl>
                                          <p:spTgt spid="54"/>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grpId="0" nodeType="clickEffect">
                                  <p:stCondLst>
                                    <p:cond delay="0"/>
                                  </p:stCondLst>
                                  <p:childTnLst>
                                    <p:set>
                                      <p:cBhvr>
                                        <p:cTn id="122" dur="1" fill="hold">
                                          <p:stCondLst>
                                            <p:cond delay="0"/>
                                          </p:stCondLst>
                                        </p:cTn>
                                        <p:tgtEl>
                                          <p:spTgt spid="55"/>
                                        </p:tgtEl>
                                        <p:attrNameLst>
                                          <p:attrName>style.visibility</p:attrName>
                                        </p:attrNameLst>
                                      </p:cBhvr>
                                      <p:to>
                                        <p:strVal val="visible"/>
                                      </p:to>
                                    </p:set>
                                    <p:animEffect transition="in" filter="fade">
                                      <p:cBhvr>
                                        <p:cTn id="123" dur="500"/>
                                        <p:tgtEl>
                                          <p:spTgt spid="55"/>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56"/>
                                        </p:tgtEl>
                                        <p:attrNameLst>
                                          <p:attrName>style.visibility</p:attrName>
                                        </p:attrNameLst>
                                      </p:cBhvr>
                                      <p:to>
                                        <p:strVal val="visible"/>
                                      </p:to>
                                    </p:set>
                                    <p:animEffect transition="in" filter="fade">
                                      <p:cBhvr>
                                        <p:cTn id="128" dur="500"/>
                                        <p:tgtEl>
                                          <p:spTgt spid="56"/>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57"/>
                                        </p:tgtEl>
                                        <p:attrNameLst>
                                          <p:attrName>style.visibility</p:attrName>
                                        </p:attrNameLst>
                                      </p:cBhvr>
                                      <p:to>
                                        <p:strVal val="visible"/>
                                      </p:to>
                                    </p:set>
                                    <p:animEffect transition="in" filter="fade">
                                      <p:cBhvr>
                                        <p:cTn id="133" dur="500"/>
                                        <p:tgtEl>
                                          <p:spTgt spid="57"/>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grpId="0" nodeType="clickEffect">
                                  <p:stCondLst>
                                    <p:cond delay="0"/>
                                  </p:stCondLst>
                                  <p:childTnLst>
                                    <p:set>
                                      <p:cBhvr>
                                        <p:cTn id="137" dur="1" fill="hold">
                                          <p:stCondLst>
                                            <p:cond delay="0"/>
                                          </p:stCondLst>
                                        </p:cTn>
                                        <p:tgtEl>
                                          <p:spTgt spid="58"/>
                                        </p:tgtEl>
                                        <p:attrNameLst>
                                          <p:attrName>style.visibility</p:attrName>
                                        </p:attrNameLst>
                                      </p:cBhvr>
                                      <p:to>
                                        <p:strVal val="visible"/>
                                      </p:to>
                                    </p:set>
                                    <p:animEffect transition="in" filter="fade">
                                      <p:cBhvr>
                                        <p:cTn id="138" dur="500"/>
                                        <p:tgtEl>
                                          <p:spTgt spid="58"/>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grpId="0" nodeType="clickEffect">
                                  <p:stCondLst>
                                    <p:cond delay="0"/>
                                  </p:stCondLst>
                                  <p:childTnLst>
                                    <p:set>
                                      <p:cBhvr>
                                        <p:cTn id="142" dur="1" fill="hold">
                                          <p:stCondLst>
                                            <p:cond delay="0"/>
                                          </p:stCondLst>
                                        </p:cTn>
                                        <p:tgtEl>
                                          <p:spTgt spid="42"/>
                                        </p:tgtEl>
                                        <p:attrNameLst>
                                          <p:attrName>style.visibility</p:attrName>
                                        </p:attrNameLst>
                                      </p:cBhvr>
                                      <p:to>
                                        <p:strVal val="visible"/>
                                      </p:to>
                                    </p:set>
                                    <p:animEffect transition="in" filter="fade">
                                      <p:cBhvr>
                                        <p:cTn id="143" dur="500"/>
                                        <p:tgtEl>
                                          <p:spTgt spid="42"/>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16"/>
                                        </p:tgtEl>
                                        <p:attrNameLst>
                                          <p:attrName>style.visibility</p:attrName>
                                        </p:attrNameLst>
                                      </p:cBhvr>
                                      <p:to>
                                        <p:strVal val="visible"/>
                                      </p:to>
                                    </p:set>
                                    <p:animEffect transition="in" filter="fade">
                                      <p:cBhvr>
                                        <p:cTn id="146" dur="500"/>
                                        <p:tgtEl>
                                          <p:spTgt spid="16"/>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27"/>
                                        </p:tgtEl>
                                        <p:attrNameLst>
                                          <p:attrName>style.visibility</p:attrName>
                                        </p:attrNameLst>
                                      </p:cBhvr>
                                      <p:to>
                                        <p:strVal val="visible"/>
                                      </p:to>
                                    </p:set>
                                    <p:animEffect transition="in" filter="fade">
                                      <p:cBhvr>
                                        <p:cTn id="149" dur="500"/>
                                        <p:tgtEl>
                                          <p:spTgt spid="27"/>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grpId="0" nodeType="clickEffect">
                                  <p:stCondLst>
                                    <p:cond delay="0"/>
                                  </p:stCondLst>
                                  <p:childTnLst>
                                    <p:set>
                                      <p:cBhvr>
                                        <p:cTn id="153" dur="1" fill="hold">
                                          <p:stCondLst>
                                            <p:cond delay="0"/>
                                          </p:stCondLst>
                                        </p:cTn>
                                        <p:tgtEl>
                                          <p:spTgt spid="59"/>
                                        </p:tgtEl>
                                        <p:attrNameLst>
                                          <p:attrName>style.visibility</p:attrName>
                                        </p:attrNameLst>
                                      </p:cBhvr>
                                      <p:to>
                                        <p:strVal val="visible"/>
                                      </p:to>
                                    </p:set>
                                    <p:animEffect transition="in" filter="fade">
                                      <p:cBhvr>
                                        <p:cTn id="154" dur="500"/>
                                        <p:tgtEl>
                                          <p:spTgt spid="59"/>
                                        </p:tgtEl>
                                      </p:cBhvr>
                                    </p:animEffect>
                                  </p:childTnLst>
                                </p:cTn>
                              </p:par>
                            </p:childTnLst>
                          </p:cTn>
                        </p:par>
                      </p:childTnLst>
                    </p:cTn>
                  </p:par>
                  <p:par>
                    <p:cTn id="155" fill="hold">
                      <p:stCondLst>
                        <p:cond delay="indefinite"/>
                      </p:stCondLst>
                      <p:childTnLst>
                        <p:par>
                          <p:cTn id="156" fill="hold">
                            <p:stCondLst>
                              <p:cond delay="0"/>
                            </p:stCondLst>
                            <p:childTnLst>
                              <p:par>
                                <p:cTn id="157" presetID="10" presetClass="entr" presetSubtype="0" fill="hold" grpId="0" nodeType="clickEffect">
                                  <p:stCondLst>
                                    <p:cond delay="0"/>
                                  </p:stCondLst>
                                  <p:childTnLst>
                                    <p:set>
                                      <p:cBhvr>
                                        <p:cTn id="158" dur="1" fill="hold">
                                          <p:stCondLst>
                                            <p:cond delay="0"/>
                                          </p:stCondLst>
                                        </p:cTn>
                                        <p:tgtEl>
                                          <p:spTgt spid="60"/>
                                        </p:tgtEl>
                                        <p:attrNameLst>
                                          <p:attrName>style.visibility</p:attrName>
                                        </p:attrNameLst>
                                      </p:cBhvr>
                                      <p:to>
                                        <p:strVal val="visible"/>
                                      </p:to>
                                    </p:set>
                                    <p:animEffect transition="in" filter="fade">
                                      <p:cBhvr>
                                        <p:cTn id="159" dur="500"/>
                                        <p:tgtEl>
                                          <p:spTgt spid="60"/>
                                        </p:tgtEl>
                                      </p:cBhvr>
                                    </p:animEffect>
                                  </p:childTnLst>
                                </p:cTn>
                              </p:par>
                            </p:childTnLst>
                          </p:cTn>
                        </p:par>
                      </p:childTnLst>
                    </p:cTn>
                  </p:par>
                  <p:par>
                    <p:cTn id="160" fill="hold">
                      <p:stCondLst>
                        <p:cond delay="indefinite"/>
                      </p:stCondLst>
                      <p:childTnLst>
                        <p:par>
                          <p:cTn id="161" fill="hold">
                            <p:stCondLst>
                              <p:cond delay="0"/>
                            </p:stCondLst>
                            <p:childTnLst>
                              <p:par>
                                <p:cTn id="162" presetID="10" presetClass="entr" presetSubtype="0" fill="hold" grpId="0" nodeType="clickEffect">
                                  <p:stCondLst>
                                    <p:cond delay="0"/>
                                  </p:stCondLst>
                                  <p:childTnLst>
                                    <p:set>
                                      <p:cBhvr>
                                        <p:cTn id="163" dur="1" fill="hold">
                                          <p:stCondLst>
                                            <p:cond delay="0"/>
                                          </p:stCondLst>
                                        </p:cTn>
                                        <p:tgtEl>
                                          <p:spTgt spid="61"/>
                                        </p:tgtEl>
                                        <p:attrNameLst>
                                          <p:attrName>style.visibility</p:attrName>
                                        </p:attrNameLst>
                                      </p:cBhvr>
                                      <p:to>
                                        <p:strVal val="visible"/>
                                      </p:to>
                                    </p:set>
                                    <p:animEffect transition="in" filter="fade">
                                      <p:cBhvr>
                                        <p:cTn id="164" dur="500"/>
                                        <p:tgtEl>
                                          <p:spTgt spid="61"/>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grpId="0" nodeType="clickEffect">
                                  <p:stCondLst>
                                    <p:cond delay="0"/>
                                  </p:stCondLst>
                                  <p:childTnLst>
                                    <p:set>
                                      <p:cBhvr>
                                        <p:cTn id="168" dur="1" fill="hold">
                                          <p:stCondLst>
                                            <p:cond delay="0"/>
                                          </p:stCondLst>
                                        </p:cTn>
                                        <p:tgtEl>
                                          <p:spTgt spid="62"/>
                                        </p:tgtEl>
                                        <p:attrNameLst>
                                          <p:attrName>style.visibility</p:attrName>
                                        </p:attrNameLst>
                                      </p:cBhvr>
                                      <p:to>
                                        <p:strVal val="visible"/>
                                      </p:to>
                                    </p:set>
                                    <p:animEffect transition="in" filter="fade">
                                      <p:cBhvr>
                                        <p:cTn id="169" dur="500"/>
                                        <p:tgtEl>
                                          <p:spTgt spid="62"/>
                                        </p:tgtEl>
                                      </p:cBhvr>
                                    </p:animEffec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grpId="0" nodeType="clickEffect">
                                  <p:stCondLst>
                                    <p:cond delay="0"/>
                                  </p:stCondLst>
                                  <p:childTnLst>
                                    <p:set>
                                      <p:cBhvr>
                                        <p:cTn id="173" dur="1" fill="hold">
                                          <p:stCondLst>
                                            <p:cond delay="0"/>
                                          </p:stCondLst>
                                        </p:cTn>
                                        <p:tgtEl>
                                          <p:spTgt spid="43"/>
                                        </p:tgtEl>
                                        <p:attrNameLst>
                                          <p:attrName>style.visibility</p:attrName>
                                        </p:attrNameLst>
                                      </p:cBhvr>
                                      <p:to>
                                        <p:strVal val="visible"/>
                                      </p:to>
                                    </p:set>
                                    <p:animEffect transition="in" filter="fade">
                                      <p:cBhvr>
                                        <p:cTn id="174" dur="500"/>
                                        <p:tgtEl>
                                          <p:spTgt spid="43"/>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36"/>
                                        </p:tgtEl>
                                        <p:attrNameLst>
                                          <p:attrName>style.visibility</p:attrName>
                                        </p:attrNameLst>
                                      </p:cBhvr>
                                      <p:to>
                                        <p:strVal val="visible"/>
                                      </p:to>
                                    </p:set>
                                    <p:animEffect transition="in" filter="fade">
                                      <p:cBhvr>
                                        <p:cTn id="177" dur="500"/>
                                        <p:tgtEl>
                                          <p:spTgt spid="36"/>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37"/>
                                        </p:tgtEl>
                                        <p:attrNameLst>
                                          <p:attrName>style.visibility</p:attrName>
                                        </p:attrNameLst>
                                      </p:cBhvr>
                                      <p:to>
                                        <p:strVal val="visible"/>
                                      </p:to>
                                    </p:set>
                                    <p:animEffect transition="in" filter="fade">
                                      <p:cBhvr>
                                        <p:cTn id="180" dur="500"/>
                                        <p:tgtEl>
                                          <p:spTgt spid="37"/>
                                        </p:tgtEl>
                                      </p:cBhvr>
                                    </p:animEffect>
                                  </p:childTnLst>
                                </p:cTn>
                              </p:par>
                            </p:childTnLst>
                          </p:cTn>
                        </p:par>
                      </p:childTnLst>
                    </p:cTn>
                  </p:par>
                  <p:par>
                    <p:cTn id="181" fill="hold">
                      <p:stCondLst>
                        <p:cond delay="indefinite"/>
                      </p:stCondLst>
                      <p:childTnLst>
                        <p:par>
                          <p:cTn id="182" fill="hold">
                            <p:stCondLst>
                              <p:cond delay="0"/>
                            </p:stCondLst>
                            <p:childTnLst>
                              <p:par>
                                <p:cTn id="183" presetID="10" presetClass="entr" presetSubtype="0" fill="hold" grpId="0" nodeType="clickEffect">
                                  <p:stCondLst>
                                    <p:cond delay="0"/>
                                  </p:stCondLst>
                                  <p:childTnLst>
                                    <p:set>
                                      <p:cBhvr>
                                        <p:cTn id="184" dur="1" fill="hold">
                                          <p:stCondLst>
                                            <p:cond delay="0"/>
                                          </p:stCondLst>
                                        </p:cTn>
                                        <p:tgtEl>
                                          <p:spTgt spid="63"/>
                                        </p:tgtEl>
                                        <p:attrNameLst>
                                          <p:attrName>style.visibility</p:attrName>
                                        </p:attrNameLst>
                                      </p:cBhvr>
                                      <p:to>
                                        <p:strVal val="visible"/>
                                      </p:to>
                                    </p:set>
                                    <p:animEffect transition="in" filter="fade">
                                      <p:cBhvr>
                                        <p:cTn id="185" dur="500"/>
                                        <p:tgtEl>
                                          <p:spTgt spid="63"/>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grpId="0" nodeType="clickEffect">
                                  <p:stCondLst>
                                    <p:cond delay="0"/>
                                  </p:stCondLst>
                                  <p:childTnLst>
                                    <p:set>
                                      <p:cBhvr>
                                        <p:cTn id="189" dur="1" fill="hold">
                                          <p:stCondLst>
                                            <p:cond delay="0"/>
                                          </p:stCondLst>
                                        </p:cTn>
                                        <p:tgtEl>
                                          <p:spTgt spid="64"/>
                                        </p:tgtEl>
                                        <p:attrNameLst>
                                          <p:attrName>style.visibility</p:attrName>
                                        </p:attrNameLst>
                                      </p:cBhvr>
                                      <p:to>
                                        <p:strVal val="visible"/>
                                      </p:to>
                                    </p:set>
                                    <p:animEffect transition="in" filter="fade">
                                      <p:cBhvr>
                                        <p:cTn id="190" dur="500"/>
                                        <p:tgtEl>
                                          <p:spTgt spid="64"/>
                                        </p:tgtEl>
                                      </p:cBhvr>
                                    </p:animEffec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grpId="0" nodeType="clickEffect">
                                  <p:stCondLst>
                                    <p:cond delay="0"/>
                                  </p:stCondLst>
                                  <p:childTnLst>
                                    <p:set>
                                      <p:cBhvr>
                                        <p:cTn id="194" dur="1" fill="hold">
                                          <p:stCondLst>
                                            <p:cond delay="0"/>
                                          </p:stCondLst>
                                        </p:cTn>
                                        <p:tgtEl>
                                          <p:spTgt spid="65"/>
                                        </p:tgtEl>
                                        <p:attrNameLst>
                                          <p:attrName>style.visibility</p:attrName>
                                        </p:attrNameLst>
                                      </p:cBhvr>
                                      <p:to>
                                        <p:strVal val="visible"/>
                                      </p:to>
                                    </p:set>
                                    <p:animEffect transition="in" filter="fade">
                                      <p:cBhvr>
                                        <p:cTn id="195" dur="500"/>
                                        <p:tgtEl>
                                          <p:spTgt spid="65"/>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grpId="0" nodeType="clickEffect">
                                  <p:stCondLst>
                                    <p:cond delay="0"/>
                                  </p:stCondLst>
                                  <p:childTnLst>
                                    <p:set>
                                      <p:cBhvr>
                                        <p:cTn id="199" dur="1" fill="hold">
                                          <p:stCondLst>
                                            <p:cond delay="0"/>
                                          </p:stCondLst>
                                        </p:cTn>
                                        <p:tgtEl>
                                          <p:spTgt spid="22"/>
                                        </p:tgtEl>
                                        <p:attrNameLst>
                                          <p:attrName>style.visibility</p:attrName>
                                        </p:attrNameLst>
                                      </p:cBhvr>
                                      <p:to>
                                        <p:strVal val="visible"/>
                                      </p:to>
                                    </p:set>
                                    <p:animEffect transition="in" filter="fade">
                                      <p:cBhvr>
                                        <p:cTn id="200" dur="500"/>
                                        <p:tgtEl>
                                          <p:spTgt spid="22"/>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17"/>
                                        </p:tgtEl>
                                        <p:attrNameLst>
                                          <p:attrName>style.visibility</p:attrName>
                                        </p:attrNameLst>
                                      </p:cBhvr>
                                      <p:to>
                                        <p:strVal val="visible"/>
                                      </p:to>
                                    </p:set>
                                    <p:animEffect transition="in" filter="fade">
                                      <p:cBhvr>
                                        <p:cTn id="203" dur="500"/>
                                        <p:tgtEl>
                                          <p:spTgt spid="17"/>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28"/>
                                        </p:tgtEl>
                                        <p:attrNameLst>
                                          <p:attrName>style.visibility</p:attrName>
                                        </p:attrNameLst>
                                      </p:cBhvr>
                                      <p:to>
                                        <p:strVal val="visible"/>
                                      </p:to>
                                    </p:set>
                                    <p:animEffect transition="in" filter="fade">
                                      <p:cBhvr>
                                        <p:cTn id="206" dur="500"/>
                                        <p:tgtEl>
                                          <p:spTgt spid="28"/>
                                        </p:tgtEl>
                                      </p:cBhvr>
                                    </p:animEffec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grpId="0" nodeType="clickEffect">
                                  <p:stCondLst>
                                    <p:cond delay="0"/>
                                  </p:stCondLst>
                                  <p:childTnLst>
                                    <p:set>
                                      <p:cBhvr>
                                        <p:cTn id="210" dur="1" fill="hold">
                                          <p:stCondLst>
                                            <p:cond delay="0"/>
                                          </p:stCondLst>
                                        </p:cTn>
                                        <p:tgtEl>
                                          <p:spTgt spid="66"/>
                                        </p:tgtEl>
                                        <p:attrNameLst>
                                          <p:attrName>style.visibility</p:attrName>
                                        </p:attrNameLst>
                                      </p:cBhvr>
                                      <p:to>
                                        <p:strVal val="visible"/>
                                      </p:to>
                                    </p:set>
                                    <p:animEffect transition="in" filter="fade">
                                      <p:cBhvr>
                                        <p:cTn id="211" dur="500"/>
                                        <p:tgtEl>
                                          <p:spTgt spid="66"/>
                                        </p:tgtEl>
                                      </p:cBhvr>
                                    </p:animEffect>
                                  </p:childTnLst>
                                </p:cTn>
                              </p:par>
                            </p:childTnLst>
                          </p:cTn>
                        </p:par>
                      </p:childTnLst>
                    </p:cTn>
                  </p:par>
                  <p:par>
                    <p:cTn id="212" fill="hold">
                      <p:stCondLst>
                        <p:cond delay="indefinite"/>
                      </p:stCondLst>
                      <p:childTnLst>
                        <p:par>
                          <p:cTn id="213" fill="hold">
                            <p:stCondLst>
                              <p:cond delay="0"/>
                            </p:stCondLst>
                            <p:childTnLst>
                              <p:par>
                                <p:cTn id="214" presetID="10" presetClass="entr" presetSubtype="0" fill="hold" grpId="0" nodeType="clickEffect">
                                  <p:stCondLst>
                                    <p:cond delay="0"/>
                                  </p:stCondLst>
                                  <p:childTnLst>
                                    <p:set>
                                      <p:cBhvr>
                                        <p:cTn id="215" dur="1" fill="hold">
                                          <p:stCondLst>
                                            <p:cond delay="0"/>
                                          </p:stCondLst>
                                        </p:cTn>
                                        <p:tgtEl>
                                          <p:spTgt spid="67"/>
                                        </p:tgtEl>
                                        <p:attrNameLst>
                                          <p:attrName>style.visibility</p:attrName>
                                        </p:attrNameLst>
                                      </p:cBhvr>
                                      <p:to>
                                        <p:strVal val="visible"/>
                                      </p:to>
                                    </p:set>
                                    <p:animEffect transition="in" filter="fade">
                                      <p:cBhvr>
                                        <p:cTn id="216" dur="500"/>
                                        <p:tgtEl>
                                          <p:spTgt spid="67"/>
                                        </p:tgtEl>
                                      </p:cBhvr>
                                    </p:animEffect>
                                  </p:childTnLst>
                                </p:cTn>
                              </p:par>
                            </p:childTnLst>
                          </p:cTn>
                        </p:par>
                      </p:childTnLst>
                    </p:cTn>
                  </p:par>
                  <p:par>
                    <p:cTn id="217" fill="hold">
                      <p:stCondLst>
                        <p:cond delay="indefinite"/>
                      </p:stCondLst>
                      <p:childTnLst>
                        <p:par>
                          <p:cTn id="218" fill="hold">
                            <p:stCondLst>
                              <p:cond delay="0"/>
                            </p:stCondLst>
                            <p:childTnLst>
                              <p:par>
                                <p:cTn id="219" presetID="10" presetClass="entr" presetSubtype="0" fill="hold" grpId="0" nodeType="clickEffect">
                                  <p:stCondLst>
                                    <p:cond delay="0"/>
                                  </p:stCondLst>
                                  <p:childTnLst>
                                    <p:set>
                                      <p:cBhvr>
                                        <p:cTn id="220" dur="1" fill="hold">
                                          <p:stCondLst>
                                            <p:cond delay="0"/>
                                          </p:stCondLst>
                                        </p:cTn>
                                        <p:tgtEl>
                                          <p:spTgt spid="68"/>
                                        </p:tgtEl>
                                        <p:attrNameLst>
                                          <p:attrName>style.visibility</p:attrName>
                                        </p:attrNameLst>
                                      </p:cBhvr>
                                      <p:to>
                                        <p:strVal val="visible"/>
                                      </p:to>
                                    </p:set>
                                    <p:animEffect transition="in" filter="fade">
                                      <p:cBhvr>
                                        <p:cTn id="221" dur="500"/>
                                        <p:tgtEl>
                                          <p:spTgt spid="68"/>
                                        </p:tgtEl>
                                      </p:cBhvr>
                                    </p:animEffect>
                                  </p:childTnLst>
                                </p:cTn>
                              </p:par>
                            </p:childTnLst>
                          </p:cTn>
                        </p:par>
                      </p:childTnLst>
                    </p:cTn>
                  </p:par>
                  <p:par>
                    <p:cTn id="222" fill="hold">
                      <p:stCondLst>
                        <p:cond delay="indefinite"/>
                      </p:stCondLst>
                      <p:childTnLst>
                        <p:par>
                          <p:cTn id="223" fill="hold">
                            <p:stCondLst>
                              <p:cond delay="0"/>
                            </p:stCondLst>
                            <p:childTnLst>
                              <p:par>
                                <p:cTn id="224" presetID="10" presetClass="entr" presetSubtype="0" fill="hold" grpId="0" nodeType="clickEffect">
                                  <p:stCondLst>
                                    <p:cond delay="0"/>
                                  </p:stCondLst>
                                  <p:childTnLst>
                                    <p:set>
                                      <p:cBhvr>
                                        <p:cTn id="225" dur="1" fill="hold">
                                          <p:stCondLst>
                                            <p:cond delay="0"/>
                                          </p:stCondLst>
                                        </p:cTn>
                                        <p:tgtEl>
                                          <p:spTgt spid="23"/>
                                        </p:tgtEl>
                                        <p:attrNameLst>
                                          <p:attrName>style.visibility</p:attrName>
                                        </p:attrNameLst>
                                      </p:cBhvr>
                                      <p:to>
                                        <p:strVal val="visible"/>
                                      </p:to>
                                    </p:set>
                                    <p:animEffect transition="in" filter="fade">
                                      <p:cBhvr>
                                        <p:cTn id="226" dur="500"/>
                                        <p:tgtEl>
                                          <p:spTgt spid="23"/>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40"/>
                                        </p:tgtEl>
                                        <p:attrNameLst>
                                          <p:attrName>style.visibility</p:attrName>
                                        </p:attrNameLst>
                                      </p:cBhvr>
                                      <p:to>
                                        <p:strVal val="visible"/>
                                      </p:to>
                                    </p:set>
                                    <p:animEffect transition="in" filter="fade">
                                      <p:cBhvr>
                                        <p:cTn id="229" dur="500"/>
                                        <p:tgtEl>
                                          <p:spTgt spid="40"/>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38"/>
                                        </p:tgtEl>
                                        <p:attrNameLst>
                                          <p:attrName>style.visibility</p:attrName>
                                        </p:attrNameLst>
                                      </p:cBhvr>
                                      <p:to>
                                        <p:strVal val="visible"/>
                                      </p:to>
                                    </p:set>
                                    <p:animEffect transition="in" filter="fade">
                                      <p:cBhvr>
                                        <p:cTn id="232" dur="500"/>
                                        <p:tgtEl>
                                          <p:spTgt spid="38"/>
                                        </p:tgtEl>
                                      </p:cBhvr>
                                    </p:animEffect>
                                  </p:childTnLst>
                                </p:cTn>
                              </p:par>
                            </p:childTnLst>
                          </p:cTn>
                        </p:par>
                      </p:childTnLst>
                    </p:cTn>
                  </p:par>
                  <p:par>
                    <p:cTn id="233" fill="hold">
                      <p:stCondLst>
                        <p:cond delay="indefinite"/>
                      </p:stCondLst>
                      <p:childTnLst>
                        <p:par>
                          <p:cTn id="234" fill="hold">
                            <p:stCondLst>
                              <p:cond delay="0"/>
                            </p:stCondLst>
                            <p:childTnLst>
                              <p:par>
                                <p:cTn id="235" presetID="10" presetClass="entr" presetSubtype="0" fill="hold" grpId="0" nodeType="clickEffect">
                                  <p:stCondLst>
                                    <p:cond delay="0"/>
                                  </p:stCondLst>
                                  <p:childTnLst>
                                    <p:set>
                                      <p:cBhvr>
                                        <p:cTn id="236" dur="1" fill="hold">
                                          <p:stCondLst>
                                            <p:cond delay="0"/>
                                          </p:stCondLst>
                                        </p:cTn>
                                        <p:tgtEl>
                                          <p:spTgt spid="69"/>
                                        </p:tgtEl>
                                        <p:attrNameLst>
                                          <p:attrName>style.visibility</p:attrName>
                                        </p:attrNameLst>
                                      </p:cBhvr>
                                      <p:to>
                                        <p:strVal val="visible"/>
                                      </p:to>
                                    </p:set>
                                    <p:animEffect transition="in" filter="fade">
                                      <p:cBhvr>
                                        <p:cTn id="237" dur="500"/>
                                        <p:tgtEl>
                                          <p:spTgt spid="69"/>
                                        </p:tgtEl>
                                      </p:cBhvr>
                                    </p:animEffect>
                                  </p:childTnLst>
                                </p:cTn>
                              </p:par>
                            </p:childTnLst>
                          </p:cTn>
                        </p:par>
                      </p:childTnLst>
                    </p:cTn>
                  </p:par>
                  <p:par>
                    <p:cTn id="238" fill="hold">
                      <p:stCondLst>
                        <p:cond delay="indefinite"/>
                      </p:stCondLst>
                      <p:childTnLst>
                        <p:par>
                          <p:cTn id="239" fill="hold">
                            <p:stCondLst>
                              <p:cond delay="0"/>
                            </p:stCondLst>
                            <p:childTnLst>
                              <p:par>
                                <p:cTn id="240" presetID="10" presetClass="entr" presetSubtype="0" fill="hold" grpId="0" nodeType="clickEffect">
                                  <p:stCondLst>
                                    <p:cond delay="0"/>
                                  </p:stCondLst>
                                  <p:childTnLst>
                                    <p:set>
                                      <p:cBhvr>
                                        <p:cTn id="241" dur="1" fill="hold">
                                          <p:stCondLst>
                                            <p:cond delay="0"/>
                                          </p:stCondLst>
                                        </p:cTn>
                                        <p:tgtEl>
                                          <p:spTgt spid="70"/>
                                        </p:tgtEl>
                                        <p:attrNameLst>
                                          <p:attrName>style.visibility</p:attrName>
                                        </p:attrNameLst>
                                      </p:cBhvr>
                                      <p:to>
                                        <p:strVal val="visible"/>
                                      </p:to>
                                    </p:set>
                                    <p:animEffect transition="in" filter="fade">
                                      <p:cBhvr>
                                        <p:cTn id="242" dur="500"/>
                                        <p:tgtEl>
                                          <p:spTgt spid="70"/>
                                        </p:tgtEl>
                                      </p:cBhvr>
                                    </p:animEffect>
                                  </p:childTnLst>
                                </p:cTn>
                              </p:par>
                            </p:childTnLst>
                          </p:cTn>
                        </p:par>
                      </p:childTnLst>
                    </p:cTn>
                  </p:par>
                  <p:par>
                    <p:cTn id="243" fill="hold">
                      <p:stCondLst>
                        <p:cond delay="indefinite"/>
                      </p:stCondLst>
                      <p:childTnLst>
                        <p:par>
                          <p:cTn id="244" fill="hold">
                            <p:stCondLst>
                              <p:cond delay="0"/>
                            </p:stCondLst>
                            <p:childTnLst>
                              <p:par>
                                <p:cTn id="245" presetID="10" presetClass="entr" presetSubtype="0" fill="hold" grpId="0" nodeType="clickEffect">
                                  <p:stCondLst>
                                    <p:cond delay="0"/>
                                  </p:stCondLst>
                                  <p:childTnLst>
                                    <p:set>
                                      <p:cBhvr>
                                        <p:cTn id="246" dur="1" fill="hold">
                                          <p:stCondLst>
                                            <p:cond delay="0"/>
                                          </p:stCondLst>
                                        </p:cTn>
                                        <p:tgtEl>
                                          <p:spTgt spid="44"/>
                                        </p:tgtEl>
                                        <p:attrNameLst>
                                          <p:attrName>style.visibility</p:attrName>
                                        </p:attrNameLst>
                                      </p:cBhvr>
                                      <p:to>
                                        <p:strVal val="visible"/>
                                      </p:to>
                                    </p:set>
                                    <p:animEffect transition="in" filter="fade">
                                      <p:cBhvr>
                                        <p:cTn id="247" dur="500"/>
                                        <p:tgtEl>
                                          <p:spTgt spid="44"/>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41"/>
                                        </p:tgtEl>
                                        <p:attrNameLst>
                                          <p:attrName>style.visibility</p:attrName>
                                        </p:attrNameLst>
                                      </p:cBhvr>
                                      <p:to>
                                        <p:strVal val="visible"/>
                                      </p:to>
                                    </p:set>
                                    <p:animEffect transition="in" filter="fade">
                                      <p:cBhvr>
                                        <p:cTn id="250" dur="500"/>
                                        <p:tgtEl>
                                          <p:spTgt spid="41"/>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39"/>
                                        </p:tgtEl>
                                        <p:attrNameLst>
                                          <p:attrName>style.visibility</p:attrName>
                                        </p:attrNameLst>
                                      </p:cBhvr>
                                      <p:to>
                                        <p:strVal val="visible"/>
                                      </p:to>
                                    </p:set>
                                    <p:animEffect transition="in" filter="fade">
                                      <p:cBhvr>
                                        <p:cTn id="253" dur="500"/>
                                        <p:tgtEl>
                                          <p:spTgt spid="39"/>
                                        </p:tgtEl>
                                      </p:cBhvr>
                                    </p:animEffect>
                                  </p:childTnLst>
                                </p:cTn>
                              </p:par>
                            </p:childTnLst>
                          </p:cTn>
                        </p:par>
                      </p:childTnLst>
                    </p:cTn>
                  </p:par>
                  <p:par>
                    <p:cTn id="254" fill="hold">
                      <p:stCondLst>
                        <p:cond delay="indefinite"/>
                      </p:stCondLst>
                      <p:childTnLst>
                        <p:par>
                          <p:cTn id="255" fill="hold">
                            <p:stCondLst>
                              <p:cond delay="0"/>
                            </p:stCondLst>
                            <p:childTnLst>
                              <p:par>
                                <p:cTn id="256" presetID="10" presetClass="entr" presetSubtype="0" fill="hold" grpId="0" nodeType="clickEffect">
                                  <p:stCondLst>
                                    <p:cond delay="0"/>
                                  </p:stCondLst>
                                  <p:childTnLst>
                                    <p:set>
                                      <p:cBhvr>
                                        <p:cTn id="257" dur="1" fill="hold">
                                          <p:stCondLst>
                                            <p:cond delay="0"/>
                                          </p:stCondLst>
                                        </p:cTn>
                                        <p:tgtEl>
                                          <p:spTgt spid="71"/>
                                        </p:tgtEl>
                                        <p:attrNameLst>
                                          <p:attrName>style.visibility</p:attrName>
                                        </p:attrNameLst>
                                      </p:cBhvr>
                                      <p:to>
                                        <p:strVal val="visible"/>
                                      </p:to>
                                    </p:set>
                                    <p:animEffect transition="in" filter="fade">
                                      <p:cBhvr>
                                        <p:cTn id="258" dur="500"/>
                                        <p:tgtEl>
                                          <p:spTgt spid="71"/>
                                        </p:tgtEl>
                                      </p:cBhvr>
                                    </p:animEffect>
                                  </p:childTnLst>
                                </p:cTn>
                              </p:par>
                            </p:childTnLst>
                          </p:cTn>
                        </p:par>
                      </p:childTnLst>
                    </p:cTn>
                  </p:par>
                  <p:par>
                    <p:cTn id="259" fill="hold">
                      <p:stCondLst>
                        <p:cond delay="indefinite"/>
                      </p:stCondLst>
                      <p:childTnLst>
                        <p:par>
                          <p:cTn id="260" fill="hold">
                            <p:stCondLst>
                              <p:cond delay="0"/>
                            </p:stCondLst>
                            <p:childTnLst>
                              <p:par>
                                <p:cTn id="261" presetID="10" presetClass="entr" presetSubtype="0" fill="hold" grpId="0" nodeType="clickEffect">
                                  <p:stCondLst>
                                    <p:cond delay="0"/>
                                  </p:stCondLst>
                                  <p:childTnLst>
                                    <p:set>
                                      <p:cBhvr>
                                        <p:cTn id="262" dur="1" fill="hold">
                                          <p:stCondLst>
                                            <p:cond delay="0"/>
                                          </p:stCondLst>
                                        </p:cTn>
                                        <p:tgtEl>
                                          <p:spTgt spid="45"/>
                                        </p:tgtEl>
                                        <p:attrNameLst>
                                          <p:attrName>style.visibility</p:attrName>
                                        </p:attrNameLst>
                                      </p:cBhvr>
                                      <p:to>
                                        <p:strVal val="visible"/>
                                      </p:to>
                                    </p:set>
                                    <p:animEffect transition="in" filter="fade">
                                      <p:cBhvr>
                                        <p:cTn id="263" dur="500"/>
                                        <p:tgtEl>
                                          <p:spTgt spid="45"/>
                                        </p:tgtEl>
                                      </p:cBhvr>
                                    </p:animEffect>
                                  </p:childTnLst>
                                </p:cTn>
                              </p:par>
                              <p:par>
                                <p:cTn id="264" presetID="10" presetClass="entr" presetSubtype="0" fill="hold" grpId="0" nodeType="withEffect">
                                  <p:stCondLst>
                                    <p:cond delay="0"/>
                                  </p:stCondLst>
                                  <p:childTnLst>
                                    <p:set>
                                      <p:cBhvr>
                                        <p:cTn id="265" dur="1" fill="hold">
                                          <p:stCondLst>
                                            <p:cond delay="0"/>
                                          </p:stCondLst>
                                        </p:cTn>
                                        <p:tgtEl>
                                          <p:spTgt spid="30"/>
                                        </p:tgtEl>
                                        <p:attrNameLst>
                                          <p:attrName>style.visibility</p:attrName>
                                        </p:attrNameLst>
                                      </p:cBhvr>
                                      <p:to>
                                        <p:strVal val="visible"/>
                                      </p:to>
                                    </p:set>
                                    <p:animEffect transition="in" filter="fade">
                                      <p:cBhvr>
                                        <p:cTn id="266" dur="500"/>
                                        <p:tgtEl>
                                          <p:spTgt spid="30"/>
                                        </p:tgtEl>
                                      </p:cBhvr>
                                    </p:animEffect>
                                  </p:childTnLst>
                                </p:cTn>
                              </p:par>
                              <p:par>
                                <p:cTn id="267" presetID="10" presetClass="entr" presetSubtype="0" fill="hold" grpId="0" nodeType="withEffect">
                                  <p:stCondLst>
                                    <p:cond delay="0"/>
                                  </p:stCondLst>
                                  <p:childTnLst>
                                    <p:set>
                                      <p:cBhvr>
                                        <p:cTn id="268" dur="1" fill="hold">
                                          <p:stCondLst>
                                            <p:cond delay="0"/>
                                          </p:stCondLst>
                                        </p:cTn>
                                        <p:tgtEl>
                                          <p:spTgt spid="29"/>
                                        </p:tgtEl>
                                        <p:attrNameLst>
                                          <p:attrName>style.visibility</p:attrName>
                                        </p:attrNameLst>
                                      </p:cBhvr>
                                      <p:to>
                                        <p:strVal val="visible"/>
                                      </p:to>
                                    </p:set>
                                    <p:animEffect transition="in" filter="fade">
                                      <p:cBhvr>
                                        <p:cTn id="26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9" grpId="0"/>
      <p:bldP spid="20" grpId="0"/>
      <p:bldP spid="21" grpId="0"/>
      <p:bldP spid="22" grpId="0"/>
      <p:bldP spid="23" grpId="0"/>
      <p:bldP spid="24" grpId="0"/>
      <p:bldP spid="25" grpId="0"/>
      <p:bldP spid="26" grpId="0"/>
      <p:bldP spid="27" grpId="0"/>
      <p:bldP spid="28" grpId="0"/>
      <p:bldP spid="29" grpId="0"/>
      <p:bldP spid="30" grpId="0" animBg="1"/>
      <p:bldP spid="31" grpId="0" animBg="1"/>
      <p:bldP spid="32" grpId="0"/>
      <p:bldP spid="33" grpId="0"/>
      <p:bldP spid="34" grpId="0" animBg="1"/>
      <p:bldP spid="35" grpId="0"/>
      <p:bldP spid="36" grpId="0" animBg="1"/>
      <p:bldP spid="37" grpId="0"/>
      <p:bldP spid="38" grpId="0"/>
      <p:bldP spid="39" grpId="0"/>
      <p:bldP spid="40" grpId="0" animBg="1"/>
      <p:bldP spid="41" grpId="0" animBg="1"/>
      <p:bldP spid="42" grpId="0"/>
      <p:bldP spid="43" grpId="0"/>
      <p:bldP spid="44" grpId="0"/>
      <p:bldP spid="45" grpId="0"/>
      <p:bldP spid="7" grpId="0"/>
      <p:bldP spid="9"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p:bldP spid="66" grpId="0"/>
      <p:bldP spid="67" grpId="0"/>
      <p:bldP spid="68" grpId="0"/>
      <p:bldP spid="69" grpId="0"/>
      <p:bldP spid="70" grpId="0"/>
      <p:bldP spid="7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ltLang="en-US"/>
              <a:t>Round Robin (RR) (tt)</a:t>
            </a:r>
            <a:endParaRPr lang="en-US"/>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51520" y="1240363"/>
            <a:ext cx="8640960" cy="4824536"/>
          </a:xfrm>
        </p:spPr>
        <p:txBody>
          <a:bodyPr/>
          <a:lstStyle/>
          <a:p>
            <a:endParaRPr lang="en-US"/>
          </a:p>
          <a:p>
            <a:endParaRPr lang="en-US"/>
          </a:p>
          <a:p>
            <a:endParaRPr lang="en-US"/>
          </a:p>
          <a:p>
            <a:endParaRPr lang="en-US"/>
          </a:p>
          <a:p>
            <a:endParaRPr lang="en-US"/>
          </a:p>
          <a:p>
            <a:r>
              <a:rPr lang="en-US"/>
              <a:t>Giản đồ Gantt (quantum time = 4)</a:t>
            </a:r>
          </a:p>
          <a:p>
            <a:endParaRPr lang="en-US"/>
          </a:p>
          <a:p>
            <a:endParaRPr lang="en-US"/>
          </a:p>
          <a:p>
            <a:r>
              <a:rPr lang="en-US"/>
              <a:t>Thời gian đáp ứng: </a:t>
            </a:r>
          </a:p>
          <a:p>
            <a:pPr lvl="1"/>
            <a:r>
              <a:rPr lang="en-US"/>
              <a:t>P1 = 0, P2 = 2, P3 = 7, P4 = 10, P5 = 10</a:t>
            </a:r>
          </a:p>
          <a:p>
            <a:pPr lvl="1"/>
            <a:r>
              <a:rPr lang="en-US"/>
              <a:t>Thời gian đáp ứng trung bình: 5.8</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4/7/2020</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2057400" y="1169840"/>
          <a:ext cx="4876800" cy="23732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203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1203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267004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3401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46817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59618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1371600"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281635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354787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537667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609904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97002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246888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8</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318211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448056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19</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574243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26</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7562088"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7790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8">
            <a:extLst>
              <a:ext uri="{FF2B5EF4-FFF2-40B4-BE49-F238E27FC236}">
                <a16:creationId xmlns:a16="http://schemas.microsoft.com/office/drawing/2014/main" id="{50ED0821-2D13-4A27-99AA-5735CD376653}"/>
              </a:ext>
            </a:extLst>
          </p:cNvPr>
          <p:cNvSpPr>
            <a:spLocks noChangeShapeType="1"/>
          </p:cNvSpPr>
          <p:nvPr/>
        </p:nvSpPr>
        <p:spPr bwMode="auto">
          <a:xfrm>
            <a:off x="19385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3">
            <a:extLst>
              <a:ext uri="{FF2B5EF4-FFF2-40B4-BE49-F238E27FC236}">
                <a16:creationId xmlns:a16="http://schemas.microsoft.com/office/drawing/2014/main" id="{D15B2F81-17AC-4003-B360-49FA805D6F45}"/>
              </a:ext>
            </a:extLst>
          </p:cNvPr>
          <p:cNvSpPr txBox="1">
            <a:spLocks noChangeArrowheads="1"/>
          </p:cNvSpPr>
          <p:nvPr/>
        </p:nvSpPr>
        <p:spPr bwMode="auto">
          <a:xfrm>
            <a:off x="171907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4</a:t>
            </a:r>
          </a:p>
        </p:txBody>
      </p:sp>
      <p:sp>
        <p:nvSpPr>
          <p:cNvPr id="33" name="Text Box 13">
            <a:extLst>
              <a:ext uri="{FF2B5EF4-FFF2-40B4-BE49-F238E27FC236}">
                <a16:creationId xmlns:a16="http://schemas.microsoft.com/office/drawing/2014/main" id="{44D9B45A-10E9-4374-AF76-DFC0BCA3AA58}"/>
              </a:ext>
            </a:extLst>
          </p:cNvPr>
          <p:cNvSpPr txBox="1">
            <a:spLocks noChangeArrowheads="1"/>
          </p:cNvSpPr>
          <p:nvPr/>
        </p:nvSpPr>
        <p:spPr bwMode="auto">
          <a:xfrm>
            <a:off x="208483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34" name="Line 18">
            <a:extLst>
              <a:ext uri="{FF2B5EF4-FFF2-40B4-BE49-F238E27FC236}">
                <a16:creationId xmlns:a16="http://schemas.microsoft.com/office/drawing/2014/main" id="{A7114E6D-BE92-40BC-B65E-247D5C02E48F}"/>
              </a:ext>
            </a:extLst>
          </p:cNvPr>
          <p:cNvSpPr>
            <a:spLocks noChangeShapeType="1"/>
          </p:cNvSpPr>
          <p:nvPr/>
        </p:nvSpPr>
        <p:spPr bwMode="auto">
          <a:xfrm>
            <a:off x="41330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13">
            <a:extLst>
              <a:ext uri="{FF2B5EF4-FFF2-40B4-BE49-F238E27FC236}">
                <a16:creationId xmlns:a16="http://schemas.microsoft.com/office/drawing/2014/main" id="{F685915D-F7C4-46B4-AA74-4545FB34A0ED}"/>
              </a:ext>
            </a:extLst>
          </p:cNvPr>
          <p:cNvSpPr txBox="1">
            <a:spLocks noChangeArrowheads="1"/>
          </p:cNvSpPr>
          <p:nvPr/>
        </p:nvSpPr>
        <p:spPr bwMode="auto">
          <a:xfrm>
            <a:off x="391363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16</a:t>
            </a:r>
          </a:p>
        </p:txBody>
      </p:sp>
      <p:sp>
        <p:nvSpPr>
          <p:cNvPr id="36" name="Line 18">
            <a:extLst>
              <a:ext uri="{FF2B5EF4-FFF2-40B4-BE49-F238E27FC236}">
                <a16:creationId xmlns:a16="http://schemas.microsoft.com/office/drawing/2014/main" id="{39A8CA3E-B29A-4348-92EC-D240FA8BFB3F}"/>
              </a:ext>
            </a:extLst>
          </p:cNvPr>
          <p:cNvSpPr>
            <a:spLocks noChangeShapeType="1"/>
          </p:cNvSpPr>
          <p:nvPr/>
        </p:nvSpPr>
        <p:spPr bwMode="auto">
          <a:xfrm>
            <a:off x="52303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Text Box 13">
            <a:extLst>
              <a:ext uri="{FF2B5EF4-FFF2-40B4-BE49-F238E27FC236}">
                <a16:creationId xmlns:a16="http://schemas.microsoft.com/office/drawing/2014/main" id="{457DEFF1-8C61-4759-B479-6A398663995E}"/>
              </a:ext>
            </a:extLst>
          </p:cNvPr>
          <p:cNvSpPr txBox="1">
            <a:spLocks noChangeArrowheads="1"/>
          </p:cNvSpPr>
          <p:nvPr/>
        </p:nvSpPr>
        <p:spPr bwMode="auto">
          <a:xfrm>
            <a:off x="50185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22</a:t>
            </a:r>
          </a:p>
        </p:txBody>
      </p:sp>
      <p:sp>
        <p:nvSpPr>
          <p:cNvPr id="38" name="Text Box 13">
            <a:extLst>
              <a:ext uri="{FF2B5EF4-FFF2-40B4-BE49-F238E27FC236}">
                <a16:creationId xmlns:a16="http://schemas.microsoft.com/office/drawing/2014/main" id="{DE0C782D-457E-4737-B5EA-8491EB148003}"/>
              </a:ext>
            </a:extLst>
          </p:cNvPr>
          <p:cNvSpPr txBox="1">
            <a:spLocks noChangeArrowheads="1"/>
          </p:cNvSpPr>
          <p:nvPr/>
        </p:nvSpPr>
        <p:spPr bwMode="auto">
          <a:xfrm>
            <a:off x="646632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30</a:t>
            </a:r>
          </a:p>
        </p:txBody>
      </p:sp>
      <p:sp>
        <p:nvSpPr>
          <p:cNvPr id="39" name="Text Box 13">
            <a:extLst>
              <a:ext uri="{FF2B5EF4-FFF2-40B4-BE49-F238E27FC236}">
                <a16:creationId xmlns:a16="http://schemas.microsoft.com/office/drawing/2014/main" id="{31611B1A-1D49-436C-BBDF-BF96B37CF69E}"/>
              </a:ext>
            </a:extLst>
          </p:cNvPr>
          <p:cNvSpPr txBox="1">
            <a:spLocks noChangeArrowheads="1"/>
          </p:cNvSpPr>
          <p:nvPr/>
        </p:nvSpPr>
        <p:spPr bwMode="auto">
          <a:xfrm>
            <a:off x="7205472"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34</a:t>
            </a:r>
          </a:p>
        </p:txBody>
      </p:sp>
      <p:sp>
        <p:nvSpPr>
          <p:cNvPr id="40" name="Line 18">
            <a:extLst>
              <a:ext uri="{FF2B5EF4-FFF2-40B4-BE49-F238E27FC236}">
                <a16:creationId xmlns:a16="http://schemas.microsoft.com/office/drawing/2014/main" id="{11E3E0DE-97B9-42DC-B801-2D8C7CAA35C9}"/>
              </a:ext>
            </a:extLst>
          </p:cNvPr>
          <p:cNvSpPr>
            <a:spLocks noChangeShapeType="1"/>
          </p:cNvSpPr>
          <p:nvPr/>
        </p:nvSpPr>
        <p:spPr bwMode="auto">
          <a:xfrm>
            <a:off x="669340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8">
            <a:extLst>
              <a:ext uri="{FF2B5EF4-FFF2-40B4-BE49-F238E27FC236}">
                <a16:creationId xmlns:a16="http://schemas.microsoft.com/office/drawing/2014/main" id="{18722E9F-45CA-4CC1-9318-58B1C7BCD231}"/>
              </a:ext>
            </a:extLst>
          </p:cNvPr>
          <p:cNvSpPr>
            <a:spLocks noChangeShapeType="1"/>
          </p:cNvSpPr>
          <p:nvPr/>
        </p:nvSpPr>
        <p:spPr bwMode="auto">
          <a:xfrm>
            <a:off x="74249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Text Box 13">
            <a:extLst>
              <a:ext uri="{FF2B5EF4-FFF2-40B4-BE49-F238E27FC236}">
                <a16:creationId xmlns:a16="http://schemas.microsoft.com/office/drawing/2014/main" id="{B6E52838-AC95-41E9-8C4B-F68BEEDAC005}"/>
              </a:ext>
            </a:extLst>
          </p:cNvPr>
          <p:cNvSpPr txBox="1">
            <a:spLocks noChangeArrowheads="1"/>
          </p:cNvSpPr>
          <p:nvPr/>
        </p:nvSpPr>
        <p:spPr bwMode="auto">
          <a:xfrm>
            <a:off x="418795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43" name="Text Box 13">
            <a:extLst>
              <a:ext uri="{FF2B5EF4-FFF2-40B4-BE49-F238E27FC236}">
                <a16:creationId xmlns:a16="http://schemas.microsoft.com/office/drawing/2014/main" id="{F83349A4-F39C-429F-A612-AC7E0CC8A5ED}"/>
              </a:ext>
            </a:extLst>
          </p:cNvPr>
          <p:cNvSpPr txBox="1">
            <a:spLocks noChangeArrowheads="1"/>
          </p:cNvSpPr>
          <p:nvPr/>
        </p:nvSpPr>
        <p:spPr bwMode="auto">
          <a:xfrm>
            <a:off x="4727448"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44" name="Text Box 13">
            <a:extLst>
              <a:ext uri="{FF2B5EF4-FFF2-40B4-BE49-F238E27FC236}">
                <a16:creationId xmlns:a16="http://schemas.microsoft.com/office/drawing/2014/main" id="{4A1C1A35-033E-4CCC-B409-6FB72D0BFF6B}"/>
              </a:ext>
            </a:extLst>
          </p:cNvPr>
          <p:cNvSpPr txBox="1">
            <a:spLocks noChangeArrowheads="1"/>
          </p:cNvSpPr>
          <p:nvPr/>
        </p:nvSpPr>
        <p:spPr bwMode="auto">
          <a:xfrm>
            <a:off x="6839712"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45" name="Text Box 13">
            <a:extLst>
              <a:ext uri="{FF2B5EF4-FFF2-40B4-BE49-F238E27FC236}">
                <a16:creationId xmlns:a16="http://schemas.microsoft.com/office/drawing/2014/main" id="{485794A4-B229-44E5-8365-A536AE1F7F27}"/>
              </a:ext>
            </a:extLst>
          </p:cNvPr>
          <p:cNvSpPr txBox="1">
            <a:spLocks noChangeArrowheads="1"/>
          </p:cNvSpPr>
          <p:nvPr/>
        </p:nvSpPr>
        <p:spPr bwMode="auto">
          <a:xfrm>
            <a:off x="7380729"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Tree>
    <p:extLst>
      <p:ext uri="{BB962C8B-B14F-4D97-AF65-F5344CB8AC3E}">
        <p14:creationId xmlns:p14="http://schemas.microsoft.com/office/powerpoint/2010/main" val="220206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 calcmode="lin" valueType="num">
                                      <p:cBhvr additive="base">
                                        <p:cTn id="1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1B14A-75AE-4F04-B441-12F2008125AB}"/>
              </a:ext>
            </a:extLst>
          </p:cNvPr>
          <p:cNvSpPr>
            <a:spLocks noGrp="1"/>
          </p:cNvSpPr>
          <p:nvPr>
            <p:ph type="title"/>
          </p:nvPr>
        </p:nvSpPr>
        <p:spPr/>
        <p:txBody>
          <a:bodyPr/>
          <a:lstStyle/>
          <a:p>
            <a:r>
              <a:rPr lang="en-US" altLang="en-US"/>
              <a:t>Round Robin (RR) (tt)</a:t>
            </a:r>
            <a:endParaRPr lang="en-US"/>
          </a:p>
        </p:txBody>
      </p:sp>
      <p:sp>
        <p:nvSpPr>
          <p:cNvPr id="3" name="Content Placeholder 2">
            <a:extLst>
              <a:ext uri="{FF2B5EF4-FFF2-40B4-BE49-F238E27FC236}">
                <a16:creationId xmlns:a16="http://schemas.microsoft.com/office/drawing/2014/main" id="{AFF0724F-95EB-429C-8408-7DC092AD5CCB}"/>
              </a:ext>
            </a:extLst>
          </p:cNvPr>
          <p:cNvSpPr>
            <a:spLocks noGrp="1"/>
          </p:cNvSpPr>
          <p:nvPr>
            <p:ph idx="1"/>
          </p:nvPr>
        </p:nvSpPr>
        <p:spPr/>
        <p:txBody>
          <a:bodyPr/>
          <a:lstStyle/>
          <a:p>
            <a:r>
              <a:rPr lang="en-US"/>
              <a:t>Thời gian chờ:</a:t>
            </a:r>
          </a:p>
          <a:p>
            <a:pPr lvl="1"/>
            <a:r>
              <a:rPr lang="en-US"/>
              <a:t>P1 = 4 + 14, P2 = 2 + 8, P3 = 7 + 14, P4 = 10, P5 = 10 + 8</a:t>
            </a:r>
          </a:p>
          <a:p>
            <a:pPr lvl="1"/>
            <a:r>
              <a:rPr lang="en-US"/>
              <a:t>Thời gian chờ trung bình: 15.4</a:t>
            </a:r>
          </a:p>
          <a:p>
            <a:r>
              <a:rPr lang="en-US"/>
              <a:t>Thời gian hoàn thành:</a:t>
            </a:r>
          </a:p>
          <a:p>
            <a:pPr lvl="1"/>
            <a:r>
              <a:rPr lang="en-US"/>
              <a:t>P1 = 30, P2 = 17, P3 = 29, P4 = 13, P5 = 24</a:t>
            </a:r>
          </a:p>
          <a:p>
            <a:pPr lvl="1"/>
            <a:r>
              <a:rPr lang="en-US"/>
              <a:t>Thời gian hoàn thành trung bình: 22.6</a:t>
            </a:r>
          </a:p>
          <a:p>
            <a:r>
              <a:rPr lang="en-US"/>
              <a:t>Nhận xét:</a:t>
            </a:r>
          </a:p>
          <a:p>
            <a:pPr lvl="1"/>
            <a:r>
              <a:rPr lang="vi-VN" sz="2600"/>
              <a:t> </a:t>
            </a:r>
            <a:r>
              <a:rPr lang="en-US" sz="2600"/>
              <a:t>Thời gian hoàn thành </a:t>
            </a:r>
            <a:r>
              <a:rPr lang="vi-VN" sz="2600"/>
              <a:t>trung bình lớn hơn SJF, nhưng đáp ứng tốt hơn</a:t>
            </a:r>
            <a:r>
              <a:rPr lang="en-US" sz="2600"/>
              <a:t>. </a:t>
            </a:r>
            <a:endParaRPr lang="vi-VN" sz="2600"/>
          </a:p>
          <a:p>
            <a:endParaRPr lang="en-US"/>
          </a:p>
        </p:txBody>
      </p:sp>
      <p:sp>
        <p:nvSpPr>
          <p:cNvPr id="4" name="Date Placeholder 3">
            <a:extLst>
              <a:ext uri="{FF2B5EF4-FFF2-40B4-BE49-F238E27FC236}">
                <a16:creationId xmlns:a16="http://schemas.microsoft.com/office/drawing/2014/main" id="{3481EB9C-7DD7-4DFF-8DE0-548A99914213}"/>
              </a:ext>
            </a:extLst>
          </p:cNvPr>
          <p:cNvSpPr>
            <a:spLocks noGrp="1"/>
          </p:cNvSpPr>
          <p:nvPr>
            <p:ph type="dt" sz="half" idx="10"/>
          </p:nvPr>
        </p:nvSpPr>
        <p:spPr/>
        <p:txBody>
          <a:bodyPr/>
          <a:lstStyle/>
          <a:p>
            <a:fld id="{F7681EE8-9FE2-425D-8FB4-74C399BDEDA0}" type="datetime1">
              <a:rPr kumimoji="1" lang="en-US" altLang="ja-JP" smtClean="0"/>
              <a:t>4/7/2020</a:t>
            </a:fld>
            <a:endParaRPr kumimoji="1" lang="ja-JP" altLang="en-US"/>
          </a:p>
        </p:txBody>
      </p:sp>
      <p:sp>
        <p:nvSpPr>
          <p:cNvPr id="5" name="Slide Number Placeholder 4">
            <a:extLst>
              <a:ext uri="{FF2B5EF4-FFF2-40B4-BE49-F238E27FC236}">
                <a16:creationId xmlns:a16="http://schemas.microsoft.com/office/drawing/2014/main" id="{995ECE15-DE3B-433F-98C7-498EE1216234}"/>
              </a:ext>
            </a:extLst>
          </p:cNvPr>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6" name="Footer Placeholder 5">
            <a:extLst>
              <a:ext uri="{FF2B5EF4-FFF2-40B4-BE49-F238E27FC236}">
                <a16:creationId xmlns:a16="http://schemas.microsoft.com/office/drawing/2014/main" id="{106F83BC-9C43-4217-A026-64C10525101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173327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Round Robin (RR) (tt)</a:t>
            </a:r>
            <a:endParaRPr lang="en-US"/>
          </a:p>
        </p:txBody>
      </p:sp>
      <p:sp>
        <p:nvSpPr>
          <p:cNvPr id="3" name="Content Placeholder 2"/>
          <p:cNvSpPr>
            <a:spLocks noGrp="1"/>
          </p:cNvSpPr>
          <p:nvPr>
            <p:ph idx="1"/>
          </p:nvPr>
        </p:nvSpPr>
        <p:spPr/>
        <p:txBody>
          <a:bodyPr/>
          <a:lstStyle/>
          <a:p>
            <a:r>
              <a:rPr lang="vi-VN"/>
              <a:t>Quantum time = 1:</a:t>
            </a:r>
          </a:p>
          <a:p>
            <a:endParaRPr lang="vi-VN"/>
          </a:p>
          <a:p>
            <a:endParaRPr lang="en-US"/>
          </a:p>
          <a:p>
            <a:endParaRPr lang="vi-VN"/>
          </a:p>
          <a:p>
            <a:endParaRPr lang="vi-VN"/>
          </a:p>
          <a:p>
            <a:pPr lvl="1"/>
            <a:r>
              <a:rPr lang="vi-VN"/>
              <a:t>Thời gian turn-around trung bình cao hơn so với SJF nhưng có thời gian đ</a:t>
            </a:r>
            <a:r>
              <a:rPr lang="en-US"/>
              <a:t>á</a:t>
            </a:r>
            <a:r>
              <a:rPr lang="vi-VN"/>
              <a:t>p ứng trung bình tốt hơn</a:t>
            </a:r>
          </a:p>
          <a:p>
            <a:pPr lvl="1"/>
            <a:r>
              <a:rPr lang="vi-VN"/>
              <a:t>Ưu tiên CPU-bound process</a:t>
            </a:r>
          </a:p>
          <a:p>
            <a:pPr lvl="2"/>
            <a:r>
              <a:rPr lang="vi-VN"/>
              <a:t>I/O-bound</a:t>
            </a:r>
          </a:p>
          <a:p>
            <a:pPr lvl="2"/>
            <a:r>
              <a:rPr lang="vi-VN"/>
              <a:t>CPU-bound</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4/7/2020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7" name="Object 1"/>
          <p:cNvGraphicFramePr>
            <a:graphicFrameLocks noChangeAspect="1"/>
          </p:cNvGraphicFramePr>
          <p:nvPr>
            <p:extLst>
              <p:ext uri="{D42A27DB-BD31-4B8C-83A1-F6EECF244321}">
                <p14:modId xmlns:p14="http://schemas.microsoft.com/office/powerpoint/2010/main" val="3298731208"/>
              </p:ext>
            </p:extLst>
          </p:nvPr>
        </p:nvGraphicFramePr>
        <p:xfrm>
          <a:off x="998538" y="1878769"/>
          <a:ext cx="7145337" cy="1946275"/>
        </p:xfrm>
        <a:graphic>
          <a:graphicData uri="http://schemas.openxmlformats.org/presentationml/2006/ole">
            <mc:AlternateContent xmlns:mc="http://schemas.openxmlformats.org/markup-compatibility/2006">
              <mc:Choice xmlns:v="urn:schemas-microsoft-com:vml" Requires="v">
                <p:oleObj spid="_x0000_s2089" name="Artwork" r:id="rId3" imgW="5942857" imgH="1619476" progId="Adobe.Illustrator.7">
                  <p:embed/>
                </p:oleObj>
              </mc:Choice>
              <mc:Fallback>
                <p:oleObj name="Artwork" r:id="rId3" imgW="5942857" imgH="1619476" progId="Adobe.Illustrator.7">
                  <p:embed/>
                  <p:pic>
                    <p:nvPicPr>
                      <p:cNvPr id="11268"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538" y="1878769"/>
                        <a:ext cx="7145337"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0017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 calcmode="lin" valueType="num">
                                      <p:cBhvr additive="base">
                                        <p:cTn id="1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 calcmode="lin" valueType="num">
                                      <p:cBhvr additive="base">
                                        <p:cTn id="2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638</TotalTime>
  <Words>2750</Words>
  <Application>Microsoft Office PowerPoint</Application>
  <PresentationFormat>On-screen Show (4:3)</PresentationFormat>
  <Paragraphs>617</Paragraphs>
  <Slides>34</Slides>
  <Notes>19</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34</vt:i4>
      </vt:variant>
    </vt:vector>
  </HeadingPairs>
  <TitlesOfParts>
    <vt:vector size="41" baseType="lpstr">
      <vt:lpstr>Arial</vt:lpstr>
      <vt:lpstr>Calibri</vt:lpstr>
      <vt:lpstr>Times New Roman</vt:lpstr>
      <vt:lpstr>Wingdings</vt:lpstr>
      <vt:lpstr>dsp</vt:lpstr>
      <vt:lpstr>Artwork</vt:lpstr>
      <vt:lpstr>Equation</vt:lpstr>
      <vt:lpstr>HỆ ĐIỀU HÀNH Chương 4 (2)  Định thời CPU</vt:lpstr>
      <vt:lpstr>Câu hỏi ôn tập chương 4 (1)</vt:lpstr>
      <vt:lpstr>Nội dung chương 4 (2)</vt:lpstr>
      <vt:lpstr>Round Robin (RR)</vt:lpstr>
      <vt:lpstr>Round Robin (RR) (tt)</vt:lpstr>
      <vt:lpstr>Round Robin (RR) (tt)</vt:lpstr>
      <vt:lpstr>Round Robin (RR) (tt)</vt:lpstr>
      <vt:lpstr>Round Robin (RR) (tt)</vt:lpstr>
      <vt:lpstr>Round Robin (RR) (tt)</vt:lpstr>
      <vt:lpstr>Round Robin (RR) (tt)</vt:lpstr>
      <vt:lpstr>Round Robin (RR) (tt)</vt:lpstr>
      <vt:lpstr>Round Robin (RR) (tt)</vt:lpstr>
      <vt:lpstr>Quantum time cho Round Robin</vt:lpstr>
      <vt:lpstr>Quantum time cho Round Robin (tt)</vt:lpstr>
      <vt:lpstr>Quantum time cho Round Robin (tt)</vt:lpstr>
      <vt:lpstr>Nhược điểm của Round Robin</vt:lpstr>
      <vt:lpstr>Highest Response Ratio Next</vt:lpstr>
      <vt:lpstr>Multilevel Queue Scheduling</vt:lpstr>
      <vt:lpstr>Multilevel Queue Scheduling (tt)</vt:lpstr>
      <vt:lpstr>Multilevel Queue Scheduling (tt)</vt:lpstr>
      <vt:lpstr>Multilevel Feedback Queue</vt:lpstr>
      <vt:lpstr>Multilevel Feedback Queue (tt)</vt:lpstr>
      <vt:lpstr>Multilevel Feedback Queue (tt)</vt:lpstr>
      <vt:lpstr>Multilevel Feedback Queue (tt)</vt:lpstr>
      <vt:lpstr>So sánh các giải thuật</vt:lpstr>
      <vt:lpstr>Tóm tắt lại nội dung buổi học</vt:lpstr>
      <vt:lpstr>Câu hỏi ôn tập chương 4</vt:lpstr>
      <vt:lpstr>Bài tập 1</vt:lpstr>
      <vt:lpstr>Bài tập 2</vt:lpstr>
      <vt:lpstr>Bài tập 3</vt:lpstr>
      <vt:lpstr>Bài tập 4</vt:lpstr>
      <vt:lpstr>Bài tập 5</vt:lpstr>
      <vt:lpstr>Bài tập 6</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creator>Phan Đình Duy</dc:creator>
  <cp:lastModifiedBy>ntthien</cp:lastModifiedBy>
  <cp:revision>100</cp:revision>
  <dcterms:created xsi:type="dcterms:W3CDTF">2017-02-19T14:22:18Z</dcterms:created>
  <dcterms:modified xsi:type="dcterms:W3CDTF">2020-04-07T08:07:06Z</dcterms:modified>
</cp:coreProperties>
</file>