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226"/>
  </p:notesMasterIdLst>
  <p:handoutMasterIdLst>
    <p:handoutMasterId r:id="rId227"/>
  </p:handoutMasterIdLst>
  <p:sldIdLst>
    <p:sldId id="747" r:id="rId2"/>
    <p:sldId id="728" r:id="rId3"/>
    <p:sldId id="729" r:id="rId4"/>
    <p:sldId id="730" r:id="rId5"/>
    <p:sldId id="731" r:id="rId6"/>
    <p:sldId id="732" r:id="rId7"/>
    <p:sldId id="733" r:id="rId8"/>
    <p:sldId id="734" r:id="rId9"/>
    <p:sldId id="737" r:id="rId10"/>
    <p:sldId id="738" r:id="rId11"/>
    <p:sldId id="847" r:id="rId12"/>
    <p:sldId id="739" r:id="rId13"/>
    <p:sldId id="848" r:id="rId14"/>
    <p:sldId id="740" r:id="rId15"/>
    <p:sldId id="741" r:id="rId16"/>
    <p:sldId id="742" r:id="rId17"/>
    <p:sldId id="743" r:id="rId18"/>
    <p:sldId id="744" r:id="rId19"/>
    <p:sldId id="745" r:id="rId20"/>
    <p:sldId id="849" r:id="rId21"/>
    <p:sldId id="746" r:id="rId22"/>
    <p:sldId id="449" r:id="rId23"/>
    <p:sldId id="450" r:id="rId24"/>
    <p:sldId id="451" r:id="rId25"/>
    <p:sldId id="452" r:id="rId26"/>
    <p:sldId id="453" r:id="rId27"/>
    <p:sldId id="330" r:id="rId28"/>
    <p:sldId id="332" r:id="rId29"/>
    <p:sldId id="437" r:id="rId30"/>
    <p:sldId id="438" r:id="rId31"/>
    <p:sldId id="442" r:id="rId32"/>
    <p:sldId id="439" r:id="rId33"/>
    <p:sldId id="440" r:id="rId34"/>
    <p:sldId id="441" r:id="rId35"/>
    <p:sldId id="348" r:id="rId36"/>
    <p:sldId id="445" r:id="rId37"/>
    <p:sldId id="446" r:id="rId38"/>
    <p:sldId id="444" r:id="rId39"/>
    <p:sldId id="694" r:id="rId40"/>
    <p:sldId id="695" r:id="rId41"/>
    <p:sldId id="298" r:id="rId42"/>
    <p:sldId id="300" r:id="rId43"/>
    <p:sldId id="303" r:id="rId44"/>
    <p:sldId id="305" r:id="rId45"/>
    <p:sldId id="314" r:id="rId46"/>
    <p:sldId id="492" r:id="rId47"/>
    <p:sldId id="493" r:id="rId48"/>
    <p:sldId id="494" r:id="rId49"/>
    <p:sldId id="495" r:id="rId50"/>
    <p:sldId id="496" r:id="rId51"/>
    <p:sldId id="497" r:id="rId52"/>
    <p:sldId id="498" r:id="rId53"/>
    <p:sldId id="693" r:id="rId54"/>
    <p:sldId id="609" r:id="rId55"/>
    <p:sldId id="612" r:id="rId56"/>
    <p:sldId id="610" r:id="rId57"/>
    <p:sldId id="611" r:id="rId58"/>
    <p:sldId id="614" r:id="rId59"/>
    <p:sldId id="615" r:id="rId60"/>
    <p:sldId id="616" r:id="rId61"/>
    <p:sldId id="613" r:id="rId62"/>
    <p:sldId id="617" r:id="rId63"/>
    <p:sldId id="751" r:id="rId64"/>
    <p:sldId id="701" r:id="rId65"/>
    <p:sldId id="702" r:id="rId66"/>
    <p:sldId id="633" r:id="rId67"/>
    <p:sldId id="634" r:id="rId68"/>
    <p:sldId id="630" r:id="rId69"/>
    <p:sldId id="631" r:id="rId70"/>
    <p:sldId id="618" r:id="rId71"/>
    <p:sldId id="619" r:id="rId72"/>
    <p:sldId id="621" r:id="rId73"/>
    <p:sldId id="622" r:id="rId74"/>
    <p:sldId id="623" r:id="rId75"/>
    <p:sldId id="624" r:id="rId76"/>
    <p:sldId id="625" r:id="rId77"/>
    <p:sldId id="626" r:id="rId78"/>
    <p:sldId id="530" r:id="rId79"/>
    <p:sldId id="531" r:id="rId80"/>
    <p:sldId id="719" r:id="rId81"/>
    <p:sldId id="715" r:id="rId82"/>
    <p:sldId id="716" r:id="rId83"/>
    <p:sldId id="546" r:id="rId84"/>
    <p:sldId id="532" r:id="rId85"/>
    <p:sldId id="548" r:id="rId86"/>
    <p:sldId id="547" r:id="rId87"/>
    <p:sldId id="636" r:id="rId88"/>
    <p:sldId id="637" r:id="rId89"/>
    <p:sldId id="638" r:id="rId90"/>
    <p:sldId id="639" r:id="rId91"/>
    <p:sldId id="483" r:id="rId92"/>
    <p:sldId id="640" r:id="rId93"/>
    <p:sldId id="484" r:id="rId94"/>
    <p:sldId id="641" r:id="rId95"/>
    <p:sldId id="642" r:id="rId96"/>
    <p:sldId id="643" r:id="rId97"/>
    <p:sldId id="645" r:id="rId98"/>
    <p:sldId id="717" r:id="rId99"/>
    <p:sldId id="718" r:id="rId100"/>
    <p:sldId id="646" r:id="rId101"/>
    <p:sldId id="647" r:id="rId102"/>
    <p:sldId id="648" r:id="rId103"/>
    <p:sldId id="649" r:id="rId104"/>
    <p:sldId id="650" r:id="rId105"/>
    <p:sldId id="651" r:id="rId106"/>
    <p:sldId id="652" r:id="rId107"/>
    <p:sldId id="653" r:id="rId108"/>
    <p:sldId id="654" r:id="rId109"/>
    <p:sldId id="655" r:id="rId110"/>
    <p:sldId id="656" r:id="rId111"/>
    <p:sldId id="657" r:id="rId112"/>
    <p:sldId id="658" r:id="rId113"/>
    <p:sldId id="659" r:id="rId114"/>
    <p:sldId id="660" r:id="rId115"/>
    <p:sldId id="661" r:id="rId116"/>
    <p:sldId id="662" r:id="rId117"/>
    <p:sldId id="663" r:id="rId118"/>
    <p:sldId id="880" r:id="rId119"/>
    <p:sldId id="665" r:id="rId120"/>
    <p:sldId id="666" r:id="rId121"/>
    <p:sldId id="563" r:id="rId122"/>
    <p:sldId id="565" r:id="rId123"/>
    <p:sldId id="667" r:id="rId124"/>
    <p:sldId id="668" r:id="rId125"/>
    <p:sldId id="669" r:id="rId126"/>
    <p:sldId id="675" r:id="rId127"/>
    <p:sldId id="677" r:id="rId128"/>
    <p:sldId id="678" r:id="rId129"/>
    <p:sldId id="673" r:id="rId130"/>
    <p:sldId id="674" r:id="rId131"/>
    <p:sldId id="591" r:id="rId132"/>
    <p:sldId id="592" r:id="rId133"/>
    <p:sldId id="593" r:id="rId134"/>
    <p:sldId id="679" r:id="rId135"/>
    <p:sldId id="680" r:id="rId136"/>
    <p:sldId id="594" r:id="rId137"/>
    <p:sldId id="681" r:id="rId138"/>
    <p:sldId id="683" r:id="rId139"/>
    <p:sldId id="881" r:id="rId140"/>
    <p:sldId id="685" r:id="rId141"/>
    <p:sldId id="686" r:id="rId142"/>
    <p:sldId id="882" r:id="rId143"/>
    <p:sldId id="688" r:id="rId144"/>
    <p:sldId id="690" r:id="rId145"/>
    <p:sldId id="689" r:id="rId146"/>
    <p:sldId id="723" r:id="rId147"/>
    <p:sldId id="750" r:id="rId148"/>
    <p:sldId id="724" r:id="rId149"/>
    <p:sldId id="725" r:id="rId150"/>
    <p:sldId id="706" r:id="rId151"/>
    <p:sldId id="709" r:id="rId152"/>
    <p:sldId id="883" r:id="rId153"/>
    <p:sldId id="884" r:id="rId154"/>
    <p:sldId id="707" r:id="rId155"/>
    <p:sldId id="710" r:id="rId156"/>
    <p:sldId id="708" r:id="rId157"/>
    <p:sldId id="703" r:id="rId158"/>
    <p:sldId id="704" r:id="rId159"/>
    <p:sldId id="748" r:id="rId160"/>
    <p:sldId id="711" r:id="rId161"/>
    <p:sldId id="712" r:id="rId162"/>
    <p:sldId id="749" r:id="rId163"/>
    <p:sldId id="831" r:id="rId164"/>
    <p:sldId id="832" r:id="rId165"/>
    <p:sldId id="833" r:id="rId166"/>
    <p:sldId id="834" r:id="rId167"/>
    <p:sldId id="835" r:id="rId168"/>
    <p:sldId id="850" r:id="rId169"/>
    <p:sldId id="851" r:id="rId170"/>
    <p:sldId id="852" r:id="rId171"/>
    <p:sldId id="836" r:id="rId172"/>
    <p:sldId id="837" r:id="rId173"/>
    <p:sldId id="866" r:id="rId174"/>
    <p:sldId id="867" r:id="rId175"/>
    <p:sldId id="868" r:id="rId176"/>
    <p:sldId id="869" r:id="rId177"/>
    <p:sldId id="839" r:id="rId178"/>
    <p:sldId id="860" r:id="rId179"/>
    <p:sldId id="861" r:id="rId180"/>
    <p:sldId id="862" r:id="rId181"/>
    <p:sldId id="863" r:id="rId182"/>
    <p:sldId id="864" r:id="rId183"/>
    <p:sldId id="865" r:id="rId184"/>
    <p:sldId id="842" r:id="rId185"/>
    <p:sldId id="844" r:id="rId186"/>
    <p:sldId id="752" r:id="rId187"/>
    <p:sldId id="753" r:id="rId188"/>
    <p:sldId id="754" r:id="rId189"/>
    <p:sldId id="810" r:id="rId190"/>
    <p:sldId id="811" r:id="rId191"/>
    <p:sldId id="870" r:id="rId192"/>
    <p:sldId id="755" r:id="rId193"/>
    <p:sldId id="756" r:id="rId194"/>
    <p:sldId id="757" r:id="rId195"/>
    <p:sldId id="871" r:id="rId196"/>
    <p:sldId id="758" r:id="rId197"/>
    <p:sldId id="794" r:id="rId198"/>
    <p:sldId id="795" r:id="rId199"/>
    <p:sldId id="796" r:id="rId200"/>
    <p:sldId id="872" r:id="rId201"/>
    <p:sldId id="759" r:id="rId202"/>
    <p:sldId id="798" r:id="rId203"/>
    <p:sldId id="797" r:id="rId204"/>
    <p:sldId id="808" r:id="rId205"/>
    <p:sldId id="821" r:id="rId206"/>
    <p:sldId id="822" r:id="rId207"/>
    <p:sldId id="873" r:id="rId208"/>
    <p:sldId id="823" r:id="rId209"/>
    <p:sldId id="826" r:id="rId210"/>
    <p:sldId id="874" r:id="rId211"/>
    <p:sldId id="824" r:id="rId212"/>
    <p:sldId id="830" r:id="rId213"/>
    <p:sldId id="875" r:id="rId214"/>
    <p:sldId id="813" r:id="rId215"/>
    <p:sldId id="814" r:id="rId216"/>
    <p:sldId id="876" r:id="rId217"/>
    <p:sldId id="815" r:id="rId218"/>
    <p:sldId id="816" r:id="rId219"/>
    <p:sldId id="817" r:id="rId220"/>
    <p:sldId id="877" r:id="rId221"/>
    <p:sldId id="878" r:id="rId222"/>
    <p:sldId id="879" r:id="rId223"/>
    <p:sldId id="820" r:id="rId224"/>
    <p:sldId id="819" r:id="rId22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65" autoAdjust="0"/>
    <p:restoredTop sz="80519" autoAdjust="0"/>
  </p:normalViewPr>
  <p:slideViewPr>
    <p:cSldViewPr>
      <p:cViewPr varScale="1">
        <p:scale>
          <a:sx n="94" d="100"/>
          <a:sy n="94" d="100"/>
        </p:scale>
        <p:origin x="169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t>03/15/2016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03/15/2016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78347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09823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smtClean="0"/>
              <a:t/>
            </a:r>
            <a:br>
              <a:rPr lang="vi-VN" dirty="0" smtClean="0"/>
            </a:br>
            <a:r>
              <a:rPr lang="vi-VN" dirty="0" smtClean="0"/>
              <a:t/>
            </a:r>
            <a:br>
              <a:rPr lang="vi-VN" dirty="0" smtClean="0"/>
            </a:br>
            <a:r>
              <a:rPr lang="vi-VN" b="1" i="1" dirty="0" smtClean="0"/>
              <a:t>Ví dụ:</a:t>
            </a:r>
            <a:r>
              <a:rPr lang="vi-VN" dirty="0" smtClean="0"/>
              <a:t/>
            </a:r>
            <a:br>
              <a:rPr lang="vi-VN" dirty="0" smtClean="0"/>
            </a:br>
            <a:r>
              <a:rPr lang="vi-VN" dirty="0" smtClean="0"/>
              <a:t>- Abstract class </a:t>
            </a:r>
            <a:r>
              <a:rPr lang="vi-VN" i="1" dirty="0" smtClean="0"/>
              <a:t>ConVat</a:t>
            </a:r>
            <a:r>
              <a:rPr lang="vi-VN" dirty="0" smtClean="0"/>
              <a:t> có các lớp con </a:t>
            </a:r>
            <a:r>
              <a:rPr lang="vi-VN" i="1" dirty="0" smtClean="0"/>
              <a:t>Chim, Ca</a:t>
            </a:r>
            <a:r>
              <a:rPr lang="vi-VN" dirty="0" smtClean="0"/>
              <a:t>.</a:t>
            </a:r>
            <a:br>
              <a:rPr lang="vi-VN" dirty="0" smtClean="0"/>
            </a:br>
            <a:r>
              <a:rPr lang="vi-VN" dirty="0" smtClean="0"/>
              <a:t>- Abstract class </a:t>
            </a:r>
            <a:r>
              <a:rPr lang="vi-VN" i="1" dirty="0" smtClean="0"/>
              <a:t>MayMoc</a:t>
            </a:r>
            <a:r>
              <a:rPr lang="vi-VN" dirty="0" smtClean="0"/>
              <a:t> có các lớp con </a:t>
            </a:r>
            <a:r>
              <a:rPr lang="vi-VN" i="1" dirty="0" smtClean="0"/>
              <a:t>MayBay, Thuyen</a:t>
            </a:r>
            <a:r>
              <a:rPr lang="vi-VN" dirty="0" smtClean="0"/>
              <a:t/>
            </a:r>
            <a:br>
              <a:rPr lang="vi-VN" dirty="0" smtClean="0"/>
            </a:br>
            <a:r>
              <a:rPr lang="vi-VN" dirty="0" smtClean="0"/>
              <a:t>- Interface: </a:t>
            </a:r>
            <a:r>
              <a:rPr lang="vi-VN" i="1" dirty="0" smtClean="0"/>
              <a:t>iBay, iBoi, iChay.</a:t>
            </a:r>
            <a:r>
              <a:rPr lang="vi-VN" dirty="0" smtClean="0"/>
              <a:t/>
            </a:r>
            <a:br>
              <a:rPr lang="vi-VN" dirty="0" smtClean="0"/>
            </a:br>
            <a:r>
              <a:rPr lang="vi-VN" dirty="0" smtClean="0"/>
              <a:t>=&gt; </a:t>
            </a:r>
            <a:r>
              <a:rPr lang="vi-VN" i="1" dirty="0" smtClean="0"/>
              <a:t>MayBay, Chim</a:t>
            </a:r>
            <a:r>
              <a:rPr lang="vi-VN" dirty="0" smtClean="0"/>
              <a:t> sẽ có cùng Interface là </a:t>
            </a:r>
            <a:r>
              <a:rPr lang="vi-VN" i="1" dirty="0" smtClean="0"/>
              <a:t>iBay</a:t>
            </a:r>
            <a:r>
              <a:rPr lang="vi-VN" dirty="0" smtClean="0"/>
              <a:t>. Rõ ràng mặc dù </a:t>
            </a:r>
            <a:r>
              <a:rPr lang="vi-VN" i="1" dirty="0" smtClean="0"/>
              <a:t>MayBay, Chim</a:t>
            </a:r>
            <a:r>
              <a:rPr lang="vi-VN" dirty="0" smtClean="0"/>
              <a:t> có cùng cách thức hoạt động là bay nhưng chúng khác nhau về bản chất.</a:t>
            </a:r>
            <a:br>
              <a:rPr lang="vi-VN" dirty="0" smtClean="0"/>
            </a:br>
            <a:r>
              <a:rPr lang="vi-VN" dirty="0" smtClean="0"/>
              <a:t>=&gt; </a:t>
            </a:r>
            <a:r>
              <a:rPr lang="vi-VN" i="1" dirty="0" smtClean="0"/>
              <a:t>MayBay</a:t>
            </a:r>
            <a:r>
              <a:rPr lang="vi-VN" dirty="0" smtClean="0"/>
              <a:t> cũng có interface là </a:t>
            </a:r>
            <a:r>
              <a:rPr lang="vi-VN" i="1" dirty="0" smtClean="0"/>
              <a:t>iChay</a:t>
            </a:r>
            <a:r>
              <a:rPr lang="vi-VN" dirty="0" smtClean="0"/>
              <a:t> nhưng </a:t>
            </a:r>
            <a:r>
              <a:rPr lang="vi-VN" i="1" dirty="0" smtClean="0"/>
              <a:t>Chim</a:t>
            </a:r>
            <a:r>
              <a:rPr lang="vi-VN" dirty="0" smtClean="0"/>
              <a:t> không thể nào kế thừa thêm abstract class </a:t>
            </a:r>
            <a:r>
              <a:rPr lang="vi-VN" i="1" dirty="0" smtClean="0"/>
              <a:t>MayMoc</a:t>
            </a:r>
            <a:r>
              <a:rPr lang="vi-VN" dirty="0" smtClean="0"/>
              <a:t/>
            </a:r>
            <a:br>
              <a:rPr lang="vi-VN" dirty="0" smtClean="0"/>
            </a:br>
            <a:r>
              <a:rPr lang="vi-VN" dirty="0" smtClean="0"/>
              <a:t/>
            </a:r>
            <a:br>
              <a:rPr lang="vi-VN" dirty="0" smtClean="0"/>
            </a:br>
            <a:r>
              <a:rPr lang="vi-VN" dirty="0" smtClean="0"/>
              <a:t> </a:t>
            </a:r>
            <a:r>
              <a:rPr lang="vi-VN" b="1" dirty="0" smtClean="0"/>
              <a:t>Abstract Class vs Interface</a:t>
            </a:r>
            <a:r>
              <a:rPr lang="vi-VN" dirty="0" smtClean="0"/>
              <a:t/>
            </a:r>
            <a:br>
              <a:rPr lang="vi-VN" dirty="0" smtClean="0"/>
            </a:br>
            <a:r>
              <a:rPr lang="vi-VN" dirty="0" smtClean="0"/>
              <a:t>Nhìn chung cả 2 đều là "bản thiết kế" cho các lớp dẫn xuất, do đó chúng </a:t>
            </a:r>
            <a:r>
              <a:rPr lang="vi-VN" i="1" dirty="0" smtClean="0"/>
              <a:t>chỉ chứa các khai báo</a:t>
            </a:r>
            <a:r>
              <a:rPr lang="vi-VN" dirty="0" smtClean="0"/>
              <a:t> Properties và Method mà không quan tâm bên trong thực hiện những gì. Nhưng cụ thể thì Abstract Class là "bản thiết kế" cho Class còn Interface là "bản thiết kế" cho Method.</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119</a:t>
            </a:fld>
            <a:endParaRPr lang="en-US"/>
          </a:p>
        </p:txBody>
      </p:sp>
    </p:spTree>
    <p:extLst>
      <p:ext uri="{BB962C8B-B14F-4D97-AF65-F5344CB8AC3E}">
        <p14:creationId xmlns:p14="http://schemas.microsoft.com/office/powerpoint/2010/main" val="97734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134</a:t>
            </a:fld>
            <a:endParaRPr lang="en-US"/>
          </a:p>
        </p:txBody>
      </p:sp>
    </p:spTree>
    <p:extLst>
      <p:ext uri="{BB962C8B-B14F-4D97-AF65-F5344CB8AC3E}">
        <p14:creationId xmlns:p14="http://schemas.microsoft.com/office/powerpoint/2010/main" val="3430573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144</a:t>
            </a:fld>
            <a:endParaRPr lang="en-US"/>
          </a:p>
        </p:txBody>
      </p:sp>
    </p:spTree>
    <p:extLst>
      <p:ext uri="{BB962C8B-B14F-4D97-AF65-F5344CB8AC3E}">
        <p14:creationId xmlns:p14="http://schemas.microsoft.com/office/powerpoint/2010/main" val="143789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FCF748F-8D88-490F-B7E9-4E92B2F37785}"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B43AAD1A-4F99-4E7C-9A72-83F169D7376E}"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BA4D52-44C3-4585-BB8B-7FA2AF3F3DDE}"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73E63D4-9C2E-47C1-BB77-28762FB45FAE}"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7E2BDC-789E-4A96-A0B5-769837E2B4B5}"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637D9D3-0939-43B1-A3AC-8D0219E46981}"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38263"/>
            <a:ext cx="8229600" cy="50927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6781800" y="269875"/>
            <a:ext cx="2133600" cy="246063"/>
          </a:xfrm>
        </p:spPr>
        <p:txBody>
          <a:bodyPr/>
          <a:lstStyle>
            <a:lvl1pPr>
              <a:defRPr/>
            </a:lvl1pPr>
          </a:lstStyle>
          <a:p>
            <a:fld id="{A1DB361E-9AF7-4894-B146-EBDEBDDB7C3A}" type="datetime1">
              <a:rPr lang="vi-VN" smtClean="0"/>
              <a:pPr/>
              <a:t>15/03/2016</a:t>
            </a:fld>
            <a:endParaRPr lang="en-US"/>
          </a:p>
        </p:txBody>
      </p:sp>
      <p:sp>
        <p:nvSpPr>
          <p:cNvPr id="5" name="Footer Placeholder 4"/>
          <p:cNvSpPr>
            <a:spLocks noGrp="1"/>
          </p:cNvSpPr>
          <p:nvPr>
            <p:ph type="ftr" sz="quarter" idx="11"/>
          </p:nvPr>
        </p:nvSpPr>
        <p:spPr>
          <a:xfrm>
            <a:off x="5791200" y="6530975"/>
            <a:ext cx="2895600" cy="276225"/>
          </a:xfrm>
        </p:spPr>
        <p:txBody>
          <a:bodyPr/>
          <a:lstStyle>
            <a:lvl1pPr>
              <a:defRPr/>
            </a:lvl1pPr>
          </a:lstStyle>
          <a:p>
            <a:r>
              <a:rPr lang="vi-VN" smtClean="0"/>
              <a:t>Lập Trình môi trường Windows</a:t>
            </a:r>
            <a:endParaRPr lang="en-US"/>
          </a:p>
        </p:txBody>
      </p:sp>
      <p:sp>
        <p:nvSpPr>
          <p:cNvPr id="6" name="Slide Number Placeholder 5"/>
          <p:cNvSpPr>
            <a:spLocks noGrp="1"/>
          </p:cNvSpPr>
          <p:nvPr>
            <p:ph type="sldNum" sz="quarter" idx="12"/>
          </p:nvPr>
        </p:nvSpPr>
        <p:spPr>
          <a:xfrm>
            <a:off x="3505200" y="6553200"/>
            <a:ext cx="2133600" cy="254000"/>
          </a:xfrm>
        </p:spPr>
        <p:txBody>
          <a:bodyPr/>
          <a:lstStyle>
            <a:lvl1pPr>
              <a:defRPr/>
            </a:lvl1pPr>
          </a:lstStyle>
          <a:p>
            <a:fld id="{6676658E-3223-4D3C-BF5A-AF304DD841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9796CC3-842C-4745-8A4E-FCDF8A72DC29}"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D0DBB5D0-90CB-42A0-A68A-FA3C11C4B9B1}"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7AA2E4D-25F8-47B3-B0E8-47EAFAB677A5}"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79A6AF12-E2D0-45F6-8B67-57216B90A3F5}"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A6DBA8F-3D42-4C01-98AB-F0F637F7EDA9}" type="datetime1">
              <a:rPr lang="vi-VN" smtClean="0"/>
              <a:pPr>
                <a:defRPr/>
              </a:pPr>
              <a:t>15/03/2016</a:t>
            </a:fld>
            <a:endParaRPr lang="en-US"/>
          </a:p>
        </p:txBody>
      </p:sp>
      <p:sp>
        <p:nvSpPr>
          <p:cNvPr id="8" name="Footer Placeholder 7"/>
          <p:cNvSpPr>
            <a:spLocks noGrp="1"/>
          </p:cNvSpPr>
          <p:nvPr>
            <p:ph type="ftr" sz="quarter" idx="11"/>
          </p:nvPr>
        </p:nvSpPr>
        <p:spPr/>
        <p:txBody>
          <a:bodyPr/>
          <a:lstStyle/>
          <a:p>
            <a:pPr>
              <a:defRPr/>
            </a:pPr>
            <a:r>
              <a:rPr lang="vi-VN" smtClean="0"/>
              <a:t>Lập Trình môi trường Windows</a:t>
            </a:r>
            <a:endParaRPr lang="en-US"/>
          </a:p>
        </p:txBody>
      </p:sp>
      <p:sp>
        <p:nvSpPr>
          <p:cNvPr id="9" name="Slide Number Placeholder 8"/>
          <p:cNvSpPr>
            <a:spLocks noGrp="1"/>
          </p:cNvSpPr>
          <p:nvPr>
            <p:ph type="sldNum" sz="quarter" idx="12"/>
          </p:nvPr>
        </p:nvSpPr>
        <p:spPr/>
        <p:txBody>
          <a:bodyPr/>
          <a:lstStyle/>
          <a:p>
            <a:pPr>
              <a:defRPr/>
            </a:pPr>
            <a:fld id="{A27A0867-AD52-49BD-BE9D-9F5A8E59E405}"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2AAC5F4-5F06-4B93-88EA-2B23A8584072}" type="datetime1">
              <a:rPr lang="vi-VN" smtClean="0"/>
              <a:pPr>
                <a:defRPr/>
              </a:pPr>
              <a:t>15/03/2016</a:t>
            </a:fld>
            <a:endParaRPr lang="en-US"/>
          </a:p>
        </p:txBody>
      </p:sp>
      <p:sp>
        <p:nvSpPr>
          <p:cNvPr id="4" name="Footer Placeholder 3"/>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E85F1961-9434-4A36-A395-3F4308138778}"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324DBF-2767-418D-8C20-3197D3AE3243}" type="datetime1">
              <a:rPr lang="vi-VN" smtClean="0"/>
              <a:pPr>
                <a:defRPr/>
              </a:pPr>
              <a:t>15/03/2016</a:t>
            </a:fld>
            <a:endParaRPr lang="en-US"/>
          </a:p>
        </p:txBody>
      </p:sp>
      <p:sp>
        <p:nvSpPr>
          <p:cNvPr id="3" name="Footer Placeholder 2"/>
          <p:cNvSpPr>
            <a:spLocks noGrp="1"/>
          </p:cNvSpPr>
          <p:nvPr>
            <p:ph type="ftr" sz="quarter" idx="11"/>
          </p:nvPr>
        </p:nvSpPr>
        <p:spPr/>
        <p:txBody>
          <a:bodyPr/>
          <a:lstStyle/>
          <a:p>
            <a:pPr>
              <a:defRPr/>
            </a:pPr>
            <a:r>
              <a:rPr lang="vi-VN" smtClean="0"/>
              <a:t>Lập Trình môi trường Windows</a:t>
            </a:r>
            <a:endParaRPr lang="en-US"/>
          </a:p>
        </p:txBody>
      </p:sp>
      <p:sp>
        <p:nvSpPr>
          <p:cNvPr id="4" name="Slide Number Placeholder 3"/>
          <p:cNvSpPr>
            <a:spLocks noGrp="1"/>
          </p:cNvSpPr>
          <p:nvPr>
            <p:ph type="sldNum" sz="quarter" idx="12"/>
          </p:nvPr>
        </p:nvSpPr>
        <p:spPr/>
        <p:txBody>
          <a:bodyPr/>
          <a:lstStyle/>
          <a:p>
            <a:pPr>
              <a:defRPr/>
            </a:pPr>
            <a:fld id="{1F1FEA55-F87E-47B3-9DF2-A8F03317AEB4}"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6F0A5EB-9CD0-498A-A1AA-71853653B1D1}"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24746731-6033-42F5-9B83-269CE71D8C09}"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BB22895-069D-4B3C-B856-B58B123E6495}"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7" name="Slide Number Placeholder 6"/>
          <p:cNvSpPr>
            <a:spLocks noGrp="1"/>
          </p:cNvSpPr>
          <p:nvPr>
            <p:ph type="sldNum" sz="quarter" idx="12"/>
          </p:nvPr>
        </p:nvSpPr>
        <p:spPr/>
        <p:txBody>
          <a:bodyPr/>
          <a:lstStyle/>
          <a:p>
            <a:pPr>
              <a:defRPr/>
            </a:pPr>
            <a:fld id="{9805E396-B679-4CFD-AB22-4BDA131395D6}"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18AB6D1-DAD3-40AD-8CEA-21E2DABD38FF}" type="datetime1">
              <a:rPr lang="vi-VN" smtClean="0"/>
              <a:pPr>
                <a:defRPr/>
              </a:pPr>
              <a:t>15/03/2016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vi-VN" smtClean="0"/>
              <a:t>Lập Trình môi trường Windows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EEEAFDD-57B0-4A66-BFEA-9D521A25FE59}"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s-help://MS.VSCC.v80/MS.MSDN.v80/MS.NETDEVFX.v20.en/cpref2/html/T_System_String.htm"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611188" y="3789412"/>
            <a:ext cx="5254625" cy="647700"/>
          </a:xfrm>
        </p:spPr>
        <p:txBody>
          <a:bodyPr>
            <a:noAutofit/>
          </a:bodyPr>
          <a:lstStyle/>
          <a:p>
            <a:pPr algn="l"/>
            <a:r>
              <a:rPr lang="en-US" sz="6000" b="1" smtClean="0"/>
              <a:t>NGÔN NGỮ C#</a:t>
            </a:r>
            <a:endParaRPr lang="es-ES" sz="6000" b="1">
              <a:solidFill>
                <a:schemeClr val="tx1"/>
              </a:solidFill>
            </a:endParaRPr>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Console.WriteLine</a:t>
            </a:r>
            <a:endParaRPr lang="en-US" b="1">
              <a:solidFill>
                <a:schemeClr val="tx1"/>
              </a:solidFill>
            </a:endParaRPr>
          </a:p>
        </p:txBody>
      </p:sp>
      <p:sp>
        <p:nvSpPr>
          <p:cNvPr id="3" name="Content Placeholder 2"/>
          <p:cNvSpPr>
            <a:spLocks noGrp="1"/>
          </p:cNvSpPr>
          <p:nvPr>
            <p:ph idx="1"/>
          </p:nvPr>
        </p:nvSpPr>
        <p:spPr>
          <a:xfrm>
            <a:off x="457200" y="1447800"/>
            <a:ext cx="8229600" cy="4925144"/>
          </a:xfrm>
        </p:spPr>
        <p:txBody>
          <a:bodyPr>
            <a:normAutofit fontScale="92500" lnSpcReduction="10000"/>
          </a:bodyPr>
          <a:lstStyle/>
          <a:p>
            <a:pPr marL="0" indent="0">
              <a:buNone/>
            </a:pP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("Standard Numeric Format </a:t>
            </a:r>
            <a:r>
              <a:rPr lang="en-US" sz="2000" b="0" dirty="0" err="1" smtClean="0">
                <a:latin typeface="Courier New" pitchFamily="49" charset="0"/>
                <a:cs typeface="Courier New" pitchFamily="49" charset="0"/>
              </a:rPr>
              <a:t>Specifiers</a:t>
            </a:r>
            <a:r>
              <a:rPr lang="en-US" sz="2000" b="0" dirty="0" smtClean="0">
                <a:latin typeface="Courier New" pitchFamily="49" charset="0"/>
                <a:cs typeface="Courier New" pitchFamily="49" charset="0"/>
              </a:rPr>
              <a:t>");</a:t>
            </a:r>
          </a:p>
          <a:p>
            <a:pPr marL="0" indent="0">
              <a:buNone/>
            </a:pPr>
            <a:r>
              <a:rPr lang="en-US" sz="2000" b="0" dirty="0" err="1" smtClean="0">
                <a:latin typeface="Courier New" pitchFamily="49" charset="0"/>
                <a:cs typeface="Courier New" pitchFamily="49" charset="0"/>
              </a:rPr>
              <a:t>Console.WriteLine</a:t>
            </a:r>
            <a:r>
              <a:rPr lang="en-US" sz="2000" b="0" dirty="0" smtClean="0">
                <a:latin typeface="Courier New" pitchFamily="49" charset="0"/>
                <a:cs typeface="Courier New" pitchFamily="49" charset="0"/>
              </a:rPr>
              <a:t>(</a:t>
            </a:r>
          </a:p>
          <a:p>
            <a:pPr marL="0" indent="0">
              <a:buNone/>
            </a:pPr>
            <a:r>
              <a:rPr lang="en-US" sz="2000" b="0" dirty="0" smtClean="0">
                <a:latin typeface="Courier New" pitchFamily="49" charset="0"/>
                <a:cs typeface="Courier New" pitchFamily="49" charset="0"/>
              </a:rPr>
              <a:t>        "(C) Currency: . . . . . . . . 	{0:C}\n" +</a:t>
            </a:r>
          </a:p>
          <a:p>
            <a:pPr marL="0" indent="0">
              <a:buNone/>
            </a:pPr>
            <a:r>
              <a:rPr lang="en-US" sz="2000" b="0" dirty="0" smtClean="0">
                <a:latin typeface="Courier New" pitchFamily="49" charset="0"/>
                <a:cs typeface="Courier New" pitchFamily="49" charset="0"/>
              </a:rPr>
              <a:t>        "(D) Decimal:. . . . . . . . .  	{0:D}\n" +</a:t>
            </a:r>
          </a:p>
          <a:p>
            <a:pPr marL="0" indent="0">
              <a:buNone/>
            </a:pPr>
            <a:r>
              <a:rPr lang="en-US" sz="2000" b="0" dirty="0" smtClean="0">
                <a:latin typeface="Courier New" pitchFamily="49" charset="0"/>
                <a:cs typeface="Courier New" pitchFamily="49" charset="0"/>
              </a:rPr>
              <a:t>        "(E) Scientific: . . . . . . .   	{1:E}\n" +</a:t>
            </a:r>
          </a:p>
          <a:p>
            <a:pPr marL="0" indent="0">
              <a:buNone/>
            </a:pPr>
            <a:r>
              <a:rPr lang="en-US" sz="2000" b="0" dirty="0" smtClean="0">
                <a:latin typeface="Courier New" pitchFamily="49" charset="0"/>
                <a:cs typeface="Courier New" pitchFamily="49" charset="0"/>
              </a:rPr>
              <a:t>        "(F) Fixed point:. . . . . . . 	{1:F}\n" +</a:t>
            </a:r>
          </a:p>
          <a:p>
            <a:pPr marL="0" indent="0">
              <a:buNone/>
            </a:pPr>
            <a:r>
              <a:rPr lang="en-US" sz="2000" b="0" dirty="0" smtClean="0">
                <a:latin typeface="Courier New" pitchFamily="49" charset="0"/>
                <a:cs typeface="Courier New" pitchFamily="49" charset="0"/>
              </a:rPr>
              <a:t>        "(G) General:. . . . . . . . .  	{0:G}\n" +</a:t>
            </a:r>
          </a:p>
          <a:p>
            <a:pPr marL="0" indent="0">
              <a:buNone/>
            </a:pPr>
            <a:r>
              <a:rPr lang="en-US" sz="2000" b="0" dirty="0" smtClean="0">
                <a:latin typeface="Courier New" pitchFamily="49" charset="0"/>
                <a:cs typeface="Courier New" pitchFamily="49" charset="0"/>
              </a:rPr>
              <a:t>        "    (default):. . . . . . . .     	{0} (default = 'G')\n" +</a:t>
            </a:r>
          </a:p>
          <a:p>
            <a:pPr marL="0" indent="0">
              <a:buNone/>
            </a:pPr>
            <a:r>
              <a:rPr lang="en-US" sz="2000" b="0" dirty="0" smtClean="0">
                <a:latin typeface="Courier New" pitchFamily="49" charset="0"/>
                <a:cs typeface="Courier New" pitchFamily="49" charset="0"/>
              </a:rPr>
              <a:t>        "(N) Number: . . . . . . . . .  	{0:N}\n" +</a:t>
            </a:r>
          </a:p>
          <a:p>
            <a:pPr marL="0" indent="0">
              <a:buNone/>
            </a:pPr>
            <a:r>
              <a:rPr lang="en-US" sz="2000" b="0" dirty="0" smtClean="0">
                <a:latin typeface="Courier New" pitchFamily="49" charset="0"/>
                <a:cs typeface="Courier New" pitchFamily="49" charset="0"/>
              </a:rPr>
              <a:t>        "(P) Percent:. . . . . . . . .   	{1:P}\n" +</a:t>
            </a:r>
          </a:p>
          <a:p>
            <a:pPr marL="0" indent="0">
              <a:buNone/>
            </a:pPr>
            <a:r>
              <a:rPr lang="en-US" sz="2000" b="0" dirty="0" smtClean="0">
                <a:latin typeface="Courier New" pitchFamily="49" charset="0"/>
                <a:cs typeface="Courier New" pitchFamily="49" charset="0"/>
              </a:rPr>
              <a:t>        "(R) Round-trip: . . . . . . . 	{1:R}\n" +</a:t>
            </a:r>
          </a:p>
          <a:p>
            <a:pPr marL="0" indent="0">
              <a:buNone/>
            </a:pPr>
            <a:r>
              <a:rPr lang="en-US" sz="2000" b="0" dirty="0" smtClean="0">
                <a:latin typeface="Courier New" pitchFamily="49" charset="0"/>
                <a:cs typeface="Courier New" pitchFamily="49" charset="0"/>
              </a:rPr>
              <a:t>        "(X) Hexadecimal:. . . . . . .	{0:X}\n",</a:t>
            </a:r>
          </a:p>
          <a:p>
            <a:pPr marL="0" indent="0">
              <a:buNone/>
            </a:pPr>
            <a:r>
              <a:rPr lang="en-US" sz="2000" b="0" dirty="0" smtClean="0">
                <a:latin typeface="Courier New" pitchFamily="49" charset="0"/>
                <a:cs typeface="Courier New" pitchFamily="49" charset="0"/>
              </a:rPr>
              <a:t>        -123, -123.45f); </a:t>
            </a:r>
          </a:p>
          <a:p>
            <a:pPr marL="0" indent="0">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7936888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3378595"/>
              </p:ext>
            </p:extLst>
          </p:nvPr>
        </p:nvGraphicFramePr>
        <p:xfrm>
          <a:off x="228600" y="1447800"/>
          <a:ext cx="8686800" cy="4800600"/>
        </p:xfrm>
        <a:graphic>
          <a:graphicData uri="http://schemas.openxmlformats.org/drawingml/2006/table">
            <a:tbl>
              <a:tblPr firstRow="1" bandRow="1">
                <a:tableStyleId>{21E4AEA4-8DFA-4A89-87EB-49C32662AFE0}</a:tableStyleId>
              </a:tblPr>
              <a:tblGrid>
                <a:gridCol w="3378200"/>
                <a:gridCol w="5308600"/>
              </a:tblGrid>
              <a:tr h="470647">
                <a:tc>
                  <a:txBody>
                    <a:bodyPr/>
                    <a:lstStyle/>
                    <a:p>
                      <a:r>
                        <a:rPr lang="vi-VN" sz="2400" kern="1200" baseline="0" dirty="0" smtClean="0"/>
                        <a:t>Phương thức</a:t>
                      </a:r>
                      <a:endParaRPr lang="vi-VN" sz="2400" b="1" kern="1200" baseline="0" dirty="0" smtClean="0">
                        <a:solidFill>
                          <a:schemeClr val="lt1"/>
                        </a:solidFill>
                        <a:latin typeface="+mn-lt"/>
                        <a:ea typeface="+mn-ea"/>
                        <a:cs typeface="+mn-cs"/>
                      </a:endParaRPr>
                    </a:p>
                  </a:txBody>
                  <a:tcPr/>
                </a:tc>
                <a:tc>
                  <a:txBody>
                    <a:bodyPr/>
                    <a:lstStyle/>
                    <a:p>
                      <a:r>
                        <a:rPr lang="vi-VN" sz="2400" kern="1200" baseline="0" dirty="0" smtClean="0"/>
                        <a:t>Chức năng</a:t>
                      </a:r>
                      <a:endParaRPr lang="en-US" sz="2400" dirty="0"/>
                    </a:p>
                  </a:txBody>
                  <a:tcPr/>
                </a:tc>
              </a:tr>
              <a:tr h="847165">
                <a:tc>
                  <a:txBody>
                    <a:bodyPr/>
                    <a:lstStyle/>
                    <a:p>
                      <a:r>
                        <a:rPr lang="en-US" sz="2400" kern="1200" baseline="0" dirty="0" smtClean="0"/>
                        <a:t>Equal( )</a:t>
                      </a:r>
                      <a:endParaRPr lang="en-US" sz="2400" dirty="0"/>
                    </a:p>
                  </a:txBody>
                  <a:tcPr/>
                </a:tc>
                <a:tc>
                  <a:txBody>
                    <a:bodyPr/>
                    <a:lstStyle/>
                    <a:p>
                      <a:r>
                        <a:rPr lang="vi-VN" sz="2400" kern="1200" baseline="0" dirty="0" smtClean="0"/>
                        <a:t>So sánh bằng nhau giữa hai đối tượng</a:t>
                      </a:r>
                      <a:endParaRPr lang="en-US" sz="2400" dirty="0"/>
                    </a:p>
                  </a:txBody>
                  <a:tcPr/>
                </a:tc>
              </a:tr>
              <a:tr h="1223682">
                <a:tc>
                  <a:txBody>
                    <a:bodyPr/>
                    <a:lstStyle/>
                    <a:p>
                      <a:r>
                        <a:rPr lang="en-US" sz="2400" kern="1200" baseline="0" dirty="0" err="1" smtClean="0"/>
                        <a:t>GetHashCode</a:t>
                      </a:r>
                      <a:r>
                        <a:rPr lang="en-US" sz="2400" kern="1200" baseline="0" dirty="0" smtClean="0"/>
                        <a:t>( )</a:t>
                      </a:r>
                      <a:endParaRPr lang="en-US" sz="2400" dirty="0"/>
                    </a:p>
                  </a:txBody>
                  <a:tcPr/>
                </a:tc>
                <a:tc>
                  <a:txBody>
                    <a:bodyPr/>
                    <a:lstStyle/>
                    <a:p>
                      <a:r>
                        <a:rPr lang="vi-VN" sz="2400" kern="1200" baseline="0" dirty="0" smtClean="0"/>
                        <a:t>Cho phép những đối tượng cung cấp riêng</a:t>
                      </a:r>
                      <a:r>
                        <a:rPr lang="en-US" sz="2400" kern="1200" baseline="0" dirty="0" smtClean="0"/>
                        <a:t> </a:t>
                      </a:r>
                      <a:r>
                        <a:rPr lang="vi-VN" sz="2400" kern="1200" baseline="0" dirty="0" smtClean="0"/>
                        <a:t>những hàm băm cho sử dụng tập hợp.</a:t>
                      </a:r>
                      <a:endParaRPr lang="en-US" sz="2400" dirty="0"/>
                    </a:p>
                  </a:txBody>
                  <a:tcPr/>
                </a:tc>
              </a:tr>
              <a:tr h="470647">
                <a:tc>
                  <a:txBody>
                    <a:bodyPr/>
                    <a:lstStyle/>
                    <a:p>
                      <a:r>
                        <a:rPr lang="en-US" sz="2400" kern="1200" baseline="0" dirty="0" err="1" smtClean="0"/>
                        <a:t>GetType</a:t>
                      </a:r>
                      <a:r>
                        <a:rPr lang="en-US" sz="2400" kern="1200" baseline="0" dirty="0" smtClean="0"/>
                        <a:t>( )</a:t>
                      </a:r>
                      <a:endParaRPr lang="en-US" sz="2400" dirty="0"/>
                    </a:p>
                  </a:txBody>
                  <a:tcPr/>
                </a:tc>
                <a:tc>
                  <a:txBody>
                    <a:bodyPr/>
                    <a:lstStyle/>
                    <a:p>
                      <a:r>
                        <a:rPr lang="vi-VN" sz="2400" kern="1200" baseline="0" dirty="0" smtClean="0"/>
                        <a:t>Cung cấp kiểu của đối tượng</a:t>
                      </a:r>
                      <a:endParaRPr lang="en-US" sz="2400" dirty="0"/>
                    </a:p>
                  </a:txBody>
                  <a:tcPr/>
                </a:tc>
              </a:tr>
              <a:tr h="847165">
                <a:tc>
                  <a:txBody>
                    <a:bodyPr/>
                    <a:lstStyle/>
                    <a:p>
                      <a:r>
                        <a:rPr lang="en-US" sz="2400" kern="1200" baseline="0" dirty="0" err="1" smtClean="0"/>
                        <a:t>ToString</a:t>
                      </a:r>
                      <a:r>
                        <a:rPr lang="en-US" sz="2400" kern="1200" baseline="0" dirty="0" smtClean="0"/>
                        <a:t>( )</a:t>
                      </a:r>
                      <a:endParaRPr lang="en-US" sz="2400" dirty="0"/>
                    </a:p>
                  </a:txBody>
                  <a:tcPr/>
                </a:tc>
                <a:tc>
                  <a:txBody>
                    <a:bodyPr/>
                    <a:lstStyle/>
                    <a:p>
                      <a:r>
                        <a:rPr lang="vi-VN" sz="2400" kern="1200" baseline="0" dirty="0" smtClean="0"/>
                        <a:t>Cung cấp chuỗi thể hiện của đối tượng</a:t>
                      </a:r>
                      <a:endParaRPr lang="en-US" sz="2400" dirty="0"/>
                    </a:p>
                  </a:txBody>
                  <a:tcPr/>
                </a:tc>
              </a:tr>
              <a:tr h="470647">
                <a:tc>
                  <a:txBody>
                    <a:bodyPr/>
                    <a:lstStyle/>
                    <a:p>
                      <a:r>
                        <a:rPr lang="en-US" sz="2400" kern="1200" baseline="0" dirty="0" smtClean="0"/>
                        <a:t>Finalize( )</a:t>
                      </a:r>
                      <a:endParaRPr lang="en-US" sz="2400" dirty="0"/>
                    </a:p>
                  </a:txBody>
                  <a:tcPr/>
                </a:tc>
                <a:tc>
                  <a:txBody>
                    <a:bodyPr/>
                    <a:lstStyle/>
                    <a:p>
                      <a:r>
                        <a:rPr lang="en-US" sz="2400" kern="1200" baseline="0" dirty="0" err="1" smtClean="0"/>
                        <a:t>Dọn</a:t>
                      </a:r>
                      <a:r>
                        <a:rPr lang="en-US" sz="2400" kern="1200" baseline="0" dirty="0" smtClean="0"/>
                        <a:t> </a:t>
                      </a:r>
                      <a:r>
                        <a:rPr lang="en-US" sz="2400" kern="1200" baseline="0" dirty="0" err="1" smtClean="0"/>
                        <a:t>dẹp</a:t>
                      </a:r>
                      <a:r>
                        <a:rPr lang="en-US" sz="2400" kern="1200" baseline="0" dirty="0" smtClean="0"/>
                        <a:t> </a:t>
                      </a:r>
                      <a:r>
                        <a:rPr lang="en-US" sz="2400" kern="1200" baseline="0" dirty="0" err="1" smtClean="0"/>
                        <a:t>các</a:t>
                      </a:r>
                      <a:r>
                        <a:rPr lang="en-US" sz="2400" kern="1200" baseline="0" dirty="0" smtClean="0"/>
                        <a:t> </a:t>
                      </a:r>
                      <a:r>
                        <a:rPr lang="en-US" sz="2400" kern="1200" baseline="0" dirty="0" err="1" smtClean="0"/>
                        <a:t>tài</a:t>
                      </a:r>
                      <a:r>
                        <a:rPr lang="en-US" sz="2400" kern="1200" baseline="0" dirty="0" smtClean="0"/>
                        <a:t> </a:t>
                      </a:r>
                      <a:r>
                        <a:rPr lang="en-US" sz="2400" kern="1200" baseline="0" dirty="0" err="1" smtClean="0"/>
                        <a:t>nguyên</a:t>
                      </a:r>
                      <a:endParaRPr lang="en-US" sz="2400" dirty="0"/>
                    </a:p>
                  </a:txBody>
                  <a:tcPr/>
                </a:tc>
              </a:tr>
              <a:tr h="470647">
                <a:tc>
                  <a:txBody>
                    <a:bodyPr/>
                    <a:lstStyle/>
                    <a:p>
                      <a:r>
                        <a:rPr lang="en-US" sz="2400" kern="1200" baseline="0" dirty="0" err="1" smtClean="0"/>
                        <a:t>MemberwiseClone</a:t>
                      </a:r>
                      <a:r>
                        <a:rPr lang="en-US" sz="2400" kern="1200" baseline="0" dirty="0" smtClean="0"/>
                        <a:t>( )</a:t>
                      </a:r>
                      <a:endParaRPr lang="en-US" sz="2400" dirty="0"/>
                    </a:p>
                  </a:txBody>
                  <a:tcPr/>
                </a:tc>
                <a:tc>
                  <a:txBody>
                    <a:bodyPr/>
                    <a:lstStyle/>
                    <a:p>
                      <a:r>
                        <a:rPr lang="vi-VN" sz="2400" kern="1200" baseline="0" dirty="0" smtClean="0"/>
                        <a:t>Tạo một bản sao từ đối tượng.</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371600"/>
            <a:ext cx="8229600" cy="4093428"/>
          </a:xfrm>
          <a:prstGeom prst="rect">
            <a:avLst/>
          </a:prstGeom>
        </p:spPr>
        <p:txBody>
          <a:bodyPr wrap="square">
            <a:spAutoFit/>
          </a:bodyPr>
          <a:lstStyle/>
          <a:p>
            <a:r>
              <a:rPr lang="en-US" b="0">
                <a:latin typeface="Courier New" pitchFamily="49" charset="0"/>
                <a:cs typeface="Courier New" pitchFamily="49" charset="0"/>
              </a:rPr>
              <a:t>01  using System;</a:t>
            </a:r>
          </a:p>
          <a:p>
            <a:r>
              <a:rPr lang="en-US" b="0">
                <a:latin typeface="Courier New" pitchFamily="49" charset="0"/>
                <a:cs typeface="Courier New" pitchFamily="49" charset="0"/>
              </a:rPr>
              <a:t>02  public class SomeClass</a:t>
            </a:r>
          </a:p>
          <a:p>
            <a:r>
              <a:rPr lang="en-US" b="0">
                <a:latin typeface="Courier New" pitchFamily="49" charset="0"/>
                <a:cs typeface="Courier New" pitchFamily="49" charset="0"/>
              </a:rPr>
              <a:t>03  {</a:t>
            </a:r>
          </a:p>
          <a:p>
            <a:r>
              <a:rPr lang="en-US" b="0">
                <a:latin typeface="Courier New" pitchFamily="49" charset="0"/>
                <a:cs typeface="Courier New" pitchFamily="49" charset="0"/>
              </a:rPr>
              <a:t>04      public SomeClass(int val)</a:t>
            </a:r>
          </a:p>
          <a:p>
            <a:r>
              <a:rPr lang="en-US" b="0">
                <a:latin typeface="Courier New" pitchFamily="49" charset="0"/>
                <a:cs typeface="Courier New" pitchFamily="49" charset="0"/>
              </a:rPr>
              <a:t>05      {</a:t>
            </a:r>
          </a:p>
          <a:p>
            <a:r>
              <a:rPr lang="en-US" b="0">
                <a:latin typeface="Courier New" pitchFamily="49" charset="0"/>
                <a:cs typeface="Courier New" pitchFamily="49" charset="0"/>
              </a:rPr>
              <a:t>06          value = val;</a:t>
            </a:r>
          </a:p>
          <a:p>
            <a:r>
              <a:rPr lang="en-US" b="0">
                <a:latin typeface="Courier New" pitchFamily="49" charset="0"/>
                <a:cs typeface="Courier New" pitchFamily="49" charset="0"/>
              </a:rPr>
              <a:t>07      }</a:t>
            </a:r>
          </a:p>
          <a:p>
            <a:r>
              <a:rPr lang="en-US" b="0">
                <a:latin typeface="Courier New" pitchFamily="49" charset="0"/>
                <a:cs typeface="Courier New" pitchFamily="49" charset="0"/>
              </a:rPr>
              <a:t>08      public override string ToString()</a:t>
            </a:r>
          </a:p>
          <a:p>
            <a:r>
              <a:rPr lang="en-US" b="0">
                <a:latin typeface="Courier New" pitchFamily="49" charset="0"/>
                <a:cs typeface="Courier New" pitchFamily="49" charset="0"/>
              </a:rPr>
              <a:t>09      {</a:t>
            </a:r>
          </a:p>
          <a:p>
            <a:r>
              <a:rPr lang="en-US" b="0">
                <a:latin typeface="Courier New" pitchFamily="49" charset="0"/>
                <a:cs typeface="Courier New" pitchFamily="49" charset="0"/>
              </a:rPr>
              <a:t>10          return value.ToString();</a:t>
            </a:r>
          </a:p>
          <a:p>
            <a:r>
              <a:rPr lang="en-US" b="0">
                <a:latin typeface="Courier New" pitchFamily="49" charset="0"/>
                <a:cs typeface="Courier New" pitchFamily="49" charset="0"/>
              </a:rPr>
              <a:t>11      }</a:t>
            </a:r>
          </a:p>
          <a:p>
            <a:r>
              <a:rPr lang="en-US" b="0">
                <a:latin typeface="Courier New" pitchFamily="49" charset="0"/>
                <a:cs typeface="Courier New" pitchFamily="49" charset="0"/>
              </a:rPr>
              <a:t>12      private int value;</a:t>
            </a:r>
          </a:p>
          <a:p>
            <a:r>
              <a:rPr lang="en-US" b="0">
                <a:latin typeface="Courier New" pitchFamily="49" charset="0"/>
                <a:cs typeface="Courier New" pitchFamily="49" charset="0"/>
              </a:rPr>
              <a:t>13  }</a:t>
            </a:r>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990600"/>
            <a:ext cx="8305800" cy="3970318"/>
          </a:xfrm>
          <a:prstGeom prst="rect">
            <a:avLst/>
          </a:prstGeom>
        </p:spPr>
        <p:txBody>
          <a:bodyPr wrap="square">
            <a:spAutoFit/>
          </a:bodyPr>
          <a:lstStyle/>
          <a:p>
            <a:r>
              <a:rPr lang="en-US" sz="1800" b="0">
                <a:latin typeface="Courier New" pitchFamily="49" charset="0"/>
                <a:cs typeface="Courier New" pitchFamily="49" charset="0"/>
              </a:rPr>
              <a:t>14  public class Tester</a:t>
            </a:r>
          </a:p>
          <a:p>
            <a:r>
              <a:rPr lang="en-US" sz="1800" b="0">
                <a:latin typeface="Courier New" pitchFamily="49" charset="0"/>
                <a:cs typeface="Courier New" pitchFamily="49" charset="0"/>
              </a:rPr>
              <a:t>15  {</a:t>
            </a:r>
          </a:p>
          <a:p>
            <a:r>
              <a:rPr lang="en-US" sz="1800" b="0">
                <a:latin typeface="Courier New" pitchFamily="49" charset="0"/>
                <a:cs typeface="Courier New" pitchFamily="49" charset="0"/>
              </a:rPr>
              <a:t>16      static void Main()</a:t>
            </a:r>
          </a:p>
          <a:p>
            <a:r>
              <a:rPr lang="en-US" sz="1800" b="0">
                <a:latin typeface="Courier New" pitchFamily="49" charset="0"/>
                <a:cs typeface="Courier New" pitchFamily="49" charset="0"/>
              </a:rPr>
              <a:t>17      {</a:t>
            </a:r>
          </a:p>
          <a:p>
            <a:r>
              <a:rPr lang="en-US" sz="1800" b="0">
                <a:latin typeface="Courier New" pitchFamily="49" charset="0"/>
                <a:cs typeface="Courier New" pitchFamily="49" charset="0"/>
              </a:rPr>
              <a:t>18          int i = 5;</a:t>
            </a:r>
          </a:p>
          <a:p>
            <a:pPr>
              <a:tabLst>
                <a:tab pos="574675" algn="l"/>
              </a:tabLst>
            </a:pPr>
            <a:r>
              <a:rPr lang="en-US" sz="1800" b="0">
                <a:latin typeface="Courier New" pitchFamily="49" charset="0"/>
                <a:cs typeface="Courier New" pitchFamily="49" charset="0"/>
              </a:rPr>
              <a:t>19          Console.WriteLine("The value of i is: {0}", </a:t>
            </a:r>
            <a:r>
              <a:rPr lang="en-US" sz="1800" b="0" smtClean="0">
                <a:latin typeface="Courier New" pitchFamily="49" charset="0"/>
                <a:cs typeface="Courier New" pitchFamily="49" charset="0"/>
              </a:rPr>
              <a:t>	i.ToString</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20          SomeClass s = new SomeClass(7);</a:t>
            </a:r>
          </a:p>
          <a:p>
            <a:r>
              <a:rPr lang="en-US" sz="1800" b="0">
                <a:latin typeface="Courier New" pitchFamily="49" charset="0"/>
                <a:cs typeface="Courier New" pitchFamily="49" charset="0"/>
              </a:rPr>
              <a:t>21          Console.WriteLine("The value of s is {0}", </a:t>
            </a:r>
            <a:r>
              <a:rPr lang="en-US" sz="1800" b="0" smtClean="0">
                <a:latin typeface="Courier New" pitchFamily="49" charset="0"/>
                <a:cs typeface="Courier New" pitchFamily="49" charset="0"/>
              </a:rPr>
              <a:t>	s.ToString</a:t>
            </a:r>
            <a:r>
              <a:rPr lang="en-US" sz="1800" b="0">
                <a:latin typeface="Courier New" pitchFamily="49" charset="0"/>
                <a:cs typeface="Courier New" pitchFamily="49" charset="0"/>
              </a:rPr>
              <a:t>());</a:t>
            </a:r>
          </a:p>
          <a:p>
            <a:pPr>
              <a:tabLst>
                <a:tab pos="633413" algn="l"/>
              </a:tabLst>
            </a:pPr>
            <a:r>
              <a:rPr lang="en-US" sz="1800" b="0">
                <a:latin typeface="Courier New" pitchFamily="49" charset="0"/>
                <a:cs typeface="Courier New" pitchFamily="49" charset="0"/>
              </a:rPr>
              <a:t>22          Console.WriteLine("The value of 5 is {0}", </a:t>
            </a:r>
            <a:r>
              <a:rPr lang="en-US" sz="1800" b="0" smtClean="0">
                <a:latin typeface="Courier New" pitchFamily="49" charset="0"/>
                <a:cs typeface="Courier New" pitchFamily="49" charset="0"/>
              </a:rPr>
              <a:t>	5.ToString</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23      }</a:t>
            </a:r>
          </a:p>
          <a:p>
            <a:r>
              <a:rPr lang="en-US" sz="1800" b="0">
                <a:latin typeface="Courier New" pitchFamily="49" charset="0"/>
                <a:cs typeface="Courier New" pitchFamily="49" charset="0"/>
              </a:rPr>
              <a:t>24  }</a:t>
            </a:r>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Object</a:t>
            </a:r>
            <a:endParaRPr lang="en-US"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4800600"/>
            <a:ext cx="5334001" cy="175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
        <p:nvSpPr>
          <p:cNvPr id="7" name="Rectangle 6"/>
          <p:cNvSpPr/>
          <p:nvPr/>
        </p:nvSpPr>
        <p:spPr>
          <a:xfrm>
            <a:off x="304800" y="1295400"/>
            <a:ext cx="8839200" cy="5262979"/>
          </a:xfrm>
          <a:prstGeom prst="rect">
            <a:avLst/>
          </a:prstGeom>
        </p:spPr>
        <p:txBody>
          <a:bodyPr wrap="square">
            <a:spAutoFit/>
          </a:bodyPr>
          <a:lstStyle/>
          <a:p>
            <a:r>
              <a:rPr lang="en-US" sz="1600">
                <a:latin typeface="Courier New" pitchFamily="49" charset="0"/>
                <a:cs typeface="Courier New" pitchFamily="49" charset="0"/>
              </a:rPr>
              <a:t>01  using System;</a:t>
            </a:r>
          </a:p>
          <a:p>
            <a:r>
              <a:rPr lang="en-US" sz="1600">
                <a:latin typeface="Courier New" pitchFamily="49" charset="0"/>
                <a:cs typeface="Courier New" pitchFamily="49" charset="0"/>
              </a:rPr>
              <a:t>02  class Nguoi</a:t>
            </a:r>
          </a:p>
          <a:p>
            <a:r>
              <a:rPr lang="en-US" sz="1600">
                <a:latin typeface="Courier New" pitchFamily="49" charset="0"/>
                <a:cs typeface="Courier New" pitchFamily="49" charset="0"/>
              </a:rPr>
              <a:t>03  {</a:t>
            </a:r>
          </a:p>
          <a:p>
            <a:r>
              <a:rPr lang="en-US" sz="1600">
                <a:latin typeface="Courier New" pitchFamily="49" charset="0"/>
                <a:cs typeface="Courier New" pitchFamily="49" charset="0"/>
              </a:rPr>
              <a:t>04      public class Date</a:t>
            </a:r>
          </a:p>
          <a:p>
            <a:r>
              <a:rPr lang="en-US" sz="1600">
                <a:latin typeface="Courier New" pitchFamily="49" charset="0"/>
                <a:cs typeface="Courier New" pitchFamily="49" charset="0"/>
              </a:rPr>
              <a:t>05      {</a:t>
            </a:r>
          </a:p>
          <a:p>
            <a:r>
              <a:rPr lang="en-US" sz="1600">
                <a:latin typeface="Courier New" pitchFamily="49" charset="0"/>
                <a:cs typeface="Courier New" pitchFamily="49" charset="0"/>
              </a:rPr>
              <a:t>06          private int ngay;</a:t>
            </a:r>
          </a:p>
          <a:p>
            <a:r>
              <a:rPr lang="en-US" sz="1600">
                <a:latin typeface="Courier New" pitchFamily="49" charset="0"/>
                <a:cs typeface="Courier New" pitchFamily="49" charset="0"/>
              </a:rPr>
              <a:t>07          private int thang;</a:t>
            </a:r>
          </a:p>
          <a:p>
            <a:r>
              <a:rPr lang="en-US" sz="1600">
                <a:latin typeface="Courier New" pitchFamily="49" charset="0"/>
                <a:cs typeface="Courier New" pitchFamily="49" charset="0"/>
              </a:rPr>
              <a:t>08          public Date() { ngay = 1; thang = 1; }</a:t>
            </a:r>
          </a:p>
          <a:p>
            <a:pPr>
              <a:tabLst>
                <a:tab pos="457200" algn="l"/>
              </a:tabLst>
            </a:pPr>
            <a:r>
              <a:rPr lang="en-US" sz="1600">
                <a:latin typeface="Courier New" pitchFamily="49" charset="0"/>
                <a:cs typeface="Courier New" pitchFamily="49" charset="0"/>
              </a:rPr>
              <a:t>09          public void Xuat() { Console.WriteLine(ngay + "/" + </a:t>
            </a:r>
            <a:r>
              <a:rPr lang="en-US" sz="1600" smtClean="0">
                <a:latin typeface="Courier New" pitchFamily="49" charset="0"/>
                <a:cs typeface="Courier New" pitchFamily="49" charset="0"/>
              </a:rPr>
              <a:t>	thang</a:t>
            </a:r>
            <a:r>
              <a:rPr lang="en-US" sz="1600">
                <a:latin typeface="Courier New" pitchFamily="49" charset="0"/>
                <a:cs typeface="Courier New" pitchFamily="49" charset="0"/>
              </a:rPr>
              <a:t>); }</a:t>
            </a:r>
          </a:p>
          <a:p>
            <a:r>
              <a:rPr lang="en-US" sz="1600">
                <a:latin typeface="Courier New" pitchFamily="49" charset="0"/>
                <a:cs typeface="Courier New" pitchFamily="49" charset="0"/>
              </a:rPr>
              <a:t>10      }</a:t>
            </a:r>
          </a:p>
          <a:p>
            <a:r>
              <a:rPr lang="en-US" sz="1600">
                <a:latin typeface="Courier New" pitchFamily="49" charset="0"/>
                <a:cs typeface="Courier New" pitchFamily="49" charset="0"/>
              </a:rPr>
              <a:t>11      private string ten;</a:t>
            </a:r>
          </a:p>
          <a:p>
            <a:r>
              <a:rPr lang="en-US" sz="1600">
                <a:latin typeface="Courier New" pitchFamily="49" charset="0"/>
                <a:cs typeface="Courier New" pitchFamily="49" charset="0"/>
              </a:rPr>
              <a:t>12      private string ho;</a:t>
            </a:r>
          </a:p>
          <a:p>
            <a:r>
              <a:rPr lang="en-US" sz="1600">
                <a:latin typeface="Courier New" pitchFamily="49" charset="0"/>
                <a:cs typeface="Courier New" pitchFamily="49" charset="0"/>
              </a:rPr>
              <a:t>13      private Date ns;</a:t>
            </a:r>
          </a:p>
          <a:p>
            <a:pPr>
              <a:tabLst>
                <a:tab pos="457200" algn="l"/>
              </a:tabLst>
            </a:pPr>
            <a:r>
              <a:rPr lang="en-US" sz="1600">
                <a:latin typeface="Courier New" pitchFamily="49" charset="0"/>
                <a:cs typeface="Courier New" pitchFamily="49" charset="0"/>
              </a:rPr>
              <a:t>14      public Nguoi() { ten = "An"; ho = "Nguyen Van"; ns = new </a:t>
            </a:r>
            <a:r>
              <a:rPr lang="en-US" sz="1600" smtClean="0">
                <a:latin typeface="Courier New" pitchFamily="49" charset="0"/>
                <a:cs typeface="Courier New" pitchFamily="49" charset="0"/>
              </a:rPr>
              <a:t>	Date</a:t>
            </a:r>
            <a:r>
              <a:rPr lang="en-US" sz="1600">
                <a:latin typeface="Courier New" pitchFamily="49" charset="0"/>
                <a:cs typeface="Courier New" pitchFamily="49" charset="0"/>
              </a:rPr>
              <a:t>(); }</a:t>
            </a:r>
          </a:p>
          <a:p>
            <a:r>
              <a:rPr lang="en-US" sz="1600">
                <a:latin typeface="Courier New" pitchFamily="49" charset="0"/>
                <a:cs typeface="Courier New" pitchFamily="49" charset="0"/>
              </a:rPr>
              <a:t>15      public void Xuat()</a:t>
            </a:r>
          </a:p>
          <a:p>
            <a:r>
              <a:rPr lang="en-US" sz="1600">
                <a:latin typeface="Courier New" pitchFamily="49" charset="0"/>
                <a:cs typeface="Courier New" pitchFamily="49" charset="0"/>
              </a:rPr>
              <a:t>16      {</a:t>
            </a:r>
          </a:p>
          <a:p>
            <a:r>
              <a:rPr lang="en-US" sz="1600">
                <a:latin typeface="Courier New" pitchFamily="49" charset="0"/>
                <a:cs typeface="Courier New" pitchFamily="49" charset="0"/>
              </a:rPr>
              <a:t>17          ns.Xuat(); Console.WriteLine(ho + " " + ten);</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
        <p:nvSpPr>
          <p:cNvPr id="7" name="Rectangle 6"/>
          <p:cNvSpPr/>
          <p:nvPr/>
        </p:nvSpPr>
        <p:spPr>
          <a:xfrm>
            <a:off x="381000" y="1447800"/>
            <a:ext cx="8382000" cy="2800767"/>
          </a:xfrm>
          <a:prstGeom prst="rect">
            <a:avLst/>
          </a:prstGeom>
        </p:spPr>
        <p:txBody>
          <a:bodyPr wrap="square">
            <a:spAutoFit/>
          </a:bodyPr>
          <a:lstStyle/>
          <a:p>
            <a:r>
              <a:rPr lang="en-US" sz="1600">
                <a:latin typeface="Courier New" pitchFamily="49" charset="0"/>
                <a:cs typeface="Courier New" pitchFamily="49" charset="0"/>
              </a:rPr>
              <a:t>20  class Progarm</a:t>
            </a:r>
          </a:p>
          <a:p>
            <a:r>
              <a:rPr lang="en-US" sz="1600">
                <a:latin typeface="Courier New" pitchFamily="49" charset="0"/>
                <a:cs typeface="Courier New" pitchFamily="49" charset="0"/>
              </a:rPr>
              <a:t>21  {</a:t>
            </a:r>
          </a:p>
          <a:p>
            <a:r>
              <a:rPr lang="en-US" sz="1600">
                <a:latin typeface="Courier New" pitchFamily="49" charset="0"/>
                <a:cs typeface="Courier New" pitchFamily="49" charset="0"/>
              </a:rPr>
              <a:t>22  </a:t>
            </a:r>
          </a:p>
          <a:p>
            <a:r>
              <a:rPr lang="en-US" sz="1600">
                <a:latin typeface="Courier New" pitchFamily="49" charset="0"/>
                <a:cs typeface="Courier New" pitchFamily="49" charset="0"/>
              </a:rPr>
              <a:t>23      static void Main(string[] args)</a:t>
            </a:r>
          </a:p>
          <a:p>
            <a:r>
              <a:rPr lang="en-US" sz="1600">
                <a:latin typeface="Courier New" pitchFamily="49" charset="0"/>
                <a:cs typeface="Courier New" pitchFamily="49" charset="0"/>
              </a:rPr>
              <a:t>24      {</a:t>
            </a:r>
          </a:p>
          <a:p>
            <a:r>
              <a:rPr lang="fr-FR" sz="1600">
                <a:latin typeface="Courier New" pitchFamily="49" charset="0"/>
                <a:cs typeface="Courier New" pitchFamily="49" charset="0"/>
              </a:rPr>
              <a:t>25          Nguoi a = new Nguoi();</a:t>
            </a:r>
          </a:p>
          <a:p>
            <a:r>
              <a:rPr lang="en-US" sz="1600">
                <a:latin typeface="Courier New" pitchFamily="49" charset="0"/>
                <a:cs typeface="Courier New" pitchFamily="49" charset="0"/>
              </a:rPr>
              <a:t>26          a.Xuat();</a:t>
            </a:r>
          </a:p>
          <a:p>
            <a:r>
              <a:rPr lang="en-US" sz="1600">
                <a:latin typeface="Courier New" pitchFamily="49" charset="0"/>
                <a:cs typeface="Courier New" pitchFamily="49" charset="0"/>
              </a:rPr>
              <a:t>27          Nguoi.Date ns = new Nguoi.Date();</a:t>
            </a:r>
          </a:p>
          <a:p>
            <a:r>
              <a:rPr lang="en-US" sz="1600">
                <a:latin typeface="Courier New" pitchFamily="49" charset="0"/>
                <a:cs typeface="Courier New" pitchFamily="49" charset="0"/>
              </a:rPr>
              <a:t>28          ns.Xuat();</a:t>
            </a:r>
          </a:p>
          <a:p>
            <a:r>
              <a:rPr lang="en-US" sz="1600">
                <a:latin typeface="Courier New" pitchFamily="49" charset="0"/>
                <a:cs typeface="Courier New" pitchFamily="49" charset="0"/>
              </a:rPr>
              <a:t>29      }</a:t>
            </a:r>
          </a:p>
          <a:p>
            <a:r>
              <a:rPr lang="en-US" sz="1600">
                <a:latin typeface="Courier New" pitchFamily="49" charset="0"/>
                <a:cs typeface="Courier New" pitchFamily="49" charset="0"/>
              </a:rPr>
              <a:t>30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392" y="4572000"/>
            <a:ext cx="4840167"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990600"/>
            <a:ext cx="8229600" cy="5632311"/>
          </a:xfrm>
          <a:prstGeom prst="rect">
            <a:avLst/>
          </a:prstGeom>
        </p:spPr>
        <p:txBody>
          <a:bodyPr wrap="square">
            <a:spAutoFit/>
          </a:bodyPr>
          <a:lstStyle/>
          <a:p>
            <a:r>
              <a:rPr lang="en-US" b="0" dirty="0" smtClean="0"/>
              <a:t>public class Fraction</a:t>
            </a:r>
          </a:p>
          <a:p>
            <a:r>
              <a:rPr lang="en-US" b="0" dirty="0" smtClean="0"/>
              <a:t>{</a:t>
            </a:r>
          </a:p>
          <a:p>
            <a:r>
              <a:rPr lang="en-US" b="0" dirty="0" smtClean="0"/>
              <a:t>	public Fraction( </a:t>
            </a:r>
            <a:r>
              <a:rPr lang="en-US" b="0" dirty="0" err="1" smtClean="0"/>
              <a:t>int</a:t>
            </a:r>
            <a:r>
              <a:rPr lang="en-US" b="0" dirty="0" smtClean="0"/>
              <a:t> numerator, </a:t>
            </a:r>
            <a:r>
              <a:rPr lang="en-US" b="0" dirty="0" err="1" smtClean="0"/>
              <a:t>int</a:t>
            </a:r>
            <a:r>
              <a:rPr lang="en-US" b="0" dirty="0" smtClean="0"/>
              <a:t> denominator)</a:t>
            </a:r>
          </a:p>
          <a:p>
            <a:r>
              <a:rPr lang="en-US" b="0" dirty="0" smtClean="0"/>
              <a:t>	{ </a:t>
            </a:r>
          </a:p>
          <a:p>
            <a:r>
              <a:rPr lang="en-US" b="0" dirty="0" smtClean="0"/>
              <a:t>		</a:t>
            </a:r>
            <a:r>
              <a:rPr lang="en-US" b="0" dirty="0" err="1" smtClean="0"/>
              <a:t>this.numerator</a:t>
            </a:r>
            <a:r>
              <a:rPr lang="en-US" b="0" dirty="0" smtClean="0"/>
              <a:t> = numerator; </a:t>
            </a:r>
          </a:p>
          <a:p>
            <a:r>
              <a:rPr lang="en-US" b="0" dirty="0" smtClean="0"/>
              <a:t>		</a:t>
            </a:r>
            <a:r>
              <a:rPr lang="en-US" b="0" dirty="0" err="1" smtClean="0"/>
              <a:t>this.denominator</a:t>
            </a:r>
            <a:r>
              <a:rPr lang="en-US" b="0" dirty="0" smtClean="0"/>
              <a:t> = denominator; </a:t>
            </a:r>
          </a:p>
          <a:p>
            <a:r>
              <a:rPr lang="en-US" b="0" dirty="0" smtClean="0"/>
              <a:t>	}</a:t>
            </a:r>
          </a:p>
          <a:p>
            <a:r>
              <a:rPr lang="en-US" b="0" dirty="0" smtClean="0"/>
              <a:t>	public override string </a:t>
            </a:r>
            <a:r>
              <a:rPr lang="en-US" b="0" dirty="0" err="1" smtClean="0"/>
              <a:t>ToString</a:t>
            </a:r>
            <a:r>
              <a:rPr lang="en-US" b="0" dirty="0" smtClean="0"/>
              <a:t>()</a:t>
            </a:r>
          </a:p>
          <a:p>
            <a:r>
              <a:rPr lang="en-US" b="0" dirty="0" smtClean="0"/>
              <a:t>	{ 	</a:t>
            </a:r>
          </a:p>
          <a:p>
            <a:r>
              <a:rPr lang="en-US" b="0" dirty="0" smtClean="0"/>
              <a:t>		</a:t>
            </a:r>
            <a:r>
              <a:rPr lang="en-US" b="0" dirty="0" err="1" smtClean="0"/>
              <a:t>StringBuilder</a:t>
            </a:r>
            <a:r>
              <a:rPr lang="en-US" b="0" dirty="0" smtClean="0"/>
              <a:t> s = new </a:t>
            </a:r>
            <a:r>
              <a:rPr lang="en-US" b="0" dirty="0" err="1" smtClean="0"/>
              <a:t>StringBuilder</a:t>
            </a:r>
            <a:r>
              <a:rPr lang="en-US" b="0" dirty="0" smtClean="0"/>
              <a:t>();</a:t>
            </a:r>
          </a:p>
          <a:p>
            <a:r>
              <a:rPr lang="sv-SE" b="0" dirty="0" smtClean="0"/>
              <a:t>	s.AppendFormat(“{0}/{1}”,numerator, denominator);</a:t>
            </a:r>
          </a:p>
          <a:p>
            <a:r>
              <a:rPr lang="en-US" b="0" dirty="0" smtClean="0"/>
              <a:t>		return </a:t>
            </a:r>
            <a:r>
              <a:rPr lang="en-US" b="0" dirty="0" err="1" smtClean="0"/>
              <a:t>s.ToString</a:t>
            </a:r>
            <a:r>
              <a:rPr lang="en-US" b="0" dirty="0" smtClean="0"/>
              <a:t>();</a:t>
            </a:r>
          </a:p>
          <a:p>
            <a:r>
              <a:rPr lang="en-US" b="0" dirty="0" smtClean="0"/>
              <a:t>	}</a:t>
            </a:r>
          </a:p>
          <a:p>
            <a:r>
              <a:rPr lang="en-US" b="0" dirty="0" smtClean="0"/>
              <a:t>	internal class </a:t>
            </a:r>
            <a:r>
              <a:rPr lang="en-US" b="0" dirty="0" err="1" smtClean="0"/>
              <a:t>FractionArtist</a:t>
            </a:r>
            <a:endParaRPr lang="en-US" b="0" dirty="0" smtClean="0"/>
          </a:p>
          <a:p>
            <a:r>
              <a:rPr lang="en-US" b="0" dirty="0" smtClean="0"/>
              <a:t>	{…….}</a:t>
            </a:r>
          </a:p>
          <a:p>
            <a:r>
              <a:rPr lang="en-US" b="0" dirty="0" smtClean="0"/>
              <a:t>	private </a:t>
            </a:r>
            <a:r>
              <a:rPr lang="en-US" b="0" dirty="0" err="1" smtClean="0"/>
              <a:t>int</a:t>
            </a:r>
            <a:r>
              <a:rPr lang="en-US" b="0" dirty="0" smtClean="0"/>
              <a:t> numerator;</a:t>
            </a:r>
          </a:p>
          <a:p>
            <a:r>
              <a:rPr lang="en-US" b="0" dirty="0" smtClean="0"/>
              <a:t>	private </a:t>
            </a:r>
            <a:r>
              <a:rPr lang="en-US" b="0" dirty="0" err="1" smtClean="0"/>
              <a:t>int</a:t>
            </a:r>
            <a:r>
              <a:rPr lang="en-US" b="0" dirty="0" smtClean="0"/>
              <a:t> denominator;</a:t>
            </a:r>
          </a:p>
          <a:p>
            <a:r>
              <a:rPr lang="en-US" b="0" dirty="0" smtClean="0"/>
              <a:t>}</a:t>
            </a:r>
            <a:endParaRPr lang="en-US" b="0" dirty="0"/>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95400"/>
            <a:ext cx="8305800" cy="3170099"/>
          </a:xfrm>
          <a:prstGeom prst="rect">
            <a:avLst/>
          </a:prstGeom>
        </p:spPr>
        <p:txBody>
          <a:bodyPr wrap="square">
            <a:spAutoFit/>
          </a:bodyPr>
          <a:lstStyle/>
          <a:p>
            <a:r>
              <a:rPr lang="en-US" b="0" dirty="0" smtClean="0"/>
              <a:t>internal class </a:t>
            </a:r>
            <a:r>
              <a:rPr lang="en-US" b="0" dirty="0" err="1" smtClean="0"/>
              <a:t>FractionArtist</a:t>
            </a:r>
            <a:endParaRPr lang="en-US" b="0" dirty="0" smtClean="0"/>
          </a:p>
          <a:p>
            <a:r>
              <a:rPr lang="en-US" b="0" dirty="0" smtClean="0"/>
              <a:t>{</a:t>
            </a:r>
          </a:p>
          <a:p>
            <a:r>
              <a:rPr lang="en-US" b="0" dirty="0" smtClean="0"/>
              <a:t>	public void Draw( Fraction f)</a:t>
            </a:r>
          </a:p>
          <a:p>
            <a:r>
              <a:rPr lang="en-US" b="0" dirty="0" smtClean="0"/>
              <a:t>	{</a:t>
            </a:r>
          </a:p>
          <a:p>
            <a:r>
              <a:rPr lang="en-US" b="0" dirty="0" smtClean="0"/>
              <a:t>		</a:t>
            </a:r>
            <a:r>
              <a:rPr lang="en-US" b="0" dirty="0" err="1" smtClean="0"/>
              <a:t>Console.WriteLine</a:t>
            </a:r>
            <a:r>
              <a:rPr lang="en-US" b="0" dirty="0" smtClean="0"/>
              <a:t>(“Drawing the numerator {0}”, 						</a:t>
            </a:r>
            <a:r>
              <a:rPr lang="en-US" b="0" dirty="0" err="1" smtClean="0"/>
              <a:t>f.numerator</a:t>
            </a:r>
            <a:r>
              <a:rPr lang="en-US" b="0" dirty="0" smtClean="0"/>
              <a:t>);</a:t>
            </a:r>
          </a:p>
          <a:p>
            <a:r>
              <a:rPr lang="en-US" b="0" dirty="0" smtClean="0"/>
              <a:t>		</a:t>
            </a:r>
            <a:r>
              <a:rPr lang="en-US" b="0" dirty="0" err="1" smtClean="0"/>
              <a:t>Console.WriteLine</a:t>
            </a:r>
            <a:r>
              <a:rPr lang="en-US" b="0" dirty="0" smtClean="0"/>
              <a:t>(“Drawing the denominator {0}”, 						</a:t>
            </a:r>
            <a:r>
              <a:rPr lang="en-US" b="0" dirty="0" err="1" smtClean="0"/>
              <a:t>f.denominator</a:t>
            </a:r>
            <a:r>
              <a:rPr lang="en-US" b="0" dirty="0" smtClean="0"/>
              <a:t>);</a:t>
            </a:r>
          </a:p>
          <a:p>
            <a:r>
              <a:rPr lang="en-US" b="0" dirty="0" smtClean="0"/>
              <a:t>	}</a:t>
            </a:r>
          </a:p>
          <a:p>
            <a:r>
              <a:rPr lang="en-US" b="0" dirty="0" smtClean="0"/>
              <a:t>}</a:t>
            </a:r>
            <a:endParaRPr lang="en-US" b="0" dirty="0"/>
          </a:p>
        </p:txBody>
      </p:sp>
      <p:sp>
        <p:nvSpPr>
          <p:cNvPr id="7"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8229600" cy="3477875"/>
          </a:xfrm>
          <a:prstGeom prst="rect">
            <a:avLst/>
          </a:prstGeom>
        </p:spPr>
        <p:txBody>
          <a:bodyPr wrap="square">
            <a:spAutoFit/>
          </a:bodyPr>
          <a:lstStyle/>
          <a:p>
            <a:r>
              <a:rPr lang="en-US" b="0" dirty="0" smtClean="0"/>
              <a:t>public class Tester</a:t>
            </a:r>
          </a:p>
          <a:p>
            <a:r>
              <a:rPr lang="en-US" b="0" dirty="0" smtClean="0"/>
              <a:t>{</a:t>
            </a:r>
          </a:p>
          <a:p>
            <a:r>
              <a:rPr lang="en-US" b="0" dirty="0" smtClean="0"/>
              <a:t>	static void Main()</a:t>
            </a:r>
          </a:p>
          <a:p>
            <a:r>
              <a:rPr lang="en-US" b="0" dirty="0" smtClean="0"/>
              <a:t>	{</a:t>
            </a:r>
          </a:p>
          <a:p>
            <a:r>
              <a:rPr lang="en-US" b="0" dirty="0" smtClean="0"/>
              <a:t>		Fraction f1 = new Fraction( 3, 4);</a:t>
            </a:r>
          </a:p>
          <a:p>
            <a:r>
              <a:rPr lang="en-US" b="0" dirty="0" smtClean="0"/>
              <a:t>		</a:t>
            </a:r>
            <a:r>
              <a:rPr lang="en-US" b="0" dirty="0" err="1" smtClean="0"/>
              <a:t>Console.WriteLine</a:t>
            </a:r>
            <a:r>
              <a:rPr lang="en-US" b="0" dirty="0" smtClean="0"/>
              <a:t>(“f1: {0}”, f1.ToString());</a:t>
            </a:r>
          </a:p>
          <a:p>
            <a:r>
              <a:rPr lang="en-US" b="0" dirty="0" smtClean="0"/>
              <a:t>		</a:t>
            </a:r>
            <a:r>
              <a:rPr lang="en-US" b="0" dirty="0" err="1" smtClean="0"/>
              <a:t>Fraction.FractionArtist</a:t>
            </a:r>
            <a:r>
              <a:rPr lang="en-US" b="0" dirty="0" smtClean="0"/>
              <a:t> </a:t>
            </a:r>
            <a:r>
              <a:rPr lang="en-US" b="0" dirty="0" err="1" smtClean="0"/>
              <a:t>fa</a:t>
            </a:r>
            <a:r>
              <a:rPr lang="en-US" b="0" dirty="0" smtClean="0"/>
              <a:t> = new 							</a:t>
            </a:r>
            <a:r>
              <a:rPr lang="en-US" b="0" dirty="0" err="1" smtClean="0"/>
              <a:t>Fraction.FractionArtist</a:t>
            </a:r>
            <a:r>
              <a:rPr lang="en-US" b="0" dirty="0" smtClean="0"/>
              <a:t>();</a:t>
            </a:r>
          </a:p>
          <a:p>
            <a:r>
              <a:rPr lang="en-US" b="0" dirty="0" smtClean="0"/>
              <a:t>		</a:t>
            </a:r>
            <a:r>
              <a:rPr lang="en-US" b="0" dirty="0" err="1" smtClean="0"/>
              <a:t>fa.Draw</a:t>
            </a:r>
            <a:r>
              <a:rPr lang="en-US" b="0" dirty="0" smtClean="0"/>
              <a:t>( f1 );</a:t>
            </a:r>
          </a:p>
          <a:p>
            <a:r>
              <a:rPr lang="en-US" b="0" dirty="0" smtClean="0"/>
              <a:t>	}</a:t>
            </a:r>
          </a:p>
          <a:p>
            <a:r>
              <a:rPr lang="en-US" b="0" dirty="0" smtClean="0"/>
              <a:t>}</a:t>
            </a:r>
            <a:endParaRPr lang="en-US" b="0" dirty="0"/>
          </a:p>
        </p:txBody>
      </p:sp>
      <p:sp>
        <p:nvSpPr>
          <p:cNvPr id="8"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trong</a:t>
            </a:r>
            <a:r>
              <a:rPr lang="en-US" b="1" dirty="0" smtClean="0"/>
              <a:t> </a:t>
            </a:r>
            <a:r>
              <a:rPr lang="en-US" b="1" dirty="0" err="1" smtClean="0"/>
              <a:t>lớp</a:t>
            </a:r>
            <a:endParaRPr lang="en-US" b="1"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677" y="4724400"/>
            <a:ext cx="4724400" cy="173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Overload Operator</a:t>
            </a:r>
            <a:endParaRPr lang="en-US" b="1" dirty="0"/>
          </a:p>
        </p:txBody>
      </p:sp>
      <p:sp>
        <p:nvSpPr>
          <p:cNvPr id="7" name="Rectangle 6"/>
          <p:cNvSpPr/>
          <p:nvPr/>
        </p:nvSpPr>
        <p:spPr>
          <a:xfrm>
            <a:off x="152400" y="1676400"/>
            <a:ext cx="8839200" cy="430887"/>
          </a:xfrm>
          <a:prstGeom prst="rect">
            <a:avLst/>
          </a:prstGeom>
        </p:spPr>
        <p:txBody>
          <a:bodyPr wrap="square">
            <a:spAutoFit/>
          </a:bodyPr>
          <a:lstStyle/>
          <a:p>
            <a:r>
              <a:rPr lang="en-US" sz="2200" dirty="0" smtClean="0"/>
              <a:t>public static Fraction operator + ( Fraction lhs, Fraction </a:t>
            </a:r>
            <a:r>
              <a:rPr lang="en-US" sz="2200" dirty="0" err="1" smtClean="0"/>
              <a:t>rhs</a:t>
            </a:r>
            <a:r>
              <a:rPr lang="en-US" sz="2200" dirty="0" smtClean="0"/>
              <a:t>)</a:t>
            </a:r>
            <a:endParaRPr lang="en-US" sz="2200" dirty="0"/>
          </a:p>
        </p:txBody>
      </p:sp>
      <p:sp>
        <p:nvSpPr>
          <p:cNvPr id="8" name="Rectangle 7"/>
          <p:cNvSpPr/>
          <p:nvPr/>
        </p:nvSpPr>
        <p:spPr>
          <a:xfrm>
            <a:off x="685800" y="2971800"/>
            <a:ext cx="3879588" cy="400110"/>
          </a:xfrm>
          <a:prstGeom prst="rect">
            <a:avLst/>
          </a:prstGeom>
        </p:spPr>
        <p:txBody>
          <a:bodyPr wrap="none">
            <a:spAutoFit/>
          </a:bodyPr>
          <a:lstStyle/>
          <a:p>
            <a:r>
              <a:rPr lang="en-US" dirty="0" err="1" smtClean="0"/>
              <a:t>firstFraction</a:t>
            </a:r>
            <a:r>
              <a:rPr lang="en-US" dirty="0" smtClean="0"/>
              <a:t> + </a:t>
            </a:r>
            <a:r>
              <a:rPr lang="en-US" dirty="0" err="1" smtClean="0"/>
              <a:t>secondFraction</a:t>
            </a:r>
            <a:endParaRPr lang="en-US" dirty="0"/>
          </a:p>
        </p:txBody>
      </p:sp>
      <p:sp>
        <p:nvSpPr>
          <p:cNvPr id="9" name="Rectangle 8"/>
          <p:cNvSpPr/>
          <p:nvPr/>
        </p:nvSpPr>
        <p:spPr>
          <a:xfrm>
            <a:off x="685800" y="4267200"/>
            <a:ext cx="7772400" cy="400110"/>
          </a:xfrm>
          <a:prstGeom prst="rect">
            <a:avLst/>
          </a:prstGeom>
        </p:spPr>
        <p:txBody>
          <a:bodyPr wrap="square">
            <a:spAutoFit/>
          </a:bodyPr>
          <a:lstStyle/>
          <a:p>
            <a:r>
              <a:rPr lang="en-US" dirty="0" err="1" smtClean="0"/>
              <a:t>Fraction.operator</a:t>
            </a:r>
            <a:r>
              <a:rPr lang="en-US" dirty="0" smtClean="0"/>
              <a:t>+(</a:t>
            </a:r>
            <a:r>
              <a:rPr lang="en-US" dirty="0" err="1" smtClean="0"/>
              <a:t>firstFraction</a:t>
            </a:r>
            <a:r>
              <a:rPr lang="en-US" dirty="0" smtClean="0"/>
              <a:t>, </a:t>
            </a:r>
            <a:r>
              <a:rPr lang="en-US" dirty="0" err="1" smtClean="0"/>
              <a:t>secondFraction</a:t>
            </a:r>
            <a:r>
              <a:rPr lang="en-US" dirty="0" smtClean="0"/>
              <a:t>)</a:t>
            </a:r>
            <a:endParaRPr lang="en-US" dirty="0"/>
          </a:p>
        </p:txBody>
      </p:sp>
      <p:sp>
        <p:nvSpPr>
          <p:cNvPr id="10" name="Left-Right Arrow 9"/>
          <p:cNvSpPr/>
          <p:nvPr/>
        </p:nvSpPr>
        <p:spPr>
          <a:xfrm>
            <a:off x="1295400" y="3733800"/>
            <a:ext cx="13716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4800" y="5257800"/>
            <a:ext cx="8610600" cy="830997"/>
          </a:xfrm>
          <a:prstGeom prst="rect">
            <a:avLst/>
          </a:prstGeom>
        </p:spPr>
        <p:txBody>
          <a:bodyPr wrap="square">
            <a:spAutoFit/>
          </a:bodyPr>
          <a:lstStyle/>
          <a:p>
            <a:r>
              <a:rPr lang="vi-VN" sz="2400" b="0" dirty="0" smtClean="0"/>
              <a:t>nạp chồng toán tử (+) thì nên cung cấp một phương thức</a:t>
            </a:r>
            <a:r>
              <a:rPr lang="en-US" sz="2400" b="0" dirty="0" smtClean="0"/>
              <a:t> </a:t>
            </a:r>
            <a:r>
              <a:rPr lang="vi-VN" sz="2400" dirty="0" smtClean="0"/>
              <a:t>Add()</a:t>
            </a:r>
            <a:r>
              <a:rPr lang="vi-VN" sz="2400" b="0" dirty="0" smtClean="0"/>
              <a:t> cũng làm cùng chức năng là cộng hai đối tượ</a:t>
            </a:r>
            <a:r>
              <a:rPr lang="en-US" sz="2400" b="0" dirty="0" err="1" smtClean="0"/>
              <a:t>ng</a:t>
            </a:r>
            <a:endParaRPr lang="en-US" sz="2400" b="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smtClean="0"/>
              <a:t>Overload </a:t>
            </a:r>
            <a:r>
              <a:rPr lang="en-US" b="1" dirty="0" smtClean="0"/>
              <a:t>Operator</a:t>
            </a:r>
            <a:endParaRPr lang="en-US" b="1" dirty="0"/>
          </a:p>
        </p:txBody>
      </p:sp>
      <p:sp>
        <p:nvSpPr>
          <p:cNvPr id="3" name="Content Placeholder 2"/>
          <p:cNvSpPr>
            <a:spLocks noGrp="1"/>
          </p:cNvSpPr>
          <p:nvPr>
            <p:ph idx="1"/>
          </p:nvPr>
        </p:nvSpPr>
        <p:spPr/>
        <p:txBody>
          <a:bodyPr/>
          <a:lstStyle/>
          <a:p>
            <a:r>
              <a:rPr lang="en-US" dirty="0" smtClean="0"/>
              <a:t>Overload == </a:t>
            </a:r>
            <a:r>
              <a:rPr lang="en-US" dirty="0" err="1" smtClean="0"/>
              <a:t>thì</a:t>
            </a:r>
            <a:r>
              <a:rPr lang="en-US" dirty="0" smtClean="0"/>
              <a:t> </a:t>
            </a:r>
            <a:r>
              <a:rPr lang="en-US" dirty="0" err="1" smtClean="0"/>
              <a:t>phải</a:t>
            </a:r>
            <a:r>
              <a:rPr lang="en-US" dirty="0" smtClean="0"/>
              <a:t> overload !=</a:t>
            </a:r>
          </a:p>
          <a:p>
            <a:r>
              <a:rPr lang="en-US" dirty="0" smtClean="0"/>
              <a:t>Overload &gt; </a:t>
            </a:r>
            <a:r>
              <a:rPr lang="en-US" dirty="0" err="1" smtClean="0"/>
              <a:t>thì</a:t>
            </a:r>
            <a:r>
              <a:rPr lang="en-US" dirty="0" smtClean="0"/>
              <a:t> </a:t>
            </a:r>
            <a:r>
              <a:rPr lang="en-US" dirty="0" err="1" smtClean="0"/>
              <a:t>phải</a:t>
            </a:r>
            <a:r>
              <a:rPr lang="en-US" dirty="0" smtClean="0"/>
              <a:t> overload &lt;</a:t>
            </a:r>
          </a:p>
          <a:p>
            <a:r>
              <a:rPr lang="en-US" dirty="0" smtClean="0"/>
              <a:t>Overload &gt;= </a:t>
            </a:r>
            <a:r>
              <a:rPr lang="en-US" dirty="0" err="1" smtClean="0"/>
              <a:t>thì</a:t>
            </a:r>
            <a:r>
              <a:rPr lang="en-US" dirty="0" smtClean="0"/>
              <a:t> </a:t>
            </a:r>
            <a:r>
              <a:rPr lang="en-US" dirty="0" err="1" smtClean="0"/>
              <a:t>phải</a:t>
            </a:r>
            <a:r>
              <a:rPr lang="en-US" dirty="0" smtClean="0"/>
              <a:t> overload &lt;=</a:t>
            </a:r>
          </a:p>
          <a:p>
            <a:r>
              <a:rPr lang="vi-VN" dirty="0" smtClean="0"/>
              <a:t>Phải cung cấp các phương thức thay thế cho toán tử được nạp chồng</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Console.WriteLine</a:t>
            </a:r>
            <a:endParaRPr lang="en-US" b="1">
              <a:solidFill>
                <a:schemeClr val="tx1"/>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527142"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235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Overload Operator</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54657697"/>
              </p:ext>
            </p:extLst>
          </p:nvPr>
        </p:nvGraphicFramePr>
        <p:xfrm>
          <a:off x="1600200" y="1752600"/>
          <a:ext cx="6324600" cy="3200400"/>
        </p:xfrm>
        <a:graphic>
          <a:graphicData uri="http://schemas.openxmlformats.org/drawingml/2006/table">
            <a:tbl>
              <a:tblPr firstRow="1" bandRow="1">
                <a:tableStyleId>{21E4AEA4-8DFA-4A89-87EB-49C32662AFE0}</a:tableStyleId>
              </a:tblPr>
              <a:tblGrid>
                <a:gridCol w="1844675"/>
                <a:gridCol w="4479925"/>
              </a:tblGrid>
              <a:tr h="370840">
                <a:tc>
                  <a:txBody>
                    <a:bodyPr/>
                    <a:lstStyle/>
                    <a:p>
                      <a:r>
                        <a:rPr lang="vi-VN" sz="2400" kern="1200" baseline="0" dirty="0" smtClean="0"/>
                        <a:t>Biểu tượng</a:t>
                      </a:r>
                      <a:endParaRPr lang="en-US" sz="2400" dirty="0"/>
                    </a:p>
                  </a:txBody>
                  <a:tcPr/>
                </a:tc>
                <a:tc>
                  <a:txBody>
                    <a:bodyPr/>
                    <a:lstStyle/>
                    <a:p>
                      <a:r>
                        <a:rPr lang="vi-VN" sz="2400" b="1" kern="1200" baseline="0" dirty="0" smtClean="0">
                          <a:solidFill>
                            <a:schemeClr val="lt1"/>
                          </a:solidFill>
                          <a:latin typeface="+mn-lt"/>
                          <a:ea typeface="+mn-ea"/>
                          <a:cs typeface="+mn-cs"/>
                        </a:rPr>
                        <a:t>Tên phương thức thay thế</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Add</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Subtract</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Multiply</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Divide</a:t>
                      </a:r>
                      <a:endParaRPr lang="en-US" sz="2400" dirty="0"/>
                    </a:p>
                  </a:txBody>
                  <a:tcPr/>
                </a:tc>
              </a:tr>
              <a:tr h="370840">
                <a:tc>
                  <a:txBody>
                    <a:bodyPr/>
                    <a:lstStyle/>
                    <a:p>
                      <a:r>
                        <a:rPr lang="en-US" sz="2400" dirty="0" smtClean="0"/>
                        <a:t>==</a:t>
                      </a:r>
                      <a:endParaRPr lang="en-US" sz="2400" dirty="0"/>
                    </a:p>
                  </a:txBody>
                  <a:tcPr/>
                </a:tc>
                <a:tc>
                  <a:txBody>
                    <a:bodyPr/>
                    <a:lstStyle/>
                    <a:p>
                      <a:r>
                        <a:rPr lang="en-US" sz="2400" kern="1200" baseline="0" dirty="0" smtClean="0">
                          <a:solidFill>
                            <a:schemeClr val="dk1"/>
                          </a:solidFill>
                          <a:latin typeface="+mn-lt"/>
                          <a:ea typeface="+mn-ea"/>
                          <a:cs typeface="+mn-cs"/>
                        </a:rPr>
                        <a:t>Equals</a:t>
                      </a:r>
                      <a:endParaRPr lang="en-US" sz="2400" dirty="0"/>
                    </a:p>
                  </a:txBody>
                  <a:tcPr/>
                </a:tc>
              </a:tr>
              <a:tr h="370840">
                <a:tc>
                  <a:txBody>
                    <a:bodyPr/>
                    <a:lstStyle/>
                    <a:p>
                      <a:r>
                        <a:rPr lang="en-US" sz="2400" dirty="0" smtClean="0"/>
                        <a:t>&gt;</a:t>
                      </a:r>
                      <a:endParaRPr lang="en-US" sz="2400" dirty="0"/>
                    </a:p>
                  </a:txBody>
                  <a:tcPr/>
                </a:tc>
                <a:tc>
                  <a:txBody>
                    <a:bodyPr/>
                    <a:lstStyle/>
                    <a:p>
                      <a:r>
                        <a:rPr lang="en-US" sz="2400" kern="1200" baseline="0" dirty="0" smtClean="0">
                          <a:solidFill>
                            <a:schemeClr val="dk1"/>
                          </a:solidFill>
                          <a:latin typeface="+mn-lt"/>
                          <a:ea typeface="+mn-ea"/>
                          <a:cs typeface="+mn-cs"/>
                        </a:rPr>
                        <a:t>Compare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Equals</a:t>
            </a:r>
            <a:endParaRPr lang="en-US" b="1" dirty="0"/>
          </a:p>
        </p:txBody>
      </p:sp>
      <p:sp>
        <p:nvSpPr>
          <p:cNvPr id="3" name="Content Placeholder 2"/>
          <p:cNvSpPr>
            <a:spLocks noGrp="1"/>
          </p:cNvSpPr>
          <p:nvPr>
            <p:ph idx="1"/>
          </p:nvPr>
        </p:nvSpPr>
        <p:spPr>
          <a:xfrm>
            <a:off x="457200" y="1600201"/>
            <a:ext cx="8229600" cy="762000"/>
          </a:xfrm>
        </p:spPr>
        <p:txBody>
          <a:bodyPr/>
          <a:lstStyle/>
          <a:p>
            <a:r>
              <a:rPr lang="en-US" dirty="0" smtClean="0"/>
              <a:t>public override </a:t>
            </a:r>
            <a:r>
              <a:rPr lang="en-US" dirty="0" err="1" smtClean="0"/>
              <a:t>bool</a:t>
            </a:r>
            <a:r>
              <a:rPr lang="en-US" dirty="0" smtClean="0"/>
              <a:t> Equals( object o )</a:t>
            </a:r>
            <a:endParaRPr lang="en-US" dirty="0"/>
          </a:p>
        </p:txBody>
      </p:sp>
      <p:sp>
        <p:nvSpPr>
          <p:cNvPr id="7" name="Rectangle 6"/>
          <p:cNvSpPr/>
          <p:nvPr/>
        </p:nvSpPr>
        <p:spPr>
          <a:xfrm>
            <a:off x="762000" y="2514600"/>
            <a:ext cx="7620000" cy="2554545"/>
          </a:xfrm>
          <a:prstGeom prst="rect">
            <a:avLst/>
          </a:prstGeom>
        </p:spPr>
        <p:txBody>
          <a:bodyPr wrap="square">
            <a:spAutoFit/>
          </a:bodyPr>
          <a:lstStyle/>
          <a:p>
            <a:r>
              <a:rPr lang="en-US" b="0" dirty="0" smtClean="0"/>
              <a:t>pubic override </a:t>
            </a:r>
            <a:r>
              <a:rPr lang="en-US" b="0" dirty="0" err="1" smtClean="0"/>
              <a:t>bool</a:t>
            </a:r>
            <a:r>
              <a:rPr lang="en-US" b="0" dirty="0" smtClean="0"/>
              <a:t> Equals( object o)</a:t>
            </a:r>
          </a:p>
          <a:p>
            <a:r>
              <a:rPr lang="en-US" b="0" dirty="0" smtClean="0"/>
              <a:t>{</a:t>
            </a:r>
          </a:p>
          <a:p>
            <a:r>
              <a:rPr lang="en-US" b="0" dirty="0" smtClean="0"/>
              <a:t>	if ( !(o is </a:t>
            </a:r>
            <a:r>
              <a:rPr lang="en-US" b="0" dirty="0" err="1" smtClean="0"/>
              <a:t>Phanso</a:t>
            </a:r>
            <a:r>
              <a:rPr lang="en-US" b="0" dirty="0" smtClean="0"/>
              <a:t>) )</a:t>
            </a:r>
          </a:p>
          <a:p>
            <a:r>
              <a:rPr lang="en-US" b="0" dirty="0" smtClean="0"/>
              <a:t>	{</a:t>
            </a:r>
          </a:p>
          <a:p>
            <a:r>
              <a:rPr lang="en-US" b="0" dirty="0" smtClean="0"/>
              <a:t>		return false;</a:t>
            </a:r>
          </a:p>
          <a:p>
            <a:r>
              <a:rPr lang="en-US" b="0" dirty="0" smtClean="0"/>
              <a:t>	}</a:t>
            </a:r>
          </a:p>
          <a:p>
            <a:r>
              <a:rPr lang="en-US" b="0" dirty="0" smtClean="0"/>
              <a:t>	return this == (</a:t>
            </a:r>
            <a:r>
              <a:rPr lang="en-US" b="0" dirty="0" err="1" smtClean="0"/>
              <a:t>Phanso</a:t>
            </a:r>
            <a:r>
              <a:rPr lang="en-US" b="0" dirty="0" smtClean="0"/>
              <a:t>) o;</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a:buNone/>
            </a:pPr>
            <a:r>
              <a:rPr lang="en-US" sz="2400" dirty="0" err="1" smtClean="0"/>
              <a:t>int</a:t>
            </a:r>
            <a:r>
              <a:rPr lang="en-US" sz="2400" dirty="0" smtClean="0"/>
              <a:t> </a:t>
            </a:r>
            <a:r>
              <a:rPr lang="en-US" sz="2400" dirty="0" err="1" smtClean="0"/>
              <a:t>myInt</a:t>
            </a:r>
            <a:r>
              <a:rPr lang="en-US" sz="2400" dirty="0" smtClean="0"/>
              <a:t> = 5;</a:t>
            </a:r>
          </a:p>
          <a:p>
            <a:pPr>
              <a:buNone/>
            </a:pPr>
            <a:r>
              <a:rPr lang="en-US" sz="2400" dirty="0" smtClean="0"/>
              <a:t>long </a:t>
            </a:r>
            <a:r>
              <a:rPr lang="en-US" sz="2400" dirty="0" err="1" smtClean="0"/>
              <a:t>myLong</a:t>
            </a:r>
            <a:r>
              <a:rPr lang="en-US" sz="2400" dirty="0" smtClean="0"/>
              <a:t>;</a:t>
            </a:r>
          </a:p>
          <a:p>
            <a:pPr>
              <a:buNone/>
            </a:pPr>
            <a:r>
              <a:rPr lang="vi-VN" sz="2400" dirty="0" smtClean="0">
                <a:latin typeface="Calibri" pitchFamily="34" charset="0"/>
                <a:cs typeface="Calibri" pitchFamily="34" charset="0"/>
              </a:rPr>
              <a:t>myLong = myInt; // ngầm định</a:t>
            </a:r>
          </a:p>
          <a:p>
            <a:pPr>
              <a:buNone/>
            </a:pPr>
            <a:r>
              <a:rPr lang="vi-VN" sz="2400" dirty="0" smtClean="0">
                <a:latin typeface="Calibri" pitchFamily="34" charset="0"/>
                <a:cs typeface="Calibri" pitchFamily="34" charset="0"/>
              </a:rPr>
              <a:t>myInt = (int) myLong; // tường minh</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304865"/>
            <a:ext cx="8686800" cy="4801314"/>
          </a:xfrm>
          <a:prstGeom prst="rect">
            <a:avLst/>
          </a:prstGeom>
        </p:spPr>
        <p:txBody>
          <a:bodyPr wrap="square">
            <a:spAutoFit/>
          </a:bodyPr>
          <a:lstStyle/>
          <a:p>
            <a:r>
              <a:rPr lang="en-US" sz="1800">
                <a:latin typeface="Courier New" pitchFamily="49" charset="0"/>
                <a:cs typeface="Courier New" pitchFamily="49" charset="0"/>
              </a:rPr>
              <a:t>01  using System;</a:t>
            </a:r>
          </a:p>
          <a:p>
            <a:r>
              <a:rPr lang="en-US" sz="1800">
                <a:latin typeface="Courier New" pitchFamily="49" charset="0"/>
                <a:cs typeface="Courier New" pitchFamily="49" charset="0"/>
              </a:rPr>
              <a:t>02  public class Phanso</a:t>
            </a:r>
          </a:p>
          <a:p>
            <a:r>
              <a:rPr lang="en-US" sz="1800">
                <a:latin typeface="Courier New" pitchFamily="49" charset="0"/>
                <a:cs typeface="Courier New" pitchFamily="49" charset="0"/>
              </a:rPr>
              <a:t>03  {</a:t>
            </a:r>
          </a:p>
          <a:p>
            <a:r>
              <a:rPr lang="en-US" sz="1800">
                <a:latin typeface="Courier New" pitchFamily="49" charset="0"/>
                <a:cs typeface="Courier New" pitchFamily="49" charset="0"/>
              </a:rPr>
              <a:t>04      public Phanso(int ts, int ms)</a:t>
            </a:r>
          </a:p>
          <a:p>
            <a:r>
              <a:rPr lang="en-US" sz="1800">
                <a:latin typeface="Courier New" pitchFamily="49" charset="0"/>
                <a:cs typeface="Courier New" pitchFamily="49" charset="0"/>
              </a:rPr>
              <a:t>05      {</a:t>
            </a:r>
          </a:p>
          <a:p>
            <a:r>
              <a:rPr lang="en-US" sz="1800">
                <a:latin typeface="Courier New" pitchFamily="49" charset="0"/>
                <a:cs typeface="Courier New" pitchFamily="49" charset="0"/>
              </a:rPr>
              <a:t>06          this.ts = ts;</a:t>
            </a:r>
          </a:p>
          <a:p>
            <a:r>
              <a:rPr lang="en-US" sz="1800">
                <a:latin typeface="Courier New" pitchFamily="49" charset="0"/>
                <a:cs typeface="Courier New" pitchFamily="49" charset="0"/>
              </a:rPr>
              <a:t>07          this.ms = ms;</a:t>
            </a:r>
          </a:p>
          <a:p>
            <a:r>
              <a:rPr lang="en-US" sz="1800">
                <a:latin typeface="Courier New" pitchFamily="49" charset="0"/>
                <a:cs typeface="Courier New" pitchFamily="49" charset="0"/>
              </a:rPr>
              <a:t>08      }</a:t>
            </a:r>
          </a:p>
          <a:p>
            <a:r>
              <a:rPr lang="en-US" sz="1800">
                <a:latin typeface="Courier New" pitchFamily="49" charset="0"/>
                <a:cs typeface="Courier New" pitchFamily="49" charset="0"/>
              </a:rPr>
              <a:t>09      public Phanso(int wholeNumber)</a:t>
            </a:r>
          </a:p>
          <a:p>
            <a:r>
              <a:rPr lang="en-US" sz="1800">
                <a:latin typeface="Courier New" pitchFamily="49" charset="0"/>
                <a:cs typeface="Courier New" pitchFamily="49" charset="0"/>
              </a:rPr>
              <a:t>10      {</a:t>
            </a:r>
          </a:p>
          <a:p>
            <a:r>
              <a:rPr lang="en-US" sz="1800">
                <a:latin typeface="Courier New" pitchFamily="49" charset="0"/>
                <a:cs typeface="Courier New" pitchFamily="49" charset="0"/>
              </a:rPr>
              <a:t>11          ts = wholeNumber;</a:t>
            </a:r>
          </a:p>
          <a:p>
            <a:r>
              <a:rPr lang="en-US" sz="1800">
                <a:latin typeface="Courier New" pitchFamily="49" charset="0"/>
                <a:cs typeface="Courier New" pitchFamily="49" charset="0"/>
              </a:rPr>
              <a:t>12          ms = 1;</a:t>
            </a:r>
          </a:p>
          <a:p>
            <a:r>
              <a:rPr lang="en-US" sz="1800">
                <a:latin typeface="Courier New" pitchFamily="49" charset="0"/>
                <a:cs typeface="Courier New" pitchFamily="49" charset="0"/>
              </a:rPr>
              <a:t>13      }</a:t>
            </a:r>
          </a:p>
          <a:p>
            <a:r>
              <a:rPr lang="en-US" sz="1800">
                <a:latin typeface="Courier New" pitchFamily="49" charset="0"/>
                <a:cs typeface="Courier New" pitchFamily="49" charset="0"/>
              </a:rPr>
              <a:t>14      public static implicit operator Phanso(int theInt)</a:t>
            </a:r>
          </a:p>
          <a:p>
            <a:r>
              <a:rPr lang="en-US" sz="1800">
                <a:latin typeface="Courier New" pitchFamily="49" charset="0"/>
                <a:cs typeface="Courier New" pitchFamily="49" charset="0"/>
              </a:rPr>
              <a:t>15      {</a:t>
            </a:r>
          </a:p>
          <a:p>
            <a:r>
              <a:rPr lang="en-US" sz="1800">
                <a:latin typeface="Courier New" pitchFamily="49" charset="0"/>
                <a:cs typeface="Courier New" pitchFamily="49" charset="0"/>
              </a:rPr>
              <a:t>16          return new Phanso(theInt);</a:t>
            </a:r>
          </a:p>
          <a:p>
            <a:r>
              <a:rPr lang="en-US" sz="1800">
                <a:latin typeface="Courier New" pitchFamily="49" charset="0"/>
                <a:cs typeface="Courier New" pitchFamily="49" charset="0"/>
              </a:rPr>
              <a:t>17      }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371600"/>
            <a:ext cx="9144000" cy="4524315"/>
          </a:xfrm>
          <a:prstGeom prst="rect">
            <a:avLst/>
          </a:prstGeom>
        </p:spPr>
        <p:txBody>
          <a:bodyPr wrap="square">
            <a:spAutoFit/>
          </a:bodyPr>
          <a:lstStyle/>
          <a:p>
            <a:r>
              <a:rPr lang="en-US" sz="1800">
                <a:latin typeface="Courier New" pitchFamily="49" charset="0"/>
                <a:cs typeface="Courier New" pitchFamily="49" charset="0"/>
              </a:rPr>
              <a:t>18      public static explicit operator int(Phanso thePhanso)</a:t>
            </a:r>
          </a:p>
          <a:p>
            <a:r>
              <a:rPr lang="en-US" sz="1800">
                <a:latin typeface="Courier New" pitchFamily="49" charset="0"/>
                <a:cs typeface="Courier New" pitchFamily="49" charset="0"/>
              </a:rPr>
              <a:t>19      {</a:t>
            </a:r>
          </a:p>
          <a:p>
            <a:r>
              <a:rPr lang="en-US" sz="1800">
                <a:latin typeface="Courier New" pitchFamily="49" charset="0"/>
                <a:cs typeface="Courier New" pitchFamily="49" charset="0"/>
              </a:rPr>
              <a:t>20          return thePhanso.ts / thePhanso.ms;</a:t>
            </a:r>
          </a:p>
          <a:p>
            <a:r>
              <a:rPr lang="en-US" sz="1800">
                <a:latin typeface="Courier New" pitchFamily="49" charset="0"/>
                <a:cs typeface="Courier New" pitchFamily="49" charset="0"/>
              </a:rPr>
              <a:t>21      }</a:t>
            </a:r>
          </a:p>
          <a:p>
            <a:r>
              <a:rPr lang="en-US" sz="1800">
                <a:latin typeface="Courier New" pitchFamily="49" charset="0"/>
                <a:cs typeface="Courier New" pitchFamily="49" charset="0"/>
              </a:rPr>
              <a:t>22      public static bool operator ==(Phanso lhs, Phanso rhs)</a:t>
            </a:r>
          </a:p>
          <a:p>
            <a:r>
              <a:rPr lang="en-US" sz="1800">
                <a:latin typeface="Courier New" pitchFamily="49" charset="0"/>
                <a:cs typeface="Courier New" pitchFamily="49" charset="0"/>
              </a:rPr>
              <a:t>23      {</a:t>
            </a:r>
          </a:p>
          <a:p>
            <a:r>
              <a:rPr lang="en-US" sz="1800">
                <a:latin typeface="Courier New" pitchFamily="49" charset="0"/>
                <a:cs typeface="Courier New" pitchFamily="49" charset="0"/>
              </a:rPr>
              <a:t>24          if (lhs.ts == rhs.ts &amp;&amp; lhs.ms == rhs.ms)</a:t>
            </a:r>
          </a:p>
          <a:p>
            <a:r>
              <a:rPr lang="en-US" sz="1800">
                <a:latin typeface="Courier New" pitchFamily="49" charset="0"/>
                <a:cs typeface="Courier New" pitchFamily="49" charset="0"/>
              </a:rPr>
              <a:t>25          {</a:t>
            </a:r>
          </a:p>
          <a:p>
            <a:r>
              <a:rPr lang="en-US" sz="1800">
                <a:latin typeface="Courier New" pitchFamily="49" charset="0"/>
                <a:cs typeface="Courier New" pitchFamily="49" charset="0"/>
              </a:rPr>
              <a:t>26              return true;</a:t>
            </a:r>
          </a:p>
          <a:p>
            <a:r>
              <a:rPr lang="en-US" sz="1800">
                <a:latin typeface="Courier New" pitchFamily="49" charset="0"/>
                <a:cs typeface="Courier New" pitchFamily="49" charset="0"/>
              </a:rPr>
              <a:t>27          }</a:t>
            </a:r>
          </a:p>
          <a:p>
            <a:r>
              <a:rPr lang="en-US" sz="1800">
                <a:latin typeface="Courier New" pitchFamily="49" charset="0"/>
                <a:cs typeface="Courier New" pitchFamily="49" charset="0"/>
              </a:rPr>
              <a:t>28          return false;</a:t>
            </a:r>
          </a:p>
          <a:p>
            <a:r>
              <a:rPr lang="en-US" sz="1800">
                <a:latin typeface="Courier New" pitchFamily="49" charset="0"/>
                <a:cs typeface="Courier New" pitchFamily="49" charset="0"/>
              </a:rPr>
              <a:t>29      }</a:t>
            </a:r>
          </a:p>
          <a:p>
            <a:r>
              <a:rPr lang="en-US" sz="1800">
                <a:latin typeface="Courier New" pitchFamily="49" charset="0"/>
                <a:cs typeface="Courier New" pitchFamily="49" charset="0"/>
              </a:rPr>
              <a:t>30      public static bool operator !=(Phanso lhs, Phanso rhs)</a:t>
            </a:r>
          </a:p>
          <a:p>
            <a:r>
              <a:rPr lang="en-US" sz="1800">
                <a:latin typeface="Courier New" pitchFamily="49" charset="0"/>
                <a:cs typeface="Courier New" pitchFamily="49" charset="0"/>
              </a:rPr>
              <a:t>31      {</a:t>
            </a:r>
          </a:p>
          <a:p>
            <a:r>
              <a:rPr lang="en-US" sz="1800">
                <a:latin typeface="Courier New" pitchFamily="49" charset="0"/>
                <a:cs typeface="Courier New" pitchFamily="49" charset="0"/>
              </a:rPr>
              <a:t>32          return !(lhs == rhs);</a:t>
            </a:r>
          </a:p>
          <a:p>
            <a:r>
              <a:rPr lang="en-US" sz="1800">
                <a:latin typeface="Courier New" pitchFamily="49" charset="0"/>
                <a:cs typeface="Courier New" pitchFamily="49" charset="0"/>
              </a:rPr>
              <a:t>33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990600"/>
            <a:ext cx="8686800" cy="5632311"/>
          </a:xfrm>
          <a:prstGeom prst="rect">
            <a:avLst/>
          </a:prstGeom>
        </p:spPr>
        <p:txBody>
          <a:bodyPr wrap="square">
            <a:spAutoFit/>
          </a:bodyPr>
          <a:lstStyle/>
          <a:p>
            <a:r>
              <a:rPr lang="en-US" sz="1800">
                <a:latin typeface="Courier New" pitchFamily="49" charset="0"/>
                <a:cs typeface="Courier New" pitchFamily="49" charset="0"/>
              </a:rPr>
              <a:t>34      public override bool Equals(object o)</a:t>
            </a:r>
          </a:p>
          <a:p>
            <a:r>
              <a:rPr lang="en-US" sz="1800">
                <a:latin typeface="Courier New" pitchFamily="49" charset="0"/>
                <a:cs typeface="Courier New" pitchFamily="49" charset="0"/>
              </a:rPr>
              <a:t>35      {</a:t>
            </a:r>
          </a:p>
          <a:p>
            <a:r>
              <a:rPr lang="en-US" sz="1800">
                <a:latin typeface="Courier New" pitchFamily="49" charset="0"/>
                <a:cs typeface="Courier New" pitchFamily="49" charset="0"/>
              </a:rPr>
              <a:t>36          if (!(o is Phanso))</a:t>
            </a:r>
          </a:p>
          <a:p>
            <a:r>
              <a:rPr lang="en-US" sz="1800">
                <a:latin typeface="Courier New" pitchFamily="49" charset="0"/>
                <a:cs typeface="Courier New" pitchFamily="49" charset="0"/>
              </a:rPr>
              <a:t>37          {</a:t>
            </a:r>
          </a:p>
          <a:p>
            <a:r>
              <a:rPr lang="en-US" sz="1800">
                <a:latin typeface="Courier New" pitchFamily="49" charset="0"/>
                <a:cs typeface="Courier New" pitchFamily="49" charset="0"/>
              </a:rPr>
              <a:t>38              return false;</a:t>
            </a:r>
          </a:p>
          <a:p>
            <a:r>
              <a:rPr lang="en-US" sz="1800">
                <a:latin typeface="Courier New" pitchFamily="49" charset="0"/>
                <a:cs typeface="Courier New" pitchFamily="49" charset="0"/>
              </a:rPr>
              <a:t>39          }</a:t>
            </a:r>
          </a:p>
          <a:p>
            <a:r>
              <a:rPr lang="en-US" sz="1800">
                <a:latin typeface="Courier New" pitchFamily="49" charset="0"/>
                <a:cs typeface="Courier New" pitchFamily="49" charset="0"/>
              </a:rPr>
              <a:t>40          return this == (Phanso)o;</a:t>
            </a:r>
          </a:p>
          <a:p>
            <a:r>
              <a:rPr lang="en-US" sz="1800">
                <a:latin typeface="Courier New" pitchFamily="49" charset="0"/>
                <a:cs typeface="Courier New" pitchFamily="49" charset="0"/>
              </a:rPr>
              <a:t>41      }</a:t>
            </a:r>
          </a:p>
          <a:p>
            <a:r>
              <a:rPr lang="en-US" sz="1800">
                <a:latin typeface="Courier New" pitchFamily="49" charset="0"/>
                <a:cs typeface="Courier New" pitchFamily="49" charset="0"/>
              </a:rPr>
              <a:t>42      public static Phanso operator +(Phanso lhs, Phanso rhs)</a:t>
            </a:r>
          </a:p>
          <a:p>
            <a:r>
              <a:rPr lang="en-US" sz="1800">
                <a:latin typeface="Courier New" pitchFamily="49" charset="0"/>
                <a:cs typeface="Courier New" pitchFamily="49" charset="0"/>
              </a:rPr>
              <a:t>43      {</a:t>
            </a:r>
          </a:p>
          <a:p>
            <a:r>
              <a:rPr lang="en-US" sz="1800">
                <a:latin typeface="Courier New" pitchFamily="49" charset="0"/>
                <a:cs typeface="Courier New" pitchFamily="49" charset="0"/>
              </a:rPr>
              <a:t>44          if (lhs.ms == rhs.ms)</a:t>
            </a:r>
          </a:p>
          <a:p>
            <a:r>
              <a:rPr lang="en-US" sz="1800">
                <a:latin typeface="Courier New" pitchFamily="49" charset="0"/>
                <a:cs typeface="Courier New" pitchFamily="49" charset="0"/>
              </a:rPr>
              <a:t>45          {</a:t>
            </a:r>
          </a:p>
          <a:p>
            <a:r>
              <a:rPr lang="en-US" sz="1800">
                <a:latin typeface="Courier New" pitchFamily="49" charset="0"/>
                <a:cs typeface="Courier New" pitchFamily="49" charset="0"/>
              </a:rPr>
              <a:t>46              return new Phanso(lhs.ts + rhs.ts, lhs.ms);</a:t>
            </a:r>
          </a:p>
          <a:p>
            <a:r>
              <a:rPr lang="en-US" sz="1800">
                <a:latin typeface="Courier New" pitchFamily="49" charset="0"/>
                <a:cs typeface="Courier New" pitchFamily="49" charset="0"/>
              </a:rPr>
              <a:t>47          }</a:t>
            </a:r>
          </a:p>
          <a:p>
            <a:r>
              <a:rPr lang="en-US" sz="1800">
                <a:latin typeface="Courier New" pitchFamily="49" charset="0"/>
                <a:cs typeface="Courier New" pitchFamily="49" charset="0"/>
              </a:rPr>
              <a:t>48          int firstProduct = lhs.ts * rhs.ms;</a:t>
            </a:r>
          </a:p>
          <a:p>
            <a:r>
              <a:rPr lang="en-US" sz="1800">
                <a:latin typeface="Courier New" pitchFamily="49" charset="0"/>
                <a:cs typeface="Courier New" pitchFamily="49" charset="0"/>
              </a:rPr>
              <a:t>49          int secondProduct = rhs.ts * lhs.ms;</a:t>
            </a:r>
          </a:p>
          <a:p>
            <a:r>
              <a:rPr lang="en-US" sz="1800">
                <a:latin typeface="Courier New" pitchFamily="49" charset="0"/>
                <a:cs typeface="Courier New" pitchFamily="49" charset="0"/>
              </a:rPr>
              <a:t>50          return new Phanso(firstProduct + secondProduct, lhs.ms * rhs.ms);</a:t>
            </a:r>
          </a:p>
          <a:p>
            <a:r>
              <a:rPr lang="en-US" sz="1800">
                <a:latin typeface="Courier New" pitchFamily="49" charset="0"/>
                <a:cs typeface="Courier New" pitchFamily="49" charset="0"/>
              </a:rPr>
              <a:t>51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407855"/>
            <a:ext cx="8686800" cy="2308324"/>
          </a:xfrm>
          <a:prstGeom prst="rect">
            <a:avLst/>
          </a:prstGeom>
        </p:spPr>
        <p:txBody>
          <a:bodyPr wrap="square">
            <a:spAutoFit/>
          </a:bodyPr>
          <a:lstStyle/>
          <a:p>
            <a:r>
              <a:rPr lang="en-US" sz="1800">
                <a:latin typeface="Courier New" pitchFamily="49" charset="0"/>
                <a:cs typeface="Courier New" pitchFamily="49" charset="0"/>
              </a:rPr>
              <a:t>52      public override string ToString()</a:t>
            </a:r>
          </a:p>
          <a:p>
            <a:r>
              <a:rPr lang="en-US" sz="1800">
                <a:latin typeface="Courier New" pitchFamily="49" charset="0"/>
                <a:cs typeface="Courier New" pitchFamily="49" charset="0"/>
              </a:rPr>
              <a:t>53      {</a:t>
            </a:r>
          </a:p>
          <a:p>
            <a:r>
              <a:rPr lang="en-US" sz="1800">
                <a:latin typeface="Courier New" pitchFamily="49" charset="0"/>
                <a:cs typeface="Courier New" pitchFamily="49" charset="0"/>
              </a:rPr>
              <a:t>54          string s = ts.ToString() + "/" + ms.ToString();</a:t>
            </a:r>
          </a:p>
          <a:p>
            <a:r>
              <a:rPr lang="en-US" sz="1800">
                <a:latin typeface="Courier New" pitchFamily="49" charset="0"/>
                <a:cs typeface="Courier New" pitchFamily="49" charset="0"/>
              </a:rPr>
              <a:t>55          return s;</a:t>
            </a:r>
          </a:p>
          <a:p>
            <a:r>
              <a:rPr lang="en-US" sz="1800">
                <a:latin typeface="Courier New" pitchFamily="49" charset="0"/>
                <a:cs typeface="Courier New" pitchFamily="49" charset="0"/>
              </a:rPr>
              <a:t>56      }</a:t>
            </a:r>
          </a:p>
          <a:p>
            <a:r>
              <a:rPr lang="en-US" sz="1800">
                <a:latin typeface="Courier New" pitchFamily="49" charset="0"/>
                <a:cs typeface="Courier New" pitchFamily="49" charset="0"/>
              </a:rPr>
              <a:t>57      private int ts;</a:t>
            </a:r>
          </a:p>
          <a:p>
            <a:r>
              <a:rPr lang="en-US" sz="1800">
                <a:latin typeface="Courier New" pitchFamily="49" charset="0"/>
                <a:cs typeface="Courier New" pitchFamily="49" charset="0"/>
              </a:rPr>
              <a:t>58      private int ms;</a:t>
            </a:r>
          </a:p>
          <a:p>
            <a:r>
              <a:rPr lang="en-US" sz="1800">
                <a:latin typeface="Courier New" pitchFamily="49" charset="0"/>
                <a:cs typeface="Courier New" pitchFamily="49" charset="0"/>
              </a:rPr>
              <a:t>59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011035"/>
            <a:ext cx="8991600" cy="5847755"/>
          </a:xfrm>
          <a:prstGeom prst="rect">
            <a:avLst/>
          </a:prstGeom>
        </p:spPr>
        <p:txBody>
          <a:bodyPr wrap="square">
            <a:spAutoFit/>
          </a:bodyPr>
          <a:lstStyle/>
          <a:p>
            <a:r>
              <a:rPr lang="en-US" sz="1700">
                <a:latin typeface="Courier New" pitchFamily="49" charset="0"/>
                <a:cs typeface="Courier New" pitchFamily="49" charset="0"/>
              </a:rPr>
              <a:t>60  public class Tester</a:t>
            </a:r>
          </a:p>
          <a:p>
            <a:r>
              <a:rPr lang="en-US" sz="1700">
                <a:latin typeface="Courier New" pitchFamily="49" charset="0"/>
                <a:cs typeface="Courier New" pitchFamily="49" charset="0"/>
              </a:rPr>
              <a:t>61  {</a:t>
            </a:r>
          </a:p>
          <a:p>
            <a:r>
              <a:rPr lang="en-US" sz="1700">
                <a:latin typeface="Courier New" pitchFamily="49" charset="0"/>
                <a:cs typeface="Courier New" pitchFamily="49" charset="0"/>
              </a:rPr>
              <a:t>62      static void Main()</a:t>
            </a:r>
          </a:p>
          <a:p>
            <a:r>
              <a:rPr lang="en-US" sz="1700">
                <a:latin typeface="Courier New" pitchFamily="49" charset="0"/>
                <a:cs typeface="Courier New" pitchFamily="49" charset="0"/>
              </a:rPr>
              <a:t>63      {</a:t>
            </a:r>
          </a:p>
          <a:p>
            <a:r>
              <a:rPr lang="en-US" sz="1700">
                <a:latin typeface="Courier New" pitchFamily="49" charset="0"/>
                <a:cs typeface="Courier New" pitchFamily="49" charset="0"/>
              </a:rPr>
              <a:t>64          Phanso f1 = new Phanso(3, 4);</a:t>
            </a:r>
          </a:p>
          <a:p>
            <a:r>
              <a:rPr lang="en-US" sz="1700">
                <a:latin typeface="Courier New" pitchFamily="49" charset="0"/>
                <a:cs typeface="Courier New" pitchFamily="49" charset="0"/>
              </a:rPr>
              <a:t>65          Console.WriteLine("f1:{0}", f1.ToString());</a:t>
            </a:r>
          </a:p>
          <a:p>
            <a:r>
              <a:rPr lang="en-US" sz="1700">
                <a:latin typeface="Courier New" pitchFamily="49" charset="0"/>
                <a:cs typeface="Courier New" pitchFamily="49" charset="0"/>
              </a:rPr>
              <a:t>66          Phanso f2 = new Phanso(2, 4);</a:t>
            </a:r>
          </a:p>
          <a:p>
            <a:r>
              <a:rPr lang="en-US" sz="1700">
                <a:latin typeface="Courier New" pitchFamily="49" charset="0"/>
                <a:cs typeface="Courier New" pitchFamily="49" charset="0"/>
              </a:rPr>
              <a:t>67          Console.WriteLine("f2:{0}", f2.ToString());</a:t>
            </a:r>
          </a:p>
          <a:p>
            <a:r>
              <a:rPr lang="de-DE" sz="1700">
                <a:latin typeface="Courier New" pitchFamily="49" charset="0"/>
                <a:cs typeface="Courier New" pitchFamily="49" charset="0"/>
              </a:rPr>
              <a:t>68          Phanso f3 = f1 + f2;</a:t>
            </a:r>
          </a:p>
          <a:p>
            <a:r>
              <a:rPr lang="en-US" sz="1700">
                <a:latin typeface="Courier New" pitchFamily="49" charset="0"/>
                <a:cs typeface="Courier New" pitchFamily="49" charset="0"/>
              </a:rPr>
              <a:t>69          Console.WriteLine("f1 + f2 = f3:{0}", f3.ToString());</a:t>
            </a:r>
          </a:p>
          <a:p>
            <a:r>
              <a:rPr lang="de-DE" sz="1700">
                <a:latin typeface="Courier New" pitchFamily="49" charset="0"/>
                <a:cs typeface="Courier New" pitchFamily="49" charset="0"/>
              </a:rPr>
              <a:t>70          Phanso f4 = f3 + 5;</a:t>
            </a:r>
          </a:p>
          <a:p>
            <a:r>
              <a:rPr lang="en-US" sz="1700">
                <a:latin typeface="Courier New" pitchFamily="49" charset="0"/>
                <a:cs typeface="Courier New" pitchFamily="49" charset="0"/>
              </a:rPr>
              <a:t>71          Console.WriteLine("f4 = f3 + 5:{0}", f4.ToString());</a:t>
            </a:r>
          </a:p>
          <a:p>
            <a:r>
              <a:rPr lang="de-DE" sz="1700">
                <a:latin typeface="Courier New" pitchFamily="49" charset="0"/>
                <a:cs typeface="Courier New" pitchFamily="49" charset="0"/>
              </a:rPr>
              <a:t>72          Phanso f6 = 5+ f3 ;</a:t>
            </a:r>
          </a:p>
          <a:p>
            <a:r>
              <a:rPr lang="en-US" sz="1700">
                <a:latin typeface="Courier New" pitchFamily="49" charset="0"/>
                <a:cs typeface="Courier New" pitchFamily="49" charset="0"/>
              </a:rPr>
              <a:t>73          Console.WriteLine("f6 = 5 + f3:{0}", f6.ToString());</a:t>
            </a:r>
          </a:p>
          <a:p>
            <a:r>
              <a:rPr lang="en-US" sz="1700">
                <a:latin typeface="Courier New" pitchFamily="49" charset="0"/>
                <a:cs typeface="Courier New" pitchFamily="49" charset="0"/>
              </a:rPr>
              <a:t>74          Phanso f5 = new Phanso(2, 4);</a:t>
            </a:r>
          </a:p>
          <a:p>
            <a:r>
              <a:rPr lang="en-US" sz="1700">
                <a:latin typeface="Courier New" pitchFamily="49" charset="0"/>
                <a:cs typeface="Courier New" pitchFamily="49" charset="0"/>
              </a:rPr>
              <a:t>75          if (f5 == f2)</a:t>
            </a:r>
          </a:p>
          <a:p>
            <a:r>
              <a:rPr lang="en-US" sz="1700">
                <a:latin typeface="Courier New" pitchFamily="49" charset="0"/>
                <a:cs typeface="Courier New" pitchFamily="49" charset="0"/>
              </a:rPr>
              <a:t>76          {</a:t>
            </a:r>
          </a:p>
          <a:p>
            <a:r>
              <a:rPr lang="en-US" sz="1700">
                <a:latin typeface="Courier New" pitchFamily="49" charset="0"/>
                <a:cs typeface="Courier New" pitchFamily="49" charset="0"/>
              </a:rPr>
              <a:t>77              Console.WriteLine("f5:{0}==f2:{1}",f5.ToString(), f2.ToString());</a:t>
            </a:r>
          </a:p>
          <a:p>
            <a:r>
              <a:rPr lang="en-US" sz="1700">
                <a:latin typeface="Courier New" pitchFamily="49" charset="0"/>
                <a:cs typeface="Courier New" pitchFamily="49" charset="0"/>
              </a:rPr>
              <a:t>78          }</a:t>
            </a:r>
          </a:p>
          <a:p>
            <a:r>
              <a:rPr lang="en-US" sz="1700">
                <a:latin typeface="Courier New" pitchFamily="49" charset="0"/>
                <a:cs typeface="Courier New" pitchFamily="49" charset="0"/>
              </a:rPr>
              <a:t>79      }</a:t>
            </a:r>
          </a:p>
          <a:p>
            <a:r>
              <a:rPr lang="en-US" sz="1700">
                <a:latin typeface="Courier New" pitchFamily="49" charset="0"/>
                <a:cs typeface="Courier New" pitchFamily="49" charset="0"/>
              </a:rPr>
              <a:t>80  }</a:t>
            </a:r>
          </a:p>
        </p:txBody>
      </p:sp>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8F1A73-16DD-43FF-9B9A-B7DD22F30694}"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118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87250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0"/>
            <a:ext cx="8229600" cy="1143000"/>
          </a:xfrm>
        </p:spPr>
        <p:txBody>
          <a:bodyPr>
            <a:normAutofit/>
          </a:bodyPr>
          <a:lstStyle/>
          <a:p>
            <a:r>
              <a:rPr lang="vi-VN" b="1" dirty="0">
                <a:latin typeface="Calibri" pitchFamily="34" charset="0"/>
                <a:cs typeface="Calibri" pitchFamily="34" charset="0"/>
              </a:rPr>
              <a:t>Toán tử chuyển đổi</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35429348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457200" y="1417637"/>
            <a:ext cx="8229600" cy="4525963"/>
          </a:xfrm>
        </p:spPr>
        <p:txBody>
          <a:bodyPr>
            <a:normAutofit fontScale="92500" lnSpcReduction="20000"/>
          </a:bodyPr>
          <a:lstStyle/>
          <a:p>
            <a:pPr>
              <a:lnSpc>
                <a:spcPct val="114000"/>
              </a:lnSpc>
            </a:pPr>
            <a:r>
              <a:rPr lang="vi-VN" sz="2400" b="1" dirty="0"/>
              <a:t>What is an Abstract Class?</a:t>
            </a:r>
            <a:r>
              <a:rPr lang="vi-VN" sz="2400" dirty="0"/>
              <a:t/>
            </a:r>
            <a:br>
              <a:rPr lang="vi-VN" sz="2400" dirty="0"/>
            </a:br>
            <a:r>
              <a:rPr lang="vi-VN" sz="2400" dirty="0"/>
              <a:t>Lớp trừu tượng đơn giản được xem như một class cha cho tất cả các Class có </a:t>
            </a:r>
            <a:r>
              <a:rPr lang="vi-VN" sz="2400" i="1" dirty="0"/>
              <a:t>cùng bản chất</a:t>
            </a:r>
            <a:r>
              <a:rPr lang="vi-VN" sz="2400" dirty="0"/>
              <a:t>. Do đó mỗi lớp dẫn xuất (lớp con) </a:t>
            </a:r>
            <a:r>
              <a:rPr lang="vi-VN" sz="2400" i="1" dirty="0"/>
              <a:t>chỉ có thể kế thừa từ một lớp trừu tượng</a:t>
            </a:r>
            <a:r>
              <a:rPr lang="vi-VN" sz="2400" dirty="0"/>
              <a:t>. Bên cạnh đó nó không cho phép tạo instance, nghĩa là sẽ không thể tạo được các đối tượng thuộc lớp đó.</a:t>
            </a:r>
            <a:br>
              <a:rPr lang="vi-VN" sz="2400" dirty="0"/>
            </a:br>
            <a:r>
              <a:rPr lang="vi-VN" sz="2400" dirty="0"/>
              <a:t/>
            </a:r>
            <a:br>
              <a:rPr lang="vi-VN" sz="2400" dirty="0"/>
            </a:br>
            <a:r>
              <a:rPr lang="vi-VN" sz="2400" b="1" dirty="0"/>
              <a:t>What is an Interface?</a:t>
            </a:r>
            <a:r>
              <a:rPr lang="vi-VN" sz="2400" dirty="0"/>
              <a:t/>
            </a:r>
            <a:br>
              <a:rPr lang="vi-VN" sz="2400" dirty="0"/>
            </a:br>
            <a:r>
              <a:rPr lang="vi-VN" sz="2400" dirty="0"/>
              <a:t>Lớp này được xem như một mặt nạ cho tất cả các Class </a:t>
            </a:r>
            <a:r>
              <a:rPr lang="vi-VN" sz="2400" i="1" dirty="0"/>
              <a:t>cùng cách thức hoạt động</a:t>
            </a:r>
            <a:r>
              <a:rPr lang="vi-VN" sz="2400" dirty="0"/>
              <a:t> nhưng có thể khác nhau về bản chất. Từ đó lớp dẫn xuất </a:t>
            </a:r>
            <a:r>
              <a:rPr lang="vi-VN" sz="2400" i="1" dirty="0"/>
              <a:t>có thể kế thừa từ nhiều lớp Interface</a:t>
            </a:r>
            <a:r>
              <a:rPr lang="vi-VN" sz="2400" dirty="0"/>
              <a:t> để bổ sung đầy đủ cách thức hoạt động của mình (đa kế thừa - Multiple inheritance).</a:t>
            </a:r>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Console.WriteLine</a:t>
            </a:r>
            <a:endParaRPr lang="en-US" b="1"/>
          </a:p>
        </p:txBody>
      </p:sp>
      <p:sp>
        <p:nvSpPr>
          <p:cNvPr id="3" name="Content Placeholder 2"/>
          <p:cNvSpPr>
            <a:spLocks noGrp="1"/>
          </p:cNvSpPr>
          <p:nvPr>
            <p:ph idx="1"/>
          </p:nvPr>
        </p:nvSpPr>
        <p:spPr>
          <a:xfrm>
            <a:off x="457200" y="1340768"/>
            <a:ext cx="8229600" cy="5328592"/>
          </a:xfrm>
        </p:spPr>
        <p:txBody>
          <a:bodyPr>
            <a:normAutofit lnSpcReduction="10000"/>
          </a:bodyPr>
          <a:lstStyle/>
          <a:p>
            <a:pPr marL="0" indent="0">
              <a:buNone/>
            </a:pPr>
            <a:r>
              <a:rPr lang="en-US" sz="1600" smtClean="0">
                <a:latin typeface="Courier New" pitchFamily="49" charset="0"/>
                <a:cs typeface="Courier New" pitchFamily="49" charset="0"/>
              </a:rPr>
              <a:t>Console.WriteLine("Standard DateTime Format Specifiers");</a:t>
            </a:r>
          </a:p>
          <a:p>
            <a:pPr marL="0" indent="0">
              <a:buNone/>
            </a:pPr>
            <a:r>
              <a:rPr lang="en-US" sz="1600" smtClean="0">
                <a:latin typeface="Courier New" pitchFamily="49" charset="0"/>
                <a:cs typeface="Courier New" pitchFamily="49" charset="0"/>
              </a:rPr>
              <a:t>Console.WriteLine(</a:t>
            </a:r>
          </a:p>
          <a:p>
            <a:pPr marL="0" indent="0">
              <a:buNone/>
            </a:pPr>
            <a:r>
              <a:rPr lang="en-US" sz="1600" smtClean="0">
                <a:latin typeface="Courier New" pitchFamily="49" charset="0"/>
                <a:cs typeface="Courier New" pitchFamily="49" charset="0"/>
              </a:rPr>
              <a:t>        "(d) Short date: . . . . . . . 		{0:d}\n" +</a:t>
            </a:r>
          </a:p>
          <a:p>
            <a:pPr marL="0" indent="0">
              <a:buNone/>
            </a:pPr>
            <a:r>
              <a:rPr lang="en-US" sz="1600" smtClean="0">
                <a:latin typeface="Courier New" pitchFamily="49" charset="0"/>
                <a:cs typeface="Courier New" pitchFamily="49" charset="0"/>
              </a:rPr>
              <a:t>        "(D) Long date:. . . . . . . . 	{0:D}\n" +</a:t>
            </a:r>
          </a:p>
          <a:p>
            <a:pPr marL="0" indent="0">
              <a:buNone/>
            </a:pPr>
            <a:r>
              <a:rPr lang="en-US" sz="1600" smtClean="0">
                <a:latin typeface="Courier New" pitchFamily="49" charset="0"/>
                <a:cs typeface="Courier New" pitchFamily="49" charset="0"/>
              </a:rPr>
              <a:t>        "(t) Short time: . . . . . . . 		{0:t}\n" +</a:t>
            </a:r>
          </a:p>
          <a:p>
            <a:pPr marL="0" indent="0">
              <a:buNone/>
            </a:pPr>
            <a:r>
              <a:rPr lang="en-US" sz="1600" smtClean="0">
                <a:latin typeface="Courier New" pitchFamily="49" charset="0"/>
                <a:cs typeface="Courier New" pitchFamily="49" charset="0"/>
              </a:rPr>
              <a:t>        "(T) Long time:. . . . . . . . 		{0:T}\n" +</a:t>
            </a:r>
          </a:p>
          <a:p>
            <a:pPr marL="0" indent="0">
              <a:buNone/>
            </a:pPr>
            <a:r>
              <a:rPr lang="en-US" sz="1600" smtClean="0">
                <a:latin typeface="Courier New" pitchFamily="49" charset="0"/>
                <a:cs typeface="Courier New" pitchFamily="49" charset="0"/>
              </a:rPr>
              <a:t>        "(f) Full date/short time: . . 	{0:f}\n" +</a:t>
            </a:r>
          </a:p>
          <a:p>
            <a:pPr marL="0" indent="0">
              <a:buNone/>
            </a:pPr>
            <a:r>
              <a:rPr lang="en-US" sz="1600" smtClean="0">
                <a:latin typeface="Courier New" pitchFamily="49" charset="0"/>
                <a:cs typeface="Courier New" pitchFamily="49" charset="0"/>
              </a:rPr>
              <a:t>        "(F) Full date/long time:. . . 	{0:F}\n" +</a:t>
            </a:r>
          </a:p>
          <a:p>
            <a:pPr marL="0" indent="0">
              <a:buNone/>
            </a:pPr>
            <a:r>
              <a:rPr lang="en-US" sz="1600" smtClean="0">
                <a:latin typeface="Courier New" pitchFamily="49" charset="0"/>
                <a:cs typeface="Courier New" pitchFamily="49" charset="0"/>
              </a:rPr>
              <a:t>        "(g) General date/short time:. 	{0:g}\n" +</a:t>
            </a:r>
          </a:p>
          <a:p>
            <a:pPr marL="0" indent="0">
              <a:buNone/>
            </a:pPr>
            <a:r>
              <a:rPr lang="en-US" sz="1600" smtClean="0">
                <a:latin typeface="Courier New" pitchFamily="49" charset="0"/>
                <a:cs typeface="Courier New" pitchFamily="49" charset="0"/>
              </a:rPr>
              <a:t>        "(G) General date/long time: . 	{0:G}\n" +</a:t>
            </a:r>
          </a:p>
          <a:p>
            <a:pPr marL="0" indent="0">
              <a:buNone/>
            </a:pPr>
            <a:r>
              <a:rPr lang="en-US" sz="1600" smtClean="0">
                <a:latin typeface="Courier New" pitchFamily="49" charset="0"/>
                <a:cs typeface="Courier New" pitchFamily="49" charset="0"/>
              </a:rPr>
              <a:t>        "    (default):. . . . . . . . 		{0} (default = 'G')\n" +</a:t>
            </a:r>
          </a:p>
          <a:p>
            <a:pPr marL="0" indent="0">
              <a:buNone/>
            </a:pPr>
            <a:r>
              <a:rPr lang="en-US" sz="1600" smtClean="0">
                <a:latin typeface="Courier New" pitchFamily="49" charset="0"/>
                <a:cs typeface="Courier New" pitchFamily="49" charset="0"/>
              </a:rPr>
              <a:t>        "(M) Month:. . . . . . . . . . 		{0:M}\n" +</a:t>
            </a:r>
          </a:p>
          <a:p>
            <a:pPr marL="0" indent="0">
              <a:buNone/>
            </a:pPr>
            <a:r>
              <a:rPr lang="en-US" sz="1600" smtClean="0">
                <a:latin typeface="Courier New" pitchFamily="49" charset="0"/>
                <a:cs typeface="Courier New" pitchFamily="49" charset="0"/>
              </a:rPr>
              <a:t>        "(R) RFC1123:. . . . . . . . . 	{0:R}\n" +</a:t>
            </a:r>
          </a:p>
          <a:p>
            <a:pPr marL="0" indent="0">
              <a:buNone/>
            </a:pPr>
            <a:r>
              <a:rPr lang="en-US" sz="1600" smtClean="0">
                <a:latin typeface="Courier New" pitchFamily="49" charset="0"/>
                <a:cs typeface="Courier New" pitchFamily="49" charset="0"/>
              </a:rPr>
              <a:t>        "(s) Sortable: . . . . . . . . 		{0:s}\n" +</a:t>
            </a:r>
          </a:p>
          <a:p>
            <a:pPr marL="0" indent="0">
              <a:buNone/>
            </a:pPr>
            <a:r>
              <a:rPr lang="en-US" sz="1600" smtClean="0">
                <a:latin typeface="Courier New" pitchFamily="49" charset="0"/>
                <a:cs typeface="Courier New" pitchFamily="49" charset="0"/>
              </a:rPr>
              <a:t>        "(u) Universal sortable: . . . 	{0:u} (invariant)\n" +</a:t>
            </a:r>
          </a:p>
          <a:p>
            <a:pPr marL="0" indent="0">
              <a:buNone/>
            </a:pPr>
            <a:r>
              <a:rPr lang="es-ES" sz="1600" smtClean="0">
                <a:latin typeface="Courier New" pitchFamily="49" charset="0"/>
                <a:cs typeface="Courier New" pitchFamily="49" charset="0"/>
              </a:rPr>
              <a:t>        "(U) Universal sortable: . . . 	{0:U}\n" +</a:t>
            </a:r>
          </a:p>
          <a:p>
            <a:pPr marL="0" indent="0">
              <a:buNone/>
            </a:pPr>
            <a:r>
              <a:rPr lang="en-US" sz="1600" smtClean="0">
                <a:latin typeface="Courier New" pitchFamily="49" charset="0"/>
                <a:cs typeface="Courier New" pitchFamily="49" charset="0"/>
              </a:rPr>
              <a:t>        "(Y) Year: . . . . . . . . . . 		{0:Y}\n", </a:t>
            </a:r>
          </a:p>
          <a:p>
            <a:pPr marL="0" indent="0">
              <a:buNone/>
            </a:pPr>
            <a:r>
              <a:rPr lang="en-US" sz="1600" smtClean="0">
                <a:latin typeface="Courier New" pitchFamily="49" charset="0"/>
                <a:cs typeface="Courier New" pitchFamily="49" charset="0"/>
              </a:rPr>
              <a:t>        thisDate);</a:t>
            </a:r>
          </a:p>
          <a:p>
            <a:pPr marL="0" indent="0">
              <a:buNone/>
            </a:pPr>
            <a:endParaRPr lang="en-US" sz="1600">
              <a:latin typeface="Courier New" pitchFamily="49" charset="0"/>
              <a:cs typeface="Courier New" pitchFamily="49" charset="0"/>
            </a:endParaRPr>
          </a:p>
        </p:txBody>
      </p:sp>
    </p:spTree>
    <p:extLst>
      <p:ext uri="{BB962C8B-B14F-4D97-AF65-F5344CB8AC3E}">
        <p14:creationId xmlns:p14="http://schemas.microsoft.com/office/powerpoint/2010/main" val="26340390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457200" y="1417637"/>
            <a:ext cx="8229600" cy="4525963"/>
          </a:xfrm>
        </p:spPr>
        <p:txBody>
          <a:bodyPr/>
          <a:lstStyle/>
          <a:p>
            <a:pPr>
              <a:lnSpc>
                <a:spcPct val="114000"/>
              </a:lnSpc>
            </a:pPr>
            <a:r>
              <a:rPr lang="en-US" sz="2400" dirty="0" err="1" smtClean="0"/>
              <a:t>Giống</a:t>
            </a:r>
            <a:r>
              <a:rPr lang="en-US" sz="2400" dirty="0" smtClean="0"/>
              <a:t> </a:t>
            </a:r>
            <a:r>
              <a:rPr lang="en-US" sz="2400" dirty="0" err="1" smtClean="0"/>
              <a:t>mà</a:t>
            </a:r>
            <a:r>
              <a:rPr lang="en-US" sz="2400" dirty="0" smtClean="0"/>
              <a:t> </a:t>
            </a:r>
            <a:r>
              <a:rPr lang="en-US" sz="2400" dirty="0" err="1" smtClean="0"/>
              <a:t>không</a:t>
            </a:r>
            <a:r>
              <a:rPr lang="en-US" sz="2400" dirty="0" smtClean="0"/>
              <a:t> </a:t>
            </a:r>
            <a:r>
              <a:rPr lang="en-US" sz="2400" dirty="0" err="1" smtClean="0"/>
              <a:t>giống</a:t>
            </a:r>
            <a:r>
              <a:rPr lang="en-US" sz="2400" dirty="0" smtClean="0"/>
              <a:t> abstract class!</a:t>
            </a:r>
          </a:p>
          <a:p>
            <a:pPr>
              <a:lnSpc>
                <a:spcPct val="114000"/>
              </a:lnSpc>
            </a:pPr>
            <a:r>
              <a:rPr lang="en-US" sz="2400" dirty="0" smtClean="0">
                <a:solidFill>
                  <a:schemeClr val="accent2"/>
                </a:solidFill>
              </a:rPr>
              <a:t>Interface</a:t>
            </a:r>
            <a:r>
              <a:rPr lang="en-US" sz="2400" dirty="0" smtClean="0"/>
              <a:t> </a:t>
            </a:r>
            <a:r>
              <a:rPr lang="en-US" sz="2400" dirty="0" err="1" smtClean="0"/>
              <a:t>chỉ</a:t>
            </a:r>
            <a:r>
              <a:rPr lang="en-US" sz="2400" dirty="0" smtClean="0"/>
              <a:t> </a:t>
            </a:r>
            <a:r>
              <a:rPr lang="en-US" sz="2400" dirty="0" err="1" smtClean="0"/>
              <a:t>có</a:t>
            </a:r>
            <a:r>
              <a:rPr lang="en-US" sz="2400" dirty="0" smtClean="0"/>
              <a:t> method </a:t>
            </a:r>
            <a:r>
              <a:rPr lang="en-US" sz="2400" dirty="0" err="1" smtClean="0"/>
              <a:t>hoặc</a:t>
            </a:r>
            <a:r>
              <a:rPr lang="en-US" sz="2400" dirty="0" smtClean="0"/>
              <a:t> property, </a:t>
            </a:r>
            <a:r>
              <a:rPr lang="en-US" sz="2400" dirty="0" smtClean="0">
                <a:solidFill>
                  <a:srgbClr val="FF0000"/>
                </a:solidFill>
              </a:rPr>
              <a:t>KHÔNG</a:t>
            </a:r>
            <a:r>
              <a:rPr lang="en-US" sz="2400" dirty="0" smtClean="0"/>
              <a:t> </a:t>
            </a:r>
            <a:r>
              <a:rPr lang="en-US" sz="2400" dirty="0" err="1" smtClean="0"/>
              <a:t>có</a:t>
            </a:r>
            <a:r>
              <a:rPr lang="en-US" sz="2400" dirty="0" smtClean="0"/>
              <a:t> field (Abstract </a:t>
            </a:r>
            <a:r>
              <a:rPr lang="en-US" sz="2400" dirty="0" err="1" smtClean="0"/>
              <a:t>có</a:t>
            </a:r>
            <a:r>
              <a:rPr lang="en-US" sz="2400" dirty="0" smtClean="0"/>
              <a:t> </a:t>
            </a:r>
            <a:r>
              <a:rPr lang="en-US" sz="2400" dirty="0" err="1" smtClean="0"/>
              <a:t>thể</a:t>
            </a:r>
            <a:r>
              <a:rPr lang="en-US" sz="2400" dirty="0" smtClean="0"/>
              <a:t> </a:t>
            </a:r>
            <a:r>
              <a:rPr lang="en-US" sz="2400" dirty="0" err="1" smtClean="0"/>
              <a:t>có</a:t>
            </a:r>
            <a:r>
              <a:rPr lang="en-US" sz="2400" dirty="0" smtClean="0"/>
              <a:t> </a:t>
            </a:r>
            <a:r>
              <a:rPr lang="en-US" sz="2400" dirty="0" err="1" smtClean="0"/>
              <a:t>tất</a:t>
            </a:r>
            <a:r>
              <a:rPr lang="en-US" sz="2400" dirty="0" smtClean="0"/>
              <a:t> </a:t>
            </a:r>
            <a:r>
              <a:rPr lang="en-US" sz="2400" dirty="0" err="1" smtClean="0"/>
              <a:t>cả</a:t>
            </a:r>
            <a:r>
              <a:rPr lang="en-US" sz="2400" dirty="0" smtClean="0"/>
              <a:t>)</a:t>
            </a:r>
          </a:p>
          <a:p>
            <a:pPr>
              <a:lnSpc>
                <a:spcPct val="114000"/>
              </a:lnSpc>
            </a:pPr>
            <a:r>
              <a:rPr lang="en-US" sz="2400" dirty="0" err="1" smtClean="0"/>
              <a:t>Tất</a:t>
            </a:r>
            <a:r>
              <a:rPr lang="en-US" sz="2400" dirty="0" smtClean="0"/>
              <a:t> </a:t>
            </a:r>
            <a:r>
              <a:rPr lang="en-US" sz="2400" dirty="0" err="1" smtClean="0"/>
              <a:t>cả</a:t>
            </a:r>
            <a:r>
              <a:rPr lang="en-US" sz="2400" dirty="0" smtClean="0"/>
              <a:t> member </a:t>
            </a:r>
            <a:r>
              <a:rPr lang="en-US" sz="2400" dirty="0" err="1" smtClean="0"/>
              <a:t>của</a:t>
            </a:r>
            <a:r>
              <a:rPr lang="en-US" sz="2400" dirty="0" smtClean="0"/>
              <a:t> interface </a:t>
            </a:r>
            <a:r>
              <a:rPr lang="en-US" sz="2400" dirty="0" smtClean="0">
                <a:solidFill>
                  <a:srgbClr val="FF0000"/>
                </a:solidFill>
              </a:rPr>
              <a:t>KHÔNG</a:t>
            </a:r>
            <a:r>
              <a:rPr lang="en-US" sz="2400" dirty="0" smtClean="0"/>
              <a:t> </a:t>
            </a:r>
            <a:r>
              <a:rPr lang="en-US" sz="2400" dirty="0" err="1" smtClean="0"/>
              <a:t>được</a:t>
            </a:r>
            <a:r>
              <a:rPr lang="en-US" sz="2400" dirty="0" smtClean="0"/>
              <a:t> </a:t>
            </a:r>
            <a:r>
              <a:rPr lang="en-US" sz="2400" dirty="0" err="1" smtClean="0"/>
              <a:t>phép</a:t>
            </a:r>
            <a:r>
              <a:rPr lang="en-US" sz="2400" dirty="0" smtClean="0"/>
              <a:t> </a:t>
            </a:r>
            <a:r>
              <a:rPr lang="en-US" sz="2400" dirty="0" err="1" smtClean="0"/>
              <a:t>cài</a:t>
            </a:r>
            <a:r>
              <a:rPr lang="en-US" sz="2400" dirty="0" smtClean="0"/>
              <a:t> </a:t>
            </a:r>
            <a:r>
              <a:rPr lang="en-US" sz="2400" dirty="0" err="1" smtClean="0"/>
              <a:t>đặt</a:t>
            </a:r>
            <a:r>
              <a:rPr lang="en-US" sz="2400" dirty="0" smtClean="0"/>
              <a:t>, </a:t>
            </a:r>
            <a:r>
              <a:rPr lang="en-US" sz="2400" dirty="0" err="1" smtClean="0"/>
              <a:t>chỉ</a:t>
            </a:r>
            <a:r>
              <a:rPr lang="en-US" sz="2400" dirty="0" smtClean="0"/>
              <a:t> </a:t>
            </a:r>
            <a:r>
              <a:rPr lang="en-US" sz="2400" dirty="0" err="1" smtClean="0"/>
              <a:t>là</a:t>
            </a:r>
            <a:r>
              <a:rPr lang="en-US" sz="2400" dirty="0" smtClean="0"/>
              <a:t> </a:t>
            </a:r>
            <a:r>
              <a:rPr lang="en-US" sz="2400" dirty="0" err="1" smtClean="0"/>
              <a:t>khai</a:t>
            </a:r>
            <a:r>
              <a:rPr lang="en-US" sz="2400" dirty="0" smtClean="0"/>
              <a:t> </a:t>
            </a:r>
            <a:r>
              <a:rPr lang="en-US" sz="2400" dirty="0" err="1" smtClean="0"/>
              <a:t>báo</a:t>
            </a:r>
            <a:r>
              <a:rPr lang="en-US" sz="2400" dirty="0" smtClean="0"/>
              <a:t> (Abstract class </a:t>
            </a:r>
            <a:r>
              <a:rPr lang="en-US" sz="2400" dirty="0" err="1" smtClean="0"/>
              <a:t>có</a:t>
            </a:r>
            <a:r>
              <a:rPr lang="en-US" sz="2400" dirty="0" smtClean="0"/>
              <a:t> </a:t>
            </a:r>
            <a:r>
              <a:rPr lang="en-US" sz="2400" dirty="0" err="1" smtClean="0"/>
              <a:t>thể</a:t>
            </a:r>
            <a:r>
              <a:rPr lang="en-US" sz="2400" dirty="0" smtClean="0"/>
              <a:t> </a:t>
            </a:r>
            <a:r>
              <a:rPr lang="en-US" sz="2400" dirty="0" err="1" smtClean="0"/>
              <a:t>có</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có</a:t>
            </a:r>
            <a:r>
              <a:rPr lang="en-US" sz="2400" dirty="0" smtClean="0"/>
              <a:t> </a:t>
            </a:r>
            <a:r>
              <a:rPr lang="en-US" sz="2400" dirty="0" err="1" smtClean="0"/>
              <a:t>cài</a:t>
            </a:r>
            <a:r>
              <a:rPr lang="en-US" sz="2400" dirty="0" smtClean="0"/>
              <a:t> </a:t>
            </a:r>
            <a:r>
              <a:rPr lang="en-US" sz="2400" dirty="0" err="1" smtClean="0"/>
              <a:t>đặt</a:t>
            </a:r>
            <a:r>
              <a:rPr lang="en-US" sz="2400" dirty="0" smtClean="0"/>
              <a:t>)</a:t>
            </a:r>
          </a:p>
          <a:p>
            <a:pPr>
              <a:lnSpc>
                <a:spcPct val="114000"/>
              </a:lnSpc>
            </a:pPr>
            <a:r>
              <a:rPr lang="en-US" sz="2400" dirty="0" smtClean="0"/>
              <a:t> </a:t>
            </a:r>
            <a:r>
              <a:rPr lang="en-US" sz="2400" dirty="0" err="1" smtClean="0"/>
              <a:t>Tên</a:t>
            </a:r>
            <a:r>
              <a:rPr lang="en-US" sz="2400" dirty="0" smtClean="0"/>
              <a:t> </a:t>
            </a:r>
            <a:r>
              <a:rPr lang="en-US" sz="2400" dirty="0" err="1" smtClean="0"/>
              <a:t>các</a:t>
            </a:r>
            <a:r>
              <a:rPr lang="en-US" sz="2400" dirty="0" smtClean="0"/>
              <a:t> interface </a:t>
            </a:r>
            <a:r>
              <a:rPr lang="en-US" sz="2400" dirty="0" err="1" smtClean="0"/>
              <a:t>nên</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bằng</a:t>
            </a:r>
            <a:r>
              <a:rPr lang="en-US" sz="2400" dirty="0" smtClean="0"/>
              <a:t> I …</a:t>
            </a:r>
          </a:p>
          <a:p>
            <a:pPr lvl="1">
              <a:lnSpc>
                <a:spcPct val="114000"/>
              </a:lnSpc>
            </a:pPr>
            <a:r>
              <a:rPr lang="en-US" sz="2400" dirty="0" err="1" smtClean="0"/>
              <a:t>Ví</a:t>
            </a:r>
            <a:r>
              <a:rPr lang="en-US" sz="2400" dirty="0" smtClean="0"/>
              <a:t> </a:t>
            </a:r>
            <a:r>
              <a:rPr lang="en-US" sz="2400" dirty="0" err="1" smtClean="0"/>
              <a:t>dụ</a:t>
            </a:r>
            <a:r>
              <a:rPr lang="en-US" sz="2400" dirty="0" smtClean="0"/>
              <a:t>: </a:t>
            </a:r>
            <a:r>
              <a:rPr lang="en-US" sz="2400" dirty="0" err="1" smtClean="0"/>
              <a:t>ICollection</a:t>
            </a:r>
            <a:r>
              <a:rPr lang="en-US" sz="2400" dirty="0" smtClean="0"/>
              <a:t>, </a:t>
            </a:r>
            <a:r>
              <a:rPr lang="en-US" sz="2400" dirty="0" err="1" smtClean="0"/>
              <a:t>ISortable</a:t>
            </a:r>
            <a:endParaRPr lang="en-US" sz="2400" dirty="0" smtClean="0"/>
          </a:p>
          <a:p>
            <a:pPr>
              <a:lnSpc>
                <a:spcPct val="90000"/>
              </a:lnSpc>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868362"/>
          </a:xfrm>
        </p:spPr>
        <p:txBody>
          <a:bodyPr>
            <a:normAutofit/>
          </a:bodyPr>
          <a:lstStyle/>
          <a:p>
            <a:r>
              <a:rPr lang="en-US" b="1" dirty="0" smtClean="0"/>
              <a:t>Interface(</a:t>
            </a:r>
            <a:r>
              <a:rPr lang="en-US" b="1" dirty="0" err="1" smtClean="0"/>
              <a:t>giao</a:t>
            </a:r>
            <a:r>
              <a:rPr lang="en-US" b="1" dirty="0" smtClean="0"/>
              <a:t> </a:t>
            </a:r>
            <a:r>
              <a:rPr lang="en-US" b="1" dirty="0" err="1" smtClean="0"/>
              <a:t>diện</a:t>
            </a:r>
            <a:r>
              <a:rPr lang="en-US" b="1" dirty="0" smtClean="0"/>
              <a:t>)</a:t>
            </a:r>
          </a:p>
        </p:txBody>
      </p:sp>
      <p:sp>
        <p:nvSpPr>
          <p:cNvPr id="66563" name="Rectangle 3"/>
          <p:cNvSpPr>
            <a:spLocks noGrp="1" noChangeArrowheads="1"/>
          </p:cNvSpPr>
          <p:nvPr>
            <p:ph idx="1"/>
          </p:nvPr>
        </p:nvSpPr>
        <p:spPr>
          <a:xfrm>
            <a:off x="457200" y="1524000"/>
            <a:ext cx="8229600" cy="3962400"/>
          </a:xfrm>
        </p:spPr>
        <p:txBody>
          <a:bodyPr/>
          <a:lstStyle/>
          <a:p>
            <a:pPr>
              <a:defRPr/>
            </a:pPr>
            <a:r>
              <a:rPr lang="vi-VN" sz="2800" dirty="0" smtClean="0"/>
              <a:t>Cú pháp để định nghĩa một giao diện:</a:t>
            </a:r>
          </a:p>
          <a:p>
            <a:pPr>
              <a:buFontTx/>
              <a:buNone/>
              <a:defRPr/>
            </a:pPr>
            <a:r>
              <a:rPr lang="vi-VN" sz="2800" dirty="0" smtClean="0"/>
              <a:t>[thuộc tính] [bổ </a:t>
            </a:r>
            <a:r>
              <a:rPr lang="en-US" sz="2800" dirty="0" err="1" smtClean="0"/>
              <a:t>từ</a:t>
            </a:r>
            <a:r>
              <a:rPr lang="vi-VN" sz="2800" dirty="0" smtClean="0"/>
              <a:t> truy cập] interface &lt;tên giao diện&gt; [: danh sách cơ sở]</a:t>
            </a:r>
          </a:p>
          <a:p>
            <a:pPr>
              <a:buFontTx/>
              <a:buNone/>
              <a:defRPr/>
            </a:pPr>
            <a:r>
              <a:rPr lang="vi-VN" sz="2800" dirty="0" smtClean="0"/>
              <a:t>	{</a:t>
            </a:r>
          </a:p>
          <a:p>
            <a:pPr lvl="1">
              <a:buFontTx/>
              <a:buNone/>
              <a:defRPr/>
            </a:pPr>
            <a:r>
              <a:rPr lang="vi-VN" sz="2400" dirty="0" smtClean="0">
                <a:ea typeface="+mn-ea"/>
              </a:rPr>
              <a:t>	&lt;phần thân giao diện&gt;</a:t>
            </a:r>
          </a:p>
          <a:p>
            <a:pPr>
              <a:buFontTx/>
              <a:buNone/>
              <a:defRPr/>
            </a:pPr>
            <a:r>
              <a:rPr lang="vi-VN" sz="2800" dirty="0" smtClean="0"/>
              <a:t>	}</a:t>
            </a:r>
          </a:p>
          <a:p>
            <a:pPr>
              <a:buFontTx/>
              <a:buNone/>
              <a:defRPr/>
            </a:pPr>
            <a:r>
              <a:rPr lang="vi-VN" sz="2800" dirty="0" smtClean="0">
                <a:solidFill>
                  <a:schemeClr val="accent6"/>
                </a:solidFill>
              </a:rPr>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868362"/>
          </a:xfrm>
        </p:spPr>
        <p:txBody>
          <a:bodyPr>
            <a:normAutofit/>
          </a:bodyPr>
          <a:lstStyle/>
          <a:p>
            <a:r>
              <a:rPr lang="en-US" b="1" dirty="0" smtClean="0"/>
              <a:t>Interface(</a:t>
            </a:r>
            <a:r>
              <a:rPr lang="en-US" b="1" dirty="0" err="1" smtClean="0"/>
              <a:t>giao</a:t>
            </a:r>
            <a:r>
              <a:rPr lang="en-US" b="1" dirty="0" smtClean="0"/>
              <a:t> </a:t>
            </a:r>
            <a:r>
              <a:rPr lang="en-US" b="1" dirty="0" err="1" smtClean="0"/>
              <a:t>diện</a:t>
            </a:r>
            <a:r>
              <a:rPr lang="en-US" b="1" dirty="0" smtClean="0"/>
              <a:t>)</a:t>
            </a:r>
          </a:p>
        </p:txBody>
      </p:sp>
      <p:sp>
        <p:nvSpPr>
          <p:cNvPr id="53251" name="Rectangle 3"/>
          <p:cNvSpPr>
            <a:spLocks noGrp="1" noChangeArrowheads="1"/>
          </p:cNvSpPr>
          <p:nvPr>
            <p:ph idx="1"/>
          </p:nvPr>
        </p:nvSpPr>
        <p:spPr>
          <a:xfrm>
            <a:off x="381000" y="1447800"/>
            <a:ext cx="8229600" cy="5334000"/>
          </a:xfrm>
        </p:spPr>
        <p:txBody>
          <a:bodyPr/>
          <a:lstStyle/>
          <a:p>
            <a:r>
              <a:rPr lang="vi-VN" sz="2800" smtClean="0"/>
              <a:t>Một giao diện thì không có Constructor </a:t>
            </a:r>
          </a:p>
          <a:p>
            <a:r>
              <a:rPr lang="vi-VN" sz="2800" smtClean="0"/>
              <a:t>Một giao diện thì không cho phép chứa các phương thức nạp chồng.</a:t>
            </a:r>
          </a:p>
          <a:p>
            <a:r>
              <a:rPr lang="vi-VN" sz="2800" smtClean="0"/>
              <a:t>Nó cũng không cho phép khai báo những bổ từ trên các thành phần trong khi định nghĩa một giao diện. </a:t>
            </a:r>
          </a:p>
          <a:p>
            <a:r>
              <a:rPr lang="vi-VN" sz="2800" smtClean="0"/>
              <a:t>Các thành phần bên trong một giao diện luôn luôn là public và không thể khai báo virtual hay static.</a:t>
            </a:r>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Interface(</a:t>
            </a:r>
            <a:r>
              <a:rPr lang="en-US" b="1" dirty="0" err="1" smtClean="0"/>
              <a:t>giao</a:t>
            </a:r>
            <a:r>
              <a:rPr lang="en-US" b="1" dirty="0" smtClean="0"/>
              <a:t> </a:t>
            </a:r>
            <a:r>
              <a:rPr lang="en-US" b="1" dirty="0" err="1" smtClean="0"/>
              <a:t>diện</a:t>
            </a:r>
            <a:r>
              <a:rPr lang="en-US" b="1" dirty="0" smtClean="0"/>
              <a:t>)</a:t>
            </a:r>
            <a:endParaRPr lang="en-US" b="1" dirty="0"/>
          </a:p>
        </p:txBody>
      </p:sp>
      <p:sp>
        <p:nvSpPr>
          <p:cNvPr id="3" name="Content Placeholder 2"/>
          <p:cNvSpPr>
            <a:spLocks noGrp="1"/>
          </p:cNvSpPr>
          <p:nvPr>
            <p:ph idx="1"/>
          </p:nvPr>
        </p:nvSpPr>
        <p:spPr>
          <a:xfrm>
            <a:off x="533400" y="1371600"/>
            <a:ext cx="8229600" cy="2209800"/>
          </a:xfrm>
        </p:spPr>
        <p:txBody>
          <a:bodyPr/>
          <a:lstStyle/>
          <a:p>
            <a:r>
              <a:rPr lang="en-US" sz="2400" dirty="0" err="1" smtClean="0"/>
              <a:t>Khi</a:t>
            </a:r>
            <a:r>
              <a:rPr lang="en-US" sz="2400" dirty="0" smtClean="0"/>
              <a:t> </a:t>
            </a:r>
            <a:r>
              <a:rPr lang="en-US" sz="2400" dirty="0" err="1" smtClean="0"/>
              <a:t>một</a:t>
            </a:r>
            <a:r>
              <a:rPr lang="en-US" sz="2400" dirty="0" smtClean="0"/>
              <a:t> class </a:t>
            </a:r>
            <a:r>
              <a:rPr lang="en-US" sz="2400" dirty="0" err="1" smtClean="0"/>
              <a:t>đã</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là</a:t>
            </a:r>
            <a:r>
              <a:rPr lang="en-US" sz="2400" dirty="0" smtClean="0"/>
              <a:t> implement </a:t>
            </a:r>
            <a:r>
              <a:rPr lang="en-US" sz="2400" dirty="0" err="1" smtClean="0"/>
              <a:t>một</a:t>
            </a:r>
            <a:r>
              <a:rPr lang="en-US" sz="2400" dirty="0" smtClean="0"/>
              <a:t> interface, </a:t>
            </a:r>
            <a:r>
              <a:rPr lang="en-US" sz="2400" dirty="0" err="1" smtClean="0"/>
              <a:t>nó</a:t>
            </a:r>
            <a:r>
              <a:rPr lang="en-US" sz="2400" dirty="0" smtClean="0"/>
              <a:t> </a:t>
            </a:r>
            <a:r>
              <a:rPr lang="en-US" sz="2400" dirty="0" err="1" smtClean="0"/>
              <a:t>phải</a:t>
            </a:r>
            <a:r>
              <a:rPr lang="en-US" sz="2400" dirty="0" smtClean="0"/>
              <a:t> </a:t>
            </a:r>
            <a:r>
              <a:rPr lang="en-US" sz="2400" dirty="0" smtClean="0">
                <a:solidFill>
                  <a:srgbClr val="FF0000"/>
                </a:solidFill>
              </a:rPr>
              <a:t>implement </a:t>
            </a:r>
            <a:r>
              <a:rPr lang="en-US" sz="2400" dirty="0" err="1" smtClean="0">
                <a:solidFill>
                  <a:srgbClr val="FF0000"/>
                </a:solidFill>
              </a:rPr>
              <a:t>tất</a:t>
            </a:r>
            <a:r>
              <a:rPr lang="en-US" sz="2400" dirty="0" smtClean="0">
                <a:solidFill>
                  <a:srgbClr val="FF0000"/>
                </a:solidFill>
              </a:rPr>
              <a:t> </a:t>
            </a:r>
            <a:r>
              <a:rPr lang="en-US" sz="2400" dirty="0" err="1" smtClean="0">
                <a:solidFill>
                  <a:srgbClr val="FF0000"/>
                </a:solidFill>
              </a:rPr>
              <a:t>cả</a:t>
            </a:r>
            <a:r>
              <a:rPr lang="en-US" sz="2400" dirty="0" smtClean="0">
                <a:solidFill>
                  <a:srgbClr val="FF0000"/>
                </a:solidFill>
              </a:rPr>
              <a:t> method </a:t>
            </a:r>
            <a:r>
              <a:rPr lang="en-US" sz="2400" dirty="0" err="1" smtClean="0">
                <a:solidFill>
                  <a:srgbClr val="FF0000"/>
                </a:solidFill>
              </a:rPr>
              <a:t>hoặc</a:t>
            </a:r>
            <a:r>
              <a:rPr lang="en-US" sz="2400" dirty="0" smtClean="0">
                <a:solidFill>
                  <a:srgbClr val="FF0000"/>
                </a:solidFill>
              </a:rPr>
              <a:t> </a:t>
            </a:r>
            <a:r>
              <a:rPr lang="en-US" sz="2400" dirty="0" err="1" smtClean="0">
                <a:solidFill>
                  <a:srgbClr val="FF0000"/>
                </a:solidFill>
              </a:rPr>
              <a:t>thuộc</a:t>
            </a:r>
            <a:r>
              <a:rPr lang="en-US" sz="2400" dirty="0" smtClean="0">
                <a:solidFill>
                  <a:srgbClr val="FF0000"/>
                </a:solidFill>
              </a:rPr>
              <a:t> </a:t>
            </a:r>
            <a:r>
              <a:rPr lang="en-US" sz="2400" dirty="0" err="1" smtClean="0">
                <a:solidFill>
                  <a:srgbClr val="FF0000"/>
                </a:solidFill>
              </a:rPr>
              <a:t>tính</a:t>
            </a:r>
            <a:r>
              <a:rPr lang="en-US" sz="2400" dirty="0" smtClean="0">
                <a:solidFill>
                  <a:srgbClr val="FF0000"/>
                </a:solidFill>
              </a:rPr>
              <a:t> </a:t>
            </a:r>
            <a:r>
              <a:rPr lang="en-US" sz="2400" dirty="0" err="1" smtClean="0"/>
              <a:t>của</a:t>
            </a:r>
            <a:r>
              <a:rPr lang="en-US" sz="2400" dirty="0" smtClean="0"/>
              <a:t> interface </a:t>
            </a:r>
            <a:r>
              <a:rPr lang="en-US" sz="2400" dirty="0" err="1" smtClean="0"/>
              <a:t>đó</a:t>
            </a:r>
            <a:endParaRPr lang="en-US" sz="2400" dirty="0" smtClean="0"/>
          </a:p>
          <a:p>
            <a:r>
              <a:rPr lang="en-US" sz="2400" dirty="0" err="1" smtClean="0"/>
              <a:t>Nếu</a:t>
            </a:r>
            <a:r>
              <a:rPr lang="en-US" sz="2400" dirty="0" smtClean="0"/>
              <a:t> </a:t>
            </a:r>
            <a:r>
              <a:rPr lang="en-US" sz="2400" dirty="0" err="1" smtClean="0"/>
              <a:t>hai</a:t>
            </a:r>
            <a:r>
              <a:rPr lang="en-US" sz="2400" dirty="0" smtClean="0"/>
              <a:t> interface </a:t>
            </a:r>
            <a:r>
              <a:rPr lang="en-US" sz="2400" dirty="0" err="1" smtClean="0"/>
              <a:t>có</a:t>
            </a:r>
            <a:r>
              <a:rPr lang="en-US" sz="2400" dirty="0" smtClean="0"/>
              <a:t> </a:t>
            </a:r>
            <a:r>
              <a:rPr lang="en-US" sz="2400" dirty="0" err="1" smtClean="0"/>
              <a:t>trùng</a:t>
            </a:r>
            <a:r>
              <a:rPr lang="en-US" sz="2400" dirty="0" smtClean="0"/>
              <a:t> </a:t>
            </a:r>
            <a:r>
              <a:rPr lang="en-US" sz="2400" dirty="0" err="1" smtClean="0"/>
              <a:t>tên</a:t>
            </a:r>
            <a:r>
              <a:rPr lang="en-US" sz="2400" dirty="0" smtClean="0"/>
              <a:t> method </a:t>
            </a:r>
            <a:r>
              <a:rPr lang="en-US" sz="2400" dirty="0" err="1" smtClean="0"/>
              <a:t>hoặc</a:t>
            </a:r>
            <a:r>
              <a:rPr lang="en-US" sz="2400" dirty="0" smtClean="0"/>
              <a:t> property, </a:t>
            </a:r>
            <a:r>
              <a:rPr lang="en-US" sz="2400" dirty="0" err="1" smtClean="0"/>
              <a:t>trong</a:t>
            </a:r>
            <a:r>
              <a:rPr lang="en-US" sz="2400" dirty="0" smtClean="0"/>
              <a:t> class </a:t>
            </a:r>
            <a:r>
              <a:rPr lang="en-US" sz="2400" dirty="0" err="1" smtClean="0"/>
              <a:t>phải</a:t>
            </a:r>
            <a:r>
              <a:rPr lang="en-US" sz="2400" dirty="0" smtClean="0"/>
              <a:t> </a:t>
            </a:r>
            <a:r>
              <a:rPr lang="en-US" sz="2400" dirty="0" err="1" smtClean="0"/>
              <a:t>chỉ</a:t>
            </a:r>
            <a:r>
              <a:rPr lang="en-US" sz="2400" dirty="0" smtClean="0"/>
              <a:t> </a:t>
            </a:r>
            <a:r>
              <a:rPr lang="en-US" sz="2400" dirty="0" err="1" smtClean="0"/>
              <a:t>rõ</a:t>
            </a:r>
            <a:r>
              <a:rPr lang="en-US" sz="2400" dirty="0" smtClean="0"/>
              <a:t> (explicit interface)</a:t>
            </a:r>
          </a:p>
          <a:p>
            <a:endParaRPr lang="en-US" dirty="0" smtClean="0"/>
          </a:p>
          <a:p>
            <a:endParaRPr lang="en-US" dirty="0"/>
          </a:p>
        </p:txBody>
      </p:sp>
      <p:sp>
        <p:nvSpPr>
          <p:cNvPr id="7" name="Rectangle 6"/>
          <p:cNvSpPr/>
          <p:nvPr/>
        </p:nvSpPr>
        <p:spPr>
          <a:xfrm>
            <a:off x="914400" y="3200400"/>
            <a:ext cx="7543800" cy="3077766"/>
          </a:xfrm>
          <a:prstGeom prst="rect">
            <a:avLst/>
          </a:prstGeom>
        </p:spPr>
        <p:txBody>
          <a:bodyPr wrap="square">
            <a:spAutoFit/>
          </a:bodyPr>
          <a:lstStyle/>
          <a:p>
            <a:pPr>
              <a:lnSpc>
                <a:spcPct val="90000"/>
              </a:lnSpc>
              <a:spcBef>
                <a:spcPct val="20000"/>
              </a:spcBef>
            </a:pPr>
            <a:r>
              <a:rPr lang="en-US" dirty="0" err="1" smtClean="0"/>
              <a:t>Ví</a:t>
            </a:r>
            <a:r>
              <a:rPr lang="en-US" dirty="0" smtClean="0"/>
              <a:t> </a:t>
            </a:r>
            <a:r>
              <a:rPr lang="en-US" dirty="0" err="1" smtClean="0"/>
              <a:t>dụ</a:t>
            </a:r>
            <a:r>
              <a:rPr lang="en-US" dirty="0" smtClean="0"/>
              <a:t>: </a:t>
            </a:r>
            <a:r>
              <a:rPr lang="en-US" dirty="0" err="1" smtClean="0"/>
              <a:t>IMovable</a:t>
            </a:r>
            <a:r>
              <a:rPr lang="en-US" dirty="0" smtClean="0"/>
              <a:t> </a:t>
            </a:r>
            <a:r>
              <a:rPr lang="en-US" dirty="0" err="1" smtClean="0"/>
              <a:t>và</a:t>
            </a:r>
            <a:r>
              <a:rPr lang="en-US" dirty="0" smtClean="0"/>
              <a:t> </a:t>
            </a:r>
            <a:r>
              <a:rPr lang="en-US" dirty="0" err="1" smtClean="0"/>
              <a:t>IEngine</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MaxSpeed</a:t>
            </a:r>
            <a:endParaRPr lang="en-US" dirty="0" smtClean="0"/>
          </a:p>
          <a:p>
            <a:pPr>
              <a:lnSpc>
                <a:spcPct val="90000"/>
              </a:lnSpc>
              <a:spcBef>
                <a:spcPct val="20000"/>
              </a:spcBef>
            </a:pPr>
            <a:endParaRPr lang="en-US" dirty="0" smtClean="0"/>
          </a:p>
          <a:p>
            <a:pPr>
              <a:lnSpc>
                <a:spcPct val="90000"/>
              </a:lnSpc>
              <a:spcBef>
                <a:spcPct val="20000"/>
              </a:spcBef>
            </a:pPr>
            <a:r>
              <a:rPr lang="en-US" dirty="0" smtClean="0">
                <a:solidFill>
                  <a:schemeClr val="accent2"/>
                </a:solidFill>
                <a:latin typeface="Courier New" pitchFamily="49" charset="0"/>
              </a:rPr>
              <a:t>class</a:t>
            </a:r>
            <a:r>
              <a:rPr lang="en-US" dirty="0" smtClean="0">
                <a:latin typeface="Courier New" pitchFamily="49" charset="0"/>
              </a:rPr>
              <a:t> </a:t>
            </a:r>
            <a:r>
              <a:rPr lang="en-US" dirty="0" err="1" smtClean="0">
                <a:latin typeface="Courier New" pitchFamily="49" charset="0"/>
              </a:rPr>
              <a:t>ToyotaCar</a:t>
            </a:r>
            <a:r>
              <a:rPr lang="en-US" dirty="0" smtClean="0">
                <a:latin typeface="Courier New" pitchFamily="49" charset="0"/>
              </a:rPr>
              <a:t>: Car, </a:t>
            </a:r>
            <a:r>
              <a:rPr lang="en-US" dirty="0" err="1" smtClean="0">
                <a:latin typeface="Courier New" pitchFamily="49" charset="0"/>
              </a:rPr>
              <a:t>IMovable</a:t>
            </a:r>
            <a:r>
              <a:rPr lang="en-US" dirty="0" smtClean="0">
                <a:latin typeface="Courier New" pitchFamily="49" charset="0"/>
              </a:rPr>
              <a:t>, </a:t>
            </a:r>
            <a:r>
              <a:rPr lang="en-US" dirty="0" err="1" smtClean="0">
                <a:latin typeface="Courier New" pitchFamily="49" charset="0"/>
              </a:rPr>
              <a:t>IEngine</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r>
              <a:rPr lang="en-US" dirty="0" smtClean="0">
                <a:solidFill>
                  <a:schemeClr val="accent2"/>
                </a:solidFill>
                <a:latin typeface="Courier New" pitchFamily="49" charset="0"/>
              </a:rPr>
              <a:t>public</a:t>
            </a:r>
            <a:r>
              <a:rPr lang="en-US" dirty="0" smtClean="0">
                <a:latin typeface="Courier New" pitchFamily="49" charset="0"/>
              </a:rPr>
              <a:t> </a:t>
            </a:r>
            <a:r>
              <a:rPr lang="en-US" dirty="0" err="1" smtClean="0">
                <a:solidFill>
                  <a:srgbClr val="FF0000"/>
                </a:solidFill>
                <a:latin typeface="Courier New" pitchFamily="49" charset="0"/>
              </a:rPr>
              <a:t>IMovable.MaxSpeed</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   </a:t>
            </a:r>
            <a:r>
              <a:rPr lang="en-US" dirty="0" smtClean="0">
                <a:solidFill>
                  <a:schemeClr val="accent2"/>
                </a:solidFill>
                <a:latin typeface="Courier New" pitchFamily="49" charset="0"/>
              </a:rPr>
              <a:t>public</a:t>
            </a:r>
            <a:r>
              <a:rPr lang="en-US" dirty="0" smtClean="0">
                <a:latin typeface="Courier New" pitchFamily="49" charset="0"/>
              </a:rPr>
              <a:t> </a:t>
            </a:r>
            <a:r>
              <a:rPr lang="en-US" dirty="0" err="1" smtClean="0">
                <a:solidFill>
                  <a:srgbClr val="FF0000"/>
                </a:solidFill>
                <a:latin typeface="Courier New" pitchFamily="49" charset="0"/>
              </a:rPr>
              <a:t>IEngine.MaxSpeed</a:t>
            </a:r>
            <a:r>
              <a:rPr lang="en-US" dirty="0" smtClean="0">
                <a:latin typeface="Courier New" pitchFamily="49" charset="0"/>
              </a:rPr>
              <a:t> {</a:t>
            </a:r>
          </a:p>
          <a:p>
            <a:pPr>
              <a:lnSpc>
                <a:spcPct val="90000"/>
              </a:lnSpc>
              <a:spcBef>
                <a:spcPct val="20000"/>
              </a:spcBef>
            </a:pPr>
            <a:r>
              <a:rPr lang="en-US" dirty="0" smtClean="0">
                <a:latin typeface="Courier New" pitchFamily="49" charset="0"/>
              </a:rPr>
              <a:t>   }</a:t>
            </a:r>
          </a:p>
          <a:p>
            <a:pPr>
              <a:lnSpc>
                <a:spcPct val="90000"/>
              </a:lnSpc>
              <a:spcBef>
                <a:spcPct val="20000"/>
              </a:spcBef>
            </a:pPr>
            <a:r>
              <a:rPr lang="en-US" dirty="0" smtClean="0">
                <a:latin typeface="Courier New" pitchFamily="49" charset="0"/>
              </a:rPr>
              <a:t>}</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sp>
        <p:nvSpPr>
          <p:cNvPr id="3" name="Content Placeholder 2"/>
          <p:cNvSpPr>
            <a:spLocks noGrp="1"/>
          </p:cNvSpPr>
          <p:nvPr>
            <p:ph idx="1"/>
          </p:nvPr>
        </p:nvSpPr>
        <p:spPr>
          <a:xfrm>
            <a:off x="457200" y="1447800"/>
            <a:ext cx="8229600" cy="2514600"/>
          </a:xfrm>
        </p:spPr>
        <p:txBody>
          <a:bodyPr/>
          <a:lstStyle/>
          <a:p>
            <a:r>
              <a:rPr lang="en-US" sz="2400" dirty="0" smtClean="0"/>
              <a:t>T</a:t>
            </a:r>
            <a:r>
              <a:rPr lang="vi-VN" sz="2400" dirty="0" smtClean="0"/>
              <a:t>ạo một giao diện nhằm mô tả những phương thức và thuộc tính</a:t>
            </a:r>
            <a:r>
              <a:rPr lang="en-US" sz="2400" dirty="0" smtClean="0"/>
              <a:t> </a:t>
            </a:r>
            <a:r>
              <a:rPr lang="vi-VN" sz="2400" dirty="0" smtClean="0"/>
              <a:t>của một lớp cần thiết để </a:t>
            </a:r>
            <a:endParaRPr lang="en-US" sz="2400" dirty="0" smtClean="0"/>
          </a:p>
          <a:p>
            <a:pPr lvl="1"/>
            <a:r>
              <a:rPr lang="vi-VN" sz="2400" dirty="0" smtClean="0"/>
              <a:t>lưu trữ </a:t>
            </a:r>
            <a:endParaRPr lang="en-US" sz="2400" dirty="0" smtClean="0"/>
          </a:p>
          <a:p>
            <a:pPr lvl="1"/>
            <a:r>
              <a:rPr lang="vi-VN" sz="2400" dirty="0" smtClean="0"/>
              <a:t>truy cập </a:t>
            </a:r>
            <a:endParaRPr lang="en-US" sz="2400" dirty="0" smtClean="0"/>
          </a:p>
          <a:p>
            <a:pPr lvl="1">
              <a:buNone/>
            </a:pPr>
            <a:r>
              <a:rPr lang="vi-VN" sz="2400" dirty="0" smtClean="0"/>
              <a:t>từ một cơ sở dữ liệu hay các thành phần lưu trữ</a:t>
            </a:r>
            <a:r>
              <a:rPr lang="en-US" sz="2400" dirty="0" smtClean="0"/>
              <a:t> d</a:t>
            </a:r>
            <a:r>
              <a:rPr lang="vi-VN" sz="2400" smtClean="0"/>
              <a:t>ữ liệu khác </a:t>
            </a:r>
            <a:r>
              <a:rPr lang="vi-VN" sz="2400" dirty="0" smtClean="0"/>
              <a:t>như là một tập ti</a:t>
            </a:r>
            <a:r>
              <a:rPr lang="en-US" sz="2400" dirty="0" smtClean="0"/>
              <a:t>n</a:t>
            </a:r>
            <a:endParaRPr lang="en-US" sz="2400" dirty="0"/>
          </a:p>
        </p:txBody>
      </p:sp>
      <p:sp>
        <p:nvSpPr>
          <p:cNvPr id="7" name="Rectangle 6"/>
          <p:cNvSpPr/>
          <p:nvPr/>
        </p:nvSpPr>
        <p:spPr>
          <a:xfrm>
            <a:off x="1295400" y="4114800"/>
            <a:ext cx="4572000" cy="1631216"/>
          </a:xfrm>
          <a:prstGeom prst="rect">
            <a:avLst/>
          </a:prstGeom>
        </p:spPr>
        <p:txBody>
          <a:bodyPr>
            <a:spAutoFit/>
          </a:bodyPr>
          <a:lstStyle/>
          <a:p>
            <a:r>
              <a:rPr lang="en-US" b="0" dirty="0" smtClean="0"/>
              <a:t>interface </a:t>
            </a:r>
            <a:r>
              <a:rPr lang="en-US" b="0" dirty="0" err="1" smtClean="0"/>
              <a:t>IStorable</a:t>
            </a:r>
            <a:endParaRPr lang="en-US" b="0" dirty="0" smtClean="0"/>
          </a:p>
          <a:p>
            <a:r>
              <a:rPr lang="en-US" b="0" dirty="0" smtClean="0"/>
              <a:t>{</a:t>
            </a:r>
          </a:p>
          <a:p>
            <a:r>
              <a:rPr lang="en-US" b="0" dirty="0" smtClean="0"/>
              <a:t>	void Read();</a:t>
            </a:r>
          </a:p>
          <a:p>
            <a:r>
              <a:rPr lang="en-US" b="0" dirty="0" smtClean="0"/>
              <a:t>	void Write(object);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551325"/>
            <a:ext cx="7772400" cy="3477875"/>
          </a:xfrm>
          <a:prstGeom prst="rect">
            <a:avLst/>
          </a:prstGeom>
        </p:spPr>
        <p:txBody>
          <a:bodyPr wrap="square">
            <a:spAutoFit/>
          </a:bodyPr>
          <a:lstStyle/>
          <a:p>
            <a:r>
              <a:rPr lang="en-US" i="1" dirty="0" smtClean="0"/>
              <a:t>public class Document : </a:t>
            </a:r>
            <a:r>
              <a:rPr lang="en-US" i="1" dirty="0" err="1" smtClean="0"/>
              <a:t>IStorable</a:t>
            </a:r>
            <a:endParaRPr lang="en-US" i="1" dirty="0" smtClean="0"/>
          </a:p>
          <a:p>
            <a:r>
              <a:rPr lang="en-US" i="1" dirty="0" smtClean="0"/>
              <a:t>{</a:t>
            </a:r>
          </a:p>
          <a:p>
            <a:r>
              <a:rPr lang="en-US" i="1" dirty="0" smtClean="0"/>
              <a:t>	public void Read()</a:t>
            </a:r>
          </a:p>
          <a:p>
            <a:r>
              <a:rPr lang="en-US" i="1" dirty="0" smtClean="0"/>
              <a:t>	{</a:t>
            </a:r>
          </a:p>
          <a:p>
            <a:r>
              <a:rPr lang="en-US" i="1" dirty="0" smtClean="0"/>
              <a:t>		....</a:t>
            </a:r>
          </a:p>
          <a:p>
            <a:r>
              <a:rPr lang="en-US" i="1" dirty="0" smtClean="0"/>
              <a:t>	}</a:t>
            </a:r>
          </a:p>
          <a:p>
            <a:r>
              <a:rPr lang="en-US" i="1" dirty="0" smtClean="0"/>
              <a:t>	public void Write()</a:t>
            </a:r>
          </a:p>
          <a:p>
            <a:r>
              <a:rPr lang="en-US" i="1" dirty="0" smtClean="0"/>
              <a:t>	{</a:t>
            </a:r>
          </a:p>
          <a:p>
            <a:r>
              <a:rPr lang="en-US" i="1" dirty="0" smtClean="0"/>
              <a:t>	....</a:t>
            </a:r>
          </a:p>
          <a:p>
            <a:r>
              <a:rPr lang="en-US" i="1" dirty="0" smtClean="0"/>
              <a:t>	}</a:t>
            </a:r>
          </a:p>
          <a:p>
            <a:r>
              <a:rPr lang="en-US" i="1" dirty="0" smtClean="0"/>
              <a:t>}</a:t>
            </a:r>
            <a:endParaRPr lang="en-US" i="1"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lỗi</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sz="2800" dirty="0" smtClean="0">
                <a:latin typeface="Calibri" pitchFamily="34" charset="0"/>
                <a:cs typeface="Calibri" pitchFamily="34" charset="0"/>
              </a:rPr>
              <a:t>Chương trình nào cũng có khả năng gặp phải các tình </a:t>
            </a:r>
            <a:r>
              <a:rPr lang="en-US" sz="2800" dirty="0" err="1" smtClean="0">
                <a:latin typeface="Calibri" pitchFamily="34" charset="0"/>
                <a:cs typeface="Calibri" pitchFamily="34" charset="0"/>
              </a:rPr>
              <a:t>huống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không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mong</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muốn</a:t>
            </a:r>
            <a:endParaRPr lang="en-US" sz="2800" dirty="0" smtClean="0">
              <a:latin typeface="Calibri" pitchFamily="34" charset="0"/>
              <a:cs typeface="Calibri" pitchFamily="34" charset="0"/>
            </a:endParaRPr>
          </a:p>
          <a:p>
            <a:pPr lvl="1"/>
            <a:r>
              <a:rPr lang="vi-VN" sz="2400" dirty="0" smtClean="0">
                <a:latin typeface="Calibri" pitchFamily="34" charset="0"/>
                <a:cs typeface="Calibri" pitchFamily="34" charset="0"/>
              </a:rPr>
              <a:t>người dùng nhập dữ liệu không hợp lệ</a:t>
            </a:r>
          </a:p>
          <a:p>
            <a:pPr lvl="1"/>
            <a:r>
              <a:rPr lang="vi-VN" sz="2400" dirty="0" smtClean="0">
                <a:latin typeface="Calibri" pitchFamily="34" charset="0"/>
                <a:cs typeface="Calibri" pitchFamily="34" charset="0"/>
              </a:rPr>
              <a:t>đĩa cứng bị đầy</a:t>
            </a:r>
          </a:p>
          <a:p>
            <a:pPr lvl="1"/>
            <a:r>
              <a:rPr lang="en-US" sz="2400" dirty="0" smtClean="0">
                <a:latin typeface="Calibri" pitchFamily="34" charset="0"/>
                <a:cs typeface="Calibri" pitchFamily="34" charset="0"/>
              </a:rPr>
              <a:t>file </a:t>
            </a:r>
            <a:r>
              <a:rPr lang="en-US" sz="2400" dirty="0" err="1" smtClean="0">
                <a:latin typeface="Calibri" pitchFamily="34" charset="0"/>
                <a:cs typeface="Calibri" pitchFamily="34" charset="0"/>
              </a:rPr>
              <a:t>cần</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mở</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bị</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khóa</a:t>
            </a:r>
            <a:endParaRPr lang="en-US" sz="2400" dirty="0" smtClean="0">
              <a:latin typeface="Calibri" pitchFamily="34" charset="0"/>
              <a:cs typeface="Calibri" pitchFamily="34" charset="0"/>
            </a:endParaRPr>
          </a:p>
          <a:p>
            <a:pPr lvl="1"/>
            <a:r>
              <a:rPr lang="vi-VN" sz="2400" dirty="0" smtClean="0">
                <a:latin typeface="Calibri" pitchFamily="34" charset="0"/>
                <a:cs typeface="Calibri" pitchFamily="34" charset="0"/>
              </a:rPr>
              <a:t>đối số cho hàm không hợp lệ</a:t>
            </a:r>
          </a:p>
          <a:p>
            <a:r>
              <a:rPr lang="vi-VN" sz="2800" dirty="0" smtClean="0">
                <a:latin typeface="Calibri" pitchFamily="34" charset="0"/>
                <a:cs typeface="Calibri" pitchFamily="34" charset="0"/>
              </a:rPr>
              <a:t>Xử lý như thế nào?</a:t>
            </a:r>
          </a:p>
          <a:p>
            <a:pPr lvl="1"/>
            <a:r>
              <a:rPr lang="vi-VN" sz="2400" dirty="0" smtClean="0">
                <a:latin typeface="Calibri" pitchFamily="34" charset="0"/>
                <a:cs typeface="Calibri" pitchFamily="34" charset="0"/>
              </a:rPr>
              <a:t>Một chương trình không quan trọng có thể dừng lại</a:t>
            </a:r>
          </a:p>
          <a:p>
            <a:pPr lvl="1"/>
            <a:r>
              <a:rPr lang="vi-VN" sz="2400" dirty="0" smtClean="0">
                <a:latin typeface="Calibri" pitchFamily="34" charset="0"/>
                <a:cs typeface="Calibri" pitchFamily="34" charset="0"/>
              </a:rPr>
              <a:t>Chương trình điều khiển không lưu? điều khiển máy bay?</a:t>
            </a:r>
          </a:p>
          <a:p>
            <a:pPr lvl="1"/>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lỗi</a:t>
            </a:r>
            <a:r>
              <a:rPr lang="en-US" b="1" dirty="0" smtClean="0"/>
              <a:t> </a:t>
            </a:r>
            <a:r>
              <a:rPr lang="en-US" b="1" dirty="0" err="1" smtClean="0"/>
              <a:t>truyền</a:t>
            </a:r>
            <a:r>
              <a:rPr lang="en-US" b="1" dirty="0" smtClean="0"/>
              <a:t> </a:t>
            </a:r>
            <a:r>
              <a:rPr lang="en-US" b="1" dirty="0" err="1" smtClean="0"/>
              <a:t>thống</a:t>
            </a:r>
            <a:endParaRPr lang="en-US" b="1" dirty="0"/>
          </a:p>
        </p:txBody>
      </p:sp>
      <p:sp>
        <p:nvSpPr>
          <p:cNvPr id="3" name="Content Placeholder 2"/>
          <p:cNvSpPr>
            <a:spLocks noGrp="1"/>
          </p:cNvSpPr>
          <p:nvPr>
            <p:ph idx="1"/>
          </p:nvPr>
        </p:nvSpPr>
        <p:spPr>
          <a:xfrm>
            <a:off x="442882" y="1493837"/>
            <a:ext cx="8472518" cy="4525963"/>
          </a:xfrm>
        </p:spPr>
        <p:txBody>
          <a:bodyPr/>
          <a:lstStyle/>
          <a:p>
            <a:r>
              <a:rPr lang="vi-VN" dirty="0" smtClean="0">
                <a:latin typeface="Calibri" pitchFamily="34" charset="0"/>
                <a:cs typeface="Calibri" pitchFamily="34" charset="0"/>
              </a:rPr>
              <a:t>Xử lý lỗi truyền thống thường là mỗi hàm lại </a:t>
            </a:r>
            <a:r>
              <a:rPr lang="en-US" dirty="0" err="1" smtClean="0">
                <a:latin typeface="Calibri" pitchFamily="34" charset="0"/>
                <a:cs typeface="Calibri" pitchFamily="34" charset="0"/>
              </a:rPr>
              <a:t>thông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báo</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trạng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thái</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thành</a:t>
            </a:r>
            <a:r>
              <a:rPr lang="en-US" dirty="0" smtClean="0">
                <a:latin typeface="Calibri" pitchFamily="34" charset="0"/>
                <a:cs typeface="Calibri" pitchFamily="34" charset="0"/>
              </a:rPr>
              <a:t> </a:t>
            </a:r>
            <a:r>
              <a:rPr lang="en-US" dirty="0" err="1" smtClean="0">
                <a:latin typeface="Calibri" pitchFamily="34" charset="0"/>
                <a:cs typeface="Calibri" pitchFamily="34" charset="0"/>
              </a:rPr>
              <a:t>công</a:t>
            </a:r>
            <a:r>
              <a:rPr lang="en-US" dirty="0" smtClean="0">
                <a:latin typeface="Calibri" pitchFamily="34" charset="0"/>
                <a:cs typeface="Calibri" pitchFamily="34" charset="0"/>
              </a:rPr>
              <a:t>/</a:t>
            </a:r>
            <a:r>
              <a:rPr lang="en-US" dirty="0" err="1" smtClean="0">
                <a:latin typeface="Calibri" pitchFamily="34" charset="0"/>
                <a:cs typeface="Calibri" pitchFamily="34" charset="0"/>
              </a:rPr>
              <a:t>thất</a:t>
            </a:r>
            <a:r>
              <a:rPr lang="en-US" dirty="0" smtClean="0">
                <a:latin typeface="Calibri" pitchFamily="34" charset="0"/>
                <a:cs typeface="Calibri" pitchFamily="34" charset="0"/>
              </a:rPr>
              <a:t> </a:t>
            </a:r>
            <a:r>
              <a:rPr lang="en-US" dirty="0" err="1" smtClean="0">
                <a:latin typeface="Calibri" pitchFamily="34" charset="0"/>
                <a:cs typeface="Calibri" pitchFamily="34" charset="0"/>
              </a:rPr>
              <a:t>bại</a:t>
            </a:r>
            <a:r>
              <a:rPr lang="en-US" dirty="0" smtClean="0">
                <a:latin typeface="Calibri" pitchFamily="34" charset="0"/>
                <a:cs typeface="Calibri" pitchFamily="34" charset="0"/>
              </a:rPr>
              <a:t> qua </a:t>
            </a:r>
            <a:r>
              <a:rPr lang="en-US" dirty="0" err="1" smtClean="0">
                <a:latin typeface="Calibri" pitchFamily="34" charset="0"/>
                <a:cs typeface="Calibri" pitchFamily="34" charset="0"/>
              </a:rPr>
              <a:t>một</a:t>
            </a:r>
            <a:r>
              <a:rPr lang="en-US" dirty="0" smtClean="0">
                <a:latin typeface="Calibri" pitchFamily="34" charset="0"/>
                <a:cs typeface="Calibri" pitchFamily="34" charset="0"/>
              </a:rPr>
              <a:t> </a:t>
            </a:r>
            <a:r>
              <a:rPr lang="en-US" dirty="0" err="1" smtClean="0">
                <a:latin typeface="Calibri" pitchFamily="34" charset="0"/>
                <a:cs typeface="Calibri" pitchFamily="34" charset="0"/>
              </a:rPr>
              <a:t>mã</a:t>
            </a:r>
            <a:r>
              <a:rPr lang="en-US" dirty="0" smtClean="0">
                <a:latin typeface="Calibri" pitchFamily="34" charset="0"/>
                <a:cs typeface="Calibri" pitchFamily="34" charset="0"/>
              </a:rPr>
              <a:t> </a:t>
            </a:r>
            <a:r>
              <a:rPr lang="en-US" dirty="0" err="1" smtClean="0">
                <a:latin typeface="Calibri" pitchFamily="34" charset="0"/>
                <a:cs typeface="Calibri" pitchFamily="34" charset="0"/>
              </a:rPr>
              <a:t>lỗi</a:t>
            </a:r>
            <a:endParaRPr lang="en-US" dirty="0" smtClean="0">
              <a:latin typeface="Calibri" pitchFamily="34" charset="0"/>
              <a:cs typeface="Calibri" pitchFamily="34" charset="0"/>
            </a:endParaRPr>
          </a:p>
          <a:p>
            <a:pPr lvl="1"/>
            <a:r>
              <a:rPr lang="en-US" dirty="0" err="1" smtClean="0">
                <a:latin typeface="Calibri" pitchFamily="34" charset="0"/>
                <a:cs typeface="Calibri" pitchFamily="34" charset="0"/>
              </a:rPr>
              <a:t>biến</a:t>
            </a:r>
            <a:r>
              <a:rPr lang="en-US" dirty="0" smtClean="0">
                <a:latin typeface="Calibri" pitchFamily="34" charset="0"/>
                <a:cs typeface="Calibri" pitchFamily="34" charset="0"/>
              </a:rPr>
              <a:t> </a:t>
            </a:r>
            <a:r>
              <a:rPr lang="en-US" dirty="0" err="1" smtClean="0">
                <a:latin typeface="Calibri" pitchFamily="34" charset="0"/>
                <a:cs typeface="Calibri" pitchFamily="34" charset="0"/>
              </a:rPr>
              <a:t>toàn</a:t>
            </a:r>
            <a:r>
              <a:rPr lang="en-US" dirty="0" smtClean="0">
                <a:latin typeface="Calibri" pitchFamily="34" charset="0"/>
                <a:cs typeface="Calibri" pitchFamily="34" charset="0"/>
              </a:rPr>
              <a:t> </a:t>
            </a:r>
            <a:r>
              <a:rPr lang="en-US" dirty="0" err="1" smtClean="0">
                <a:latin typeface="Calibri" pitchFamily="34" charset="0"/>
                <a:cs typeface="Calibri" pitchFamily="34" charset="0"/>
              </a:rPr>
              <a:t>cục</a:t>
            </a:r>
            <a:r>
              <a:rPr lang="en-US" dirty="0" smtClean="0">
                <a:latin typeface="Calibri" pitchFamily="34" charset="0"/>
                <a:cs typeface="Calibri" pitchFamily="34" charset="0"/>
              </a:rPr>
              <a:t> (</a:t>
            </a:r>
            <a:r>
              <a:rPr lang="en-US" dirty="0" err="1" smtClean="0">
                <a:latin typeface="Calibri" pitchFamily="34" charset="0"/>
                <a:cs typeface="Calibri" pitchFamily="34" charset="0"/>
              </a:rPr>
              <a:t>chẳng</a:t>
            </a:r>
            <a:r>
              <a:rPr lang="en-US" dirty="0" smtClean="0">
                <a:latin typeface="Calibri" pitchFamily="34" charset="0"/>
                <a:cs typeface="Calibri" pitchFamily="34" charset="0"/>
              </a:rPr>
              <a:t> </a:t>
            </a:r>
            <a:r>
              <a:rPr lang="en-US" dirty="0" err="1" smtClean="0">
                <a:latin typeface="Calibri" pitchFamily="34" charset="0"/>
                <a:cs typeface="Calibri" pitchFamily="34" charset="0"/>
              </a:rPr>
              <a:t>hạn</a:t>
            </a:r>
            <a:r>
              <a:rPr lang="en-US" dirty="0" smtClean="0">
                <a:latin typeface="Calibri" pitchFamily="34" charset="0"/>
                <a:cs typeface="Calibri" pitchFamily="34" charset="0"/>
              </a:rPr>
              <a:t> </a:t>
            </a:r>
            <a:r>
              <a:rPr lang="en-US" b="1" dirty="0" err="1" smtClean="0">
                <a:latin typeface="Calibri" pitchFamily="34" charset="0"/>
                <a:cs typeface="Calibri" pitchFamily="34" charset="0"/>
              </a:rPr>
              <a:t>errno</a:t>
            </a:r>
            <a:r>
              <a:rPr lang="en-US" b="1" dirty="0" smtClean="0">
                <a:latin typeface="Calibri" pitchFamily="34" charset="0"/>
                <a:cs typeface="Calibri" pitchFamily="34" charset="0"/>
              </a:rPr>
              <a:t>)</a:t>
            </a:r>
          </a:p>
          <a:p>
            <a:pPr lvl="1"/>
            <a:r>
              <a:rPr lang="en-US" dirty="0" err="1" smtClean="0">
                <a:latin typeface="Calibri" pitchFamily="34" charset="0"/>
                <a:cs typeface="Calibri" pitchFamily="34" charset="0"/>
              </a:rPr>
              <a:t>giá</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trị</a:t>
            </a:r>
            <a:r>
              <a:rPr lang="en-US" dirty="0" smtClean="0">
                <a:latin typeface="Calibri" pitchFamily="34" charset="0"/>
                <a:cs typeface="Calibri" pitchFamily="34" charset="0"/>
              </a:rPr>
              <a:t> </a:t>
            </a:r>
            <a:r>
              <a:rPr lang="en-US" dirty="0" err="1" smtClean="0">
                <a:latin typeface="Calibri" pitchFamily="34" charset="0"/>
                <a:cs typeface="Calibri" pitchFamily="34" charset="0"/>
              </a:rPr>
              <a:t>trả</a:t>
            </a:r>
            <a:r>
              <a:rPr lang="en-US" dirty="0" smtClean="0">
                <a:latin typeface="Calibri" pitchFamily="34" charset="0"/>
                <a:cs typeface="Calibri" pitchFamily="34" charset="0"/>
              </a:rPr>
              <a:t> </a:t>
            </a:r>
            <a:r>
              <a:rPr lang="en-US" dirty="0" err="1" smtClean="0">
                <a:latin typeface="Calibri" pitchFamily="34" charset="0"/>
                <a:cs typeface="Calibri" pitchFamily="34" charset="0"/>
              </a:rPr>
              <a:t>về</a:t>
            </a:r>
            <a:endParaRPr lang="en-US" dirty="0" smtClean="0">
              <a:latin typeface="Calibri" pitchFamily="34" charset="0"/>
              <a:cs typeface="Calibri" pitchFamily="34" charset="0"/>
            </a:endParaRPr>
          </a:p>
          <a:p>
            <a:pPr lvl="2"/>
            <a:r>
              <a:rPr lang="en-US" b="1" dirty="0" err="1" smtClean="0">
                <a:latin typeface="Calibri" pitchFamily="34" charset="0"/>
                <a:cs typeface="Calibri" pitchFamily="34" charset="0"/>
              </a:rPr>
              <a:t>int</a:t>
            </a:r>
            <a:r>
              <a:rPr lang="en-US" b="1" dirty="0" smtClean="0">
                <a:latin typeface="Calibri" pitchFamily="34" charset="0"/>
                <a:cs typeface="Calibri" pitchFamily="34" charset="0"/>
              </a:rPr>
              <a:t> remove ( const char * </a:t>
            </a:r>
            <a:r>
              <a:rPr lang="en-US" b="1" i="1" dirty="0" smtClean="0">
                <a:latin typeface="Calibri" pitchFamily="34" charset="0"/>
                <a:cs typeface="Calibri" pitchFamily="34" charset="0"/>
              </a:rPr>
              <a:t>filename );</a:t>
            </a:r>
          </a:p>
          <a:p>
            <a:pPr lvl="1"/>
            <a:r>
              <a:rPr lang="en-US" dirty="0" err="1" smtClean="0">
                <a:latin typeface="Calibri" pitchFamily="34" charset="0"/>
                <a:cs typeface="Calibri" pitchFamily="34" charset="0"/>
              </a:rPr>
              <a:t>tham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số</a:t>
            </a:r>
            <a:r>
              <a:rPr lang="en-US" dirty="0" smtClean="0">
                <a:latin typeface="Calibri" pitchFamily="34" charset="0"/>
                <a:cs typeface="Calibri" pitchFamily="34" charset="0"/>
              </a:rPr>
              <a:t> </a:t>
            </a:r>
            <a:r>
              <a:rPr lang="en-US" dirty="0" err="1" smtClean="0">
                <a:latin typeface="Calibri" pitchFamily="34" charset="0"/>
                <a:cs typeface="Calibri" pitchFamily="34" charset="0"/>
              </a:rPr>
              <a:t>phụ</a:t>
            </a:r>
            <a:r>
              <a:rPr lang="en-US" dirty="0" smtClean="0">
                <a:latin typeface="Calibri" pitchFamily="34" charset="0"/>
                <a:cs typeface="Calibri" pitchFamily="34" charset="0"/>
              </a:rPr>
              <a:t> </a:t>
            </a:r>
            <a:r>
              <a:rPr lang="en-US" dirty="0" err="1" smtClean="0">
                <a:latin typeface="Calibri" pitchFamily="34" charset="0"/>
                <a:cs typeface="Calibri" pitchFamily="34" charset="0"/>
              </a:rPr>
              <a:t>là</a:t>
            </a:r>
            <a:r>
              <a:rPr lang="en-US" dirty="0" smtClean="0">
                <a:latin typeface="Calibri" pitchFamily="34" charset="0"/>
                <a:cs typeface="Calibri" pitchFamily="34" charset="0"/>
              </a:rPr>
              <a:t> </a:t>
            </a:r>
            <a:r>
              <a:rPr lang="en-US" dirty="0" err="1" smtClean="0">
                <a:latin typeface="Calibri" pitchFamily="34" charset="0"/>
                <a:cs typeface="Calibri" pitchFamily="34" charset="0"/>
              </a:rPr>
              <a:t>tham</a:t>
            </a:r>
            <a:r>
              <a:rPr lang="en-US" dirty="0" smtClean="0">
                <a:latin typeface="Calibri" pitchFamily="34" charset="0"/>
                <a:cs typeface="Calibri" pitchFamily="34" charset="0"/>
              </a:rPr>
              <a:t> </a:t>
            </a:r>
            <a:r>
              <a:rPr lang="en-US" dirty="0" err="1" smtClean="0">
                <a:latin typeface="Calibri" pitchFamily="34" charset="0"/>
                <a:cs typeface="Calibri" pitchFamily="34" charset="0"/>
              </a:rPr>
              <a:t>chiếu</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double </a:t>
            </a:r>
            <a:r>
              <a:rPr lang="en-US" dirty="0" err="1" smtClean="0">
                <a:latin typeface="Calibri" pitchFamily="34" charset="0"/>
                <a:cs typeface="Calibri" pitchFamily="34" charset="0"/>
              </a:rPr>
              <a:t>MyDivide</a:t>
            </a:r>
            <a:r>
              <a:rPr lang="en-US" dirty="0" smtClean="0">
                <a:latin typeface="Calibri" pitchFamily="34" charset="0"/>
                <a:cs typeface="Calibri" pitchFamily="34" charset="0"/>
              </a:rPr>
              <a:t>(double </a:t>
            </a:r>
            <a:r>
              <a:rPr lang="en-US" i="1" dirty="0" smtClean="0">
                <a:latin typeface="Calibri" pitchFamily="34" charset="0"/>
                <a:cs typeface="Calibri" pitchFamily="34" charset="0"/>
              </a:rPr>
              <a:t>numerator, </a:t>
            </a:r>
          </a:p>
          <a:p>
            <a:pPr lvl="2">
              <a:buNone/>
            </a:pPr>
            <a:r>
              <a:rPr lang="en-US" i="1" dirty="0" smtClean="0">
                <a:latin typeface="Calibri" pitchFamily="34" charset="0"/>
                <a:cs typeface="Calibri" pitchFamily="34" charset="0"/>
              </a:rPr>
              <a:t>			</a:t>
            </a:r>
            <a:r>
              <a:rPr lang="en-US" dirty="0" smtClean="0">
                <a:latin typeface="Calibri" pitchFamily="34" charset="0"/>
                <a:cs typeface="Calibri" pitchFamily="34" charset="0"/>
              </a:rPr>
              <a:t>double </a:t>
            </a:r>
            <a:r>
              <a:rPr lang="en-US" i="1" dirty="0" smtClean="0">
                <a:latin typeface="Calibri" pitchFamily="34" charset="0"/>
                <a:cs typeface="Calibri" pitchFamily="34" charset="0"/>
              </a:rPr>
              <a:t>denominator, </a:t>
            </a:r>
            <a:r>
              <a:rPr lang="en-US" b="1" dirty="0" err="1" smtClean="0">
                <a:latin typeface="Calibri" pitchFamily="34" charset="0"/>
                <a:cs typeface="Calibri" pitchFamily="34" charset="0"/>
              </a:rPr>
              <a:t>int</a:t>
            </a:r>
            <a:r>
              <a:rPr lang="en-US" b="1" dirty="0" smtClean="0">
                <a:latin typeface="Calibri" pitchFamily="34" charset="0"/>
                <a:cs typeface="Calibri" pitchFamily="34" charset="0"/>
              </a:rPr>
              <a:t>&amp; </a:t>
            </a:r>
            <a:r>
              <a:rPr lang="en-US" b="1" i="1" dirty="0" smtClean="0">
                <a:latin typeface="Calibri" pitchFamily="34" charset="0"/>
                <a:cs typeface="Calibri" pitchFamily="34" charset="0"/>
              </a:rPr>
              <a:t>status);</a:t>
            </a:r>
            <a:endParaRPr lang="en-US" sz="1800" b="1" i="1" dirty="0" smtClean="0">
              <a:latin typeface="Calibri" pitchFamily="34" charset="0"/>
              <a:cs typeface="Calibri" pitchFamily="34" charset="0"/>
            </a:endParaRPr>
          </a:p>
          <a:p>
            <a:pPr lvl="2"/>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376"/>
          </a:xfrm>
        </p:spPr>
        <p:txBody>
          <a:bodyPr/>
          <a:lstStyle/>
          <a:p>
            <a:r>
              <a:rPr lang="en-US" b="1" dirty="0" smtClean="0"/>
              <a:t>exception</a:t>
            </a:r>
            <a:endParaRPr lang="en-US" b="1" dirty="0"/>
          </a:p>
        </p:txBody>
      </p:sp>
      <p:sp>
        <p:nvSpPr>
          <p:cNvPr id="3" name="Content Placeholder 2"/>
          <p:cNvSpPr>
            <a:spLocks noGrp="1"/>
          </p:cNvSpPr>
          <p:nvPr>
            <p:ph idx="1"/>
          </p:nvPr>
        </p:nvSpPr>
        <p:spPr>
          <a:xfrm>
            <a:off x="304800" y="1427145"/>
            <a:ext cx="8229600" cy="4821255"/>
          </a:xfrm>
        </p:spPr>
        <p:txBody>
          <a:bodyPr>
            <a:normAutofit lnSpcReduction="10000"/>
          </a:bodyPr>
          <a:lstStyle/>
          <a:p>
            <a:pPr algn="just"/>
            <a:r>
              <a:rPr lang="vi-VN" sz="2600" dirty="0" smtClean="0"/>
              <a:t>Exception – ngoại lệ là cơ chế thông báo và xử lý lỗi giải quyết được các vấn đề kể trên</a:t>
            </a:r>
          </a:p>
          <a:p>
            <a:pPr algn="just"/>
            <a:r>
              <a:rPr lang="vi-VN" sz="2600" dirty="0" smtClean="0"/>
              <a:t>Tách được phần xử lý lỗi ra khỏi phần thuật toán chính</a:t>
            </a:r>
          </a:p>
          <a:p>
            <a:pPr algn="just"/>
            <a:r>
              <a:rPr lang="en-US" sz="2600" smtClean="0"/>
              <a:t>cho phép 1 hàm thông báo về nhiều loại ngoại lệ</a:t>
            </a:r>
            <a:endParaRPr lang="en-US" sz="2600" dirty="0" smtClean="0"/>
          </a:p>
          <a:p>
            <a:pPr lvl="1" algn="just"/>
            <a:r>
              <a:rPr lang="en-US" sz="2400" dirty="0" err="1" smtClean="0"/>
              <a:t>Không</a:t>
            </a:r>
            <a:r>
              <a:rPr lang="en-US" sz="2400" dirty="0" smtClean="0"/>
              <a:t> </a:t>
            </a:r>
            <a:r>
              <a:rPr lang="en-US" sz="2400" dirty="0" err="1" smtClean="0"/>
              <a:t>phải</a:t>
            </a:r>
            <a:r>
              <a:rPr lang="en-US" sz="2400" dirty="0" smtClean="0"/>
              <a:t> </a:t>
            </a:r>
            <a:r>
              <a:rPr lang="en-US" sz="2400" dirty="0" err="1" smtClean="0"/>
              <a:t>hàm</a:t>
            </a:r>
            <a:r>
              <a:rPr lang="en-US" sz="2400" dirty="0" smtClean="0"/>
              <a:t> </a:t>
            </a:r>
            <a:r>
              <a:rPr lang="en-US" sz="2400" dirty="0" err="1" smtClean="0"/>
              <a:t>nào</a:t>
            </a:r>
            <a:r>
              <a:rPr lang="en-US" sz="2400" dirty="0" smtClean="0"/>
              <a:t> </a:t>
            </a:r>
            <a:r>
              <a:rPr lang="en-US" sz="2400" dirty="0" err="1" smtClean="0"/>
              <a:t>cũng</a:t>
            </a:r>
            <a:r>
              <a:rPr lang="en-US" sz="2400" dirty="0" smtClean="0"/>
              <a:t> </a:t>
            </a:r>
            <a:r>
              <a:rPr lang="en-US" sz="2400" dirty="0" err="1" smtClean="0"/>
              <a:t>phải</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lỗi</a:t>
            </a:r>
            <a:r>
              <a:rPr lang="en-US" sz="2400" dirty="0" smtClean="0"/>
              <a:t> </a:t>
            </a:r>
            <a:r>
              <a:rPr lang="vi-VN" sz="2400" dirty="0" smtClean="0"/>
              <a:t>nếu có một số hàm gọi thành chuỗi, ngoại lệ chỉ  lần được xử lý tại một hàm là đủ</a:t>
            </a:r>
          </a:p>
          <a:p>
            <a:pPr algn="just"/>
            <a:r>
              <a:rPr lang="vi-VN" sz="2600" dirty="0" smtClean="0"/>
              <a:t>không thể bỏ qua ngoại lệ, nếu không, chương trình sẽ kết thúc</a:t>
            </a:r>
          </a:p>
          <a:p>
            <a:pPr algn="just"/>
            <a:r>
              <a:rPr lang="vi-VN" sz="2600" dirty="0" smtClean="0"/>
              <a:t>Tóm lại, cơ chế ngoại lệ mềm dẻo hơn kiểu xử lý lỗi truyền thống</a:t>
            </a:r>
          </a:p>
          <a:p>
            <a:endParaRPr lang="vi-VN" sz="2400" dirty="0" smtClean="0"/>
          </a:p>
          <a:p>
            <a:pPr lvl="1"/>
            <a:endParaRPr lang="vi-VN" dirty="0" smtClean="0"/>
          </a:p>
          <a:p>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sz="2400" dirty="0" smtClean="0"/>
              <a:t>C# cho phép xử lý</a:t>
            </a:r>
            <a:r>
              <a:rPr lang="en-US" sz="2400" dirty="0" smtClean="0"/>
              <a:t> </a:t>
            </a:r>
            <a:r>
              <a:rPr lang="vi-VN" sz="2400" dirty="0" smtClean="0"/>
              <a:t>những lỗi và các điều kiện không bình thường với </a:t>
            </a:r>
            <a:r>
              <a:rPr lang="vi-VN" sz="2400" dirty="0" smtClean="0">
                <a:solidFill>
                  <a:srgbClr val="FF0000"/>
                </a:solidFill>
              </a:rPr>
              <a:t>những ngoại lệ</a:t>
            </a:r>
            <a:r>
              <a:rPr lang="en-US" sz="2400" dirty="0" smtClean="0">
                <a:solidFill>
                  <a:srgbClr val="FF0000"/>
                </a:solidFill>
              </a:rPr>
              <a:t>.</a:t>
            </a:r>
          </a:p>
          <a:p>
            <a:r>
              <a:rPr lang="vi-VN" sz="2400" dirty="0" smtClean="0"/>
              <a:t>Ngoại lệ là một đối tượng</a:t>
            </a:r>
            <a:r>
              <a:rPr lang="en-US" sz="2400" dirty="0" smtClean="0"/>
              <a:t> </a:t>
            </a:r>
            <a:r>
              <a:rPr lang="vi-VN" sz="2400" dirty="0" smtClean="0"/>
              <a:t>đóng gói những thông tin về sự cố của một chương trình không bình thường</a:t>
            </a:r>
            <a:endParaRPr lang="en-US" sz="2400" dirty="0" smtClean="0"/>
          </a:p>
          <a:p>
            <a:r>
              <a:rPr lang="vi-VN" sz="2400" dirty="0" smtClean="0"/>
              <a:t>Khi một chương trình gặp một tình huống ngoại lệ</a:t>
            </a:r>
            <a:r>
              <a:rPr lang="en-US" sz="2400" dirty="0" smtClean="0"/>
              <a:t> </a:t>
            </a:r>
            <a:r>
              <a:rPr lang="en-US" sz="2400" dirty="0" smtClean="0">
                <a:sym typeface="Wingdings" pitchFamily="2" charset="2"/>
              </a:rPr>
              <a:t> </a:t>
            </a:r>
            <a:r>
              <a:rPr lang="vi-VN" sz="2400" dirty="0" smtClean="0"/>
              <a:t>tạo một</a:t>
            </a:r>
            <a:r>
              <a:rPr lang="en-US" sz="2400" dirty="0" smtClean="0"/>
              <a:t> </a:t>
            </a:r>
            <a:r>
              <a:rPr lang="vi-VN" sz="2400" dirty="0" smtClean="0"/>
              <a:t>ngoại lệ. Khi một ngoại lệ được tạo ra, việc thực thi của các chức năng hiện hành sẽ bị treo</a:t>
            </a:r>
            <a:r>
              <a:rPr lang="en-US" sz="2400" dirty="0" smtClean="0"/>
              <a:t> </a:t>
            </a:r>
            <a:r>
              <a:rPr lang="vi-VN" sz="2400" dirty="0" smtClean="0"/>
              <a:t>cho đến khi nào việc xử lý ngoại lệ tương ứng được tìm thấ</a:t>
            </a:r>
            <a:r>
              <a:rPr lang="en-US" sz="2400" dirty="0" smtClean="0"/>
              <a:t>y</a:t>
            </a:r>
          </a:p>
          <a:p>
            <a:r>
              <a:rPr lang="vi-VN" sz="2400" dirty="0" smtClean="0"/>
              <a:t>Một trình xử lý ngoại lệ là một khối lệnh chương trình được thiết kế xử lý các ngoại lệ mà</a:t>
            </a:r>
            <a:r>
              <a:rPr lang="en-US" sz="2400" dirty="0" smtClean="0"/>
              <a:t> </a:t>
            </a:r>
            <a:r>
              <a:rPr lang="vi-VN" sz="2400" dirty="0" smtClean="0"/>
              <a:t>chương trình phát s</a:t>
            </a:r>
            <a:r>
              <a:rPr lang="en-US" sz="2400" dirty="0" err="1" smtClean="0"/>
              <a:t>inh</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50892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44624"/>
            <a:ext cx="8229600" cy="1143000"/>
          </a:xfrm>
        </p:spPr>
        <p:txBody>
          <a:bodyPr/>
          <a:lstStyle/>
          <a:p>
            <a:r>
              <a:rPr lang="en-US" b="1" smtClean="0"/>
              <a:t>Console.WriteLine</a:t>
            </a:r>
            <a:endParaRPr lang="en-US" b="1"/>
          </a:p>
        </p:txBody>
      </p:sp>
    </p:spTree>
    <p:extLst>
      <p:ext uri="{BB962C8B-B14F-4D97-AF65-F5344CB8AC3E}">
        <p14:creationId xmlns:p14="http://schemas.microsoft.com/office/powerpoint/2010/main" val="38030125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Xử</a:t>
            </a:r>
            <a:r>
              <a:rPr lang="en-US" b="1" dirty="0" smtClean="0"/>
              <a:t> </a:t>
            </a:r>
            <a:r>
              <a:rPr lang="en-US" b="1" dirty="0" err="1" smtClean="0"/>
              <a:t>lý</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a:xfrm>
            <a:off x="457200" y="1447800"/>
            <a:ext cx="8229600" cy="4525963"/>
          </a:xfrm>
        </p:spPr>
        <p:txBody>
          <a:bodyPr/>
          <a:lstStyle/>
          <a:p>
            <a:r>
              <a:rPr lang="vi-VN" dirty="0" smtClean="0"/>
              <a:t>nếu một ngoại lệ được bắt và được xử lý</a:t>
            </a:r>
            <a:r>
              <a:rPr lang="en-US" dirty="0" smtClean="0"/>
              <a:t>:</a:t>
            </a:r>
          </a:p>
          <a:p>
            <a:pPr lvl="1"/>
            <a:r>
              <a:rPr lang="vi-VN" dirty="0" smtClean="0"/>
              <a:t>chương trình có thể sửa chữa được vấn</a:t>
            </a:r>
            <a:r>
              <a:rPr lang="en-US" dirty="0" smtClean="0"/>
              <a:t> </a:t>
            </a:r>
            <a:r>
              <a:rPr lang="vi-VN" dirty="0" smtClean="0"/>
              <a:t>đề và tiếp tục thực hiện hoạt động</a:t>
            </a:r>
            <a:endParaRPr lang="en-US" dirty="0" smtClean="0"/>
          </a:p>
          <a:p>
            <a:pPr lvl="1"/>
            <a:r>
              <a:rPr lang="vi-VN" dirty="0" smtClean="0"/>
              <a:t>in ra những thông điệp có ý nghĩa</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6" name="AutoShape 4"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4038" name="AutoShape 6" descr="mk:@MSITStore:c:\Tai%20lieu\C%20for%20Win\Ref\Ky_Thuat_Lap_Trinh_CSharp_2.0.chm::/Nam/images/ic4/1.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9" name="Picture 7"/>
          <p:cNvPicPr>
            <a:picLocks noChangeAspect="1" noChangeArrowheads="1"/>
          </p:cNvPicPr>
          <p:nvPr/>
        </p:nvPicPr>
        <p:blipFill>
          <a:blip r:embed="rId2"/>
          <a:srcRect/>
          <a:stretch>
            <a:fillRect/>
          </a:stretch>
        </p:blipFill>
        <p:spPr bwMode="auto">
          <a:xfrm>
            <a:off x="457200" y="0"/>
            <a:ext cx="8153400" cy="6554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sp>
        <p:nvSpPr>
          <p:cNvPr id="145411" name="Rectangle 3"/>
          <p:cNvSpPr>
            <a:spLocks noGrp="1" noChangeArrowheads="1"/>
          </p:cNvSpPr>
          <p:nvPr>
            <p:ph idx="1"/>
          </p:nvPr>
        </p:nvSpPr>
        <p:spPr>
          <a:xfrm>
            <a:off x="228600" y="1447800"/>
            <a:ext cx="8229600" cy="2971800"/>
          </a:xfrm>
        </p:spPr>
        <p:txBody>
          <a:bodyPr/>
          <a:lstStyle/>
          <a:p>
            <a:pPr>
              <a:buFontTx/>
              <a:buNone/>
            </a:pPr>
            <a:r>
              <a:rPr lang="en-US" sz="2800" dirty="0"/>
              <a:t>    </a:t>
            </a:r>
            <a:r>
              <a:rPr lang="en-US" sz="2800" dirty="0" err="1"/>
              <a:t>Phát</a:t>
            </a:r>
            <a:r>
              <a:rPr lang="en-US" sz="2800" dirty="0"/>
              <a:t> </a:t>
            </a:r>
            <a:r>
              <a:rPr lang="en-US" sz="2800" dirty="0" err="1"/>
              <a:t>biểu</a:t>
            </a:r>
            <a:r>
              <a:rPr lang="en-US" sz="2800" dirty="0"/>
              <a:t> throw </a:t>
            </a:r>
            <a:r>
              <a:rPr lang="en-US" sz="2800" dirty="0" err="1"/>
              <a:t>dùng</a:t>
            </a:r>
            <a:r>
              <a:rPr lang="en-US" sz="2800" dirty="0"/>
              <a:t> </a:t>
            </a:r>
            <a:r>
              <a:rPr lang="en-US" sz="2800" dirty="0" err="1"/>
              <a:t>để</a:t>
            </a:r>
            <a:r>
              <a:rPr lang="en-US" sz="2800" dirty="0"/>
              <a:t> </a:t>
            </a:r>
            <a:r>
              <a:rPr lang="en-US" sz="2800" dirty="0" err="1"/>
              <a:t>phát</a:t>
            </a:r>
            <a:r>
              <a:rPr lang="en-US" sz="2800" dirty="0"/>
              <a:t> </a:t>
            </a:r>
            <a:r>
              <a:rPr lang="en-US" sz="2800" dirty="0" err="1"/>
              <a:t>ra</a:t>
            </a:r>
            <a:r>
              <a:rPr lang="en-US" sz="2800" dirty="0"/>
              <a:t> </a:t>
            </a:r>
            <a:r>
              <a:rPr lang="en-US" sz="2800" dirty="0" err="1"/>
              <a:t>tín</a:t>
            </a:r>
            <a:r>
              <a:rPr lang="en-US" sz="2800" dirty="0"/>
              <a:t> </a:t>
            </a:r>
            <a:r>
              <a:rPr lang="en-US" sz="2800" dirty="0" err="1"/>
              <a:t>hiệu</a:t>
            </a:r>
            <a:r>
              <a:rPr lang="en-US" sz="2800" dirty="0"/>
              <a:t> </a:t>
            </a:r>
            <a:r>
              <a:rPr lang="en-US" sz="2800" dirty="0" err="1"/>
              <a:t>của</a:t>
            </a:r>
            <a:r>
              <a:rPr lang="en-US" sz="2800" dirty="0"/>
              <a:t> </a:t>
            </a:r>
            <a:r>
              <a:rPr lang="en-US" sz="2800" dirty="0" err="1"/>
              <a:t>sự</a:t>
            </a:r>
            <a:r>
              <a:rPr lang="en-US" sz="2800" dirty="0"/>
              <a:t> </a:t>
            </a:r>
            <a:r>
              <a:rPr lang="en-US" sz="2800" dirty="0" err="1"/>
              <a:t>cố</a:t>
            </a:r>
            <a:r>
              <a:rPr lang="en-US" sz="2800" dirty="0"/>
              <a:t> </a:t>
            </a:r>
            <a:r>
              <a:rPr lang="en-US" sz="2800" dirty="0" err="1"/>
              <a:t>bất</a:t>
            </a:r>
            <a:r>
              <a:rPr lang="en-US" sz="2800" dirty="0"/>
              <a:t> </a:t>
            </a:r>
            <a:r>
              <a:rPr lang="en-US" sz="2800" dirty="0" err="1"/>
              <a:t>thường</a:t>
            </a:r>
            <a:r>
              <a:rPr lang="en-US" sz="2800" dirty="0"/>
              <a:t> </a:t>
            </a:r>
            <a:r>
              <a:rPr lang="en-US" sz="2800" dirty="0" err="1"/>
              <a:t>trong</a:t>
            </a:r>
            <a:r>
              <a:rPr lang="en-US" sz="2800" dirty="0"/>
              <a:t> </a:t>
            </a:r>
            <a:r>
              <a:rPr lang="en-US" sz="2800" dirty="0" err="1"/>
              <a:t>khi</a:t>
            </a:r>
            <a:r>
              <a:rPr lang="en-US" sz="2800" dirty="0"/>
              <a:t> </a:t>
            </a:r>
            <a:r>
              <a:rPr lang="en-US" sz="2800" dirty="0" err="1"/>
              <a:t>chương</a:t>
            </a:r>
            <a:r>
              <a:rPr lang="en-US" sz="2800" dirty="0"/>
              <a:t> </a:t>
            </a:r>
            <a:r>
              <a:rPr lang="en-US" sz="2800" dirty="0" err="1"/>
              <a:t>trình</a:t>
            </a:r>
            <a:r>
              <a:rPr lang="en-US" sz="2800" dirty="0"/>
              <a:t> </a:t>
            </a:r>
            <a:r>
              <a:rPr lang="en-US" sz="2800" dirty="0" err="1"/>
              <a:t>thực</a:t>
            </a:r>
            <a:r>
              <a:rPr lang="en-US" sz="2800" dirty="0"/>
              <a:t> </a:t>
            </a:r>
            <a:r>
              <a:rPr lang="en-US" sz="2800" dirty="0" err="1"/>
              <a:t>thi</a:t>
            </a:r>
            <a:r>
              <a:rPr lang="en-US" sz="2800" dirty="0"/>
              <a:t> </a:t>
            </a:r>
            <a:r>
              <a:rPr lang="en-US" sz="2800" dirty="0" err="1"/>
              <a:t>với</a:t>
            </a:r>
            <a:r>
              <a:rPr lang="en-US" sz="2800" dirty="0"/>
              <a:t> </a:t>
            </a:r>
            <a:r>
              <a:rPr lang="en-US" sz="2800" dirty="0" err="1"/>
              <a:t>cú</a:t>
            </a:r>
            <a:r>
              <a:rPr lang="en-US" sz="2800" dirty="0"/>
              <a:t> </a:t>
            </a:r>
            <a:r>
              <a:rPr lang="en-US" sz="2800" dirty="0" err="1"/>
              <a:t>pháp</a:t>
            </a:r>
            <a:r>
              <a:rPr lang="en-US" sz="2800" dirty="0"/>
              <a:t>:</a:t>
            </a:r>
          </a:p>
          <a:p>
            <a:pPr>
              <a:buFontTx/>
              <a:buNone/>
            </a:pPr>
            <a:r>
              <a:rPr lang="en-US" sz="2800" dirty="0"/>
              <a:t>			</a:t>
            </a:r>
            <a:r>
              <a:rPr lang="en-US" sz="2800" b="1" dirty="0">
                <a:solidFill>
                  <a:srgbClr val="FF3300"/>
                </a:solidFill>
              </a:rPr>
              <a:t>throw [expression];</a:t>
            </a:r>
          </a:p>
          <a:p>
            <a:pPr>
              <a:buFontTx/>
              <a:buNone/>
            </a:pPr>
            <a:r>
              <a:rPr lang="en-US" sz="2800" dirty="0"/>
              <a:t>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381000" y="1036637"/>
            <a:ext cx="8229600" cy="5059363"/>
          </a:xfrm>
          <a:noFill/>
        </p:spPr>
        <p:txBody>
          <a:bodyPr>
            <a:normAutofit/>
          </a:bodyPr>
          <a:lstStyle/>
          <a:p>
            <a:pPr marL="0" indent="0" fontAlgn="base">
              <a:spcBef>
                <a:spcPct val="0"/>
              </a:spcBef>
              <a:spcAft>
                <a:spcPct val="0"/>
              </a:spcAft>
              <a:buNone/>
            </a:pPr>
            <a:r>
              <a:rPr lang="en-US" sz="2000">
                <a:latin typeface="Courier New" pitchFamily="49" charset="0"/>
                <a:cs typeface="Courier New" pitchFamily="49" charset="0"/>
              </a:rPr>
              <a:t>01  using System;</a:t>
            </a:r>
          </a:p>
          <a:p>
            <a:pPr marL="0" indent="0" fontAlgn="base">
              <a:spcBef>
                <a:spcPct val="0"/>
              </a:spcBef>
              <a:spcAft>
                <a:spcPct val="0"/>
              </a:spcAft>
              <a:buNone/>
            </a:pPr>
            <a:r>
              <a:rPr lang="en-US" sz="2000">
                <a:latin typeface="Courier New" pitchFamily="49" charset="0"/>
                <a:cs typeface="Courier New" pitchFamily="49" charset="0"/>
              </a:rPr>
              <a:t>02  public class ThrowTest</a:t>
            </a:r>
          </a:p>
          <a:p>
            <a:pPr marL="0" indent="0" fontAlgn="base">
              <a:spcBef>
                <a:spcPct val="0"/>
              </a:spcBef>
              <a:spcAft>
                <a:spcPct val="0"/>
              </a:spcAft>
              <a:buNone/>
            </a:pPr>
            <a:r>
              <a:rPr lang="en-US" sz="2000">
                <a:latin typeface="Courier New" pitchFamily="49" charset="0"/>
                <a:cs typeface="Courier New" pitchFamily="49" charset="0"/>
              </a:rPr>
              <a:t>03  {</a:t>
            </a:r>
          </a:p>
          <a:p>
            <a:pPr marL="0" indent="0" fontAlgn="base">
              <a:spcBef>
                <a:spcPct val="0"/>
              </a:spcBef>
              <a:spcAft>
                <a:spcPct val="0"/>
              </a:spcAft>
              <a:buNone/>
            </a:pPr>
            <a:r>
              <a:rPr lang="en-US" sz="2000">
                <a:latin typeface="Courier New" pitchFamily="49" charset="0"/>
                <a:cs typeface="Courier New" pitchFamily="49" charset="0"/>
              </a:rPr>
              <a:t>04      public static void Main()</a:t>
            </a:r>
          </a:p>
          <a:p>
            <a:pPr marL="0" indent="0" fontAlgn="base">
              <a:spcBef>
                <a:spcPct val="0"/>
              </a:spcBef>
              <a:spcAft>
                <a:spcPct val="0"/>
              </a:spcAft>
              <a:buNone/>
            </a:pPr>
            <a:r>
              <a:rPr lang="en-US" sz="2000">
                <a:latin typeface="Courier New" pitchFamily="49" charset="0"/>
                <a:cs typeface="Courier New" pitchFamily="49" charset="0"/>
              </a:rPr>
              <a:t>05      {</a:t>
            </a:r>
          </a:p>
          <a:p>
            <a:pPr marL="0" indent="0" fontAlgn="base">
              <a:spcBef>
                <a:spcPct val="0"/>
              </a:spcBef>
              <a:spcAft>
                <a:spcPct val="0"/>
              </a:spcAft>
              <a:buNone/>
            </a:pPr>
            <a:r>
              <a:rPr lang="en-US" sz="2000">
                <a:latin typeface="Courier New" pitchFamily="49" charset="0"/>
                <a:cs typeface="Courier New" pitchFamily="49" charset="0"/>
              </a:rPr>
              <a:t>06          string s = null;</a:t>
            </a:r>
          </a:p>
          <a:p>
            <a:pPr marL="0" indent="0" fontAlgn="base">
              <a:spcBef>
                <a:spcPct val="0"/>
              </a:spcBef>
              <a:spcAft>
                <a:spcPct val="0"/>
              </a:spcAft>
              <a:buNone/>
            </a:pPr>
            <a:r>
              <a:rPr lang="en-US" sz="2000">
                <a:latin typeface="Courier New" pitchFamily="49" charset="0"/>
                <a:cs typeface="Courier New" pitchFamily="49" charset="0"/>
              </a:rPr>
              <a:t>07          if (s == null)</a:t>
            </a:r>
          </a:p>
          <a:p>
            <a:pPr marL="0" indent="0" fontAlgn="base">
              <a:spcBef>
                <a:spcPct val="0"/>
              </a:spcBef>
              <a:spcAft>
                <a:spcPct val="0"/>
              </a:spcAft>
              <a:buNone/>
            </a:pPr>
            <a:r>
              <a:rPr lang="en-US" sz="2000">
                <a:latin typeface="Courier New" pitchFamily="49" charset="0"/>
                <a:cs typeface="Courier New" pitchFamily="49" charset="0"/>
              </a:rPr>
              <a:t>08          {</a:t>
            </a:r>
          </a:p>
          <a:p>
            <a:pPr marL="0" indent="0" fontAlgn="base">
              <a:spcBef>
                <a:spcPct val="0"/>
              </a:spcBef>
              <a:spcAft>
                <a:spcPct val="0"/>
              </a:spcAft>
              <a:buNone/>
            </a:pPr>
            <a:r>
              <a:rPr lang="en-US" sz="2000">
                <a:latin typeface="Courier New" pitchFamily="49" charset="0"/>
                <a:cs typeface="Courier New" pitchFamily="49" charset="0"/>
              </a:rPr>
              <a:t>09              throw (new ArgumentNullException());</a:t>
            </a:r>
          </a:p>
          <a:p>
            <a:pPr marL="0" indent="0" fontAlgn="base">
              <a:spcBef>
                <a:spcPct val="0"/>
              </a:spcBef>
              <a:spcAft>
                <a:spcPct val="0"/>
              </a:spcAft>
              <a:buNone/>
            </a:pPr>
            <a:r>
              <a:rPr lang="en-US" sz="2000">
                <a:latin typeface="Courier New" pitchFamily="49" charset="0"/>
                <a:cs typeface="Courier New" pitchFamily="49" charset="0"/>
              </a:rPr>
              <a:t>10          }</a:t>
            </a:r>
          </a:p>
          <a:p>
            <a:pPr marL="0" indent="0" fontAlgn="base">
              <a:spcBef>
                <a:spcPct val="0"/>
              </a:spcBef>
              <a:spcAft>
                <a:spcPct val="0"/>
              </a:spcAft>
              <a:buNone/>
            </a:pPr>
            <a:r>
              <a:rPr lang="en-US" sz="2000">
                <a:latin typeface="Courier New" pitchFamily="49" charset="0"/>
                <a:cs typeface="Courier New" pitchFamily="49" charset="0"/>
              </a:rPr>
              <a:t>11          Console.Write("The string s is null");</a:t>
            </a:r>
          </a:p>
          <a:p>
            <a:pPr marL="0" indent="0" fontAlgn="base">
              <a:spcBef>
                <a:spcPct val="0"/>
              </a:spcBef>
              <a:spcAft>
                <a:spcPct val="0"/>
              </a:spcAft>
              <a:buNone/>
            </a:pPr>
            <a:r>
              <a:rPr lang="en-US" sz="2000">
                <a:latin typeface="Courier New" pitchFamily="49" charset="0"/>
                <a:cs typeface="Courier New" pitchFamily="49" charset="0"/>
              </a:rPr>
              <a:t>12          // not executed</a:t>
            </a:r>
          </a:p>
          <a:p>
            <a:pPr marL="0" indent="0" fontAlgn="base">
              <a:spcBef>
                <a:spcPct val="0"/>
              </a:spcBef>
              <a:spcAft>
                <a:spcPct val="0"/>
              </a:spcAft>
              <a:buNone/>
            </a:pPr>
            <a:r>
              <a:rPr lang="en-US" sz="2000">
                <a:latin typeface="Courier New" pitchFamily="49" charset="0"/>
                <a:cs typeface="Courier New" pitchFamily="49" charset="0"/>
              </a:rPr>
              <a:t>13      }</a:t>
            </a:r>
          </a:p>
          <a:p>
            <a:pPr marL="0" indent="0" fontAlgn="base">
              <a:spcBef>
                <a:spcPct val="0"/>
              </a:spcBef>
              <a:spcAft>
                <a:spcPct val="0"/>
              </a:spcAft>
              <a:buNone/>
            </a:pPr>
            <a:r>
              <a:rPr lang="en-US" sz="2000">
                <a:latin typeface="Courier New" pitchFamily="49" charset="0"/>
                <a:cs typeface="Courier New" pitchFamily="49" charset="0"/>
              </a:rPr>
              <a:t>14  }</a:t>
            </a:r>
          </a:p>
        </p:txBody>
      </p:sp>
      <p:sp>
        <p:nvSpPr>
          <p:cNvPr id="3"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5181600"/>
            <a:ext cx="62198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066800"/>
            <a:ext cx="8305800" cy="5755422"/>
          </a:xfrm>
          <a:prstGeom prst="rect">
            <a:avLst/>
          </a:prstGeom>
          <a:noFill/>
        </p:spPr>
        <p:txBody>
          <a:bodyPr wrap="square">
            <a:spAutoFit/>
          </a:bodyPr>
          <a:lstStyle/>
          <a:p>
            <a:r>
              <a:rPr lang="en-US" sz="1600">
                <a:latin typeface="Courier New" pitchFamily="49" charset="0"/>
                <a:cs typeface="Courier New" pitchFamily="49" charset="0"/>
              </a:rPr>
              <a:t>01  using System;</a:t>
            </a:r>
          </a:p>
          <a:p>
            <a:r>
              <a:rPr lang="en-US" sz="1600">
                <a:latin typeface="Courier New" pitchFamily="49" charset="0"/>
                <a:cs typeface="Courier New" pitchFamily="49" charset="0"/>
              </a:rPr>
              <a:t>02  public class Test</a:t>
            </a:r>
          </a:p>
          <a:p>
            <a:r>
              <a:rPr lang="en-US" sz="1600">
                <a:latin typeface="Courier New" pitchFamily="49" charset="0"/>
                <a:cs typeface="Courier New" pitchFamily="49" charset="0"/>
              </a:rPr>
              <a:t>03  {</a:t>
            </a:r>
          </a:p>
          <a:p>
            <a:r>
              <a:rPr lang="en-US" sz="1600">
                <a:latin typeface="Courier New" pitchFamily="49" charset="0"/>
                <a:cs typeface="Courier New" pitchFamily="49" charset="0"/>
              </a:rPr>
              <a:t>04      public static void Main()</a:t>
            </a:r>
          </a:p>
          <a:p>
            <a:r>
              <a:rPr lang="en-US" sz="1600">
                <a:latin typeface="Courier New" pitchFamily="49" charset="0"/>
                <a:cs typeface="Courier New" pitchFamily="49" charset="0"/>
              </a:rPr>
              <a:t>05      {</a:t>
            </a:r>
          </a:p>
          <a:p>
            <a:r>
              <a:rPr lang="en-US" sz="1600">
                <a:latin typeface="Courier New" pitchFamily="49" charset="0"/>
                <a:cs typeface="Courier New" pitchFamily="49" charset="0"/>
              </a:rPr>
              <a:t>06          Console.WriteLine("Enter Main....");</a:t>
            </a:r>
          </a:p>
          <a:p>
            <a:r>
              <a:rPr lang="en-US" sz="1600">
                <a:latin typeface="Courier New" pitchFamily="49" charset="0"/>
                <a:cs typeface="Courier New" pitchFamily="49" charset="0"/>
              </a:rPr>
              <a:t>07          Test t = new Test();</a:t>
            </a:r>
          </a:p>
          <a:p>
            <a:r>
              <a:rPr lang="en-US" sz="1600">
                <a:latin typeface="Courier New" pitchFamily="49" charset="0"/>
                <a:cs typeface="Courier New" pitchFamily="49" charset="0"/>
              </a:rPr>
              <a:t>08          t.Func1();</a:t>
            </a:r>
          </a:p>
          <a:p>
            <a:r>
              <a:rPr lang="en-US" sz="1600">
                <a:latin typeface="Courier New" pitchFamily="49" charset="0"/>
                <a:cs typeface="Courier New" pitchFamily="49" charset="0"/>
              </a:rPr>
              <a:t>09          Console.WriteLine("Exit Main...");</a:t>
            </a:r>
          </a:p>
          <a:p>
            <a:r>
              <a:rPr lang="en-US" sz="1600">
                <a:latin typeface="Courier New" pitchFamily="49" charset="0"/>
                <a:cs typeface="Courier New" pitchFamily="49" charset="0"/>
              </a:rPr>
              <a:t>10      }</a:t>
            </a:r>
          </a:p>
          <a:p>
            <a:r>
              <a:rPr lang="en-US" sz="1600">
                <a:latin typeface="Courier New" pitchFamily="49" charset="0"/>
                <a:cs typeface="Courier New" pitchFamily="49" charset="0"/>
              </a:rPr>
              <a:t>11      public void Func1()</a:t>
            </a:r>
          </a:p>
          <a:p>
            <a:r>
              <a:rPr lang="en-US" sz="1600">
                <a:latin typeface="Courier New" pitchFamily="49" charset="0"/>
                <a:cs typeface="Courier New" pitchFamily="49" charset="0"/>
              </a:rPr>
              <a:t>12      {</a:t>
            </a:r>
          </a:p>
          <a:p>
            <a:r>
              <a:rPr lang="en-US" sz="1600">
                <a:latin typeface="Courier New" pitchFamily="49" charset="0"/>
                <a:cs typeface="Courier New" pitchFamily="49" charset="0"/>
              </a:rPr>
              <a:t>13          Console.WriteLine("Enter Func1...");</a:t>
            </a:r>
          </a:p>
          <a:p>
            <a:r>
              <a:rPr lang="en-US" sz="1600">
                <a:latin typeface="Courier New" pitchFamily="49" charset="0"/>
                <a:cs typeface="Courier New" pitchFamily="49" charset="0"/>
              </a:rPr>
              <a:t>14          Func2();</a:t>
            </a:r>
          </a:p>
          <a:p>
            <a:r>
              <a:rPr lang="en-US" sz="1600">
                <a:latin typeface="Courier New" pitchFamily="49" charset="0"/>
                <a:cs typeface="Courier New" pitchFamily="49" charset="0"/>
              </a:rPr>
              <a:t>15          Console.WriteLine("Exit Func1...");</a:t>
            </a:r>
          </a:p>
          <a:p>
            <a:r>
              <a:rPr lang="en-US" sz="1600">
                <a:latin typeface="Courier New" pitchFamily="49" charset="0"/>
                <a:cs typeface="Courier New" pitchFamily="49" charset="0"/>
              </a:rPr>
              <a:t>16      }</a:t>
            </a:r>
          </a:p>
          <a:p>
            <a:r>
              <a:rPr lang="en-US" sz="1600">
                <a:latin typeface="Courier New" pitchFamily="49" charset="0"/>
                <a:cs typeface="Courier New" pitchFamily="49" charset="0"/>
              </a:rPr>
              <a:t>17      public void Func2()</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Console.WriteLine("Enter Func2...");</a:t>
            </a:r>
          </a:p>
          <a:p>
            <a:r>
              <a:rPr lang="en-US" sz="1600">
                <a:latin typeface="Courier New" pitchFamily="49" charset="0"/>
                <a:cs typeface="Courier New" pitchFamily="49" charset="0"/>
              </a:rPr>
              <a:t>20          throw new System.Exception();</a:t>
            </a:r>
          </a:p>
          <a:p>
            <a:r>
              <a:rPr lang="en-US" sz="1600">
                <a:latin typeface="Courier New" pitchFamily="49" charset="0"/>
                <a:cs typeface="Courier New" pitchFamily="49" charset="0"/>
              </a:rPr>
              <a:t>21          Console.WriteLine("Exit Func2...");</a:t>
            </a:r>
          </a:p>
          <a:p>
            <a:r>
              <a:rPr lang="en-US" sz="1600">
                <a:latin typeface="Courier New" pitchFamily="49" charset="0"/>
                <a:cs typeface="Courier New" pitchFamily="49" charset="0"/>
              </a:rPr>
              <a:t>22      }</a:t>
            </a:r>
          </a:p>
          <a:p>
            <a:r>
              <a:rPr lang="en-US" sz="1600">
                <a:latin typeface="Courier New" pitchFamily="49" charset="0"/>
                <a:cs typeface="Courier New" pitchFamily="49" charset="0"/>
              </a:rPr>
              <a:t>23  }</a:t>
            </a:r>
          </a:p>
        </p:txBody>
      </p:sp>
      <p:sp>
        <p:nvSpPr>
          <p:cNvPr id="8"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152400"/>
            <a:ext cx="8229600" cy="868362"/>
          </a:xfrm>
        </p:spPr>
        <p:txBody>
          <a:bodyPr>
            <a:normAutofit/>
          </a:bodyPr>
          <a:lstStyle/>
          <a:p>
            <a:r>
              <a:rPr lang="en-US" b="1"/>
              <a:t>Phát biểu throw</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83774"/>
            <a:ext cx="772929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
        <p:nvSpPr>
          <p:cNvPr id="147459" name="Rectangle 3"/>
          <p:cNvSpPr>
            <a:spLocks noGrp="1" noChangeArrowheads="1"/>
          </p:cNvSpPr>
          <p:nvPr>
            <p:ph sz="half" idx="1"/>
          </p:nvPr>
        </p:nvSpPr>
        <p:spPr>
          <a:xfrm>
            <a:off x="685800" y="1570037"/>
            <a:ext cx="4038600" cy="4525963"/>
          </a:xfrm>
        </p:spPr>
        <p:txBody>
          <a:bodyPr>
            <a:normAutofit fontScale="92500"/>
          </a:bodyPr>
          <a:lstStyle/>
          <a:p>
            <a:r>
              <a:rPr lang="en-US" sz="2800" b="0" dirty="0"/>
              <a:t>  </a:t>
            </a:r>
            <a:r>
              <a:rPr lang="vi-VN" sz="2400" b="0" dirty="0" smtClean="0"/>
              <a:t>Trong C#, một trình xử lý ngoại lệ hay một đoạn chương trình xử lý các ngoại lệ được gọi là</a:t>
            </a:r>
            <a:r>
              <a:rPr lang="en-US" sz="2400" b="0" dirty="0" smtClean="0"/>
              <a:t> </a:t>
            </a:r>
            <a:r>
              <a:rPr lang="vi-VN" sz="2400" b="0" dirty="0" smtClean="0"/>
              <a:t>một khối catch và được tạo ra với từ khóa catch.</a:t>
            </a:r>
            <a:r>
              <a:rPr lang="en-US" sz="2400" b="0" dirty="0" smtClean="0"/>
              <a:t>.</a:t>
            </a:r>
          </a:p>
          <a:p>
            <a:r>
              <a:rPr lang="en-US" sz="2400" b="0" dirty="0" err="1" smtClean="0"/>
              <a:t>Ví</a:t>
            </a:r>
            <a:r>
              <a:rPr lang="en-US" sz="2400" b="0" dirty="0" smtClean="0"/>
              <a:t> </a:t>
            </a:r>
            <a:r>
              <a:rPr lang="en-US" sz="2400" b="0" dirty="0" err="1" smtClean="0"/>
              <a:t>dụ</a:t>
            </a:r>
            <a:r>
              <a:rPr lang="en-US" sz="2400" b="0" dirty="0" smtClean="0"/>
              <a:t>: </a:t>
            </a:r>
            <a:r>
              <a:rPr lang="vi-VN" sz="2400" b="0" dirty="0" smtClean="0"/>
              <a:t>câu lệnh throw được thực thi bên trong khối try, và một khối catch</a:t>
            </a:r>
            <a:r>
              <a:rPr lang="en-US" sz="2400" b="0" dirty="0" smtClean="0"/>
              <a:t> </a:t>
            </a:r>
            <a:r>
              <a:rPr lang="vi-VN" sz="2400" b="0" dirty="0" smtClean="0"/>
              <a:t>được sử dụng để công bố rằng một lỗi đ</a:t>
            </a:r>
            <a:r>
              <a:rPr lang="en-US" sz="2400" b="0" dirty="0" smtClean="0"/>
              <a:t>ã</a:t>
            </a:r>
            <a:r>
              <a:rPr lang="vi-VN" sz="2400" b="0" dirty="0" smtClean="0"/>
              <a:t> được xử lý</a:t>
            </a:r>
            <a:endParaRPr lang="en-US" sz="2400" b="0" dirty="0"/>
          </a:p>
          <a:p>
            <a:pPr>
              <a:buFontTx/>
              <a:buNone/>
            </a:pPr>
            <a:r>
              <a:rPr lang="en-US" sz="2800" b="0" dirty="0"/>
              <a:t>		</a:t>
            </a:r>
          </a:p>
        </p:txBody>
      </p:sp>
      <p:pic>
        <p:nvPicPr>
          <p:cNvPr id="4" name="Picture 2"/>
          <p:cNvPicPr>
            <a:picLocks noChangeAspect="1" noChangeArrowheads="1"/>
          </p:cNvPicPr>
          <p:nvPr/>
        </p:nvPicPr>
        <p:blipFill>
          <a:blip r:embed="rId2"/>
          <a:srcRect/>
          <a:stretch>
            <a:fillRect/>
          </a:stretch>
        </p:blipFill>
        <p:spPr bwMode="auto">
          <a:xfrm>
            <a:off x="5486400" y="1600200"/>
            <a:ext cx="2762089"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463219"/>
            <a:ext cx="8229600" cy="4708981"/>
          </a:xfrm>
          <a:prstGeom prst="rect">
            <a:avLst/>
          </a:prstGeom>
        </p:spPr>
        <p:txBody>
          <a:bodyPr wrap="square">
            <a:spAutoFit/>
          </a:bodyPr>
          <a:lstStyle/>
          <a:p>
            <a:r>
              <a:rPr lang="en-US" b="0" dirty="0" smtClean="0"/>
              <a:t>public void Func2()</a:t>
            </a:r>
          </a:p>
          <a:p>
            <a:r>
              <a:rPr lang="en-US" b="0" dirty="0" smtClean="0"/>
              <a:t>{</a:t>
            </a:r>
          </a:p>
          <a:p>
            <a:r>
              <a:rPr lang="en-US" b="0" dirty="0" smtClean="0"/>
              <a:t>	</a:t>
            </a:r>
            <a:r>
              <a:rPr lang="en-US" b="0" dirty="0" err="1" smtClean="0"/>
              <a:t>Console.WriteLine</a:t>
            </a:r>
            <a:r>
              <a:rPr lang="en-US" b="0" dirty="0" smtClean="0"/>
              <a:t>(“Enter Func2...”);</a:t>
            </a:r>
          </a:p>
          <a:p>
            <a:r>
              <a:rPr lang="en-US" b="0" dirty="0" smtClean="0"/>
              <a:t>	</a:t>
            </a:r>
            <a:r>
              <a:rPr lang="en-US" b="0" dirty="0" smtClean="0">
                <a:solidFill>
                  <a:srgbClr val="FF3300"/>
                </a:solidFill>
              </a:rPr>
              <a:t>try</a:t>
            </a:r>
          </a:p>
          <a:p>
            <a:r>
              <a:rPr lang="en-US" b="0" dirty="0" smtClean="0"/>
              <a:t>	{</a:t>
            </a:r>
          </a:p>
          <a:p>
            <a:r>
              <a:rPr lang="en-US" b="0" dirty="0" smtClean="0"/>
              <a:t>		</a:t>
            </a:r>
            <a:r>
              <a:rPr lang="en-US" b="0" dirty="0" err="1" smtClean="0"/>
              <a:t>Console.WriteLine</a:t>
            </a:r>
            <a:r>
              <a:rPr lang="en-US" b="0" dirty="0" smtClean="0"/>
              <a:t>(“Entering try block...”);</a:t>
            </a:r>
          </a:p>
          <a:p>
            <a:r>
              <a:rPr lang="en-US" b="0" dirty="0" smtClean="0"/>
              <a:t>		</a:t>
            </a:r>
            <a:r>
              <a:rPr lang="en-US" b="0" dirty="0" smtClean="0">
                <a:solidFill>
                  <a:srgbClr val="FF3300"/>
                </a:solidFill>
              </a:rPr>
              <a:t>throw</a:t>
            </a:r>
            <a:r>
              <a:rPr lang="en-US" b="0" dirty="0" smtClean="0"/>
              <a:t> new </a:t>
            </a:r>
            <a:r>
              <a:rPr lang="en-US" b="0" dirty="0" err="1" smtClean="0"/>
              <a:t>System.Exception</a:t>
            </a:r>
            <a:r>
              <a:rPr lang="en-US" b="0" dirty="0" smtClean="0"/>
              <a:t>();</a:t>
            </a:r>
          </a:p>
          <a:p>
            <a:r>
              <a:rPr lang="en-US" b="0" dirty="0" smtClean="0"/>
              <a:t>		</a:t>
            </a:r>
            <a:r>
              <a:rPr lang="en-US" b="0" dirty="0" err="1" smtClean="0"/>
              <a:t>Console.WriteLine</a:t>
            </a:r>
            <a:r>
              <a:rPr lang="en-US" b="0" dirty="0" smtClean="0"/>
              <a:t>(“Exiting try block...”);</a:t>
            </a:r>
          </a:p>
          <a:p>
            <a:r>
              <a:rPr lang="en-US" b="0" dirty="0" smtClean="0"/>
              <a:t>	}</a:t>
            </a:r>
          </a:p>
          <a:p>
            <a:r>
              <a:rPr lang="en-US" b="0" dirty="0" smtClean="0"/>
              <a:t>	</a:t>
            </a:r>
            <a:r>
              <a:rPr lang="en-US" b="0" dirty="0" smtClean="0">
                <a:solidFill>
                  <a:srgbClr val="FF3300"/>
                </a:solidFill>
              </a:rPr>
              <a:t>catch</a:t>
            </a:r>
          </a:p>
          <a:p>
            <a:r>
              <a:rPr lang="en-US" b="0" dirty="0" smtClean="0"/>
              <a:t>	{</a:t>
            </a:r>
          </a:p>
          <a:p>
            <a:r>
              <a:rPr lang="en-US" b="0" dirty="0" smtClean="0"/>
              <a:t>		</a:t>
            </a:r>
            <a:r>
              <a:rPr lang="en-US" b="0" dirty="0" err="1" smtClean="0"/>
              <a:t>Console.WriteLine</a:t>
            </a:r>
            <a:r>
              <a:rPr lang="en-US" b="0" dirty="0" smtClean="0"/>
              <a:t>(“Exception caught and handled.”);</a:t>
            </a:r>
          </a:p>
          <a:p>
            <a:r>
              <a:rPr lang="en-US" b="0" dirty="0" smtClean="0"/>
              <a:t>	}</a:t>
            </a:r>
          </a:p>
          <a:p>
            <a:r>
              <a:rPr lang="en-US" b="0" dirty="0" smtClean="0"/>
              <a:t>	</a:t>
            </a:r>
            <a:r>
              <a:rPr lang="en-US" b="0" dirty="0" err="1" smtClean="0"/>
              <a:t>Console.WriteLine</a:t>
            </a:r>
            <a:r>
              <a:rPr lang="en-US" b="0" dirty="0" smtClean="0"/>
              <a:t>(“Exit Func2...”);</a:t>
            </a:r>
          </a:p>
          <a:p>
            <a:r>
              <a:rPr lang="en-US" b="0" dirty="0" smtClean="0"/>
              <a:t>}</a:t>
            </a:r>
            <a:endParaRPr lang="en-US" b="0" dirty="0"/>
          </a:p>
        </p:txBody>
      </p:sp>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447800"/>
            <a:ext cx="8610600" cy="4708981"/>
          </a:xfrm>
          <a:prstGeom prst="rect">
            <a:avLst/>
          </a:prstGeom>
        </p:spPr>
        <p:txBody>
          <a:bodyPr wrap="square">
            <a:spAutoFit/>
          </a:bodyPr>
          <a:lstStyle/>
          <a:p>
            <a:r>
              <a:rPr lang="en-US" b="0" dirty="0" smtClean="0"/>
              <a:t>public void Func1()</a:t>
            </a:r>
          </a:p>
          <a:p>
            <a:r>
              <a:rPr lang="en-US" b="0" dirty="0" smtClean="0"/>
              <a:t>{</a:t>
            </a:r>
          </a:p>
          <a:p>
            <a:r>
              <a:rPr lang="en-US" b="0" dirty="0" smtClean="0"/>
              <a:t>	</a:t>
            </a:r>
            <a:r>
              <a:rPr lang="en-US" b="0" dirty="0" err="1" smtClean="0"/>
              <a:t>Console.WriteLine</a:t>
            </a:r>
            <a:r>
              <a:rPr lang="en-US" b="0" dirty="0" smtClean="0"/>
              <a:t>(“Enter Func1...”);</a:t>
            </a:r>
          </a:p>
          <a:p>
            <a:r>
              <a:rPr lang="en-US" b="0" dirty="0" smtClean="0"/>
              <a:t>	try</a:t>
            </a:r>
          </a:p>
          <a:p>
            <a:r>
              <a:rPr lang="en-US" b="0" dirty="0" smtClean="0"/>
              <a:t>	{</a:t>
            </a:r>
          </a:p>
          <a:p>
            <a:r>
              <a:rPr lang="en-US" b="0" dirty="0" smtClean="0"/>
              <a:t>		</a:t>
            </a:r>
            <a:r>
              <a:rPr lang="en-US" b="0" dirty="0" err="1" smtClean="0"/>
              <a:t>Console.WriteLine</a:t>
            </a:r>
            <a:r>
              <a:rPr lang="en-US" b="0" dirty="0" smtClean="0"/>
              <a:t>(“Entering try block...”);</a:t>
            </a:r>
          </a:p>
          <a:p>
            <a:r>
              <a:rPr lang="en-US" b="0" dirty="0" smtClean="0"/>
              <a:t>		Func2();</a:t>
            </a:r>
          </a:p>
          <a:p>
            <a:r>
              <a:rPr lang="en-US" b="0" dirty="0" smtClean="0"/>
              <a:t>		</a:t>
            </a:r>
            <a:r>
              <a:rPr lang="en-US" b="0" dirty="0" err="1" smtClean="0"/>
              <a:t>Console.WriteLine</a:t>
            </a:r>
            <a:r>
              <a:rPr lang="en-US" b="0" dirty="0" smtClean="0"/>
              <a:t>(“Exiting try block...”);</a:t>
            </a:r>
          </a:p>
          <a:p>
            <a:r>
              <a:rPr lang="en-US" b="0" dirty="0" smtClean="0"/>
              <a:t>	}</a:t>
            </a:r>
          </a:p>
          <a:p>
            <a:r>
              <a:rPr lang="en-US" b="0" dirty="0" smtClean="0"/>
              <a:t>	catch</a:t>
            </a:r>
          </a:p>
          <a:p>
            <a:r>
              <a:rPr lang="en-US" b="0" dirty="0" smtClean="0"/>
              <a:t>	{</a:t>
            </a:r>
          </a:p>
          <a:p>
            <a:r>
              <a:rPr lang="en-US" b="0" dirty="0" smtClean="0"/>
              <a:t>		</a:t>
            </a:r>
            <a:r>
              <a:rPr lang="en-US" b="0" dirty="0" err="1" smtClean="0"/>
              <a:t>Console.WriteLine</a:t>
            </a:r>
            <a:r>
              <a:rPr lang="en-US" b="0" dirty="0" smtClean="0"/>
              <a:t>(“Exception caught and handled.”);</a:t>
            </a:r>
          </a:p>
          <a:p>
            <a:r>
              <a:rPr lang="en-US" b="0" dirty="0" smtClean="0"/>
              <a:t>	}</a:t>
            </a:r>
          </a:p>
          <a:p>
            <a:r>
              <a:rPr lang="en-US" b="0" dirty="0" smtClean="0"/>
              <a:t>	</a:t>
            </a:r>
            <a:r>
              <a:rPr lang="en-US" b="0" dirty="0" err="1" smtClean="0"/>
              <a:t>Console.WriteLine</a:t>
            </a:r>
            <a:r>
              <a:rPr lang="en-US" b="0" dirty="0" smtClean="0"/>
              <a:t>(“Exit Func1...”);</a:t>
            </a:r>
          </a:p>
          <a:p>
            <a:r>
              <a:rPr lang="en-US" b="0" dirty="0" smtClean="0"/>
              <a:t>}</a:t>
            </a:r>
            <a:endParaRPr lang="en-US" b="0" dirty="0"/>
          </a:p>
        </p:txBody>
      </p:sp>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229600" cy="1143000"/>
          </a:xfrm>
        </p:spPr>
        <p:txBody>
          <a:bodyPr>
            <a:normAutofit/>
          </a:bodyPr>
          <a:lstStyle/>
          <a:p>
            <a:r>
              <a:rPr lang="en-US" b="1"/>
              <a:t>Phát biểu try catch</a:t>
            </a:r>
            <a:r>
              <a:rPr lang="en-US" sz="4800" b="1"/>
              <a: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58922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6940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Console.ReadLine()</a:t>
            </a:r>
            <a:endParaRPr lang="en-US" b="1"/>
          </a:p>
        </p:txBody>
      </p:sp>
      <p:sp>
        <p:nvSpPr>
          <p:cNvPr id="3" name="Content Placeholder 2"/>
          <p:cNvSpPr>
            <a:spLocks noGrp="1"/>
          </p:cNvSpPr>
          <p:nvPr>
            <p:ph idx="1"/>
          </p:nvPr>
        </p:nvSpPr>
        <p:spPr/>
        <p:txBody>
          <a:bodyPr/>
          <a:lstStyle/>
          <a:p>
            <a:pPr>
              <a:buFontTx/>
              <a:buNone/>
            </a:pPr>
            <a:r>
              <a:rPr lang="en-US" sz="2400" smtClean="0"/>
              <a:t>public static </a:t>
            </a:r>
            <a:r>
              <a:rPr lang="en-US" sz="2400" smtClean="0">
                <a:hlinkClick r:id="rId2" action="ppaction://hlinkfile"/>
              </a:rPr>
              <a:t>string</a:t>
            </a:r>
            <a:r>
              <a:rPr lang="en-US" sz="2400" smtClean="0"/>
              <a:t> ReadLine ()</a:t>
            </a:r>
          </a:p>
          <a:p>
            <a:pPr>
              <a:buFontTx/>
              <a:buNone/>
            </a:pPr>
            <a:endParaRPr lang="en-US" sz="2400" smtClean="0"/>
          </a:p>
          <a:p>
            <a:r>
              <a:rPr lang="en-US" sz="2400" smtClean="0"/>
              <a:t>Convert.ToBoolean();</a:t>
            </a:r>
          </a:p>
          <a:p>
            <a:r>
              <a:rPr lang="en-US" sz="2400" smtClean="0"/>
              <a:t>Convert.ToByte();</a:t>
            </a:r>
          </a:p>
          <a:p>
            <a:r>
              <a:rPr lang="en-US" sz="2400" smtClean="0"/>
              <a:t>Convert.ToInt16();</a:t>
            </a:r>
          </a:p>
          <a:p>
            <a:endParaRPr lang="en-US" sz="2400" smtClean="0"/>
          </a:p>
          <a:p>
            <a:r>
              <a:rPr lang="en-US" sz="2400" smtClean="0"/>
              <a:t>Byte.Parse();</a:t>
            </a:r>
          </a:p>
          <a:p>
            <a:r>
              <a:rPr lang="en-US" sz="2400" smtClean="0"/>
              <a:t>Int64.Parse();</a:t>
            </a:r>
          </a:p>
          <a:p>
            <a:r>
              <a:rPr lang="en-US" sz="2400" smtClean="0"/>
              <a:t>Double.Parse()</a:t>
            </a:r>
          </a:p>
          <a:p>
            <a:endParaRPr lang="en-US" sz="2400"/>
          </a:p>
        </p:txBody>
      </p:sp>
    </p:spTree>
    <p:extLst>
      <p:ext uri="{BB962C8B-B14F-4D97-AF65-F5344CB8AC3E}">
        <p14:creationId xmlns:p14="http://schemas.microsoft.com/office/powerpoint/2010/main" val="7122195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sp>
        <p:nvSpPr>
          <p:cNvPr id="8" name="Rectangle 7"/>
          <p:cNvSpPr/>
          <p:nvPr/>
        </p:nvSpPr>
        <p:spPr>
          <a:xfrm>
            <a:off x="228600" y="1463219"/>
            <a:ext cx="8763000" cy="4524315"/>
          </a:xfrm>
          <a:prstGeom prst="rect">
            <a:avLst/>
          </a:prstGeom>
        </p:spPr>
        <p:txBody>
          <a:bodyPr wrap="square">
            <a:spAutoFit/>
          </a:bodyPr>
          <a:lstStyle/>
          <a:p>
            <a:r>
              <a:rPr lang="en-US" sz="1800">
                <a:latin typeface="Courier New" pitchFamily="49" charset="0"/>
                <a:cs typeface="Courier New" pitchFamily="49" charset="0"/>
              </a:rPr>
              <a:t>01  using System;</a:t>
            </a:r>
          </a:p>
          <a:p>
            <a:r>
              <a:rPr lang="en-US" sz="1800">
                <a:latin typeface="Courier New" pitchFamily="49" charset="0"/>
                <a:cs typeface="Courier New" pitchFamily="49" charset="0"/>
              </a:rPr>
              <a:t>02  class Test</a:t>
            </a:r>
          </a:p>
          <a:p>
            <a:r>
              <a:rPr lang="en-US" sz="1800">
                <a:latin typeface="Courier New" pitchFamily="49" charset="0"/>
                <a:cs typeface="Courier New" pitchFamily="49" charset="0"/>
              </a:rPr>
              <a:t>03  {</a:t>
            </a:r>
          </a:p>
          <a:p>
            <a:r>
              <a:rPr lang="en-US" sz="1800">
                <a:latin typeface="Courier New" pitchFamily="49" charset="0"/>
                <a:cs typeface="Courier New" pitchFamily="49" charset="0"/>
              </a:rPr>
              <a:t>04      static void Main(string[] args)</a:t>
            </a:r>
          </a:p>
          <a:p>
            <a:r>
              <a:rPr lang="en-US" sz="1800">
                <a:latin typeface="Courier New" pitchFamily="49" charset="0"/>
                <a:cs typeface="Courier New" pitchFamily="49" charset="0"/>
              </a:rPr>
              <a:t>05      {</a:t>
            </a:r>
          </a:p>
          <a:p>
            <a:r>
              <a:rPr lang="en-US" sz="1800">
                <a:latin typeface="Courier New" pitchFamily="49" charset="0"/>
                <a:cs typeface="Courier New" pitchFamily="49" charset="0"/>
              </a:rPr>
              <a:t>06          Test t = new Test();</a:t>
            </a:r>
          </a:p>
          <a:p>
            <a:r>
              <a:rPr lang="en-US" sz="1800">
                <a:latin typeface="Courier New" pitchFamily="49" charset="0"/>
                <a:cs typeface="Courier New" pitchFamily="49" charset="0"/>
              </a:rPr>
              <a:t>07          t.TestFunc();</a:t>
            </a:r>
          </a:p>
          <a:p>
            <a:r>
              <a:rPr lang="en-US" sz="1800">
                <a:latin typeface="Courier New" pitchFamily="49" charset="0"/>
                <a:cs typeface="Courier New" pitchFamily="49" charset="0"/>
              </a:rPr>
              <a:t>08      }</a:t>
            </a:r>
          </a:p>
          <a:p>
            <a:r>
              <a:rPr lang="fr-FR" sz="1800">
                <a:latin typeface="Courier New" pitchFamily="49" charset="0"/>
                <a:cs typeface="Courier New" pitchFamily="49" charset="0"/>
              </a:rPr>
              <a:t>09      public double DoDivide(double a, double b)</a:t>
            </a:r>
          </a:p>
          <a:p>
            <a:r>
              <a:rPr lang="en-US" sz="1800">
                <a:latin typeface="Courier New" pitchFamily="49" charset="0"/>
                <a:cs typeface="Courier New" pitchFamily="49" charset="0"/>
              </a:rPr>
              <a:t>10      {</a:t>
            </a:r>
          </a:p>
          <a:p>
            <a:r>
              <a:rPr lang="en-US" sz="1800">
                <a:latin typeface="Courier New" pitchFamily="49" charset="0"/>
                <a:cs typeface="Courier New" pitchFamily="49" charset="0"/>
              </a:rPr>
              <a:t>11          if (b == 0)</a:t>
            </a:r>
          </a:p>
          <a:p>
            <a:r>
              <a:rPr lang="en-US" sz="1800">
                <a:latin typeface="Courier New" pitchFamily="49" charset="0"/>
                <a:cs typeface="Courier New" pitchFamily="49" charset="0"/>
              </a:rPr>
              <a:t>12              throw new System.DivideByZeroException();</a:t>
            </a:r>
          </a:p>
          <a:p>
            <a:r>
              <a:rPr lang="en-US" sz="1800">
                <a:latin typeface="Courier New" pitchFamily="49" charset="0"/>
                <a:cs typeface="Courier New" pitchFamily="49" charset="0"/>
              </a:rPr>
              <a:t>13          if (a == 0)</a:t>
            </a:r>
          </a:p>
          <a:p>
            <a:r>
              <a:rPr lang="en-US" sz="1800">
                <a:latin typeface="Courier New" pitchFamily="49" charset="0"/>
                <a:cs typeface="Courier New" pitchFamily="49" charset="0"/>
              </a:rPr>
              <a:t>14              throw new System.ArithmeticException();</a:t>
            </a:r>
          </a:p>
          <a:p>
            <a:r>
              <a:rPr lang="en-US" sz="1800">
                <a:latin typeface="Courier New" pitchFamily="49" charset="0"/>
                <a:cs typeface="Courier New" pitchFamily="49" charset="0"/>
              </a:rPr>
              <a:t>15          return a / b;</a:t>
            </a:r>
          </a:p>
          <a:p>
            <a:r>
              <a:rPr lang="en-US" sz="1800">
                <a:latin typeface="Courier New" pitchFamily="49" charset="0"/>
                <a:cs typeface="Courier New" pitchFamily="49" charset="0"/>
              </a:rPr>
              <a:t>16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102578"/>
            <a:ext cx="8534400" cy="5755422"/>
          </a:xfrm>
          <a:prstGeom prst="rect">
            <a:avLst/>
          </a:prstGeom>
          <a:noFill/>
        </p:spPr>
        <p:txBody>
          <a:bodyPr wrap="square">
            <a:spAutoFit/>
          </a:bodyPr>
          <a:lstStyle/>
          <a:p>
            <a:r>
              <a:rPr lang="en-US" sz="1600">
                <a:latin typeface="Courier New" pitchFamily="49" charset="0"/>
                <a:cs typeface="Courier New" pitchFamily="49" charset="0"/>
              </a:rPr>
              <a:t>17      public void TestFunc()</a:t>
            </a:r>
          </a:p>
          <a:p>
            <a:r>
              <a:rPr lang="en-US" sz="1600">
                <a:latin typeface="Courier New" pitchFamily="49" charset="0"/>
                <a:cs typeface="Courier New" pitchFamily="49" charset="0"/>
              </a:rPr>
              <a:t>18      {</a:t>
            </a:r>
          </a:p>
          <a:p>
            <a:r>
              <a:rPr lang="en-US" sz="1600">
                <a:latin typeface="Courier New" pitchFamily="49" charset="0"/>
                <a:cs typeface="Courier New" pitchFamily="49" charset="0"/>
              </a:rPr>
              <a:t>19          try</a:t>
            </a:r>
          </a:p>
          <a:p>
            <a:r>
              <a:rPr lang="en-US" sz="1600">
                <a:latin typeface="Courier New" pitchFamily="49" charset="0"/>
                <a:cs typeface="Courier New" pitchFamily="49" charset="0"/>
              </a:rPr>
              <a:t>20          {</a:t>
            </a:r>
          </a:p>
          <a:p>
            <a:r>
              <a:rPr lang="en-US" sz="1600">
                <a:latin typeface="Courier New" pitchFamily="49" charset="0"/>
                <a:cs typeface="Courier New" pitchFamily="49" charset="0"/>
              </a:rPr>
              <a:t>21              double a = 5;</a:t>
            </a:r>
          </a:p>
          <a:p>
            <a:r>
              <a:rPr lang="en-US" sz="1600">
                <a:latin typeface="Courier New" pitchFamily="49" charset="0"/>
                <a:cs typeface="Courier New" pitchFamily="49" charset="0"/>
              </a:rPr>
              <a:t>22              double b = 0;</a:t>
            </a:r>
          </a:p>
          <a:p>
            <a:pPr>
              <a:tabLst>
                <a:tab pos="633413" algn="l"/>
              </a:tabLst>
            </a:pPr>
            <a:r>
              <a:rPr lang="en-US" sz="1600">
                <a:latin typeface="Courier New" pitchFamily="49" charset="0"/>
                <a:cs typeface="Courier New" pitchFamily="49" charset="0"/>
              </a:rPr>
              <a:t>23              Console.WriteLine("{0} / {1} = {2}", a, b, </a:t>
            </a:r>
            <a:r>
              <a:rPr lang="en-US" sz="1600" smtClean="0">
                <a:latin typeface="Courier New" pitchFamily="49" charset="0"/>
                <a:cs typeface="Courier New" pitchFamily="49" charset="0"/>
              </a:rPr>
              <a:t>	DoDivide(a</a:t>
            </a:r>
            <a:r>
              <a:rPr lang="en-US" sz="1600">
                <a:latin typeface="Courier New" pitchFamily="49" charset="0"/>
                <a:cs typeface="Courier New" pitchFamily="49" charset="0"/>
              </a:rPr>
              <a:t>, b));</a:t>
            </a:r>
          </a:p>
          <a:p>
            <a:r>
              <a:rPr lang="en-US" sz="1600">
                <a:latin typeface="Courier New" pitchFamily="49" charset="0"/>
                <a:cs typeface="Courier New" pitchFamily="49" charset="0"/>
              </a:rPr>
              <a:t>24          }</a:t>
            </a:r>
          </a:p>
          <a:p>
            <a:r>
              <a:rPr lang="en-US" sz="1600">
                <a:latin typeface="Courier New" pitchFamily="49" charset="0"/>
                <a:cs typeface="Courier New" pitchFamily="49" charset="0"/>
              </a:rPr>
              <a:t>25          catch (System.DivideByZeroException)</a:t>
            </a:r>
          </a:p>
          <a:p>
            <a:r>
              <a:rPr lang="en-US" sz="1600">
                <a:latin typeface="Courier New" pitchFamily="49" charset="0"/>
                <a:cs typeface="Courier New" pitchFamily="49" charset="0"/>
              </a:rPr>
              <a:t>26          {</a:t>
            </a:r>
          </a:p>
          <a:p>
            <a:r>
              <a:rPr lang="en-US" sz="1600">
                <a:latin typeface="Courier New" pitchFamily="49" charset="0"/>
                <a:cs typeface="Courier New" pitchFamily="49" charset="0"/>
              </a:rPr>
              <a:t>27              Console.WriteLine("DivideByZeroException caught!");</a:t>
            </a:r>
          </a:p>
          <a:p>
            <a:r>
              <a:rPr lang="en-US" sz="1600">
                <a:latin typeface="Courier New" pitchFamily="49" charset="0"/>
                <a:cs typeface="Courier New" pitchFamily="49" charset="0"/>
              </a:rPr>
              <a:t>28          }</a:t>
            </a:r>
          </a:p>
          <a:p>
            <a:r>
              <a:rPr lang="en-US" sz="1600">
                <a:latin typeface="Courier New" pitchFamily="49" charset="0"/>
                <a:cs typeface="Courier New" pitchFamily="49" charset="0"/>
              </a:rPr>
              <a:t>29          catch (System.ArithmeticException)</a:t>
            </a:r>
          </a:p>
          <a:p>
            <a:r>
              <a:rPr lang="en-US" sz="1600">
                <a:latin typeface="Courier New" pitchFamily="49" charset="0"/>
                <a:cs typeface="Courier New" pitchFamily="49" charset="0"/>
              </a:rPr>
              <a:t>30          {</a:t>
            </a:r>
          </a:p>
          <a:p>
            <a:r>
              <a:rPr lang="en-US" sz="1600">
                <a:latin typeface="Courier New" pitchFamily="49" charset="0"/>
                <a:cs typeface="Courier New" pitchFamily="49" charset="0"/>
              </a:rPr>
              <a:t>31              Console.WriteLine("ArithmeticException caught!");</a:t>
            </a:r>
          </a:p>
          <a:p>
            <a:r>
              <a:rPr lang="en-US" sz="1600">
                <a:latin typeface="Courier New" pitchFamily="49" charset="0"/>
                <a:cs typeface="Courier New" pitchFamily="49" charset="0"/>
              </a:rPr>
              <a:t>32          }</a:t>
            </a:r>
          </a:p>
          <a:p>
            <a:r>
              <a:rPr lang="en-US" sz="1600">
                <a:latin typeface="Courier New" pitchFamily="49" charset="0"/>
                <a:cs typeface="Courier New" pitchFamily="49" charset="0"/>
              </a:rPr>
              <a:t>33          catch</a:t>
            </a:r>
          </a:p>
          <a:p>
            <a:r>
              <a:rPr lang="en-US" sz="1600">
                <a:latin typeface="Courier New" pitchFamily="49" charset="0"/>
                <a:cs typeface="Courier New" pitchFamily="49" charset="0"/>
              </a:rPr>
              <a:t>34          {</a:t>
            </a:r>
          </a:p>
          <a:p>
            <a:r>
              <a:rPr lang="en-US" sz="1600">
                <a:latin typeface="Courier New" pitchFamily="49" charset="0"/>
                <a:cs typeface="Courier New" pitchFamily="49" charset="0"/>
              </a:rPr>
              <a:t>35              Console.WriteLine("Unknown exception caught");</a:t>
            </a:r>
          </a:p>
          <a:p>
            <a:r>
              <a:rPr lang="en-US" sz="1600">
                <a:latin typeface="Courier New" pitchFamily="49" charset="0"/>
                <a:cs typeface="Courier New" pitchFamily="49" charset="0"/>
              </a:rPr>
              <a:t>36          }</a:t>
            </a:r>
          </a:p>
          <a:p>
            <a:r>
              <a:rPr lang="en-US" sz="1600">
                <a:latin typeface="Courier New" pitchFamily="49" charset="0"/>
                <a:cs typeface="Courier New" pitchFamily="49" charset="0"/>
              </a:rPr>
              <a:t>37      }</a:t>
            </a:r>
          </a:p>
          <a:p>
            <a:r>
              <a:rPr lang="en-US" sz="1600">
                <a:latin typeface="Courier New" pitchFamily="49" charset="0"/>
                <a:cs typeface="Courier New" pitchFamily="49" charset="0"/>
              </a:rPr>
              <a:t>38  }</a:t>
            </a:r>
          </a:p>
        </p:txBody>
      </p:sp>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152400"/>
            <a:ext cx="8229600" cy="715962"/>
          </a:xfrm>
        </p:spPr>
        <p:txBody>
          <a:bodyPr>
            <a:noAutofit/>
          </a:bodyPr>
          <a:lstStyle/>
          <a:p>
            <a:pPr marL="838200" indent="-838200"/>
            <a:r>
              <a:rPr lang="en-US" b="1" dirty="0" err="1" smtClean="0"/>
              <a:t>Ví</a:t>
            </a:r>
            <a:r>
              <a:rPr lang="en-US" b="1" dirty="0" smtClean="0"/>
              <a:t> </a:t>
            </a:r>
            <a:r>
              <a:rPr lang="en-US" b="1" dirty="0" err="1" smtClean="0"/>
              <a:t>dụ</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5116"/>
            <a:ext cx="6284893" cy="190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121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Câu</a:t>
            </a:r>
            <a:r>
              <a:rPr lang="en-US" b="1" dirty="0" smtClean="0"/>
              <a:t> </a:t>
            </a:r>
            <a:r>
              <a:rPr lang="en-US" b="1" dirty="0" err="1" smtClean="0"/>
              <a:t>lệnh</a:t>
            </a:r>
            <a:r>
              <a:rPr lang="en-US" b="1" dirty="0" smtClean="0"/>
              <a:t> finally</a:t>
            </a:r>
            <a:endParaRPr lang="en-US" b="1" dirty="0"/>
          </a:p>
        </p:txBody>
      </p:sp>
      <p:sp>
        <p:nvSpPr>
          <p:cNvPr id="7" name="Content Placeholder 6"/>
          <p:cNvSpPr>
            <a:spLocks noGrp="1"/>
          </p:cNvSpPr>
          <p:nvPr>
            <p:ph idx="1"/>
          </p:nvPr>
        </p:nvSpPr>
        <p:spPr>
          <a:xfrm>
            <a:off x="533400" y="2941637"/>
            <a:ext cx="8229600" cy="3611563"/>
          </a:xfrm>
        </p:spPr>
        <p:txBody>
          <a:bodyPr/>
          <a:lstStyle/>
          <a:p>
            <a:pPr>
              <a:buFontTx/>
              <a:buNone/>
            </a:pPr>
            <a:r>
              <a:rPr lang="en-US" b="1" dirty="0" smtClean="0">
                <a:solidFill>
                  <a:srgbClr val="FF3300"/>
                </a:solidFill>
              </a:rPr>
              <a:t>		</a:t>
            </a:r>
            <a:r>
              <a:rPr lang="en-US" sz="2800" b="1" dirty="0" smtClean="0">
                <a:solidFill>
                  <a:srgbClr val="FF3300"/>
                </a:solidFill>
              </a:rPr>
              <a:t>try </a:t>
            </a:r>
          </a:p>
          <a:p>
            <a:pPr>
              <a:buFontTx/>
              <a:buNone/>
            </a:pPr>
            <a:r>
              <a:rPr lang="en-US" sz="2800" b="1" dirty="0" smtClean="0">
                <a:solidFill>
                  <a:srgbClr val="FF3300"/>
                </a:solidFill>
              </a:rPr>
              <a:t>			try-block </a:t>
            </a:r>
          </a:p>
          <a:p>
            <a:pPr>
              <a:buFontTx/>
              <a:buNone/>
            </a:pPr>
            <a:r>
              <a:rPr lang="en-US" sz="2800" b="1" dirty="0" smtClean="0">
                <a:solidFill>
                  <a:srgbClr val="FF3300"/>
                </a:solidFill>
              </a:rPr>
              <a:t>		catch</a:t>
            </a:r>
          </a:p>
          <a:p>
            <a:pPr>
              <a:buFontTx/>
              <a:buNone/>
            </a:pPr>
            <a:r>
              <a:rPr lang="en-US" sz="2800" b="1" dirty="0" smtClean="0">
                <a:solidFill>
                  <a:srgbClr val="FF3300"/>
                </a:solidFill>
              </a:rPr>
              <a:t>			catch-block</a:t>
            </a:r>
          </a:p>
          <a:p>
            <a:pPr>
              <a:buFontTx/>
              <a:buNone/>
            </a:pPr>
            <a:r>
              <a:rPr lang="en-US" sz="2800" b="1" dirty="0" smtClean="0">
                <a:solidFill>
                  <a:srgbClr val="FF3300"/>
                </a:solidFill>
              </a:rPr>
              <a:t>		finally </a:t>
            </a:r>
          </a:p>
          <a:p>
            <a:pPr>
              <a:buFontTx/>
              <a:buNone/>
            </a:pPr>
            <a:r>
              <a:rPr lang="en-US" sz="2800" b="1" dirty="0" smtClean="0">
                <a:solidFill>
                  <a:srgbClr val="FF3300"/>
                </a:solidFill>
              </a:rPr>
              <a:t>			finally-block</a:t>
            </a:r>
          </a:p>
          <a:p>
            <a:pPr>
              <a:buNone/>
            </a:pPr>
            <a:endParaRPr lang="en-US" dirty="0"/>
          </a:p>
        </p:txBody>
      </p:sp>
      <p:sp>
        <p:nvSpPr>
          <p:cNvPr id="8" name="Rectangle 7"/>
          <p:cNvSpPr/>
          <p:nvPr/>
        </p:nvSpPr>
        <p:spPr>
          <a:xfrm>
            <a:off x="304800" y="1285954"/>
            <a:ext cx="8001000" cy="1685846"/>
          </a:xfrm>
          <a:prstGeom prst="rect">
            <a:avLst/>
          </a:prstGeom>
        </p:spPr>
        <p:txBody>
          <a:bodyPr wrap="square">
            <a:spAutoFit/>
          </a:bodyPr>
          <a:lstStyle/>
          <a:p>
            <a:pPr>
              <a:lnSpc>
                <a:spcPct val="150000"/>
              </a:lnSpc>
            </a:pPr>
            <a:r>
              <a:rPr lang="vi-VN" sz="2400" b="0" dirty="0" smtClean="0"/>
              <a:t>Đoạn chương trình bên trong khối </a:t>
            </a:r>
            <a:r>
              <a:rPr lang="en-US" sz="2400" i="1" dirty="0" smtClean="0"/>
              <a:t>finally</a:t>
            </a:r>
            <a:r>
              <a:rPr lang="vi-VN" sz="2400" b="0" dirty="0" smtClean="0"/>
              <a:t> được đảm bảo thực thi mà không quan tâm đến</a:t>
            </a:r>
            <a:r>
              <a:rPr lang="en-US" sz="2400" b="0" dirty="0" smtClean="0"/>
              <a:t> </a:t>
            </a:r>
            <a:r>
              <a:rPr lang="vi-VN" sz="2400" b="0" dirty="0" smtClean="0"/>
              <a:t>việc khi nào thì một ngoại lệ được phát sinh</a:t>
            </a:r>
            <a:endParaRPr lang="en-US" sz="2400" b="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b="1" dirty="0" err="1" smtClean="0"/>
              <a:t>Câu</a:t>
            </a:r>
            <a:r>
              <a:rPr lang="en-US" b="1" dirty="0" smtClean="0"/>
              <a:t> </a:t>
            </a:r>
            <a:r>
              <a:rPr lang="en-US" b="1" dirty="0" err="1" smtClean="0"/>
              <a:t>lệnh</a:t>
            </a:r>
            <a:r>
              <a:rPr lang="en-US" b="1" dirty="0" smtClean="0"/>
              <a:t> finally</a:t>
            </a:r>
            <a:endParaRPr lang="en-US" b="1" dirty="0"/>
          </a:p>
        </p:txBody>
      </p:sp>
      <p:sp>
        <p:nvSpPr>
          <p:cNvPr id="3" name="Content Placeholder 2"/>
          <p:cNvSpPr>
            <a:spLocks noGrp="1"/>
          </p:cNvSpPr>
          <p:nvPr>
            <p:ph idx="1"/>
          </p:nvPr>
        </p:nvSpPr>
        <p:spPr>
          <a:xfrm>
            <a:off x="533400" y="1493837"/>
            <a:ext cx="8229600" cy="4525963"/>
          </a:xfrm>
        </p:spPr>
        <p:txBody>
          <a:bodyPr>
            <a:normAutofit lnSpcReduction="10000"/>
          </a:bodyPr>
          <a:lstStyle/>
          <a:p>
            <a:pPr marL="514350" indent="-514350">
              <a:buFont typeface="+mj-lt"/>
              <a:buAutoNum type="arabicPeriod"/>
            </a:pPr>
            <a:r>
              <a:rPr lang="vi-VN" sz="2400" dirty="0" smtClean="0"/>
              <a:t>Dòng thực thi bước vào khối try.</a:t>
            </a:r>
            <a:endParaRPr lang="en-US" sz="2400" dirty="0" smtClean="0"/>
          </a:p>
          <a:p>
            <a:pPr marL="514350" indent="-514350">
              <a:buFont typeface="+mj-lt"/>
              <a:buAutoNum type="arabicPeriod"/>
            </a:pPr>
            <a:r>
              <a:rPr lang="vi-VN" sz="2400" dirty="0" smtClean="0"/>
              <a:t>Nếu không có lỗi xuất hiện, </a:t>
            </a:r>
            <a:endParaRPr lang="en-US" sz="2400" dirty="0" smtClean="0"/>
          </a:p>
          <a:p>
            <a:pPr marL="514350" indent="-514350">
              <a:buNone/>
            </a:pPr>
            <a:r>
              <a:rPr lang="en-US" sz="2400" dirty="0" smtClean="0"/>
              <a:t>		- </a:t>
            </a:r>
            <a:r>
              <a:rPr lang="vi-VN" sz="2400" dirty="0" smtClean="0"/>
              <a:t> tiến hành một cách bình thường xuyên suốt khối try, và khi đến cuối khối try, dòng thực thi sẽ nhảy đến khối finally ( bước 5), </a:t>
            </a:r>
            <a:endParaRPr lang="en-US" sz="2400" dirty="0" smtClean="0"/>
          </a:p>
          <a:p>
            <a:pPr marL="514350" indent="-514350">
              <a:buNone/>
            </a:pPr>
            <a:r>
              <a:rPr lang="en-US" sz="2400" dirty="0" smtClean="0"/>
              <a:t>		- </a:t>
            </a:r>
            <a:r>
              <a:rPr lang="vi-VN" sz="2400" dirty="0" smtClean="0"/>
              <a:t>nếu một lỗi xuất hiện trong khối try,thực thi sẽ nhảy đến khối catch ( bước tiếp theo)</a:t>
            </a:r>
            <a:endParaRPr lang="en-US" sz="2400" dirty="0" smtClean="0"/>
          </a:p>
          <a:p>
            <a:pPr marL="514350" indent="-514350">
              <a:buFont typeface="+mj-lt"/>
              <a:buAutoNum type="arabicPeriod" startAt="3"/>
            </a:pPr>
            <a:r>
              <a:rPr lang="en-US" sz="2400" dirty="0" smtClean="0"/>
              <a:t>T</a:t>
            </a:r>
            <a:r>
              <a:rPr lang="vi-VN" sz="2400" dirty="0" smtClean="0"/>
              <a:t>rạng thái lỗi được xử lí trong khối catch</a:t>
            </a:r>
            <a:endParaRPr lang="en-US" sz="2400" dirty="0" smtClean="0"/>
          </a:p>
          <a:p>
            <a:pPr marL="514350" indent="-514350">
              <a:buFont typeface="+mj-lt"/>
              <a:buAutoNum type="arabicPeriod" startAt="3"/>
            </a:pPr>
            <a:r>
              <a:rPr lang="vi-VN" sz="2400" dirty="0" smtClean="0"/>
              <a:t>vào cuối của khối catch , việc thực thi được chuyển một cách tự động đến khối finally</a:t>
            </a:r>
            <a:endParaRPr lang="en-US" sz="2400" dirty="0" smtClean="0"/>
          </a:p>
          <a:p>
            <a:pPr marL="514350" indent="-514350">
              <a:buFont typeface="+mj-lt"/>
              <a:buAutoNum type="arabicPeriod" startAt="3"/>
            </a:pPr>
            <a:r>
              <a:rPr lang="vi-VN" sz="2400" dirty="0" smtClean="0"/>
              <a:t>khối finally được thực thi </a:t>
            </a:r>
            <a:br>
              <a:rPr lang="vi-VN" sz="2400" dirty="0" smtClean="0"/>
            </a:br>
            <a:endParaRPr lang="en-US" sz="2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Tạo</a:t>
            </a:r>
            <a:r>
              <a:rPr lang="en-US" b="1" dirty="0" smtClean="0"/>
              <a:t> </a:t>
            </a:r>
            <a:r>
              <a:rPr lang="en-US" b="1" smtClean="0"/>
              <a:t>riêng</a:t>
            </a:r>
            <a:r>
              <a:rPr lang="en-US" b="1" dirty="0" smtClean="0"/>
              <a:t> </a:t>
            </a:r>
            <a:r>
              <a:rPr lang="en-US" b="1" dirty="0" err="1" smtClean="0"/>
              <a:t>ngoại</a:t>
            </a:r>
            <a:r>
              <a:rPr lang="en-US" b="1" dirty="0" smtClean="0"/>
              <a:t> </a:t>
            </a:r>
            <a:r>
              <a:rPr lang="en-US" b="1" dirty="0" err="1" smtClean="0"/>
              <a:t>lệ</a:t>
            </a:r>
            <a:endParaRPr lang="en-US" b="1" dirty="0"/>
          </a:p>
        </p:txBody>
      </p:sp>
      <p:sp>
        <p:nvSpPr>
          <p:cNvPr id="3" name="Content Placeholder 2"/>
          <p:cNvSpPr>
            <a:spLocks noGrp="1"/>
          </p:cNvSpPr>
          <p:nvPr>
            <p:ph idx="1"/>
          </p:nvPr>
        </p:nvSpPr>
        <p:spPr/>
        <p:txBody>
          <a:bodyPr/>
          <a:lstStyle/>
          <a:p>
            <a:r>
              <a:rPr lang="vi-VN" sz="2400" dirty="0" smtClean="0"/>
              <a:t>phải được dẫn xuất từ</a:t>
            </a:r>
            <a:r>
              <a:rPr lang="en-US" sz="2400" dirty="0" smtClean="0"/>
              <a:t> </a:t>
            </a:r>
            <a:r>
              <a:rPr lang="en-US" sz="2400" dirty="0" err="1" smtClean="0"/>
              <a:t>System.ApplicationException</a:t>
            </a:r>
            <a:endParaRPr lang="en-US" sz="24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381000" y="1341437"/>
            <a:ext cx="8229600" cy="4983163"/>
          </a:xfrm>
        </p:spPr>
        <p:txBody>
          <a:bodyPr>
            <a:noAutofit/>
          </a:bodyPr>
          <a:lstStyle/>
          <a:p>
            <a:pPr marL="0" indent="0">
              <a:buNone/>
            </a:pPr>
            <a:r>
              <a:rPr lang="en-US" sz="2200"/>
              <a:t>Với dynamic binding, khi nhận được một đối tượng, chúng ta không cần phải quan tâm kiểu của đối tượng đó. </a:t>
            </a:r>
            <a:r>
              <a:rPr lang="en-US" sz="2200" smtClean="0"/>
              <a:t>Môi </a:t>
            </a:r>
            <a:r>
              <a:rPr lang="en-US" sz="2200"/>
              <a:t>trường thực thi </a:t>
            </a:r>
            <a:r>
              <a:rPr lang="en-US" sz="2200" smtClean="0"/>
              <a:t>sẽ quyết </a:t>
            </a:r>
            <a:r>
              <a:rPr lang="en-US" sz="2200"/>
              <a:t>định </a:t>
            </a:r>
            <a:r>
              <a:rPr lang="en-US" sz="2200" smtClean="0"/>
              <a:t>phương thức hay phép </a:t>
            </a:r>
            <a:r>
              <a:rPr lang="en-US" sz="2200"/>
              <a:t>toán nào sẽ áp dụng cho đối tượng nào. Điều này tạo tạo sự linh hoạt và đơn giản khi </a:t>
            </a:r>
            <a:r>
              <a:rPr lang="en-US" sz="2200" smtClean="0"/>
              <a:t>code</a:t>
            </a:r>
          </a:p>
          <a:p>
            <a:pPr marL="0" indent="0">
              <a:buNone/>
            </a:pPr>
            <a:r>
              <a:rPr lang="en-US" sz="2200" smtClean="0"/>
              <a:t>Ví dụ:</a:t>
            </a:r>
          </a:p>
          <a:p>
            <a:pPr marL="0" indent="0">
              <a:buNone/>
            </a:pPr>
            <a:endParaRPr lang="en-US" sz="2200" smtClean="0"/>
          </a:p>
          <a:p>
            <a:pPr marL="0" indent="0" fontAlgn="base">
              <a:spcBef>
                <a:spcPct val="0"/>
              </a:spcBef>
              <a:spcAft>
                <a:spcPct val="0"/>
              </a:spcAft>
              <a:buNone/>
            </a:pPr>
            <a:r>
              <a:rPr lang="en-US" sz="1800">
                <a:latin typeface="Courier New" pitchFamily="49" charset="0"/>
                <a:cs typeface="Courier New" pitchFamily="49" charset="0"/>
              </a:rPr>
              <a:t>01  using System;</a:t>
            </a:r>
          </a:p>
          <a:p>
            <a:pPr marL="0" indent="0" fontAlgn="base">
              <a:spcBef>
                <a:spcPct val="0"/>
              </a:spcBef>
              <a:spcAft>
                <a:spcPct val="0"/>
              </a:spcAft>
              <a:buNone/>
            </a:pPr>
            <a:r>
              <a:rPr lang="en-US" sz="1800">
                <a:latin typeface="Courier New" pitchFamily="49" charset="0"/>
                <a:cs typeface="Courier New" pitchFamily="49" charset="0"/>
              </a:rPr>
              <a:t>02  class Person</a:t>
            </a:r>
          </a:p>
          <a:p>
            <a:pPr marL="0" indent="0" fontAlgn="base">
              <a:spcBef>
                <a:spcPct val="0"/>
              </a:spcBef>
              <a:spcAft>
                <a:spcPct val="0"/>
              </a:spcAft>
              <a:buNone/>
            </a:pPr>
            <a:r>
              <a:rPr lang="en-US" sz="1800">
                <a:latin typeface="Courier New" pitchFamily="49" charset="0"/>
                <a:cs typeface="Courier New" pitchFamily="49" charset="0"/>
              </a:rPr>
              <a:t>03  {</a:t>
            </a:r>
          </a:p>
          <a:p>
            <a:pPr marL="0" indent="0" fontAlgn="base">
              <a:spcBef>
                <a:spcPct val="0"/>
              </a:spcBef>
              <a:spcAft>
                <a:spcPct val="0"/>
              </a:spcAft>
              <a:buNone/>
            </a:pPr>
            <a:r>
              <a:rPr lang="en-US" sz="1800">
                <a:latin typeface="Courier New" pitchFamily="49" charset="0"/>
                <a:cs typeface="Courier New" pitchFamily="49" charset="0"/>
              </a:rPr>
              <a:t>04      public string Name { get; set; }</a:t>
            </a:r>
          </a:p>
          <a:p>
            <a:pPr marL="0" indent="0" fontAlgn="base">
              <a:spcBef>
                <a:spcPct val="0"/>
              </a:spcBef>
              <a:spcAft>
                <a:spcPct val="0"/>
              </a:spcAft>
              <a:buNone/>
            </a:pPr>
            <a:r>
              <a:rPr lang="en-US" sz="1800">
                <a:latin typeface="Courier New" pitchFamily="49" charset="0"/>
                <a:cs typeface="Courier New" pitchFamily="49" charset="0"/>
              </a:rPr>
              <a:t>05      public void Swim()</a:t>
            </a:r>
          </a:p>
          <a:p>
            <a:pPr marL="0" indent="0" fontAlgn="base">
              <a:spcBef>
                <a:spcPct val="0"/>
              </a:spcBef>
              <a:spcAft>
                <a:spcPct val="0"/>
              </a:spcAft>
              <a:buNone/>
            </a:pPr>
            <a:r>
              <a:rPr lang="en-US" sz="1800">
                <a:latin typeface="Courier New" pitchFamily="49" charset="0"/>
                <a:cs typeface="Courier New" pitchFamily="49" charset="0"/>
              </a:rPr>
              <a:t>06      {</a:t>
            </a:r>
          </a:p>
          <a:p>
            <a:pPr marL="0" indent="0" fontAlgn="base">
              <a:spcBef>
                <a:spcPct val="0"/>
              </a:spcBef>
              <a:spcAft>
                <a:spcPct val="0"/>
              </a:spcAft>
              <a:buNone/>
            </a:pPr>
            <a:r>
              <a:rPr lang="en-US" sz="1800">
                <a:latin typeface="Courier New" pitchFamily="49" charset="0"/>
                <a:cs typeface="Courier New" pitchFamily="49" charset="0"/>
              </a:rPr>
              <a:t>07          Console.WriteLine("Person is swimming");</a:t>
            </a:r>
          </a:p>
          <a:p>
            <a:pPr marL="0" indent="0" fontAlgn="base">
              <a:spcBef>
                <a:spcPct val="0"/>
              </a:spcBef>
              <a:spcAft>
                <a:spcPct val="0"/>
              </a:spcAft>
              <a:buNone/>
            </a:pPr>
            <a:r>
              <a:rPr lang="en-US" sz="1800">
                <a:latin typeface="Courier New" pitchFamily="49" charset="0"/>
                <a:cs typeface="Courier New" pitchFamily="49" charset="0"/>
              </a:rPr>
              <a:t>08      }</a:t>
            </a:r>
          </a:p>
          <a:p>
            <a:pPr marL="0" indent="0" fontAlgn="base">
              <a:spcBef>
                <a:spcPct val="0"/>
              </a:spcBef>
              <a:spcAft>
                <a:spcPct val="0"/>
              </a:spcAft>
              <a:buNone/>
            </a:pPr>
            <a:r>
              <a:rPr lang="en-US" sz="1800">
                <a:latin typeface="Courier New" pitchFamily="49" charset="0"/>
                <a:cs typeface="Courier New" pitchFamily="49" charset="0"/>
              </a:rPr>
              <a:t>09  }</a:t>
            </a:r>
          </a:p>
        </p:txBody>
      </p:sp>
    </p:spTree>
    <p:extLst>
      <p:ext uri="{BB962C8B-B14F-4D97-AF65-F5344CB8AC3E}">
        <p14:creationId xmlns:p14="http://schemas.microsoft.com/office/powerpoint/2010/main" val="28406731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Autofit/>
          </a:bodyPr>
          <a:lstStyle/>
          <a:p>
            <a:pPr marL="0" indent="0" fontAlgn="base">
              <a:spcBef>
                <a:spcPct val="0"/>
              </a:spcBef>
              <a:spcAft>
                <a:spcPct val="0"/>
              </a:spcAft>
              <a:buNone/>
            </a:pPr>
            <a:r>
              <a:rPr lang="en-US" sz="1800">
                <a:latin typeface="Courier New" pitchFamily="49" charset="0"/>
                <a:cs typeface="Courier New" pitchFamily="49" charset="0"/>
              </a:rPr>
              <a:t>10  class Duck</a:t>
            </a:r>
          </a:p>
          <a:p>
            <a:pPr marL="0" indent="0" fontAlgn="base">
              <a:spcBef>
                <a:spcPct val="0"/>
              </a:spcBef>
              <a:spcAft>
                <a:spcPct val="0"/>
              </a:spcAft>
              <a:buNone/>
            </a:pPr>
            <a:r>
              <a:rPr lang="en-US" sz="1800">
                <a:latin typeface="Courier New" pitchFamily="49" charset="0"/>
                <a:cs typeface="Courier New" pitchFamily="49" charset="0"/>
              </a:rPr>
              <a:t>11  {</a:t>
            </a:r>
          </a:p>
          <a:p>
            <a:pPr marL="0" indent="0" fontAlgn="base">
              <a:spcBef>
                <a:spcPct val="0"/>
              </a:spcBef>
              <a:spcAft>
                <a:spcPct val="0"/>
              </a:spcAft>
              <a:buNone/>
            </a:pPr>
            <a:r>
              <a:rPr lang="en-US" sz="1800">
                <a:latin typeface="Courier New" pitchFamily="49" charset="0"/>
                <a:cs typeface="Courier New" pitchFamily="49" charset="0"/>
              </a:rPr>
              <a:t>12      public string Weight { get; set; }</a:t>
            </a:r>
          </a:p>
          <a:p>
            <a:pPr marL="0" indent="0" fontAlgn="base">
              <a:spcBef>
                <a:spcPct val="0"/>
              </a:spcBef>
              <a:spcAft>
                <a:spcPct val="0"/>
              </a:spcAft>
              <a:buNone/>
            </a:pPr>
            <a:r>
              <a:rPr lang="en-US" sz="1800">
                <a:latin typeface="Courier New" pitchFamily="49" charset="0"/>
                <a:cs typeface="Courier New" pitchFamily="49" charset="0"/>
              </a:rPr>
              <a:t>13      public void Swim()</a:t>
            </a:r>
          </a:p>
          <a:p>
            <a:pPr marL="0" indent="0" fontAlgn="base">
              <a:spcBef>
                <a:spcPct val="0"/>
              </a:spcBef>
              <a:spcAft>
                <a:spcPct val="0"/>
              </a:spcAft>
              <a:buNone/>
            </a:pPr>
            <a:r>
              <a:rPr lang="en-US" sz="1800">
                <a:latin typeface="Courier New" pitchFamily="49" charset="0"/>
                <a:cs typeface="Courier New" pitchFamily="49" charset="0"/>
              </a:rPr>
              <a:t>14      {</a:t>
            </a:r>
          </a:p>
          <a:p>
            <a:pPr marL="0" indent="0" fontAlgn="base">
              <a:spcBef>
                <a:spcPct val="0"/>
              </a:spcBef>
              <a:spcAft>
                <a:spcPct val="0"/>
              </a:spcAft>
              <a:buNone/>
            </a:pPr>
            <a:r>
              <a:rPr lang="en-US" sz="1800">
                <a:latin typeface="Courier New" pitchFamily="49" charset="0"/>
                <a:cs typeface="Courier New" pitchFamily="49" charset="0"/>
              </a:rPr>
              <a:t>15          Console.WriteLine("The Duck is swimming");</a:t>
            </a:r>
          </a:p>
          <a:p>
            <a:pPr marL="0" indent="0" fontAlgn="base">
              <a:spcBef>
                <a:spcPct val="0"/>
              </a:spcBef>
              <a:spcAft>
                <a:spcPct val="0"/>
              </a:spcAft>
              <a:buNone/>
            </a:pPr>
            <a:r>
              <a:rPr lang="en-US" sz="1800">
                <a:latin typeface="Courier New" pitchFamily="49" charset="0"/>
                <a:cs typeface="Courier New" pitchFamily="49" charset="0"/>
              </a:rPr>
              <a:t>16      }</a:t>
            </a:r>
          </a:p>
          <a:p>
            <a:pPr marL="0" indent="0" fontAlgn="base">
              <a:spcBef>
                <a:spcPct val="0"/>
              </a:spcBef>
              <a:spcAft>
                <a:spcPct val="0"/>
              </a:spcAft>
              <a:buNone/>
            </a:pPr>
            <a:r>
              <a:rPr lang="en-US" sz="1800">
                <a:latin typeface="Courier New" pitchFamily="49" charset="0"/>
                <a:cs typeface="Courier New" pitchFamily="49" charset="0"/>
              </a:rPr>
              <a:t>17  }</a:t>
            </a:r>
          </a:p>
          <a:p>
            <a:pPr marL="0" indent="0" fontAlgn="base">
              <a:spcBef>
                <a:spcPct val="0"/>
              </a:spcBef>
              <a:spcAft>
                <a:spcPct val="0"/>
              </a:spcAft>
              <a:buNone/>
            </a:pPr>
            <a:r>
              <a:rPr lang="en-US" sz="1800">
                <a:latin typeface="Courier New" pitchFamily="49" charset="0"/>
                <a:cs typeface="Courier New" pitchFamily="49" charset="0"/>
              </a:rPr>
              <a:t>18  class Program</a:t>
            </a:r>
          </a:p>
          <a:p>
            <a:pPr marL="0" indent="0" fontAlgn="base">
              <a:spcBef>
                <a:spcPct val="0"/>
              </a:spcBef>
              <a:spcAft>
                <a:spcPct val="0"/>
              </a:spcAft>
              <a:buNone/>
            </a:pPr>
            <a:r>
              <a:rPr lang="en-US" sz="1800">
                <a:latin typeface="Courier New" pitchFamily="49" charset="0"/>
                <a:cs typeface="Courier New" pitchFamily="49" charset="0"/>
              </a:rPr>
              <a:t>19  {</a:t>
            </a:r>
          </a:p>
          <a:p>
            <a:pPr marL="0" indent="0" fontAlgn="base">
              <a:spcBef>
                <a:spcPct val="0"/>
              </a:spcBef>
              <a:spcAft>
                <a:spcPct val="0"/>
              </a:spcAft>
              <a:buNone/>
            </a:pPr>
            <a:r>
              <a:rPr lang="fr-FR" sz="1800">
                <a:latin typeface="Courier New" pitchFamily="49" charset="0"/>
                <a:cs typeface="Courier New" pitchFamily="49" charset="0"/>
              </a:rPr>
              <a:t>20      //Hàm có paramater là một object dynamic</a:t>
            </a:r>
          </a:p>
          <a:p>
            <a:pPr marL="0" indent="0" fontAlgn="base">
              <a:spcBef>
                <a:spcPct val="0"/>
              </a:spcBef>
              <a:spcAft>
                <a:spcPct val="0"/>
              </a:spcAft>
              <a:buNone/>
            </a:pPr>
            <a:r>
              <a:rPr lang="en-US" sz="1800">
                <a:latin typeface="Courier New" pitchFamily="49" charset="0"/>
                <a:cs typeface="Courier New" pitchFamily="49" charset="0"/>
              </a:rPr>
              <a:t>21      static void InvokeSwim(dynamic obj)</a:t>
            </a:r>
          </a:p>
          <a:p>
            <a:pPr marL="0" indent="0" fontAlgn="base">
              <a:spcBef>
                <a:spcPct val="0"/>
              </a:spcBef>
              <a:spcAft>
                <a:spcPct val="0"/>
              </a:spcAft>
              <a:buNone/>
            </a:pPr>
            <a:r>
              <a:rPr lang="en-US" sz="1800">
                <a:latin typeface="Courier New" pitchFamily="49" charset="0"/>
                <a:cs typeface="Courier New" pitchFamily="49" charset="0"/>
              </a:rPr>
              <a:t>22      {</a:t>
            </a:r>
          </a:p>
          <a:p>
            <a:pPr marL="0" indent="0" fontAlgn="base">
              <a:spcBef>
                <a:spcPct val="0"/>
              </a:spcBef>
              <a:spcAft>
                <a:spcPct val="0"/>
              </a:spcAft>
              <a:buNone/>
            </a:pPr>
            <a:r>
              <a:rPr lang="en-US" sz="1800">
                <a:latin typeface="Courier New" pitchFamily="49" charset="0"/>
                <a:cs typeface="Courier New" pitchFamily="49" charset="0"/>
              </a:rPr>
              <a:t>23          obj.Swim();</a:t>
            </a:r>
          </a:p>
          <a:p>
            <a:pPr marL="0" indent="0" fontAlgn="base">
              <a:spcBef>
                <a:spcPct val="0"/>
              </a:spcBef>
              <a:spcAft>
                <a:spcPct val="0"/>
              </a:spcAft>
              <a:buNone/>
            </a:pPr>
            <a:r>
              <a:rPr lang="en-US" sz="1800">
                <a:latin typeface="Courier New" pitchFamily="49" charset="0"/>
                <a:cs typeface="Courier New" pitchFamily="49" charset="0"/>
              </a:rPr>
              <a:t>24      }</a:t>
            </a:r>
          </a:p>
        </p:txBody>
      </p:sp>
      <p:sp>
        <p:nvSpPr>
          <p:cNvPr id="7" name="Title 1"/>
          <p:cNvSpPr>
            <a:spLocks noGrp="1"/>
          </p:cNvSpPr>
          <p:nvPr>
            <p:ph type="title"/>
          </p:nvPr>
        </p:nvSpPr>
        <p:spPr>
          <a:xfrm>
            <a:off x="457200" y="-76200"/>
            <a:ext cx="8229600" cy="1143000"/>
          </a:xfrm>
        </p:spPr>
        <p:txBody>
          <a:bodyPr/>
          <a:lstStyle/>
          <a:p>
            <a:r>
              <a:rPr lang="fr-FR" b="1"/>
              <a:t>Dynamic Binding</a:t>
            </a:r>
            <a:endParaRPr lang="en-US" b="1"/>
          </a:p>
        </p:txBody>
      </p:sp>
    </p:spTree>
    <p:extLst>
      <p:ext uri="{BB962C8B-B14F-4D97-AF65-F5344CB8AC3E}">
        <p14:creationId xmlns:p14="http://schemas.microsoft.com/office/powerpoint/2010/main" val="361605328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381000" y="1341437"/>
            <a:ext cx="8229600" cy="3916363"/>
          </a:xfrm>
        </p:spPr>
        <p:txBody>
          <a:bodyPr>
            <a:noAutofit/>
          </a:bodyPr>
          <a:lstStyle/>
          <a:p>
            <a:pPr marL="0" indent="0" fontAlgn="base">
              <a:spcBef>
                <a:spcPct val="0"/>
              </a:spcBef>
              <a:spcAft>
                <a:spcPct val="0"/>
              </a:spcAft>
              <a:buNone/>
            </a:pPr>
            <a:r>
              <a:rPr lang="en-US" sz="1800">
                <a:latin typeface="Courier New" pitchFamily="49" charset="0"/>
                <a:cs typeface="Courier New" pitchFamily="49" charset="0"/>
              </a:rPr>
              <a:t>25      static void Main(string[] args)</a:t>
            </a:r>
          </a:p>
          <a:p>
            <a:pPr marL="0" indent="0" fontAlgn="base">
              <a:spcBef>
                <a:spcPct val="0"/>
              </a:spcBef>
              <a:spcAft>
                <a:spcPct val="0"/>
              </a:spcAft>
              <a:buNone/>
            </a:pPr>
            <a:r>
              <a:rPr lang="en-US" sz="1800">
                <a:latin typeface="Courier New" pitchFamily="49" charset="0"/>
                <a:cs typeface="Courier New" pitchFamily="49" charset="0"/>
              </a:rPr>
              <a:t>26      {</a:t>
            </a:r>
          </a:p>
          <a:p>
            <a:pPr marL="0" indent="0" fontAlgn="base">
              <a:spcBef>
                <a:spcPct val="0"/>
              </a:spcBef>
              <a:spcAft>
                <a:spcPct val="0"/>
              </a:spcAft>
              <a:buNone/>
            </a:pPr>
            <a:r>
              <a:rPr lang="en-US" sz="1800">
                <a:latin typeface="Courier New" pitchFamily="49" charset="0"/>
                <a:cs typeface="Courier New" pitchFamily="49" charset="0"/>
              </a:rPr>
              <a:t>27          //Khai báo 2 object dynamic khác nhau</a:t>
            </a:r>
          </a:p>
          <a:p>
            <a:pPr marL="0" indent="0" fontAlgn="base">
              <a:spcBef>
                <a:spcPct val="0"/>
              </a:spcBef>
              <a:spcAft>
                <a:spcPct val="0"/>
              </a:spcAft>
              <a:buNone/>
            </a:pPr>
            <a:r>
              <a:rPr lang="en-US" sz="1800">
                <a:latin typeface="Courier New" pitchFamily="49" charset="0"/>
                <a:cs typeface="Courier New" pitchFamily="49" charset="0"/>
              </a:rPr>
              <a:t>28          dynamic person = new Person();</a:t>
            </a:r>
          </a:p>
          <a:p>
            <a:pPr marL="0" indent="0" fontAlgn="base">
              <a:spcBef>
                <a:spcPct val="0"/>
              </a:spcBef>
              <a:spcAft>
                <a:spcPct val="0"/>
              </a:spcAft>
              <a:buNone/>
            </a:pPr>
            <a:r>
              <a:rPr lang="en-US" sz="1800">
                <a:latin typeface="Courier New" pitchFamily="49" charset="0"/>
                <a:cs typeface="Courier New" pitchFamily="49" charset="0"/>
              </a:rPr>
              <a:t>29          dynamic duck = new Duck();</a:t>
            </a:r>
          </a:p>
          <a:p>
            <a:pPr marL="0" indent="0" fontAlgn="base">
              <a:spcBef>
                <a:spcPct val="0"/>
              </a:spcBef>
              <a:spcAft>
                <a:spcPct val="0"/>
              </a:spcAft>
              <a:buNone/>
            </a:pPr>
            <a:r>
              <a:rPr lang="en-US" sz="1800">
                <a:latin typeface="Courier New" pitchFamily="49" charset="0"/>
                <a:cs typeface="Courier New" pitchFamily="49" charset="0"/>
              </a:rPr>
              <a:t>30          //Truyền 2 object khác kiểu vào cùng 1 hàm</a:t>
            </a:r>
          </a:p>
          <a:p>
            <a:pPr marL="0" indent="0" fontAlgn="base">
              <a:spcBef>
                <a:spcPct val="0"/>
              </a:spcBef>
              <a:spcAft>
                <a:spcPct val="0"/>
              </a:spcAft>
              <a:buNone/>
            </a:pPr>
            <a:r>
              <a:rPr lang="en-US" sz="1800">
                <a:latin typeface="Courier New" pitchFamily="49" charset="0"/>
                <a:cs typeface="Courier New" pitchFamily="49" charset="0"/>
              </a:rPr>
              <a:t>31          InvokeSwim(person);</a:t>
            </a:r>
          </a:p>
          <a:p>
            <a:pPr marL="0" indent="0" fontAlgn="base">
              <a:spcBef>
                <a:spcPct val="0"/>
              </a:spcBef>
              <a:spcAft>
                <a:spcPct val="0"/>
              </a:spcAft>
              <a:buNone/>
            </a:pPr>
            <a:r>
              <a:rPr lang="en-US" sz="1800">
                <a:latin typeface="Courier New" pitchFamily="49" charset="0"/>
                <a:cs typeface="Courier New" pitchFamily="49" charset="0"/>
              </a:rPr>
              <a:t>32          InvokeSwim(duck);</a:t>
            </a:r>
          </a:p>
          <a:p>
            <a:pPr marL="0" indent="0" fontAlgn="base">
              <a:spcBef>
                <a:spcPct val="0"/>
              </a:spcBef>
              <a:spcAft>
                <a:spcPct val="0"/>
              </a:spcAft>
              <a:buNone/>
            </a:pPr>
            <a:r>
              <a:rPr lang="en-US" sz="1800">
                <a:latin typeface="Courier New" pitchFamily="49" charset="0"/>
                <a:cs typeface="Courier New" pitchFamily="49" charset="0"/>
              </a:rPr>
              <a:t>33      }</a:t>
            </a:r>
          </a:p>
          <a:p>
            <a:pPr marL="0" indent="0" fontAlgn="base">
              <a:spcBef>
                <a:spcPct val="0"/>
              </a:spcBef>
              <a:spcAft>
                <a:spcPct val="0"/>
              </a:spcAft>
              <a:buNone/>
            </a:pPr>
            <a:r>
              <a:rPr lang="en-US" sz="1800">
                <a:latin typeface="Courier New" pitchFamily="49" charset="0"/>
                <a:cs typeface="Courier New" pitchFamily="49" charset="0"/>
              </a:rPr>
              <a:t>34  }</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91" y="4495800"/>
            <a:ext cx="5706409" cy="159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44404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Dynamic Binding</a:t>
            </a:r>
            <a:endParaRPr lang="en-US" b="1"/>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fr-FR" sz="2400"/>
              <a:t>Dynamic hỗ trợ tốt các Operator +, -, *, </a:t>
            </a:r>
            <a:r>
              <a:rPr lang="fr-FR" sz="2400" smtClean="0"/>
              <a:t>/</a:t>
            </a:r>
          </a:p>
          <a:p>
            <a:pPr marL="0" indent="0">
              <a:buNone/>
            </a:pPr>
            <a:endParaRPr lang="en-US" sz="2400" smtClean="0"/>
          </a:p>
          <a:p>
            <a:pPr marL="0" indent="0">
              <a:buNone/>
            </a:pPr>
            <a:r>
              <a:rPr lang="en-US" sz="2400" smtClean="0"/>
              <a:t>static </a:t>
            </a:r>
            <a:r>
              <a:rPr lang="en-US" sz="2400"/>
              <a:t>dynamic Sum(dynamic obj1, dynamic obj2)</a:t>
            </a:r>
          </a:p>
          <a:p>
            <a:pPr marL="0" indent="0">
              <a:buNone/>
            </a:pPr>
            <a:r>
              <a:rPr lang="en-US" sz="2400"/>
              <a:t>    {</a:t>
            </a:r>
          </a:p>
          <a:p>
            <a:pPr marL="0" indent="0">
              <a:buNone/>
            </a:pPr>
            <a:r>
              <a:rPr lang="en-US" sz="2400"/>
              <a:t>        return obj1 + obj2;</a:t>
            </a:r>
          </a:p>
          <a:p>
            <a:pPr marL="0" indent="0">
              <a:buNone/>
            </a:pPr>
            <a:r>
              <a:rPr lang="en-US" sz="2400"/>
              <a:t>    </a:t>
            </a:r>
            <a:r>
              <a:rPr lang="en-US" sz="2400" smtClean="0"/>
              <a:t>}</a:t>
            </a:r>
          </a:p>
          <a:p>
            <a:pPr marL="0" indent="0">
              <a:buNone/>
            </a:pPr>
            <a:r>
              <a:rPr lang="en-US" sz="2400"/>
              <a:t> static void Main(string[] args)</a:t>
            </a:r>
          </a:p>
          <a:p>
            <a:pPr marL="0" indent="0">
              <a:buNone/>
            </a:pPr>
            <a:r>
              <a:rPr lang="en-US" sz="2400"/>
              <a:t>    {</a:t>
            </a:r>
          </a:p>
          <a:p>
            <a:pPr marL="0" indent="0">
              <a:buNone/>
            </a:pPr>
            <a:r>
              <a:rPr lang="en-US" sz="2400"/>
              <a:t>        Console.WriteLine(Sum(5, 10));</a:t>
            </a:r>
          </a:p>
          <a:p>
            <a:pPr marL="0" indent="0">
              <a:buNone/>
            </a:pPr>
            <a:r>
              <a:rPr lang="en-US" sz="2400"/>
              <a:t>        Console.WriteLine(Sum(5.2, 10.2));</a:t>
            </a:r>
          </a:p>
          <a:p>
            <a:pPr marL="0" indent="0">
              <a:buNone/>
            </a:pPr>
            <a:r>
              <a:rPr lang="en-US" sz="2400"/>
              <a:t>    }</a:t>
            </a:r>
          </a:p>
        </p:txBody>
      </p:sp>
    </p:spTree>
    <p:extLst>
      <p:ext uri="{BB962C8B-B14F-4D97-AF65-F5344CB8AC3E}">
        <p14:creationId xmlns:p14="http://schemas.microsoft.com/office/powerpoint/2010/main" val="2800293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trong C#</a:t>
            </a:r>
            <a:endParaRPr lang="en-US" b="1">
              <a:solidFill>
                <a:schemeClr val="tx1"/>
              </a:solidFill>
            </a:endParaRP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788808027"/>
              </p:ext>
            </p:extLst>
          </p:nvPr>
        </p:nvGraphicFramePr>
        <p:xfrm>
          <a:off x="755650" y="1484313"/>
          <a:ext cx="7561263" cy="4956175"/>
        </p:xfrm>
        <a:graphic>
          <a:graphicData uri="http://schemas.openxmlformats.org/presentationml/2006/ole">
            <mc:AlternateContent xmlns:mc="http://schemas.openxmlformats.org/markup-compatibility/2006">
              <mc:Choice xmlns:v="urn:schemas-microsoft-com:vml" Requires="v">
                <p:oleObj spid="_x0000_s2137" name="Bitmap Image" r:id="rId3" imgW="4285714" imgH="2809524" progId="PBrush">
                  <p:embed/>
                </p:oleObj>
              </mc:Choice>
              <mc:Fallback>
                <p:oleObj name="Bitmap Image" r:id="rId3" imgW="4285714" imgH="280952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61263" cy="4956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77806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371600"/>
            <a:ext cx="8229600" cy="5029200"/>
          </a:xfrm>
        </p:spPr>
        <p:txBody>
          <a:bodyPr>
            <a:noAutofit/>
          </a:bodyPr>
          <a:lstStyle/>
          <a:p>
            <a:pPr marL="0" indent="0">
              <a:buNone/>
            </a:pPr>
            <a:r>
              <a:rPr lang="fr-FR" sz="2400" dirty="0" err="1"/>
              <a:t>Một</a:t>
            </a:r>
            <a:r>
              <a:rPr lang="fr-FR" sz="2400" dirty="0"/>
              <a:t> </a:t>
            </a:r>
            <a:r>
              <a:rPr lang="fr-FR" sz="2400" dirty="0" err="1"/>
              <a:t>đối</a:t>
            </a:r>
            <a:r>
              <a:rPr lang="fr-FR" sz="2400" dirty="0"/>
              <a:t> </a:t>
            </a:r>
            <a:r>
              <a:rPr lang="fr-FR" sz="2400" dirty="0" err="1"/>
              <a:t>tượng</a:t>
            </a:r>
            <a:r>
              <a:rPr lang="fr-FR" sz="2400" dirty="0"/>
              <a:t> </a:t>
            </a:r>
            <a:r>
              <a:rPr lang="fr-FR" sz="2400" dirty="0" err="1"/>
              <a:t>kiểu</a:t>
            </a:r>
            <a:r>
              <a:rPr lang="fr-FR" sz="2400" dirty="0"/>
              <a:t> </a:t>
            </a:r>
            <a:r>
              <a:rPr lang="fr-FR" sz="2400" dirty="0" err="1"/>
              <a:t>delegate</a:t>
            </a:r>
            <a:r>
              <a:rPr lang="fr-FR" sz="2400" dirty="0"/>
              <a:t> </a:t>
            </a:r>
            <a:r>
              <a:rPr lang="fr-FR" sz="2400" dirty="0" err="1"/>
              <a:t>sẽ</a:t>
            </a:r>
            <a:r>
              <a:rPr lang="fr-FR" sz="2400" dirty="0"/>
              <a:t> </a:t>
            </a:r>
            <a:r>
              <a:rPr lang="fr-FR" sz="2400" dirty="0" err="1"/>
              <a:t>chứa</a:t>
            </a:r>
            <a:r>
              <a:rPr lang="fr-FR" sz="2400" dirty="0"/>
              <a:t> </a:t>
            </a:r>
            <a:r>
              <a:rPr lang="fr-FR" sz="2400" dirty="0" err="1"/>
              <a:t>các</a:t>
            </a:r>
            <a:r>
              <a:rPr lang="fr-FR" sz="2400" dirty="0"/>
              <a:t> </a:t>
            </a:r>
            <a:r>
              <a:rPr lang="fr-FR" sz="2400" dirty="0" err="1"/>
              <a:t>thông</a:t>
            </a:r>
            <a:r>
              <a:rPr lang="fr-FR" sz="2400" dirty="0"/>
              <a:t> tin </a:t>
            </a:r>
            <a:r>
              <a:rPr lang="fr-FR" sz="2400" dirty="0" err="1"/>
              <a:t>về</a:t>
            </a:r>
            <a:r>
              <a:rPr lang="fr-FR" sz="2400" dirty="0"/>
              <a:t> </a:t>
            </a:r>
            <a:r>
              <a:rPr lang="fr-FR" sz="2400" dirty="0" err="1"/>
              <a:t>method</a:t>
            </a:r>
            <a:r>
              <a:rPr lang="fr-FR" sz="2400" dirty="0"/>
              <a:t> </a:t>
            </a:r>
            <a:r>
              <a:rPr lang="fr-FR" sz="2400" dirty="0" err="1"/>
              <a:t>mà</a:t>
            </a:r>
            <a:r>
              <a:rPr lang="fr-FR" sz="2400" dirty="0"/>
              <a:t> </a:t>
            </a:r>
            <a:r>
              <a:rPr lang="fr-FR" sz="2400" dirty="0" err="1"/>
              <a:t>nó</a:t>
            </a:r>
            <a:r>
              <a:rPr lang="fr-FR" sz="2400" dirty="0"/>
              <a:t> </a:t>
            </a:r>
            <a:r>
              <a:rPr lang="fr-FR" sz="2400" dirty="0" err="1"/>
              <a:t>trỏ</a:t>
            </a:r>
            <a:r>
              <a:rPr lang="fr-FR" sz="2400" dirty="0"/>
              <a:t> </a:t>
            </a:r>
            <a:r>
              <a:rPr lang="fr-FR" sz="2400" dirty="0" err="1"/>
              <a:t>tới</a:t>
            </a:r>
            <a:r>
              <a:rPr lang="fr-FR" sz="2400" dirty="0"/>
              <a:t>. </a:t>
            </a:r>
            <a:r>
              <a:rPr lang="fr-FR" sz="2400" dirty="0" err="1"/>
              <a:t>Như</a:t>
            </a:r>
            <a:r>
              <a:rPr lang="fr-FR" sz="2400" dirty="0"/>
              <a:t> </a:t>
            </a:r>
            <a:r>
              <a:rPr lang="fr-FR" sz="2400" dirty="0" err="1"/>
              <a:t>vậy</a:t>
            </a:r>
            <a:r>
              <a:rPr lang="fr-FR" sz="2400" dirty="0"/>
              <a:t> </a:t>
            </a:r>
            <a:r>
              <a:rPr lang="fr-FR" sz="2400" dirty="0" err="1"/>
              <a:t>delegate</a:t>
            </a:r>
            <a:r>
              <a:rPr lang="fr-FR" sz="2400" dirty="0"/>
              <a:t> </a:t>
            </a:r>
            <a:r>
              <a:rPr lang="fr-FR" sz="2400" dirty="0" err="1"/>
              <a:t>cũng</a:t>
            </a:r>
            <a:r>
              <a:rPr lang="fr-FR" sz="2400" dirty="0"/>
              <a:t> </a:t>
            </a:r>
            <a:r>
              <a:rPr lang="fr-FR" sz="2400" dirty="0" err="1"/>
              <a:t>giống</a:t>
            </a:r>
            <a:r>
              <a:rPr lang="fr-FR" sz="2400" dirty="0"/>
              <a:t> </a:t>
            </a:r>
            <a:r>
              <a:rPr lang="fr-FR" sz="2400" dirty="0" err="1"/>
              <a:t>như</a:t>
            </a:r>
            <a:r>
              <a:rPr lang="fr-FR" sz="2400" dirty="0"/>
              <a:t> con </a:t>
            </a:r>
            <a:r>
              <a:rPr lang="fr-FR" sz="2400" dirty="0" err="1"/>
              <a:t>trỏ</a:t>
            </a:r>
            <a:r>
              <a:rPr lang="fr-FR" sz="2400" dirty="0"/>
              <a:t> </a:t>
            </a:r>
            <a:r>
              <a:rPr lang="fr-FR" sz="2400" dirty="0" err="1"/>
              <a:t>hàm</a:t>
            </a:r>
            <a:r>
              <a:rPr lang="fr-FR" sz="2400" dirty="0"/>
              <a:t> </a:t>
            </a:r>
            <a:r>
              <a:rPr lang="fr-FR" sz="2400" dirty="0" err="1"/>
              <a:t>trong</a:t>
            </a:r>
            <a:r>
              <a:rPr lang="fr-FR" sz="2400" dirty="0"/>
              <a:t> C</a:t>
            </a:r>
            <a:r>
              <a:rPr lang="fr-FR" sz="2400" dirty="0" smtClean="0"/>
              <a:t>++.</a:t>
            </a:r>
          </a:p>
          <a:p>
            <a:pPr marL="0" indent="0">
              <a:buNone/>
            </a:pPr>
            <a:r>
              <a:rPr lang="fr-FR" sz="2400" dirty="0" err="1" smtClean="0"/>
              <a:t>Ví</a:t>
            </a:r>
            <a:r>
              <a:rPr lang="fr-FR" sz="2400" dirty="0" smtClean="0"/>
              <a:t> </a:t>
            </a:r>
            <a:r>
              <a:rPr lang="fr-FR" sz="2400" dirty="0" err="1" smtClean="0"/>
              <a:t>dụ</a:t>
            </a:r>
            <a:r>
              <a:rPr lang="fr-FR" sz="2400" dirty="0" smtClean="0"/>
              <a:t>:</a:t>
            </a:r>
          </a:p>
          <a:p>
            <a:pPr marL="0" indent="0">
              <a:buNone/>
            </a:pPr>
            <a:endParaRPr lang="fr-FR" sz="1200" dirty="0" smtClean="0"/>
          </a:p>
          <a:p>
            <a:pPr marL="0" indent="0" fontAlgn="base">
              <a:spcBef>
                <a:spcPct val="0"/>
              </a:spcBef>
              <a:spcAft>
                <a:spcPct val="0"/>
              </a:spcAft>
              <a:buNone/>
            </a:pPr>
            <a:r>
              <a:rPr lang="en-US" sz="2000" dirty="0">
                <a:latin typeface="Courier New" pitchFamily="49" charset="0"/>
                <a:cs typeface="Courier New" pitchFamily="49" charset="0"/>
              </a:rPr>
              <a:t>01  using System;</a:t>
            </a:r>
          </a:p>
          <a:p>
            <a:pPr marL="0" indent="0" fontAlgn="base">
              <a:spcBef>
                <a:spcPct val="0"/>
              </a:spcBef>
              <a:spcAft>
                <a:spcPct val="0"/>
              </a:spcAft>
              <a:buNone/>
            </a:pPr>
            <a:r>
              <a:rPr lang="en-US" sz="2000" dirty="0">
                <a:latin typeface="Courier New" pitchFamily="49" charset="0"/>
                <a:cs typeface="Courier New" pitchFamily="49" charset="0"/>
              </a:rPr>
              <a:t>02  delegate void </a:t>
            </a:r>
            <a:r>
              <a:rPr lang="en-US" sz="2000" dirty="0" err="1">
                <a:latin typeface="Courier New" pitchFamily="49" charset="0"/>
                <a:cs typeface="Courier New" pitchFamily="49" charset="0"/>
              </a:rPr>
              <a:t>MethodDelegate</a:t>
            </a:r>
            <a:r>
              <a:rPr lang="en-US" sz="2000" dirty="0">
                <a:latin typeface="Courier New" pitchFamily="49" charset="0"/>
                <a:cs typeface="Courier New" pitchFamily="49" charset="0"/>
              </a:rPr>
              <a:t>();</a:t>
            </a:r>
          </a:p>
          <a:p>
            <a:pPr marL="0" indent="0" fontAlgn="base">
              <a:spcBef>
                <a:spcPct val="0"/>
              </a:spcBef>
              <a:spcAft>
                <a:spcPct val="0"/>
              </a:spcAft>
              <a:buNone/>
            </a:pPr>
            <a:r>
              <a:rPr lang="en-US" sz="2000" dirty="0">
                <a:latin typeface="Courier New" pitchFamily="49" charset="0"/>
                <a:cs typeface="Courier New" pitchFamily="49" charset="0"/>
              </a:rPr>
              <a:t>03  class Person</a:t>
            </a:r>
          </a:p>
          <a:p>
            <a:pPr marL="0" indent="0" fontAlgn="base">
              <a:spcBef>
                <a:spcPct val="0"/>
              </a:spcBef>
              <a:spcAft>
                <a:spcPct val="0"/>
              </a:spcAft>
              <a:buNone/>
            </a:pPr>
            <a:r>
              <a:rPr lang="en-US" sz="2000" dirty="0">
                <a:latin typeface="Courier New" pitchFamily="49" charset="0"/>
                <a:cs typeface="Courier New" pitchFamily="49" charset="0"/>
              </a:rPr>
              <a:t>04  {</a:t>
            </a:r>
          </a:p>
          <a:p>
            <a:pPr marL="0" indent="0" fontAlgn="base">
              <a:spcBef>
                <a:spcPct val="0"/>
              </a:spcBef>
              <a:spcAft>
                <a:spcPct val="0"/>
              </a:spcAft>
              <a:buNone/>
            </a:pPr>
            <a:r>
              <a:rPr lang="en-US" sz="2000" dirty="0">
                <a:latin typeface="Courier New" pitchFamily="49" charset="0"/>
                <a:cs typeface="Courier New" pitchFamily="49" charset="0"/>
              </a:rPr>
              <a:t>05      public void Hello()</a:t>
            </a:r>
          </a:p>
          <a:p>
            <a:pPr marL="0" indent="0" fontAlgn="base">
              <a:spcBef>
                <a:spcPct val="0"/>
              </a:spcBef>
              <a:spcAft>
                <a:spcPct val="0"/>
              </a:spcAft>
              <a:buNone/>
            </a:pPr>
            <a:r>
              <a:rPr lang="en-US" sz="2000" dirty="0">
                <a:latin typeface="Courier New" pitchFamily="49" charset="0"/>
                <a:cs typeface="Courier New" pitchFamily="49" charset="0"/>
              </a:rPr>
              <a:t>06      {</a:t>
            </a:r>
          </a:p>
          <a:p>
            <a:pPr marL="0" indent="0" fontAlgn="base">
              <a:spcBef>
                <a:spcPct val="0"/>
              </a:spcBef>
              <a:spcAft>
                <a:spcPct val="0"/>
              </a:spcAft>
              <a:buNone/>
            </a:pPr>
            <a:r>
              <a:rPr lang="en-US" sz="2000" dirty="0">
                <a:latin typeface="Courier New" pitchFamily="49" charset="0"/>
                <a:cs typeface="Courier New" pitchFamily="49" charset="0"/>
              </a:rPr>
              <a:t>07          </a:t>
            </a:r>
            <a:r>
              <a:rPr lang="en-US" sz="2000" dirty="0" err="1">
                <a:latin typeface="Courier New" pitchFamily="49" charset="0"/>
                <a:cs typeface="Courier New" pitchFamily="49" charset="0"/>
              </a:rPr>
              <a:t>Console.WriteLine</a:t>
            </a:r>
            <a:r>
              <a:rPr lang="en-US" sz="2000" dirty="0">
                <a:latin typeface="Courier New" pitchFamily="49" charset="0"/>
                <a:cs typeface="Courier New" pitchFamily="49" charset="0"/>
              </a:rPr>
              <a:t>("Hello Delegate");</a:t>
            </a:r>
          </a:p>
          <a:p>
            <a:pPr marL="0" indent="0" fontAlgn="base">
              <a:spcBef>
                <a:spcPct val="0"/>
              </a:spcBef>
              <a:spcAft>
                <a:spcPct val="0"/>
              </a:spcAft>
              <a:buNone/>
            </a:pPr>
            <a:r>
              <a:rPr lang="en-US" sz="2000" dirty="0">
                <a:latin typeface="Courier New" pitchFamily="49" charset="0"/>
                <a:cs typeface="Courier New" pitchFamily="49" charset="0"/>
              </a:rPr>
              <a:t>08      }</a:t>
            </a:r>
          </a:p>
          <a:p>
            <a:pPr marL="0" indent="0" fontAlgn="base">
              <a:spcBef>
                <a:spcPct val="0"/>
              </a:spcBef>
              <a:spcAft>
                <a:spcPct val="0"/>
              </a:spcAft>
              <a:buNone/>
            </a:pPr>
            <a:r>
              <a:rPr lang="en-US" sz="2000" dirty="0">
                <a:latin typeface="Courier New" pitchFamily="49" charset="0"/>
                <a:cs typeface="Courier New" pitchFamily="49" charset="0"/>
              </a:rPr>
              <a:t>09  }</a:t>
            </a:r>
          </a:p>
        </p:txBody>
      </p:sp>
    </p:spTree>
    <p:extLst>
      <p:ext uri="{BB962C8B-B14F-4D97-AF65-F5344CB8AC3E}">
        <p14:creationId xmlns:p14="http://schemas.microsoft.com/office/powerpoint/2010/main" val="127661491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Delegates</a:t>
            </a:r>
          </a:p>
        </p:txBody>
      </p:sp>
      <p:sp>
        <p:nvSpPr>
          <p:cNvPr id="3" name="Content Placeholder 2"/>
          <p:cNvSpPr>
            <a:spLocks noGrp="1"/>
          </p:cNvSpPr>
          <p:nvPr>
            <p:ph idx="1"/>
          </p:nvPr>
        </p:nvSpPr>
        <p:spPr>
          <a:xfrm>
            <a:off x="457200" y="1295400"/>
            <a:ext cx="8229600" cy="4525963"/>
          </a:xfrm>
        </p:spPr>
        <p:txBody>
          <a:bodyPr>
            <a:noAutofit/>
          </a:bodyPr>
          <a:lstStyle/>
          <a:p>
            <a:pPr marL="0" indent="0" fontAlgn="base">
              <a:spcBef>
                <a:spcPct val="0"/>
              </a:spcBef>
              <a:spcAft>
                <a:spcPct val="0"/>
              </a:spcAft>
              <a:buNone/>
            </a:pPr>
            <a:r>
              <a:rPr lang="en-US" sz="2400">
                <a:latin typeface="Courier New" pitchFamily="49" charset="0"/>
                <a:cs typeface="Courier New" pitchFamily="49" charset="0"/>
              </a:rPr>
              <a:t>10  class Program</a:t>
            </a:r>
          </a:p>
          <a:p>
            <a:pPr marL="0" indent="0" fontAlgn="base">
              <a:spcBef>
                <a:spcPct val="0"/>
              </a:spcBef>
              <a:spcAft>
                <a:spcPct val="0"/>
              </a:spcAft>
              <a:buNone/>
            </a:pPr>
            <a:r>
              <a:rPr lang="en-US" sz="2400">
                <a:latin typeface="Courier New" pitchFamily="49" charset="0"/>
                <a:cs typeface="Courier New" pitchFamily="49" charset="0"/>
              </a:rPr>
              <a:t>11  {</a:t>
            </a:r>
          </a:p>
          <a:p>
            <a:pPr marL="0" indent="0" fontAlgn="base">
              <a:spcBef>
                <a:spcPct val="0"/>
              </a:spcBef>
              <a:spcAft>
                <a:spcPct val="0"/>
              </a:spcAft>
              <a:buNone/>
            </a:pPr>
            <a:r>
              <a:rPr lang="en-US" sz="2400">
                <a:latin typeface="Courier New" pitchFamily="49" charset="0"/>
                <a:cs typeface="Courier New" pitchFamily="49" charset="0"/>
              </a:rPr>
              <a:t>12      static void Main(string[] args)</a:t>
            </a:r>
          </a:p>
          <a:p>
            <a:pPr marL="0" indent="0" fontAlgn="base">
              <a:spcBef>
                <a:spcPct val="0"/>
              </a:spcBef>
              <a:spcAft>
                <a:spcPct val="0"/>
              </a:spcAft>
              <a:buNone/>
            </a:pPr>
            <a:r>
              <a:rPr lang="en-US" sz="2400">
                <a:latin typeface="Courier New" pitchFamily="49" charset="0"/>
                <a:cs typeface="Courier New" pitchFamily="49" charset="0"/>
              </a:rPr>
              <a:t>13      {</a:t>
            </a:r>
          </a:p>
          <a:p>
            <a:pPr marL="0" indent="0" fontAlgn="base">
              <a:spcBef>
                <a:spcPct val="0"/>
              </a:spcBef>
              <a:spcAft>
                <a:spcPct val="0"/>
              </a:spcAft>
              <a:buNone/>
            </a:pPr>
            <a:r>
              <a:rPr lang="en-US" sz="2400">
                <a:latin typeface="Courier New" pitchFamily="49" charset="0"/>
                <a:cs typeface="Courier New" pitchFamily="49" charset="0"/>
              </a:rPr>
              <a:t>14          Person person = new Person();</a:t>
            </a:r>
          </a:p>
          <a:p>
            <a:pPr marL="0" indent="0" fontAlgn="base">
              <a:spcBef>
                <a:spcPct val="0"/>
              </a:spcBef>
              <a:spcAft>
                <a:spcPct val="0"/>
              </a:spcAft>
              <a:buNone/>
              <a:tabLst>
                <a:tab pos="738188" algn="l"/>
              </a:tabLst>
            </a:pPr>
            <a:r>
              <a:rPr lang="en-US" sz="2400">
                <a:latin typeface="Courier New" pitchFamily="49" charset="0"/>
                <a:cs typeface="Courier New" pitchFamily="49" charset="0"/>
              </a:rPr>
              <a:t>15          MethodDelegate helloDelegate = </a:t>
            </a:r>
            <a:r>
              <a:rPr lang="en-US" sz="2400" smtClean="0">
                <a:latin typeface="Courier New" pitchFamily="49" charset="0"/>
                <a:cs typeface="Courier New" pitchFamily="49" charset="0"/>
              </a:rPr>
              <a:t>	new </a:t>
            </a:r>
            <a:r>
              <a:rPr lang="en-US" sz="2400">
                <a:latin typeface="Courier New" pitchFamily="49" charset="0"/>
                <a:cs typeface="Courier New" pitchFamily="49" charset="0"/>
              </a:rPr>
              <a:t>MethodDelegate(person.Hello);</a:t>
            </a:r>
          </a:p>
          <a:p>
            <a:pPr marL="0" indent="0" fontAlgn="base">
              <a:spcBef>
                <a:spcPct val="0"/>
              </a:spcBef>
              <a:spcAft>
                <a:spcPct val="0"/>
              </a:spcAft>
              <a:buNone/>
            </a:pPr>
            <a:r>
              <a:rPr lang="en-US" sz="2400">
                <a:latin typeface="Courier New" pitchFamily="49" charset="0"/>
                <a:cs typeface="Courier New" pitchFamily="49" charset="0"/>
              </a:rPr>
              <a:t>16          helloDelegate(); //gọi hàm</a:t>
            </a:r>
          </a:p>
          <a:p>
            <a:pPr marL="0" indent="0" fontAlgn="base">
              <a:spcBef>
                <a:spcPct val="0"/>
              </a:spcBef>
              <a:spcAft>
                <a:spcPct val="0"/>
              </a:spcAft>
              <a:buNone/>
            </a:pPr>
            <a:r>
              <a:rPr lang="en-US" sz="2400">
                <a:latin typeface="Courier New" pitchFamily="49" charset="0"/>
                <a:cs typeface="Courier New" pitchFamily="49" charset="0"/>
              </a:rPr>
              <a:t>17      }</a:t>
            </a:r>
          </a:p>
          <a:p>
            <a:pPr marL="0" indent="0" fontAlgn="base">
              <a:spcBef>
                <a:spcPct val="0"/>
              </a:spcBef>
              <a:spcAft>
                <a:spcPct val="0"/>
              </a:spcAft>
              <a:buNone/>
            </a:pPr>
            <a:r>
              <a:rPr lang="en-US" sz="2400">
                <a:latin typeface="Courier New" pitchFamily="49" charset="0"/>
                <a:cs typeface="Courier New" pitchFamily="49" charset="0"/>
              </a:rPr>
              <a:t>18  }</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953000"/>
            <a:ext cx="4829961"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12137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066800"/>
            <a:ext cx="8229600" cy="5638800"/>
          </a:xfrm>
        </p:spPr>
        <p:txBody>
          <a:bodyPr>
            <a:noAutofit/>
          </a:bodyPr>
          <a:lstStyle/>
          <a:p>
            <a:pPr marL="0" indent="0">
              <a:buNone/>
            </a:pPr>
            <a:r>
              <a:rPr lang="en-US" sz="1600">
                <a:latin typeface="Courier New" pitchFamily="49" charset="0"/>
                <a:cs typeface="Courier New" pitchFamily="49" charset="0"/>
              </a:rPr>
              <a:t>01  using System;</a:t>
            </a:r>
          </a:p>
          <a:p>
            <a:pPr marL="0" indent="0">
              <a:buNone/>
            </a:pPr>
            <a:r>
              <a:rPr lang="en-US" sz="1600">
                <a:latin typeface="Courier New" pitchFamily="49" charset="0"/>
                <a:cs typeface="Courier New" pitchFamily="49" charset="0"/>
              </a:rPr>
              <a:t>02  delegate void FunctionToCall(ref int x);</a:t>
            </a:r>
          </a:p>
          <a:p>
            <a:pPr marL="0" indent="0">
              <a:buNone/>
            </a:pPr>
            <a:r>
              <a:rPr lang="en-US" sz="1600">
                <a:latin typeface="Courier New" pitchFamily="49" charset="0"/>
                <a:cs typeface="Courier New" pitchFamily="49" charset="0"/>
              </a:rPr>
              <a:t>03  class Delegate2</a:t>
            </a:r>
          </a:p>
          <a:p>
            <a:pPr marL="0" indent="0">
              <a:buNone/>
            </a:pPr>
            <a:r>
              <a:rPr lang="en-US" sz="1600">
                <a:latin typeface="Courier New" pitchFamily="49" charset="0"/>
                <a:cs typeface="Courier New" pitchFamily="49" charset="0"/>
              </a:rPr>
              <a:t>04  {</a:t>
            </a:r>
          </a:p>
          <a:p>
            <a:pPr marL="0" indent="0">
              <a:buNone/>
            </a:pPr>
            <a:r>
              <a:rPr lang="en-US" sz="1600">
                <a:latin typeface="Courier New" pitchFamily="49" charset="0"/>
                <a:cs typeface="Courier New" pitchFamily="49" charset="0"/>
              </a:rPr>
              <a:t>05      public static void Add2(ref int x)</a:t>
            </a:r>
          </a:p>
          <a:p>
            <a:pPr marL="0" indent="0">
              <a:buNone/>
            </a:pPr>
            <a:r>
              <a:rPr lang="en-US" sz="1600">
                <a:latin typeface="Courier New" pitchFamily="49" charset="0"/>
                <a:cs typeface="Courier New" pitchFamily="49" charset="0"/>
              </a:rPr>
              <a:t>06      {</a:t>
            </a:r>
          </a:p>
          <a:p>
            <a:pPr marL="0" indent="0">
              <a:buNone/>
            </a:pPr>
            <a:r>
              <a:rPr lang="en-US" sz="1600">
                <a:latin typeface="Courier New" pitchFamily="49" charset="0"/>
                <a:cs typeface="Courier New" pitchFamily="49" charset="0"/>
              </a:rPr>
              <a:t>07          x += 2;</a:t>
            </a:r>
          </a:p>
          <a:p>
            <a:pPr marL="0" indent="0">
              <a:buNone/>
            </a:pPr>
            <a:r>
              <a:rPr lang="en-US" sz="1600">
                <a:latin typeface="Courier New" pitchFamily="49" charset="0"/>
                <a:cs typeface="Courier New" pitchFamily="49" charset="0"/>
              </a:rPr>
              <a:t>08      }</a:t>
            </a:r>
          </a:p>
          <a:p>
            <a:pPr marL="0" indent="0">
              <a:buNone/>
            </a:pPr>
            <a:r>
              <a:rPr lang="en-US" sz="1600">
                <a:latin typeface="Courier New" pitchFamily="49" charset="0"/>
                <a:cs typeface="Courier New" pitchFamily="49" charset="0"/>
              </a:rPr>
              <a:t>09      public static void Add3(ref int x)</a:t>
            </a:r>
          </a:p>
          <a:p>
            <a:pPr marL="0" indent="0">
              <a:buNone/>
            </a:pPr>
            <a:r>
              <a:rPr lang="en-US" sz="1600">
                <a:latin typeface="Courier New" pitchFamily="49" charset="0"/>
                <a:cs typeface="Courier New" pitchFamily="49" charset="0"/>
              </a:rPr>
              <a:t>10      {</a:t>
            </a:r>
          </a:p>
          <a:p>
            <a:pPr marL="0" indent="0">
              <a:buNone/>
            </a:pPr>
            <a:r>
              <a:rPr lang="en-US" sz="1600">
                <a:latin typeface="Courier New" pitchFamily="49" charset="0"/>
                <a:cs typeface="Courier New" pitchFamily="49" charset="0"/>
              </a:rPr>
              <a:t>11          x += 3;</a:t>
            </a:r>
          </a:p>
          <a:p>
            <a:pPr marL="0" indent="0">
              <a:buNone/>
            </a:pPr>
            <a:r>
              <a:rPr lang="en-US" sz="1600">
                <a:latin typeface="Courier New" pitchFamily="49" charset="0"/>
                <a:cs typeface="Courier New" pitchFamily="49" charset="0"/>
              </a:rPr>
              <a:t>12      }</a:t>
            </a:r>
          </a:p>
          <a:p>
            <a:pPr marL="0" indent="0">
              <a:buNone/>
            </a:pPr>
            <a:r>
              <a:rPr lang="en-US" sz="1600">
                <a:latin typeface="Courier New" pitchFamily="49" charset="0"/>
                <a:cs typeface="Courier New" pitchFamily="49" charset="0"/>
              </a:rPr>
              <a:t>13      static void Main(string[] args)</a:t>
            </a:r>
          </a:p>
          <a:p>
            <a:pPr marL="0" indent="0">
              <a:buNone/>
            </a:pPr>
            <a:r>
              <a:rPr lang="en-US" sz="1600">
                <a:latin typeface="Courier New" pitchFamily="49" charset="0"/>
                <a:cs typeface="Courier New" pitchFamily="49" charset="0"/>
              </a:rPr>
              <a:t>14      {</a:t>
            </a:r>
          </a:p>
          <a:p>
            <a:pPr marL="0" indent="0">
              <a:buNone/>
            </a:pPr>
            <a:r>
              <a:rPr lang="vi-VN" sz="1600">
                <a:latin typeface="Courier New" pitchFamily="49" charset="0"/>
                <a:cs typeface="Courier New" pitchFamily="49" charset="0"/>
              </a:rPr>
              <a:t>15          // Khai báo đồng thời gán bằng Add2</a:t>
            </a:r>
          </a:p>
          <a:p>
            <a:pPr marL="0" indent="0">
              <a:buNone/>
            </a:pPr>
            <a:r>
              <a:rPr lang="en-US" sz="1600">
                <a:latin typeface="Courier New" pitchFamily="49" charset="0"/>
                <a:cs typeface="Courier New" pitchFamily="49" charset="0"/>
              </a:rPr>
              <a:t>16          FunctionToCall functionDelegate = Add2;</a:t>
            </a:r>
          </a:p>
          <a:p>
            <a:pPr marL="0" indent="0">
              <a:buNone/>
            </a:pPr>
            <a:r>
              <a:rPr lang="en-US" sz="1600">
                <a:latin typeface="Courier New" pitchFamily="49" charset="0"/>
                <a:cs typeface="Courier New" pitchFamily="49" charset="0"/>
              </a:rPr>
              <a:t>17          functionDelegate += Add3;</a:t>
            </a:r>
          </a:p>
          <a:p>
            <a:pPr marL="0" indent="0">
              <a:buNone/>
            </a:pPr>
            <a:r>
              <a:rPr lang="en-US" sz="1600">
                <a:latin typeface="Courier New" pitchFamily="49" charset="0"/>
                <a:cs typeface="Courier New" pitchFamily="49" charset="0"/>
              </a:rPr>
              <a:t>18          functionDelegate += Add2;</a:t>
            </a:r>
          </a:p>
          <a:p>
            <a:pPr marL="0" indent="0">
              <a:buNone/>
            </a:pPr>
            <a:r>
              <a:rPr lang="en-US" sz="1600">
                <a:latin typeface="Courier New" pitchFamily="49" charset="0"/>
                <a:cs typeface="Courier New" pitchFamily="49" charset="0"/>
              </a:rPr>
              <a:t>19          functionDelegate += Add2</a:t>
            </a:r>
            <a:r>
              <a:rPr lang="en-US" sz="1600" smtClean="0">
                <a:latin typeface="Courier New" pitchFamily="49" charset="0"/>
                <a:cs typeface="Courier New" pitchFamily="49" charset="0"/>
              </a:rPr>
              <a:t>;</a:t>
            </a:r>
            <a:endParaRPr lang="en-US" sz="1600">
              <a:latin typeface="Courier New" pitchFamily="49" charset="0"/>
              <a:cs typeface="Courier New" pitchFamily="49" charset="0"/>
            </a:endParaRPr>
          </a:p>
        </p:txBody>
      </p:sp>
    </p:spTree>
    <p:extLst>
      <p:ext uri="{BB962C8B-B14F-4D97-AF65-F5344CB8AC3E}">
        <p14:creationId xmlns:p14="http://schemas.microsoft.com/office/powerpoint/2010/main" val="21507213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smtClean="0"/>
              <a:t>Delegates</a:t>
            </a:r>
            <a:endParaRPr lang="en-US" b="1"/>
          </a:p>
        </p:txBody>
      </p:sp>
      <p:sp>
        <p:nvSpPr>
          <p:cNvPr id="3" name="Content Placeholder 2"/>
          <p:cNvSpPr>
            <a:spLocks noGrp="1"/>
          </p:cNvSpPr>
          <p:nvPr>
            <p:ph idx="1"/>
          </p:nvPr>
        </p:nvSpPr>
        <p:spPr>
          <a:xfrm>
            <a:off x="457200" y="1066800"/>
            <a:ext cx="8229600" cy="4038600"/>
          </a:xfrm>
        </p:spPr>
        <p:txBody>
          <a:bodyPr>
            <a:noAutofit/>
          </a:bodyPr>
          <a:lstStyle/>
          <a:p>
            <a:pPr marL="0" indent="0">
              <a:buNone/>
            </a:pPr>
            <a:r>
              <a:rPr lang="en-US" sz="1800">
                <a:latin typeface="Courier New" pitchFamily="49" charset="0"/>
                <a:cs typeface="Courier New" pitchFamily="49" charset="0"/>
              </a:rPr>
              <a:t>20          int x = 5;</a:t>
            </a:r>
          </a:p>
          <a:p>
            <a:pPr marL="0" indent="0">
              <a:buNone/>
            </a:pPr>
            <a:r>
              <a:rPr lang="en-US" sz="1800">
                <a:latin typeface="Courier New" pitchFamily="49" charset="0"/>
                <a:cs typeface="Courier New" pitchFamily="49" charset="0"/>
              </a:rPr>
              <a:t>21          functionDelegate(ref x); // Gọi delegate</a:t>
            </a:r>
          </a:p>
          <a:p>
            <a:pPr marL="0" indent="0">
              <a:buNone/>
            </a:pPr>
            <a:r>
              <a:rPr lang="en-US" sz="1800">
                <a:latin typeface="Courier New" pitchFamily="49" charset="0"/>
                <a:cs typeface="Courier New" pitchFamily="49" charset="0"/>
              </a:rPr>
              <a:t>22          Console.WriteLine("Value: {0}", x);</a:t>
            </a:r>
          </a:p>
          <a:p>
            <a:pPr marL="0" indent="0">
              <a:buNone/>
            </a:pPr>
            <a:r>
              <a:rPr lang="en-US" sz="1800">
                <a:latin typeface="Courier New" pitchFamily="49" charset="0"/>
                <a:cs typeface="Courier New" pitchFamily="49" charset="0"/>
              </a:rPr>
              <a:t>23          int y = 5;</a:t>
            </a:r>
          </a:p>
          <a:p>
            <a:pPr marL="0" indent="0">
              <a:buNone/>
            </a:pPr>
            <a:r>
              <a:rPr lang="en-US" sz="1800">
                <a:latin typeface="Courier New" pitchFamily="49" charset="0"/>
                <a:cs typeface="Courier New" pitchFamily="49" charset="0"/>
              </a:rPr>
              <a:t>24          functionDelegate = Add2;</a:t>
            </a:r>
          </a:p>
          <a:p>
            <a:pPr marL="0" indent="0">
              <a:buNone/>
            </a:pPr>
            <a:r>
              <a:rPr lang="en-US" sz="1800">
                <a:latin typeface="Courier New" pitchFamily="49" charset="0"/>
                <a:cs typeface="Courier New" pitchFamily="49" charset="0"/>
              </a:rPr>
              <a:t>25          functionDelegate += Add3;</a:t>
            </a:r>
          </a:p>
          <a:p>
            <a:pPr marL="0" indent="0">
              <a:buNone/>
            </a:pPr>
            <a:r>
              <a:rPr lang="en-US" sz="1800">
                <a:latin typeface="Courier New" pitchFamily="49" charset="0"/>
                <a:cs typeface="Courier New" pitchFamily="49" charset="0"/>
              </a:rPr>
              <a:t>26          functionDelegate -= Add2;</a:t>
            </a:r>
          </a:p>
          <a:p>
            <a:pPr marL="0" indent="0">
              <a:buNone/>
            </a:pPr>
            <a:r>
              <a:rPr lang="en-US" sz="1800">
                <a:latin typeface="Courier New" pitchFamily="49" charset="0"/>
                <a:cs typeface="Courier New" pitchFamily="49" charset="0"/>
              </a:rPr>
              <a:t>27          functionDelegate(ref y); // Gọi delegate</a:t>
            </a:r>
          </a:p>
          <a:p>
            <a:pPr marL="0" indent="0">
              <a:buNone/>
            </a:pPr>
            <a:r>
              <a:rPr lang="en-US" sz="1800">
                <a:latin typeface="Courier New" pitchFamily="49" charset="0"/>
                <a:cs typeface="Courier New" pitchFamily="49" charset="0"/>
              </a:rPr>
              <a:t>28          Console.WriteLine("Value: {0}", y);</a:t>
            </a:r>
          </a:p>
          <a:p>
            <a:pPr marL="0" indent="0">
              <a:buNone/>
            </a:pPr>
            <a:r>
              <a:rPr lang="en-US" sz="1800">
                <a:latin typeface="Courier New" pitchFamily="49" charset="0"/>
                <a:cs typeface="Courier New" pitchFamily="49" charset="0"/>
              </a:rPr>
              <a:t>29          Console.ReadLine();</a:t>
            </a:r>
          </a:p>
          <a:p>
            <a:pPr marL="0" indent="0">
              <a:buNone/>
            </a:pPr>
            <a:r>
              <a:rPr lang="en-US" sz="1800">
                <a:latin typeface="Courier New" pitchFamily="49" charset="0"/>
                <a:cs typeface="Courier New" pitchFamily="49" charset="0"/>
              </a:rPr>
              <a:t>30      }</a:t>
            </a:r>
          </a:p>
          <a:p>
            <a:pPr marL="0" indent="0">
              <a:buNone/>
            </a:pPr>
            <a:r>
              <a:rPr lang="en-US" sz="1800">
                <a:latin typeface="Courier New" pitchFamily="49" charset="0"/>
                <a:cs typeface="Courier New" pitchFamily="49" charset="0"/>
              </a:rPr>
              <a:t>31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724400"/>
            <a:ext cx="450492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9537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r-FR" sz="4000" b="1" smtClean="0"/>
              <a:t>Gọi private static method từ lớp khác</a:t>
            </a:r>
            <a:endParaRPr lang="en-US" sz="4000" b="1"/>
          </a:p>
        </p:txBody>
      </p:sp>
      <p:sp>
        <p:nvSpPr>
          <p:cNvPr id="3" name="Content Placeholder 2"/>
          <p:cNvSpPr>
            <a:spLocks noGrp="1"/>
          </p:cNvSpPr>
          <p:nvPr>
            <p:ph idx="1"/>
          </p:nvPr>
        </p:nvSpPr>
        <p:spPr>
          <a:xfrm>
            <a:off x="304800" y="1036637"/>
            <a:ext cx="8229600" cy="4525963"/>
          </a:xfrm>
        </p:spPr>
        <p:txBody>
          <a:bodyPr>
            <a:noAutofit/>
          </a:bodyPr>
          <a:lstStyle/>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delegate void MethodDelegate();</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void Hello(MethodDelegate mDelegate)</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Console.WriteLine("Hello Delegate");</a:t>
            </a:r>
          </a:p>
          <a:p>
            <a:pPr marL="0" indent="0">
              <a:buNone/>
            </a:pPr>
            <a:r>
              <a:rPr lang="vi-VN" sz="1800">
                <a:latin typeface="Courier New" pitchFamily="49" charset="0"/>
                <a:cs typeface="Courier New" pitchFamily="49" charset="0"/>
              </a:rPr>
              <a:t>08          //Gọi Method được truyền vào</a:t>
            </a:r>
          </a:p>
          <a:p>
            <a:pPr marL="0" indent="0">
              <a:buNone/>
            </a:pPr>
            <a:r>
              <a:rPr lang="en-US" sz="1800">
                <a:latin typeface="Courier New" pitchFamily="49" charset="0"/>
                <a:cs typeface="Courier New" pitchFamily="49" charset="0"/>
              </a:rPr>
              <a:t>09          if (mDelegate != null)</a:t>
            </a:r>
          </a:p>
          <a:p>
            <a:pPr marL="0" indent="0">
              <a:buNone/>
            </a:pPr>
            <a:r>
              <a:rPr lang="en-US" sz="1800">
                <a:latin typeface="Courier New" pitchFamily="49" charset="0"/>
                <a:cs typeface="Courier New" pitchFamily="49" charset="0"/>
              </a:rPr>
              <a:t>10              mDelegate();</a:t>
            </a:r>
          </a:p>
          <a:p>
            <a:pPr marL="0" indent="0">
              <a:buNone/>
            </a:pPr>
            <a:r>
              <a:rPr lang="en-US" sz="1800">
                <a:latin typeface="Courier New" pitchFamily="49" charset="0"/>
                <a:cs typeface="Courier New" pitchFamily="49" charset="0"/>
              </a:rPr>
              <a:t>11      }</a:t>
            </a:r>
          </a:p>
          <a:p>
            <a:pPr marL="0" indent="0">
              <a:buNone/>
            </a:pPr>
            <a:r>
              <a:rPr lang="en-US" sz="1800">
                <a:latin typeface="Courier New" pitchFamily="49" charset="0"/>
                <a:cs typeface="Courier New" pitchFamily="49" charset="0"/>
              </a:rPr>
              <a:t>12  }</a:t>
            </a:r>
          </a:p>
          <a:p>
            <a:pPr marL="0" indent="0">
              <a:buNone/>
            </a:pPr>
            <a:r>
              <a:rPr lang="en-US" sz="1800">
                <a:latin typeface="Courier New" pitchFamily="49" charset="0"/>
                <a:cs typeface="Courier New" pitchFamily="49" charset="0"/>
              </a:rPr>
              <a:t>13  class Program</a:t>
            </a:r>
          </a:p>
          <a:p>
            <a:pPr marL="0" indent="0">
              <a:buNone/>
            </a:pPr>
            <a:r>
              <a:rPr lang="en-US" sz="1800">
                <a:latin typeface="Courier New" pitchFamily="49" charset="0"/>
                <a:cs typeface="Courier New" pitchFamily="49" charset="0"/>
              </a:rPr>
              <a:t>14  {</a:t>
            </a:r>
          </a:p>
          <a:p>
            <a:pPr marL="0" indent="0">
              <a:buNone/>
            </a:pPr>
            <a:r>
              <a:rPr lang="en-US" sz="1800">
                <a:latin typeface="Courier New" pitchFamily="49" charset="0"/>
                <a:cs typeface="Courier New" pitchFamily="49" charset="0"/>
              </a:rPr>
              <a:t>15      private static void priMethod()</a:t>
            </a:r>
          </a:p>
          <a:p>
            <a:pPr marL="0" indent="0">
              <a:buNone/>
            </a:pPr>
            <a:r>
              <a:rPr lang="en-US" sz="1800">
                <a:latin typeface="Courier New" pitchFamily="49" charset="0"/>
                <a:cs typeface="Courier New" pitchFamily="49" charset="0"/>
              </a:rPr>
              <a:t>16      {</a:t>
            </a:r>
          </a:p>
          <a:p>
            <a:pPr marL="0" indent="0">
              <a:buNone/>
            </a:pPr>
            <a:r>
              <a:rPr lang="en-US" sz="1800">
                <a:latin typeface="Courier New" pitchFamily="49" charset="0"/>
                <a:cs typeface="Courier New" pitchFamily="49" charset="0"/>
              </a:rPr>
              <a:t>17          Console.WriteLine("Private Method");</a:t>
            </a:r>
          </a:p>
          <a:p>
            <a:pPr marL="0" indent="0">
              <a:buNone/>
            </a:pPr>
            <a:r>
              <a:rPr lang="en-US" sz="1800">
                <a:latin typeface="Courier New" pitchFamily="49" charset="0"/>
                <a:cs typeface="Courier New" pitchFamily="49" charset="0"/>
              </a:rPr>
              <a:t>18      }</a:t>
            </a:r>
          </a:p>
        </p:txBody>
      </p:sp>
    </p:spTree>
    <p:extLst>
      <p:ext uri="{BB962C8B-B14F-4D97-AF65-F5344CB8AC3E}">
        <p14:creationId xmlns:p14="http://schemas.microsoft.com/office/powerpoint/2010/main" val="42670889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fr-FR" sz="4000" b="1"/>
              <a:t>Gọi private static method từ lớp khác</a:t>
            </a:r>
            <a:endParaRPr lang="en-US" sz="4000" b="1"/>
          </a:p>
        </p:txBody>
      </p:sp>
      <p:sp>
        <p:nvSpPr>
          <p:cNvPr id="3" name="Content Placeholder 2"/>
          <p:cNvSpPr>
            <a:spLocks noGrp="1"/>
          </p:cNvSpPr>
          <p:nvPr>
            <p:ph idx="1"/>
          </p:nvPr>
        </p:nvSpPr>
        <p:spPr>
          <a:xfrm>
            <a:off x="457200" y="1341437"/>
            <a:ext cx="8229600" cy="4221163"/>
          </a:xfrm>
        </p:spPr>
        <p:txBody>
          <a:bodyPr>
            <a:noAutofit/>
          </a:bodyPr>
          <a:lstStyle/>
          <a:p>
            <a:pPr marL="0" indent="0">
              <a:buNone/>
            </a:pPr>
            <a:r>
              <a:rPr lang="en-US" sz="1800">
                <a:latin typeface="Courier New" pitchFamily="49" charset="0"/>
                <a:cs typeface="Courier New" pitchFamily="49" charset="0"/>
              </a:rPr>
              <a:t>19      static void Main(string[] args)</a:t>
            </a:r>
          </a:p>
          <a:p>
            <a:pPr marL="0" indent="0">
              <a:buNone/>
            </a:pPr>
            <a:r>
              <a:rPr lang="en-US" sz="1800">
                <a:latin typeface="Courier New" pitchFamily="49" charset="0"/>
                <a:cs typeface="Courier New" pitchFamily="49" charset="0"/>
              </a:rPr>
              <a:t>20      {</a:t>
            </a:r>
          </a:p>
          <a:p>
            <a:pPr marL="0" indent="0">
              <a:buNone/>
            </a:pPr>
            <a:r>
              <a:rPr lang="en-US" sz="1800">
                <a:latin typeface="Courier New" pitchFamily="49" charset="0"/>
                <a:cs typeface="Courier New" pitchFamily="49" charset="0"/>
              </a:rPr>
              <a:t>21          Person person = new Person();</a:t>
            </a:r>
          </a:p>
          <a:p>
            <a:pPr marL="0" indent="0">
              <a:buNone/>
            </a:pPr>
            <a:r>
              <a:rPr lang="en-US" sz="1800">
                <a:latin typeface="Courier New" pitchFamily="49" charset="0"/>
                <a:cs typeface="Courier New" pitchFamily="49" charset="0"/>
              </a:rPr>
              <a:t>22  </a:t>
            </a:r>
          </a:p>
          <a:p>
            <a:pPr marL="0" indent="0">
              <a:buNone/>
            </a:pPr>
            <a:r>
              <a:rPr lang="nb-NO" sz="1800">
                <a:latin typeface="Courier New" pitchFamily="49" charset="0"/>
                <a:cs typeface="Courier New" pitchFamily="49" charset="0"/>
              </a:rPr>
              <a:t>23          //Khai báo delegate trỏ tới privateMethod</a:t>
            </a:r>
          </a:p>
          <a:p>
            <a:pPr marL="0" indent="0">
              <a:buNone/>
              <a:tabLst>
                <a:tab pos="693738" algn="l"/>
              </a:tabLst>
            </a:pPr>
            <a:r>
              <a:rPr lang="en-US" sz="1800">
                <a:latin typeface="Courier New" pitchFamily="49" charset="0"/>
                <a:cs typeface="Courier New" pitchFamily="49" charset="0"/>
              </a:rPr>
              <a:t>24          MethodDelegate helloDelegate = new </a:t>
            </a:r>
            <a:r>
              <a:rPr lang="en-US" sz="1800" smtClean="0">
                <a:latin typeface="Courier New" pitchFamily="49" charset="0"/>
                <a:cs typeface="Courier New" pitchFamily="49" charset="0"/>
              </a:rPr>
              <a:t>	MethodDelegate(priMethod</a:t>
            </a:r>
            <a:r>
              <a:rPr lang="en-US" sz="1800">
                <a:latin typeface="Courier New" pitchFamily="49" charset="0"/>
                <a:cs typeface="Courier New" pitchFamily="49" charset="0"/>
              </a:rPr>
              <a:t>);</a:t>
            </a:r>
          </a:p>
          <a:p>
            <a:pPr marL="0" indent="0">
              <a:buNone/>
            </a:pPr>
            <a:r>
              <a:rPr lang="en-US" sz="1800">
                <a:latin typeface="Courier New" pitchFamily="49" charset="0"/>
                <a:cs typeface="Courier New" pitchFamily="49" charset="0"/>
              </a:rPr>
              <a:t>25  </a:t>
            </a:r>
          </a:p>
          <a:p>
            <a:pPr marL="0" indent="0">
              <a:buNone/>
            </a:pPr>
            <a:r>
              <a:rPr lang="nb-NO" sz="1800">
                <a:latin typeface="Courier New" pitchFamily="49" charset="0"/>
                <a:cs typeface="Courier New" pitchFamily="49" charset="0"/>
              </a:rPr>
              <a:t>26          //Truyền delegate vào method Hello nh</a:t>
            </a:r>
            <a:r>
              <a:rPr lang="vi-VN" sz="1800">
                <a:latin typeface="Courier New" pitchFamily="49" charset="0"/>
                <a:cs typeface="Courier New" pitchFamily="49" charset="0"/>
              </a:rPr>
              <a:t>ư một đối số</a:t>
            </a:r>
          </a:p>
          <a:p>
            <a:pPr marL="0" indent="0">
              <a:buNone/>
            </a:pPr>
            <a:r>
              <a:rPr lang="vi-VN" sz="1800">
                <a:latin typeface="Courier New" pitchFamily="49" charset="0"/>
                <a:cs typeface="Courier New" pitchFamily="49" charset="0"/>
              </a:rPr>
              <a:t>27          person.Hello(helloDelegate);</a:t>
            </a:r>
          </a:p>
          <a:p>
            <a:pPr marL="0" indent="0">
              <a:buNone/>
            </a:pPr>
            <a:r>
              <a:rPr lang="vi-VN" sz="1800">
                <a:latin typeface="Courier New" pitchFamily="49" charset="0"/>
                <a:cs typeface="Courier New" pitchFamily="49" charset="0"/>
              </a:rPr>
              <a:t>28      }</a:t>
            </a:r>
          </a:p>
          <a:p>
            <a:pPr marL="0" indent="0">
              <a:buNone/>
            </a:pPr>
            <a:r>
              <a:rPr lang="vi-VN" sz="1800">
                <a:latin typeface="Courier New" pitchFamily="49" charset="0"/>
                <a:cs typeface="Courier New" pitchFamily="49" charset="0"/>
              </a:rPr>
              <a:t>29  }</a:t>
            </a:r>
          </a:p>
          <a:p>
            <a:pPr marL="0" indent="0">
              <a:buNone/>
            </a:pPr>
            <a:r>
              <a:rPr lang="vi-VN" sz="1800">
                <a:latin typeface="Courier New" pitchFamily="49" charset="0"/>
                <a:cs typeface="Courier New" pitchFamily="49" charset="0"/>
              </a:rPr>
              <a:t>30  </a:t>
            </a:r>
            <a:endParaRPr lang="en-US" sz="1800">
              <a:latin typeface="Courier New" pitchFamily="49" charset="0"/>
              <a:cs typeface="Courier New" pitchFamily="49" charset="0"/>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662" y="5181600"/>
            <a:ext cx="464233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03716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Multicasting</a:t>
            </a:r>
            <a:endParaRPr lang="en-US" b="1"/>
          </a:p>
        </p:txBody>
      </p:sp>
      <p:sp>
        <p:nvSpPr>
          <p:cNvPr id="3" name="Content Placeholder 2"/>
          <p:cNvSpPr>
            <a:spLocks noGrp="1"/>
          </p:cNvSpPr>
          <p:nvPr>
            <p:ph idx="1"/>
          </p:nvPr>
        </p:nvSpPr>
        <p:spPr>
          <a:xfrm>
            <a:off x="381000" y="1341437"/>
            <a:ext cx="8229600" cy="5135563"/>
          </a:xfrm>
        </p:spPr>
        <p:txBody>
          <a:bodyPr>
            <a:noAutofit/>
          </a:bodyPr>
          <a:lstStyle/>
          <a:p>
            <a:pPr marL="0" indent="0">
              <a:buNone/>
            </a:pPr>
            <a:r>
              <a:rPr lang="fr-FR" sz="2200"/>
              <a:t>Không những đại diện cho một method, delegate còn có khả năng trỏ tới nhiều method cùng lúc.</a:t>
            </a:r>
            <a:endParaRPr lang="en-US" sz="2200"/>
          </a:p>
          <a:p>
            <a:pPr marL="0" indent="0">
              <a:buNone/>
            </a:pPr>
            <a:r>
              <a:rPr lang="en-US" sz="1800" smtClean="0">
                <a:latin typeface="Courier New" pitchFamily="49" charset="0"/>
                <a:cs typeface="Courier New" pitchFamily="49" charset="0"/>
              </a:rPr>
              <a:t>01  </a:t>
            </a:r>
            <a:r>
              <a:rPr lang="en-US" sz="1800">
                <a:latin typeface="Courier New" pitchFamily="49" charset="0"/>
                <a:cs typeface="Courier New" pitchFamily="49" charset="0"/>
              </a:rPr>
              <a:t>using System;</a:t>
            </a:r>
          </a:p>
          <a:p>
            <a:pPr marL="0" indent="0">
              <a:buNone/>
            </a:pPr>
            <a:r>
              <a:rPr lang="en-US" sz="1800">
                <a:latin typeface="Courier New" pitchFamily="49" charset="0"/>
                <a:cs typeface="Courier New" pitchFamily="49" charset="0"/>
              </a:rPr>
              <a:t>02  delegate void MethodDelegate();</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void Hello()</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Console.WriteLine("Hello Delegate");</a:t>
            </a:r>
          </a:p>
          <a:p>
            <a:pPr marL="0" indent="0">
              <a:buNone/>
            </a:pPr>
            <a:r>
              <a:rPr lang="en-US" sz="1800">
                <a:latin typeface="Courier New" pitchFamily="49" charset="0"/>
                <a:cs typeface="Courier New" pitchFamily="49" charset="0"/>
              </a:rPr>
              <a:t>08      }</a:t>
            </a:r>
          </a:p>
          <a:p>
            <a:pPr marL="0" indent="0">
              <a:buNone/>
            </a:pPr>
            <a:r>
              <a:rPr lang="en-US" sz="1800">
                <a:latin typeface="Courier New" pitchFamily="49" charset="0"/>
                <a:cs typeface="Courier New" pitchFamily="49" charset="0"/>
              </a:rPr>
              <a:t>09      public void Swim()</a:t>
            </a:r>
          </a:p>
          <a:p>
            <a:pPr marL="0" indent="0">
              <a:buNone/>
            </a:pPr>
            <a:r>
              <a:rPr lang="en-US" sz="1800">
                <a:latin typeface="Courier New" pitchFamily="49" charset="0"/>
                <a:cs typeface="Courier New" pitchFamily="49" charset="0"/>
              </a:rPr>
              <a:t>10      {</a:t>
            </a:r>
          </a:p>
          <a:p>
            <a:pPr marL="0" indent="0">
              <a:buNone/>
            </a:pPr>
            <a:r>
              <a:rPr lang="en-US" sz="1800">
                <a:latin typeface="Courier New" pitchFamily="49" charset="0"/>
                <a:cs typeface="Courier New" pitchFamily="49" charset="0"/>
              </a:rPr>
              <a:t>11          Console.WriteLine("Person is swimming");</a:t>
            </a:r>
          </a:p>
          <a:p>
            <a:pPr marL="0" indent="0">
              <a:buNone/>
            </a:pPr>
            <a:r>
              <a:rPr lang="en-US" sz="1800">
                <a:latin typeface="Courier New" pitchFamily="49" charset="0"/>
                <a:cs typeface="Courier New" pitchFamily="49" charset="0"/>
              </a:rPr>
              <a:t>12      }</a:t>
            </a:r>
          </a:p>
          <a:p>
            <a:pPr marL="0" indent="0">
              <a:buNone/>
            </a:pPr>
            <a:r>
              <a:rPr lang="en-US" sz="1800">
                <a:latin typeface="Courier New" pitchFamily="49" charset="0"/>
                <a:cs typeface="Courier New" pitchFamily="49" charset="0"/>
              </a:rPr>
              <a:t>13  }</a:t>
            </a:r>
          </a:p>
        </p:txBody>
      </p:sp>
    </p:spTree>
    <p:extLst>
      <p:ext uri="{BB962C8B-B14F-4D97-AF65-F5344CB8AC3E}">
        <p14:creationId xmlns:p14="http://schemas.microsoft.com/office/powerpoint/2010/main" val="127260310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fr-FR" b="1"/>
              <a:t>Multicasting</a:t>
            </a:r>
            <a:endParaRPr lang="en-US" b="1"/>
          </a:p>
        </p:txBody>
      </p:sp>
      <p:sp>
        <p:nvSpPr>
          <p:cNvPr id="3" name="Content Placeholder 2"/>
          <p:cNvSpPr>
            <a:spLocks noGrp="1"/>
          </p:cNvSpPr>
          <p:nvPr>
            <p:ph idx="1"/>
          </p:nvPr>
        </p:nvSpPr>
        <p:spPr>
          <a:xfrm>
            <a:off x="457200" y="1066800"/>
            <a:ext cx="8229600" cy="4525963"/>
          </a:xfrm>
        </p:spPr>
        <p:txBody>
          <a:bodyPr>
            <a:noAutofit/>
          </a:bodyPr>
          <a:lstStyle/>
          <a:p>
            <a:pPr marL="0" indent="0">
              <a:buNone/>
            </a:pPr>
            <a:r>
              <a:rPr lang="en-US" sz="1700">
                <a:latin typeface="Courier New" pitchFamily="49" charset="0"/>
                <a:cs typeface="Courier New" pitchFamily="49" charset="0"/>
              </a:rPr>
              <a:t>14  class Program</a:t>
            </a:r>
          </a:p>
          <a:p>
            <a:pPr marL="0" indent="0">
              <a:buNone/>
            </a:pPr>
            <a:r>
              <a:rPr lang="en-US" sz="1700">
                <a:latin typeface="Courier New" pitchFamily="49" charset="0"/>
                <a:cs typeface="Courier New" pitchFamily="49" charset="0"/>
              </a:rPr>
              <a:t>15  {</a:t>
            </a:r>
          </a:p>
          <a:p>
            <a:pPr marL="0" indent="0">
              <a:buNone/>
            </a:pPr>
            <a:r>
              <a:rPr lang="en-US" sz="1700">
                <a:latin typeface="Courier New" pitchFamily="49" charset="0"/>
                <a:cs typeface="Courier New" pitchFamily="49" charset="0"/>
              </a:rPr>
              <a:t>16      static void Main(string[] args)</a:t>
            </a:r>
          </a:p>
          <a:p>
            <a:pPr marL="0" indent="0">
              <a:buNone/>
            </a:pPr>
            <a:r>
              <a:rPr lang="en-US" sz="1700">
                <a:latin typeface="Courier New" pitchFamily="49" charset="0"/>
                <a:cs typeface="Courier New" pitchFamily="49" charset="0"/>
              </a:rPr>
              <a:t>17      {</a:t>
            </a:r>
          </a:p>
          <a:p>
            <a:pPr marL="0" indent="0">
              <a:buNone/>
            </a:pPr>
            <a:r>
              <a:rPr lang="en-US" sz="1700">
                <a:latin typeface="Courier New" pitchFamily="49" charset="0"/>
                <a:cs typeface="Courier New" pitchFamily="49" charset="0"/>
              </a:rPr>
              <a:t>18          Person person = new Person();</a:t>
            </a:r>
          </a:p>
          <a:p>
            <a:pPr marL="0" indent="0">
              <a:buNone/>
            </a:pPr>
            <a:r>
              <a:rPr lang="en-US" sz="1700">
                <a:latin typeface="Courier New" pitchFamily="49" charset="0"/>
                <a:cs typeface="Courier New" pitchFamily="49" charset="0"/>
              </a:rPr>
              <a:t>19          MethodDelegate multicastDelegate = null;</a:t>
            </a:r>
          </a:p>
          <a:p>
            <a:pPr marL="0" indent="0">
              <a:buNone/>
            </a:pPr>
            <a:r>
              <a:rPr lang="en-US" sz="1700">
                <a:latin typeface="Courier New" pitchFamily="49" charset="0"/>
                <a:cs typeface="Courier New" pitchFamily="49" charset="0"/>
              </a:rPr>
              <a:t>20  </a:t>
            </a:r>
          </a:p>
          <a:p>
            <a:pPr marL="0" indent="0">
              <a:buNone/>
            </a:pPr>
            <a:r>
              <a:rPr lang="en-US" sz="1700">
                <a:latin typeface="Courier New" pitchFamily="49" charset="0"/>
                <a:cs typeface="Courier New" pitchFamily="49" charset="0"/>
              </a:rPr>
              <a:t>21          //Multicasting delegate</a:t>
            </a:r>
          </a:p>
          <a:p>
            <a:pPr marL="0" indent="0">
              <a:buNone/>
              <a:tabLst>
                <a:tab pos="574675" algn="l"/>
              </a:tabLst>
            </a:pPr>
            <a:r>
              <a:rPr lang="en-US" sz="1700">
                <a:latin typeface="Courier New" pitchFamily="49" charset="0"/>
                <a:cs typeface="Courier New" pitchFamily="49" charset="0"/>
              </a:rPr>
              <a:t>22          multicastDelegate += new </a:t>
            </a:r>
            <a:r>
              <a:rPr lang="en-US" sz="1700" smtClean="0">
                <a:latin typeface="Courier New" pitchFamily="49" charset="0"/>
                <a:cs typeface="Courier New" pitchFamily="49" charset="0"/>
              </a:rPr>
              <a:t>	MethodDelegate(person.Hello</a:t>
            </a:r>
            <a:r>
              <a:rPr lang="en-US" sz="1700">
                <a:latin typeface="Courier New" pitchFamily="49" charset="0"/>
                <a:cs typeface="Courier New" pitchFamily="49" charset="0"/>
              </a:rPr>
              <a:t>);</a:t>
            </a:r>
          </a:p>
          <a:p>
            <a:pPr marL="0" indent="0">
              <a:buNone/>
              <a:tabLst>
                <a:tab pos="574675" algn="l"/>
              </a:tabLst>
            </a:pPr>
            <a:r>
              <a:rPr lang="en-US" sz="1700">
                <a:latin typeface="Courier New" pitchFamily="49" charset="0"/>
                <a:cs typeface="Courier New" pitchFamily="49" charset="0"/>
              </a:rPr>
              <a:t>23          multicastDelegate += new </a:t>
            </a:r>
            <a:r>
              <a:rPr lang="en-US" sz="1700" smtClean="0">
                <a:latin typeface="Courier New" pitchFamily="49" charset="0"/>
                <a:cs typeface="Courier New" pitchFamily="49" charset="0"/>
              </a:rPr>
              <a:t>	MethodDelegate(person.Swim</a:t>
            </a:r>
            <a:r>
              <a:rPr lang="en-US" sz="1700">
                <a:latin typeface="Courier New" pitchFamily="49" charset="0"/>
                <a:cs typeface="Courier New" pitchFamily="49" charset="0"/>
              </a:rPr>
              <a:t>);</a:t>
            </a:r>
          </a:p>
          <a:p>
            <a:pPr marL="0" indent="0">
              <a:buNone/>
            </a:pPr>
            <a:r>
              <a:rPr lang="en-US" sz="1700">
                <a:latin typeface="Courier New" pitchFamily="49" charset="0"/>
                <a:cs typeface="Courier New" pitchFamily="49" charset="0"/>
              </a:rPr>
              <a:t>24  </a:t>
            </a:r>
          </a:p>
          <a:p>
            <a:pPr marL="0" indent="0">
              <a:buNone/>
            </a:pPr>
            <a:r>
              <a:rPr lang="en-US" sz="1700">
                <a:latin typeface="Courier New" pitchFamily="49" charset="0"/>
                <a:cs typeface="Courier New" pitchFamily="49" charset="0"/>
              </a:rPr>
              <a:t>25          multicastDelegate();</a:t>
            </a:r>
          </a:p>
          <a:p>
            <a:pPr marL="0" indent="0">
              <a:buNone/>
            </a:pPr>
            <a:r>
              <a:rPr lang="en-US" sz="1700">
                <a:latin typeface="Courier New" pitchFamily="49" charset="0"/>
                <a:cs typeface="Courier New" pitchFamily="49" charset="0"/>
              </a:rPr>
              <a:t>26      }</a:t>
            </a:r>
          </a:p>
          <a:p>
            <a:pPr marL="0" indent="0">
              <a:buNone/>
            </a:pPr>
            <a:r>
              <a:rPr lang="en-US" sz="1700">
                <a:latin typeface="Courier New" pitchFamily="49" charset="0"/>
                <a:cs typeface="Courier New" pitchFamily="49" charset="0"/>
              </a:rPr>
              <a:t>27  }</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334000"/>
            <a:ext cx="483030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56228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Events</a:t>
            </a:r>
            <a:endParaRPr lang="en-US" b="1"/>
          </a:p>
        </p:txBody>
      </p:sp>
      <p:sp>
        <p:nvSpPr>
          <p:cNvPr id="3" name="Content Placeholder 2"/>
          <p:cNvSpPr>
            <a:spLocks noGrp="1"/>
          </p:cNvSpPr>
          <p:nvPr>
            <p:ph idx="1"/>
          </p:nvPr>
        </p:nvSpPr>
        <p:spPr>
          <a:xfrm>
            <a:off x="381000" y="1371600"/>
            <a:ext cx="8229600" cy="4525963"/>
          </a:xfrm>
        </p:spPr>
        <p:txBody>
          <a:bodyPr>
            <a:noAutofit/>
          </a:bodyPr>
          <a:lstStyle/>
          <a:p>
            <a:pPr marL="0" indent="0">
              <a:buNone/>
            </a:pPr>
            <a:r>
              <a:rPr lang="vi-VN" sz="2000"/>
              <a:t>Event là các sự kiện xảy ra khi chạy chương trình (sự kiện click của button, sự kiện giá trị của comboBox thay đổi</a:t>
            </a:r>
            <a:r>
              <a:rPr lang="vi-VN" sz="2000" smtClean="0"/>
              <a:t>,…)</a:t>
            </a:r>
            <a:r>
              <a:rPr lang="en-US" sz="2000" smtClean="0"/>
              <a:t>. </a:t>
            </a:r>
            <a:r>
              <a:rPr lang="vi-VN" sz="2000" smtClean="0"/>
              <a:t>Event </a:t>
            </a:r>
            <a:r>
              <a:rPr lang="vi-VN" sz="2000"/>
              <a:t>giúp </a:t>
            </a:r>
            <a:r>
              <a:rPr lang="vi-VN" sz="2000" smtClean="0"/>
              <a:t>xử </a:t>
            </a:r>
            <a:r>
              <a:rPr lang="vi-VN" sz="2000"/>
              <a:t>lý code lịnh hoạt và đơn giản hơn. Khi sử dụng Event thì chúng ta không cần quan tâm đến việc </a:t>
            </a:r>
            <a:r>
              <a:rPr lang="vi-VN" sz="2000" smtClean="0"/>
              <a:t>kh</a:t>
            </a:r>
            <a:r>
              <a:rPr lang="en-US" sz="2000" smtClean="0"/>
              <a:t>i </a:t>
            </a:r>
            <a:r>
              <a:rPr lang="vi-VN" sz="2000" smtClean="0"/>
              <a:t>nào </a:t>
            </a:r>
            <a:r>
              <a:rPr lang="vi-VN" sz="2000"/>
              <a:t>thì đặt hàm xử lý vì khi event phát sinh nó sẽ tự động gọi hàm xử lý ra để thực </a:t>
            </a:r>
            <a:r>
              <a:rPr lang="vi-VN" sz="2000" smtClean="0"/>
              <a:t>hiện.</a:t>
            </a:r>
            <a:endParaRPr lang="en-US" sz="2000" smtClean="0"/>
          </a:p>
          <a:p>
            <a:pPr marL="0" indent="0">
              <a:buNone/>
            </a:pPr>
            <a:r>
              <a:rPr lang="en-US" sz="2000" smtClean="0"/>
              <a:t>Ví dụ:</a:t>
            </a:r>
          </a:p>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internal delegate void TextChanged();</a:t>
            </a:r>
          </a:p>
          <a:p>
            <a:pPr marL="0" indent="0">
              <a:buNone/>
            </a:pPr>
            <a:r>
              <a:rPr lang="en-US" sz="1800">
                <a:latin typeface="Courier New" pitchFamily="49" charset="0"/>
                <a:cs typeface="Courier New" pitchFamily="49" charset="0"/>
              </a:rPr>
              <a:t>03  class Person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public event TextChanged TextChanged</a:t>
            </a:r>
          </a:p>
          <a:p>
            <a:pPr marL="0" indent="0">
              <a:buNone/>
            </a:pPr>
            <a:r>
              <a:rPr lang="en-US" sz="1800">
                <a:latin typeface="Courier New" pitchFamily="49" charset="0"/>
                <a:cs typeface="Courier New" pitchFamily="49" charset="0"/>
              </a:rPr>
              <a:t>06      {</a:t>
            </a:r>
          </a:p>
          <a:p>
            <a:pPr marL="0" indent="0">
              <a:buNone/>
            </a:pPr>
            <a:r>
              <a:rPr lang="en-US" sz="1800">
                <a:latin typeface="Courier New" pitchFamily="49" charset="0"/>
                <a:cs typeface="Courier New" pitchFamily="49" charset="0"/>
              </a:rPr>
              <a:t>07          add { Console.WriteLine("Event added"); }</a:t>
            </a:r>
          </a:p>
          <a:p>
            <a:pPr marL="0" indent="0">
              <a:buNone/>
            </a:pPr>
            <a:r>
              <a:rPr lang="en-US" sz="1800">
                <a:latin typeface="Courier New" pitchFamily="49" charset="0"/>
                <a:cs typeface="Courier New" pitchFamily="49" charset="0"/>
              </a:rPr>
              <a:t>08          remove { Console.WriteLine("Event removed"); }</a:t>
            </a:r>
          </a:p>
          <a:p>
            <a:pPr marL="0" indent="0">
              <a:buNone/>
            </a:pPr>
            <a:r>
              <a:rPr lang="en-US" sz="1800">
                <a:latin typeface="Courier New" pitchFamily="49" charset="0"/>
                <a:cs typeface="Courier New" pitchFamily="49" charset="0"/>
              </a:rPr>
              <a:t>09      }</a:t>
            </a:r>
          </a:p>
          <a:p>
            <a:pPr marL="0" indent="0">
              <a:buNone/>
            </a:pPr>
            <a:r>
              <a:rPr lang="en-US" sz="1800">
                <a:latin typeface="Courier New" pitchFamily="49" charset="0"/>
                <a:cs typeface="Courier New" pitchFamily="49" charset="0"/>
              </a:rPr>
              <a:t>10  }</a:t>
            </a:r>
          </a:p>
        </p:txBody>
      </p:sp>
    </p:spTree>
    <p:extLst>
      <p:ext uri="{BB962C8B-B14F-4D97-AF65-F5344CB8AC3E}">
        <p14:creationId xmlns:p14="http://schemas.microsoft.com/office/powerpoint/2010/main" val="39742682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4525963"/>
          </a:xfrm>
        </p:spPr>
        <p:txBody>
          <a:bodyPr>
            <a:noAutofit/>
          </a:bodyPr>
          <a:lstStyle/>
          <a:p>
            <a:pPr marL="0" indent="0">
              <a:buNone/>
            </a:pPr>
            <a:r>
              <a:rPr lang="en-US" sz="1700">
                <a:latin typeface="Courier New" pitchFamily="49" charset="0"/>
                <a:cs typeface="Courier New" pitchFamily="49" charset="0"/>
              </a:rPr>
              <a:t>11  class Program</a:t>
            </a:r>
          </a:p>
          <a:p>
            <a:pPr marL="0" indent="0">
              <a:buNone/>
            </a:pPr>
            <a:r>
              <a:rPr lang="en-US" sz="1700">
                <a:latin typeface="Courier New" pitchFamily="49" charset="0"/>
                <a:cs typeface="Courier New" pitchFamily="49" charset="0"/>
              </a:rPr>
              <a:t>12  {</a:t>
            </a:r>
          </a:p>
          <a:p>
            <a:pPr marL="0" indent="0">
              <a:buNone/>
            </a:pPr>
            <a:r>
              <a:rPr lang="en-US" sz="1700">
                <a:latin typeface="Courier New" pitchFamily="49" charset="0"/>
                <a:cs typeface="Courier New" pitchFamily="49" charset="0"/>
              </a:rPr>
              <a:t>13      static void Main(string[] args)</a:t>
            </a:r>
          </a:p>
          <a:p>
            <a:pPr marL="0" indent="0">
              <a:buNone/>
            </a:pPr>
            <a:r>
              <a:rPr lang="en-US" sz="1700">
                <a:latin typeface="Courier New" pitchFamily="49" charset="0"/>
                <a:cs typeface="Courier New" pitchFamily="49" charset="0"/>
              </a:rPr>
              <a:t>14      {</a:t>
            </a:r>
          </a:p>
          <a:p>
            <a:pPr marL="0" indent="0">
              <a:buNone/>
            </a:pPr>
            <a:r>
              <a:rPr lang="en-US" sz="1700">
                <a:latin typeface="Courier New" pitchFamily="49" charset="0"/>
                <a:cs typeface="Courier New" pitchFamily="49" charset="0"/>
              </a:rPr>
              <a:t>15          Person person = new Person();</a:t>
            </a:r>
          </a:p>
          <a:p>
            <a:pPr marL="0" indent="0">
              <a:buNone/>
              <a:tabLst>
                <a:tab pos="574675" algn="l"/>
              </a:tabLst>
            </a:pPr>
            <a:r>
              <a:rPr lang="en-US" sz="1700">
                <a:latin typeface="Courier New" pitchFamily="49" charset="0"/>
                <a:cs typeface="Courier New" pitchFamily="49" charset="0"/>
              </a:rPr>
              <a:t>16          person.TextChanged += new </a:t>
            </a:r>
            <a:r>
              <a:rPr lang="en-US" sz="1700" smtClean="0">
                <a:latin typeface="Courier New" pitchFamily="49" charset="0"/>
                <a:cs typeface="Courier New" pitchFamily="49" charset="0"/>
              </a:rPr>
              <a:t>	TextChanged(person_TextChanged</a:t>
            </a:r>
            <a:r>
              <a:rPr lang="en-US" sz="1700">
                <a:latin typeface="Courier New" pitchFamily="49" charset="0"/>
                <a:cs typeface="Courier New" pitchFamily="49" charset="0"/>
              </a:rPr>
              <a:t>);</a:t>
            </a:r>
          </a:p>
          <a:p>
            <a:pPr marL="0" indent="0">
              <a:buNone/>
              <a:tabLst>
                <a:tab pos="574675" algn="l"/>
              </a:tabLst>
            </a:pPr>
            <a:r>
              <a:rPr lang="en-US" sz="1700">
                <a:latin typeface="Courier New" pitchFamily="49" charset="0"/>
                <a:cs typeface="Courier New" pitchFamily="49" charset="0"/>
              </a:rPr>
              <a:t>17          person.TextChanged -= new </a:t>
            </a:r>
            <a:r>
              <a:rPr lang="en-US" sz="1700" smtClean="0">
                <a:latin typeface="Courier New" pitchFamily="49" charset="0"/>
                <a:cs typeface="Courier New" pitchFamily="49" charset="0"/>
              </a:rPr>
              <a:t>	TextChanged(person_TextChanged</a:t>
            </a:r>
            <a:r>
              <a:rPr lang="en-US" sz="1700">
                <a:latin typeface="Courier New" pitchFamily="49" charset="0"/>
                <a:cs typeface="Courier New" pitchFamily="49" charset="0"/>
              </a:rPr>
              <a:t>);</a:t>
            </a:r>
          </a:p>
          <a:p>
            <a:pPr marL="0" indent="0">
              <a:buNone/>
            </a:pPr>
            <a:r>
              <a:rPr lang="en-US" sz="1700">
                <a:latin typeface="Courier New" pitchFamily="49" charset="0"/>
                <a:cs typeface="Courier New" pitchFamily="49" charset="0"/>
              </a:rPr>
              <a:t>18      }</a:t>
            </a:r>
          </a:p>
          <a:p>
            <a:pPr marL="0" indent="0">
              <a:buNone/>
            </a:pPr>
            <a:r>
              <a:rPr lang="en-US" sz="1700">
                <a:latin typeface="Courier New" pitchFamily="49" charset="0"/>
                <a:cs typeface="Courier New" pitchFamily="49" charset="0"/>
              </a:rPr>
              <a:t>19  </a:t>
            </a:r>
          </a:p>
          <a:p>
            <a:pPr marL="0" indent="0">
              <a:buNone/>
            </a:pPr>
            <a:r>
              <a:rPr lang="en-US" sz="1700">
                <a:latin typeface="Courier New" pitchFamily="49" charset="0"/>
                <a:cs typeface="Courier New" pitchFamily="49" charset="0"/>
              </a:rPr>
              <a:t>20      private static void person_TextChanged()</a:t>
            </a:r>
          </a:p>
          <a:p>
            <a:pPr marL="0" indent="0">
              <a:buNone/>
            </a:pPr>
            <a:r>
              <a:rPr lang="en-US" sz="1700">
                <a:latin typeface="Courier New" pitchFamily="49" charset="0"/>
                <a:cs typeface="Courier New" pitchFamily="49" charset="0"/>
              </a:rPr>
              <a:t>21      {</a:t>
            </a:r>
          </a:p>
          <a:p>
            <a:pPr marL="0" indent="0">
              <a:buNone/>
            </a:pPr>
            <a:r>
              <a:rPr lang="en-US" sz="1700">
                <a:latin typeface="Courier New" pitchFamily="49" charset="0"/>
                <a:cs typeface="Courier New" pitchFamily="49" charset="0"/>
              </a:rPr>
              <a:t>22          Console.WriteLine("Event Called");</a:t>
            </a:r>
          </a:p>
          <a:p>
            <a:pPr marL="0" indent="0">
              <a:buNone/>
            </a:pPr>
            <a:r>
              <a:rPr lang="en-US" sz="1700">
                <a:latin typeface="Courier New" pitchFamily="49" charset="0"/>
                <a:cs typeface="Courier New" pitchFamily="49" charset="0"/>
              </a:rPr>
              <a:t>23      }</a:t>
            </a:r>
          </a:p>
          <a:p>
            <a:pPr marL="0" indent="0">
              <a:buNone/>
            </a:pPr>
            <a:r>
              <a:rPr lang="en-US" sz="1700">
                <a:latin typeface="Courier New" pitchFamily="49" charset="0"/>
                <a:cs typeface="Courier New" pitchFamily="49" charset="0"/>
              </a:rPr>
              <a:t>24  }</a:t>
            </a:r>
          </a:p>
        </p:txBody>
      </p:sp>
      <p:sp>
        <p:nvSpPr>
          <p:cNvPr id="7" name="Title 1"/>
          <p:cNvSpPr>
            <a:spLocks noGrp="1"/>
          </p:cNvSpPr>
          <p:nvPr>
            <p:ph type="title"/>
          </p:nvPr>
        </p:nvSpPr>
        <p:spPr>
          <a:xfrm>
            <a:off x="457200" y="0"/>
            <a:ext cx="8229600" cy="1143000"/>
          </a:xfrm>
        </p:spPr>
        <p:txBody>
          <a:bodyPr/>
          <a:lstStyle/>
          <a:p>
            <a:r>
              <a:rPr lang="fr-FR" b="1"/>
              <a:t>Events</a:t>
            </a:r>
            <a:endParaRPr lang="en-US" b="1"/>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334000"/>
            <a:ext cx="4267200" cy="151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120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a:t>
            </a:r>
            <a:endParaRPr lang="en-US" b="1">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479584"/>
              </p:ext>
            </p:extLst>
          </p:nvPr>
        </p:nvGraphicFramePr>
        <p:xfrm>
          <a:off x="347984" y="1500847"/>
          <a:ext cx="8472488" cy="4736465"/>
        </p:xfrm>
        <a:graphic>
          <a:graphicData uri="http://schemas.openxmlformats.org/drawingml/2006/table">
            <a:tbl>
              <a:tblPr/>
              <a:tblGrid>
                <a:gridCol w="1441450"/>
                <a:gridCol w="1692275"/>
                <a:gridCol w="1911350"/>
                <a:gridCol w="3427413"/>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cs typeface="Arial" charset="0"/>
                        </a:rPr>
                        <a:t>Kiểu</a:t>
                      </a:r>
                      <a:r>
                        <a:rPr kumimoji="0" lang="en-US" sz="2400" b="1" i="0" u="none" strike="noStrike" cap="none" normalizeH="0" baseline="0" dirty="0" smtClean="0">
                          <a:ln>
                            <a:noFill/>
                          </a:ln>
                          <a:solidFill>
                            <a:schemeClr val="bg1"/>
                          </a:solidFill>
                          <a:effectLst/>
                          <a:latin typeface="Arial" charset="0"/>
                          <a:cs typeface="Arial" charset="0"/>
                        </a:rPr>
                        <a:t>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dương không dấu từ </a:t>
                      </a:r>
                      <a:r>
                        <a:rPr kumimoji="0" lang="vi-VN" sz="2400" b="0" i="0" u="none" strike="noStrike" cap="none" normalizeH="0" baseline="0" smtClean="0">
                          <a:ln>
                            <a:noFill/>
                          </a:ln>
                          <a:solidFill>
                            <a:srgbClr val="FF0000"/>
                          </a:solidFill>
                          <a:effectLst/>
                          <a:latin typeface="Arial" charset="0"/>
                          <a:cs typeface="Arial" charset="0"/>
                        </a:rPr>
                        <a:t>0-255</a:t>
                      </a:r>
                      <a:endParaRPr kumimoji="0" lang="en-US" sz="2400" b="0" i="0" u="none" strike="noStrike" cap="none" normalizeH="0" baseline="0" smtClean="0">
                        <a:ln>
                          <a:noFill/>
                        </a:ln>
                        <a:solidFill>
                          <a:srgbClr val="FF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a:t>
                      </a:r>
                      <a:r>
                        <a:rPr kumimoji="0" lang="en-US" sz="2400" b="0" i="0" u="none" strike="noStrike" cap="none" normalizeH="0" baseline="0" smtClean="0">
                          <a:ln>
                            <a:noFill/>
                          </a:ln>
                          <a:solidFill>
                            <a:srgbClr val="000000"/>
                          </a:solidFill>
                          <a:effectLst/>
                          <a:latin typeface="Arial" charset="0"/>
                          <a:cs typeface="Arial" charset="0"/>
                        </a:rPr>
                        <a:t>í</a:t>
                      </a:r>
                      <a:r>
                        <a:rPr kumimoji="0" lang="vi-VN" sz="2400" b="0" i="0" u="none" strike="noStrike" cap="none" normalizeH="0" baseline="0" smtClean="0">
                          <a:ln>
                            <a:noFill/>
                          </a:ln>
                          <a:solidFill>
                            <a:srgbClr val="000000"/>
                          </a:solidFill>
                          <a:effectLst/>
                          <a:latin typeface="Arial" charset="0"/>
                          <a:cs typeface="Arial" charset="0"/>
                        </a:rPr>
                        <a:t> tự Unicode</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Giá trị logic </a:t>
                      </a:r>
                      <a:r>
                        <a:rPr kumimoji="0" lang="en-US" sz="2400" b="0" i="0" u="none" strike="noStrike" cap="none" normalizeH="0" baseline="0" smtClean="0">
                          <a:ln>
                            <a:noFill/>
                          </a:ln>
                          <a:solidFill>
                            <a:srgbClr val="FF0000"/>
                          </a:solidFill>
                          <a:effectLst/>
                          <a:latin typeface="Arial" charset="0"/>
                          <a:cs typeface="Arial" charset="0"/>
                        </a:rPr>
                        <a:t>true/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 từ </a:t>
                      </a:r>
                      <a:r>
                        <a:rPr kumimoji="0" lang="vi-VN" sz="2400" b="0" i="0" u="none" strike="noStrike" cap="none" normalizeH="0" baseline="0" smtClean="0">
                          <a:ln>
                            <a:noFill/>
                          </a:ln>
                          <a:solidFill>
                            <a:srgbClr val="FF0000"/>
                          </a:solidFill>
                          <a:effectLst/>
                          <a:latin typeface="Arial" charset="0"/>
                          <a:cs typeface="Arial" charset="0"/>
                        </a:rPr>
                        <a:t>-128 đến 127</a:t>
                      </a:r>
                      <a:r>
                        <a:rPr kumimoji="0" lang="vi-VN" sz="2400" b="0" i="0" u="none" strike="noStrike" cap="none" normalizeH="0" baseline="0" smtClean="0">
                          <a:ln>
                            <a:noFill/>
                          </a:ln>
                          <a:solidFill>
                            <a:srgbClr val="000000"/>
                          </a:solidFill>
                          <a:effectLst/>
                          <a:latin typeface="Arial" charset="0"/>
                          <a:cs typeface="Arial" charset="0"/>
                        </a:rPr>
                        <a:t>)</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short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giá trị </a:t>
                      </a:r>
                      <a:r>
                        <a:rPr kumimoji="0" lang="vi-VN" sz="2400" b="0" i="0" u="none" strike="noStrike" cap="none" normalizeH="0" baseline="0" smtClean="0">
                          <a:ln>
                            <a:noFill/>
                          </a:ln>
                          <a:solidFill>
                            <a:srgbClr val="FF0000"/>
                          </a:solidFill>
                          <a:effectLst/>
                          <a:latin typeface="Arial" charset="0"/>
                          <a:cs typeface="Arial" charset="0"/>
                        </a:rPr>
                        <a:t>từ -32768 đến</a:t>
                      </a:r>
                      <a:r>
                        <a:rPr kumimoji="0" lang="en-US" sz="2400" b="0" i="0" u="none" strike="noStrike" cap="none" normalizeH="0" baseline="0" smtClean="0">
                          <a:ln>
                            <a:noFill/>
                          </a:ln>
                          <a:solidFill>
                            <a:srgbClr val="FF0000"/>
                          </a:solidFill>
                          <a:effectLst/>
                          <a:latin typeface="Arial" charset="0"/>
                          <a:cs typeface="Arial" charset="0"/>
                        </a:rPr>
                        <a:t> 32767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ushort</a:t>
                      </a:r>
                      <a:endParaRPr kumimoji="0" lang="en-US" sz="24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65.535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288600628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Anonymous Method</a:t>
            </a:r>
            <a:endParaRPr lang="en-US" b="1"/>
          </a:p>
        </p:txBody>
      </p:sp>
      <p:sp>
        <p:nvSpPr>
          <p:cNvPr id="3" name="Content Placeholder 2"/>
          <p:cNvSpPr>
            <a:spLocks noGrp="1"/>
          </p:cNvSpPr>
          <p:nvPr>
            <p:ph idx="1"/>
          </p:nvPr>
        </p:nvSpPr>
        <p:spPr>
          <a:xfrm>
            <a:off x="457200" y="1447800"/>
            <a:ext cx="8229600" cy="4525963"/>
          </a:xfrm>
        </p:spPr>
        <p:txBody>
          <a:bodyPr>
            <a:noAutofit/>
          </a:bodyPr>
          <a:lstStyle/>
          <a:p>
            <a:pPr marL="0" indent="0">
              <a:buNone/>
            </a:pPr>
            <a:r>
              <a:rPr lang="fr-FR" sz="2200" smtClean="0"/>
              <a:t>Thay </a:t>
            </a:r>
            <a:r>
              <a:rPr lang="fr-FR" sz="2200"/>
              <a:t>vì khai báo một event như sau</a:t>
            </a:r>
            <a:endParaRPr lang="en-US" sz="2200"/>
          </a:p>
          <a:p>
            <a:pPr marL="0" indent="0">
              <a:buNone/>
            </a:pPr>
            <a:r>
              <a:rPr lang="en-US" sz="2200" smtClean="0"/>
              <a:t>    person.TextChanged </a:t>
            </a:r>
            <a:r>
              <a:rPr lang="en-US" sz="2200"/>
              <a:t>+= new TextChanged(person_TextChanged</a:t>
            </a:r>
            <a:r>
              <a:rPr lang="en-US" sz="2200" smtClean="0"/>
              <a:t>);</a:t>
            </a:r>
          </a:p>
          <a:p>
            <a:pPr marL="0" indent="0">
              <a:buNone/>
            </a:pPr>
            <a:r>
              <a:rPr lang="fr-FR" sz="2200"/>
              <a:t>Event đó trỏ tới </a:t>
            </a:r>
            <a:r>
              <a:rPr lang="fr-FR" sz="2200" smtClean="0"/>
              <a:t>method</a:t>
            </a:r>
          </a:p>
          <a:p>
            <a:pPr marL="0" indent="0">
              <a:buNone/>
            </a:pPr>
            <a:r>
              <a:rPr lang="en-US" sz="2200" smtClean="0"/>
              <a:t>     private </a:t>
            </a:r>
            <a:r>
              <a:rPr lang="en-US" sz="2200"/>
              <a:t>static void person_TextChanged()</a:t>
            </a:r>
          </a:p>
          <a:p>
            <a:pPr marL="0" indent="0">
              <a:buNone/>
            </a:pPr>
            <a:r>
              <a:rPr lang="en-US" sz="2200"/>
              <a:t>     </a:t>
            </a:r>
            <a:r>
              <a:rPr lang="en-US" sz="2200" smtClean="0"/>
              <a:t>{</a:t>
            </a:r>
            <a:endParaRPr lang="en-US" sz="2200"/>
          </a:p>
          <a:p>
            <a:pPr marL="0" indent="0">
              <a:buNone/>
            </a:pPr>
            <a:r>
              <a:rPr lang="en-US" sz="2200"/>
              <a:t>     </a:t>
            </a:r>
            <a:r>
              <a:rPr lang="en-US" sz="2200" smtClean="0"/>
              <a:t>     </a:t>
            </a:r>
            <a:r>
              <a:rPr lang="en-US" sz="2200"/>
              <a:t>Console.WriteLine("Event Called");</a:t>
            </a:r>
          </a:p>
          <a:p>
            <a:pPr marL="0" indent="0">
              <a:buNone/>
            </a:pPr>
            <a:r>
              <a:rPr lang="en-US" sz="2200"/>
              <a:t>     </a:t>
            </a:r>
            <a:r>
              <a:rPr lang="en-US" sz="2200" smtClean="0"/>
              <a:t>}</a:t>
            </a:r>
          </a:p>
          <a:p>
            <a:pPr marL="0" indent="0">
              <a:buNone/>
            </a:pPr>
            <a:r>
              <a:rPr lang="fr-FR" sz="2200"/>
              <a:t>Bây giờ với tính năng anonymous method, ta có thể đơn giản hóa như </a:t>
            </a:r>
            <a:r>
              <a:rPr lang="fr-FR" sz="2200" smtClean="0"/>
              <a:t>sau</a:t>
            </a:r>
          </a:p>
          <a:p>
            <a:pPr marL="0" indent="0">
              <a:buNone/>
            </a:pPr>
            <a:r>
              <a:rPr lang="en-US" sz="2200" smtClean="0"/>
              <a:t>     person.TextChanged </a:t>
            </a:r>
            <a:r>
              <a:rPr lang="en-US" sz="2200"/>
              <a:t>+= </a:t>
            </a:r>
            <a:r>
              <a:rPr lang="en-US" sz="2200" b="1"/>
              <a:t>delegate()</a:t>
            </a:r>
            <a:endParaRPr lang="en-US" sz="2200"/>
          </a:p>
          <a:p>
            <a:pPr marL="0" indent="0">
              <a:buNone/>
            </a:pPr>
            <a:r>
              <a:rPr lang="en-US" sz="2200" b="1"/>
              <a:t>                                    {</a:t>
            </a:r>
            <a:endParaRPr lang="en-US" sz="2200"/>
          </a:p>
          <a:p>
            <a:pPr marL="0" indent="0">
              <a:buNone/>
            </a:pPr>
            <a:r>
              <a:rPr lang="en-US" sz="2200" b="1"/>
              <a:t>                                        Console.WriteLine("Event Called");</a:t>
            </a:r>
            <a:endParaRPr lang="en-US" sz="2200"/>
          </a:p>
          <a:p>
            <a:pPr marL="0" indent="0">
              <a:buNone/>
            </a:pPr>
            <a:r>
              <a:rPr lang="en-US" sz="2200" b="1"/>
              <a:t>                                    };</a:t>
            </a:r>
            <a:endParaRPr lang="en-US" sz="2200"/>
          </a:p>
        </p:txBody>
      </p:sp>
    </p:spTree>
    <p:extLst>
      <p:ext uri="{BB962C8B-B14F-4D97-AF65-F5344CB8AC3E}">
        <p14:creationId xmlns:p14="http://schemas.microsoft.com/office/powerpoint/2010/main" val="42159549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Lambda Expressions</a:t>
            </a:r>
          </a:p>
        </p:txBody>
      </p:sp>
      <p:sp>
        <p:nvSpPr>
          <p:cNvPr id="3" name="Content Placeholder 2"/>
          <p:cNvSpPr>
            <a:spLocks noGrp="1"/>
          </p:cNvSpPr>
          <p:nvPr>
            <p:ph idx="1"/>
          </p:nvPr>
        </p:nvSpPr>
        <p:spPr>
          <a:xfrm>
            <a:off x="381000" y="1384300"/>
            <a:ext cx="8229600" cy="4178300"/>
          </a:xfrm>
        </p:spPr>
        <p:txBody>
          <a:bodyPr>
            <a:noAutofit/>
          </a:bodyPr>
          <a:lstStyle/>
          <a:p>
            <a:pPr marL="0" indent="0">
              <a:buNone/>
            </a:pPr>
            <a:r>
              <a:rPr lang="en-US" sz="2000"/>
              <a:t>Lambda Expression được dùng để viết những phương thức anonymous ngắn gọn dùng để tạo ra các delegate</a:t>
            </a:r>
          </a:p>
          <a:p>
            <a:pPr marL="0" indent="0">
              <a:buNone/>
            </a:pPr>
            <a:r>
              <a:rPr lang="en-US" sz="2000"/>
              <a:t>Ví dụ:</a:t>
            </a:r>
          </a:p>
          <a:p>
            <a:pPr marL="0" indent="0">
              <a:buNone/>
            </a:pPr>
            <a:r>
              <a:rPr lang="en-US" sz="1800">
                <a:latin typeface="Courier New" pitchFamily="49" charset="0"/>
                <a:cs typeface="Courier New" pitchFamily="49" charset="0"/>
              </a:rPr>
              <a:t>01  using System;</a:t>
            </a:r>
          </a:p>
          <a:p>
            <a:pPr marL="0" indent="0">
              <a:buNone/>
            </a:pPr>
            <a:r>
              <a:rPr lang="en-US" sz="1800">
                <a:latin typeface="Courier New" pitchFamily="49" charset="0"/>
                <a:cs typeface="Courier New" pitchFamily="49" charset="0"/>
              </a:rPr>
              <a:t>02  public delegate int MyDelegate(int n);</a:t>
            </a:r>
          </a:p>
          <a:p>
            <a:pPr marL="0" indent="0">
              <a:buNone/>
            </a:pPr>
            <a:r>
              <a:rPr lang="en-US" sz="1800">
                <a:latin typeface="Courier New" pitchFamily="49" charset="0"/>
                <a:cs typeface="Courier New" pitchFamily="49" charset="0"/>
              </a:rPr>
              <a:t>03  class LambdaExpresion</a:t>
            </a:r>
          </a:p>
          <a:p>
            <a:pPr marL="0" indent="0">
              <a:buNone/>
            </a:pPr>
            <a:r>
              <a:rPr lang="en-US" sz="1800">
                <a:latin typeface="Courier New" pitchFamily="49" charset="0"/>
                <a:cs typeface="Courier New" pitchFamily="49" charset="0"/>
              </a:rPr>
              <a:t>04  {</a:t>
            </a:r>
          </a:p>
          <a:p>
            <a:pPr marL="0" indent="0">
              <a:buNone/>
            </a:pPr>
            <a:r>
              <a:rPr lang="en-US" sz="1800">
                <a:latin typeface="Courier New" pitchFamily="49" charset="0"/>
                <a:cs typeface="Courier New" pitchFamily="49" charset="0"/>
              </a:rPr>
              <a:t>05      static void Main()</a:t>
            </a:r>
          </a:p>
          <a:p>
            <a:pPr marL="0" indent="0">
              <a:buNone/>
            </a:pPr>
            <a:r>
              <a:rPr lang="en-US" sz="1800">
                <a:latin typeface="Courier New" pitchFamily="49" charset="0"/>
                <a:cs typeface="Courier New" pitchFamily="49" charset="0"/>
              </a:rPr>
              <a:t>06      {</a:t>
            </a:r>
          </a:p>
          <a:p>
            <a:pPr marL="0" indent="0">
              <a:buNone/>
              <a:tabLst>
                <a:tab pos="515938" algn="l"/>
              </a:tabLst>
            </a:pPr>
            <a:r>
              <a:rPr lang="en-US" sz="1800">
                <a:latin typeface="Courier New" pitchFamily="49" charset="0"/>
                <a:cs typeface="Courier New" pitchFamily="49" charset="0"/>
              </a:rPr>
              <a:t>07          // Anonymous method that returns the argument </a:t>
            </a:r>
            <a:r>
              <a:rPr lang="en-US" sz="1800" smtClean="0">
                <a:latin typeface="Courier New" pitchFamily="49" charset="0"/>
                <a:cs typeface="Courier New" pitchFamily="49" charset="0"/>
              </a:rPr>
              <a:t>	multiplied </a:t>
            </a:r>
            <a:r>
              <a:rPr lang="en-US" sz="1800">
                <a:latin typeface="Courier New" pitchFamily="49" charset="0"/>
                <a:cs typeface="Courier New" pitchFamily="49" charset="0"/>
              </a:rPr>
              <a:t>by 10:</a:t>
            </a:r>
          </a:p>
          <a:p>
            <a:pPr marL="0" indent="0">
              <a:buNone/>
              <a:tabLst>
                <a:tab pos="515938" algn="l"/>
              </a:tabLst>
            </a:pPr>
            <a:r>
              <a:rPr lang="en-US" sz="1800">
                <a:latin typeface="Courier New" pitchFamily="49" charset="0"/>
                <a:cs typeface="Courier New" pitchFamily="49" charset="0"/>
              </a:rPr>
              <a:t>08          MyDelegate Obj1 = new MyDelegate(delegate(int </a:t>
            </a:r>
            <a:r>
              <a:rPr lang="en-US" sz="1800" smtClean="0">
                <a:latin typeface="Courier New" pitchFamily="49" charset="0"/>
                <a:cs typeface="Courier New" pitchFamily="49" charset="0"/>
              </a:rPr>
              <a:t>	n</a:t>
            </a:r>
            <a:r>
              <a:rPr lang="en-US" sz="1800">
                <a:latin typeface="Courier New" pitchFamily="49" charset="0"/>
                <a:cs typeface="Courier New" pitchFamily="49" charset="0"/>
              </a:rPr>
              <a:t>) { return n * 10; });</a:t>
            </a:r>
          </a:p>
          <a:p>
            <a:pPr marL="0" indent="0">
              <a:buNone/>
            </a:pPr>
            <a:r>
              <a:rPr lang="en-US" sz="1800">
                <a:latin typeface="Courier New" pitchFamily="49" charset="0"/>
                <a:cs typeface="Courier New" pitchFamily="49" charset="0"/>
              </a:rPr>
              <a:t>09          // Display the result:</a:t>
            </a:r>
          </a:p>
          <a:p>
            <a:pPr marL="0" indent="0">
              <a:buNone/>
              <a:tabLst>
                <a:tab pos="515938" algn="l"/>
              </a:tabLst>
            </a:pPr>
            <a:r>
              <a:rPr lang="en-US" sz="1800">
                <a:latin typeface="Courier New" pitchFamily="49" charset="0"/>
                <a:cs typeface="Courier New" pitchFamily="49" charset="0"/>
              </a:rPr>
              <a:t>10          Console.WriteLine("The value using an </a:t>
            </a:r>
            <a:r>
              <a:rPr lang="en-US" sz="1800" smtClean="0">
                <a:latin typeface="Courier New" pitchFamily="49" charset="0"/>
                <a:cs typeface="Courier New" pitchFamily="49" charset="0"/>
              </a:rPr>
              <a:t>	anonymous </a:t>
            </a:r>
            <a:r>
              <a:rPr lang="en-US" sz="1800">
                <a:latin typeface="Courier New" pitchFamily="49" charset="0"/>
                <a:cs typeface="Courier New" pitchFamily="49" charset="0"/>
              </a:rPr>
              <a:t>method is: {0}", Obj1(5</a:t>
            </a:r>
            <a:r>
              <a:rPr lang="en-US" sz="1800" smtClean="0">
                <a:latin typeface="Courier New" pitchFamily="49" charset="0"/>
                <a:cs typeface="Courier New" pitchFamily="49" charset="0"/>
              </a:rPr>
              <a:t>));</a:t>
            </a:r>
            <a:endParaRPr lang="en-US" sz="1800">
              <a:latin typeface="Courier New" pitchFamily="49" charset="0"/>
              <a:cs typeface="Courier New" pitchFamily="49" charset="0"/>
            </a:endParaRPr>
          </a:p>
        </p:txBody>
      </p:sp>
    </p:spTree>
    <p:extLst>
      <p:ext uri="{BB962C8B-B14F-4D97-AF65-F5344CB8AC3E}">
        <p14:creationId xmlns:p14="http://schemas.microsoft.com/office/powerpoint/2010/main" val="115126962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3306763"/>
          </a:xfrm>
        </p:spPr>
        <p:txBody>
          <a:bodyPr>
            <a:noAutofit/>
          </a:bodyPr>
          <a:lstStyle/>
          <a:p>
            <a:pPr marL="0" indent="0">
              <a:buNone/>
            </a:pPr>
            <a:r>
              <a:rPr lang="en-US" sz="2000">
                <a:latin typeface="Courier New" pitchFamily="49" charset="0"/>
                <a:cs typeface="Courier New" pitchFamily="49" charset="0"/>
              </a:rPr>
              <a:t>11          // Using lambda expression to do the </a:t>
            </a:r>
            <a:r>
              <a:rPr lang="en-US" sz="2000" smtClean="0">
                <a:latin typeface="Courier New" pitchFamily="49" charset="0"/>
                <a:cs typeface="Courier New" pitchFamily="49" charset="0"/>
              </a:rPr>
              <a:t>	same </a:t>
            </a:r>
            <a:r>
              <a:rPr lang="en-US" sz="2000">
                <a:latin typeface="Courier New" pitchFamily="49" charset="0"/>
                <a:cs typeface="Courier New" pitchFamily="49" charset="0"/>
              </a:rPr>
              <a:t>job:</a:t>
            </a:r>
          </a:p>
          <a:p>
            <a:pPr marL="0" indent="0">
              <a:buNone/>
            </a:pPr>
            <a:r>
              <a:rPr lang="pt-BR" sz="2000">
                <a:latin typeface="Courier New" pitchFamily="49" charset="0"/>
                <a:cs typeface="Courier New" pitchFamily="49" charset="0"/>
              </a:rPr>
              <a:t>12          MyDelegate Obj2 = (int n) =&gt; n * 10; </a:t>
            </a:r>
          </a:p>
          <a:p>
            <a:pPr marL="0" indent="0">
              <a:buNone/>
            </a:pPr>
            <a:r>
              <a:rPr lang="en-US" sz="2000">
                <a:latin typeface="Courier New" pitchFamily="49" charset="0"/>
                <a:cs typeface="Courier New" pitchFamily="49" charset="0"/>
              </a:rPr>
              <a:t>13          // Display the result:</a:t>
            </a:r>
          </a:p>
          <a:p>
            <a:pPr marL="0" indent="0">
              <a:buNone/>
              <a:tabLst>
                <a:tab pos="574675" algn="l"/>
              </a:tabLst>
            </a:pPr>
            <a:r>
              <a:rPr lang="en-US" sz="2000">
                <a:latin typeface="Courier New" pitchFamily="49" charset="0"/>
                <a:cs typeface="Courier New" pitchFamily="49" charset="0"/>
              </a:rPr>
              <a:t>14          Console.WriteLine("The value using a </a:t>
            </a:r>
            <a:r>
              <a:rPr lang="en-US" sz="2000" smtClean="0">
                <a:latin typeface="Courier New" pitchFamily="49" charset="0"/>
                <a:cs typeface="Courier New" pitchFamily="49" charset="0"/>
              </a:rPr>
              <a:t>	lambda </a:t>
            </a:r>
            <a:r>
              <a:rPr lang="en-US" sz="2000">
                <a:latin typeface="Courier New" pitchFamily="49" charset="0"/>
                <a:cs typeface="Courier New" pitchFamily="49" charset="0"/>
              </a:rPr>
              <a:t>expression is: {0}", Obj2(5));</a:t>
            </a:r>
          </a:p>
          <a:p>
            <a:pPr marL="0" indent="0">
              <a:buNone/>
            </a:pPr>
            <a:r>
              <a:rPr lang="en-US" sz="2000">
                <a:latin typeface="Courier New" pitchFamily="49" charset="0"/>
                <a:cs typeface="Courier New" pitchFamily="49" charset="0"/>
              </a:rPr>
              <a:t>15          Console.ReadLine();</a:t>
            </a:r>
          </a:p>
          <a:p>
            <a:pPr marL="0" indent="0">
              <a:buNone/>
            </a:pPr>
            <a:r>
              <a:rPr lang="en-US" sz="2000">
                <a:latin typeface="Courier New" pitchFamily="49" charset="0"/>
                <a:cs typeface="Courier New" pitchFamily="49" charset="0"/>
              </a:rPr>
              <a:t>16      }</a:t>
            </a:r>
          </a:p>
          <a:p>
            <a:pPr marL="0" indent="0">
              <a:buNone/>
            </a:pPr>
            <a:r>
              <a:rPr lang="en-US" sz="2000">
                <a:latin typeface="Courier New" pitchFamily="49" charset="0"/>
                <a:cs typeface="Courier New" pitchFamily="49" charset="0"/>
              </a:rPr>
              <a:t>17  }</a:t>
            </a:r>
          </a:p>
          <a:p>
            <a:endParaRPr lang="en-US" sz="2000"/>
          </a:p>
        </p:txBody>
      </p:sp>
      <p:sp>
        <p:nvSpPr>
          <p:cNvPr id="7" name="Title 1"/>
          <p:cNvSpPr>
            <a:spLocks noGrp="1"/>
          </p:cNvSpPr>
          <p:nvPr>
            <p:ph type="title"/>
          </p:nvPr>
        </p:nvSpPr>
        <p:spPr>
          <a:xfrm>
            <a:off x="457200" y="0"/>
            <a:ext cx="8229600" cy="1143000"/>
          </a:xfrm>
        </p:spPr>
        <p:txBody>
          <a:bodyPr/>
          <a:lstStyle/>
          <a:p>
            <a:r>
              <a:rPr lang="en-US" b="1"/>
              <a:t>Lambda Expressions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20381"/>
            <a:ext cx="58154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04801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990600"/>
          </a:xfrm>
        </p:spPr>
        <p:txBody>
          <a:bodyPr>
            <a:normAutofit/>
          </a:bodyPr>
          <a:lstStyle/>
          <a:p>
            <a:pPr marL="0" indent="0">
              <a:buNone/>
            </a:pPr>
            <a:r>
              <a:rPr lang="en-US" sz="2600"/>
              <a:t>Môi trường .NET cung cấp những giao diện chuẩn cho việc liệt kê, so sánh, và tạo các tập </a:t>
            </a:r>
            <a:r>
              <a:rPr lang="en-US" sz="2600" smtClean="0"/>
              <a:t>hợp.</a:t>
            </a:r>
          </a:p>
          <a:p>
            <a:endParaRPr lang="en-US" sz="2600"/>
          </a:p>
        </p:txBody>
      </p:sp>
      <p:sp>
        <p:nvSpPr>
          <p:cNvPr id="7" name="Title 6"/>
          <p:cNvSpPr>
            <a:spLocks noGrp="1"/>
          </p:cNvSpPr>
          <p:nvPr>
            <p:ph type="title"/>
          </p:nvPr>
        </p:nvSpPr>
        <p:spPr>
          <a:xfrm>
            <a:off x="457200" y="0"/>
            <a:ext cx="8229600" cy="1143000"/>
          </a:xfrm>
        </p:spPr>
        <p:txBody>
          <a:bodyPr/>
          <a:lstStyle/>
          <a:p>
            <a:r>
              <a:rPr lang="en-US" b="1" smtClean="0"/>
              <a:t>Giao diện tập hợp</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2130260856"/>
              </p:ext>
            </p:extLst>
          </p:nvPr>
        </p:nvGraphicFramePr>
        <p:xfrm>
          <a:off x="533400" y="2514600"/>
          <a:ext cx="8305800" cy="3892772"/>
        </p:xfrm>
        <a:graphic>
          <a:graphicData uri="http://schemas.openxmlformats.org/drawingml/2006/table">
            <a:tbl>
              <a:tblPr firstRow="1" firstCol="1" lastRow="1" lastCol="1" bandRow="1" bandCol="1">
                <a:tableStyleId>{5940675A-B579-460E-94D1-54222C63F5DA}</a:tableStyleId>
              </a:tblPr>
              <a:tblGrid>
                <a:gridCol w="2678959"/>
                <a:gridCol w="5626841"/>
              </a:tblGrid>
              <a:tr h="582591">
                <a:tc>
                  <a:txBody>
                    <a:bodyPr/>
                    <a:lstStyle/>
                    <a:p>
                      <a:pPr marL="67945">
                        <a:lnSpc>
                          <a:spcPct val="115000"/>
                        </a:lnSpc>
                        <a:spcBef>
                          <a:spcPts val="430"/>
                        </a:spcBef>
                        <a:spcAft>
                          <a:spcPts val="0"/>
                        </a:spcAft>
                      </a:pPr>
                      <a:r>
                        <a:rPr lang="en-US" sz="1800" dirty="0" err="1">
                          <a:effectLst/>
                        </a:rPr>
                        <a:t>IE</a:t>
                      </a:r>
                      <a:r>
                        <a:rPr lang="en-US" sz="1800" spc="-5" dirty="0" err="1">
                          <a:effectLst/>
                        </a:rPr>
                        <a:t>n</a:t>
                      </a:r>
                      <a:r>
                        <a:rPr lang="en-US" sz="1800" dirty="0" err="1">
                          <a:effectLst/>
                        </a:rPr>
                        <a:t>u</a:t>
                      </a:r>
                      <a:r>
                        <a:rPr lang="en-US" sz="1800" spc="-5" dirty="0" err="1">
                          <a:effectLst/>
                        </a:rPr>
                        <a:t>m</a:t>
                      </a:r>
                      <a:r>
                        <a:rPr lang="en-US" sz="1800" dirty="0" err="1">
                          <a:effectLst/>
                        </a:rPr>
                        <a:t>erable</a:t>
                      </a:r>
                      <a:endParaRPr lang="en-US" sz="1800" dirty="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err="1" smtClean="0">
                          <a:solidFill>
                            <a:schemeClr val="tx1"/>
                          </a:solidFill>
                          <a:effectLst/>
                          <a:latin typeface="+mn-lt"/>
                          <a:ea typeface="+mn-ea"/>
                          <a:cs typeface="+mn-cs"/>
                        </a:rPr>
                        <a:t>Khi</a:t>
                      </a:r>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một</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lớp</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cài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đặt</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giao</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diện</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này</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đối</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tượng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thuộc</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lớp</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đó</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có</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thể</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dùng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trong</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câu</a:t>
                      </a:r>
                      <a:r>
                        <a:rPr lang="en-US" sz="1800" kern="1200" baseline="0" dirty="0" smtClean="0">
                          <a:solidFill>
                            <a:schemeClr val="tx1"/>
                          </a:solidFill>
                          <a:effectLst/>
                          <a:latin typeface="+mn-lt"/>
                          <a:ea typeface="+mn-ea"/>
                          <a:cs typeface="+mn-cs"/>
                        </a:rPr>
                        <a:t> </a:t>
                      </a:r>
                      <a:r>
                        <a:rPr lang="en-US" sz="1800" kern="1200" baseline="0" dirty="0" err="1" smtClean="0">
                          <a:solidFill>
                            <a:schemeClr val="tx1"/>
                          </a:solidFill>
                          <a:effectLst/>
                          <a:latin typeface="+mn-lt"/>
                          <a:ea typeface="+mn-ea"/>
                          <a:cs typeface="+mn-cs"/>
                        </a:rPr>
                        <a:t>lệnh</a:t>
                      </a:r>
                      <a:r>
                        <a:rPr lang="en-US" sz="1800" kern="1200" baseline="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foreach</a:t>
                      </a:r>
                      <a:r>
                        <a:rPr lang="en-US" sz="1800" kern="1200" dirty="0">
                          <a:solidFill>
                            <a:schemeClr val="tx1"/>
                          </a:solidFill>
                          <a:effectLst/>
                          <a:latin typeface="+mn-lt"/>
                          <a:ea typeface="+mn-ea"/>
                          <a:cs typeface="+mn-cs"/>
                        </a:rPr>
                        <a:t>.</a:t>
                      </a:r>
                    </a:p>
                  </a:txBody>
                  <a:tcPr marL="0" marR="0" marT="0" marB="0"/>
                </a:tc>
              </a:tr>
              <a:tr h="847519">
                <a:tc>
                  <a:txBody>
                    <a:bodyPr/>
                    <a:lstStyle/>
                    <a:p>
                      <a:pPr marL="67945">
                        <a:lnSpc>
                          <a:spcPct val="115000"/>
                        </a:lnSpc>
                        <a:spcBef>
                          <a:spcPts val="430"/>
                        </a:spcBef>
                        <a:spcAft>
                          <a:spcPts val="0"/>
                        </a:spcAft>
                      </a:pPr>
                      <a:r>
                        <a:rPr lang="en-US" sz="1800" smtClean="0">
                          <a:effectLst/>
                        </a:rPr>
                        <a:t>I</a:t>
                      </a:r>
                      <a:r>
                        <a:rPr lang="en-US" sz="1800" spc="-10" smtClean="0">
                          <a:effectLst/>
                        </a:rPr>
                        <a:t>C</a:t>
                      </a:r>
                      <a:r>
                        <a:rPr lang="en-US" sz="1800" spc="5" smtClean="0">
                          <a:effectLst/>
                        </a:rPr>
                        <a:t>ol</a:t>
                      </a:r>
                      <a:r>
                        <a:rPr lang="en-US" sz="1800" smtClean="0">
                          <a:effectLst/>
                        </a:rPr>
                        <a:t>l</a:t>
                      </a:r>
                      <a:r>
                        <a:rPr lang="en-US" sz="1800" spc="-10" smtClean="0">
                          <a:effectLst/>
                        </a:rPr>
                        <a:t>e</a:t>
                      </a:r>
                      <a:r>
                        <a:rPr lang="en-US" sz="1800" spc="10" smtClean="0">
                          <a:effectLst/>
                        </a:rPr>
                        <a:t>c</a:t>
                      </a:r>
                      <a:r>
                        <a:rPr lang="en-US" sz="1800" smtClean="0">
                          <a:effectLst/>
                        </a:rPr>
                        <a:t>tion</a:t>
                      </a:r>
                    </a:p>
                    <a:p>
                      <a:pPr marL="67945">
                        <a:lnSpc>
                          <a:spcPct val="115000"/>
                        </a:lnSpc>
                        <a:spcBef>
                          <a:spcPts val="430"/>
                        </a:spcBef>
                        <a:spcAft>
                          <a:spcPts val="0"/>
                        </a:spcAft>
                      </a:pPr>
                      <a:endParaRPr lang="en-US" sz="1800">
                        <a:effectLst/>
                        <a:latin typeface="Calibri"/>
                        <a:ea typeface="Calibri"/>
                        <a:cs typeface="Times New Roman"/>
                      </a:endParaRPr>
                    </a:p>
                  </a:txBody>
                  <a:tcPr marL="0" marR="0" marT="0" marB="0"/>
                </a:tc>
                <a:tc>
                  <a:txBody>
                    <a:bodyPr/>
                    <a:lstStyle/>
                    <a:p>
                      <a:pPr marL="67945" marR="21590">
                        <a:lnSpc>
                          <a:spcPct val="130000"/>
                        </a:lnSpc>
                        <a:spcBef>
                          <a:spcPts val="315"/>
                        </a:spcBef>
                        <a:spcAft>
                          <a:spcPts val="0"/>
                        </a:spcAft>
                      </a:pPr>
                      <a:r>
                        <a:rPr lang="en-US" sz="1800" kern="1200" dirty="0" err="1">
                          <a:solidFill>
                            <a:schemeClr val="tx1"/>
                          </a:solidFill>
                          <a:effectLst/>
                          <a:latin typeface="+mn-lt"/>
                          <a:ea typeface="+mn-ea"/>
                          <a:cs typeface="+mn-cs"/>
                        </a:rPr>
                        <a:t>Thực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bởi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tất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cả</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để</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cung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cấp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phương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thức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CopyTo</a:t>
                      </a:r>
                      <a:r>
                        <a:rPr lang="en-US" sz="1800" kern="1200" dirty="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cũng</a:t>
                      </a:r>
                      <a:r>
                        <a:rPr lang="en-US" sz="1800" kern="1200" dirty="0" smtClean="0">
                          <a:solidFill>
                            <a:schemeClr val="tx1"/>
                          </a:solidFill>
                          <a:effectLst/>
                          <a:latin typeface="+mn-lt"/>
                          <a:ea typeface="+mn-ea"/>
                          <a:cs typeface="+mn-cs"/>
                        </a:rPr>
                        <a:t>  </a:t>
                      </a:r>
                      <a:r>
                        <a:rPr lang="en-US" sz="1800" kern="1200" dirty="0" err="1">
                          <a:solidFill>
                            <a:schemeClr val="tx1"/>
                          </a:solidFill>
                          <a:effectLst/>
                          <a:latin typeface="+mn-lt"/>
                          <a:ea typeface="+mn-ea"/>
                          <a:cs typeface="+mn-cs"/>
                        </a:rPr>
                        <a:t>như</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thuộc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tính</a:t>
                      </a:r>
                      <a:r>
                        <a:rPr lang="en-US" sz="1800" kern="1200" dirty="0">
                          <a:solidFill>
                            <a:schemeClr val="tx1"/>
                          </a:solidFill>
                          <a:effectLst/>
                          <a:latin typeface="+mn-lt"/>
                          <a:ea typeface="+mn-ea"/>
                          <a:cs typeface="+mn-cs"/>
                        </a:rPr>
                        <a:t>  Count,</a:t>
                      </a:r>
                    </a:p>
                    <a:p>
                      <a:pPr marL="67945">
                        <a:lnSpc>
                          <a:spcPct val="115000"/>
                        </a:lnSpc>
                        <a:spcBef>
                          <a:spcPts val="15"/>
                        </a:spcBef>
                        <a:spcAft>
                          <a:spcPts val="0"/>
                        </a:spcAft>
                      </a:pPr>
                      <a:r>
                        <a:rPr lang="en-US" sz="1800" kern="1200" dirty="0" err="1">
                          <a:solidFill>
                            <a:schemeClr val="tx1"/>
                          </a:solidFill>
                          <a:effectLst/>
                          <a:latin typeface="+mn-lt"/>
                          <a:ea typeface="+mn-ea"/>
                          <a:cs typeface="+mn-cs"/>
                        </a:rPr>
                        <a:t>ISReadOnly</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ISSynchronized</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và</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SyncRoot</a:t>
                      </a:r>
                      <a:r>
                        <a:rPr lang="en-US" sz="1800" kern="1200" dirty="0">
                          <a:solidFill>
                            <a:schemeClr val="tx1"/>
                          </a:solidFill>
                          <a:effectLst/>
                          <a:latin typeface="+mn-lt"/>
                          <a:ea typeface="+mn-ea"/>
                          <a:cs typeface="+mn-cs"/>
                        </a:rPr>
                        <a:t>.</a:t>
                      </a:r>
                    </a:p>
                  </a:txBody>
                  <a:tcPr marL="0" marR="0" marT="0" marB="0"/>
                </a:tc>
              </a:tr>
              <a:tr h="582591">
                <a:tc>
                  <a:txBody>
                    <a:bodyPr/>
                    <a:lstStyle/>
                    <a:p>
                      <a:pPr marL="67945">
                        <a:lnSpc>
                          <a:spcPct val="115000"/>
                        </a:lnSpc>
                        <a:spcBef>
                          <a:spcPts val="430"/>
                        </a:spcBef>
                        <a:spcAft>
                          <a:spcPts val="0"/>
                        </a:spcAft>
                      </a:pPr>
                      <a:r>
                        <a:rPr lang="en-US" sz="1800" smtClean="0">
                          <a:effectLst/>
                        </a:rPr>
                        <a:t>I</a:t>
                      </a:r>
                      <a:r>
                        <a:rPr lang="en-US" sz="1800" spc="-10" smtClean="0">
                          <a:effectLst/>
                        </a:rPr>
                        <a:t>C</a:t>
                      </a:r>
                      <a:r>
                        <a:rPr lang="en-US" sz="1800" smtClean="0">
                          <a:effectLst/>
                        </a:rPr>
                        <a:t>o</a:t>
                      </a:r>
                      <a:r>
                        <a:rPr lang="en-US" sz="1800" spc="-10" smtClean="0">
                          <a:effectLst/>
                        </a:rPr>
                        <a:t>m</a:t>
                      </a:r>
                      <a:r>
                        <a:rPr lang="en-US" sz="1800" spc="-5" smtClean="0">
                          <a:effectLst/>
                        </a:rPr>
                        <a:t>p</a:t>
                      </a:r>
                      <a:r>
                        <a:rPr lang="en-US" sz="1800" smtClean="0">
                          <a:effectLst/>
                        </a:rPr>
                        <a:t>a</a:t>
                      </a:r>
                      <a:r>
                        <a:rPr lang="en-US" sz="1800" spc="-5" smtClean="0">
                          <a:effectLst/>
                        </a:rPr>
                        <a:t>re</a:t>
                      </a:r>
                      <a:r>
                        <a:rPr lang="en-US" sz="1800" smtClean="0">
                          <a:effectLst/>
                        </a:rPr>
                        <a:t>r</a:t>
                      </a:r>
                    </a:p>
                    <a:p>
                      <a:pPr marL="67945">
                        <a:lnSpc>
                          <a:spcPct val="115000"/>
                        </a:lnSpc>
                        <a:spcBef>
                          <a:spcPts val="430"/>
                        </a:spcBef>
                        <a:spcAft>
                          <a:spcPts val="0"/>
                        </a:spcAft>
                      </a:pP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a:solidFill>
                            <a:schemeClr val="tx1"/>
                          </a:solidFill>
                          <a:effectLst/>
                          <a:latin typeface="+mn-lt"/>
                          <a:ea typeface="+mn-ea"/>
                          <a:cs typeface="+mn-cs"/>
                        </a:rPr>
                        <a:t>So </a:t>
                      </a:r>
                      <a:r>
                        <a:rPr lang="en-US" sz="1800" kern="1200" dirty="0" err="1">
                          <a:solidFill>
                            <a:schemeClr val="tx1"/>
                          </a:solidFill>
                          <a:effectLst/>
                          <a:latin typeface="+mn-lt"/>
                          <a:ea typeface="+mn-ea"/>
                          <a:cs typeface="+mn-cs"/>
                        </a:rPr>
                        <a:t>sánh</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giữa</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hai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đối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tượng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lưu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giữ</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trong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để</a:t>
                      </a:r>
                      <a:endParaRPr lang="en-US" sz="1800" kern="1200" dirty="0">
                        <a:solidFill>
                          <a:schemeClr val="tx1"/>
                        </a:solidFill>
                        <a:effectLst/>
                        <a:latin typeface="+mn-lt"/>
                        <a:ea typeface="+mn-ea"/>
                        <a:cs typeface="+mn-cs"/>
                      </a:endParaRPr>
                    </a:p>
                    <a:p>
                      <a:pPr marL="67945">
                        <a:lnSpc>
                          <a:spcPct val="115000"/>
                        </a:lnSpc>
                        <a:spcBef>
                          <a:spcPts val="420"/>
                        </a:spcBef>
                        <a:spcAft>
                          <a:spcPts val="0"/>
                        </a:spcAft>
                      </a:pPr>
                      <a:r>
                        <a:rPr lang="en-US" sz="1800" kern="1200" dirty="0" err="1">
                          <a:solidFill>
                            <a:schemeClr val="tx1"/>
                          </a:solidFill>
                          <a:effectLst/>
                          <a:latin typeface="+mn-lt"/>
                          <a:ea typeface="+mn-ea"/>
                          <a:cs typeface="+mn-cs"/>
                        </a:rPr>
                        <a:t>sắp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xếp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các</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đối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tượng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trong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r>
                        <a:rPr lang="en-US" sz="1800" kern="1200" dirty="0">
                          <a:solidFill>
                            <a:schemeClr val="tx1"/>
                          </a:solidFill>
                          <a:effectLst/>
                          <a:latin typeface="+mn-lt"/>
                          <a:ea typeface="+mn-ea"/>
                          <a:cs typeface="+mn-cs"/>
                        </a:rPr>
                        <a:t>.</a:t>
                      </a:r>
                    </a:p>
                  </a:txBody>
                  <a:tcPr marL="0" marR="0" marT="0" marB="0"/>
                </a:tc>
              </a:tr>
              <a:tr h="282507">
                <a:tc>
                  <a:txBody>
                    <a:bodyPr/>
                    <a:lstStyle/>
                    <a:p>
                      <a:pPr marL="67945">
                        <a:lnSpc>
                          <a:spcPct val="115000"/>
                        </a:lnSpc>
                        <a:spcBef>
                          <a:spcPts val="315"/>
                        </a:spcBef>
                        <a:spcAft>
                          <a:spcPts val="0"/>
                        </a:spcAft>
                      </a:pPr>
                      <a:r>
                        <a:rPr lang="en-US" sz="1800" spc="-30" smtClean="0">
                          <a:effectLst/>
                        </a:rPr>
                        <a:t>I</a:t>
                      </a:r>
                      <a:r>
                        <a:rPr lang="en-US" sz="1800" smtClean="0">
                          <a:effectLst/>
                        </a:rPr>
                        <a:t>List </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a:solidFill>
                            <a:schemeClr val="tx1"/>
                          </a:solidFill>
                          <a:effectLst/>
                          <a:latin typeface="+mn-lt"/>
                          <a:ea typeface="+mn-ea"/>
                          <a:cs typeface="+mn-cs"/>
                        </a:rPr>
                        <a:t>Sử dụng bởi những tập hợp mảng được chỉ mục</a:t>
                      </a:r>
                    </a:p>
                  </a:txBody>
                  <a:tcPr marL="0" marR="0" marT="0" marB="0"/>
                </a:tc>
              </a:tr>
              <a:tr h="566896">
                <a:tc>
                  <a:txBody>
                    <a:bodyPr/>
                    <a:lstStyle/>
                    <a:p>
                      <a:pPr marL="67945">
                        <a:lnSpc>
                          <a:spcPct val="115000"/>
                        </a:lnSpc>
                        <a:spcBef>
                          <a:spcPts val="315"/>
                        </a:spcBef>
                        <a:spcAft>
                          <a:spcPts val="0"/>
                        </a:spcAft>
                      </a:pPr>
                      <a:r>
                        <a:rPr lang="en-US" sz="1800" spc="-30" smtClean="0">
                          <a:effectLst/>
                        </a:rPr>
                        <a:t>IDictionary </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a:solidFill>
                            <a:schemeClr val="tx1"/>
                          </a:solidFill>
                          <a:effectLst/>
                          <a:latin typeface="+mn-lt"/>
                          <a:ea typeface="+mn-ea"/>
                          <a:cs typeface="+mn-cs"/>
                        </a:rPr>
                        <a:t>Dùng trong các tập hợp dựa trên </a:t>
                      </a:r>
                      <a:r>
                        <a:rPr lang="en-US" sz="1800" kern="1200" smtClean="0">
                          <a:solidFill>
                            <a:schemeClr val="tx1"/>
                          </a:solidFill>
                          <a:effectLst/>
                          <a:latin typeface="+mn-lt"/>
                          <a:ea typeface="+mn-ea"/>
                          <a:cs typeface="+mn-cs"/>
                        </a:rPr>
                        <a:t>key va value</a:t>
                      </a:r>
                      <a:endParaRPr lang="en-US" sz="1800" kern="1200">
                        <a:solidFill>
                          <a:schemeClr val="tx1"/>
                        </a:solidFill>
                        <a:effectLst/>
                        <a:latin typeface="+mn-lt"/>
                        <a:ea typeface="+mn-ea"/>
                        <a:cs typeface="+mn-cs"/>
                      </a:endParaRPr>
                    </a:p>
                  </a:txBody>
                  <a:tcPr marL="0" marR="0" marT="0" marB="0"/>
                </a:tc>
              </a:tr>
              <a:tr h="566896">
                <a:tc>
                  <a:txBody>
                    <a:bodyPr/>
                    <a:lstStyle/>
                    <a:p>
                      <a:pPr marL="67945">
                        <a:lnSpc>
                          <a:spcPct val="115000"/>
                        </a:lnSpc>
                        <a:spcBef>
                          <a:spcPts val="315"/>
                        </a:spcBef>
                        <a:spcAft>
                          <a:spcPts val="0"/>
                        </a:spcAft>
                      </a:pPr>
                      <a:r>
                        <a:rPr lang="en-US" sz="1800" spc="-30">
                          <a:effectLst/>
                        </a:rPr>
                        <a:t>IDictionaryEnumerator</a:t>
                      </a:r>
                      <a:endParaRPr lang="en-US" sz="1800">
                        <a:effectLst/>
                        <a:latin typeface="Calibri"/>
                        <a:ea typeface="Calibri"/>
                        <a:cs typeface="Times New Roman"/>
                      </a:endParaRPr>
                    </a:p>
                  </a:txBody>
                  <a:tcPr marL="0" marR="0" marT="0" marB="0"/>
                </a:tc>
                <a:tc>
                  <a:txBody>
                    <a:bodyPr/>
                    <a:lstStyle/>
                    <a:p>
                      <a:pPr marL="67945">
                        <a:lnSpc>
                          <a:spcPct val="115000"/>
                        </a:lnSpc>
                        <a:spcBef>
                          <a:spcPts val="315"/>
                        </a:spcBef>
                        <a:spcAft>
                          <a:spcPts val="0"/>
                        </a:spcAft>
                      </a:pPr>
                      <a:r>
                        <a:rPr lang="en-US" sz="1800" kern="1200" dirty="0">
                          <a:solidFill>
                            <a:schemeClr val="tx1"/>
                          </a:solidFill>
                          <a:effectLst/>
                          <a:latin typeface="+mn-lt"/>
                          <a:ea typeface="+mn-ea"/>
                          <a:cs typeface="+mn-cs"/>
                        </a:rPr>
                        <a:t>Cho </a:t>
                      </a:r>
                      <a:r>
                        <a:rPr lang="en-US" sz="1800" kern="1200" dirty="0" err="1">
                          <a:solidFill>
                            <a:schemeClr val="tx1"/>
                          </a:solidFill>
                          <a:effectLst/>
                          <a:latin typeface="+mn-lt"/>
                          <a:ea typeface="+mn-ea"/>
                          <a:cs typeface="+mn-cs"/>
                        </a:rPr>
                        <a:t>phép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liệt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kê</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dùng</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câu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lệnh</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foreach</a:t>
                      </a:r>
                      <a:r>
                        <a:rPr lang="en-US" sz="1800" kern="1200" dirty="0">
                          <a:solidFill>
                            <a:schemeClr val="tx1"/>
                          </a:solidFill>
                          <a:effectLst/>
                          <a:latin typeface="+mn-lt"/>
                          <a:ea typeface="+mn-ea"/>
                          <a:cs typeface="+mn-cs"/>
                        </a:rPr>
                        <a:t> qua </a:t>
                      </a:r>
                      <a:r>
                        <a:rPr lang="en-US" sz="1800" kern="1200" dirty="0" err="1">
                          <a:solidFill>
                            <a:schemeClr val="tx1"/>
                          </a:solidFill>
                          <a:effectLst/>
                          <a:latin typeface="+mn-lt"/>
                          <a:ea typeface="+mn-ea"/>
                          <a:cs typeface="+mn-cs"/>
                        </a:rPr>
                        <a:t>tập</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hợp</a:t>
                      </a:r>
                      <a:endParaRPr lang="en-US" sz="1800" kern="1200" dirty="0">
                        <a:solidFill>
                          <a:schemeClr val="tx1"/>
                        </a:solidFill>
                        <a:effectLst/>
                        <a:latin typeface="+mn-lt"/>
                        <a:ea typeface="+mn-ea"/>
                        <a:cs typeface="+mn-cs"/>
                      </a:endParaRPr>
                    </a:p>
                    <a:p>
                      <a:pPr marL="67945">
                        <a:lnSpc>
                          <a:spcPct val="115000"/>
                        </a:lnSpc>
                        <a:spcBef>
                          <a:spcPts val="315"/>
                        </a:spcBef>
                        <a:spcAft>
                          <a:spcPts val="0"/>
                        </a:spcAft>
                      </a:pPr>
                      <a:r>
                        <a:rPr lang="en-US" sz="1800" kern="1200" dirty="0" err="1">
                          <a:solidFill>
                            <a:schemeClr val="tx1"/>
                          </a:solidFill>
                          <a:effectLst/>
                          <a:latin typeface="+mn-lt"/>
                          <a:ea typeface="+mn-ea"/>
                          <a:cs typeface="+mn-cs"/>
                        </a:rPr>
                        <a:t>hỗ</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trợ</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IDictionary</a:t>
                      </a:r>
                      <a:r>
                        <a:rPr lang="en-US" sz="1800" kern="1200" dirty="0">
                          <a:solidFill>
                            <a:schemeClr val="tx1"/>
                          </a:solidFill>
                          <a:effectLst/>
                          <a:latin typeface="+mn-lt"/>
                          <a:ea typeface="+mn-ea"/>
                          <a:cs typeface="+mn-cs"/>
                        </a:rPr>
                        <a:t>.</a:t>
                      </a:r>
                    </a:p>
                  </a:txBody>
                  <a:tcPr marL="0" marR="0" marT="0" marB="0"/>
                </a:tc>
              </a:tr>
            </a:tbl>
          </a:graphicData>
        </a:graphic>
      </p:graphicFrame>
    </p:spTree>
    <p:extLst>
      <p:ext uri="{BB962C8B-B14F-4D97-AF65-F5344CB8AC3E}">
        <p14:creationId xmlns:p14="http://schemas.microsoft.com/office/powerpoint/2010/main" val="330479109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t>Interface </a:t>
            </a:r>
            <a:r>
              <a:rPr lang="en-US"/>
              <a:t>này chỉ có một phương thức duy nhất là GetEnumerator(), công việc của phương thức là trả về một sự thực thi đặc biệt của IEnumerator. </a:t>
            </a:r>
          </a:p>
          <a:p>
            <a:pPr algn="just"/>
            <a:r>
              <a:rPr lang="en-US"/>
              <a:t>Mục đích của interface IEnumerable là cho phép chúng ta có thể sử dụng từ khóa </a:t>
            </a:r>
            <a:r>
              <a:rPr lang="en-US" b="1" smtClean="0"/>
              <a:t>foreach </a:t>
            </a:r>
            <a:r>
              <a:rPr lang="en-US" smtClean="0"/>
              <a:t>trên </a:t>
            </a:r>
            <a:r>
              <a:rPr lang="en-US"/>
              <a:t>đối tượng của class cài đặt interface này.</a:t>
            </a:r>
          </a:p>
        </p:txBody>
      </p:sp>
      <p:sp>
        <p:nvSpPr>
          <p:cNvPr id="7" name="Title 6"/>
          <p:cNvSpPr>
            <a:spLocks noGrp="1"/>
          </p:cNvSpPr>
          <p:nvPr>
            <p:ph type="title"/>
          </p:nvPr>
        </p:nvSpPr>
        <p:spPr>
          <a:xfrm>
            <a:off x="457200" y="0"/>
            <a:ext cx="8229600" cy="1143000"/>
          </a:xfrm>
        </p:spPr>
        <p:txBody>
          <a:bodyPr>
            <a:normAutofit/>
          </a:bodyPr>
          <a:lstStyle/>
          <a:p>
            <a:r>
              <a:rPr lang="en-US" b="1" smtClean="0"/>
              <a:t>Interface IEnumerable</a:t>
            </a:r>
            <a:endParaRPr lang="en-US"/>
          </a:p>
        </p:txBody>
      </p:sp>
    </p:spTree>
    <p:extLst>
      <p:ext uri="{BB962C8B-B14F-4D97-AF65-F5344CB8AC3E}">
        <p14:creationId xmlns:p14="http://schemas.microsoft.com/office/powerpoint/2010/main" val="245882326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85000" lnSpcReduction="10000"/>
          </a:bodyPr>
          <a:lstStyle/>
          <a:p>
            <a:pPr marL="0" indent="0" algn="just">
              <a:lnSpc>
                <a:spcPct val="150000"/>
              </a:lnSpc>
              <a:buNone/>
            </a:pPr>
            <a:r>
              <a:rPr lang="en-US" sz="2400"/>
              <a:t>Interface IEnumerator bao gồm 2 phương thức quan </a:t>
            </a:r>
            <a:r>
              <a:rPr lang="en-US" sz="2400" smtClean="0"/>
              <a:t>trọng</a:t>
            </a:r>
            <a:r>
              <a:rPr lang="en-US" sz="2400"/>
              <a:t> </a:t>
            </a:r>
            <a:r>
              <a:rPr lang="en-US" sz="2400" smtClean="0"/>
              <a:t>là </a:t>
            </a:r>
            <a:r>
              <a:rPr lang="en-US" sz="2400" b="1" smtClean="0"/>
              <a:t>MoveNext</a:t>
            </a:r>
            <a:r>
              <a:rPr lang="en-US" sz="2400"/>
              <a:t>, </a:t>
            </a:r>
            <a:r>
              <a:rPr lang="en-US" sz="2400" b="1"/>
              <a:t>Reset</a:t>
            </a:r>
            <a:r>
              <a:rPr lang="en-US" sz="2400"/>
              <a:t> và </a:t>
            </a:r>
            <a:r>
              <a:rPr lang="en-US" sz="2400" smtClean="0"/>
              <a:t>thuộc tính </a:t>
            </a:r>
            <a:r>
              <a:rPr lang="en-US" sz="2400" b="1" smtClean="0"/>
              <a:t>Current</a:t>
            </a:r>
            <a:r>
              <a:rPr lang="en-US" sz="2400" smtClean="0"/>
              <a:t>.</a:t>
            </a:r>
          </a:p>
          <a:p>
            <a:pPr algn="just">
              <a:lnSpc>
                <a:spcPct val="150000"/>
              </a:lnSpc>
            </a:pPr>
            <a:r>
              <a:rPr lang="en-US" sz="2400" smtClean="0"/>
              <a:t>Thuộc tính</a:t>
            </a:r>
            <a:r>
              <a:rPr lang="en-US" sz="2400"/>
              <a:t> </a:t>
            </a:r>
            <a:r>
              <a:rPr lang="en-US" sz="2400" b="1"/>
              <a:t>Current</a:t>
            </a:r>
            <a:r>
              <a:rPr lang="en-US" sz="2400"/>
              <a:t> trả về phần tử hiện tại đang được duyệt tới trong danh sách.</a:t>
            </a:r>
          </a:p>
          <a:p>
            <a:pPr algn="just">
              <a:lnSpc>
                <a:spcPct val="150000"/>
              </a:lnSpc>
            </a:pPr>
            <a:r>
              <a:rPr lang="en-US" sz="2400" b="1" smtClean="0"/>
              <a:t>MoveNext</a:t>
            </a:r>
            <a:r>
              <a:rPr lang="en-US" sz="2400"/>
              <a:t> dùng để đi đến phần tử tiếp theo trong danh sách (hay nói cách khác thay đổi giá trị của Property Current). Phương thức này trả về giá trị true nếu như việc di chuyển đến đối tượng tiếp theo thành công, trả về false nếu thất bại (trong trường hợp đã đến cuối danh sách</a:t>
            </a:r>
            <a:r>
              <a:rPr lang="en-US" sz="2400" smtClean="0"/>
              <a:t>).</a:t>
            </a:r>
            <a:endParaRPr lang="en-US" sz="2400"/>
          </a:p>
          <a:p>
            <a:pPr algn="just">
              <a:lnSpc>
                <a:spcPct val="150000"/>
              </a:lnSpc>
            </a:pPr>
            <a:r>
              <a:rPr lang="en-US" sz="2400" b="1" smtClean="0"/>
              <a:t>Reset</a:t>
            </a:r>
            <a:r>
              <a:rPr lang="en-US" sz="2400"/>
              <a:t> dùng để đưa con trỏ hiện tại về vị trí ban đầu. Vị trí ban đầu này là vị trí nằm ngày trước phần tử đầu tiên trong danh sách</a:t>
            </a:r>
            <a:r>
              <a:rPr lang="en-US" sz="2400" smtClean="0"/>
              <a:t>.</a:t>
            </a:r>
            <a:endParaRPr lang="en-US" sz="2400"/>
          </a:p>
          <a:p>
            <a:pPr marL="0" indent="0" algn="just">
              <a:lnSpc>
                <a:spcPct val="150000"/>
              </a:lnSpc>
              <a:buNone/>
            </a:pPr>
            <a:endParaRPr lang="en-US" sz="2400"/>
          </a:p>
        </p:txBody>
      </p:sp>
      <p:sp>
        <p:nvSpPr>
          <p:cNvPr id="4" name="Title 6"/>
          <p:cNvSpPr>
            <a:spLocks noGrp="1"/>
          </p:cNvSpPr>
          <p:nvPr>
            <p:ph type="title"/>
          </p:nvPr>
        </p:nvSpPr>
        <p:spPr>
          <a:xfrm>
            <a:off x="457200" y="0"/>
            <a:ext cx="8229600" cy="1143000"/>
          </a:xfrm>
        </p:spPr>
        <p:txBody>
          <a:bodyPr>
            <a:normAutofit/>
          </a:bodyPr>
          <a:lstStyle/>
          <a:p>
            <a:r>
              <a:rPr lang="en-US" b="1" smtClean="0"/>
              <a:t>Interface </a:t>
            </a:r>
            <a:r>
              <a:rPr lang="en-US" b="1"/>
              <a:t>IEnumerator</a:t>
            </a:r>
            <a:endParaRPr lang="en-US"/>
          </a:p>
        </p:txBody>
      </p:sp>
    </p:spTree>
    <p:extLst>
      <p:ext uri="{BB962C8B-B14F-4D97-AF65-F5344CB8AC3E}">
        <p14:creationId xmlns:p14="http://schemas.microsoft.com/office/powerpoint/2010/main" val="156149961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Person</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Person(string fName, string lName)</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this.firstName = fName;</a:t>
            </a:r>
          </a:p>
          <a:p>
            <a:pPr marL="0" indent="0">
              <a:spcBef>
                <a:spcPts val="0"/>
              </a:spcBef>
              <a:buNone/>
            </a:pPr>
            <a:r>
              <a:rPr lang="en-US" sz="1500">
                <a:latin typeface="Courier New" pitchFamily="49" charset="0"/>
                <a:cs typeface="Courier New" pitchFamily="49" charset="0"/>
              </a:rPr>
              <a:t>08          this.lastName = lName;</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string firstName;</a:t>
            </a:r>
          </a:p>
          <a:p>
            <a:pPr marL="0" indent="0">
              <a:spcBef>
                <a:spcPts val="0"/>
              </a:spcBef>
              <a:buNone/>
            </a:pPr>
            <a:r>
              <a:rPr lang="en-US" sz="1500">
                <a:latin typeface="Courier New" pitchFamily="49" charset="0"/>
                <a:cs typeface="Courier New" pitchFamily="49" charset="0"/>
              </a:rPr>
              <a:t>11      public string lastName;</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en-US" sz="1500">
                <a:latin typeface="Courier New" pitchFamily="49" charset="0"/>
                <a:cs typeface="Courier New" pitchFamily="49" charset="0"/>
              </a:rPr>
              <a:t>13  public class People : IEnumerable</a:t>
            </a:r>
          </a:p>
          <a:p>
            <a:pPr marL="0" indent="0">
              <a:spcBef>
                <a:spcPts val="0"/>
              </a:spcBef>
              <a:buNone/>
            </a:pPr>
            <a:r>
              <a:rPr lang="en-US" sz="1500">
                <a:latin typeface="Courier New" pitchFamily="49" charset="0"/>
                <a:cs typeface="Courier New" pitchFamily="49" charset="0"/>
              </a:rPr>
              <a:t>14  {</a:t>
            </a:r>
          </a:p>
          <a:p>
            <a:pPr marL="0" indent="0">
              <a:spcBef>
                <a:spcPts val="0"/>
              </a:spcBef>
              <a:buNone/>
            </a:pPr>
            <a:r>
              <a:rPr lang="en-US" sz="1500">
                <a:latin typeface="Courier New" pitchFamily="49" charset="0"/>
                <a:cs typeface="Courier New" pitchFamily="49" charset="0"/>
              </a:rPr>
              <a:t>15      private Person[] _people;</a:t>
            </a:r>
          </a:p>
          <a:p>
            <a:pPr marL="0" indent="0">
              <a:spcBef>
                <a:spcPts val="0"/>
              </a:spcBef>
              <a:buNone/>
            </a:pPr>
            <a:r>
              <a:rPr lang="en-US" sz="1500">
                <a:latin typeface="Courier New" pitchFamily="49" charset="0"/>
                <a:cs typeface="Courier New" pitchFamily="49" charset="0"/>
              </a:rPr>
              <a:t>16      // Khởi tạo</a:t>
            </a:r>
          </a:p>
          <a:p>
            <a:pPr marL="0" indent="0">
              <a:spcBef>
                <a:spcPts val="0"/>
              </a:spcBef>
              <a:buNone/>
            </a:pPr>
            <a:r>
              <a:rPr lang="en-US" sz="1500">
                <a:latin typeface="Courier New" pitchFamily="49" charset="0"/>
                <a:cs typeface="Courier New" pitchFamily="49" charset="0"/>
              </a:rPr>
              <a:t>17      public People(Person[] pArray)</a:t>
            </a:r>
          </a:p>
          <a:p>
            <a:pPr marL="0" indent="0">
              <a:spcBef>
                <a:spcPts val="0"/>
              </a:spcBef>
              <a:buNone/>
            </a:pPr>
            <a:r>
              <a:rPr lang="en-US" sz="1500">
                <a:latin typeface="Courier New" pitchFamily="49" charset="0"/>
                <a:cs typeface="Courier New" pitchFamily="49" charset="0"/>
              </a:rPr>
              <a:t>18      {</a:t>
            </a:r>
          </a:p>
          <a:p>
            <a:pPr marL="0" indent="0">
              <a:spcBef>
                <a:spcPts val="0"/>
              </a:spcBef>
              <a:buNone/>
            </a:pPr>
            <a:r>
              <a:rPr lang="en-US" sz="1500">
                <a:latin typeface="Courier New" pitchFamily="49" charset="0"/>
                <a:cs typeface="Courier New" pitchFamily="49" charset="0"/>
              </a:rPr>
              <a:t>19          _people = new Person[pArray.Length];</a:t>
            </a:r>
          </a:p>
          <a:p>
            <a:pPr marL="0" indent="0">
              <a:spcBef>
                <a:spcPts val="0"/>
              </a:spcBef>
              <a:buNone/>
            </a:pPr>
            <a:r>
              <a:rPr lang="en-US" sz="1500">
                <a:latin typeface="Courier New" pitchFamily="49" charset="0"/>
                <a:cs typeface="Courier New" pitchFamily="49" charset="0"/>
              </a:rPr>
              <a:t>20  </a:t>
            </a:r>
          </a:p>
          <a:p>
            <a:pPr marL="0" indent="0">
              <a:spcBef>
                <a:spcPts val="0"/>
              </a:spcBef>
              <a:buNone/>
            </a:pPr>
            <a:r>
              <a:rPr lang="en-US" sz="1500">
                <a:latin typeface="Courier New" pitchFamily="49" charset="0"/>
                <a:cs typeface="Courier New" pitchFamily="49" charset="0"/>
              </a:rPr>
              <a:t>21          for (int i = 0; i &lt; pArray.Length; i++)</a:t>
            </a:r>
          </a:p>
          <a:p>
            <a:pPr marL="0" indent="0">
              <a:spcBef>
                <a:spcPts val="0"/>
              </a:spcBef>
              <a:buNone/>
            </a:pPr>
            <a:r>
              <a:rPr lang="en-US" sz="1500">
                <a:latin typeface="Courier New" pitchFamily="49" charset="0"/>
                <a:cs typeface="Courier New" pitchFamily="49" charset="0"/>
              </a:rPr>
              <a:t>22          {</a:t>
            </a:r>
          </a:p>
          <a:p>
            <a:pPr marL="0" indent="0">
              <a:spcBef>
                <a:spcPts val="0"/>
              </a:spcBef>
              <a:buNone/>
            </a:pPr>
            <a:r>
              <a:rPr lang="en-US" sz="1500">
                <a:latin typeface="Courier New" pitchFamily="49" charset="0"/>
                <a:cs typeface="Courier New" pitchFamily="49" charset="0"/>
              </a:rPr>
              <a:t>23              _people[i] = pArray[i];</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11962258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26      IEnumerator IEnumerable.GetEnumerator()</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return (IEnumerator)GetEnumerator();</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public PeopleEnum GetEnumerator()</a:t>
            </a:r>
          </a:p>
          <a:p>
            <a:pPr marL="0" indent="0">
              <a:spcBef>
                <a:spcPts val="0"/>
              </a:spcBef>
              <a:buNone/>
            </a:pPr>
            <a:r>
              <a:rPr lang="en-US" sz="1500">
                <a:latin typeface="Courier New" pitchFamily="49" charset="0"/>
                <a:cs typeface="Courier New" pitchFamily="49" charset="0"/>
              </a:rPr>
              <a:t>31      {</a:t>
            </a:r>
          </a:p>
          <a:p>
            <a:pPr marL="0" indent="0">
              <a:spcBef>
                <a:spcPts val="0"/>
              </a:spcBef>
              <a:buNone/>
            </a:pPr>
            <a:r>
              <a:rPr lang="en-US" sz="1500">
                <a:latin typeface="Courier New" pitchFamily="49" charset="0"/>
                <a:cs typeface="Courier New" pitchFamily="49" charset="0"/>
              </a:rPr>
              <a:t>32          return new PeopleEnum(_people);</a:t>
            </a:r>
          </a:p>
          <a:p>
            <a:pPr marL="0" indent="0">
              <a:spcBef>
                <a:spcPts val="0"/>
              </a:spcBef>
              <a:buNone/>
            </a:pPr>
            <a:r>
              <a:rPr lang="en-US" sz="1500">
                <a:latin typeface="Courier New" pitchFamily="49" charset="0"/>
                <a:cs typeface="Courier New" pitchFamily="49" charset="0"/>
              </a:rPr>
              <a:t>33      }</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a:t>
            </a:r>
          </a:p>
          <a:p>
            <a:pPr marL="0" indent="0">
              <a:spcBef>
                <a:spcPts val="0"/>
              </a:spcBef>
              <a:buNone/>
            </a:pPr>
            <a:r>
              <a:rPr lang="en-US" sz="1500">
                <a:latin typeface="Courier New" pitchFamily="49" charset="0"/>
                <a:cs typeface="Courier New" pitchFamily="49" charset="0"/>
              </a:rPr>
              <a:t>36  public class PeopleEnum : IEnumerator</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en-US" sz="1500">
                <a:latin typeface="Courier New" pitchFamily="49" charset="0"/>
                <a:cs typeface="Courier New" pitchFamily="49" charset="0"/>
              </a:rPr>
              <a:t>38      public Person[] _people;</a:t>
            </a:r>
          </a:p>
          <a:p>
            <a:pPr marL="0" indent="0">
              <a:spcBef>
                <a:spcPts val="0"/>
              </a:spcBef>
              <a:buNone/>
            </a:pPr>
            <a:r>
              <a:rPr lang="en-US" sz="1500">
                <a:latin typeface="Courier New" pitchFamily="49" charset="0"/>
                <a:cs typeface="Courier New" pitchFamily="49" charset="0"/>
              </a:rPr>
              <a:t>39      int position = -1;        </a:t>
            </a:r>
          </a:p>
          <a:p>
            <a:pPr marL="0" indent="0">
              <a:spcBef>
                <a:spcPts val="0"/>
              </a:spcBef>
              <a:buNone/>
            </a:pPr>
            <a:r>
              <a:rPr lang="en-US" sz="1500">
                <a:latin typeface="Courier New" pitchFamily="49" charset="0"/>
                <a:cs typeface="Courier New" pitchFamily="49" charset="0"/>
              </a:rPr>
              <a:t>40      // Khởi tạo</a:t>
            </a:r>
          </a:p>
          <a:p>
            <a:pPr marL="0" indent="0">
              <a:spcBef>
                <a:spcPts val="0"/>
              </a:spcBef>
              <a:buNone/>
            </a:pPr>
            <a:r>
              <a:rPr lang="en-US" sz="1500">
                <a:latin typeface="Courier New" pitchFamily="49" charset="0"/>
                <a:cs typeface="Courier New" pitchFamily="49" charset="0"/>
              </a:rPr>
              <a:t>41      public PeopleEnum(Person[] list)</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_people = list;</a:t>
            </a:r>
          </a:p>
          <a:p>
            <a:pPr marL="0" indent="0">
              <a:spcBef>
                <a:spcPts val="0"/>
              </a:spcBef>
              <a:buNone/>
            </a:pPr>
            <a:r>
              <a:rPr lang="en-US" sz="1500">
                <a:latin typeface="Courier New" pitchFamily="49" charset="0"/>
                <a:cs typeface="Courier New" pitchFamily="49" charset="0"/>
              </a:rPr>
              <a:t>44      }</a:t>
            </a:r>
          </a:p>
          <a:p>
            <a:pPr marL="0" indent="0">
              <a:spcBef>
                <a:spcPts val="0"/>
              </a:spcBef>
              <a:buNone/>
            </a:pPr>
            <a:r>
              <a:rPr lang="vi-VN" sz="1500">
                <a:latin typeface="Courier New" pitchFamily="49" charset="0"/>
                <a:cs typeface="Courier New" pitchFamily="49" charset="0"/>
              </a:rPr>
              <a:t>45      // Tăng vị trí</a:t>
            </a:r>
          </a:p>
          <a:p>
            <a:pPr marL="0" indent="0">
              <a:spcBef>
                <a:spcPts val="0"/>
              </a:spcBef>
              <a:buNone/>
            </a:pPr>
            <a:r>
              <a:rPr lang="en-US" sz="1500">
                <a:latin typeface="Courier New" pitchFamily="49" charset="0"/>
                <a:cs typeface="Courier New" pitchFamily="49" charset="0"/>
              </a:rPr>
              <a:t>46      public bool MoveNext()</a:t>
            </a:r>
          </a:p>
          <a:p>
            <a:pPr marL="0" indent="0">
              <a:spcBef>
                <a:spcPts val="0"/>
              </a:spcBef>
              <a:buNone/>
            </a:pPr>
            <a:r>
              <a:rPr lang="en-US" sz="1500">
                <a:latin typeface="Courier New" pitchFamily="49" charset="0"/>
                <a:cs typeface="Courier New" pitchFamily="49" charset="0"/>
              </a:rPr>
              <a:t>47      {</a:t>
            </a:r>
          </a:p>
          <a:p>
            <a:pPr marL="0" indent="0">
              <a:spcBef>
                <a:spcPts val="0"/>
              </a:spcBef>
              <a:buNone/>
            </a:pPr>
            <a:r>
              <a:rPr lang="en-US" sz="1500">
                <a:latin typeface="Courier New" pitchFamily="49" charset="0"/>
                <a:cs typeface="Courier New" pitchFamily="49" charset="0"/>
              </a:rPr>
              <a:t>48          position++;</a:t>
            </a:r>
          </a:p>
          <a:p>
            <a:pPr marL="0" indent="0">
              <a:spcBef>
                <a:spcPts val="0"/>
              </a:spcBef>
              <a:buNone/>
            </a:pPr>
            <a:r>
              <a:rPr lang="en-US" sz="1500">
                <a:latin typeface="Courier New" pitchFamily="49" charset="0"/>
                <a:cs typeface="Courier New" pitchFamily="49" charset="0"/>
              </a:rPr>
              <a:t>49          return (position &lt; _people.Length);</a:t>
            </a:r>
          </a:p>
          <a:p>
            <a:pPr marL="0" indent="0">
              <a:spcBef>
                <a:spcPts val="0"/>
              </a:spcBef>
              <a:buNone/>
            </a:pPr>
            <a:r>
              <a:rPr lang="en-US" sz="1500">
                <a:latin typeface="Courier New" pitchFamily="49" charset="0"/>
                <a:cs typeface="Courier New" pitchFamily="49" charset="0"/>
              </a:rPr>
              <a:t>50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140400512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400">
                <a:latin typeface="Courier New" pitchFamily="49" charset="0"/>
                <a:cs typeface="Courier New" pitchFamily="49" charset="0"/>
              </a:rPr>
              <a:t>51      public void Reset()</a:t>
            </a:r>
          </a:p>
          <a:p>
            <a:pPr marL="0" indent="0">
              <a:spcBef>
                <a:spcPts val="0"/>
              </a:spcBef>
              <a:buNone/>
            </a:pPr>
            <a:r>
              <a:rPr lang="en-US" sz="1400">
                <a:latin typeface="Courier New" pitchFamily="49" charset="0"/>
                <a:cs typeface="Courier New" pitchFamily="49" charset="0"/>
              </a:rPr>
              <a:t>52      {</a:t>
            </a:r>
          </a:p>
          <a:p>
            <a:pPr marL="0" indent="0">
              <a:spcBef>
                <a:spcPts val="0"/>
              </a:spcBef>
              <a:buNone/>
            </a:pPr>
            <a:r>
              <a:rPr lang="en-US" sz="1400">
                <a:latin typeface="Courier New" pitchFamily="49" charset="0"/>
                <a:cs typeface="Courier New" pitchFamily="49" charset="0"/>
              </a:rPr>
              <a:t>53          position = -1;</a:t>
            </a:r>
          </a:p>
          <a:p>
            <a:pPr marL="0" indent="0">
              <a:spcBef>
                <a:spcPts val="0"/>
              </a:spcBef>
              <a:buNone/>
            </a:pPr>
            <a:r>
              <a:rPr lang="en-US" sz="1400">
                <a:latin typeface="Courier New" pitchFamily="49" charset="0"/>
                <a:cs typeface="Courier New" pitchFamily="49" charset="0"/>
              </a:rPr>
              <a:t>54      }</a:t>
            </a:r>
          </a:p>
          <a:p>
            <a:pPr marL="0" indent="0">
              <a:spcBef>
                <a:spcPts val="0"/>
              </a:spcBef>
              <a:buNone/>
            </a:pPr>
            <a:r>
              <a:rPr lang="en-US" sz="1400">
                <a:latin typeface="Courier New" pitchFamily="49" charset="0"/>
                <a:cs typeface="Courier New" pitchFamily="49" charset="0"/>
              </a:rPr>
              <a:t>55      object IEnumerator.Current</a:t>
            </a:r>
          </a:p>
          <a:p>
            <a:pPr marL="0" indent="0">
              <a:spcBef>
                <a:spcPts val="0"/>
              </a:spcBef>
              <a:buNone/>
            </a:pPr>
            <a:r>
              <a:rPr lang="en-US" sz="1400">
                <a:latin typeface="Courier New" pitchFamily="49" charset="0"/>
                <a:cs typeface="Courier New" pitchFamily="49" charset="0"/>
              </a:rPr>
              <a:t>56      {</a:t>
            </a:r>
          </a:p>
          <a:p>
            <a:pPr marL="0" indent="0">
              <a:spcBef>
                <a:spcPts val="0"/>
              </a:spcBef>
              <a:buNone/>
            </a:pPr>
            <a:r>
              <a:rPr lang="en-US" sz="1400">
                <a:latin typeface="Courier New" pitchFamily="49" charset="0"/>
                <a:cs typeface="Courier New" pitchFamily="49" charset="0"/>
              </a:rPr>
              <a:t>57          get</a:t>
            </a:r>
          </a:p>
          <a:p>
            <a:pPr marL="0" indent="0">
              <a:spcBef>
                <a:spcPts val="0"/>
              </a:spcBef>
              <a:buNone/>
            </a:pPr>
            <a:r>
              <a:rPr lang="en-US" sz="1400">
                <a:latin typeface="Courier New" pitchFamily="49" charset="0"/>
                <a:cs typeface="Courier New" pitchFamily="49" charset="0"/>
              </a:rPr>
              <a:t>58          {</a:t>
            </a:r>
          </a:p>
          <a:p>
            <a:pPr marL="0" indent="0">
              <a:spcBef>
                <a:spcPts val="0"/>
              </a:spcBef>
              <a:buNone/>
            </a:pPr>
            <a:r>
              <a:rPr lang="en-US" sz="1400">
                <a:latin typeface="Courier New" pitchFamily="49" charset="0"/>
                <a:cs typeface="Courier New" pitchFamily="49" charset="0"/>
              </a:rPr>
              <a:t>59              return Current;</a:t>
            </a:r>
          </a:p>
          <a:p>
            <a:pPr marL="0" indent="0">
              <a:spcBef>
                <a:spcPts val="0"/>
              </a:spcBef>
              <a:buNone/>
            </a:pPr>
            <a:r>
              <a:rPr lang="en-US" sz="1400">
                <a:latin typeface="Courier New" pitchFamily="49" charset="0"/>
                <a:cs typeface="Courier New" pitchFamily="49" charset="0"/>
              </a:rPr>
              <a:t>60          }</a:t>
            </a:r>
          </a:p>
          <a:p>
            <a:pPr marL="0" indent="0">
              <a:spcBef>
                <a:spcPts val="0"/>
              </a:spcBef>
              <a:buNone/>
            </a:pPr>
            <a:r>
              <a:rPr lang="en-US" sz="1400">
                <a:latin typeface="Courier New" pitchFamily="49" charset="0"/>
                <a:cs typeface="Courier New" pitchFamily="49" charset="0"/>
              </a:rPr>
              <a:t>61      }</a:t>
            </a:r>
          </a:p>
          <a:p>
            <a:pPr marL="0" indent="0">
              <a:spcBef>
                <a:spcPts val="0"/>
              </a:spcBef>
              <a:buNone/>
            </a:pPr>
            <a:r>
              <a:rPr lang="en-US" sz="1400">
                <a:latin typeface="Courier New" pitchFamily="49" charset="0"/>
                <a:cs typeface="Courier New" pitchFamily="49" charset="0"/>
              </a:rPr>
              <a:t>62      public Person Current</a:t>
            </a:r>
          </a:p>
          <a:p>
            <a:pPr marL="0" indent="0">
              <a:spcBef>
                <a:spcPts val="0"/>
              </a:spcBef>
              <a:buNone/>
            </a:pPr>
            <a:r>
              <a:rPr lang="en-US" sz="1400">
                <a:latin typeface="Courier New" pitchFamily="49" charset="0"/>
                <a:cs typeface="Courier New" pitchFamily="49" charset="0"/>
              </a:rPr>
              <a:t>63      {</a:t>
            </a:r>
          </a:p>
          <a:p>
            <a:pPr marL="0" indent="0">
              <a:spcBef>
                <a:spcPts val="0"/>
              </a:spcBef>
              <a:buNone/>
            </a:pPr>
            <a:r>
              <a:rPr lang="en-US" sz="1400">
                <a:latin typeface="Courier New" pitchFamily="49" charset="0"/>
                <a:cs typeface="Courier New" pitchFamily="49" charset="0"/>
              </a:rPr>
              <a:t>64          get</a:t>
            </a:r>
          </a:p>
          <a:p>
            <a:pPr marL="0" indent="0">
              <a:spcBef>
                <a:spcPts val="0"/>
              </a:spcBef>
              <a:buNone/>
            </a:pPr>
            <a:r>
              <a:rPr lang="en-US" sz="1400">
                <a:latin typeface="Courier New" pitchFamily="49" charset="0"/>
                <a:cs typeface="Courier New" pitchFamily="49" charset="0"/>
              </a:rPr>
              <a:t>65          {</a:t>
            </a:r>
          </a:p>
          <a:p>
            <a:pPr marL="0" indent="0">
              <a:spcBef>
                <a:spcPts val="0"/>
              </a:spcBef>
              <a:buNone/>
            </a:pPr>
            <a:r>
              <a:rPr lang="en-US" sz="1400">
                <a:latin typeface="Courier New" pitchFamily="49" charset="0"/>
                <a:cs typeface="Courier New" pitchFamily="49" charset="0"/>
              </a:rPr>
              <a:t>66              try</a:t>
            </a:r>
          </a:p>
          <a:p>
            <a:pPr marL="0" indent="0">
              <a:spcBef>
                <a:spcPts val="0"/>
              </a:spcBef>
              <a:buNone/>
            </a:pPr>
            <a:r>
              <a:rPr lang="en-US" sz="1400">
                <a:latin typeface="Courier New" pitchFamily="49" charset="0"/>
                <a:cs typeface="Courier New" pitchFamily="49" charset="0"/>
              </a:rPr>
              <a:t>67              {</a:t>
            </a:r>
          </a:p>
          <a:p>
            <a:pPr marL="0" indent="0">
              <a:spcBef>
                <a:spcPts val="0"/>
              </a:spcBef>
              <a:buNone/>
            </a:pPr>
            <a:r>
              <a:rPr lang="en-US" sz="1400">
                <a:latin typeface="Courier New" pitchFamily="49" charset="0"/>
                <a:cs typeface="Courier New" pitchFamily="49" charset="0"/>
              </a:rPr>
              <a:t>68                  return _people[position];</a:t>
            </a:r>
          </a:p>
          <a:p>
            <a:pPr marL="0" indent="0">
              <a:spcBef>
                <a:spcPts val="0"/>
              </a:spcBef>
              <a:buNone/>
            </a:pPr>
            <a:r>
              <a:rPr lang="en-US" sz="1400">
                <a:latin typeface="Courier New" pitchFamily="49" charset="0"/>
                <a:cs typeface="Courier New" pitchFamily="49" charset="0"/>
              </a:rPr>
              <a:t>69              }</a:t>
            </a:r>
          </a:p>
          <a:p>
            <a:pPr marL="0" indent="0">
              <a:spcBef>
                <a:spcPts val="0"/>
              </a:spcBef>
              <a:buNone/>
            </a:pPr>
            <a:r>
              <a:rPr lang="en-US" sz="1400">
                <a:latin typeface="Courier New" pitchFamily="49" charset="0"/>
                <a:cs typeface="Courier New" pitchFamily="49" charset="0"/>
              </a:rPr>
              <a:t>70              catch (IndexOutOfRangeException)</a:t>
            </a:r>
          </a:p>
          <a:p>
            <a:pPr marL="0" indent="0">
              <a:spcBef>
                <a:spcPts val="0"/>
              </a:spcBef>
              <a:buNone/>
            </a:pPr>
            <a:r>
              <a:rPr lang="en-US" sz="1400">
                <a:latin typeface="Courier New" pitchFamily="49" charset="0"/>
                <a:cs typeface="Courier New" pitchFamily="49" charset="0"/>
              </a:rPr>
              <a:t>71              {</a:t>
            </a:r>
          </a:p>
          <a:p>
            <a:pPr marL="0" indent="0">
              <a:spcBef>
                <a:spcPts val="0"/>
              </a:spcBef>
              <a:buNone/>
            </a:pPr>
            <a:r>
              <a:rPr lang="en-US" sz="1400">
                <a:latin typeface="Courier New" pitchFamily="49" charset="0"/>
                <a:cs typeface="Courier New" pitchFamily="49" charset="0"/>
              </a:rPr>
              <a:t>72                  throw new InvalidOperationException();</a:t>
            </a:r>
          </a:p>
          <a:p>
            <a:pPr marL="0" indent="0">
              <a:spcBef>
                <a:spcPts val="0"/>
              </a:spcBef>
              <a:buNone/>
            </a:pPr>
            <a:r>
              <a:rPr lang="en-US" sz="1400">
                <a:latin typeface="Courier New" pitchFamily="49" charset="0"/>
                <a:cs typeface="Courier New" pitchFamily="49" charset="0"/>
              </a:rPr>
              <a:t>73              }</a:t>
            </a:r>
          </a:p>
          <a:p>
            <a:pPr marL="0" indent="0">
              <a:spcBef>
                <a:spcPts val="0"/>
              </a:spcBef>
              <a:buNone/>
            </a:pPr>
            <a:r>
              <a:rPr lang="en-US" sz="1400">
                <a:latin typeface="Courier New" pitchFamily="49" charset="0"/>
                <a:cs typeface="Courier New" pitchFamily="49" charset="0"/>
              </a:rPr>
              <a:t>74          }</a:t>
            </a:r>
          </a:p>
          <a:p>
            <a:pPr marL="0" indent="0">
              <a:spcBef>
                <a:spcPts val="0"/>
              </a:spcBef>
              <a:buNone/>
            </a:pPr>
            <a:r>
              <a:rPr lang="en-US" sz="1400">
                <a:latin typeface="Courier New" pitchFamily="49" charset="0"/>
                <a:cs typeface="Courier New" pitchFamily="49" charset="0"/>
              </a:rPr>
              <a:t>75      }</a:t>
            </a:r>
          </a:p>
          <a:p>
            <a:pPr marL="0" indent="0">
              <a:spcBef>
                <a:spcPts val="0"/>
              </a:spcBef>
              <a:buNone/>
            </a:pPr>
            <a:r>
              <a:rPr lang="en-US" sz="1400">
                <a:latin typeface="Courier New" pitchFamily="49" charset="0"/>
                <a:cs typeface="Courier New" pitchFamily="49" charset="0"/>
              </a:rPr>
              <a:t>76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516563"/>
          </a:xfrm>
        </p:spPr>
        <p:txBody>
          <a:bodyPr>
            <a:noAutofit/>
          </a:bodyPr>
          <a:lstStyle/>
          <a:p>
            <a:pPr marL="0" indent="0">
              <a:spcBef>
                <a:spcPts val="0"/>
              </a:spcBef>
              <a:buNone/>
            </a:pPr>
            <a:r>
              <a:rPr lang="en-US" sz="1500">
                <a:latin typeface="Courier New" pitchFamily="49" charset="0"/>
                <a:cs typeface="Courier New" pitchFamily="49" charset="0"/>
              </a:rPr>
              <a:t>77  class Program</a:t>
            </a:r>
          </a:p>
          <a:p>
            <a:pPr marL="0" indent="0">
              <a:spcBef>
                <a:spcPts val="0"/>
              </a:spcBef>
              <a:buNone/>
            </a:pPr>
            <a:r>
              <a:rPr lang="en-US" sz="1500">
                <a:latin typeface="Courier New" pitchFamily="49" charset="0"/>
                <a:cs typeface="Courier New" pitchFamily="49" charset="0"/>
              </a:rPr>
              <a:t>78  {</a:t>
            </a:r>
          </a:p>
          <a:p>
            <a:pPr marL="0" indent="0">
              <a:spcBef>
                <a:spcPts val="0"/>
              </a:spcBef>
              <a:buNone/>
            </a:pPr>
            <a:r>
              <a:rPr lang="en-US" sz="1500">
                <a:latin typeface="Courier New" pitchFamily="49" charset="0"/>
                <a:cs typeface="Courier New" pitchFamily="49" charset="0"/>
              </a:rPr>
              <a:t>79      static void Main()</a:t>
            </a:r>
          </a:p>
          <a:p>
            <a:pPr marL="0" indent="0">
              <a:spcBef>
                <a:spcPts val="0"/>
              </a:spcBef>
              <a:buNone/>
            </a:pPr>
            <a:r>
              <a:rPr lang="en-US" sz="1500">
                <a:latin typeface="Courier New" pitchFamily="49" charset="0"/>
                <a:cs typeface="Courier New" pitchFamily="49" charset="0"/>
              </a:rPr>
              <a:t>80      {</a:t>
            </a:r>
          </a:p>
          <a:p>
            <a:pPr marL="0" indent="0">
              <a:spcBef>
                <a:spcPts val="0"/>
              </a:spcBef>
              <a:buNone/>
            </a:pPr>
            <a:r>
              <a:rPr lang="en-US" sz="1500">
                <a:latin typeface="Courier New" pitchFamily="49" charset="0"/>
                <a:cs typeface="Courier New" pitchFamily="49" charset="0"/>
              </a:rPr>
              <a:t>81          Person[] peopleArray = new Person[3]</a:t>
            </a:r>
          </a:p>
          <a:p>
            <a:pPr marL="0" indent="0">
              <a:spcBef>
                <a:spcPts val="0"/>
              </a:spcBef>
              <a:buNone/>
            </a:pPr>
            <a:r>
              <a:rPr lang="en-US" sz="1500">
                <a:latin typeface="Courier New" pitchFamily="49" charset="0"/>
                <a:cs typeface="Courier New" pitchFamily="49" charset="0"/>
              </a:rPr>
              <a:t>82          {</a:t>
            </a:r>
          </a:p>
          <a:p>
            <a:pPr marL="0" indent="0">
              <a:spcBef>
                <a:spcPts val="0"/>
              </a:spcBef>
              <a:buNone/>
            </a:pPr>
            <a:r>
              <a:rPr lang="en-US" sz="1500">
                <a:latin typeface="Courier New" pitchFamily="49" charset="0"/>
                <a:cs typeface="Courier New" pitchFamily="49" charset="0"/>
              </a:rPr>
              <a:t>83              new Person("John", "Smith"),</a:t>
            </a:r>
          </a:p>
          <a:p>
            <a:pPr marL="0" indent="0">
              <a:spcBef>
                <a:spcPts val="0"/>
              </a:spcBef>
              <a:buNone/>
            </a:pPr>
            <a:r>
              <a:rPr lang="en-US" sz="1500">
                <a:latin typeface="Courier New" pitchFamily="49" charset="0"/>
                <a:cs typeface="Courier New" pitchFamily="49" charset="0"/>
              </a:rPr>
              <a:t>84              new Person("Jim", "Johnson"),</a:t>
            </a:r>
          </a:p>
          <a:p>
            <a:pPr marL="0" indent="0">
              <a:spcBef>
                <a:spcPts val="0"/>
              </a:spcBef>
              <a:buNone/>
            </a:pPr>
            <a:r>
              <a:rPr lang="en-US" sz="1500">
                <a:latin typeface="Courier New" pitchFamily="49" charset="0"/>
                <a:cs typeface="Courier New" pitchFamily="49" charset="0"/>
              </a:rPr>
              <a:t>85              new Person("Sue", "Rabon"),</a:t>
            </a:r>
          </a:p>
          <a:p>
            <a:pPr marL="0" indent="0">
              <a:spcBef>
                <a:spcPts val="0"/>
              </a:spcBef>
              <a:buNone/>
            </a:pPr>
            <a:r>
              <a:rPr lang="en-US" sz="1500">
                <a:latin typeface="Courier New" pitchFamily="49" charset="0"/>
                <a:cs typeface="Courier New" pitchFamily="49" charset="0"/>
              </a:rPr>
              <a:t>86          };</a:t>
            </a:r>
          </a:p>
          <a:p>
            <a:pPr marL="0" indent="0">
              <a:spcBef>
                <a:spcPts val="0"/>
              </a:spcBef>
              <a:buNone/>
            </a:pPr>
            <a:r>
              <a:rPr lang="en-US" sz="1500">
                <a:latin typeface="Courier New" pitchFamily="49" charset="0"/>
                <a:cs typeface="Courier New" pitchFamily="49" charset="0"/>
              </a:rPr>
              <a:t>87          People peopleList = new People(peopleArray);</a:t>
            </a:r>
          </a:p>
          <a:p>
            <a:pPr marL="0" indent="0">
              <a:spcBef>
                <a:spcPts val="0"/>
              </a:spcBef>
              <a:buNone/>
            </a:pPr>
            <a:r>
              <a:rPr lang="en-US" sz="1500">
                <a:latin typeface="Courier New" pitchFamily="49" charset="0"/>
                <a:cs typeface="Courier New" pitchFamily="49" charset="0"/>
              </a:rPr>
              <a:t>88          // liệt kê danh sách dùng foreach</a:t>
            </a:r>
          </a:p>
          <a:p>
            <a:pPr marL="0" indent="0">
              <a:spcBef>
                <a:spcPts val="0"/>
              </a:spcBef>
              <a:buNone/>
            </a:pPr>
            <a:r>
              <a:rPr lang="en-US" sz="1500">
                <a:latin typeface="Courier New" pitchFamily="49" charset="0"/>
                <a:cs typeface="Courier New" pitchFamily="49" charset="0"/>
              </a:rPr>
              <a:t>89          foreach (Person p in peopleList)</a:t>
            </a:r>
          </a:p>
          <a:p>
            <a:pPr marL="0" indent="0">
              <a:spcBef>
                <a:spcPts val="0"/>
              </a:spcBef>
              <a:buNone/>
            </a:pPr>
            <a:r>
              <a:rPr lang="en-US" sz="1500">
                <a:latin typeface="Courier New" pitchFamily="49" charset="0"/>
                <a:cs typeface="Courier New" pitchFamily="49" charset="0"/>
              </a:rPr>
              <a:t>90              Console.WriteLine(p.firstName + " " + p.lastName);</a:t>
            </a:r>
          </a:p>
          <a:p>
            <a:pPr marL="0" indent="0">
              <a:spcBef>
                <a:spcPts val="0"/>
              </a:spcBef>
              <a:buNone/>
            </a:pPr>
            <a:r>
              <a:rPr lang="en-US" sz="1500">
                <a:latin typeface="Courier New" pitchFamily="49" charset="0"/>
                <a:cs typeface="Courier New" pitchFamily="49" charset="0"/>
              </a:rPr>
              <a:t>91          PeopleEnum peopleEnum = peopleList.GetEnumerator();</a:t>
            </a:r>
          </a:p>
          <a:p>
            <a:pPr marL="0" indent="0">
              <a:spcBef>
                <a:spcPts val="0"/>
              </a:spcBef>
              <a:buNone/>
            </a:pPr>
            <a:r>
              <a:rPr lang="en-US" sz="1500">
                <a:latin typeface="Courier New" pitchFamily="49" charset="0"/>
                <a:cs typeface="Courier New" pitchFamily="49" charset="0"/>
              </a:rPr>
              <a:t>92          peopleEnum.Reset();            </a:t>
            </a:r>
          </a:p>
          <a:p>
            <a:pPr marL="0" indent="0">
              <a:spcBef>
                <a:spcPts val="0"/>
              </a:spcBef>
              <a:buNone/>
            </a:pPr>
            <a:r>
              <a:rPr lang="en-US" sz="1500">
                <a:latin typeface="Courier New" pitchFamily="49" charset="0"/>
                <a:cs typeface="Courier New" pitchFamily="49" charset="0"/>
              </a:rPr>
              <a:t>93          // lấy ng</a:t>
            </a:r>
            <a:r>
              <a:rPr lang="vi-VN" sz="1500">
                <a:latin typeface="Courier New" pitchFamily="49" charset="0"/>
                <a:cs typeface="Courier New" pitchFamily="49" charset="0"/>
              </a:rPr>
              <a:t>ười đầu tiên trong danh sách</a:t>
            </a:r>
          </a:p>
          <a:p>
            <a:pPr marL="0" indent="0">
              <a:spcBef>
                <a:spcPts val="0"/>
              </a:spcBef>
              <a:buNone/>
            </a:pPr>
            <a:r>
              <a:rPr lang="vi-VN" sz="1500">
                <a:latin typeface="Courier New" pitchFamily="49" charset="0"/>
                <a:cs typeface="Courier New" pitchFamily="49" charset="0"/>
              </a:rPr>
              <a:t>94          peopleEnum.MoveNext();</a:t>
            </a:r>
          </a:p>
          <a:p>
            <a:pPr marL="0" indent="0">
              <a:spcBef>
                <a:spcPts val="0"/>
              </a:spcBef>
              <a:buNone/>
            </a:pPr>
            <a:r>
              <a:rPr lang="vi-VN" sz="1500">
                <a:latin typeface="Courier New" pitchFamily="49" charset="0"/>
                <a:cs typeface="Courier New" pitchFamily="49" charset="0"/>
              </a:rPr>
              <a:t>95          Person firstPerson = peopleEnum.Current;</a:t>
            </a:r>
          </a:p>
          <a:p>
            <a:pPr marL="0" indent="0">
              <a:spcBef>
                <a:spcPts val="0"/>
              </a:spcBef>
              <a:buNone/>
              <a:tabLst>
                <a:tab pos="457200" algn="l"/>
              </a:tabLst>
            </a:pPr>
            <a:r>
              <a:rPr lang="vi-VN" sz="1500">
                <a:latin typeface="Courier New" pitchFamily="49" charset="0"/>
                <a:cs typeface="Courier New" pitchFamily="49" charset="0"/>
              </a:rPr>
              <a:t>96          Console.WriteLine("First Person: {0} {1}", </a:t>
            </a:r>
            <a:r>
              <a:rPr lang="en-US" sz="1500" smtClean="0">
                <a:latin typeface="Courier New" pitchFamily="49" charset="0"/>
                <a:cs typeface="Courier New" pitchFamily="49" charset="0"/>
              </a:rPr>
              <a:t>	</a:t>
            </a:r>
            <a:r>
              <a:rPr lang="vi-VN" sz="1500" smtClean="0">
                <a:latin typeface="Courier New" pitchFamily="49" charset="0"/>
                <a:cs typeface="Courier New" pitchFamily="49" charset="0"/>
              </a:rPr>
              <a:t>firstPerson.firstName </a:t>
            </a:r>
            <a:r>
              <a:rPr lang="vi-VN" sz="1500">
                <a:latin typeface="Courier New" pitchFamily="49" charset="0"/>
                <a:cs typeface="Courier New" pitchFamily="49" charset="0"/>
              </a:rPr>
              <a:t>, firstPerson.lastName);</a:t>
            </a:r>
          </a:p>
          <a:p>
            <a:pPr marL="0" indent="0">
              <a:spcBef>
                <a:spcPts val="0"/>
              </a:spcBef>
              <a:buNone/>
            </a:pPr>
            <a:r>
              <a:rPr lang="vi-VN" sz="1500">
                <a:latin typeface="Courier New" pitchFamily="49" charset="0"/>
                <a:cs typeface="Courier New" pitchFamily="49" charset="0"/>
              </a:rPr>
              <a:t>97      }</a:t>
            </a:r>
          </a:p>
          <a:p>
            <a:pPr marL="0" indent="0">
              <a:spcBef>
                <a:spcPts val="0"/>
              </a:spcBef>
              <a:buNone/>
            </a:pPr>
            <a:r>
              <a:rPr lang="vi-VN" sz="1500">
                <a:latin typeface="Courier New" pitchFamily="49" charset="0"/>
                <a:cs typeface="Courier New" pitchFamily="49" charset="0"/>
              </a:rPr>
              <a:t>98  }</a:t>
            </a: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 </a:t>
            </a:r>
            <a:endParaRPr lang="en-US" b="1">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1994960"/>
              </p:ext>
            </p:extLst>
          </p:nvPr>
        </p:nvGraphicFramePr>
        <p:xfrm>
          <a:off x="251520" y="1385272"/>
          <a:ext cx="8640959" cy="5212080"/>
        </p:xfrm>
        <a:graphic>
          <a:graphicData uri="http://schemas.openxmlformats.org/drawingml/2006/table">
            <a:tbl>
              <a:tblPr/>
              <a:tblGrid>
                <a:gridCol w="1345724"/>
                <a:gridCol w="1487377"/>
                <a:gridCol w="1629034"/>
                <a:gridCol w="4178824"/>
              </a:tblGrid>
              <a:tr h="436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cs typeface="Arial" charset="0"/>
                        </a:rPr>
                        <a:t>Kiểu</a:t>
                      </a:r>
                      <a:r>
                        <a:rPr kumimoji="0" lang="en-US" sz="2400" b="1" i="0" u="none" strike="noStrike" cap="none" normalizeH="0" baseline="0" dirty="0" smtClean="0">
                          <a:ln>
                            <a:noFill/>
                          </a:ln>
                          <a:solidFill>
                            <a:schemeClr val="bg1"/>
                          </a:solidFill>
                          <a:effectLst/>
                          <a:latin typeface="Arial" charset="0"/>
                          <a:cs typeface="Arial" charset="0"/>
                        </a:rPr>
                        <a:t>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int</a:t>
                      </a:r>
                      <a:endParaRPr kumimoji="0" lang="en-US" sz="24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Số</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nguyên</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có</a:t>
                      </a:r>
                      <a:r>
                        <a:rPr kumimoji="0" lang="en-US" sz="2400" b="0" i="0" u="none" strike="noStrike" cap="none" normalizeH="0" baseline="0" dirty="0" smtClean="0">
                          <a:ln>
                            <a:noFill/>
                          </a:ln>
                          <a:solidFill>
                            <a:srgbClr val="000000"/>
                          </a:solidFill>
                          <a:effectLst/>
                          <a:latin typeface="Arial" charset="0"/>
                          <a:cs typeface="Arial" charset="0"/>
                        </a:rPr>
                        <a:t> </a:t>
                      </a:r>
                      <a:r>
                        <a:rPr kumimoji="0" lang="en-US" sz="2400" b="0" i="0" u="none" strike="noStrike" cap="none" normalizeH="0" baseline="0" dirty="0" err="1" smtClean="0">
                          <a:ln>
                            <a:noFill/>
                          </a:ln>
                          <a:solidFill>
                            <a:srgbClr val="000000"/>
                          </a:solidFill>
                          <a:effectLst/>
                          <a:latin typeface="Arial" charset="0"/>
                          <a:cs typeface="Arial" charset="0"/>
                        </a:rPr>
                        <a:t>dấu</a:t>
                      </a:r>
                      <a:r>
                        <a:rPr kumimoji="0" lang="en-US" sz="2400" b="0" i="0" u="none" strike="noStrike" cap="none" normalizeH="0" baseline="0" dirty="0" smtClean="0">
                          <a:ln>
                            <a:noFill/>
                          </a:ln>
                          <a:solidFill>
                            <a:srgbClr val="0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charset="0"/>
                          <a:cs typeface="Arial" charset="0"/>
                        </a:rPr>
                        <a:t>- 2.147.483.647 </a:t>
                      </a:r>
                      <a:r>
                        <a:rPr kumimoji="0" lang="en-US" sz="2400" b="0" i="0" u="none" strike="noStrike" cap="none" normalizeH="0" baseline="0" dirty="0" err="1" smtClean="0">
                          <a:ln>
                            <a:noFill/>
                          </a:ln>
                          <a:solidFill>
                            <a:srgbClr val="FF0000"/>
                          </a:solidFill>
                          <a:effectLst/>
                          <a:latin typeface="Arial" charset="0"/>
                          <a:cs typeface="Arial" charset="0"/>
                        </a:rPr>
                        <a:t>đến</a:t>
                      </a:r>
                      <a:r>
                        <a:rPr kumimoji="0" lang="en-US" sz="2400" b="0" i="0" u="none" strike="noStrike" cap="none" normalizeH="0" baseline="0" dirty="0" smtClean="0">
                          <a:ln>
                            <a:noFill/>
                          </a:ln>
                          <a:solidFill>
                            <a:srgbClr val="FF0000"/>
                          </a:solidFill>
                          <a:effectLst/>
                          <a:latin typeface="Arial" charset="0"/>
                          <a:cs typeface="Arial" charset="0"/>
                        </a:rPr>
                        <a:t> 2.147.483.647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7865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4.294.967.295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float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3,4E-38 đến 3,4E+38</a:t>
                      </a:r>
                      <a:r>
                        <a:rPr kumimoji="0" lang="vi-VN" sz="2400" b="0" i="0" u="none" strike="noStrike" cap="none" normalizeH="0" baseline="0" smtClean="0">
                          <a:ln>
                            <a:noFill/>
                          </a:ln>
                          <a:solidFill>
                            <a:srgbClr val="000000"/>
                          </a:solidFill>
                          <a:effectLst/>
                          <a:latin typeface="Arial" charset="0"/>
                          <a:cs typeface="Arial" charset="0"/>
                        </a:rPr>
                        <a:t>,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với </a:t>
                      </a:r>
                      <a:r>
                        <a:rPr kumimoji="0" lang="vi-VN" sz="2400" b="0" i="0" u="none" strike="noStrike" cap="none" normalizeH="0" baseline="0" smtClean="0">
                          <a:ln>
                            <a:noFill/>
                          </a:ln>
                          <a:solidFill>
                            <a:srgbClr val="0000FF"/>
                          </a:solidFill>
                          <a:effectLst/>
                          <a:latin typeface="Arial" charset="0"/>
                          <a:cs typeface="Arial" charset="0"/>
                        </a:rPr>
                        <a:t>7</a:t>
                      </a:r>
                      <a:r>
                        <a:rPr kumimoji="0" lang="vi-VN" sz="2400" b="0" i="0" u="none" strike="noStrike" cap="none" normalizeH="0" baseline="0" smtClean="0">
                          <a:ln>
                            <a:noFill/>
                          </a:ln>
                          <a:solidFill>
                            <a:srgbClr val="000000"/>
                          </a:solidFill>
                          <a:effectLst/>
                          <a:latin typeface="Arial" charset="0"/>
                          <a:cs typeface="Arial" charset="0"/>
                        </a:rPr>
                        <a:t> chữ số có nghĩa..</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485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có độ chính xác gấp</a:t>
                      </a:r>
                      <a:r>
                        <a:rPr kumimoji="0" lang="en-US" sz="2400" b="0" i="0" u="none" strike="noStrike" cap="none" normalizeH="0" baseline="0" smtClean="0">
                          <a:ln>
                            <a:noFill/>
                          </a:ln>
                          <a:solidFill>
                            <a:srgbClr val="000000"/>
                          </a:solidFill>
                          <a:effectLst/>
                          <a:latin typeface="Arial" charset="0"/>
                          <a:cs typeface="Arial" charset="0"/>
                        </a:rPr>
                        <a:t> </a:t>
                      </a:r>
                      <a:r>
                        <a:rPr kumimoji="0" lang="vi-VN" sz="2400" b="0" i="0" u="none" strike="noStrike" cap="none" normalizeH="0" baseline="0" smtClean="0">
                          <a:ln>
                            <a:noFill/>
                          </a:ln>
                          <a:solidFill>
                            <a:srgbClr val="000000"/>
                          </a:solidFill>
                          <a:effectLst/>
                          <a:latin typeface="Arial" charset="0"/>
                          <a:cs typeface="Arial" charset="0"/>
                        </a:rPr>
                        <a:t>đôi</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1,7E-308 đến </a:t>
                      </a:r>
                      <a:r>
                        <a:rPr kumimoji="0" lang="en-US" sz="2400" b="0" i="0" u="none" strike="noStrike" cap="none" normalizeH="0" baseline="0" smtClean="0">
                          <a:ln>
                            <a:noFill/>
                          </a:ln>
                          <a:solidFill>
                            <a:srgbClr val="FF0000"/>
                          </a:solidFill>
                          <a:effectLst/>
                          <a:latin typeface="Arial" charset="0"/>
                          <a:cs typeface="Arial" charset="0"/>
                        </a:rPr>
                        <a:t>1</a:t>
                      </a:r>
                      <a:r>
                        <a:rPr kumimoji="0" lang="vi-VN" sz="2400" b="0" i="0" u="none" strike="noStrike" cap="none" normalizeH="0" baseline="0" smtClean="0">
                          <a:ln>
                            <a:noFill/>
                          </a:ln>
                          <a:solidFill>
                            <a:srgbClr val="FF0000"/>
                          </a:solidFill>
                          <a:effectLst/>
                          <a:latin typeface="Arial" charset="0"/>
                          <a:cs typeface="Arial" charset="0"/>
                        </a:rPr>
                        <a:t>,7E+308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với </a:t>
                      </a:r>
                      <a:r>
                        <a:rPr kumimoji="0" lang="en-US" sz="2400" b="0" i="0" u="none" strike="noStrike" cap="none" normalizeH="0" baseline="0" smtClean="0">
                          <a:ln>
                            <a:noFill/>
                          </a:ln>
                          <a:solidFill>
                            <a:srgbClr val="0000FF"/>
                          </a:solidFill>
                          <a:effectLst/>
                          <a:latin typeface="Arial" charset="0"/>
                          <a:cs typeface="Arial" charset="0"/>
                        </a:rPr>
                        <a:t>15,16</a:t>
                      </a:r>
                      <a:r>
                        <a:rPr kumimoji="0" lang="en-US" sz="2400" b="0" i="0" u="none" strike="noStrike" cap="none" normalizeH="0" baseline="0" smtClean="0">
                          <a:ln>
                            <a:noFill/>
                          </a:ln>
                          <a:solidFill>
                            <a:srgbClr val="000000"/>
                          </a:solidFill>
                          <a:effectLst/>
                          <a:latin typeface="Arial" charset="0"/>
                          <a:cs typeface="Arial" charset="0"/>
                        </a:rPr>
                        <a:t> chữ số có nghĩa.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57832425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0769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56807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mtClean="0"/>
              <a:t>Interface </a:t>
            </a:r>
            <a:r>
              <a:rPr lang="en-US"/>
              <a:t>ICollection cung cấp </a:t>
            </a:r>
            <a:r>
              <a:rPr lang="en-US" smtClean="0"/>
              <a:t>các </a:t>
            </a:r>
            <a:r>
              <a:rPr lang="en-US"/>
              <a:t>thuộc tính: Count</a:t>
            </a:r>
            <a:r>
              <a:rPr lang="en-US" smtClean="0"/>
              <a:t>, </a:t>
            </a:r>
            <a:r>
              <a:rPr lang="en-US"/>
              <a:t>IsSynchronized, và SyncRoot. Ngoài ra ICollection cũng cung cấp một </a:t>
            </a:r>
            <a:r>
              <a:rPr lang="en-US" smtClean="0"/>
              <a:t>phương thức </a:t>
            </a:r>
            <a:r>
              <a:rPr lang="en-US"/>
              <a:t>CopyTo(). Thuộc tính thường được sử dụng là Count, thuộc tính này trả về số thành phần trong tập </a:t>
            </a:r>
            <a:r>
              <a:rPr lang="en-US" smtClean="0"/>
              <a:t>hợp.</a:t>
            </a:r>
            <a:endParaRPr lang="en-US"/>
          </a:p>
          <a:p>
            <a:endParaRPr lang="en-US"/>
          </a:p>
        </p:txBody>
      </p:sp>
      <p:sp>
        <p:nvSpPr>
          <p:cNvPr id="7" name="Title 6"/>
          <p:cNvSpPr>
            <a:spLocks noGrp="1"/>
          </p:cNvSpPr>
          <p:nvPr>
            <p:ph type="title"/>
          </p:nvPr>
        </p:nvSpPr>
        <p:spPr>
          <a:xfrm>
            <a:off x="457200" y="0"/>
            <a:ext cx="8229600" cy="1143000"/>
          </a:xfrm>
        </p:spPr>
        <p:txBody>
          <a:bodyPr>
            <a:normAutofit/>
          </a:bodyPr>
          <a:lstStyle/>
          <a:p>
            <a:r>
              <a:rPr lang="en-US" b="1" smtClean="0"/>
              <a:t>Interface ICollection</a:t>
            </a:r>
            <a:endParaRPr lang="en-US"/>
          </a:p>
        </p:txBody>
      </p:sp>
    </p:spTree>
    <p:extLst>
      <p:ext uri="{BB962C8B-B14F-4D97-AF65-F5344CB8AC3E}">
        <p14:creationId xmlns:p14="http://schemas.microsoft.com/office/powerpoint/2010/main" val="363172109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a:latin typeface="Calibri (Body)"/>
              </a:rPr>
              <a:t>Vai trò của </a:t>
            </a:r>
            <a:r>
              <a:rPr lang="vi-VN" b="1">
                <a:latin typeface="Calibri (Body)"/>
              </a:rPr>
              <a:t>IComparable</a:t>
            </a:r>
            <a:r>
              <a:rPr lang="vi-VN">
                <a:latin typeface="Calibri (Body)"/>
              </a:rPr>
              <a:t> là cung cấp một phương pháp </a:t>
            </a:r>
            <a:r>
              <a:rPr lang="en-US" smtClean="0">
                <a:latin typeface="Calibri (Body)"/>
              </a:rPr>
              <a:t>ComparteTo() dùng để </a:t>
            </a:r>
            <a:r>
              <a:rPr lang="vi-VN" smtClean="0">
                <a:latin typeface="Calibri (Body)"/>
              </a:rPr>
              <a:t>so </a:t>
            </a:r>
            <a:r>
              <a:rPr lang="vi-VN">
                <a:latin typeface="Calibri (Body)"/>
              </a:rPr>
              <a:t>sánh hai đối </a:t>
            </a:r>
            <a:r>
              <a:rPr lang="vi-VN" smtClean="0">
                <a:latin typeface="Calibri (Body)"/>
              </a:rPr>
              <a:t>tượng</a:t>
            </a:r>
            <a:r>
              <a:rPr lang="en-US" smtClean="0">
                <a:latin typeface="Calibri (Body)"/>
              </a:rPr>
              <a:t>.</a:t>
            </a:r>
            <a:endParaRPr lang="en-US">
              <a:latin typeface="Calibri (Body)"/>
            </a:endParaRPr>
          </a:p>
        </p:txBody>
      </p:sp>
      <p:sp>
        <p:nvSpPr>
          <p:cNvPr id="7" name="Title 6"/>
          <p:cNvSpPr>
            <a:spLocks noGrp="1"/>
          </p:cNvSpPr>
          <p:nvPr>
            <p:ph type="title"/>
          </p:nvPr>
        </p:nvSpPr>
        <p:spPr>
          <a:xfrm>
            <a:off x="457200" y="0"/>
            <a:ext cx="8229600" cy="1143000"/>
          </a:xfrm>
        </p:spPr>
        <p:txBody>
          <a:bodyPr>
            <a:normAutofit/>
          </a:bodyPr>
          <a:lstStyle/>
          <a:p>
            <a:r>
              <a:rPr lang="en-US" b="1" smtClean="0"/>
              <a:t>Interface IComparable</a:t>
            </a:r>
            <a:endParaRPr lang="en-US" b="1"/>
          </a:p>
        </p:txBody>
      </p:sp>
    </p:spTree>
    <p:extLst>
      <p:ext uri="{BB962C8B-B14F-4D97-AF65-F5344CB8AC3E}">
        <p14:creationId xmlns:p14="http://schemas.microsoft.com/office/powerpoint/2010/main" val="387727665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Employee : IComparable</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private int empID;</a:t>
            </a:r>
          </a:p>
          <a:p>
            <a:pPr marL="0" indent="0">
              <a:spcBef>
                <a:spcPts val="0"/>
              </a:spcBef>
              <a:buNone/>
            </a:pPr>
            <a:r>
              <a:rPr lang="en-US" sz="1500">
                <a:latin typeface="Courier New" pitchFamily="49" charset="0"/>
                <a:cs typeface="Courier New" pitchFamily="49" charset="0"/>
              </a:rPr>
              <a:t>06      public Employee(int empID)</a:t>
            </a:r>
          </a:p>
          <a:p>
            <a:pPr marL="0" indent="0">
              <a:spcBef>
                <a:spcPts val="0"/>
              </a:spcBef>
              <a:buNone/>
            </a:pPr>
            <a:r>
              <a:rPr lang="en-US" sz="1500">
                <a:latin typeface="Courier New" pitchFamily="49" charset="0"/>
                <a:cs typeface="Courier New" pitchFamily="49" charset="0"/>
              </a:rPr>
              <a:t>07      {</a:t>
            </a:r>
          </a:p>
          <a:p>
            <a:pPr marL="0" indent="0">
              <a:spcBef>
                <a:spcPts val="0"/>
              </a:spcBef>
              <a:buNone/>
            </a:pPr>
            <a:r>
              <a:rPr lang="en-US" sz="1500">
                <a:latin typeface="Courier New" pitchFamily="49" charset="0"/>
                <a:cs typeface="Courier New" pitchFamily="49" charset="0"/>
              </a:rPr>
              <a:t>08          this.empID = empID;</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override string ToString()</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return empID.ToString();</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public int EmpID</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get</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return empID;</a:t>
            </a:r>
          </a:p>
          <a:p>
            <a:pPr marL="0" indent="0">
              <a:spcBef>
                <a:spcPts val="0"/>
              </a:spcBef>
              <a:buNone/>
            </a:pPr>
            <a:r>
              <a:rPr lang="en-US" sz="1500">
                <a:latin typeface="Courier New" pitchFamily="49" charset="0"/>
                <a:cs typeface="Courier New" pitchFamily="49" charset="0"/>
              </a:rPr>
              <a:t>19          }</a:t>
            </a:r>
          </a:p>
          <a:p>
            <a:pPr marL="0" indent="0">
              <a:spcBef>
                <a:spcPts val="0"/>
              </a:spcBef>
              <a:buNone/>
            </a:pPr>
            <a:r>
              <a:rPr lang="en-US" sz="1500">
                <a:latin typeface="Courier New" pitchFamily="49" charset="0"/>
                <a:cs typeface="Courier New" pitchFamily="49" charset="0"/>
              </a:rPr>
              <a:t>20          set</a:t>
            </a:r>
          </a:p>
          <a:p>
            <a:pPr marL="0" indent="0">
              <a:spcBef>
                <a:spcPts val="0"/>
              </a:spcBef>
              <a:buNone/>
            </a:pPr>
            <a:r>
              <a:rPr lang="en-US" sz="1500">
                <a:latin typeface="Courier New" pitchFamily="49" charset="0"/>
                <a:cs typeface="Courier New" pitchFamily="49" charset="0"/>
              </a:rPr>
              <a:t>21          { </a:t>
            </a:r>
          </a:p>
          <a:p>
            <a:pPr marL="0" indent="0">
              <a:spcBef>
                <a:spcPts val="0"/>
              </a:spcBef>
              <a:buNone/>
            </a:pPr>
            <a:r>
              <a:rPr lang="en-US" sz="1500">
                <a:latin typeface="Courier New" pitchFamily="49" charset="0"/>
                <a:cs typeface="Courier New" pitchFamily="49" charset="0"/>
              </a:rPr>
              <a:t>22              this.empID = value; </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 </a:t>
            </a:r>
          </a:p>
        </p:txBody>
      </p:sp>
      <p:sp>
        <p:nvSpPr>
          <p:cNvPr id="5" name="Title 6"/>
          <p:cNvSpPr>
            <a:spLocks noGrp="1"/>
          </p:cNvSpPr>
          <p:nvPr>
            <p:ph type="title"/>
          </p:nvPr>
        </p:nvSpPr>
        <p:spPr>
          <a:xfrm>
            <a:off x="457200" y="0"/>
            <a:ext cx="8229600" cy="1143000"/>
          </a:xfrm>
        </p:spPr>
        <p:txBody>
          <a:bodyPr>
            <a:normAutofit/>
          </a:bodyPr>
          <a:lstStyle/>
          <a:p>
            <a:r>
              <a:rPr lang="en-US" b="1" smtClean="0"/>
              <a:t>Interface IComparable</a:t>
            </a:r>
            <a:endParaRPr lang="en-US" b="1"/>
          </a:p>
        </p:txBody>
      </p:sp>
    </p:spTree>
    <p:extLst>
      <p:ext uri="{BB962C8B-B14F-4D97-AF65-F5344CB8AC3E}">
        <p14:creationId xmlns:p14="http://schemas.microsoft.com/office/powerpoint/2010/main" val="21646487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4525963"/>
          </a:xfrm>
        </p:spPr>
        <p:txBody>
          <a:bodyPr>
            <a:normAutofit/>
          </a:bodyPr>
          <a:lstStyle/>
          <a:p>
            <a:pPr marL="0" indent="0">
              <a:spcBef>
                <a:spcPts val="0"/>
              </a:spcBef>
              <a:buNone/>
            </a:pPr>
            <a:r>
              <a:rPr lang="en-US" sz="1500">
                <a:latin typeface="Courier New" pitchFamily="49" charset="0"/>
                <a:cs typeface="Courier New" pitchFamily="49" charset="0"/>
              </a:rPr>
              <a:t>25      public int CompareTo(Object o)</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Employee r = (Employee)o;</a:t>
            </a:r>
          </a:p>
          <a:p>
            <a:pPr marL="0" indent="0">
              <a:spcBef>
                <a:spcPts val="0"/>
              </a:spcBef>
              <a:buNone/>
            </a:pPr>
            <a:r>
              <a:rPr lang="en-US" sz="1500">
                <a:latin typeface="Courier New" pitchFamily="49" charset="0"/>
                <a:cs typeface="Courier New" pitchFamily="49" charset="0"/>
              </a:rPr>
              <a:t>28          return this.empID.CompareTo(r.empID);</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public class Tester</a:t>
            </a:r>
          </a:p>
          <a:p>
            <a:pPr marL="0" indent="0">
              <a:spcBef>
                <a:spcPts val="0"/>
              </a:spcBef>
              <a:buNone/>
            </a:pPr>
            <a:r>
              <a:rPr lang="en-US" sz="1500">
                <a:latin typeface="Courier New" pitchFamily="49" charset="0"/>
                <a:cs typeface="Courier New" pitchFamily="49" charset="0"/>
              </a:rPr>
              <a:t>32  {</a:t>
            </a:r>
          </a:p>
          <a:p>
            <a:pPr marL="0" indent="0">
              <a:spcBef>
                <a:spcPts val="0"/>
              </a:spcBef>
              <a:buNone/>
            </a:pPr>
            <a:r>
              <a:rPr lang="en-US" sz="1500">
                <a:latin typeface="Courier New" pitchFamily="49" charset="0"/>
                <a:cs typeface="Courier New" pitchFamily="49" charset="0"/>
              </a:rPr>
              <a:t>33      static void Main()</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ArrayList empArray = new ArrayList();         </a:t>
            </a:r>
          </a:p>
          <a:p>
            <a:pPr marL="0" indent="0">
              <a:spcBef>
                <a:spcPts val="0"/>
              </a:spcBef>
              <a:buNone/>
            </a:pPr>
            <a:r>
              <a:rPr lang="en-US" sz="1500">
                <a:latin typeface="Courier New" pitchFamily="49" charset="0"/>
                <a:cs typeface="Courier New" pitchFamily="49" charset="0"/>
              </a:rPr>
              <a:t>36          Random r = new Random();        </a:t>
            </a:r>
          </a:p>
          <a:p>
            <a:pPr marL="0" indent="0">
              <a:spcBef>
                <a:spcPts val="0"/>
              </a:spcBef>
              <a:buNone/>
            </a:pPr>
            <a:r>
              <a:rPr lang="nn-NO" sz="1500">
                <a:latin typeface="Courier New" pitchFamily="49" charset="0"/>
                <a:cs typeface="Courier New" pitchFamily="49" charset="0"/>
              </a:rPr>
              <a:t>37          for (int i = 0; i &lt; 5; i++)</a:t>
            </a:r>
          </a:p>
          <a:p>
            <a:pPr marL="0" indent="0">
              <a:spcBef>
                <a:spcPts val="0"/>
              </a:spcBef>
              <a:buNone/>
            </a:pPr>
            <a:r>
              <a:rPr lang="en-US" sz="1500">
                <a:latin typeface="Courier New" pitchFamily="49" charset="0"/>
                <a:cs typeface="Courier New" pitchFamily="49" charset="0"/>
              </a:rPr>
              <a:t>38          {</a:t>
            </a:r>
          </a:p>
          <a:p>
            <a:pPr marL="0" indent="0">
              <a:spcBef>
                <a:spcPts val="0"/>
              </a:spcBef>
              <a:buNone/>
            </a:pPr>
            <a:r>
              <a:rPr lang="en-US" sz="1500">
                <a:latin typeface="Courier New" pitchFamily="49" charset="0"/>
                <a:cs typeface="Courier New" pitchFamily="49" charset="0"/>
              </a:rPr>
              <a:t>39              empArray.Add(new Employee(r.Next(10) + 100));</a:t>
            </a:r>
          </a:p>
          <a:p>
            <a:pPr marL="0" indent="0">
              <a:spcBef>
                <a:spcPts val="0"/>
              </a:spcBef>
              <a:buNone/>
            </a:pPr>
            <a:r>
              <a:rPr lang="en-US" sz="1500">
                <a:latin typeface="Courier New" pitchFamily="49" charset="0"/>
                <a:cs typeface="Courier New" pitchFamily="49" charset="0"/>
              </a:rPr>
              <a:t>40          }</a:t>
            </a:r>
          </a:p>
        </p:txBody>
      </p:sp>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spTree>
    <p:extLst>
      <p:ext uri="{BB962C8B-B14F-4D97-AF65-F5344CB8AC3E}">
        <p14:creationId xmlns:p14="http://schemas.microsoft.com/office/powerpoint/2010/main" val="3613951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41          // In tất cả nội dung của mảng</a:t>
            </a:r>
          </a:p>
          <a:p>
            <a:pPr marL="0" indent="0">
              <a:spcBef>
                <a:spcPts val="0"/>
              </a:spcBef>
              <a:buNone/>
            </a:pPr>
            <a:r>
              <a:rPr lang="en-US" sz="1500">
                <a:latin typeface="Courier New" pitchFamily="49" charset="0"/>
                <a:cs typeface="Courier New" pitchFamily="49" charset="0"/>
              </a:rPr>
              <a:t>42          for (int i = 0; i &lt; empArray.Count; i++)</a:t>
            </a:r>
          </a:p>
          <a:p>
            <a:pPr marL="0" indent="0">
              <a:spcBef>
                <a:spcPts val="0"/>
              </a:spcBef>
              <a:buNone/>
            </a:pPr>
            <a:r>
              <a:rPr lang="en-US" sz="1500">
                <a:latin typeface="Courier New" pitchFamily="49" charset="0"/>
                <a:cs typeface="Courier New" pitchFamily="49" charset="0"/>
              </a:rPr>
              <a:t>43          {</a:t>
            </a:r>
          </a:p>
          <a:p>
            <a:pPr marL="0" indent="0">
              <a:spcBef>
                <a:spcPts val="0"/>
              </a:spcBef>
              <a:buNone/>
            </a:pPr>
            <a:r>
              <a:rPr lang="en-US" sz="1500">
                <a:latin typeface="Courier New" pitchFamily="49" charset="0"/>
                <a:cs typeface="Courier New" pitchFamily="49" charset="0"/>
              </a:rPr>
              <a:t>44              Console.Write("{0} ", empArray[i].ToString());</a:t>
            </a:r>
          </a:p>
          <a:p>
            <a:pPr marL="0" indent="0">
              <a:spcBef>
                <a:spcPts val="0"/>
              </a:spcBef>
              <a:buNone/>
            </a:pPr>
            <a:r>
              <a:rPr lang="en-US" sz="1500">
                <a:latin typeface="Courier New" pitchFamily="49" charset="0"/>
                <a:cs typeface="Courier New" pitchFamily="49" charset="0"/>
              </a:rPr>
              <a:t>45          }</a:t>
            </a:r>
          </a:p>
          <a:p>
            <a:pPr marL="0" indent="0">
              <a:spcBef>
                <a:spcPts val="0"/>
              </a:spcBef>
              <a:buNone/>
            </a:pPr>
            <a:r>
              <a:rPr lang="en-US" sz="1500">
                <a:latin typeface="Courier New" pitchFamily="49" charset="0"/>
                <a:cs typeface="Courier New" pitchFamily="49" charset="0"/>
              </a:rPr>
              <a:t>46          Console.WriteLine("\n");</a:t>
            </a:r>
          </a:p>
          <a:p>
            <a:pPr marL="0" indent="0">
              <a:spcBef>
                <a:spcPts val="0"/>
              </a:spcBef>
              <a:buNone/>
              <a:tabLst>
                <a:tab pos="457200" algn="l"/>
              </a:tabLst>
            </a:pPr>
            <a:r>
              <a:rPr lang="vi-VN" sz="1500">
                <a:latin typeface="Courier New" pitchFamily="49" charset="0"/>
                <a:cs typeface="Courier New" pitchFamily="49" charset="0"/>
              </a:rPr>
              <a:t>47          // Sắp xếp lại mảng Employee dựa theo phương thức </a:t>
            </a:r>
            <a:r>
              <a:rPr lang="en-US" sz="1500" smtClean="0">
                <a:latin typeface="Courier New" pitchFamily="49" charset="0"/>
                <a:cs typeface="Courier New" pitchFamily="49" charset="0"/>
              </a:rPr>
              <a:t>	</a:t>
            </a:r>
            <a:r>
              <a:rPr lang="vi-VN" sz="1500" smtClean="0">
                <a:latin typeface="Courier New" pitchFamily="49" charset="0"/>
                <a:cs typeface="Courier New" pitchFamily="49" charset="0"/>
              </a:rPr>
              <a:t>CompareTo</a:t>
            </a:r>
            <a:r>
              <a:rPr lang="vi-VN"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48          empArray.Sort();</a:t>
            </a:r>
          </a:p>
          <a:p>
            <a:pPr marL="0" indent="0">
              <a:spcBef>
                <a:spcPts val="0"/>
              </a:spcBef>
              <a:buNone/>
            </a:pPr>
            <a:r>
              <a:rPr lang="en-US" sz="1500">
                <a:latin typeface="Courier New" pitchFamily="49" charset="0"/>
                <a:cs typeface="Courier New" pitchFamily="49" charset="0"/>
              </a:rPr>
              <a:t>49          // Hiển thị tất cả nội dung của mảng Employee </a:t>
            </a:r>
          </a:p>
          <a:p>
            <a:pPr marL="0" indent="0">
              <a:spcBef>
                <a:spcPts val="0"/>
              </a:spcBef>
              <a:buNone/>
            </a:pPr>
            <a:r>
              <a:rPr lang="en-US" sz="1500">
                <a:latin typeface="Courier New" pitchFamily="49" charset="0"/>
                <a:cs typeface="Courier New" pitchFamily="49" charset="0"/>
              </a:rPr>
              <a:t>50          for (int i = 0; i &lt; empArray.Count; i++)</a:t>
            </a:r>
          </a:p>
          <a:p>
            <a:pPr marL="0" indent="0">
              <a:spcBef>
                <a:spcPts val="0"/>
              </a:spcBef>
              <a:buNone/>
            </a:pPr>
            <a:r>
              <a:rPr lang="en-US" sz="1500">
                <a:latin typeface="Courier New" pitchFamily="49" charset="0"/>
                <a:cs typeface="Courier New" pitchFamily="49" charset="0"/>
              </a:rPr>
              <a:t>51          {</a:t>
            </a:r>
          </a:p>
          <a:p>
            <a:pPr marL="0" indent="0">
              <a:spcBef>
                <a:spcPts val="0"/>
              </a:spcBef>
              <a:buNone/>
            </a:pPr>
            <a:r>
              <a:rPr lang="en-US" sz="1500">
                <a:latin typeface="Courier New" pitchFamily="49" charset="0"/>
                <a:cs typeface="Courier New" pitchFamily="49" charset="0"/>
              </a:rPr>
              <a:t>52              Console.Write("{0} ", empArray[i].ToString());</a:t>
            </a:r>
          </a:p>
          <a:p>
            <a:pPr marL="0" indent="0">
              <a:spcBef>
                <a:spcPts val="0"/>
              </a:spcBef>
              <a:buNone/>
            </a:pPr>
            <a:r>
              <a:rPr lang="en-US" sz="1500">
                <a:latin typeface="Courier New" pitchFamily="49" charset="0"/>
                <a:cs typeface="Courier New" pitchFamily="49" charset="0"/>
              </a:rPr>
              <a:t>53          }</a:t>
            </a:r>
          </a:p>
          <a:p>
            <a:pPr marL="0" indent="0">
              <a:spcBef>
                <a:spcPts val="0"/>
              </a:spcBef>
              <a:buNone/>
            </a:pPr>
            <a:r>
              <a:rPr lang="en-US" sz="1500">
                <a:latin typeface="Courier New" pitchFamily="49" charset="0"/>
                <a:cs typeface="Courier New" pitchFamily="49" charset="0"/>
              </a:rPr>
              <a:t>54          Console.WriteLine("\n");</a:t>
            </a:r>
          </a:p>
          <a:p>
            <a:pPr marL="0" indent="0">
              <a:spcBef>
                <a:spcPts val="0"/>
              </a:spcBef>
              <a:buNone/>
            </a:pPr>
            <a:r>
              <a:rPr lang="en-US" sz="1500">
                <a:latin typeface="Courier New" pitchFamily="49" charset="0"/>
                <a:cs typeface="Courier New" pitchFamily="49" charset="0"/>
              </a:rPr>
              <a:t>55      }</a:t>
            </a:r>
          </a:p>
          <a:p>
            <a:pPr marL="0" indent="0">
              <a:spcBef>
                <a:spcPts val="0"/>
              </a:spcBef>
              <a:buNone/>
            </a:pPr>
            <a:r>
              <a:rPr lang="en-US" sz="1500">
                <a:latin typeface="Courier New" pitchFamily="49" charset="0"/>
                <a:cs typeface="Courier New" pitchFamily="49" charset="0"/>
              </a:rPr>
              <a:t>56  }</a:t>
            </a:r>
          </a:p>
          <a:p>
            <a:pPr marL="0" indent="0">
              <a:spcBef>
                <a:spcPts val="0"/>
              </a:spcBef>
              <a:buNone/>
            </a:pP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spTree>
    <p:extLst>
      <p:ext uri="{BB962C8B-B14F-4D97-AF65-F5344CB8AC3E}">
        <p14:creationId xmlns:p14="http://schemas.microsoft.com/office/powerpoint/2010/main" val="961600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457200" y="0"/>
            <a:ext cx="8229600" cy="1143000"/>
          </a:xfrm>
        </p:spPr>
        <p:txBody>
          <a:bodyPr/>
          <a:lstStyle/>
          <a:p>
            <a:r>
              <a:rPr lang="en-US" b="1"/>
              <a:t>Interface IComparable</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071" y="2057400"/>
            <a:ext cx="669899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6126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800" smtClean="0"/>
              <a:t>Interface IComparer </a:t>
            </a:r>
            <a:r>
              <a:rPr lang="en-US" sz="2800"/>
              <a:t>cung cấp phương thức Compare(), để so sánh hai phần tử trong một tập hợp có thứ tự. </a:t>
            </a:r>
            <a:endParaRPr lang="en-US" sz="2800" smtClean="0"/>
          </a:p>
          <a:p>
            <a:pPr marL="0" indent="0">
              <a:buNone/>
            </a:pPr>
            <a:r>
              <a:rPr lang="en-US" sz="2800" smtClean="0"/>
              <a:t>Phương </a:t>
            </a:r>
            <a:r>
              <a:rPr lang="en-US" sz="2800"/>
              <a:t>thức Compare() thường được thực thi bằng cách gọi phương thức CompareTo() của một trong những đối tượng. </a:t>
            </a:r>
            <a:endParaRPr lang="en-US" sz="2800" smtClean="0"/>
          </a:p>
          <a:p>
            <a:pPr marL="0" indent="0">
              <a:buNone/>
            </a:pPr>
            <a:r>
              <a:rPr lang="en-US" sz="2800" smtClean="0"/>
              <a:t>Nếu </a:t>
            </a:r>
            <a:r>
              <a:rPr lang="en-US" sz="2800"/>
              <a:t>chúng ta muốn tạo ra những lớp có thể được sắp xếp bên trong một tập hợp thì chúng ta cần thiết phải thực thi IComparable.</a:t>
            </a:r>
          </a:p>
        </p:txBody>
      </p:sp>
      <p:sp>
        <p:nvSpPr>
          <p:cNvPr id="7" name="Title 6"/>
          <p:cNvSpPr>
            <a:spLocks noGrp="1"/>
          </p:cNvSpPr>
          <p:nvPr>
            <p:ph type="title"/>
          </p:nvPr>
        </p:nvSpPr>
        <p:spPr>
          <a:xfrm>
            <a:off x="457200" y="0"/>
            <a:ext cx="8229600" cy="1143000"/>
          </a:xfrm>
        </p:spPr>
        <p:txBody>
          <a:bodyPr/>
          <a:lstStyle/>
          <a:p>
            <a:r>
              <a:rPr lang="en-US" b="1" smtClean="0"/>
              <a:t>Interface </a:t>
            </a:r>
            <a:r>
              <a:rPr lang="en-US" b="1"/>
              <a:t>IComparer</a:t>
            </a:r>
            <a:endParaRPr lang="en-US"/>
          </a:p>
        </p:txBody>
      </p:sp>
    </p:spTree>
    <p:extLst>
      <p:ext uri="{BB962C8B-B14F-4D97-AF65-F5344CB8AC3E}">
        <p14:creationId xmlns:p14="http://schemas.microsoft.com/office/powerpoint/2010/main" val="345471934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5821363"/>
          </a:xfrm>
        </p:spPr>
        <p:txBody>
          <a:bodyPr>
            <a:noAutofit/>
          </a:bodyPr>
          <a:lstStyle/>
          <a:p>
            <a:pPr marL="0" indent="0">
              <a:spcBef>
                <a:spcPts val="0"/>
              </a:spcBef>
              <a:buNone/>
            </a:pPr>
            <a:r>
              <a:rPr lang="en-US" sz="1500">
                <a:latin typeface="Courier New" pitchFamily="49" charset="0"/>
                <a:cs typeface="Courier New" pitchFamily="49" charset="0"/>
              </a:rPr>
              <a:t>001  using System;</a:t>
            </a:r>
          </a:p>
          <a:p>
            <a:pPr marL="0" indent="0">
              <a:spcBef>
                <a:spcPts val="0"/>
              </a:spcBef>
              <a:buNone/>
            </a:pPr>
            <a:r>
              <a:rPr lang="en-US" sz="1500">
                <a:latin typeface="Courier New" pitchFamily="49" charset="0"/>
                <a:cs typeface="Courier New" pitchFamily="49" charset="0"/>
              </a:rPr>
              <a:t>002  using System.Collections;</a:t>
            </a:r>
          </a:p>
          <a:p>
            <a:pPr marL="0" indent="0">
              <a:spcBef>
                <a:spcPts val="0"/>
              </a:spcBef>
              <a:buNone/>
            </a:pPr>
            <a:r>
              <a:rPr lang="en-US" sz="1500">
                <a:latin typeface="Courier New" pitchFamily="49" charset="0"/>
                <a:cs typeface="Courier New" pitchFamily="49" charset="0"/>
              </a:rPr>
              <a:t>003  public class Employee: IComparable</a:t>
            </a:r>
          </a:p>
          <a:p>
            <a:pPr marL="0" indent="0">
              <a:spcBef>
                <a:spcPts val="0"/>
              </a:spcBef>
              <a:buNone/>
            </a:pPr>
            <a:r>
              <a:rPr lang="en-US" sz="1500">
                <a:latin typeface="Courier New" pitchFamily="49" charset="0"/>
                <a:cs typeface="Courier New" pitchFamily="49" charset="0"/>
              </a:rPr>
              <a:t>004  {</a:t>
            </a:r>
          </a:p>
          <a:p>
            <a:pPr marL="0" indent="0">
              <a:spcBef>
                <a:spcPts val="0"/>
              </a:spcBef>
              <a:buNone/>
            </a:pPr>
            <a:r>
              <a:rPr lang="en-US" sz="1500">
                <a:latin typeface="Courier New" pitchFamily="49" charset="0"/>
                <a:cs typeface="Courier New" pitchFamily="49" charset="0"/>
              </a:rPr>
              <a:t>005      private int empID;</a:t>
            </a:r>
          </a:p>
          <a:p>
            <a:pPr marL="0" indent="0">
              <a:spcBef>
                <a:spcPts val="0"/>
              </a:spcBef>
              <a:buNone/>
            </a:pPr>
            <a:r>
              <a:rPr lang="en-US" sz="1500">
                <a:latin typeface="Courier New" pitchFamily="49" charset="0"/>
                <a:cs typeface="Courier New" pitchFamily="49" charset="0"/>
              </a:rPr>
              <a:t>006      private int yearsOfSvc = 1;</a:t>
            </a:r>
          </a:p>
          <a:p>
            <a:pPr marL="0" indent="0">
              <a:spcBef>
                <a:spcPts val="0"/>
              </a:spcBef>
              <a:buNone/>
            </a:pPr>
            <a:r>
              <a:rPr lang="en-US" sz="1500">
                <a:latin typeface="Courier New" pitchFamily="49" charset="0"/>
                <a:cs typeface="Courier New" pitchFamily="49" charset="0"/>
              </a:rPr>
              <a:t>007      public Employee(int empID)</a:t>
            </a:r>
          </a:p>
          <a:p>
            <a:pPr marL="0" indent="0">
              <a:spcBef>
                <a:spcPts val="0"/>
              </a:spcBef>
              <a:buNone/>
            </a:pPr>
            <a:r>
              <a:rPr lang="en-US" sz="1500">
                <a:latin typeface="Courier New" pitchFamily="49" charset="0"/>
                <a:cs typeface="Courier New" pitchFamily="49" charset="0"/>
              </a:rPr>
              <a:t>008      {</a:t>
            </a:r>
          </a:p>
          <a:p>
            <a:pPr marL="0" indent="0">
              <a:spcBef>
                <a:spcPts val="0"/>
              </a:spcBef>
              <a:buNone/>
            </a:pPr>
            <a:r>
              <a:rPr lang="en-US" sz="1500">
                <a:latin typeface="Courier New" pitchFamily="49" charset="0"/>
                <a:cs typeface="Courier New" pitchFamily="49" charset="0"/>
              </a:rPr>
              <a:t>009          this.empID = empID;</a:t>
            </a:r>
          </a:p>
          <a:p>
            <a:pPr marL="0" indent="0">
              <a:spcBef>
                <a:spcPts val="0"/>
              </a:spcBef>
              <a:buNone/>
            </a:pPr>
            <a:r>
              <a:rPr lang="en-US" sz="1500">
                <a:latin typeface="Courier New" pitchFamily="49" charset="0"/>
                <a:cs typeface="Courier New" pitchFamily="49" charset="0"/>
              </a:rPr>
              <a:t>010      }</a:t>
            </a:r>
          </a:p>
          <a:p>
            <a:pPr marL="0" indent="0">
              <a:spcBef>
                <a:spcPts val="0"/>
              </a:spcBef>
              <a:buNone/>
            </a:pPr>
            <a:r>
              <a:rPr lang="en-US" sz="1500">
                <a:latin typeface="Courier New" pitchFamily="49" charset="0"/>
                <a:cs typeface="Courier New" pitchFamily="49" charset="0"/>
              </a:rPr>
              <a:t>011      public Employee(int empID, int yearsOfSvc)</a:t>
            </a:r>
          </a:p>
          <a:p>
            <a:pPr marL="0" indent="0">
              <a:spcBef>
                <a:spcPts val="0"/>
              </a:spcBef>
              <a:buNone/>
            </a:pPr>
            <a:r>
              <a:rPr lang="en-US" sz="1500">
                <a:latin typeface="Courier New" pitchFamily="49" charset="0"/>
                <a:cs typeface="Courier New" pitchFamily="49" charset="0"/>
              </a:rPr>
              <a:t>012      {</a:t>
            </a:r>
          </a:p>
          <a:p>
            <a:pPr marL="0" indent="0">
              <a:spcBef>
                <a:spcPts val="0"/>
              </a:spcBef>
              <a:buNone/>
            </a:pPr>
            <a:r>
              <a:rPr lang="en-US" sz="1500">
                <a:latin typeface="Courier New" pitchFamily="49" charset="0"/>
                <a:cs typeface="Courier New" pitchFamily="49" charset="0"/>
              </a:rPr>
              <a:t>013          this.empID = empID;</a:t>
            </a:r>
          </a:p>
          <a:p>
            <a:pPr marL="0" indent="0">
              <a:spcBef>
                <a:spcPts val="0"/>
              </a:spcBef>
              <a:buNone/>
            </a:pPr>
            <a:r>
              <a:rPr lang="en-US" sz="1500">
                <a:latin typeface="Courier New" pitchFamily="49" charset="0"/>
                <a:cs typeface="Courier New" pitchFamily="49" charset="0"/>
              </a:rPr>
              <a:t>014          this.yearsOfSvc = yearsOfSvc;</a:t>
            </a:r>
          </a:p>
          <a:p>
            <a:pPr marL="0" indent="0">
              <a:spcBef>
                <a:spcPts val="0"/>
              </a:spcBef>
              <a:buNone/>
            </a:pPr>
            <a:r>
              <a:rPr lang="en-US" sz="1500">
                <a:latin typeface="Courier New" pitchFamily="49" charset="0"/>
                <a:cs typeface="Courier New" pitchFamily="49" charset="0"/>
              </a:rPr>
              <a:t>015      }</a:t>
            </a:r>
          </a:p>
          <a:p>
            <a:pPr marL="0" indent="0">
              <a:spcBef>
                <a:spcPts val="0"/>
              </a:spcBef>
              <a:buNone/>
            </a:pPr>
            <a:r>
              <a:rPr lang="en-US" sz="1500">
                <a:latin typeface="Courier New" pitchFamily="49" charset="0"/>
                <a:cs typeface="Courier New" pitchFamily="49" charset="0"/>
              </a:rPr>
              <a:t>016      public override string ToString()</a:t>
            </a:r>
          </a:p>
          <a:p>
            <a:pPr marL="0" indent="0">
              <a:spcBef>
                <a:spcPts val="0"/>
              </a:spcBef>
              <a:buNone/>
            </a:pPr>
            <a:r>
              <a:rPr lang="en-US" sz="1500">
                <a:latin typeface="Courier New" pitchFamily="49" charset="0"/>
                <a:cs typeface="Courier New" pitchFamily="49" charset="0"/>
              </a:rPr>
              <a:t>017      {</a:t>
            </a:r>
          </a:p>
          <a:p>
            <a:pPr marL="0" indent="0">
              <a:spcBef>
                <a:spcPts val="0"/>
              </a:spcBef>
              <a:buNone/>
              <a:tabLst>
                <a:tab pos="574675" algn="l"/>
              </a:tabLst>
            </a:pPr>
            <a:r>
              <a:rPr lang="en-US" sz="1500">
                <a:latin typeface="Courier New" pitchFamily="49" charset="0"/>
                <a:cs typeface="Courier New" pitchFamily="49" charset="0"/>
              </a:rPr>
              <a:t>018          return "ID: " + empID.ToString() + ". Years of Svc: " + </a:t>
            </a:r>
            <a:r>
              <a:rPr lang="en-US" sz="1500" smtClean="0">
                <a:latin typeface="Courier New" pitchFamily="49" charset="0"/>
                <a:cs typeface="Courier New" pitchFamily="49" charset="0"/>
              </a:rPr>
              <a:t>	yearsOfSvc.ToString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019      }</a:t>
            </a:r>
          </a:p>
          <a:p>
            <a:pPr marL="0" indent="0">
              <a:spcBef>
                <a:spcPts val="0"/>
              </a:spcBef>
              <a:buNone/>
            </a:pPr>
            <a:r>
              <a:rPr lang="en-US" sz="1500">
                <a:latin typeface="Courier New" pitchFamily="49" charset="0"/>
                <a:cs typeface="Courier New" pitchFamily="49" charset="0"/>
              </a:rPr>
              <a:t>020      // Ph</a:t>
            </a:r>
            <a:r>
              <a:rPr lang="vi-VN" sz="1500">
                <a:latin typeface="Courier New" pitchFamily="49" charset="0"/>
                <a:cs typeface="Courier New" pitchFamily="49" charset="0"/>
              </a:rPr>
              <a:t>ương thức tĩnh để nhận đối tượng Comparer </a:t>
            </a:r>
          </a:p>
          <a:p>
            <a:pPr marL="0" indent="0">
              <a:spcBef>
                <a:spcPts val="0"/>
              </a:spcBef>
              <a:buNone/>
            </a:pPr>
            <a:r>
              <a:rPr lang="en-US" sz="1500">
                <a:latin typeface="Courier New" pitchFamily="49" charset="0"/>
                <a:cs typeface="Courier New" pitchFamily="49" charset="0"/>
              </a:rPr>
              <a:t>021      public static EmployeeComparer GetComparer()</a:t>
            </a:r>
          </a:p>
          <a:p>
            <a:pPr marL="0" indent="0">
              <a:spcBef>
                <a:spcPts val="0"/>
              </a:spcBef>
              <a:buNone/>
            </a:pPr>
            <a:r>
              <a:rPr lang="vi-VN" sz="1500">
                <a:latin typeface="Courier New" pitchFamily="49" charset="0"/>
                <a:cs typeface="Courier New" pitchFamily="49" charset="0"/>
              </a:rPr>
              <a:t>022      {</a:t>
            </a:r>
          </a:p>
          <a:p>
            <a:pPr marL="0" indent="0">
              <a:spcBef>
                <a:spcPts val="0"/>
              </a:spcBef>
              <a:buNone/>
            </a:pPr>
            <a:r>
              <a:rPr lang="vi-VN" sz="1500">
                <a:latin typeface="Courier New" pitchFamily="49" charset="0"/>
                <a:cs typeface="Courier New" pitchFamily="49" charset="0"/>
              </a:rPr>
              <a:t>023          return new Employee.EmployeeComparer();</a:t>
            </a:r>
          </a:p>
          <a:p>
            <a:pPr marL="0" indent="0">
              <a:spcBef>
                <a:spcPts val="0"/>
              </a:spcBef>
              <a:buNone/>
            </a:pPr>
            <a:r>
              <a:rPr lang="vi-VN" sz="1500">
                <a:latin typeface="Courier New" pitchFamily="49" charset="0"/>
                <a:cs typeface="Courier New" pitchFamily="49" charset="0"/>
              </a:rPr>
              <a:t>024      }</a:t>
            </a:r>
            <a:endParaRPr lang="en-US" sz="1500">
              <a:latin typeface="Courier New" pitchFamily="49" charset="0"/>
              <a:cs typeface="Courier New" pitchFamily="49" charset="0"/>
            </a:endParaRPr>
          </a:p>
          <a:p>
            <a:pPr marL="0" indent="0">
              <a:spcBef>
                <a:spcPts val="0"/>
              </a:spcBef>
              <a:buNone/>
            </a:pP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295853512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Autofit/>
          </a:bodyPr>
          <a:lstStyle/>
          <a:p>
            <a:pPr marL="0" indent="0">
              <a:spcBef>
                <a:spcPts val="0"/>
              </a:spcBef>
              <a:buNone/>
            </a:pPr>
            <a:r>
              <a:rPr lang="en-US" sz="1500">
                <a:latin typeface="Courier New" pitchFamily="49" charset="0"/>
                <a:cs typeface="Courier New" pitchFamily="49" charset="0"/>
              </a:rPr>
              <a:t>025      public int CompareTo(Object rhs)</a:t>
            </a:r>
          </a:p>
          <a:p>
            <a:pPr marL="0" indent="0">
              <a:spcBef>
                <a:spcPts val="0"/>
              </a:spcBef>
              <a:buNone/>
            </a:pPr>
            <a:r>
              <a:rPr lang="en-US" sz="1500">
                <a:latin typeface="Courier New" pitchFamily="49" charset="0"/>
                <a:cs typeface="Courier New" pitchFamily="49" charset="0"/>
              </a:rPr>
              <a:t>026      {</a:t>
            </a:r>
          </a:p>
          <a:p>
            <a:pPr marL="0" indent="0">
              <a:spcBef>
                <a:spcPts val="0"/>
              </a:spcBef>
              <a:buNone/>
            </a:pPr>
            <a:r>
              <a:rPr lang="en-US" sz="1500">
                <a:latin typeface="Courier New" pitchFamily="49" charset="0"/>
                <a:cs typeface="Courier New" pitchFamily="49" charset="0"/>
              </a:rPr>
              <a:t>027          Employee r = (Employee)rhs;</a:t>
            </a:r>
          </a:p>
          <a:p>
            <a:pPr marL="0" indent="0">
              <a:spcBef>
                <a:spcPts val="0"/>
              </a:spcBef>
              <a:buNone/>
            </a:pPr>
            <a:r>
              <a:rPr lang="en-US" sz="1500">
                <a:latin typeface="Courier New" pitchFamily="49" charset="0"/>
                <a:cs typeface="Courier New" pitchFamily="49" charset="0"/>
              </a:rPr>
              <a:t>028          return this.empID.CompareTo(r.empID);</a:t>
            </a:r>
          </a:p>
          <a:p>
            <a:pPr marL="0" indent="0">
              <a:spcBef>
                <a:spcPts val="0"/>
              </a:spcBef>
              <a:buNone/>
            </a:pPr>
            <a:r>
              <a:rPr lang="en-US" sz="1500">
                <a:latin typeface="Courier New" pitchFamily="49" charset="0"/>
                <a:cs typeface="Courier New" pitchFamily="49" charset="0"/>
              </a:rPr>
              <a:t>029      }</a:t>
            </a:r>
          </a:p>
          <a:p>
            <a:pPr marL="0" indent="0">
              <a:spcBef>
                <a:spcPts val="0"/>
              </a:spcBef>
              <a:buNone/>
            </a:pPr>
            <a:r>
              <a:rPr lang="vi-VN" sz="1500">
                <a:latin typeface="Courier New" pitchFamily="49" charset="0"/>
                <a:cs typeface="Courier New" pitchFamily="49" charset="0"/>
              </a:rPr>
              <a:t>030      // Thực thi đặc biệt được gọi bởi custom comparer </a:t>
            </a:r>
          </a:p>
          <a:p>
            <a:pPr marL="0" indent="0">
              <a:spcBef>
                <a:spcPts val="0"/>
              </a:spcBef>
              <a:buNone/>
              <a:tabLst>
                <a:tab pos="633413" algn="l"/>
              </a:tabLst>
            </a:pPr>
            <a:r>
              <a:rPr lang="en-US" sz="1500">
                <a:latin typeface="Courier New" pitchFamily="49" charset="0"/>
                <a:cs typeface="Courier New" pitchFamily="49" charset="0"/>
              </a:rPr>
              <a:t>031      public int CompareTo(Employee rhs, </a:t>
            </a:r>
            <a:r>
              <a:rPr lang="en-US" sz="1500" smtClean="0">
                <a:latin typeface="Courier New" pitchFamily="49" charset="0"/>
                <a:cs typeface="Courier New" pitchFamily="49" charset="0"/>
              </a:rPr>
              <a:t>	Employee.EmployeeComparer.ComparisionType </a:t>
            </a:r>
            <a:r>
              <a:rPr lang="en-US" sz="1500">
                <a:latin typeface="Courier New" pitchFamily="49" charset="0"/>
                <a:cs typeface="Courier New" pitchFamily="49" charset="0"/>
              </a:rPr>
              <a:t>which)</a:t>
            </a:r>
          </a:p>
          <a:p>
            <a:pPr marL="0" indent="0">
              <a:spcBef>
                <a:spcPts val="0"/>
              </a:spcBef>
              <a:buNone/>
            </a:pPr>
            <a:r>
              <a:rPr lang="en-US" sz="1500">
                <a:latin typeface="Courier New" pitchFamily="49" charset="0"/>
                <a:cs typeface="Courier New" pitchFamily="49" charset="0"/>
              </a:rPr>
              <a:t>032      {</a:t>
            </a:r>
          </a:p>
          <a:p>
            <a:pPr marL="0" indent="0">
              <a:spcBef>
                <a:spcPts val="0"/>
              </a:spcBef>
              <a:buNone/>
            </a:pPr>
            <a:r>
              <a:rPr lang="en-US" sz="1500">
                <a:latin typeface="Courier New" pitchFamily="49" charset="0"/>
                <a:cs typeface="Courier New" pitchFamily="49" charset="0"/>
              </a:rPr>
              <a:t>033          switch (which)</a:t>
            </a:r>
          </a:p>
          <a:p>
            <a:pPr marL="0" indent="0">
              <a:spcBef>
                <a:spcPts val="0"/>
              </a:spcBef>
              <a:buNone/>
            </a:pPr>
            <a:r>
              <a:rPr lang="en-US" sz="1500">
                <a:latin typeface="Courier New" pitchFamily="49" charset="0"/>
                <a:cs typeface="Courier New" pitchFamily="49" charset="0"/>
              </a:rPr>
              <a:t>034          {</a:t>
            </a:r>
          </a:p>
          <a:p>
            <a:pPr marL="0" indent="0">
              <a:spcBef>
                <a:spcPts val="0"/>
              </a:spcBef>
              <a:buNone/>
            </a:pPr>
            <a:r>
              <a:rPr lang="en-US" sz="1500">
                <a:latin typeface="Courier New" pitchFamily="49" charset="0"/>
                <a:cs typeface="Courier New" pitchFamily="49" charset="0"/>
              </a:rPr>
              <a:t>035              case Employee.EmployeeComparer.ComparisionType.EmpID:</a:t>
            </a:r>
          </a:p>
          <a:p>
            <a:pPr marL="0" indent="0">
              <a:spcBef>
                <a:spcPts val="0"/>
              </a:spcBef>
              <a:buNone/>
            </a:pPr>
            <a:r>
              <a:rPr lang="en-US" sz="1500">
                <a:latin typeface="Courier New" pitchFamily="49" charset="0"/>
                <a:cs typeface="Courier New" pitchFamily="49" charset="0"/>
              </a:rPr>
              <a:t>036                  return this.empID.CompareTo(rhs.empID);</a:t>
            </a:r>
          </a:p>
          <a:p>
            <a:pPr marL="0" indent="0">
              <a:spcBef>
                <a:spcPts val="0"/>
              </a:spcBef>
              <a:buNone/>
            </a:pPr>
            <a:r>
              <a:rPr lang="en-US" sz="1500">
                <a:latin typeface="Courier New" pitchFamily="49" charset="0"/>
                <a:cs typeface="Courier New" pitchFamily="49" charset="0"/>
              </a:rPr>
              <a:t>037              case Employee.EmployeeComparer.ComparisionType.Yrs:</a:t>
            </a:r>
          </a:p>
          <a:p>
            <a:pPr marL="0" indent="0">
              <a:spcBef>
                <a:spcPts val="0"/>
              </a:spcBef>
              <a:buNone/>
            </a:pPr>
            <a:r>
              <a:rPr lang="en-US" sz="1500">
                <a:latin typeface="Courier New" pitchFamily="49" charset="0"/>
                <a:cs typeface="Courier New" pitchFamily="49" charset="0"/>
              </a:rPr>
              <a:t>038                  return this.yearsOfSvc.CompareTo(rhs.yearsOfSvc);</a:t>
            </a:r>
          </a:p>
          <a:p>
            <a:pPr marL="0" indent="0">
              <a:spcBef>
                <a:spcPts val="0"/>
              </a:spcBef>
              <a:buNone/>
            </a:pPr>
            <a:r>
              <a:rPr lang="en-US" sz="1500">
                <a:latin typeface="Courier New" pitchFamily="49" charset="0"/>
                <a:cs typeface="Courier New" pitchFamily="49" charset="0"/>
              </a:rPr>
              <a:t>039          }</a:t>
            </a:r>
          </a:p>
          <a:p>
            <a:pPr marL="0" indent="0">
              <a:spcBef>
                <a:spcPts val="0"/>
              </a:spcBef>
              <a:buNone/>
            </a:pPr>
            <a:r>
              <a:rPr lang="en-US" sz="1500">
                <a:latin typeface="Courier New" pitchFamily="49" charset="0"/>
                <a:cs typeface="Courier New" pitchFamily="49" charset="0"/>
              </a:rPr>
              <a:t>040          return 0;</a:t>
            </a:r>
          </a:p>
          <a:p>
            <a:pPr marL="0" indent="0">
              <a:spcBef>
                <a:spcPts val="0"/>
              </a:spcBef>
              <a:buNone/>
            </a:pPr>
            <a:r>
              <a:rPr lang="en-US" sz="1500">
                <a:latin typeface="Courier New" pitchFamily="49" charset="0"/>
                <a:cs typeface="Courier New" pitchFamily="49" charset="0"/>
              </a:rPr>
              <a:t>041      }</a:t>
            </a:r>
          </a:p>
          <a:p>
            <a:pPr marL="0" indent="0">
              <a:spcBef>
                <a:spcPts val="0"/>
              </a:spcBef>
              <a:buNone/>
            </a:pPr>
            <a:r>
              <a:rPr lang="en-US" sz="1500">
                <a:latin typeface="Courier New" pitchFamily="49" charset="0"/>
                <a:cs typeface="Courier New" pitchFamily="49" charset="0"/>
              </a:rPr>
              <a:t>042  </a:t>
            </a:r>
          </a:p>
          <a:p>
            <a:pPr marL="0" indent="0">
              <a:spcBef>
                <a:spcPts val="0"/>
              </a:spcBef>
              <a:buNone/>
            </a:pPr>
            <a:r>
              <a:rPr lang="en-US" sz="1500">
                <a:latin typeface="Courier New" pitchFamily="49" charset="0"/>
                <a:cs typeface="Courier New" pitchFamily="49" charset="0"/>
              </a:rPr>
              <a:t>043      // Lớp bên trong thực thi IComparer</a:t>
            </a:r>
          </a:p>
          <a:p>
            <a:pPr marL="0" indent="0">
              <a:spcBef>
                <a:spcPts val="0"/>
              </a:spcBef>
              <a:buNone/>
            </a:pPr>
            <a:r>
              <a:rPr lang="en-US" sz="1500">
                <a:latin typeface="Courier New" pitchFamily="49" charset="0"/>
                <a:cs typeface="Courier New" pitchFamily="49" charset="0"/>
              </a:rPr>
              <a:t>044      public class EmployeeComparer : IComparer</a:t>
            </a:r>
          </a:p>
          <a:p>
            <a:pPr marL="0" indent="0">
              <a:spcBef>
                <a:spcPts val="0"/>
              </a:spcBef>
              <a:buNone/>
            </a:pPr>
            <a:r>
              <a:rPr lang="en-US" sz="1500">
                <a:latin typeface="Courier New" pitchFamily="49" charset="0"/>
                <a:cs typeface="Courier New" pitchFamily="49" charset="0"/>
              </a:rPr>
              <a:t>045      {</a:t>
            </a:r>
          </a:p>
          <a:p>
            <a:pPr marL="0" indent="0">
              <a:spcBef>
                <a:spcPts val="0"/>
              </a:spcBef>
              <a:buNone/>
              <a:tabLst>
                <a:tab pos="633413" algn="l"/>
              </a:tabLst>
            </a:pPr>
            <a:r>
              <a:rPr lang="en-US" sz="1500">
                <a:latin typeface="Courier New" pitchFamily="49" charset="0"/>
                <a:cs typeface="Courier New" pitchFamily="49" charset="0"/>
              </a:rPr>
              <a:t>046          private Employee.EmployeeComparer.ComparisionType </a:t>
            </a:r>
            <a:r>
              <a:rPr lang="en-US" sz="1500" smtClean="0">
                <a:latin typeface="Courier New" pitchFamily="49" charset="0"/>
                <a:cs typeface="Courier New" pitchFamily="49" charset="0"/>
              </a:rPr>
              <a:t>	whichComparision</a:t>
            </a:r>
            <a:r>
              <a:rPr lang="en-US" sz="1500">
                <a:latin typeface="Courier New" pitchFamily="49" charset="0"/>
                <a:cs typeface="Courier New" pitchFamily="49" charset="0"/>
              </a:rPr>
              <a:t>;</a:t>
            </a: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365110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Kiểu dữ liệu định sẵn</a:t>
            </a:r>
            <a:endParaRPr lang="en-US" b="1">
              <a:solidFill>
                <a:schemeClr val="tx1"/>
              </a:solidFill>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886715912"/>
              </p:ext>
            </p:extLst>
          </p:nvPr>
        </p:nvGraphicFramePr>
        <p:xfrm>
          <a:off x="249113" y="1481415"/>
          <a:ext cx="8715375" cy="4827905"/>
        </p:xfrm>
        <a:graphic>
          <a:graphicData uri="http://schemas.openxmlformats.org/drawingml/2006/table">
            <a:tbl>
              <a:tblPr/>
              <a:tblGrid>
                <a:gridCol w="1482725"/>
                <a:gridCol w="1354137"/>
                <a:gridCol w="1689100"/>
                <a:gridCol w="4189413"/>
              </a:tblGrid>
              <a:tr h="530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Có độ chính xác đến 28 con số</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dùng trong tính toán tài chính</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rgbClr val="000000"/>
                          </a:solidFill>
                          <a:effectLst/>
                          <a:latin typeface="Arial" charset="0"/>
                          <a:cs typeface="Arial" charset="0"/>
                        </a:rPr>
                        <a:t>phải có hậu tố “m” hay “M”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theo sau giá trị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Kiểu số nguyên có dấu</a:t>
                      </a: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-9.223.370.036.854.775.808 đến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9.223.372.036.854.775.807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không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từ 0 đến</a:t>
                      </a:r>
                      <a:r>
                        <a:rPr kumimoji="0" lang="en-US" sz="2400" b="0" i="0" u="none" strike="noStrike" cap="none" normalizeH="0" baseline="0" smtClean="0">
                          <a:ln>
                            <a:noFill/>
                          </a:ln>
                          <a:solidFill>
                            <a:srgbClr val="000000"/>
                          </a:solidFill>
                          <a:effectLst/>
                          <a:latin typeface="Arial" charset="0"/>
                          <a:cs typeface="Arial" charset="0"/>
                        </a:rPr>
                        <a:t> 0xffffffffffffffff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val="25338305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400">
                <a:latin typeface="Courier New" pitchFamily="49" charset="0"/>
                <a:cs typeface="Courier New" pitchFamily="49" charset="0"/>
              </a:rPr>
              <a:t>047          // Định nghĩa kiểu liệt kê </a:t>
            </a:r>
          </a:p>
          <a:p>
            <a:pPr marL="0" indent="0">
              <a:spcBef>
                <a:spcPts val="0"/>
              </a:spcBef>
              <a:buNone/>
            </a:pPr>
            <a:r>
              <a:rPr lang="en-US" sz="1400">
                <a:latin typeface="Courier New" pitchFamily="49" charset="0"/>
                <a:cs typeface="Courier New" pitchFamily="49" charset="0"/>
              </a:rPr>
              <a:t>048          public enum ComparisionType</a:t>
            </a:r>
          </a:p>
          <a:p>
            <a:pPr marL="0" indent="0">
              <a:spcBef>
                <a:spcPts val="0"/>
              </a:spcBef>
              <a:buNone/>
            </a:pPr>
            <a:r>
              <a:rPr lang="en-US" sz="1400">
                <a:latin typeface="Courier New" pitchFamily="49" charset="0"/>
                <a:cs typeface="Courier New" pitchFamily="49" charset="0"/>
              </a:rPr>
              <a:t>049          {</a:t>
            </a:r>
          </a:p>
          <a:p>
            <a:pPr marL="0" indent="0">
              <a:spcBef>
                <a:spcPts val="0"/>
              </a:spcBef>
              <a:buNone/>
            </a:pPr>
            <a:r>
              <a:rPr lang="en-US" sz="1400">
                <a:latin typeface="Courier New" pitchFamily="49" charset="0"/>
                <a:cs typeface="Courier New" pitchFamily="49" charset="0"/>
              </a:rPr>
              <a:t>050              EmpID, Yrs</a:t>
            </a:r>
          </a:p>
          <a:p>
            <a:pPr marL="0" indent="0">
              <a:spcBef>
                <a:spcPts val="0"/>
              </a:spcBef>
              <a:buNone/>
            </a:pPr>
            <a:r>
              <a:rPr lang="en-US" sz="1400">
                <a:latin typeface="Courier New" pitchFamily="49" charset="0"/>
                <a:cs typeface="Courier New" pitchFamily="49" charset="0"/>
              </a:rPr>
              <a:t>051          };</a:t>
            </a:r>
          </a:p>
          <a:p>
            <a:pPr marL="0" indent="0">
              <a:spcBef>
                <a:spcPts val="0"/>
              </a:spcBef>
              <a:buNone/>
            </a:pPr>
            <a:r>
              <a:rPr lang="vi-VN" sz="1400">
                <a:latin typeface="Courier New" pitchFamily="49" charset="0"/>
                <a:cs typeface="Courier New" pitchFamily="49" charset="0"/>
              </a:rPr>
              <a:t>052          // Yêu cầu những đối tượng Employee tự so sánh với nhau </a:t>
            </a:r>
          </a:p>
          <a:p>
            <a:pPr marL="0" indent="0">
              <a:spcBef>
                <a:spcPts val="0"/>
              </a:spcBef>
              <a:buNone/>
            </a:pPr>
            <a:r>
              <a:rPr lang="en-US" sz="1400">
                <a:latin typeface="Courier New" pitchFamily="49" charset="0"/>
                <a:cs typeface="Courier New" pitchFamily="49" charset="0"/>
              </a:rPr>
              <a:t>053          public int Compare(object lhs, object rhs)</a:t>
            </a:r>
          </a:p>
          <a:p>
            <a:pPr marL="0" indent="0">
              <a:spcBef>
                <a:spcPts val="0"/>
              </a:spcBef>
              <a:buNone/>
            </a:pPr>
            <a:r>
              <a:rPr lang="en-US" sz="1400">
                <a:latin typeface="Courier New" pitchFamily="49" charset="0"/>
                <a:cs typeface="Courier New" pitchFamily="49" charset="0"/>
              </a:rPr>
              <a:t>054          {</a:t>
            </a:r>
          </a:p>
          <a:p>
            <a:pPr marL="0" indent="0">
              <a:spcBef>
                <a:spcPts val="0"/>
              </a:spcBef>
              <a:buNone/>
            </a:pPr>
            <a:r>
              <a:rPr lang="en-US" sz="1400">
                <a:latin typeface="Courier New" pitchFamily="49" charset="0"/>
                <a:cs typeface="Courier New" pitchFamily="49" charset="0"/>
              </a:rPr>
              <a:t>055              Employee l = (Employee)lhs; </a:t>
            </a:r>
          </a:p>
          <a:p>
            <a:pPr marL="0" indent="0">
              <a:spcBef>
                <a:spcPts val="0"/>
              </a:spcBef>
              <a:buNone/>
            </a:pPr>
            <a:r>
              <a:rPr lang="en-US" sz="1400">
                <a:latin typeface="Courier New" pitchFamily="49" charset="0"/>
                <a:cs typeface="Courier New" pitchFamily="49" charset="0"/>
              </a:rPr>
              <a:t>056              Employee r = (Employee)rhs;</a:t>
            </a:r>
          </a:p>
          <a:p>
            <a:pPr marL="0" indent="0">
              <a:spcBef>
                <a:spcPts val="0"/>
              </a:spcBef>
              <a:buNone/>
            </a:pPr>
            <a:r>
              <a:rPr lang="en-US" sz="1400">
                <a:latin typeface="Courier New" pitchFamily="49" charset="0"/>
                <a:cs typeface="Courier New" pitchFamily="49" charset="0"/>
              </a:rPr>
              <a:t>057              return l.CompareTo(r, WhichComparision);</a:t>
            </a:r>
          </a:p>
          <a:p>
            <a:pPr marL="0" indent="0">
              <a:spcBef>
                <a:spcPts val="0"/>
              </a:spcBef>
              <a:buNone/>
            </a:pPr>
            <a:r>
              <a:rPr lang="en-US" sz="1400">
                <a:latin typeface="Courier New" pitchFamily="49" charset="0"/>
                <a:cs typeface="Courier New" pitchFamily="49" charset="0"/>
              </a:rPr>
              <a:t>058          }</a:t>
            </a:r>
          </a:p>
          <a:p>
            <a:pPr marL="0" indent="0">
              <a:spcBef>
                <a:spcPts val="0"/>
              </a:spcBef>
              <a:buNone/>
              <a:tabLst>
                <a:tab pos="574675" algn="l"/>
              </a:tabLst>
            </a:pPr>
            <a:r>
              <a:rPr lang="en-US" sz="1400">
                <a:latin typeface="Courier New" pitchFamily="49" charset="0"/>
                <a:cs typeface="Courier New" pitchFamily="49" charset="0"/>
              </a:rPr>
              <a:t>059          public Employee.EmployeeComparer.ComparisionType </a:t>
            </a:r>
            <a:r>
              <a:rPr lang="en-US" sz="1400" smtClean="0">
                <a:latin typeface="Courier New" pitchFamily="49" charset="0"/>
                <a:cs typeface="Courier New" pitchFamily="49" charset="0"/>
              </a:rPr>
              <a:t>	WhichComparision</a:t>
            </a:r>
            <a:endParaRPr lang="en-US" sz="1400">
              <a:latin typeface="Courier New" pitchFamily="49" charset="0"/>
              <a:cs typeface="Courier New" pitchFamily="49" charset="0"/>
            </a:endParaRPr>
          </a:p>
          <a:p>
            <a:pPr marL="0" indent="0">
              <a:spcBef>
                <a:spcPts val="0"/>
              </a:spcBef>
              <a:buNone/>
            </a:pPr>
            <a:r>
              <a:rPr lang="en-US" sz="1400">
                <a:latin typeface="Courier New" pitchFamily="49" charset="0"/>
                <a:cs typeface="Courier New" pitchFamily="49" charset="0"/>
              </a:rPr>
              <a:t>060          {</a:t>
            </a:r>
          </a:p>
          <a:p>
            <a:pPr marL="0" indent="0">
              <a:spcBef>
                <a:spcPts val="0"/>
              </a:spcBef>
              <a:buNone/>
            </a:pPr>
            <a:r>
              <a:rPr lang="en-US" sz="1400">
                <a:latin typeface="Courier New" pitchFamily="49" charset="0"/>
                <a:cs typeface="Courier New" pitchFamily="49" charset="0"/>
              </a:rPr>
              <a:t>061              get</a:t>
            </a:r>
          </a:p>
          <a:p>
            <a:pPr marL="0" indent="0">
              <a:spcBef>
                <a:spcPts val="0"/>
              </a:spcBef>
              <a:buNone/>
            </a:pPr>
            <a:r>
              <a:rPr lang="en-US" sz="1400">
                <a:latin typeface="Courier New" pitchFamily="49" charset="0"/>
                <a:cs typeface="Courier New" pitchFamily="49" charset="0"/>
              </a:rPr>
              <a:t>062              {</a:t>
            </a:r>
          </a:p>
          <a:p>
            <a:pPr marL="0" indent="0">
              <a:spcBef>
                <a:spcPts val="0"/>
              </a:spcBef>
              <a:buNone/>
            </a:pPr>
            <a:r>
              <a:rPr lang="en-US" sz="1400">
                <a:latin typeface="Courier New" pitchFamily="49" charset="0"/>
                <a:cs typeface="Courier New" pitchFamily="49" charset="0"/>
              </a:rPr>
              <a:t>063                  return whichComparision;</a:t>
            </a:r>
          </a:p>
          <a:p>
            <a:pPr marL="0" indent="0">
              <a:spcBef>
                <a:spcPts val="0"/>
              </a:spcBef>
              <a:buNone/>
            </a:pPr>
            <a:r>
              <a:rPr lang="en-US" sz="1400">
                <a:latin typeface="Courier New" pitchFamily="49" charset="0"/>
                <a:cs typeface="Courier New" pitchFamily="49" charset="0"/>
              </a:rPr>
              <a:t>064              }</a:t>
            </a:r>
          </a:p>
          <a:p>
            <a:pPr marL="0" indent="0">
              <a:spcBef>
                <a:spcPts val="0"/>
              </a:spcBef>
              <a:buNone/>
            </a:pPr>
            <a:r>
              <a:rPr lang="en-US" sz="1400">
                <a:latin typeface="Courier New" pitchFamily="49" charset="0"/>
                <a:cs typeface="Courier New" pitchFamily="49" charset="0"/>
              </a:rPr>
              <a:t>065              set</a:t>
            </a:r>
          </a:p>
          <a:p>
            <a:pPr marL="0" indent="0">
              <a:spcBef>
                <a:spcPts val="0"/>
              </a:spcBef>
              <a:buNone/>
            </a:pPr>
            <a:r>
              <a:rPr lang="en-US" sz="1400">
                <a:latin typeface="Courier New" pitchFamily="49" charset="0"/>
                <a:cs typeface="Courier New" pitchFamily="49" charset="0"/>
              </a:rPr>
              <a:t>066              {</a:t>
            </a:r>
          </a:p>
          <a:p>
            <a:pPr marL="0" indent="0">
              <a:spcBef>
                <a:spcPts val="0"/>
              </a:spcBef>
              <a:buNone/>
            </a:pPr>
            <a:r>
              <a:rPr lang="en-US" sz="1400">
                <a:latin typeface="Courier New" pitchFamily="49" charset="0"/>
                <a:cs typeface="Courier New" pitchFamily="49" charset="0"/>
              </a:rPr>
              <a:t>067                  whichComparision = value;</a:t>
            </a:r>
          </a:p>
          <a:p>
            <a:pPr marL="0" indent="0">
              <a:spcBef>
                <a:spcPts val="0"/>
              </a:spcBef>
              <a:buNone/>
            </a:pPr>
            <a:r>
              <a:rPr lang="en-US" sz="1400">
                <a:latin typeface="Courier New" pitchFamily="49" charset="0"/>
                <a:cs typeface="Courier New" pitchFamily="49" charset="0"/>
              </a:rPr>
              <a:t>068              }</a:t>
            </a:r>
          </a:p>
          <a:p>
            <a:pPr marL="0" indent="0">
              <a:spcBef>
                <a:spcPts val="0"/>
              </a:spcBef>
              <a:buNone/>
            </a:pPr>
            <a:r>
              <a:rPr lang="en-US" sz="1400">
                <a:latin typeface="Courier New" pitchFamily="49" charset="0"/>
                <a:cs typeface="Courier New" pitchFamily="49" charset="0"/>
              </a:rPr>
              <a:t>069          }</a:t>
            </a:r>
          </a:p>
          <a:p>
            <a:pPr marL="0" indent="0">
              <a:spcBef>
                <a:spcPts val="0"/>
              </a:spcBef>
              <a:buNone/>
            </a:pPr>
            <a:r>
              <a:rPr lang="en-US" sz="1400">
                <a:latin typeface="Courier New" pitchFamily="49" charset="0"/>
                <a:cs typeface="Courier New" pitchFamily="49" charset="0"/>
              </a:rPr>
              <a:t>070      }</a:t>
            </a:r>
          </a:p>
          <a:p>
            <a:pPr marL="0" indent="0">
              <a:spcBef>
                <a:spcPts val="0"/>
              </a:spcBef>
              <a:buNone/>
            </a:pPr>
            <a:r>
              <a:rPr lang="en-US" sz="1400">
                <a:latin typeface="Courier New" pitchFamily="49" charset="0"/>
                <a:cs typeface="Courier New" pitchFamily="49" charset="0"/>
              </a:rPr>
              <a:t>071  }</a:t>
            </a:r>
          </a:p>
          <a:p>
            <a:pPr marL="0" indent="0">
              <a:spcBef>
                <a:spcPts val="0"/>
              </a:spcBef>
              <a:buNone/>
            </a:pPr>
            <a:r>
              <a:rPr lang="en-US" sz="1400">
                <a:latin typeface="Courier New" pitchFamily="49" charset="0"/>
                <a:cs typeface="Courier New" pitchFamily="49" charset="0"/>
              </a:rPr>
              <a:t>072  </a:t>
            </a: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376304091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500">
                <a:latin typeface="Courier New" pitchFamily="49" charset="0"/>
                <a:cs typeface="Courier New" pitchFamily="49" charset="0"/>
              </a:rPr>
              <a:t>073  public class Teser</a:t>
            </a:r>
          </a:p>
          <a:p>
            <a:pPr marL="0" indent="0">
              <a:spcBef>
                <a:spcPts val="0"/>
              </a:spcBef>
              <a:buNone/>
            </a:pPr>
            <a:r>
              <a:rPr lang="en-US" sz="1500">
                <a:latin typeface="Courier New" pitchFamily="49" charset="0"/>
                <a:cs typeface="Courier New" pitchFamily="49" charset="0"/>
              </a:rPr>
              <a:t>074  {</a:t>
            </a:r>
          </a:p>
          <a:p>
            <a:pPr marL="0" indent="0">
              <a:spcBef>
                <a:spcPts val="0"/>
              </a:spcBef>
              <a:buNone/>
            </a:pPr>
            <a:r>
              <a:rPr lang="en-US" sz="1500">
                <a:latin typeface="Courier New" pitchFamily="49" charset="0"/>
                <a:cs typeface="Courier New" pitchFamily="49" charset="0"/>
              </a:rPr>
              <a:t>075      static void Main()</a:t>
            </a:r>
          </a:p>
          <a:p>
            <a:pPr marL="0" indent="0">
              <a:spcBef>
                <a:spcPts val="0"/>
              </a:spcBef>
              <a:buNone/>
            </a:pPr>
            <a:r>
              <a:rPr lang="en-US" sz="1500">
                <a:latin typeface="Courier New" pitchFamily="49" charset="0"/>
                <a:cs typeface="Courier New" pitchFamily="49" charset="0"/>
              </a:rPr>
              <a:t>076      {</a:t>
            </a:r>
          </a:p>
          <a:p>
            <a:pPr marL="0" indent="0">
              <a:spcBef>
                <a:spcPts val="0"/>
              </a:spcBef>
              <a:buNone/>
              <a:tabLst>
                <a:tab pos="515938" algn="l"/>
              </a:tabLst>
            </a:pPr>
            <a:r>
              <a:rPr lang="en-US" sz="1500">
                <a:latin typeface="Courier New" pitchFamily="49" charset="0"/>
                <a:cs typeface="Courier New" pitchFamily="49" charset="0"/>
              </a:rPr>
              <a:t>077          ArrayList empArray = new ArrayList(); Random r = new </a:t>
            </a:r>
            <a:r>
              <a:rPr lang="en-US" sz="1500" smtClean="0">
                <a:latin typeface="Courier New" pitchFamily="49" charset="0"/>
                <a:cs typeface="Courier New" pitchFamily="49" charset="0"/>
              </a:rPr>
              <a:t>	Random</a:t>
            </a:r>
            <a:r>
              <a:rPr lang="en-US" sz="1500">
                <a:latin typeface="Courier New" pitchFamily="49" charset="0"/>
                <a:cs typeface="Courier New" pitchFamily="49" charset="0"/>
              </a:rPr>
              <a:t>();        </a:t>
            </a:r>
          </a:p>
          <a:p>
            <a:pPr marL="0" indent="0">
              <a:spcBef>
                <a:spcPts val="0"/>
              </a:spcBef>
              <a:buNone/>
            </a:pPr>
            <a:r>
              <a:rPr lang="nn-NO" sz="1500">
                <a:latin typeface="Courier New" pitchFamily="49" charset="0"/>
                <a:cs typeface="Courier New" pitchFamily="49" charset="0"/>
              </a:rPr>
              <a:t>078          for (int i = 0; i &lt; 5; i++)</a:t>
            </a:r>
          </a:p>
          <a:p>
            <a:pPr marL="0" indent="0">
              <a:spcBef>
                <a:spcPts val="0"/>
              </a:spcBef>
              <a:buNone/>
            </a:pPr>
            <a:r>
              <a:rPr lang="en-US" sz="1500">
                <a:latin typeface="Courier New" pitchFamily="49" charset="0"/>
                <a:cs typeface="Courier New" pitchFamily="49" charset="0"/>
              </a:rPr>
              <a:t>079          {</a:t>
            </a:r>
          </a:p>
          <a:p>
            <a:pPr marL="0" indent="0">
              <a:spcBef>
                <a:spcPts val="0"/>
              </a:spcBef>
              <a:buNone/>
              <a:tabLst>
                <a:tab pos="515938" algn="l"/>
              </a:tabLst>
            </a:pPr>
            <a:r>
              <a:rPr lang="en-US" sz="1500">
                <a:latin typeface="Courier New" pitchFamily="49" charset="0"/>
                <a:cs typeface="Courier New" pitchFamily="49" charset="0"/>
              </a:rPr>
              <a:t>080              empArray.Add(new Employee(r.Next(10) + 100, </a:t>
            </a:r>
            <a:r>
              <a:rPr lang="en-US" sz="1500" smtClean="0">
                <a:latin typeface="Courier New" pitchFamily="49" charset="0"/>
                <a:cs typeface="Courier New" pitchFamily="49" charset="0"/>
              </a:rPr>
              <a:t>	r.Next(20</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081          }</a:t>
            </a:r>
          </a:p>
          <a:p>
            <a:pPr marL="0" indent="0">
              <a:spcBef>
                <a:spcPts val="0"/>
              </a:spcBef>
              <a:buNone/>
            </a:pPr>
            <a:r>
              <a:rPr lang="en-US" sz="1500">
                <a:latin typeface="Courier New" pitchFamily="49" charset="0"/>
                <a:cs typeface="Courier New" pitchFamily="49" charset="0"/>
              </a:rPr>
              <a:t>082          // Hiển thị tất cả nội dung của mảng Employee </a:t>
            </a:r>
          </a:p>
          <a:p>
            <a:pPr marL="0" indent="0">
              <a:spcBef>
                <a:spcPts val="0"/>
              </a:spcBef>
              <a:buNone/>
            </a:pPr>
            <a:r>
              <a:rPr lang="en-US" sz="1500">
                <a:latin typeface="Courier New" pitchFamily="49" charset="0"/>
                <a:cs typeface="Courier New" pitchFamily="49" charset="0"/>
              </a:rPr>
              <a:t>083          for (int i = 0; i &lt; empArray.Count; i++)</a:t>
            </a:r>
          </a:p>
          <a:p>
            <a:pPr marL="0" indent="0">
              <a:spcBef>
                <a:spcPts val="0"/>
              </a:spcBef>
              <a:buNone/>
            </a:pPr>
            <a:r>
              <a:rPr lang="en-US" sz="1500">
                <a:latin typeface="Courier New" pitchFamily="49" charset="0"/>
                <a:cs typeface="Courier New" pitchFamily="49" charset="0"/>
              </a:rPr>
              <a:t>084          {</a:t>
            </a:r>
          </a:p>
          <a:p>
            <a:pPr marL="0" indent="0">
              <a:spcBef>
                <a:spcPts val="0"/>
              </a:spcBef>
              <a:buNone/>
            </a:pPr>
            <a:r>
              <a:rPr lang="en-US" sz="1500">
                <a:latin typeface="Courier New" pitchFamily="49" charset="0"/>
                <a:cs typeface="Courier New" pitchFamily="49" charset="0"/>
              </a:rPr>
              <a:t>085              Console.Write("\n{0} ", empArray[i].ToString());</a:t>
            </a:r>
          </a:p>
          <a:p>
            <a:pPr marL="0" indent="0">
              <a:spcBef>
                <a:spcPts val="0"/>
              </a:spcBef>
              <a:buNone/>
            </a:pPr>
            <a:r>
              <a:rPr lang="en-US" sz="1500">
                <a:latin typeface="Courier New" pitchFamily="49" charset="0"/>
                <a:cs typeface="Courier New" pitchFamily="49" charset="0"/>
              </a:rPr>
              <a:t>086          }</a:t>
            </a:r>
          </a:p>
          <a:p>
            <a:pPr marL="0" indent="0">
              <a:spcBef>
                <a:spcPts val="0"/>
              </a:spcBef>
              <a:buNone/>
            </a:pPr>
            <a:r>
              <a:rPr lang="en-US" sz="1500">
                <a:latin typeface="Courier New" pitchFamily="49" charset="0"/>
                <a:cs typeface="Courier New" pitchFamily="49" charset="0"/>
              </a:rPr>
              <a:t>087          Console.WriteLine("\n");</a:t>
            </a:r>
          </a:p>
          <a:p>
            <a:pPr marL="0" indent="0">
              <a:spcBef>
                <a:spcPts val="0"/>
              </a:spcBef>
              <a:buNone/>
            </a:pPr>
            <a:r>
              <a:rPr lang="en-US" sz="1500">
                <a:latin typeface="Courier New" pitchFamily="49" charset="0"/>
                <a:cs typeface="Courier New" pitchFamily="49" charset="0"/>
              </a:rPr>
              <a:t>088          // Sắp xếp mảng theo empID</a:t>
            </a:r>
          </a:p>
          <a:p>
            <a:pPr marL="0" indent="0">
              <a:spcBef>
                <a:spcPts val="0"/>
              </a:spcBef>
              <a:buNone/>
            </a:pPr>
            <a:r>
              <a:rPr lang="en-US" sz="1500">
                <a:latin typeface="Courier New" pitchFamily="49" charset="0"/>
                <a:cs typeface="Courier New" pitchFamily="49" charset="0"/>
              </a:rPr>
              <a:t>089          Employee.EmployeeComparer c = Employee.GetComparer(); </a:t>
            </a:r>
          </a:p>
          <a:p>
            <a:pPr marL="0" indent="0">
              <a:spcBef>
                <a:spcPts val="0"/>
              </a:spcBef>
              <a:buNone/>
              <a:tabLst>
                <a:tab pos="515938" algn="l"/>
              </a:tabLst>
            </a:pPr>
            <a:r>
              <a:rPr lang="en-US" sz="1500">
                <a:latin typeface="Courier New" pitchFamily="49" charset="0"/>
                <a:cs typeface="Courier New" pitchFamily="49" charset="0"/>
              </a:rPr>
              <a:t>090          c.WhichComparision = </a:t>
            </a:r>
            <a:r>
              <a:rPr lang="en-US" sz="1500" smtClean="0">
                <a:latin typeface="Courier New" pitchFamily="49" charset="0"/>
                <a:cs typeface="Courier New" pitchFamily="49" charset="0"/>
              </a:rPr>
              <a:t>	Employee.EmployeeComparer.ComparisionType.EmpID</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091          empArray.Sort(c</a:t>
            </a: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p:txBody>
      </p:sp>
      <p:sp>
        <p:nvSpPr>
          <p:cNvPr id="4"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49078454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092          // Hiển thị nội dung của mảng</a:t>
            </a:r>
          </a:p>
          <a:p>
            <a:pPr marL="0" indent="0">
              <a:spcBef>
                <a:spcPts val="0"/>
              </a:spcBef>
              <a:buNone/>
            </a:pPr>
            <a:r>
              <a:rPr lang="en-US" sz="1500">
                <a:latin typeface="Courier New" pitchFamily="49" charset="0"/>
                <a:cs typeface="Courier New" pitchFamily="49" charset="0"/>
              </a:rPr>
              <a:t>093          for (int i = 0; i &lt; empArray.Count; i++)</a:t>
            </a:r>
          </a:p>
          <a:p>
            <a:pPr marL="0" indent="0">
              <a:spcBef>
                <a:spcPts val="0"/>
              </a:spcBef>
              <a:buNone/>
            </a:pPr>
            <a:r>
              <a:rPr lang="en-US" sz="1500">
                <a:latin typeface="Courier New" pitchFamily="49" charset="0"/>
                <a:cs typeface="Courier New" pitchFamily="49" charset="0"/>
              </a:rPr>
              <a:t>094          {</a:t>
            </a:r>
          </a:p>
          <a:p>
            <a:pPr marL="0" indent="0">
              <a:spcBef>
                <a:spcPts val="0"/>
              </a:spcBef>
              <a:buNone/>
            </a:pPr>
            <a:r>
              <a:rPr lang="en-US" sz="1500">
                <a:latin typeface="Courier New" pitchFamily="49" charset="0"/>
                <a:cs typeface="Courier New" pitchFamily="49" charset="0"/>
              </a:rPr>
              <a:t>095              Console.Write("\n{0} ", empArray[i].ToString());</a:t>
            </a:r>
          </a:p>
          <a:p>
            <a:pPr marL="0" indent="0">
              <a:spcBef>
                <a:spcPts val="0"/>
              </a:spcBef>
              <a:buNone/>
            </a:pPr>
            <a:r>
              <a:rPr lang="en-US" sz="1500">
                <a:latin typeface="Courier New" pitchFamily="49" charset="0"/>
                <a:cs typeface="Courier New" pitchFamily="49" charset="0"/>
              </a:rPr>
              <a:t>096          }</a:t>
            </a:r>
          </a:p>
          <a:p>
            <a:pPr marL="0" indent="0">
              <a:spcBef>
                <a:spcPts val="0"/>
              </a:spcBef>
              <a:buNone/>
            </a:pPr>
            <a:r>
              <a:rPr lang="en-US" sz="1500">
                <a:latin typeface="Courier New" pitchFamily="49" charset="0"/>
                <a:cs typeface="Courier New" pitchFamily="49" charset="0"/>
              </a:rPr>
              <a:t>097          Console.WriteLine("\n");</a:t>
            </a:r>
          </a:p>
          <a:p>
            <a:pPr marL="0" indent="0">
              <a:spcBef>
                <a:spcPts val="0"/>
              </a:spcBef>
              <a:buNone/>
            </a:pPr>
            <a:r>
              <a:rPr lang="en-US" sz="1500">
                <a:latin typeface="Courier New" pitchFamily="49" charset="0"/>
                <a:cs typeface="Courier New" pitchFamily="49" charset="0"/>
              </a:rPr>
              <a:t>098          // Sắp xếp mảng theo yearsOfSvc</a:t>
            </a:r>
          </a:p>
          <a:p>
            <a:pPr marL="0" indent="0">
              <a:spcBef>
                <a:spcPts val="0"/>
              </a:spcBef>
              <a:buNone/>
              <a:tabLst>
                <a:tab pos="515938" algn="l"/>
              </a:tabLst>
            </a:pPr>
            <a:r>
              <a:rPr lang="en-US" sz="1500">
                <a:latin typeface="Courier New" pitchFamily="49" charset="0"/>
                <a:cs typeface="Courier New" pitchFamily="49" charset="0"/>
              </a:rPr>
              <a:t>099          c.WhichComparision = </a:t>
            </a:r>
            <a:r>
              <a:rPr lang="en-US" sz="1500" smtClean="0">
                <a:latin typeface="Courier New" pitchFamily="49" charset="0"/>
                <a:cs typeface="Courier New" pitchFamily="49" charset="0"/>
              </a:rPr>
              <a:t>	Employee.EmployeeComparer.ComparisionType.Yrs</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100          empArray.Sort(c);</a:t>
            </a:r>
          </a:p>
          <a:p>
            <a:pPr marL="0" indent="0">
              <a:spcBef>
                <a:spcPts val="0"/>
              </a:spcBef>
              <a:buNone/>
            </a:pPr>
            <a:r>
              <a:rPr lang="en-US" sz="1500">
                <a:latin typeface="Courier New" pitchFamily="49" charset="0"/>
                <a:cs typeface="Courier New" pitchFamily="49" charset="0"/>
              </a:rPr>
              <a:t>101          // Hiển thị nội dung của mảng</a:t>
            </a:r>
          </a:p>
          <a:p>
            <a:pPr marL="0" indent="0">
              <a:spcBef>
                <a:spcPts val="0"/>
              </a:spcBef>
              <a:buNone/>
            </a:pPr>
            <a:r>
              <a:rPr lang="en-US" sz="1500">
                <a:latin typeface="Courier New" pitchFamily="49" charset="0"/>
                <a:cs typeface="Courier New" pitchFamily="49" charset="0"/>
              </a:rPr>
              <a:t>102          for (int i = 0; i &lt; empArray.Count; i++)</a:t>
            </a:r>
          </a:p>
          <a:p>
            <a:pPr marL="0" indent="0">
              <a:spcBef>
                <a:spcPts val="0"/>
              </a:spcBef>
              <a:buNone/>
            </a:pPr>
            <a:r>
              <a:rPr lang="en-US" sz="1500">
                <a:latin typeface="Courier New" pitchFamily="49" charset="0"/>
                <a:cs typeface="Courier New" pitchFamily="49" charset="0"/>
              </a:rPr>
              <a:t>103          {</a:t>
            </a:r>
          </a:p>
          <a:p>
            <a:pPr marL="0" indent="0">
              <a:spcBef>
                <a:spcPts val="0"/>
              </a:spcBef>
              <a:buNone/>
            </a:pPr>
            <a:r>
              <a:rPr lang="en-US" sz="1500">
                <a:latin typeface="Courier New" pitchFamily="49" charset="0"/>
                <a:cs typeface="Courier New" pitchFamily="49" charset="0"/>
              </a:rPr>
              <a:t>104              Console.Write("\n{0} ", empArray[i].ToString());</a:t>
            </a:r>
          </a:p>
          <a:p>
            <a:pPr marL="0" indent="0">
              <a:spcBef>
                <a:spcPts val="0"/>
              </a:spcBef>
              <a:buNone/>
            </a:pPr>
            <a:r>
              <a:rPr lang="en-US" sz="1500">
                <a:latin typeface="Courier New" pitchFamily="49" charset="0"/>
                <a:cs typeface="Courier New" pitchFamily="49" charset="0"/>
              </a:rPr>
              <a:t>105          }</a:t>
            </a:r>
          </a:p>
          <a:p>
            <a:pPr marL="0" indent="0">
              <a:spcBef>
                <a:spcPts val="0"/>
              </a:spcBef>
              <a:buNone/>
            </a:pPr>
            <a:r>
              <a:rPr lang="en-US" sz="1500">
                <a:latin typeface="Courier New" pitchFamily="49" charset="0"/>
                <a:cs typeface="Courier New" pitchFamily="49" charset="0"/>
              </a:rPr>
              <a:t>106          Console.WriteLine("\n");</a:t>
            </a:r>
          </a:p>
          <a:p>
            <a:pPr marL="0" indent="0">
              <a:spcBef>
                <a:spcPts val="0"/>
              </a:spcBef>
              <a:buNone/>
            </a:pPr>
            <a:r>
              <a:rPr lang="en-US" sz="1500">
                <a:latin typeface="Courier New" pitchFamily="49" charset="0"/>
                <a:cs typeface="Courier New" pitchFamily="49" charset="0"/>
              </a:rPr>
              <a:t>107      }</a:t>
            </a:r>
          </a:p>
          <a:p>
            <a:pPr marL="0" indent="0">
              <a:spcBef>
                <a:spcPts val="0"/>
              </a:spcBef>
              <a:buNone/>
            </a:pPr>
            <a:r>
              <a:rPr lang="en-US" sz="1500">
                <a:latin typeface="Courier New" pitchFamily="49" charset="0"/>
                <a:cs typeface="Courier New" pitchFamily="49" charset="0"/>
              </a:rPr>
              <a:t>108  }</a:t>
            </a:r>
          </a:p>
        </p:txBody>
      </p:sp>
      <p:sp>
        <p:nvSpPr>
          <p:cNvPr id="6" name="Title 6"/>
          <p:cNvSpPr>
            <a:spLocks noGrp="1"/>
          </p:cNvSpPr>
          <p:nvPr>
            <p:ph type="title"/>
          </p:nvPr>
        </p:nvSpPr>
        <p:spPr>
          <a:xfrm>
            <a:off x="457200" y="0"/>
            <a:ext cx="8229600" cy="1143000"/>
          </a:xfrm>
        </p:spPr>
        <p:txBody>
          <a:bodyPr>
            <a:normAutofit/>
          </a:bodyPr>
          <a:lstStyle/>
          <a:p>
            <a:r>
              <a:rPr lang="en-US" b="1"/>
              <a:t>Interface IComparer</a:t>
            </a:r>
          </a:p>
        </p:txBody>
      </p:sp>
    </p:spTree>
    <p:extLst>
      <p:ext uri="{BB962C8B-B14F-4D97-AF65-F5344CB8AC3E}">
        <p14:creationId xmlns:p14="http://schemas.microsoft.com/office/powerpoint/2010/main" val="27701220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457200" y="0"/>
            <a:ext cx="8229600" cy="1143000"/>
          </a:xfrm>
        </p:spPr>
        <p:txBody>
          <a:bodyPr>
            <a:normAutofit/>
          </a:bodyPr>
          <a:lstStyle/>
          <a:p>
            <a:r>
              <a:rPr lang="en-US" b="1"/>
              <a:t>Interface IComparer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787" y="2234406"/>
            <a:ext cx="64484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75125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marL="0" indent="0" algn="just">
              <a:lnSpc>
                <a:spcPct val="150000"/>
              </a:lnSpc>
              <a:buNone/>
            </a:pPr>
            <a:r>
              <a:rPr lang="en-US" sz="2800" smtClean="0"/>
              <a:t>Interface IDictionary là Interface đại diện chung cho kiểu tập hợp dùng cặp key và value</a:t>
            </a:r>
          </a:p>
          <a:p>
            <a:pPr marL="0" indent="0" algn="just">
              <a:lnSpc>
                <a:spcPct val="150000"/>
              </a:lnSpc>
              <a:buNone/>
            </a:pPr>
            <a:r>
              <a:rPr lang="en-US" sz="2800"/>
              <a:t>IDictionary cung cấp một thuộc tính public là Item. Thuộc tính Item </a:t>
            </a:r>
            <a:r>
              <a:rPr lang="en-US" sz="2800" smtClean="0"/>
              <a:t>cho phép truy </a:t>
            </a:r>
            <a:r>
              <a:rPr lang="en-US" sz="2800"/>
              <a:t>cập </a:t>
            </a:r>
            <a:r>
              <a:rPr lang="en-US" sz="2800" smtClean="0"/>
              <a:t>phần tử trong tập hợp thông qua toán </a:t>
            </a:r>
            <a:r>
              <a:rPr lang="en-US" sz="2800"/>
              <a:t>tử chỉ mục </a:t>
            </a:r>
            <a:r>
              <a:rPr lang="en-US" sz="2800" smtClean="0"/>
              <a:t>([]) giống </a:t>
            </a:r>
            <a:r>
              <a:rPr lang="en-US" sz="2800"/>
              <a:t>như truy cập mảng.</a:t>
            </a:r>
          </a:p>
          <a:p>
            <a:pPr marL="0" indent="0" algn="just">
              <a:lnSpc>
                <a:spcPct val="150000"/>
              </a:lnSpc>
              <a:buNone/>
            </a:pPr>
            <a:endParaRPr lang="en-US" sz="2800"/>
          </a:p>
        </p:txBody>
      </p:sp>
      <p:sp>
        <p:nvSpPr>
          <p:cNvPr id="7" name="Title 6"/>
          <p:cNvSpPr>
            <a:spLocks noGrp="1"/>
          </p:cNvSpPr>
          <p:nvPr>
            <p:ph type="title"/>
          </p:nvPr>
        </p:nvSpPr>
        <p:spPr>
          <a:xfrm>
            <a:off x="457200" y="0"/>
            <a:ext cx="8229600" cy="1143000"/>
          </a:xfrm>
        </p:spPr>
        <p:txBody>
          <a:bodyPr>
            <a:normAutofit/>
          </a:bodyPr>
          <a:lstStyle/>
          <a:p>
            <a:r>
              <a:rPr lang="en-US" b="1" smtClean="0"/>
              <a:t>Interface IDictionary</a:t>
            </a:r>
            <a:endParaRPr lang="en-US"/>
          </a:p>
        </p:txBody>
      </p:sp>
    </p:spTree>
    <p:extLst>
      <p:ext uri="{BB962C8B-B14F-4D97-AF65-F5344CB8AC3E}">
        <p14:creationId xmlns:p14="http://schemas.microsoft.com/office/powerpoint/2010/main" val="26789473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Những đối tượng IDictionary cũng hỗ trợ vòng lặp </a:t>
            </a:r>
            <a:r>
              <a:rPr lang="en-US" b="1"/>
              <a:t>foreach </a:t>
            </a:r>
            <a:r>
              <a:rPr lang="en-US"/>
              <a:t>bằng việc thực thi phương thức GetEnumerator(), phương thức này trả về một IDictionaryEnumerator</a:t>
            </a:r>
            <a:r>
              <a:rPr lang="en-US" smtClean="0"/>
              <a:t>.</a:t>
            </a:r>
          </a:p>
          <a:p>
            <a:endParaRPr lang="en-US"/>
          </a:p>
        </p:txBody>
      </p:sp>
      <p:sp>
        <p:nvSpPr>
          <p:cNvPr id="7" name="Title 6"/>
          <p:cNvSpPr>
            <a:spLocks noGrp="1"/>
          </p:cNvSpPr>
          <p:nvPr>
            <p:ph type="title"/>
          </p:nvPr>
        </p:nvSpPr>
        <p:spPr>
          <a:xfrm>
            <a:off x="457200" y="0"/>
            <a:ext cx="8229600" cy="1143000"/>
          </a:xfrm>
        </p:spPr>
        <p:txBody>
          <a:bodyPr/>
          <a:lstStyle/>
          <a:p>
            <a:r>
              <a:rPr lang="en-US" b="1"/>
              <a:t>IDictionaryEnumerator</a:t>
            </a:r>
            <a:endParaRPr lang="en-US"/>
          </a:p>
        </p:txBody>
      </p:sp>
    </p:spTree>
    <p:extLst>
      <p:ext uri="{BB962C8B-B14F-4D97-AF65-F5344CB8AC3E}">
        <p14:creationId xmlns:p14="http://schemas.microsoft.com/office/powerpoint/2010/main" val="202557929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ArrayList </a:t>
            </a:r>
          </a:p>
        </p:txBody>
      </p:sp>
      <p:sp>
        <p:nvSpPr>
          <p:cNvPr id="3" name="Content Placeholder 2"/>
          <p:cNvSpPr>
            <a:spLocks noGrp="1"/>
          </p:cNvSpPr>
          <p:nvPr>
            <p:ph idx="1"/>
          </p:nvPr>
        </p:nvSpPr>
        <p:spPr/>
        <p:txBody>
          <a:bodyPr/>
          <a:lstStyle/>
          <a:p>
            <a:pPr marL="0" indent="0" algn="just">
              <a:buNone/>
            </a:pPr>
            <a:r>
              <a:rPr lang="en-US" dirty="0" err="1"/>
              <a:t>Lớp</a:t>
            </a:r>
            <a:r>
              <a:rPr lang="en-US" dirty="0"/>
              <a:t> </a:t>
            </a:r>
            <a:r>
              <a:rPr lang="en-US" dirty="0" err="1"/>
              <a:t>ArrayList</a:t>
            </a:r>
            <a:r>
              <a:rPr lang="en-US" dirty="0"/>
              <a:t> </a:t>
            </a:r>
            <a:r>
              <a:rPr lang="en-US" dirty="0" err="1"/>
              <a:t>là</a:t>
            </a:r>
            <a:r>
              <a:rPr lang="en-US" dirty="0"/>
              <a:t> </a:t>
            </a:r>
            <a:r>
              <a:rPr lang="en-US" dirty="0" err="1"/>
              <a:t>một</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smtClean="0"/>
              <a:t>giống</a:t>
            </a:r>
            <a:r>
              <a:rPr lang="en-US" dirty="0" smtClean="0"/>
              <a:t> </a:t>
            </a:r>
            <a:r>
              <a:rPr lang="en-US" dirty="0" err="1" smtClean="0"/>
              <a:t>như</a:t>
            </a:r>
            <a:r>
              <a:rPr lang="en-US" dirty="0" smtClean="0"/>
              <a:t> </a:t>
            </a:r>
            <a:r>
              <a:rPr lang="en-US" dirty="0" err="1" smtClean="0"/>
              <a:t>kiểu</a:t>
            </a:r>
            <a:r>
              <a:rPr lang="en-US" dirty="0" smtClean="0"/>
              <a:t> </a:t>
            </a:r>
            <a:r>
              <a:rPr lang="en-US" dirty="0" err="1" smtClean="0"/>
              <a:t>mảng</a:t>
            </a:r>
            <a:r>
              <a:rPr lang="en-US" dirty="0" smtClean="0"/>
              <a:t> </a:t>
            </a:r>
            <a:r>
              <a:rPr lang="en-US" dirty="0" err="1" smtClean="0"/>
              <a:t>nhưng</a:t>
            </a:r>
            <a:r>
              <a:rPr lang="en-US" dirty="0" smtClean="0"/>
              <a:t> </a:t>
            </a:r>
            <a:r>
              <a:rPr lang="en-US" dirty="0" err="1"/>
              <a:t>kích</a:t>
            </a:r>
            <a:r>
              <a:rPr lang="en-US" dirty="0"/>
              <a:t> </a:t>
            </a:r>
            <a:r>
              <a:rPr lang="en-US" dirty="0" err="1"/>
              <a:t>thước</a:t>
            </a:r>
            <a:r>
              <a:rPr lang="en-US" dirty="0"/>
              <a:t> </a:t>
            </a:r>
            <a:r>
              <a:rPr lang="en-US" dirty="0" err="1"/>
              <a:t>của</a:t>
            </a:r>
            <a:r>
              <a:rPr lang="en-US" dirty="0"/>
              <a:t> </a:t>
            </a:r>
            <a:r>
              <a:rPr lang="en-US" dirty="0" err="1"/>
              <a:t>nó</a:t>
            </a:r>
            <a:r>
              <a:rPr lang="en-US" dirty="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động</a:t>
            </a:r>
            <a:r>
              <a:rPr lang="en-US" dirty="0" smtClean="0"/>
              <a:t> </a:t>
            </a:r>
            <a:r>
              <a:rPr lang="en-US" dirty="0" err="1"/>
              <a:t>theo</a:t>
            </a:r>
            <a:r>
              <a:rPr lang="en-US" dirty="0"/>
              <a:t> </a:t>
            </a:r>
            <a:r>
              <a:rPr lang="en-US" dirty="0" err="1"/>
              <a:t>yêu</a:t>
            </a:r>
            <a:r>
              <a:rPr lang="en-US" dirty="0"/>
              <a:t> </a:t>
            </a:r>
            <a:r>
              <a:rPr lang="en-US" dirty="0" err="1"/>
              <a:t>cầu</a:t>
            </a:r>
            <a:r>
              <a:rPr lang="en-US" dirty="0" smtClean="0"/>
              <a: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96984955"/>
              </p:ext>
            </p:extLst>
          </p:nvPr>
        </p:nvGraphicFramePr>
        <p:xfrm>
          <a:off x="609600" y="3276600"/>
          <a:ext cx="8001000" cy="3245212"/>
        </p:xfrm>
        <a:graphic>
          <a:graphicData uri="http://schemas.openxmlformats.org/drawingml/2006/table">
            <a:tbl>
              <a:tblPr firstRow="1" bandRow="1">
                <a:tableStyleId>{5C22544A-7EE6-4342-B048-85BDC9FD1C3A}</a:tableStyleId>
              </a:tblPr>
              <a:tblGrid>
                <a:gridCol w="2209800"/>
                <a:gridCol w="5791200"/>
              </a:tblGrid>
              <a:tr h="302484">
                <a:tc>
                  <a:txBody>
                    <a:bodyPr/>
                    <a:lstStyle/>
                    <a:p>
                      <a:r>
                        <a:rPr lang="en-US" sz="2000" smtClean="0"/>
                        <a:t>Thuộc</a:t>
                      </a:r>
                      <a:r>
                        <a:rPr lang="en-US" sz="2000" baseline="0" smtClean="0"/>
                        <a:t> tính</a:t>
                      </a:r>
                      <a:endParaRPr lang="en-US" sz="2000"/>
                    </a:p>
                  </a:txBody>
                  <a:tcPr/>
                </a:tc>
                <a:tc>
                  <a:txBody>
                    <a:bodyPr/>
                    <a:lstStyle/>
                    <a:p>
                      <a:r>
                        <a:rPr lang="en-US" sz="2000" smtClean="0"/>
                        <a:t>Mô</a:t>
                      </a:r>
                      <a:r>
                        <a:rPr lang="en-US" sz="2000" baseline="0" smtClean="0"/>
                        <a:t> tả</a:t>
                      </a:r>
                      <a:endParaRPr lang="en-US" sz="2000"/>
                    </a:p>
                  </a:txBody>
                  <a:tcPr/>
                </a:tc>
              </a:tr>
              <a:tr h="522096">
                <a:tc>
                  <a:txBody>
                    <a:bodyPr/>
                    <a:lstStyle/>
                    <a:p>
                      <a:r>
                        <a:rPr lang="en-US" sz="2000" kern="1200" smtClean="0">
                          <a:solidFill>
                            <a:schemeClr val="dk1"/>
                          </a:solidFill>
                          <a:effectLst/>
                          <a:latin typeface="+mn-lt"/>
                          <a:ea typeface="+mn-ea"/>
                          <a:cs typeface="+mn-cs"/>
                        </a:rPr>
                        <a:t>Capacity</a:t>
                      </a:r>
                      <a:endParaRPr lang="en-US" sz="2000"/>
                    </a:p>
                  </a:txBody>
                  <a:tcPr/>
                </a:tc>
                <a:tc>
                  <a:txBody>
                    <a:bodyPr/>
                    <a:lstStyle/>
                    <a:p>
                      <a:r>
                        <a:rPr lang="en-US" sz="2000" kern="1200" smtClean="0">
                          <a:solidFill>
                            <a:schemeClr val="dk1"/>
                          </a:solidFill>
                          <a:effectLst/>
                          <a:latin typeface="+mn-lt"/>
                          <a:ea typeface="+mn-ea"/>
                          <a:cs typeface="+mn-cs"/>
                        </a:rPr>
                        <a:t>Thuộc tính để get hay set số thành phần trong ArrayList.</a:t>
                      </a:r>
                      <a:endParaRPr lang="en-US" sz="2000"/>
                    </a:p>
                  </a:txBody>
                  <a:tcPr/>
                </a:tc>
              </a:tr>
              <a:tr h="522096">
                <a:tc>
                  <a:txBody>
                    <a:bodyPr/>
                    <a:lstStyle/>
                    <a:p>
                      <a:r>
                        <a:rPr lang="en-US" sz="2000" kern="1200" smtClean="0">
                          <a:solidFill>
                            <a:schemeClr val="dk1"/>
                          </a:solidFill>
                          <a:effectLst/>
                          <a:latin typeface="+mn-lt"/>
                          <a:ea typeface="+mn-ea"/>
                          <a:cs typeface="+mn-cs"/>
                        </a:rPr>
                        <a:t>Count</a:t>
                      </a:r>
                      <a:endParaRPr lang="en-US" sz="2000"/>
                    </a:p>
                  </a:txBody>
                  <a:tcPr/>
                </a:tc>
                <a:tc>
                  <a:txBody>
                    <a:bodyPr/>
                    <a:lstStyle/>
                    <a:p>
                      <a:r>
                        <a:rPr lang="en-US" sz="2000" kern="1200" smtClean="0">
                          <a:solidFill>
                            <a:schemeClr val="dk1"/>
                          </a:solidFill>
                          <a:effectLst/>
                          <a:latin typeface="+mn-lt"/>
                          <a:ea typeface="+mn-ea"/>
                          <a:cs typeface="+mn-cs"/>
                        </a:rPr>
                        <a:t>Thuộc</a:t>
                      </a:r>
                      <a:r>
                        <a:rPr lang="en-US" sz="2000" kern="1200" baseline="0" smtClean="0">
                          <a:solidFill>
                            <a:schemeClr val="dk1"/>
                          </a:solidFill>
                          <a:effectLst/>
                          <a:latin typeface="+mn-lt"/>
                          <a:ea typeface="+mn-ea"/>
                          <a:cs typeface="+mn-cs"/>
                        </a:rPr>
                        <a:t> tính </a:t>
                      </a:r>
                      <a:r>
                        <a:rPr lang="en-US" sz="2000" kern="1200" smtClean="0">
                          <a:solidFill>
                            <a:schemeClr val="dk1"/>
                          </a:solidFill>
                          <a:effectLst/>
                          <a:latin typeface="+mn-lt"/>
                          <a:ea typeface="+mn-ea"/>
                          <a:cs typeface="+mn-cs"/>
                        </a:rPr>
                        <a:t>dùng để xác định số phần tử có trong ArrayList</a:t>
                      </a:r>
                      <a:endParaRPr lang="en-US" sz="2000"/>
                    </a:p>
                  </a:txBody>
                  <a:tcPr/>
                </a:tc>
              </a:tr>
              <a:tr h="498271">
                <a:tc>
                  <a:txBody>
                    <a:bodyPr/>
                    <a:lstStyle/>
                    <a:p>
                      <a:r>
                        <a:rPr lang="en-US" sz="2000" kern="1200" smtClean="0">
                          <a:solidFill>
                            <a:schemeClr val="dk1"/>
                          </a:solidFill>
                          <a:effectLst/>
                          <a:latin typeface="+mn-lt"/>
                          <a:ea typeface="+mn-ea"/>
                          <a:cs typeface="+mn-cs"/>
                        </a:rPr>
                        <a:t>IsFixedSize</a:t>
                      </a:r>
                      <a:endParaRPr lang="en-US" sz="2000"/>
                    </a:p>
                  </a:txBody>
                  <a:tcPr/>
                </a:tc>
                <a:tc>
                  <a:txBody>
                    <a:bodyPr/>
                    <a:lstStyle/>
                    <a:p>
                      <a:r>
                        <a:rPr lang="en-US" sz="2000" kern="1200" smtClean="0">
                          <a:solidFill>
                            <a:schemeClr val="dk1"/>
                          </a:solidFill>
                          <a:effectLst/>
                          <a:latin typeface="+mn-lt"/>
                          <a:ea typeface="+mn-ea"/>
                          <a:cs typeface="+mn-cs"/>
                        </a:rPr>
                        <a:t>Thuộc tính kiểm tra xem kích thước của ArrayList có cố định hay không</a:t>
                      </a:r>
                      <a:endParaRPr lang="en-US" sz="2000"/>
                    </a:p>
                  </a:txBody>
                  <a:tcPr/>
                </a:tc>
              </a:tr>
              <a:tr h="745852">
                <a:tc>
                  <a:txBody>
                    <a:bodyPr/>
                    <a:lstStyle/>
                    <a:p>
                      <a:r>
                        <a:rPr lang="en-US" sz="2000" kern="1200" smtClean="0">
                          <a:solidFill>
                            <a:schemeClr val="dk1"/>
                          </a:solidFill>
                          <a:effectLst/>
                          <a:latin typeface="+mn-lt"/>
                          <a:ea typeface="+mn-ea"/>
                          <a:cs typeface="+mn-cs"/>
                        </a:rPr>
                        <a:t>IsReadOnly</a:t>
                      </a:r>
                      <a:endParaRPr lang="en-US" sz="2000"/>
                    </a:p>
                  </a:txBody>
                  <a:tcPr/>
                </a:tc>
                <a:tc>
                  <a:txBody>
                    <a:bodyPr/>
                    <a:lstStyle/>
                    <a:p>
                      <a:r>
                        <a:rPr lang="en-US" sz="2000" kern="1200" smtClean="0">
                          <a:solidFill>
                            <a:schemeClr val="dk1"/>
                          </a:solidFill>
                          <a:effectLst/>
                          <a:latin typeface="+mn-lt"/>
                          <a:ea typeface="+mn-ea"/>
                          <a:cs typeface="+mn-cs"/>
                        </a:rPr>
                        <a:t>Thuộc tính kiểm tra xem ArrayList có thuộc tính chỉ đọc hay không.</a:t>
                      </a:r>
                      <a:endParaRPr lang="en-US" sz="2000"/>
                    </a:p>
                  </a:txBody>
                  <a:tcPr/>
                </a:tc>
              </a:tr>
            </a:tbl>
          </a:graphicData>
        </a:graphic>
      </p:graphicFrame>
    </p:spTree>
    <p:extLst>
      <p:ext uri="{BB962C8B-B14F-4D97-AF65-F5344CB8AC3E}">
        <p14:creationId xmlns:p14="http://schemas.microsoft.com/office/powerpoint/2010/main" val="37166146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833970304"/>
              </p:ext>
            </p:extLst>
          </p:nvPr>
        </p:nvGraphicFramePr>
        <p:xfrm>
          <a:off x="457200" y="1324356"/>
          <a:ext cx="8229600" cy="5120640"/>
        </p:xfrm>
        <a:graphic>
          <a:graphicData uri="http://schemas.openxmlformats.org/drawingml/2006/table">
            <a:tbl>
              <a:tblPr firstRow="1" bandRow="1">
                <a:tableStyleId>{5C22544A-7EE6-4342-B048-85BDC9FD1C3A}</a:tableStyleId>
              </a:tblPr>
              <a:tblGrid>
                <a:gridCol w="2209800"/>
                <a:gridCol w="6019800"/>
              </a:tblGrid>
              <a:tr h="370840">
                <a:tc>
                  <a:txBody>
                    <a:bodyPr/>
                    <a:lstStyle/>
                    <a:p>
                      <a:pPr>
                        <a:lnSpc>
                          <a:spcPct val="100000"/>
                        </a:lnSpc>
                      </a:pPr>
                      <a:r>
                        <a:rPr lang="en-US" sz="2000" smtClean="0">
                          <a:latin typeface="Calibri (Body)"/>
                        </a:rPr>
                        <a:t>Phương</a:t>
                      </a:r>
                      <a:r>
                        <a:rPr lang="en-US" sz="2000" baseline="0" smtClean="0">
                          <a:latin typeface="Calibri (Body)"/>
                        </a:rPr>
                        <a:t> thức</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Add()</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Phương thức public để thêm một đối tượng vào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AddRange()</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Phương thức public để thêm nhiều thành phần của một ICollection vào cuối của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Clear()</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Xóa tất cả các thành phần từ ArrayList</a:t>
                      </a:r>
                      <a:endParaRPr lang="en-US" sz="2000">
                        <a:latin typeface="Calibri (Body)"/>
                      </a:endParaRPr>
                    </a:p>
                  </a:txBody>
                  <a:tcPr/>
                </a:tc>
              </a:tr>
              <a:tr h="370840">
                <a:tc>
                  <a:txBody>
                    <a:bodyPr/>
                    <a:lstStyle/>
                    <a:p>
                      <a:pPr>
                        <a:lnSpc>
                          <a:spcPct val="100000"/>
                        </a:lnSpc>
                      </a:pPr>
                      <a:r>
                        <a:rPr lang="en-US" sz="2000" kern="1200" smtClean="0">
                          <a:solidFill>
                            <a:schemeClr val="dk1"/>
                          </a:solidFill>
                          <a:effectLst/>
                          <a:latin typeface="Calibri (Body)"/>
                          <a:ea typeface="+mn-ea"/>
                          <a:cs typeface="+mn-cs"/>
                        </a:rPr>
                        <a:t>Clone()</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Tạo một bản copy</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Ki</a:t>
                      </a:r>
                      <a:r>
                        <a:rPr lang="en-US" sz="2000" spc="5">
                          <a:effectLst/>
                          <a:latin typeface="Calibri (Body)"/>
                          <a:ea typeface="Times New Roman"/>
                          <a:cs typeface="Times New Roman"/>
                        </a:rPr>
                        <a:t>ể</a:t>
                      </a:r>
                      <a:r>
                        <a:rPr lang="en-US" sz="2000">
                          <a:effectLst/>
                          <a:latin typeface="Calibri (Body)"/>
                          <a:ea typeface="Times New Roman"/>
                          <a:cs typeface="Times New Roman"/>
                        </a:rPr>
                        <a:t>m</a:t>
                      </a:r>
                      <a:r>
                        <a:rPr lang="en-US" sz="2000" spc="25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ra</a:t>
                      </a:r>
                      <a:r>
                        <a:rPr lang="en-US" sz="2000" spc="245">
                          <a:effectLst/>
                          <a:latin typeface="Calibri (Body)"/>
                          <a:ea typeface="Times New Roman"/>
                          <a:cs typeface="Times New Roman"/>
                        </a:rPr>
                        <a:t> </a:t>
                      </a:r>
                      <a:r>
                        <a:rPr lang="en-US" sz="2000">
                          <a:effectLst/>
                          <a:latin typeface="Calibri (Body)"/>
                          <a:ea typeface="Times New Roman"/>
                          <a:cs typeface="Times New Roman"/>
                        </a:rPr>
                        <a:t>một</a:t>
                      </a:r>
                      <a:r>
                        <a:rPr lang="en-US" sz="2000" spc="2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40">
                          <a:effectLst/>
                          <a:latin typeface="Calibri (Body)"/>
                          <a:ea typeface="Times New Roman"/>
                          <a:cs typeface="Times New Roman"/>
                        </a:rPr>
                        <a:t> </a:t>
                      </a:r>
                      <a:r>
                        <a:rPr lang="en-US" sz="2000">
                          <a:effectLst/>
                          <a:latin typeface="Calibri (Body)"/>
                          <a:ea typeface="Times New Roman"/>
                          <a:cs typeface="Times New Roman"/>
                        </a:rPr>
                        <a:t>phần</a:t>
                      </a:r>
                      <a:r>
                        <a:rPr lang="en-US" sz="2000" spc="25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e</a:t>
                      </a:r>
                      <a:r>
                        <a:rPr lang="en-US" sz="2000">
                          <a:effectLst/>
                          <a:latin typeface="Calibri (Body)"/>
                          <a:ea typeface="Times New Roman"/>
                          <a:cs typeface="Times New Roman"/>
                        </a:rPr>
                        <a:t>m</a:t>
                      </a:r>
                      <a:r>
                        <a:rPr lang="en-US" sz="2000" spc="245">
                          <a:effectLst/>
                          <a:latin typeface="Calibri (Body)"/>
                          <a:ea typeface="Times New Roman"/>
                          <a:cs typeface="Times New Roman"/>
                        </a:rPr>
                        <a:t> </a:t>
                      </a:r>
                      <a:r>
                        <a:rPr lang="en-US" sz="2000">
                          <a:effectLst/>
                          <a:latin typeface="Calibri (Body)"/>
                          <a:ea typeface="Times New Roman"/>
                          <a:cs typeface="Times New Roman"/>
                        </a:rPr>
                        <a:t>có</a:t>
                      </a:r>
                      <a:r>
                        <a:rPr lang="en-US" sz="2000" spc="245">
                          <a:effectLst/>
                          <a:latin typeface="Calibri (Body)"/>
                          <a:ea typeface="Times New Roman"/>
                          <a:cs typeface="Times New Roman"/>
                        </a:rPr>
                        <a:t> </a:t>
                      </a:r>
                      <a:r>
                        <a:rPr lang="en-US" sz="2000">
                          <a:effectLst/>
                          <a:latin typeface="Calibri (Body)"/>
                          <a:ea typeface="Times New Roman"/>
                          <a:cs typeface="Times New Roman"/>
                        </a:rPr>
                        <a:t>ch</a:t>
                      </a:r>
                      <a:r>
                        <a:rPr lang="en-US" sz="2000" spc="-5">
                          <a:effectLst/>
                          <a:latin typeface="Calibri (Body)"/>
                          <a:ea typeface="Times New Roman"/>
                          <a:cs typeface="Times New Roman"/>
                        </a:rPr>
                        <a:t>ứ</a:t>
                      </a:r>
                      <a:r>
                        <a:rPr lang="en-US" sz="2000">
                          <a:effectLst/>
                          <a:latin typeface="Calibri (Body)"/>
                          <a:ea typeface="Times New Roman"/>
                          <a:cs typeface="Times New Roman"/>
                        </a:rPr>
                        <a:t>a</a:t>
                      </a:r>
                      <a:r>
                        <a:rPr lang="en-US" sz="2000" spc="24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ong</a:t>
                      </a:r>
                      <a:r>
                        <a:rPr lang="en-US" sz="2000" spc="245">
                          <a:effectLst/>
                          <a:latin typeface="Calibri (Body)"/>
                          <a:ea typeface="Times New Roman"/>
                          <a:cs typeface="Times New Roman"/>
                        </a:rPr>
                        <a:t> </a:t>
                      </a:r>
                      <a:r>
                        <a:rPr lang="en-US" sz="2000">
                          <a:effectLst/>
                          <a:latin typeface="Calibri (Body)"/>
                          <a:ea typeface="Times New Roman"/>
                          <a:cs typeface="Times New Roman"/>
                        </a:rPr>
                        <a:t>mảng</a:t>
                      </a:r>
                      <a:r>
                        <a:rPr lang="en-US" sz="2000" spc="240">
                          <a:effectLst/>
                          <a:latin typeface="Calibri (Body)"/>
                          <a:ea typeface="Times New Roman"/>
                          <a:cs typeface="Times New Roman"/>
                        </a:rPr>
                        <a:t> </a:t>
                      </a:r>
                      <a:r>
                        <a:rPr lang="en-US" sz="2000" spc="-10" smtClean="0">
                          <a:effectLst/>
                          <a:latin typeface="Calibri (Body)"/>
                          <a:ea typeface="Times New Roman"/>
                          <a:cs typeface="Times New Roman"/>
                        </a:rPr>
                        <a:t>h</a:t>
                      </a:r>
                      <a:r>
                        <a:rPr lang="en-US" sz="2000" spc="-5" smtClean="0">
                          <a:effectLst/>
                          <a:latin typeface="Calibri (Body)"/>
                          <a:ea typeface="Times New Roman"/>
                          <a:cs typeface="Times New Roman"/>
                        </a:rPr>
                        <a:t>a</a:t>
                      </a:r>
                      <a:r>
                        <a:rPr lang="en-US" sz="2000" smtClean="0">
                          <a:effectLst/>
                          <a:latin typeface="Calibri (Body)"/>
                          <a:ea typeface="Times New Roman"/>
                          <a:cs typeface="Times New Roman"/>
                        </a:rPr>
                        <a:t>y không</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Phương</a:t>
                      </a:r>
                      <a:r>
                        <a:rPr lang="en-US" sz="2000" spc="120">
                          <a:effectLst/>
                          <a:latin typeface="Calibri (Body)"/>
                          <a:ea typeface="Times New Roman"/>
                          <a:cs typeface="Times New Roman"/>
                        </a:rPr>
                        <a:t> </a:t>
                      </a:r>
                      <a:r>
                        <a:rPr lang="en-US" sz="2000">
                          <a:effectLst/>
                          <a:latin typeface="Calibri (Body)"/>
                          <a:ea typeface="Times New Roman"/>
                          <a:cs typeface="Times New Roman"/>
                        </a:rPr>
                        <a:t>th</a:t>
                      </a:r>
                      <a:r>
                        <a:rPr lang="en-US" sz="2000" spc="-5">
                          <a:effectLst/>
                          <a:latin typeface="Calibri (Body)"/>
                          <a:ea typeface="Times New Roman"/>
                          <a:cs typeface="Times New Roman"/>
                        </a:rPr>
                        <a:t>ứ</a:t>
                      </a:r>
                      <a:r>
                        <a:rPr lang="en-US" sz="2000">
                          <a:effectLst/>
                          <a:latin typeface="Calibri (Body)"/>
                          <a:ea typeface="Times New Roman"/>
                          <a:cs typeface="Times New Roman"/>
                        </a:rPr>
                        <a:t>c</a:t>
                      </a:r>
                      <a:r>
                        <a:rPr lang="en-US" sz="2000" spc="85">
                          <a:effectLst/>
                          <a:latin typeface="Calibri (Body)"/>
                          <a:ea typeface="Times New Roman"/>
                          <a:cs typeface="Times New Roman"/>
                        </a:rPr>
                        <a:t> </a:t>
                      </a:r>
                      <a:r>
                        <a:rPr lang="en-US" sz="2000">
                          <a:effectLst/>
                          <a:latin typeface="Calibri (Body)"/>
                          <a:ea typeface="Verdana"/>
                          <a:cs typeface="Verdana"/>
                        </a:rPr>
                        <a:t>pub</a:t>
                      </a:r>
                      <a:r>
                        <a:rPr lang="en-US" sz="2000" spc="5">
                          <a:effectLst/>
                          <a:latin typeface="Calibri (Body)"/>
                          <a:ea typeface="Verdana"/>
                          <a:cs typeface="Verdana"/>
                        </a:rPr>
                        <a:t>li</a:t>
                      </a:r>
                      <a:r>
                        <a:rPr lang="en-US" sz="2000">
                          <a:effectLst/>
                          <a:latin typeface="Calibri (Body)"/>
                          <a:ea typeface="Verdana"/>
                          <a:cs typeface="Verdana"/>
                        </a:rPr>
                        <a:t>c</a:t>
                      </a:r>
                      <a:r>
                        <a:rPr lang="en-US" sz="2000" spc="140">
                          <a:effectLst/>
                          <a:latin typeface="Calibri (Body)"/>
                          <a:ea typeface="Verdana"/>
                          <a:cs typeface="Verdana"/>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ạp</a:t>
                      </a:r>
                      <a:r>
                        <a:rPr lang="en-US" sz="2000" spc="13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hồng</a:t>
                      </a:r>
                      <a:r>
                        <a:rPr lang="en-US" sz="2000" spc="125">
                          <a:effectLst/>
                          <a:latin typeface="Calibri (Body)"/>
                          <a:ea typeface="Times New Roman"/>
                          <a:cs typeface="Times New Roman"/>
                        </a:rPr>
                        <a:t> </a:t>
                      </a:r>
                      <a:r>
                        <a:rPr lang="en-US" sz="2000">
                          <a:effectLst/>
                          <a:latin typeface="Calibri (Body)"/>
                          <a:ea typeface="Times New Roman"/>
                          <a:cs typeface="Times New Roman"/>
                        </a:rPr>
                        <a:t>để</a:t>
                      </a:r>
                      <a:r>
                        <a:rPr lang="en-US" sz="2000" spc="130">
                          <a:effectLst/>
                          <a:latin typeface="Calibri (Body)"/>
                          <a:ea typeface="Times New Roman"/>
                          <a:cs typeface="Times New Roman"/>
                        </a:rPr>
                        <a:t> </a:t>
                      </a:r>
                      <a:r>
                        <a:rPr lang="en-US" sz="2000" spc="5">
                          <a:effectLst/>
                          <a:latin typeface="Calibri (Body)"/>
                          <a:ea typeface="Times New Roman"/>
                          <a:cs typeface="Times New Roman"/>
                        </a:rPr>
                        <a:t>sa</a:t>
                      </a:r>
                      <a:r>
                        <a:rPr lang="en-US" sz="2000">
                          <a:effectLst/>
                          <a:latin typeface="Calibri (Body)"/>
                          <a:ea typeface="Times New Roman"/>
                          <a:cs typeface="Times New Roman"/>
                        </a:rPr>
                        <a:t>o</a:t>
                      </a:r>
                      <a:r>
                        <a:rPr lang="en-US" sz="2000" spc="12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12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85">
                          <a:effectLst/>
                          <a:latin typeface="Calibri (Body)"/>
                          <a:ea typeface="Times New Roman"/>
                          <a:cs typeface="Times New Roman"/>
                        </a:rPr>
                        <a:t> </a:t>
                      </a:r>
                      <a:r>
                        <a:rPr lang="en-US" sz="2000" spc="-5" smtClean="0">
                          <a:effectLst/>
                          <a:latin typeface="Calibri (Body)"/>
                          <a:ea typeface="Verdana"/>
                          <a:cs typeface="Verdana"/>
                        </a:rPr>
                        <a:t>Ar</a:t>
                      </a:r>
                      <a:r>
                        <a:rPr lang="en-US" sz="2000" smtClean="0">
                          <a:effectLst/>
                          <a:latin typeface="Calibri (Body)"/>
                          <a:ea typeface="Verdana"/>
                          <a:cs typeface="Verdana"/>
                        </a:rPr>
                        <a:t>r</a:t>
                      </a:r>
                      <a:r>
                        <a:rPr lang="en-US" sz="2000" spc="-5" smtClean="0">
                          <a:effectLst/>
                          <a:latin typeface="Calibri (Body)"/>
                          <a:ea typeface="Verdana"/>
                          <a:cs typeface="Verdana"/>
                        </a:rPr>
                        <a:t>a</a:t>
                      </a:r>
                      <a:r>
                        <a:rPr lang="en-US" sz="2000" smtClean="0">
                          <a:effectLst/>
                          <a:latin typeface="Calibri (Body)"/>
                          <a:ea typeface="Verdana"/>
                          <a:cs typeface="Verdana"/>
                        </a:rPr>
                        <a:t>y</a:t>
                      </a:r>
                      <a:r>
                        <a:rPr lang="en-US" sz="2000" spc="15" smtClean="0">
                          <a:effectLst/>
                          <a:latin typeface="Calibri (Body)"/>
                          <a:ea typeface="Verdana"/>
                          <a:cs typeface="Verdana"/>
                        </a:rPr>
                        <a:t>L</a:t>
                      </a:r>
                      <a:r>
                        <a:rPr lang="en-US" sz="2000" smtClean="0">
                          <a:effectLst/>
                          <a:latin typeface="Calibri (Body)"/>
                          <a:ea typeface="Verdana"/>
                          <a:cs typeface="Verdana"/>
                        </a:rPr>
                        <a:t>i</a:t>
                      </a:r>
                      <a:r>
                        <a:rPr lang="en-US" sz="2000" spc="-5" smtClean="0">
                          <a:effectLst/>
                          <a:latin typeface="Calibri (Body)"/>
                          <a:ea typeface="Verdana"/>
                          <a:cs typeface="Verdana"/>
                        </a:rPr>
                        <a:t>s</a:t>
                      </a:r>
                      <a:r>
                        <a:rPr lang="en-US" sz="2000" smtClean="0">
                          <a:effectLst/>
                          <a:latin typeface="Calibri (Body)"/>
                          <a:ea typeface="Verdana"/>
                          <a:cs typeface="Verdana"/>
                        </a:rPr>
                        <a:t>t </a:t>
                      </a:r>
                      <a:r>
                        <a:rPr lang="en-US" sz="2000" smtClean="0">
                          <a:effectLst/>
                          <a:latin typeface="Calibri (Body)"/>
                          <a:ea typeface="Times New Roman"/>
                          <a:cs typeface="Times New Roman"/>
                        </a:rPr>
                        <a:t>đ</a:t>
                      </a:r>
                      <a:r>
                        <a:rPr lang="en-US" sz="2000" spc="5" smtClean="0">
                          <a:effectLst/>
                          <a:latin typeface="Calibri (Body)"/>
                          <a:ea typeface="Times New Roman"/>
                          <a:cs typeface="Times New Roman"/>
                        </a:rPr>
                        <a:t>ế</a:t>
                      </a:r>
                      <a:r>
                        <a:rPr lang="en-US" sz="2000" smtClean="0">
                          <a:effectLst/>
                          <a:latin typeface="Calibri (Body)"/>
                          <a:ea typeface="Times New Roman"/>
                          <a:cs typeface="Times New Roman"/>
                        </a:rPr>
                        <a:t>n</a:t>
                      </a:r>
                      <a:r>
                        <a:rPr lang="en-US" sz="2000" spc="-5" smtClean="0">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ch</a:t>
                      </a:r>
                      <a:r>
                        <a:rPr lang="en-US" sz="2000" spc="5">
                          <a:effectLst/>
                          <a:latin typeface="Calibri (Body)"/>
                          <a:ea typeface="Times New Roman"/>
                          <a:cs typeface="Times New Roman"/>
                        </a:rPr>
                        <a:t>i</a:t>
                      </a:r>
                      <a:r>
                        <a:rPr lang="en-US" sz="2000" spc="-5">
                          <a:effectLst/>
                          <a:latin typeface="Calibri (Body)"/>
                          <a:ea typeface="Times New Roman"/>
                          <a:cs typeface="Times New Roman"/>
                        </a:rPr>
                        <a:t>ề</a:t>
                      </a:r>
                      <a:r>
                        <a:rPr lang="en-US" sz="2000">
                          <a:effectLst/>
                          <a:latin typeface="Calibri (Body)"/>
                          <a:ea typeface="Times New Roman"/>
                          <a:cs typeface="Times New Roman"/>
                        </a:rPr>
                        <a:t>u.</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Phương</a:t>
                      </a:r>
                      <a:r>
                        <a:rPr lang="en-US" sz="2000" spc="-30">
                          <a:effectLst/>
                          <a:latin typeface="Calibri (Body)"/>
                          <a:ea typeface="Times New Roman"/>
                          <a:cs typeface="Times New Roman"/>
                        </a:rPr>
                        <a:t> </a:t>
                      </a:r>
                      <a:r>
                        <a:rPr lang="en-US" sz="2000">
                          <a:effectLst/>
                          <a:latin typeface="Calibri (Body)"/>
                          <a:ea typeface="Times New Roman"/>
                          <a:cs typeface="Times New Roman"/>
                        </a:rPr>
                        <a:t>thức</a:t>
                      </a:r>
                      <a:r>
                        <a:rPr lang="en-US" sz="2000" spc="-35">
                          <a:effectLst/>
                          <a:latin typeface="Calibri (Body)"/>
                          <a:ea typeface="Times New Roman"/>
                          <a:cs typeface="Times New Roman"/>
                        </a:rPr>
                        <a:t> </a:t>
                      </a:r>
                      <a:r>
                        <a:rPr lang="en-US" sz="2000">
                          <a:effectLst/>
                          <a:latin typeface="Calibri (Body)"/>
                          <a:ea typeface="Verdana"/>
                          <a:cs typeface="Verdana"/>
                        </a:rPr>
                        <a:t>pub</a:t>
                      </a:r>
                      <a:r>
                        <a:rPr lang="en-US" sz="2000" spc="5">
                          <a:effectLst/>
                          <a:latin typeface="Calibri (Body)"/>
                          <a:ea typeface="Verdana"/>
                          <a:cs typeface="Verdana"/>
                        </a:rPr>
                        <a:t>li</a:t>
                      </a:r>
                      <a:r>
                        <a:rPr lang="en-US" sz="2000">
                          <a:effectLst/>
                          <a:latin typeface="Calibri (Body)"/>
                          <a:ea typeface="Verdana"/>
                          <a:cs typeface="Verdana"/>
                        </a:rPr>
                        <a:t>c</a:t>
                      </a:r>
                      <a:r>
                        <a:rPr lang="en-US" sz="2000" spc="10">
                          <a:effectLst/>
                          <a:latin typeface="Calibri (Body)"/>
                          <a:ea typeface="Verdana"/>
                          <a:cs typeface="Verdana"/>
                        </a:rPr>
                        <a:t> </a:t>
                      </a:r>
                      <a:r>
                        <a:rPr lang="en-US" sz="2000">
                          <a:effectLst/>
                          <a:latin typeface="Calibri (Body)"/>
                          <a:ea typeface="Times New Roman"/>
                          <a:cs typeface="Times New Roman"/>
                        </a:rPr>
                        <a:t>n</a:t>
                      </a:r>
                      <a:r>
                        <a:rPr lang="en-US" sz="2000" spc="5">
                          <a:effectLst/>
                          <a:latin typeface="Calibri (Body)"/>
                          <a:ea typeface="Times New Roman"/>
                          <a:cs typeface="Times New Roman"/>
                        </a:rPr>
                        <a:t>ạ</a:t>
                      </a:r>
                      <a:r>
                        <a:rPr lang="en-US" sz="2000">
                          <a:effectLst/>
                          <a:latin typeface="Calibri (Body)"/>
                          <a:ea typeface="Times New Roman"/>
                          <a:cs typeface="Times New Roman"/>
                        </a:rPr>
                        <a:t>p</a:t>
                      </a:r>
                      <a:r>
                        <a:rPr lang="en-US" sz="2000" spc="-5">
                          <a:effectLst/>
                          <a:latin typeface="Calibri (Body)"/>
                          <a:ea typeface="Times New Roman"/>
                          <a:cs typeface="Times New Roman"/>
                        </a:rPr>
                        <a:t> c</a:t>
                      </a:r>
                      <a:r>
                        <a:rPr lang="en-US" sz="2000" spc="-10">
                          <a:effectLst/>
                          <a:latin typeface="Calibri (Body)"/>
                          <a:ea typeface="Times New Roman"/>
                          <a:cs typeface="Times New Roman"/>
                        </a:rPr>
                        <a:t>h</a:t>
                      </a:r>
                      <a:r>
                        <a:rPr lang="en-US" sz="2000">
                          <a:effectLst/>
                          <a:latin typeface="Calibri (Body)"/>
                          <a:ea typeface="Times New Roman"/>
                          <a:cs typeface="Times New Roman"/>
                        </a:rPr>
                        <a:t>ồng</a:t>
                      </a:r>
                      <a:r>
                        <a:rPr lang="en-US" sz="2000" spc="-5">
                          <a:effectLst/>
                          <a:latin typeface="Calibri (Body)"/>
                          <a:ea typeface="Times New Roman"/>
                          <a:cs typeface="Times New Roman"/>
                        </a:rPr>
                        <a:t> t</a:t>
                      </a:r>
                      <a:r>
                        <a:rPr lang="en-US" sz="2000">
                          <a:effectLst/>
                          <a:latin typeface="Calibri (Body)"/>
                          <a:ea typeface="Times New Roman"/>
                          <a:cs typeface="Times New Roman"/>
                        </a:rPr>
                        <a:t>rả</a:t>
                      </a:r>
                      <a:r>
                        <a:rPr lang="en-US" sz="2000" spc="-10">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45">
                          <a:effectLst/>
                          <a:latin typeface="Calibri (Body)"/>
                          <a:ea typeface="Times New Roman"/>
                          <a:cs typeface="Times New Roman"/>
                        </a:rPr>
                        <a:t> </a:t>
                      </a:r>
                      <a:r>
                        <a:rPr lang="en-US" sz="2000">
                          <a:effectLst/>
                          <a:latin typeface="Calibri (Body)"/>
                          <a:ea typeface="Verdana"/>
                          <a:cs typeface="Verdana"/>
                        </a:rPr>
                        <a:t>enum</a:t>
                      </a:r>
                      <a:r>
                        <a:rPr lang="en-US" sz="2000" spc="-10">
                          <a:effectLst/>
                          <a:latin typeface="Calibri (Body)"/>
                          <a:ea typeface="Verdana"/>
                          <a:cs typeface="Verdana"/>
                        </a:rPr>
                        <a:t>e</a:t>
                      </a:r>
                      <a:r>
                        <a:rPr lang="en-US" sz="2000" spc="-5">
                          <a:effectLst/>
                          <a:latin typeface="Calibri (Body)"/>
                          <a:ea typeface="Verdana"/>
                          <a:cs typeface="Verdana"/>
                        </a:rPr>
                        <a:t>r</a:t>
                      </a:r>
                      <a:r>
                        <a:rPr lang="en-US" sz="2000">
                          <a:effectLst/>
                          <a:latin typeface="Calibri (Body)"/>
                          <a:ea typeface="Verdana"/>
                          <a:cs typeface="Verdana"/>
                        </a:rPr>
                        <a:t>a</a:t>
                      </a:r>
                      <a:r>
                        <a:rPr lang="en-US" sz="2000" spc="-5">
                          <a:effectLst/>
                          <a:latin typeface="Calibri (Body)"/>
                          <a:ea typeface="Verdana"/>
                          <a:cs typeface="Verdana"/>
                        </a:rPr>
                        <a:t>to</a:t>
                      </a:r>
                      <a:r>
                        <a:rPr lang="en-US" sz="2000">
                          <a:effectLst/>
                          <a:latin typeface="Calibri (Body)"/>
                          <a:ea typeface="Verdana"/>
                          <a:cs typeface="Verdana"/>
                        </a:rPr>
                        <a:t>r</a:t>
                      </a:r>
                      <a:r>
                        <a:rPr lang="en-US" sz="2000" spc="-110">
                          <a:effectLst/>
                          <a:latin typeface="Calibri (Body)"/>
                          <a:ea typeface="Verdana"/>
                          <a:cs typeface="Verdana"/>
                        </a:rPr>
                        <a:t> </a:t>
                      </a:r>
                      <a:r>
                        <a:rPr lang="en-US" sz="2000" smtClean="0">
                          <a:effectLst/>
                          <a:latin typeface="Calibri (Body)"/>
                          <a:ea typeface="Times New Roman"/>
                          <a:cs typeface="Times New Roman"/>
                        </a:rPr>
                        <a:t>dùng để </a:t>
                      </a:r>
                      <a:r>
                        <a:rPr lang="en-US" sz="2000" spc="-5">
                          <a:effectLst/>
                          <a:latin typeface="Calibri (Body)"/>
                          <a:ea typeface="Times New Roman"/>
                          <a:cs typeface="Times New Roman"/>
                        </a:rPr>
                        <a:t>lặ</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Times New Roman"/>
                          <a:cs typeface="Times New Roman"/>
                        </a:rPr>
                        <a:t>q</a:t>
                      </a:r>
                      <a:r>
                        <a:rPr lang="en-US" sz="2000" spc="-10">
                          <a:effectLst/>
                          <a:latin typeface="Calibri (Body)"/>
                          <a:ea typeface="Times New Roman"/>
                          <a:cs typeface="Times New Roman"/>
                        </a:rPr>
                        <a:t>u</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mả</a:t>
                      </a:r>
                      <a:r>
                        <a:rPr lang="en-US" sz="2000" spc="-10">
                          <a:effectLst/>
                          <a:latin typeface="Calibri (Body)"/>
                          <a:ea typeface="Times New Roman"/>
                          <a:cs typeface="Times New Roman"/>
                        </a:rPr>
                        <a:t>n</a:t>
                      </a:r>
                      <a:r>
                        <a:rPr lang="en-US" sz="2000">
                          <a:effectLst/>
                          <a:latin typeface="Calibri (Body)"/>
                          <a:ea typeface="Times New Roman"/>
                          <a:cs typeface="Times New Roman"/>
                        </a:rPr>
                        <a:t>g</a:t>
                      </a:r>
                      <a:endParaRPr lang="en-US" sz="2000">
                        <a:effectLst/>
                        <a:latin typeface="Calibri (Body)"/>
                        <a:ea typeface="Calibri"/>
                        <a:cs typeface="Times New Roman"/>
                      </a:endParaRPr>
                    </a:p>
                  </a:txBody>
                  <a:tcPr marL="0" marR="0" marT="0" marB="0"/>
                </a:tc>
              </a:tr>
              <a:tr h="370840">
                <a:tc>
                  <a:txBody>
                    <a:bodyPr/>
                    <a:lstStyle/>
                    <a:p>
                      <a:pPr>
                        <a:lnSpc>
                          <a:spcPct val="100000"/>
                        </a:lnSpc>
                      </a:pPr>
                      <a:r>
                        <a:rPr lang="en-US" sz="2000" kern="1200" smtClean="0">
                          <a:solidFill>
                            <a:schemeClr val="dk1"/>
                          </a:solidFill>
                          <a:effectLst/>
                          <a:latin typeface="Calibri (Body)"/>
                          <a:ea typeface="+mn-ea"/>
                          <a:cs typeface="+mn-cs"/>
                        </a:rPr>
                        <a:t>Item()</a:t>
                      </a:r>
                      <a:endParaRPr lang="en-US" sz="2000">
                        <a:latin typeface="Calibri (Body)"/>
                      </a:endParaRPr>
                    </a:p>
                  </a:txBody>
                  <a:tcPr/>
                </a:tc>
                <a:tc>
                  <a:txBody>
                    <a:bodyPr/>
                    <a:lstStyle/>
                    <a:p>
                      <a:pPr>
                        <a:lnSpc>
                          <a:spcPct val="100000"/>
                        </a:lnSpc>
                      </a:pPr>
                      <a:r>
                        <a:rPr lang="en-US" sz="2000" kern="1200" smtClean="0">
                          <a:solidFill>
                            <a:schemeClr val="dk1"/>
                          </a:solidFill>
                          <a:effectLst/>
                          <a:latin typeface="Calibri (Body)"/>
                          <a:ea typeface="+mn-ea"/>
                          <a:cs typeface="+mn-cs"/>
                        </a:rPr>
                        <a:t>Thiết lập hay truy cập thành phần trong mảng tại vị trí xác định. Đây là bộ chỉ mục cho lớp ArrayList.</a:t>
                      </a:r>
                      <a:endParaRPr lang="en-US" sz="2000">
                        <a:latin typeface="Calibri (Body)"/>
                      </a:endParaRPr>
                    </a:p>
                  </a:txBody>
                  <a:tcPr/>
                </a:tc>
              </a:tr>
            </a:tbl>
          </a:graphicData>
        </a:graphic>
      </p:graphicFrame>
      <p:sp>
        <p:nvSpPr>
          <p:cNvPr id="8" name="Title 1"/>
          <p:cNvSpPr>
            <a:spLocks noGrp="1"/>
          </p:cNvSpPr>
          <p:nvPr>
            <p:ph type="title"/>
          </p:nvPr>
        </p:nvSpPr>
        <p:spPr>
          <a:xfrm>
            <a:off x="457200" y="0"/>
            <a:ext cx="8229600" cy="1143000"/>
          </a:xfrm>
        </p:spPr>
        <p:txBody>
          <a:bodyPr/>
          <a:lstStyle/>
          <a:p>
            <a:r>
              <a:rPr lang="en-US" b="1"/>
              <a:t>ArrayList </a:t>
            </a:r>
          </a:p>
        </p:txBody>
      </p:sp>
    </p:spTree>
    <p:extLst>
      <p:ext uri="{BB962C8B-B14F-4D97-AF65-F5344CB8AC3E}">
        <p14:creationId xmlns:p14="http://schemas.microsoft.com/office/powerpoint/2010/main" val="199002969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ArrayList </a:t>
            </a:r>
            <a:endParaRPr lang="en-US"/>
          </a:p>
        </p:txBody>
      </p:sp>
      <p:graphicFrame>
        <p:nvGraphicFramePr>
          <p:cNvPr id="4" name="Content Placeholder 8"/>
          <p:cNvGraphicFramePr>
            <a:graphicFrameLocks noGrp="1"/>
          </p:cNvGraphicFramePr>
          <p:nvPr>
            <p:ph idx="1"/>
            <p:extLst>
              <p:ext uri="{D42A27DB-BD31-4B8C-83A1-F6EECF244321}">
                <p14:modId xmlns:p14="http://schemas.microsoft.com/office/powerpoint/2010/main" val="286518267"/>
              </p:ext>
            </p:extLst>
          </p:nvPr>
        </p:nvGraphicFramePr>
        <p:xfrm>
          <a:off x="457200" y="1066800"/>
          <a:ext cx="8229600" cy="5709920"/>
        </p:xfrm>
        <a:graphic>
          <a:graphicData uri="http://schemas.openxmlformats.org/drawingml/2006/table">
            <a:tbl>
              <a:tblPr firstRow="1" bandRow="1">
                <a:tableStyleId>{5C22544A-7EE6-4342-B048-85BDC9FD1C3A}</a:tableStyleId>
              </a:tblPr>
              <a:tblGrid>
                <a:gridCol w="2133600"/>
                <a:gridCol w="6096000"/>
              </a:tblGrid>
              <a:tr h="370840">
                <a:tc>
                  <a:txBody>
                    <a:bodyPr/>
                    <a:lstStyle/>
                    <a:p>
                      <a:pPr algn="just">
                        <a:lnSpc>
                          <a:spcPct val="100000"/>
                        </a:lnSpc>
                        <a:spcBef>
                          <a:spcPts val="100"/>
                        </a:spcBef>
                        <a:spcAft>
                          <a:spcPts val="100"/>
                        </a:spcAft>
                      </a:pPr>
                      <a:r>
                        <a:rPr lang="en-US" sz="1800" smtClean="0">
                          <a:latin typeface="Calibri (Body)"/>
                        </a:rPr>
                        <a:t>Phương</a:t>
                      </a:r>
                      <a:r>
                        <a:rPr lang="en-US" sz="1800" baseline="0" smtClean="0">
                          <a:latin typeface="Calibri (Body)"/>
                        </a:rPr>
                        <a:t> thức</a:t>
                      </a:r>
                      <a:endParaRPr lang="en-US" sz="1800">
                        <a:latin typeface="Calibri (Body)"/>
                      </a:endParaRPr>
                    </a:p>
                  </a:txBody>
                  <a:tcPr/>
                </a:tc>
                <a:tc>
                  <a:txBody>
                    <a:bodyPr/>
                    <a:lstStyle/>
                    <a:p>
                      <a:pPr algn="just">
                        <a:lnSpc>
                          <a:spcPct val="100000"/>
                        </a:lnSpc>
                        <a:spcBef>
                          <a:spcPts val="100"/>
                        </a:spcBef>
                        <a:spcAft>
                          <a:spcPts val="100"/>
                        </a:spcAft>
                      </a:pPr>
                      <a:r>
                        <a:rPr lang="en-US" sz="1800" smtClean="0">
                          <a:latin typeface="Calibri (Body)"/>
                        </a:rPr>
                        <a:t>Mô</a:t>
                      </a:r>
                      <a:r>
                        <a:rPr lang="en-US" sz="1800" baseline="0" smtClean="0">
                          <a:latin typeface="Calibri (Body)"/>
                        </a:rPr>
                        <a:t> tả</a:t>
                      </a:r>
                      <a:endParaRPr lang="en-US" sz="1800">
                        <a:latin typeface="Calibri (Body)"/>
                      </a:endParaRPr>
                    </a:p>
                  </a:txBody>
                  <a:tcPr/>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nde</a:t>
                      </a:r>
                      <a:r>
                        <a:rPr lang="en-US" sz="1800">
                          <a:effectLst/>
                          <a:latin typeface="Calibri (Body)"/>
                          <a:ea typeface="Verdana"/>
                          <a:cs typeface="Verdana"/>
                        </a:rPr>
                        <a:t>xOf()</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Phương th</a:t>
                      </a:r>
                      <a:r>
                        <a:rPr lang="en-US" sz="1800" spc="-5">
                          <a:effectLst/>
                          <a:latin typeface="Calibri (Body)"/>
                          <a:ea typeface="Times New Roman"/>
                          <a:cs typeface="Times New Roman"/>
                        </a:rPr>
                        <a:t>ứ</a:t>
                      </a:r>
                      <a:r>
                        <a:rPr lang="en-US" sz="1800">
                          <a:effectLst/>
                          <a:latin typeface="Calibri (Body)"/>
                          <a:ea typeface="Times New Roman"/>
                          <a:cs typeface="Times New Roman"/>
                        </a:rPr>
                        <a:t>c</a:t>
                      </a:r>
                      <a:r>
                        <a:rPr lang="en-US" sz="1800" spc="-35">
                          <a:effectLst/>
                          <a:latin typeface="Calibri (Body)"/>
                          <a:ea typeface="Times New Roman"/>
                          <a:cs typeface="Times New Roman"/>
                        </a:rPr>
                        <a:t> </a:t>
                      </a:r>
                      <a:r>
                        <a:rPr lang="en-US" sz="1800">
                          <a:effectLst/>
                          <a:latin typeface="Calibri (Body)"/>
                          <a:ea typeface="Verdana"/>
                          <a:cs typeface="Verdana"/>
                        </a:rPr>
                        <a:t>pub</a:t>
                      </a:r>
                      <a:r>
                        <a:rPr lang="en-US" sz="1800" spc="5">
                          <a:effectLst/>
                          <a:latin typeface="Calibri (Body)"/>
                          <a:ea typeface="Verdana"/>
                          <a:cs typeface="Verdana"/>
                        </a:rPr>
                        <a:t>li</a:t>
                      </a:r>
                      <a:r>
                        <a:rPr lang="en-US" sz="1800">
                          <a:effectLst/>
                          <a:latin typeface="Calibri (Body)"/>
                          <a:ea typeface="Verdana"/>
                          <a:cs typeface="Verdana"/>
                        </a:rPr>
                        <a:t>c</a:t>
                      </a:r>
                      <a:r>
                        <a:rPr lang="en-US" sz="1800" spc="20">
                          <a:effectLst/>
                          <a:latin typeface="Calibri (Body)"/>
                          <a:ea typeface="Verdana"/>
                          <a:cs typeface="Verdana"/>
                        </a:rPr>
                        <a:t> </a:t>
                      </a:r>
                      <a:r>
                        <a:rPr lang="en-US" sz="1800" spc="-10">
                          <a:effectLst/>
                          <a:latin typeface="Calibri (Body)"/>
                          <a:ea typeface="Times New Roman"/>
                          <a:cs typeface="Times New Roman"/>
                        </a:rPr>
                        <a:t>n</a:t>
                      </a:r>
                      <a:r>
                        <a:rPr lang="en-US" sz="1800">
                          <a:effectLst/>
                          <a:latin typeface="Calibri (Body)"/>
                          <a:ea typeface="Times New Roman"/>
                          <a:cs typeface="Times New Roman"/>
                        </a:rPr>
                        <a:t>ạp</a:t>
                      </a:r>
                      <a:r>
                        <a:rPr lang="en-US" sz="1800" spc="1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hồng</a:t>
                      </a:r>
                      <a:r>
                        <a:rPr lang="en-US" sz="1800" spc="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rả</a:t>
                      </a:r>
                      <a:r>
                        <a:rPr lang="en-US" sz="1800" spc="5">
                          <a:effectLst/>
                          <a:latin typeface="Calibri (Body)"/>
                          <a:ea typeface="Times New Roman"/>
                          <a:cs typeface="Times New Roman"/>
                        </a:rPr>
                        <a:t> </a:t>
                      </a:r>
                      <a:r>
                        <a:rPr lang="en-US" sz="1800">
                          <a:effectLst/>
                          <a:latin typeface="Calibri (Body)"/>
                          <a:ea typeface="Times New Roman"/>
                          <a:cs typeface="Times New Roman"/>
                        </a:rPr>
                        <a:t>về</a:t>
                      </a:r>
                      <a:r>
                        <a:rPr lang="en-US" sz="1800" spc="-5">
                          <a:effectLst/>
                          <a:latin typeface="Calibri (Body)"/>
                          <a:ea typeface="Times New Roman"/>
                          <a:cs typeface="Times New Roman"/>
                        </a:rPr>
                        <a:t> </a:t>
                      </a:r>
                      <a:r>
                        <a:rPr lang="en-US" sz="1800">
                          <a:effectLst/>
                          <a:latin typeface="Calibri (Body)"/>
                          <a:ea typeface="Times New Roman"/>
                          <a:cs typeface="Times New Roman"/>
                        </a:rPr>
                        <a:t>chỉ mục</a:t>
                      </a:r>
                      <a:r>
                        <a:rPr lang="en-US" sz="1800" spc="5">
                          <a:effectLst/>
                          <a:latin typeface="Calibri (Body)"/>
                          <a:ea typeface="Times New Roman"/>
                          <a:cs typeface="Times New Roman"/>
                        </a:rPr>
                        <a:t> </a:t>
                      </a:r>
                      <a:r>
                        <a:rPr lang="en-US" sz="1800" spc="-10">
                          <a:effectLst/>
                          <a:latin typeface="Calibri (Body)"/>
                          <a:ea typeface="Times New Roman"/>
                          <a:cs typeface="Times New Roman"/>
                        </a:rPr>
                        <a:t>v</a:t>
                      </a:r>
                      <a:r>
                        <a:rPr lang="en-US" sz="1800">
                          <a:effectLst/>
                          <a:latin typeface="Calibri (Body)"/>
                          <a:ea typeface="Times New Roman"/>
                          <a:cs typeface="Times New Roman"/>
                        </a:rPr>
                        <a:t>ị</a:t>
                      </a:r>
                      <a:r>
                        <a:rPr lang="en-US" sz="1800" spc="20">
                          <a:effectLst/>
                          <a:latin typeface="Calibri (Body)"/>
                          <a:ea typeface="Times New Roman"/>
                          <a:cs typeface="Times New Roman"/>
                        </a:rPr>
                        <a:t> </a:t>
                      </a:r>
                      <a:r>
                        <a:rPr lang="en-US" sz="1800">
                          <a:effectLst/>
                          <a:latin typeface="Calibri (Body)"/>
                          <a:ea typeface="Times New Roman"/>
                          <a:cs typeface="Times New Roman"/>
                        </a:rPr>
                        <a:t>trí</a:t>
                      </a:r>
                      <a:r>
                        <a:rPr lang="en-US" sz="1800" spc="15">
                          <a:effectLst/>
                          <a:latin typeface="Calibri (Body)"/>
                          <a:ea typeface="Times New Roman"/>
                          <a:cs typeface="Times New Roman"/>
                        </a:rPr>
                        <a:t> </a:t>
                      </a:r>
                      <a:r>
                        <a:rPr lang="en-US" sz="1800">
                          <a:effectLst/>
                          <a:latin typeface="Calibri (Body)"/>
                          <a:ea typeface="Times New Roman"/>
                          <a:cs typeface="Times New Roman"/>
                        </a:rPr>
                        <a:t>đ</a:t>
                      </a:r>
                      <a:r>
                        <a:rPr lang="en-US" sz="1800" spc="-5">
                          <a:effectLst/>
                          <a:latin typeface="Calibri (Body)"/>
                          <a:ea typeface="Times New Roman"/>
                          <a:cs typeface="Times New Roman"/>
                        </a:rPr>
                        <a:t>ầ</a:t>
                      </a:r>
                      <a:r>
                        <a:rPr lang="en-US" sz="1800">
                          <a:effectLst/>
                          <a:latin typeface="Calibri (Body)"/>
                          <a:ea typeface="Times New Roman"/>
                          <a:cs typeface="Times New Roman"/>
                        </a:rPr>
                        <a:t>u</a:t>
                      </a:r>
                      <a:r>
                        <a:rPr lang="en-US" sz="1800" spc="15">
                          <a:effectLst/>
                          <a:latin typeface="Calibri (Body)"/>
                          <a:ea typeface="Times New Roman"/>
                          <a:cs typeface="Times New Roman"/>
                        </a:rPr>
                        <a:t> </a:t>
                      </a:r>
                      <a:r>
                        <a:rPr lang="en-US" sz="1800" smtClean="0">
                          <a:effectLst/>
                          <a:latin typeface="Calibri (Body)"/>
                          <a:ea typeface="Times New Roman"/>
                          <a:cs typeface="Times New Roman"/>
                        </a:rPr>
                        <a:t>tiên xuất</a:t>
                      </a:r>
                      <a:r>
                        <a:rPr lang="en-US" sz="1800" spc="-5" smtClean="0">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a:t>
                      </a:r>
                      <a:r>
                        <a:rPr lang="en-US" sz="1800">
                          <a:effectLst/>
                          <a:latin typeface="Calibri (Body)"/>
                          <a:ea typeface="Times New Roman"/>
                          <a:cs typeface="Times New Roman"/>
                        </a:rPr>
                        <a:t>ện</a:t>
                      </a:r>
                      <a:r>
                        <a:rPr lang="en-US" sz="1800" spc="-20">
                          <a:effectLst/>
                          <a:latin typeface="Calibri (Body)"/>
                          <a:ea typeface="Times New Roman"/>
                          <a:cs typeface="Times New Roman"/>
                        </a:rPr>
                        <a:t> </a:t>
                      </a:r>
                      <a:r>
                        <a:rPr lang="en-US" sz="1800">
                          <a:effectLst/>
                          <a:latin typeface="Calibri (Body)"/>
                          <a:ea typeface="Times New Roman"/>
                          <a:cs typeface="Times New Roman"/>
                        </a:rPr>
                        <a:t>g</a:t>
                      </a:r>
                      <a:r>
                        <a:rPr lang="en-US" sz="1800" spc="-5">
                          <a:effectLst/>
                          <a:latin typeface="Calibri (Body)"/>
                          <a:ea typeface="Times New Roman"/>
                          <a:cs typeface="Times New Roman"/>
                        </a:rPr>
                        <a:t>i</a:t>
                      </a:r>
                      <a:r>
                        <a:rPr lang="en-US" sz="1800">
                          <a:effectLst/>
                          <a:latin typeface="Calibri (Body)"/>
                          <a:ea typeface="Times New Roman"/>
                          <a:cs typeface="Times New Roman"/>
                        </a:rPr>
                        <a:t>á</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rị</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a:t>
                      </a:r>
                      <a:r>
                        <a:rPr lang="en-US" sz="1800">
                          <a:effectLst/>
                          <a:latin typeface="Calibri (Body)"/>
                          <a:ea typeface="Verdana"/>
                          <a:cs typeface="Verdana"/>
                        </a:rPr>
                        <a:t>s</a:t>
                      </a:r>
                      <a:r>
                        <a:rPr lang="en-US" sz="1800" spc="-5">
                          <a:effectLst/>
                          <a:latin typeface="Calibri (Body)"/>
                          <a:ea typeface="Verdana"/>
                          <a:cs typeface="Verdana"/>
                        </a:rPr>
                        <a:t>e</a:t>
                      </a:r>
                      <a:r>
                        <a:rPr lang="en-US" sz="1800">
                          <a:effectLst/>
                          <a:latin typeface="Calibri (Body)"/>
                          <a:ea typeface="Verdana"/>
                          <a:cs typeface="Verdana"/>
                        </a:rPr>
                        <a:t>rt()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spc="10">
                          <a:effectLst/>
                          <a:latin typeface="Calibri (Body)"/>
                          <a:ea typeface="Times New Roman"/>
                          <a:cs typeface="Times New Roman"/>
                        </a:rPr>
                        <a:t>C</a:t>
                      </a:r>
                      <a:r>
                        <a:rPr lang="en-US" sz="1800">
                          <a:effectLst/>
                          <a:latin typeface="Calibri (Body)"/>
                          <a:ea typeface="Times New Roman"/>
                          <a:cs typeface="Times New Roman"/>
                        </a:rPr>
                        <a:t>h</a:t>
                      </a:r>
                      <a:r>
                        <a:rPr lang="en-US" sz="1800" spc="-5">
                          <a:effectLst/>
                          <a:latin typeface="Calibri (Body)"/>
                          <a:ea typeface="Times New Roman"/>
                          <a:cs typeface="Times New Roman"/>
                        </a:rPr>
                        <a:t>è</a:t>
                      </a:r>
                      <a:r>
                        <a:rPr lang="en-US" sz="1800">
                          <a:effectLst/>
                          <a:latin typeface="Calibri (Body)"/>
                          <a:ea typeface="Times New Roman"/>
                          <a:cs typeface="Times New Roman"/>
                        </a:rPr>
                        <a:t>n</a:t>
                      </a:r>
                      <a:r>
                        <a:rPr lang="en-US" sz="1800" spc="-20">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thành</a:t>
                      </a:r>
                      <a:r>
                        <a:rPr lang="en-US" sz="1800" spc="-25">
                          <a:effectLst/>
                          <a:latin typeface="Calibri (Body)"/>
                          <a:ea typeface="Times New Roman"/>
                          <a:cs typeface="Times New Roman"/>
                        </a:rPr>
                        <a:t> </a:t>
                      </a:r>
                      <a:r>
                        <a:rPr lang="en-US" sz="1800">
                          <a:effectLst/>
                          <a:latin typeface="Calibri (Body)"/>
                          <a:ea typeface="Times New Roman"/>
                          <a:cs typeface="Times New Roman"/>
                        </a:rPr>
                        <a:t>p</a:t>
                      </a:r>
                      <a:r>
                        <a:rPr lang="en-US" sz="1800" spc="5">
                          <a:effectLst/>
                          <a:latin typeface="Calibri (Body)"/>
                          <a:ea typeface="Times New Roman"/>
                          <a:cs typeface="Times New Roman"/>
                        </a:rPr>
                        <a:t>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vào</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rong</a:t>
                      </a:r>
                      <a:r>
                        <a:rPr lang="en-US" sz="1800" spc="-45">
                          <a:effectLst/>
                          <a:latin typeface="Calibri (Body)"/>
                          <a:ea typeface="Times New Roman"/>
                          <a:cs typeface="Times New Roman"/>
                        </a:rPr>
                        <a:t> </a:t>
                      </a:r>
                      <a:r>
                        <a:rPr lang="en-US" sz="1800">
                          <a:effectLst/>
                          <a:latin typeface="Calibri (Body)"/>
                          <a:ea typeface="Verdana"/>
                          <a:cs typeface="Verdana"/>
                        </a:rPr>
                        <a:t>Arr</a:t>
                      </a:r>
                      <a:r>
                        <a:rPr lang="en-US" sz="1800" spc="-5">
                          <a:effectLst/>
                          <a:latin typeface="Calibri (Body)"/>
                          <a:ea typeface="Verdana"/>
                          <a:cs typeface="Verdana"/>
                        </a:rPr>
                        <a:t>a</a:t>
                      </a:r>
                      <a:r>
                        <a:rPr lang="en-US" sz="1800">
                          <a:effectLst/>
                          <a:latin typeface="Calibri (Body)"/>
                          <a:ea typeface="Verdana"/>
                          <a:cs typeface="Verdana"/>
                        </a:rPr>
                        <a:t>yList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a:effectLst/>
                          <a:latin typeface="Calibri (Body)"/>
                          <a:ea typeface="Verdana"/>
                          <a:cs typeface="Verdana"/>
                        </a:rPr>
                        <a:t>I</a:t>
                      </a:r>
                      <a:r>
                        <a:rPr lang="en-US" sz="1800" spc="-5">
                          <a:effectLst/>
                          <a:latin typeface="Calibri (Body)"/>
                          <a:ea typeface="Verdana"/>
                          <a:cs typeface="Verdana"/>
                        </a:rPr>
                        <a:t>n</a:t>
                      </a:r>
                      <a:r>
                        <a:rPr lang="en-US" sz="1800">
                          <a:effectLst/>
                          <a:latin typeface="Calibri (Body)"/>
                          <a:ea typeface="Verdana"/>
                          <a:cs typeface="Verdana"/>
                        </a:rPr>
                        <a:t>s</a:t>
                      </a:r>
                      <a:r>
                        <a:rPr lang="en-US" sz="1800" spc="-5">
                          <a:effectLst/>
                          <a:latin typeface="Calibri (Body)"/>
                          <a:ea typeface="Verdana"/>
                          <a:cs typeface="Verdana"/>
                        </a:rPr>
                        <a:t>e</a:t>
                      </a:r>
                      <a:r>
                        <a:rPr lang="en-US" sz="1800">
                          <a:effectLst/>
                          <a:latin typeface="Calibri (Body)"/>
                          <a:ea typeface="Verdana"/>
                          <a:cs typeface="Verdana"/>
                        </a:rPr>
                        <a:t>rtRange(0</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spc="10">
                          <a:effectLst/>
                          <a:latin typeface="Calibri (Body)"/>
                          <a:ea typeface="Times New Roman"/>
                          <a:cs typeface="Times New Roman"/>
                        </a:rPr>
                        <a:t>C</a:t>
                      </a:r>
                      <a:r>
                        <a:rPr lang="en-US" sz="1800">
                          <a:effectLst/>
                          <a:latin typeface="Calibri (Body)"/>
                          <a:ea typeface="Times New Roman"/>
                          <a:cs typeface="Times New Roman"/>
                        </a:rPr>
                        <a:t>h</a:t>
                      </a:r>
                      <a:r>
                        <a:rPr lang="en-US" sz="1800" spc="-5">
                          <a:effectLst/>
                          <a:latin typeface="Calibri (Body)"/>
                          <a:ea typeface="Times New Roman"/>
                          <a:cs typeface="Times New Roman"/>
                        </a:rPr>
                        <a:t>è</a:t>
                      </a:r>
                      <a:r>
                        <a:rPr lang="en-US" sz="1800">
                          <a:effectLst/>
                          <a:latin typeface="Calibri (Body)"/>
                          <a:ea typeface="Times New Roman"/>
                          <a:cs typeface="Times New Roman"/>
                        </a:rPr>
                        <a:t>n</a:t>
                      </a:r>
                      <a:r>
                        <a:rPr lang="en-US" sz="1800" spc="-20">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d</a:t>
                      </a:r>
                      <a:r>
                        <a:rPr lang="en-US" sz="1800" spc="-15">
                          <a:effectLst/>
                          <a:latin typeface="Calibri (Body)"/>
                          <a:ea typeface="Times New Roman"/>
                          <a:cs typeface="Times New Roman"/>
                        </a:rPr>
                        <a:t>ã</a:t>
                      </a:r>
                      <a:r>
                        <a:rPr lang="en-US" sz="1800">
                          <a:effectLst/>
                          <a:latin typeface="Calibri (Body)"/>
                          <a:ea typeface="Times New Roman"/>
                          <a:cs typeface="Times New Roman"/>
                        </a:rPr>
                        <a:t>y</a:t>
                      </a:r>
                      <a:r>
                        <a:rPr lang="en-US" sz="1800" spc="-4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ập</a:t>
                      </a:r>
                      <a:r>
                        <a:rPr lang="en-US" sz="1800" spc="-15">
                          <a:effectLst/>
                          <a:latin typeface="Calibri (Body)"/>
                          <a:ea typeface="Times New Roman"/>
                          <a:cs typeface="Times New Roman"/>
                        </a:rPr>
                        <a:t> </a:t>
                      </a:r>
                      <a:r>
                        <a:rPr lang="en-US" sz="1800">
                          <a:effectLst/>
                          <a:latin typeface="Calibri (Body)"/>
                          <a:ea typeface="Times New Roman"/>
                          <a:cs typeface="Times New Roman"/>
                        </a:rPr>
                        <a:t>hợp</a:t>
                      </a:r>
                      <a:r>
                        <a:rPr lang="en-US" sz="1800" spc="-20">
                          <a:effectLst/>
                          <a:latin typeface="Calibri (Body)"/>
                          <a:ea typeface="Times New Roman"/>
                          <a:cs typeface="Times New Roman"/>
                        </a:rPr>
                        <a:t> </a:t>
                      </a:r>
                      <a:r>
                        <a:rPr lang="en-US" sz="1800" spc="5">
                          <a:effectLst/>
                          <a:latin typeface="Calibri (Body)"/>
                          <a:ea typeface="Times New Roman"/>
                          <a:cs typeface="Times New Roman"/>
                        </a:rPr>
                        <a:t>v</a:t>
                      </a:r>
                      <a:r>
                        <a:rPr lang="en-US" sz="1800">
                          <a:effectLst/>
                          <a:latin typeface="Calibri (Body)"/>
                          <a:ea typeface="Times New Roman"/>
                          <a:cs typeface="Times New Roman"/>
                        </a:rPr>
                        <a:t>ào</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rong</a:t>
                      </a:r>
                      <a:r>
                        <a:rPr lang="en-US" sz="1800" spc="-35">
                          <a:effectLst/>
                          <a:latin typeface="Calibri (Body)"/>
                          <a:ea typeface="Times New Roman"/>
                          <a:cs typeface="Times New Roman"/>
                        </a:rPr>
                        <a:t> </a:t>
                      </a:r>
                      <a:r>
                        <a:rPr lang="en-US" sz="1800">
                          <a:effectLst/>
                          <a:latin typeface="Calibri (Body)"/>
                          <a:ea typeface="Verdana"/>
                          <a:cs typeface="Verdana"/>
                        </a:rPr>
                        <a:t>Arr</a:t>
                      </a:r>
                      <a:r>
                        <a:rPr lang="en-US" sz="1800" spc="-5">
                          <a:effectLst/>
                          <a:latin typeface="Calibri (Body)"/>
                          <a:ea typeface="Verdana"/>
                          <a:cs typeface="Verdana"/>
                        </a:rPr>
                        <a:t>a</a:t>
                      </a:r>
                      <a:r>
                        <a:rPr lang="en-US" sz="1800">
                          <a:effectLst/>
                          <a:latin typeface="Calibri (Body)"/>
                          <a:ea typeface="Verdana"/>
                          <a:cs typeface="Verdana"/>
                        </a:rPr>
                        <a:t>yList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L</a:t>
                      </a:r>
                      <a:r>
                        <a:rPr lang="en-US" sz="1800">
                          <a:effectLst/>
                          <a:latin typeface="Calibri (Body)"/>
                          <a:ea typeface="Verdana"/>
                          <a:cs typeface="Verdana"/>
                        </a:rPr>
                        <a:t>as</a:t>
                      </a:r>
                      <a:r>
                        <a:rPr lang="en-US" sz="1800" spc="-5">
                          <a:effectLst/>
                          <a:latin typeface="Calibri (Body)"/>
                          <a:ea typeface="Verdana"/>
                          <a:cs typeface="Verdana"/>
                        </a:rPr>
                        <a:t>t</a:t>
                      </a:r>
                      <a:r>
                        <a:rPr lang="en-US" sz="1800">
                          <a:effectLst/>
                          <a:latin typeface="Calibri (Body)"/>
                          <a:ea typeface="Verdana"/>
                          <a:cs typeface="Verdana"/>
                        </a:rPr>
                        <a:t>I</a:t>
                      </a:r>
                      <a:r>
                        <a:rPr lang="en-US" sz="1800" spc="-5">
                          <a:effectLst/>
                          <a:latin typeface="Calibri (Body)"/>
                          <a:ea typeface="Verdana"/>
                          <a:cs typeface="Verdana"/>
                        </a:rPr>
                        <a:t>nd</a:t>
                      </a:r>
                      <a:r>
                        <a:rPr lang="en-US" sz="1800">
                          <a:effectLst/>
                          <a:latin typeface="Calibri (Body)"/>
                          <a:ea typeface="Verdana"/>
                          <a:cs typeface="Verdana"/>
                        </a:rPr>
                        <a:t>e</a:t>
                      </a:r>
                      <a:r>
                        <a:rPr lang="en-US" sz="1800" spc="-10">
                          <a:effectLst/>
                          <a:latin typeface="Calibri (Body)"/>
                          <a:ea typeface="Verdana"/>
                          <a:cs typeface="Verdana"/>
                        </a:rPr>
                        <a:t>x</a:t>
                      </a:r>
                      <a:r>
                        <a:rPr lang="en-US" sz="1800" spc="-5">
                          <a:effectLst/>
                          <a:latin typeface="Calibri (Body)"/>
                          <a:ea typeface="Verdana"/>
                          <a:cs typeface="Verdana"/>
                        </a:rPr>
                        <a:t>O</a:t>
                      </a:r>
                      <a:r>
                        <a:rPr lang="en-US" sz="1800">
                          <a:effectLst/>
                          <a:latin typeface="Calibri (Body)"/>
                          <a:ea typeface="Verdana"/>
                          <a:cs typeface="Verdana"/>
                        </a:rPr>
                        <a:t>f()</a:t>
                      </a:r>
                      <a:endParaRPr lang="en-US" sz="1800">
                        <a:effectLst/>
                        <a:latin typeface="Calibri (Body)"/>
                        <a:ea typeface="Calibri"/>
                        <a:cs typeface="Times New Roman"/>
                      </a:endParaRPr>
                    </a:p>
                  </a:txBody>
                  <a:tcPr marL="0" marR="0" marT="0" marB="0"/>
                </a:tc>
                <a:tc>
                  <a:txBody>
                    <a:bodyPr/>
                    <a:lstStyle/>
                    <a:p>
                      <a:pPr marL="67945" marR="19685" algn="just">
                        <a:lnSpc>
                          <a:spcPct val="100000"/>
                        </a:lnSpc>
                        <a:spcBef>
                          <a:spcPts val="100"/>
                        </a:spcBef>
                        <a:spcAft>
                          <a:spcPts val="100"/>
                        </a:spcAft>
                      </a:pPr>
                      <a:r>
                        <a:rPr lang="en-US" sz="1800">
                          <a:effectLst/>
                          <a:latin typeface="Calibri (Body)"/>
                          <a:ea typeface="Times New Roman"/>
                          <a:cs typeface="Times New Roman"/>
                        </a:rPr>
                        <a:t>Phương</a:t>
                      </a:r>
                      <a:r>
                        <a:rPr lang="en-US" sz="1800" spc="150">
                          <a:effectLst/>
                          <a:latin typeface="Calibri (Body)"/>
                          <a:ea typeface="Times New Roman"/>
                          <a:cs typeface="Times New Roman"/>
                        </a:rPr>
                        <a:t> </a:t>
                      </a:r>
                      <a:r>
                        <a:rPr lang="en-US" sz="1800">
                          <a:effectLst/>
                          <a:latin typeface="Calibri (Body)"/>
                          <a:ea typeface="Times New Roman"/>
                          <a:cs typeface="Times New Roman"/>
                        </a:rPr>
                        <a:t>th</a:t>
                      </a:r>
                      <a:r>
                        <a:rPr lang="en-US" sz="1800" spc="-5">
                          <a:effectLst/>
                          <a:latin typeface="Calibri (Body)"/>
                          <a:ea typeface="Times New Roman"/>
                          <a:cs typeface="Times New Roman"/>
                        </a:rPr>
                        <a:t>ứ</a:t>
                      </a:r>
                      <a:r>
                        <a:rPr lang="en-US" sz="1800">
                          <a:effectLst/>
                          <a:latin typeface="Calibri (Body)"/>
                          <a:ea typeface="Times New Roman"/>
                          <a:cs typeface="Times New Roman"/>
                        </a:rPr>
                        <a:t>c</a:t>
                      </a:r>
                      <a:r>
                        <a:rPr lang="en-US" sz="1800" spc="115">
                          <a:effectLst/>
                          <a:latin typeface="Calibri (Body)"/>
                          <a:ea typeface="Times New Roman"/>
                          <a:cs typeface="Times New Roman"/>
                        </a:rPr>
                        <a:t> </a:t>
                      </a:r>
                      <a:r>
                        <a:rPr lang="en-US" sz="1800">
                          <a:effectLst/>
                          <a:latin typeface="Calibri (Body)"/>
                          <a:ea typeface="Verdana"/>
                          <a:cs typeface="Verdana"/>
                        </a:rPr>
                        <a:t>pub</a:t>
                      </a:r>
                      <a:r>
                        <a:rPr lang="en-US" sz="1800" spc="5">
                          <a:effectLst/>
                          <a:latin typeface="Calibri (Body)"/>
                          <a:ea typeface="Verdana"/>
                          <a:cs typeface="Verdana"/>
                        </a:rPr>
                        <a:t>li</a:t>
                      </a:r>
                      <a:r>
                        <a:rPr lang="en-US" sz="1800">
                          <a:effectLst/>
                          <a:latin typeface="Calibri (Body)"/>
                          <a:ea typeface="Verdana"/>
                          <a:cs typeface="Verdana"/>
                        </a:rPr>
                        <a:t>c</a:t>
                      </a:r>
                      <a:r>
                        <a:rPr lang="en-US" sz="1800" spc="170">
                          <a:effectLst/>
                          <a:latin typeface="Calibri (Body)"/>
                          <a:ea typeface="Verdana"/>
                          <a:cs typeface="Verdana"/>
                        </a:rPr>
                        <a:t> </a:t>
                      </a:r>
                      <a:r>
                        <a:rPr lang="en-US" sz="1800" spc="-10">
                          <a:effectLst/>
                          <a:latin typeface="Calibri (Body)"/>
                          <a:ea typeface="Times New Roman"/>
                          <a:cs typeface="Times New Roman"/>
                        </a:rPr>
                        <a:t>n</a:t>
                      </a:r>
                      <a:r>
                        <a:rPr lang="en-US" sz="1800">
                          <a:effectLst/>
                          <a:latin typeface="Calibri (Body)"/>
                          <a:ea typeface="Times New Roman"/>
                          <a:cs typeface="Times New Roman"/>
                        </a:rPr>
                        <a:t>ạp</a:t>
                      </a:r>
                      <a:r>
                        <a:rPr lang="en-US" sz="1800" spc="16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hồng</a:t>
                      </a:r>
                      <a:r>
                        <a:rPr lang="en-US" sz="1800" spc="15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rả</a:t>
                      </a:r>
                      <a:r>
                        <a:rPr lang="en-US" sz="1800" spc="155">
                          <a:effectLst/>
                          <a:latin typeface="Calibri (Body)"/>
                          <a:ea typeface="Times New Roman"/>
                          <a:cs typeface="Times New Roman"/>
                        </a:rPr>
                        <a:t> </a:t>
                      </a:r>
                      <a:r>
                        <a:rPr lang="en-US" sz="1800">
                          <a:effectLst/>
                          <a:latin typeface="Calibri (Body)"/>
                          <a:ea typeface="Times New Roman"/>
                          <a:cs typeface="Times New Roman"/>
                        </a:rPr>
                        <a:t>về</a:t>
                      </a:r>
                      <a:r>
                        <a:rPr lang="en-US" sz="1800" spc="155">
                          <a:effectLst/>
                          <a:latin typeface="Calibri (Body)"/>
                          <a:ea typeface="Times New Roman"/>
                          <a:cs typeface="Times New Roman"/>
                        </a:rPr>
                        <a:t> </a:t>
                      </a:r>
                      <a:r>
                        <a:rPr lang="en-US" sz="1800">
                          <a:effectLst/>
                          <a:latin typeface="Calibri (Body)"/>
                          <a:ea typeface="Times New Roman"/>
                          <a:cs typeface="Times New Roman"/>
                        </a:rPr>
                        <a:t>chỉ</a:t>
                      </a:r>
                      <a:r>
                        <a:rPr lang="en-US" sz="1800" spc="160">
                          <a:effectLst/>
                          <a:latin typeface="Calibri (Body)"/>
                          <a:ea typeface="Times New Roman"/>
                          <a:cs typeface="Times New Roman"/>
                        </a:rPr>
                        <a:t> </a:t>
                      </a:r>
                      <a:r>
                        <a:rPr lang="en-US" sz="1800">
                          <a:effectLst/>
                          <a:latin typeface="Calibri (Body)"/>
                          <a:ea typeface="Times New Roman"/>
                          <a:cs typeface="Times New Roman"/>
                        </a:rPr>
                        <a:t>mục</a:t>
                      </a:r>
                      <a:r>
                        <a:rPr lang="en-US" sz="1800" spc="15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r</a:t>
                      </a:r>
                      <a:r>
                        <a:rPr lang="en-US" sz="1800">
                          <a:effectLst/>
                          <a:latin typeface="Calibri (Body)"/>
                          <a:ea typeface="Times New Roman"/>
                          <a:cs typeface="Times New Roman"/>
                        </a:rPr>
                        <a:t>ị</a:t>
                      </a:r>
                      <a:r>
                        <a:rPr lang="en-US" sz="1800" spc="16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rí</a:t>
                      </a:r>
                      <a:r>
                        <a:rPr lang="en-US" sz="1800" spc="17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uối cù</a:t>
                      </a:r>
                      <a:r>
                        <a:rPr lang="en-US" sz="1800" spc="-5">
                          <a:effectLst/>
                          <a:latin typeface="Calibri (Body)"/>
                          <a:ea typeface="Times New Roman"/>
                          <a:cs typeface="Times New Roman"/>
                        </a:rPr>
                        <a:t>n</a:t>
                      </a:r>
                      <a:r>
                        <a:rPr lang="en-US" sz="1800">
                          <a:effectLst/>
                          <a:latin typeface="Calibri (Body)"/>
                          <a:ea typeface="Times New Roman"/>
                          <a:cs typeface="Times New Roman"/>
                        </a:rPr>
                        <a:t>g</a:t>
                      </a:r>
                      <a:r>
                        <a:rPr lang="en-US" sz="1800" spc="-25">
                          <a:effectLst/>
                          <a:latin typeface="Calibri (Body)"/>
                          <a:ea typeface="Times New Roman"/>
                          <a:cs typeface="Times New Roman"/>
                        </a:rPr>
                        <a:t> </a:t>
                      </a:r>
                      <a:r>
                        <a:rPr lang="en-US" sz="1800">
                          <a:effectLst/>
                          <a:latin typeface="Calibri (Body)"/>
                          <a:ea typeface="Times New Roman"/>
                          <a:cs typeface="Times New Roman"/>
                        </a:rPr>
                        <a:t>xuất</a:t>
                      </a:r>
                      <a:r>
                        <a:rPr lang="en-US" sz="1800" spc="-5">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a:t>
                      </a:r>
                      <a:r>
                        <a:rPr lang="en-US" sz="1800">
                          <a:effectLst/>
                          <a:latin typeface="Calibri (Body)"/>
                          <a:ea typeface="Times New Roman"/>
                          <a:cs typeface="Times New Roman"/>
                        </a:rPr>
                        <a:t>ện</a:t>
                      </a:r>
                      <a:r>
                        <a:rPr lang="en-US" sz="1800" spc="-20">
                          <a:effectLst/>
                          <a:latin typeface="Calibri (Body)"/>
                          <a:ea typeface="Times New Roman"/>
                          <a:cs typeface="Times New Roman"/>
                        </a:rPr>
                        <a:t> </a:t>
                      </a:r>
                      <a:r>
                        <a:rPr lang="en-US" sz="1800">
                          <a:effectLst/>
                          <a:latin typeface="Calibri (Body)"/>
                          <a:ea typeface="Times New Roman"/>
                          <a:cs typeface="Times New Roman"/>
                        </a:rPr>
                        <a:t>g</a:t>
                      </a:r>
                      <a:r>
                        <a:rPr lang="en-US" sz="1800" spc="-5">
                          <a:effectLst/>
                          <a:latin typeface="Calibri (Body)"/>
                          <a:ea typeface="Times New Roman"/>
                          <a:cs typeface="Times New Roman"/>
                        </a:rPr>
                        <a:t>i</a:t>
                      </a:r>
                      <a:r>
                        <a:rPr lang="en-US" sz="1800">
                          <a:effectLst/>
                          <a:latin typeface="Calibri (Body)"/>
                          <a:ea typeface="Times New Roman"/>
                          <a:cs typeface="Times New Roman"/>
                        </a:rPr>
                        <a:t>á</a:t>
                      </a:r>
                      <a:r>
                        <a:rPr lang="en-US" sz="1800" spc="-10">
                          <a:effectLst/>
                          <a:latin typeface="Calibri (Body)"/>
                          <a:ea typeface="Times New Roman"/>
                          <a:cs typeface="Times New Roman"/>
                        </a:rPr>
                        <a:t> </a:t>
                      </a:r>
                      <a:r>
                        <a:rPr lang="en-US" sz="1800" spc="5">
                          <a:effectLst/>
                          <a:latin typeface="Calibri (Body)"/>
                          <a:ea typeface="Times New Roman"/>
                          <a:cs typeface="Times New Roman"/>
                        </a:rPr>
                        <a:t>t</a:t>
                      </a:r>
                      <a:r>
                        <a:rPr lang="en-US" sz="1800" spc="-10">
                          <a:effectLst/>
                          <a:latin typeface="Calibri (Body)"/>
                          <a:ea typeface="Times New Roman"/>
                          <a:cs typeface="Times New Roman"/>
                        </a:rPr>
                        <a:t>r</a:t>
                      </a:r>
                      <a:r>
                        <a:rPr lang="en-US" sz="1800" spc="5">
                          <a:effectLst/>
                          <a:latin typeface="Calibri (Body)"/>
                          <a:ea typeface="Times New Roman"/>
                          <a:cs typeface="Times New Roman"/>
                        </a:rPr>
                        <a:t>ị</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a:t>
                      </a:r>
                      <a:r>
                        <a:rPr lang="en-US" sz="1800" spc="-5">
                          <a:effectLst/>
                          <a:latin typeface="Calibri (Body)"/>
                          <a:ea typeface="Times New Roman"/>
                          <a:cs typeface="Times New Roman"/>
                        </a:rPr>
                        <a:t>s</a:t>
                      </a:r>
                      <a:r>
                        <a:rPr lang="en-US" sz="1800">
                          <a:effectLst/>
                          <a:latin typeface="Calibri (Body)"/>
                          <a:ea typeface="Times New Roman"/>
                          <a:cs typeface="Times New Roman"/>
                        </a:rPr>
                        <a:t>ự</a:t>
                      </a:r>
                      <a:r>
                        <a:rPr lang="en-US" sz="1800" spc="5">
                          <a:effectLst/>
                          <a:latin typeface="Calibri (Body)"/>
                          <a:ea typeface="Times New Roman"/>
                          <a:cs typeface="Times New Roman"/>
                        </a:rPr>
                        <a:t> </a:t>
                      </a:r>
                      <a:r>
                        <a:rPr lang="en-US" sz="1800">
                          <a:effectLst/>
                          <a:latin typeface="Calibri (Body)"/>
                          <a:ea typeface="Times New Roman"/>
                          <a:cs typeface="Times New Roman"/>
                        </a:rPr>
                        <a:t>xuất</a:t>
                      </a:r>
                      <a:r>
                        <a:rPr lang="en-US" sz="1800" spc="-20">
                          <a:effectLst/>
                          <a:latin typeface="Calibri (Body)"/>
                          <a:ea typeface="Times New Roman"/>
                          <a:cs typeface="Times New Roman"/>
                        </a:rPr>
                        <a:t> </a:t>
                      </a:r>
                      <a:r>
                        <a:rPr lang="en-US" sz="1800">
                          <a:effectLst/>
                          <a:latin typeface="Calibri (Body)"/>
                          <a:ea typeface="Times New Roman"/>
                          <a:cs typeface="Times New Roman"/>
                        </a:rPr>
                        <a:t>h</a:t>
                      </a:r>
                      <a:r>
                        <a:rPr lang="en-US" sz="1800" spc="5">
                          <a:effectLst/>
                          <a:latin typeface="Calibri (Body)"/>
                          <a:ea typeface="Times New Roman"/>
                          <a:cs typeface="Times New Roman"/>
                        </a:rPr>
                        <a:t>iệ</a:t>
                      </a:r>
                      <a:r>
                        <a:rPr lang="en-US" sz="1800">
                          <a:effectLst/>
                          <a:latin typeface="Calibri (Body)"/>
                          <a:ea typeface="Times New Roman"/>
                          <a:cs typeface="Times New Roman"/>
                        </a:rPr>
                        <a:t>n</a:t>
                      </a:r>
                      <a:r>
                        <a:rPr lang="en-US" sz="1800" spc="-15">
                          <a:effectLst/>
                          <a:latin typeface="Calibri (Body)"/>
                          <a:ea typeface="Times New Roman"/>
                          <a:cs typeface="Times New Roman"/>
                        </a:rPr>
                        <a:t> </a:t>
                      </a:r>
                      <a:r>
                        <a:rPr lang="en-US" sz="1800">
                          <a:effectLst/>
                          <a:latin typeface="Calibri (Body)"/>
                          <a:ea typeface="Times New Roman"/>
                          <a:cs typeface="Times New Roman"/>
                        </a:rPr>
                        <a:t>đ</a:t>
                      </a:r>
                      <a:r>
                        <a:rPr lang="en-US" sz="1800" spc="-5">
                          <a:effectLst/>
                          <a:latin typeface="Calibri (Body)"/>
                          <a:ea typeface="Times New Roman"/>
                          <a:cs typeface="Times New Roman"/>
                        </a:rPr>
                        <a:t>ầ</a:t>
                      </a:r>
                      <a:r>
                        <a:rPr lang="en-US" sz="1800">
                          <a:effectLst/>
                          <a:latin typeface="Calibri (Body)"/>
                          <a:ea typeface="Times New Roman"/>
                          <a:cs typeface="Times New Roman"/>
                        </a:rPr>
                        <a:t>u</a:t>
                      </a:r>
                      <a:r>
                        <a:rPr lang="en-US" sz="1800" spc="-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i</a:t>
                      </a:r>
                      <a:r>
                        <a:rPr lang="en-US" sz="1800">
                          <a:effectLst/>
                          <a:latin typeface="Calibri (Body)"/>
                          <a:ea typeface="Times New Roman"/>
                          <a:cs typeface="Times New Roman"/>
                        </a:rPr>
                        <a:t>ên</a:t>
                      </a:r>
                      <a:r>
                        <a:rPr lang="en-US" sz="1800" spc="-2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ủa</a:t>
                      </a:r>
                      <a:r>
                        <a:rPr lang="en-US" sz="1800" spc="-15">
                          <a:effectLst/>
                          <a:latin typeface="Calibri (Body)"/>
                          <a:ea typeface="Times New Roman"/>
                          <a:cs typeface="Times New Roman"/>
                        </a:rPr>
                        <a:t> </a:t>
                      </a:r>
                      <a:r>
                        <a:rPr lang="en-US" sz="1800">
                          <a:effectLst/>
                          <a:latin typeface="Calibri (Body)"/>
                          <a:ea typeface="Times New Roman"/>
                          <a:cs typeface="Times New Roman"/>
                        </a:rPr>
                        <a:t>một</a:t>
                      </a:r>
                      <a:r>
                        <a:rPr lang="en-US" sz="1800" spc="-15">
                          <a:effectLst/>
                          <a:latin typeface="Calibri (Body)"/>
                          <a:ea typeface="Times New Roman"/>
                          <a:cs typeface="Times New Roman"/>
                        </a:rPr>
                        <a:t> </a:t>
                      </a:r>
                      <a:r>
                        <a:rPr lang="en-US" sz="1800">
                          <a:effectLst/>
                          <a:latin typeface="Calibri (Body)"/>
                          <a:ea typeface="Times New Roman"/>
                          <a:cs typeface="Times New Roman"/>
                        </a:rPr>
                        <a:t>đối</a:t>
                      </a:r>
                      <a:r>
                        <a:rPr lang="en-US" sz="1800" spc="-15">
                          <a:effectLst/>
                          <a:latin typeface="Calibri (Body)"/>
                          <a:ea typeface="Times New Roman"/>
                          <a:cs typeface="Times New Roman"/>
                        </a:rPr>
                        <a:t> </a:t>
                      </a:r>
                      <a:r>
                        <a:rPr lang="en-US" sz="1800">
                          <a:effectLst/>
                          <a:latin typeface="Calibri (Body)"/>
                          <a:ea typeface="Times New Roman"/>
                          <a:cs typeface="Times New Roman"/>
                        </a:rPr>
                        <a:t>tượng</a:t>
                      </a:r>
                      <a:r>
                        <a:rPr lang="en-US" sz="1800" spc="-20">
                          <a:effectLst/>
                          <a:latin typeface="Calibri (Body)"/>
                          <a:ea typeface="Times New Roman"/>
                          <a:cs typeface="Times New Roman"/>
                        </a:rPr>
                        <a:t> </a:t>
                      </a:r>
                      <a:r>
                        <a:rPr lang="en-US" sz="1800">
                          <a:effectLst/>
                          <a:latin typeface="Calibri (Body)"/>
                          <a:ea typeface="Times New Roman"/>
                          <a:cs typeface="Times New Roman"/>
                        </a:rPr>
                        <a:t>x</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15">
                          <a:effectLst/>
                          <a:latin typeface="Calibri (Body)"/>
                          <a:ea typeface="Times New Roman"/>
                          <a:cs typeface="Times New Roman"/>
                        </a:rPr>
                        <a:t> </a:t>
                      </a:r>
                      <a:r>
                        <a:rPr lang="en-US" sz="1800">
                          <a:effectLst/>
                          <a:latin typeface="Calibri (Body)"/>
                          <a:ea typeface="Times New Roman"/>
                          <a:cs typeface="Times New Roman"/>
                        </a:rPr>
                        <a:t>định.</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a:t>
                      </a:r>
                      <a:r>
                        <a:rPr lang="en-US" sz="1800" spc="-5">
                          <a:effectLst/>
                          <a:latin typeface="Calibri (Body)"/>
                          <a:ea typeface="Verdana"/>
                          <a:cs typeface="Verdana"/>
                        </a:rPr>
                        <a:t>e</a:t>
                      </a:r>
                      <a:r>
                        <a:rPr lang="en-US" sz="1800">
                          <a:effectLst/>
                          <a:latin typeface="Calibri (Body)"/>
                          <a:ea typeface="Verdana"/>
                          <a:cs typeface="Verdana"/>
                        </a:rPr>
                        <a:t>At()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một</a:t>
                      </a:r>
                      <a:r>
                        <a:rPr lang="en-US" sz="1800" spc="-1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ở</a:t>
                      </a:r>
                      <a:r>
                        <a:rPr lang="en-US" sz="1800" spc="-5">
                          <a:effectLst/>
                          <a:latin typeface="Calibri (Body)"/>
                          <a:ea typeface="Times New Roman"/>
                          <a:cs typeface="Times New Roman"/>
                        </a:rPr>
                        <a:t> </a:t>
                      </a:r>
                      <a:r>
                        <a:rPr lang="en-US" sz="1800">
                          <a:effectLst/>
                          <a:latin typeface="Calibri (Body)"/>
                          <a:ea typeface="Times New Roman"/>
                          <a:cs typeface="Times New Roman"/>
                        </a:rPr>
                        <a:t>vị</a:t>
                      </a:r>
                      <a:r>
                        <a:rPr lang="en-US" sz="1800" spc="5">
                          <a:effectLst/>
                          <a:latin typeface="Calibri (Body)"/>
                          <a:ea typeface="Times New Roman"/>
                          <a:cs typeface="Times New Roman"/>
                        </a:rPr>
                        <a:t> </a:t>
                      </a:r>
                      <a:r>
                        <a:rPr lang="en-US" sz="1800" spc="-5">
                          <a:effectLst/>
                          <a:latin typeface="Calibri (Body)"/>
                          <a:ea typeface="Times New Roman"/>
                          <a:cs typeface="Times New Roman"/>
                        </a:rPr>
                        <a:t>t</a:t>
                      </a:r>
                      <a:r>
                        <a:rPr lang="en-US" sz="1800" spc="-10">
                          <a:effectLst/>
                          <a:latin typeface="Calibri (Body)"/>
                          <a:ea typeface="Times New Roman"/>
                          <a:cs typeface="Times New Roman"/>
                        </a:rPr>
                        <a:t>r</a:t>
                      </a:r>
                      <a:r>
                        <a:rPr lang="en-US" sz="1800">
                          <a:effectLst/>
                          <a:latin typeface="Calibri (Body)"/>
                          <a:ea typeface="Times New Roman"/>
                          <a:cs typeface="Times New Roman"/>
                        </a:rPr>
                        <a:t>í x</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10">
                          <a:effectLst/>
                          <a:latin typeface="Calibri (Body)"/>
                          <a:ea typeface="Times New Roman"/>
                          <a:cs typeface="Times New Roman"/>
                        </a:rPr>
                        <a:t> </a:t>
                      </a:r>
                      <a:r>
                        <a:rPr lang="en-US" sz="1800">
                          <a:effectLst/>
                          <a:latin typeface="Calibri (Body)"/>
                          <a:ea typeface="Times New Roman"/>
                          <a:cs typeface="Times New Roman"/>
                        </a:rPr>
                        <a:t>định.</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a:t>
                      </a:r>
                      <a:r>
                        <a:rPr lang="en-US" sz="1800">
                          <a:effectLst/>
                          <a:latin typeface="Calibri (Body)"/>
                          <a:ea typeface="Verdana"/>
                          <a:cs typeface="Verdana"/>
                        </a:rPr>
                        <a:t>e</a:t>
                      </a:r>
                      <a:r>
                        <a:rPr lang="en-US" sz="1800" spc="-10">
                          <a:effectLst/>
                          <a:latin typeface="Calibri (Body)"/>
                          <a:ea typeface="Verdana"/>
                          <a:cs typeface="Verdana"/>
                        </a:rPr>
                        <a:t>m</a:t>
                      </a:r>
                      <a:r>
                        <a:rPr lang="en-US" sz="1800" spc="-5">
                          <a:effectLst/>
                          <a:latin typeface="Calibri (Body)"/>
                          <a:ea typeface="Verdana"/>
                          <a:cs typeface="Verdana"/>
                        </a:rPr>
                        <a:t>o</a:t>
                      </a:r>
                      <a:r>
                        <a:rPr lang="en-US" sz="1800">
                          <a:effectLst/>
                          <a:latin typeface="Calibri (Body)"/>
                          <a:ea typeface="Verdana"/>
                          <a:cs typeface="Verdana"/>
                        </a:rPr>
                        <a:t>veRa</a:t>
                      </a:r>
                      <a:r>
                        <a:rPr lang="en-US" sz="1800" spc="15">
                          <a:effectLst/>
                          <a:latin typeface="Calibri (Body)"/>
                          <a:ea typeface="Verdana"/>
                          <a:cs typeface="Verdana"/>
                        </a:rPr>
                        <a:t>n</a:t>
                      </a:r>
                      <a:r>
                        <a:rPr lang="en-US" sz="1800" spc="-15">
                          <a:effectLst/>
                          <a:latin typeface="Calibri (Body)"/>
                          <a:ea typeface="Verdana"/>
                          <a:cs typeface="Verdana"/>
                        </a:rPr>
                        <a:t>g</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Xóa một</a:t>
                      </a:r>
                      <a:r>
                        <a:rPr lang="en-US" sz="1800" spc="-15">
                          <a:effectLst/>
                          <a:latin typeface="Calibri (Body)"/>
                          <a:ea typeface="Times New Roman"/>
                          <a:cs typeface="Times New Roman"/>
                        </a:rPr>
                        <a:t> </a:t>
                      </a:r>
                      <a:r>
                        <a:rPr lang="en-US" sz="1800">
                          <a:effectLst/>
                          <a:latin typeface="Calibri (Body)"/>
                          <a:ea typeface="Times New Roman"/>
                          <a:cs typeface="Times New Roman"/>
                        </a:rPr>
                        <a:t>d</a:t>
                      </a:r>
                      <a:r>
                        <a:rPr lang="en-US" sz="1800" spc="-15">
                          <a:effectLst/>
                          <a:latin typeface="Calibri (Body)"/>
                          <a:ea typeface="Times New Roman"/>
                          <a:cs typeface="Times New Roman"/>
                        </a:rPr>
                        <a:t>ã</a:t>
                      </a:r>
                      <a:r>
                        <a:rPr lang="en-US" sz="1800">
                          <a:effectLst/>
                          <a:latin typeface="Calibri (Body)"/>
                          <a:ea typeface="Times New Roman"/>
                          <a:cs typeface="Times New Roman"/>
                        </a:rPr>
                        <a:t>y</a:t>
                      </a:r>
                      <a:r>
                        <a:rPr lang="en-US" sz="1800" spc="-3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ác</a:t>
                      </a:r>
                      <a:r>
                        <a:rPr lang="en-US" sz="1800" spc="-2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a:effectLst/>
                          <a:latin typeface="Calibri (Body)"/>
                          <a:ea typeface="Times New Roman"/>
                          <a:cs typeface="Times New Roman"/>
                        </a:rPr>
                        <a:t>ành</a:t>
                      </a:r>
                      <a:r>
                        <a:rPr lang="en-US" sz="1800" spc="-2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Re</a:t>
                      </a:r>
                      <a:r>
                        <a:rPr lang="en-US" sz="1800">
                          <a:effectLst/>
                          <a:latin typeface="Calibri (Body)"/>
                          <a:ea typeface="Verdana"/>
                          <a:cs typeface="Verdana"/>
                        </a:rPr>
                        <a:t>ver</a:t>
                      </a:r>
                      <a:r>
                        <a:rPr lang="en-US" sz="1800" spc="-10">
                          <a:effectLst/>
                          <a:latin typeface="Calibri (Body)"/>
                          <a:ea typeface="Verdana"/>
                          <a:cs typeface="Verdana"/>
                        </a:rPr>
                        <a:t>s</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Đảo thứ</a:t>
                      </a:r>
                      <a:r>
                        <a:rPr lang="en-US" sz="1800" spc="-15">
                          <a:effectLst/>
                          <a:latin typeface="Calibri (Body)"/>
                          <a:ea typeface="Times New Roman"/>
                          <a:cs typeface="Times New Roman"/>
                        </a:rPr>
                        <a:t> </a:t>
                      </a:r>
                      <a:r>
                        <a:rPr lang="en-US" sz="1800" spc="15">
                          <a:effectLst/>
                          <a:latin typeface="Calibri (Body)"/>
                          <a:ea typeface="Times New Roman"/>
                          <a:cs typeface="Times New Roman"/>
                        </a:rPr>
                        <a:t>t</a:t>
                      </a:r>
                      <a:r>
                        <a:rPr lang="en-US" sz="1800">
                          <a:effectLst/>
                          <a:latin typeface="Calibri (Body)"/>
                          <a:ea typeface="Times New Roman"/>
                          <a:cs typeface="Times New Roman"/>
                        </a:rPr>
                        <a:t>ự</a:t>
                      </a:r>
                      <a:r>
                        <a:rPr lang="en-US" sz="1800" spc="-20">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á</a:t>
                      </a:r>
                      <a:r>
                        <a:rPr lang="en-US" sz="1800">
                          <a:effectLst/>
                          <a:latin typeface="Calibri (Body)"/>
                          <a:ea typeface="Times New Roman"/>
                          <a:cs typeface="Times New Roman"/>
                        </a:rPr>
                        <a:t>c</a:t>
                      </a:r>
                      <a:r>
                        <a:rPr lang="en-US" sz="1800" spc="-3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5">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5">
                          <a:effectLst/>
                          <a:latin typeface="Calibri (Body)"/>
                          <a:ea typeface="Times New Roman"/>
                          <a:cs typeface="Times New Roman"/>
                        </a:rPr>
                        <a:t> </a:t>
                      </a:r>
                      <a:r>
                        <a:rPr lang="en-US" sz="1800">
                          <a:effectLst/>
                          <a:latin typeface="Calibri (Body)"/>
                          <a:ea typeface="Times New Roman"/>
                          <a:cs typeface="Times New Roman"/>
                        </a:rPr>
                        <a:t>tro</a:t>
                      </a:r>
                      <a:r>
                        <a:rPr lang="en-US" sz="1800" spc="5">
                          <a:effectLst/>
                          <a:latin typeface="Calibri (Body)"/>
                          <a:ea typeface="Times New Roman"/>
                          <a:cs typeface="Times New Roman"/>
                        </a:rPr>
                        <a:t>n</a:t>
                      </a:r>
                      <a:r>
                        <a:rPr lang="en-US" sz="1800">
                          <a:effectLst/>
                          <a:latin typeface="Calibri (Body)"/>
                          <a:ea typeface="Times New Roman"/>
                          <a:cs typeface="Times New Roman"/>
                        </a:rPr>
                        <a:t>g</a:t>
                      </a:r>
                      <a:r>
                        <a:rPr lang="en-US" sz="1800" spc="-30">
                          <a:effectLst/>
                          <a:latin typeface="Calibri (Body)"/>
                          <a:ea typeface="Times New Roman"/>
                          <a:cs typeface="Times New Roman"/>
                        </a:rPr>
                        <a:t> </a:t>
                      </a:r>
                      <a:r>
                        <a:rPr lang="en-US" sz="1800">
                          <a:effectLst/>
                          <a:latin typeface="Calibri (Body)"/>
                          <a:ea typeface="Times New Roman"/>
                          <a:cs typeface="Times New Roman"/>
                        </a:rPr>
                        <a:t>mảng.</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S</a:t>
                      </a:r>
                      <a:r>
                        <a:rPr lang="en-US" sz="1800">
                          <a:effectLst/>
                          <a:latin typeface="Calibri (Body)"/>
                          <a:ea typeface="Verdana"/>
                          <a:cs typeface="Verdana"/>
                        </a:rPr>
                        <a:t>etRange()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Sao</a:t>
                      </a:r>
                      <a:r>
                        <a:rPr lang="en-US" sz="1800" spc="24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hép</a:t>
                      </a:r>
                      <a:r>
                        <a:rPr lang="en-US" sz="1800" spc="210">
                          <a:effectLst/>
                          <a:latin typeface="Calibri (Body)"/>
                          <a:ea typeface="Times New Roman"/>
                          <a:cs typeface="Times New Roman"/>
                        </a:rPr>
                        <a:t> </a:t>
                      </a:r>
                      <a:r>
                        <a:rPr lang="en-US" sz="1800">
                          <a:effectLst/>
                          <a:latin typeface="Calibri (Body)"/>
                          <a:ea typeface="Times New Roman"/>
                          <a:cs typeface="Times New Roman"/>
                        </a:rPr>
                        <a:t>những</a:t>
                      </a:r>
                      <a:r>
                        <a:rPr lang="en-US" sz="1800" spc="19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205">
                          <a:effectLst/>
                          <a:latin typeface="Calibri (Body)"/>
                          <a:ea typeface="Times New Roman"/>
                          <a:cs typeface="Times New Roman"/>
                        </a:rPr>
                        <a:t> </a:t>
                      </a:r>
                      <a:r>
                        <a:rPr lang="en-US" sz="1800">
                          <a:effectLst/>
                          <a:latin typeface="Calibri (Body)"/>
                          <a:ea typeface="Times New Roman"/>
                          <a:cs typeface="Times New Roman"/>
                        </a:rPr>
                        <a:t>phần</a:t>
                      </a:r>
                      <a:r>
                        <a:rPr lang="en-US" sz="1800" spc="225">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ủa</a:t>
                      </a:r>
                      <a:r>
                        <a:rPr lang="en-US" sz="1800" spc="215">
                          <a:effectLst/>
                          <a:latin typeface="Calibri (Body)"/>
                          <a:ea typeface="Times New Roman"/>
                          <a:cs typeface="Times New Roman"/>
                        </a:rPr>
                        <a:t> </a:t>
                      </a:r>
                      <a:r>
                        <a:rPr lang="en-US" sz="1800" spc="-5">
                          <a:effectLst/>
                          <a:latin typeface="Calibri (Body)"/>
                          <a:ea typeface="Times New Roman"/>
                          <a:cs typeface="Times New Roman"/>
                        </a:rPr>
                        <a:t>t</a:t>
                      </a:r>
                      <a:r>
                        <a:rPr lang="en-US" sz="1800">
                          <a:effectLst/>
                          <a:latin typeface="Calibri (Body)"/>
                          <a:ea typeface="Times New Roman"/>
                          <a:cs typeface="Times New Roman"/>
                        </a:rPr>
                        <a:t>ập</a:t>
                      </a:r>
                      <a:r>
                        <a:rPr lang="en-US" sz="1800" spc="220">
                          <a:effectLst/>
                          <a:latin typeface="Calibri (Body)"/>
                          <a:ea typeface="Times New Roman"/>
                          <a:cs typeface="Times New Roman"/>
                        </a:rPr>
                        <a:t> </a:t>
                      </a:r>
                      <a:r>
                        <a:rPr lang="en-US" sz="1800">
                          <a:effectLst/>
                          <a:latin typeface="Calibri (Body)"/>
                          <a:ea typeface="Times New Roman"/>
                          <a:cs typeface="Times New Roman"/>
                        </a:rPr>
                        <a:t>hợp</a:t>
                      </a:r>
                      <a:r>
                        <a:rPr lang="en-US" sz="1800" spc="205">
                          <a:effectLst/>
                          <a:latin typeface="Calibri (Body)"/>
                          <a:ea typeface="Times New Roman"/>
                          <a:cs typeface="Times New Roman"/>
                        </a:rPr>
                        <a:t> </a:t>
                      </a:r>
                      <a:r>
                        <a:rPr lang="en-US" sz="1800">
                          <a:effectLst/>
                          <a:latin typeface="Calibri (Body)"/>
                          <a:ea typeface="Times New Roman"/>
                          <a:cs typeface="Times New Roman"/>
                        </a:rPr>
                        <a:t>qua</a:t>
                      </a:r>
                      <a:r>
                        <a:rPr lang="en-US" sz="1800" spc="220">
                          <a:effectLst/>
                          <a:latin typeface="Calibri (Body)"/>
                          <a:ea typeface="Times New Roman"/>
                          <a:cs typeface="Times New Roman"/>
                        </a:rPr>
                        <a:t> </a:t>
                      </a:r>
                      <a:r>
                        <a:rPr lang="en-US" sz="1800">
                          <a:effectLst/>
                          <a:latin typeface="Calibri (Body)"/>
                          <a:ea typeface="Times New Roman"/>
                          <a:cs typeface="Times New Roman"/>
                        </a:rPr>
                        <a:t>d</a:t>
                      </a:r>
                      <a:r>
                        <a:rPr lang="en-US" sz="1800" spc="-5">
                          <a:effectLst/>
                          <a:latin typeface="Calibri (Body)"/>
                          <a:ea typeface="Times New Roman"/>
                          <a:cs typeface="Times New Roman"/>
                        </a:rPr>
                        <a:t>ã</a:t>
                      </a:r>
                      <a:r>
                        <a:rPr lang="en-US" sz="1800">
                          <a:effectLst/>
                          <a:latin typeface="Calibri (Body)"/>
                          <a:ea typeface="Times New Roman"/>
                          <a:cs typeface="Times New Roman"/>
                        </a:rPr>
                        <a:t>y</a:t>
                      </a:r>
                      <a:r>
                        <a:rPr lang="en-US" sz="1800" spc="195">
                          <a:effectLst/>
                          <a:latin typeface="Calibri (Body)"/>
                          <a:ea typeface="Times New Roman"/>
                          <a:cs typeface="Times New Roman"/>
                        </a:rPr>
                        <a:t> </a:t>
                      </a:r>
                      <a:r>
                        <a:rPr lang="en-US" sz="1800" smtClean="0">
                          <a:effectLst/>
                          <a:latin typeface="Calibri (Body)"/>
                          <a:ea typeface="Times New Roman"/>
                          <a:cs typeface="Times New Roman"/>
                        </a:rPr>
                        <a:t>nh</a:t>
                      </a:r>
                      <a:r>
                        <a:rPr lang="en-US" sz="1800" spc="10" smtClean="0">
                          <a:effectLst/>
                          <a:latin typeface="Calibri (Body)"/>
                          <a:ea typeface="Times New Roman"/>
                          <a:cs typeface="Times New Roman"/>
                        </a:rPr>
                        <a:t>ữ</a:t>
                      </a:r>
                      <a:r>
                        <a:rPr lang="en-US" sz="1800" smtClean="0">
                          <a:effectLst/>
                          <a:latin typeface="Calibri (Body)"/>
                          <a:ea typeface="Times New Roman"/>
                          <a:cs typeface="Times New Roman"/>
                        </a:rPr>
                        <a:t>ng t</a:t>
                      </a:r>
                      <a:r>
                        <a:rPr lang="en-US" sz="1800" spc="-5" smtClean="0">
                          <a:effectLst/>
                          <a:latin typeface="Calibri (Body)"/>
                          <a:ea typeface="Times New Roman"/>
                          <a:cs typeface="Times New Roman"/>
                        </a:rPr>
                        <a:t>h</a:t>
                      </a:r>
                      <a:r>
                        <a:rPr lang="en-US" sz="1800" smtClean="0">
                          <a:effectLst/>
                          <a:latin typeface="Calibri (Body)"/>
                          <a:ea typeface="Times New Roman"/>
                          <a:cs typeface="Times New Roman"/>
                        </a:rPr>
                        <a:t>ành</a:t>
                      </a:r>
                      <a:r>
                        <a:rPr lang="en-US" sz="1800" spc="-25" smtClean="0">
                          <a:effectLst/>
                          <a:latin typeface="Calibri (Body)"/>
                          <a:ea typeface="Times New Roman"/>
                          <a:cs typeface="Times New Roman"/>
                        </a:rPr>
                        <a:t> </a:t>
                      </a:r>
                      <a:r>
                        <a:rPr lang="en-US" sz="1800">
                          <a:effectLst/>
                          <a:latin typeface="Calibri (Body)"/>
                          <a:ea typeface="Times New Roman"/>
                          <a:cs typeface="Times New Roman"/>
                        </a:rPr>
                        <a:t>ph</a:t>
                      </a:r>
                      <a:r>
                        <a:rPr lang="en-US" sz="1800" spc="5">
                          <a:effectLst/>
                          <a:latin typeface="Calibri (Body)"/>
                          <a:ea typeface="Times New Roman"/>
                          <a:cs typeface="Times New Roman"/>
                        </a:rPr>
                        <a:t>ầ</a:t>
                      </a:r>
                      <a:r>
                        <a:rPr lang="en-US" sz="1800">
                          <a:effectLst/>
                          <a:latin typeface="Calibri (Body)"/>
                          <a:ea typeface="Times New Roman"/>
                          <a:cs typeface="Times New Roman"/>
                        </a:rPr>
                        <a:t>n</a:t>
                      </a:r>
                      <a:r>
                        <a:rPr lang="en-US" sz="1800" spc="-1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r</a:t>
                      </a:r>
                      <a:r>
                        <a:rPr lang="en-US" sz="1800">
                          <a:effectLst/>
                          <a:latin typeface="Calibri (Body)"/>
                          <a:ea typeface="Times New Roman"/>
                          <a:cs typeface="Times New Roman"/>
                        </a:rPr>
                        <a:t>ong</a:t>
                      </a:r>
                      <a:r>
                        <a:rPr lang="en-US" sz="1800" spc="-25">
                          <a:effectLst/>
                          <a:latin typeface="Calibri (Body)"/>
                          <a:ea typeface="Times New Roman"/>
                          <a:cs typeface="Times New Roman"/>
                        </a:rPr>
                        <a:t> </a:t>
                      </a:r>
                      <a:r>
                        <a:rPr lang="en-US" sz="1800" spc="-5">
                          <a:effectLst/>
                          <a:latin typeface="Calibri (Body)"/>
                          <a:ea typeface="Verdana"/>
                          <a:cs typeface="Verdana"/>
                        </a:rPr>
                        <a:t>Ar</a:t>
                      </a:r>
                      <a:r>
                        <a:rPr lang="en-US" sz="1800">
                          <a:effectLst/>
                          <a:latin typeface="Calibri (Body)"/>
                          <a:ea typeface="Verdana"/>
                          <a:cs typeface="Verdana"/>
                        </a:rPr>
                        <a:t>r</a:t>
                      </a:r>
                      <a:r>
                        <a:rPr lang="en-US" sz="1800" spc="-5">
                          <a:effectLst/>
                          <a:latin typeface="Calibri (Body)"/>
                          <a:ea typeface="Verdana"/>
                          <a:cs typeface="Verdana"/>
                        </a:rPr>
                        <a:t>a</a:t>
                      </a:r>
                      <a:r>
                        <a:rPr lang="en-US" sz="1800">
                          <a:effectLst/>
                          <a:latin typeface="Calibri (Body)"/>
                          <a:ea typeface="Verdana"/>
                          <a:cs typeface="Verdana"/>
                        </a:rPr>
                        <a:t>yList</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So</a:t>
                      </a:r>
                      <a:r>
                        <a:rPr lang="en-US" sz="1800">
                          <a:effectLst/>
                          <a:latin typeface="Calibri (Body)"/>
                          <a:ea typeface="Verdana"/>
                          <a:cs typeface="Verdana"/>
                        </a:rPr>
                        <a:t>rt()</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Sắp xếp</a:t>
                      </a:r>
                      <a:r>
                        <a:rPr lang="en-US" sz="1800" spc="-5">
                          <a:effectLst/>
                          <a:latin typeface="Calibri (Body)"/>
                          <a:ea typeface="Times New Roman"/>
                          <a:cs typeface="Times New Roman"/>
                        </a:rPr>
                        <a:t> </a:t>
                      </a:r>
                      <a:r>
                        <a:rPr lang="en-US" sz="1800">
                          <a:effectLst/>
                          <a:latin typeface="Calibri (Body)"/>
                          <a:ea typeface="Verdana"/>
                          <a:cs typeface="Verdana"/>
                        </a:rPr>
                        <a:t>Ar</a:t>
                      </a:r>
                      <a:r>
                        <a:rPr lang="en-US" sz="1800" spc="-5">
                          <a:effectLst/>
                          <a:latin typeface="Calibri (Body)"/>
                          <a:ea typeface="Verdana"/>
                          <a:cs typeface="Verdana"/>
                        </a:rPr>
                        <a:t>r</a:t>
                      </a:r>
                      <a:r>
                        <a:rPr lang="en-US" sz="1800">
                          <a:effectLst/>
                          <a:latin typeface="Calibri (Body)"/>
                          <a:ea typeface="Verdana"/>
                          <a:cs typeface="Verdana"/>
                        </a:rPr>
                        <a:t>ayLis</a:t>
                      </a:r>
                      <a:r>
                        <a:rPr lang="en-US" sz="1800" spc="-5">
                          <a:effectLst/>
                          <a:latin typeface="Calibri (Body)"/>
                          <a:ea typeface="Verdana"/>
                          <a:cs typeface="Verdana"/>
                        </a:rPr>
                        <a:t>t</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ToArr</a:t>
                      </a:r>
                      <a:r>
                        <a:rPr lang="en-US" sz="1800">
                          <a:effectLst/>
                          <a:latin typeface="Calibri (Body)"/>
                          <a:ea typeface="Verdana"/>
                          <a:cs typeface="Verdana"/>
                        </a:rPr>
                        <a:t>ay()</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Sao</a:t>
                      </a:r>
                      <a:r>
                        <a:rPr lang="en-US" sz="1800" spc="180">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hé</a:t>
                      </a:r>
                      <a:r>
                        <a:rPr lang="en-US" sz="1800">
                          <a:effectLst/>
                          <a:latin typeface="Calibri (Body)"/>
                          <a:ea typeface="Times New Roman"/>
                          <a:cs typeface="Times New Roman"/>
                        </a:rPr>
                        <a:t>p</a:t>
                      </a:r>
                      <a:r>
                        <a:rPr lang="en-US" sz="1800" spc="165">
                          <a:effectLst/>
                          <a:latin typeface="Calibri (Body)"/>
                          <a:ea typeface="Times New Roman"/>
                          <a:cs typeface="Times New Roman"/>
                        </a:rPr>
                        <a:t> </a:t>
                      </a:r>
                      <a:r>
                        <a:rPr lang="en-US" sz="1800">
                          <a:effectLst/>
                          <a:latin typeface="Calibri (Body)"/>
                          <a:ea typeface="Times New Roman"/>
                          <a:cs typeface="Times New Roman"/>
                        </a:rPr>
                        <a:t>nhữ</a:t>
                      </a:r>
                      <a:r>
                        <a:rPr lang="en-US" sz="1800" spc="-10">
                          <a:effectLst/>
                          <a:latin typeface="Calibri (Body)"/>
                          <a:ea typeface="Times New Roman"/>
                          <a:cs typeface="Times New Roman"/>
                        </a:rPr>
                        <a:t>n</a:t>
                      </a:r>
                      <a:r>
                        <a:rPr lang="en-US" sz="1800">
                          <a:effectLst/>
                          <a:latin typeface="Calibri (Body)"/>
                          <a:ea typeface="Times New Roman"/>
                          <a:cs typeface="Times New Roman"/>
                        </a:rPr>
                        <a:t>g</a:t>
                      </a:r>
                      <a:r>
                        <a:rPr lang="en-US" sz="1800" spc="145">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spc="5">
                          <a:effectLst/>
                          <a:latin typeface="Calibri (Body)"/>
                          <a:ea typeface="Times New Roman"/>
                          <a:cs typeface="Times New Roman"/>
                        </a:rPr>
                        <a:t>à</a:t>
                      </a:r>
                      <a:r>
                        <a:rPr lang="en-US" sz="1800">
                          <a:effectLst/>
                          <a:latin typeface="Calibri (Body)"/>
                          <a:ea typeface="Times New Roman"/>
                          <a:cs typeface="Times New Roman"/>
                        </a:rPr>
                        <a:t>nh</a:t>
                      </a:r>
                      <a:r>
                        <a:rPr lang="en-US" sz="1800" spc="165">
                          <a:effectLst/>
                          <a:latin typeface="Calibri (Body)"/>
                          <a:ea typeface="Times New Roman"/>
                          <a:cs typeface="Times New Roman"/>
                        </a:rPr>
                        <a:t> </a:t>
                      </a:r>
                      <a:r>
                        <a:rPr lang="en-US" sz="1800">
                          <a:effectLst/>
                          <a:latin typeface="Calibri (Body)"/>
                          <a:ea typeface="Times New Roman"/>
                          <a:cs typeface="Times New Roman"/>
                        </a:rPr>
                        <a:t>phần</a:t>
                      </a:r>
                      <a:r>
                        <a:rPr lang="en-US" sz="1800" spc="165">
                          <a:effectLst/>
                          <a:latin typeface="Calibri (Body)"/>
                          <a:ea typeface="Times New Roman"/>
                          <a:cs typeface="Times New Roman"/>
                        </a:rPr>
                        <a:t> </a:t>
                      </a:r>
                      <a:r>
                        <a:rPr lang="en-US" sz="1800">
                          <a:effectLst/>
                          <a:latin typeface="Calibri (Body)"/>
                          <a:ea typeface="Times New Roman"/>
                          <a:cs typeface="Times New Roman"/>
                        </a:rPr>
                        <a:t>c</a:t>
                      </a:r>
                      <a:r>
                        <a:rPr lang="en-US" sz="1800" spc="-5">
                          <a:effectLst/>
                          <a:latin typeface="Calibri (Body)"/>
                          <a:ea typeface="Times New Roman"/>
                          <a:cs typeface="Times New Roman"/>
                        </a:rPr>
                        <a:t>ủ</a:t>
                      </a:r>
                      <a:r>
                        <a:rPr lang="en-US" sz="1800">
                          <a:effectLst/>
                          <a:latin typeface="Calibri (Body)"/>
                          <a:ea typeface="Times New Roman"/>
                          <a:cs typeface="Times New Roman"/>
                        </a:rPr>
                        <a:t>a</a:t>
                      </a:r>
                      <a:r>
                        <a:rPr lang="en-US" sz="1800" spc="120">
                          <a:effectLst/>
                          <a:latin typeface="Calibri (Body)"/>
                          <a:ea typeface="Times New Roman"/>
                          <a:cs typeface="Times New Roman"/>
                        </a:rPr>
                        <a:t> </a:t>
                      </a:r>
                      <a:r>
                        <a:rPr lang="en-US" sz="1800">
                          <a:effectLst/>
                          <a:latin typeface="Calibri (Body)"/>
                          <a:ea typeface="Verdana"/>
                          <a:cs typeface="Verdana"/>
                        </a:rPr>
                        <a:t>Ar</a:t>
                      </a:r>
                      <a:r>
                        <a:rPr lang="en-US" sz="1800" spc="-5">
                          <a:effectLst/>
                          <a:latin typeface="Calibri (Body)"/>
                          <a:ea typeface="Verdana"/>
                          <a:cs typeface="Verdana"/>
                        </a:rPr>
                        <a:t>r</a:t>
                      </a:r>
                      <a:r>
                        <a:rPr lang="en-US" sz="1800">
                          <a:effectLst/>
                          <a:latin typeface="Calibri (Body)"/>
                          <a:ea typeface="Verdana"/>
                          <a:cs typeface="Verdana"/>
                        </a:rPr>
                        <a:t>ayList</a:t>
                      </a:r>
                      <a:r>
                        <a:rPr lang="en-US" sz="1800" spc="95">
                          <a:effectLst/>
                          <a:latin typeface="Calibri (Body)"/>
                          <a:ea typeface="Verdana"/>
                          <a:cs typeface="Verdana"/>
                        </a:rPr>
                        <a:t> </a:t>
                      </a:r>
                      <a:r>
                        <a:rPr lang="en-US" sz="1800">
                          <a:effectLst/>
                          <a:latin typeface="Calibri (Body)"/>
                          <a:ea typeface="Times New Roman"/>
                          <a:cs typeface="Times New Roman"/>
                        </a:rPr>
                        <a:t>đến</a:t>
                      </a:r>
                      <a:r>
                        <a:rPr lang="en-US" sz="1800" spc="165">
                          <a:effectLst/>
                          <a:latin typeface="Calibri (Body)"/>
                          <a:ea typeface="Times New Roman"/>
                          <a:cs typeface="Times New Roman"/>
                        </a:rPr>
                        <a:t> </a:t>
                      </a:r>
                      <a:r>
                        <a:rPr lang="en-US" sz="1800">
                          <a:effectLst/>
                          <a:latin typeface="Calibri (Body)"/>
                          <a:ea typeface="Times New Roman"/>
                          <a:cs typeface="Times New Roman"/>
                        </a:rPr>
                        <a:t>một</a:t>
                      </a:r>
                      <a:r>
                        <a:rPr lang="en-US" sz="1800" spc="165">
                          <a:effectLst/>
                          <a:latin typeface="Calibri (Body)"/>
                          <a:ea typeface="Times New Roman"/>
                          <a:cs typeface="Times New Roman"/>
                        </a:rPr>
                        <a:t> </a:t>
                      </a:r>
                      <a:r>
                        <a:rPr lang="en-US" sz="1800" smtClean="0">
                          <a:effectLst/>
                          <a:latin typeface="Calibri (Body)"/>
                          <a:ea typeface="Times New Roman"/>
                          <a:cs typeface="Times New Roman"/>
                        </a:rPr>
                        <a:t>m</a:t>
                      </a:r>
                      <a:r>
                        <a:rPr lang="en-US" sz="1800" spc="-15" smtClean="0">
                          <a:effectLst/>
                          <a:latin typeface="Calibri (Body)"/>
                          <a:ea typeface="Times New Roman"/>
                          <a:cs typeface="Times New Roman"/>
                        </a:rPr>
                        <a:t>ả</a:t>
                      </a:r>
                      <a:r>
                        <a:rPr lang="en-US" sz="1800" smtClean="0">
                          <a:effectLst/>
                          <a:latin typeface="Calibri (Body)"/>
                          <a:ea typeface="Times New Roman"/>
                          <a:cs typeface="Times New Roman"/>
                        </a:rPr>
                        <a:t>ng mới</a:t>
                      </a:r>
                      <a:r>
                        <a:rPr lang="en-US" sz="1800">
                          <a:effectLst/>
                          <a:latin typeface="Calibri (Body)"/>
                          <a:ea typeface="Times New Roman"/>
                          <a:cs typeface="Times New Roman"/>
                        </a:rPr>
                        <a:t>.</a:t>
                      </a:r>
                      <a:endParaRPr lang="en-US" sz="1800">
                        <a:effectLst/>
                        <a:latin typeface="Calibri (Body)"/>
                        <a:ea typeface="Calibri"/>
                        <a:cs typeface="Times New Roman"/>
                      </a:endParaRPr>
                    </a:p>
                  </a:txBody>
                  <a:tcPr marL="0" marR="0" marT="0" marB="0"/>
                </a:tc>
              </a:tr>
              <a:tr h="370840">
                <a:tc>
                  <a:txBody>
                    <a:bodyPr/>
                    <a:lstStyle/>
                    <a:p>
                      <a:pPr marL="67945" algn="just">
                        <a:lnSpc>
                          <a:spcPct val="100000"/>
                        </a:lnSpc>
                        <a:spcBef>
                          <a:spcPts val="100"/>
                        </a:spcBef>
                        <a:spcAft>
                          <a:spcPts val="100"/>
                        </a:spcAft>
                      </a:pPr>
                      <a:r>
                        <a:rPr lang="en-US" sz="1800" spc="-5">
                          <a:effectLst/>
                          <a:latin typeface="Calibri (Body)"/>
                          <a:ea typeface="Verdana"/>
                          <a:cs typeface="Verdana"/>
                        </a:rPr>
                        <a:t>T</a:t>
                      </a:r>
                      <a:r>
                        <a:rPr lang="en-US" sz="1800">
                          <a:effectLst/>
                          <a:latin typeface="Calibri (Body)"/>
                          <a:ea typeface="Verdana"/>
                          <a:cs typeface="Verdana"/>
                        </a:rPr>
                        <a:t>rimToS</a:t>
                      </a:r>
                      <a:r>
                        <a:rPr lang="en-US" sz="1800" spc="5">
                          <a:effectLst/>
                          <a:latin typeface="Calibri (Body)"/>
                          <a:ea typeface="Verdana"/>
                          <a:cs typeface="Verdana"/>
                        </a:rPr>
                        <a:t>i</a:t>
                      </a:r>
                      <a:r>
                        <a:rPr lang="en-US" sz="1800" spc="-5">
                          <a:effectLst/>
                          <a:latin typeface="Calibri (Body)"/>
                          <a:ea typeface="Verdana"/>
                          <a:cs typeface="Verdana"/>
                        </a:rPr>
                        <a:t>z</a:t>
                      </a:r>
                      <a:r>
                        <a:rPr lang="en-US" sz="1800">
                          <a:effectLst/>
                          <a:latin typeface="Calibri (Body)"/>
                          <a:ea typeface="Verdana"/>
                          <a:cs typeface="Verdana"/>
                        </a:rPr>
                        <a:t>e()</a:t>
                      </a:r>
                      <a:endParaRPr lang="en-US" sz="1800">
                        <a:effectLst/>
                        <a:latin typeface="Calibri (Body)"/>
                        <a:ea typeface="Calibri"/>
                        <a:cs typeface="Times New Roman"/>
                      </a:endParaRPr>
                    </a:p>
                  </a:txBody>
                  <a:tcPr marL="0" marR="0" marT="0" marB="0"/>
                </a:tc>
                <a:tc>
                  <a:txBody>
                    <a:bodyPr/>
                    <a:lstStyle/>
                    <a:p>
                      <a:pPr marL="67945" algn="just">
                        <a:lnSpc>
                          <a:spcPct val="100000"/>
                        </a:lnSpc>
                        <a:spcBef>
                          <a:spcPts val="100"/>
                        </a:spcBef>
                        <a:spcAft>
                          <a:spcPts val="100"/>
                        </a:spcAft>
                      </a:pPr>
                      <a:r>
                        <a:rPr lang="en-US" sz="1800">
                          <a:effectLst/>
                          <a:latin typeface="Calibri (Body)"/>
                          <a:ea typeface="Times New Roman"/>
                          <a:cs typeface="Times New Roman"/>
                        </a:rPr>
                        <a:t>Thi</a:t>
                      </a:r>
                      <a:r>
                        <a:rPr lang="en-US" sz="1800" spc="-10">
                          <a:effectLst/>
                          <a:latin typeface="Calibri (Body)"/>
                          <a:ea typeface="Times New Roman"/>
                          <a:cs typeface="Times New Roman"/>
                        </a:rPr>
                        <a:t>ế</a:t>
                      </a:r>
                      <a:r>
                        <a:rPr lang="en-US" sz="1800">
                          <a:effectLst/>
                          <a:latin typeface="Calibri (Body)"/>
                          <a:ea typeface="Times New Roman"/>
                          <a:cs typeface="Times New Roman"/>
                        </a:rPr>
                        <a:t>t</a:t>
                      </a:r>
                      <a:r>
                        <a:rPr lang="en-US" sz="1800" spc="250">
                          <a:effectLst/>
                          <a:latin typeface="Calibri (Body)"/>
                          <a:ea typeface="Times New Roman"/>
                          <a:cs typeface="Times New Roman"/>
                        </a:rPr>
                        <a:t> </a:t>
                      </a:r>
                      <a:r>
                        <a:rPr lang="en-US" sz="1800" spc="-5">
                          <a:effectLst/>
                          <a:latin typeface="Calibri (Body)"/>
                          <a:ea typeface="Times New Roman"/>
                          <a:cs typeface="Times New Roman"/>
                        </a:rPr>
                        <a:t>l</a:t>
                      </a:r>
                      <a:r>
                        <a:rPr lang="en-US" sz="1800">
                          <a:effectLst/>
                          <a:latin typeface="Calibri (Body)"/>
                          <a:ea typeface="Times New Roman"/>
                          <a:cs typeface="Times New Roman"/>
                        </a:rPr>
                        <a:t>ập</a:t>
                      </a:r>
                      <a:r>
                        <a:rPr lang="en-US" sz="1800" spc="260">
                          <a:effectLst/>
                          <a:latin typeface="Calibri (Body)"/>
                          <a:ea typeface="Times New Roman"/>
                          <a:cs typeface="Times New Roman"/>
                        </a:rPr>
                        <a:t> </a:t>
                      </a:r>
                      <a:r>
                        <a:rPr lang="en-US" sz="1800">
                          <a:effectLst/>
                          <a:latin typeface="Calibri (Body)"/>
                          <a:ea typeface="Times New Roman"/>
                          <a:cs typeface="Times New Roman"/>
                        </a:rPr>
                        <a:t>k</a:t>
                      </a:r>
                      <a:r>
                        <a:rPr lang="en-US" sz="1800" spc="-5">
                          <a:effectLst/>
                          <a:latin typeface="Calibri (Body)"/>
                          <a:ea typeface="Times New Roman"/>
                          <a:cs typeface="Times New Roman"/>
                        </a:rPr>
                        <a:t>í</a:t>
                      </a:r>
                      <a:r>
                        <a:rPr lang="en-US" sz="1800">
                          <a:effectLst/>
                          <a:latin typeface="Calibri (Body)"/>
                          <a:ea typeface="Times New Roman"/>
                          <a:cs typeface="Times New Roman"/>
                        </a:rPr>
                        <a:t>ch</a:t>
                      </a:r>
                      <a:r>
                        <a:rPr lang="en-US" sz="1800" spc="245">
                          <a:effectLst/>
                          <a:latin typeface="Calibri (Body)"/>
                          <a:ea typeface="Times New Roman"/>
                          <a:cs typeface="Times New Roman"/>
                        </a:rPr>
                        <a:t> </a:t>
                      </a:r>
                      <a:r>
                        <a:rPr lang="en-US" sz="1800">
                          <a:effectLst/>
                          <a:latin typeface="Calibri (Body)"/>
                          <a:ea typeface="Times New Roman"/>
                          <a:cs typeface="Times New Roman"/>
                        </a:rPr>
                        <a:t>thước</a:t>
                      </a:r>
                      <a:r>
                        <a:rPr lang="en-US" sz="1800" spc="24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hậ</a:t>
                      </a:r>
                      <a:r>
                        <a:rPr lang="en-US" sz="1800">
                          <a:effectLst/>
                          <a:latin typeface="Calibri (Body)"/>
                          <a:ea typeface="Times New Roman"/>
                          <a:cs typeface="Times New Roman"/>
                        </a:rPr>
                        <a:t>t</a:t>
                      </a:r>
                      <a:r>
                        <a:rPr lang="en-US" sz="1800" spc="255">
                          <a:effectLst/>
                          <a:latin typeface="Calibri (Body)"/>
                          <a:ea typeface="Times New Roman"/>
                          <a:cs typeface="Times New Roman"/>
                        </a:rPr>
                        <a:t> </a:t>
                      </a:r>
                      <a:r>
                        <a:rPr lang="en-US" sz="1800">
                          <a:effectLst/>
                          <a:latin typeface="Calibri (Body)"/>
                          <a:ea typeface="Times New Roman"/>
                          <a:cs typeface="Times New Roman"/>
                        </a:rPr>
                        <a:t>sự</a:t>
                      </a:r>
                      <a:r>
                        <a:rPr lang="en-US" sz="1800" spc="265">
                          <a:effectLst/>
                          <a:latin typeface="Calibri (Body)"/>
                          <a:ea typeface="Times New Roman"/>
                          <a:cs typeface="Times New Roman"/>
                        </a:rPr>
                        <a:t> </a:t>
                      </a:r>
                      <a:r>
                        <a:rPr lang="en-US" sz="1800">
                          <a:effectLst/>
                          <a:latin typeface="Calibri (Body)"/>
                          <a:ea typeface="Times New Roman"/>
                          <a:cs typeface="Times New Roman"/>
                        </a:rPr>
                        <a:t>ch</a:t>
                      </a:r>
                      <a:r>
                        <a:rPr lang="en-US" sz="1800" spc="-15">
                          <a:effectLst/>
                          <a:latin typeface="Calibri (Body)"/>
                          <a:ea typeface="Times New Roman"/>
                          <a:cs typeface="Times New Roman"/>
                        </a:rPr>
                        <a:t>ứ</a:t>
                      </a:r>
                      <a:r>
                        <a:rPr lang="en-US" sz="1800">
                          <a:effectLst/>
                          <a:latin typeface="Calibri (Body)"/>
                          <a:ea typeface="Times New Roman"/>
                          <a:cs typeface="Times New Roman"/>
                        </a:rPr>
                        <a:t>a</a:t>
                      </a:r>
                      <a:r>
                        <a:rPr lang="en-US" sz="1800" spc="250">
                          <a:effectLst/>
                          <a:latin typeface="Calibri (Body)"/>
                          <a:ea typeface="Times New Roman"/>
                          <a:cs typeface="Times New Roman"/>
                        </a:rPr>
                        <a:t> </a:t>
                      </a:r>
                      <a:r>
                        <a:rPr lang="en-US" sz="1800" spc="-5">
                          <a:effectLst/>
                          <a:latin typeface="Calibri (Body)"/>
                          <a:ea typeface="Times New Roman"/>
                          <a:cs typeface="Times New Roman"/>
                        </a:rPr>
                        <a:t>c</a:t>
                      </a:r>
                      <a:r>
                        <a:rPr lang="en-US" sz="1800">
                          <a:effectLst/>
                          <a:latin typeface="Calibri (Body)"/>
                          <a:ea typeface="Times New Roman"/>
                          <a:cs typeface="Times New Roman"/>
                        </a:rPr>
                        <a:t>ác</a:t>
                      </a:r>
                      <a:r>
                        <a:rPr lang="en-US" sz="1800" spc="240">
                          <a:effectLst/>
                          <a:latin typeface="Calibri (Body)"/>
                          <a:ea typeface="Times New Roman"/>
                          <a:cs typeface="Times New Roman"/>
                        </a:rPr>
                        <a:t> </a:t>
                      </a:r>
                      <a:r>
                        <a:rPr lang="en-US" sz="1800">
                          <a:effectLst/>
                          <a:latin typeface="Calibri (Body)"/>
                          <a:ea typeface="Times New Roman"/>
                          <a:cs typeface="Times New Roman"/>
                        </a:rPr>
                        <a:t>t</a:t>
                      </a:r>
                      <a:r>
                        <a:rPr lang="en-US" sz="1800" spc="-5">
                          <a:effectLst/>
                          <a:latin typeface="Calibri (Body)"/>
                          <a:ea typeface="Times New Roman"/>
                          <a:cs typeface="Times New Roman"/>
                        </a:rPr>
                        <a:t>h</a:t>
                      </a:r>
                      <a:r>
                        <a:rPr lang="en-US" sz="1800">
                          <a:effectLst/>
                          <a:latin typeface="Calibri (Body)"/>
                          <a:ea typeface="Times New Roman"/>
                          <a:cs typeface="Times New Roman"/>
                        </a:rPr>
                        <a:t>ành</a:t>
                      </a:r>
                      <a:r>
                        <a:rPr lang="en-US" sz="1800" spc="230">
                          <a:effectLst/>
                          <a:latin typeface="Calibri (Body)"/>
                          <a:ea typeface="Times New Roman"/>
                          <a:cs typeface="Times New Roman"/>
                        </a:rPr>
                        <a:t> </a:t>
                      </a:r>
                      <a:r>
                        <a:rPr lang="en-US" sz="1800">
                          <a:effectLst/>
                          <a:latin typeface="Calibri (Body)"/>
                          <a:ea typeface="Times New Roman"/>
                          <a:cs typeface="Times New Roman"/>
                        </a:rPr>
                        <a:t>phần</a:t>
                      </a:r>
                      <a:r>
                        <a:rPr lang="en-US" sz="1800" spc="265">
                          <a:effectLst/>
                          <a:latin typeface="Calibri (Body)"/>
                          <a:ea typeface="Times New Roman"/>
                          <a:cs typeface="Times New Roman"/>
                        </a:rPr>
                        <a:t> </a:t>
                      </a:r>
                      <a:r>
                        <a:rPr lang="en-US" sz="1800" spc="-5" smtClean="0">
                          <a:effectLst/>
                          <a:latin typeface="Calibri (Body)"/>
                          <a:ea typeface="Times New Roman"/>
                          <a:cs typeface="Times New Roman"/>
                        </a:rPr>
                        <a:t>t</a:t>
                      </a:r>
                      <a:r>
                        <a:rPr lang="en-US" sz="1800" smtClean="0">
                          <a:effectLst/>
                          <a:latin typeface="Calibri (Body)"/>
                          <a:ea typeface="Times New Roman"/>
                          <a:cs typeface="Times New Roman"/>
                        </a:rPr>
                        <a:t>rong </a:t>
                      </a:r>
                      <a:r>
                        <a:rPr lang="en-US" sz="1800" smtClean="0">
                          <a:effectLst/>
                          <a:latin typeface="Calibri (Body)"/>
                          <a:ea typeface="Verdana"/>
                          <a:cs typeface="Verdana"/>
                        </a:rPr>
                        <a:t>Ar</a:t>
                      </a:r>
                      <a:r>
                        <a:rPr lang="en-US" sz="1800" spc="-5" smtClean="0">
                          <a:effectLst/>
                          <a:latin typeface="Calibri (Body)"/>
                          <a:ea typeface="Verdana"/>
                          <a:cs typeface="Verdana"/>
                        </a:rPr>
                        <a:t>r</a:t>
                      </a:r>
                      <a:r>
                        <a:rPr lang="en-US" sz="1800" smtClean="0">
                          <a:effectLst/>
                          <a:latin typeface="Calibri (Body)"/>
                          <a:ea typeface="Verdana"/>
                          <a:cs typeface="Verdana"/>
                        </a:rPr>
                        <a:t>ayList</a:t>
                      </a:r>
                      <a:endParaRPr lang="en-US" sz="18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36179725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Employee</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private int empID;</a:t>
            </a:r>
          </a:p>
          <a:p>
            <a:pPr marL="0" indent="0">
              <a:spcBef>
                <a:spcPts val="0"/>
              </a:spcBef>
              <a:buNone/>
            </a:pPr>
            <a:r>
              <a:rPr lang="en-US" sz="1500">
                <a:latin typeface="Courier New" pitchFamily="49" charset="0"/>
                <a:cs typeface="Courier New" pitchFamily="49" charset="0"/>
              </a:rPr>
              <a:t>06      public Employee(int empID)</a:t>
            </a:r>
          </a:p>
          <a:p>
            <a:pPr marL="0" indent="0">
              <a:spcBef>
                <a:spcPts val="0"/>
              </a:spcBef>
              <a:buNone/>
            </a:pPr>
            <a:r>
              <a:rPr lang="en-US" sz="1500">
                <a:latin typeface="Courier New" pitchFamily="49" charset="0"/>
                <a:cs typeface="Courier New" pitchFamily="49" charset="0"/>
              </a:rPr>
              <a:t>07      {</a:t>
            </a:r>
          </a:p>
          <a:p>
            <a:pPr marL="0" indent="0">
              <a:spcBef>
                <a:spcPts val="0"/>
              </a:spcBef>
              <a:buNone/>
            </a:pPr>
            <a:r>
              <a:rPr lang="en-US" sz="1500">
                <a:latin typeface="Courier New" pitchFamily="49" charset="0"/>
                <a:cs typeface="Courier New" pitchFamily="49" charset="0"/>
              </a:rPr>
              <a:t>08          this.empID = empID;</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public override string ToString()</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return empID.ToString();</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public int EmpID</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get</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return empID;</a:t>
            </a:r>
          </a:p>
          <a:p>
            <a:pPr marL="0" indent="0">
              <a:spcBef>
                <a:spcPts val="0"/>
              </a:spcBef>
              <a:buNone/>
            </a:pPr>
            <a:r>
              <a:rPr lang="en-US" sz="1500">
                <a:latin typeface="Courier New" pitchFamily="49" charset="0"/>
                <a:cs typeface="Courier New" pitchFamily="49" charset="0"/>
              </a:rPr>
              <a:t>19          }</a:t>
            </a:r>
          </a:p>
          <a:p>
            <a:pPr marL="0" indent="0">
              <a:spcBef>
                <a:spcPts val="0"/>
              </a:spcBef>
              <a:buNone/>
            </a:pPr>
            <a:r>
              <a:rPr lang="en-US" sz="1500">
                <a:latin typeface="Courier New" pitchFamily="49" charset="0"/>
                <a:cs typeface="Courier New" pitchFamily="49" charset="0"/>
              </a:rPr>
              <a:t>20          set</a:t>
            </a:r>
          </a:p>
          <a:p>
            <a:pPr marL="0" indent="0">
              <a:spcBef>
                <a:spcPts val="0"/>
              </a:spcBef>
              <a:buNone/>
            </a:pPr>
            <a:r>
              <a:rPr lang="en-US" sz="1500">
                <a:latin typeface="Courier New" pitchFamily="49" charset="0"/>
                <a:cs typeface="Courier New" pitchFamily="49" charset="0"/>
              </a:rPr>
              <a:t>21          {</a:t>
            </a:r>
          </a:p>
          <a:p>
            <a:pPr marL="0" indent="0">
              <a:spcBef>
                <a:spcPts val="0"/>
              </a:spcBef>
              <a:buNone/>
            </a:pPr>
            <a:r>
              <a:rPr lang="en-US" sz="1500">
                <a:latin typeface="Courier New" pitchFamily="49" charset="0"/>
                <a:cs typeface="Courier New" pitchFamily="49" charset="0"/>
              </a:rPr>
              <a:t>22              empID = value;</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a:t>
            </a: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spTree>
    <p:extLst>
      <p:ext uri="{BB962C8B-B14F-4D97-AF65-F5344CB8AC3E}">
        <p14:creationId xmlns:p14="http://schemas.microsoft.com/office/powerpoint/2010/main" val="4153941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kern="0" smtClean="0">
                <a:solidFill>
                  <a:schemeClr val="tx1"/>
                </a:solidFill>
              </a:rPr>
              <a:t>Kiểu dữ liệu định sẵn</a:t>
            </a:r>
            <a:endParaRPr lang="en-US" b="1">
              <a:solidFill>
                <a:schemeClr val="tx1"/>
              </a:solidFill>
            </a:endParaRPr>
          </a:p>
        </p:txBody>
      </p:sp>
      <p:sp>
        <p:nvSpPr>
          <p:cNvPr id="3" name="Content Placeholder 2"/>
          <p:cNvSpPr>
            <a:spLocks noGrp="1"/>
          </p:cNvSpPr>
          <p:nvPr>
            <p:ph idx="1"/>
          </p:nvPr>
        </p:nvSpPr>
        <p:spPr>
          <a:xfrm>
            <a:off x="457200" y="1423317"/>
            <a:ext cx="8229600" cy="4886003"/>
          </a:xfrm>
        </p:spPr>
        <p:txBody>
          <a:bodyPr>
            <a:normAutofit/>
          </a:bodyPr>
          <a:lstStyle/>
          <a:p>
            <a:pPr>
              <a:lnSpc>
                <a:spcPct val="150000"/>
              </a:lnSpc>
            </a:pPr>
            <a:r>
              <a:rPr lang="en-US" sz="1900" smtClean="0"/>
              <a:t>Console.WriteLine("sbyte:{0} to {1}</a:t>
            </a:r>
            <a:r>
              <a:rPr lang="en-US" sz="2000"/>
              <a:t> </a:t>
            </a:r>
            <a:r>
              <a:rPr lang="en-US" sz="2000" smtClean="0"/>
              <a:t>"</a:t>
            </a:r>
            <a:r>
              <a:rPr lang="en-US" sz="1900" smtClean="0"/>
              <a:t>,sbyte.MinValue,sbyte.MaxValue);</a:t>
            </a:r>
          </a:p>
          <a:p>
            <a:pPr>
              <a:lnSpc>
                <a:spcPct val="150000"/>
              </a:lnSpc>
            </a:pPr>
            <a:r>
              <a:rPr lang="en-US" sz="1900" smtClean="0"/>
              <a:t>Console.WriteLine("byte:{0} to {1}", byte.MinValue, byte.MaxValue);</a:t>
            </a:r>
          </a:p>
          <a:p>
            <a:pPr>
              <a:lnSpc>
                <a:spcPct val="150000"/>
              </a:lnSpc>
            </a:pPr>
            <a:r>
              <a:rPr lang="en-US" sz="1900" smtClean="0"/>
              <a:t>Console.WriteLine("short:{0} to {1}", short.MinValue, short.MaxValue);</a:t>
            </a:r>
          </a:p>
          <a:p>
            <a:pPr>
              <a:lnSpc>
                <a:spcPct val="150000"/>
              </a:lnSpc>
            </a:pPr>
            <a:r>
              <a:rPr lang="en-US" sz="1900" smtClean="0"/>
              <a:t>Console.WriteLine("ushort:{0} to {1}", ushort.MinValue, 		ushort.MaxValue);</a:t>
            </a:r>
          </a:p>
          <a:p>
            <a:pPr>
              <a:lnSpc>
                <a:spcPct val="150000"/>
              </a:lnSpc>
            </a:pPr>
            <a:r>
              <a:rPr lang="en-US" sz="1900" smtClean="0"/>
              <a:t>Console.WriteLine("int:{0} to {1}", int.MinValue, int.MaxValue);</a:t>
            </a:r>
          </a:p>
          <a:p>
            <a:pPr>
              <a:lnSpc>
                <a:spcPct val="150000"/>
              </a:lnSpc>
            </a:pPr>
            <a:r>
              <a:rPr lang="en-US" sz="1900" smtClean="0"/>
              <a:t>Console.WriteLine("long:{0} to {1}", long.MinValue, long.MaxValue);</a:t>
            </a:r>
          </a:p>
          <a:p>
            <a:pPr>
              <a:lnSpc>
                <a:spcPct val="150000"/>
              </a:lnSpc>
            </a:pPr>
            <a:r>
              <a:rPr lang="en-US" sz="1900" smtClean="0"/>
              <a:t>Console.WriteLine("decimal:{0} to {1}", decimal.MinValue, 	decimal.MaxValue);</a:t>
            </a:r>
          </a:p>
          <a:p>
            <a:pPr>
              <a:lnSpc>
                <a:spcPct val="150000"/>
              </a:lnSpc>
            </a:pPr>
            <a:r>
              <a:rPr lang="en-US" sz="1900" smtClean="0"/>
              <a:t>Console.ReadLine();</a:t>
            </a:r>
          </a:p>
          <a:p>
            <a:endParaRPr lang="en-US" sz="1900"/>
          </a:p>
        </p:txBody>
      </p:sp>
    </p:spTree>
    <p:extLst>
      <p:ext uri="{BB962C8B-B14F-4D97-AF65-F5344CB8AC3E}">
        <p14:creationId xmlns:p14="http://schemas.microsoft.com/office/powerpoint/2010/main" val="19945204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4525963"/>
          </a:xfrm>
        </p:spPr>
        <p:txBody>
          <a:bodyPr>
            <a:noAutofit/>
          </a:bodyPr>
          <a:lstStyle/>
          <a:p>
            <a:pPr marL="0" indent="0">
              <a:spcBef>
                <a:spcPts val="0"/>
              </a:spcBef>
              <a:buNone/>
            </a:pPr>
            <a:r>
              <a:rPr lang="en-US" sz="1500">
                <a:latin typeface="Courier New" pitchFamily="49" charset="0"/>
                <a:cs typeface="Courier New" pitchFamily="49" charset="0"/>
              </a:rPr>
              <a:t>26  class Program</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static void Main(string[] args)</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ArrayList empArray = new ArrayList(); </a:t>
            </a:r>
          </a:p>
          <a:p>
            <a:pPr marL="0" indent="0">
              <a:spcBef>
                <a:spcPts val="0"/>
              </a:spcBef>
              <a:buNone/>
            </a:pPr>
            <a:r>
              <a:rPr lang="en-US" sz="1500">
                <a:latin typeface="Courier New" pitchFamily="49" charset="0"/>
                <a:cs typeface="Courier New" pitchFamily="49" charset="0"/>
              </a:rPr>
              <a:t>31          ArrayList intArray = new ArrayList();            </a:t>
            </a:r>
          </a:p>
          <a:p>
            <a:pPr marL="0" indent="0">
              <a:spcBef>
                <a:spcPts val="0"/>
              </a:spcBef>
              <a:buNone/>
            </a:pPr>
            <a:r>
              <a:rPr lang="vi-VN" sz="1500">
                <a:latin typeface="Courier New" pitchFamily="49" charset="0"/>
                <a:cs typeface="Courier New" pitchFamily="49" charset="0"/>
              </a:rPr>
              <a:t>32          // đưa vào mảng</a:t>
            </a:r>
          </a:p>
          <a:p>
            <a:pPr marL="0" indent="0">
              <a:spcBef>
                <a:spcPts val="0"/>
              </a:spcBef>
              <a:buNone/>
            </a:pPr>
            <a:r>
              <a:rPr lang="nn-NO" sz="1500">
                <a:latin typeface="Courier New" pitchFamily="49" charset="0"/>
                <a:cs typeface="Courier New" pitchFamily="49" charset="0"/>
              </a:rPr>
              <a:t>33          for (int i = 0; i &lt; 5; i++)</a:t>
            </a:r>
          </a:p>
          <a:p>
            <a:pPr marL="0" indent="0">
              <a:spcBef>
                <a:spcPts val="0"/>
              </a:spcBef>
              <a:buNone/>
            </a:pPr>
            <a:r>
              <a:rPr lang="en-US" sz="1500">
                <a:latin typeface="Courier New" pitchFamily="49" charset="0"/>
                <a:cs typeface="Courier New" pitchFamily="49" charset="0"/>
              </a:rPr>
              <a:t>34          {</a:t>
            </a:r>
          </a:p>
          <a:p>
            <a:pPr marL="0" indent="0">
              <a:spcBef>
                <a:spcPts val="0"/>
              </a:spcBef>
              <a:buNone/>
            </a:pPr>
            <a:r>
              <a:rPr lang="en-US" sz="1500">
                <a:latin typeface="Courier New" pitchFamily="49" charset="0"/>
                <a:cs typeface="Courier New" pitchFamily="49" charset="0"/>
              </a:rPr>
              <a:t>35              empArray.Add(new Employee(i + 100));</a:t>
            </a:r>
          </a:p>
          <a:p>
            <a:pPr marL="0" indent="0">
              <a:spcBef>
                <a:spcPts val="0"/>
              </a:spcBef>
              <a:buNone/>
            </a:pPr>
            <a:r>
              <a:rPr lang="en-US" sz="1500">
                <a:latin typeface="Courier New" pitchFamily="49" charset="0"/>
                <a:cs typeface="Courier New" pitchFamily="49" charset="0"/>
              </a:rPr>
              <a:t>36              intArray.Add(i * 5);</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de-DE" sz="1500">
                <a:latin typeface="Courier New" pitchFamily="49" charset="0"/>
                <a:cs typeface="Courier New" pitchFamily="49" charset="0"/>
              </a:rPr>
              <a:t>38          // in tất cả nội dung</a:t>
            </a:r>
          </a:p>
          <a:p>
            <a:pPr marL="0" indent="0">
              <a:spcBef>
                <a:spcPts val="0"/>
              </a:spcBef>
              <a:buNone/>
            </a:pPr>
            <a:r>
              <a:rPr lang="nn-NO" sz="1500">
                <a:latin typeface="Courier New" pitchFamily="49" charset="0"/>
                <a:cs typeface="Courier New" pitchFamily="49" charset="0"/>
              </a:rPr>
              <a:t>39          for (int i = 0; i &lt; intArray.Count; i++)</a:t>
            </a:r>
          </a:p>
          <a:p>
            <a:pPr marL="0" indent="0">
              <a:spcBef>
                <a:spcPts val="0"/>
              </a:spcBef>
              <a:buNone/>
            </a:pPr>
            <a:r>
              <a:rPr lang="en-US" sz="1500">
                <a:latin typeface="Courier New" pitchFamily="49" charset="0"/>
                <a:cs typeface="Courier New" pitchFamily="49" charset="0"/>
              </a:rPr>
              <a:t>40          {</a:t>
            </a:r>
          </a:p>
          <a:p>
            <a:pPr marL="0" indent="0">
              <a:spcBef>
                <a:spcPts val="0"/>
              </a:spcBef>
              <a:buNone/>
            </a:pPr>
            <a:r>
              <a:rPr lang="it-IT" sz="1500">
                <a:latin typeface="Courier New" pitchFamily="49" charset="0"/>
                <a:cs typeface="Courier New" pitchFamily="49" charset="0"/>
              </a:rPr>
              <a:t>41              Console.Write("{0} ", intArray[i].ToString());</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Console.WriteLine("\n");</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spTree>
    <p:extLst>
      <p:ext uri="{BB962C8B-B14F-4D97-AF65-F5344CB8AC3E}">
        <p14:creationId xmlns:p14="http://schemas.microsoft.com/office/powerpoint/2010/main" val="318211630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7"/>
            <a:ext cx="8229600" cy="2697163"/>
          </a:xfrm>
        </p:spPr>
        <p:txBody>
          <a:bodyPr>
            <a:noAutofit/>
          </a:bodyPr>
          <a:lstStyle/>
          <a:p>
            <a:pPr marL="0" indent="0">
              <a:spcBef>
                <a:spcPts val="0"/>
              </a:spcBef>
              <a:buNone/>
            </a:pPr>
            <a:r>
              <a:rPr lang="en-US" sz="1500">
                <a:latin typeface="Courier New" pitchFamily="49" charset="0"/>
                <a:cs typeface="Courier New" pitchFamily="49" charset="0"/>
              </a:rPr>
              <a:t>44          // in tất cả nội dung của mảng</a:t>
            </a:r>
          </a:p>
          <a:p>
            <a:pPr marL="0" indent="0">
              <a:spcBef>
                <a:spcPts val="0"/>
              </a:spcBef>
              <a:buNone/>
            </a:pPr>
            <a:r>
              <a:rPr lang="en-US" sz="1500">
                <a:latin typeface="Courier New" pitchFamily="49" charset="0"/>
                <a:cs typeface="Courier New" pitchFamily="49" charset="0"/>
              </a:rPr>
              <a:t>45          for (int i = 0; i &lt; empArray.Count; i++)</a:t>
            </a:r>
          </a:p>
          <a:p>
            <a:pPr marL="0" indent="0">
              <a:spcBef>
                <a:spcPts val="0"/>
              </a:spcBef>
              <a:buNone/>
            </a:pPr>
            <a:r>
              <a:rPr lang="en-US" sz="1500">
                <a:latin typeface="Courier New" pitchFamily="49" charset="0"/>
                <a:cs typeface="Courier New" pitchFamily="49" charset="0"/>
              </a:rPr>
              <a:t>46          {</a:t>
            </a:r>
          </a:p>
          <a:p>
            <a:pPr marL="0" indent="0">
              <a:spcBef>
                <a:spcPts val="0"/>
              </a:spcBef>
              <a:buNone/>
            </a:pPr>
            <a:r>
              <a:rPr lang="en-US" sz="1500">
                <a:latin typeface="Courier New" pitchFamily="49" charset="0"/>
                <a:cs typeface="Courier New" pitchFamily="49" charset="0"/>
              </a:rPr>
              <a:t>47              Console.Write("{0} ", empArray[i].ToString());</a:t>
            </a:r>
          </a:p>
          <a:p>
            <a:pPr marL="0" indent="0">
              <a:spcBef>
                <a:spcPts val="0"/>
              </a:spcBef>
              <a:buNone/>
            </a:pPr>
            <a:r>
              <a:rPr lang="en-US" sz="1500">
                <a:latin typeface="Courier New" pitchFamily="49" charset="0"/>
                <a:cs typeface="Courier New" pitchFamily="49" charset="0"/>
              </a:rPr>
              <a:t>48          }</a:t>
            </a:r>
          </a:p>
          <a:p>
            <a:pPr marL="0" indent="0">
              <a:spcBef>
                <a:spcPts val="0"/>
              </a:spcBef>
              <a:buNone/>
            </a:pPr>
            <a:r>
              <a:rPr lang="en-US" sz="1500">
                <a:latin typeface="Courier New" pitchFamily="49" charset="0"/>
                <a:cs typeface="Courier New" pitchFamily="49" charset="0"/>
              </a:rPr>
              <a:t>49          Console.WriteLine("\n");</a:t>
            </a:r>
          </a:p>
          <a:p>
            <a:pPr marL="0" indent="0">
              <a:spcBef>
                <a:spcPts val="0"/>
              </a:spcBef>
              <a:buNone/>
            </a:pPr>
            <a:r>
              <a:rPr lang="en-US" sz="1500">
                <a:latin typeface="Courier New" pitchFamily="49" charset="0"/>
                <a:cs typeface="Courier New" pitchFamily="49" charset="0"/>
              </a:rPr>
              <a:t>50          Console.WriteLine("empArray.Count: {0}", empArray.Count); </a:t>
            </a:r>
          </a:p>
          <a:p>
            <a:pPr marL="0" indent="0">
              <a:spcBef>
                <a:spcPts val="0"/>
              </a:spcBef>
              <a:buNone/>
              <a:tabLst>
                <a:tab pos="457200" algn="l"/>
              </a:tabLst>
            </a:pPr>
            <a:r>
              <a:rPr lang="en-US" sz="1500">
                <a:latin typeface="Courier New" pitchFamily="49" charset="0"/>
                <a:cs typeface="Courier New" pitchFamily="49" charset="0"/>
              </a:rPr>
              <a:t>51          Console.WriteLine("empArray.Capacity: {0}", </a:t>
            </a:r>
            <a:r>
              <a:rPr lang="en-US" sz="1500" smtClean="0">
                <a:latin typeface="Courier New" pitchFamily="49" charset="0"/>
                <a:cs typeface="Courier New" pitchFamily="49" charset="0"/>
              </a:rPr>
              <a:t>	empArray.Capacity</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52      }</a:t>
            </a:r>
          </a:p>
          <a:p>
            <a:pPr marL="0" indent="0">
              <a:spcBef>
                <a:spcPts val="0"/>
              </a:spcBef>
              <a:buNone/>
            </a:pPr>
            <a:r>
              <a:rPr lang="en-US" sz="1500">
                <a:latin typeface="Courier New" pitchFamily="49" charset="0"/>
                <a:cs typeface="Courier New" pitchFamily="49" charset="0"/>
              </a:rPr>
              <a:t>53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ArrayList</a:t>
            </a:r>
            <a:endParaRPr lang="en-US" b="1"/>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114800"/>
            <a:ext cx="498837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0155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a:t>Hàng đợi là một tập hợp trong đó có thứ tự vào trước và ra trước (FIFO).</a:t>
            </a:r>
          </a:p>
          <a:p>
            <a:endParaRPr lang="en-US"/>
          </a:p>
        </p:txBody>
      </p:sp>
      <p:sp>
        <p:nvSpPr>
          <p:cNvPr id="7"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43353626"/>
              </p:ext>
            </p:extLst>
          </p:nvPr>
        </p:nvGraphicFramePr>
        <p:xfrm>
          <a:off x="685800" y="2971800"/>
          <a:ext cx="7772400" cy="2941320"/>
        </p:xfrm>
        <a:graphic>
          <a:graphicData uri="http://schemas.openxmlformats.org/drawingml/2006/table">
            <a:tbl>
              <a:tblPr firstRow="1" bandRow="1">
                <a:tableStyleId>{5C22544A-7EE6-4342-B048-85BDC9FD1C3A}</a:tableStyleId>
              </a:tblPr>
              <a:tblGrid>
                <a:gridCol w="2438400"/>
                <a:gridCol w="5334000"/>
              </a:tblGrid>
              <a:tr h="370840">
                <a:tc>
                  <a:txBody>
                    <a:bodyPr/>
                    <a:lstStyle/>
                    <a:p>
                      <a:r>
                        <a:rPr lang="en-US" sz="2000" smtClean="0">
                          <a:latin typeface="Calibri (Body)"/>
                        </a:rPr>
                        <a:t>Thuộc</a:t>
                      </a:r>
                      <a:r>
                        <a:rPr lang="en-US" sz="2000" baseline="0" smtClean="0">
                          <a:latin typeface="Calibri (Body)"/>
                        </a:rPr>
                        <a:t> tính</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a:t>
                      </a:r>
                      <a:r>
                        <a:rPr lang="en-US" sz="2000">
                          <a:effectLst/>
                          <a:latin typeface="Calibri (Body)"/>
                          <a:ea typeface="Verdana"/>
                          <a:cs typeface="Verdana"/>
                        </a:rPr>
                        <a:t>unt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t</a:t>
                      </a:r>
                      <a:r>
                        <a:rPr lang="en-US" sz="2000">
                          <a:effectLst/>
                          <a:latin typeface="Calibri (Body)"/>
                          <a:ea typeface="Times New Roman"/>
                          <a:cs typeface="Times New Roman"/>
                        </a:rPr>
                        <a:t>rả</a:t>
                      </a:r>
                      <a:r>
                        <a:rPr lang="en-US" sz="2000" spc="-10">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5">
                          <a:effectLst/>
                          <a:latin typeface="Calibri (Body)"/>
                          <a:ea typeface="Times New Roman"/>
                          <a:cs typeface="Times New Roman"/>
                        </a:rPr>
                        <a:t> </a:t>
                      </a:r>
                      <a:r>
                        <a:rPr lang="en-US" sz="2000" spc="-10">
                          <a:effectLst/>
                          <a:latin typeface="Calibri (Body)"/>
                          <a:ea typeface="Times New Roman"/>
                          <a:cs typeface="Times New Roman"/>
                        </a:rPr>
                        <a:t>h</a:t>
                      </a:r>
                      <a:r>
                        <a:rPr lang="en-US" sz="2000">
                          <a:effectLst/>
                          <a:latin typeface="Calibri (Body)"/>
                          <a:ea typeface="Times New Roman"/>
                          <a:cs typeface="Times New Roman"/>
                        </a:rPr>
                        <a:t>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10">
                          <a:effectLst/>
                          <a:latin typeface="Calibri (Body)"/>
                          <a:ea typeface="Verdana"/>
                          <a:cs typeface="Verdana"/>
                        </a:rPr>
                        <a:t>I</a:t>
                      </a:r>
                      <a:r>
                        <a:rPr lang="en-US" sz="2000">
                          <a:effectLst/>
                          <a:latin typeface="Calibri (Body)"/>
                          <a:ea typeface="Verdana"/>
                          <a:cs typeface="Verdana"/>
                        </a:rPr>
                        <a:t>sR</a:t>
                      </a:r>
                      <a:r>
                        <a:rPr lang="en-US" sz="2000" spc="-10">
                          <a:effectLst/>
                          <a:latin typeface="Calibri (Body)"/>
                          <a:ea typeface="Verdana"/>
                          <a:cs typeface="Verdana"/>
                        </a:rPr>
                        <a:t>e</a:t>
                      </a:r>
                      <a:r>
                        <a:rPr lang="en-US" sz="2000">
                          <a:effectLst/>
                          <a:latin typeface="Calibri (Body)"/>
                          <a:ea typeface="Verdana"/>
                          <a:cs typeface="Verdana"/>
                        </a:rPr>
                        <a:t>adO</a:t>
                      </a:r>
                      <a:r>
                        <a:rPr lang="en-US" sz="2000" spc="5">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hỉ</a:t>
                      </a:r>
                      <a:r>
                        <a:rPr lang="en-US" sz="2000" spc="-5">
                          <a:effectLst/>
                          <a:latin typeface="Calibri (Body)"/>
                          <a:ea typeface="Times New Roman"/>
                          <a:cs typeface="Times New Roman"/>
                        </a:rPr>
                        <a:t> </a:t>
                      </a:r>
                      <a:r>
                        <a:rPr lang="en-US" sz="2000">
                          <a:effectLst/>
                          <a:latin typeface="Calibri (Body)"/>
                          <a:ea typeface="Times New Roman"/>
                          <a:cs typeface="Times New Roman"/>
                        </a:rPr>
                        <a:t>đọc</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10">
                          <a:effectLst/>
                          <a:latin typeface="Calibri (Body)"/>
                          <a:ea typeface="Verdana"/>
                          <a:cs typeface="Verdana"/>
                        </a:rPr>
                        <a:t>I</a:t>
                      </a:r>
                      <a:r>
                        <a:rPr lang="en-US" sz="2000">
                          <a:effectLst/>
                          <a:latin typeface="Calibri (Body)"/>
                          <a:ea typeface="Verdana"/>
                          <a:cs typeface="Verdana"/>
                        </a:rPr>
                        <a:t>s</a:t>
                      </a: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hr</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ized</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25">
                          <a:effectLst/>
                          <a:latin typeface="Calibri (Body)"/>
                          <a:ea typeface="Times New Roman"/>
                          <a:cs typeface="Times New Roman"/>
                        </a:rPr>
                        <a:t> </a:t>
                      </a:r>
                      <a:r>
                        <a:rPr lang="en-US" sz="2000">
                          <a:effectLst/>
                          <a:latin typeface="Calibri (Body)"/>
                          <a:ea typeface="Times New Roman"/>
                          <a:cs typeface="Times New Roman"/>
                        </a:rPr>
                        <a:t>đồng</a:t>
                      </a:r>
                      <a:r>
                        <a:rPr lang="en-US" sz="2000" spc="-10">
                          <a:effectLst/>
                          <a:latin typeface="Calibri (Body)"/>
                          <a:ea typeface="Times New Roman"/>
                          <a:cs typeface="Times New Roman"/>
                        </a:rPr>
                        <a:t> </a:t>
                      </a:r>
                      <a:r>
                        <a:rPr lang="en-US" sz="2000">
                          <a:effectLst/>
                          <a:latin typeface="Calibri (Body)"/>
                          <a:ea typeface="Times New Roman"/>
                          <a:cs typeface="Times New Roman"/>
                        </a:rPr>
                        <a:t>bộ</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R</a:t>
                      </a:r>
                      <a:r>
                        <a:rPr lang="en-US" sz="2000">
                          <a:effectLst/>
                          <a:latin typeface="Calibri (Body)"/>
                          <a:ea typeface="Verdana"/>
                          <a:cs typeface="Verdana"/>
                        </a:rPr>
                        <a:t>o</a:t>
                      </a:r>
                      <a:r>
                        <a:rPr lang="en-US" sz="2000" spc="-5">
                          <a:effectLst/>
                          <a:latin typeface="Calibri (Body)"/>
                          <a:ea typeface="Verdana"/>
                          <a:cs typeface="Verdana"/>
                        </a:rPr>
                        <a:t>o</a:t>
                      </a:r>
                      <a:r>
                        <a:rPr lang="en-US" sz="2000">
                          <a:effectLst/>
                          <a:latin typeface="Calibri (Body)"/>
                          <a:ea typeface="Verdana"/>
                          <a:cs typeface="Verdana"/>
                        </a:rPr>
                        <a:t>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13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40">
                          <a:effectLst/>
                          <a:latin typeface="Calibri (Body)"/>
                          <a:ea typeface="Times New Roman"/>
                          <a:cs typeface="Times New Roman"/>
                        </a:rPr>
                        <a:t> </a:t>
                      </a:r>
                      <a:r>
                        <a:rPr lang="en-US" sz="2000">
                          <a:effectLst/>
                          <a:latin typeface="Calibri (Body)"/>
                          <a:ea typeface="Times New Roman"/>
                          <a:cs typeface="Times New Roman"/>
                        </a:rPr>
                        <a:t>về</a:t>
                      </a:r>
                      <a:r>
                        <a:rPr lang="en-US" sz="2000" spc="160">
                          <a:effectLst/>
                          <a:latin typeface="Calibri (Body)"/>
                          <a:ea typeface="Times New Roman"/>
                          <a:cs typeface="Times New Roman"/>
                        </a:rPr>
                        <a:t> </a:t>
                      </a:r>
                      <a:r>
                        <a:rPr lang="en-US" sz="2000">
                          <a:effectLst/>
                          <a:latin typeface="Calibri (Body)"/>
                          <a:ea typeface="Times New Roman"/>
                          <a:cs typeface="Times New Roman"/>
                        </a:rPr>
                        <a:t>đối</a:t>
                      </a:r>
                      <a:r>
                        <a:rPr lang="en-US" sz="2000" spc="150">
                          <a:effectLst/>
                          <a:latin typeface="Calibri (Body)"/>
                          <a:ea typeface="Times New Roman"/>
                          <a:cs typeface="Times New Roman"/>
                        </a:rPr>
                        <a:t> </a:t>
                      </a:r>
                      <a:r>
                        <a:rPr lang="en-US" sz="2000">
                          <a:effectLst/>
                          <a:latin typeface="Calibri (Body)"/>
                          <a:ea typeface="Times New Roman"/>
                          <a:cs typeface="Times New Roman"/>
                        </a:rPr>
                        <a:t>tượ</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14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ể</a:t>
                      </a:r>
                      <a:r>
                        <a:rPr lang="en-US" sz="2000" spc="14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130">
                          <a:effectLst/>
                          <a:latin typeface="Calibri (Body)"/>
                          <a:ea typeface="Times New Roman"/>
                          <a:cs typeface="Times New Roman"/>
                        </a:rPr>
                        <a:t> </a:t>
                      </a:r>
                      <a:r>
                        <a:rPr lang="en-US" sz="2000" spc="-5">
                          <a:effectLst/>
                          <a:latin typeface="Calibri (Body)"/>
                          <a:ea typeface="Times New Roman"/>
                          <a:cs typeface="Times New Roman"/>
                        </a:rPr>
                        <a:t>s</a:t>
                      </a:r>
                      <a:r>
                        <a:rPr lang="en-US" sz="2000">
                          <a:effectLst/>
                          <a:latin typeface="Calibri (Body)"/>
                          <a:ea typeface="Times New Roman"/>
                          <a:cs typeface="Times New Roman"/>
                        </a:rPr>
                        <a:t>ử</a:t>
                      </a:r>
                      <a:r>
                        <a:rPr lang="en-US" sz="2000" spc="155">
                          <a:effectLst/>
                          <a:latin typeface="Calibri (Body)"/>
                          <a:ea typeface="Times New Roman"/>
                          <a:cs typeface="Times New Roman"/>
                        </a:rPr>
                        <a:t> </a:t>
                      </a:r>
                      <a:r>
                        <a:rPr lang="en-US" sz="2000">
                          <a:effectLst/>
                          <a:latin typeface="Calibri (Body)"/>
                          <a:ea typeface="Times New Roman"/>
                          <a:cs typeface="Times New Roman"/>
                        </a:rPr>
                        <a:t>dụng</a:t>
                      </a:r>
                      <a:r>
                        <a:rPr lang="en-US" sz="2000" spc="150">
                          <a:effectLst/>
                          <a:latin typeface="Calibri (Body)"/>
                          <a:ea typeface="Times New Roman"/>
                          <a:cs typeface="Times New Roman"/>
                        </a:rPr>
                        <a:t> </a:t>
                      </a:r>
                      <a:r>
                        <a:rPr lang="en-US" sz="2000">
                          <a:effectLst/>
                          <a:latin typeface="Calibri (Body)"/>
                          <a:ea typeface="Times New Roman"/>
                          <a:cs typeface="Times New Roman"/>
                        </a:rPr>
                        <a:t>để</a:t>
                      </a:r>
                      <a:endParaRPr lang="en-US" sz="2000">
                        <a:effectLst/>
                        <a:latin typeface="Calibri (Body)"/>
                        <a:ea typeface="Calibri"/>
                        <a:cs typeface="Times New Roman"/>
                      </a:endParaRPr>
                    </a:p>
                    <a:p>
                      <a:pPr marL="67945">
                        <a:lnSpc>
                          <a:spcPct val="115000"/>
                        </a:lnSpc>
                        <a:spcBef>
                          <a:spcPts val="420"/>
                        </a:spcBef>
                        <a:spcAft>
                          <a:spcPts val="0"/>
                        </a:spcAft>
                      </a:pPr>
                      <a:r>
                        <a:rPr lang="en-US" sz="2000">
                          <a:effectLst/>
                          <a:latin typeface="Calibri (Body)"/>
                          <a:ea typeface="Times New Roman"/>
                          <a:cs typeface="Times New Roman"/>
                        </a:rPr>
                        <a:t>đồ</a:t>
                      </a:r>
                      <a:r>
                        <a:rPr lang="en-US" sz="2000" spc="-10">
                          <a:effectLst/>
                          <a:latin typeface="Calibri (Body)"/>
                          <a:ea typeface="Times New Roman"/>
                          <a:cs typeface="Times New Roman"/>
                        </a:rPr>
                        <a:t>n</a:t>
                      </a:r>
                      <a:r>
                        <a:rPr lang="en-US" sz="2000">
                          <a:effectLst/>
                          <a:latin typeface="Calibri (Body)"/>
                          <a:ea typeface="Times New Roman"/>
                          <a:cs typeface="Times New Roman"/>
                        </a:rPr>
                        <a:t>g bộ </a:t>
                      </a:r>
                      <a:r>
                        <a:rPr lang="en-US" sz="2000" spc="-5">
                          <a:effectLst/>
                          <a:latin typeface="Calibri (Body)"/>
                          <a:ea typeface="Times New Roman"/>
                          <a:cs typeface="Times New Roman"/>
                        </a:rPr>
                        <a:t>t</a:t>
                      </a:r>
                      <a:r>
                        <a:rPr lang="en-US" sz="2000">
                          <a:effectLst/>
                          <a:latin typeface="Calibri (Body)"/>
                          <a:ea typeface="Times New Roman"/>
                          <a:cs typeface="Times New Roman"/>
                        </a:rPr>
                        <a:t>r</a:t>
                      </a:r>
                      <a:r>
                        <a:rPr lang="en-US" sz="2000" spc="-10">
                          <a:effectLst/>
                          <a:latin typeface="Calibri (Body)"/>
                          <a:ea typeface="Times New Roman"/>
                          <a:cs typeface="Times New Roman"/>
                        </a:rPr>
                        <a:t>u</a:t>
                      </a:r>
                      <a:r>
                        <a:rPr lang="en-US" sz="2000">
                          <a:effectLst/>
                          <a:latin typeface="Calibri (Body)"/>
                          <a:ea typeface="Times New Roman"/>
                          <a:cs typeface="Times New Roman"/>
                        </a:rPr>
                        <a:t>y</a:t>
                      </a:r>
                      <a:r>
                        <a:rPr lang="en-US" sz="2000" spc="-25">
                          <a:effectLst/>
                          <a:latin typeface="Calibri (Body)"/>
                          <a:ea typeface="Times New Roman"/>
                          <a:cs typeface="Times New Roman"/>
                        </a:rPr>
                        <a:t> </a:t>
                      </a:r>
                      <a:r>
                        <a:rPr lang="en-US" sz="2000" spc="-5">
                          <a:effectLst/>
                          <a:latin typeface="Calibri (Body)"/>
                          <a:ea typeface="Times New Roman"/>
                          <a:cs typeface="Times New Roman"/>
                        </a:rPr>
                        <a:t>cậ</a:t>
                      </a:r>
                      <a:r>
                        <a:rPr lang="en-US" sz="2000">
                          <a:effectLst/>
                          <a:latin typeface="Calibri (Body)"/>
                          <a:ea typeface="Times New Roman"/>
                          <a:cs typeface="Times New Roman"/>
                        </a:rPr>
                        <a:t>p</a:t>
                      </a:r>
                      <a:r>
                        <a:rPr lang="en-US" sz="2000" spc="-20">
                          <a:effectLst/>
                          <a:latin typeface="Calibri (Body)"/>
                          <a:ea typeface="Times New Roman"/>
                          <a:cs typeface="Times New Roman"/>
                        </a:rPr>
                        <a:t> </a:t>
                      </a:r>
                      <a:r>
                        <a:rPr lang="en-US" sz="2000" spc="-5">
                          <a:effectLst/>
                          <a:latin typeface="Calibri (Body)"/>
                          <a:ea typeface="Verdana"/>
                          <a:cs typeface="Verdana"/>
                        </a:rPr>
                        <a:t>Qu</a:t>
                      </a:r>
                      <a:r>
                        <a:rPr lang="en-US" sz="2000">
                          <a:effectLst/>
                          <a:latin typeface="Calibri (Body)"/>
                          <a:ea typeface="Verdana"/>
                          <a:cs typeface="Verdana"/>
                        </a:rPr>
                        <a:t>e</a:t>
                      </a:r>
                      <a:r>
                        <a:rPr lang="en-US" sz="2000" spc="-10">
                          <a:effectLst/>
                          <a:latin typeface="Calibri (Body)"/>
                          <a:ea typeface="Verdana"/>
                          <a:cs typeface="Verdana"/>
                        </a:rPr>
                        <a:t>u</a:t>
                      </a:r>
                      <a:r>
                        <a:rPr lang="en-US" sz="2000" spc="5">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57552869"/>
              </p:ext>
            </p:extLst>
          </p:nvPr>
        </p:nvGraphicFramePr>
        <p:xfrm>
          <a:off x="457200" y="1524000"/>
          <a:ext cx="8229600" cy="4394200"/>
        </p:xfrm>
        <a:graphic>
          <a:graphicData uri="http://schemas.openxmlformats.org/drawingml/2006/table">
            <a:tbl>
              <a:tblPr firstRow="1" bandRow="1">
                <a:tableStyleId>{5C22544A-7EE6-4342-B048-85BDC9FD1C3A}</a:tableStyleId>
              </a:tblPr>
              <a:tblGrid>
                <a:gridCol w="2590800"/>
                <a:gridCol w="5638800"/>
              </a:tblGrid>
              <a:tr h="370840">
                <a:tc>
                  <a:txBody>
                    <a:bodyPr/>
                    <a:lstStyle/>
                    <a:p>
                      <a:r>
                        <a:rPr lang="en-US" sz="2000" smtClean="0">
                          <a:latin typeface="Calibri (Body)"/>
                        </a:rPr>
                        <a:t>Phương</a:t>
                      </a:r>
                      <a:r>
                        <a:rPr lang="en-US" sz="2000" baseline="0" smtClean="0">
                          <a:latin typeface="Calibri (Body)"/>
                        </a:rPr>
                        <a:t> thức</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0"/>
                        </a:spcBef>
                        <a:spcAft>
                          <a:spcPts val="0"/>
                        </a:spcAft>
                      </a:pPr>
                      <a:r>
                        <a:rPr lang="en-US" sz="2000">
                          <a:effectLst/>
                          <a:latin typeface="Calibri (Body)"/>
                          <a:ea typeface="Verdana"/>
                          <a:cs typeface="Verdana"/>
                        </a:rPr>
                        <a:t>Clea</a:t>
                      </a:r>
                      <a:r>
                        <a:rPr lang="en-US" sz="2000" spc="-5">
                          <a:effectLst/>
                          <a:latin typeface="Calibri (Body)"/>
                          <a:ea typeface="Verdana"/>
                          <a:cs typeface="Verdana"/>
                        </a:rPr>
                        <a:t>r</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ất</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ả</a:t>
                      </a:r>
                      <a:r>
                        <a:rPr lang="en-US" sz="2000" spc="-1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1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a:t>
                      </a:r>
                      <a:r>
                        <a:rPr lang="en-US" sz="2000">
                          <a:effectLst/>
                          <a:latin typeface="Calibri (Body)"/>
                          <a:ea typeface="Verdana"/>
                          <a:cs typeface="Verdana"/>
                        </a:rPr>
                        <a:t>ntains()</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X</a:t>
                      </a:r>
                      <a:r>
                        <a:rPr lang="en-US" sz="2000">
                          <a:effectLst/>
                          <a:latin typeface="Calibri (Body)"/>
                          <a:ea typeface="Times New Roman"/>
                          <a:cs typeface="Times New Roman"/>
                        </a:rPr>
                        <a:t>ác</a:t>
                      </a:r>
                      <a:r>
                        <a:rPr lang="en-US" sz="2000" spc="-5">
                          <a:effectLst/>
                          <a:latin typeface="Calibri (Body)"/>
                          <a:ea typeface="Times New Roman"/>
                          <a:cs typeface="Times New Roman"/>
                        </a:rPr>
                        <a:t> </a:t>
                      </a:r>
                      <a:r>
                        <a:rPr lang="en-US" sz="2000" spc="-10">
                          <a:effectLst/>
                          <a:latin typeface="Calibri (Body)"/>
                          <a:ea typeface="Times New Roman"/>
                          <a:cs typeface="Times New Roman"/>
                        </a:rPr>
                        <a:t>đ</a:t>
                      </a:r>
                      <a:r>
                        <a:rPr lang="en-US" sz="2000" spc="1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mản</a:t>
                      </a:r>
                      <a:r>
                        <a:rPr lang="en-US" sz="2000" spc="-5">
                          <a:effectLst/>
                          <a:latin typeface="Calibri (Body)"/>
                          <a:ea typeface="Times New Roman"/>
                          <a:cs typeface="Times New Roman"/>
                        </a:rPr>
                        <a:t>g</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C</a:t>
                      </a:r>
                      <a:r>
                        <a:rPr lang="en-US" sz="2000" spc="-5">
                          <a:effectLst/>
                          <a:latin typeface="Calibri (Body)"/>
                          <a:ea typeface="Verdana"/>
                          <a:cs typeface="Verdana"/>
                        </a:rPr>
                        <a:t>op</a:t>
                      </a:r>
                      <a:r>
                        <a:rPr lang="en-US" sz="2000">
                          <a:effectLst/>
                          <a:latin typeface="Calibri (Body)"/>
                          <a:ea typeface="Verdana"/>
                          <a:cs typeface="Verdana"/>
                        </a:rPr>
                        <a:t>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Sao</a:t>
                      </a:r>
                      <a:r>
                        <a:rPr lang="en-US" sz="2000" spc="17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155">
                          <a:effectLst/>
                          <a:latin typeface="Calibri (Body)"/>
                          <a:ea typeface="Times New Roman"/>
                          <a:cs typeface="Times New Roman"/>
                        </a:rPr>
                        <a:t> </a:t>
                      </a:r>
                      <a:r>
                        <a:rPr lang="en-US" sz="2000">
                          <a:effectLst/>
                          <a:latin typeface="Calibri (Body)"/>
                          <a:ea typeface="Times New Roman"/>
                          <a:cs typeface="Times New Roman"/>
                        </a:rPr>
                        <a:t>những</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150">
                          <a:effectLst/>
                          <a:latin typeface="Calibri (Body)"/>
                          <a:ea typeface="Times New Roman"/>
                          <a:cs typeface="Times New Roman"/>
                        </a:rPr>
                        <a:t> </a:t>
                      </a:r>
                      <a:r>
                        <a:rPr lang="en-US" sz="2000">
                          <a:effectLst/>
                          <a:latin typeface="Calibri (Body)"/>
                          <a:ea typeface="Times New Roman"/>
                          <a:cs typeface="Times New Roman"/>
                        </a:rPr>
                        <a:t>phần</a:t>
                      </a:r>
                      <a:r>
                        <a:rPr lang="en-US" sz="2000" spc="1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6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160">
                          <a:effectLst/>
                          <a:latin typeface="Calibri (Body)"/>
                          <a:ea typeface="Times New Roman"/>
                          <a:cs typeface="Times New Roman"/>
                        </a:rPr>
                        <a:t> </a:t>
                      </a:r>
                      <a:r>
                        <a:rPr lang="en-US" sz="2000" spc="-10">
                          <a:effectLst/>
                          <a:latin typeface="Calibri (Body)"/>
                          <a:ea typeface="Times New Roman"/>
                          <a:cs typeface="Times New Roman"/>
                        </a:rPr>
                        <a:t>đ</a:t>
                      </a:r>
                      <a:r>
                        <a:rPr lang="en-US" sz="2000" spc="15">
                          <a:effectLst/>
                          <a:latin typeface="Calibri (Body)"/>
                          <a:ea typeface="Times New Roman"/>
                          <a:cs typeface="Times New Roman"/>
                        </a:rPr>
                        <a:t>ợ</a:t>
                      </a:r>
                      <a:r>
                        <a:rPr lang="en-US" sz="2000">
                          <a:effectLst/>
                          <a:latin typeface="Calibri (Body)"/>
                          <a:ea typeface="Times New Roman"/>
                          <a:cs typeface="Times New Roman"/>
                        </a:rPr>
                        <a:t>i</a:t>
                      </a:r>
                      <a:r>
                        <a:rPr lang="en-US" sz="2000" spc="17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ế</a:t>
                      </a:r>
                      <a:r>
                        <a:rPr lang="en-US" sz="2000">
                          <a:effectLst/>
                          <a:latin typeface="Calibri (Body)"/>
                          <a:ea typeface="Times New Roman"/>
                          <a:cs typeface="Times New Roman"/>
                        </a:rPr>
                        <a:t>n</a:t>
                      </a:r>
                      <a:r>
                        <a:rPr lang="en-US" sz="2000" spc="175">
                          <a:effectLst/>
                          <a:latin typeface="Calibri (Body)"/>
                          <a:ea typeface="Times New Roman"/>
                          <a:cs typeface="Times New Roman"/>
                        </a:rPr>
                        <a:t> </a:t>
                      </a:r>
                      <a:r>
                        <a:rPr lang="en-US" sz="2000" smtClean="0">
                          <a:effectLst/>
                          <a:latin typeface="Calibri (Body)"/>
                          <a:ea typeface="Times New Roman"/>
                          <a:cs typeface="Times New Roman"/>
                        </a:rPr>
                        <a:t>mảng một</a:t>
                      </a:r>
                      <a:r>
                        <a:rPr lang="en-US" sz="2000" spc="-15" smtClean="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i</a:t>
                      </a:r>
                      <a:r>
                        <a:rPr lang="en-US" sz="2000">
                          <a:effectLst/>
                          <a:latin typeface="Calibri (Body)"/>
                          <a:ea typeface="Times New Roman"/>
                          <a:cs typeface="Times New Roman"/>
                        </a:rPr>
                        <a:t>ều</a:t>
                      </a:r>
                      <a:r>
                        <a:rPr lang="en-US" sz="2000" spc="-25">
                          <a:effectLst/>
                          <a:latin typeface="Calibri (Body)"/>
                          <a:ea typeface="Times New Roman"/>
                          <a:cs typeface="Times New Roman"/>
                        </a:rPr>
                        <a:t> </a:t>
                      </a:r>
                      <a:r>
                        <a:rPr lang="en-US" sz="2000">
                          <a:effectLst/>
                          <a:latin typeface="Calibri (Body)"/>
                          <a:ea typeface="Times New Roman"/>
                          <a:cs typeface="Times New Roman"/>
                        </a:rPr>
                        <a:t>đã</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ồn</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ại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D</a:t>
                      </a:r>
                      <a:r>
                        <a:rPr lang="en-US" sz="2000" spc="-5">
                          <a:effectLst/>
                          <a:latin typeface="Calibri (Body)"/>
                          <a:ea typeface="Verdana"/>
                          <a:cs typeface="Verdana"/>
                        </a:rPr>
                        <a:t>eq</a:t>
                      </a:r>
                      <a:r>
                        <a:rPr lang="en-US" sz="2000" spc="15">
                          <a:effectLst/>
                          <a:latin typeface="Calibri (Body)"/>
                          <a:ea typeface="Verdana"/>
                          <a:cs typeface="Verdana"/>
                        </a:rPr>
                        <a:t>u</a:t>
                      </a:r>
                      <a:r>
                        <a:rPr lang="en-US" sz="2000" spc="-15">
                          <a:effectLst/>
                          <a:latin typeface="Calibri (Body)"/>
                          <a:ea typeface="Verdana"/>
                          <a:cs typeface="Verdana"/>
                        </a:rPr>
                        <a:t>e</a:t>
                      </a:r>
                      <a:r>
                        <a:rPr lang="en-US" sz="2000" spc="15">
                          <a:effectLst/>
                          <a:latin typeface="Calibri (Body)"/>
                          <a:ea typeface="Verdana"/>
                          <a:cs typeface="Verdana"/>
                        </a:rPr>
                        <a:t>u</a:t>
                      </a:r>
                      <a:r>
                        <a:rPr lang="en-US" sz="2000" spc="-15">
                          <a:effectLst/>
                          <a:latin typeface="Calibri (Body)"/>
                          <a:ea typeface="Verdana"/>
                          <a:cs typeface="Verdana"/>
                        </a:rPr>
                        <a:t>e</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và</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spc="-10">
                          <a:effectLst/>
                          <a:latin typeface="Calibri (Body)"/>
                          <a:ea typeface="Times New Roman"/>
                          <a:cs typeface="Times New Roman"/>
                        </a:rPr>
                        <a:t>v</a:t>
                      </a:r>
                      <a:r>
                        <a:rPr lang="en-US" sz="2000">
                          <a:effectLst/>
                          <a:latin typeface="Calibri (Body)"/>
                          <a:ea typeface="Times New Roman"/>
                          <a:cs typeface="Times New Roman"/>
                        </a:rPr>
                        <a:t>ề</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15">
                          <a:effectLst/>
                          <a:latin typeface="Calibri (Body)"/>
                          <a:ea typeface="Times New Roman"/>
                          <a:cs typeface="Times New Roman"/>
                        </a:rPr>
                        <a:t> </a:t>
                      </a:r>
                      <a:r>
                        <a:rPr lang="en-US" sz="2000" spc="-10">
                          <a:effectLst/>
                          <a:latin typeface="Calibri (Body)"/>
                          <a:ea typeface="Times New Roman"/>
                          <a:cs typeface="Times New Roman"/>
                        </a:rPr>
                        <a:t>b</a:t>
                      </a:r>
                      <a:r>
                        <a:rPr lang="en-US" sz="2000">
                          <a:effectLst/>
                          <a:latin typeface="Calibri (Body)"/>
                          <a:ea typeface="Times New Roman"/>
                          <a:cs typeface="Times New Roman"/>
                        </a:rPr>
                        <a:t>ắt</a:t>
                      </a:r>
                      <a:r>
                        <a:rPr lang="en-US" sz="2000" spc="-10">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ầu</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spc="-10">
                          <a:effectLst/>
                          <a:latin typeface="Calibri (Body)"/>
                          <a:ea typeface="Times New Roman"/>
                          <a:cs typeface="Times New Roman"/>
                        </a:rPr>
                        <a:t>ủ</a:t>
                      </a:r>
                      <a:r>
                        <a:rPr lang="en-US" sz="2000">
                          <a:effectLst/>
                          <a:latin typeface="Calibri (Body)"/>
                          <a:ea typeface="Times New Roman"/>
                          <a:cs typeface="Times New Roman"/>
                        </a:rPr>
                        <a:t>a</a:t>
                      </a:r>
                      <a:r>
                        <a:rPr lang="en-US" sz="2000" spc="-1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E</a:t>
                      </a:r>
                      <a:r>
                        <a:rPr lang="en-US" sz="2000" spc="-5">
                          <a:effectLst/>
                          <a:latin typeface="Calibri (Body)"/>
                          <a:ea typeface="Verdana"/>
                          <a:cs typeface="Verdana"/>
                        </a:rPr>
                        <a:t>n</a:t>
                      </a:r>
                      <a:r>
                        <a:rPr lang="en-US" sz="2000">
                          <a:effectLst/>
                          <a:latin typeface="Calibri (Body)"/>
                          <a:ea typeface="Verdana"/>
                          <a:cs typeface="Verdana"/>
                        </a:rPr>
                        <a:t>q</a:t>
                      </a:r>
                      <a:r>
                        <a:rPr lang="en-US" sz="2000" spc="-5">
                          <a:effectLst/>
                          <a:latin typeface="Calibri (Body)"/>
                          <a:ea typeface="Verdana"/>
                          <a:cs typeface="Verdana"/>
                        </a:rPr>
                        <a:t>u</a:t>
                      </a:r>
                      <a:r>
                        <a:rPr lang="en-US" sz="2000">
                          <a:effectLst/>
                          <a:latin typeface="Calibri (Body)"/>
                          <a:ea typeface="Verdana"/>
                          <a:cs typeface="Verdana"/>
                        </a:rPr>
                        <a:t>eue()</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êm</a:t>
                      </a:r>
                      <a:r>
                        <a:rPr lang="en-US" sz="2000" spc="-2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vào</a:t>
                      </a:r>
                      <a:r>
                        <a:rPr lang="en-US" sz="2000" spc="-10">
                          <a:effectLst/>
                          <a:latin typeface="Calibri (Body)"/>
                          <a:ea typeface="Times New Roman"/>
                          <a:cs typeface="Times New Roman"/>
                        </a:rPr>
                        <a:t> </a:t>
                      </a:r>
                      <a:r>
                        <a:rPr lang="en-US" sz="2000">
                          <a:effectLst/>
                          <a:latin typeface="Calibri (Body)"/>
                          <a:ea typeface="Times New Roman"/>
                          <a:cs typeface="Times New Roman"/>
                        </a:rPr>
                        <a:t>hà</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đ</a:t>
                      </a:r>
                      <a:r>
                        <a:rPr lang="en-US" sz="2000" spc="15">
                          <a:effectLst/>
                          <a:latin typeface="Calibri (Body)"/>
                          <a:ea typeface="Times New Roman"/>
                          <a:cs typeface="Times New Roman"/>
                        </a:rPr>
                        <a:t>ợ</a:t>
                      </a:r>
                      <a:r>
                        <a:rPr lang="en-US" sz="2000">
                          <a:effectLst/>
                          <a:latin typeface="Calibri (Body)"/>
                          <a:ea typeface="Times New Roman"/>
                          <a:cs typeface="Times New Roman"/>
                        </a:rPr>
                        <a:t>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25">
                          <a:effectLst/>
                          <a:latin typeface="Calibri (Body)"/>
                          <a:ea typeface="Times New Roman"/>
                          <a:cs typeface="Times New Roman"/>
                        </a:rPr>
                        <a:t> </a:t>
                      </a:r>
                      <a:r>
                        <a:rPr lang="en-US" sz="2000" spc="-5">
                          <a:effectLst/>
                          <a:latin typeface="Calibri (Body)"/>
                          <a:ea typeface="Verdana"/>
                          <a:cs typeface="Verdana"/>
                        </a:rPr>
                        <a:t>e</a:t>
                      </a:r>
                      <a:r>
                        <a:rPr lang="en-US" sz="2000">
                          <a:effectLst/>
                          <a:latin typeface="Calibri (Body)"/>
                          <a:ea typeface="Verdana"/>
                          <a:cs typeface="Verdana"/>
                        </a:rPr>
                        <a:t>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a:t>
                      </a:r>
                      <a:r>
                        <a:rPr lang="en-US" sz="2000">
                          <a:effectLst/>
                          <a:latin typeface="Calibri (Body)"/>
                          <a:ea typeface="Verdana"/>
                          <a:cs typeface="Verdana"/>
                        </a:rPr>
                        <a:t>r</a:t>
                      </a:r>
                      <a:r>
                        <a:rPr lang="en-US" sz="2000" spc="-1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ho</a:t>
                      </a:r>
                      <a:r>
                        <a:rPr lang="en-US" sz="2000" spc="-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5">
                          <a:effectLst/>
                          <a:latin typeface="Calibri (Body)"/>
                          <a:ea typeface="Times New Roman"/>
                          <a:cs typeface="Times New Roman"/>
                        </a:rPr>
                        <a:t> </a:t>
                      </a:r>
                      <a:r>
                        <a:rPr lang="en-US" sz="2000">
                          <a:effectLst/>
                          <a:latin typeface="Calibri (Body)"/>
                          <a:ea typeface="Times New Roman"/>
                          <a:cs typeface="Times New Roman"/>
                        </a:rPr>
                        <a:t>đợi.</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Pee</a:t>
                      </a:r>
                      <a:r>
                        <a:rPr lang="en-US" sz="2000">
                          <a:effectLst/>
                          <a:latin typeface="Calibri (Body)"/>
                          <a:ea typeface="Verdana"/>
                          <a:cs typeface="Verdana"/>
                        </a:rPr>
                        <a:t>k</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ử đầu</a:t>
                      </a:r>
                      <a:r>
                        <a:rPr lang="en-US" sz="2000" spc="-10">
                          <a:effectLst/>
                          <a:latin typeface="Calibri (Body)"/>
                          <a:ea typeface="Times New Roman"/>
                          <a:cs typeface="Times New Roman"/>
                        </a:rPr>
                        <a:t> </a:t>
                      </a:r>
                      <a:r>
                        <a:rPr lang="en-US" sz="2000">
                          <a:effectLst/>
                          <a:latin typeface="Calibri (Body)"/>
                          <a:ea typeface="Times New Roman"/>
                          <a:cs typeface="Times New Roman"/>
                        </a:rPr>
                        <a:t>tiên</a:t>
                      </a:r>
                      <a:r>
                        <a:rPr lang="en-US" sz="2000" spc="-2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5">
                          <a:effectLst/>
                          <a:latin typeface="Calibri (Body)"/>
                          <a:ea typeface="Times New Roman"/>
                          <a:cs typeface="Times New Roman"/>
                        </a:rPr>
                        <a:t> </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ng</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ợ</a:t>
                      </a:r>
                      <a:r>
                        <a:rPr lang="en-US" sz="2000">
                          <a:effectLst/>
                          <a:latin typeface="Calibri (Body)"/>
                          <a:ea typeface="Times New Roman"/>
                          <a:cs typeface="Times New Roman"/>
                        </a:rPr>
                        <a:t>i</a:t>
                      </a:r>
                      <a:r>
                        <a:rPr lang="en-US" sz="2000" spc="-10">
                          <a:effectLst/>
                          <a:latin typeface="Calibri (Body)"/>
                          <a:ea typeface="Times New Roman"/>
                          <a:cs typeface="Times New Roman"/>
                        </a:rPr>
                        <a:t> </a:t>
                      </a:r>
                      <a:r>
                        <a:rPr lang="en-US" sz="2000">
                          <a:effectLst/>
                          <a:latin typeface="Calibri (Body)"/>
                          <a:ea typeface="Times New Roman"/>
                          <a:cs typeface="Times New Roman"/>
                        </a:rPr>
                        <a:t>và</a:t>
                      </a:r>
                      <a:r>
                        <a:rPr lang="en-US" sz="2000" spc="-5">
                          <a:effectLst/>
                          <a:latin typeface="Calibri (Body)"/>
                          <a:ea typeface="Times New Roman"/>
                          <a:cs typeface="Times New Roman"/>
                        </a:rPr>
                        <a:t> </a:t>
                      </a:r>
                      <a:r>
                        <a:rPr lang="en-US" sz="2000">
                          <a:effectLst/>
                          <a:latin typeface="Calibri (Body)"/>
                          <a:ea typeface="Times New Roman"/>
                          <a:cs typeface="Times New Roman"/>
                        </a:rPr>
                        <a:t>không</a:t>
                      </a:r>
                      <a:r>
                        <a:rPr lang="en-US" sz="2000" spc="-10">
                          <a:effectLst/>
                          <a:latin typeface="Calibri (Body)"/>
                          <a:ea typeface="Times New Roman"/>
                          <a:cs typeface="Times New Roman"/>
                        </a:rPr>
                        <a:t> </a:t>
                      </a:r>
                      <a:r>
                        <a:rPr lang="en-US" sz="2000">
                          <a:effectLst/>
                          <a:latin typeface="Calibri (Body)"/>
                          <a:ea typeface="Times New Roman"/>
                          <a:cs typeface="Times New Roman"/>
                        </a:rPr>
                        <a:t>xóa</a:t>
                      </a:r>
                      <a:r>
                        <a:rPr lang="en-US" sz="2000" spc="-10">
                          <a:effectLst/>
                          <a:latin typeface="Calibri (Body)"/>
                          <a:ea typeface="Times New Roman"/>
                          <a:cs typeface="Times New Roman"/>
                        </a:rPr>
                        <a:t> </a:t>
                      </a:r>
                      <a:r>
                        <a:rPr lang="en-US" sz="2000">
                          <a:effectLst/>
                          <a:latin typeface="Calibri (Body)"/>
                          <a:ea typeface="Times New Roman"/>
                          <a:cs typeface="Times New Roman"/>
                        </a:rPr>
                        <a:t>nó.</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To</a:t>
                      </a:r>
                      <a:r>
                        <a:rPr lang="en-US" sz="2000">
                          <a:effectLst/>
                          <a:latin typeface="Calibri (Body)"/>
                          <a:ea typeface="Verdana"/>
                          <a:cs typeface="Verdana"/>
                        </a:rPr>
                        <a:t>Ar</a:t>
                      </a:r>
                      <a:r>
                        <a:rPr lang="en-US" sz="2000" spc="-5">
                          <a:effectLst/>
                          <a:latin typeface="Calibri (Body)"/>
                          <a:ea typeface="Verdana"/>
                          <a:cs typeface="Verdana"/>
                        </a:rPr>
                        <a:t>r</a:t>
                      </a:r>
                      <a:r>
                        <a:rPr lang="en-US" sz="2000">
                          <a:effectLst/>
                          <a:latin typeface="Calibri (Body)"/>
                          <a:ea typeface="Verdana"/>
                          <a:cs typeface="Verdana"/>
                        </a:rPr>
                        <a:t>ay()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a:effectLst/>
                          <a:latin typeface="Calibri (Body)"/>
                          <a:ea typeface="Times New Roman"/>
                          <a:cs typeface="Times New Roman"/>
                        </a:rPr>
                        <a:t>Sao chép</a:t>
                      </a:r>
                      <a:r>
                        <a:rPr lang="en-US" sz="2000" spc="-15">
                          <a:effectLst/>
                          <a:latin typeface="Calibri (Body)"/>
                          <a:ea typeface="Times New Roman"/>
                          <a:cs typeface="Times New Roman"/>
                        </a:rPr>
                        <a:t> </a:t>
                      </a:r>
                      <a:r>
                        <a:rPr lang="en-US" sz="2000">
                          <a:effectLst/>
                          <a:latin typeface="Calibri (Body)"/>
                          <a:ea typeface="Times New Roman"/>
                          <a:cs typeface="Times New Roman"/>
                        </a:rPr>
                        <a:t>những</a:t>
                      </a:r>
                      <a:r>
                        <a:rPr lang="en-US" sz="2000" spc="-2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qua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0">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mới</a:t>
                      </a:r>
                      <a:endParaRPr lang="en-US" sz="2000">
                        <a:effectLst/>
                        <a:latin typeface="Calibri (Body)"/>
                        <a:ea typeface="Calibri"/>
                        <a:cs typeface="Times New Roman"/>
                      </a:endParaRPr>
                    </a:p>
                  </a:txBody>
                  <a:tcPr marL="0" marR="0" marT="0" marB="0"/>
                </a:tc>
              </a:tr>
            </a:tbl>
          </a:graphicData>
        </a:graphic>
      </p:graphicFrame>
      <p:sp>
        <p:nvSpPr>
          <p:cNvPr id="5" name="Title 6"/>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t>Queue (Hàng đợi)</a:t>
            </a:r>
            <a:endParaRPr lang="en-US"/>
          </a:p>
        </p:txBody>
      </p:sp>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class Program</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fr-FR" sz="1500">
                <a:latin typeface="Courier New" pitchFamily="49" charset="0"/>
                <a:cs typeface="Courier New" pitchFamily="49" charset="0"/>
              </a:rPr>
              <a:t>07          Queue intQueue = new Queue();</a:t>
            </a:r>
          </a:p>
          <a:p>
            <a:pPr marL="0" indent="0">
              <a:spcBef>
                <a:spcPts val="0"/>
              </a:spcBef>
              <a:buNone/>
            </a:pPr>
            <a:r>
              <a:rPr lang="vi-VN" sz="1500">
                <a:latin typeface="Courier New" pitchFamily="49" charset="0"/>
                <a:cs typeface="Courier New" pitchFamily="49" charset="0"/>
              </a:rPr>
              <a:t>08          // đưa vào trong mảng </a:t>
            </a:r>
          </a:p>
          <a:p>
            <a:pPr marL="0" indent="0">
              <a:spcBef>
                <a:spcPts val="0"/>
              </a:spcBef>
              <a:buNone/>
            </a:pPr>
            <a:r>
              <a:rPr lang="nn-NO" sz="1500">
                <a:latin typeface="Courier New" pitchFamily="49" charset="0"/>
                <a:cs typeface="Courier New" pitchFamily="49" charset="0"/>
              </a:rPr>
              <a:t>09          for(int i=0; i &lt;5; i++)</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intQueue.Enqueue(i * 5);</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vi-VN" sz="1500">
                <a:latin typeface="Courier New" pitchFamily="49" charset="0"/>
                <a:cs typeface="Courier New" pitchFamily="49" charset="0"/>
              </a:rPr>
              <a:t>13          // hiển thị hàng đợi </a:t>
            </a:r>
          </a:p>
          <a:p>
            <a:pPr marL="0" indent="0">
              <a:spcBef>
                <a:spcPts val="0"/>
              </a:spcBef>
              <a:buNone/>
              <a:tabLst>
                <a:tab pos="457200" algn="l"/>
              </a:tabLst>
            </a:pPr>
            <a:r>
              <a:rPr lang="fr-FR" sz="1500">
                <a:latin typeface="Courier New" pitchFamily="49" charset="0"/>
                <a:cs typeface="Courier New" pitchFamily="49" charset="0"/>
              </a:rPr>
              <a:t>14          Console.Write("intQueue values: "); PrintValues( </a:t>
            </a:r>
            <a:r>
              <a:rPr lang="fr-FR" sz="1500" smtClean="0">
                <a:latin typeface="Courier New" pitchFamily="49" charset="0"/>
                <a:cs typeface="Courier New" pitchFamily="49" charset="0"/>
              </a:rPr>
              <a:t>	intQueue</a:t>
            </a:r>
            <a:r>
              <a:rPr lang="fr-FR" sz="1500">
                <a:latin typeface="Courier New" pitchFamily="49" charset="0"/>
                <a:cs typeface="Courier New" pitchFamily="49" charset="0"/>
              </a:rPr>
              <a:t>);            </a:t>
            </a:r>
          </a:p>
          <a:p>
            <a:pPr marL="0" indent="0">
              <a:spcBef>
                <a:spcPts val="0"/>
              </a:spcBef>
              <a:buNone/>
            </a:pPr>
            <a:r>
              <a:rPr lang="vi-VN" sz="1500">
                <a:latin typeface="Courier New" pitchFamily="49" charset="0"/>
                <a:cs typeface="Courier New" pitchFamily="49" charset="0"/>
              </a:rPr>
              <a:t>15          // xóa thành phần ra khỏi hàng đợi</a:t>
            </a:r>
          </a:p>
          <a:p>
            <a:pPr marL="0" indent="0">
              <a:spcBef>
                <a:spcPts val="0"/>
              </a:spcBef>
              <a:buNone/>
            </a:pPr>
            <a:r>
              <a:rPr lang="en-US" sz="1500">
                <a:latin typeface="Courier New" pitchFamily="49" charset="0"/>
                <a:cs typeface="Courier New" pitchFamily="49" charset="0"/>
              </a:rPr>
              <a:t>16          Console.WriteLine("\nDequeue: {0}", intQueue.Dequeue());</a:t>
            </a:r>
          </a:p>
          <a:p>
            <a:pPr marL="0" indent="0">
              <a:spcBef>
                <a:spcPts val="0"/>
              </a:spcBef>
              <a:buNone/>
            </a:pPr>
            <a:r>
              <a:rPr lang="vi-VN" sz="1500">
                <a:latin typeface="Courier New" pitchFamily="49" charset="0"/>
                <a:cs typeface="Courier New" pitchFamily="49" charset="0"/>
              </a:rPr>
              <a:t>17          // hiển thị hàng đợi </a:t>
            </a:r>
          </a:p>
          <a:p>
            <a:pPr marL="0" indent="0">
              <a:spcBef>
                <a:spcPts val="0"/>
              </a:spcBef>
              <a:buNone/>
            </a:pPr>
            <a:r>
              <a:rPr lang="fr-FR" sz="1500">
                <a:latin typeface="Courier New" pitchFamily="49" charset="0"/>
                <a:cs typeface="Courier New" pitchFamily="49" charset="0"/>
              </a:rPr>
              <a:t>18          Console.Write("intQueue values: "); PrintValues(intQueue);            </a:t>
            </a:r>
          </a:p>
          <a:p>
            <a:pPr marL="0" indent="0">
              <a:spcBef>
                <a:spcPts val="0"/>
              </a:spcBef>
              <a:buNone/>
            </a:pPr>
            <a:r>
              <a:rPr lang="vi-VN" sz="1500">
                <a:latin typeface="Courier New" pitchFamily="49" charset="0"/>
                <a:cs typeface="Courier New" pitchFamily="49" charset="0"/>
              </a:rPr>
              <a:t>19          // xóa thành phần khỏi hàng đợi</a:t>
            </a:r>
          </a:p>
          <a:p>
            <a:pPr marL="0" indent="0">
              <a:spcBef>
                <a:spcPts val="0"/>
              </a:spcBef>
              <a:buNone/>
            </a:pPr>
            <a:r>
              <a:rPr lang="en-US" sz="1500">
                <a:latin typeface="Courier New" pitchFamily="49" charset="0"/>
                <a:cs typeface="Courier New" pitchFamily="49" charset="0"/>
              </a:rPr>
              <a:t>20          Console.WriteLine("\nDequeue: {0}", intQueue.Dequeue());            </a:t>
            </a:r>
          </a:p>
          <a:p>
            <a:pPr marL="0" indent="0">
              <a:spcBef>
                <a:spcPts val="0"/>
              </a:spcBef>
              <a:buNone/>
            </a:pPr>
            <a:r>
              <a:rPr lang="vi-VN" sz="1500">
                <a:latin typeface="Courier New" pitchFamily="49" charset="0"/>
                <a:cs typeface="Courier New" pitchFamily="49" charset="0"/>
              </a:rPr>
              <a:t>21          // hiển thị hàng đợi </a:t>
            </a:r>
          </a:p>
          <a:p>
            <a:pPr marL="0" indent="0">
              <a:spcBef>
                <a:spcPts val="0"/>
              </a:spcBef>
              <a:buNone/>
            </a:pPr>
            <a:r>
              <a:rPr lang="fr-FR" sz="1500">
                <a:latin typeface="Courier New" pitchFamily="49" charset="0"/>
                <a:cs typeface="Courier New" pitchFamily="49" charset="0"/>
              </a:rPr>
              <a:t>22          Console.Write("intQueue values: "); PrintValues(intQueue);            </a:t>
            </a:r>
          </a:p>
          <a:p>
            <a:pPr marL="0" indent="0">
              <a:spcBef>
                <a:spcPts val="0"/>
              </a:spcBef>
              <a:buNone/>
            </a:pPr>
            <a:r>
              <a:rPr lang="vi-VN" sz="1500">
                <a:latin typeface="Courier New" pitchFamily="49" charset="0"/>
                <a:cs typeface="Courier New" pitchFamily="49" charset="0"/>
              </a:rPr>
              <a:t>23          // Xem thành phần đầu tiên trong hàng đợi. </a:t>
            </a:r>
          </a:p>
          <a:p>
            <a:pPr marL="0" indent="0">
              <a:spcBef>
                <a:spcPts val="0"/>
              </a:spcBef>
              <a:buNone/>
            </a:pPr>
            <a:r>
              <a:rPr lang="en-US" sz="1500">
                <a:latin typeface="Courier New" pitchFamily="49" charset="0"/>
                <a:cs typeface="Courier New" pitchFamily="49" charset="0"/>
              </a:rPr>
              <a:t>24          Console.WriteLine("\nPeek: {0}", intQueue.Peek());            </a:t>
            </a:r>
          </a:p>
          <a:p>
            <a:pPr marL="0" indent="0">
              <a:spcBef>
                <a:spcPts val="0"/>
              </a:spcBef>
              <a:buNone/>
            </a:pPr>
            <a:endParaRPr lang="en-US" sz="1500">
              <a:latin typeface="Courier New" pitchFamily="49" charset="0"/>
              <a:cs typeface="Courier New" pitchFamily="49" charset="0"/>
            </a:endParaRPr>
          </a:p>
        </p:txBody>
      </p:sp>
      <p:sp>
        <p:nvSpPr>
          <p:cNvPr id="6"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600"/>
          </a:xfrm>
        </p:spPr>
        <p:txBody>
          <a:bodyPr>
            <a:normAutofit/>
          </a:bodyPr>
          <a:lstStyle/>
          <a:p>
            <a:pPr marL="0" indent="0">
              <a:spcBef>
                <a:spcPts val="0"/>
              </a:spcBef>
              <a:buNone/>
            </a:pPr>
            <a:r>
              <a:rPr lang="vi-VN" sz="1500">
                <a:latin typeface="Courier New" pitchFamily="49" charset="0"/>
                <a:cs typeface="Courier New" pitchFamily="49" charset="0"/>
              </a:rPr>
              <a:t>25          // hiển thị hàng đợi </a:t>
            </a:r>
          </a:p>
          <a:p>
            <a:pPr marL="0" indent="0">
              <a:spcBef>
                <a:spcPts val="0"/>
              </a:spcBef>
              <a:buNone/>
            </a:pPr>
            <a:r>
              <a:rPr lang="fr-FR" sz="1500">
                <a:latin typeface="Courier New" pitchFamily="49" charset="0"/>
                <a:cs typeface="Courier New" pitchFamily="49" charset="0"/>
              </a:rPr>
              <a:t>26          Console.Write("intQueue values: "); PrintValues(intQueue);</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public static void PrintValues(IEnumerable myCollection)</a:t>
            </a:r>
          </a:p>
          <a:p>
            <a:pPr marL="0" indent="0">
              <a:spcBef>
                <a:spcPts val="0"/>
              </a:spcBef>
              <a:buNone/>
            </a:pPr>
            <a:r>
              <a:rPr lang="en-US" sz="1500">
                <a:latin typeface="Courier New" pitchFamily="49" charset="0"/>
                <a:cs typeface="Courier New" pitchFamily="49" charset="0"/>
              </a:rPr>
              <a:t>29      {</a:t>
            </a:r>
          </a:p>
          <a:p>
            <a:pPr marL="0" indent="0">
              <a:spcBef>
                <a:spcPts val="0"/>
              </a:spcBef>
              <a:buNone/>
            </a:pPr>
            <a:r>
              <a:rPr lang="en-US" sz="1500">
                <a:latin typeface="Courier New" pitchFamily="49" charset="0"/>
                <a:cs typeface="Courier New" pitchFamily="49" charset="0"/>
              </a:rPr>
              <a:t>30          foreach (Object obj in myCollection)</a:t>
            </a:r>
          </a:p>
          <a:p>
            <a:pPr marL="0" indent="0">
              <a:spcBef>
                <a:spcPts val="0"/>
              </a:spcBef>
              <a:buNone/>
            </a:pPr>
            <a:r>
              <a:rPr lang="en-US" sz="1500">
                <a:latin typeface="Courier New" pitchFamily="49" charset="0"/>
                <a:cs typeface="Courier New" pitchFamily="49" charset="0"/>
              </a:rPr>
              <a:t>31              Console.Write("{0} ", obj);</a:t>
            </a:r>
          </a:p>
          <a:p>
            <a:pPr marL="0" indent="0">
              <a:spcBef>
                <a:spcPts val="0"/>
              </a:spcBef>
              <a:buNone/>
            </a:pPr>
            <a:r>
              <a:rPr lang="en-US" sz="1500">
                <a:latin typeface="Courier New" pitchFamily="49" charset="0"/>
                <a:cs typeface="Courier New" pitchFamily="49" charset="0"/>
              </a:rPr>
              <a:t>32          Console.WriteLine();</a:t>
            </a:r>
          </a:p>
          <a:p>
            <a:pPr marL="0" indent="0">
              <a:spcBef>
                <a:spcPts val="0"/>
              </a:spcBef>
              <a:buNone/>
            </a:pPr>
            <a:r>
              <a:rPr lang="en-US" sz="1500">
                <a:latin typeface="Courier New" pitchFamily="49" charset="0"/>
                <a:cs typeface="Courier New" pitchFamily="49" charset="0"/>
              </a:rPr>
              <a:t>33      }</a:t>
            </a:r>
          </a:p>
          <a:p>
            <a:pPr marL="0" indent="0">
              <a:spcBef>
                <a:spcPts val="0"/>
              </a:spcBef>
              <a:buNone/>
            </a:pPr>
            <a:r>
              <a:rPr lang="en-US" sz="1500">
                <a:latin typeface="Courier New" pitchFamily="49" charset="0"/>
                <a:cs typeface="Courier New" pitchFamily="49" charset="0"/>
              </a:rPr>
              <a:t>34  }</a:t>
            </a:r>
          </a:p>
          <a:p>
            <a:pPr marL="0" indent="0">
              <a:spcBef>
                <a:spcPts val="0"/>
              </a:spcBef>
              <a:buNone/>
            </a:pPr>
            <a:endParaRPr lang="en-US" sz="1500">
              <a:latin typeface="Courier New" pitchFamily="49" charset="0"/>
              <a:cs typeface="Courier New" pitchFamily="49" charset="0"/>
            </a:endParaRPr>
          </a:p>
        </p:txBody>
      </p:sp>
      <p:sp>
        <p:nvSpPr>
          <p:cNvPr id="6" name="Title 6"/>
          <p:cNvSpPr>
            <a:spLocks noGrp="1"/>
          </p:cNvSpPr>
          <p:nvPr>
            <p:ph type="title"/>
          </p:nvPr>
        </p:nvSpPr>
        <p:spPr>
          <a:xfrm>
            <a:off x="457200" y="0"/>
            <a:ext cx="8229600" cy="1143000"/>
          </a:xfrm>
        </p:spPr>
        <p:txBody>
          <a:bodyPr>
            <a:normAutofit/>
          </a:bodyPr>
          <a:lstStyle/>
          <a:p>
            <a:r>
              <a:rPr lang="en-US" b="1" smtClean="0"/>
              <a:t>Queue (Hàng </a:t>
            </a:r>
            <a:r>
              <a:rPr lang="en-US" b="1"/>
              <a:t>đợi)</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031226"/>
            <a:ext cx="483264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0835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Ngăn xếp là một tập hợp mà thứ tự là vào trước ra sau hay vào sao ra trước (LIFO</a:t>
            </a:r>
            <a:r>
              <a:rPr lang="en-US" sz="2400" smtClean="0"/>
              <a:t>)</a:t>
            </a:r>
          </a:p>
          <a:p>
            <a:pPr algn="just"/>
            <a:r>
              <a:rPr lang="en-US" sz="2400"/>
              <a:t>Hai phương thức chính cho việc thêm và xóa từ stack là Push và Pop, ngoài ra ngăn xếp cũng đưa ra phương thức Peek tương tự như Peek trong hàng đợi</a:t>
            </a:r>
            <a:r>
              <a:rPr lang="en-US" sz="2400" smtClean="0"/>
              <a:t>.</a:t>
            </a:r>
            <a:endParaRPr lang="en-US" sz="2400"/>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latin typeface="Calibri (Body) "/>
            </a:endParaRPr>
          </a:p>
        </p:txBody>
      </p:sp>
      <p:graphicFrame>
        <p:nvGraphicFramePr>
          <p:cNvPr id="4" name="Content Placeholder 1"/>
          <p:cNvGraphicFramePr>
            <a:graphicFrameLocks/>
          </p:cNvGraphicFramePr>
          <p:nvPr>
            <p:extLst>
              <p:ext uri="{D42A27DB-BD31-4B8C-83A1-F6EECF244321}">
                <p14:modId xmlns:p14="http://schemas.microsoft.com/office/powerpoint/2010/main" val="2717968762"/>
              </p:ext>
            </p:extLst>
          </p:nvPr>
        </p:nvGraphicFramePr>
        <p:xfrm>
          <a:off x="457200" y="3733800"/>
          <a:ext cx="8229600" cy="226060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US" sz="2000" smtClean="0">
                          <a:latin typeface="Calibri (Body)"/>
                        </a:rPr>
                        <a:t>Thuộc</a:t>
                      </a:r>
                      <a:r>
                        <a:rPr lang="en-US" sz="2000" baseline="0" smtClean="0">
                          <a:latin typeface="Calibri (Body)"/>
                        </a:rPr>
                        <a:t> tính</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15000"/>
                        </a:lnSpc>
                        <a:spcBef>
                          <a:spcPts val="435"/>
                        </a:spcBef>
                        <a:spcAft>
                          <a:spcPts val="0"/>
                        </a:spcAft>
                      </a:pPr>
                      <a:r>
                        <a:rPr lang="en-US" sz="2000" spc="-10">
                          <a:effectLst/>
                          <a:latin typeface="Calibri (Body)"/>
                          <a:ea typeface="Verdana"/>
                          <a:cs typeface="Verdana"/>
                        </a:rPr>
                        <a:t>C</a:t>
                      </a:r>
                      <a:r>
                        <a:rPr lang="en-US" sz="2000">
                          <a:effectLst/>
                          <a:latin typeface="Calibri (Body)"/>
                          <a:ea typeface="Verdana"/>
                          <a:cs typeface="Verdana"/>
                        </a:rPr>
                        <a:t>ount</a:t>
                      </a:r>
                      <a:endParaRPr lang="en-US" sz="2000">
                        <a:effectLst/>
                        <a:latin typeface="Calibri (Body)"/>
                        <a:ea typeface="Calibri"/>
                        <a:cs typeface="Times New Roman"/>
                      </a:endParaRPr>
                    </a:p>
                  </a:txBody>
                  <a:tcPr marL="0" marR="0" marT="0" marB="0"/>
                </a:tc>
                <a:tc>
                  <a:txBody>
                    <a:bodyPr/>
                    <a:lstStyle/>
                    <a:p>
                      <a:pPr marL="67945">
                        <a:lnSpc>
                          <a:spcPct val="115000"/>
                        </a:lnSpc>
                        <a:spcBef>
                          <a:spcPts val="320"/>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0">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2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5">
                          <a:effectLst/>
                          <a:latin typeface="Calibri (Body)"/>
                          <a:ea typeface="Times New Roman"/>
                          <a:cs typeface="Times New Roman"/>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Re</a:t>
                      </a:r>
                      <a:r>
                        <a:rPr lang="en-US" sz="2000">
                          <a:effectLst/>
                          <a:latin typeface="Calibri (Body)"/>
                          <a:ea typeface="Verdana"/>
                          <a:cs typeface="Verdana"/>
                        </a:rPr>
                        <a:t>a</a:t>
                      </a:r>
                      <a:r>
                        <a:rPr lang="en-US" sz="2000" spc="-5">
                          <a:effectLst/>
                          <a:latin typeface="Calibri (Body)"/>
                          <a:ea typeface="Verdana"/>
                          <a:cs typeface="Verdana"/>
                        </a:rPr>
                        <a:t>d</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5">
                          <a:effectLst/>
                          <a:latin typeface="Calibri (Body)"/>
                          <a:ea typeface="Times New Roman"/>
                          <a:cs typeface="Times New Roman"/>
                        </a:rPr>
                        <a:t> c</a:t>
                      </a:r>
                      <a:r>
                        <a:rPr lang="en-US" sz="2000">
                          <a:effectLst/>
                          <a:latin typeface="Calibri (Body)"/>
                          <a:ea typeface="Times New Roman"/>
                          <a:cs typeface="Times New Roman"/>
                        </a:rPr>
                        <a:t>hỉ</a:t>
                      </a:r>
                      <a:r>
                        <a:rPr lang="en-US" sz="2000" spc="-15">
                          <a:effectLst/>
                          <a:latin typeface="Calibri (Body)"/>
                          <a:ea typeface="Times New Roman"/>
                          <a:cs typeface="Times New Roman"/>
                        </a:rPr>
                        <a:t> </a:t>
                      </a:r>
                      <a:r>
                        <a:rPr lang="en-US" sz="2000">
                          <a:effectLst/>
                          <a:latin typeface="Calibri (Body)"/>
                          <a:ea typeface="Times New Roman"/>
                          <a:cs typeface="Times New Roman"/>
                        </a:rPr>
                        <a:t>đọc</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hr</a:t>
                      </a:r>
                      <a:r>
                        <a:rPr lang="en-US" sz="2000">
                          <a:effectLst/>
                          <a:latin typeface="Calibri (Body)"/>
                          <a:ea typeface="Verdana"/>
                          <a:cs typeface="Verdana"/>
                        </a:rPr>
                        <a:t>oni</a:t>
                      </a:r>
                      <a:r>
                        <a:rPr lang="en-US" sz="2000" spc="10">
                          <a:effectLst/>
                          <a:latin typeface="Calibri (Body)"/>
                          <a:ea typeface="Verdana"/>
                          <a:cs typeface="Verdana"/>
                        </a:rPr>
                        <a:t>z</a:t>
                      </a:r>
                      <a:r>
                        <a:rPr lang="en-US" sz="2000">
                          <a:effectLst/>
                          <a:latin typeface="Calibri (Body)"/>
                          <a:ea typeface="Verdana"/>
                          <a:cs typeface="Verdana"/>
                        </a:rPr>
                        <a:t>ed</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20">
                          <a:effectLst/>
                          <a:latin typeface="Calibri (Body)"/>
                          <a:ea typeface="Times New Roman"/>
                          <a:cs typeface="Times New Roman"/>
                        </a:rPr>
                        <a:t> </a:t>
                      </a: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định</a:t>
                      </a:r>
                      <a:r>
                        <a:rPr lang="en-US" sz="2000" spc="-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10">
                          <a:effectLst/>
                          <a:latin typeface="Calibri (Body)"/>
                          <a:ea typeface="Times New Roman"/>
                          <a:cs typeface="Times New Roman"/>
                        </a:rPr>
                        <a:t>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25">
                          <a:effectLst/>
                          <a:latin typeface="Calibri (Body)"/>
                          <a:ea typeface="Times New Roman"/>
                          <a:cs typeface="Times New Roman"/>
                        </a:rPr>
                        <a:t> </a:t>
                      </a:r>
                      <a:r>
                        <a:rPr lang="en-US" sz="2000">
                          <a:effectLst/>
                          <a:latin typeface="Calibri (Body)"/>
                          <a:ea typeface="Times New Roman"/>
                          <a:cs typeface="Times New Roman"/>
                        </a:rPr>
                        <a:t>đồng</a:t>
                      </a:r>
                      <a:r>
                        <a:rPr lang="en-US" sz="2000" spc="-10">
                          <a:effectLst/>
                          <a:latin typeface="Calibri (Body)"/>
                          <a:ea typeface="Times New Roman"/>
                          <a:cs typeface="Times New Roman"/>
                        </a:rPr>
                        <a:t> </a:t>
                      </a:r>
                      <a:r>
                        <a:rPr lang="en-US" sz="2000">
                          <a:effectLst/>
                          <a:latin typeface="Calibri (Body)"/>
                          <a:ea typeface="Times New Roman"/>
                          <a:cs typeface="Times New Roman"/>
                        </a:rPr>
                        <a:t>bộ</a:t>
                      </a:r>
                      <a:endParaRPr lang="en-US" sz="2000">
                        <a:effectLst/>
                        <a:latin typeface="Calibri (Body)"/>
                        <a:ea typeface="Calibri"/>
                        <a:cs typeface="Times New Roman"/>
                      </a:endParaRPr>
                    </a:p>
                  </a:txBody>
                  <a:tcPr marL="0" marR="0" marT="0" marB="0"/>
                </a:tc>
              </a:tr>
              <a:tr h="370840">
                <a:tc>
                  <a:txBody>
                    <a:bodyPr/>
                    <a:lstStyle/>
                    <a:p>
                      <a:pPr marL="67945">
                        <a:lnSpc>
                          <a:spcPct val="115000"/>
                        </a:lnSpc>
                        <a:spcBef>
                          <a:spcPts val="430"/>
                        </a:spcBef>
                        <a:spcAft>
                          <a:spcPts val="0"/>
                        </a:spcAft>
                      </a:pPr>
                      <a:r>
                        <a:rPr lang="en-US" sz="2000" spc="-5">
                          <a:effectLst/>
                          <a:latin typeface="Calibri (Body)"/>
                          <a:ea typeface="Verdana"/>
                          <a:cs typeface="Verdana"/>
                        </a:rPr>
                        <a:t>S</a:t>
                      </a:r>
                      <a:r>
                        <a:rPr lang="en-US" sz="2000">
                          <a:effectLst/>
                          <a:latin typeface="Calibri (Body)"/>
                          <a:ea typeface="Verdana"/>
                          <a:cs typeface="Verdana"/>
                        </a:rPr>
                        <a:t>y</a:t>
                      </a:r>
                      <a:r>
                        <a:rPr lang="en-US" sz="2000" spc="5">
                          <a:effectLst/>
                          <a:latin typeface="Calibri (Body)"/>
                          <a:ea typeface="Verdana"/>
                          <a:cs typeface="Verdana"/>
                        </a:rPr>
                        <a:t>n</a:t>
                      </a:r>
                      <a:r>
                        <a:rPr lang="en-US" sz="2000">
                          <a:effectLst/>
                          <a:latin typeface="Calibri (Body)"/>
                          <a:ea typeface="Verdana"/>
                          <a:cs typeface="Verdana"/>
                        </a:rPr>
                        <a:t>c</a:t>
                      </a:r>
                      <a:r>
                        <a:rPr lang="en-US" sz="2000" spc="5">
                          <a:effectLst/>
                          <a:latin typeface="Calibri (Body)"/>
                          <a:ea typeface="Verdana"/>
                          <a:cs typeface="Verdana"/>
                        </a:rPr>
                        <a:t>R</a:t>
                      </a:r>
                      <a:r>
                        <a:rPr lang="en-US" sz="2000">
                          <a:effectLst/>
                          <a:latin typeface="Calibri (Body)"/>
                          <a:ea typeface="Verdana"/>
                          <a:cs typeface="Verdana"/>
                        </a:rPr>
                        <a:t>o</a:t>
                      </a:r>
                      <a:r>
                        <a:rPr lang="en-US" sz="2000" spc="-5">
                          <a:effectLst/>
                          <a:latin typeface="Calibri (Body)"/>
                          <a:ea typeface="Verdana"/>
                          <a:cs typeface="Verdana"/>
                        </a:rPr>
                        <a:t>o</a:t>
                      </a:r>
                      <a:r>
                        <a:rPr lang="en-US" sz="2000">
                          <a:effectLst/>
                          <a:latin typeface="Calibri (Body)"/>
                          <a:ea typeface="Verdana"/>
                          <a:cs typeface="Verdana"/>
                        </a:rPr>
                        <a:t>t</a:t>
                      </a:r>
                      <a:endParaRPr lang="en-US" sz="2000">
                        <a:effectLst/>
                        <a:latin typeface="Calibri (Body)"/>
                        <a:ea typeface="Calibri"/>
                        <a:cs typeface="Times New Roman"/>
                      </a:endParaRPr>
                    </a:p>
                  </a:txBody>
                  <a:tcPr marL="0" marR="0" marT="0" marB="0"/>
                </a:tc>
                <a:tc>
                  <a:txBody>
                    <a:bodyPr/>
                    <a:lstStyle/>
                    <a:p>
                      <a:pPr marL="67945">
                        <a:lnSpc>
                          <a:spcPct val="115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huộc</a:t>
                      </a:r>
                      <a:r>
                        <a:rPr lang="en-US" sz="2000" spc="35">
                          <a:effectLst/>
                          <a:latin typeface="Calibri (Body)"/>
                          <a:ea typeface="Times New Roman"/>
                          <a:cs typeface="Times New Roman"/>
                        </a:rPr>
                        <a:t> </a:t>
                      </a:r>
                      <a:r>
                        <a:rPr lang="en-US" sz="2000" spc="-5">
                          <a:effectLst/>
                          <a:latin typeface="Calibri (Body)"/>
                          <a:ea typeface="Times New Roman"/>
                          <a:cs typeface="Times New Roman"/>
                        </a:rPr>
                        <a:t>t</a:t>
                      </a:r>
                      <a:r>
                        <a:rPr lang="en-US" sz="2000" spc="5">
                          <a:effectLst/>
                          <a:latin typeface="Calibri (Body)"/>
                          <a:ea typeface="Times New Roman"/>
                          <a:cs typeface="Times New Roman"/>
                        </a:rPr>
                        <a:t>í</a:t>
                      </a:r>
                      <a:r>
                        <a:rPr lang="en-US" sz="2000">
                          <a:effectLst/>
                          <a:latin typeface="Calibri (Body)"/>
                          <a:ea typeface="Times New Roman"/>
                          <a:cs typeface="Times New Roman"/>
                        </a:rPr>
                        <a:t>nh</a:t>
                      </a:r>
                      <a:r>
                        <a:rPr lang="en-US" sz="2000" spc="7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50">
                          <a:effectLst/>
                          <a:latin typeface="Calibri (Body)"/>
                          <a:ea typeface="Times New Roman"/>
                          <a:cs typeface="Times New Roman"/>
                        </a:rPr>
                        <a:t> </a:t>
                      </a:r>
                      <a:r>
                        <a:rPr lang="en-US" sz="2000">
                          <a:effectLst/>
                          <a:latin typeface="Calibri (Body)"/>
                          <a:ea typeface="Times New Roman"/>
                          <a:cs typeface="Times New Roman"/>
                        </a:rPr>
                        <a:t>về</a:t>
                      </a:r>
                      <a:r>
                        <a:rPr lang="en-US" sz="2000" spc="55">
                          <a:effectLst/>
                          <a:latin typeface="Calibri (Body)"/>
                          <a:ea typeface="Times New Roman"/>
                          <a:cs typeface="Times New Roman"/>
                        </a:rPr>
                        <a:t> </a:t>
                      </a:r>
                      <a:r>
                        <a:rPr lang="en-US" sz="2000">
                          <a:effectLst/>
                          <a:latin typeface="Calibri (Body)"/>
                          <a:ea typeface="Times New Roman"/>
                          <a:cs typeface="Times New Roman"/>
                        </a:rPr>
                        <a:t>đối</a:t>
                      </a:r>
                      <a:r>
                        <a:rPr lang="en-US" sz="2000" spc="60">
                          <a:effectLst/>
                          <a:latin typeface="Calibri (Body)"/>
                          <a:ea typeface="Times New Roman"/>
                          <a:cs typeface="Times New Roman"/>
                        </a:rPr>
                        <a:t> </a:t>
                      </a:r>
                      <a:r>
                        <a:rPr lang="en-US" sz="2000">
                          <a:effectLst/>
                          <a:latin typeface="Calibri (Body)"/>
                          <a:ea typeface="Times New Roman"/>
                          <a:cs typeface="Times New Roman"/>
                        </a:rPr>
                        <a:t>tượng</a:t>
                      </a:r>
                      <a:r>
                        <a:rPr lang="en-US" sz="2000" spc="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6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ể</a:t>
                      </a:r>
                      <a:r>
                        <a:rPr lang="en-US" sz="2000" spc="60">
                          <a:effectLst/>
                          <a:latin typeface="Calibri (Body)"/>
                          <a:ea typeface="Times New Roman"/>
                          <a:cs typeface="Times New Roman"/>
                        </a:rPr>
                        <a:t> </a:t>
                      </a:r>
                      <a:r>
                        <a:rPr lang="en-US" sz="2000">
                          <a:effectLst/>
                          <a:latin typeface="Calibri (Body)"/>
                          <a:ea typeface="Times New Roman"/>
                          <a:cs typeface="Times New Roman"/>
                        </a:rPr>
                        <a:t>đư</a:t>
                      </a:r>
                      <a:r>
                        <a:rPr lang="en-US" sz="2000" spc="5">
                          <a:effectLst/>
                          <a:latin typeface="Calibri (Body)"/>
                          <a:ea typeface="Times New Roman"/>
                          <a:cs typeface="Times New Roman"/>
                        </a:rPr>
                        <a:t>ợ</a:t>
                      </a:r>
                      <a:r>
                        <a:rPr lang="en-US" sz="2000">
                          <a:effectLst/>
                          <a:latin typeface="Calibri (Body)"/>
                          <a:ea typeface="Times New Roman"/>
                          <a:cs typeface="Times New Roman"/>
                        </a:rPr>
                        <a:t>c</a:t>
                      </a:r>
                      <a:r>
                        <a:rPr lang="en-US" sz="2000" spc="50">
                          <a:effectLst/>
                          <a:latin typeface="Calibri (Body)"/>
                          <a:ea typeface="Times New Roman"/>
                          <a:cs typeface="Times New Roman"/>
                        </a:rPr>
                        <a:t> </a:t>
                      </a:r>
                      <a:r>
                        <a:rPr lang="en-US" sz="2000">
                          <a:effectLst/>
                          <a:latin typeface="Calibri (Body)"/>
                          <a:ea typeface="Times New Roman"/>
                          <a:cs typeface="Times New Roman"/>
                        </a:rPr>
                        <a:t>sử</a:t>
                      </a:r>
                      <a:r>
                        <a:rPr lang="en-US" sz="2000" spc="85">
                          <a:effectLst/>
                          <a:latin typeface="Calibri (Body)"/>
                          <a:ea typeface="Times New Roman"/>
                          <a:cs typeface="Times New Roman"/>
                        </a:rPr>
                        <a:t> </a:t>
                      </a:r>
                      <a:r>
                        <a:rPr lang="en-US" sz="2000">
                          <a:effectLst/>
                          <a:latin typeface="Calibri (Body)"/>
                          <a:ea typeface="Times New Roman"/>
                          <a:cs typeface="Times New Roman"/>
                        </a:rPr>
                        <a:t>dụng</a:t>
                      </a:r>
                      <a:endParaRPr lang="en-US" sz="2000">
                        <a:effectLst/>
                        <a:latin typeface="Calibri (Body)"/>
                        <a:ea typeface="Calibri"/>
                        <a:cs typeface="Times New Roman"/>
                      </a:endParaRPr>
                    </a:p>
                    <a:p>
                      <a:pPr marL="67945">
                        <a:lnSpc>
                          <a:spcPct val="115000"/>
                        </a:lnSpc>
                        <a:spcBef>
                          <a:spcPts val="420"/>
                        </a:spcBef>
                        <a:spcAft>
                          <a:spcPts val="0"/>
                        </a:spcAft>
                      </a:pPr>
                      <a:r>
                        <a:rPr lang="en-US" sz="2000" spc="-10">
                          <a:effectLst/>
                          <a:latin typeface="Calibri (Body)"/>
                          <a:ea typeface="Times New Roman"/>
                          <a:cs typeface="Times New Roman"/>
                        </a:rPr>
                        <a:t>đ</a:t>
                      </a:r>
                      <a:r>
                        <a:rPr lang="en-US" sz="2000">
                          <a:effectLst/>
                          <a:latin typeface="Calibri (Body)"/>
                          <a:ea typeface="Times New Roman"/>
                          <a:cs typeface="Times New Roman"/>
                        </a:rPr>
                        <a:t>ể</a:t>
                      </a:r>
                      <a:r>
                        <a:rPr lang="en-US" sz="2000" spc="-5">
                          <a:effectLst/>
                          <a:latin typeface="Calibri (Body)"/>
                          <a:ea typeface="Times New Roman"/>
                          <a:cs typeface="Times New Roman"/>
                        </a:rPr>
                        <a:t> </a:t>
                      </a:r>
                      <a:r>
                        <a:rPr lang="en-US" sz="2000">
                          <a:effectLst/>
                          <a:latin typeface="Calibri (Body)"/>
                          <a:ea typeface="Times New Roman"/>
                          <a:cs typeface="Times New Roman"/>
                        </a:rPr>
                        <a:t>đồng bộ </a:t>
                      </a:r>
                      <a:r>
                        <a:rPr lang="en-US" sz="2000" spc="-5">
                          <a:effectLst/>
                          <a:latin typeface="Calibri (Body)"/>
                          <a:ea typeface="Times New Roman"/>
                          <a:cs typeface="Times New Roman"/>
                        </a:rPr>
                        <a:t>t</a:t>
                      </a:r>
                      <a:r>
                        <a:rPr lang="en-US" sz="2000">
                          <a:effectLst/>
                          <a:latin typeface="Calibri (Body)"/>
                          <a:ea typeface="Times New Roman"/>
                          <a:cs typeface="Times New Roman"/>
                        </a:rPr>
                        <a:t>r</a:t>
                      </a:r>
                      <a:r>
                        <a:rPr lang="en-US" sz="2000" spc="-10">
                          <a:effectLst/>
                          <a:latin typeface="Calibri (Body)"/>
                          <a:ea typeface="Times New Roman"/>
                          <a:cs typeface="Times New Roman"/>
                        </a:rPr>
                        <a:t>u</a:t>
                      </a:r>
                      <a:r>
                        <a:rPr lang="en-US" sz="2000">
                          <a:effectLst/>
                          <a:latin typeface="Calibri (Body)"/>
                          <a:ea typeface="Times New Roman"/>
                          <a:cs typeface="Times New Roman"/>
                        </a:rPr>
                        <a:t>y</a:t>
                      </a:r>
                      <a:r>
                        <a:rPr lang="en-US" sz="2000" spc="-35">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ậ</a:t>
                      </a:r>
                      <a:r>
                        <a:rPr lang="en-US" sz="2000">
                          <a:effectLst/>
                          <a:latin typeface="Calibri (Body)"/>
                          <a:ea typeface="Times New Roman"/>
                          <a:cs typeface="Times New Roman"/>
                        </a:rPr>
                        <a:t>p</a:t>
                      </a:r>
                      <a:r>
                        <a:rPr lang="en-US" sz="2000" spc="-10">
                          <a:effectLst/>
                          <a:latin typeface="Calibri (Body)"/>
                          <a:ea typeface="Times New Roman"/>
                          <a:cs typeface="Times New Roman"/>
                        </a:rPr>
                        <a:t> </a:t>
                      </a:r>
                      <a:r>
                        <a:rPr lang="en-US" sz="2000">
                          <a:effectLst/>
                          <a:latin typeface="Calibri (Body)"/>
                          <a:ea typeface="Verdana"/>
                          <a:cs typeface="Verdana"/>
                        </a:rPr>
                        <a:t>Stack</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41925626"/>
              </p:ext>
            </p:extLst>
          </p:nvPr>
        </p:nvGraphicFramePr>
        <p:xfrm>
          <a:off x="533400" y="1381760"/>
          <a:ext cx="8153400" cy="5120640"/>
        </p:xfrm>
        <a:graphic>
          <a:graphicData uri="http://schemas.openxmlformats.org/drawingml/2006/table">
            <a:tbl>
              <a:tblPr firstRow="1" bandRow="1">
                <a:tableStyleId>{5C22544A-7EE6-4342-B048-85BDC9FD1C3A}</a:tableStyleId>
              </a:tblPr>
              <a:tblGrid>
                <a:gridCol w="2514600"/>
                <a:gridCol w="5638800"/>
              </a:tblGrid>
              <a:tr h="370840">
                <a:tc>
                  <a:txBody>
                    <a:bodyPr/>
                    <a:lstStyle/>
                    <a:p>
                      <a:pPr>
                        <a:lnSpc>
                          <a:spcPct val="150000"/>
                        </a:lnSpc>
                      </a:pPr>
                      <a:r>
                        <a:rPr lang="en-US" sz="2000" smtClean="0">
                          <a:latin typeface="Calibri (Body)"/>
                        </a:rPr>
                        <a:t>Phương</a:t>
                      </a:r>
                      <a:r>
                        <a:rPr lang="en-US" sz="2000" baseline="0" smtClean="0">
                          <a:latin typeface="Calibri (Body)"/>
                        </a:rPr>
                        <a:t> thức</a:t>
                      </a:r>
                      <a:endParaRPr lang="en-US" sz="2000" smtClean="0">
                        <a:latin typeface="Calibri (Body)"/>
                      </a:endParaRPr>
                    </a:p>
                  </a:txBody>
                  <a:tcPr/>
                </a:tc>
                <a:tc>
                  <a:txBody>
                    <a:bodyPr/>
                    <a:lstStyle/>
                    <a:p>
                      <a:pPr>
                        <a:lnSpc>
                          <a:spcPct val="15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50000"/>
                        </a:lnSpc>
                        <a:spcBef>
                          <a:spcPts val="430"/>
                        </a:spcBef>
                        <a:spcAft>
                          <a:spcPts val="0"/>
                        </a:spcAft>
                      </a:pPr>
                      <a:r>
                        <a:rPr lang="en-US" sz="2000">
                          <a:effectLst/>
                          <a:latin typeface="Calibri (Body)"/>
                          <a:ea typeface="Verdana"/>
                          <a:cs typeface="Verdana"/>
                        </a:rPr>
                        <a:t>Clear()</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t</a:t>
                      </a:r>
                      <a:r>
                        <a:rPr lang="en-US" sz="2000" spc="5">
                          <a:effectLst/>
                          <a:latin typeface="Calibri (Body)"/>
                          <a:ea typeface="Times New Roman"/>
                          <a:cs typeface="Times New Roman"/>
                        </a:rPr>
                        <a:t>ấ</a:t>
                      </a:r>
                      <a:r>
                        <a:rPr lang="en-US" sz="2000">
                          <a:effectLst/>
                          <a:latin typeface="Calibri (Body)"/>
                          <a:ea typeface="Times New Roman"/>
                          <a:cs typeface="Times New Roman"/>
                        </a:rPr>
                        <a:t>t</a:t>
                      </a:r>
                      <a:r>
                        <a:rPr lang="en-US" sz="2000" spc="-15">
                          <a:effectLst/>
                          <a:latin typeface="Calibri (Body)"/>
                          <a:ea typeface="Times New Roman"/>
                          <a:cs typeface="Times New Roman"/>
                        </a:rPr>
                        <a:t> </a:t>
                      </a:r>
                      <a:r>
                        <a:rPr lang="en-US" sz="2000">
                          <a:effectLst/>
                          <a:latin typeface="Calibri (Body)"/>
                          <a:ea typeface="Times New Roman"/>
                          <a:cs typeface="Times New Roman"/>
                        </a:rPr>
                        <a:t>cả</a:t>
                      </a:r>
                      <a:r>
                        <a:rPr lang="en-US" sz="2000" spc="-1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ác</a:t>
                      </a:r>
                      <a:r>
                        <a:rPr lang="en-US" sz="2000" spc="-3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ngăn</a:t>
                      </a:r>
                      <a:r>
                        <a:rPr lang="en-US" sz="2000" spc="-10">
                          <a:effectLst/>
                          <a:latin typeface="Calibri (Body)"/>
                          <a:ea typeface="Times New Roman"/>
                          <a:cs typeface="Times New Roman"/>
                        </a:rPr>
                        <a:t> </a:t>
                      </a:r>
                      <a:r>
                        <a:rPr lang="en-US" sz="2000">
                          <a:effectLst/>
                          <a:latin typeface="Calibri (Body)"/>
                          <a:ea typeface="Times New Roman"/>
                          <a:cs typeface="Times New Roman"/>
                        </a:rPr>
                        <a:t>xếp</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Xá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1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1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Times New Roman"/>
                          <a:cs typeface="Times New Roman"/>
                        </a:rPr>
                        <a:t>mả</a:t>
                      </a:r>
                      <a:r>
                        <a:rPr lang="en-US" sz="2000" spc="-5">
                          <a:effectLst/>
                          <a:latin typeface="Calibri (Body)"/>
                          <a:ea typeface="Times New Roman"/>
                          <a:cs typeface="Times New Roman"/>
                        </a:rPr>
                        <a:t>n</a:t>
                      </a:r>
                      <a:r>
                        <a:rPr lang="en-US" sz="2000">
                          <a:effectLst/>
                          <a:latin typeface="Calibri (Body)"/>
                          <a:ea typeface="Times New Roman"/>
                          <a:cs typeface="Times New Roman"/>
                        </a:rPr>
                        <a:t>g.</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Sao</a:t>
                      </a:r>
                      <a:r>
                        <a:rPr lang="en-US" sz="2000" spc="25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5">
                          <a:effectLst/>
                          <a:latin typeface="Calibri (Body)"/>
                          <a:ea typeface="Times New Roman"/>
                          <a:cs typeface="Times New Roman"/>
                        </a:rPr>
                        <a:t>é</a:t>
                      </a:r>
                      <a:r>
                        <a:rPr lang="en-US" sz="2000">
                          <a:effectLst/>
                          <a:latin typeface="Calibri (Body)"/>
                          <a:ea typeface="Times New Roman"/>
                          <a:cs typeface="Times New Roman"/>
                        </a:rPr>
                        <a:t>p</a:t>
                      </a:r>
                      <a:r>
                        <a:rPr lang="en-US" sz="2000" spc="240">
                          <a:effectLst/>
                          <a:latin typeface="Calibri (Body)"/>
                          <a:ea typeface="Times New Roman"/>
                          <a:cs typeface="Times New Roman"/>
                        </a:rPr>
                        <a:t> </a:t>
                      </a:r>
                      <a:r>
                        <a:rPr lang="en-US" sz="2000">
                          <a:effectLst/>
                          <a:latin typeface="Calibri (Body)"/>
                          <a:ea typeface="Times New Roman"/>
                          <a:cs typeface="Times New Roman"/>
                        </a:rPr>
                        <a:t>nhữ</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2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230">
                          <a:effectLst/>
                          <a:latin typeface="Calibri (Body)"/>
                          <a:ea typeface="Times New Roman"/>
                          <a:cs typeface="Times New Roman"/>
                        </a:rPr>
                        <a:t> </a:t>
                      </a:r>
                      <a:r>
                        <a:rPr lang="en-US" sz="2000">
                          <a:effectLst/>
                          <a:latin typeface="Calibri (Body)"/>
                          <a:ea typeface="Times New Roman"/>
                          <a:cs typeface="Times New Roman"/>
                        </a:rPr>
                        <a:t>phần</a:t>
                      </a:r>
                      <a:r>
                        <a:rPr lang="en-US" sz="2000" spc="24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230">
                          <a:effectLst/>
                          <a:latin typeface="Calibri (Body)"/>
                          <a:ea typeface="Times New Roman"/>
                          <a:cs typeface="Times New Roman"/>
                        </a:rPr>
                        <a:t> </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23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ế</a:t>
                      </a:r>
                      <a:r>
                        <a:rPr lang="en-US" sz="2000">
                          <a:effectLst/>
                          <a:latin typeface="Calibri (Body)"/>
                          <a:ea typeface="Times New Roman"/>
                          <a:cs typeface="Times New Roman"/>
                        </a:rPr>
                        <a:t>p</a:t>
                      </a:r>
                      <a:r>
                        <a:rPr lang="en-US" sz="2000" spc="240">
                          <a:effectLst/>
                          <a:latin typeface="Calibri (Body)"/>
                          <a:ea typeface="Times New Roman"/>
                          <a:cs typeface="Times New Roman"/>
                        </a:rPr>
                        <a:t> </a:t>
                      </a:r>
                      <a:r>
                        <a:rPr lang="en-US" sz="2000" smtClean="0">
                          <a:effectLst/>
                          <a:latin typeface="Calibri (Body)"/>
                          <a:ea typeface="Times New Roman"/>
                          <a:cs typeface="Times New Roman"/>
                        </a:rPr>
                        <a:t>đ</a:t>
                      </a:r>
                      <a:r>
                        <a:rPr lang="en-US" sz="2000" spc="5" smtClean="0">
                          <a:effectLst/>
                          <a:latin typeface="Calibri (Body)"/>
                          <a:ea typeface="Times New Roman"/>
                          <a:cs typeface="Times New Roman"/>
                        </a:rPr>
                        <a:t>ế</a:t>
                      </a:r>
                      <a:r>
                        <a:rPr lang="en-US" sz="2000" smtClean="0">
                          <a:effectLst/>
                          <a:latin typeface="Calibri (Body)"/>
                          <a:ea typeface="Times New Roman"/>
                          <a:cs typeface="Times New Roman"/>
                        </a:rPr>
                        <a:t>n mả</a:t>
                      </a:r>
                      <a:r>
                        <a:rPr lang="en-US" sz="2000" spc="-15" smtClean="0">
                          <a:effectLst/>
                          <a:latin typeface="Calibri (Body)"/>
                          <a:ea typeface="Times New Roman"/>
                          <a:cs typeface="Times New Roman"/>
                        </a:rPr>
                        <a:t>n</a:t>
                      </a:r>
                      <a:r>
                        <a:rPr lang="en-US" sz="2000" smtClean="0">
                          <a:effectLst/>
                          <a:latin typeface="Calibri (Body)"/>
                          <a:ea typeface="Times New Roman"/>
                          <a:cs typeface="Times New Roman"/>
                        </a:rPr>
                        <a:t>g</a:t>
                      </a:r>
                      <a:r>
                        <a:rPr lang="en-US" sz="2000" spc="-20" smtClean="0">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5">
                          <a:effectLst/>
                          <a:latin typeface="Calibri (Body)"/>
                          <a:ea typeface="Times New Roman"/>
                          <a:cs typeface="Times New Roman"/>
                        </a:rPr>
                        <a:t> c</a:t>
                      </a:r>
                      <a:r>
                        <a:rPr lang="en-US" sz="2000">
                          <a:effectLst/>
                          <a:latin typeface="Calibri (Body)"/>
                          <a:ea typeface="Times New Roman"/>
                          <a:cs typeface="Times New Roman"/>
                        </a:rPr>
                        <a:t>hiều</a:t>
                      </a:r>
                      <a:r>
                        <a:rPr lang="en-US" sz="2000" spc="-25">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ã</a:t>
                      </a:r>
                      <a:r>
                        <a:rPr lang="en-US" sz="2000" spc="-5">
                          <a:effectLst/>
                          <a:latin typeface="Calibri (Body)"/>
                          <a:ea typeface="Times New Roman"/>
                          <a:cs typeface="Times New Roman"/>
                        </a:rPr>
                        <a:t> </a:t>
                      </a:r>
                      <a:r>
                        <a:rPr lang="en-US" sz="2000">
                          <a:effectLst/>
                          <a:latin typeface="Calibri (Body)"/>
                          <a:ea typeface="Times New Roman"/>
                          <a:cs typeface="Times New Roman"/>
                        </a:rPr>
                        <a:t>tồn</a:t>
                      </a:r>
                      <a:r>
                        <a:rPr lang="en-US" sz="2000" spc="-15">
                          <a:effectLst/>
                          <a:latin typeface="Calibri (Body)"/>
                          <a:ea typeface="Times New Roman"/>
                          <a:cs typeface="Times New Roman"/>
                        </a:rPr>
                        <a:t> </a:t>
                      </a:r>
                      <a:r>
                        <a:rPr lang="en-US" sz="2000">
                          <a:effectLst/>
                          <a:latin typeface="Calibri (Body)"/>
                          <a:ea typeface="Times New Roman"/>
                          <a:cs typeface="Times New Roman"/>
                        </a:rPr>
                        <a:t>tại</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Po</a:t>
                      </a:r>
                      <a:r>
                        <a:rPr lang="en-US" sz="2000">
                          <a:effectLst/>
                          <a:latin typeface="Calibri (Body)"/>
                          <a:ea typeface="Verdana"/>
                          <a:cs typeface="Verdana"/>
                        </a:rPr>
                        <a:t>p</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X</a:t>
                      </a:r>
                      <a:r>
                        <a:rPr lang="en-US" sz="2000" spc="-5">
                          <a:effectLst/>
                          <a:latin typeface="Calibri (Body)"/>
                          <a:ea typeface="Times New Roman"/>
                          <a:cs typeface="Times New Roman"/>
                        </a:rPr>
                        <a:t>ó</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và</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tử</a:t>
                      </a:r>
                      <a:r>
                        <a:rPr lang="en-US" sz="2000" spc="-10">
                          <a:effectLst/>
                          <a:latin typeface="Calibri (Body)"/>
                          <a:ea typeface="Times New Roman"/>
                          <a:cs typeface="Times New Roman"/>
                        </a:rPr>
                        <a:t> </a:t>
                      </a:r>
                      <a:r>
                        <a:rPr lang="en-US" sz="2000" spc="-5">
                          <a:effectLst/>
                          <a:latin typeface="Calibri (Body)"/>
                          <a:ea typeface="Times New Roman"/>
                          <a:cs typeface="Times New Roman"/>
                        </a:rPr>
                        <a:t>đ</a:t>
                      </a:r>
                      <a:r>
                        <a:rPr lang="en-US" sz="2000">
                          <a:effectLst/>
                          <a:latin typeface="Calibri (Body)"/>
                          <a:ea typeface="Times New Roman"/>
                          <a:cs typeface="Times New Roman"/>
                        </a:rPr>
                        <a:t>ầu</a:t>
                      </a:r>
                      <a:r>
                        <a:rPr lang="en-US" sz="2000" spc="-10">
                          <a:effectLst/>
                          <a:latin typeface="Calibri (Body)"/>
                          <a:ea typeface="Times New Roman"/>
                          <a:cs typeface="Times New Roman"/>
                        </a:rPr>
                        <a:t> </a:t>
                      </a:r>
                      <a:r>
                        <a:rPr lang="en-US" sz="2000">
                          <a:effectLst/>
                          <a:latin typeface="Calibri (Body)"/>
                          <a:ea typeface="Verdana"/>
                          <a:cs typeface="Verdana"/>
                        </a:rPr>
                        <a:t>Stack</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Pu</a:t>
                      </a:r>
                      <a:r>
                        <a:rPr lang="en-US" sz="2000">
                          <a:effectLst/>
                          <a:latin typeface="Calibri (Body)"/>
                          <a:ea typeface="Verdana"/>
                          <a:cs typeface="Verdana"/>
                        </a:rPr>
                        <a:t>sh()</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Đ</a:t>
                      </a:r>
                      <a:r>
                        <a:rPr lang="en-US" sz="2000" spc="-5">
                          <a:effectLst/>
                          <a:latin typeface="Calibri (Body)"/>
                          <a:ea typeface="Times New Roman"/>
                          <a:cs typeface="Times New Roman"/>
                        </a:rPr>
                        <a:t>ư</a:t>
                      </a:r>
                      <a:r>
                        <a:rPr lang="en-US" sz="2000">
                          <a:effectLst/>
                          <a:latin typeface="Calibri (Body)"/>
                          <a:ea typeface="Times New Roman"/>
                          <a:cs typeface="Times New Roman"/>
                        </a:rPr>
                        <a:t>a</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20">
                          <a:effectLst/>
                          <a:latin typeface="Calibri (Body)"/>
                          <a:ea typeface="Times New Roman"/>
                          <a:cs typeface="Times New Roman"/>
                        </a:rPr>
                        <a:t> </a:t>
                      </a:r>
                      <a:r>
                        <a:rPr lang="en-US" sz="2000">
                          <a:effectLst/>
                          <a:latin typeface="Calibri (Body)"/>
                          <a:ea typeface="Times New Roman"/>
                          <a:cs typeface="Times New Roman"/>
                        </a:rPr>
                        <a:t>đối</a:t>
                      </a:r>
                      <a:r>
                        <a:rPr lang="en-US" sz="2000" spc="-1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ư</a:t>
                      </a:r>
                      <a:r>
                        <a:rPr lang="en-US" sz="2000">
                          <a:effectLst/>
                          <a:latin typeface="Calibri (Body)"/>
                          <a:ea typeface="Times New Roman"/>
                          <a:cs typeface="Times New Roman"/>
                        </a:rPr>
                        <a:t>ợ</a:t>
                      </a:r>
                      <a:r>
                        <a:rPr lang="en-US" sz="2000" spc="-5">
                          <a:effectLst/>
                          <a:latin typeface="Calibri (Body)"/>
                          <a:ea typeface="Times New Roman"/>
                          <a:cs typeface="Times New Roman"/>
                        </a:rPr>
                        <a:t>n</a:t>
                      </a:r>
                      <a:r>
                        <a:rPr lang="en-US" sz="2000">
                          <a:effectLst/>
                          <a:latin typeface="Calibri (Body)"/>
                          <a:ea typeface="Times New Roman"/>
                          <a:cs typeface="Times New Roman"/>
                        </a:rPr>
                        <a:t>g</a:t>
                      </a:r>
                      <a:r>
                        <a:rPr lang="en-US" sz="2000" spc="-20">
                          <a:effectLst/>
                          <a:latin typeface="Calibri (Body)"/>
                          <a:ea typeface="Times New Roman"/>
                          <a:cs typeface="Times New Roman"/>
                        </a:rPr>
                        <a:t> </a:t>
                      </a:r>
                      <a:r>
                        <a:rPr lang="en-US" sz="2000">
                          <a:effectLst/>
                          <a:latin typeface="Calibri (Body)"/>
                          <a:ea typeface="Times New Roman"/>
                          <a:cs typeface="Times New Roman"/>
                        </a:rPr>
                        <a:t>vào</a:t>
                      </a:r>
                      <a:r>
                        <a:rPr lang="en-US" sz="2000" spc="-1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ầ</a:t>
                      </a:r>
                      <a:r>
                        <a:rPr lang="en-US" sz="2000">
                          <a:effectLst/>
                          <a:latin typeface="Calibri (Body)"/>
                          <a:ea typeface="Times New Roman"/>
                          <a:cs typeface="Times New Roman"/>
                        </a:rPr>
                        <a:t>u</a:t>
                      </a:r>
                      <a:r>
                        <a:rPr lang="en-US" sz="2000" spc="-5">
                          <a:effectLst/>
                          <a:latin typeface="Calibri (Body)"/>
                          <a:ea typeface="Times New Roman"/>
                          <a:cs typeface="Times New Roman"/>
                        </a:rPr>
                        <a:t> </a:t>
                      </a:r>
                      <a:r>
                        <a:rPr lang="en-US" sz="2000">
                          <a:effectLst/>
                          <a:latin typeface="Calibri (Body)"/>
                          <a:ea typeface="Times New Roman"/>
                          <a:cs typeface="Times New Roman"/>
                        </a:rPr>
                        <a:t>ng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xếp</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Pee</a:t>
                      </a:r>
                      <a:r>
                        <a:rPr lang="en-US" sz="2000">
                          <a:effectLst/>
                          <a:latin typeface="Calibri (Body)"/>
                          <a:ea typeface="Verdana"/>
                          <a:cs typeface="Verdana"/>
                        </a:rPr>
                        <a:t>k</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30">
                          <a:effectLst/>
                          <a:latin typeface="Calibri (Body)"/>
                          <a:ea typeface="Times New Roman"/>
                          <a:cs typeface="Times New Roman"/>
                        </a:rPr>
                        <a:t> </a:t>
                      </a:r>
                      <a:r>
                        <a:rPr lang="en-US" sz="2000">
                          <a:effectLst/>
                          <a:latin typeface="Calibri (Body)"/>
                          <a:ea typeface="Times New Roman"/>
                          <a:cs typeface="Times New Roman"/>
                        </a:rPr>
                        <a:t>về</a:t>
                      </a:r>
                      <a:r>
                        <a:rPr lang="en-US" sz="2000" spc="125">
                          <a:effectLst/>
                          <a:latin typeface="Calibri (Body)"/>
                          <a:ea typeface="Times New Roman"/>
                          <a:cs typeface="Times New Roman"/>
                        </a:rPr>
                        <a:t> </a:t>
                      </a:r>
                      <a:r>
                        <a:rPr lang="en-US" sz="2000">
                          <a:effectLst/>
                          <a:latin typeface="Calibri (Body)"/>
                          <a:ea typeface="Times New Roman"/>
                          <a:cs typeface="Times New Roman"/>
                        </a:rPr>
                        <a:t>phần</a:t>
                      </a:r>
                      <a:r>
                        <a:rPr lang="en-US" sz="2000" spc="135">
                          <a:effectLst/>
                          <a:latin typeface="Calibri (Body)"/>
                          <a:ea typeface="Times New Roman"/>
                          <a:cs typeface="Times New Roman"/>
                        </a:rPr>
                        <a:t> </a:t>
                      </a:r>
                      <a:r>
                        <a:rPr lang="en-US" sz="2000">
                          <a:effectLst/>
                          <a:latin typeface="Calibri (Body)"/>
                          <a:ea typeface="Times New Roman"/>
                          <a:cs typeface="Times New Roman"/>
                        </a:rPr>
                        <a:t>tử</a:t>
                      </a:r>
                      <a:r>
                        <a:rPr lang="en-US" sz="2000" spc="13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ầ</a:t>
                      </a:r>
                      <a:r>
                        <a:rPr lang="en-US" sz="2000">
                          <a:effectLst/>
                          <a:latin typeface="Calibri (Body)"/>
                          <a:ea typeface="Times New Roman"/>
                          <a:cs typeface="Times New Roman"/>
                        </a:rPr>
                        <a:t>u</a:t>
                      </a:r>
                      <a:r>
                        <a:rPr lang="en-US" sz="2000" spc="14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i</a:t>
                      </a:r>
                      <a:r>
                        <a:rPr lang="en-US" sz="2000">
                          <a:effectLst/>
                          <a:latin typeface="Calibri (Body)"/>
                          <a:ea typeface="Times New Roman"/>
                          <a:cs typeface="Times New Roman"/>
                        </a:rPr>
                        <a:t>ên</a:t>
                      </a:r>
                      <a:r>
                        <a:rPr lang="en-US" sz="2000" spc="12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ủa</a:t>
                      </a:r>
                      <a:r>
                        <a:rPr lang="en-US" sz="2000" spc="135">
                          <a:effectLst/>
                          <a:latin typeface="Calibri (Body)"/>
                          <a:ea typeface="Times New Roman"/>
                          <a:cs typeface="Times New Roman"/>
                        </a:rPr>
                        <a:t> </a:t>
                      </a:r>
                      <a:r>
                        <a:rPr lang="en-US" sz="2000">
                          <a:effectLst/>
                          <a:latin typeface="Calibri (Body)"/>
                          <a:ea typeface="Times New Roman"/>
                          <a:cs typeface="Times New Roman"/>
                        </a:rPr>
                        <a:t>ng</a:t>
                      </a:r>
                      <a:r>
                        <a:rPr lang="en-US" sz="2000" spc="-5">
                          <a:effectLst/>
                          <a:latin typeface="Calibri (Body)"/>
                          <a:ea typeface="Times New Roman"/>
                          <a:cs typeface="Times New Roman"/>
                        </a:rPr>
                        <a:t>ă</a:t>
                      </a:r>
                      <a:r>
                        <a:rPr lang="en-US" sz="2000">
                          <a:effectLst/>
                          <a:latin typeface="Calibri (Body)"/>
                          <a:ea typeface="Times New Roman"/>
                          <a:cs typeface="Times New Roman"/>
                        </a:rPr>
                        <a:t>n</a:t>
                      </a:r>
                      <a:r>
                        <a:rPr lang="en-US" sz="2000" spc="145">
                          <a:effectLst/>
                          <a:latin typeface="Calibri (Body)"/>
                          <a:ea typeface="Times New Roman"/>
                          <a:cs typeface="Times New Roman"/>
                        </a:rPr>
                        <a:t> </a:t>
                      </a:r>
                      <a:r>
                        <a:rPr lang="en-US" sz="2000">
                          <a:effectLst/>
                          <a:latin typeface="Calibri (Body)"/>
                          <a:ea typeface="Times New Roman"/>
                          <a:cs typeface="Times New Roman"/>
                        </a:rPr>
                        <a:t>xếp</a:t>
                      </a:r>
                      <a:r>
                        <a:rPr lang="en-US" sz="2000" spc="140">
                          <a:effectLst/>
                          <a:latin typeface="Calibri (Body)"/>
                          <a:ea typeface="Times New Roman"/>
                          <a:cs typeface="Times New Roman"/>
                        </a:rPr>
                        <a:t> </a:t>
                      </a:r>
                      <a:r>
                        <a:rPr lang="en-US" sz="2000">
                          <a:effectLst/>
                          <a:latin typeface="Calibri (Body)"/>
                          <a:ea typeface="Times New Roman"/>
                          <a:cs typeface="Times New Roman"/>
                        </a:rPr>
                        <a:t>và</a:t>
                      </a:r>
                      <a:r>
                        <a:rPr lang="en-US" sz="2000" spc="150">
                          <a:effectLst/>
                          <a:latin typeface="Calibri (Body)"/>
                          <a:ea typeface="Times New Roman"/>
                          <a:cs typeface="Times New Roman"/>
                        </a:rPr>
                        <a:t> </a:t>
                      </a:r>
                      <a:r>
                        <a:rPr lang="en-US" sz="2000" smtClean="0">
                          <a:effectLst/>
                          <a:latin typeface="Calibri (Body)"/>
                          <a:ea typeface="Times New Roman"/>
                          <a:cs typeface="Times New Roman"/>
                        </a:rPr>
                        <a:t>không xóa</a:t>
                      </a:r>
                      <a:r>
                        <a:rPr lang="en-US" sz="2000" spc="-10" smtClean="0">
                          <a:effectLst/>
                          <a:latin typeface="Calibri (Body)"/>
                          <a:ea typeface="Times New Roman"/>
                          <a:cs typeface="Times New Roman"/>
                        </a:rPr>
                        <a:t> </a:t>
                      </a:r>
                      <a:r>
                        <a:rPr lang="en-US" sz="2000">
                          <a:effectLst/>
                          <a:latin typeface="Calibri (Body)"/>
                          <a:ea typeface="Times New Roman"/>
                          <a:cs typeface="Times New Roman"/>
                        </a:rPr>
                        <a:t>nó.</a:t>
                      </a:r>
                      <a:endParaRPr lang="en-US" sz="2000">
                        <a:effectLst/>
                        <a:latin typeface="Calibri (Body)"/>
                        <a:ea typeface="Calibri"/>
                        <a:cs typeface="Times New Roman"/>
                      </a:endParaRPr>
                    </a:p>
                  </a:txBody>
                  <a:tcPr marL="0" marR="0" marT="0" marB="0"/>
                </a:tc>
              </a:tr>
              <a:tr h="370840">
                <a:tc>
                  <a:txBody>
                    <a:bodyPr/>
                    <a:lstStyle/>
                    <a:p>
                      <a:pPr marL="67945">
                        <a:lnSpc>
                          <a:spcPct val="150000"/>
                        </a:lnSpc>
                        <a:spcBef>
                          <a:spcPts val="430"/>
                        </a:spcBef>
                        <a:spcAft>
                          <a:spcPts val="0"/>
                        </a:spcAft>
                      </a:pPr>
                      <a:r>
                        <a:rPr lang="en-US" sz="2000" spc="-5">
                          <a:effectLst/>
                          <a:latin typeface="Calibri (Body)"/>
                          <a:ea typeface="Verdana"/>
                          <a:cs typeface="Verdana"/>
                        </a:rPr>
                        <a:t>ToArr</a:t>
                      </a:r>
                      <a:r>
                        <a:rPr lang="en-US" sz="2000">
                          <a:effectLst/>
                          <a:latin typeface="Calibri (Body)"/>
                          <a:ea typeface="Verdana"/>
                          <a:cs typeface="Verdana"/>
                        </a:rPr>
                        <a:t>ay()</a:t>
                      </a:r>
                      <a:endParaRPr lang="en-US" sz="2000">
                        <a:effectLst/>
                        <a:latin typeface="Calibri (Body)"/>
                        <a:ea typeface="Calibri"/>
                        <a:cs typeface="Times New Roman"/>
                      </a:endParaRPr>
                    </a:p>
                  </a:txBody>
                  <a:tcPr marL="0" marR="0" marT="0" marB="0"/>
                </a:tc>
                <a:tc>
                  <a:txBody>
                    <a:bodyPr/>
                    <a:lstStyle/>
                    <a:p>
                      <a:pPr marL="67945">
                        <a:lnSpc>
                          <a:spcPct val="150000"/>
                        </a:lnSpc>
                        <a:spcBef>
                          <a:spcPts val="315"/>
                        </a:spcBef>
                        <a:spcAft>
                          <a:spcPts val="0"/>
                        </a:spcAft>
                      </a:pPr>
                      <a:r>
                        <a:rPr lang="en-US" sz="2000">
                          <a:effectLst/>
                          <a:latin typeface="Calibri (Body)"/>
                          <a:ea typeface="Times New Roman"/>
                          <a:cs typeface="Times New Roman"/>
                        </a:rPr>
                        <a:t>Sao chép</a:t>
                      </a:r>
                      <a:r>
                        <a:rPr lang="en-US" sz="2000" spc="-15">
                          <a:effectLst/>
                          <a:latin typeface="Calibri (Body)"/>
                          <a:ea typeface="Times New Roman"/>
                          <a:cs typeface="Times New Roman"/>
                        </a:rPr>
                        <a:t> </a:t>
                      </a:r>
                      <a:r>
                        <a:rPr lang="en-US" sz="2000">
                          <a:effectLst/>
                          <a:latin typeface="Calibri (Body)"/>
                          <a:ea typeface="Times New Roman"/>
                          <a:cs typeface="Times New Roman"/>
                        </a:rPr>
                        <a:t>những</a:t>
                      </a:r>
                      <a:r>
                        <a:rPr lang="en-US" sz="2000" spc="-2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phần</a:t>
                      </a:r>
                      <a:r>
                        <a:rPr lang="en-US" sz="2000" spc="-10">
                          <a:effectLst/>
                          <a:latin typeface="Calibri (Body)"/>
                          <a:ea typeface="Times New Roman"/>
                          <a:cs typeface="Times New Roman"/>
                        </a:rPr>
                        <a:t> </a:t>
                      </a:r>
                      <a:r>
                        <a:rPr lang="en-US" sz="2000">
                          <a:effectLst/>
                          <a:latin typeface="Calibri (Body)"/>
                          <a:ea typeface="Times New Roman"/>
                          <a:cs typeface="Times New Roman"/>
                        </a:rPr>
                        <a:t>qua</a:t>
                      </a:r>
                      <a:r>
                        <a:rPr lang="en-US" sz="2000" spc="-5">
                          <a:effectLst/>
                          <a:latin typeface="Calibri (Body)"/>
                          <a:ea typeface="Times New Roman"/>
                          <a:cs typeface="Times New Roman"/>
                        </a:rPr>
                        <a:t> m</a:t>
                      </a:r>
                      <a:r>
                        <a:rPr lang="en-US" sz="2000">
                          <a:effectLst/>
                          <a:latin typeface="Calibri (Body)"/>
                          <a:ea typeface="Times New Roman"/>
                          <a:cs typeface="Times New Roman"/>
                        </a:rPr>
                        <a:t>ột</a:t>
                      </a:r>
                      <a:r>
                        <a:rPr lang="en-US" sz="2000" spc="-5">
                          <a:effectLst/>
                          <a:latin typeface="Calibri (Body)"/>
                          <a:ea typeface="Times New Roman"/>
                          <a:cs typeface="Times New Roman"/>
                        </a:rPr>
                        <a:t> </a:t>
                      </a:r>
                      <a:r>
                        <a:rPr lang="en-US" sz="2000">
                          <a:effectLst/>
                          <a:latin typeface="Calibri (Body)"/>
                          <a:ea typeface="Times New Roman"/>
                          <a:cs typeface="Times New Roman"/>
                        </a:rPr>
                        <a:t>m</a:t>
                      </a:r>
                      <a:r>
                        <a:rPr lang="en-US" sz="2000" spc="-5">
                          <a:effectLst/>
                          <a:latin typeface="Calibri (Body)"/>
                          <a:ea typeface="Times New Roman"/>
                          <a:cs typeface="Times New Roman"/>
                        </a:rPr>
                        <a:t>ả</a:t>
                      </a:r>
                      <a:r>
                        <a:rPr lang="en-US" sz="2000">
                          <a:effectLst/>
                          <a:latin typeface="Calibri (Body)"/>
                          <a:ea typeface="Times New Roman"/>
                          <a:cs typeface="Times New Roman"/>
                        </a:rPr>
                        <a:t>ng</a:t>
                      </a:r>
                      <a:r>
                        <a:rPr lang="en-US" sz="2000" spc="-15">
                          <a:effectLst/>
                          <a:latin typeface="Calibri (Body)"/>
                          <a:ea typeface="Times New Roman"/>
                          <a:cs typeface="Times New Roman"/>
                        </a:rPr>
                        <a:t> </a:t>
                      </a:r>
                      <a:r>
                        <a:rPr lang="en-US" sz="2000">
                          <a:effectLst/>
                          <a:latin typeface="Calibri (Body)"/>
                          <a:ea typeface="Times New Roman"/>
                          <a:cs typeface="Times New Roman"/>
                        </a:rPr>
                        <a:t>mới</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Program</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Stack intStack = new Stack();</a:t>
            </a:r>
          </a:p>
          <a:p>
            <a:pPr marL="0" indent="0">
              <a:spcBef>
                <a:spcPts val="0"/>
              </a:spcBef>
              <a:buNone/>
            </a:pPr>
            <a:r>
              <a:rPr lang="vi-VN" sz="1500">
                <a:latin typeface="Courier New" pitchFamily="49" charset="0"/>
                <a:cs typeface="Courier New" pitchFamily="49" charset="0"/>
              </a:rPr>
              <a:t>08          // đưa vào ngăn xếp</a:t>
            </a:r>
          </a:p>
          <a:p>
            <a:pPr marL="0" indent="0">
              <a:spcBef>
                <a:spcPts val="0"/>
              </a:spcBef>
              <a:buNone/>
            </a:pPr>
            <a:r>
              <a:rPr lang="nn-NO" sz="1500">
                <a:latin typeface="Courier New" pitchFamily="49" charset="0"/>
                <a:cs typeface="Courier New" pitchFamily="49" charset="0"/>
              </a:rPr>
              <a:t>09          for (int i = 0; i &lt; 8; i++)</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intStack.Push(i * 5);</a:t>
            </a:r>
          </a:p>
          <a:p>
            <a:pPr marL="0" indent="0">
              <a:spcBef>
                <a:spcPts val="0"/>
              </a:spcBef>
              <a:buNone/>
            </a:pPr>
            <a:r>
              <a:rPr lang="en-US" sz="1500">
                <a:latin typeface="Courier New" pitchFamily="49" charset="0"/>
                <a:cs typeface="Courier New" pitchFamily="49" charset="0"/>
              </a:rPr>
              <a:t>12          }</a:t>
            </a:r>
          </a:p>
          <a:p>
            <a:pPr marL="0" indent="0">
              <a:spcBef>
                <a:spcPts val="0"/>
              </a:spcBef>
              <a:buNone/>
            </a:pPr>
            <a:r>
              <a:rPr lang="en-US" sz="1500">
                <a:latin typeface="Courier New" pitchFamily="49" charset="0"/>
                <a:cs typeface="Courier New" pitchFamily="49" charset="0"/>
              </a:rPr>
              <a:t>13          // hiển thị stack </a:t>
            </a:r>
          </a:p>
          <a:p>
            <a:pPr marL="0" indent="0">
              <a:spcBef>
                <a:spcPts val="0"/>
              </a:spcBef>
              <a:buNone/>
            </a:pPr>
            <a:r>
              <a:rPr lang="en-US" sz="1500">
                <a:latin typeface="Courier New" pitchFamily="49" charset="0"/>
                <a:cs typeface="Courier New" pitchFamily="49" charset="0"/>
              </a:rPr>
              <a:t>14          Console.Write("intStack values: "); PrintValues( intStack );            </a:t>
            </a:r>
          </a:p>
          <a:p>
            <a:pPr marL="0" indent="0">
              <a:spcBef>
                <a:spcPts val="0"/>
              </a:spcBef>
              <a:buNone/>
            </a:pPr>
            <a:r>
              <a:rPr lang="vi-VN" sz="1500">
                <a:latin typeface="Courier New" pitchFamily="49" charset="0"/>
                <a:cs typeface="Courier New" pitchFamily="49" charset="0"/>
              </a:rPr>
              <a:t>15          // xóa phần tử đầu tiên</a:t>
            </a:r>
          </a:p>
          <a:p>
            <a:pPr marL="0" indent="0">
              <a:spcBef>
                <a:spcPts val="0"/>
              </a:spcBef>
              <a:buNone/>
            </a:pPr>
            <a:r>
              <a:rPr lang="fr-FR" sz="1500">
                <a:latin typeface="Courier New" pitchFamily="49" charset="0"/>
                <a:cs typeface="Courier New" pitchFamily="49" charset="0"/>
              </a:rPr>
              <a:t>16          Console.WriteLine("\nPop: {0}", intStack.Pop());</a:t>
            </a:r>
          </a:p>
          <a:p>
            <a:pPr marL="0" indent="0">
              <a:spcBef>
                <a:spcPts val="0"/>
              </a:spcBef>
              <a:buNone/>
            </a:pPr>
            <a:r>
              <a:rPr lang="en-US" sz="1500">
                <a:latin typeface="Courier New" pitchFamily="49" charset="0"/>
                <a:cs typeface="Courier New" pitchFamily="49" charset="0"/>
              </a:rPr>
              <a:t>17          // hiển thị stack </a:t>
            </a:r>
          </a:p>
          <a:p>
            <a:pPr marL="0" indent="0">
              <a:spcBef>
                <a:spcPts val="0"/>
              </a:spcBef>
              <a:buNone/>
            </a:pPr>
            <a:r>
              <a:rPr lang="en-US" sz="1500">
                <a:latin typeface="Courier New" pitchFamily="49" charset="0"/>
                <a:cs typeface="Courier New" pitchFamily="49" charset="0"/>
              </a:rPr>
              <a:t>18          Console.Write("intStack values: "); PrintValues( intStack );            </a:t>
            </a:r>
          </a:p>
          <a:p>
            <a:pPr marL="0" indent="0">
              <a:spcBef>
                <a:spcPts val="0"/>
              </a:spcBef>
              <a:buNone/>
            </a:pPr>
            <a:r>
              <a:rPr lang="en-US" sz="1500">
                <a:latin typeface="Courier New" pitchFamily="49" charset="0"/>
                <a:cs typeface="Courier New" pitchFamily="49" charset="0"/>
              </a:rPr>
              <a:t>19          // xóa tiếp phần tử khác</a:t>
            </a:r>
          </a:p>
          <a:p>
            <a:pPr marL="0" indent="0">
              <a:spcBef>
                <a:spcPts val="0"/>
              </a:spcBef>
              <a:buNone/>
            </a:pPr>
            <a:r>
              <a:rPr lang="fr-FR" sz="1500">
                <a:latin typeface="Courier New" pitchFamily="49" charset="0"/>
                <a:cs typeface="Courier New" pitchFamily="49" charset="0"/>
              </a:rPr>
              <a:t>20          Console.WriteLine("\nPop: {0}", intStack.Pop());</a:t>
            </a:r>
          </a:p>
          <a:p>
            <a:pPr marL="0" indent="0">
              <a:spcBef>
                <a:spcPts val="0"/>
              </a:spcBef>
              <a:buNone/>
            </a:pPr>
            <a:r>
              <a:rPr lang="en-US" sz="1500">
                <a:latin typeface="Courier New" pitchFamily="49" charset="0"/>
                <a:cs typeface="Courier New" pitchFamily="49" charset="0"/>
              </a:rPr>
              <a:t>21          // hiển thị stack </a:t>
            </a:r>
          </a:p>
          <a:p>
            <a:pPr marL="0" indent="0">
              <a:spcBef>
                <a:spcPts val="0"/>
              </a:spcBef>
              <a:buNone/>
              <a:tabLst>
                <a:tab pos="515938" algn="l"/>
              </a:tabLst>
            </a:pPr>
            <a:r>
              <a:rPr lang="en-US" sz="1500">
                <a:latin typeface="Courier New" pitchFamily="49" charset="0"/>
                <a:cs typeface="Courier New" pitchFamily="49" charset="0"/>
              </a:rPr>
              <a:t>22          Console.Write("intStack values: "); PrintValues( intStack </a:t>
            </a:r>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686800" cy="5791200"/>
          </a:xfrm>
        </p:spPr>
        <p:txBody>
          <a:bodyPr>
            <a:noAutofit/>
          </a:bodyPr>
          <a:lstStyle/>
          <a:p>
            <a:pPr marL="0" indent="0">
              <a:spcBef>
                <a:spcPts val="0"/>
              </a:spcBef>
              <a:buNone/>
            </a:pPr>
            <a:r>
              <a:rPr lang="vi-VN" sz="1500">
                <a:latin typeface="Courier New" pitchFamily="49" charset="0"/>
                <a:cs typeface="Courier New" pitchFamily="49" charset="0"/>
              </a:rPr>
              <a:t>23          // xem thành phần đầu tiên stack</a:t>
            </a:r>
          </a:p>
          <a:p>
            <a:pPr marL="0" indent="0">
              <a:spcBef>
                <a:spcPts val="0"/>
              </a:spcBef>
              <a:buNone/>
            </a:pPr>
            <a:r>
              <a:rPr lang="en-US" sz="1500">
                <a:latin typeface="Courier New" pitchFamily="49" charset="0"/>
                <a:cs typeface="Courier New" pitchFamily="49" charset="0"/>
              </a:rPr>
              <a:t>24          Console.WriteLine("\nPeek: {0}", intStack.Peek());</a:t>
            </a:r>
          </a:p>
          <a:p>
            <a:pPr marL="0" indent="0">
              <a:spcBef>
                <a:spcPts val="0"/>
              </a:spcBef>
              <a:buNone/>
            </a:pPr>
            <a:r>
              <a:rPr lang="en-US" sz="1500">
                <a:latin typeface="Courier New" pitchFamily="49" charset="0"/>
                <a:cs typeface="Courier New" pitchFamily="49" charset="0"/>
              </a:rPr>
              <a:t>25          // hiển thị stack </a:t>
            </a:r>
          </a:p>
          <a:p>
            <a:pPr marL="0" indent="0">
              <a:spcBef>
                <a:spcPts val="0"/>
              </a:spcBef>
              <a:buNone/>
              <a:tabLst>
                <a:tab pos="574675" algn="l"/>
              </a:tabLst>
            </a:pPr>
            <a:r>
              <a:rPr lang="en-US" sz="1500">
                <a:latin typeface="Courier New" pitchFamily="49" charset="0"/>
                <a:cs typeface="Courier New" pitchFamily="49" charset="0"/>
              </a:rPr>
              <a:t>26          Console.Write("intStack values: "); PrintValues( </a:t>
            </a:r>
            <a:r>
              <a:rPr lang="en-US" sz="1500" smtClean="0">
                <a:latin typeface="Courier New" pitchFamily="49" charset="0"/>
                <a:cs typeface="Courier New" pitchFamily="49" charset="0"/>
              </a:rPr>
              <a:t>intStack);            </a:t>
            </a:r>
            <a:endParaRPr lang="en-US" sz="1500">
              <a:latin typeface="Courier New" pitchFamily="49" charset="0"/>
              <a:cs typeface="Courier New" pitchFamily="49" charset="0"/>
            </a:endParaRPr>
          </a:p>
          <a:p>
            <a:pPr marL="0" indent="0">
              <a:spcBef>
                <a:spcPts val="0"/>
              </a:spcBef>
              <a:buNone/>
            </a:pPr>
            <a:r>
              <a:rPr lang="en-US" sz="1500">
                <a:latin typeface="Courier New" pitchFamily="49" charset="0"/>
                <a:cs typeface="Courier New" pitchFamily="49" charset="0"/>
              </a:rPr>
              <a:t>27          // khai báo mảng với 12 phần tử</a:t>
            </a:r>
          </a:p>
          <a:p>
            <a:pPr marL="0" indent="0">
              <a:spcBef>
                <a:spcPts val="0"/>
              </a:spcBef>
              <a:buNone/>
            </a:pPr>
            <a:r>
              <a:rPr lang="en-US" sz="1500">
                <a:latin typeface="Courier New" pitchFamily="49" charset="0"/>
                <a:cs typeface="Courier New" pitchFamily="49" charset="0"/>
              </a:rPr>
              <a:t>28          Array targetArray = Array.CreateInstance(typeof(int), 12);</a:t>
            </a:r>
          </a:p>
          <a:p>
            <a:pPr marL="0" indent="0">
              <a:spcBef>
                <a:spcPts val="0"/>
              </a:spcBef>
              <a:buNone/>
            </a:pPr>
            <a:r>
              <a:rPr lang="nn-NO" sz="1500">
                <a:latin typeface="Courier New" pitchFamily="49" charset="0"/>
                <a:cs typeface="Courier New" pitchFamily="49" charset="0"/>
              </a:rPr>
              <a:t>29          for (int i = 0; i &lt;= 8; i++)</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targetArray.SetValue(100 * i, i);</a:t>
            </a:r>
          </a:p>
          <a:p>
            <a:pPr marL="0" indent="0">
              <a:spcBef>
                <a:spcPts val="0"/>
              </a:spcBef>
              <a:buNone/>
            </a:pPr>
            <a:r>
              <a:rPr lang="en-US" sz="1500">
                <a:latin typeface="Courier New" pitchFamily="49" charset="0"/>
                <a:cs typeface="Courier New" pitchFamily="49" charset="0"/>
              </a:rPr>
              <a:t>32          }</a:t>
            </a:r>
          </a:p>
          <a:p>
            <a:pPr marL="0" indent="0">
              <a:spcBef>
                <a:spcPts val="0"/>
              </a:spcBef>
              <a:buNone/>
            </a:pPr>
            <a:r>
              <a:rPr lang="en-US" sz="1500">
                <a:latin typeface="Courier New" pitchFamily="49" charset="0"/>
                <a:cs typeface="Courier New" pitchFamily="49" charset="0"/>
              </a:rPr>
              <a:t>33          // hiển thị giá trị của mảng </a:t>
            </a:r>
          </a:p>
          <a:p>
            <a:pPr marL="0" indent="0">
              <a:spcBef>
                <a:spcPts val="0"/>
              </a:spcBef>
              <a:buNone/>
              <a:tabLst>
                <a:tab pos="574675" algn="l"/>
              </a:tabLst>
            </a:pPr>
            <a:r>
              <a:rPr lang="en-US" sz="1500">
                <a:latin typeface="Courier New" pitchFamily="49" charset="0"/>
                <a:cs typeface="Courier New" pitchFamily="49" charset="0"/>
              </a:rPr>
              <a:t>34          Console.WriteLine("\nTarget array: "); PrintValues( </a:t>
            </a:r>
            <a:r>
              <a:rPr lang="en-US" sz="1500" smtClean="0">
                <a:latin typeface="Courier New" pitchFamily="49" charset="0"/>
                <a:cs typeface="Courier New" pitchFamily="49" charset="0"/>
              </a:rPr>
              <a:t>	targetArray </a:t>
            </a:r>
            <a:r>
              <a:rPr lang="en-US" sz="1500">
                <a:latin typeface="Courier New" pitchFamily="49" charset="0"/>
                <a:cs typeface="Courier New" pitchFamily="49" charset="0"/>
              </a:rPr>
              <a:t>);            </a:t>
            </a:r>
          </a:p>
          <a:p>
            <a:pPr marL="0" indent="0">
              <a:spcBef>
                <a:spcPts val="0"/>
              </a:spcBef>
              <a:buNone/>
            </a:pPr>
            <a:r>
              <a:rPr lang="en-US" sz="1500">
                <a:latin typeface="Courier New" pitchFamily="49" charset="0"/>
                <a:cs typeface="Courier New" pitchFamily="49" charset="0"/>
              </a:rPr>
              <a:t>35          // chép toàn bộ stack vào mảng tại vị trí 6 </a:t>
            </a:r>
          </a:p>
          <a:p>
            <a:pPr marL="0" indent="0">
              <a:spcBef>
                <a:spcPts val="0"/>
              </a:spcBef>
              <a:buNone/>
            </a:pPr>
            <a:r>
              <a:rPr lang="en-US" sz="1500">
                <a:latin typeface="Courier New" pitchFamily="49" charset="0"/>
                <a:cs typeface="Courier New" pitchFamily="49" charset="0"/>
              </a:rPr>
              <a:t>36          intStack.CopyTo( targetArray, 6);            </a:t>
            </a:r>
          </a:p>
          <a:p>
            <a:pPr marL="0" indent="0">
              <a:spcBef>
                <a:spcPts val="0"/>
              </a:spcBef>
              <a:buNone/>
            </a:pPr>
            <a:r>
              <a:rPr lang="en-US" sz="1500">
                <a:latin typeface="Courier New" pitchFamily="49" charset="0"/>
                <a:cs typeface="Courier New" pitchFamily="49" charset="0"/>
              </a:rPr>
              <a:t>37          // hiển thị giá trị của mảng sau copy </a:t>
            </a:r>
          </a:p>
          <a:p>
            <a:pPr marL="0" indent="0">
              <a:spcBef>
                <a:spcPts val="0"/>
              </a:spcBef>
              <a:buNone/>
              <a:tabLst>
                <a:tab pos="574675" algn="l"/>
              </a:tabLst>
            </a:pPr>
            <a:r>
              <a:rPr lang="en-US" sz="1500">
                <a:latin typeface="Courier New" pitchFamily="49" charset="0"/>
                <a:cs typeface="Courier New" pitchFamily="49" charset="0"/>
              </a:rPr>
              <a:t>38          Console.WriteLine("\nTarget array after copy: "); </a:t>
            </a:r>
            <a:r>
              <a:rPr lang="en-US" sz="1500" smtClean="0">
                <a:latin typeface="Courier New" pitchFamily="49" charset="0"/>
                <a:cs typeface="Courier New" pitchFamily="49" charset="0"/>
              </a:rPr>
              <a:t>	PrintValues</a:t>
            </a:r>
            <a:r>
              <a:rPr lang="en-US" sz="1500">
                <a:latin typeface="Courier New" pitchFamily="49" charset="0"/>
                <a:cs typeface="Courier New" pitchFamily="49" charset="0"/>
              </a:rPr>
              <a:t>( targetArray );            </a:t>
            </a:r>
          </a:p>
          <a:p>
            <a:pPr marL="0" indent="0">
              <a:spcBef>
                <a:spcPts val="0"/>
              </a:spcBef>
              <a:buNone/>
            </a:pPr>
            <a:r>
              <a:rPr lang="en-US" sz="1500">
                <a:latin typeface="Courier New" pitchFamily="49" charset="0"/>
                <a:cs typeface="Courier New" pitchFamily="49" charset="0"/>
              </a:rPr>
              <a:t>39          // chép toàn bộ stack vào mảng mới</a:t>
            </a:r>
          </a:p>
          <a:p>
            <a:pPr marL="0" indent="0">
              <a:spcBef>
                <a:spcPts val="0"/>
              </a:spcBef>
              <a:buNone/>
            </a:pPr>
            <a:r>
              <a:rPr lang="en-US" sz="1500">
                <a:latin typeface="Courier New" pitchFamily="49" charset="0"/>
                <a:cs typeface="Courier New" pitchFamily="49" charset="0"/>
              </a:rPr>
              <a:t>40          Object[] myArray = intStack.ToArray();</a:t>
            </a:r>
          </a:p>
          <a:p>
            <a:pPr marL="0" indent="0">
              <a:spcBef>
                <a:spcPts val="0"/>
              </a:spcBef>
              <a:buNone/>
            </a:pPr>
            <a:r>
              <a:rPr lang="en-US" sz="1500">
                <a:latin typeface="Courier New" pitchFamily="49" charset="0"/>
                <a:cs typeface="Courier New" pitchFamily="49" charset="0"/>
              </a:rPr>
              <a:t>41          // hiển thị giá trị của mảng mới </a:t>
            </a:r>
          </a:p>
          <a:p>
            <a:pPr marL="0" indent="0">
              <a:spcBef>
                <a:spcPts val="0"/>
              </a:spcBef>
              <a:buNone/>
              <a:tabLst>
                <a:tab pos="515938" algn="l"/>
              </a:tabLst>
            </a:pPr>
            <a:r>
              <a:rPr lang="en-US" sz="1500">
                <a:latin typeface="Courier New" pitchFamily="49" charset="0"/>
                <a:cs typeface="Courier New" pitchFamily="49" charset="0"/>
              </a:rPr>
              <a:t>42          Console.WriteLine("\nThe new array: "); PrintValues( </a:t>
            </a:r>
            <a:r>
              <a:rPr lang="en-US" sz="1500" smtClean="0">
                <a:latin typeface="Courier New" pitchFamily="49" charset="0"/>
                <a:cs typeface="Courier New" pitchFamily="49" charset="0"/>
              </a:rPr>
              <a:t>	myArray </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43      </a:t>
            </a:r>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Stack (Ngăn xếp)</a:t>
            </a:r>
            <a:endParaRPr lang="en-US"/>
          </a:p>
        </p:txBody>
      </p:sp>
    </p:spTree>
    <p:extLst>
      <p:ext uri="{BB962C8B-B14F-4D97-AF65-F5344CB8AC3E}">
        <p14:creationId xmlns:p14="http://schemas.microsoft.com/office/powerpoint/2010/main" val="126275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25413"/>
            <a:ext cx="8229600" cy="1143000"/>
          </a:xfrm>
        </p:spPr>
        <p:txBody>
          <a:bodyPr/>
          <a:lstStyle/>
          <a:p>
            <a:r>
              <a:rPr lang="en-US" b="1" smtClean="0"/>
              <a:t>C#</a:t>
            </a:r>
            <a:endParaRPr lang="en-US" b="1">
              <a:solidFill>
                <a:schemeClr val="tx1"/>
              </a:solidFill>
            </a:endParaRPr>
          </a:p>
        </p:txBody>
      </p:sp>
      <p:sp>
        <p:nvSpPr>
          <p:cNvPr id="6" name="Rectangle 3"/>
          <p:cNvSpPr>
            <a:spLocks noGrp="1" noChangeArrowheads="1"/>
          </p:cNvSpPr>
          <p:nvPr>
            <p:ph idx="1"/>
          </p:nvPr>
        </p:nvSpPr>
        <p:spPr/>
        <p:txBody>
          <a:bodyPr/>
          <a:lstStyle/>
          <a:p>
            <a:pPr algn="just" eaLnBrk="1" hangingPunct="1">
              <a:lnSpc>
                <a:spcPct val="150000"/>
              </a:lnSpc>
            </a:pPr>
            <a:r>
              <a:rPr lang="en-US" sz="2800" dirty="0" err="1" smtClean="0"/>
              <a:t>Ngôn</a:t>
            </a:r>
            <a:r>
              <a:rPr lang="en-US" sz="2800" dirty="0" smtClean="0"/>
              <a:t> </a:t>
            </a:r>
            <a:r>
              <a:rPr lang="en-US" sz="2800" dirty="0" err="1" smtClean="0"/>
              <a:t>ngữ</a:t>
            </a:r>
            <a:r>
              <a:rPr lang="en-US" sz="2800" dirty="0" smtClean="0"/>
              <a:t> </a:t>
            </a:r>
            <a:r>
              <a:rPr lang="en-US" sz="2800" dirty="0" err="1" smtClean="0"/>
              <a:t>lập</a:t>
            </a:r>
            <a:r>
              <a:rPr lang="en-US" sz="2800" dirty="0" smtClean="0"/>
              <a:t> </a:t>
            </a:r>
            <a:r>
              <a:rPr lang="en-US" sz="2800" dirty="0" err="1" smtClean="0"/>
              <a:t>trình</a:t>
            </a:r>
            <a:r>
              <a:rPr lang="en-US" sz="2800" dirty="0" smtClean="0"/>
              <a:t> “</a:t>
            </a:r>
            <a:r>
              <a:rPr lang="en-US" sz="2800" dirty="0" err="1" smtClean="0"/>
              <a:t>thuần</a:t>
            </a:r>
            <a:r>
              <a:rPr lang="en-US" sz="2800" dirty="0" smtClean="0"/>
              <a:t>” </a:t>
            </a:r>
            <a:r>
              <a:rPr lang="en-US" sz="2800" dirty="0" err="1" smtClean="0"/>
              <a:t>hướng</a:t>
            </a:r>
            <a:r>
              <a:rPr lang="en-US" sz="2800" dirty="0" smtClean="0"/>
              <a:t> </a:t>
            </a:r>
            <a:r>
              <a:rPr lang="en-US" sz="2800" err="1" smtClean="0"/>
              <a:t>đối</a:t>
            </a:r>
            <a:r>
              <a:rPr lang="en-US" sz="2800" smtClean="0"/>
              <a:t> tượng</a:t>
            </a:r>
            <a:endParaRPr lang="en-US" sz="2800" dirty="0" smtClean="0"/>
          </a:p>
          <a:p>
            <a:pPr algn="just" eaLnBrk="1" hangingPunct="1">
              <a:lnSpc>
                <a:spcPct val="150000"/>
              </a:lnSpc>
            </a:pPr>
            <a:r>
              <a:rPr lang="en-US" sz="2800" dirty="0" smtClean="0"/>
              <a:t>70% </a:t>
            </a:r>
            <a:r>
              <a:rPr lang="en-US" sz="2800" dirty="0" smtClean="0">
                <a:solidFill>
                  <a:schemeClr val="accent2"/>
                </a:solidFill>
              </a:rPr>
              <a:t>Java</a:t>
            </a:r>
            <a:r>
              <a:rPr lang="en-US" sz="2800" dirty="0" smtClean="0"/>
              <a:t>, 10% </a:t>
            </a:r>
            <a:r>
              <a:rPr lang="en-US" sz="2800" dirty="0" smtClean="0">
                <a:solidFill>
                  <a:schemeClr val="accent2"/>
                </a:solidFill>
              </a:rPr>
              <a:t>C++,</a:t>
            </a:r>
            <a:r>
              <a:rPr lang="en-US" sz="2800" dirty="0" smtClean="0"/>
              <a:t> 5% </a:t>
            </a:r>
            <a:r>
              <a:rPr lang="en-US" sz="2800" dirty="0" smtClean="0">
                <a:solidFill>
                  <a:schemeClr val="accent2"/>
                </a:solidFill>
              </a:rPr>
              <a:t>Visual Basic</a:t>
            </a:r>
            <a:r>
              <a:rPr lang="en-US" sz="2800" dirty="0" smtClean="0"/>
              <a:t>, </a:t>
            </a:r>
            <a:r>
              <a:rPr lang="en-US" sz="2800" dirty="0" smtClean="0">
                <a:solidFill>
                  <a:srgbClr val="FF3300"/>
                </a:solidFill>
              </a:rPr>
              <a:t>15% </a:t>
            </a:r>
            <a:r>
              <a:rPr lang="en-US" sz="2800" dirty="0" err="1" smtClean="0">
                <a:solidFill>
                  <a:srgbClr val="FF3300"/>
                </a:solidFill>
              </a:rPr>
              <a:t>mới</a:t>
            </a:r>
            <a:endParaRPr lang="en-US" sz="2800" dirty="0" smtClean="0">
              <a:solidFill>
                <a:schemeClr val="accent2"/>
              </a:solidFill>
            </a:endParaRPr>
          </a:p>
          <a:p>
            <a:pPr algn="just" eaLnBrk="1" hangingPunct="1">
              <a:lnSpc>
                <a:spcPct val="150000"/>
              </a:lnSpc>
            </a:pPr>
            <a:r>
              <a:rPr lang="en-US" sz="2800" dirty="0" err="1" smtClean="0"/>
              <a:t>Trình</a:t>
            </a:r>
            <a:r>
              <a:rPr lang="en-US" sz="2800" dirty="0" smtClean="0"/>
              <a:t> </a:t>
            </a:r>
            <a:r>
              <a:rPr lang="en-US" sz="2800" dirty="0" err="1" smtClean="0"/>
              <a:t>biên</a:t>
            </a:r>
            <a:r>
              <a:rPr lang="en-US" sz="2800" dirty="0" smtClean="0"/>
              <a:t> </a:t>
            </a:r>
            <a:r>
              <a:rPr lang="en-US" sz="2800" dirty="0" err="1" smtClean="0"/>
              <a:t>dịch</a:t>
            </a:r>
            <a:r>
              <a:rPr lang="en-US" sz="2800" dirty="0" smtClean="0"/>
              <a:t> </a:t>
            </a:r>
            <a:r>
              <a:rPr lang="en-US" sz="2800" dirty="0" smtClean="0">
                <a:solidFill>
                  <a:schemeClr val="accent2"/>
                </a:solidFill>
              </a:rPr>
              <a:t>C#</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smtClean="0"/>
              <a:t>trình</a:t>
            </a:r>
            <a:r>
              <a:rPr lang="en-US" sz="2800" dirty="0" smtClean="0"/>
              <a:t> </a:t>
            </a:r>
            <a:r>
              <a:rPr lang="en-US" sz="2800" dirty="0" err="1" smtClean="0"/>
              <a:t>biên</a:t>
            </a:r>
            <a:r>
              <a:rPr lang="en-US" sz="2800" dirty="0" smtClean="0"/>
              <a:t> </a:t>
            </a:r>
            <a:r>
              <a:rPr lang="en-US" sz="2800" dirty="0" err="1" smtClean="0"/>
              <a:t>dịch</a:t>
            </a:r>
            <a:r>
              <a:rPr lang="en-US" sz="2800" dirty="0" smtClean="0"/>
              <a:t> </a:t>
            </a:r>
            <a:r>
              <a:rPr lang="en-US" sz="2800" dirty="0" err="1" smtClean="0"/>
              <a:t>hiệu</a:t>
            </a:r>
            <a:r>
              <a:rPr lang="en-US" sz="2800" dirty="0" smtClean="0"/>
              <a:t> </a:t>
            </a:r>
            <a:r>
              <a:rPr lang="en-US" sz="2800" dirty="0" err="1" smtClean="0"/>
              <a:t>quả</a:t>
            </a:r>
            <a:r>
              <a:rPr lang="en-US" sz="2800" dirty="0" smtClean="0"/>
              <a:t> </a:t>
            </a:r>
            <a:r>
              <a:rPr lang="en-US" sz="2800" dirty="0" err="1" smtClean="0"/>
              <a:t>nhất</a:t>
            </a:r>
            <a:r>
              <a:rPr lang="en-US" sz="2800" dirty="0" smtClean="0"/>
              <a:t> </a:t>
            </a:r>
            <a:r>
              <a:rPr lang="en-US" sz="2800" dirty="0" err="1" smtClean="0"/>
              <a:t>trong</a:t>
            </a:r>
            <a:r>
              <a:rPr lang="en-US" sz="2800" dirty="0" smtClean="0"/>
              <a:t> </a:t>
            </a:r>
            <a:r>
              <a:rPr lang="en-US" sz="2800" dirty="0" err="1" smtClean="0"/>
              <a:t>dòng</a:t>
            </a:r>
            <a:r>
              <a:rPr lang="en-US" sz="2800" dirty="0" smtClean="0"/>
              <a:t> </a:t>
            </a:r>
            <a:r>
              <a:rPr lang="en-US" sz="2800" dirty="0" err="1" smtClean="0"/>
              <a:t>sản</a:t>
            </a:r>
            <a:r>
              <a:rPr lang="en-US" sz="2800" dirty="0" smtClean="0"/>
              <a:t> </a:t>
            </a:r>
            <a:r>
              <a:rPr lang="en-US" sz="2800" dirty="0" err="1" smtClean="0"/>
              <a:t>phẩm</a:t>
            </a:r>
            <a:r>
              <a:rPr lang="en-US" sz="2800" dirty="0" smtClean="0"/>
              <a:t> .NET.</a:t>
            </a:r>
          </a:p>
          <a:p>
            <a:pPr algn="just" eaLnBrk="1" hangingPunct="1">
              <a:lnSpc>
                <a:spcPct val="150000"/>
              </a:lnSpc>
            </a:pPr>
            <a:endParaRPr lang="en-US" sz="2800" dirty="0" smtClean="0"/>
          </a:p>
          <a:p>
            <a:pPr algn="just" eaLnBrk="1" hangingPunct="1"/>
            <a:endParaRPr lang="en-US" sz="2800" dirty="0" smtClean="0"/>
          </a:p>
          <a:p>
            <a:pPr algn="just" eaLnBrk="1" hangingPunct="1"/>
            <a:endParaRPr lang="en-US" sz="2800" dirty="0" smtClean="0"/>
          </a:p>
        </p:txBody>
      </p:sp>
    </p:spTree>
    <p:extLst>
      <p:ext uri="{BB962C8B-B14F-4D97-AF65-F5344CB8AC3E}">
        <p14:creationId xmlns:p14="http://schemas.microsoft.com/office/powerpoint/2010/main" val="1226110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8F1A73-16DD-43FF-9B9A-B7DD22F30694}"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20</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45830" cy="401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57200" y="44624"/>
            <a:ext cx="8229600" cy="1143000"/>
          </a:xfrm>
        </p:spPr>
        <p:txBody>
          <a:bodyPr/>
          <a:lstStyle/>
          <a:p>
            <a:r>
              <a:rPr lang="en-US" b="1" kern="0" smtClean="0">
                <a:solidFill>
                  <a:schemeClr val="tx1"/>
                </a:solidFill>
              </a:rPr>
              <a:t>Kiểu dữ liệu định sẵn</a:t>
            </a:r>
            <a:endParaRPr lang="en-US" b="1">
              <a:solidFill>
                <a:schemeClr val="tx1"/>
              </a:solidFill>
            </a:endParaRPr>
          </a:p>
        </p:txBody>
      </p:sp>
    </p:spTree>
    <p:extLst>
      <p:ext uri="{BB962C8B-B14F-4D97-AF65-F5344CB8AC3E}">
        <p14:creationId xmlns:p14="http://schemas.microsoft.com/office/powerpoint/2010/main" val="3782892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1752600"/>
          </a:xfrm>
        </p:spPr>
        <p:txBody>
          <a:bodyPr>
            <a:noAutofit/>
          </a:bodyPr>
          <a:lstStyle/>
          <a:p>
            <a:pPr marL="0" indent="0">
              <a:spcBef>
                <a:spcPts val="0"/>
              </a:spcBef>
              <a:buNone/>
            </a:pPr>
            <a:r>
              <a:rPr lang="en-US" sz="1500">
                <a:latin typeface="Courier New" pitchFamily="49" charset="0"/>
                <a:cs typeface="Courier New" pitchFamily="49" charset="0"/>
              </a:rPr>
              <a:t>44      public static void PrintValues(IEnumerable myCollection)</a:t>
            </a:r>
          </a:p>
          <a:p>
            <a:pPr marL="0" indent="0">
              <a:spcBef>
                <a:spcPts val="0"/>
              </a:spcBef>
              <a:buNone/>
            </a:pPr>
            <a:r>
              <a:rPr lang="en-US" sz="1500">
                <a:latin typeface="Courier New" pitchFamily="49" charset="0"/>
                <a:cs typeface="Courier New" pitchFamily="49" charset="0"/>
              </a:rPr>
              <a:t>45      {</a:t>
            </a:r>
          </a:p>
          <a:p>
            <a:pPr marL="0" indent="0">
              <a:spcBef>
                <a:spcPts val="0"/>
              </a:spcBef>
              <a:buNone/>
            </a:pPr>
            <a:r>
              <a:rPr lang="en-US" sz="1500">
                <a:latin typeface="Courier New" pitchFamily="49" charset="0"/>
                <a:cs typeface="Courier New" pitchFamily="49" charset="0"/>
              </a:rPr>
              <a:t>46          foreach (Object obj in myCollection)</a:t>
            </a:r>
          </a:p>
          <a:p>
            <a:pPr marL="0" indent="0">
              <a:spcBef>
                <a:spcPts val="0"/>
              </a:spcBef>
              <a:buNone/>
            </a:pPr>
            <a:r>
              <a:rPr lang="en-US" sz="1500">
                <a:latin typeface="Courier New" pitchFamily="49" charset="0"/>
                <a:cs typeface="Courier New" pitchFamily="49" charset="0"/>
              </a:rPr>
              <a:t>47              Console.Write("{0} ", obj);</a:t>
            </a:r>
          </a:p>
          <a:p>
            <a:pPr marL="0" indent="0">
              <a:spcBef>
                <a:spcPts val="0"/>
              </a:spcBef>
              <a:buNone/>
            </a:pPr>
            <a:r>
              <a:rPr lang="en-US" sz="1500">
                <a:latin typeface="Courier New" pitchFamily="49" charset="0"/>
                <a:cs typeface="Courier New" pitchFamily="49" charset="0"/>
              </a:rPr>
              <a:t>48          Console.WriteLine();</a:t>
            </a:r>
          </a:p>
          <a:p>
            <a:pPr marL="0" indent="0">
              <a:spcBef>
                <a:spcPts val="0"/>
              </a:spcBef>
              <a:buNone/>
            </a:pPr>
            <a:r>
              <a:rPr lang="en-US" sz="1500">
                <a:latin typeface="Courier New" pitchFamily="49" charset="0"/>
                <a:cs typeface="Courier New" pitchFamily="49" charset="0"/>
              </a:rPr>
              <a:t>49      }</a:t>
            </a:r>
          </a:p>
          <a:p>
            <a:pPr marL="0" indent="0">
              <a:spcBef>
                <a:spcPts val="0"/>
              </a:spcBef>
              <a:buNone/>
            </a:pPr>
            <a:r>
              <a:rPr lang="en-US" sz="1500">
                <a:latin typeface="Courier New" pitchFamily="49" charset="0"/>
                <a:cs typeface="Courier New" pitchFamily="49" charset="0"/>
              </a:rPr>
              <a:t>50  }</a:t>
            </a:r>
          </a:p>
        </p:txBody>
      </p:sp>
      <p:sp>
        <p:nvSpPr>
          <p:cNvPr id="7" name="Title 6"/>
          <p:cNvSpPr>
            <a:spLocks noGrp="1"/>
          </p:cNvSpPr>
          <p:nvPr>
            <p:ph type="title"/>
          </p:nvPr>
        </p:nvSpPr>
        <p:spPr>
          <a:xfrm>
            <a:off x="457200" y="0"/>
            <a:ext cx="8229600" cy="1143000"/>
          </a:xfrm>
        </p:spPr>
        <p:txBody>
          <a:bodyPr>
            <a:normAutofit/>
          </a:bodyPr>
          <a:lstStyle/>
          <a:p>
            <a:r>
              <a:rPr lang="en-US" b="1" smtClean="0"/>
              <a:t>Stack (Ngăn xếp)</a:t>
            </a:r>
            <a:endParaRPr lang="en-US" b="1">
              <a:latin typeface="Calibri (Heading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896" y="2819400"/>
            <a:ext cx="56959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5404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Hashtable là một kiểu từ </a:t>
            </a:r>
            <a:r>
              <a:rPr lang="en-US" sz="2400" smtClean="0"/>
              <a:t>điển </a:t>
            </a:r>
            <a:r>
              <a:rPr lang="en-US" sz="2400"/>
              <a:t>trong đó có hai thành phần chính liên hệ với nhau là </a:t>
            </a:r>
            <a:r>
              <a:rPr lang="en-US" sz="2400" smtClean="0"/>
              <a:t>key </a:t>
            </a:r>
            <a:r>
              <a:rPr lang="en-US" sz="2400"/>
              <a:t>và </a:t>
            </a:r>
            <a:r>
              <a:rPr lang="en-US" sz="2400" smtClean="0"/>
              <a:t>value</a:t>
            </a:r>
          </a:p>
          <a:p>
            <a:pPr algn="just"/>
            <a:r>
              <a:rPr lang="en-US" sz="2400" smtClean="0"/>
              <a:t>Hashtable là kiểu từ điển đã được </a:t>
            </a:r>
            <a:r>
              <a:rPr lang="en-US" sz="2400"/>
              <a:t>tối ưu cho </a:t>
            </a:r>
            <a:r>
              <a:rPr lang="en-US" sz="2400" smtClean="0"/>
              <a:t>phép việc </a:t>
            </a:r>
            <a:r>
              <a:rPr lang="en-US" sz="2400"/>
              <a:t>truy </a:t>
            </a:r>
            <a:r>
              <a:rPr lang="en-US" sz="2400" smtClean="0"/>
              <a:t>cập nhanh chóng.</a:t>
            </a:r>
            <a:endParaRPr lang="en-US" sz="2400"/>
          </a:p>
        </p:txBody>
      </p:sp>
      <p:sp>
        <p:nvSpPr>
          <p:cNvPr id="7" name="Title 6"/>
          <p:cNvSpPr>
            <a:spLocks noGrp="1"/>
          </p:cNvSpPr>
          <p:nvPr>
            <p:ph type="title"/>
          </p:nvPr>
        </p:nvSpPr>
        <p:spPr>
          <a:xfrm>
            <a:off x="457200" y="0"/>
            <a:ext cx="8229600" cy="1143000"/>
          </a:xfrm>
        </p:spPr>
        <p:txBody>
          <a:bodyPr>
            <a:normAutofit/>
          </a:bodyPr>
          <a:lstStyle/>
          <a:p>
            <a:r>
              <a:rPr lang="en-US" b="1" smtClean="0"/>
              <a:t>Hashtables</a:t>
            </a:r>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261970394"/>
              </p:ext>
            </p:extLst>
          </p:nvPr>
        </p:nvGraphicFramePr>
        <p:xfrm>
          <a:off x="533400" y="3505200"/>
          <a:ext cx="8229600" cy="2712720"/>
        </p:xfrm>
        <a:graphic>
          <a:graphicData uri="http://schemas.openxmlformats.org/drawingml/2006/table">
            <a:tbl>
              <a:tblPr firstRow="1" bandRow="1">
                <a:tableStyleId>{5C22544A-7EE6-4342-B048-85BDC9FD1C3A}</a:tableStyleId>
              </a:tblPr>
              <a:tblGrid>
                <a:gridCol w="2667000"/>
                <a:gridCol w="5562600"/>
              </a:tblGrid>
              <a:tr h="370840">
                <a:tc>
                  <a:txBody>
                    <a:bodyPr/>
                    <a:lstStyle/>
                    <a:p>
                      <a:pPr>
                        <a:lnSpc>
                          <a:spcPct val="100000"/>
                        </a:lnSpc>
                      </a:pPr>
                      <a:r>
                        <a:rPr lang="en-US" sz="2000" smtClean="0">
                          <a:latin typeface="Calibri (Body)"/>
                        </a:rPr>
                        <a:t>Thuộc</a:t>
                      </a:r>
                      <a:r>
                        <a:rPr lang="en-US" sz="2000" baseline="0" smtClean="0">
                          <a:latin typeface="Calibri (Body)"/>
                        </a:rPr>
                        <a:t> tính </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ount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spc="15">
                          <a:effectLst/>
                          <a:latin typeface="Calibri (Body)"/>
                          <a:ea typeface="Times New Roman"/>
                          <a:cs typeface="Times New Roman"/>
                        </a:rPr>
                        <a: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5">
                          <a:effectLst/>
                          <a:latin typeface="Calibri (Body)"/>
                          <a:ea typeface="Times New Roman"/>
                          <a:cs typeface="Times New Roman"/>
                        </a:rPr>
                        <a:t> </a:t>
                      </a:r>
                      <a:r>
                        <a:rPr lang="en-US" sz="2000" spc="-10">
                          <a:effectLst/>
                          <a:latin typeface="Calibri (Body)"/>
                          <a:ea typeface="Times New Roman"/>
                          <a:cs typeface="Times New Roman"/>
                        </a:rPr>
                        <a:t>v</a:t>
                      </a:r>
                      <a:r>
                        <a:rPr lang="en-US" sz="2000">
                          <a:effectLst/>
                          <a:latin typeface="Calibri (Body)"/>
                          <a:ea typeface="Times New Roman"/>
                          <a:cs typeface="Times New Roman"/>
                        </a:rPr>
                        <a:t>ề</a:t>
                      </a:r>
                      <a:r>
                        <a:rPr lang="en-US" sz="2000" spc="-5">
                          <a:effectLst/>
                          <a:latin typeface="Calibri (Body)"/>
                          <a:ea typeface="Times New Roman"/>
                          <a:cs typeface="Times New Roman"/>
                        </a:rPr>
                        <a:t> </a:t>
                      </a:r>
                      <a:r>
                        <a:rPr lang="en-US" sz="2000">
                          <a:effectLst/>
                          <a:latin typeface="Calibri (Body)"/>
                          <a:ea typeface="Times New Roman"/>
                          <a:cs typeface="Times New Roman"/>
                        </a:rPr>
                        <a:t>số</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a:t>
                      </a:r>
                      <a:r>
                        <a:rPr lang="en-US" sz="2000" spc="-10">
                          <a:effectLst/>
                          <a:latin typeface="Calibri (Body)"/>
                          <a:ea typeface="Times New Roman"/>
                          <a:cs typeface="Times New Roman"/>
                        </a:rPr>
                        <a:t>h</a:t>
                      </a:r>
                      <a:r>
                        <a:rPr lang="en-US" sz="2000">
                          <a:effectLst/>
                          <a:latin typeface="Calibri (Body)"/>
                          <a:ea typeface="Times New Roman"/>
                          <a:cs typeface="Times New Roman"/>
                        </a:rPr>
                        <a:t>ần</a:t>
                      </a:r>
                      <a:r>
                        <a:rPr lang="en-US" sz="2000" spc="-10">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3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le</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Is</a:t>
                      </a:r>
                      <a:r>
                        <a:rPr lang="en-US" sz="2000" spc="-5">
                          <a:effectLst/>
                          <a:latin typeface="Calibri (Body)"/>
                          <a:ea typeface="Verdana"/>
                          <a:cs typeface="Verdana"/>
                        </a:rPr>
                        <a:t>Re</a:t>
                      </a:r>
                      <a:r>
                        <a:rPr lang="en-US" sz="2000">
                          <a:effectLst/>
                          <a:latin typeface="Calibri (Body)"/>
                          <a:ea typeface="Verdana"/>
                          <a:cs typeface="Verdana"/>
                        </a:rPr>
                        <a:t>a</a:t>
                      </a:r>
                      <a:r>
                        <a:rPr lang="en-US" sz="2000" spc="-5">
                          <a:effectLst/>
                          <a:latin typeface="Calibri (Body)"/>
                          <a:ea typeface="Verdana"/>
                          <a:cs typeface="Verdana"/>
                        </a:rPr>
                        <a:t>d</a:t>
                      </a:r>
                      <a:r>
                        <a:rPr lang="en-US" sz="2000">
                          <a:effectLst/>
                          <a:latin typeface="Calibri (Body)"/>
                          <a:ea typeface="Verdana"/>
                          <a:cs typeface="Verdana"/>
                        </a:rPr>
                        <a:t>O</a:t>
                      </a:r>
                      <a:r>
                        <a:rPr lang="en-US" sz="2000" spc="10">
                          <a:effectLst/>
                          <a:latin typeface="Calibri (Body)"/>
                          <a:ea typeface="Verdana"/>
                          <a:cs typeface="Verdana"/>
                        </a:rPr>
                        <a:t>n</a:t>
                      </a:r>
                      <a:r>
                        <a:rPr lang="en-US" sz="2000">
                          <a:effectLst/>
                          <a:latin typeface="Calibri (Body)"/>
                          <a:ea typeface="Verdana"/>
                          <a:cs typeface="Verdana"/>
                        </a:rPr>
                        <a:t>ly</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30">
                          <a:effectLst/>
                          <a:latin typeface="Calibri (Body)"/>
                          <a:ea typeface="Times New Roman"/>
                          <a:cs typeface="Times New Roman"/>
                        </a:rPr>
                        <a:t> </a:t>
                      </a:r>
                      <a:r>
                        <a:rPr lang="en-US" sz="2000" spc="5">
                          <a:effectLst/>
                          <a:latin typeface="Calibri (Body)"/>
                          <a:ea typeface="Times New Roman"/>
                          <a:cs typeface="Times New Roman"/>
                        </a:rPr>
                        <a:t>t</a:t>
                      </a:r>
                      <a:r>
                        <a:rPr lang="en-US" sz="2000" spc="15">
                          <a:effectLst/>
                          <a:latin typeface="Calibri (Body)"/>
                          <a:ea typeface="Times New Roman"/>
                          <a:cs typeface="Times New Roman"/>
                        </a:rPr>
                        <a:t>í</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r>
                        <a:rPr lang="en-US" sz="2000" spc="-4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spc="-5">
                          <a:effectLst/>
                          <a:latin typeface="Calibri (Body)"/>
                          <a:ea typeface="Verdana"/>
                          <a:cs typeface="Verdana"/>
                        </a:rPr>
                        <a:t>h</a:t>
                      </a:r>
                      <a:r>
                        <a:rPr lang="en-US" sz="2000">
                          <a:effectLst/>
                          <a:latin typeface="Calibri (Body)"/>
                          <a:ea typeface="Verdana"/>
                          <a:cs typeface="Verdana"/>
                        </a:rPr>
                        <a:t>table</a:t>
                      </a:r>
                      <a:r>
                        <a:rPr lang="en-US" sz="2000" spc="-90">
                          <a:effectLst/>
                          <a:latin typeface="Calibri (Body)"/>
                          <a:ea typeface="Verdana"/>
                          <a:cs typeface="Verdana"/>
                        </a:rPr>
                        <a:t> </a:t>
                      </a:r>
                      <a:r>
                        <a:rPr lang="en-US" sz="2000" spc="-5">
                          <a:effectLst/>
                          <a:latin typeface="Calibri (Body)"/>
                          <a:ea typeface="Times New Roman"/>
                          <a:cs typeface="Times New Roman"/>
                        </a:rPr>
                        <a:t>l</a:t>
                      </a:r>
                      <a:r>
                        <a:rPr lang="en-US" sz="2000">
                          <a:effectLst/>
                          <a:latin typeface="Calibri (Body)"/>
                          <a:ea typeface="Times New Roman"/>
                          <a:cs typeface="Times New Roman"/>
                        </a:rPr>
                        <a:t>à</a:t>
                      </a:r>
                      <a:r>
                        <a:rPr lang="en-US" sz="2000" spc="-10">
                          <a:effectLst/>
                          <a:latin typeface="Calibri (Body)"/>
                          <a:ea typeface="Times New Roman"/>
                          <a:cs typeface="Times New Roman"/>
                        </a:rPr>
                        <a:t> </a:t>
                      </a:r>
                      <a:r>
                        <a:rPr lang="en-US" sz="2000">
                          <a:effectLst/>
                          <a:latin typeface="Calibri (Body)"/>
                          <a:ea typeface="Times New Roman"/>
                          <a:cs typeface="Times New Roman"/>
                        </a:rPr>
                        <a:t>chỉ</a:t>
                      </a:r>
                      <a:r>
                        <a:rPr lang="en-US" sz="2000" spc="-1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ọ</a:t>
                      </a:r>
                      <a:r>
                        <a:rPr lang="en-US" sz="2000">
                          <a:effectLst/>
                          <a:latin typeface="Calibri (Body)"/>
                          <a:ea typeface="Times New Roman"/>
                          <a:cs typeface="Times New Roman"/>
                        </a:rPr>
                        <a:t>c</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5"/>
                        </a:spcBef>
                        <a:spcAft>
                          <a:spcPts val="0"/>
                        </a:spcAft>
                      </a:pPr>
                      <a:r>
                        <a:rPr lang="en-US" sz="2000" spc="-5">
                          <a:effectLst/>
                          <a:latin typeface="Calibri (Body)"/>
                          <a:ea typeface="Verdana"/>
                          <a:cs typeface="Verdana"/>
                        </a:rPr>
                        <a:t>Ke</a:t>
                      </a:r>
                      <a:r>
                        <a:rPr lang="en-US" sz="2000">
                          <a:effectLst/>
                          <a:latin typeface="Calibri (Body)"/>
                          <a:ea typeface="Verdana"/>
                          <a:cs typeface="Verdana"/>
                        </a:rPr>
                        <a:t>ys</a:t>
                      </a:r>
                      <a:endParaRPr lang="en-US" sz="2000">
                        <a:effectLst/>
                        <a:latin typeface="Calibri (Body)"/>
                        <a:ea typeface="Calibri"/>
                        <a:cs typeface="Times New Roman"/>
                      </a:endParaRPr>
                    </a:p>
                  </a:txBody>
                  <a:tcPr marL="0" marR="0" marT="0" marB="0"/>
                </a:tc>
                <a:tc>
                  <a:txBody>
                    <a:bodyPr/>
                    <a:lstStyle/>
                    <a:p>
                      <a:pPr marL="67945" marR="27305">
                        <a:lnSpc>
                          <a:spcPct val="100000"/>
                        </a:lnSpc>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5">
                          <a:effectLst/>
                          <a:latin typeface="Calibri (Body)"/>
                          <a:ea typeface="Times New Roman"/>
                          <a:cs typeface="Times New Roman"/>
                        </a:rPr>
                        <a:t> t</a:t>
                      </a:r>
                      <a:r>
                        <a:rPr lang="en-US" sz="2000" spc="5">
                          <a:effectLst/>
                          <a:latin typeface="Calibri (Body)"/>
                          <a:ea typeface="Times New Roman"/>
                          <a:cs typeface="Times New Roman"/>
                        </a:rPr>
                        <a:t>í</a:t>
                      </a:r>
                      <a:r>
                        <a:rPr lang="en-US" sz="2000">
                          <a:effectLst/>
                          <a:latin typeface="Calibri (Body)"/>
                          <a:ea typeface="Times New Roman"/>
                          <a:cs typeface="Times New Roman"/>
                        </a:rPr>
                        <a:t>nh</a:t>
                      </a:r>
                      <a:r>
                        <a:rPr lang="en-US" sz="2000" spc="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 về</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spc="-10">
                          <a:effectLst/>
                          <a:latin typeface="Calibri (Body)"/>
                          <a:ea typeface="Verdana"/>
                          <a:cs typeface="Verdana"/>
                        </a:rPr>
                        <a:t>I</a:t>
                      </a:r>
                      <a:r>
                        <a:rPr lang="en-US" sz="2000">
                          <a:effectLst/>
                          <a:latin typeface="Calibri (Body)"/>
                          <a:ea typeface="Verdana"/>
                          <a:cs typeface="Verdana"/>
                        </a:rPr>
                        <a:t>Collec</a:t>
                      </a:r>
                      <a:r>
                        <a:rPr lang="en-US" sz="2000" spc="5">
                          <a:effectLst/>
                          <a:latin typeface="Calibri (Body)"/>
                          <a:ea typeface="Verdana"/>
                          <a:cs typeface="Verdana"/>
                        </a:rPr>
                        <a:t>t</a:t>
                      </a:r>
                      <a:r>
                        <a:rPr lang="en-US" sz="2000">
                          <a:effectLst/>
                          <a:latin typeface="Calibri (Body)"/>
                          <a:ea typeface="Verdana"/>
                          <a:cs typeface="Verdana"/>
                        </a:rPr>
                        <a:t>ion</a:t>
                      </a:r>
                      <a:r>
                        <a:rPr lang="en-US" sz="2000" spc="-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 nhữ</a:t>
                      </a:r>
                      <a:r>
                        <a:rPr lang="en-US" sz="2000" spc="-10">
                          <a:effectLst/>
                          <a:latin typeface="Calibri (Body)"/>
                          <a:ea typeface="Times New Roman"/>
                          <a:cs typeface="Times New Roman"/>
                        </a:rPr>
                        <a:t>n</a:t>
                      </a:r>
                      <a:r>
                        <a:rPr lang="en-US" sz="2000">
                          <a:effectLst/>
                          <a:latin typeface="Calibri (Body)"/>
                          <a:ea typeface="Times New Roman"/>
                          <a:cs typeface="Times New Roman"/>
                        </a:rPr>
                        <a:t>g</a:t>
                      </a:r>
                      <a:r>
                        <a:rPr lang="en-US" sz="2000" spc="-5">
                          <a:effectLst/>
                          <a:latin typeface="Calibri (Body)"/>
                          <a:ea typeface="Times New Roman"/>
                          <a:cs typeface="Times New Roman"/>
                        </a:rPr>
                        <a:t> </a:t>
                      </a:r>
                      <a:r>
                        <a:rPr lang="en-US" sz="2000">
                          <a:effectLst/>
                          <a:latin typeface="Calibri (Body)"/>
                          <a:ea typeface="Times New Roman"/>
                          <a:cs typeface="Times New Roman"/>
                        </a:rPr>
                        <a:t>khóa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1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Val</a:t>
                      </a:r>
                      <a:r>
                        <a:rPr lang="en-US" sz="2000" spc="-5">
                          <a:effectLst/>
                          <a:latin typeface="Calibri (Body)"/>
                          <a:ea typeface="Verdana"/>
                          <a:cs typeface="Verdana"/>
                        </a:rPr>
                        <a:t>u</a:t>
                      </a:r>
                      <a:r>
                        <a:rPr lang="en-US" sz="2000" spc="5">
                          <a:effectLst/>
                          <a:latin typeface="Calibri (Body)"/>
                          <a:ea typeface="Verdana"/>
                          <a:cs typeface="Verdana"/>
                        </a:rPr>
                        <a:t>e</a:t>
                      </a:r>
                      <a:r>
                        <a:rPr lang="en-US" sz="2000">
                          <a:effectLst/>
                          <a:latin typeface="Calibri (Body)"/>
                          <a:ea typeface="Verdana"/>
                          <a:cs typeface="Verdana"/>
                        </a:rPr>
                        <a:t>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Thu</a:t>
                      </a:r>
                      <a:r>
                        <a:rPr lang="en-US" sz="2000" spc="-5">
                          <a:effectLst/>
                          <a:latin typeface="Calibri (Body)"/>
                          <a:ea typeface="Times New Roman"/>
                          <a:cs typeface="Times New Roman"/>
                        </a:rPr>
                        <a:t>ộ</a:t>
                      </a:r>
                      <a:r>
                        <a:rPr lang="en-US" sz="2000">
                          <a:effectLst/>
                          <a:latin typeface="Calibri (Body)"/>
                          <a:ea typeface="Times New Roman"/>
                          <a:cs typeface="Times New Roman"/>
                        </a:rPr>
                        <a:t>c</a:t>
                      </a:r>
                      <a:r>
                        <a:rPr lang="en-US" sz="2000" spc="11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ính</a:t>
                      </a:r>
                      <a:r>
                        <a:rPr lang="en-US" sz="2000" spc="12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ả</a:t>
                      </a:r>
                      <a:r>
                        <a:rPr lang="en-US" sz="2000" spc="120">
                          <a:effectLst/>
                          <a:latin typeface="Calibri (Body)"/>
                          <a:ea typeface="Times New Roman"/>
                          <a:cs typeface="Times New Roman"/>
                        </a:rPr>
                        <a:t> </a:t>
                      </a:r>
                      <a:r>
                        <a:rPr lang="en-US" sz="2000">
                          <a:effectLst/>
                          <a:latin typeface="Calibri (Body)"/>
                          <a:ea typeface="Times New Roman"/>
                          <a:cs typeface="Times New Roman"/>
                        </a:rPr>
                        <a:t>về</a:t>
                      </a:r>
                      <a:r>
                        <a:rPr lang="en-US" sz="2000" spc="125">
                          <a:effectLst/>
                          <a:latin typeface="Calibri (Body)"/>
                          <a:ea typeface="Times New Roman"/>
                          <a:cs typeface="Times New Roman"/>
                        </a:rPr>
                        <a:t> </a:t>
                      </a:r>
                      <a:r>
                        <a:rPr lang="en-US" sz="2000">
                          <a:effectLst/>
                          <a:latin typeface="Calibri (Body)"/>
                          <a:ea typeface="Times New Roman"/>
                          <a:cs typeface="Times New Roman"/>
                        </a:rPr>
                        <a:t>một</a:t>
                      </a:r>
                      <a:r>
                        <a:rPr lang="en-US" sz="2000" spc="85">
                          <a:effectLst/>
                          <a:latin typeface="Calibri (Body)"/>
                          <a:ea typeface="Times New Roman"/>
                          <a:cs typeface="Times New Roman"/>
                        </a:rPr>
                        <a:t> </a:t>
                      </a:r>
                      <a:r>
                        <a:rPr lang="en-US" sz="2000">
                          <a:effectLst/>
                          <a:latin typeface="Calibri (Body)"/>
                          <a:ea typeface="Verdana"/>
                          <a:cs typeface="Verdana"/>
                        </a:rPr>
                        <a:t>I</a:t>
                      </a:r>
                      <a:r>
                        <a:rPr lang="en-US" sz="2000" spc="-10">
                          <a:effectLst/>
                          <a:latin typeface="Calibri (Body)"/>
                          <a:ea typeface="Verdana"/>
                          <a:cs typeface="Verdana"/>
                        </a:rPr>
                        <a:t>C</a:t>
                      </a:r>
                      <a:r>
                        <a:rPr lang="en-US" sz="2000" spc="5">
                          <a:effectLst/>
                          <a:latin typeface="Calibri (Body)"/>
                          <a:ea typeface="Verdana"/>
                          <a:cs typeface="Verdana"/>
                        </a:rPr>
                        <a:t>ol</a:t>
                      </a:r>
                      <a:r>
                        <a:rPr lang="en-US" sz="2000">
                          <a:effectLst/>
                          <a:latin typeface="Calibri (Body)"/>
                          <a:ea typeface="Verdana"/>
                          <a:cs typeface="Verdana"/>
                        </a:rPr>
                        <a:t>l</a:t>
                      </a:r>
                      <a:r>
                        <a:rPr lang="en-US" sz="2000" spc="-10">
                          <a:effectLst/>
                          <a:latin typeface="Calibri (Body)"/>
                          <a:ea typeface="Verdana"/>
                          <a:cs typeface="Verdana"/>
                        </a:rPr>
                        <a:t>e</a:t>
                      </a:r>
                      <a:r>
                        <a:rPr lang="en-US" sz="2000" spc="10">
                          <a:effectLst/>
                          <a:latin typeface="Calibri (Body)"/>
                          <a:ea typeface="Verdana"/>
                          <a:cs typeface="Verdana"/>
                        </a:rPr>
                        <a:t>c</a:t>
                      </a:r>
                      <a:r>
                        <a:rPr lang="en-US" sz="2000">
                          <a:effectLst/>
                          <a:latin typeface="Calibri (Body)"/>
                          <a:ea typeface="Verdana"/>
                          <a:cs typeface="Verdana"/>
                        </a:rPr>
                        <a:t>tion</a:t>
                      </a:r>
                      <a:r>
                        <a:rPr lang="en-US" sz="2000" spc="8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a:t>
                      </a:r>
                      <a:r>
                        <a:rPr lang="en-US" sz="2000" spc="120">
                          <a:effectLst/>
                          <a:latin typeface="Calibri (Body)"/>
                          <a:ea typeface="Times New Roman"/>
                          <a:cs typeface="Times New Roman"/>
                        </a:rPr>
                        <a:t> </a:t>
                      </a:r>
                      <a:r>
                        <a:rPr lang="en-US" sz="2000">
                          <a:effectLst/>
                          <a:latin typeface="Calibri (Body)"/>
                          <a:ea typeface="Times New Roman"/>
                          <a:cs typeface="Times New Roman"/>
                        </a:rPr>
                        <a:t>n</a:t>
                      </a:r>
                      <a:r>
                        <a:rPr lang="en-US" sz="2000" spc="-10">
                          <a:effectLst/>
                          <a:latin typeface="Calibri (Body)"/>
                          <a:ea typeface="Times New Roman"/>
                          <a:cs typeface="Times New Roman"/>
                        </a:rPr>
                        <a:t>h</a:t>
                      </a:r>
                      <a:r>
                        <a:rPr lang="en-US" sz="2000">
                          <a:effectLst/>
                          <a:latin typeface="Calibri (Body)"/>
                          <a:ea typeface="Times New Roman"/>
                          <a:cs typeface="Times New Roman"/>
                        </a:rPr>
                        <a:t>ững</a:t>
                      </a:r>
                      <a:r>
                        <a:rPr lang="en-US" sz="2000" spc="115">
                          <a:effectLst/>
                          <a:latin typeface="Calibri (Body)"/>
                          <a:ea typeface="Times New Roman"/>
                          <a:cs typeface="Times New Roman"/>
                        </a:rPr>
                        <a:t> </a:t>
                      </a:r>
                      <a:r>
                        <a:rPr lang="en-US" sz="2000">
                          <a:effectLst/>
                          <a:latin typeface="Calibri (Body)"/>
                          <a:ea typeface="Times New Roman"/>
                          <a:cs typeface="Times New Roman"/>
                        </a:rPr>
                        <a:t>g</a:t>
                      </a:r>
                      <a:r>
                        <a:rPr lang="en-US" sz="2000" spc="-5">
                          <a:effectLst/>
                          <a:latin typeface="Calibri (Body)"/>
                          <a:ea typeface="Times New Roman"/>
                          <a:cs typeface="Times New Roman"/>
                        </a:rPr>
                        <a:t>i</a:t>
                      </a:r>
                      <a:r>
                        <a:rPr lang="en-US" sz="2000">
                          <a:effectLst/>
                          <a:latin typeface="Calibri (Body)"/>
                          <a:ea typeface="Times New Roman"/>
                          <a:cs typeface="Times New Roman"/>
                        </a:rPr>
                        <a:t>á</a:t>
                      </a:r>
                      <a:endParaRPr lang="en-US" sz="2000">
                        <a:effectLst/>
                        <a:latin typeface="Calibri (Body)"/>
                        <a:ea typeface="Calibri"/>
                        <a:cs typeface="Times New Roman"/>
                      </a:endParaRPr>
                    </a:p>
                    <a:p>
                      <a:pPr marL="67945">
                        <a:lnSpc>
                          <a:spcPct val="100000"/>
                        </a:lnSpc>
                        <a:spcBef>
                          <a:spcPts val="420"/>
                        </a:spcBef>
                        <a:spcAft>
                          <a:spcPts val="0"/>
                        </a:spcAft>
                      </a:pPr>
                      <a:r>
                        <a:rPr lang="en-US" sz="2000" spc="-5">
                          <a:effectLst/>
                          <a:latin typeface="Calibri (Body)"/>
                          <a:ea typeface="Times New Roman"/>
                          <a:cs typeface="Times New Roman"/>
                        </a:rPr>
                        <a:t>t</a:t>
                      </a:r>
                      <a:r>
                        <a:rPr lang="en-US" sz="2000" spc="10">
                          <a:effectLst/>
                          <a:latin typeface="Calibri (Body)"/>
                          <a:ea typeface="Times New Roman"/>
                          <a:cs typeface="Times New Roman"/>
                        </a:rPr>
                        <a:t>r</a:t>
                      </a:r>
                      <a:r>
                        <a:rPr lang="en-US" sz="2000">
                          <a:effectLst/>
                          <a:latin typeface="Calibri (Body)"/>
                          <a:ea typeface="Times New Roman"/>
                          <a:cs typeface="Times New Roman"/>
                        </a:rPr>
                        <a:t>ị</a:t>
                      </a:r>
                      <a:r>
                        <a:rPr lang="en-US" sz="2000" spc="-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rong</a:t>
                      </a:r>
                      <a:r>
                        <a:rPr lang="en-US" sz="2000" spc="-25">
                          <a:effectLst/>
                          <a:latin typeface="Calibri (Body)"/>
                          <a:ea typeface="Times New Roman"/>
                          <a:cs typeface="Times New Roman"/>
                        </a:rPr>
                        <a:t> </a:t>
                      </a:r>
                      <a:r>
                        <a:rPr lang="en-US" sz="2000" spc="-5">
                          <a:effectLst/>
                          <a:latin typeface="Calibri (Body)"/>
                          <a:ea typeface="Verdana"/>
                          <a:cs typeface="Verdana"/>
                        </a:rPr>
                        <a:t>h</a:t>
                      </a:r>
                      <a:r>
                        <a:rPr lang="en-US" sz="2000">
                          <a:effectLst/>
                          <a:latin typeface="Calibri (Body)"/>
                          <a:ea typeface="Verdana"/>
                          <a:cs typeface="Verdana"/>
                        </a:rPr>
                        <a:t>ashtabl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74301987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394383862"/>
              </p:ext>
            </p:extLst>
          </p:nvPr>
        </p:nvGraphicFramePr>
        <p:xfrm>
          <a:off x="533400" y="1069084"/>
          <a:ext cx="8229600" cy="5450840"/>
        </p:xfrm>
        <a:graphic>
          <a:graphicData uri="http://schemas.openxmlformats.org/drawingml/2006/table">
            <a:tbl>
              <a:tblPr firstRow="1" bandRow="1">
                <a:tableStyleId>{5C22544A-7EE6-4342-B048-85BDC9FD1C3A}</a:tableStyleId>
              </a:tblPr>
              <a:tblGrid>
                <a:gridCol w="2590800"/>
                <a:gridCol w="5638800"/>
              </a:tblGrid>
              <a:tr h="370840">
                <a:tc>
                  <a:txBody>
                    <a:bodyPr/>
                    <a:lstStyle/>
                    <a:p>
                      <a:pPr>
                        <a:lnSpc>
                          <a:spcPct val="100000"/>
                        </a:lnSpc>
                      </a:pPr>
                      <a:r>
                        <a:rPr lang="en-US" sz="2000" smtClean="0">
                          <a:latin typeface="Calibri (Body)"/>
                        </a:rPr>
                        <a:t>Phương</a:t>
                      </a:r>
                      <a:r>
                        <a:rPr lang="en-US" sz="2000" baseline="0" smtClean="0">
                          <a:latin typeface="Calibri (Body)"/>
                        </a:rPr>
                        <a:t> thức </a:t>
                      </a:r>
                      <a:endParaRPr lang="en-US" sz="2000">
                        <a:latin typeface="Calibri (Body)"/>
                      </a:endParaRPr>
                    </a:p>
                  </a:txBody>
                  <a:tcPr/>
                </a:tc>
                <a:tc>
                  <a:txBody>
                    <a:bodyPr/>
                    <a:lstStyle/>
                    <a:p>
                      <a:pPr>
                        <a:lnSpc>
                          <a:spcPct val="100000"/>
                        </a:lnSpc>
                      </a:pPr>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pPr marL="67945">
                        <a:lnSpc>
                          <a:spcPct val="100000"/>
                        </a:lnSpc>
                        <a:spcBef>
                          <a:spcPts val="430"/>
                        </a:spcBef>
                        <a:spcAft>
                          <a:spcPts val="0"/>
                        </a:spcAft>
                      </a:pPr>
                      <a:r>
                        <a:rPr lang="en-US" sz="2000">
                          <a:effectLst/>
                          <a:latin typeface="Calibri (Body)"/>
                          <a:ea typeface="Verdana"/>
                          <a:cs typeface="Verdana"/>
                        </a:rPr>
                        <a:t>Add</a:t>
                      </a:r>
                      <a:r>
                        <a:rPr lang="en-US" sz="2000" spc="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êm</a:t>
                      </a:r>
                      <a:r>
                        <a:rPr lang="en-US" sz="2000" spc="75">
                          <a:effectLst/>
                          <a:latin typeface="Calibri (Body)"/>
                          <a:ea typeface="Times New Roman"/>
                          <a:cs typeface="Times New Roman"/>
                        </a:rPr>
                        <a:t> </a:t>
                      </a:r>
                      <a:r>
                        <a:rPr lang="en-US" sz="2000">
                          <a:effectLst/>
                          <a:latin typeface="Calibri (Body)"/>
                          <a:ea typeface="Times New Roman"/>
                          <a:cs typeface="Times New Roman"/>
                        </a:rPr>
                        <a:t>một</a:t>
                      </a:r>
                      <a:r>
                        <a:rPr lang="en-US" sz="2000" spc="8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70">
                          <a:effectLst/>
                          <a:latin typeface="Calibri (Body)"/>
                          <a:ea typeface="Times New Roman"/>
                          <a:cs typeface="Times New Roman"/>
                        </a:rPr>
                        <a:t> </a:t>
                      </a:r>
                      <a:r>
                        <a:rPr lang="en-US" sz="2000">
                          <a:effectLst/>
                          <a:latin typeface="Calibri (Body)"/>
                          <a:ea typeface="Times New Roman"/>
                          <a:cs typeface="Times New Roman"/>
                        </a:rPr>
                        <a:t>phần</a:t>
                      </a:r>
                      <a:r>
                        <a:rPr lang="en-US" sz="2000" spc="80">
                          <a:effectLst/>
                          <a:latin typeface="Calibri (Body)"/>
                          <a:ea typeface="Times New Roman"/>
                          <a:cs typeface="Times New Roman"/>
                        </a:rPr>
                        <a:t> </a:t>
                      </a:r>
                      <a:r>
                        <a:rPr lang="en-US" sz="2000">
                          <a:effectLst/>
                          <a:latin typeface="Calibri (Body)"/>
                          <a:ea typeface="Times New Roman"/>
                          <a:cs typeface="Times New Roman"/>
                        </a:rPr>
                        <a:t>mới</a:t>
                      </a:r>
                      <a:r>
                        <a:rPr lang="en-US" sz="2000" spc="90">
                          <a:effectLst/>
                          <a:latin typeface="Calibri (Body)"/>
                          <a:ea typeface="Times New Roman"/>
                          <a:cs typeface="Times New Roman"/>
                        </a:rPr>
                        <a:t> </a:t>
                      </a:r>
                      <a:r>
                        <a:rPr lang="en-US" sz="2000">
                          <a:effectLst/>
                          <a:latin typeface="Calibri (Body)"/>
                          <a:ea typeface="Times New Roman"/>
                          <a:cs typeface="Times New Roman"/>
                        </a:rPr>
                        <a:t>với</a:t>
                      </a:r>
                      <a:r>
                        <a:rPr lang="en-US" sz="2000" spc="85">
                          <a:effectLst/>
                          <a:latin typeface="Calibri (Body)"/>
                          <a:ea typeface="Times New Roman"/>
                          <a:cs typeface="Times New Roman"/>
                        </a:rPr>
                        <a:t> </a:t>
                      </a:r>
                      <a:r>
                        <a:rPr lang="en-US" sz="2000">
                          <a:effectLst/>
                          <a:latin typeface="Calibri (Body)"/>
                          <a:ea typeface="Times New Roman"/>
                          <a:cs typeface="Times New Roman"/>
                        </a:rPr>
                        <a:t>khóa</a:t>
                      </a:r>
                      <a:r>
                        <a:rPr lang="en-US" sz="2000" spc="90">
                          <a:effectLst/>
                          <a:latin typeface="Calibri (Body)"/>
                          <a:ea typeface="Times New Roman"/>
                          <a:cs typeface="Times New Roman"/>
                        </a:rPr>
                        <a:t> </a:t>
                      </a:r>
                      <a:r>
                        <a:rPr lang="en-US" sz="2000">
                          <a:effectLst/>
                          <a:latin typeface="Calibri (Body)"/>
                          <a:ea typeface="Times New Roman"/>
                          <a:cs typeface="Times New Roman"/>
                        </a:rPr>
                        <a:t>và</a:t>
                      </a:r>
                      <a:r>
                        <a:rPr lang="en-US" sz="2000" spc="85">
                          <a:effectLst/>
                          <a:latin typeface="Calibri (Body)"/>
                          <a:ea typeface="Times New Roman"/>
                          <a:cs typeface="Times New Roman"/>
                        </a:rPr>
                        <a:t> </a:t>
                      </a:r>
                      <a:r>
                        <a:rPr lang="en-US" sz="2000">
                          <a:effectLst/>
                          <a:latin typeface="Calibri (Body)"/>
                          <a:ea typeface="Times New Roman"/>
                          <a:cs typeface="Times New Roman"/>
                        </a:rPr>
                        <a:t>g</a:t>
                      </a:r>
                      <a:r>
                        <a:rPr lang="en-US" sz="2000" spc="-5">
                          <a:effectLst/>
                          <a:latin typeface="Calibri (Body)"/>
                          <a:ea typeface="Times New Roman"/>
                          <a:cs typeface="Times New Roman"/>
                        </a:rPr>
                        <a:t>i</a:t>
                      </a:r>
                      <a:r>
                        <a:rPr lang="en-US" sz="2000">
                          <a:effectLst/>
                          <a:latin typeface="Calibri (Body)"/>
                          <a:ea typeface="Times New Roman"/>
                          <a:cs typeface="Times New Roman"/>
                        </a:rPr>
                        <a:t>á</a:t>
                      </a:r>
                      <a:r>
                        <a:rPr lang="en-US" sz="2000" spc="85">
                          <a:effectLst/>
                          <a:latin typeface="Calibri (Body)"/>
                          <a:ea typeface="Times New Roman"/>
                          <a:cs typeface="Times New Roman"/>
                        </a:rPr>
                        <a:t> </a:t>
                      </a:r>
                      <a:r>
                        <a:rPr lang="en-US" sz="2000" spc="-5">
                          <a:effectLst/>
                          <a:latin typeface="Calibri (Body)"/>
                          <a:ea typeface="Times New Roman"/>
                          <a:cs typeface="Times New Roman"/>
                        </a:rPr>
                        <a:t>t</a:t>
                      </a:r>
                      <a:r>
                        <a:rPr lang="en-US" sz="2000">
                          <a:effectLst/>
                          <a:latin typeface="Calibri (Body)"/>
                          <a:ea typeface="Times New Roman"/>
                          <a:cs typeface="Times New Roman"/>
                        </a:rPr>
                        <a:t>rị</a:t>
                      </a:r>
                      <a:r>
                        <a:rPr lang="en-US" sz="2000" spc="8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Clear()</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Xóa </a:t>
                      </a:r>
                      <a:r>
                        <a:rPr lang="en-US" sz="2000" spc="-5">
                          <a:effectLst/>
                          <a:latin typeface="Calibri (Body)"/>
                          <a:ea typeface="Times New Roman"/>
                          <a:cs typeface="Times New Roman"/>
                        </a:rPr>
                        <a:t>t</a:t>
                      </a:r>
                      <a:r>
                        <a:rPr lang="en-US" sz="2000">
                          <a:effectLst/>
                          <a:latin typeface="Calibri (Body)"/>
                          <a:ea typeface="Times New Roman"/>
                          <a:cs typeface="Times New Roman"/>
                        </a:rPr>
                        <a:t>ất</a:t>
                      </a:r>
                      <a:r>
                        <a:rPr lang="en-US" sz="2000" spc="-10">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ả</a:t>
                      </a:r>
                      <a:r>
                        <a:rPr lang="en-US" sz="2000" spc="-10">
                          <a:effectLst/>
                          <a:latin typeface="Calibri (Body)"/>
                          <a:ea typeface="Times New Roman"/>
                          <a:cs typeface="Times New Roman"/>
                        </a:rPr>
                        <a:t> </a:t>
                      </a:r>
                      <a:r>
                        <a:rPr lang="en-US" sz="2000">
                          <a:effectLst/>
                          <a:latin typeface="Calibri (Body)"/>
                          <a:ea typeface="Times New Roman"/>
                          <a:cs typeface="Times New Roman"/>
                        </a:rPr>
                        <a:t>đối</a:t>
                      </a:r>
                      <a:r>
                        <a:rPr lang="en-US" sz="2000" spc="-5">
                          <a:effectLst/>
                          <a:latin typeface="Calibri (Body)"/>
                          <a:ea typeface="Times New Roman"/>
                          <a:cs typeface="Times New Roman"/>
                        </a:rPr>
                        <a:t> </a:t>
                      </a:r>
                      <a:r>
                        <a:rPr lang="en-US" sz="2000">
                          <a:effectLst/>
                          <a:latin typeface="Calibri (Body)"/>
                          <a:ea typeface="Times New Roman"/>
                          <a:cs typeface="Times New Roman"/>
                        </a:rPr>
                        <a:t>tượng</a:t>
                      </a:r>
                      <a:r>
                        <a:rPr lang="en-US" sz="2000" spc="-30">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r</a:t>
                      </a:r>
                      <a:r>
                        <a:rPr lang="en-US" sz="2000">
                          <a:effectLst/>
                          <a:latin typeface="Calibri (Body)"/>
                          <a:ea typeface="Times New Roman"/>
                          <a:cs typeface="Times New Roman"/>
                        </a:rPr>
                        <a:t>ong</a:t>
                      </a:r>
                      <a:r>
                        <a:rPr lang="en-US" sz="2000" spc="-3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a:effectLst/>
                          <a:latin typeface="Calibri (Body)"/>
                          <a:ea typeface="Verdana"/>
                          <a:cs typeface="Verdana"/>
                        </a:rPr>
                        <a:t>shtabl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I</a:t>
                      </a:r>
                      <a:r>
                        <a:rPr lang="en-US" sz="2000" spc="-5">
                          <a:effectLst/>
                          <a:latin typeface="Calibri (Body)"/>
                          <a:ea typeface="Verdana"/>
                          <a:cs typeface="Verdana"/>
                        </a:rPr>
                        <a:t>tem</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10">
                          <a:effectLst/>
                          <a:latin typeface="Calibri (Body)"/>
                          <a:ea typeface="Times New Roman"/>
                          <a:cs typeface="Times New Roman"/>
                        </a:rPr>
                        <a:t>C</a:t>
                      </a:r>
                      <a:r>
                        <a:rPr lang="en-US" sz="2000">
                          <a:effectLst/>
                          <a:latin typeface="Calibri (Body)"/>
                          <a:ea typeface="Times New Roman"/>
                          <a:cs typeface="Times New Roman"/>
                        </a:rPr>
                        <a:t>hỉ</a:t>
                      </a:r>
                      <a:r>
                        <a:rPr lang="en-US" sz="2000" spc="-15">
                          <a:effectLst/>
                          <a:latin typeface="Calibri (Body)"/>
                          <a:ea typeface="Times New Roman"/>
                          <a:cs typeface="Times New Roman"/>
                        </a:rPr>
                        <a:t> </a:t>
                      </a:r>
                      <a:r>
                        <a:rPr lang="en-US" sz="2000">
                          <a:effectLst/>
                          <a:latin typeface="Calibri (Body)"/>
                          <a:ea typeface="Times New Roman"/>
                          <a:cs typeface="Times New Roman"/>
                        </a:rPr>
                        <a:t>mục</a:t>
                      </a:r>
                      <a:r>
                        <a:rPr lang="en-US" sz="2000" spc="-2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h</a:t>
                      </a:r>
                      <a:r>
                        <a:rPr lang="en-US" sz="2000">
                          <a:effectLst/>
                          <a:latin typeface="Calibri (Body)"/>
                          <a:ea typeface="Times New Roman"/>
                          <a:cs typeface="Times New Roman"/>
                        </a:rPr>
                        <a:t>o</a:t>
                      </a:r>
                      <a:r>
                        <a:rPr lang="en-US" sz="2000" spc="-10">
                          <a:effectLst/>
                          <a:latin typeface="Calibri (Body)"/>
                          <a:ea typeface="Times New Roman"/>
                          <a:cs typeface="Times New Roman"/>
                        </a:rPr>
                        <a:t> h</a:t>
                      </a:r>
                      <a:r>
                        <a:rPr lang="en-US" sz="2000">
                          <a:effectLst/>
                          <a:latin typeface="Calibri (Body)"/>
                          <a:ea typeface="Times New Roman"/>
                          <a:cs typeface="Times New Roman"/>
                        </a:rPr>
                        <a:t>a</a:t>
                      </a:r>
                      <a:r>
                        <a:rPr lang="en-US" sz="2000" spc="10">
                          <a:effectLst/>
                          <a:latin typeface="Calibri (Body)"/>
                          <a:ea typeface="Times New Roman"/>
                          <a:cs typeface="Times New Roman"/>
                        </a:rPr>
                        <a:t>s</a:t>
                      </a:r>
                      <a:r>
                        <a:rPr lang="en-US" sz="2000" spc="-5">
                          <a:effectLst/>
                          <a:latin typeface="Calibri (Body)"/>
                          <a:ea typeface="Times New Roman"/>
                          <a:cs typeface="Times New Roman"/>
                        </a:rPr>
                        <a:t>ta</a:t>
                      </a:r>
                      <a:r>
                        <a:rPr lang="en-US" sz="2000">
                          <a:effectLst/>
                          <a:latin typeface="Calibri (Body)"/>
                          <a:ea typeface="Times New Roman"/>
                          <a:cs typeface="Times New Roman"/>
                        </a:rPr>
                        <a:t>b</a:t>
                      </a:r>
                      <a:r>
                        <a:rPr lang="en-US" sz="2000" spc="-5">
                          <a:effectLst/>
                          <a:latin typeface="Calibri (Body)"/>
                          <a:ea typeface="Times New Roman"/>
                          <a:cs typeface="Times New Roman"/>
                        </a:rPr>
                        <a:t>l</a:t>
                      </a:r>
                      <a:r>
                        <a:rPr lang="en-US" sz="2000">
                          <a:effectLst/>
                          <a:latin typeface="Calibri (Body)"/>
                          <a:ea typeface="Times New Roman"/>
                          <a:cs typeface="Times New Roman"/>
                        </a:rPr>
                        <a:t>e</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a:effectLst/>
                          <a:latin typeface="Calibri (Body)"/>
                          <a:ea typeface="Verdana"/>
                          <a:cs typeface="Verdana"/>
                        </a:rPr>
                        <a:t>Clone()</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ạo</a:t>
                      </a:r>
                      <a:r>
                        <a:rPr lang="en-US" sz="2000" spc="-20">
                          <a:effectLst/>
                          <a:latin typeface="Calibri (Body)"/>
                          <a:ea typeface="Times New Roman"/>
                          <a:cs typeface="Times New Roman"/>
                        </a:rPr>
                        <a:t> </a:t>
                      </a:r>
                      <a:r>
                        <a:rPr lang="en-US" sz="2000">
                          <a:effectLst/>
                          <a:latin typeface="Calibri (Body)"/>
                          <a:ea typeface="Times New Roman"/>
                          <a:cs typeface="Times New Roman"/>
                        </a:rPr>
                        <a:t>ra</a:t>
                      </a:r>
                      <a:r>
                        <a:rPr lang="en-US" sz="2000" spc="-15">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15">
                          <a:effectLst/>
                          <a:latin typeface="Calibri (Body)"/>
                          <a:ea typeface="Times New Roman"/>
                          <a:cs typeface="Times New Roman"/>
                        </a:rPr>
                        <a:t> </a:t>
                      </a:r>
                      <a:r>
                        <a:rPr lang="en-US" sz="2000">
                          <a:effectLst/>
                          <a:latin typeface="Calibri (Body)"/>
                          <a:ea typeface="Times New Roman"/>
                          <a:cs typeface="Times New Roman"/>
                        </a:rPr>
                        <a:t>bản</a:t>
                      </a:r>
                      <a:r>
                        <a:rPr lang="en-US" sz="2000" spc="-10">
                          <a:effectLst/>
                          <a:latin typeface="Calibri (Body)"/>
                          <a:ea typeface="Times New Roman"/>
                          <a:cs typeface="Times New Roman"/>
                        </a:rPr>
                        <a:t> </a:t>
                      </a:r>
                      <a:r>
                        <a:rPr lang="en-US" sz="2000">
                          <a:effectLst/>
                          <a:latin typeface="Calibri (Body)"/>
                          <a:ea typeface="Times New Roman"/>
                          <a:cs typeface="Times New Roman"/>
                        </a:rPr>
                        <a:t>sao</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Xác</a:t>
                      </a:r>
                      <a:r>
                        <a:rPr lang="en-US" sz="2000" spc="-5">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ị</a:t>
                      </a:r>
                      <a:r>
                        <a:rPr lang="en-US" sz="2000">
                          <a:effectLst/>
                          <a:latin typeface="Calibri (Body)"/>
                          <a:ea typeface="Times New Roman"/>
                          <a:cs typeface="Times New Roman"/>
                        </a:rPr>
                        <a:t>nh</a:t>
                      </a:r>
                      <a:r>
                        <a:rPr lang="en-US" sz="2000" spc="-5">
                          <a:effectLst/>
                          <a:latin typeface="Calibri (Body)"/>
                          <a:ea typeface="Times New Roman"/>
                          <a:cs typeface="Times New Roman"/>
                        </a:rPr>
                        <a:t> </a:t>
                      </a:r>
                      <a:r>
                        <a:rPr lang="en-US" sz="2000">
                          <a:effectLst/>
                          <a:latin typeface="Calibri (Body)"/>
                          <a:ea typeface="Times New Roman"/>
                          <a:cs typeface="Times New Roman"/>
                        </a:rPr>
                        <a:t>xem</a:t>
                      </a:r>
                      <a:r>
                        <a:rPr lang="en-US" sz="2000" spc="-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5">
                          <a:effectLst/>
                          <a:latin typeface="Calibri (Body)"/>
                          <a:ea typeface="Times New Roman"/>
                          <a:cs typeface="Times New Roman"/>
                        </a:rPr>
                        <a:t> c</a:t>
                      </a:r>
                      <a:r>
                        <a:rPr lang="en-US" sz="2000">
                          <a:effectLst/>
                          <a:latin typeface="Calibri (Body)"/>
                          <a:ea typeface="Times New Roman"/>
                          <a:cs typeface="Times New Roman"/>
                        </a:rPr>
                        <a:t>ó</a:t>
                      </a:r>
                      <a:r>
                        <a:rPr lang="en-US" sz="2000" spc="-5">
                          <a:effectLst/>
                          <a:latin typeface="Calibri (Body)"/>
                          <a:ea typeface="Times New Roman"/>
                          <a:cs typeface="Times New Roman"/>
                        </a:rPr>
                        <a:t> t</a:t>
                      </a:r>
                      <a:r>
                        <a:rPr lang="en-US" sz="2000">
                          <a:effectLst/>
                          <a:latin typeface="Calibri (Body)"/>
                          <a:ea typeface="Times New Roman"/>
                          <a:cs typeface="Times New Roman"/>
                        </a:rPr>
                        <a:t>rong</a:t>
                      </a:r>
                      <a:r>
                        <a:rPr lang="en-US" sz="2000" spc="-4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htabl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ontainsKe</a:t>
                      </a:r>
                      <a:r>
                        <a:rPr lang="en-US" sz="2000" spc="5">
                          <a:effectLst/>
                          <a:latin typeface="Calibri (Body)"/>
                          <a:ea typeface="Verdana"/>
                          <a:cs typeface="Verdana"/>
                        </a:rPr>
                        <a:t>y</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Xác</a:t>
                      </a:r>
                      <a:r>
                        <a:rPr lang="en-US" sz="2000" spc="250">
                          <a:effectLst/>
                          <a:latin typeface="Calibri (Body)"/>
                          <a:ea typeface="Times New Roman"/>
                          <a:cs typeface="Times New Roman"/>
                        </a:rPr>
                        <a:t> </a:t>
                      </a:r>
                      <a:r>
                        <a:rPr lang="en-US" sz="2000">
                          <a:effectLst/>
                          <a:latin typeface="Calibri (Body)"/>
                          <a:ea typeface="Times New Roman"/>
                          <a:cs typeface="Times New Roman"/>
                        </a:rPr>
                        <a:t>đ</a:t>
                      </a:r>
                      <a:r>
                        <a:rPr lang="en-US" sz="2000" spc="5">
                          <a:effectLst/>
                          <a:latin typeface="Calibri (Body)"/>
                          <a:ea typeface="Times New Roman"/>
                          <a:cs typeface="Times New Roman"/>
                        </a:rPr>
                        <a:t>ị</a:t>
                      </a:r>
                      <a:r>
                        <a:rPr lang="en-US" sz="2000">
                          <a:effectLst/>
                          <a:latin typeface="Calibri (Body)"/>
                          <a:ea typeface="Times New Roman"/>
                          <a:cs typeface="Times New Roman"/>
                        </a:rPr>
                        <a:t>nh</a:t>
                      </a:r>
                      <a:r>
                        <a:rPr lang="en-US" sz="2000" spc="245">
                          <a:effectLst/>
                          <a:latin typeface="Calibri (Body)"/>
                          <a:ea typeface="Times New Roman"/>
                          <a:cs typeface="Times New Roman"/>
                        </a:rPr>
                        <a:t> </a:t>
                      </a:r>
                      <a:r>
                        <a:rPr lang="en-US" sz="2000">
                          <a:effectLst/>
                          <a:latin typeface="Calibri (Body)"/>
                          <a:ea typeface="Times New Roman"/>
                          <a:cs typeface="Times New Roman"/>
                        </a:rPr>
                        <a:t>xem</a:t>
                      </a:r>
                      <a:r>
                        <a:rPr lang="en-US" sz="2000" spc="22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htable</a:t>
                      </a:r>
                      <a:r>
                        <a:rPr lang="en-US" sz="2000" spc="16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ó</a:t>
                      </a:r>
                      <a:r>
                        <a:rPr lang="en-US" sz="2000" spc="25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a:t>
                      </a:r>
                      <a:r>
                        <a:rPr lang="en-US" sz="2000" spc="-10">
                          <a:effectLst/>
                          <a:latin typeface="Calibri (Body)"/>
                          <a:ea typeface="Times New Roman"/>
                          <a:cs typeface="Times New Roman"/>
                        </a:rPr>
                        <a:t>ứ</a:t>
                      </a:r>
                      <a:r>
                        <a:rPr lang="en-US" sz="2000">
                          <a:effectLst/>
                          <a:latin typeface="Calibri (Body)"/>
                          <a:ea typeface="Times New Roman"/>
                          <a:cs typeface="Times New Roman"/>
                        </a:rPr>
                        <a:t>a</a:t>
                      </a:r>
                      <a:r>
                        <a:rPr lang="en-US" sz="2000" spc="240">
                          <a:effectLst/>
                          <a:latin typeface="Calibri (Body)"/>
                          <a:ea typeface="Times New Roman"/>
                          <a:cs typeface="Times New Roman"/>
                        </a:rPr>
                        <a:t> </a:t>
                      </a:r>
                      <a:r>
                        <a:rPr lang="en-US" sz="2000">
                          <a:effectLst/>
                          <a:latin typeface="Calibri (Body)"/>
                          <a:ea typeface="Times New Roman"/>
                          <a:cs typeface="Times New Roman"/>
                        </a:rPr>
                        <a:t>một</a:t>
                      </a:r>
                      <a:r>
                        <a:rPr lang="en-US" sz="2000" spc="255">
                          <a:effectLst/>
                          <a:latin typeface="Calibri (Body)"/>
                          <a:ea typeface="Times New Roman"/>
                          <a:cs typeface="Times New Roman"/>
                        </a:rPr>
                        <a:t> </a:t>
                      </a:r>
                      <a:r>
                        <a:rPr lang="en-US" sz="2000">
                          <a:effectLst/>
                          <a:latin typeface="Calibri (Body)"/>
                          <a:ea typeface="Times New Roman"/>
                          <a:cs typeface="Times New Roman"/>
                        </a:rPr>
                        <a:t>kh</a:t>
                      </a:r>
                      <a:r>
                        <a:rPr lang="en-US" sz="2000" spc="-10">
                          <a:effectLst/>
                          <a:latin typeface="Calibri (Body)"/>
                          <a:ea typeface="Times New Roman"/>
                          <a:cs typeface="Times New Roman"/>
                        </a:rPr>
                        <a:t>ó</a:t>
                      </a:r>
                      <a:r>
                        <a:rPr lang="en-US" sz="2000">
                          <a:effectLst/>
                          <a:latin typeface="Calibri (Body)"/>
                          <a:ea typeface="Times New Roman"/>
                          <a:cs typeface="Times New Roman"/>
                        </a:rPr>
                        <a:t>a</a:t>
                      </a:r>
                      <a:r>
                        <a:rPr lang="en-US" sz="2000" spc="260">
                          <a:effectLst/>
                          <a:latin typeface="Calibri (Body)"/>
                          <a:ea typeface="Times New Roman"/>
                          <a:cs typeface="Times New Roman"/>
                        </a:rPr>
                        <a:t> </a:t>
                      </a:r>
                      <a:r>
                        <a:rPr lang="en-US" sz="2000">
                          <a:effectLst/>
                          <a:latin typeface="Calibri (Body)"/>
                          <a:ea typeface="Times New Roman"/>
                          <a:cs typeface="Times New Roman"/>
                        </a:rPr>
                        <a:t>xác</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10">
                          <a:effectLst/>
                          <a:latin typeface="Calibri (Body)"/>
                          <a:ea typeface="Verdana"/>
                          <a:cs typeface="Verdana"/>
                        </a:rPr>
                        <a:t>C</a:t>
                      </a:r>
                      <a:r>
                        <a:rPr lang="en-US" sz="2000">
                          <a:effectLst/>
                          <a:latin typeface="Calibri (Body)"/>
                          <a:ea typeface="Verdana"/>
                          <a:cs typeface="Verdana"/>
                        </a:rPr>
                        <a:t>opyT</a:t>
                      </a:r>
                      <a:r>
                        <a:rPr lang="en-US" sz="2000" spc="-5">
                          <a:effectLst/>
                          <a:latin typeface="Calibri (Body)"/>
                          <a:ea typeface="Verdana"/>
                          <a:cs typeface="Verdana"/>
                        </a:rPr>
                        <a:t>o(</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Sao </a:t>
                      </a:r>
                      <a:r>
                        <a:rPr lang="en-US" sz="2000" spc="30">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hé</a:t>
                      </a:r>
                      <a:r>
                        <a:rPr lang="en-US" sz="2000">
                          <a:effectLst/>
                          <a:latin typeface="Calibri (Body)"/>
                          <a:ea typeface="Times New Roman"/>
                          <a:cs typeface="Times New Roman"/>
                        </a:rPr>
                        <a:t>p </a:t>
                      </a:r>
                      <a:r>
                        <a:rPr lang="en-US" sz="2000" spc="15">
                          <a:effectLst/>
                          <a:latin typeface="Calibri (Body)"/>
                          <a:ea typeface="Times New Roman"/>
                          <a:cs typeface="Times New Roman"/>
                        </a:rPr>
                        <a:t> </a:t>
                      </a:r>
                      <a:r>
                        <a:rPr lang="en-US" sz="2000">
                          <a:effectLst/>
                          <a:latin typeface="Calibri (Body)"/>
                          <a:ea typeface="Times New Roman"/>
                          <a:cs typeface="Times New Roman"/>
                        </a:rPr>
                        <a:t>những </a:t>
                      </a:r>
                      <a:r>
                        <a:rPr lang="en-US" sz="2000" spc="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a:effectLst/>
                          <a:latin typeface="Calibri (Body)"/>
                          <a:ea typeface="Times New Roman"/>
                          <a:cs typeface="Times New Roman"/>
                        </a:rPr>
                        <a:t>ành</a:t>
                      </a:r>
                      <a:r>
                        <a:rPr lang="en-US" sz="2000" spc="300">
                          <a:effectLst/>
                          <a:latin typeface="Calibri (Body)"/>
                          <a:ea typeface="Times New Roman"/>
                          <a:cs typeface="Times New Roman"/>
                        </a:rPr>
                        <a:t> </a:t>
                      </a:r>
                      <a:r>
                        <a:rPr lang="en-US" sz="2000">
                          <a:effectLst/>
                          <a:latin typeface="Calibri (Body)"/>
                          <a:ea typeface="Times New Roman"/>
                          <a:cs typeface="Times New Roman"/>
                        </a:rPr>
                        <a:t>phần </a:t>
                      </a:r>
                      <a:r>
                        <a:rPr lang="en-US" sz="2000" spc="25">
                          <a:effectLst/>
                          <a:latin typeface="Calibri (Body)"/>
                          <a:ea typeface="Times New Roman"/>
                          <a:cs typeface="Times New Roman"/>
                        </a:rPr>
                        <a:t> </a:t>
                      </a:r>
                      <a:r>
                        <a:rPr lang="en-US" sz="2000">
                          <a:effectLst/>
                          <a:latin typeface="Calibri (Body)"/>
                          <a:ea typeface="Times New Roman"/>
                          <a:cs typeface="Times New Roman"/>
                        </a:rPr>
                        <a:t>c</a:t>
                      </a:r>
                      <a:r>
                        <a:rPr lang="en-US" sz="2000" spc="-5">
                          <a:effectLst/>
                          <a:latin typeface="Calibri (Body)"/>
                          <a:ea typeface="Times New Roman"/>
                          <a:cs typeface="Times New Roman"/>
                        </a:rPr>
                        <a:t>ủ</a:t>
                      </a:r>
                      <a:r>
                        <a:rPr lang="en-US" sz="2000">
                          <a:effectLst/>
                          <a:latin typeface="Calibri (Body)"/>
                          <a:ea typeface="Times New Roman"/>
                          <a:cs typeface="Times New Roman"/>
                        </a:rPr>
                        <a:t>a</a:t>
                      </a:r>
                      <a:r>
                        <a:rPr lang="en-US" sz="2000" spc="28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le</a:t>
                      </a:r>
                      <a:r>
                        <a:rPr lang="en-US" sz="2000" spc="225">
                          <a:effectLst/>
                          <a:latin typeface="Calibri (Body)"/>
                          <a:ea typeface="Verdana"/>
                          <a:cs typeface="Verdana"/>
                        </a:rPr>
                        <a:t> </a:t>
                      </a:r>
                      <a:r>
                        <a:rPr lang="en-US" sz="2000">
                          <a:effectLst/>
                          <a:latin typeface="Calibri (Body)"/>
                          <a:ea typeface="Times New Roman"/>
                          <a:cs typeface="Times New Roman"/>
                        </a:rPr>
                        <a:t>đến</a:t>
                      </a:r>
                      <a:endParaRPr lang="en-US" sz="2000">
                        <a:effectLst/>
                        <a:latin typeface="Calibri (Body)"/>
                        <a:ea typeface="Calibri"/>
                        <a:cs typeface="Times New Roman"/>
                      </a:endParaRPr>
                    </a:p>
                    <a:p>
                      <a:pPr marL="67945">
                        <a:lnSpc>
                          <a:spcPct val="100000"/>
                        </a:lnSpc>
                        <a:spcBef>
                          <a:spcPts val="420"/>
                        </a:spcBef>
                        <a:spcAft>
                          <a:spcPts val="0"/>
                        </a:spcAft>
                      </a:pPr>
                      <a:r>
                        <a:rPr lang="en-US" sz="2000">
                          <a:effectLst/>
                          <a:latin typeface="Calibri (Body)"/>
                          <a:ea typeface="Times New Roman"/>
                          <a:cs typeface="Times New Roman"/>
                        </a:rPr>
                        <a:t>m</a:t>
                      </a:r>
                      <a:r>
                        <a:rPr lang="en-US" sz="2000" spc="5">
                          <a:effectLst/>
                          <a:latin typeface="Calibri (Body)"/>
                          <a:ea typeface="Times New Roman"/>
                          <a:cs typeface="Times New Roman"/>
                        </a:rPr>
                        <a:t>ả</a:t>
                      </a:r>
                      <a:r>
                        <a:rPr lang="en-US" sz="2000">
                          <a:effectLst/>
                          <a:latin typeface="Calibri (Body)"/>
                          <a:ea typeface="Times New Roman"/>
                          <a:cs typeface="Times New Roman"/>
                        </a:rPr>
                        <a:t>ng</a:t>
                      </a:r>
                      <a:r>
                        <a:rPr lang="en-US" sz="2000" spc="-15">
                          <a:effectLst/>
                          <a:latin typeface="Calibri (Body)"/>
                          <a:ea typeface="Times New Roman"/>
                          <a:cs typeface="Times New Roman"/>
                        </a:rPr>
                        <a:t> </a:t>
                      </a:r>
                      <a:r>
                        <a:rPr lang="en-US" sz="2000">
                          <a:effectLst/>
                          <a:latin typeface="Calibri (Body)"/>
                          <a:ea typeface="Times New Roman"/>
                          <a:cs typeface="Times New Roman"/>
                        </a:rPr>
                        <a:t>một</a:t>
                      </a:r>
                      <a:r>
                        <a:rPr lang="en-US" sz="2000" spc="-15">
                          <a:effectLst/>
                          <a:latin typeface="Calibri (Body)"/>
                          <a:ea typeface="Times New Roman"/>
                          <a:cs typeface="Times New Roman"/>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hi</a:t>
                      </a:r>
                      <a:r>
                        <a:rPr lang="en-US" sz="2000" spc="-5">
                          <a:effectLst/>
                          <a:latin typeface="Calibri (Body)"/>
                          <a:ea typeface="Times New Roman"/>
                          <a:cs typeface="Times New Roman"/>
                        </a:rPr>
                        <a:t>ề</a:t>
                      </a:r>
                      <a:r>
                        <a:rPr lang="en-US" sz="2000">
                          <a:effectLst/>
                          <a:latin typeface="Calibri (Body)"/>
                          <a:ea typeface="Times New Roman"/>
                          <a:cs typeface="Times New Roman"/>
                        </a:rPr>
                        <a:t>u</a:t>
                      </a:r>
                      <a:r>
                        <a:rPr lang="en-US" sz="2000" spc="-20">
                          <a:effectLst/>
                          <a:latin typeface="Calibri (Body)"/>
                          <a:ea typeface="Times New Roman"/>
                          <a:cs typeface="Times New Roman"/>
                        </a:rPr>
                        <a:t> </a:t>
                      </a:r>
                      <a:r>
                        <a:rPr lang="en-US" sz="2000">
                          <a:effectLst/>
                          <a:latin typeface="Calibri (Body)"/>
                          <a:ea typeface="Times New Roman"/>
                          <a:cs typeface="Times New Roman"/>
                        </a:rPr>
                        <a:t>đã</a:t>
                      </a:r>
                      <a:r>
                        <a:rPr lang="en-US" sz="2000" spc="-5">
                          <a:effectLst/>
                          <a:latin typeface="Calibri (Body)"/>
                          <a:ea typeface="Times New Roman"/>
                          <a:cs typeface="Times New Roman"/>
                        </a:rPr>
                        <a:t> </a:t>
                      </a:r>
                      <a:r>
                        <a:rPr lang="en-US" sz="2000">
                          <a:effectLst/>
                          <a:latin typeface="Calibri (Body)"/>
                          <a:ea typeface="Times New Roman"/>
                          <a:cs typeface="Times New Roman"/>
                        </a:rPr>
                        <a:t>tồn</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10">
                          <a:effectLst/>
                          <a:latin typeface="Calibri (Body)"/>
                          <a:ea typeface="Times New Roman"/>
                          <a:cs typeface="Times New Roman"/>
                        </a:rPr>
                        <a:t>ạ</a:t>
                      </a:r>
                      <a:r>
                        <a:rPr lang="en-US" sz="2000">
                          <a:effectLst/>
                          <a:latin typeface="Calibri (Body)"/>
                          <a:ea typeface="Times New Roman"/>
                          <a:cs typeface="Times New Roman"/>
                        </a:rPr>
                        <a:t>i</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Get</a:t>
                      </a:r>
                      <a:r>
                        <a:rPr lang="en-US" sz="2000">
                          <a:effectLst/>
                          <a:latin typeface="Calibri (Body)"/>
                          <a:ea typeface="Verdana"/>
                          <a:cs typeface="Verdana"/>
                        </a:rPr>
                        <a:t>En</a:t>
                      </a:r>
                      <a:r>
                        <a:rPr lang="en-US" sz="2000" spc="5">
                          <a:effectLst/>
                          <a:latin typeface="Calibri (Body)"/>
                          <a:ea typeface="Verdana"/>
                          <a:cs typeface="Verdana"/>
                        </a:rPr>
                        <a:t>u</a:t>
                      </a:r>
                      <a:r>
                        <a:rPr lang="en-US" sz="2000">
                          <a:effectLst/>
                          <a:latin typeface="Calibri (Body)"/>
                          <a:ea typeface="Verdana"/>
                          <a:cs typeface="Verdana"/>
                        </a:rPr>
                        <a:t>m</a:t>
                      </a:r>
                      <a:r>
                        <a:rPr lang="en-US" sz="2000" spc="-10">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or</a:t>
                      </a:r>
                      <a:r>
                        <a:rPr lang="en-US" sz="2000" spc="15">
                          <a:effectLst/>
                          <a:latin typeface="Calibri (Body)"/>
                          <a:ea typeface="Verdana"/>
                          <a:cs typeface="Verdana"/>
                        </a:rPr>
                        <a:t>(</a:t>
                      </a:r>
                      <a:r>
                        <a:rPr lang="en-US" sz="2000">
                          <a:effectLst/>
                          <a:latin typeface="Calibri (Body)"/>
                          <a:ea typeface="Verdana"/>
                          <a:cs typeface="Verdana"/>
                        </a:rPr>
                        <a:t>)</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spc="-5">
                          <a:effectLst/>
                          <a:latin typeface="Calibri (Body)"/>
                          <a:ea typeface="Times New Roman"/>
                          <a:cs typeface="Times New Roman"/>
                        </a:rPr>
                        <a:t>T</a:t>
                      </a:r>
                      <a:r>
                        <a:rPr lang="en-US" sz="2000">
                          <a:effectLst/>
                          <a:latin typeface="Calibri (Body)"/>
                          <a:ea typeface="Times New Roman"/>
                          <a:cs typeface="Times New Roman"/>
                        </a:rPr>
                        <a:t>rả</a:t>
                      </a:r>
                      <a:r>
                        <a:rPr lang="en-US" sz="2000" spc="-15">
                          <a:effectLst/>
                          <a:latin typeface="Calibri (Body)"/>
                          <a:ea typeface="Times New Roman"/>
                          <a:cs typeface="Times New Roman"/>
                        </a:rPr>
                        <a:t> </a:t>
                      </a:r>
                      <a:r>
                        <a:rPr lang="en-US" sz="2000">
                          <a:effectLst/>
                          <a:latin typeface="Calibri (Body)"/>
                          <a:ea typeface="Times New Roman"/>
                          <a:cs typeface="Times New Roman"/>
                        </a:rPr>
                        <a:t>về</a:t>
                      </a:r>
                      <a:r>
                        <a:rPr lang="en-US" sz="2000" spc="-10">
                          <a:effectLst/>
                          <a:latin typeface="Calibri (Body)"/>
                          <a:ea typeface="Times New Roman"/>
                          <a:cs typeface="Times New Roman"/>
                        </a:rPr>
                        <a:t> </a:t>
                      </a:r>
                      <a:r>
                        <a:rPr lang="en-US" sz="2000" spc="-5">
                          <a:effectLst/>
                          <a:latin typeface="Calibri (Body)"/>
                          <a:ea typeface="Times New Roman"/>
                          <a:cs typeface="Times New Roman"/>
                        </a:rPr>
                        <a:t>m</a:t>
                      </a:r>
                      <a:r>
                        <a:rPr lang="en-US" sz="2000">
                          <a:effectLst/>
                          <a:latin typeface="Calibri (Body)"/>
                          <a:ea typeface="Times New Roman"/>
                          <a:cs typeface="Times New Roman"/>
                        </a:rPr>
                        <a:t>ột</a:t>
                      </a:r>
                      <a:r>
                        <a:rPr lang="en-US" sz="2000" spc="-25">
                          <a:effectLst/>
                          <a:latin typeface="Calibri (Body)"/>
                          <a:ea typeface="Times New Roman"/>
                          <a:cs typeface="Times New Roman"/>
                        </a:rPr>
                        <a:t> </a:t>
                      </a:r>
                      <a:r>
                        <a:rPr lang="en-US" sz="2000" spc="-5">
                          <a:effectLst/>
                          <a:latin typeface="Calibri (Body)"/>
                          <a:ea typeface="Verdana"/>
                          <a:cs typeface="Verdana"/>
                        </a:rPr>
                        <a:t>e</a:t>
                      </a:r>
                      <a:r>
                        <a:rPr lang="en-US" sz="2000">
                          <a:effectLst/>
                          <a:latin typeface="Calibri (Body)"/>
                          <a:ea typeface="Verdana"/>
                          <a:cs typeface="Verdana"/>
                        </a:rPr>
                        <a:t>n</a:t>
                      </a:r>
                      <a:r>
                        <a:rPr lang="en-US" sz="2000" spc="5">
                          <a:effectLst/>
                          <a:latin typeface="Calibri (Body)"/>
                          <a:ea typeface="Verdana"/>
                          <a:cs typeface="Verdana"/>
                        </a:rPr>
                        <a:t>um</a:t>
                      </a:r>
                      <a:r>
                        <a:rPr lang="en-US" sz="2000" spc="-15">
                          <a:effectLst/>
                          <a:latin typeface="Calibri (Body)"/>
                          <a:ea typeface="Verdana"/>
                          <a:cs typeface="Verdana"/>
                        </a:rPr>
                        <a:t>e</a:t>
                      </a:r>
                      <a:r>
                        <a:rPr lang="en-US" sz="2000">
                          <a:effectLst/>
                          <a:latin typeface="Calibri (Body)"/>
                          <a:ea typeface="Verdana"/>
                          <a:cs typeface="Verdana"/>
                        </a:rPr>
                        <a:t>rat</a:t>
                      </a:r>
                      <a:r>
                        <a:rPr lang="en-US" sz="2000" spc="-5">
                          <a:effectLst/>
                          <a:latin typeface="Calibri (Body)"/>
                          <a:ea typeface="Verdana"/>
                          <a:cs typeface="Verdana"/>
                        </a:rPr>
                        <a:t>o</a:t>
                      </a:r>
                      <a:r>
                        <a:rPr lang="en-US" sz="2000">
                          <a:effectLst/>
                          <a:latin typeface="Calibri (Body)"/>
                          <a:ea typeface="Verdana"/>
                          <a:cs typeface="Verdana"/>
                        </a:rPr>
                        <a:t>r</a:t>
                      </a:r>
                      <a:r>
                        <a:rPr lang="en-US" sz="2000" spc="-120">
                          <a:effectLst/>
                          <a:latin typeface="Calibri (Body)"/>
                          <a:ea typeface="Verdana"/>
                          <a:cs typeface="Verdana"/>
                        </a:rPr>
                        <a:t> </a:t>
                      </a:r>
                      <a:r>
                        <a:rPr lang="en-US" sz="2000" spc="-5">
                          <a:effectLst/>
                          <a:latin typeface="Calibri (Body)"/>
                          <a:ea typeface="Times New Roman"/>
                          <a:cs typeface="Times New Roman"/>
                        </a:rPr>
                        <a:t>c</a:t>
                      </a:r>
                      <a:r>
                        <a:rPr lang="en-US" sz="2000">
                          <a:effectLst/>
                          <a:latin typeface="Calibri (Body)"/>
                          <a:ea typeface="Times New Roman"/>
                          <a:cs typeface="Times New Roman"/>
                        </a:rPr>
                        <a:t>ho</a:t>
                      </a:r>
                      <a:r>
                        <a:rPr lang="en-US" sz="2000" spc="-5">
                          <a:effectLst/>
                          <a:latin typeface="Calibri (Body)"/>
                          <a:ea typeface="Times New Roman"/>
                          <a:cs typeface="Times New Roman"/>
                        </a:rPr>
                        <a:t> </a:t>
                      </a:r>
                      <a:r>
                        <a:rPr lang="en-US" sz="2000">
                          <a:effectLst/>
                          <a:latin typeface="Calibri (Body)"/>
                          <a:ea typeface="Verdana"/>
                          <a:cs typeface="Verdana"/>
                        </a:rPr>
                        <a:t>h</a:t>
                      </a:r>
                      <a:r>
                        <a:rPr lang="en-US" sz="2000" spc="-5">
                          <a:effectLst/>
                          <a:latin typeface="Calibri (Body)"/>
                          <a:ea typeface="Verdana"/>
                          <a:cs typeface="Verdana"/>
                        </a:rPr>
                        <a:t>a</a:t>
                      </a:r>
                      <a:r>
                        <a:rPr lang="en-US" sz="2000" spc="10">
                          <a:effectLst/>
                          <a:latin typeface="Calibri (Body)"/>
                          <a:ea typeface="Verdana"/>
                          <a:cs typeface="Verdana"/>
                        </a:rPr>
                        <a:t>s</a:t>
                      </a:r>
                      <a:r>
                        <a:rPr lang="en-US" sz="2000">
                          <a:effectLst/>
                          <a:latin typeface="Calibri (Body)"/>
                          <a:ea typeface="Verdana"/>
                          <a:cs typeface="Verdana"/>
                        </a:rPr>
                        <a:t>h</a:t>
                      </a:r>
                      <a:r>
                        <a:rPr lang="en-US" sz="2000" spc="5">
                          <a:effectLst/>
                          <a:latin typeface="Calibri (Body)"/>
                          <a:ea typeface="Verdana"/>
                          <a:cs typeface="Verdana"/>
                        </a:rPr>
                        <a:t>t</a:t>
                      </a:r>
                      <a:r>
                        <a:rPr lang="en-US" sz="2000">
                          <a:effectLst/>
                          <a:latin typeface="Calibri (Body)"/>
                          <a:ea typeface="Verdana"/>
                          <a:cs typeface="Verdana"/>
                        </a:rPr>
                        <a:t>a</a:t>
                      </a:r>
                      <a:r>
                        <a:rPr lang="en-US" sz="2000" spc="5">
                          <a:effectLst/>
                          <a:latin typeface="Calibri (Body)"/>
                          <a:ea typeface="Verdana"/>
                          <a:cs typeface="Verdana"/>
                        </a:rPr>
                        <a:t>b</a:t>
                      </a:r>
                      <a:r>
                        <a:rPr lang="en-US" sz="2000">
                          <a:effectLst/>
                          <a:latin typeface="Calibri (Body)"/>
                          <a:ea typeface="Verdana"/>
                          <a:cs typeface="Verdana"/>
                        </a:rPr>
                        <a:t>l</a:t>
                      </a:r>
                      <a:r>
                        <a:rPr lang="en-US" sz="2000" spc="-10">
                          <a:effectLst/>
                          <a:latin typeface="Calibri (Body)"/>
                          <a:ea typeface="Verdana"/>
                          <a:cs typeface="Verdana"/>
                        </a:rPr>
                        <a:t>e</a:t>
                      </a:r>
                      <a:r>
                        <a:rPr lang="en-US" sz="2000">
                          <a:effectLst/>
                          <a:latin typeface="Calibri (Body)"/>
                          <a:ea typeface="Times New Roman"/>
                          <a:cs typeface="Times New Roman"/>
                        </a:rPr>
                        <a:t>.</a:t>
                      </a:r>
                      <a:endParaRPr lang="en-US" sz="2000">
                        <a:effectLst/>
                        <a:latin typeface="Calibri (Body)"/>
                        <a:ea typeface="Calibri"/>
                        <a:cs typeface="Times New Roman"/>
                      </a:endParaRPr>
                    </a:p>
                  </a:txBody>
                  <a:tcPr marL="0" marR="0" marT="0" marB="0"/>
                </a:tc>
              </a:tr>
              <a:tr h="370840">
                <a:tc>
                  <a:txBody>
                    <a:bodyPr/>
                    <a:lstStyle/>
                    <a:p>
                      <a:pPr marL="67945">
                        <a:lnSpc>
                          <a:spcPct val="100000"/>
                        </a:lnSpc>
                        <a:spcBef>
                          <a:spcPts val="430"/>
                        </a:spcBef>
                        <a:spcAft>
                          <a:spcPts val="0"/>
                        </a:spcAft>
                      </a:pPr>
                      <a:r>
                        <a:rPr lang="en-US" sz="2000" spc="-5">
                          <a:effectLst/>
                          <a:latin typeface="Calibri (Body)"/>
                          <a:ea typeface="Verdana"/>
                          <a:cs typeface="Verdana"/>
                        </a:rPr>
                        <a:t>R</a:t>
                      </a:r>
                      <a:r>
                        <a:rPr lang="en-US" sz="2000">
                          <a:effectLst/>
                          <a:latin typeface="Calibri (Body)"/>
                          <a:ea typeface="Verdana"/>
                          <a:cs typeface="Verdana"/>
                        </a:rPr>
                        <a:t>e</a:t>
                      </a:r>
                      <a:r>
                        <a:rPr lang="en-US" sz="2000" spc="-10">
                          <a:effectLst/>
                          <a:latin typeface="Calibri (Body)"/>
                          <a:ea typeface="Verdana"/>
                          <a:cs typeface="Verdana"/>
                        </a:rPr>
                        <a:t>m</a:t>
                      </a:r>
                      <a:r>
                        <a:rPr lang="en-US" sz="2000" spc="-5">
                          <a:effectLst/>
                          <a:latin typeface="Calibri (Body)"/>
                          <a:ea typeface="Verdana"/>
                          <a:cs typeface="Verdana"/>
                        </a:rPr>
                        <a:t>o</a:t>
                      </a:r>
                      <a:r>
                        <a:rPr lang="en-US" sz="2000">
                          <a:effectLst/>
                          <a:latin typeface="Calibri (Body)"/>
                          <a:ea typeface="Verdana"/>
                          <a:cs typeface="Verdana"/>
                        </a:rPr>
                        <a:t>ve()</a:t>
                      </a:r>
                      <a:endParaRPr lang="en-US" sz="2000">
                        <a:effectLst/>
                        <a:latin typeface="Calibri (Body)"/>
                        <a:ea typeface="Calibri"/>
                        <a:cs typeface="Times New Roman"/>
                      </a:endParaRPr>
                    </a:p>
                  </a:txBody>
                  <a:tcPr marL="0" marR="0" marT="0" marB="0"/>
                </a:tc>
                <a:tc>
                  <a:txBody>
                    <a:bodyPr/>
                    <a:lstStyle/>
                    <a:p>
                      <a:pPr marL="67945">
                        <a:lnSpc>
                          <a:spcPct val="100000"/>
                        </a:lnSpc>
                        <a:spcBef>
                          <a:spcPts val="315"/>
                        </a:spcBef>
                        <a:spcAft>
                          <a:spcPts val="0"/>
                        </a:spcAft>
                      </a:pPr>
                      <a:r>
                        <a:rPr lang="en-US" sz="2000">
                          <a:effectLst/>
                          <a:latin typeface="Calibri (Body)"/>
                          <a:ea typeface="Times New Roman"/>
                          <a:cs typeface="Times New Roman"/>
                        </a:rPr>
                        <a:t>Xóa một</a:t>
                      </a:r>
                      <a:r>
                        <a:rPr lang="en-US" sz="2000" spc="-15">
                          <a:effectLst/>
                          <a:latin typeface="Calibri (Body)"/>
                          <a:ea typeface="Times New Roman"/>
                          <a:cs typeface="Times New Roman"/>
                        </a:rPr>
                        <a:t> </a:t>
                      </a:r>
                      <a:r>
                        <a:rPr lang="en-US" sz="2000">
                          <a:effectLst/>
                          <a:latin typeface="Calibri (Body)"/>
                          <a:ea typeface="Times New Roman"/>
                          <a:cs typeface="Times New Roman"/>
                        </a:rPr>
                        <a:t>t</a:t>
                      </a:r>
                      <a:r>
                        <a:rPr lang="en-US" sz="2000" spc="-5">
                          <a:effectLst/>
                          <a:latin typeface="Calibri (Body)"/>
                          <a:ea typeface="Times New Roman"/>
                          <a:cs typeface="Times New Roman"/>
                        </a:rPr>
                        <a:t>h</a:t>
                      </a:r>
                      <a:r>
                        <a:rPr lang="en-US" sz="2000" spc="5">
                          <a:effectLst/>
                          <a:latin typeface="Calibri (Body)"/>
                          <a:ea typeface="Times New Roman"/>
                          <a:cs typeface="Times New Roman"/>
                        </a:rPr>
                        <a:t>à</a:t>
                      </a:r>
                      <a:r>
                        <a:rPr lang="en-US" sz="2000">
                          <a:effectLst/>
                          <a:latin typeface="Calibri (Body)"/>
                          <a:ea typeface="Times New Roman"/>
                          <a:cs typeface="Times New Roman"/>
                        </a:rPr>
                        <a:t>nh</a:t>
                      </a:r>
                      <a:r>
                        <a:rPr lang="en-US" sz="2000" spc="-15">
                          <a:effectLst/>
                          <a:latin typeface="Calibri (Body)"/>
                          <a:ea typeface="Times New Roman"/>
                          <a:cs typeface="Times New Roman"/>
                        </a:rPr>
                        <a:t> </a:t>
                      </a:r>
                      <a:r>
                        <a:rPr lang="en-US" sz="2000">
                          <a:effectLst/>
                          <a:latin typeface="Calibri (Body)"/>
                          <a:ea typeface="Times New Roman"/>
                          <a:cs typeface="Times New Roman"/>
                        </a:rPr>
                        <a:t>ph</a:t>
                      </a:r>
                      <a:r>
                        <a:rPr lang="en-US" sz="2000" spc="-5">
                          <a:effectLst/>
                          <a:latin typeface="Calibri (Body)"/>
                          <a:ea typeface="Times New Roman"/>
                          <a:cs typeface="Times New Roman"/>
                        </a:rPr>
                        <a:t>ầ</a:t>
                      </a:r>
                      <a:r>
                        <a:rPr lang="en-US" sz="2000">
                          <a:effectLst/>
                          <a:latin typeface="Calibri (Body)"/>
                          <a:ea typeface="Times New Roman"/>
                          <a:cs typeface="Times New Roman"/>
                        </a:rPr>
                        <a:t>n</a:t>
                      </a:r>
                      <a:r>
                        <a:rPr lang="en-US" sz="2000" spc="-5">
                          <a:effectLst/>
                          <a:latin typeface="Calibri (Body)"/>
                          <a:ea typeface="Times New Roman"/>
                          <a:cs typeface="Times New Roman"/>
                        </a:rPr>
                        <a:t> </a:t>
                      </a:r>
                      <a:r>
                        <a:rPr lang="en-US" sz="2000">
                          <a:effectLst/>
                          <a:latin typeface="Calibri (Body)"/>
                          <a:ea typeface="Times New Roman"/>
                          <a:cs typeface="Times New Roman"/>
                        </a:rPr>
                        <a:t>v</a:t>
                      </a:r>
                      <a:r>
                        <a:rPr lang="en-US" sz="2000" spc="15">
                          <a:effectLst/>
                          <a:latin typeface="Calibri (Body)"/>
                          <a:ea typeface="Times New Roman"/>
                          <a:cs typeface="Times New Roman"/>
                        </a:rPr>
                        <a:t>ớ</a:t>
                      </a:r>
                      <a:r>
                        <a:rPr lang="en-US" sz="2000">
                          <a:effectLst/>
                          <a:latin typeface="Calibri (Body)"/>
                          <a:ea typeface="Times New Roman"/>
                          <a:cs typeface="Times New Roman"/>
                        </a:rPr>
                        <a:t>i</a:t>
                      </a:r>
                      <a:r>
                        <a:rPr lang="en-US" sz="2000" spc="-5">
                          <a:effectLst/>
                          <a:latin typeface="Calibri (Body)"/>
                          <a:ea typeface="Times New Roman"/>
                          <a:cs typeface="Times New Roman"/>
                        </a:rPr>
                        <a:t> </a:t>
                      </a:r>
                      <a:r>
                        <a:rPr lang="en-US" sz="2000">
                          <a:effectLst/>
                          <a:latin typeface="Calibri (Body)"/>
                          <a:ea typeface="Times New Roman"/>
                          <a:cs typeface="Times New Roman"/>
                        </a:rPr>
                        <a:t>khóa</a:t>
                      </a:r>
                      <a:r>
                        <a:rPr lang="en-US" sz="2000" spc="-5">
                          <a:effectLst/>
                          <a:latin typeface="Calibri (Body)"/>
                          <a:ea typeface="Times New Roman"/>
                          <a:cs typeface="Times New Roman"/>
                        </a:rPr>
                        <a:t> </a:t>
                      </a:r>
                      <a:r>
                        <a:rPr lang="en-US" sz="2000">
                          <a:effectLst/>
                          <a:latin typeface="Calibri (Body)"/>
                          <a:ea typeface="Times New Roman"/>
                          <a:cs typeface="Times New Roman"/>
                        </a:rPr>
                        <a:t>x</a:t>
                      </a:r>
                      <a:r>
                        <a:rPr lang="en-US" sz="2000" spc="-5">
                          <a:effectLst/>
                          <a:latin typeface="Calibri (Body)"/>
                          <a:ea typeface="Times New Roman"/>
                          <a:cs typeface="Times New Roman"/>
                        </a:rPr>
                        <a:t>á</a:t>
                      </a:r>
                      <a:r>
                        <a:rPr lang="en-US" sz="2000">
                          <a:effectLst/>
                          <a:latin typeface="Calibri (Body)"/>
                          <a:ea typeface="Times New Roman"/>
                          <a:cs typeface="Times New Roman"/>
                        </a:rPr>
                        <a:t>c</a:t>
                      </a:r>
                      <a:r>
                        <a:rPr lang="en-US" sz="2000" spc="-10">
                          <a:effectLst/>
                          <a:latin typeface="Calibri (Body)"/>
                          <a:ea typeface="Times New Roman"/>
                          <a:cs typeface="Times New Roman"/>
                        </a:rPr>
                        <a:t> </a:t>
                      </a:r>
                      <a:r>
                        <a:rPr lang="en-US" sz="2000">
                          <a:effectLst/>
                          <a:latin typeface="Calibri (Body)"/>
                          <a:ea typeface="Times New Roman"/>
                          <a:cs typeface="Times New Roman"/>
                        </a:rPr>
                        <a:t>định.</a:t>
                      </a:r>
                      <a:endParaRPr lang="en-US" sz="2000">
                        <a:effectLst/>
                        <a:latin typeface="Calibri (Body)"/>
                        <a:ea typeface="Calibri"/>
                        <a:cs typeface="Times New Roman"/>
                      </a:endParaRPr>
                    </a:p>
                  </a:txBody>
                  <a:tcPr marL="0" marR="0" marT="0" marB="0"/>
                </a:tc>
              </a:tr>
            </a:tbl>
          </a:graphicData>
        </a:graphic>
      </p:graphicFrame>
      <p:sp>
        <p:nvSpPr>
          <p:cNvPr id="7" name="Title 6"/>
          <p:cNvSpPr>
            <a:spLocks noGrp="1"/>
          </p:cNvSpPr>
          <p:nvPr>
            <p:ph type="title"/>
          </p:nvPr>
        </p:nvSpPr>
        <p:spPr>
          <a:xfrm>
            <a:off x="457200" y="0"/>
            <a:ext cx="8229600" cy="1143000"/>
          </a:xfrm>
        </p:spPr>
        <p:txBody>
          <a:bodyPr>
            <a:normAutofit/>
          </a:bodyPr>
          <a:lstStyle/>
          <a:p>
            <a:r>
              <a:rPr lang="en-US" b="1" smtClean="0"/>
              <a:t>Hashtables</a:t>
            </a:r>
            <a:endParaRPr lang="en-US"/>
          </a:p>
        </p:txBody>
      </p:sp>
    </p:spTree>
    <p:extLst>
      <p:ext uri="{BB962C8B-B14F-4D97-AF65-F5344CB8AC3E}">
        <p14:creationId xmlns:p14="http://schemas.microsoft.com/office/powerpoint/2010/main" val="46777945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a:bodyPr>
          <a:lstStyle/>
          <a:p>
            <a:r>
              <a:rPr lang="en-US" b="1" smtClean="0"/>
              <a:t>Hashtables</a:t>
            </a:r>
            <a:endParaRPr lang="en-US"/>
          </a:p>
        </p:txBody>
      </p:sp>
      <p:sp>
        <p:nvSpPr>
          <p:cNvPr id="2" name="Content Placeholder 1"/>
          <p:cNvSpPr>
            <a:spLocks noGrp="1"/>
          </p:cNvSpPr>
          <p:nvPr>
            <p:ph idx="1"/>
          </p:nvPr>
        </p:nvSpPr>
        <p:spPr>
          <a:xfrm>
            <a:off x="457200" y="1295400"/>
            <a:ext cx="8229600" cy="4038600"/>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System.Collections;</a:t>
            </a:r>
          </a:p>
          <a:p>
            <a:pPr marL="0" indent="0">
              <a:spcBef>
                <a:spcPts val="0"/>
              </a:spcBef>
              <a:buNone/>
            </a:pPr>
            <a:r>
              <a:rPr lang="en-US" sz="1500">
                <a:latin typeface="Courier New" pitchFamily="49" charset="0"/>
                <a:cs typeface="Courier New" pitchFamily="49" charset="0"/>
              </a:rPr>
              <a:t>03  public class Tester</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 tạo và khởi tạo hashtable</a:t>
            </a:r>
          </a:p>
          <a:p>
            <a:pPr marL="0" indent="0">
              <a:spcBef>
                <a:spcPts val="0"/>
              </a:spcBef>
              <a:buNone/>
            </a:pPr>
            <a:r>
              <a:rPr lang="en-US" sz="1500">
                <a:latin typeface="Courier New" pitchFamily="49" charset="0"/>
                <a:cs typeface="Courier New" pitchFamily="49" charset="0"/>
              </a:rPr>
              <a:t>08          Hashtable hashTable = new Hashtable(); </a:t>
            </a:r>
          </a:p>
          <a:p>
            <a:pPr marL="0" indent="0">
              <a:spcBef>
                <a:spcPts val="0"/>
              </a:spcBef>
              <a:buNone/>
            </a:pPr>
            <a:r>
              <a:rPr lang="en-US" sz="1500">
                <a:latin typeface="Courier New" pitchFamily="49" charset="0"/>
                <a:cs typeface="Courier New" pitchFamily="49" charset="0"/>
              </a:rPr>
              <a:t>09          hashTable.Add("00440123","Ngoc Thao"); </a:t>
            </a:r>
          </a:p>
          <a:p>
            <a:pPr marL="0" indent="0">
              <a:spcBef>
                <a:spcPts val="0"/>
              </a:spcBef>
              <a:buNone/>
            </a:pPr>
            <a:r>
              <a:rPr lang="en-US" sz="1500">
                <a:latin typeface="Courier New" pitchFamily="49" charset="0"/>
                <a:cs typeface="Courier New" pitchFamily="49" charset="0"/>
              </a:rPr>
              <a:t>10          hashTable.Add("00123001","My Tien"); </a:t>
            </a:r>
          </a:p>
          <a:p>
            <a:pPr marL="0" indent="0">
              <a:spcBef>
                <a:spcPts val="0"/>
              </a:spcBef>
              <a:buNone/>
            </a:pPr>
            <a:r>
              <a:rPr lang="en-US" sz="1500">
                <a:latin typeface="Courier New" pitchFamily="49" charset="0"/>
                <a:cs typeface="Courier New" pitchFamily="49" charset="0"/>
              </a:rPr>
              <a:t>11          hashTable.Add("00330124","Thanh Tung");</a:t>
            </a:r>
          </a:p>
          <a:p>
            <a:pPr marL="0" indent="0">
              <a:spcBef>
                <a:spcPts val="0"/>
              </a:spcBef>
              <a:buNone/>
            </a:pPr>
            <a:r>
              <a:rPr lang="en-US" sz="1500">
                <a:latin typeface="Courier New" pitchFamily="49" charset="0"/>
                <a:cs typeface="Courier New" pitchFamily="49" charset="0"/>
              </a:rPr>
              <a:t>12          // truy cập qua thuộc tính Item</a:t>
            </a:r>
          </a:p>
          <a:p>
            <a:pPr marL="0" indent="0">
              <a:spcBef>
                <a:spcPts val="0"/>
              </a:spcBef>
              <a:buNone/>
              <a:tabLst>
                <a:tab pos="457200" algn="l"/>
              </a:tabLst>
            </a:pPr>
            <a:r>
              <a:rPr lang="en-US" sz="1500">
                <a:latin typeface="Courier New" pitchFamily="49" charset="0"/>
                <a:cs typeface="Courier New" pitchFamily="49" charset="0"/>
              </a:rPr>
              <a:t>13          Console.WriteLine("myHashtable[\"00440123\"]: {0}", 	hashTable["00440123"]);</a:t>
            </a:r>
          </a:p>
          <a:p>
            <a:pPr marL="0" indent="0">
              <a:spcBef>
                <a:spcPts val="0"/>
              </a:spcBef>
              <a:buNone/>
            </a:pPr>
            <a:r>
              <a:rPr lang="en-US" sz="1500">
                <a:latin typeface="Courier New" pitchFamily="49" charset="0"/>
                <a:cs typeface="Courier New" pitchFamily="49" charset="0"/>
              </a:rPr>
              <a:t>14      }</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a:t>
            </a:r>
          </a:p>
          <a:p>
            <a:pPr marL="0" indent="0">
              <a:spcBef>
                <a:spcPts val="0"/>
              </a:spcBef>
              <a:buNone/>
            </a:pPr>
            <a:endParaRPr lang="en-US" sz="1500">
              <a:latin typeface="Courier New" pitchFamily="49" charset="0"/>
              <a:cs typeface="Courier New" pitchFamily="49"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102942"/>
            <a:ext cx="514866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7945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295400"/>
          </a:xfrm>
        </p:spPr>
        <p:txBody>
          <a:bodyPr>
            <a:normAutofit/>
          </a:bodyPr>
          <a:lstStyle/>
          <a:p>
            <a:pPr algn="just"/>
            <a:r>
              <a:rPr lang="en-US" sz="2400" smtClean="0"/>
              <a:t>Thư viện System.IO cung cấp nhiều lớp dùng cho việc đọc, ghi file cũng như việc thao tác với file và thư mục</a:t>
            </a:r>
          </a:p>
          <a:p>
            <a:pPr algn="just"/>
            <a:r>
              <a:rPr lang="en-US" sz="2400" smtClean="0"/>
              <a:t>Một số lớp chính của System.IO</a:t>
            </a:r>
            <a:endParaRPr lang="en-US" sz="2400"/>
          </a:p>
        </p:txBody>
      </p:sp>
      <p:sp>
        <p:nvSpPr>
          <p:cNvPr id="7" name="Title 6"/>
          <p:cNvSpPr>
            <a:spLocks noGrp="1"/>
          </p:cNvSpPr>
          <p:nvPr>
            <p:ph type="title"/>
          </p:nvPr>
        </p:nvSpPr>
        <p:spPr>
          <a:xfrm>
            <a:off x="457200" y="0"/>
            <a:ext cx="8229600" cy="1143000"/>
          </a:xfrm>
        </p:spPr>
        <p:txBody>
          <a:bodyPr/>
          <a:lstStyle/>
          <a:p>
            <a:r>
              <a:rPr lang="en-US" b="1" smtClean="0"/>
              <a:t>System.IO</a:t>
            </a:r>
            <a:endParaRPr lang="en-US" b="1"/>
          </a:p>
        </p:txBody>
      </p:sp>
    </p:spTree>
    <p:extLst>
      <p:ext uri="{BB962C8B-B14F-4D97-AF65-F5344CB8AC3E}">
        <p14:creationId xmlns:p14="http://schemas.microsoft.com/office/powerpoint/2010/main" val="10858562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DriveInfo</a:t>
            </a:r>
            <a:endParaRPr lang="en-US" b="1"/>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89368326"/>
              </p:ext>
            </p:extLst>
          </p:nvPr>
        </p:nvGraphicFramePr>
        <p:xfrm>
          <a:off x="457200" y="1600200"/>
          <a:ext cx="8229600" cy="4389120"/>
        </p:xfrm>
        <a:graphic>
          <a:graphicData uri="http://schemas.openxmlformats.org/drawingml/2006/table">
            <a:tbl>
              <a:tblPr firstRow="1" bandRow="1">
                <a:tableStyleId>{5C22544A-7EE6-4342-B048-85BDC9FD1C3A}</a:tableStyleId>
              </a:tblPr>
              <a:tblGrid>
                <a:gridCol w="2286000"/>
                <a:gridCol w="5943600"/>
              </a:tblGrid>
              <a:tr h="370840">
                <a:tc>
                  <a:txBody>
                    <a:bodyPr/>
                    <a:lstStyle/>
                    <a:p>
                      <a:r>
                        <a:rPr lang="en-US" sz="2000" smtClean="0">
                          <a:latin typeface="Calibri (Body)"/>
                        </a:rPr>
                        <a:t>Thuộc</a:t>
                      </a:r>
                      <a:r>
                        <a:rPr lang="en-US" sz="2000" baseline="0" smtClean="0">
                          <a:latin typeface="Calibri (Body)"/>
                        </a:rPr>
                        <a:t> tính/ Phương thức cơ bản</a:t>
                      </a:r>
                      <a:endParaRPr lang="en-US" sz="2000">
                        <a:latin typeface="Calibri (Body)"/>
                      </a:endParaRPr>
                    </a:p>
                  </a:txBody>
                  <a:tcPr/>
                </a:tc>
                <a:tc>
                  <a:txBody>
                    <a:bodyPr/>
                    <a:lstStyle/>
                    <a:p>
                      <a:r>
                        <a:rPr lang="en-US" sz="2000" smtClean="0">
                          <a:latin typeface="Calibri (Body)"/>
                        </a:rPr>
                        <a:t>Mô</a:t>
                      </a:r>
                      <a:r>
                        <a:rPr lang="en-US" sz="2000" baseline="0" smtClean="0">
                          <a:latin typeface="Calibri (Body)"/>
                        </a:rPr>
                        <a:t> tả</a:t>
                      </a:r>
                      <a:endParaRPr lang="en-US" sz="2000">
                        <a:latin typeface="Calibri (Body)"/>
                      </a:endParaRPr>
                    </a:p>
                  </a:txBody>
                  <a:tcPr/>
                </a:tc>
              </a:tr>
              <a:tr h="370840">
                <a:tc>
                  <a:txBody>
                    <a:bodyPr/>
                    <a:lstStyle/>
                    <a:p>
                      <a:r>
                        <a:rPr lang="en-US" sz="2000" b="0" u="none" smtClean="0">
                          <a:latin typeface="Calibri (Body)"/>
                        </a:rPr>
                        <a:t>DriveFormat</a:t>
                      </a:r>
                      <a:endParaRPr lang="en-US" sz="2000" b="0" u="none">
                        <a:latin typeface="Calibri (Body)"/>
                      </a:endParaRPr>
                    </a:p>
                  </a:txBody>
                  <a:tcPr/>
                </a:tc>
                <a:tc>
                  <a:txBody>
                    <a:bodyPr/>
                    <a:lstStyle/>
                    <a:p>
                      <a:r>
                        <a:rPr lang="en-US" sz="2000" smtClean="0">
                          <a:latin typeface="Calibri (Body)"/>
                        </a:rPr>
                        <a:t>Tên</a:t>
                      </a:r>
                      <a:r>
                        <a:rPr lang="en-US" sz="2000" baseline="0" smtClean="0">
                          <a:latin typeface="Calibri (Body)"/>
                        </a:rPr>
                        <a:t> của file system, ví dụ: </a:t>
                      </a:r>
                      <a:r>
                        <a:rPr lang="en-US" sz="2000" smtClean="0">
                          <a:latin typeface="Calibri (Body)"/>
                        </a:rPr>
                        <a:t>NTFS/</a:t>
                      </a:r>
                      <a:r>
                        <a:rPr lang="en-US" sz="2000" baseline="0" smtClean="0">
                          <a:latin typeface="Calibri (Body)"/>
                        </a:rPr>
                        <a:t> FAT32</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DriveType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Cho biết lọai ổ đĩa. Kiểu dữ liệu trả về là DriveType: CDRom, Fixed, Network, Ram, Removable, Unknown</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IsReady</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Cho biết ổ đĩa đã sẵn sàng Read/Write.</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Name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Tên ổ đĩa</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TotalFreeSpace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Xem dung lượng đĩa trống</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TotalSize</a:t>
                      </a:r>
                      <a:endParaRPr lang="en-US" sz="2000" b="0" u="none">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cap="none" normalizeH="0" baseline="0" smtClean="0">
                          <a:ln>
                            <a:noFill/>
                          </a:ln>
                          <a:solidFill>
                            <a:schemeClr val="tx1"/>
                          </a:solidFill>
                          <a:effectLst/>
                          <a:latin typeface="Calibri (Body)"/>
                        </a:rPr>
                        <a:t>Xem tổng dung lượng đĩa</a:t>
                      </a:r>
                      <a:endParaRPr lang="en-US" sz="2000">
                        <a:latin typeface="Calibri (Body)"/>
                      </a:endParaRPr>
                    </a:p>
                  </a:txBody>
                  <a:tcPr/>
                </a:tc>
              </a:tr>
              <a:tr h="370840">
                <a:tc>
                  <a:txBody>
                    <a:bodyPr/>
                    <a:lstStyle/>
                    <a:p>
                      <a:r>
                        <a:rPr kumimoji="0" lang="en-US" sz="2000" b="0" i="0" u="none" strike="noStrike" cap="none" normalizeH="0" baseline="0" smtClean="0">
                          <a:ln>
                            <a:noFill/>
                          </a:ln>
                          <a:solidFill>
                            <a:schemeClr val="tx1"/>
                          </a:solidFill>
                          <a:effectLst/>
                          <a:latin typeface="Calibri (Body)"/>
                        </a:rPr>
                        <a:t>GetDrives()</a:t>
                      </a:r>
                      <a:endParaRPr lang="en-US" sz="2000" b="0" u="none">
                        <a:latin typeface="Calibri (Body)"/>
                      </a:endParaRPr>
                    </a:p>
                  </a:txBody>
                  <a:tcPr/>
                </a:tc>
                <a:tc>
                  <a:txBody>
                    <a:bodyPr/>
                    <a:lstStyle/>
                    <a:p>
                      <a:r>
                        <a:rPr kumimoji="0" lang="en-US" sz="2000" b="0" i="0" u="none" strike="noStrike" cap="none" normalizeH="0" baseline="0" smtClean="0">
                          <a:ln>
                            <a:noFill/>
                          </a:ln>
                          <a:solidFill>
                            <a:schemeClr val="tx1"/>
                          </a:solidFill>
                          <a:effectLst/>
                          <a:latin typeface="Calibri (Body)"/>
                        </a:rPr>
                        <a:t>Lấy danh sách ổ đĩa hiện có</a:t>
                      </a:r>
                      <a:endParaRPr lang="en-US" sz="2000">
                        <a:latin typeface="Calibri (Body)"/>
                      </a:endParaRPr>
                    </a:p>
                  </a:txBody>
                  <a:tcPr/>
                </a:tc>
              </a:tr>
            </a:tbl>
          </a:graphicData>
        </a:graphic>
      </p:graphicFrame>
    </p:spTree>
    <p:extLst>
      <p:ext uri="{BB962C8B-B14F-4D97-AF65-F5344CB8AC3E}">
        <p14:creationId xmlns:p14="http://schemas.microsoft.com/office/powerpoint/2010/main" val="41169495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DriveInfo[] allDrives = DriveInfo.GetDrives();</a:t>
            </a:r>
          </a:p>
          <a:p>
            <a:pPr marL="0" indent="0">
              <a:spcBef>
                <a:spcPts val="0"/>
              </a:spcBef>
              <a:buNone/>
            </a:pPr>
            <a:r>
              <a:rPr lang="en-US" sz="1500">
                <a:latin typeface="Courier New" pitchFamily="49" charset="0"/>
                <a:cs typeface="Courier New" pitchFamily="49" charset="0"/>
              </a:rPr>
              <a:t>08          foreach (DriveInfo d in allDrives)</a:t>
            </a:r>
          </a:p>
          <a:p>
            <a:pPr marL="0" indent="0">
              <a:spcBef>
                <a:spcPts val="0"/>
              </a:spcBef>
              <a:buNone/>
            </a:pPr>
            <a:r>
              <a:rPr lang="en-US" sz="1500">
                <a:latin typeface="Courier New" pitchFamily="49" charset="0"/>
                <a:cs typeface="Courier New" pitchFamily="49" charset="0"/>
              </a:rPr>
              <a:t>09          {</a:t>
            </a:r>
          </a:p>
          <a:p>
            <a:pPr marL="0" indent="0">
              <a:spcBef>
                <a:spcPts val="0"/>
              </a:spcBef>
              <a:buNone/>
            </a:pPr>
            <a:r>
              <a:rPr lang="en-US" sz="1500">
                <a:latin typeface="Courier New" pitchFamily="49" charset="0"/>
                <a:cs typeface="Courier New" pitchFamily="49" charset="0"/>
              </a:rPr>
              <a:t>10              Console.WriteLine("Drive {0}", d.Name);</a:t>
            </a:r>
          </a:p>
          <a:p>
            <a:pPr marL="0" indent="0">
              <a:spcBef>
                <a:spcPts val="0"/>
              </a:spcBef>
              <a:buNone/>
            </a:pPr>
            <a:r>
              <a:rPr lang="en-US" sz="1500">
                <a:latin typeface="Courier New" pitchFamily="49" charset="0"/>
                <a:cs typeface="Courier New" pitchFamily="49" charset="0"/>
              </a:rPr>
              <a:t>11              Console.WriteLine("  File type: {0}", d.DriveType);</a:t>
            </a:r>
          </a:p>
          <a:p>
            <a:pPr marL="0" indent="0">
              <a:spcBef>
                <a:spcPts val="0"/>
              </a:spcBef>
              <a:buNone/>
            </a:pPr>
            <a:r>
              <a:rPr lang="en-US" sz="1500">
                <a:latin typeface="Courier New" pitchFamily="49" charset="0"/>
                <a:cs typeface="Courier New" pitchFamily="49" charset="0"/>
              </a:rPr>
              <a:t>12              if (d.IsReady == true)</a:t>
            </a:r>
          </a:p>
          <a:p>
            <a:pPr marL="0" indent="0">
              <a:spcBef>
                <a:spcPts val="0"/>
              </a:spcBef>
              <a:buNone/>
            </a:pPr>
            <a:r>
              <a:rPr lang="en-US" sz="1500">
                <a:latin typeface="Courier New" pitchFamily="49" charset="0"/>
                <a:cs typeface="Courier New" pitchFamily="49" charset="0"/>
              </a:rPr>
              <a:t>13              {</a:t>
            </a:r>
          </a:p>
          <a:p>
            <a:pPr marL="0" indent="0">
              <a:spcBef>
                <a:spcPts val="0"/>
              </a:spcBef>
              <a:buNone/>
              <a:tabLst>
                <a:tab pos="457200" algn="l"/>
              </a:tabLst>
            </a:pPr>
            <a:r>
              <a:rPr lang="it-IT" sz="1500">
                <a:latin typeface="Courier New" pitchFamily="49" charset="0"/>
                <a:cs typeface="Courier New" pitchFamily="49" charset="0"/>
              </a:rPr>
              <a:t>14                  Console.WriteLine("  Volume label: {0}", </a:t>
            </a:r>
            <a:r>
              <a:rPr lang="it-IT" sz="1500" smtClean="0">
                <a:latin typeface="Courier New" pitchFamily="49" charset="0"/>
                <a:cs typeface="Courier New" pitchFamily="49" charset="0"/>
              </a:rPr>
              <a:t>	d.VolumeLabel</a:t>
            </a:r>
            <a:r>
              <a:rPr lang="it-IT" sz="1500">
                <a:latin typeface="Courier New" pitchFamily="49" charset="0"/>
                <a:cs typeface="Courier New" pitchFamily="49" charset="0"/>
              </a:rPr>
              <a:t>);</a:t>
            </a:r>
          </a:p>
          <a:p>
            <a:pPr marL="0" indent="0">
              <a:spcBef>
                <a:spcPts val="0"/>
              </a:spcBef>
              <a:buNone/>
              <a:tabLst>
                <a:tab pos="457200" algn="l"/>
              </a:tabLst>
            </a:pPr>
            <a:r>
              <a:rPr lang="en-US" sz="1500">
                <a:latin typeface="Courier New" pitchFamily="49" charset="0"/>
                <a:cs typeface="Courier New" pitchFamily="49" charset="0"/>
              </a:rPr>
              <a:t>15                  Console.WriteLine("  File system: {0}", </a:t>
            </a:r>
            <a:r>
              <a:rPr lang="en-US" sz="1500" smtClean="0">
                <a:latin typeface="Courier New" pitchFamily="49" charset="0"/>
                <a:cs typeface="Courier New" pitchFamily="49" charset="0"/>
              </a:rPr>
              <a:t>	d.DriveFormat</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16                  Console.WriteLine(</a:t>
            </a:r>
          </a:p>
          <a:p>
            <a:pPr marL="0" indent="0">
              <a:spcBef>
                <a:spcPts val="0"/>
              </a:spcBef>
              <a:buNone/>
              <a:tabLst>
                <a:tab pos="457200" algn="l"/>
              </a:tabLst>
            </a:pPr>
            <a:r>
              <a:rPr lang="en-US" sz="1500">
                <a:latin typeface="Courier New" pitchFamily="49" charset="0"/>
                <a:cs typeface="Courier New" pitchFamily="49" charset="0"/>
              </a:rPr>
              <a:t>17                      "  Available space to current user:{0, 15} </a:t>
            </a:r>
            <a:r>
              <a:rPr lang="en-US" sz="1500" smtClean="0">
                <a:latin typeface="Courier New" pitchFamily="49" charset="0"/>
                <a:cs typeface="Courier New" pitchFamily="49" charset="0"/>
              </a:rPr>
              <a:t>	bytes</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18                      d.AvailableFreeSpace);</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DriveInfo</a:t>
            </a:r>
          </a:p>
        </p:txBody>
      </p:sp>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1"/>
            <a:ext cx="8229600" cy="2514599"/>
          </a:xfrm>
        </p:spPr>
        <p:txBody>
          <a:bodyPr>
            <a:normAutofit/>
          </a:bodyPr>
          <a:lstStyle/>
          <a:p>
            <a:pPr marL="0" indent="0">
              <a:spcBef>
                <a:spcPts val="0"/>
              </a:spcBef>
              <a:buNone/>
            </a:pPr>
            <a:r>
              <a:rPr lang="en-US" sz="1500">
                <a:latin typeface="Courier New" pitchFamily="49" charset="0"/>
                <a:cs typeface="Courier New" pitchFamily="49" charset="0"/>
              </a:rPr>
              <a:t>19                  Console.WriteLine(</a:t>
            </a:r>
          </a:p>
          <a:p>
            <a:pPr marL="0" indent="0">
              <a:spcBef>
                <a:spcPts val="0"/>
              </a:spcBef>
              <a:buNone/>
            </a:pPr>
            <a:r>
              <a:rPr lang="fr-FR" sz="1500">
                <a:latin typeface="Courier New" pitchFamily="49" charset="0"/>
                <a:cs typeface="Courier New" pitchFamily="49" charset="0"/>
              </a:rPr>
              <a:t>20                      "  Total available space:     </a:t>
            </a:r>
            <a:r>
              <a:rPr lang="fr-FR" sz="1500" smtClean="0">
                <a:latin typeface="Courier New" pitchFamily="49" charset="0"/>
                <a:cs typeface="Courier New" pitchFamily="49" charset="0"/>
              </a:rPr>
              <a:t>{</a:t>
            </a:r>
            <a:r>
              <a:rPr lang="fr-FR" sz="1500">
                <a:latin typeface="Courier New" pitchFamily="49" charset="0"/>
                <a:cs typeface="Courier New" pitchFamily="49" charset="0"/>
              </a:rPr>
              <a:t>0, 15} bytes",</a:t>
            </a:r>
          </a:p>
          <a:p>
            <a:pPr marL="0" indent="0">
              <a:spcBef>
                <a:spcPts val="0"/>
              </a:spcBef>
              <a:buNone/>
            </a:pPr>
            <a:r>
              <a:rPr lang="en-US" sz="1500">
                <a:latin typeface="Courier New" pitchFamily="49" charset="0"/>
                <a:cs typeface="Courier New" pitchFamily="49" charset="0"/>
              </a:rPr>
              <a:t>21                      d.TotalFreeSpace);</a:t>
            </a:r>
          </a:p>
          <a:p>
            <a:pPr marL="0" indent="0">
              <a:spcBef>
                <a:spcPts val="0"/>
              </a:spcBef>
              <a:buNone/>
            </a:pPr>
            <a:r>
              <a:rPr lang="en-US" sz="1500">
                <a:latin typeface="Courier New" pitchFamily="49" charset="0"/>
                <a:cs typeface="Courier New" pitchFamily="49" charset="0"/>
              </a:rPr>
              <a:t>22                  Console.WriteLine(</a:t>
            </a:r>
          </a:p>
          <a:p>
            <a:pPr marL="0" indent="0">
              <a:spcBef>
                <a:spcPts val="0"/>
              </a:spcBef>
              <a:buNone/>
            </a:pPr>
            <a:r>
              <a:rPr lang="en-US" sz="1500">
                <a:latin typeface="Courier New" pitchFamily="49" charset="0"/>
                <a:cs typeface="Courier New" pitchFamily="49" charset="0"/>
              </a:rPr>
              <a:t>23                      "  Total size of drive:       </a:t>
            </a:r>
            <a:r>
              <a:rPr lang="en-US" sz="1500" smtClean="0">
                <a:latin typeface="Courier New" pitchFamily="49" charset="0"/>
                <a:cs typeface="Courier New" pitchFamily="49" charset="0"/>
              </a:rPr>
              <a:t>{</a:t>
            </a:r>
            <a:r>
              <a:rPr lang="en-US" sz="1500">
                <a:latin typeface="Courier New" pitchFamily="49" charset="0"/>
                <a:cs typeface="Courier New" pitchFamily="49" charset="0"/>
              </a:rPr>
              <a:t>0, 15} </a:t>
            </a:r>
            <a:r>
              <a:rPr lang="en-US" sz="1500" smtClean="0">
                <a:latin typeface="Courier New" pitchFamily="49" charset="0"/>
                <a:cs typeface="Courier New" pitchFamily="49" charset="0"/>
              </a:rPr>
              <a:t>bytes",</a:t>
            </a:r>
            <a:endParaRPr lang="en-US" sz="1500">
              <a:latin typeface="Courier New" pitchFamily="49" charset="0"/>
              <a:cs typeface="Courier New" pitchFamily="49" charset="0"/>
            </a:endParaRPr>
          </a:p>
          <a:p>
            <a:pPr marL="0" indent="0">
              <a:spcBef>
                <a:spcPts val="0"/>
              </a:spcBef>
              <a:buNone/>
            </a:pPr>
            <a:r>
              <a:rPr lang="en-US" sz="1500">
                <a:latin typeface="Courier New" pitchFamily="49" charset="0"/>
                <a:cs typeface="Courier New" pitchFamily="49" charset="0"/>
              </a:rPr>
              <a:t>24                      d.TotalSize);</a:t>
            </a:r>
          </a:p>
          <a:p>
            <a:pPr marL="0" indent="0">
              <a:spcBef>
                <a:spcPts val="0"/>
              </a:spcBef>
              <a:buNone/>
            </a:pPr>
            <a:r>
              <a:rPr lang="en-US" sz="1500">
                <a:latin typeface="Courier New" pitchFamily="49" charset="0"/>
                <a:cs typeface="Courier New" pitchFamily="49" charset="0"/>
              </a:rPr>
              <a:t>25              }</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a:t>
            </a:r>
          </a:p>
          <a:p>
            <a:pPr marL="0" indent="0">
              <a:spcBef>
                <a:spcPts val="0"/>
              </a:spcBef>
              <a:buNone/>
            </a:pPr>
            <a:r>
              <a:rPr lang="en-US" sz="1500">
                <a:latin typeface="Courier New" pitchFamily="49" charset="0"/>
                <a:cs typeface="Courier New" pitchFamily="49" charset="0"/>
              </a:rPr>
              <a:t>28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DriveInfo</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62300"/>
            <a:ext cx="53054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67174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136919905"/>
              </p:ext>
            </p:extLst>
          </p:nvPr>
        </p:nvGraphicFramePr>
        <p:xfrm>
          <a:off x="457200" y="1330960"/>
          <a:ext cx="8229600" cy="5222240"/>
        </p:xfrm>
        <a:graphic>
          <a:graphicData uri="http://schemas.openxmlformats.org/drawingml/2006/table">
            <a:tbl>
              <a:tblPr firstRow="1" bandRow="1">
                <a:tableStyleId>{5C22544A-7EE6-4342-B048-85BDC9FD1C3A}</a:tableStyleId>
              </a:tblPr>
              <a:tblGrid>
                <a:gridCol w="2743200"/>
                <a:gridCol w="5486400"/>
              </a:tblGrid>
              <a:tr h="370840">
                <a:tc>
                  <a:txBody>
                    <a:bodyPr/>
                    <a:lstStyle/>
                    <a:p>
                      <a:pPr>
                        <a:spcBef>
                          <a:spcPts val="100"/>
                        </a:spcBef>
                        <a:spcAft>
                          <a:spcPts val="100"/>
                        </a:spcAft>
                      </a:pPr>
                      <a:r>
                        <a:rPr lang="en-US" sz="1600" b="1" smtClean="0">
                          <a:latin typeface="Calibri (Body)"/>
                        </a:rPr>
                        <a:t>Thuộc</a:t>
                      </a:r>
                      <a:r>
                        <a:rPr lang="en-US" sz="1600" b="1" baseline="0" smtClean="0">
                          <a:latin typeface="Calibri (Body)"/>
                        </a:rPr>
                        <a:t> tính/ phương thức cơ bản</a:t>
                      </a:r>
                      <a:endParaRPr lang="en-US" sz="1600" b="1">
                        <a:latin typeface="Calibri (Body)"/>
                      </a:endParaRPr>
                    </a:p>
                  </a:txBody>
                  <a:tcPr/>
                </a:tc>
                <a:tc>
                  <a:txBody>
                    <a:bodyPr/>
                    <a:lstStyle/>
                    <a:p>
                      <a:pPr>
                        <a:spcBef>
                          <a:spcPts val="100"/>
                        </a:spcBef>
                        <a:spcAft>
                          <a:spcPts val="100"/>
                        </a:spcAft>
                      </a:pPr>
                      <a:r>
                        <a:rPr lang="en-US" sz="1600" b="1" smtClean="0">
                          <a:latin typeface="Calibri (Body)"/>
                        </a:rPr>
                        <a:t>Mô</a:t>
                      </a:r>
                      <a:r>
                        <a:rPr lang="en-US" sz="1600" b="1" baseline="0" smtClean="0">
                          <a:latin typeface="Calibri (Body)"/>
                        </a:rPr>
                        <a:t> tả</a:t>
                      </a:r>
                      <a:endParaRPr lang="en-US" sz="1600" b="1">
                        <a:latin typeface="Calibri (Body)"/>
                      </a:endParaRPr>
                    </a:p>
                  </a:txBody>
                  <a:tcPr/>
                </a:tc>
              </a:tr>
              <a:tr h="39116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CreationTime</a:t>
                      </a: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Xem hoặc thiết lập thời gian tạo thư mục</a:t>
                      </a:r>
                      <a:endParaRPr lang="en-US" sz="1600" b="0">
                        <a:latin typeface="Calibri (Body)"/>
                      </a:endParaRPr>
                    </a:p>
                  </a:txBody>
                  <a:tcPr/>
                </a:tc>
              </a:tr>
              <a:tr h="3200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Exists</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Kiểm tra thư mục tồn tại trên ổ đĩa</a:t>
                      </a:r>
                      <a:endParaRPr lang="en-US" sz="1600" b="0">
                        <a:latin typeface="Calibri (Body)"/>
                      </a:endParaRPr>
                    </a:p>
                  </a:txBody>
                  <a:tcPr/>
                </a:tc>
              </a:tr>
              <a:tr h="3708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FullName</a:t>
                      </a: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Lấy đường dẫn của tới thư mục </a:t>
                      </a:r>
                      <a:endParaRPr kumimoji="0" lang="en-US" sz="1600" b="0" i="0" u="none" strike="noStrike" cap="none" normalizeH="0" baseline="0" smtClean="0">
                        <a:ln>
                          <a:noFill/>
                        </a:ln>
                        <a:solidFill>
                          <a:schemeClr val="dk1"/>
                        </a:solidFill>
                        <a:effectLst/>
                        <a:latin typeface="Calibri (Body)"/>
                      </a:endParaRPr>
                    </a:p>
                  </a:txBody>
                  <a:tcPr/>
                </a:tc>
              </a:tr>
              <a:tr h="370840">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LastAccessTime</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thời gian cuối cùng thư mục (file) được truy cập</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Name</a:t>
                      </a:r>
                      <a:endParaRPr lang="en-US" sz="1600" b="0">
                        <a:latin typeface="Calibri (Body)"/>
                      </a:endParaRP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Cho biết tên của thư mục</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Parent</a:t>
                      </a:r>
                      <a:endParaRPr lang="en-US" sz="1600" b="0">
                        <a:latin typeface="Calibri (Body)"/>
                      </a:endParaRPr>
                    </a:p>
                  </a:txBody>
                  <a:tcPr/>
                </a:tc>
                <a:tc>
                  <a:txBody>
                    <a:bodyPr/>
                    <a:lstStyle/>
                    <a:p>
                      <a:pPr>
                        <a:spcBef>
                          <a:spcPts val="100"/>
                        </a:spcBef>
                        <a:spcAft>
                          <a:spcPts val="100"/>
                        </a:spcAft>
                      </a:pPr>
                      <a:r>
                        <a:rPr kumimoji="0" lang="en-US" sz="1600" b="0" i="0" u="none" strike="noStrike" cap="none" normalizeH="0" baseline="0" smtClean="0">
                          <a:ln>
                            <a:noFill/>
                          </a:ln>
                          <a:solidFill>
                            <a:schemeClr val="tx1"/>
                          </a:solidFill>
                          <a:effectLst/>
                          <a:latin typeface="Calibri (Body)"/>
                        </a:rPr>
                        <a:t>Trả về thư mục cha.</a:t>
                      </a:r>
                      <a:endParaRPr lang="en-US" sz="1600" b="0">
                        <a:latin typeface="Calibri (Body)"/>
                      </a:endParaRPr>
                    </a:p>
                  </a:txBody>
                  <a:tcPr/>
                </a:tc>
              </a:tr>
              <a:tr h="370840">
                <a:tc>
                  <a:txBody>
                    <a:bodyPr/>
                    <a:lstStyle/>
                    <a:p>
                      <a:pPr>
                        <a:spcBef>
                          <a:spcPts val="100"/>
                        </a:spcBef>
                        <a:spcAft>
                          <a:spcPts val="100"/>
                        </a:spcAft>
                      </a:pPr>
                      <a:r>
                        <a:rPr kumimoji="0" lang="en-US" sz="1600" b="0" i="0" u="none" strike="noStrike" cap="none" normalizeH="0" baseline="0" smtClean="0">
                          <a:ln>
                            <a:noFill/>
                          </a:ln>
                          <a:solidFill>
                            <a:srgbClr val="007BAC"/>
                          </a:solidFill>
                          <a:effectLst/>
                          <a:latin typeface="Calibri (Body)"/>
                        </a:rPr>
                        <a:t>FileAttributes</a:t>
                      </a:r>
                      <a:r>
                        <a:rPr kumimoji="0" lang="en-US" sz="1600" b="0" i="0" u="none" strike="noStrike" cap="none" normalizeH="0" baseline="0" smtClean="0">
                          <a:ln>
                            <a:noFill/>
                          </a:ln>
                          <a:solidFill>
                            <a:schemeClr val="tx1"/>
                          </a:solidFill>
                          <a:effectLst/>
                          <a:latin typeface="Calibri (Body)"/>
                        </a:rPr>
                        <a:t> Attributes</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Cho biết thuộc tính của thự mục (file) FileAttributes là 1 enum gồm các giá trị như: Directory, Readonly, Hidden,…</a:t>
                      </a:r>
                    </a:p>
                  </a:txBody>
                  <a:tcPr/>
                </a:tc>
              </a:tr>
              <a:tr h="370840">
                <a:tc>
                  <a:txBody>
                    <a:bodyPr/>
                    <a:lstStyle/>
                    <a:p>
                      <a:pPr>
                        <a:spcBef>
                          <a:spcPts val="100"/>
                        </a:spcBef>
                        <a:spcAft>
                          <a:spcPts val="100"/>
                        </a:spcAft>
                      </a:pPr>
                      <a:r>
                        <a:rPr lang="en-US" sz="1600" b="0" smtClean="0">
                          <a:latin typeface="Calibri (Body)"/>
                        </a:rPr>
                        <a:t>Create()</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Tạo thư mục</a:t>
                      </a:r>
                    </a:p>
                  </a:txBody>
                  <a:tcPr/>
                </a:tc>
              </a:tr>
              <a:tr h="370840">
                <a:tc>
                  <a:txBody>
                    <a:bodyPr/>
                    <a:lstStyle/>
                    <a:p>
                      <a:pPr>
                        <a:spcBef>
                          <a:spcPts val="100"/>
                        </a:spcBef>
                        <a:spcAft>
                          <a:spcPts val="100"/>
                        </a:spcAft>
                      </a:pPr>
                      <a:r>
                        <a:rPr lang="en-US" sz="1600" b="0" smtClean="0">
                          <a:latin typeface="Calibri (Body)"/>
                        </a:rPr>
                        <a:t>Delete()</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Xóa thư mục</a:t>
                      </a:r>
                    </a:p>
                  </a:txBody>
                  <a:tcPr/>
                </a:tc>
              </a:tr>
              <a:tr h="370840">
                <a:tc>
                  <a:txBody>
                    <a:bodyPr/>
                    <a:lstStyle/>
                    <a:p>
                      <a:pPr>
                        <a:spcBef>
                          <a:spcPts val="100"/>
                        </a:spcBef>
                        <a:spcAft>
                          <a:spcPts val="100"/>
                        </a:spcAft>
                      </a:pPr>
                      <a:r>
                        <a:rPr lang="en-US" sz="1600" b="0" smtClean="0">
                          <a:latin typeface="Calibri (Body)"/>
                        </a:rPr>
                        <a:t>MoveTo()</a:t>
                      </a:r>
                      <a:endParaRPr lang="en-US" sz="1600" b="0">
                        <a:latin typeface="Calibri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Di chuyển thư mục</a:t>
                      </a:r>
                    </a:p>
                  </a:txBody>
                  <a:tcPr/>
                </a:tc>
              </a:tr>
              <a:tr h="370840">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600" b="0" i="0" kern="1200" smtClean="0">
                          <a:solidFill>
                            <a:schemeClr val="dk1"/>
                          </a:solidFill>
                          <a:effectLst/>
                          <a:latin typeface="Calibri (Body)"/>
                          <a:ea typeface="+mn-ea"/>
                          <a:cs typeface="+mn-cs"/>
                        </a:rPr>
                        <a:t>GetDirectories()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Lấy các thư mục con trong thư mục</a:t>
                      </a:r>
                    </a:p>
                  </a:txBody>
                  <a:tcPr/>
                </a:tc>
              </a:tr>
              <a:tr h="370840">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600" b="0" i="0" kern="1200" smtClean="0">
                          <a:solidFill>
                            <a:schemeClr val="dk1"/>
                          </a:solidFill>
                          <a:effectLst/>
                          <a:latin typeface="Calibri (Body)"/>
                          <a:ea typeface="+mn-ea"/>
                          <a:cs typeface="+mn-cs"/>
                        </a:rPr>
                        <a:t>GetFiles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600" b="0" i="0" u="none" strike="noStrike" cap="none" normalizeH="0" baseline="0" smtClean="0">
                          <a:ln>
                            <a:noFill/>
                          </a:ln>
                          <a:solidFill>
                            <a:schemeClr val="tx1"/>
                          </a:solidFill>
                          <a:effectLst/>
                          <a:latin typeface="Calibri (Body)"/>
                        </a:rPr>
                        <a:t>Lấy tất cả các tập tin trong thư mục</a:t>
                      </a:r>
                    </a:p>
                  </a:txBody>
                  <a:tcPr/>
                </a:tc>
              </a:tr>
            </a:tbl>
          </a:graphicData>
        </a:graphic>
      </p:graphicFrame>
      <p:sp>
        <p:nvSpPr>
          <p:cNvPr id="7" name="Title 6"/>
          <p:cNvSpPr>
            <a:spLocks noGrp="1"/>
          </p:cNvSpPr>
          <p:nvPr>
            <p:ph type="title"/>
          </p:nvPr>
        </p:nvSpPr>
        <p:spPr>
          <a:xfrm>
            <a:off x="457200" y="0"/>
            <a:ext cx="8229600" cy="1143000"/>
          </a:xfrm>
        </p:spPr>
        <p:txBody>
          <a:bodyPr>
            <a:normAutofit/>
          </a:bodyPr>
          <a:lstStyle/>
          <a:p>
            <a:r>
              <a:rPr lang="en-US" b="1" smtClean="0"/>
              <a:t>DirectoryInfo</a:t>
            </a:r>
            <a:endParaRPr lang="en-US" b="1"/>
          </a:p>
        </p:txBody>
      </p:sp>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 Specify the directories you want to manipulate.</a:t>
            </a:r>
          </a:p>
          <a:p>
            <a:pPr marL="0" indent="0">
              <a:spcBef>
                <a:spcPts val="0"/>
              </a:spcBef>
              <a:buNone/>
            </a:pPr>
            <a:r>
              <a:rPr lang="en-US" sz="1500">
                <a:latin typeface="Courier New" pitchFamily="49" charset="0"/>
                <a:cs typeface="Courier New" pitchFamily="49" charset="0"/>
              </a:rPr>
              <a:t>08          DirectoryInfo di = new DirectoryInfo(@"c:\MyDir");</a:t>
            </a:r>
          </a:p>
          <a:p>
            <a:pPr marL="0" indent="0">
              <a:spcBef>
                <a:spcPts val="0"/>
              </a:spcBef>
              <a:buNone/>
            </a:pPr>
            <a:r>
              <a:rPr lang="en-US" sz="1500">
                <a:latin typeface="Courier New" pitchFamily="49" charset="0"/>
                <a:cs typeface="Courier New" pitchFamily="49" charset="0"/>
              </a:rPr>
              <a:t>09          try</a:t>
            </a:r>
          </a:p>
          <a:p>
            <a:pPr marL="0" indent="0">
              <a:spcBef>
                <a:spcPts val="0"/>
              </a:spcBef>
              <a:buNone/>
            </a:pPr>
            <a:r>
              <a:rPr lang="en-US" sz="1500">
                <a:latin typeface="Courier New" pitchFamily="49" charset="0"/>
                <a:cs typeface="Courier New" pitchFamily="49" charset="0"/>
              </a:rPr>
              <a:t>10          {</a:t>
            </a:r>
          </a:p>
          <a:p>
            <a:pPr marL="0" indent="0">
              <a:spcBef>
                <a:spcPts val="0"/>
              </a:spcBef>
              <a:buNone/>
            </a:pPr>
            <a:r>
              <a:rPr lang="en-US" sz="1500">
                <a:latin typeface="Courier New" pitchFamily="49" charset="0"/>
                <a:cs typeface="Courier New" pitchFamily="49" charset="0"/>
              </a:rPr>
              <a:t>11              // Determine whether the directory exists.</a:t>
            </a:r>
          </a:p>
          <a:p>
            <a:pPr marL="0" indent="0">
              <a:spcBef>
                <a:spcPts val="0"/>
              </a:spcBef>
              <a:buNone/>
            </a:pPr>
            <a:r>
              <a:rPr lang="en-US" sz="1500">
                <a:latin typeface="Courier New" pitchFamily="49" charset="0"/>
                <a:cs typeface="Courier New" pitchFamily="49" charset="0"/>
              </a:rPr>
              <a:t>12              if (di.Exists)</a:t>
            </a:r>
          </a:p>
          <a:p>
            <a:pPr marL="0" indent="0">
              <a:spcBef>
                <a:spcPts val="0"/>
              </a:spcBef>
              <a:buNone/>
            </a:pPr>
            <a:r>
              <a:rPr lang="en-US" sz="1500">
                <a:latin typeface="Courier New" pitchFamily="49" charset="0"/>
                <a:cs typeface="Courier New" pitchFamily="49" charset="0"/>
              </a:rPr>
              <a:t>13              {</a:t>
            </a:r>
          </a:p>
          <a:p>
            <a:pPr marL="0" indent="0">
              <a:spcBef>
                <a:spcPts val="0"/>
              </a:spcBef>
              <a:buNone/>
            </a:pPr>
            <a:r>
              <a:rPr lang="en-US" sz="1500">
                <a:latin typeface="Courier New" pitchFamily="49" charset="0"/>
                <a:cs typeface="Courier New" pitchFamily="49" charset="0"/>
              </a:rPr>
              <a:t>14                  // Indicate that the directory already exists.</a:t>
            </a:r>
          </a:p>
          <a:p>
            <a:pPr marL="0" indent="0">
              <a:spcBef>
                <a:spcPts val="0"/>
              </a:spcBef>
              <a:buNone/>
            </a:pPr>
            <a:r>
              <a:rPr lang="en-US" sz="1500">
                <a:latin typeface="Courier New" pitchFamily="49" charset="0"/>
                <a:cs typeface="Courier New" pitchFamily="49" charset="0"/>
              </a:rPr>
              <a:t>15                  Console.WriteLine("That path exists already.");</a:t>
            </a:r>
          </a:p>
          <a:p>
            <a:pPr marL="0" indent="0">
              <a:spcBef>
                <a:spcPts val="0"/>
              </a:spcBef>
              <a:buNone/>
            </a:pPr>
            <a:r>
              <a:rPr lang="en-US" sz="1500">
                <a:latin typeface="Courier New" pitchFamily="49" charset="0"/>
                <a:cs typeface="Courier New" pitchFamily="49" charset="0"/>
              </a:rPr>
              <a:t>16                  return;</a:t>
            </a:r>
          </a:p>
          <a:p>
            <a:pPr marL="0" indent="0">
              <a:spcBef>
                <a:spcPts val="0"/>
              </a:spcBef>
              <a:buNone/>
            </a:pPr>
            <a:r>
              <a:rPr lang="en-US" sz="1500">
                <a:latin typeface="Courier New" pitchFamily="49" charset="0"/>
                <a:cs typeface="Courier New" pitchFamily="49" charset="0"/>
              </a:rPr>
              <a:t>17              }</a:t>
            </a:r>
          </a:p>
          <a:p>
            <a:pPr marL="0" indent="0">
              <a:spcBef>
                <a:spcPts val="0"/>
              </a:spcBef>
              <a:buNone/>
            </a:pPr>
            <a:r>
              <a:rPr lang="en-US" sz="1500">
                <a:latin typeface="Courier New" pitchFamily="49" charset="0"/>
                <a:cs typeface="Courier New" pitchFamily="49" charset="0"/>
              </a:rPr>
              <a:t>18              // Try to create the directory.</a:t>
            </a:r>
          </a:p>
          <a:p>
            <a:pPr marL="0" indent="0">
              <a:spcBef>
                <a:spcPts val="0"/>
              </a:spcBef>
              <a:buNone/>
            </a:pPr>
            <a:r>
              <a:rPr lang="en-US" sz="1500">
                <a:latin typeface="Courier New" pitchFamily="49" charset="0"/>
                <a:cs typeface="Courier New" pitchFamily="49" charset="0"/>
              </a:rPr>
              <a:t>19              di.Create();</a:t>
            </a:r>
          </a:p>
          <a:p>
            <a:pPr marL="0" indent="0">
              <a:spcBef>
                <a:spcPts val="0"/>
              </a:spcBef>
              <a:buNone/>
              <a:tabLst>
                <a:tab pos="457200" algn="l"/>
              </a:tabLst>
            </a:pPr>
            <a:r>
              <a:rPr lang="en-US" sz="1500">
                <a:latin typeface="Courier New" pitchFamily="49" charset="0"/>
                <a:cs typeface="Courier New" pitchFamily="49" charset="0"/>
              </a:rPr>
              <a:t>20              Console.WriteLine("The directory was created </a:t>
            </a:r>
            <a:r>
              <a:rPr lang="en-US" sz="1500" smtClean="0">
                <a:latin typeface="Courier New" pitchFamily="49" charset="0"/>
                <a:cs typeface="Courier New" pitchFamily="49" charset="0"/>
              </a:rPr>
              <a:t>	successfully</a:t>
            </a:r>
            <a:r>
              <a:rPr lang="en-US" sz="1500">
                <a:latin typeface="Courier New" pitchFamily="49" charset="0"/>
                <a:cs typeface="Courier New" pitchFamily="49" charset="0"/>
              </a:rPr>
              <a:t>.");</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DirectoryInfo</a:t>
            </a:r>
          </a:p>
        </p:txBody>
      </p:sp>
    </p:spTree>
    <p:extLst>
      <p:ext uri="{BB962C8B-B14F-4D97-AF65-F5344CB8AC3E}">
        <p14:creationId xmlns:p14="http://schemas.microsoft.com/office/powerpoint/2010/main" val="4226913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Chuyển đổi kiểu dữ liệu</a:t>
            </a:r>
            <a:endParaRPr lang="en-US" b="1"/>
          </a:p>
        </p:txBody>
      </p:sp>
      <p:sp>
        <p:nvSpPr>
          <p:cNvPr id="3" name="Content Placeholder 2"/>
          <p:cNvSpPr>
            <a:spLocks noGrp="1"/>
          </p:cNvSpPr>
          <p:nvPr>
            <p:ph idx="1"/>
          </p:nvPr>
        </p:nvSpPr>
        <p:spPr>
          <a:xfrm>
            <a:off x="457200" y="1412776"/>
            <a:ext cx="8229600" cy="4525963"/>
          </a:xfrm>
        </p:spPr>
        <p:txBody>
          <a:bodyPr/>
          <a:lstStyle/>
          <a:p>
            <a:pPr eaLnBrk="1" hangingPunct="1"/>
            <a:r>
              <a:rPr lang="en-US" sz="2400" smtClean="0"/>
              <a:t>Chuyển đổi dữ liệu là cho phép một biểu thức của kiểu dữ liệu này được xem xét như một kiểu dữ liệu khác. </a:t>
            </a:r>
          </a:p>
          <a:p>
            <a:pPr eaLnBrk="1" hangingPunct="1"/>
            <a:r>
              <a:rPr lang="en-US" sz="2400" smtClean="0"/>
              <a:t>Chuyển đổi có thể: ẩn – ngầm định (</a:t>
            </a:r>
            <a:r>
              <a:rPr lang="en-US" sz="2400" smtClean="0">
                <a:solidFill>
                  <a:srgbClr val="FF3300"/>
                </a:solidFill>
              </a:rPr>
              <a:t>implicit</a:t>
            </a:r>
            <a:r>
              <a:rPr lang="en-US" sz="2400" smtClean="0"/>
              <a:t>) hay tường minh (</a:t>
            </a:r>
            <a:r>
              <a:rPr lang="en-US" sz="2400" smtClean="0">
                <a:solidFill>
                  <a:srgbClr val="FF3300"/>
                </a:solidFill>
              </a:rPr>
              <a:t>explicit</a:t>
            </a:r>
            <a:r>
              <a:rPr lang="en-US" sz="2400" smtClean="0"/>
              <a:t>), </a:t>
            </a:r>
          </a:p>
          <a:p>
            <a:pPr eaLnBrk="1" hangingPunct="1"/>
            <a:r>
              <a:rPr lang="en-US" sz="2400" smtClean="0"/>
              <a:t>ví dụ, </a:t>
            </a:r>
          </a:p>
          <a:p>
            <a:pPr eaLnBrk="1" hangingPunct="1">
              <a:buFontTx/>
              <a:buNone/>
            </a:pPr>
            <a:r>
              <a:rPr lang="en-US" sz="2400" smtClean="0"/>
              <a:t>         int a = 123;</a:t>
            </a:r>
          </a:p>
          <a:p>
            <a:pPr eaLnBrk="1" hangingPunct="1">
              <a:buFontTx/>
              <a:buNone/>
            </a:pPr>
            <a:r>
              <a:rPr lang="en-US" sz="2400" smtClean="0"/>
              <a:t>         long b = a; </a:t>
            </a:r>
          </a:p>
          <a:p>
            <a:pPr eaLnBrk="1" hangingPunct="1">
              <a:buFontTx/>
              <a:buNone/>
            </a:pPr>
            <a:r>
              <a:rPr lang="en-US" sz="2400" smtClean="0"/>
              <a:t>         // từ int sang long (implicit)</a:t>
            </a:r>
          </a:p>
          <a:p>
            <a:pPr eaLnBrk="1" hangingPunct="1">
              <a:buFontTx/>
              <a:buNone/>
            </a:pPr>
            <a:r>
              <a:rPr lang="en-US" sz="2400" smtClean="0"/>
              <a:t>         int c = (int) b;</a:t>
            </a:r>
          </a:p>
          <a:p>
            <a:pPr eaLnBrk="1" hangingPunct="1">
              <a:buFontTx/>
              <a:buNone/>
            </a:pPr>
            <a:r>
              <a:rPr lang="en-US" sz="2400" smtClean="0"/>
              <a:t>        // từ long sang int (explicit)</a:t>
            </a:r>
          </a:p>
          <a:p>
            <a:endParaRPr lang="en-US" sz="2400"/>
          </a:p>
        </p:txBody>
      </p:sp>
    </p:spTree>
    <p:extLst>
      <p:ext uri="{BB962C8B-B14F-4D97-AF65-F5344CB8AC3E}">
        <p14:creationId xmlns:p14="http://schemas.microsoft.com/office/powerpoint/2010/main" val="131639434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spcBef>
                <a:spcPts val="0"/>
              </a:spcBef>
              <a:buNone/>
            </a:pPr>
            <a:r>
              <a:rPr lang="en-US" sz="1500">
                <a:latin typeface="Courier New" pitchFamily="49" charset="0"/>
                <a:cs typeface="Courier New" pitchFamily="49" charset="0"/>
              </a:rPr>
              <a:t>21              // Delete the directory.</a:t>
            </a:r>
          </a:p>
          <a:p>
            <a:pPr marL="0" indent="0">
              <a:spcBef>
                <a:spcPts val="0"/>
              </a:spcBef>
              <a:buNone/>
            </a:pPr>
            <a:r>
              <a:rPr lang="en-US" sz="1500">
                <a:latin typeface="Courier New" pitchFamily="49" charset="0"/>
                <a:cs typeface="Courier New" pitchFamily="49" charset="0"/>
              </a:rPr>
              <a:t>22              di.Delete();</a:t>
            </a:r>
          </a:p>
          <a:p>
            <a:pPr marL="0" indent="0">
              <a:spcBef>
                <a:spcPts val="0"/>
              </a:spcBef>
              <a:buNone/>
              <a:tabLst>
                <a:tab pos="515938" algn="l"/>
              </a:tabLst>
            </a:pPr>
            <a:r>
              <a:rPr lang="en-US" sz="1500">
                <a:latin typeface="Courier New" pitchFamily="49" charset="0"/>
                <a:cs typeface="Courier New" pitchFamily="49" charset="0"/>
              </a:rPr>
              <a:t>23              Console.WriteLine("The directory was deleted </a:t>
            </a:r>
            <a:r>
              <a:rPr lang="en-US" sz="1500" smtClean="0">
                <a:latin typeface="Courier New" pitchFamily="49" charset="0"/>
                <a:cs typeface="Courier New" pitchFamily="49" charset="0"/>
              </a:rPr>
              <a:t>	successfully</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24          }</a:t>
            </a:r>
          </a:p>
          <a:p>
            <a:pPr marL="0" indent="0">
              <a:spcBef>
                <a:spcPts val="0"/>
              </a:spcBef>
              <a:buNone/>
            </a:pPr>
            <a:r>
              <a:rPr lang="en-US" sz="1500">
                <a:latin typeface="Courier New" pitchFamily="49" charset="0"/>
                <a:cs typeface="Courier New" pitchFamily="49" charset="0"/>
              </a:rPr>
              <a:t>25          catch (Exception e)</a:t>
            </a:r>
          </a:p>
          <a:p>
            <a:pPr marL="0" indent="0">
              <a:spcBef>
                <a:spcPts val="0"/>
              </a:spcBef>
              <a:buNone/>
            </a:pPr>
            <a:r>
              <a:rPr lang="en-US" sz="1500">
                <a:latin typeface="Courier New" pitchFamily="49" charset="0"/>
                <a:cs typeface="Courier New" pitchFamily="49" charset="0"/>
              </a:rPr>
              <a:t>26          {</a:t>
            </a:r>
          </a:p>
          <a:p>
            <a:pPr marL="0" indent="0">
              <a:spcBef>
                <a:spcPts val="0"/>
              </a:spcBef>
              <a:buNone/>
              <a:tabLst>
                <a:tab pos="515938" algn="l"/>
              </a:tabLst>
            </a:pPr>
            <a:r>
              <a:rPr lang="en-US" sz="1500">
                <a:latin typeface="Courier New" pitchFamily="49" charset="0"/>
                <a:cs typeface="Courier New" pitchFamily="49" charset="0"/>
              </a:rPr>
              <a:t>27              Console.WriteLine("The process failed: {0}", </a:t>
            </a:r>
            <a:r>
              <a:rPr lang="en-US" sz="1500" smtClean="0">
                <a:latin typeface="Courier New" pitchFamily="49" charset="0"/>
                <a:cs typeface="Courier New" pitchFamily="49" charset="0"/>
              </a:rPr>
              <a:t>	e.ToString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28          }</a:t>
            </a:r>
          </a:p>
          <a:p>
            <a:pPr marL="0" indent="0">
              <a:spcBef>
                <a:spcPts val="0"/>
              </a:spcBef>
              <a:buNone/>
            </a:pPr>
            <a:r>
              <a:rPr lang="en-US" sz="1500">
                <a:latin typeface="Courier New" pitchFamily="49" charset="0"/>
                <a:cs typeface="Courier New" pitchFamily="49" charset="0"/>
              </a:rPr>
              <a:t>29          finally { }</a:t>
            </a:r>
          </a:p>
          <a:p>
            <a:pPr marL="0" indent="0">
              <a:spcBef>
                <a:spcPts val="0"/>
              </a:spcBef>
              <a:buNone/>
            </a:pPr>
            <a:r>
              <a:rPr lang="en-US" sz="1500">
                <a:latin typeface="Courier New" pitchFamily="49" charset="0"/>
                <a:cs typeface="Courier New" pitchFamily="49" charset="0"/>
              </a:rPr>
              <a:t>30      }</a:t>
            </a:r>
          </a:p>
          <a:p>
            <a:pPr marL="0" indent="0">
              <a:spcBef>
                <a:spcPts val="0"/>
              </a:spcBef>
              <a:buNone/>
            </a:pPr>
            <a:r>
              <a:rPr lang="en-US" sz="1500">
                <a:latin typeface="Courier New" pitchFamily="49" charset="0"/>
                <a:cs typeface="Courier New" pitchFamily="49" charset="0"/>
              </a:rPr>
              <a:t>31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DirectoryInfo</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648200"/>
            <a:ext cx="4891809"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12485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FileInfo</a:t>
            </a:r>
            <a:endParaRPr lang="en-US" b="1"/>
          </a:p>
        </p:txBody>
      </p:sp>
      <p:graphicFrame>
        <p:nvGraphicFramePr>
          <p:cNvPr id="2" name="Table 1"/>
          <p:cNvGraphicFramePr>
            <a:graphicFrameLocks noGrp="1"/>
          </p:cNvGraphicFramePr>
          <p:nvPr>
            <p:extLst>
              <p:ext uri="{D42A27DB-BD31-4B8C-83A1-F6EECF244321}">
                <p14:modId xmlns:p14="http://schemas.microsoft.com/office/powerpoint/2010/main" val="1555796264"/>
              </p:ext>
            </p:extLst>
          </p:nvPr>
        </p:nvGraphicFramePr>
        <p:xfrm>
          <a:off x="609600" y="1066800"/>
          <a:ext cx="8001000" cy="5770880"/>
        </p:xfrm>
        <a:graphic>
          <a:graphicData uri="http://schemas.openxmlformats.org/drawingml/2006/table">
            <a:tbl>
              <a:tblPr firstRow="1" bandRow="1">
                <a:tableStyleId>{5C22544A-7EE6-4342-B048-85BDC9FD1C3A}</a:tableStyleId>
              </a:tblPr>
              <a:tblGrid>
                <a:gridCol w="2438400"/>
                <a:gridCol w="5562600"/>
              </a:tblGrid>
              <a:tr h="370840">
                <a:tc>
                  <a:txBody>
                    <a:bodyPr/>
                    <a:lstStyle/>
                    <a:p>
                      <a:r>
                        <a:rPr lang="en-US" sz="1600" smtClean="0">
                          <a:latin typeface="Calibri (Body)"/>
                        </a:rPr>
                        <a:t>Thuộc</a:t>
                      </a:r>
                      <a:r>
                        <a:rPr lang="en-US" sz="1600" baseline="0" smtClean="0">
                          <a:latin typeface="Calibri (Body)"/>
                        </a:rPr>
                        <a:t> tính/Phương thức cơ bản</a:t>
                      </a:r>
                      <a:endParaRPr lang="en-US" sz="1600">
                        <a:latin typeface="Calibri (Body)"/>
                      </a:endParaRPr>
                    </a:p>
                  </a:txBody>
                  <a:tcPr/>
                </a:tc>
                <a:tc>
                  <a:txBody>
                    <a:bodyPr/>
                    <a:lstStyle/>
                    <a:p>
                      <a:r>
                        <a:rPr lang="en-US" sz="1600" smtClean="0">
                          <a:latin typeface="Calibri (Body)"/>
                        </a:rPr>
                        <a:t>Mô</a:t>
                      </a:r>
                      <a:r>
                        <a:rPr lang="en-US" sz="1600" baseline="0" smtClean="0">
                          <a:latin typeface="Calibri (Body)"/>
                        </a:rPr>
                        <a:t> tả</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CreationTime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Xem hoặc thiết lập thời gian tạo thư mục</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Exists</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Kiểm tra thư mục tồn tại trên ổ đĩa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Directory</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Trả về đối tượng thư mục cha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DirectoryName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Trả về chuỗi đường dẫn (full path) của thư mục cha</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Extension</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Trả về tên đuôi file (txt,bat,exe,…)</a:t>
                      </a:r>
                    </a:p>
                  </a:txBody>
                  <a:tcPr/>
                </a:tc>
              </a:tr>
              <a:tr h="370840">
                <a:tc>
                  <a:txBody>
                    <a:bodyPr/>
                    <a:lstStyle/>
                    <a:p>
                      <a:r>
                        <a:rPr kumimoji="0" lang="en-US" sz="1600" b="0" i="0" u="none" strike="noStrike" cap="none" normalizeH="0" baseline="0" smtClean="0">
                          <a:ln>
                            <a:noFill/>
                          </a:ln>
                          <a:solidFill>
                            <a:schemeClr val="tx1"/>
                          </a:solidFill>
                          <a:effectLst/>
                          <a:latin typeface="Calibri (Body)"/>
                        </a:rPr>
                        <a:t>Name</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tên của file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Attributes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Cho biết thuộc tính của file</a:t>
                      </a:r>
                    </a:p>
                  </a:txBody>
                  <a:tcPr/>
                </a:tc>
              </a:tr>
              <a:tr h="370840">
                <a:tc>
                  <a:txBody>
                    <a:bodyPr/>
                    <a:lstStyle/>
                    <a:p>
                      <a:r>
                        <a:rPr kumimoji="0" lang="en-US" sz="1600" b="0" i="0" u="none" strike="noStrike" cap="none" normalizeH="0" baseline="0" smtClean="0">
                          <a:ln>
                            <a:noFill/>
                          </a:ln>
                          <a:solidFill>
                            <a:schemeClr val="tx1"/>
                          </a:solidFill>
                          <a:effectLst/>
                          <a:latin typeface="Calibri (Body)"/>
                        </a:rPr>
                        <a:t>CopyTo()</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Copy file đến 1 nơi khác</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Create()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Tạo file</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Delete()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Xóa file</a:t>
                      </a:r>
                      <a:endParaRPr lang="en-US" sz="1600">
                        <a:latin typeface="Calibri (Body)"/>
                      </a:endParaRPr>
                    </a:p>
                  </a:txBody>
                  <a:tcPr/>
                </a:tc>
              </a:tr>
              <a:tr h="370840">
                <a:tc>
                  <a:txBody>
                    <a:bodyPr/>
                    <a:lstStyle/>
                    <a:p>
                      <a:r>
                        <a:rPr kumimoji="0" lang="en-US" sz="1600" b="0" i="0" u="none" strike="noStrike" cap="none" normalizeH="0" baseline="0" smtClean="0">
                          <a:ln>
                            <a:noFill/>
                          </a:ln>
                          <a:solidFill>
                            <a:schemeClr val="tx1"/>
                          </a:solidFill>
                          <a:effectLst/>
                          <a:latin typeface="Calibri (Body)"/>
                        </a:rPr>
                        <a:t>MoveTo()</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Di chuyển file hoặc đổi tên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CreateText</a:t>
                      </a:r>
                      <a:endParaRPr lang="en-US" sz="16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Tạo StreamWriter để ghi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OpenText</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Tạo StreamReader để đọc file</a:t>
                      </a:r>
                      <a:endParaRPr lang="en-US" sz="1600">
                        <a:latin typeface="Calibri (Body)"/>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cap="none" normalizeH="0" baseline="0" smtClean="0">
                          <a:ln>
                            <a:noFill/>
                          </a:ln>
                          <a:solidFill>
                            <a:schemeClr val="tx1"/>
                          </a:solidFill>
                          <a:effectLst/>
                          <a:latin typeface="Calibri (Body)"/>
                        </a:rPr>
                        <a:t>ReplaceFile</a:t>
                      </a:r>
                      <a:endParaRPr lang="en-US" sz="1600">
                        <a:latin typeface="Calibri (Body)"/>
                      </a:endParaRPr>
                    </a:p>
                  </a:txBody>
                  <a:tcPr/>
                </a:tc>
                <a:tc>
                  <a:txBody>
                    <a:bodyPr/>
                    <a:lstStyle/>
                    <a:p>
                      <a:r>
                        <a:rPr kumimoji="0" lang="en-US" sz="1600" b="0" i="0" u="none" strike="noStrike" cap="none" normalizeH="0" baseline="0" smtClean="0">
                          <a:ln>
                            <a:noFill/>
                          </a:ln>
                          <a:solidFill>
                            <a:schemeClr val="tx1"/>
                          </a:solidFill>
                          <a:effectLst/>
                          <a:latin typeface="Calibri (Body)"/>
                        </a:rPr>
                        <a:t>Thay đổi nội dung file</a:t>
                      </a:r>
                      <a:endParaRPr lang="en-US" sz="1600">
                        <a:latin typeface="Calibri (Body)"/>
                      </a:endParaRPr>
                    </a:p>
                  </a:txBody>
                  <a:tcPr/>
                </a:tc>
              </a:tr>
            </a:tbl>
          </a:graphicData>
        </a:graphic>
      </p:graphicFrame>
    </p:spTree>
    <p:extLst>
      <p:ext uri="{BB962C8B-B14F-4D97-AF65-F5344CB8AC3E}">
        <p14:creationId xmlns:p14="http://schemas.microsoft.com/office/powerpoint/2010/main" val="238391239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pPr marL="0" indent="0">
              <a:spcBef>
                <a:spcPts val="0"/>
              </a:spcBef>
              <a:buNone/>
            </a:pPr>
            <a:r>
              <a:rPr lang="en-US" sz="1500">
                <a:latin typeface="Courier New" pitchFamily="49" charset="0"/>
                <a:cs typeface="Courier New" pitchFamily="49" charset="0"/>
              </a:rPr>
              <a:t>01  using System;</a:t>
            </a:r>
          </a:p>
          <a:p>
            <a:pPr marL="0" indent="0">
              <a:spcBef>
                <a:spcPts val="0"/>
              </a:spcBef>
              <a:buNone/>
            </a:pPr>
            <a:r>
              <a:rPr lang="en-US" sz="1500">
                <a:latin typeface="Courier New" pitchFamily="49" charset="0"/>
                <a:cs typeface="Courier New" pitchFamily="49" charset="0"/>
              </a:rPr>
              <a:t>02  using System.IO;</a:t>
            </a:r>
          </a:p>
          <a:p>
            <a:pPr marL="0" indent="0">
              <a:spcBef>
                <a:spcPts val="0"/>
              </a:spcBef>
              <a:buNone/>
            </a:pPr>
            <a:r>
              <a:rPr lang="en-US" sz="1500">
                <a:latin typeface="Courier New" pitchFamily="49" charset="0"/>
                <a:cs typeface="Courier New" pitchFamily="49" charset="0"/>
              </a:rPr>
              <a:t>03  class Test</a:t>
            </a:r>
          </a:p>
          <a:p>
            <a:pPr marL="0" indent="0">
              <a:spcBef>
                <a:spcPts val="0"/>
              </a:spcBef>
              <a:buNone/>
            </a:pPr>
            <a:r>
              <a:rPr lang="en-US" sz="1500">
                <a:latin typeface="Courier New" pitchFamily="49" charset="0"/>
                <a:cs typeface="Courier New" pitchFamily="49" charset="0"/>
              </a:rPr>
              <a:t>04  {</a:t>
            </a:r>
          </a:p>
          <a:p>
            <a:pPr marL="0" indent="0">
              <a:spcBef>
                <a:spcPts val="0"/>
              </a:spcBef>
              <a:buNone/>
            </a:pPr>
            <a:r>
              <a:rPr lang="en-US" sz="1500">
                <a:latin typeface="Courier New" pitchFamily="49" charset="0"/>
                <a:cs typeface="Courier New" pitchFamily="49" charset="0"/>
              </a:rPr>
              <a:t>05      public static void Main()</a:t>
            </a:r>
          </a:p>
          <a:p>
            <a:pPr marL="0" indent="0">
              <a:spcBef>
                <a:spcPts val="0"/>
              </a:spcBef>
              <a:buNone/>
            </a:pPr>
            <a:r>
              <a:rPr lang="en-US" sz="1500">
                <a:latin typeface="Courier New" pitchFamily="49" charset="0"/>
                <a:cs typeface="Courier New" pitchFamily="49" charset="0"/>
              </a:rPr>
              <a:t>06      {</a:t>
            </a:r>
          </a:p>
          <a:p>
            <a:pPr marL="0" indent="0">
              <a:spcBef>
                <a:spcPts val="0"/>
              </a:spcBef>
              <a:buNone/>
            </a:pPr>
            <a:r>
              <a:rPr lang="en-US" sz="1500">
                <a:latin typeface="Courier New" pitchFamily="49" charset="0"/>
                <a:cs typeface="Courier New" pitchFamily="49" charset="0"/>
              </a:rPr>
              <a:t>07          string path = Path.GetTempFileName();</a:t>
            </a:r>
          </a:p>
          <a:p>
            <a:pPr marL="0" indent="0">
              <a:spcBef>
                <a:spcPts val="0"/>
              </a:spcBef>
              <a:buNone/>
            </a:pPr>
            <a:r>
              <a:rPr lang="en-US" sz="1500">
                <a:latin typeface="Courier New" pitchFamily="49" charset="0"/>
                <a:cs typeface="Courier New" pitchFamily="49" charset="0"/>
              </a:rPr>
              <a:t>08          FileInfo fi1 = new FileInfo(path);</a:t>
            </a:r>
          </a:p>
          <a:p>
            <a:pPr marL="0" indent="0">
              <a:spcBef>
                <a:spcPts val="0"/>
              </a:spcBef>
              <a:buNone/>
            </a:pPr>
            <a:r>
              <a:rPr lang="en-US" sz="1500">
                <a:latin typeface="Courier New" pitchFamily="49" charset="0"/>
                <a:cs typeface="Courier New" pitchFamily="49" charset="0"/>
              </a:rPr>
              <a:t>09          //Create a file to write to.</a:t>
            </a:r>
          </a:p>
          <a:p>
            <a:pPr marL="0" indent="0">
              <a:spcBef>
                <a:spcPts val="0"/>
              </a:spcBef>
              <a:buNone/>
            </a:pPr>
            <a:r>
              <a:rPr lang="en-US" sz="1500">
                <a:latin typeface="Courier New" pitchFamily="49" charset="0"/>
                <a:cs typeface="Courier New" pitchFamily="49" charset="0"/>
              </a:rPr>
              <a:t>10          using (StreamWriter sw = fi1.CreateText())</a:t>
            </a:r>
          </a:p>
          <a:p>
            <a:pPr marL="0" indent="0">
              <a:spcBef>
                <a:spcPts val="0"/>
              </a:spcBef>
              <a:buNone/>
            </a:pPr>
            <a:r>
              <a:rPr lang="en-US" sz="1500">
                <a:latin typeface="Courier New" pitchFamily="49" charset="0"/>
                <a:cs typeface="Courier New" pitchFamily="49" charset="0"/>
              </a:rPr>
              <a:t>11          {</a:t>
            </a:r>
          </a:p>
          <a:p>
            <a:pPr marL="0" indent="0">
              <a:spcBef>
                <a:spcPts val="0"/>
              </a:spcBef>
              <a:buNone/>
            </a:pPr>
            <a:r>
              <a:rPr lang="en-US" sz="1500">
                <a:latin typeface="Courier New" pitchFamily="49" charset="0"/>
                <a:cs typeface="Courier New" pitchFamily="49" charset="0"/>
              </a:rPr>
              <a:t>12              sw.WriteLine("Hello");</a:t>
            </a:r>
          </a:p>
          <a:p>
            <a:pPr marL="0" indent="0">
              <a:spcBef>
                <a:spcPts val="0"/>
              </a:spcBef>
              <a:buNone/>
            </a:pPr>
            <a:r>
              <a:rPr lang="en-US" sz="1500">
                <a:latin typeface="Courier New" pitchFamily="49" charset="0"/>
                <a:cs typeface="Courier New" pitchFamily="49" charset="0"/>
              </a:rPr>
              <a:t>13              sw.WriteLine("And");</a:t>
            </a:r>
          </a:p>
          <a:p>
            <a:pPr marL="0" indent="0">
              <a:spcBef>
                <a:spcPts val="0"/>
              </a:spcBef>
              <a:buNone/>
            </a:pPr>
            <a:r>
              <a:rPr lang="en-US" sz="1500">
                <a:latin typeface="Courier New" pitchFamily="49" charset="0"/>
                <a:cs typeface="Courier New" pitchFamily="49" charset="0"/>
              </a:rPr>
              <a:t>14              sw.WriteLine("Welcome");</a:t>
            </a:r>
          </a:p>
          <a:p>
            <a:pPr marL="0" indent="0">
              <a:spcBef>
                <a:spcPts val="0"/>
              </a:spcBef>
              <a:buNone/>
            </a:pPr>
            <a:r>
              <a:rPr lang="en-US" sz="1500">
                <a:latin typeface="Courier New" pitchFamily="49" charset="0"/>
                <a:cs typeface="Courier New" pitchFamily="49" charset="0"/>
              </a:rPr>
              <a:t>15          }</a:t>
            </a:r>
          </a:p>
          <a:p>
            <a:pPr marL="0" indent="0">
              <a:spcBef>
                <a:spcPts val="0"/>
              </a:spcBef>
              <a:buNone/>
            </a:pPr>
            <a:r>
              <a:rPr lang="en-US" sz="1500">
                <a:latin typeface="Courier New" pitchFamily="49" charset="0"/>
                <a:cs typeface="Courier New" pitchFamily="49" charset="0"/>
              </a:rPr>
              <a:t>16          //Open the file to read from.</a:t>
            </a:r>
          </a:p>
          <a:p>
            <a:pPr marL="0" indent="0">
              <a:spcBef>
                <a:spcPts val="0"/>
              </a:spcBef>
              <a:buNone/>
            </a:pPr>
            <a:r>
              <a:rPr lang="en-US" sz="1500">
                <a:latin typeface="Courier New" pitchFamily="49" charset="0"/>
                <a:cs typeface="Courier New" pitchFamily="49" charset="0"/>
              </a:rPr>
              <a:t>17          using (StreamReader sr = fi1.OpenText())</a:t>
            </a:r>
          </a:p>
          <a:p>
            <a:pPr marL="0" indent="0">
              <a:spcBef>
                <a:spcPts val="0"/>
              </a:spcBef>
              <a:buNone/>
            </a:pPr>
            <a:r>
              <a:rPr lang="en-US" sz="1500">
                <a:latin typeface="Courier New" pitchFamily="49" charset="0"/>
                <a:cs typeface="Courier New" pitchFamily="49" charset="0"/>
              </a:rPr>
              <a:t>18          {</a:t>
            </a:r>
          </a:p>
          <a:p>
            <a:pPr marL="0" indent="0">
              <a:spcBef>
                <a:spcPts val="0"/>
              </a:spcBef>
              <a:buNone/>
            </a:pPr>
            <a:r>
              <a:rPr lang="en-US" sz="1500">
                <a:latin typeface="Courier New" pitchFamily="49" charset="0"/>
                <a:cs typeface="Courier New" pitchFamily="49" charset="0"/>
              </a:rPr>
              <a:t>19              string s = "";</a:t>
            </a:r>
          </a:p>
          <a:p>
            <a:pPr marL="0" indent="0">
              <a:spcBef>
                <a:spcPts val="0"/>
              </a:spcBef>
              <a:buNone/>
            </a:pPr>
            <a:r>
              <a:rPr lang="en-US" sz="1500">
                <a:latin typeface="Courier New" pitchFamily="49" charset="0"/>
                <a:cs typeface="Courier New" pitchFamily="49" charset="0"/>
              </a:rPr>
              <a:t>20              while ((s = sr.ReadLine()) != null)</a:t>
            </a:r>
          </a:p>
          <a:p>
            <a:pPr marL="0" indent="0">
              <a:spcBef>
                <a:spcPts val="0"/>
              </a:spcBef>
              <a:buNone/>
            </a:pPr>
            <a:r>
              <a:rPr lang="en-US" sz="1500">
                <a:latin typeface="Courier New" pitchFamily="49" charset="0"/>
                <a:cs typeface="Courier New" pitchFamily="49" charset="0"/>
              </a:rPr>
              <a:t>21              {</a:t>
            </a:r>
          </a:p>
          <a:p>
            <a:pPr marL="0" indent="0">
              <a:spcBef>
                <a:spcPts val="0"/>
              </a:spcBef>
              <a:buNone/>
            </a:pPr>
            <a:r>
              <a:rPr lang="en-US" sz="1500">
                <a:latin typeface="Courier New" pitchFamily="49" charset="0"/>
                <a:cs typeface="Courier New" pitchFamily="49" charset="0"/>
              </a:rPr>
              <a:t>22                  Console.WriteLine(s);</a:t>
            </a:r>
          </a:p>
          <a:p>
            <a:pPr marL="0" indent="0">
              <a:spcBef>
                <a:spcPts val="0"/>
              </a:spcBef>
              <a:buNone/>
            </a:pPr>
            <a:r>
              <a:rPr lang="en-US" sz="1500">
                <a:latin typeface="Courier New" pitchFamily="49" charset="0"/>
                <a:cs typeface="Courier New" pitchFamily="49" charset="0"/>
              </a:rPr>
              <a:t>23              }</a:t>
            </a:r>
          </a:p>
          <a:p>
            <a:pPr marL="0" indent="0">
              <a:spcBef>
                <a:spcPts val="0"/>
              </a:spcBef>
              <a:buNone/>
            </a:pPr>
            <a:r>
              <a:rPr lang="en-US" sz="1500">
                <a:latin typeface="Courier New" pitchFamily="49" charset="0"/>
                <a:cs typeface="Courier New" pitchFamily="49" charset="0"/>
              </a:rPr>
              <a:t>24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FileInfo</a:t>
            </a:r>
          </a:p>
        </p:txBody>
      </p:sp>
    </p:spTree>
    <p:extLst>
      <p:ext uri="{BB962C8B-B14F-4D97-AF65-F5344CB8AC3E}">
        <p14:creationId xmlns:p14="http://schemas.microsoft.com/office/powerpoint/2010/main" val="365768179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35563"/>
          </a:xfrm>
        </p:spPr>
        <p:txBody>
          <a:bodyPr>
            <a:noAutofit/>
          </a:bodyPr>
          <a:lstStyle/>
          <a:p>
            <a:pPr marL="0" indent="0">
              <a:spcBef>
                <a:spcPts val="0"/>
              </a:spcBef>
              <a:buNone/>
            </a:pPr>
            <a:r>
              <a:rPr lang="en-US" sz="1500">
                <a:latin typeface="Courier New" pitchFamily="49" charset="0"/>
                <a:cs typeface="Courier New" pitchFamily="49" charset="0"/>
              </a:rPr>
              <a:t>25          try</a:t>
            </a:r>
          </a:p>
          <a:p>
            <a:pPr marL="0" indent="0">
              <a:spcBef>
                <a:spcPts val="0"/>
              </a:spcBef>
              <a:buNone/>
            </a:pPr>
            <a:r>
              <a:rPr lang="en-US" sz="1500">
                <a:latin typeface="Courier New" pitchFamily="49" charset="0"/>
                <a:cs typeface="Courier New" pitchFamily="49" charset="0"/>
              </a:rPr>
              <a:t>26          {</a:t>
            </a:r>
          </a:p>
          <a:p>
            <a:pPr marL="0" indent="0">
              <a:spcBef>
                <a:spcPts val="0"/>
              </a:spcBef>
              <a:buNone/>
            </a:pPr>
            <a:r>
              <a:rPr lang="en-US" sz="1500">
                <a:latin typeface="Courier New" pitchFamily="49" charset="0"/>
                <a:cs typeface="Courier New" pitchFamily="49" charset="0"/>
              </a:rPr>
              <a:t>27              string path2 = Path.GetTempFileName();</a:t>
            </a:r>
          </a:p>
          <a:p>
            <a:pPr marL="0" indent="0">
              <a:spcBef>
                <a:spcPts val="0"/>
              </a:spcBef>
              <a:buNone/>
            </a:pPr>
            <a:r>
              <a:rPr lang="en-US" sz="1500">
                <a:latin typeface="Courier New" pitchFamily="49" charset="0"/>
                <a:cs typeface="Courier New" pitchFamily="49" charset="0"/>
              </a:rPr>
              <a:t>28              FileInfo fi2 = new FileInfo(path2);</a:t>
            </a:r>
          </a:p>
          <a:p>
            <a:pPr marL="0" indent="0">
              <a:spcBef>
                <a:spcPts val="0"/>
              </a:spcBef>
              <a:buNone/>
            </a:pPr>
            <a:r>
              <a:rPr lang="en-US" sz="1500">
                <a:latin typeface="Courier New" pitchFamily="49" charset="0"/>
                <a:cs typeface="Courier New" pitchFamily="49" charset="0"/>
              </a:rPr>
              <a:t>29              //Ensure that the target does not exist.</a:t>
            </a:r>
          </a:p>
          <a:p>
            <a:pPr marL="0" indent="0">
              <a:spcBef>
                <a:spcPts val="0"/>
              </a:spcBef>
              <a:buNone/>
            </a:pPr>
            <a:r>
              <a:rPr lang="en-US" sz="1500">
                <a:latin typeface="Courier New" pitchFamily="49" charset="0"/>
                <a:cs typeface="Courier New" pitchFamily="49" charset="0"/>
              </a:rPr>
              <a:t>30              fi2.Delete();</a:t>
            </a:r>
          </a:p>
          <a:p>
            <a:pPr marL="0" indent="0">
              <a:spcBef>
                <a:spcPts val="0"/>
              </a:spcBef>
              <a:buNone/>
            </a:pPr>
            <a:r>
              <a:rPr lang="en-US" sz="1500">
                <a:latin typeface="Courier New" pitchFamily="49" charset="0"/>
                <a:cs typeface="Courier New" pitchFamily="49" charset="0"/>
              </a:rPr>
              <a:t>31              //Copy the file.</a:t>
            </a:r>
          </a:p>
          <a:p>
            <a:pPr marL="0" indent="0">
              <a:spcBef>
                <a:spcPts val="0"/>
              </a:spcBef>
              <a:buNone/>
            </a:pPr>
            <a:r>
              <a:rPr lang="en-US" sz="1500">
                <a:latin typeface="Courier New" pitchFamily="49" charset="0"/>
                <a:cs typeface="Courier New" pitchFamily="49" charset="0"/>
              </a:rPr>
              <a:t>32              fi1.CopyTo(path2);</a:t>
            </a:r>
          </a:p>
          <a:p>
            <a:pPr marL="0" indent="0">
              <a:spcBef>
                <a:spcPts val="0"/>
              </a:spcBef>
              <a:buNone/>
              <a:tabLst>
                <a:tab pos="633413" algn="l"/>
              </a:tabLst>
            </a:pPr>
            <a:r>
              <a:rPr lang="en-US" sz="1500">
                <a:latin typeface="Courier New" pitchFamily="49" charset="0"/>
                <a:cs typeface="Courier New" pitchFamily="49" charset="0"/>
              </a:rPr>
              <a:t>33              Console.WriteLine("{0} was copied to {1}.", path, </a:t>
            </a:r>
            <a:r>
              <a:rPr lang="en-US" sz="1500" smtClean="0">
                <a:latin typeface="Courier New" pitchFamily="49" charset="0"/>
                <a:cs typeface="Courier New" pitchFamily="49" charset="0"/>
              </a:rPr>
              <a:t>	path2</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34              //Delete the newly created file.</a:t>
            </a:r>
          </a:p>
          <a:p>
            <a:pPr marL="0" indent="0">
              <a:spcBef>
                <a:spcPts val="0"/>
              </a:spcBef>
              <a:buNone/>
            </a:pPr>
            <a:r>
              <a:rPr lang="en-US" sz="1500">
                <a:latin typeface="Courier New" pitchFamily="49" charset="0"/>
                <a:cs typeface="Courier New" pitchFamily="49" charset="0"/>
              </a:rPr>
              <a:t>35              fi2.Delete();</a:t>
            </a:r>
          </a:p>
          <a:p>
            <a:pPr marL="0" indent="0">
              <a:spcBef>
                <a:spcPts val="0"/>
              </a:spcBef>
              <a:buNone/>
              <a:tabLst>
                <a:tab pos="633413" algn="l"/>
              </a:tabLst>
            </a:pPr>
            <a:r>
              <a:rPr lang="en-US" sz="1500">
                <a:latin typeface="Courier New" pitchFamily="49" charset="0"/>
                <a:cs typeface="Courier New" pitchFamily="49" charset="0"/>
              </a:rPr>
              <a:t>36              Console.WriteLine("{0} was successfully deleted.", </a:t>
            </a:r>
            <a:r>
              <a:rPr lang="en-US" sz="1500" smtClean="0">
                <a:latin typeface="Courier New" pitchFamily="49" charset="0"/>
                <a:cs typeface="Courier New" pitchFamily="49" charset="0"/>
              </a:rPr>
              <a:t>	path2</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37          }</a:t>
            </a:r>
          </a:p>
          <a:p>
            <a:pPr marL="0" indent="0">
              <a:spcBef>
                <a:spcPts val="0"/>
              </a:spcBef>
              <a:buNone/>
            </a:pPr>
            <a:r>
              <a:rPr lang="en-US" sz="1500">
                <a:latin typeface="Courier New" pitchFamily="49" charset="0"/>
                <a:cs typeface="Courier New" pitchFamily="49" charset="0"/>
              </a:rPr>
              <a:t>38          catch (Exception e)</a:t>
            </a:r>
          </a:p>
          <a:p>
            <a:pPr marL="0" indent="0">
              <a:spcBef>
                <a:spcPts val="0"/>
              </a:spcBef>
              <a:buNone/>
            </a:pPr>
            <a:r>
              <a:rPr lang="en-US" sz="1500">
                <a:latin typeface="Courier New" pitchFamily="49" charset="0"/>
                <a:cs typeface="Courier New" pitchFamily="49" charset="0"/>
              </a:rPr>
              <a:t>39          {</a:t>
            </a:r>
          </a:p>
          <a:p>
            <a:pPr marL="0" indent="0">
              <a:spcBef>
                <a:spcPts val="0"/>
              </a:spcBef>
              <a:buNone/>
              <a:tabLst>
                <a:tab pos="574675" algn="l"/>
              </a:tabLst>
            </a:pPr>
            <a:r>
              <a:rPr lang="en-US" sz="1500">
                <a:latin typeface="Courier New" pitchFamily="49" charset="0"/>
                <a:cs typeface="Courier New" pitchFamily="49" charset="0"/>
              </a:rPr>
              <a:t>40              Console.WriteLine("The process failed: {0}", </a:t>
            </a:r>
            <a:r>
              <a:rPr lang="en-US" sz="1500" smtClean="0">
                <a:latin typeface="Courier New" pitchFamily="49" charset="0"/>
                <a:cs typeface="Courier New" pitchFamily="49" charset="0"/>
              </a:rPr>
              <a:t>	e.ToString</a:t>
            </a:r>
            <a:r>
              <a:rPr lang="en-US" sz="1500">
                <a:latin typeface="Courier New" pitchFamily="49" charset="0"/>
                <a:cs typeface="Courier New" pitchFamily="49" charset="0"/>
              </a:rPr>
              <a:t>());</a:t>
            </a:r>
          </a:p>
          <a:p>
            <a:pPr marL="0" indent="0">
              <a:spcBef>
                <a:spcPts val="0"/>
              </a:spcBef>
              <a:buNone/>
            </a:pPr>
            <a:r>
              <a:rPr lang="en-US" sz="1500">
                <a:latin typeface="Courier New" pitchFamily="49" charset="0"/>
                <a:cs typeface="Courier New" pitchFamily="49" charset="0"/>
              </a:rPr>
              <a:t>41          }</a:t>
            </a:r>
          </a:p>
          <a:p>
            <a:pPr marL="0" indent="0">
              <a:spcBef>
                <a:spcPts val="0"/>
              </a:spcBef>
              <a:buNone/>
            </a:pPr>
            <a:r>
              <a:rPr lang="en-US" sz="1500">
                <a:latin typeface="Courier New" pitchFamily="49" charset="0"/>
                <a:cs typeface="Courier New" pitchFamily="49" charset="0"/>
              </a:rPr>
              <a:t>42      }</a:t>
            </a:r>
          </a:p>
          <a:p>
            <a:pPr marL="0" indent="0">
              <a:spcBef>
                <a:spcPts val="0"/>
              </a:spcBef>
              <a:buNone/>
            </a:pPr>
            <a:r>
              <a:rPr lang="en-US" sz="1500">
                <a:latin typeface="Courier New" pitchFamily="49" charset="0"/>
                <a:cs typeface="Courier New" pitchFamily="49" charset="0"/>
              </a:rPr>
              <a:t>43  }</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a:t>FileInfo</a:t>
            </a:r>
          </a:p>
        </p:txBody>
      </p:sp>
    </p:spTree>
    <p:extLst>
      <p:ext uri="{BB962C8B-B14F-4D97-AF65-F5344CB8AC3E}">
        <p14:creationId xmlns:p14="http://schemas.microsoft.com/office/powerpoint/2010/main" val="2078304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vi-VN" sz="2800">
                <a:latin typeface="Calibri (Body) "/>
              </a:rPr>
              <a:t>Đọc và viết dữ liệu sẽ được thực hiện thông qua lớp </a:t>
            </a:r>
            <a:r>
              <a:rPr lang="en-US" sz="2800" smtClean="0">
                <a:latin typeface="Calibri (Body) "/>
              </a:rPr>
              <a:t>S</a:t>
            </a:r>
            <a:r>
              <a:rPr lang="vi-VN" sz="2800" smtClean="0">
                <a:latin typeface="Calibri (Body) "/>
              </a:rPr>
              <a:t>tream</a:t>
            </a:r>
            <a:r>
              <a:rPr lang="vi-VN" sz="2800">
                <a:latin typeface="Calibri (Body) "/>
              </a:rPr>
              <a:t>. </a:t>
            </a:r>
            <a:endParaRPr lang="en-US" sz="2800" smtClean="0">
              <a:latin typeface="Calibri (Body) "/>
            </a:endParaRPr>
          </a:p>
          <a:p>
            <a:pPr algn="just"/>
            <a:r>
              <a:rPr lang="vi-VN" sz="2800">
                <a:latin typeface="Calibri (Body) "/>
              </a:rPr>
              <a:t>Stream là 1 luồng dữ liệu, nó đưa dữ liệu từ điểm bắt đầu đến </a:t>
            </a:r>
            <a:r>
              <a:rPr lang="en-US" sz="2800" smtClean="0">
                <a:latin typeface="Calibri (Body) "/>
              </a:rPr>
              <a:t>điểm cuối.</a:t>
            </a:r>
          </a:p>
          <a:p>
            <a:pPr algn="just"/>
            <a:r>
              <a:rPr lang="vi-VN" sz="2800" smtClean="0">
                <a:latin typeface="Calibri (Body) "/>
              </a:rPr>
              <a:t>System.IO.Stream </a:t>
            </a:r>
            <a:r>
              <a:rPr lang="vi-VN" sz="2800">
                <a:latin typeface="Calibri (Body) "/>
              </a:rPr>
              <a:t>là một lớp  abstract định nghĩa một số thành viên </a:t>
            </a:r>
            <a:r>
              <a:rPr lang="en-US" sz="2800" smtClean="0">
                <a:latin typeface="Calibri (Body) "/>
              </a:rPr>
              <a:t>có khả năng</a:t>
            </a:r>
            <a:r>
              <a:rPr lang="vi-VN" sz="2800" smtClean="0">
                <a:latin typeface="Calibri (Body) "/>
              </a:rPr>
              <a:t> </a:t>
            </a:r>
            <a:r>
              <a:rPr lang="vi-VN" sz="2800">
                <a:latin typeface="Calibri (Body) "/>
              </a:rPr>
              <a:t>hỗ trợ việc đọc/viết đồng bộ (synchronus) hoặc không đồng bộ (asynchronous</a:t>
            </a:r>
            <a:r>
              <a:rPr lang="vi-VN" sz="2800" smtClean="0">
                <a:latin typeface="Calibri (Body) "/>
              </a:rPr>
              <a:t>)</a:t>
            </a:r>
            <a:r>
              <a:rPr lang="en-US" sz="2800" smtClean="0">
                <a:latin typeface="Calibri (Body) "/>
              </a:rPr>
              <a:t> đối với khối trữ tin</a:t>
            </a:r>
            <a:endParaRPr lang="en-US" sz="2800">
              <a:latin typeface="Calibri (Body) "/>
            </a:endParaRPr>
          </a:p>
        </p:txBody>
      </p:sp>
      <p:sp>
        <p:nvSpPr>
          <p:cNvPr id="7" name="Title 6"/>
          <p:cNvSpPr>
            <a:spLocks noGrp="1"/>
          </p:cNvSpPr>
          <p:nvPr>
            <p:ph type="title"/>
          </p:nvPr>
        </p:nvSpPr>
        <p:spPr>
          <a:xfrm>
            <a:off x="457200" y="0"/>
            <a:ext cx="8229600" cy="1143000"/>
          </a:xfrm>
        </p:spPr>
        <p:txBody>
          <a:bodyPr/>
          <a:lstStyle/>
          <a:p>
            <a:r>
              <a:rPr lang="en-US" b="1" smtClean="0"/>
              <a:t>Xử lí đọc/ghi file</a:t>
            </a:r>
            <a:endParaRPr lang="en-US" b="1"/>
          </a:p>
        </p:txBody>
      </p:sp>
    </p:spTree>
    <p:extLst>
      <p:ext uri="{BB962C8B-B14F-4D97-AF65-F5344CB8AC3E}">
        <p14:creationId xmlns:p14="http://schemas.microsoft.com/office/powerpoint/2010/main" val="303614264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924939329"/>
              </p:ext>
            </p:extLst>
          </p:nvPr>
        </p:nvGraphicFramePr>
        <p:xfrm>
          <a:off x="533400" y="1108095"/>
          <a:ext cx="8229600" cy="573024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US" b="1" smtClean="0"/>
                        <a:t>Thuộc</a:t>
                      </a:r>
                      <a:r>
                        <a:rPr lang="en-US" b="1" baseline="0" smtClean="0"/>
                        <a:t> tính/Phương thức cơ bản </a:t>
                      </a:r>
                      <a:endParaRPr lang="en-US" b="1"/>
                    </a:p>
                  </a:txBody>
                  <a:tcPr/>
                </a:tc>
                <a:tc>
                  <a:txBody>
                    <a:bodyPr/>
                    <a:lstStyle/>
                    <a:p>
                      <a:r>
                        <a:rPr lang="en-US" b="1" smtClean="0"/>
                        <a:t>Mô</a:t>
                      </a:r>
                      <a:r>
                        <a:rPr lang="en-US" b="1" baseline="0" smtClean="0"/>
                        <a:t> tả</a:t>
                      </a:r>
                      <a:endParaRPr lang="en-US" b="1"/>
                    </a:p>
                  </a:txBody>
                  <a:tcPr/>
                </a:tc>
              </a:tr>
              <a:tr h="370840">
                <a:tc>
                  <a:txBody>
                    <a:bodyPr/>
                    <a:lstStyle/>
                    <a:p>
                      <a:r>
                        <a:rPr lang="en-US" sz="1800" b="0" kern="1200" smtClean="0">
                          <a:solidFill>
                            <a:schemeClr val="dk1"/>
                          </a:solidFill>
                          <a:effectLst/>
                          <a:latin typeface="+mn-lt"/>
                          <a:ea typeface="+mn-ea"/>
                          <a:cs typeface="+mn-cs"/>
                        </a:rPr>
                        <a:t>CanRead</a:t>
                      </a:r>
                      <a:endParaRPr lang="en-US" b="0"/>
                    </a:p>
                  </a:txBody>
                  <a:tcPr/>
                </a:tc>
                <a:tc>
                  <a:txBody>
                    <a:bodyPr/>
                    <a:lstStyle/>
                    <a:p>
                      <a:r>
                        <a:rPr lang="en-US" b="0" smtClean="0"/>
                        <a:t>Luồng</a:t>
                      </a:r>
                      <a:r>
                        <a:rPr lang="en-US" b="0" baseline="0" smtClean="0"/>
                        <a:t> c</a:t>
                      </a:r>
                      <a:r>
                        <a:rPr lang="en-US" b="0" smtClean="0"/>
                        <a:t>ó</a:t>
                      </a:r>
                      <a:r>
                        <a:rPr lang="en-US" b="0" baseline="0" smtClean="0"/>
                        <a:t> hỗ trợ đọc</a:t>
                      </a:r>
                      <a:endParaRPr lang="en-US" b="0"/>
                    </a:p>
                  </a:txBody>
                  <a:tcPr/>
                </a:tc>
              </a:tr>
              <a:tr h="370840">
                <a:tc>
                  <a:txBody>
                    <a:bodyPr/>
                    <a:lstStyle/>
                    <a:p>
                      <a:r>
                        <a:rPr lang="en-US" b="0" smtClean="0"/>
                        <a:t>CanSeek</a:t>
                      </a:r>
                      <a:endParaRPr lang="en-US" b="0"/>
                    </a:p>
                  </a:txBody>
                  <a:tcPr/>
                </a:tc>
                <a:tc>
                  <a:txBody>
                    <a:bodyPr/>
                    <a:lstStyle/>
                    <a:p>
                      <a:r>
                        <a:rPr lang="en-US" b="0" smtClean="0"/>
                        <a:t>Luồn</a:t>
                      </a:r>
                      <a:r>
                        <a:rPr lang="en-US" b="0" baseline="0" smtClean="0"/>
                        <a:t> có hỗ trợ di chuyển con trỏ</a:t>
                      </a:r>
                      <a:endParaRPr lang="en-US" b="0"/>
                    </a:p>
                  </a:txBody>
                  <a:tcPr/>
                </a:tc>
              </a:tr>
              <a:tr h="370840">
                <a:tc>
                  <a:txBody>
                    <a:bodyPr/>
                    <a:lstStyle/>
                    <a:p>
                      <a:r>
                        <a:rPr lang="en-US" b="0" smtClean="0"/>
                        <a:t>CanTimeOut</a:t>
                      </a:r>
                      <a:endParaRPr lang="en-US" b="0"/>
                    </a:p>
                  </a:txBody>
                  <a:tcPr/>
                </a:tc>
                <a:tc>
                  <a:txBody>
                    <a:bodyPr/>
                    <a:lstStyle/>
                    <a:p>
                      <a:r>
                        <a:rPr lang="en-US" b="0" smtClean="0"/>
                        <a:t>Xác</a:t>
                      </a:r>
                      <a:r>
                        <a:rPr lang="en-US" b="0" baseline="0" smtClean="0"/>
                        <a:t> định xem luồng có timeout hay không</a:t>
                      </a:r>
                      <a:endParaRPr lang="en-US" b="0"/>
                    </a:p>
                  </a:txBody>
                  <a:tcPr/>
                </a:tc>
              </a:tr>
              <a:tr h="370840">
                <a:tc>
                  <a:txBody>
                    <a:bodyPr/>
                    <a:lstStyle/>
                    <a:p>
                      <a:r>
                        <a:rPr lang="en-US" b="0" smtClean="0"/>
                        <a:t>CanWrite</a:t>
                      </a:r>
                      <a:endParaRPr lang="en-US" b="0"/>
                    </a:p>
                  </a:txBody>
                  <a:tcPr/>
                </a:tc>
                <a:tc>
                  <a:txBody>
                    <a:bodyPr/>
                    <a:lstStyle/>
                    <a:p>
                      <a:r>
                        <a:rPr lang="en-US" b="0" smtClean="0"/>
                        <a:t>Luồng</a:t>
                      </a:r>
                      <a:r>
                        <a:rPr lang="en-US" b="0" baseline="0" smtClean="0"/>
                        <a:t> có hỗ trợ ghi</a:t>
                      </a:r>
                      <a:endParaRPr lang="en-US" b="0"/>
                    </a:p>
                  </a:txBody>
                  <a:tcPr/>
                </a:tc>
              </a:tr>
              <a:tr h="370840">
                <a:tc>
                  <a:txBody>
                    <a:bodyPr/>
                    <a:lstStyle/>
                    <a:p>
                      <a:r>
                        <a:rPr lang="en-US" b="0" smtClean="0"/>
                        <a:t>Length</a:t>
                      </a:r>
                      <a:endParaRPr lang="en-US" b="0"/>
                    </a:p>
                  </a:txBody>
                  <a:tcPr/>
                </a:tc>
                <a:tc>
                  <a:txBody>
                    <a:bodyPr/>
                    <a:lstStyle/>
                    <a:p>
                      <a:r>
                        <a:rPr lang="en-US" b="0" smtClean="0"/>
                        <a:t>Chiều</a:t>
                      </a:r>
                      <a:r>
                        <a:rPr lang="en-US" b="0" baseline="0" smtClean="0"/>
                        <a:t> dài (theo bytes) của luồng</a:t>
                      </a:r>
                      <a:endParaRPr lang="en-US" b="0"/>
                    </a:p>
                  </a:txBody>
                  <a:tcPr/>
                </a:tc>
              </a:tr>
              <a:tr h="370840">
                <a:tc>
                  <a:txBody>
                    <a:bodyPr/>
                    <a:lstStyle/>
                    <a:p>
                      <a:r>
                        <a:rPr lang="en-US" sz="1800" b="0" kern="1200" smtClean="0">
                          <a:solidFill>
                            <a:schemeClr val="dk1"/>
                          </a:solidFill>
                          <a:effectLst/>
                          <a:latin typeface="+mn-lt"/>
                          <a:ea typeface="+mn-ea"/>
                          <a:cs typeface="+mn-cs"/>
                        </a:rPr>
                        <a:t>ReadTimeout</a:t>
                      </a:r>
                      <a:endParaRPr lang="en-US" b="0"/>
                    </a:p>
                  </a:txBody>
                  <a:tcPr/>
                </a:tc>
                <a:tc>
                  <a:txBody>
                    <a:bodyPr/>
                    <a:lstStyle/>
                    <a:p>
                      <a:r>
                        <a:rPr lang="en-US" sz="1800" b="0" kern="1200" smtClean="0">
                          <a:solidFill>
                            <a:schemeClr val="dk1"/>
                          </a:solidFill>
                          <a:effectLst/>
                          <a:latin typeface="+mn-lt"/>
                          <a:ea typeface="+mn-ea"/>
                          <a:cs typeface="+mn-cs"/>
                        </a:rPr>
                        <a:t>Thiết lập timeout cho phương thức Read</a:t>
                      </a:r>
                      <a:endParaRPr lang="en-US" b="0"/>
                    </a:p>
                  </a:txBody>
                  <a:tcPr/>
                </a:tc>
              </a:tr>
              <a:tr h="370840">
                <a:tc>
                  <a:txBody>
                    <a:bodyPr/>
                    <a:lstStyle/>
                    <a:p>
                      <a:r>
                        <a:rPr lang="en-US" sz="1800" b="0" kern="1200" smtClean="0">
                          <a:solidFill>
                            <a:schemeClr val="dk1"/>
                          </a:solidFill>
                          <a:effectLst/>
                          <a:latin typeface="+mn-lt"/>
                          <a:ea typeface="+mn-ea"/>
                          <a:cs typeface="+mn-cs"/>
                        </a:rPr>
                        <a:t>WriteTimeout</a:t>
                      </a:r>
                      <a:endParaRPr lang="en-US" b="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smtClean="0">
                          <a:solidFill>
                            <a:schemeClr val="dk1"/>
                          </a:solidFill>
                          <a:effectLst/>
                          <a:latin typeface="+mn-lt"/>
                          <a:ea typeface="+mn-ea"/>
                          <a:cs typeface="+mn-cs"/>
                        </a:rPr>
                        <a:t>Thiết lập timeout cho phương thức Write</a:t>
                      </a:r>
                    </a:p>
                    <a:p>
                      <a:endParaRPr lang="en-US" b="0"/>
                    </a:p>
                  </a:txBody>
                  <a:tcPr/>
                </a:tc>
              </a:tr>
              <a:tr h="370840">
                <a:tc>
                  <a:txBody>
                    <a:bodyPr/>
                    <a:lstStyle/>
                    <a:p>
                      <a:r>
                        <a:rPr lang="en-US" sz="1800" b="0" kern="1200" smtClean="0">
                          <a:solidFill>
                            <a:schemeClr val="dk1"/>
                          </a:solidFill>
                          <a:effectLst/>
                          <a:latin typeface="+mn-lt"/>
                          <a:ea typeface="+mn-ea"/>
                          <a:cs typeface="+mn-cs"/>
                        </a:rPr>
                        <a:t>Position</a:t>
                      </a:r>
                      <a:endParaRPr lang="en-US" b="0"/>
                    </a:p>
                  </a:txBody>
                  <a:tcPr/>
                </a:tc>
                <a:tc>
                  <a:txBody>
                    <a:bodyPr/>
                    <a:lstStyle/>
                    <a:p>
                      <a:r>
                        <a:rPr lang="en-US" b="0" smtClean="0"/>
                        <a:t>Lấy</a:t>
                      </a:r>
                      <a:r>
                        <a:rPr lang="en-US" b="0" baseline="0" smtClean="0"/>
                        <a:t> hoặc xác lập vị trí con trỏ trong luồng</a:t>
                      </a:r>
                      <a:endParaRPr lang="en-US" b="0"/>
                    </a:p>
                  </a:txBody>
                  <a:tcPr/>
                </a:tc>
              </a:tr>
              <a:tr h="370840">
                <a:tc>
                  <a:txBody>
                    <a:bodyPr/>
                    <a:lstStyle/>
                    <a:p>
                      <a:r>
                        <a:rPr lang="en-US" sz="1800" b="0" kern="1200" smtClean="0">
                          <a:solidFill>
                            <a:schemeClr val="dk1"/>
                          </a:solidFill>
                          <a:effectLst/>
                          <a:latin typeface="+mn-lt"/>
                          <a:ea typeface="+mn-ea"/>
                          <a:cs typeface="+mn-cs"/>
                        </a:rPr>
                        <a:t>Close()</a:t>
                      </a:r>
                      <a:endParaRPr lang="en-US" b="0"/>
                    </a:p>
                  </a:txBody>
                  <a:tcPr/>
                </a:tc>
                <a:tc>
                  <a:txBody>
                    <a:bodyPr/>
                    <a:lstStyle/>
                    <a:p>
                      <a:r>
                        <a:rPr lang="en-US" b="0" smtClean="0"/>
                        <a:t>Đóng</a:t>
                      </a:r>
                      <a:r>
                        <a:rPr lang="en-US" b="0" baseline="0" smtClean="0"/>
                        <a:t> luồng và giải phóng tài nguôn</a:t>
                      </a:r>
                      <a:endParaRPr lang="en-US" b="0"/>
                    </a:p>
                  </a:txBody>
                  <a:tcPr/>
                </a:tc>
              </a:tr>
              <a:tr h="370840">
                <a:tc>
                  <a:txBody>
                    <a:bodyPr/>
                    <a:lstStyle/>
                    <a:p>
                      <a:r>
                        <a:rPr lang="en-US" sz="1800" b="0" kern="1200" smtClean="0">
                          <a:solidFill>
                            <a:schemeClr val="dk1"/>
                          </a:solidFill>
                          <a:effectLst/>
                          <a:latin typeface="+mn-lt"/>
                          <a:ea typeface="+mn-ea"/>
                          <a:cs typeface="+mn-cs"/>
                        </a:rPr>
                        <a:t>Flush()</a:t>
                      </a:r>
                      <a:endParaRPr lang="en-US" b="0"/>
                    </a:p>
                  </a:txBody>
                  <a:tcPr/>
                </a:tc>
                <a:tc>
                  <a:txBody>
                    <a:bodyPr/>
                    <a:lstStyle/>
                    <a:p>
                      <a:r>
                        <a:rPr lang="en-US" sz="1800" b="0" kern="1200" smtClean="0">
                          <a:solidFill>
                            <a:schemeClr val="dk1"/>
                          </a:solidFill>
                          <a:effectLst/>
                          <a:latin typeface="+mn-lt"/>
                          <a:ea typeface="+mn-ea"/>
                          <a:cs typeface="+mn-cs"/>
                        </a:rPr>
                        <a:t>Đẩy toàn bộ dữ liệu buffer trong luồng lên trên thiết bị</a:t>
                      </a:r>
                      <a:endParaRPr lang="en-US" b="0"/>
                    </a:p>
                  </a:txBody>
                  <a:tcPr/>
                </a:tc>
              </a:tr>
              <a:tr h="370840">
                <a:tc>
                  <a:txBody>
                    <a:bodyPr/>
                    <a:lstStyle/>
                    <a:p>
                      <a:r>
                        <a:rPr lang="en-US" sz="1800" b="0" kern="1200" smtClean="0">
                          <a:solidFill>
                            <a:schemeClr val="dk1"/>
                          </a:solidFill>
                          <a:effectLst/>
                          <a:latin typeface="+mn-lt"/>
                          <a:ea typeface="+mn-ea"/>
                          <a:cs typeface="+mn-cs"/>
                        </a:rPr>
                        <a:t>Read()</a:t>
                      </a:r>
                      <a:endParaRPr lang="en-US" b="0"/>
                    </a:p>
                  </a:txBody>
                  <a:tcPr/>
                </a:tc>
                <a:tc>
                  <a:txBody>
                    <a:bodyPr/>
                    <a:lstStyle/>
                    <a:p>
                      <a:r>
                        <a:rPr lang="en-US" sz="1800" b="0" kern="1200" smtClean="0">
                          <a:solidFill>
                            <a:schemeClr val="dk1"/>
                          </a:solidFill>
                          <a:effectLst/>
                          <a:latin typeface="+mn-lt"/>
                          <a:ea typeface="+mn-ea"/>
                          <a:cs typeface="+mn-cs"/>
                        </a:rPr>
                        <a:t>Thực thi phương thức đọc</a:t>
                      </a:r>
                      <a:r>
                        <a:rPr lang="en-US" sz="1800" b="0" kern="1200" baseline="0" smtClean="0">
                          <a:solidFill>
                            <a:schemeClr val="dk1"/>
                          </a:solidFill>
                          <a:effectLst/>
                          <a:latin typeface="+mn-lt"/>
                          <a:ea typeface="+mn-ea"/>
                          <a:cs typeface="+mn-cs"/>
                        </a:rPr>
                        <a:t> mảng byte </a:t>
                      </a:r>
                      <a:r>
                        <a:rPr lang="en-US" sz="1800" b="0" kern="1200" smtClean="0">
                          <a:solidFill>
                            <a:schemeClr val="dk1"/>
                          </a:solidFill>
                          <a:effectLst/>
                          <a:latin typeface="+mn-lt"/>
                          <a:ea typeface="+mn-ea"/>
                          <a:cs typeface="+mn-cs"/>
                        </a:rPr>
                        <a:t>trên luồng.</a:t>
                      </a:r>
                      <a:endParaRPr lang="en-US" b="0"/>
                    </a:p>
                  </a:txBody>
                  <a:tcPr/>
                </a:tc>
              </a:tr>
              <a:tr h="370840">
                <a:tc>
                  <a:txBody>
                    <a:bodyPr/>
                    <a:lstStyle/>
                    <a:p>
                      <a:r>
                        <a:rPr lang="en-US" sz="1800" b="0" kern="1200" smtClean="0">
                          <a:solidFill>
                            <a:schemeClr val="dk1"/>
                          </a:solidFill>
                          <a:effectLst/>
                          <a:latin typeface="+mn-lt"/>
                          <a:ea typeface="+mn-ea"/>
                          <a:cs typeface="+mn-cs"/>
                        </a:rPr>
                        <a:t>Seek()</a:t>
                      </a:r>
                      <a:endParaRPr lang="en-US" b="0"/>
                    </a:p>
                  </a:txBody>
                  <a:tcPr/>
                </a:tc>
                <a:tc>
                  <a:txBody>
                    <a:bodyPr/>
                    <a:lstStyle/>
                    <a:p>
                      <a:r>
                        <a:rPr lang="en-US" sz="1800" b="0" kern="1200" smtClean="0">
                          <a:solidFill>
                            <a:schemeClr val="dk1"/>
                          </a:solidFill>
                          <a:effectLst/>
                          <a:latin typeface="+mn-lt"/>
                          <a:ea typeface="+mn-ea"/>
                          <a:cs typeface="+mn-cs"/>
                        </a:rPr>
                        <a:t>Di chuyển vị trí con trỏ đọc</a:t>
                      </a:r>
                      <a:endParaRPr lang="en-US" b="0"/>
                    </a:p>
                  </a:txBody>
                  <a:tcPr/>
                </a:tc>
              </a:tr>
              <a:tr h="370840">
                <a:tc>
                  <a:txBody>
                    <a:bodyPr/>
                    <a:lstStyle/>
                    <a:p>
                      <a:r>
                        <a:rPr lang="en-US" sz="1800" b="0" kern="1200" smtClean="0">
                          <a:solidFill>
                            <a:schemeClr val="dk1"/>
                          </a:solidFill>
                          <a:effectLst/>
                          <a:latin typeface="+mn-lt"/>
                          <a:ea typeface="+mn-ea"/>
                          <a:cs typeface="+mn-cs"/>
                        </a:rPr>
                        <a:t>Write()</a:t>
                      </a:r>
                      <a:endParaRPr lang="en-US" b="0"/>
                    </a:p>
                  </a:txBody>
                  <a:tcPr/>
                </a:tc>
                <a:tc>
                  <a:txBody>
                    <a:bodyPr/>
                    <a:lstStyle/>
                    <a:p>
                      <a:r>
                        <a:rPr lang="en-US" sz="1800" b="0" kern="1200" smtClean="0">
                          <a:solidFill>
                            <a:schemeClr val="dk1"/>
                          </a:solidFill>
                          <a:effectLst/>
                          <a:latin typeface="+mn-lt"/>
                          <a:ea typeface="+mn-ea"/>
                          <a:cs typeface="+mn-cs"/>
                        </a:rPr>
                        <a:t>Ghi mảng byte lên trên luồng</a:t>
                      </a:r>
                      <a:endParaRPr lang="en-US" b="0"/>
                    </a:p>
                  </a:txBody>
                  <a:tcPr/>
                </a:tc>
              </a:tr>
            </a:tbl>
          </a:graphicData>
        </a:graphic>
      </p:graphicFrame>
      <p:sp>
        <p:nvSpPr>
          <p:cNvPr id="7" name="Title 6"/>
          <p:cNvSpPr>
            <a:spLocks noGrp="1"/>
          </p:cNvSpPr>
          <p:nvPr>
            <p:ph type="title"/>
          </p:nvPr>
        </p:nvSpPr>
        <p:spPr>
          <a:xfrm>
            <a:off x="457200" y="0"/>
            <a:ext cx="8229600" cy="1143000"/>
          </a:xfrm>
        </p:spPr>
        <p:txBody>
          <a:bodyPr/>
          <a:lstStyle/>
          <a:p>
            <a:r>
              <a:rPr lang="en-US" b="1" smtClean="0"/>
              <a:t>Stream Class</a:t>
            </a:r>
            <a:endParaRPr lang="en-US" b="1"/>
          </a:p>
        </p:txBody>
      </p:sp>
    </p:spTree>
    <p:extLst>
      <p:ext uri="{BB962C8B-B14F-4D97-AF65-F5344CB8AC3E}">
        <p14:creationId xmlns:p14="http://schemas.microsoft.com/office/powerpoint/2010/main" val="303614264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FileStream Class</a:t>
            </a:r>
            <a:endParaRPr lang="en-US" b="1"/>
          </a:p>
        </p:txBody>
      </p:sp>
      <p:sp>
        <p:nvSpPr>
          <p:cNvPr id="2" name="Content Placeholder 1"/>
          <p:cNvSpPr>
            <a:spLocks noGrp="1"/>
          </p:cNvSpPr>
          <p:nvPr>
            <p:ph idx="1"/>
          </p:nvPr>
        </p:nvSpPr>
        <p:spPr>
          <a:xfrm>
            <a:off x="457200" y="1371600"/>
            <a:ext cx="8229600" cy="838200"/>
          </a:xfrm>
        </p:spPr>
        <p:txBody>
          <a:bodyPr>
            <a:normAutofit/>
          </a:bodyPr>
          <a:lstStyle/>
          <a:p>
            <a:pPr marL="0" indent="0">
              <a:buNone/>
            </a:pPr>
            <a:r>
              <a:rPr lang="en-US" sz="2400" smtClean="0"/>
              <a:t>Lớp </a:t>
            </a:r>
            <a:r>
              <a:rPr lang="en-US" sz="2400"/>
              <a:t>FileStream là lớp dẫn xuất từ lớp </a:t>
            </a:r>
            <a:r>
              <a:rPr lang="en-US" sz="2400" smtClean="0"/>
              <a:t>Stream. FileStream có một số phương thức và thuộc tính riêng.</a:t>
            </a:r>
            <a:endParaRPr lang="en-US" sz="2400"/>
          </a:p>
        </p:txBody>
      </p:sp>
      <p:graphicFrame>
        <p:nvGraphicFramePr>
          <p:cNvPr id="4" name="Table 3"/>
          <p:cNvGraphicFramePr>
            <a:graphicFrameLocks noGrp="1"/>
          </p:cNvGraphicFramePr>
          <p:nvPr>
            <p:extLst>
              <p:ext uri="{D42A27DB-BD31-4B8C-83A1-F6EECF244321}">
                <p14:modId xmlns:p14="http://schemas.microsoft.com/office/powerpoint/2010/main" val="2305369655"/>
              </p:ext>
            </p:extLst>
          </p:nvPr>
        </p:nvGraphicFramePr>
        <p:xfrm>
          <a:off x="457200" y="2438400"/>
          <a:ext cx="8077200" cy="2377440"/>
        </p:xfrm>
        <a:graphic>
          <a:graphicData uri="http://schemas.openxmlformats.org/drawingml/2006/table">
            <a:tbl>
              <a:tblPr firstRow="1" bandRow="1">
                <a:tableStyleId>{5C22544A-7EE6-4342-B048-85BDC9FD1C3A}</a:tableStyleId>
              </a:tblPr>
              <a:tblGrid>
                <a:gridCol w="2819400"/>
                <a:gridCol w="5257800"/>
              </a:tblGrid>
              <a:tr h="370840">
                <a:tc>
                  <a:txBody>
                    <a:bodyPr/>
                    <a:lstStyle/>
                    <a:p>
                      <a:r>
                        <a:rPr lang="en-US" sz="2200" smtClean="0"/>
                        <a:t>Thuộc</a:t>
                      </a:r>
                      <a:r>
                        <a:rPr lang="en-US" sz="2200" baseline="0" smtClean="0"/>
                        <a:t> tính/Phương thức cơ bản</a:t>
                      </a:r>
                      <a:endParaRPr lang="en-US" sz="2200"/>
                    </a:p>
                  </a:txBody>
                  <a:tcPr/>
                </a:tc>
                <a:tc>
                  <a:txBody>
                    <a:bodyPr/>
                    <a:lstStyle/>
                    <a:p>
                      <a:r>
                        <a:rPr lang="en-US" sz="2200" smtClean="0"/>
                        <a:t>Mô</a:t>
                      </a:r>
                      <a:r>
                        <a:rPr lang="en-US" sz="2200" baseline="0" smtClean="0"/>
                        <a:t> tả</a:t>
                      </a:r>
                      <a:endParaRPr lang="en-US" sz="2200"/>
                    </a:p>
                  </a:txBody>
                  <a:tcPr/>
                </a:tc>
              </a:tr>
              <a:tr h="370840">
                <a:tc>
                  <a:txBody>
                    <a:bodyPr/>
                    <a:lstStyle/>
                    <a:p>
                      <a:r>
                        <a:rPr lang="en-US" sz="2200" b="0" kern="1200" smtClean="0">
                          <a:solidFill>
                            <a:schemeClr val="dk1"/>
                          </a:solidFill>
                          <a:effectLst/>
                          <a:latin typeface="+mn-lt"/>
                          <a:ea typeface="+mn-ea"/>
                          <a:cs typeface="+mn-cs"/>
                        </a:rPr>
                        <a:t>Name</a:t>
                      </a:r>
                      <a:endParaRPr lang="en-US" sz="2200" b="0"/>
                    </a:p>
                  </a:txBody>
                  <a:tcPr/>
                </a:tc>
                <a:tc>
                  <a:txBody>
                    <a:bodyPr/>
                    <a:lstStyle/>
                    <a:p>
                      <a:r>
                        <a:rPr lang="en-US" sz="2200" b="0" kern="1200" smtClean="0">
                          <a:solidFill>
                            <a:schemeClr val="dk1"/>
                          </a:solidFill>
                          <a:effectLst/>
                          <a:latin typeface="+mn-lt"/>
                          <a:ea typeface="+mn-ea"/>
                          <a:cs typeface="+mn-cs"/>
                        </a:rPr>
                        <a:t>Lấy tên của file</a:t>
                      </a:r>
                      <a:endParaRPr lang="en-US" sz="2200" b="0"/>
                    </a:p>
                  </a:txBody>
                  <a:tcPr/>
                </a:tc>
              </a:tr>
              <a:tr h="370840">
                <a:tc>
                  <a:txBody>
                    <a:bodyPr/>
                    <a:lstStyle/>
                    <a:p>
                      <a:r>
                        <a:rPr lang="en-US" sz="2200" b="0" kern="1200" smtClean="0">
                          <a:solidFill>
                            <a:schemeClr val="dk1"/>
                          </a:solidFill>
                          <a:effectLst/>
                          <a:latin typeface="+mn-lt"/>
                          <a:ea typeface="+mn-ea"/>
                          <a:cs typeface="+mn-cs"/>
                        </a:rPr>
                        <a:t>Lock()</a:t>
                      </a:r>
                      <a:endParaRPr lang="en-US" sz="2200" b="0"/>
                    </a:p>
                  </a:txBody>
                  <a:tcPr/>
                </a:tc>
                <a:tc>
                  <a:txBody>
                    <a:bodyPr/>
                    <a:lstStyle/>
                    <a:p>
                      <a:r>
                        <a:rPr lang="en-US" sz="2200" b="0" kern="1200" smtClean="0">
                          <a:solidFill>
                            <a:schemeClr val="dk1"/>
                          </a:solidFill>
                          <a:effectLst/>
                          <a:latin typeface="+mn-lt"/>
                          <a:ea typeface="+mn-ea"/>
                          <a:cs typeface="+mn-cs"/>
                        </a:rPr>
                        <a:t>Khóa file, tránh truy xuất đồng thời lên File</a:t>
                      </a:r>
                      <a:endParaRPr lang="en-US" sz="2200" b="0"/>
                    </a:p>
                  </a:txBody>
                  <a:tcPr/>
                </a:tc>
              </a:tr>
              <a:tr h="370840">
                <a:tc>
                  <a:txBody>
                    <a:bodyPr/>
                    <a:lstStyle/>
                    <a:p>
                      <a:r>
                        <a:rPr lang="en-US" sz="2200" b="0" kern="1200" smtClean="0">
                          <a:solidFill>
                            <a:schemeClr val="dk1"/>
                          </a:solidFill>
                          <a:effectLst/>
                          <a:latin typeface="+mn-lt"/>
                          <a:ea typeface="+mn-ea"/>
                          <a:cs typeface="+mn-cs"/>
                        </a:rPr>
                        <a:t>Unlock</a:t>
                      </a:r>
                      <a:endParaRPr lang="en-US" sz="2200" b="0"/>
                    </a:p>
                  </a:txBody>
                  <a:tcPr/>
                </a:tc>
                <a:tc>
                  <a:txBody>
                    <a:bodyPr/>
                    <a:lstStyle/>
                    <a:p>
                      <a:r>
                        <a:rPr lang="en-US" sz="2200" b="0" kern="1200" smtClean="0">
                          <a:solidFill>
                            <a:schemeClr val="dk1"/>
                          </a:solidFill>
                          <a:effectLst/>
                          <a:latin typeface="+mn-lt"/>
                          <a:ea typeface="+mn-ea"/>
                          <a:cs typeface="+mn-cs"/>
                        </a:rPr>
                        <a:t>Mở khóa file, có thể truy xuất</a:t>
                      </a:r>
                    </a:p>
                    <a:p>
                      <a:r>
                        <a:rPr lang="en-US" sz="2200" b="0" kern="1200" smtClean="0">
                          <a:solidFill>
                            <a:schemeClr val="dk1"/>
                          </a:solidFill>
                          <a:effectLst/>
                          <a:latin typeface="+mn-lt"/>
                          <a:ea typeface="+mn-ea"/>
                          <a:cs typeface="+mn-cs"/>
                        </a:rPr>
                        <a:t>đồng thời lên file</a:t>
                      </a:r>
                      <a:endParaRPr lang="en-US" sz="2200" b="0"/>
                    </a:p>
                  </a:txBody>
                  <a:tcPr/>
                </a:tc>
              </a:tr>
            </a:tbl>
          </a:graphicData>
        </a:graphic>
      </p:graphicFrame>
    </p:spTree>
    <p:extLst>
      <p:ext uri="{BB962C8B-B14F-4D97-AF65-F5344CB8AC3E}">
        <p14:creationId xmlns:p14="http://schemas.microsoft.com/office/powerpoint/2010/main" val="267496793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a:t>StreamReader</a:t>
            </a:r>
          </a:p>
        </p:txBody>
      </p:sp>
      <p:graphicFrame>
        <p:nvGraphicFramePr>
          <p:cNvPr id="2" name="Table 1"/>
          <p:cNvGraphicFramePr>
            <a:graphicFrameLocks noGrp="1"/>
          </p:cNvGraphicFramePr>
          <p:nvPr>
            <p:extLst>
              <p:ext uri="{D42A27DB-BD31-4B8C-83A1-F6EECF244321}">
                <p14:modId xmlns:p14="http://schemas.microsoft.com/office/powerpoint/2010/main" val="1709657482"/>
              </p:ext>
            </p:extLst>
          </p:nvPr>
        </p:nvGraphicFramePr>
        <p:xfrm>
          <a:off x="533400" y="1828800"/>
          <a:ext cx="8153400" cy="1483360"/>
        </p:xfrm>
        <a:graphic>
          <a:graphicData uri="http://schemas.openxmlformats.org/drawingml/2006/table">
            <a:tbl>
              <a:tblPr firstRow="1" bandRow="1">
                <a:tableStyleId>{5C22544A-7EE6-4342-B048-85BDC9FD1C3A}</a:tableStyleId>
              </a:tblPr>
              <a:tblGrid>
                <a:gridCol w="2819400"/>
                <a:gridCol w="5334000"/>
              </a:tblGrid>
              <a:tr h="370840">
                <a:tc>
                  <a:txBody>
                    <a:bodyPr/>
                    <a:lstStyle/>
                    <a:p>
                      <a:r>
                        <a:rPr lang="en-US" b="1" smtClean="0"/>
                        <a:t>Thuộc</a:t>
                      </a:r>
                      <a:r>
                        <a:rPr lang="en-US" b="1" baseline="0" smtClean="0"/>
                        <a:t> Tính</a:t>
                      </a:r>
                      <a:endParaRPr lang="en-US" b="1"/>
                    </a:p>
                  </a:txBody>
                  <a:tcPr/>
                </a:tc>
                <a:tc>
                  <a:txBody>
                    <a:bodyPr/>
                    <a:lstStyle/>
                    <a:p>
                      <a:r>
                        <a:rPr lang="en-US" b="1" smtClean="0"/>
                        <a:t>Mô</a:t>
                      </a:r>
                      <a:r>
                        <a:rPr lang="en-US" b="1" baseline="0" smtClean="0"/>
                        <a:t> tả</a:t>
                      </a:r>
                      <a:endParaRPr lang="en-US" b="1"/>
                    </a:p>
                  </a:txBody>
                  <a:tcPr/>
                </a:tc>
              </a:tr>
              <a:tr h="370840">
                <a:tc>
                  <a:txBody>
                    <a:bodyPr/>
                    <a:lstStyle/>
                    <a:p>
                      <a:r>
                        <a:rPr lang="en-US" sz="1800" b="0" kern="1200" smtClean="0">
                          <a:solidFill>
                            <a:schemeClr val="dk1"/>
                          </a:solidFill>
                          <a:effectLst/>
                          <a:latin typeface="+mn-lt"/>
                          <a:ea typeface="+mn-ea"/>
                          <a:cs typeface="+mn-cs"/>
                        </a:rPr>
                        <a:t>BaseStream</a:t>
                      </a:r>
                      <a:endParaRPr lang="en-US" b="0"/>
                    </a:p>
                  </a:txBody>
                  <a:tcPr/>
                </a:tc>
                <a:tc>
                  <a:txBody>
                    <a:bodyPr/>
                    <a:lstStyle/>
                    <a:p>
                      <a:r>
                        <a:rPr lang="en-US" b="0" smtClean="0"/>
                        <a:t>Trả</a:t>
                      </a:r>
                      <a:r>
                        <a:rPr lang="en-US" b="0" baseline="0" smtClean="0"/>
                        <a:t> về luồng đọc</a:t>
                      </a:r>
                      <a:endParaRPr lang="en-US" b="0"/>
                    </a:p>
                  </a:txBody>
                  <a:tcPr/>
                </a:tc>
              </a:tr>
              <a:tr h="370840">
                <a:tc>
                  <a:txBody>
                    <a:bodyPr/>
                    <a:lstStyle/>
                    <a:p>
                      <a:r>
                        <a:rPr lang="en-US" sz="1800" b="0" kern="1200" smtClean="0">
                          <a:solidFill>
                            <a:schemeClr val="dk1"/>
                          </a:solidFill>
                          <a:effectLst/>
                          <a:latin typeface="+mn-lt"/>
                          <a:ea typeface="+mn-ea"/>
                          <a:cs typeface="+mn-cs"/>
                        </a:rPr>
                        <a:t>CurrentEncoding</a:t>
                      </a:r>
                      <a:endParaRPr lang="en-US" b="0"/>
                    </a:p>
                  </a:txBody>
                  <a:tcPr/>
                </a:tc>
                <a:tc>
                  <a:txBody>
                    <a:bodyPr/>
                    <a:lstStyle/>
                    <a:p>
                      <a:r>
                        <a:rPr lang="en-US" sz="1800" b="0" kern="1200" smtClean="0">
                          <a:solidFill>
                            <a:schemeClr val="dk1"/>
                          </a:solidFill>
                          <a:effectLst/>
                          <a:latin typeface="+mn-lt"/>
                          <a:ea typeface="+mn-ea"/>
                          <a:cs typeface="+mn-cs"/>
                        </a:rPr>
                        <a:t>Lấy thông tin định dạng của luồng</a:t>
                      </a:r>
                      <a:r>
                        <a:rPr lang="en-US" sz="1800" b="0" kern="1200" baseline="0" smtClean="0">
                          <a:solidFill>
                            <a:schemeClr val="dk1"/>
                          </a:solidFill>
                          <a:effectLst/>
                          <a:latin typeface="+mn-lt"/>
                          <a:ea typeface="+mn-ea"/>
                          <a:cs typeface="+mn-cs"/>
                        </a:rPr>
                        <a:t> đang sử dụng</a:t>
                      </a:r>
                      <a:endParaRPr lang="en-US" sz="1800" b="0" kern="1200" smtClean="0">
                        <a:solidFill>
                          <a:schemeClr val="dk1"/>
                        </a:solidFill>
                        <a:effectLst/>
                        <a:latin typeface="+mn-lt"/>
                        <a:ea typeface="+mn-ea"/>
                        <a:cs typeface="+mn-cs"/>
                      </a:endParaRPr>
                    </a:p>
                  </a:txBody>
                  <a:tcPr/>
                </a:tc>
              </a:tr>
              <a:tr h="370840">
                <a:tc>
                  <a:txBody>
                    <a:bodyPr/>
                    <a:lstStyle/>
                    <a:p>
                      <a:r>
                        <a:rPr lang="en-US" sz="1800" b="0" kern="1200" smtClean="0">
                          <a:solidFill>
                            <a:schemeClr val="dk1"/>
                          </a:solidFill>
                          <a:effectLst/>
                          <a:latin typeface="+mn-lt"/>
                          <a:ea typeface="+mn-ea"/>
                          <a:cs typeface="+mn-cs"/>
                        </a:rPr>
                        <a:t>EndOfStream</a:t>
                      </a:r>
                      <a:endParaRPr lang="en-US" b="0"/>
                    </a:p>
                  </a:txBody>
                  <a:tcPr/>
                </a:tc>
                <a:tc>
                  <a:txBody>
                    <a:bodyPr/>
                    <a:lstStyle/>
                    <a:p>
                      <a:r>
                        <a:rPr lang="en-US" sz="1800" b="0" kern="1200" smtClean="0">
                          <a:solidFill>
                            <a:schemeClr val="dk1"/>
                          </a:solidFill>
                          <a:effectLst/>
                          <a:latin typeface="+mn-lt"/>
                          <a:ea typeface="+mn-ea"/>
                          <a:cs typeface="+mn-cs"/>
                        </a:rPr>
                        <a:t>Xác định con trỏ đọc đến cuối luồng chưa</a:t>
                      </a: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19754707"/>
              </p:ext>
            </p:extLst>
          </p:nvPr>
        </p:nvGraphicFramePr>
        <p:xfrm>
          <a:off x="533400" y="3581400"/>
          <a:ext cx="8153400" cy="2865120"/>
        </p:xfrm>
        <a:graphic>
          <a:graphicData uri="http://schemas.openxmlformats.org/drawingml/2006/table">
            <a:tbl>
              <a:tblPr firstRow="1" bandRow="1">
                <a:tableStyleId>{5C22544A-7EE6-4342-B048-85BDC9FD1C3A}</a:tableStyleId>
              </a:tblPr>
              <a:tblGrid>
                <a:gridCol w="2819400"/>
                <a:gridCol w="5334000"/>
              </a:tblGrid>
              <a:tr h="370840">
                <a:tc>
                  <a:txBody>
                    <a:bodyPr/>
                    <a:lstStyle/>
                    <a:p>
                      <a:r>
                        <a:rPr lang="en-US" smtClean="0"/>
                        <a:t>Phương</a:t>
                      </a:r>
                      <a:r>
                        <a:rPr lang="en-US" baseline="0" smtClean="0"/>
                        <a:t> thức</a:t>
                      </a:r>
                      <a:endParaRPr lang="en-US"/>
                    </a:p>
                  </a:txBody>
                  <a:tcPr/>
                </a:tc>
                <a:tc>
                  <a:txBody>
                    <a:bodyPr/>
                    <a:lstStyle/>
                    <a:p>
                      <a:r>
                        <a:rPr lang="en-US" smtClean="0"/>
                        <a:t>Mô</a:t>
                      </a:r>
                      <a:r>
                        <a:rPr lang="en-US" baseline="0" smtClean="0"/>
                        <a:t> tả</a:t>
                      </a:r>
                      <a:endParaRPr lang="en-US"/>
                    </a:p>
                  </a:txBody>
                  <a:tcPr/>
                </a:tc>
              </a:tr>
              <a:tr h="370840">
                <a:tc>
                  <a:txBody>
                    <a:bodyPr/>
                    <a:lstStyle/>
                    <a:p>
                      <a:r>
                        <a:rPr lang="en-US" sz="1800" b="0" kern="1200" smtClean="0">
                          <a:solidFill>
                            <a:schemeClr val="dk1"/>
                          </a:solidFill>
                          <a:effectLst/>
                          <a:latin typeface="+mn-lt"/>
                          <a:ea typeface="+mn-ea"/>
                          <a:cs typeface="+mn-cs"/>
                        </a:rPr>
                        <a:t>Close</a:t>
                      </a:r>
                      <a:endParaRPr lang="en-US" b="0"/>
                    </a:p>
                  </a:txBody>
                  <a:tcPr/>
                </a:tc>
                <a:tc>
                  <a:txBody>
                    <a:bodyPr/>
                    <a:lstStyle/>
                    <a:p>
                      <a:r>
                        <a:rPr lang="en-US" sz="1800" b="0" kern="1200" smtClean="0">
                          <a:solidFill>
                            <a:schemeClr val="dk1"/>
                          </a:solidFill>
                          <a:effectLst/>
                          <a:latin typeface="+mn-lt"/>
                          <a:ea typeface="+mn-ea"/>
                          <a:cs typeface="+mn-cs"/>
                        </a:rPr>
                        <a:t>Đóng luồng và giải phóng tài nguyên</a:t>
                      </a:r>
                      <a:endParaRPr lang="en-US" b="0"/>
                    </a:p>
                  </a:txBody>
                  <a:tcPr/>
                </a:tc>
              </a:tr>
              <a:tr h="370840">
                <a:tc>
                  <a:txBody>
                    <a:bodyPr/>
                    <a:lstStyle/>
                    <a:p>
                      <a:r>
                        <a:rPr lang="en-US" sz="1800" b="0" kern="1200" smtClean="0">
                          <a:solidFill>
                            <a:schemeClr val="dk1"/>
                          </a:solidFill>
                          <a:effectLst/>
                          <a:latin typeface="+mn-lt"/>
                          <a:ea typeface="+mn-ea"/>
                          <a:cs typeface="+mn-cs"/>
                        </a:rPr>
                        <a:t>Peek</a:t>
                      </a:r>
                      <a:endParaRPr lang="en-US" b="0"/>
                    </a:p>
                  </a:txBody>
                  <a:tcPr/>
                </a:tc>
                <a:tc>
                  <a:txBody>
                    <a:bodyPr/>
                    <a:lstStyle/>
                    <a:p>
                      <a:r>
                        <a:rPr lang="en-US" sz="1800" b="0" kern="1200" smtClean="0">
                          <a:solidFill>
                            <a:schemeClr val="dk1"/>
                          </a:solidFill>
                          <a:effectLst/>
                          <a:latin typeface="+mn-lt"/>
                          <a:ea typeface="+mn-ea"/>
                          <a:cs typeface="+mn-cs"/>
                        </a:rPr>
                        <a:t>Trả về giá trị kí tự tiếp theo trong luồng, không di chuyễn con trỏ đọc.</a:t>
                      </a:r>
                      <a:endParaRPr lang="en-US" b="0"/>
                    </a:p>
                  </a:txBody>
                  <a:tcPr/>
                </a:tc>
              </a:tr>
              <a:tr h="370840">
                <a:tc>
                  <a:txBody>
                    <a:bodyPr/>
                    <a:lstStyle/>
                    <a:p>
                      <a:r>
                        <a:rPr lang="en-US" sz="1800" b="0" kern="1200" smtClean="0">
                          <a:solidFill>
                            <a:schemeClr val="dk1"/>
                          </a:solidFill>
                          <a:effectLst/>
                          <a:latin typeface="+mn-lt"/>
                          <a:ea typeface="+mn-ea"/>
                          <a:cs typeface="+mn-cs"/>
                        </a:rPr>
                        <a:t>Read</a:t>
                      </a:r>
                      <a:endParaRPr lang="en-US" b="0"/>
                    </a:p>
                  </a:txBody>
                  <a:tcPr/>
                </a:tc>
                <a:tc>
                  <a:txBody>
                    <a:bodyPr/>
                    <a:lstStyle/>
                    <a:p>
                      <a:r>
                        <a:rPr lang="en-US" sz="1800" b="0" kern="1200" smtClean="0">
                          <a:solidFill>
                            <a:schemeClr val="dk1"/>
                          </a:solidFill>
                          <a:effectLst/>
                          <a:latin typeface="+mn-lt"/>
                          <a:ea typeface="+mn-ea"/>
                          <a:cs typeface="+mn-cs"/>
                        </a:rPr>
                        <a:t>Thực thi phương thức đọc mảng các kí tự trên luồng.</a:t>
                      </a:r>
                      <a:endParaRPr lang="en-US" b="0"/>
                    </a:p>
                  </a:txBody>
                  <a:tcPr/>
                </a:tc>
              </a:tr>
              <a:tr h="370840">
                <a:tc>
                  <a:txBody>
                    <a:bodyPr/>
                    <a:lstStyle/>
                    <a:p>
                      <a:r>
                        <a:rPr lang="en-US" sz="1800" b="0" kern="1200" smtClean="0">
                          <a:solidFill>
                            <a:schemeClr val="dk1"/>
                          </a:solidFill>
                          <a:effectLst/>
                          <a:latin typeface="+mn-lt"/>
                          <a:ea typeface="+mn-ea"/>
                          <a:cs typeface="+mn-cs"/>
                        </a:rPr>
                        <a:t>ReadBlock</a:t>
                      </a:r>
                      <a:endParaRPr lang="en-US" b="0"/>
                    </a:p>
                  </a:txBody>
                  <a:tcPr/>
                </a:tc>
                <a:tc>
                  <a:txBody>
                    <a:bodyPr/>
                    <a:lstStyle/>
                    <a:p>
                      <a:r>
                        <a:rPr lang="en-US" sz="1800" b="0" kern="1200" smtClean="0">
                          <a:solidFill>
                            <a:schemeClr val="dk1"/>
                          </a:solidFill>
                          <a:effectLst/>
                          <a:latin typeface="+mn-lt"/>
                          <a:ea typeface="+mn-ea"/>
                          <a:cs typeface="+mn-cs"/>
                        </a:rPr>
                        <a:t>Đọc khối kí tự tiếp theo trên luồng.</a:t>
                      </a:r>
                      <a:endParaRPr lang="en-US" b="0"/>
                    </a:p>
                  </a:txBody>
                  <a:tcPr/>
                </a:tc>
              </a:tr>
              <a:tr h="370840">
                <a:tc>
                  <a:txBody>
                    <a:bodyPr/>
                    <a:lstStyle/>
                    <a:p>
                      <a:r>
                        <a:rPr lang="en-US" sz="1800" b="0" kern="1200" smtClean="0">
                          <a:solidFill>
                            <a:schemeClr val="dk1"/>
                          </a:solidFill>
                          <a:effectLst/>
                          <a:latin typeface="+mn-lt"/>
                          <a:ea typeface="+mn-ea"/>
                          <a:cs typeface="+mn-cs"/>
                        </a:rPr>
                        <a:t>ReadLine</a:t>
                      </a:r>
                      <a:endParaRPr lang="en-US" b="0"/>
                    </a:p>
                  </a:txBody>
                  <a:tcPr/>
                </a:tc>
                <a:tc>
                  <a:txBody>
                    <a:bodyPr/>
                    <a:lstStyle/>
                    <a:p>
                      <a:r>
                        <a:rPr lang="en-US" sz="1800" b="0" kern="1200" smtClean="0">
                          <a:solidFill>
                            <a:schemeClr val="dk1"/>
                          </a:solidFill>
                          <a:effectLst/>
                          <a:latin typeface="+mn-lt"/>
                          <a:ea typeface="+mn-ea"/>
                          <a:cs typeface="+mn-cs"/>
                        </a:rPr>
                        <a:t>Đọc nguyên dòng trên luồng</a:t>
                      </a:r>
                      <a:endParaRPr lang="en-US" b="0"/>
                    </a:p>
                  </a:txBody>
                  <a:tcPr/>
                </a:tc>
              </a:tr>
              <a:tr h="370840">
                <a:tc>
                  <a:txBody>
                    <a:bodyPr/>
                    <a:lstStyle/>
                    <a:p>
                      <a:r>
                        <a:rPr lang="en-US" sz="1800" b="0" kern="1200" smtClean="0">
                          <a:solidFill>
                            <a:schemeClr val="dk1"/>
                          </a:solidFill>
                          <a:effectLst/>
                          <a:latin typeface="+mn-lt"/>
                          <a:ea typeface="+mn-ea"/>
                          <a:cs typeface="+mn-cs"/>
                        </a:rPr>
                        <a:t>ReadToEnd</a:t>
                      </a:r>
                      <a:endParaRPr lang="en-US" b="0"/>
                    </a:p>
                  </a:txBody>
                  <a:tcPr/>
                </a:tc>
                <a:tc>
                  <a:txBody>
                    <a:bodyPr/>
                    <a:lstStyle/>
                    <a:p>
                      <a:r>
                        <a:rPr lang="en-US" sz="1800" b="0" kern="1200" smtClean="0">
                          <a:solidFill>
                            <a:schemeClr val="dk1"/>
                          </a:solidFill>
                          <a:effectLst/>
                          <a:latin typeface="+mn-lt"/>
                          <a:ea typeface="+mn-ea"/>
                          <a:cs typeface="+mn-cs"/>
                        </a:rPr>
                        <a:t>Đọc tất cả các kí tự tới cuối luồng</a:t>
                      </a:r>
                      <a:endParaRPr lang="en-US" b="0"/>
                    </a:p>
                  </a:txBody>
                  <a:tcPr/>
                </a:tc>
              </a:tr>
            </a:tbl>
          </a:graphicData>
        </a:graphic>
      </p:graphicFrame>
      <p:sp>
        <p:nvSpPr>
          <p:cNvPr id="6" name="Content Placeholder 2"/>
          <p:cNvSpPr>
            <a:spLocks noGrp="1"/>
          </p:cNvSpPr>
          <p:nvPr>
            <p:ph idx="1"/>
          </p:nvPr>
        </p:nvSpPr>
        <p:spPr>
          <a:xfrm>
            <a:off x="457200" y="1371600"/>
            <a:ext cx="8229600" cy="533400"/>
          </a:xfrm>
        </p:spPr>
        <p:txBody>
          <a:bodyPr>
            <a:normAutofit/>
          </a:bodyPr>
          <a:lstStyle/>
          <a:p>
            <a:pPr marL="0" indent="0" algn="just">
              <a:buNone/>
            </a:pPr>
            <a:r>
              <a:rPr lang="en-US" sz="2400" smtClean="0">
                <a:latin typeface="Calibri (Body) "/>
              </a:rPr>
              <a:t>StreamReader có thể dùng để đọc văn bản</a:t>
            </a:r>
            <a:endParaRPr lang="en-US" sz="2400">
              <a:latin typeface="Calibri (Body) "/>
            </a:endParaRPr>
          </a:p>
        </p:txBody>
      </p:sp>
    </p:spTree>
    <p:extLst>
      <p:ext uri="{BB962C8B-B14F-4D97-AF65-F5344CB8AC3E}">
        <p14:creationId xmlns:p14="http://schemas.microsoft.com/office/powerpoint/2010/main" val="294669395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6637"/>
            <a:ext cx="8229600" cy="5211763"/>
          </a:xfrm>
        </p:spPr>
        <p:txBody>
          <a:bodyPr>
            <a:noAutofit/>
          </a:bodyPr>
          <a:lstStyle/>
          <a:p>
            <a:pPr marL="0" indent="0">
              <a:spcBef>
                <a:spcPts val="0"/>
              </a:spcBef>
              <a:buNone/>
            </a:pPr>
            <a:r>
              <a:rPr lang="en-US" sz="1400">
                <a:latin typeface="Courier New" pitchFamily="49" charset="0"/>
                <a:cs typeface="Courier New" pitchFamily="49" charset="0"/>
              </a:rPr>
              <a:t>01  using System;</a:t>
            </a:r>
          </a:p>
          <a:p>
            <a:pPr marL="0" indent="0">
              <a:spcBef>
                <a:spcPts val="0"/>
              </a:spcBef>
              <a:buNone/>
            </a:pPr>
            <a:r>
              <a:rPr lang="en-US" sz="1400">
                <a:latin typeface="Courier New" pitchFamily="49" charset="0"/>
                <a:cs typeface="Courier New" pitchFamily="49" charset="0"/>
              </a:rPr>
              <a:t>02  using System.IO;</a:t>
            </a:r>
          </a:p>
          <a:p>
            <a:pPr marL="0" indent="0">
              <a:spcBef>
                <a:spcPts val="0"/>
              </a:spcBef>
              <a:buNone/>
            </a:pPr>
            <a:r>
              <a:rPr lang="en-US" sz="1400">
                <a:latin typeface="Courier New" pitchFamily="49" charset="0"/>
                <a:cs typeface="Courier New" pitchFamily="49" charset="0"/>
              </a:rPr>
              <a:t>03  class Test</a:t>
            </a:r>
          </a:p>
          <a:p>
            <a:pPr marL="0" indent="0">
              <a:spcBef>
                <a:spcPts val="0"/>
              </a:spcBef>
              <a:buNone/>
            </a:pPr>
            <a:r>
              <a:rPr lang="en-US" sz="1400">
                <a:latin typeface="Courier New" pitchFamily="49" charset="0"/>
                <a:cs typeface="Courier New" pitchFamily="49" charset="0"/>
              </a:rPr>
              <a:t>04  {</a:t>
            </a:r>
          </a:p>
          <a:p>
            <a:pPr marL="0" indent="0">
              <a:spcBef>
                <a:spcPts val="0"/>
              </a:spcBef>
              <a:buNone/>
            </a:pPr>
            <a:r>
              <a:rPr lang="en-US" sz="1400">
                <a:latin typeface="Courier New" pitchFamily="49" charset="0"/>
                <a:cs typeface="Courier New" pitchFamily="49" charset="0"/>
              </a:rPr>
              <a:t>05      public static void Main()</a:t>
            </a:r>
          </a:p>
          <a:p>
            <a:pPr marL="0" indent="0">
              <a:spcBef>
                <a:spcPts val="0"/>
              </a:spcBef>
              <a:buNone/>
            </a:pPr>
            <a:r>
              <a:rPr lang="en-US" sz="1400">
                <a:latin typeface="Courier New" pitchFamily="49" charset="0"/>
                <a:cs typeface="Courier New" pitchFamily="49" charset="0"/>
              </a:rPr>
              <a:t>06      {</a:t>
            </a:r>
          </a:p>
          <a:p>
            <a:pPr marL="0" indent="0">
              <a:spcBef>
                <a:spcPts val="0"/>
              </a:spcBef>
              <a:buNone/>
            </a:pPr>
            <a:r>
              <a:rPr lang="en-US" sz="1400">
                <a:latin typeface="Courier New" pitchFamily="49" charset="0"/>
                <a:cs typeface="Courier New" pitchFamily="49" charset="0"/>
              </a:rPr>
              <a:t>07          try</a:t>
            </a:r>
          </a:p>
          <a:p>
            <a:pPr marL="0" indent="0">
              <a:spcBef>
                <a:spcPts val="0"/>
              </a:spcBef>
              <a:buNone/>
            </a:pPr>
            <a:r>
              <a:rPr lang="en-US" sz="1400">
                <a:latin typeface="Courier New" pitchFamily="49" charset="0"/>
                <a:cs typeface="Courier New" pitchFamily="49" charset="0"/>
              </a:rPr>
              <a:t>08          {</a:t>
            </a:r>
          </a:p>
          <a:p>
            <a:pPr marL="0" indent="0">
              <a:spcBef>
                <a:spcPts val="0"/>
              </a:spcBef>
              <a:buNone/>
            </a:pPr>
            <a:r>
              <a:rPr lang="vi-VN" sz="1400">
                <a:latin typeface="Courier New" pitchFamily="49" charset="0"/>
                <a:cs typeface="Courier New" pitchFamily="49" charset="0"/>
              </a:rPr>
              <a:t>09              // Tạo một StreamReader để đọc file</a:t>
            </a:r>
          </a:p>
          <a:p>
            <a:pPr marL="0" indent="0">
              <a:spcBef>
                <a:spcPts val="0"/>
              </a:spcBef>
              <a:buNone/>
            </a:pPr>
            <a:r>
              <a:rPr lang="en-US" sz="1400">
                <a:latin typeface="Courier New" pitchFamily="49" charset="0"/>
                <a:cs typeface="Courier New" pitchFamily="49" charset="0"/>
              </a:rPr>
              <a:t>10              using (StreamReader sr = new StreamReader("TestFile.txt"))</a:t>
            </a:r>
          </a:p>
          <a:p>
            <a:pPr marL="0" indent="0">
              <a:spcBef>
                <a:spcPts val="0"/>
              </a:spcBef>
              <a:buNone/>
            </a:pPr>
            <a:r>
              <a:rPr lang="en-US" sz="1400">
                <a:latin typeface="Courier New" pitchFamily="49" charset="0"/>
                <a:cs typeface="Courier New" pitchFamily="49" charset="0"/>
              </a:rPr>
              <a:t>11              {</a:t>
            </a:r>
          </a:p>
          <a:p>
            <a:pPr marL="0" indent="0">
              <a:spcBef>
                <a:spcPts val="0"/>
              </a:spcBef>
              <a:buNone/>
            </a:pPr>
            <a:r>
              <a:rPr lang="en-US" sz="1400">
                <a:latin typeface="Courier New" pitchFamily="49" charset="0"/>
                <a:cs typeface="Courier New" pitchFamily="49" charset="0"/>
              </a:rPr>
              <a:t>12                  string line;</a:t>
            </a:r>
          </a:p>
          <a:p>
            <a:pPr marL="0" indent="0">
              <a:spcBef>
                <a:spcPts val="0"/>
              </a:spcBef>
              <a:buNone/>
            </a:pPr>
            <a:r>
              <a:rPr lang="en-US" sz="1400">
                <a:latin typeface="Courier New" pitchFamily="49" charset="0"/>
                <a:cs typeface="Courier New" pitchFamily="49" charset="0"/>
              </a:rPr>
              <a:t>13                  // Đọc từng dòng của File                </a:t>
            </a:r>
          </a:p>
          <a:p>
            <a:pPr marL="0" indent="0">
              <a:spcBef>
                <a:spcPts val="0"/>
              </a:spcBef>
              <a:buNone/>
            </a:pPr>
            <a:r>
              <a:rPr lang="en-US" sz="1400">
                <a:latin typeface="Courier New" pitchFamily="49" charset="0"/>
                <a:cs typeface="Courier New" pitchFamily="49" charset="0"/>
              </a:rPr>
              <a:t>14                  while ((line = sr.ReadLine()) != null)</a:t>
            </a:r>
          </a:p>
          <a:p>
            <a:pPr marL="0" indent="0">
              <a:spcBef>
                <a:spcPts val="0"/>
              </a:spcBef>
              <a:buNone/>
            </a:pPr>
            <a:r>
              <a:rPr lang="en-US" sz="1400">
                <a:latin typeface="Courier New" pitchFamily="49" charset="0"/>
                <a:cs typeface="Courier New" pitchFamily="49" charset="0"/>
              </a:rPr>
              <a:t>15                  {</a:t>
            </a:r>
          </a:p>
          <a:p>
            <a:pPr marL="0" indent="0">
              <a:spcBef>
                <a:spcPts val="0"/>
              </a:spcBef>
              <a:buNone/>
            </a:pPr>
            <a:r>
              <a:rPr lang="en-US" sz="1400">
                <a:latin typeface="Courier New" pitchFamily="49" charset="0"/>
                <a:cs typeface="Courier New" pitchFamily="49" charset="0"/>
              </a:rPr>
              <a:t>16                      Console.WriteLine(line);</a:t>
            </a:r>
          </a:p>
          <a:p>
            <a:pPr marL="0" indent="0">
              <a:spcBef>
                <a:spcPts val="0"/>
              </a:spcBef>
              <a:buNone/>
            </a:pPr>
            <a:r>
              <a:rPr lang="en-US" sz="1400">
                <a:latin typeface="Courier New" pitchFamily="49" charset="0"/>
                <a:cs typeface="Courier New" pitchFamily="49" charset="0"/>
              </a:rPr>
              <a:t>17                  }</a:t>
            </a:r>
          </a:p>
          <a:p>
            <a:pPr marL="0" indent="0">
              <a:spcBef>
                <a:spcPts val="0"/>
              </a:spcBef>
              <a:buNone/>
            </a:pPr>
            <a:r>
              <a:rPr lang="en-US" sz="1400">
                <a:latin typeface="Courier New" pitchFamily="49" charset="0"/>
                <a:cs typeface="Courier New" pitchFamily="49" charset="0"/>
              </a:rPr>
              <a:t>18              }</a:t>
            </a:r>
          </a:p>
          <a:p>
            <a:pPr marL="0" indent="0">
              <a:spcBef>
                <a:spcPts val="0"/>
              </a:spcBef>
              <a:buNone/>
            </a:pPr>
            <a:r>
              <a:rPr lang="en-US" sz="1400">
                <a:latin typeface="Courier New" pitchFamily="49" charset="0"/>
                <a:cs typeface="Courier New" pitchFamily="49" charset="0"/>
              </a:rPr>
              <a:t>19          }</a:t>
            </a:r>
          </a:p>
          <a:p>
            <a:pPr marL="0" indent="0">
              <a:spcBef>
                <a:spcPts val="0"/>
              </a:spcBef>
              <a:buNone/>
            </a:pPr>
            <a:r>
              <a:rPr lang="en-US" sz="1400">
                <a:latin typeface="Courier New" pitchFamily="49" charset="0"/>
                <a:cs typeface="Courier New" pitchFamily="49" charset="0"/>
              </a:rPr>
              <a:t>20          catch (Exception e)</a:t>
            </a:r>
          </a:p>
          <a:p>
            <a:pPr marL="0" indent="0">
              <a:spcBef>
                <a:spcPts val="0"/>
              </a:spcBef>
              <a:buNone/>
            </a:pPr>
            <a:r>
              <a:rPr lang="en-US" sz="1400">
                <a:latin typeface="Courier New" pitchFamily="49" charset="0"/>
                <a:cs typeface="Courier New" pitchFamily="49" charset="0"/>
              </a:rPr>
              <a:t>21          {</a:t>
            </a:r>
          </a:p>
          <a:p>
            <a:pPr marL="0" indent="0">
              <a:spcBef>
                <a:spcPts val="0"/>
              </a:spcBef>
              <a:buNone/>
            </a:pPr>
            <a:r>
              <a:rPr lang="vi-VN" sz="1400">
                <a:latin typeface="Courier New" pitchFamily="49" charset="0"/>
                <a:cs typeface="Courier New" pitchFamily="49" charset="0"/>
              </a:rPr>
              <a:t>22              // Hiển thị thông điệp lỗi</a:t>
            </a:r>
          </a:p>
          <a:p>
            <a:pPr marL="0" indent="0">
              <a:spcBef>
                <a:spcPts val="0"/>
              </a:spcBef>
              <a:buNone/>
            </a:pPr>
            <a:r>
              <a:rPr lang="en-US" sz="1400">
                <a:latin typeface="Courier New" pitchFamily="49" charset="0"/>
                <a:cs typeface="Courier New" pitchFamily="49" charset="0"/>
              </a:rPr>
              <a:t>23              Console.WriteLine("The file could not be read:");</a:t>
            </a:r>
          </a:p>
          <a:p>
            <a:pPr marL="0" indent="0">
              <a:spcBef>
                <a:spcPts val="0"/>
              </a:spcBef>
              <a:buNone/>
            </a:pPr>
            <a:r>
              <a:rPr lang="en-US" sz="1400">
                <a:latin typeface="Courier New" pitchFamily="49" charset="0"/>
                <a:cs typeface="Courier New" pitchFamily="49" charset="0"/>
              </a:rPr>
              <a:t>24              Console.WriteLine(e.Message);</a:t>
            </a:r>
          </a:p>
          <a:p>
            <a:pPr marL="0" indent="0">
              <a:spcBef>
                <a:spcPts val="0"/>
              </a:spcBef>
              <a:buNone/>
            </a:pPr>
            <a:r>
              <a:rPr lang="en-US" sz="1400">
                <a:latin typeface="Courier New" pitchFamily="49" charset="0"/>
                <a:cs typeface="Courier New" pitchFamily="49" charset="0"/>
              </a:rPr>
              <a:t>25          }</a:t>
            </a:r>
          </a:p>
          <a:p>
            <a:pPr marL="0" indent="0">
              <a:spcBef>
                <a:spcPts val="0"/>
              </a:spcBef>
              <a:buNone/>
            </a:pPr>
            <a:r>
              <a:rPr lang="en-US" sz="1400">
                <a:latin typeface="Courier New" pitchFamily="49" charset="0"/>
                <a:cs typeface="Courier New" pitchFamily="49" charset="0"/>
              </a:rPr>
              <a:t>26      }</a:t>
            </a:r>
          </a:p>
          <a:p>
            <a:pPr marL="0" indent="0">
              <a:spcBef>
                <a:spcPts val="0"/>
              </a:spcBef>
              <a:buNone/>
            </a:pPr>
            <a:r>
              <a:rPr lang="en-US" sz="1400">
                <a:latin typeface="Courier New" pitchFamily="49" charset="0"/>
                <a:cs typeface="Courier New" pitchFamily="49" charset="0"/>
              </a:rPr>
              <a:t>27  }</a:t>
            </a: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94669395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972945969"/>
              </p:ext>
            </p:extLst>
          </p:nvPr>
        </p:nvGraphicFramePr>
        <p:xfrm>
          <a:off x="457200" y="2057400"/>
          <a:ext cx="8229600" cy="1889760"/>
        </p:xfrm>
        <a:graphic>
          <a:graphicData uri="http://schemas.openxmlformats.org/drawingml/2006/table">
            <a:tbl>
              <a:tblPr firstRow="1" bandRow="1">
                <a:tableStyleId>{5C22544A-7EE6-4342-B048-85BDC9FD1C3A}</a:tableStyleId>
              </a:tblPr>
              <a:tblGrid>
                <a:gridCol w="2362200"/>
                <a:gridCol w="5867400"/>
              </a:tblGrid>
              <a:tr h="142240">
                <a:tc>
                  <a:txBody>
                    <a:bodyPr/>
                    <a:lstStyle/>
                    <a:p>
                      <a:r>
                        <a:rPr lang="en-US" sz="2000" b="1" smtClean="0"/>
                        <a:t>Thuộc</a:t>
                      </a:r>
                      <a:r>
                        <a:rPr lang="en-US" sz="2000" b="1" baseline="0" smtClean="0"/>
                        <a:t> tính</a:t>
                      </a:r>
                      <a:endParaRPr lang="en-US" sz="2000" b="1"/>
                    </a:p>
                  </a:txBody>
                  <a:tcPr/>
                </a:tc>
                <a:tc>
                  <a:txBody>
                    <a:bodyPr/>
                    <a:lstStyle/>
                    <a:p>
                      <a:r>
                        <a:rPr lang="en-US" sz="2000" b="1" smtClean="0"/>
                        <a:t>Mô</a:t>
                      </a:r>
                      <a:r>
                        <a:rPr lang="en-US" sz="2000" b="1" baseline="0" smtClean="0"/>
                        <a:t> tả</a:t>
                      </a:r>
                      <a:endParaRPr lang="en-US" sz="2000" b="1"/>
                    </a:p>
                  </a:txBody>
                  <a:tcPr/>
                </a:tc>
              </a:tr>
              <a:tr h="370840">
                <a:tc>
                  <a:txBody>
                    <a:bodyPr/>
                    <a:lstStyle/>
                    <a:p>
                      <a:r>
                        <a:rPr lang="en-US" sz="2000" b="0" kern="1200" smtClean="0">
                          <a:solidFill>
                            <a:schemeClr val="dk1"/>
                          </a:solidFill>
                          <a:effectLst/>
                          <a:latin typeface="+mn-lt"/>
                          <a:ea typeface="+mn-ea"/>
                          <a:cs typeface="+mn-cs"/>
                        </a:rPr>
                        <a:t>AutoFlush</a:t>
                      </a:r>
                      <a:endParaRPr lang="en-US" sz="2000" b="0"/>
                    </a:p>
                  </a:txBody>
                  <a:tcPr/>
                </a:tc>
                <a:tc>
                  <a:txBody>
                    <a:bodyPr/>
                    <a:lstStyle/>
                    <a:p>
                      <a:r>
                        <a:rPr lang="en-US" sz="2000" b="0" kern="1200" smtClean="0">
                          <a:solidFill>
                            <a:schemeClr val="dk1"/>
                          </a:solidFill>
                          <a:effectLst/>
                          <a:latin typeface="+mn-lt"/>
                          <a:ea typeface="+mn-ea"/>
                          <a:cs typeface="+mn-cs"/>
                        </a:rPr>
                        <a:t>Thiết lập cơ chế tự động Flush, sau mỗi lệnh Write</a:t>
                      </a:r>
                      <a:endParaRPr lang="en-US" sz="2000" b="0"/>
                    </a:p>
                  </a:txBody>
                  <a:tcPr/>
                </a:tc>
              </a:tr>
              <a:tr h="370840">
                <a:tc>
                  <a:txBody>
                    <a:bodyPr/>
                    <a:lstStyle/>
                    <a:p>
                      <a:r>
                        <a:rPr lang="en-US" sz="2000" b="0" kern="1200" smtClean="0">
                          <a:solidFill>
                            <a:schemeClr val="dk1"/>
                          </a:solidFill>
                          <a:effectLst/>
                          <a:latin typeface="+mn-lt"/>
                          <a:ea typeface="+mn-ea"/>
                          <a:cs typeface="+mn-cs"/>
                        </a:rPr>
                        <a:t>BaseStream</a:t>
                      </a:r>
                      <a:endParaRPr lang="en-US" sz="2000" b="0"/>
                    </a:p>
                  </a:txBody>
                  <a:tcPr/>
                </a:tc>
                <a:tc>
                  <a:txBody>
                    <a:bodyPr/>
                    <a:lstStyle/>
                    <a:p>
                      <a:r>
                        <a:rPr lang="en-US" sz="2000" b="0" smtClean="0"/>
                        <a:t>Trả</a:t>
                      </a:r>
                      <a:r>
                        <a:rPr lang="en-US" sz="2000" b="0" baseline="0" smtClean="0"/>
                        <a:t> về luồng bên dưới</a:t>
                      </a:r>
                      <a:endParaRPr lang="en-US" sz="2000" b="0"/>
                    </a:p>
                  </a:txBody>
                  <a:tcPr/>
                </a:tc>
              </a:tr>
              <a:tr h="370840">
                <a:tc>
                  <a:txBody>
                    <a:bodyPr/>
                    <a:lstStyle/>
                    <a:p>
                      <a:r>
                        <a:rPr lang="en-US" sz="2000" b="0" kern="1200" smtClean="0">
                          <a:solidFill>
                            <a:schemeClr val="dk1"/>
                          </a:solidFill>
                          <a:effectLst/>
                          <a:latin typeface="+mn-lt"/>
                          <a:ea typeface="+mn-ea"/>
                          <a:cs typeface="+mn-cs"/>
                        </a:rPr>
                        <a:t>Encoding</a:t>
                      </a:r>
                      <a:endParaRPr lang="en-US" sz="2000" b="0"/>
                    </a:p>
                  </a:txBody>
                  <a:tcPr/>
                </a:tc>
                <a:tc>
                  <a:txBody>
                    <a:bodyPr/>
                    <a:lstStyle/>
                    <a:p>
                      <a:r>
                        <a:rPr lang="en-US" sz="2000" b="0" kern="1200" smtClean="0">
                          <a:solidFill>
                            <a:schemeClr val="dk1"/>
                          </a:solidFill>
                          <a:effectLst/>
                          <a:latin typeface="+mn-lt"/>
                          <a:ea typeface="+mn-ea"/>
                          <a:cs typeface="+mn-cs"/>
                        </a:rPr>
                        <a:t>Lấy chế độ mã hóa hiện hành của luồng</a:t>
                      </a:r>
                    </a:p>
                    <a:p>
                      <a:endParaRPr lang="en-US" sz="2000" b="0"/>
                    </a:p>
                  </a:txBody>
                  <a:tcPr/>
                </a:tc>
              </a:tr>
            </a:tbl>
          </a:graphicData>
        </a:graphic>
      </p:graphicFrame>
      <p:sp>
        <p:nvSpPr>
          <p:cNvPr id="7" name="Title 6"/>
          <p:cNvSpPr>
            <a:spLocks noGrp="1"/>
          </p:cNvSpPr>
          <p:nvPr>
            <p:ph type="title"/>
          </p:nvPr>
        </p:nvSpPr>
        <p:spPr>
          <a:xfrm>
            <a:off x="457200" y="0"/>
            <a:ext cx="8229600" cy="1143000"/>
          </a:xfrm>
        </p:spPr>
        <p:txBody>
          <a:bodyPr/>
          <a:lstStyle/>
          <a:p>
            <a:r>
              <a:rPr lang="en-US" b="1" smtClean="0"/>
              <a:t>StreamWriter</a:t>
            </a:r>
            <a:endParaRPr lang="en-US" b="1"/>
          </a:p>
        </p:txBody>
      </p:sp>
      <p:graphicFrame>
        <p:nvGraphicFramePr>
          <p:cNvPr id="4" name="Table 3"/>
          <p:cNvGraphicFramePr>
            <a:graphicFrameLocks noGrp="1"/>
          </p:cNvGraphicFramePr>
          <p:nvPr>
            <p:extLst>
              <p:ext uri="{D42A27DB-BD31-4B8C-83A1-F6EECF244321}">
                <p14:modId xmlns:p14="http://schemas.microsoft.com/office/powerpoint/2010/main" val="3214685037"/>
              </p:ext>
            </p:extLst>
          </p:nvPr>
        </p:nvGraphicFramePr>
        <p:xfrm>
          <a:off x="449826" y="4343400"/>
          <a:ext cx="8229600" cy="1584960"/>
        </p:xfrm>
        <a:graphic>
          <a:graphicData uri="http://schemas.openxmlformats.org/drawingml/2006/table">
            <a:tbl>
              <a:tblPr firstRow="1" bandRow="1">
                <a:tableStyleId>{5C22544A-7EE6-4342-B048-85BDC9FD1C3A}</a:tableStyleId>
              </a:tblPr>
              <a:tblGrid>
                <a:gridCol w="2369574"/>
                <a:gridCol w="5860026"/>
              </a:tblGrid>
              <a:tr h="370840">
                <a:tc>
                  <a:txBody>
                    <a:bodyPr/>
                    <a:lstStyle/>
                    <a:p>
                      <a:r>
                        <a:rPr lang="en-US" sz="2000" b="1" smtClean="0"/>
                        <a:t>Phương</a:t>
                      </a:r>
                      <a:r>
                        <a:rPr lang="en-US" sz="2000" b="1" baseline="0" smtClean="0"/>
                        <a:t> thức</a:t>
                      </a:r>
                      <a:endParaRPr lang="en-US" sz="2000" b="1"/>
                    </a:p>
                  </a:txBody>
                  <a:tcPr/>
                </a:tc>
                <a:tc>
                  <a:txBody>
                    <a:bodyPr/>
                    <a:lstStyle/>
                    <a:p>
                      <a:r>
                        <a:rPr lang="en-US" sz="2000" b="1" smtClean="0"/>
                        <a:t>Mô</a:t>
                      </a:r>
                      <a:r>
                        <a:rPr lang="en-US" sz="2000" b="1" baseline="0" smtClean="0"/>
                        <a:t> tả</a:t>
                      </a:r>
                      <a:endParaRPr lang="en-US" sz="2000" b="1"/>
                    </a:p>
                  </a:txBody>
                  <a:tcPr/>
                </a:tc>
              </a:tr>
              <a:tr h="370840">
                <a:tc>
                  <a:txBody>
                    <a:bodyPr/>
                    <a:lstStyle/>
                    <a:p>
                      <a:r>
                        <a:rPr lang="en-US" sz="2000" b="0" kern="1200" smtClean="0">
                          <a:solidFill>
                            <a:schemeClr val="dk1"/>
                          </a:solidFill>
                          <a:effectLst/>
                          <a:latin typeface="+mn-lt"/>
                          <a:ea typeface="+mn-ea"/>
                          <a:cs typeface="+mn-cs"/>
                        </a:rPr>
                        <a:t>Close</a:t>
                      </a:r>
                      <a:endParaRPr lang="en-US" sz="2000" b="0"/>
                    </a:p>
                  </a:txBody>
                  <a:tcPr/>
                </a:tc>
                <a:tc>
                  <a:txBody>
                    <a:bodyPr/>
                    <a:lstStyle/>
                    <a:p>
                      <a:r>
                        <a:rPr lang="en-US" sz="2000" b="0" kern="1200" smtClean="0">
                          <a:solidFill>
                            <a:schemeClr val="dk1"/>
                          </a:solidFill>
                          <a:effectLst/>
                          <a:latin typeface="+mn-lt"/>
                          <a:ea typeface="+mn-ea"/>
                          <a:cs typeface="+mn-cs"/>
                        </a:rPr>
                        <a:t>Đóng luồng và giải phóng tài nguyên</a:t>
                      </a:r>
                      <a:endParaRPr lang="en-US" sz="2000" b="0"/>
                    </a:p>
                  </a:txBody>
                  <a:tcPr/>
                </a:tc>
              </a:tr>
              <a:tr h="370840">
                <a:tc>
                  <a:txBody>
                    <a:bodyPr/>
                    <a:lstStyle/>
                    <a:p>
                      <a:r>
                        <a:rPr lang="en-US" sz="2000" b="0" kern="1200" smtClean="0">
                          <a:solidFill>
                            <a:schemeClr val="dk1"/>
                          </a:solidFill>
                          <a:effectLst/>
                          <a:latin typeface="+mn-lt"/>
                          <a:ea typeface="+mn-ea"/>
                          <a:cs typeface="+mn-cs"/>
                        </a:rPr>
                        <a:t>Write</a:t>
                      </a:r>
                      <a:endParaRPr lang="en-US" sz="2000" b="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smtClean="0">
                          <a:solidFill>
                            <a:schemeClr val="dk1"/>
                          </a:solidFill>
                          <a:effectLst/>
                          <a:latin typeface="+mn-lt"/>
                          <a:ea typeface="+mn-ea"/>
                          <a:cs typeface="+mn-cs"/>
                        </a:rPr>
                        <a:t>Ghi vào luồng</a:t>
                      </a:r>
                      <a:endParaRPr lang="en-US" sz="2000" b="0"/>
                    </a:p>
                  </a:txBody>
                  <a:tcPr/>
                </a:tc>
              </a:tr>
              <a:tr h="370840">
                <a:tc>
                  <a:txBody>
                    <a:bodyPr/>
                    <a:lstStyle/>
                    <a:p>
                      <a:r>
                        <a:rPr lang="en-US" sz="2000" b="0" kern="1200" smtClean="0">
                          <a:solidFill>
                            <a:schemeClr val="dk1"/>
                          </a:solidFill>
                          <a:effectLst/>
                          <a:latin typeface="+mn-lt"/>
                          <a:ea typeface="+mn-ea"/>
                          <a:cs typeface="+mn-cs"/>
                        </a:rPr>
                        <a:t>WriteLine</a:t>
                      </a:r>
                      <a:endParaRPr lang="en-US" sz="2000" b="0"/>
                    </a:p>
                  </a:txBody>
                  <a:tcPr/>
                </a:tc>
                <a:tc>
                  <a:txBody>
                    <a:bodyPr/>
                    <a:lstStyle/>
                    <a:p>
                      <a:r>
                        <a:rPr lang="en-US" sz="2000" b="0" kern="1200" smtClean="0">
                          <a:solidFill>
                            <a:schemeClr val="dk1"/>
                          </a:solidFill>
                          <a:effectLst/>
                          <a:latin typeface="+mn-lt"/>
                          <a:ea typeface="+mn-ea"/>
                          <a:cs typeface="+mn-cs"/>
                        </a:rPr>
                        <a:t>Ghi một chuỗi kí tự vào luồng và xuống hàng</a:t>
                      </a:r>
                      <a:endParaRPr lang="en-US" sz="2000" b="0"/>
                    </a:p>
                  </a:txBody>
                  <a:tcPr/>
                </a:tc>
              </a:tr>
            </a:tbl>
          </a:graphicData>
        </a:graphic>
      </p:graphicFrame>
      <p:sp>
        <p:nvSpPr>
          <p:cNvPr id="5" name="Content Placeholder 2"/>
          <p:cNvSpPr txBox="1">
            <a:spLocks/>
          </p:cNvSpPr>
          <p:nvPr/>
        </p:nvSpPr>
        <p:spPr>
          <a:xfrm>
            <a:off x="457200" y="1371600"/>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400" smtClean="0">
                <a:latin typeface="Calibri (Body) "/>
              </a:rPr>
              <a:t>StreamWriter có thể dùng để ghi văn bản</a:t>
            </a:r>
            <a:endParaRPr lang="en-US" sz="2400">
              <a:latin typeface="Calibri (Body) "/>
            </a:endParaRPr>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350838"/>
            <a:ext cx="7924800" cy="563562"/>
          </a:xfrm>
        </p:spPr>
        <p:txBody>
          <a:bodyPr>
            <a:noAutofit/>
          </a:bodyPr>
          <a:lstStyle/>
          <a:p>
            <a:r>
              <a:rPr lang="en-US" b="1" smtClean="0"/>
              <a:t>Enum(eration) – kiểu tập hợp</a:t>
            </a:r>
            <a:endParaRPr lang="en-US" b="1" dirty="0"/>
          </a:p>
        </p:txBody>
      </p:sp>
      <p:sp>
        <p:nvSpPr>
          <p:cNvPr id="21535" name="Rectangle 31"/>
          <p:cNvSpPr>
            <a:spLocks noChangeArrowheads="1"/>
          </p:cNvSpPr>
          <p:nvPr/>
        </p:nvSpPr>
        <p:spPr bwMode="auto">
          <a:xfrm>
            <a:off x="685800" y="1371600"/>
            <a:ext cx="8077200" cy="5181600"/>
          </a:xfrm>
          <a:prstGeom prst="rect">
            <a:avLst/>
          </a:prstGeom>
          <a:noFill/>
          <a:ln w="9525">
            <a:noFill/>
            <a:miter lim="800000"/>
            <a:headEnd/>
            <a:tailEnd/>
          </a:ln>
          <a:effectLst/>
        </p:spPr>
        <p:txBody>
          <a:bodyPr/>
          <a:lstStyle/>
          <a:p>
            <a:pPr marL="342900" indent="-342900">
              <a:spcBef>
                <a:spcPct val="20000"/>
              </a:spcBef>
            </a:pPr>
            <a:r>
              <a:rPr lang="en-US" sz="2000" b="1" smtClean="0">
                <a:solidFill>
                  <a:schemeClr val="accent2"/>
                </a:solidFill>
                <a:latin typeface="Courier New" pitchFamily="49" charset="0"/>
              </a:rPr>
              <a:t>enum</a:t>
            </a:r>
            <a:r>
              <a:rPr lang="en-US" sz="2000" b="1" smtClean="0">
                <a:latin typeface="Courier New" pitchFamily="49" charset="0"/>
              </a:rPr>
              <a:t> </a:t>
            </a:r>
            <a:r>
              <a:rPr lang="en-US" sz="2000" b="1" dirty="0">
                <a:solidFill>
                  <a:schemeClr val="accent2">
                    <a:lumMod val="60000"/>
                    <a:lumOff val="40000"/>
                  </a:schemeClr>
                </a:solidFill>
                <a:latin typeface="Courier New" pitchFamily="49" charset="0"/>
              </a:rPr>
              <a:t>Days</a:t>
            </a:r>
            <a:r>
              <a:rPr lang="en-US" sz="2000" b="1" dirty="0">
                <a:latin typeface="Courier New" pitchFamily="49" charset="0"/>
              </a:rPr>
              <a:t> {Sat, Sun, Mon, Tue, Wed, Thu, Fri}; </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solidFill>
                  <a:schemeClr val="accent2">
                    <a:lumMod val="60000"/>
                    <a:lumOff val="40000"/>
                  </a:schemeClr>
                </a:solidFill>
                <a:latin typeface="Courier New" pitchFamily="49" charset="0"/>
              </a:rPr>
              <a:t>Days</a:t>
            </a:r>
            <a:r>
              <a:rPr lang="en-US" sz="2000" b="1" dirty="0">
                <a:latin typeface="Courier New" pitchFamily="49" charset="0"/>
              </a:rPr>
              <a:t> d = </a:t>
            </a:r>
            <a:r>
              <a:rPr lang="en-US" sz="2000" b="1" dirty="0" err="1">
                <a:solidFill>
                  <a:schemeClr val="accent2">
                    <a:lumMod val="60000"/>
                    <a:lumOff val="40000"/>
                  </a:schemeClr>
                </a:solidFill>
                <a:latin typeface="Courier New" pitchFamily="49" charset="0"/>
              </a:rPr>
              <a:t>Days</a:t>
            </a:r>
            <a:r>
              <a:rPr lang="en-US" sz="2000" b="1" dirty="0" err="1">
                <a:latin typeface="Courier New" pitchFamily="49" charset="0"/>
              </a:rPr>
              <a:t>.Mon</a:t>
            </a:r>
            <a:r>
              <a:rPr lang="en-US" sz="2000" b="1" dirty="0">
                <a:latin typeface="Courier New" pitchFamily="49" charset="0"/>
              </a:rPr>
              <a:t>;</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latin typeface="Courier New" pitchFamily="49" charset="0"/>
              </a:rPr>
              <a:t>switch (d) {</a:t>
            </a:r>
          </a:p>
          <a:p>
            <a:pPr marL="342900" indent="-342900">
              <a:spcBef>
                <a:spcPct val="20000"/>
              </a:spcBef>
            </a:pPr>
            <a:r>
              <a:rPr lang="en-US" sz="2000" b="1" dirty="0">
                <a:latin typeface="Courier New" pitchFamily="49" charset="0"/>
              </a:rPr>
              <a:t>	case </a:t>
            </a:r>
            <a:r>
              <a:rPr lang="en-US" sz="2000" b="1" dirty="0" err="1">
                <a:latin typeface="Courier New" pitchFamily="49" charset="0"/>
              </a:rPr>
              <a:t>Days.Tue</a:t>
            </a:r>
            <a:r>
              <a:rPr lang="en-US" sz="2000" b="1" dirty="0">
                <a:latin typeface="Courier New" pitchFamily="49" charset="0"/>
              </a:rPr>
              <a:t>: …</a:t>
            </a:r>
          </a:p>
          <a:p>
            <a:pPr marL="342900" indent="-342900">
              <a:spcBef>
                <a:spcPct val="20000"/>
              </a:spcBef>
            </a:pPr>
            <a:r>
              <a:rPr lang="en-US" sz="2000" b="1" dirty="0">
                <a:latin typeface="Courier New" pitchFamily="49" charset="0"/>
              </a:rPr>
              <a:t>	case </a:t>
            </a:r>
            <a:r>
              <a:rPr lang="en-US" sz="2000" b="1" dirty="0" err="1">
                <a:latin typeface="Courier New" pitchFamily="49" charset="0"/>
              </a:rPr>
              <a:t>Days.Wed</a:t>
            </a:r>
            <a:r>
              <a:rPr lang="en-US" sz="2000" b="1" dirty="0">
                <a:latin typeface="Courier New" pitchFamily="49" charset="0"/>
              </a:rPr>
              <a:t>: …</a:t>
            </a:r>
          </a:p>
          <a:p>
            <a:pPr marL="342900" indent="-342900">
              <a:spcBef>
                <a:spcPct val="20000"/>
              </a:spcBef>
            </a:pPr>
            <a:r>
              <a:rPr lang="en-US" sz="2000" b="1" dirty="0">
                <a:latin typeface="Courier New" pitchFamily="49" charset="0"/>
              </a:rPr>
              <a:t>}</a:t>
            </a:r>
          </a:p>
          <a:p>
            <a:pPr marL="342900" indent="-342900">
              <a:spcBef>
                <a:spcPct val="20000"/>
              </a:spcBef>
            </a:pPr>
            <a:r>
              <a:rPr lang="en-US" sz="2800" dirty="0" err="1"/>
              <a:t>Rõ</a:t>
            </a:r>
            <a:r>
              <a:rPr lang="en-US" sz="2800" dirty="0"/>
              <a:t> </a:t>
            </a:r>
            <a:r>
              <a:rPr lang="en-US" sz="2800" dirty="0" err="1"/>
              <a:t>hơn</a:t>
            </a:r>
            <a:r>
              <a:rPr lang="en-US" sz="2800" dirty="0"/>
              <a:t> </a:t>
            </a:r>
            <a:r>
              <a:rPr lang="en-US" sz="2800" dirty="0" err="1"/>
              <a:t>cách</a:t>
            </a:r>
            <a:r>
              <a:rPr lang="en-US" sz="2800" dirty="0"/>
              <a:t> </a:t>
            </a:r>
            <a:r>
              <a:rPr lang="en-US" sz="2800" dirty="0" err="1"/>
              <a:t>dùng</a:t>
            </a:r>
            <a:r>
              <a:rPr lang="en-US" sz="2800" dirty="0"/>
              <a:t> </a:t>
            </a:r>
            <a:r>
              <a:rPr lang="en-US" sz="2800" dirty="0" err="1"/>
              <a:t>hằng</a:t>
            </a:r>
            <a:r>
              <a:rPr lang="en-US" sz="2800" dirty="0"/>
              <a:t> </a:t>
            </a:r>
            <a:r>
              <a:rPr lang="en-US" sz="2800" dirty="0" err="1"/>
              <a:t>truyền</a:t>
            </a:r>
            <a:r>
              <a:rPr lang="en-US" sz="2800" dirty="0"/>
              <a:t> </a:t>
            </a:r>
            <a:r>
              <a:rPr lang="en-US" sz="2800" dirty="0" err="1"/>
              <a:t>thống</a:t>
            </a:r>
            <a:r>
              <a:rPr lang="en-US" sz="2800" dirty="0"/>
              <a:t> </a:t>
            </a:r>
            <a:r>
              <a:rPr lang="en-US" sz="2800" dirty="0" err="1"/>
              <a:t>của</a:t>
            </a:r>
            <a:r>
              <a:rPr lang="en-US" sz="2800" dirty="0"/>
              <a:t> C</a:t>
            </a:r>
          </a:p>
          <a:p>
            <a:pPr marL="342900" indent="-342900">
              <a:spcBef>
                <a:spcPct val="20000"/>
              </a:spcBef>
            </a:pPr>
            <a:r>
              <a:rPr lang="en-US" sz="2000" b="1" dirty="0">
                <a:latin typeface="Courier New" pitchFamily="49" charset="0"/>
              </a:rPr>
              <a:t>const </a:t>
            </a:r>
            <a:r>
              <a:rPr lang="en-US" sz="2000" b="1" dirty="0" err="1">
                <a:latin typeface="Courier New" pitchFamily="49" charset="0"/>
              </a:rPr>
              <a:t>int</a:t>
            </a:r>
            <a:r>
              <a:rPr lang="en-US" sz="2000" b="1" dirty="0">
                <a:latin typeface="Courier New" pitchFamily="49" charset="0"/>
              </a:rPr>
              <a:t> Sat = 1;</a:t>
            </a:r>
          </a:p>
          <a:p>
            <a:pPr marL="342900" indent="-342900">
              <a:spcBef>
                <a:spcPct val="20000"/>
              </a:spcBef>
            </a:pPr>
            <a:r>
              <a:rPr lang="en-US" sz="2000" b="1" dirty="0">
                <a:latin typeface="Courier New" pitchFamily="49" charset="0"/>
              </a:rPr>
              <a:t>…</a:t>
            </a:r>
          </a:p>
          <a:p>
            <a:pPr marL="342900" indent="-342900">
              <a:spcBef>
                <a:spcPct val="20000"/>
              </a:spcBef>
            </a:pPr>
            <a:r>
              <a:rPr lang="en-US" sz="2000" b="1" dirty="0">
                <a:latin typeface="Courier New" pitchFamily="49" charset="0"/>
              </a:rPr>
              <a:t>const </a:t>
            </a:r>
            <a:r>
              <a:rPr lang="en-US" sz="2000" b="1" dirty="0" err="1">
                <a:latin typeface="Courier New" pitchFamily="49" charset="0"/>
              </a:rPr>
              <a:t>int</a:t>
            </a:r>
            <a:r>
              <a:rPr lang="en-US" sz="2000" b="1" dirty="0">
                <a:latin typeface="Courier New" pitchFamily="49" charset="0"/>
              </a:rPr>
              <a:t> Fri = 6;</a:t>
            </a:r>
          </a:p>
          <a:p>
            <a:pPr marL="342900" indent="-342900">
              <a:spcBef>
                <a:spcPct val="20000"/>
              </a:spcBef>
              <a:buFontTx/>
              <a:buChar char="•"/>
            </a:pP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1437"/>
            <a:ext cx="8229600" cy="4525963"/>
          </a:xfrm>
        </p:spPr>
        <p:txBody>
          <a:bodyPr>
            <a:noAutofit/>
          </a:bodyPr>
          <a:lstStyle/>
          <a:p>
            <a:pPr marL="0" indent="0">
              <a:spcBef>
                <a:spcPts val="0"/>
              </a:spcBef>
              <a:buNone/>
            </a:pPr>
            <a:r>
              <a:rPr lang="en-US" sz="1800">
                <a:latin typeface="Courier New" pitchFamily="49" charset="0"/>
                <a:cs typeface="Courier New" pitchFamily="49" charset="0"/>
              </a:rPr>
              <a:t>01  using System;</a:t>
            </a:r>
          </a:p>
          <a:p>
            <a:pPr marL="0" indent="0">
              <a:spcBef>
                <a:spcPts val="0"/>
              </a:spcBef>
              <a:buNone/>
            </a:pPr>
            <a:r>
              <a:rPr lang="en-US" sz="1800">
                <a:latin typeface="Courier New" pitchFamily="49" charset="0"/>
                <a:cs typeface="Courier New" pitchFamily="49" charset="0"/>
              </a:rPr>
              <a:t>02  using System.IO;</a:t>
            </a:r>
          </a:p>
          <a:p>
            <a:pPr marL="0" indent="0">
              <a:spcBef>
                <a:spcPts val="0"/>
              </a:spcBef>
              <a:buNone/>
            </a:pPr>
            <a:r>
              <a:rPr lang="en-US" sz="1800">
                <a:latin typeface="Courier New" pitchFamily="49" charset="0"/>
                <a:cs typeface="Courier New" pitchFamily="49" charset="0"/>
              </a:rPr>
              <a:t>03  class Program</a:t>
            </a:r>
          </a:p>
          <a:p>
            <a:pPr marL="0" indent="0">
              <a:spcBef>
                <a:spcPts val="0"/>
              </a:spcBef>
              <a:buNone/>
            </a:pPr>
            <a:r>
              <a:rPr lang="en-US" sz="1800">
                <a:latin typeface="Courier New" pitchFamily="49" charset="0"/>
                <a:cs typeface="Courier New" pitchFamily="49" charset="0"/>
              </a:rPr>
              <a:t>04  {</a:t>
            </a:r>
          </a:p>
          <a:p>
            <a:pPr marL="0" indent="0">
              <a:spcBef>
                <a:spcPts val="0"/>
              </a:spcBef>
              <a:buNone/>
            </a:pPr>
            <a:r>
              <a:rPr lang="en-US" sz="1800">
                <a:latin typeface="Courier New" pitchFamily="49" charset="0"/>
                <a:cs typeface="Courier New" pitchFamily="49" charset="0"/>
              </a:rPr>
              <a:t>05      static void Main(string[] args)</a:t>
            </a:r>
          </a:p>
          <a:p>
            <a:pPr marL="0" indent="0">
              <a:spcBef>
                <a:spcPts val="0"/>
              </a:spcBef>
              <a:buNone/>
            </a:pPr>
            <a:r>
              <a:rPr lang="en-US" sz="1800">
                <a:latin typeface="Courier New" pitchFamily="49" charset="0"/>
                <a:cs typeface="Courier New" pitchFamily="49" charset="0"/>
              </a:rPr>
              <a:t>06      {</a:t>
            </a:r>
          </a:p>
          <a:p>
            <a:pPr marL="0" indent="0">
              <a:spcBef>
                <a:spcPts val="0"/>
              </a:spcBef>
              <a:buNone/>
            </a:pPr>
            <a:r>
              <a:rPr lang="vi-VN" sz="1800">
                <a:latin typeface="Courier New" pitchFamily="49" charset="0"/>
                <a:cs typeface="Courier New" pitchFamily="49" charset="0"/>
              </a:rPr>
              <a:t>07          // Lấy các thư mục hiện hành trên ổ đĩa</a:t>
            </a:r>
          </a:p>
          <a:p>
            <a:pPr marL="0" indent="0">
              <a:spcBef>
                <a:spcPts val="0"/>
              </a:spcBef>
              <a:buNone/>
              <a:tabLst>
                <a:tab pos="515938" algn="l"/>
              </a:tabLst>
            </a:pPr>
            <a:r>
              <a:rPr lang="en-US" sz="1800">
                <a:latin typeface="Courier New" pitchFamily="49" charset="0"/>
                <a:cs typeface="Courier New" pitchFamily="49" charset="0"/>
              </a:rPr>
              <a:t>08          DirectoryInfo[] cDirs = new </a:t>
            </a:r>
            <a:r>
              <a:rPr lang="en-US" sz="1800" smtClean="0">
                <a:latin typeface="Courier New" pitchFamily="49" charset="0"/>
                <a:cs typeface="Courier New" pitchFamily="49" charset="0"/>
              </a:rPr>
              <a:t>	DirectoryInfo</a:t>
            </a:r>
            <a:r>
              <a:rPr lang="en-US" sz="1800">
                <a:latin typeface="Courier New" pitchFamily="49" charset="0"/>
                <a:cs typeface="Courier New" pitchFamily="49" charset="0"/>
              </a:rPr>
              <a:t>(@"c:\").GetDirectories();</a:t>
            </a:r>
          </a:p>
          <a:p>
            <a:pPr marL="0" indent="0">
              <a:spcBef>
                <a:spcPts val="0"/>
              </a:spcBef>
              <a:buNone/>
            </a:pPr>
            <a:r>
              <a:rPr lang="en-US" sz="1800">
                <a:latin typeface="Courier New" pitchFamily="49" charset="0"/>
                <a:cs typeface="Courier New" pitchFamily="49" charset="0"/>
              </a:rPr>
              <a:t>09          // Viết tên các th</a:t>
            </a:r>
            <a:r>
              <a:rPr lang="vi-VN" sz="1800">
                <a:latin typeface="Courier New" pitchFamily="49" charset="0"/>
                <a:cs typeface="Courier New" pitchFamily="49" charset="0"/>
              </a:rPr>
              <a:t>ư mục vào file</a:t>
            </a:r>
          </a:p>
          <a:p>
            <a:pPr marL="0" indent="0">
              <a:spcBef>
                <a:spcPts val="0"/>
              </a:spcBef>
              <a:buNone/>
            </a:pPr>
            <a:r>
              <a:rPr lang="en-US" sz="1800">
                <a:latin typeface="Courier New" pitchFamily="49" charset="0"/>
                <a:cs typeface="Courier New" pitchFamily="49" charset="0"/>
              </a:rPr>
              <a:t>10          using (StreamWriter sw = new </a:t>
            </a:r>
            <a:r>
              <a:rPr lang="en-US" sz="1800" smtClean="0">
                <a:latin typeface="Courier New" pitchFamily="49" charset="0"/>
                <a:cs typeface="Courier New" pitchFamily="49" charset="0"/>
              </a:rPr>
              <a:t>	StreamWriter</a:t>
            </a:r>
            <a:r>
              <a:rPr lang="en-US" sz="1800">
                <a:latin typeface="Courier New" pitchFamily="49" charset="0"/>
                <a:cs typeface="Courier New" pitchFamily="49" charset="0"/>
              </a:rPr>
              <a:t>("CDriveDirs.txt"))</a:t>
            </a:r>
          </a:p>
          <a:p>
            <a:pPr marL="0" indent="0">
              <a:spcBef>
                <a:spcPts val="0"/>
              </a:spcBef>
              <a:buNone/>
            </a:pPr>
            <a:r>
              <a:rPr lang="vi-VN" sz="1800">
                <a:latin typeface="Courier New" pitchFamily="49" charset="0"/>
                <a:cs typeface="Courier New" pitchFamily="49" charset="0"/>
              </a:rPr>
              <a:t>11          {</a:t>
            </a:r>
          </a:p>
          <a:p>
            <a:pPr marL="0" indent="0">
              <a:spcBef>
                <a:spcPts val="0"/>
              </a:spcBef>
              <a:buNone/>
            </a:pPr>
            <a:r>
              <a:rPr lang="en-US" sz="1800">
                <a:latin typeface="Courier New" pitchFamily="49" charset="0"/>
                <a:cs typeface="Courier New" pitchFamily="49" charset="0"/>
              </a:rPr>
              <a:t>12              foreach (DirectoryInfo dir in cDirs)</a:t>
            </a:r>
          </a:p>
          <a:p>
            <a:pPr marL="0" indent="0">
              <a:spcBef>
                <a:spcPts val="0"/>
              </a:spcBef>
              <a:buNone/>
            </a:pPr>
            <a:r>
              <a:rPr lang="vi-VN" sz="1800">
                <a:latin typeface="Courier New" pitchFamily="49" charset="0"/>
                <a:cs typeface="Courier New" pitchFamily="49" charset="0"/>
              </a:rPr>
              <a:t>13              {</a:t>
            </a:r>
          </a:p>
          <a:p>
            <a:pPr marL="0" indent="0">
              <a:spcBef>
                <a:spcPts val="0"/>
              </a:spcBef>
              <a:buNone/>
            </a:pPr>
            <a:r>
              <a:rPr lang="vi-VN" sz="1800">
                <a:latin typeface="Courier New" pitchFamily="49" charset="0"/>
                <a:cs typeface="Courier New" pitchFamily="49" charset="0"/>
              </a:rPr>
              <a:t>14                  sw.WriteLine(dir.Name);</a:t>
            </a:r>
          </a:p>
          <a:p>
            <a:pPr marL="0" indent="0">
              <a:spcBef>
                <a:spcPts val="0"/>
              </a:spcBef>
              <a:buNone/>
            </a:pPr>
            <a:r>
              <a:rPr lang="vi-VN" sz="1800">
                <a:latin typeface="Courier New" pitchFamily="49" charset="0"/>
                <a:cs typeface="Courier New" pitchFamily="49" charset="0"/>
              </a:rPr>
              <a:t>15  </a:t>
            </a:r>
          </a:p>
          <a:p>
            <a:pPr marL="0" indent="0">
              <a:spcBef>
                <a:spcPts val="0"/>
              </a:spcBef>
              <a:buNone/>
            </a:pPr>
            <a:r>
              <a:rPr lang="vi-VN" sz="1800">
                <a:latin typeface="Courier New" pitchFamily="49" charset="0"/>
                <a:cs typeface="Courier New" pitchFamily="49" charset="0"/>
              </a:rPr>
              <a:t>16              }</a:t>
            </a:r>
          </a:p>
          <a:p>
            <a:pPr marL="0" indent="0">
              <a:spcBef>
                <a:spcPts val="0"/>
              </a:spcBef>
              <a:buNone/>
            </a:pPr>
            <a:r>
              <a:rPr lang="vi-VN" sz="1800">
                <a:latin typeface="Courier New" pitchFamily="49" charset="0"/>
                <a:cs typeface="Courier New" pitchFamily="49" charset="0"/>
              </a:rPr>
              <a:t>17          }</a:t>
            </a:r>
          </a:p>
          <a:p>
            <a:pPr marL="0" indent="0">
              <a:spcBef>
                <a:spcPts val="0"/>
              </a:spcBef>
              <a:buNone/>
            </a:pPr>
            <a:endParaRPr lang="en-US" sz="18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273040627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810000"/>
          </a:xfrm>
        </p:spPr>
        <p:txBody>
          <a:bodyPr>
            <a:normAutofit/>
          </a:bodyPr>
          <a:lstStyle/>
          <a:p>
            <a:pPr marL="0" indent="0">
              <a:spcBef>
                <a:spcPts val="0"/>
              </a:spcBef>
              <a:buNone/>
            </a:pPr>
            <a:r>
              <a:rPr lang="vi-VN" sz="1800">
                <a:latin typeface="Courier New" pitchFamily="49" charset="0"/>
                <a:cs typeface="Courier New" pitchFamily="49" charset="0"/>
              </a:rPr>
              <a:t>18          // Đọc và hiển thi tên thư mục từ file</a:t>
            </a:r>
          </a:p>
          <a:p>
            <a:pPr marL="0" indent="0">
              <a:spcBef>
                <a:spcPts val="0"/>
              </a:spcBef>
              <a:buNone/>
            </a:pPr>
            <a:r>
              <a:rPr lang="vi-VN" sz="1800">
                <a:latin typeface="Courier New" pitchFamily="49" charset="0"/>
                <a:cs typeface="Courier New" pitchFamily="49" charset="0"/>
              </a:rPr>
              <a:t>19          string line = "";</a:t>
            </a:r>
          </a:p>
          <a:p>
            <a:pPr marL="0" indent="0">
              <a:spcBef>
                <a:spcPts val="0"/>
              </a:spcBef>
              <a:buNone/>
              <a:tabLst>
                <a:tab pos="574675" algn="l"/>
              </a:tabLst>
            </a:pPr>
            <a:r>
              <a:rPr lang="en-US" sz="1800">
                <a:latin typeface="Courier New" pitchFamily="49" charset="0"/>
                <a:cs typeface="Courier New" pitchFamily="49" charset="0"/>
              </a:rPr>
              <a:t>20          using (StreamReader sr = new </a:t>
            </a:r>
            <a:r>
              <a:rPr lang="en-US" sz="1800" smtClean="0">
                <a:latin typeface="Courier New" pitchFamily="49" charset="0"/>
                <a:cs typeface="Courier New" pitchFamily="49" charset="0"/>
              </a:rPr>
              <a:t>	StreamReader</a:t>
            </a:r>
            <a:r>
              <a:rPr lang="en-US" sz="1800">
                <a:latin typeface="Courier New" pitchFamily="49" charset="0"/>
                <a:cs typeface="Courier New" pitchFamily="49" charset="0"/>
              </a:rPr>
              <a:t>("CDriveDirs.txt"))</a:t>
            </a:r>
          </a:p>
          <a:p>
            <a:pPr marL="0" indent="0">
              <a:spcBef>
                <a:spcPts val="0"/>
              </a:spcBef>
              <a:buNone/>
            </a:pPr>
            <a:r>
              <a:rPr lang="vi-VN" sz="1800">
                <a:latin typeface="Courier New" pitchFamily="49" charset="0"/>
                <a:cs typeface="Courier New" pitchFamily="49" charset="0"/>
              </a:rPr>
              <a:t>21          {</a:t>
            </a:r>
          </a:p>
          <a:p>
            <a:pPr marL="0" indent="0">
              <a:spcBef>
                <a:spcPts val="0"/>
              </a:spcBef>
              <a:buNone/>
            </a:pPr>
            <a:r>
              <a:rPr lang="en-US" sz="1800">
                <a:latin typeface="Courier New" pitchFamily="49" charset="0"/>
                <a:cs typeface="Courier New" pitchFamily="49" charset="0"/>
              </a:rPr>
              <a:t>22              while ((line = sr.ReadLine()) != null)</a:t>
            </a:r>
          </a:p>
          <a:p>
            <a:pPr marL="0" indent="0">
              <a:spcBef>
                <a:spcPts val="0"/>
              </a:spcBef>
              <a:buNone/>
            </a:pPr>
            <a:r>
              <a:rPr lang="vi-VN" sz="1800">
                <a:latin typeface="Courier New" pitchFamily="49" charset="0"/>
                <a:cs typeface="Courier New" pitchFamily="49" charset="0"/>
              </a:rPr>
              <a:t>23              {</a:t>
            </a:r>
          </a:p>
          <a:p>
            <a:pPr marL="0" indent="0">
              <a:spcBef>
                <a:spcPts val="0"/>
              </a:spcBef>
              <a:buNone/>
            </a:pPr>
            <a:r>
              <a:rPr lang="vi-VN" sz="1800">
                <a:latin typeface="Courier New" pitchFamily="49" charset="0"/>
                <a:cs typeface="Courier New" pitchFamily="49" charset="0"/>
              </a:rPr>
              <a:t>24                  Console.WriteLine(line);</a:t>
            </a:r>
          </a:p>
          <a:p>
            <a:pPr marL="0" indent="0">
              <a:spcBef>
                <a:spcPts val="0"/>
              </a:spcBef>
              <a:buNone/>
            </a:pPr>
            <a:r>
              <a:rPr lang="vi-VN" sz="1800">
                <a:latin typeface="Courier New" pitchFamily="49" charset="0"/>
                <a:cs typeface="Courier New" pitchFamily="49" charset="0"/>
              </a:rPr>
              <a:t>25              }</a:t>
            </a:r>
          </a:p>
          <a:p>
            <a:pPr marL="0" indent="0">
              <a:spcBef>
                <a:spcPts val="0"/>
              </a:spcBef>
              <a:buNone/>
            </a:pPr>
            <a:r>
              <a:rPr lang="vi-VN" sz="1800">
                <a:latin typeface="Courier New" pitchFamily="49" charset="0"/>
                <a:cs typeface="Courier New" pitchFamily="49" charset="0"/>
              </a:rPr>
              <a:t>26          }</a:t>
            </a:r>
          </a:p>
          <a:p>
            <a:pPr marL="0" indent="0">
              <a:spcBef>
                <a:spcPts val="0"/>
              </a:spcBef>
              <a:buNone/>
            </a:pPr>
            <a:r>
              <a:rPr lang="vi-VN" sz="1800">
                <a:latin typeface="Courier New" pitchFamily="49" charset="0"/>
                <a:cs typeface="Courier New" pitchFamily="49" charset="0"/>
              </a:rPr>
              <a:t>27      }</a:t>
            </a:r>
          </a:p>
          <a:p>
            <a:pPr marL="0" indent="0">
              <a:spcBef>
                <a:spcPts val="0"/>
              </a:spcBef>
              <a:buNone/>
            </a:pPr>
            <a:r>
              <a:rPr lang="vi-VN" sz="1800">
                <a:latin typeface="Courier New" pitchFamily="49" charset="0"/>
                <a:cs typeface="Courier New" pitchFamily="49" charset="0"/>
              </a:rPr>
              <a:t>28  }</a:t>
            </a:r>
          </a:p>
          <a:p>
            <a:pPr marL="0" indent="0">
              <a:spcBef>
                <a:spcPts val="0"/>
              </a:spcBef>
              <a:buNone/>
            </a:pPr>
            <a:r>
              <a:rPr lang="vi-VN" sz="1800">
                <a:latin typeface="Courier New" pitchFamily="49" charset="0"/>
                <a:cs typeface="Courier New" pitchFamily="49" charset="0"/>
              </a:rPr>
              <a:t>29  </a:t>
            </a:r>
            <a:endParaRPr lang="en-US" sz="1800">
              <a:latin typeface="Courier New" pitchFamily="49" charset="0"/>
              <a:cs typeface="Courier New" pitchFamily="49" charset="0"/>
            </a:endParaRPr>
          </a:p>
          <a:p>
            <a:endParaRPr lang="en-US" sz="1800"/>
          </a:p>
        </p:txBody>
      </p:sp>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spTree>
    <p:extLst>
      <p:ext uri="{BB962C8B-B14F-4D97-AF65-F5344CB8AC3E}">
        <p14:creationId xmlns:p14="http://schemas.microsoft.com/office/powerpoint/2010/main" val="376734291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lstStyle/>
          <a:p>
            <a:r>
              <a:rPr lang="en-US" b="1" smtClean="0"/>
              <a:t>Ví dụ</a:t>
            </a:r>
            <a:endParaRPr lang="en-US" b="1"/>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5943903" cy="360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7487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normAutofit fontScale="92500" lnSpcReduction="20000"/>
          </a:bodyPr>
          <a:lstStyle/>
          <a:p>
            <a:pPr marL="0" indent="0">
              <a:buNone/>
            </a:pPr>
            <a:r>
              <a:rPr lang="en-US" sz="2400" smtClean="0"/>
              <a:t>Tương tự như StreamReader và StreamWriter, BinaryReader và BinaryWriter có thể dùng dể đọc file nhị phân</a:t>
            </a:r>
          </a:p>
          <a:p>
            <a:pPr marL="0" indent="0">
              <a:spcBef>
                <a:spcPts val="0"/>
              </a:spcBef>
              <a:buNone/>
            </a:pPr>
            <a:endParaRPr lang="en-US" sz="1500" smtClean="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FileStream </a:t>
            </a:r>
            <a:r>
              <a:rPr lang="en-US" sz="1900">
                <a:latin typeface="Courier New" pitchFamily="49" charset="0"/>
                <a:cs typeface="Courier New" pitchFamily="49" charset="0"/>
              </a:rPr>
              <a:t>theFile = File.Open(@"c:\somefile.bin</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r>
              <a:rPr lang="en-US" sz="1900" smtClean="0">
                <a:latin typeface="Courier New" pitchFamily="49" charset="0"/>
                <a:cs typeface="Courier New" pitchFamily="49" charset="0"/>
              </a:rPr>
              <a:t>FileMode.Open);</a:t>
            </a:r>
            <a:r>
              <a:rPr lang="en-US" sz="1900">
                <a:latin typeface="Courier New" pitchFamily="49" charset="0"/>
                <a:cs typeface="Courier New" pitchFamily="49" charset="0"/>
              </a:rPr>
              <a:t> </a:t>
            </a:r>
          </a:p>
          <a:p>
            <a:pPr marL="0" indent="0">
              <a:spcBef>
                <a:spcPts val="0"/>
              </a:spcBef>
              <a:buNone/>
            </a:pPr>
            <a:r>
              <a:rPr lang="en-US" sz="1900">
                <a:latin typeface="Courier New" pitchFamily="49" charset="0"/>
                <a:cs typeface="Courier New" pitchFamily="49" charset="0"/>
              </a:rPr>
              <a:t>BinaryReader reader = </a:t>
            </a:r>
            <a:r>
              <a:rPr lang="en-US" sz="1900" smtClean="0">
                <a:latin typeface="Courier New" pitchFamily="49" charset="0"/>
                <a:cs typeface="Courier New" pitchFamily="49" charset="0"/>
              </a:rPr>
              <a:t>new BinaryReader(theFile</a:t>
            </a:r>
            <a:r>
              <a:rPr lang="en-US" sz="1900">
                <a:latin typeface="Courier New" pitchFamily="49" charset="0"/>
                <a:cs typeface="Courier New" pitchFamily="49" charset="0"/>
              </a:rPr>
              <a:t>);</a:t>
            </a:r>
          </a:p>
          <a:p>
            <a:pPr marL="0" indent="0">
              <a:spcBef>
                <a:spcPts val="0"/>
              </a:spcBef>
              <a:buNone/>
            </a:pPr>
            <a:r>
              <a:rPr lang="en-US" sz="1900">
                <a:latin typeface="Courier New" pitchFamily="49" charset="0"/>
                <a:cs typeface="Courier New" pitchFamily="49" charset="0"/>
              </a:rPr>
              <a:t>long number = reader.ReadInt64(); byte[] bytes = reader.ReadBytes(4); string s = reader.ReadString</a:t>
            </a:r>
            <a:r>
              <a:rPr lang="en-US" sz="1900" smtClean="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reader.Close();</a:t>
            </a:r>
          </a:p>
          <a:p>
            <a:pPr marL="0" indent="0">
              <a:spcBef>
                <a:spcPts val="0"/>
              </a:spcBef>
              <a:buNone/>
            </a:pPr>
            <a:endParaRPr lang="en-US" sz="1900">
              <a:latin typeface="Courier New" pitchFamily="49" charset="0"/>
              <a:cs typeface="Courier New" pitchFamily="49" charset="0"/>
            </a:endParaRPr>
          </a:p>
          <a:p>
            <a:pPr marL="0" indent="0">
              <a:spcBef>
                <a:spcPts val="0"/>
              </a:spcBef>
              <a:buNone/>
            </a:pPr>
            <a:r>
              <a:rPr lang="en-US" sz="1900">
                <a:latin typeface="Courier New" pitchFamily="49" charset="0"/>
                <a:cs typeface="Courier New" pitchFamily="49" charset="0"/>
              </a:rPr>
              <a:t>FileStream theFile = File.Open(@"c:\somefile.bin</a:t>
            </a:r>
            <a:r>
              <a:rPr lang="en-US" sz="1900" smtClean="0">
                <a:latin typeface="Courier New" pitchFamily="49" charset="0"/>
                <a:cs typeface="Courier New" pitchFamily="49" charset="0"/>
              </a:rPr>
              <a: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	FileMode.OpenOrCreate</a:t>
            </a:r>
            <a:r>
              <a:rPr lang="en-US" sz="1900">
                <a:latin typeface="Courier New" pitchFamily="49" charset="0"/>
                <a:cs typeface="Courier New" pitchFamily="49" charset="0"/>
              </a:rPr>
              <a:t>, FileAccess.Write</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spcBef>
                <a:spcPts val="0"/>
              </a:spcBef>
              <a:buNone/>
            </a:pPr>
            <a:r>
              <a:rPr lang="en-US" sz="1900">
                <a:latin typeface="Courier New" pitchFamily="49" charset="0"/>
                <a:cs typeface="Courier New" pitchFamily="49" charset="0"/>
              </a:rPr>
              <a:t>BinaryWriter writer = </a:t>
            </a:r>
            <a:r>
              <a:rPr lang="en-US" sz="1900" smtClean="0">
                <a:latin typeface="Courier New" pitchFamily="49" charset="0"/>
                <a:cs typeface="Courier New" pitchFamily="49" charset="0"/>
              </a:rPr>
              <a:t>new BinaryWriter(theFile</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long </a:t>
            </a:r>
            <a:r>
              <a:rPr lang="en-US" sz="1900">
                <a:latin typeface="Courier New" pitchFamily="49" charset="0"/>
                <a:cs typeface="Courier New" pitchFamily="49" charset="0"/>
              </a:rPr>
              <a:t>number = 100</a:t>
            </a:r>
            <a:r>
              <a:rPr lang="en-US" sz="1900" smtClean="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 </a:t>
            </a:r>
          </a:p>
          <a:p>
            <a:pPr marL="0" indent="0">
              <a:spcBef>
                <a:spcPts val="0"/>
              </a:spcBef>
              <a:buNone/>
            </a:pPr>
            <a:r>
              <a:rPr lang="en-US" sz="1900" smtClean="0">
                <a:latin typeface="Courier New" pitchFamily="49" charset="0"/>
                <a:cs typeface="Courier New" pitchFamily="49" charset="0"/>
              </a:rPr>
              <a:t>byte</a:t>
            </a:r>
            <a:r>
              <a:rPr lang="en-US" sz="1900">
                <a:latin typeface="Courier New" pitchFamily="49" charset="0"/>
                <a:cs typeface="Courier New" pitchFamily="49" charset="0"/>
              </a:rPr>
              <a:t>[] bytes = new byte[] { 10, 20, 50, 100 };</a:t>
            </a:r>
          </a:p>
          <a:p>
            <a:pPr marL="0" indent="0">
              <a:spcBef>
                <a:spcPts val="0"/>
              </a:spcBef>
              <a:buNone/>
            </a:pPr>
            <a:r>
              <a:rPr lang="en-US" sz="1900">
                <a:latin typeface="Courier New" pitchFamily="49" charset="0"/>
                <a:cs typeface="Courier New" pitchFamily="49" charset="0"/>
              </a:rPr>
              <a:t>string s = “Toi di hoc";</a:t>
            </a:r>
          </a:p>
          <a:p>
            <a:pPr marL="0" indent="0">
              <a:spcBef>
                <a:spcPts val="0"/>
              </a:spcBef>
              <a:buNone/>
            </a:pPr>
            <a:r>
              <a:rPr lang="en-US" sz="1900">
                <a:latin typeface="Courier New" pitchFamily="49" charset="0"/>
                <a:cs typeface="Courier New" pitchFamily="49" charset="0"/>
              </a:rPr>
              <a:t>writer.Write(number); writer.Write(bytes); </a:t>
            </a:r>
            <a:r>
              <a:rPr lang="en-US" sz="1900" smtClean="0">
                <a:latin typeface="Courier New" pitchFamily="49" charset="0"/>
                <a:cs typeface="Courier New" pitchFamily="49" charset="0"/>
              </a:rPr>
              <a:t>writer.Write(s);</a:t>
            </a:r>
          </a:p>
          <a:p>
            <a:pPr marL="0" indent="0">
              <a:spcBef>
                <a:spcPts val="0"/>
              </a:spcBef>
              <a:buNone/>
            </a:pPr>
            <a:endParaRPr lang="en-US" sz="1500">
              <a:latin typeface="Courier New" pitchFamily="49" charset="0"/>
              <a:cs typeface="Courier New" pitchFamily="49" charset="0"/>
            </a:endParaRPr>
          </a:p>
        </p:txBody>
      </p:sp>
      <p:sp>
        <p:nvSpPr>
          <p:cNvPr id="7" name="Title 6"/>
          <p:cNvSpPr>
            <a:spLocks noGrp="1"/>
          </p:cNvSpPr>
          <p:nvPr>
            <p:ph type="title"/>
          </p:nvPr>
        </p:nvSpPr>
        <p:spPr>
          <a:xfrm>
            <a:off x="457200" y="0"/>
            <a:ext cx="8229600" cy="1143000"/>
          </a:xfrm>
        </p:spPr>
        <p:txBody>
          <a:bodyPr>
            <a:normAutofit/>
          </a:bodyPr>
          <a:lstStyle/>
          <a:p>
            <a:r>
              <a:rPr lang="en-US" b="1" smtClean="0"/>
              <a:t>BinaryReader và BinaryWriter</a:t>
            </a:r>
            <a:endParaRPr lang="en-US"/>
          </a:p>
        </p:txBody>
      </p:sp>
    </p:spTree>
    <p:extLst>
      <p:ext uri="{BB962C8B-B14F-4D97-AF65-F5344CB8AC3E}">
        <p14:creationId xmlns:p14="http://schemas.microsoft.com/office/powerpoint/2010/main" val="196055356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smtClean="0"/>
              <a:t>BufferedStream thường được sử dụng để tăng hiệu quả đọc ghi dữ liệu</a:t>
            </a:r>
          </a:p>
          <a:p>
            <a:pPr marL="0" indent="0">
              <a:buNone/>
            </a:pPr>
            <a:endParaRPr lang="en-US" sz="2400" smtClean="0"/>
          </a:p>
          <a:p>
            <a:pPr marL="0" indent="0">
              <a:buNone/>
            </a:pPr>
            <a:r>
              <a:rPr lang="en-US" sz="1900">
                <a:latin typeface="Courier New" pitchFamily="49" charset="0"/>
                <a:cs typeface="Courier New" pitchFamily="49" charset="0"/>
              </a:rPr>
              <a:t>FileStream newFile </a:t>
            </a:r>
            <a:r>
              <a:rPr lang="en-US" sz="1900" smtClean="0">
                <a:latin typeface="Courier New" pitchFamily="49" charset="0"/>
                <a:cs typeface="Courier New" pitchFamily="49" charset="0"/>
              </a:rPr>
              <a:t>= File.Create</a:t>
            </a:r>
            <a:r>
              <a:rPr lang="en-US" sz="1900">
                <a:latin typeface="Courier New" pitchFamily="49" charset="0"/>
                <a:cs typeface="Courier New" pitchFamily="49" charset="0"/>
              </a:rPr>
              <a:t>(@"c:\test.txt");</a:t>
            </a:r>
          </a:p>
          <a:p>
            <a:pPr marL="0" indent="0">
              <a:buNone/>
            </a:pPr>
            <a:r>
              <a:rPr lang="en-US" sz="1900" smtClean="0">
                <a:latin typeface="Courier New" pitchFamily="49" charset="0"/>
                <a:cs typeface="Courier New" pitchFamily="49" charset="0"/>
              </a:rPr>
              <a:t>BufferedStream buffered = new </a:t>
            </a:r>
            <a:r>
              <a:rPr lang="en-US" sz="1900">
                <a:latin typeface="Courier New" pitchFamily="49" charset="0"/>
                <a:cs typeface="Courier New" pitchFamily="49" charset="0"/>
              </a:rPr>
              <a:t>BufferedStream(newFile</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buNone/>
            </a:pPr>
            <a:r>
              <a:rPr lang="en-US" sz="1900">
                <a:latin typeface="Courier New" pitchFamily="49" charset="0"/>
                <a:cs typeface="Courier New" pitchFamily="49" charset="0"/>
              </a:rPr>
              <a:t>StreamWriter writer </a:t>
            </a:r>
            <a:r>
              <a:rPr lang="en-US" sz="1900" smtClean="0">
                <a:latin typeface="Courier New" pitchFamily="49" charset="0"/>
                <a:cs typeface="Courier New" pitchFamily="49" charset="0"/>
              </a:rPr>
              <a:t>= new </a:t>
            </a:r>
            <a:r>
              <a:rPr lang="en-US" sz="1900">
                <a:latin typeface="Courier New" pitchFamily="49" charset="0"/>
                <a:cs typeface="Courier New" pitchFamily="49" charset="0"/>
              </a:rPr>
              <a:t>StreamWriter(buffered</a:t>
            </a:r>
            <a:r>
              <a:rPr lang="en-US" sz="1900" smtClean="0">
                <a:latin typeface="Courier New" pitchFamily="49" charset="0"/>
                <a:cs typeface="Courier New" pitchFamily="49" charset="0"/>
              </a:rPr>
              <a:t>);</a:t>
            </a:r>
            <a:r>
              <a:rPr lang="en-US" sz="1900">
                <a:latin typeface="Courier New" pitchFamily="49" charset="0"/>
                <a:cs typeface="Courier New" pitchFamily="49" charset="0"/>
              </a:rPr>
              <a:t> </a:t>
            </a:r>
          </a:p>
          <a:p>
            <a:pPr marL="0" indent="0">
              <a:buNone/>
            </a:pPr>
            <a:r>
              <a:rPr lang="en-US" sz="1900">
                <a:latin typeface="Courier New" pitchFamily="49" charset="0"/>
                <a:cs typeface="Courier New" pitchFamily="49" charset="0"/>
              </a:rPr>
              <a:t>writer.WriteLine("Some data</a:t>
            </a:r>
            <a:r>
              <a:rPr lang="en-US" sz="1900" smtClean="0">
                <a:latin typeface="Courier New" pitchFamily="49" charset="0"/>
                <a:cs typeface="Courier New" pitchFamily="49" charset="0"/>
              </a:rPr>
              <a:t>");</a:t>
            </a:r>
          </a:p>
          <a:p>
            <a:pPr marL="0" indent="0">
              <a:buNone/>
            </a:pPr>
            <a:r>
              <a:rPr lang="en-US" sz="1900">
                <a:latin typeface="Courier New" pitchFamily="49" charset="0"/>
                <a:cs typeface="Courier New" pitchFamily="49" charset="0"/>
              </a:rPr>
              <a:t>streamWriter.Close();</a:t>
            </a:r>
          </a:p>
          <a:p>
            <a:pPr marL="0" indent="0">
              <a:buNone/>
            </a:pPr>
            <a:r>
              <a:rPr lang="en-US" sz="1900" smtClean="0">
                <a:latin typeface="Courier New" pitchFamily="49" charset="0"/>
                <a:cs typeface="Courier New" pitchFamily="49" charset="0"/>
              </a:rPr>
              <a:t>bufferedStream.Close</a:t>
            </a:r>
            <a:r>
              <a:rPr lang="en-US" sz="1900">
                <a:latin typeface="Courier New" pitchFamily="49" charset="0"/>
                <a:cs typeface="Courier New" pitchFamily="49" charset="0"/>
              </a:rPr>
              <a:t>();</a:t>
            </a:r>
          </a:p>
          <a:p>
            <a:pPr marL="0" indent="0">
              <a:buNone/>
            </a:pPr>
            <a:r>
              <a:rPr lang="en-US" sz="1900" smtClean="0">
                <a:latin typeface="Courier New" pitchFamily="49" charset="0"/>
                <a:cs typeface="Courier New" pitchFamily="49" charset="0"/>
              </a:rPr>
              <a:t>fileStream.Close</a:t>
            </a:r>
            <a:r>
              <a:rPr lang="en-US" sz="1900">
                <a:latin typeface="Courier New" pitchFamily="49" charset="0"/>
                <a:cs typeface="Courier New" pitchFamily="49" charset="0"/>
              </a:rPr>
              <a:t>();</a:t>
            </a:r>
          </a:p>
          <a:p>
            <a:pPr marL="0" indent="0">
              <a:buNone/>
            </a:pPr>
            <a:endParaRPr lang="en-US"/>
          </a:p>
        </p:txBody>
      </p:sp>
      <p:sp>
        <p:nvSpPr>
          <p:cNvPr id="7" name="Title 6"/>
          <p:cNvSpPr>
            <a:spLocks noGrp="1"/>
          </p:cNvSpPr>
          <p:nvPr>
            <p:ph type="title"/>
          </p:nvPr>
        </p:nvSpPr>
        <p:spPr>
          <a:xfrm>
            <a:off x="457200" y="0"/>
            <a:ext cx="8229600" cy="1143000"/>
          </a:xfrm>
        </p:spPr>
        <p:txBody>
          <a:bodyPr/>
          <a:lstStyle/>
          <a:p>
            <a:r>
              <a:rPr lang="en-US" b="1" smtClean="0"/>
              <a:t>BufferedStream</a:t>
            </a:r>
            <a:endParaRPr lang="en-US"/>
          </a:p>
        </p:txBody>
      </p:sp>
    </p:spTree>
    <p:extLst>
      <p:ext uri="{BB962C8B-B14F-4D97-AF65-F5344CB8AC3E}">
        <p14:creationId xmlns:p14="http://schemas.microsoft.com/office/powerpoint/2010/main" val="719374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81000"/>
            <a:ext cx="7391400" cy="563562"/>
          </a:xfrm>
        </p:spPr>
        <p:txBody>
          <a:bodyPr>
            <a:noAutofit/>
          </a:bodyPr>
          <a:lstStyle/>
          <a:p>
            <a:r>
              <a:rPr lang="en-US" b="1" dirty="0"/>
              <a:t>Value type </a:t>
            </a:r>
            <a:r>
              <a:rPr lang="en-US" b="1" dirty="0" err="1"/>
              <a:t>vs</a:t>
            </a:r>
            <a:r>
              <a:rPr lang="en-US" b="1" dirty="0"/>
              <a:t> reference type</a:t>
            </a:r>
          </a:p>
        </p:txBody>
      </p:sp>
      <p:sp>
        <p:nvSpPr>
          <p:cNvPr id="23556" name="Rectangle 4"/>
          <p:cNvSpPr>
            <a:spLocks noChangeArrowheads="1"/>
          </p:cNvSpPr>
          <p:nvPr/>
        </p:nvSpPr>
        <p:spPr bwMode="auto">
          <a:xfrm>
            <a:off x="1752600" y="28956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55</a:t>
            </a:r>
          </a:p>
        </p:txBody>
      </p:sp>
      <p:sp>
        <p:nvSpPr>
          <p:cNvPr id="23557" name="Rectangle 5"/>
          <p:cNvSpPr>
            <a:spLocks noChangeArrowheads="1"/>
          </p:cNvSpPr>
          <p:nvPr/>
        </p:nvSpPr>
        <p:spPr bwMode="auto">
          <a:xfrm>
            <a:off x="1752600" y="19812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58" name="Text Box 6"/>
          <p:cNvSpPr txBox="1">
            <a:spLocks noChangeArrowheads="1"/>
          </p:cNvSpPr>
          <p:nvPr/>
        </p:nvSpPr>
        <p:spPr bwMode="auto">
          <a:xfrm>
            <a:off x="1295400" y="19812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59" name="Text Box 7"/>
          <p:cNvSpPr txBox="1">
            <a:spLocks noChangeArrowheads="1"/>
          </p:cNvSpPr>
          <p:nvPr/>
        </p:nvSpPr>
        <p:spPr bwMode="auto">
          <a:xfrm>
            <a:off x="1295400" y="28956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60" name="Rectangle 8"/>
          <p:cNvSpPr>
            <a:spLocks noChangeArrowheads="1"/>
          </p:cNvSpPr>
          <p:nvPr/>
        </p:nvSpPr>
        <p:spPr bwMode="auto">
          <a:xfrm>
            <a:off x="5029200" y="27432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1" name="Rectangle 9"/>
          <p:cNvSpPr>
            <a:spLocks noChangeArrowheads="1"/>
          </p:cNvSpPr>
          <p:nvPr/>
        </p:nvSpPr>
        <p:spPr bwMode="auto">
          <a:xfrm>
            <a:off x="5029200" y="18288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2" name="Text Box 10"/>
          <p:cNvSpPr txBox="1">
            <a:spLocks noChangeArrowheads="1"/>
          </p:cNvSpPr>
          <p:nvPr/>
        </p:nvSpPr>
        <p:spPr bwMode="auto">
          <a:xfrm>
            <a:off x="4572000" y="18288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63" name="Text Box 11"/>
          <p:cNvSpPr txBox="1">
            <a:spLocks noChangeArrowheads="1"/>
          </p:cNvSpPr>
          <p:nvPr/>
        </p:nvSpPr>
        <p:spPr bwMode="auto">
          <a:xfrm>
            <a:off x="4572000" y="27432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64" name="Rectangle 12"/>
          <p:cNvSpPr>
            <a:spLocks noChangeArrowheads="1"/>
          </p:cNvSpPr>
          <p:nvPr/>
        </p:nvSpPr>
        <p:spPr bwMode="auto">
          <a:xfrm>
            <a:off x="6248400" y="18288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65" name="Rectangle 13"/>
          <p:cNvSpPr>
            <a:spLocks noChangeArrowheads="1"/>
          </p:cNvSpPr>
          <p:nvPr/>
        </p:nvSpPr>
        <p:spPr bwMode="auto">
          <a:xfrm>
            <a:off x="6248400" y="27432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55</a:t>
            </a:r>
          </a:p>
        </p:txBody>
      </p:sp>
      <p:sp>
        <p:nvSpPr>
          <p:cNvPr id="23566" name="Line 14"/>
          <p:cNvSpPr>
            <a:spLocks noChangeShapeType="1"/>
          </p:cNvSpPr>
          <p:nvPr/>
        </p:nvSpPr>
        <p:spPr bwMode="auto">
          <a:xfrm>
            <a:off x="5410200" y="20574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67" name="Line 15"/>
          <p:cNvSpPr>
            <a:spLocks noChangeShapeType="1"/>
          </p:cNvSpPr>
          <p:nvPr/>
        </p:nvSpPr>
        <p:spPr bwMode="auto">
          <a:xfrm>
            <a:off x="5410200" y="30480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68" name="Rectangle 16"/>
          <p:cNvSpPr>
            <a:spLocks noChangeArrowheads="1"/>
          </p:cNvSpPr>
          <p:nvPr/>
        </p:nvSpPr>
        <p:spPr bwMode="auto">
          <a:xfrm>
            <a:off x="4953000" y="48768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69" name="Rectangle 17"/>
          <p:cNvSpPr>
            <a:spLocks noChangeArrowheads="1"/>
          </p:cNvSpPr>
          <p:nvPr/>
        </p:nvSpPr>
        <p:spPr bwMode="auto">
          <a:xfrm>
            <a:off x="4953000" y="3962400"/>
            <a:ext cx="533400" cy="533400"/>
          </a:xfrm>
          <a:prstGeom prst="rect">
            <a:avLst/>
          </a:prstGeom>
          <a:noFill/>
          <a:ln w="25400">
            <a:solidFill>
              <a:schemeClr val="tx1"/>
            </a:solidFill>
            <a:miter lim="800000"/>
            <a:headEnd/>
            <a:tailEnd/>
          </a:ln>
          <a:effectLst/>
        </p:spPr>
        <p:txBody>
          <a:bodyPr wrap="none" anchor="ctr"/>
          <a:lstStyle/>
          <a:p>
            <a:pPr algn="ctr"/>
            <a:r>
              <a:rPr lang="en-US">
                <a:latin typeface="+mj-lt"/>
              </a:rPr>
              <a:t>?</a:t>
            </a:r>
          </a:p>
        </p:txBody>
      </p:sp>
      <p:sp>
        <p:nvSpPr>
          <p:cNvPr id="23570" name="Text Box 18"/>
          <p:cNvSpPr txBox="1">
            <a:spLocks noChangeArrowheads="1"/>
          </p:cNvSpPr>
          <p:nvPr/>
        </p:nvSpPr>
        <p:spPr bwMode="auto">
          <a:xfrm>
            <a:off x="4495800" y="39624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A</a:t>
            </a:r>
          </a:p>
        </p:txBody>
      </p:sp>
      <p:sp>
        <p:nvSpPr>
          <p:cNvPr id="23571" name="Text Box 19"/>
          <p:cNvSpPr txBox="1">
            <a:spLocks noChangeArrowheads="1"/>
          </p:cNvSpPr>
          <p:nvPr/>
        </p:nvSpPr>
        <p:spPr bwMode="auto">
          <a:xfrm>
            <a:off x="4495800" y="4876800"/>
            <a:ext cx="381000" cy="400110"/>
          </a:xfrm>
          <a:prstGeom prst="rect">
            <a:avLst/>
          </a:prstGeom>
          <a:noFill/>
          <a:ln w="9525">
            <a:noFill/>
            <a:miter lim="800000"/>
            <a:headEnd/>
            <a:tailEnd/>
          </a:ln>
          <a:effectLst/>
        </p:spPr>
        <p:txBody>
          <a:bodyPr>
            <a:spAutoFit/>
          </a:bodyPr>
          <a:lstStyle/>
          <a:p>
            <a:pPr>
              <a:spcBef>
                <a:spcPct val="50000"/>
              </a:spcBef>
            </a:pPr>
            <a:r>
              <a:rPr lang="en-US">
                <a:latin typeface="+mj-lt"/>
              </a:rPr>
              <a:t>B</a:t>
            </a:r>
          </a:p>
        </p:txBody>
      </p:sp>
      <p:sp>
        <p:nvSpPr>
          <p:cNvPr id="23572" name="Rectangle 20"/>
          <p:cNvSpPr>
            <a:spLocks noChangeArrowheads="1"/>
          </p:cNvSpPr>
          <p:nvPr/>
        </p:nvSpPr>
        <p:spPr bwMode="auto">
          <a:xfrm>
            <a:off x="6172200" y="3962400"/>
            <a:ext cx="1066800" cy="533400"/>
          </a:xfrm>
          <a:prstGeom prst="rect">
            <a:avLst/>
          </a:prstGeom>
          <a:noFill/>
          <a:ln w="25400">
            <a:solidFill>
              <a:schemeClr val="tx1"/>
            </a:solidFill>
            <a:miter lim="800000"/>
            <a:headEnd/>
            <a:tailEnd/>
          </a:ln>
          <a:effectLst/>
        </p:spPr>
        <p:txBody>
          <a:bodyPr wrap="none" anchor="ctr"/>
          <a:lstStyle/>
          <a:p>
            <a:pPr algn="ctr"/>
            <a:r>
              <a:rPr lang="en-US">
                <a:latin typeface="+mj-lt"/>
              </a:rPr>
              <a:t>105</a:t>
            </a:r>
          </a:p>
        </p:txBody>
      </p:sp>
      <p:sp>
        <p:nvSpPr>
          <p:cNvPr id="23573" name="Line 21"/>
          <p:cNvSpPr>
            <a:spLocks noChangeShapeType="1"/>
          </p:cNvSpPr>
          <p:nvPr/>
        </p:nvSpPr>
        <p:spPr bwMode="auto">
          <a:xfrm>
            <a:off x="5334000" y="4191000"/>
            <a:ext cx="838200" cy="0"/>
          </a:xfrm>
          <a:prstGeom prst="line">
            <a:avLst/>
          </a:prstGeom>
          <a:noFill/>
          <a:ln w="50800">
            <a:solidFill>
              <a:schemeClr val="tx1"/>
            </a:solidFill>
            <a:round/>
            <a:headEnd/>
            <a:tailEnd type="triangle" w="med" len="med"/>
          </a:ln>
          <a:effectLst/>
        </p:spPr>
        <p:txBody>
          <a:bodyPr/>
          <a:lstStyle/>
          <a:p>
            <a:endParaRPr lang="en-US">
              <a:latin typeface="+mj-lt"/>
            </a:endParaRPr>
          </a:p>
        </p:txBody>
      </p:sp>
      <p:sp>
        <p:nvSpPr>
          <p:cNvPr id="23574" name="Line 22"/>
          <p:cNvSpPr>
            <a:spLocks noChangeShapeType="1"/>
          </p:cNvSpPr>
          <p:nvPr/>
        </p:nvSpPr>
        <p:spPr bwMode="auto">
          <a:xfrm flipV="1">
            <a:off x="5334000" y="4343400"/>
            <a:ext cx="838200" cy="838200"/>
          </a:xfrm>
          <a:prstGeom prst="line">
            <a:avLst/>
          </a:prstGeom>
          <a:noFill/>
          <a:ln w="50800">
            <a:solidFill>
              <a:schemeClr val="tx1"/>
            </a:solidFill>
            <a:round/>
            <a:headEnd/>
            <a:tailEnd type="triangle" w="med" len="med"/>
          </a:ln>
          <a:effectLst/>
        </p:spPr>
        <p:txBody>
          <a:bodyPr/>
          <a:lstStyle/>
          <a:p>
            <a:endParaRPr lang="en-US">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381000"/>
            <a:ext cx="7391400" cy="563562"/>
          </a:xfrm>
        </p:spPr>
        <p:txBody>
          <a:bodyPr>
            <a:noAutofit/>
          </a:bodyPr>
          <a:lstStyle/>
          <a:p>
            <a:r>
              <a:rPr lang="en-US" b="1" dirty="0" err="1"/>
              <a:t>struct</a:t>
            </a:r>
            <a:endParaRPr lang="en-US" b="1" dirty="0"/>
          </a:p>
        </p:txBody>
      </p:sp>
      <p:sp>
        <p:nvSpPr>
          <p:cNvPr id="24579" name="Rectangle 3"/>
          <p:cNvSpPr>
            <a:spLocks noChangeArrowheads="1"/>
          </p:cNvSpPr>
          <p:nvPr/>
        </p:nvSpPr>
        <p:spPr bwMode="auto">
          <a:xfrm>
            <a:off x="609600" y="1524000"/>
            <a:ext cx="8077200" cy="4572000"/>
          </a:xfrm>
          <a:prstGeom prst="rect">
            <a:avLst/>
          </a:prstGeom>
          <a:noFill/>
          <a:ln w="9525">
            <a:noFill/>
            <a:miter lim="800000"/>
            <a:headEnd/>
            <a:tailEnd/>
          </a:ln>
          <a:effectLst/>
        </p:spPr>
        <p:txBody>
          <a:bodyPr/>
          <a:lstStyle/>
          <a:p>
            <a:pPr marL="342900" indent="-342900">
              <a:spcBef>
                <a:spcPct val="20000"/>
              </a:spcBef>
              <a:buFontTx/>
              <a:buChar char="•"/>
            </a:pPr>
            <a:r>
              <a:rPr lang="en-US" sz="2800" dirty="0" err="1"/>
              <a:t>struct</a:t>
            </a:r>
            <a:r>
              <a:rPr lang="en-US" sz="2800" dirty="0"/>
              <a:t> : value type (class : reference type)</a:t>
            </a:r>
          </a:p>
          <a:p>
            <a:pPr marL="342900" indent="-342900">
              <a:spcBef>
                <a:spcPct val="20000"/>
              </a:spcBef>
              <a:buFontTx/>
              <a:buChar char="•"/>
            </a:pPr>
            <a:r>
              <a:rPr lang="en-US" sz="2800" dirty="0" err="1"/>
              <a:t>Dùng</a:t>
            </a:r>
            <a:r>
              <a:rPr lang="en-US" sz="2800" dirty="0"/>
              <a:t> </a:t>
            </a:r>
            <a:r>
              <a:rPr lang="en-US" sz="2800" dirty="0" err="1"/>
              <a:t>để</a:t>
            </a:r>
            <a:r>
              <a:rPr lang="en-US" sz="2800" dirty="0"/>
              <a:t> </a:t>
            </a:r>
            <a:r>
              <a:rPr lang="en-US" sz="2800" dirty="0" err="1"/>
              <a:t>cho</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nhỏ</a:t>
            </a:r>
            <a:r>
              <a:rPr lang="en-US" sz="2800" dirty="0"/>
              <a:t>” </a:t>
            </a:r>
            <a:r>
              <a:rPr lang="en-US" sz="2800" dirty="0" err="1"/>
              <a:t>như</a:t>
            </a:r>
            <a:r>
              <a:rPr lang="en-US" sz="2800" dirty="0"/>
              <a:t> Point, Rectangle, Color,…</a:t>
            </a:r>
          </a:p>
          <a:p>
            <a:pPr marL="342900" indent="-342900">
              <a:spcBef>
                <a:spcPct val="20000"/>
              </a:spcBef>
            </a:pPr>
            <a:endParaRPr lang="en-US" sz="2800" dirty="0"/>
          </a:p>
          <a:p>
            <a:pPr marL="342900" indent="-342900">
              <a:spcBef>
                <a:spcPct val="20000"/>
              </a:spcBef>
            </a:pPr>
            <a:r>
              <a:rPr lang="en-US" sz="2000" b="1" dirty="0">
                <a:solidFill>
                  <a:srgbClr val="00B050"/>
                </a:solidFill>
                <a:latin typeface="Courier New" pitchFamily="49" charset="0"/>
              </a:rPr>
              <a:t>public</a:t>
            </a:r>
            <a:r>
              <a:rPr lang="en-US" sz="2000" b="1" dirty="0">
                <a:latin typeface="Courier New" pitchFamily="49" charset="0"/>
              </a:rPr>
              <a:t> </a:t>
            </a:r>
            <a:r>
              <a:rPr lang="en-US" sz="2000" b="1" dirty="0" err="1">
                <a:solidFill>
                  <a:schemeClr val="accent2"/>
                </a:solidFill>
                <a:latin typeface="Courier New" pitchFamily="49" charset="0"/>
              </a:rPr>
              <a:t>struct</a:t>
            </a:r>
            <a:r>
              <a:rPr lang="en-US" sz="2000" b="1" dirty="0">
                <a:latin typeface="Courier New" pitchFamily="49" charset="0"/>
              </a:rPr>
              <a:t> </a:t>
            </a:r>
            <a:r>
              <a:rPr lang="en-US" sz="2000" b="1" dirty="0" err="1">
                <a:latin typeface="Courier New" pitchFamily="49" charset="0"/>
              </a:rPr>
              <a:t>MyPoint</a:t>
            </a:r>
            <a:r>
              <a:rPr lang="en-US" sz="2000" b="1" dirty="0">
                <a:latin typeface="Courier New" pitchFamily="49" charset="0"/>
              </a:rPr>
              <a:t> {</a:t>
            </a:r>
          </a:p>
          <a:p>
            <a:pPr marL="342900" indent="-342900">
              <a:spcBef>
                <a:spcPct val="20000"/>
              </a:spcBef>
            </a:pPr>
            <a:r>
              <a:rPr lang="en-US" sz="2000" b="1" dirty="0">
                <a:latin typeface="Courier New" pitchFamily="49" charset="0"/>
              </a:rPr>
              <a:t>    </a:t>
            </a:r>
            <a:r>
              <a:rPr lang="en-US" sz="2000" b="1" dirty="0">
                <a:solidFill>
                  <a:schemeClr val="accent2"/>
                </a:solidFill>
                <a:latin typeface="Courier New" pitchFamily="49" charset="0"/>
              </a:rPr>
              <a:t>public</a:t>
            </a: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p>
          <a:p>
            <a:pPr marL="342900" indent="-342900">
              <a:spcBef>
                <a:spcPct val="20000"/>
              </a:spcBef>
            </a:pPr>
            <a:r>
              <a:rPr lang="en-US" sz="2000" b="1" dirty="0">
                <a:latin typeface="Courier New" pitchFamily="49" charset="0"/>
              </a:rPr>
              <a:t>    </a:t>
            </a:r>
            <a:r>
              <a:rPr lang="en-US" sz="2000" b="1" dirty="0">
                <a:solidFill>
                  <a:schemeClr val="accent2"/>
                </a:solidFill>
                <a:latin typeface="Courier New" pitchFamily="49" charset="0"/>
              </a:rPr>
              <a:t>public</a:t>
            </a:r>
            <a:r>
              <a:rPr lang="en-US" sz="2000" b="1" dirty="0">
                <a:latin typeface="Courier New" pitchFamily="49" charset="0"/>
              </a:rPr>
              <a:t> </a:t>
            </a:r>
            <a:r>
              <a:rPr lang="en-US" sz="2000" b="1" dirty="0" err="1">
                <a:latin typeface="Courier New" pitchFamily="49" charset="0"/>
              </a:rPr>
              <a:t>MyPoint</a:t>
            </a:r>
            <a:r>
              <a:rPr lang="en-US" sz="2000" b="1" dirty="0">
                <a:latin typeface="Courier New" pitchFamily="49" charset="0"/>
              </a:rPr>
              <a:t>(</a:t>
            </a:r>
            <a:r>
              <a:rPr lang="en-US" sz="2000" b="1" dirty="0" err="1">
                <a:latin typeface="Courier New" pitchFamily="49" charset="0"/>
              </a:rPr>
              <a:t>int</a:t>
            </a:r>
            <a:r>
              <a:rPr lang="en-US" sz="2000" b="1" dirty="0">
                <a:latin typeface="Courier New" pitchFamily="49" charset="0"/>
              </a:rPr>
              <a:t> p1, </a:t>
            </a:r>
            <a:r>
              <a:rPr lang="en-US" sz="2000" b="1" dirty="0" err="1">
                <a:latin typeface="Courier New" pitchFamily="49" charset="0"/>
              </a:rPr>
              <a:t>int</a:t>
            </a:r>
            <a:r>
              <a:rPr lang="en-US" sz="2000" b="1" dirty="0">
                <a:latin typeface="Courier New" pitchFamily="49" charset="0"/>
              </a:rPr>
              <a:t> p2) {</a:t>
            </a:r>
          </a:p>
          <a:p>
            <a:pPr marL="342900" indent="-342900">
              <a:spcBef>
                <a:spcPct val="20000"/>
              </a:spcBef>
            </a:pPr>
            <a:r>
              <a:rPr lang="en-US" sz="2000" b="1" dirty="0">
                <a:latin typeface="Courier New" pitchFamily="49" charset="0"/>
              </a:rPr>
              <a:t>        x = p1;</a:t>
            </a:r>
          </a:p>
          <a:p>
            <a:pPr marL="342900" indent="-342900">
              <a:spcBef>
                <a:spcPct val="20000"/>
              </a:spcBef>
            </a:pPr>
            <a:r>
              <a:rPr lang="en-US" sz="2000" b="1" dirty="0">
                <a:latin typeface="Courier New" pitchFamily="49" charset="0"/>
              </a:rPr>
              <a:t>        y = p2;</a:t>
            </a:r>
          </a:p>
          <a:p>
            <a:pPr marL="342900" indent="-342900">
              <a:spcBef>
                <a:spcPct val="20000"/>
              </a:spcBef>
            </a:pPr>
            <a:r>
              <a:rPr lang="en-US" sz="2000" b="1" dirty="0">
                <a:latin typeface="Courier New" pitchFamily="49" charset="0"/>
              </a:rPr>
              <a:t>    }</a:t>
            </a:r>
          </a:p>
          <a:p>
            <a:pPr marL="342900" indent="-342900">
              <a:spcBef>
                <a:spcPct val="20000"/>
              </a:spcBef>
            </a:pPr>
            <a:r>
              <a:rPr lang="en-US" sz="2000" b="1" smtClean="0">
                <a:latin typeface="Courier New" pitchFamily="49" charset="0"/>
              </a:rPr>
              <a:t>}</a:t>
            </a: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381000"/>
            <a:ext cx="7391400" cy="563562"/>
          </a:xfrm>
        </p:spPr>
        <p:txBody>
          <a:bodyPr>
            <a:noAutofit/>
          </a:bodyPr>
          <a:lstStyle/>
          <a:p>
            <a:r>
              <a:rPr lang="en-US" b="1" dirty="0"/>
              <a:t>Box </a:t>
            </a:r>
            <a:r>
              <a:rPr lang="en-US" b="1" dirty="0" err="1"/>
              <a:t>và</a:t>
            </a:r>
            <a:r>
              <a:rPr lang="en-US" b="1" dirty="0"/>
              <a:t> </a:t>
            </a:r>
            <a:r>
              <a:rPr lang="en-US" b="1" dirty="0" err="1"/>
              <a:t>Unbox</a:t>
            </a:r>
            <a:endParaRPr lang="en-US" b="1" dirty="0"/>
          </a:p>
        </p:txBody>
      </p:sp>
      <p:sp>
        <p:nvSpPr>
          <p:cNvPr id="27651" name="Rectangle 3"/>
          <p:cNvSpPr>
            <a:spLocks noChangeArrowheads="1"/>
          </p:cNvSpPr>
          <p:nvPr/>
        </p:nvSpPr>
        <p:spPr bwMode="auto">
          <a:xfrm>
            <a:off x="533400" y="1371600"/>
            <a:ext cx="8077200" cy="4876800"/>
          </a:xfrm>
          <a:prstGeom prst="rect">
            <a:avLst/>
          </a:prstGeom>
          <a:noFill/>
          <a:ln w="9525">
            <a:noFill/>
            <a:miter lim="800000"/>
            <a:headEnd/>
            <a:tailEnd/>
          </a:ln>
          <a:effectLst/>
        </p:spPr>
        <p:txBody>
          <a:bodyPr/>
          <a:lstStyle/>
          <a:p>
            <a:pPr marL="342900" indent="-342900">
              <a:spcBef>
                <a:spcPct val="20000"/>
              </a:spcBef>
              <a:buFontTx/>
              <a:buChar char="•"/>
            </a:pPr>
            <a:r>
              <a:rPr lang="en-US" sz="2800"/>
              <a:t>Đổi qua lại giữa value type và reference type. </a:t>
            </a:r>
          </a:p>
          <a:p>
            <a:pPr marL="342900" indent="-342900">
              <a:spcBef>
                <a:spcPct val="20000"/>
              </a:spcBef>
              <a:buFontTx/>
              <a:buChar char="•"/>
            </a:pPr>
            <a:r>
              <a:rPr lang="en-US" sz="2800"/>
              <a:t>Box: value =&gt; reference (object). </a:t>
            </a:r>
          </a:p>
          <a:p>
            <a:pPr marL="342900" indent="-342900">
              <a:spcBef>
                <a:spcPct val="20000"/>
              </a:spcBef>
              <a:buFontTx/>
              <a:buChar char="•"/>
            </a:pPr>
            <a:r>
              <a:rPr lang="en-US" sz="2800"/>
              <a:t>Thường dùng trong các hàm, cấu trúc dữ liệu sử dụng tham số là kiểu </a:t>
            </a:r>
            <a:r>
              <a:rPr lang="en-US" sz="2800">
                <a:solidFill>
                  <a:schemeClr val="accent2"/>
                </a:solidFill>
              </a:rPr>
              <a:t>object </a:t>
            </a:r>
            <a:r>
              <a:rPr lang="en-US" sz="2800"/>
              <a:t>tổng quát.</a:t>
            </a:r>
          </a:p>
          <a:p>
            <a:pPr marL="342900" indent="-342900">
              <a:spcBef>
                <a:spcPct val="20000"/>
              </a:spcBef>
            </a:pPr>
            <a:endParaRPr lang="en-US" sz="2000" b="1">
              <a:latin typeface="Courier New" pitchFamily="49" charset="0"/>
            </a:endParaRPr>
          </a:p>
          <a:p>
            <a:pPr marL="342900" indent="-342900">
              <a:spcBef>
                <a:spcPct val="20000"/>
              </a:spcBef>
            </a:pPr>
            <a:r>
              <a:rPr lang="en-US" sz="2000" b="1">
                <a:latin typeface="Courier New" pitchFamily="49" charset="0"/>
              </a:rPr>
              <a:t>int i = 123;</a:t>
            </a:r>
          </a:p>
          <a:p>
            <a:pPr marL="342900" indent="-342900">
              <a:spcBef>
                <a:spcPct val="20000"/>
              </a:spcBef>
            </a:pPr>
            <a:r>
              <a:rPr lang="en-US" sz="2000" b="1">
                <a:latin typeface="Courier New" pitchFamily="49" charset="0"/>
              </a:rPr>
              <a:t>object o = i;  // implicit boxing</a:t>
            </a:r>
          </a:p>
          <a:p>
            <a:pPr marL="342900" indent="-342900">
              <a:spcBef>
                <a:spcPct val="20000"/>
              </a:spcBef>
            </a:pPr>
            <a:r>
              <a:rPr lang="en-US" sz="2000" b="1">
                <a:latin typeface="Courier New" pitchFamily="49" charset="0"/>
              </a:rPr>
              <a:t>object o = (object) i;  // explicit boxing</a:t>
            </a:r>
          </a:p>
          <a:p>
            <a:pPr marL="342900" indent="-342900">
              <a:spcBef>
                <a:spcPct val="20000"/>
              </a:spcBef>
            </a:pPr>
            <a:r>
              <a:rPr lang="nl-NL" sz="2000" b="1">
                <a:latin typeface="Courier New" pitchFamily="49" charset="0"/>
              </a:rPr>
              <a:t>int j = (int) o;  // </a:t>
            </a:r>
            <a:r>
              <a:rPr lang="nl-NL" sz="2000" b="1" smtClean="0">
                <a:latin typeface="Courier New" pitchFamily="49" charset="0"/>
              </a:rPr>
              <a:t>unboxing</a:t>
            </a:r>
            <a:endParaRPr lang="nl-NL" sz="2000" b="1">
              <a:latin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381000"/>
            <a:ext cx="7391400" cy="563562"/>
          </a:xfrm>
        </p:spPr>
        <p:txBody>
          <a:bodyPr>
            <a:noAutofit/>
          </a:bodyPr>
          <a:lstStyle/>
          <a:p>
            <a:r>
              <a:rPr lang="en-US" b="1"/>
              <a:t>Box và Unbox</a:t>
            </a:r>
          </a:p>
        </p:txBody>
      </p:sp>
      <p:pic>
        <p:nvPicPr>
          <p:cNvPr id="28677" name="Picture 5" descr="untitled"/>
          <p:cNvPicPr>
            <a:picLocks noChangeAspect="1" noChangeArrowheads="1"/>
          </p:cNvPicPr>
          <p:nvPr/>
        </p:nvPicPr>
        <p:blipFill>
          <a:blip r:embed="rId2"/>
          <a:srcRect/>
          <a:stretch>
            <a:fillRect/>
          </a:stretch>
        </p:blipFill>
        <p:spPr bwMode="auto">
          <a:xfrm>
            <a:off x="1981200" y="1524000"/>
            <a:ext cx="5181600" cy="48863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81000"/>
            <a:ext cx="8229600" cy="609600"/>
          </a:xfrm>
        </p:spPr>
        <p:txBody>
          <a:bodyPr>
            <a:noAutofit/>
          </a:bodyPr>
          <a:lstStyle/>
          <a:p>
            <a:pPr eaLnBrk="1" hangingPunct="1"/>
            <a:r>
              <a:rPr lang="en-US" b="1" smtClean="0"/>
              <a:t>Các nhóm toán tử trong C#</a:t>
            </a:r>
          </a:p>
        </p:txBody>
      </p:sp>
      <p:graphicFrame>
        <p:nvGraphicFramePr>
          <p:cNvPr id="4" name="Table 3"/>
          <p:cNvGraphicFramePr>
            <a:graphicFrameLocks noGrp="1"/>
          </p:cNvGraphicFramePr>
          <p:nvPr>
            <p:extLst>
              <p:ext uri="{D42A27DB-BD31-4B8C-83A1-F6EECF244321}">
                <p14:modId xmlns:p14="http://schemas.microsoft.com/office/powerpoint/2010/main" val="459824538"/>
              </p:ext>
            </p:extLst>
          </p:nvPr>
        </p:nvGraphicFramePr>
        <p:xfrm>
          <a:off x="533400" y="1559559"/>
          <a:ext cx="8153400" cy="4612641"/>
        </p:xfrm>
        <a:graphic>
          <a:graphicData uri="http://schemas.openxmlformats.org/drawingml/2006/table">
            <a:tbl>
              <a:tblPr firstRow="1" bandRow="1">
                <a:tableStyleId>{5C22544A-7EE6-4342-B048-85BDC9FD1C3A}</a:tableStyleId>
              </a:tblPr>
              <a:tblGrid>
                <a:gridCol w="3433011"/>
                <a:gridCol w="4720389"/>
              </a:tblGrid>
              <a:tr h="419331">
                <a:tc>
                  <a:txBody>
                    <a:bodyPr/>
                    <a:lstStyle/>
                    <a:p>
                      <a:pPr algn="ctr"/>
                      <a:r>
                        <a:rPr lang="en-US" dirty="0" err="1" smtClean="0"/>
                        <a:t>Nhóm</a:t>
                      </a:r>
                      <a:r>
                        <a:rPr lang="en-US" baseline="0" dirty="0" smtClean="0"/>
                        <a:t> </a:t>
                      </a:r>
                      <a:r>
                        <a:rPr lang="en-US" baseline="0" dirty="0" err="1" smtClean="0"/>
                        <a:t>toán</a:t>
                      </a:r>
                      <a:r>
                        <a:rPr lang="en-US" baseline="0" dirty="0" smtClean="0"/>
                        <a:t> </a:t>
                      </a:r>
                      <a:r>
                        <a:rPr lang="en-US" baseline="0" dirty="0" err="1" smtClean="0"/>
                        <a:t>tử</a:t>
                      </a:r>
                      <a:endParaRPr lang="vi-VN" dirty="0"/>
                    </a:p>
                  </a:txBody>
                  <a:tcPr/>
                </a:tc>
                <a:tc>
                  <a:txBody>
                    <a:bodyPr/>
                    <a:lstStyle/>
                    <a:p>
                      <a:pPr algn="ctr"/>
                      <a:r>
                        <a:rPr lang="en-US" dirty="0" err="1" smtClean="0"/>
                        <a:t>Toán</a:t>
                      </a:r>
                      <a:r>
                        <a:rPr lang="en-US" baseline="0" dirty="0" smtClean="0"/>
                        <a:t> </a:t>
                      </a:r>
                      <a:r>
                        <a:rPr lang="en-US" baseline="0" dirty="0" err="1" smtClean="0"/>
                        <a:t>tử</a:t>
                      </a:r>
                      <a:endParaRPr lang="vi-VN" dirty="0"/>
                    </a:p>
                  </a:txBody>
                  <a:tcPr/>
                </a:tc>
              </a:tr>
              <a:tr h="419331">
                <a:tc>
                  <a:txBody>
                    <a:bodyPr/>
                    <a:lstStyle/>
                    <a:p>
                      <a:r>
                        <a:rPr lang="en-US" dirty="0" err="1" smtClean="0"/>
                        <a:t>Toán</a:t>
                      </a:r>
                      <a:r>
                        <a:rPr lang="en-US" baseline="0" dirty="0" smtClean="0"/>
                        <a:t> </a:t>
                      </a:r>
                      <a:r>
                        <a:rPr lang="en-US" baseline="0" dirty="0" err="1" smtClean="0"/>
                        <a:t>học</a:t>
                      </a:r>
                      <a:endParaRPr lang="vi-VN" dirty="0"/>
                    </a:p>
                  </a:txBody>
                  <a:tcPr/>
                </a:tc>
                <a:tc>
                  <a:txBody>
                    <a:bodyPr/>
                    <a:lstStyle/>
                    <a:p>
                      <a:r>
                        <a:rPr lang="en-US" dirty="0" smtClean="0"/>
                        <a:t>+ - * / %</a:t>
                      </a:r>
                      <a:endParaRPr lang="vi-VN" dirty="0"/>
                    </a:p>
                  </a:txBody>
                  <a:tcPr/>
                </a:tc>
              </a:tr>
              <a:tr h="419331">
                <a:tc>
                  <a:txBody>
                    <a:bodyPr/>
                    <a:lstStyle/>
                    <a:p>
                      <a:r>
                        <a:rPr lang="en-US" dirty="0" smtClean="0"/>
                        <a:t>Logic</a:t>
                      </a:r>
                      <a:endParaRPr lang="vi-VN" dirty="0"/>
                    </a:p>
                  </a:txBody>
                  <a:tcPr/>
                </a:tc>
                <a:tc>
                  <a:txBody>
                    <a:bodyPr/>
                    <a:lstStyle/>
                    <a:p>
                      <a:r>
                        <a:rPr lang="en-US" dirty="0" smtClean="0"/>
                        <a:t>&amp; | ^ ! ~ &amp;&amp; || true false</a:t>
                      </a:r>
                      <a:endParaRPr lang="vi-VN" dirty="0"/>
                    </a:p>
                  </a:txBody>
                  <a:tcPr/>
                </a:tc>
              </a:tr>
              <a:tr h="419331">
                <a:tc>
                  <a:txBody>
                    <a:bodyPr/>
                    <a:lstStyle/>
                    <a:p>
                      <a:r>
                        <a:rPr lang="en-US" dirty="0" err="1" smtClean="0"/>
                        <a:t>Ghép</a:t>
                      </a:r>
                      <a:r>
                        <a:rPr lang="en-US" baseline="0" dirty="0" smtClean="0"/>
                        <a:t> </a:t>
                      </a:r>
                      <a:r>
                        <a:rPr lang="en-US" baseline="0" dirty="0" err="1" smtClean="0"/>
                        <a:t>chuỗi</a:t>
                      </a:r>
                      <a:endParaRPr lang="vi-VN" dirty="0"/>
                    </a:p>
                  </a:txBody>
                  <a:tcPr/>
                </a:tc>
                <a:tc>
                  <a:txBody>
                    <a:bodyPr/>
                    <a:lstStyle/>
                    <a:p>
                      <a:r>
                        <a:rPr lang="en-US" dirty="0" smtClean="0"/>
                        <a:t>+</a:t>
                      </a:r>
                      <a:endParaRPr lang="vi-VN" dirty="0"/>
                    </a:p>
                  </a:txBody>
                  <a:tcPr/>
                </a:tc>
              </a:tr>
              <a:tr h="419331">
                <a:tc>
                  <a:txBody>
                    <a:bodyPr/>
                    <a:lstStyle/>
                    <a:p>
                      <a:r>
                        <a:rPr lang="en-US" dirty="0" err="1" smtClean="0"/>
                        <a:t>Tăng</a:t>
                      </a:r>
                      <a:r>
                        <a:rPr lang="en-US" dirty="0" smtClean="0"/>
                        <a:t>,</a:t>
                      </a:r>
                      <a:r>
                        <a:rPr lang="en-US" baseline="0" dirty="0" smtClean="0"/>
                        <a:t> </a:t>
                      </a:r>
                      <a:r>
                        <a:rPr lang="en-US" baseline="0" dirty="0" err="1" smtClean="0"/>
                        <a:t>giảm</a:t>
                      </a:r>
                      <a:endParaRPr lang="vi-VN" dirty="0"/>
                    </a:p>
                  </a:txBody>
                  <a:tcPr/>
                </a:tc>
                <a:tc>
                  <a:txBody>
                    <a:bodyPr/>
                    <a:lstStyle/>
                    <a:p>
                      <a:r>
                        <a:rPr lang="en-US" dirty="0" smtClean="0"/>
                        <a:t>++, --</a:t>
                      </a:r>
                      <a:endParaRPr lang="vi-VN" dirty="0"/>
                    </a:p>
                  </a:txBody>
                  <a:tcPr/>
                </a:tc>
              </a:tr>
              <a:tr h="419331">
                <a:tc>
                  <a:txBody>
                    <a:bodyPr/>
                    <a:lstStyle/>
                    <a:p>
                      <a:r>
                        <a:rPr lang="en-US" dirty="0" err="1" smtClean="0"/>
                        <a:t>Dịch</a:t>
                      </a:r>
                      <a:r>
                        <a:rPr lang="en-US" baseline="0" dirty="0" smtClean="0"/>
                        <a:t> bit</a:t>
                      </a:r>
                      <a:endParaRPr lang="vi-VN" dirty="0"/>
                    </a:p>
                  </a:txBody>
                  <a:tcPr/>
                </a:tc>
                <a:tc>
                  <a:txBody>
                    <a:bodyPr/>
                    <a:lstStyle/>
                    <a:p>
                      <a:r>
                        <a:rPr lang="en-US" dirty="0" smtClean="0"/>
                        <a:t>&lt;&lt;   &gt;&gt;</a:t>
                      </a:r>
                      <a:endParaRPr lang="vi-VN" dirty="0"/>
                    </a:p>
                  </a:txBody>
                  <a:tcPr/>
                </a:tc>
              </a:tr>
              <a:tr h="419331">
                <a:tc>
                  <a:txBody>
                    <a:bodyPr/>
                    <a:lstStyle/>
                    <a:p>
                      <a:r>
                        <a:rPr lang="en-US" dirty="0" err="1" smtClean="0"/>
                        <a:t>Quan</a:t>
                      </a:r>
                      <a:r>
                        <a:rPr lang="en-US" dirty="0" smtClean="0"/>
                        <a:t> </a:t>
                      </a:r>
                      <a:r>
                        <a:rPr lang="en-US" dirty="0" err="1" smtClean="0"/>
                        <a:t>hệ</a:t>
                      </a:r>
                      <a:endParaRPr lang="vi-VN" dirty="0"/>
                    </a:p>
                  </a:txBody>
                  <a:tcPr/>
                </a:tc>
                <a:tc>
                  <a:txBody>
                    <a:bodyPr/>
                    <a:lstStyle/>
                    <a:p>
                      <a:r>
                        <a:rPr lang="en-US" dirty="0" smtClean="0"/>
                        <a:t>== !=</a:t>
                      </a:r>
                      <a:r>
                        <a:rPr lang="en-US" baseline="0" dirty="0" smtClean="0"/>
                        <a:t> &lt; &gt; &lt;= &gt;=</a:t>
                      </a:r>
                      <a:endParaRPr lang="vi-VN" dirty="0"/>
                    </a:p>
                  </a:txBody>
                  <a:tcPr/>
                </a:tc>
              </a:tr>
              <a:tr h="419331">
                <a:tc>
                  <a:txBody>
                    <a:bodyPr/>
                    <a:lstStyle/>
                    <a:p>
                      <a:r>
                        <a:rPr lang="en-US" dirty="0" err="1" smtClean="0"/>
                        <a:t>Gán</a:t>
                      </a:r>
                      <a:endParaRPr lang="vi-VN" dirty="0"/>
                    </a:p>
                  </a:txBody>
                  <a:tcPr/>
                </a:tc>
                <a:tc>
                  <a:txBody>
                    <a:bodyPr/>
                    <a:lstStyle/>
                    <a:p>
                      <a:r>
                        <a:rPr lang="en-US" dirty="0" smtClean="0"/>
                        <a:t>= +=</a:t>
                      </a:r>
                      <a:r>
                        <a:rPr lang="en-US" baseline="0" dirty="0" smtClean="0"/>
                        <a:t> -= *= /= %= &amp;= |= ^= &lt;&lt;= &gt;&gt;=</a:t>
                      </a:r>
                      <a:endParaRPr lang="vi-VN" dirty="0"/>
                    </a:p>
                  </a:txBody>
                  <a:tcPr/>
                </a:tc>
              </a:tr>
              <a:tr h="419331">
                <a:tc>
                  <a:txBody>
                    <a:bodyPr/>
                    <a:lstStyle/>
                    <a:p>
                      <a:r>
                        <a:rPr lang="en-US" dirty="0" err="1" smtClean="0"/>
                        <a:t>Chỉ</a:t>
                      </a:r>
                      <a:r>
                        <a:rPr lang="en-US" baseline="0" dirty="0" smtClean="0"/>
                        <a:t> </a:t>
                      </a:r>
                      <a:r>
                        <a:rPr lang="en-US" baseline="0" dirty="0" err="1" smtClean="0"/>
                        <a:t>số</a:t>
                      </a:r>
                      <a:endParaRPr lang="vi-VN" dirty="0"/>
                    </a:p>
                  </a:txBody>
                  <a:tcPr/>
                </a:tc>
                <a:tc>
                  <a:txBody>
                    <a:bodyPr/>
                    <a:lstStyle/>
                    <a:p>
                      <a:r>
                        <a:rPr lang="en-US" dirty="0" smtClean="0"/>
                        <a:t>[ ]</a:t>
                      </a:r>
                      <a:endParaRPr lang="vi-VN" dirty="0"/>
                    </a:p>
                  </a:txBody>
                  <a:tcPr/>
                </a:tc>
              </a:tr>
              <a:tr h="419331">
                <a:tc>
                  <a:txBody>
                    <a:bodyPr/>
                    <a:lstStyle/>
                    <a:p>
                      <a:r>
                        <a:rPr lang="en-US" dirty="0" err="1" smtClean="0"/>
                        <a:t>Ép</a:t>
                      </a:r>
                      <a:r>
                        <a:rPr lang="en-US" baseline="0" dirty="0" smtClean="0"/>
                        <a:t> </a:t>
                      </a:r>
                      <a:r>
                        <a:rPr lang="en-US" baseline="0" dirty="0" err="1" smtClean="0"/>
                        <a:t>kiểu</a:t>
                      </a:r>
                      <a:endParaRPr lang="vi-VN" dirty="0"/>
                    </a:p>
                  </a:txBody>
                  <a:tcPr/>
                </a:tc>
                <a:tc>
                  <a:txBody>
                    <a:bodyPr/>
                    <a:lstStyle/>
                    <a:p>
                      <a:r>
                        <a:rPr lang="en-US" dirty="0" smtClean="0"/>
                        <a:t>( )</a:t>
                      </a:r>
                      <a:endParaRPr lang="vi-VN" dirty="0"/>
                    </a:p>
                  </a:txBody>
                  <a:tcPr/>
                </a:tc>
              </a:tr>
              <a:tr h="419331">
                <a:tc>
                  <a:txBody>
                    <a:bodyPr/>
                    <a:lstStyle/>
                    <a:p>
                      <a:r>
                        <a:rPr lang="en-US" dirty="0" smtClean="0"/>
                        <a:t>Indirection </a:t>
                      </a:r>
                      <a:r>
                        <a:rPr lang="en-US" dirty="0" err="1" smtClean="0"/>
                        <a:t>và</a:t>
                      </a:r>
                      <a:r>
                        <a:rPr lang="en-US" baseline="0" dirty="0" smtClean="0"/>
                        <a:t> Address</a:t>
                      </a:r>
                      <a:endParaRPr lang="vi-VN" dirty="0"/>
                    </a:p>
                  </a:txBody>
                  <a:tcPr/>
                </a:tc>
                <a:tc>
                  <a:txBody>
                    <a:bodyPr/>
                    <a:lstStyle/>
                    <a:p>
                      <a:r>
                        <a:rPr lang="en-US" dirty="0" smtClean="0"/>
                        <a:t>* -&gt; [ ] &amp;</a:t>
                      </a:r>
                      <a:endParaRPr lang="vi-VN"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715962"/>
          </a:xfrm>
        </p:spPr>
        <p:txBody>
          <a:bodyPr>
            <a:noAutofit/>
          </a:bodyPr>
          <a:lstStyle/>
          <a:p>
            <a:pPr eaLnBrk="1" hangingPunct="1"/>
            <a:r>
              <a:rPr lang="en-US" b="1" smtClean="0">
                <a:solidFill>
                  <a:schemeClr val="tx1"/>
                </a:solidFill>
              </a:rPr>
              <a:t>Thứ tự ưu tiên của toán tử</a:t>
            </a:r>
          </a:p>
        </p:txBody>
      </p:sp>
      <p:graphicFrame>
        <p:nvGraphicFramePr>
          <p:cNvPr id="5" name="Table 4"/>
          <p:cNvGraphicFramePr>
            <a:graphicFrameLocks noGrp="1"/>
          </p:cNvGraphicFramePr>
          <p:nvPr>
            <p:extLst>
              <p:ext uri="{D42A27DB-BD31-4B8C-83A1-F6EECF244321}">
                <p14:modId xmlns:p14="http://schemas.microsoft.com/office/powerpoint/2010/main" val="3484342761"/>
              </p:ext>
            </p:extLst>
          </p:nvPr>
        </p:nvGraphicFramePr>
        <p:xfrm>
          <a:off x="609600" y="1066800"/>
          <a:ext cx="8077200" cy="5486400"/>
        </p:xfrm>
        <a:graphic>
          <a:graphicData uri="http://schemas.openxmlformats.org/drawingml/2006/table">
            <a:tbl>
              <a:tblPr firstRow="1" bandRow="1">
                <a:tableStyleId>{5C22544A-7EE6-4342-B048-85BDC9FD1C3A}</a:tableStyleId>
              </a:tblPr>
              <a:tblGrid>
                <a:gridCol w="2057400"/>
                <a:gridCol w="6019800"/>
              </a:tblGrid>
              <a:tr h="340360">
                <a:tc>
                  <a:txBody>
                    <a:bodyPr/>
                    <a:lstStyle/>
                    <a:p>
                      <a:pPr algn="ctr"/>
                      <a:r>
                        <a:rPr lang="en-US" dirty="0" err="1" smtClean="0"/>
                        <a:t>Nhóm</a:t>
                      </a:r>
                      <a:r>
                        <a:rPr lang="en-US" baseline="0" dirty="0" smtClean="0"/>
                        <a:t> </a:t>
                      </a:r>
                      <a:r>
                        <a:rPr lang="en-US" baseline="0" dirty="0" err="1" smtClean="0"/>
                        <a:t>toán</a:t>
                      </a:r>
                      <a:r>
                        <a:rPr lang="en-US" baseline="0" dirty="0" smtClean="0"/>
                        <a:t> </a:t>
                      </a:r>
                      <a:r>
                        <a:rPr lang="en-US" baseline="0" dirty="0" err="1" smtClean="0"/>
                        <a:t>tử</a:t>
                      </a:r>
                      <a:endParaRPr lang="vi-VN" dirty="0"/>
                    </a:p>
                  </a:txBody>
                  <a:tcPr/>
                </a:tc>
                <a:tc>
                  <a:txBody>
                    <a:bodyPr/>
                    <a:lstStyle/>
                    <a:p>
                      <a:pPr algn="ctr"/>
                      <a:r>
                        <a:rPr lang="en-US" dirty="0" err="1" smtClean="0"/>
                        <a:t>Toán</a:t>
                      </a:r>
                      <a:r>
                        <a:rPr lang="en-US" baseline="0" dirty="0" smtClean="0"/>
                        <a:t> </a:t>
                      </a:r>
                      <a:r>
                        <a:rPr lang="en-US" baseline="0" dirty="0" err="1" smtClean="0"/>
                        <a:t>tử</a:t>
                      </a:r>
                      <a:endParaRPr lang="vi-VN" dirty="0"/>
                    </a:p>
                  </a:txBody>
                  <a:tcPr/>
                </a:tc>
              </a:tr>
              <a:tr h="340360">
                <a:tc>
                  <a:txBody>
                    <a:bodyPr/>
                    <a:lstStyle/>
                    <a:p>
                      <a:r>
                        <a:rPr lang="en-US" dirty="0" smtClean="0"/>
                        <a:t>Primary</a:t>
                      </a:r>
                      <a:endParaRPr lang="vi-VN" dirty="0"/>
                    </a:p>
                  </a:txBody>
                  <a:tcPr/>
                </a:tc>
                <a:tc>
                  <a:txBody>
                    <a:bodyPr/>
                    <a:lstStyle/>
                    <a:p>
                      <a:r>
                        <a:rPr lang="en-US" dirty="0" smtClean="0"/>
                        <a:t>{x}   </a:t>
                      </a:r>
                      <a:r>
                        <a:rPr lang="en-US" dirty="0" err="1" smtClean="0"/>
                        <a:t>x.y</a:t>
                      </a:r>
                      <a:r>
                        <a:rPr lang="en-US" dirty="0" smtClean="0"/>
                        <a:t>   f(x)   a[x]   x++   x--</a:t>
                      </a:r>
                      <a:endParaRPr lang="vi-VN" dirty="0"/>
                    </a:p>
                  </a:txBody>
                  <a:tcPr/>
                </a:tc>
              </a:tr>
              <a:tr h="340360">
                <a:tc>
                  <a:txBody>
                    <a:bodyPr/>
                    <a:lstStyle/>
                    <a:p>
                      <a:r>
                        <a:rPr lang="en-US" dirty="0" smtClean="0"/>
                        <a:t>Unary</a:t>
                      </a:r>
                      <a:endParaRPr lang="vi-VN" dirty="0"/>
                    </a:p>
                  </a:txBody>
                  <a:tcPr/>
                </a:tc>
                <a:tc>
                  <a:txBody>
                    <a:bodyPr/>
                    <a:lstStyle/>
                    <a:p>
                      <a:r>
                        <a:rPr lang="en-US" dirty="0" smtClean="0"/>
                        <a:t>+   -   !   ~   ++x   -x   (T)x</a:t>
                      </a:r>
                      <a:endParaRPr lang="vi-VN" dirty="0"/>
                    </a:p>
                  </a:txBody>
                  <a:tcPr/>
                </a:tc>
              </a:tr>
              <a:tr h="340360">
                <a:tc>
                  <a:txBody>
                    <a:bodyPr/>
                    <a:lstStyle/>
                    <a:p>
                      <a:r>
                        <a:rPr lang="en-US" dirty="0" err="1" smtClean="0"/>
                        <a:t>Nhân</a:t>
                      </a:r>
                      <a:endParaRPr lang="vi-VN" dirty="0"/>
                    </a:p>
                  </a:txBody>
                  <a:tcPr/>
                </a:tc>
                <a:tc>
                  <a:txBody>
                    <a:bodyPr/>
                    <a:lstStyle/>
                    <a:p>
                      <a:r>
                        <a:rPr lang="en-US" dirty="0" smtClean="0"/>
                        <a:t>*   /   %</a:t>
                      </a:r>
                      <a:endParaRPr lang="vi-VN" dirty="0"/>
                    </a:p>
                  </a:txBody>
                  <a:tcPr/>
                </a:tc>
              </a:tr>
              <a:tr h="340360">
                <a:tc>
                  <a:txBody>
                    <a:bodyPr/>
                    <a:lstStyle/>
                    <a:p>
                      <a:r>
                        <a:rPr lang="en-US" dirty="0" err="1" smtClean="0"/>
                        <a:t>Cộng</a:t>
                      </a:r>
                      <a:endParaRPr lang="vi-VN" dirty="0"/>
                    </a:p>
                  </a:txBody>
                  <a:tcPr/>
                </a:tc>
                <a:tc>
                  <a:txBody>
                    <a:bodyPr/>
                    <a:lstStyle/>
                    <a:p>
                      <a:r>
                        <a:rPr lang="en-US" dirty="0" smtClean="0"/>
                        <a:t>+   -</a:t>
                      </a:r>
                      <a:endParaRPr lang="vi-VN" dirty="0"/>
                    </a:p>
                  </a:txBody>
                  <a:tcPr/>
                </a:tc>
              </a:tr>
              <a:tr h="340360">
                <a:tc>
                  <a:txBody>
                    <a:bodyPr/>
                    <a:lstStyle/>
                    <a:p>
                      <a:r>
                        <a:rPr lang="en-US" dirty="0" err="1" smtClean="0"/>
                        <a:t>Dịch</a:t>
                      </a:r>
                      <a:r>
                        <a:rPr lang="en-US" baseline="0" dirty="0" smtClean="0"/>
                        <a:t> bit</a:t>
                      </a:r>
                      <a:endParaRPr lang="vi-VN" dirty="0"/>
                    </a:p>
                  </a:txBody>
                  <a:tcPr/>
                </a:tc>
                <a:tc>
                  <a:txBody>
                    <a:bodyPr/>
                    <a:lstStyle/>
                    <a:p>
                      <a:r>
                        <a:rPr lang="en-US" dirty="0" smtClean="0"/>
                        <a:t>&lt;&lt;   &gt;&gt;</a:t>
                      </a:r>
                      <a:endParaRPr lang="vi-VN" dirty="0"/>
                    </a:p>
                  </a:txBody>
                  <a:tcPr/>
                </a:tc>
              </a:tr>
              <a:tr h="340360">
                <a:tc>
                  <a:txBody>
                    <a:bodyPr/>
                    <a:lstStyle/>
                    <a:p>
                      <a:r>
                        <a:rPr lang="en-US" dirty="0" err="1" smtClean="0"/>
                        <a:t>Quan</a:t>
                      </a:r>
                      <a:r>
                        <a:rPr lang="en-US" dirty="0" smtClean="0"/>
                        <a:t> </a:t>
                      </a:r>
                      <a:r>
                        <a:rPr lang="en-US" dirty="0" err="1" smtClean="0"/>
                        <a:t>hệ</a:t>
                      </a:r>
                      <a:endParaRPr lang="vi-VN" dirty="0"/>
                    </a:p>
                  </a:txBody>
                  <a:tcPr/>
                </a:tc>
                <a:tc>
                  <a:txBody>
                    <a:bodyPr/>
                    <a:lstStyle/>
                    <a:p>
                      <a:r>
                        <a:rPr lang="en-US" dirty="0" smtClean="0"/>
                        <a:t>&lt;   &gt;   &lt;=   &gt;=   is</a:t>
                      </a:r>
                      <a:endParaRPr lang="vi-VN" dirty="0"/>
                    </a:p>
                  </a:txBody>
                  <a:tcPr/>
                </a:tc>
              </a:tr>
              <a:tr h="340360">
                <a:tc>
                  <a:txBody>
                    <a:bodyPr/>
                    <a:lstStyle/>
                    <a:p>
                      <a:r>
                        <a:rPr lang="en-US" dirty="0" err="1" smtClean="0"/>
                        <a:t>Bằng</a:t>
                      </a:r>
                      <a:endParaRPr lang="vi-VN" dirty="0"/>
                    </a:p>
                  </a:txBody>
                  <a:tcPr/>
                </a:tc>
                <a:tc>
                  <a:txBody>
                    <a:bodyPr/>
                    <a:lstStyle/>
                    <a:p>
                      <a:r>
                        <a:rPr lang="en-US" dirty="0" smtClean="0"/>
                        <a:t>==   !=</a:t>
                      </a:r>
                      <a:endParaRPr lang="vi-VN" dirty="0"/>
                    </a:p>
                  </a:txBody>
                  <a:tcPr/>
                </a:tc>
              </a:tr>
              <a:tr h="340360">
                <a:tc>
                  <a:txBody>
                    <a:bodyPr/>
                    <a:lstStyle/>
                    <a:p>
                      <a:r>
                        <a:rPr lang="en-US" dirty="0" smtClean="0"/>
                        <a:t>Logic </a:t>
                      </a:r>
                      <a:r>
                        <a:rPr lang="en-US" dirty="0" err="1" smtClean="0"/>
                        <a:t>trên</a:t>
                      </a:r>
                      <a:r>
                        <a:rPr lang="en-US" baseline="0" dirty="0" smtClean="0"/>
                        <a:t> bit AND</a:t>
                      </a:r>
                      <a:endParaRPr lang="vi-VN" dirty="0"/>
                    </a:p>
                  </a:txBody>
                  <a:tcPr/>
                </a:tc>
                <a:tc>
                  <a:txBody>
                    <a:bodyPr/>
                    <a:lstStyle/>
                    <a:p>
                      <a:r>
                        <a:rPr lang="en-US" dirty="0" smtClean="0"/>
                        <a:t>&amp;</a:t>
                      </a:r>
                      <a:endParaRPr lang="vi-VN" dirty="0"/>
                    </a:p>
                  </a:txBody>
                  <a:tcPr/>
                </a:tc>
              </a:tr>
              <a:tr h="340360">
                <a:tc>
                  <a:txBody>
                    <a:bodyPr/>
                    <a:lstStyle/>
                    <a:p>
                      <a:r>
                        <a:rPr lang="en-US" dirty="0" smtClean="0"/>
                        <a:t>XOR</a:t>
                      </a:r>
                      <a:endParaRPr lang="vi-VN" dirty="0"/>
                    </a:p>
                  </a:txBody>
                  <a:tcPr/>
                </a:tc>
                <a:tc>
                  <a:txBody>
                    <a:bodyPr/>
                    <a:lstStyle/>
                    <a:p>
                      <a:r>
                        <a:rPr lang="en-US" dirty="0" smtClean="0"/>
                        <a:t>^</a:t>
                      </a:r>
                      <a:endParaRPr lang="vi-VN" dirty="0"/>
                    </a:p>
                  </a:txBody>
                  <a:tcPr/>
                </a:tc>
              </a:tr>
              <a:tr h="340360">
                <a:tc>
                  <a:txBody>
                    <a:bodyPr/>
                    <a:lstStyle/>
                    <a:p>
                      <a:r>
                        <a:rPr lang="en-US" dirty="0" smtClean="0"/>
                        <a:t>OR</a:t>
                      </a:r>
                      <a:endParaRPr lang="vi-VN" dirty="0"/>
                    </a:p>
                  </a:txBody>
                  <a:tcPr/>
                </a:tc>
                <a:tc>
                  <a:txBody>
                    <a:bodyPr/>
                    <a:lstStyle/>
                    <a:p>
                      <a:r>
                        <a:rPr lang="en-US" dirty="0" smtClean="0"/>
                        <a:t>|</a:t>
                      </a:r>
                      <a:endParaRPr lang="vi-VN" dirty="0"/>
                    </a:p>
                  </a:txBody>
                  <a:tcPr/>
                </a:tc>
              </a:tr>
              <a:tr h="340360">
                <a:tc>
                  <a:txBody>
                    <a:bodyPr/>
                    <a:lstStyle/>
                    <a:p>
                      <a:r>
                        <a:rPr lang="en-US" dirty="0" err="1" smtClean="0"/>
                        <a:t>Điều</a:t>
                      </a:r>
                      <a:r>
                        <a:rPr lang="en-US" baseline="0" dirty="0" smtClean="0"/>
                        <a:t> </a:t>
                      </a:r>
                      <a:r>
                        <a:rPr lang="en-US" baseline="0" dirty="0" err="1" smtClean="0"/>
                        <a:t>kiện</a:t>
                      </a:r>
                      <a:r>
                        <a:rPr lang="en-US" baseline="0" dirty="0" smtClean="0"/>
                        <a:t> AND</a:t>
                      </a:r>
                      <a:endParaRPr lang="vi-VN" dirty="0"/>
                    </a:p>
                  </a:txBody>
                  <a:tcPr/>
                </a:tc>
                <a:tc>
                  <a:txBody>
                    <a:bodyPr/>
                    <a:lstStyle/>
                    <a:p>
                      <a:r>
                        <a:rPr lang="en-US" dirty="0" smtClean="0"/>
                        <a:t>&amp;&amp;</a:t>
                      </a:r>
                      <a:endParaRPr lang="vi-VN" dirty="0"/>
                    </a:p>
                  </a:txBody>
                  <a:tcPr/>
                </a:tc>
              </a:tr>
              <a:tr h="340360">
                <a:tc>
                  <a:txBody>
                    <a:bodyPr/>
                    <a:lstStyle/>
                    <a:p>
                      <a:r>
                        <a:rPr lang="en-US" dirty="0" err="1" smtClean="0"/>
                        <a:t>Điều</a:t>
                      </a:r>
                      <a:r>
                        <a:rPr lang="en-US" baseline="0" dirty="0" smtClean="0"/>
                        <a:t> </a:t>
                      </a:r>
                      <a:r>
                        <a:rPr lang="en-US" baseline="0" dirty="0" err="1" smtClean="0"/>
                        <a:t>kiện</a:t>
                      </a:r>
                      <a:r>
                        <a:rPr lang="en-US" baseline="0" dirty="0" smtClean="0"/>
                        <a:t> OR</a:t>
                      </a:r>
                      <a:endParaRPr lang="vi-VN" dirty="0"/>
                    </a:p>
                  </a:txBody>
                  <a:tcPr/>
                </a:tc>
                <a:tc>
                  <a:txBody>
                    <a:bodyPr/>
                    <a:lstStyle/>
                    <a:p>
                      <a:r>
                        <a:rPr lang="en-US" dirty="0" smtClean="0"/>
                        <a:t>||</a:t>
                      </a:r>
                      <a:endParaRPr lang="vi-VN" dirty="0"/>
                    </a:p>
                  </a:txBody>
                  <a:tcPr/>
                </a:tc>
              </a:tr>
              <a:tr h="340360">
                <a:tc>
                  <a:txBody>
                    <a:bodyPr/>
                    <a:lstStyle/>
                    <a:p>
                      <a:r>
                        <a:rPr lang="en-US" dirty="0" err="1" smtClean="0"/>
                        <a:t>Điều</a:t>
                      </a:r>
                      <a:r>
                        <a:rPr lang="en-US" baseline="0" dirty="0" smtClean="0"/>
                        <a:t> </a:t>
                      </a:r>
                      <a:r>
                        <a:rPr lang="en-US" baseline="0" dirty="0" err="1" smtClean="0"/>
                        <a:t>kiện</a:t>
                      </a:r>
                      <a:endParaRPr lang="vi-VN" dirty="0"/>
                    </a:p>
                  </a:txBody>
                  <a:tcPr/>
                </a:tc>
                <a:tc>
                  <a:txBody>
                    <a:bodyPr/>
                    <a:lstStyle/>
                    <a:p>
                      <a:r>
                        <a:rPr lang="en-US" dirty="0" smtClean="0"/>
                        <a:t>?:</a:t>
                      </a:r>
                      <a:endParaRPr lang="vi-VN" dirty="0"/>
                    </a:p>
                  </a:txBody>
                  <a:tcPr/>
                </a:tc>
              </a:tr>
              <a:tr h="340360">
                <a:tc>
                  <a:txBody>
                    <a:bodyPr/>
                    <a:lstStyle/>
                    <a:p>
                      <a:r>
                        <a:rPr lang="en-US" dirty="0" smtClean="0"/>
                        <a:t>Assignment</a:t>
                      </a:r>
                      <a:endParaRPr lang="vi-VN" dirty="0"/>
                    </a:p>
                  </a:txBody>
                  <a:tcPr/>
                </a:tc>
                <a:tc>
                  <a:txBody>
                    <a:bodyPr/>
                    <a:lstStyle/>
                    <a:p>
                      <a:r>
                        <a:rPr lang="en-US" dirty="0" smtClean="0"/>
                        <a:t>=   *=</a:t>
                      </a:r>
                      <a:r>
                        <a:rPr lang="en-US" baseline="0" dirty="0" smtClean="0"/>
                        <a:t>   /=   %=   +=   -=   &lt;&lt;=   &gt;&gt;=   &amp;=   ^=  |=</a:t>
                      </a:r>
                      <a:endParaRPr lang="vi-VN"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868362"/>
          </a:xfrm>
        </p:spPr>
        <p:txBody>
          <a:bodyPr>
            <a:normAutofit/>
          </a:bodyPr>
          <a:lstStyle/>
          <a:p>
            <a:r>
              <a:rPr lang="en-US" b="1" smtClean="0"/>
              <a:t>Kiểu mảng</a:t>
            </a:r>
          </a:p>
        </p:txBody>
      </p:sp>
      <p:sp>
        <p:nvSpPr>
          <p:cNvPr id="23555" name="Rectangle 3"/>
          <p:cNvSpPr>
            <a:spLocks noGrp="1" noChangeArrowheads="1"/>
          </p:cNvSpPr>
          <p:nvPr>
            <p:ph idx="1"/>
          </p:nvPr>
        </p:nvSpPr>
        <p:spPr>
          <a:xfrm>
            <a:off x="381000" y="1371600"/>
            <a:ext cx="8229600" cy="5562600"/>
          </a:xfrm>
        </p:spPr>
        <p:txBody>
          <a:bodyPr/>
          <a:lstStyle/>
          <a:p>
            <a:pPr>
              <a:lnSpc>
                <a:spcPct val="90000"/>
              </a:lnSpc>
            </a:pPr>
            <a:r>
              <a:rPr lang="en-US" sz="2800" smtClean="0"/>
              <a:t>1 mảng là 1 tập các điểm dữ liệu (của cùng kiểu cơ sở), được truy cập dùng 1 số chỉ mục</a:t>
            </a:r>
          </a:p>
          <a:p>
            <a:pPr>
              <a:lnSpc>
                <a:spcPct val="90000"/>
              </a:lnSpc>
            </a:pPr>
            <a:r>
              <a:rPr lang="en-US" sz="2800" smtClean="0"/>
              <a:t>Các mảng trong C# phát sinh từ lớp cơ sở </a:t>
            </a:r>
            <a:r>
              <a:rPr lang="en-US" sz="2800" smtClean="0">
                <a:solidFill>
                  <a:srgbClr val="FF3300"/>
                </a:solidFill>
              </a:rPr>
              <a:t>System.Array</a:t>
            </a:r>
          </a:p>
          <a:p>
            <a:pPr>
              <a:lnSpc>
                <a:spcPct val="90000"/>
              </a:lnSpc>
            </a:pPr>
            <a:r>
              <a:rPr lang="en-US" sz="2800" smtClean="0"/>
              <a:t>Mảng có thể chứa bất cứ kiểu nào mà C# định nghĩa, bao gồm các mảng đối tượng, các giao diện, hoặc các cấu trúc</a:t>
            </a:r>
          </a:p>
          <a:p>
            <a:pPr>
              <a:lnSpc>
                <a:spcPct val="90000"/>
              </a:lnSpc>
            </a:pPr>
            <a:r>
              <a:rPr lang="en-US" sz="2800" smtClean="0"/>
              <a:t>Mảng có thể 1 chiều hay nhiều chiều, và được khai báo bằng dấu ngoặc vuông ([ ] ) đặt sau kiểu dữ liệu của mảng</a:t>
            </a:r>
          </a:p>
          <a:p>
            <a:pPr>
              <a:lnSpc>
                <a:spcPct val="90000"/>
              </a:lnSpc>
            </a:pPr>
            <a:r>
              <a:rPr lang="en-US" sz="2800" smtClean="0"/>
              <a:t>VD:</a:t>
            </a:r>
          </a:p>
          <a:p>
            <a:pPr>
              <a:lnSpc>
                <a:spcPct val="90000"/>
              </a:lnSpc>
              <a:buFontTx/>
              <a:buNone/>
            </a:pPr>
            <a:r>
              <a:rPr lang="en-US" sz="2800" smtClean="0"/>
              <a:t>        </a:t>
            </a:r>
            <a:r>
              <a:rPr lang="en-US" sz="2800" smtClean="0">
                <a:solidFill>
                  <a:srgbClr val="FF3300"/>
                </a:solidFill>
              </a:rPr>
              <a:t>int [] 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en-US" b="1" smtClean="0"/>
              <a:t>Đặc điểm của ngôn ngữ C#</a:t>
            </a:r>
            <a:endParaRPr lang="en-US" b="1"/>
          </a:p>
        </p:txBody>
      </p:sp>
      <p:sp>
        <p:nvSpPr>
          <p:cNvPr id="3" name="Content Placeholder 2"/>
          <p:cNvSpPr>
            <a:spLocks noGrp="1"/>
          </p:cNvSpPr>
          <p:nvPr>
            <p:ph idx="1"/>
          </p:nvPr>
        </p:nvSpPr>
        <p:spPr>
          <a:xfrm>
            <a:off x="457200" y="1600200"/>
            <a:ext cx="8229600" cy="4925144"/>
          </a:xfrm>
        </p:spPr>
        <p:txBody>
          <a:bodyPr/>
          <a:lstStyle/>
          <a:p>
            <a:pPr>
              <a:lnSpc>
                <a:spcPct val="114000"/>
              </a:lnSpc>
            </a:pPr>
            <a:r>
              <a:rPr lang="en-US" sz="2400" smtClean="0"/>
              <a:t>Khoảng 80 từ khóa</a:t>
            </a:r>
          </a:p>
          <a:p>
            <a:pPr>
              <a:lnSpc>
                <a:spcPct val="114000"/>
              </a:lnSpc>
            </a:pPr>
            <a:r>
              <a:rPr lang="en-US" sz="2400" smtClean="0"/>
              <a:t>Hỗ trợ lập trình cấu trúc, lập trình hướng đối tượng, hướng thành phần (Component oriented)</a:t>
            </a:r>
          </a:p>
          <a:p>
            <a:pPr>
              <a:lnSpc>
                <a:spcPct val="114000"/>
              </a:lnSpc>
            </a:pPr>
            <a:r>
              <a:rPr lang="en-US" sz="2400" smtClean="0"/>
              <a:t>Có từ khóa khai báo dành cho thuộc tính (property)</a:t>
            </a:r>
          </a:p>
          <a:p>
            <a:pPr>
              <a:lnSpc>
                <a:spcPct val="114000"/>
              </a:lnSpc>
            </a:pPr>
            <a:r>
              <a:rPr lang="en-US" sz="2400" smtClean="0"/>
              <a:t>Cho phép tạo sưu liệu trực tiếp bên trong mã nguồn (dùng tool mã nguồn mở </a:t>
            </a:r>
            <a:r>
              <a:rPr lang="en-US" sz="2400" smtClean="0">
                <a:solidFill>
                  <a:srgbClr val="0070C0"/>
                </a:solidFill>
              </a:rPr>
              <a:t>NDoc </a:t>
            </a:r>
            <a:r>
              <a:rPr lang="en-US" sz="2400" smtClean="0"/>
              <a:t>phát sinh ra sưu liệu)</a:t>
            </a:r>
          </a:p>
          <a:p>
            <a:pPr>
              <a:lnSpc>
                <a:spcPct val="114000"/>
              </a:lnSpc>
            </a:pPr>
            <a:r>
              <a:rPr lang="en-US" sz="2400" smtClean="0"/>
              <a:t>Hỗ trợ khái niệm interface (tương tự java)</a:t>
            </a:r>
          </a:p>
          <a:p>
            <a:pPr>
              <a:lnSpc>
                <a:spcPct val="114000"/>
              </a:lnSpc>
            </a:pPr>
            <a:r>
              <a:rPr lang="en-US" sz="2400" smtClean="0"/>
              <a:t>Cơ chế tự động dọn rác (tương tự java)</a:t>
            </a:r>
          </a:p>
          <a:p>
            <a:pPr>
              <a:lnSpc>
                <a:spcPct val="114000"/>
              </a:lnSpc>
            </a:pPr>
            <a:r>
              <a:rPr lang="en-US" sz="2400" smtClean="0"/>
              <a:t>Truyền tham số kiểu: </a:t>
            </a:r>
            <a:r>
              <a:rPr lang="en-US" sz="2400" smtClean="0">
                <a:solidFill>
                  <a:srgbClr val="0070C0"/>
                </a:solidFill>
              </a:rPr>
              <a:t>in(ø), out, ref</a:t>
            </a:r>
          </a:p>
          <a:p>
            <a:pPr>
              <a:buNone/>
            </a:pPr>
            <a:endParaRPr lang="en-US" sz="2400" smtClean="0"/>
          </a:p>
          <a:p>
            <a:endParaRPr lang="en-US" sz="2400" smtClean="0"/>
          </a:p>
          <a:p>
            <a:endParaRPr lang="en-US" sz="2400" smtClean="0"/>
          </a:p>
          <a:p>
            <a:endParaRPr lang="en-US" sz="240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4800"/>
            <a:ext cx="8229600" cy="533400"/>
          </a:xfrm>
        </p:spPr>
        <p:txBody>
          <a:bodyPr>
            <a:noAutofit/>
          </a:bodyPr>
          <a:lstStyle/>
          <a:p>
            <a:r>
              <a:rPr lang="en-US" b="1" smtClean="0"/>
              <a:t>Kiểu mảng</a:t>
            </a:r>
          </a:p>
        </p:txBody>
      </p:sp>
      <p:sp>
        <p:nvSpPr>
          <p:cNvPr id="24579" name="Rectangle 3"/>
          <p:cNvSpPr>
            <a:spLocks noGrp="1" noChangeArrowheads="1"/>
          </p:cNvSpPr>
          <p:nvPr>
            <p:ph idx="1"/>
          </p:nvPr>
        </p:nvSpPr>
        <p:spPr>
          <a:xfrm>
            <a:off x="457200" y="1371600"/>
            <a:ext cx="8229600" cy="5105400"/>
          </a:xfrm>
        </p:spPr>
        <p:txBody>
          <a:bodyPr>
            <a:normAutofit/>
          </a:bodyPr>
          <a:lstStyle/>
          <a:p>
            <a:pPr>
              <a:buFontTx/>
              <a:buNone/>
            </a:pPr>
            <a:r>
              <a:rPr lang="en-US" sz="2500" smtClean="0"/>
              <a:t>Khai báo biến mảng có hai cách như sau</a:t>
            </a:r>
          </a:p>
          <a:p>
            <a:pPr>
              <a:buFontTx/>
              <a:buNone/>
            </a:pPr>
            <a:r>
              <a:rPr lang="en-US" sz="2500" smtClean="0"/>
              <a:t>1) Khai báo và khởi tạo mảng</a:t>
            </a:r>
          </a:p>
          <a:p>
            <a:pPr>
              <a:buFontTx/>
              <a:buNone/>
            </a:pPr>
            <a:r>
              <a:rPr lang="en-US" sz="2500" smtClean="0"/>
              <a:t>		</a:t>
            </a:r>
            <a:r>
              <a:rPr lang="en-US" sz="2500" b="1" smtClean="0"/>
              <a:t>int[] yourarr=new int[ptu];</a:t>
            </a:r>
            <a:r>
              <a:rPr lang="en-US" sz="2500" smtClean="0"/>
              <a:t>	</a:t>
            </a:r>
          </a:p>
          <a:p>
            <a:pPr>
              <a:buFontTx/>
              <a:buNone/>
            </a:pPr>
            <a:r>
              <a:rPr lang="en-US" sz="2500" smtClean="0"/>
              <a:t>2) Khai báo sau đó khởi tạo mảng</a:t>
            </a:r>
          </a:p>
          <a:p>
            <a:pPr>
              <a:buFontTx/>
              <a:buNone/>
            </a:pPr>
            <a:r>
              <a:rPr lang="en-US" sz="2500" smtClean="0"/>
              <a:t>		</a:t>
            </a:r>
            <a:r>
              <a:rPr lang="en-US" sz="2500" b="1" smtClean="0"/>
              <a:t>int[] myarr;</a:t>
            </a:r>
          </a:p>
          <a:p>
            <a:pPr>
              <a:buFontTx/>
              <a:buNone/>
            </a:pPr>
            <a:r>
              <a:rPr lang="en-US" sz="2500" b="1" smtClean="0"/>
              <a:t>		myarr=new int[ptu]; </a:t>
            </a:r>
          </a:p>
          <a:p>
            <a:pPr>
              <a:buFontTx/>
              <a:buNone/>
            </a:pPr>
            <a:r>
              <a:rPr lang="en-US" sz="2500" smtClean="0"/>
              <a:t>    Khai báo mảng với số phần tử cho trước và khởi tạo giá trị cho các phần tử của mảng:</a:t>
            </a:r>
          </a:p>
          <a:p>
            <a:pPr>
              <a:buFontTx/>
              <a:buNone/>
            </a:pPr>
            <a:r>
              <a:rPr lang="en-US" sz="2500" smtClean="0"/>
              <a:t>		</a:t>
            </a:r>
            <a:r>
              <a:rPr lang="en-US" sz="2500" b="1" smtClean="0"/>
              <a:t>int[] me={1,2,3,4,5};</a:t>
            </a:r>
          </a:p>
          <a:p>
            <a:pPr>
              <a:buFontTx/>
              <a:buNone/>
            </a:pPr>
            <a:r>
              <a:rPr lang="en-US" sz="2500" smtClean="0"/>
              <a:t>float[]    arr   =   {   3.14f,    2.17f,    100    };</a:t>
            </a:r>
          </a:p>
          <a:p>
            <a:pPr>
              <a:buFontTx/>
              <a:buNone/>
            </a:pPr>
            <a:r>
              <a:rPr lang="en-US" sz="2500" smtClean="0"/>
              <a:t>float[] arr = new float [3] { 3.14f, 2.17f, 100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81940"/>
            <a:ext cx="8229600" cy="502920"/>
          </a:xfrm>
        </p:spPr>
        <p:txBody>
          <a:bodyPr>
            <a:noAutofit/>
          </a:bodyPr>
          <a:lstStyle/>
          <a:p>
            <a:r>
              <a:rPr lang="en-US" b="1" smtClean="0"/>
              <a:t>Kiểu mảng</a:t>
            </a:r>
          </a:p>
        </p:txBody>
      </p:sp>
      <p:sp>
        <p:nvSpPr>
          <p:cNvPr id="25603" name="Rectangle 3"/>
          <p:cNvSpPr>
            <a:spLocks noGrp="1" noChangeArrowheads="1"/>
          </p:cNvSpPr>
          <p:nvPr>
            <p:ph idx="1"/>
          </p:nvPr>
        </p:nvSpPr>
        <p:spPr>
          <a:xfrm>
            <a:off x="457200" y="1447800"/>
            <a:ext cx="8229600" cy="5334000"/>
          </a:xfrm>
        </p:spPr>
        <p:txBody>
          <a:bodyPr>
            <a:normAutofit lnSpcReduction="10000"/>
          </a:bodyPr>
          <a:lstStyle/>
          <a:p>
            <a:pPr>
              <a:buFontTx/>
              <a:buNone/>
            </a:pPr>
            <a:r>
              <a:rPr lang="en-US" sz="2800" dirty="0" err="1" smtClean="0"/>
              <a:t>arr.length</a:t>
            </a:r>
            <a:r>
              <a:rPr lang="en-US" sz="2800" dirty="0" smtClean="0"/>
              <a:t>: </a:t>
            </a:r>
            <a:r>
              <a:rPr lang="en-US" sz="2800" dirty="0" err="1" smtClean="0"/>
              <a:t>số</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en-US" sz="2800" dirty="0" err="1" smtClean="0"/>
              <a:t>của</a:t>
            </a:r>
            <a:r>
              <a:rPr lang="en-US" sz="2800" dirty="0" smtClean="0"/>
              <a:t> </a:t>
            </a:r>
            <a:r>
              <a:rPr lang="en-US" sz="2800" dirty="0" err="1" smtClean="0"/>
              <a:t>mảng</a:t>
            </a:r>
            <a:endParaRPr lang="en-US" sz="2800" dirty="0" smtClean="0"/>
          </a:p>
          <a:p>
            <a:pPr>
              <a:buFontTx/>
              <a:buNone/>
            </a:pPr>
            <a:endParaRPr lang="en-US" sz="2800" dirty="0" smtClean="0"/>
          </a:p>
          <a:p>
            <a:pPr>
              <a:buFontTx/>
              <a:buNone/>
            </a:pPr>
            <a:r>
              <a:rPr lang="en-US" sz="2800" dirty="0" err="1" smtClean="0"/>
              <a:t>Khai</a:t>
            </a:r>
            <a:r>
              <a:rPr lang="en-US" sz="2800" dirty="0" smtClean="0"/>
              <a:t> </a:t>
            </a:r>
            <a:r>
              <a:rPr lang="en-US" sz="2800" dirty="0" err="1" smtClean="0"/>
              <a:t>báo</a:t>
            </a:r>
            <a:r>
              <a:rPr lang="en-US" sz="2800" dirty="0" smtClean="0"/>
              <a:t> </a:t>
            </a:r>
            <a:r>
              <a:rPr lang="en-US" sz="2800" dirty="0" err="1" smtClean="0"/>
              <a:t>mảng</a:t>
            </a:r>
            <a:r>
              <a:rPr lang="en-US" sz="2800" dirty="0" smtClean="0"/>
              <a:t> 2 </a:t>
            </a:r>
            <a:r>
              <a:rPr lang="en-US" sz="2800" dirty="0" err="1" smtClean="0"/>
              <a:t>chiều</a:t>
            </a:r>
            <a:r>
              <a:rPr lang="en-US" sz="2800" dirty="0" smtClean="0"/>
              <a:t>:</a:t>
            </a:r>
          </a:p>
          <a:p>
            <a:pPr>
              <a:buFontTx/>
              <a:buNone/>
            </a:pPr>
            <a:r>
              <a:rPr lang="en-US" sz="2800" dirty="0" smtClean="0"/>
              <a:t> 	</a:t>
            </a:r>
            <a:r>
              <a:rPr lang="en-US" sz="2800" dirty="0" err="1" smtClean="0"/>
              <a:t>int</a:t>
            </a:r>
            <a:r>
              <a:rPr lang="en-US" sz="2800" dirty="0" smtClean="0"/>
              <a:t> [,]	Mang2chieu;</a:t>
            </a:r>
          </a:p>
          <a:p>
            <a:pPr>
              <a:buFontTx/>
              <a:buNone/>
            </a:pPr>
            <a:r>
              <a:rPr lang="en-US" sz="2800" dirty="0" smtClean="0"/>
              <a:t>	Mang2chieu = new </a:t>
            </a:r>
            <a:r>
              <a:rPr lang="en-US" sz="2800" dirty="0" err="1" smtClean="0"/>
              <a:t>int</a:t>
            </a:r>
            <a:r>
              <a:rPr lang="en-US" sz="2800" dirty="0" smtClean="0"/>
              <a:t>[3,4]</a:t>
            </a:r>
          </a:p>
          <a:p>
            <a:pPr>
              <a:buFontTx/>
              <a:buNone/>
            </a:pPr>
            <a:endParaRPr lang="en-US" sz="2800" dirty="0" smtClean="0"/>
          </a:p>
          <a:p>
            <a:pPr>
              <a:buFontTx/>
              <a:buNone/>
            </a:pPr>
            <a:r>
              <a:rPr lang="en-US" sz="2800" dirty="0" err="1" smtClean="0"/>
              <a:t>Khai</a:t>
            </a:r>
            <a:r>
              <a:rPr lang="en-US" sz="2800" dirty="0" smtClean="0"/>
              <a:t> </a:t>
            </a:r>
            <a:r>
              <a:rPr lang="en-US" sz="2800" dirty="0" err="1" smtClean="0"/>
              <a:t>báo</a:t>
            </a:r>
            <a:r>
              <a:rPr lang="en-US" sz="2800" dirty="0" smtClean="0"/>
              <a:t> </a:t>
            </a:r>
            <a:r>
              <a:rPr lang="en-US" sz="2800" dirty="0" err="1" smtClean="0"/>
              <a:t>mảng</a:t>
            </a:r>
            <a:r>
              <a:rPr lang="en-US" sz="2800" dirty="0" smtClean="0"/>
              <a:t> </a:t>
            </a:r>
            <a:r>
              <a:rPr lang="en-US" sz="2800" dirty="0" err="1" smtClean="0"/>
              <a:t>của</a:t>
            </a:r>
            <a:r>
              <a:rPr lang="en-US" sz="2800" dirty="0" smtClean="0"/>
              <a:t> </a:t>
            </a:r>
            <a:r>
              <a:rPr lang="en-US" sz="2800" dirty="0" err="1" smtClean="0"/>
              <a:t>mảng</a:t>
            </a:r>
            <a:r>
              <a:rPr lang="en-US" sz="2800" dirty="0" smtClean="0"/>
              <a:t>:</a:t>
            </a:r>
          </a:p>
          <a:p>
            <a:pPr>
              <a:buFontTx/>
              <a:buNone/>
            </a:pPr>
            <a:r>
              <a:rPr lang="en-US" sz="2800" dirty="0" smtClean="0"/>
              <a:t>	</a:t>
            </a:r>
            <a:r>
              <a:rPr lang="en-US" sz="2800" dirty="0" err="1" smtClean="0"/>
              <a:t>int</a:t>
            </a:r>
            <a:r>
              <a:rPr lang="en-US" sz="2800" dirty="0" smtClean="0"/>
              <a:t> [][] M=new </a:t>
            </a:r>
            <a:r>
              <a:rPr lang="en-US" sz="2800" dirty="0" err="1" smtClean="0"/>
              <a:t>int</a:t>
            </a:r>
            <a:r>
              <a:rPr lang="en-US" sz="2800" dirty="0" smtClean="0"/>
              <a:t>[2][];</a:t>
            </a:r>
          </a:p>
          <a:p>
            <a:pPr>
              <a:buFontTx/>
              <a:buNone/>
            </a:pPr>
            <a:r>
              <a:rPr lang="en-US" sz="2800" dirty="0" smtClean="0"/>
              <a:t>	M[0]=new </a:t>
            </a:r>
            <a:r>
              <a:rPr lang="en-US" sz="2800" dirty="0" err="1" smtClean="0"/>
              <a:t>int</a:t>
            </a:r>
            <a:r>
              <a:rPr lang="en-US" sz="2800" dirty="0" smtClean="0"/>
              <a:t>[4];</a:t>
            </a:r>
          </a:p>
          <a:p>
            <a:pPr>
              <a:buFontTx/>
              <a:buNone/>
            </a:pPr>
            <a:r>
              <a:rPr lang="en-US" sz="2800" dirty="0" smtClean="0"/>
              <a:t>	M[1]= new </a:t>
            </a:r>
            <a:r>
              <a:rPr lang="en-US" sz="2800" dirty="0" err="1" smtClean="0"/>
              <a:t>int</a:t>
            </a:r>
            <a:r>
              <a:rPr lang="en-US" sz="2800" dirty="0" smtClean="0"/>
              <a:t>[30];</a:t>
            </a:r>
          </a:p>
          <a:p>
            <a:pPr>
              <a:buFontTx/>
              <a:buNone/>
            </a:pPr>
            <a:r>
              <a:rPr lang="en-US" sz="2800" dirty="0" smtClean="0"/>
              <a:t>    </a:t>
            </a:r>
          </a:p>
          <a:p>
            <a:pPr>
              <a:buFontTx/>
              <a:buNone/>
            </a:pPr>
            <a:endParaRPr lang="en-US" sz="2800" b="1" dirty="0" smtClean="0"/>
          </a:p>
        </p:txBody>
      </p:sp>
      <p:sp>
        <p:nvSpPr>
          <p:cNvPr id="5" name="Slide Number Placeholder 4"/>
          <p:cNvSpPr>
            <a:spLocks noGrp="1"/>
          </p:cNvSpPr>
          <p:nvPr>
            <p:ph type="sldNum" sz="quarter" idx="12"/>
          </p:nvPr>
        </p:nvSpPr>
        <p:spPr/>
        <p:txBody>
          <a:bodyPr/>
          <a:lstStyle/>
          <a:p>
            <a:pPr>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792162"/>
          </a:xfrm>
        </p:spPr>
        <p:txBody>
          <a:bodyPr>
            <a:noAutofit/>
          </a:bodyPr>
          <a:lstStyle/>
          <a:p>
            <a:r>
              <a:rPr lang="en-US" b="1" smtClean="0"/>
              <a:t>Kiểu string</a:t>
            </a:r>
          </a:p>
        </p:txBody>
      </p:sp>
      <p:sp>
        <p:nvSpPr>
          <p:cNvPr id="26627" name="Rectangle 3"/>
          <p:cNvSpPr>
            <a:spLocks noGrp="1" noChangeArrowheads="1"/>
          </p:cNvSpPr>
          <p:nvPr>
            <p:ph idx="1"/>
          </p:nvPr>
        </p:nvSpPr>
        <p:spPr>
          <a:xfrm>
            <a:off x="457200" y="1447800"/>
            <a:ext cx="8229600" cy="5410200"/>
          </a:xfrm>
        </p:spPr>
        <p:txBody>
          <a:bodyPr/>
          <a:lstStyle/>
          <a:p>
            <a:r>
              <a:rPr lang="en-US" sz="2600" dirty="0" err="1" smtClean="0"/>
              <a:t>Kiểu</a:t>
            </a:r>
            <a:r>
              <a:rPr lang="en-US" sz="2600" dirty="0" smtClean="0"/>
              <a:t> string </a:t>
            </a:r>
            <a:r>
              <a:rPr lang="en-US" sz="2600" dirty="0" err="1" smtClean="0"/>
              <a:t>là</a:t>
            </a:r>
            <a:r>
              <a:rPr lang="en-US" sz="2600" dirty="0" smtClean="0"/>
              <a:t> 1 </a:t>
            </a:r>
            <a:r>
              <a:rPr lang="en-US" sz="2600" dirty="0" err="1" smtClean="0"/>
              <a:t>kiểu</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tham</a:t>
            </a:r>
            <a:r>
              <a:rPr lang="en-US" sz="2600" dirty="0" smtClean="0"/>
              <a:t> </a:t>
            </a:r>
            <a:r>
              <a:rPr lang="en-US" sz="2600" dirty="0" err="1" smtClean="0"/>
              <a:t>chiếu</a:t>
            </a:r>
            <a:r>
              <a:rPr lang="en-US" sz="2600" dirty="0" smtClean="0"/>
              <a:t> </a:t>
            </a:r>
            <a:r>
              <a:rPr lang="en-US" sz="2600" dirty="0" err="1" smtClean="0"/>
              <a:t>trong</a:t>
            </a:r>
            <a:r>
              <a:rPr lang="en-US" sz="2600" dirty="0" smtClean="0"/>
              <a:t> C#</a:t>
            </a:r>
          </a:p>
          <a:p>
            <a:r>
              <a:rPr lang="en-US" sz="2600" dirty="0" err="1" smtClean="0">
                <a:solidFill>
                  <a:srgbClr val="FF3300"/>
                </a:solidFill>
              </a:rPr>
              <a:t>System.String</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các</a:t>
            </a:r>
            <a:r>
              <a:rPr lang="en-US" sz="2600" dirty="0" smtClean="0"/>
              <a:t> </a:t>
            </a:r>
            <a:r>
              <a:rPr lang="en-US" sz="2600" dirty="0" err="1" smtClean="0"/>
              <a:t>hàm</a:t>
            </a:r>
            <a:r>
              <a:rPr lang="en-US" sz="2600" dirty="0" smtClean="0"/>
              <a:t> </a:t>
            </a:r>
            <a:r>
              <a:rPr lang="en-US" sz="2600" dirty="0" err="1" smtClean="0"/>
              <a:t>tiện</a:t>
            </a:r>
            <a:r>
              <a:rPr lang="en-US" sz="2600" dirty="0" smtClean="0"/>
              <a:t> </a:t>
            </a:r>
            <a:r>
              <a:rPr lang="en-US" sz="2600" dirty="0" err="1" smtClean="0"/>
              <a:t>ích</a:t>
            </a:r>
            <a:r>
              <a:rPr lang="en-US" sz="2600" dirty="0" smtClean="0"/>
              <a:t> </a:t>
            </a:r>
            <a:r>
              <a:rPr lang="en-US" sz="2600" dirty="0" err="1" smtClean="0"/>
              <a:t>như</a:t>
            </a:r>
            <a:r>
              <a:rPr lang="en-US" sz="2600" dirty="0" smtClean="0"/>
              <a:t>: </a:t>
            </a:r>
            <a:r>
              <a:rPr lang="en-US" sz="2600" dirty="0" err="1" smtClean="0"/>
              <a:t>Concat</a:t>
            </a:r>
            <a:r>
              <a:rPr lang="en-US" sz="2600" dirty="0" smtClean="0"/>
              <a:t>(), </a:t>
            </a:r>
            <a:r>
              <a:rPr lang="en-US" sz="2600" dirty="0" err="1" smtClean="0"/>
              <a:t>CompareTo</a:t>
            </a:r>
            <a:r>
              <a:rPr lang="en-US" sz="2600" dirty="0" smtClean="0"/>
              <a:t>(), Copy(), Insert(), </a:t>
            </a:r>
            <a:r>
              <a:rPr lang="en-US" sz="2600" dirty="0" err="1" smtClean="0"/>
              <a:t>ToUpper</a:t>
            </a:r>
            <a:r>
              <a:rPr lang="en-US" sz="2600" dirty="0" smtClean="0"/>
              <a:t>(), </a:t>
            </a:r>
            <a:r>
              <a:rPr lang="en-US" sz="2600" dirty="0" err="1" smtClean="0"/>
              <a:t>ToLower</a:t>
            </a:r>
            <a:r>
              <a:rPr lang="en-US" sz="2600" dirty="0" smtClean="0"/>
              <a:t>(), Length, Replace(), …</a:t>
            </a:r>
          </a:p>
          <a:p>
            <a:r>
              <a:rPr lang="en-US" sz="2600" dirty="0" err="1" smtClean="0"/>
              <a:t>Các</a:t>
            </a:r>
            <a:r>
              <a:rPr lang="en-US" sz="2600" dirty="0" smtClean="0"/>
              <a:t> </a:t>
            </a:r>
            <a:r>
              <a:rPr lang="en-US" sz="2600" dirty="0" err="1" smtClean="0"/>
              <a:t>toán</a:t>
            </a:r>
            <a:r>
              <a:rPr lang="en-US" sz="2600" dirty="0" smtClean="0"/>
              <a:t> </a:t>
            </a:r>
            <a:r>
              <a:rPr lang="en-US" sz="2600" dirty="0" err="1" smtClean="0"/>
              <a:t>tử</a:t>
            </a:r>
            <a:r>
              <a:rPr lang="en-US" sz="2600" dirty="0" smtClean="0"/>
              <a:t> == </a:t>
            </a:r>
            <a:r>
              <a:rPr lang="en-US" sz="2600" dirty="0" err="1" smtClean="0"/>
              <a:t>và</a:t>
            </a:r>
            <a:r>
              <a:rPr lang="en-US" sz="2600" dirty="0" smtClean="0"/>
              <a:t> != </a:t>
            </a:r>
            <a:r>
              <a:rPr lang="en-US" sz="2600" dirty="0" err="1" smtClean="0"/>
              <a:t>được</a:t>
            </a:r>
            <a:r>
              <a:rPr lang="en-US" sz="2600" dirty="0" smtClean="0"/>
              <a:t> </a:t>
            </a:r>
            <a:r>
              <a:rPr lang="en-US" sz="2600" dirty="0" err="1" smtClean="0"/>
              <a:t>định</a:t>
            </a:r>
            <a:r>
              <a:rPr lang="en-US" sz="2600" dirty="0" smtClean="0"/>
              <a:t> </a:t>
            </a:r>
            <a:r>
              <a:rPr lang="en-US" sz="2600" dirty="0" err="1" smtClean="0"/>
              <a:t>nghĩa</a:t>
            </a:r>
            <a:r>
              <a:rPr lang="en-US" sz="2600" dirty="0" smtClean="0"/>
              <a:t> </a:t>
            </a:r>
            <a:r>
              <a:rPr lang="en-US" sz="2600" dirty="0" err="1" smtClean="0"/>
              <a:t>để</a:t>
            </a:r>
            <a:r>
              <a:rPr lang="en-US" sz="2600" dirty="0" smtClean="0"/>
              <a:t> so </a:t>
            </a:r>
            <a:r>
              <a:rPr lang="en-US" sz="2600" dirty="0" err="1" smtClean="0"/>
              <a:t>sánh</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của</a:t>
            </a:r>
            <a:r>
              <a:rPr lang="en-US" sz="2600" dirty="0" smtClean="0"/>
              <a:t> </a:t>
            </a:r>
            <a:r>
              <a:rPr lang="en-US" sz="2600" dirty="0" err="1" smtClean="0"/>
              <a:t>các</a:t>
            </a:r>
            <a:r>
              <a:rPr lang="en-US" sz="2600" dirty="0" smtClean="0"/>
              <a:t> </a:t>
            </a:r>
            <a:r>
              <a:rPr lang="en-US" sz="2600" dirty="0" err="1" smtClean="0"/>
              <a:t>đối</a:t>
            </a:r>
            <a:r>
              <a:rPr lang="en-US" sz="2600" dirty="0" smtClean="0"/>
              <a:t> </a:t>
            </a:r>
            <a:r>
              <a:rPr lang="en-US" sz="2600" dirty="0" err="1" smtClean="0"/>
              <a:t>tượng</a:t>
            </a:r>
            <a:r>
              <a:rPr lang="en-US" sz="2600" dirty="0" smtClean="0"/>
              <a:t> </a:t>
            </a:r>
            <a:r>
              <a:rPr lang="en-US" sz="2600" dirty="0" err="1" smtClean="0"/>
              <a:t>chuỗi</a:t>
            </a:r>
            <a:r>
              <a:rPr lang="en-US" sz="2600" dirty="0" smtClean="0"/>
              <a:t>, </a:t>
            </a:r>
            <a:r>
              <a:rPr lang="en-US" sz="2600" dirty="0" err="1" smtClean="0"/>
              <a:t>chứ</a:t>
            </a:r>
            <a:r>
              <a:rPr lang="en-US" sz="2600" dirty="0" smtClean="0"/>
              <a:t> </a:t>
            </a:r>
            <a:r>
              <a:rPr lang="en-US" sz="2600" dirty="0" err="1" smtClean="0"/>
              <a:t>không</a:t>
            </a:r>
            <a:r>
              <a:rPr lang="en-US" sz="2600" dirty="0" smtClean="0"/>
              <a:t> </a:t>
            </a:r>
            <a:r>
              <a:rPr lang="en-US" sz="2600" dirty="0" err="1" smtClean="0"/>
              <a:t>phải</a:t>
            </a:r>
            <a:r>
              <a:rPr lang="en-US" sz="2600" dirty="0" smtClean="0"/>
              <a:t> </a:t>
            </a:r>
            <a:r>
              <a:rPr lang="en-US" sz="2600" dirty="0" err="1" smtClean="0"/>
              <a:t>là</a:t>
            </a:r>
            <a:r>
              <a:rPr lang="en-US" sz="2600" dirty="0" smtClean="0"/>
              <a:t> </a:t>
            </a:r>
            <a:r>
              <a:rPr lang="en-US" sz="2600" dirty="0" err="1" smtClean="0"/>
              <a:t>bộ</a:t>
            </a:r>
            <a:r>
              <a:rPr lang="en-US" sz="2600" dirty="0" smtClean="0"/>
              <a:t> </a:t>
            </a:r>
            <a:r>
              <a:rPr lang="en-US" sz="2600" dirty="0" err="1" smtClean="0"/>
              <a:t>nhớ</a:t>
            </a:r>
            <a:r>
              <a:rPr lang="en-US" sz="2600" dirty="0" smtClean="0"/>
              <a:t> </a:t>
            </a:r>
            <a:r>
              <a:rPr lang="en-US" sz="2600" dirty="0" err="1" smtClean="0"/>
              <a:t>mà</a:t>
            </a:r>
            <a:r>
              <a:rPr lang="en-US" sz="2600" dirty="0" smtClean="0"/>
              <a:t> </a:t>
            </a:r>
            <a:r>
              <a:rPr lang="en-US" sz="2600" dirty="0" err="1" smtClean="0"/>
              <a:t>chúng</a:t>
            </a:r>
            <a:r>
              <a:rPr lang="en-US" sz="2600" dirty="0" smtClean="0"/>
              <a:t> </a:t>
            </a:r>
            <a:r>
              <a:rPr lang="en-US" sz="2600" dirty="0" err="1" smtClean="0"/>
              <a:t>tham</a:t>
            </a:r>
            <a:r>
              <a:rPr lang="en-US" sz="2600" dirty="0" smtClean="0"/>
              <a:t> </a:t>
            </a:r>
            <a:r>
              <a:rPr lang="en-US" sz="2600" dirty="0" err="1" smtClean="0"/>
              <a:t>chiếu</a:t>
            </a:r>
            <a:r>
              <a:rPr lang="en-US" sz="2600" dirty="0" smtClean="0"/>
              <a:t> </a:t>
            </a:r>
            <a:r>
              <a:rPr lang="en-US" sz="2600" dirty="0" err="1" smtClean="0"/>
              <a:t>đến</a:t>
            </a:r>
            <a:endParaRPr lang="en-US" sz="2600" dirty="0" smtClean="0"/>
          </a:p>
          <a:p>
            <a:r>
              <a:rPr lang="en-US" sz="2600" dirty="0" err="1" smtClean="0"/>
              <a:t>Toán</a:t>
            </a:r>
            <a:r>
              <a:rPr lang="en-US" sz="2600" dirty="0" smtClean="0"/>
              <a:t> </a:t>
            </a:r>
            <a:r>
              <a:rPr lang="en-US" sz="2600" dirty="0" err="1" smtClean="0"/>
              <a:t>tử</a:t>
            </a:r>
            <a:r>
              <a:rPr lang="en-US" sz="2600" dirty="0" smtClean="0"/>
              <a:t> &amp; </a:t>
            </a:r>
            <a:r>
              <a:rPr lang="en-US" sz="2600" dirty="0" err="1" smtClean="0"/>
              <a:t>là</a:t>
            </a:r>
            <a:r>
              <a:rPr lang="en-US" sz="2600" dirty="0" smtClean="0"/>
              <a:t> </a:t>
            </a:r>
            <a:r>
              <a:rPr lang="en-US" sz="2600" dirty="0" err="1" smtClean="0"/>
              <a:t>cách</a:t>
            </a:r>
            <a:r>
              <a:rPr lang="en-US" sz="2600" dirty="0" smtClean="0"/>
              <a:t> </a:t>
            </a:r>
            <a:r>
              <a:rPr lang="en-US" sz="2600" dirty="0" err="1" smtClean="0"/>
              <a:t>tốc</a:t>
            </a:r>
            <a:r>
              <a:rPr lang="en-US" sz="2600" dirty="0" smtClean="0"/>
              <a:t> </a:t>
            </a:r>
            <a:r>
              <a:rPr lang="en-US" sz="2600" dirty="0" err="1" smtClean="0"/>
              <a:t>ký</a:t>
            </a:r>
            <a:r>
              <a:rPr lang="en-US" sz="2600" dirty="0" smtClean="0"/>
              <a:t> </a:t>
            </a:r>
            <a:r>
              <a:rPr lang="en-US" sz="2600" dirty="0" err="1" smtClean="0"/>
              <a:t>thay</a:t>
            </a:r>
            <a:r>
              <a:rPr lang="en-US" sz="2600" dirty="0" smtClean="0"/>
              <a:t> </a:t>
            </a:r>
            <a:r>
              <a:rPr lang="en-US" sz="2600" dirty="0" err="1" smtClean="0"/>
              <a:t>cho</a:t>
            </a:r>
            <a:r>
              <a:rPr lang="en-US" sz="2600" dirty="0" smtClean="0"/>
              <a:t> </a:t>
            </a:r>
            <a:r>
              <a:rPr lang="en-US" sz="2600" dirty="0" err="1" smtClean="0"/>
              <a:t>Concat</a:t>
            </a:r>
            <a:r>
              <a:rPr lang="en-US" sz="2600" dirty="0" smtClean="0"/>
              <a:t>()</a:t>
            </a:r>
          </a:p>
          <a:p>
            <a:r>
              <a:rPr lang="en-US" sz="2600" dirty="0" err="1" smtClean="0"/>
              <a:t>Có</a:t>
            </a:r>
            <a:r>
              <a:rPr lang="en-US" sz="2600" dirty="0" smtClean="0"/>
              <a:t> </a:t>
            </a:r>
            <a:r>
              <a:rPr lang="en-US" sz="2600" dirty="0" err="1" smtClean="0"/>
              <a:t>thể</a:t>
            </a:r>
            <a:r>
              <a:rPr lang="en-US" sz="2600" dirty="0" smtClean="0"/>
              <a:t> </a:t>
            </a:r>
            <a:r>
              <a:rPr lang="en-US" sz="2600" dirty="0" err="1" smtClean="0"/>
              <a:t>truy</a:t>
            </a:r>
            <a:r>
              <a:rPr lang="en-US" sz="2600" dirty="0" smtClean="0"/>
              <a:t> </a:t>
            </a:r>
            <a:r>
              <a:rPr lang="en-US" sz="2600" dirty="0" err="1" smtClean="0"/>
              <a:t>cập</a:t>
            </a:r>
            <a:r>
              <a:rPr lang="en-US" sz="2600" dirty="0" smtClean="0"/>
              <a:t> </a:t>
            </a:r>
            <a:r>
              <a:rPr lang="en-US" sz="2600" dirty="0" err="1" smtClean="0"/>
              <a:t>các</a:t>
            </a:r>
            <a:r>
              <a:rPr lang="en-US" sz="2600" dirty="0" smtClean="0"/>
              <a:t> </a:t>
            </a:r>
            <a:r>
              <a:rPr lang="en-US" sz="2600" dirty="0" err="1" smtClean="0"/>
              <a:t>ký</a:t>
            </a:r>
            <a:r>
              <a:rPr lang="en-US" sz="2600" dirty="0" smtClean="0"/>
              <a:t> </a:t>
            </a:r>
            <a:r>
              <a:rPr lang="en-US" sz="2600" dirty="0" err="1" smtClean="0"/>
              <a:t>tự</a:t>
            </a:r>
            <a:r>
              <a:rPr lang="en-US" sz="2600" dirty="0" smtClean="0"/>
              <a:t> </a:t>
            </a:r>
            <a:r>
              <a:rPr lang="en-US" sz="2600" dirty="0" err="1" smtClean="0"/>
              <a:t>riêng</a:t>
            </a:r>
            <a:r>
              <a:rPr lang="en-US" sz="2600" dirty="0" smtClean="0"/>
              <a:t> </a:t>
            </a:r>
            <a:r>
              <a:rPr lang="en-US" sz="2600" dirty="0" err="1" smtClean="0"/>
              <a:t>lẻ</a:t>
            </a:r>
            <a:r>
              <a:rPr lang="en-US" sz="2600" dirty="0" smtClean="0"/>
              <a:t> </a:t>
            </a:r>
            <a:r>
              <a:rPr lang="en-US" sz="2600" dirty="0" err="1" smtClean="0"/>
              <a:t>của</a:t>
            </a:r>
            <a:r>
              <a:rPr lang="en-US" sz="2600" dirty="0" smtClean="0"/>
              <a:t> 1 </a:t>
            </a:r>
            <a:r>
              <a:rPr lang="en-US" sz="2600" dirty="0" err="1" smtClean="0"/>
              <a:t>chuỗi</a:t>
            </a:r>
            <a:r>
              <a:rPr lang="en-US" sz="2600" dirty="0" smtClean="0"/>
              <a:t> </a:t>
            </a:r>
            <a:r>
              <a:rPr lang="en-US" sz="2600" dirty="0" err="1" smtClean="0"/>
              <a:t>dùng</a:t>
            </a:r>
            <a:r>
              <a:rPr lang="en-US" sz="2600" dirty="0" smtClean="0"/>
              <a:t> </a:t>
            </a:r>
            <a:r>
              <a:rPr lang="en-US" sz="2600" dirty="0" err="1" smtClean="0"/>
              <a:t>toán</a:t>
            </a:r>
            <a:r>
              <a:rPr lang="en-US" sz="2600" dirty="0" smtClean="0"/>
              <a:t> </a:t>
            </a:r>
            <a:r>
              <a:rPr lang="en-US" sz="2600" dirty="0" err="1" smtClean="0"/>
              <a:t>tử</a:t>
            </a:r>
            <a:r>
              <a:rPr lang="en-US" sz="2600" dirty="0" smtClean="0"/>
              <a:t> </a:t>
            </a:r>
            <a:r>
              <a:rPr lang="en-US" sz="2600" dirty="0" err="1" smtClean="0"/>
              <a:t>chỉ</a:t>
            </a:r>
            <a:r>
              <a:rPr lang="en-US" sz="2600" dirty="0" smtClean="0"/>
              <a:t> </a:t>
            </a:r>
            <a:r>
              <a:rPr lang="en-US" sz="2600" dirty="0" err="1" smtClean="0"/>
              <a:t>mục</a:t>
            </a:r>
            <a:r>
              <a:rPr lang="en-US" sz="2600" dirty="0" smtClean="0"/>
              <a:t> ([ ])</a:t>
            </a:r>
          </a:p>
          <a:p>
            <a:endParaRPr lang="en-US" sz="2600" dirty="0" smtClean="0"/>
          </a:p>
          <a:p>
            <a:endParaRPr lang="en-US" sz="26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792163"/>
          </a:xfrm>
        </p:spPr>
        <p:txBody>
          <a:bodyPr>
            <a:noAutofit/>
          </a:bodyPr>
          <a:lstStyle/>
          <a:p>
            <a:r>
              <a:rPr lang="en-US" sz="4800" b="1" smtClean="0"/>
              <a:t>Kiểu </a:t>
            </a:r>
            <a:r>
              <a:rPr lang="en-US" b="1" smtClean="0"/>
              <a:t>pointer</a:t>
            </a:r>
          </a:p>
        </p:txBody>
      </p:sp>
      <p:sp>
        <p:nvSpPr>
          <p:cNvPr id="27651" name="Rectangle 3"/>
          <p:cNvSpPr>
            <a:spLocks noGrp="1" noChangeArrowheads="1"/>
          </p:cNvSpPr>
          <p:nvPr>
            <p:ph idx="1"/>
          </p:nvPr>
        </p:nvSpPr>
        <p:spPr>
          <a:xfrm>
            <a:off x="457200" y="1447800"/>
            <a:ext cx="8458200" cy="5562600"/>
          </a:xfrm>
        </p:spPr>
        <p:txBody>
          <a:bodyPr/>
          <a:lstStyle/>
          <a:p>
            <a:r>
              <a:rPr lang="en-US" sz="2800" smtClean="0"/>
              <a:t>Kiểu pointer được khai báo với dấu * ngay sau loại dữ liệu và trước tên biến cùng với từ khoá </a:t>
            </a:r>
            <a:r>
              <a:rPr lang="en-US" sz="2800" smtClean="0">
                <a:solidFill>
                  <a:schemeClr val="accent2"/>
                </a:solidFill>
              </a:rPr>
              <a:t>unsafe</a:t>
            </a:r>
            <a:r>
              <a:rPr lang="en-US" sz="2800" smtClean="0"/>
              <a:t>. </a:t>
            </a:r>
          </a:p>
          <a:p>
            <a:r>
              <a:rPr lang="en-US" sz="2800" smtClean="0"/>
              <a:t>Biên dịch ứng dụng C# có sử dụng kiểu dữ liệu pointer:</a:t>
            </a:r>
          </a:p>
          <a:p>
            <a:pPr>
              <a:buFontTx/>
              <a:buNone/>
            </a:pPr>
            <a:r>
              <a:rPr lang="en-US" sz="2800" smtClean="0"/>
              <a:t>    	    D:\csc pointer.cs </a:t>
            </a:r>
            <a:r>
              <a:rPr lang="en-US" sz="2800" smtClean="0">
                <a:solidFill>
                  <a:schemeClr val="accent2"/>
                </a:solidFill>
              </a:rPr>
              <a:t>/unsafe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8229600" cy="533400"/>
          </a:xfrm>
        </p:spPr>
        <p:txBody>
          <a:bodyPr>
            <a:noAutofit/>
          </a:bodyPr>
          <a:lstStyle/>
          <a:p>
            <a:r>
              <a:rPr lang="en-US" b="1" smtClean="0"/>
              <a:t>Kiểu pointer</a:t>
            </a:r>
          </a:p>
        </p:txBody>
      </p:sp>
      <p:sp>
        <p:nvSpPr>
          <p:cNvPr id="28675" name="Rectangle 3"/>
          <p:cNvSpPr>
            <a:spLocks noGrp="1" noChangeArrowheads="1"/>
          </p:cNvSpPr>
          <p:nvPr>
            <p:ph idx="1"/>
          </p:nvPr>
        </p:nvSpPr>
        <p:spPr>
          <a:xfrm>
            <a:off x="457200" y="1447800"/>
            <a:ext cx="8229600" cy="5257800"/>
          </a:xfrm>
        </p:spPr>
        <p:txBody>
          <a:bodyPr/>
          <a:lstStyle/>
          <a:p>
            <a:pPr>
              <a:lnSpc>
                <a:spcPct val="90000"/>
              </a:lnSpc>
            </a:pPr>
            <a:r>
              <a:rPr lang="en-US" dirty="0" err="1" smtClean="0"/>
              <a:t>Không</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hai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value </a:t>
            </a:r>
            <a:r>
              <a:rPr lang="en-US" dirty="0" err="1" smtClean="0"/>
              <a:t>và</a:t>
            </a:r>
            <a:r>
              <a:rPr lang="en-US" dirty="0" smtClean="0"/>
              <a:t> reference, </a:t>
            </a:r>
            <a:r>
              <a:rPr lang="en-US" dirty="0" err="1" smtClean="0"/>
              <a:t>kiểu</a:t>
            </a:r>
            <a:r>
              <a:rPr lang="en-US" dirty="0" smtClean="0"/>
              <a:t> pointer </a:t>
            </a:r>
            <a:r>
              <a:rPr lang="en-US" dirty="0" err="1" smtClean="0"/>
              <a:t>không</a:t>
            </a:r>
            <a:r>
              <a:rPr lang="en-US" dirty="0" smtClean="0"/>
              <a:t> </a:t>
            </a:r>
            <a:r>
              <a:rPr lang="en-US" dirty="0" err="1" smtClean="0"/>
              <a:t>chịu</a:t>
            </a:r>
            <a:r>
              <a:rPr lang="en-US" dirty="0" smtClean="0"/>
              <a:t> </a:t>
            </a:r>
            <a:r>
              <a:rPr lang="en-US" dirty="0" err="1" smtClean="0"/>
              <a:t>sự</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của</a:t>
            </a:r>
            <a:r>
              <a:rPr lang="en-US" dirty="0" smtClean="0"/>
              <a:t> </a:t>
            </a:r>
            <a:r>
              <a:rPr lang="en-US" dirty="0" smtClean="0">
                <a:solidFill>
                  <a:schemeClr val="accent2"/>
                </a:solidFill>
              </a:rPr>
              <a:t>garbage collector</a:t>
            </a:r>
          </a:p>
          <a:p>
            <a:pPr>
              <a:lnSpc>
                <a:spcPct val="90000"/>
              </a:lnSpc>
            </a:pPr>
            <a:r>
              <a:rPr lang="en-US" dirty="0" smtClean="0"/>
              <a:t>Garbage collector </a:t>
            </a:r>
            <a:r>
              <a:rPr lang="en-US" dirty="0" err="1" smtClean="0"/>
              <a:t>không</a:t>
            </a:r>
            <a:r>
              <a:rPr lang="en-US" dirty="0" smtClean="0"/>
              <a:t> </a:t>
            </a:r>
            <a:r>
              <a:rPr lang="en-US" dirty="0" err="1" smtClean="0"/>
              <a:t>dùng</a:t>
            </a:r>
            <a:r>
              <a:rPr lang="en-US" dirty="0" smtClean="0"/>
              <a:t> </a:t>
            </a:r>
            <a:r>
              <a:rPr lang="en-US" dirty="0" err="1" smtClean="0"/>
              <a:t>cho</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do </a:t>
            </a:r>
            <a:r>
              <a:rPr lang="en-US" dirty="0" err="1" smtClean="0"/>
              <a:t>chúng</a:t>
            </a:r>
            <a:r>
              <a:rPr lang="en-US" dirty="0" smtClean="0"/>
              <a:t> </a:t>
            </a:r>
            <a:r>
              <a:rPr lang="en-US" dirty="0" err="1" smtClean="0"/>
              <a:t>không</a:t>
            </a:r>
            <a:r>
              <a:rPr lang="en-US" dirty="0" smtClean="0"/>
              <a:t> </a:t>
            </a:r>
            <a:r>
              <a:rPr lang="en-US" dirty="0" err="1" smtClean="0"/>
              <a:t>biết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mà</a:t>
            </a:r>
            <a:r>
              <a:rPr lang="en-US" dirty="0" smtClean="0"/>
              <a:t> con </a:t>
            </a:r>
            <a:r>
              <a:rPr lang="en-US" dirty="0" err="1" smtClean="0"/>
              <a:t>trỏ</a:t>
            </a:r>
            <a:r>
              <a:rPr lang="en-US" dirty="0" smtClean="0"/>
              <a:t> </a:t>
            </a:r>
            <a:r>
              <a:rPr lang="en-US" dirty="0" err="1" smtClean="0"/>
              <a:t>trỏ</a:t>
            </a:r>
            <a:r>
              <a:rPr lang="en-US" dirty="0" smtClean="0"/>
              <a:t> </a:t>
            </a:r>
            <a:r>
              <a:rPr lang="en-US" dirty="0" err="1" smtClean="0"/>
              <a:t>đến</a:t>
            </a:r>
            <a:endParaRPr lang="en-US" dirty="0" smtClean="0"/>
          </a:p>
          <a:p>
            <a:pPr>
              <a:lnSpc>
                <a:spcPct val="90000"/>
              </a:lnSpc>
            </a:pPr>
            <a:r>
              <a:rPr lang="en-US" dirty="0" err="1" smtClean="0"/>
              <a:t>Vì</a:t>
            </a:r>
            <a:r>
              <a:rPr lang="en-US" dirty="0" smtClean="0"/>
              <a:t> </a:t>
            </a:r>
            <a:r>
              <a:rPr lang="en-US" dirty="0" err="1" smtClean="0"/>
              <a:t>vậy</a:t>
            </a:r>
            <a:r>
              <a:rPr lang="en-US" dirty="0" smtClean="0"/>
              <a:t>, pointer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đến</a:t>
            </a:r>
            <a:r>
              <a:rPr lang="en-US" dirty="0" smtClean="0"/>
              <a:t> </a:t>
            </a:r>
            <a:r>
              <a:rPr lang="en-US" dirty="0" smtClean="0">
                <a:solidFill>
                  <a:schemeClr val="accent2"/>
                </a:solidFill>
              </a:rPr>
              <a:t>reference</a:t>
            </a:r>
            <a:r>
              <a:rPr lang="en-US" dirty="0" smtClean="0"/>
              <a:t> hay </a:t>
            </a:r>
            <a:r>
              <a:rPr lang="en-US" dirty="0" err="1" smtClean="0"/>
              <a:t>một</a:t>
            </a:r>
            <a:r>
              <a:rPr lang="en-US" dirty="0" smtClean="0"/>
              <a:t> </a:t>
            </a:r>
            <a:r>
              <a:rPr lang="en-US" dirty="0" err="1" smtClean="0">
                <a:solidFill>
                  <a:schemeClr val="accent2"/>
                </a:solidFill>
              </a:rPr>
              <a:t>struct</a:t>
            </a:r>
            <a:r>
              <a:rPr lang="en-US" dirty="0" smtClean="0"/>
              <a:t> </a:t>
            </a:r>
            <a:r>
              <a:rPr lang="en-US" dirty="0" err="1" smtClean="0"/>
              <a:t>có</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kiểu</a:t>
            </a:r>
            <a:r>
              <a:rPr lang="en-US" dirty="0" smtClean="0"/>
              <a:t> references </a:t>
            </a:r>
            <a:r>
              <a:rPr lang="en-US" dirty="0" err="1" smtClean="0"/>
              <a:t>và</a:t>
            </a:r>
            <a:r>
              <a:rPr lang="en-US" dirty="0" smtClean="0"/>
              <a:t> </a:t>
            </a:r>
            <a:r>
              <a:rPr lang="en-US" dirty="0" err="1" smtClean="0"/>
              <a:t>kiểu</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của</a:t>
            </a:r>
            <a:r>
              <a:rPr lang="en-US" dirty="0" smtClean="0"/>
              <a:t> pointer </a:t>
            </a:r>
            <a:r>
              <a:rPr lang="en-US" dirty="0" err="1" smtClean="0"/>
              <a:t>thuộc</a:t>
            </a:r>
            <a:r>
              <a:rPr lang="en-US" dirty="0" smtClean="0"/>
              <a:t> </a:t>
            </a:r>
            <a:r>
              <a:rPr lang="en-US" dirty="0" err="1" smtClean="0"/>
              <a:t>loại</a:t>
            </a:r>
            <a:r>
              <a:rPr lang="en-US" dirty="0" smtClean="0"/>
              <a:t> </a:t>
            </a:r>
            <a:r>
              <a:rPr lang="en-US" dirty="0" err="1" smtClean="0"/>
              <a:t>kiểu</a:t>
            </a:r>
            <a:r>
              <a:rPr lang="en-US" dirty="0" smtClean="0"/>
              <a:t> </a:t>
            </a:r>
            <a:r>
              <a:rPr lang="en-US" dirty="0" err="1" smtClean="0"/>
              <a:t>không</a:t>
            </a:r>
            <a:r>
              <a:rPr lang="en-US" dirty="0" smtClean="0"/>
              <a:t> </a:t>
            </a:r>
            <a:r>
              <a:rPr lang="en-US" dirty="0" err="1" smtClean="0"/>
              <a:t>quản</a:t>
            </a:r>
            <a:r>
              <a:rPr lang="en-US" dirty="0" smtClean="0"/>
              <a:t> </a:t>
            </a:r>
            <a:r>
              <a:rPr lang="en-US" dirty="0" err="1" smtClean="0"/>
              <a:t>lý</a:t>
            </a:r>
            <a:r>
              <a:rPr lang="en-US" dirty="0" smtClean="0"/>
              <a:t> (</a:t>
            </a:r>
            <a:r>
              <a:rPr lang="en-US" dirty="0" smtClean="0">
                <a:solidFill>
                  <a:schemeClr val="accent2"/>
                </a:solidFill>
              </a:rPr>
              <a:t>unmanaged-type</a:t>
            </a:r>
            <a:r>
              <a:rPr lang="en-US" sz="36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457200"/>
          </a:xfrm>
        </p:spPr>
        <p:txBody>
          <a:bodyPr>
            <a:noAutofit/>
          </a:bodyPr>
          <a:lstStyle/>
          <a:p>
            <a:pPr eaLnBrk="1" hangingPunct="1"/>
            <a:r>
              <a:rPr lang="en-US" b="1" smtClean="0"/>
              <a:t>Tham số</a:t>
            </a:r>
          </a:p>
        </p:txBody>
      </p:sp>
      <p:sp>
        <p:nvSpPr>
          <p:cNvPr id="29699" name="Rectangle 3"/>
          <p:cNvSpPr>
            <a:spLocks noGrp="1" noChangeArrowheads="1"/>
          </p:cNvSpPr>
          <p:nvPr>
            <p:ph idx="1"/>
          </p:nvPr>
        </p:nvSpPr>
        <p:spPr>
          <a:xfrm>
            <a:off x="457200" y="1295400"/>
            <a:ext cx="8229600" cy="5257800"/>
          </a:xfrm>
        </p:spPr>
        <p:txBody>
          <a:bodyPr/>
          <a:lstStyle/>
          <a:p>
            <a:pPr eaLnBrk="1" hangingPunct="1"/>
            <a:r>
              <a:rPr lang="en-US" sz="2600" smtClean="0">
                <a:solidFill>
                  <a:srgbClr val="FF3300"/>
                </a:solidFill>
              </a:rPr>
              <a:t>Tham trị</a:t>
            </a:r>
            <a:r>
              <a:rPr lang="en-US" sz="2600" smtClean="0"/>
              <a:t>: tham số có giá trị không thay đổi trước và sau khi thực hiện phương thức</a:t>
            </a:r>
          </a:p>
          <a:p>
            <a:pPr eaLnBrk="1" hangingPunct="1"/>
            <a:r>
              <a:rPr lang="en-US" sz="2600" smtClean="0">
                <a:solidFill>
                  <a:srgbClr val="FF3300"/>
                </a:solidFill>
              </a:rPr>
              <a:t>Tham biến</a:t>
            </a:r>
            <a:r>
              <a:rPr lang="en-US" sz="2600" smtClean="0"/>
              <a:t>: tham số có giá trị thay đổi trước và sau khi thực hiện phương thức, có thể đi sau các từ khóa: ref, out, params</a:t>
            </a:r>
          </a:p>
          <a:p>
            <a:pPr eaLnBrk="1" hangingPunct="1">
              <a:buFontTx/>
              <a:buNone/>
            </a:pPr>
            <a:r>
              <a:rPr lang="en-US" sz="2600" smtClean="0"/>
              <a:t>	-  </a:t>
            </a:r>
            <a:r>
              <a:rPr lang="en-US" sz="2600" smtClean="0">
                <a:solidFill>
                  <a:srgbClr val="FF3300"/>
                </a:solidFill>
              </a:rPr>
              <a:t>ref</a:t>
            </a:r>
            <a:r>
              <a:rPr lang="en-US" sz="2600" smtClean="0"/>
              <a:t>: tham số đi theo sau phải khởi tạo trước khi truyền vào phương thức</a:t>
            </a:r>
          </a:p>
          <a:p>
            <a:pPr eaLnBrk="1" hangingPunct="1">
              <a:buFontTx/>
              <a:buNone/>
            </a:pPr>
            <a:r>
              <a:rPr lang="en-US" sz="2600" smtClean="0"/>
              <a:t>	-  </a:t>
            </a:r>
            <a:r>
              <a:rPr lang="en-US" sz="2600" smtClean="0">
                <a:solidFill>
                  <a:srgbClr val="FF3300"/>
                </a:solidFill>
              </a:rPr>
              <a:t>out</a:t>
            </a:r>
            <a:r>
              <a:rPr lang="en-US" sz="2600" smtClean="0"/>
              <a:t>: tham số không cần khởi tạo trước khi truyền vào phương thức</a:t>
            </a:r>
          </a:p>
          <a:p>
            <a:pPr eaLnBrk="1" hangingPunct="1">
              <a:buFontTx/>
              <a:buNone/>
            </a:pPr>
            <a:r>
              <a:rPr lang="en-US" sz="2600" smtClean="0"/>
              <a:t>	-  </a:t>
            </a:r>
            <a:r>
              <a:rPr lang="en-US" sz="2600" smtClean="0">
                <a:solidFill>
                  <a:srgbClr val="FF3300"/>
                </a:solidFill>
              </a:rPr>
              <a:t>params</a:t>
            </a:r>
            <a:r>
              <a:rPr lang="en-US" sz="2600" smtClean="0"/>
              <a:t>: tham số nhận đối số mà số lượng đối số là biến, từ khoá này thường sử dụng tham số là mảng.</a:t>
            </a:r>
          </a:p>
          <a:p>
            <a:pPr eaLnBrk="1" hangingPunct="1">
              <a:buFontTx/>
              <a:buChar char="-"/>
            </a:pPr>
            <a:endParaRPr lang="en-US" sz="26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57200" y="0"/>
            <a:ext cx="8229600" cy="1143000"/>
          </a:xfrm>
        </p:spPr>
        <p:txBody>
          <a:bodyPr/>
          <a:lstStyle/>
          <a:p>
            <a:r>
              <a:rPr lang="en-US" b="1" smtClean="0"/>
              <a:t>Từ Khóa ref </a:t>
            </a:r>
            <a:endParaRPr lang="en-AU" b="1" smtClean="0"/>
          </a:p>
        </p:txBody>
      </p:sp>
      <p:sp>
        <p:nvSpPr>
          <p:cNvPr id="30725" name="Rectangle 3"/>
          <p:cNvSpPr>
            <a:spLocks noGrp="1" noChangeArrowheads="1"/>
          </p:cNvSpPr>
          <p:nvPr>
            <p:ph idx="1"/>
          </p:nvPr>
        </p:nvSpPr>
        <p:spPr>
          <a:xfrm>
            <a:off x="457200" y="1600200"/>
            <a:ext cx="8458200" cy="4724400"/>
          </a:xfrm>
        </p:spPr>
        <p:txBody>
          <a:bodyPr/>
          <a:lstStyle/>
          <a:p>
            <a:pPr>
              <a:lnSpc>
                <a:spcPct val="90000"/>
              </a:lnSpc>
              <a:buFont typeface="Wingdings" pitchFamily="2" charset="2"/>
              <a:buNone/>
            </a:pPr>
            <a:r>
              <a:rPr lang="en-US" sz="2800" b="1" smtClean="0">
                <a:latin typeface="Courier New" pitchFamily="49" charset="0"/>
              </a:rPr>
              <a:t>void MyMethod()</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   int num1 = 7, num2 = 9;</a:t>
            </a:r>
          </a:p>
          <a:p>
            <a:pPr>
              <a:lnSpc>
                <a:spcPct val="90000"/>
              </a:lnSpc>
              <a:buFont typeface="Wingdings" pitchFamily="2" charset="2"/>
              <a:buNone/>
            </a:pPr>
            <a:r>
              <a:rPr lang="en-US" sz="2800" b="1" smtClean="0">
                <a:latin typeface="Courier New" pitchFamily="49" charset="0"/>
              </a:rPr>
              <a:t>   Swap(</a:t>
            </a:r>
            <a:r>
              <a:rPr lang="en-US" sz="2800" b="1" smtClean="0">
                <a:solidFill>
                  <a:srgbClr val="FF0000"/>
                </a:solidFill>
                <a:latin typeface="Courier New" pitchFamily="49" charset="0"/>
              </a:rPr>
              <a:t>ref</a:t>
            </a:r>
            <a:r>
              <a:rPr lang="en-US" sz="2800" b="1" smtClean="0">
                <a:latin typeface="Courier New" pitchFamily="49" charset="0"/>
              </a:rPr>
              <a:t> num1, </a:t>
            </a:r>
            <a:r>
              <a:rPr lang="en-US" sz="2800" b="1" smtClean="0">
                <a:solidFill>
                  <a:srgbClr val="FF0000"/>
                </a:solidFill>
                <a:latin typeface="Courier New" pitchFamily="49" charset="0"/>
              </a:rPr>
              <a:t>ref</a:t>
            </a:r>
            <a:r>
              <a:rPr lang="en-US" sz="2800" b="1" smtClean="0">
                <a:latin typeface="Courier New" pitchFamily="49" charset="0"/>
              </a:rPr>
              <a:t> num2);</a:t>
            </a:r>
          </a:p>
          <a:p>
            <a:pPr>
              <a:lnSpc>
                <a:spcPct val="90000"/>
              </a:lnSpc>
              <a:buFont typeface="Wingdings" pitchFamily="2" charset="2"/>
              <a:buNone/>
            </a:pPr>
            <a:r>
              <a:rPr lang="en-US" sz="2800" b="1" smtClean="0">
                <a:latin typeface="Courier New" pitchFamily="49" charset="0"/>
              </a:rPr>
              <a:t>   </a:t>
            </a:r>
            <a:r>
              <a:rPr lang="en-US" sz="2800" b="1" smtClean="0">
                <a:solidFill>
                  <a:srgbClr val="FFFF00"/>
                </a:solidFill>
                <a:latin typeface="Courier New" pitchFamily="49" charset="0"/>
              </a:rPr>
              <a:t>// num1 = 9, num2 = 7</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void Swap(</a:t>
            </a:r>
            <a:r>
              <a:rPr lang="en-US" sz="2800" b="1" smtClean="0">
                <a:solidFill>
                  <a:srgbClr val="FF0000"/>
                </a:solidFill>
                <a:latin typeface="Courier New" pitchFamily="49" charset="0"/>
              </a:rPr>
              <a:t>ref</a:t>
            </a:r>
            <a:r>
              <a:rPr lang="en-US" sz="2800" b="1" smtClean="0">
                <a:latin typeface="Courier New" pitchFamily="49" charset="0"/>
              </a:rPr>
              <a:t> int x, </a:t>
            </a:r>
            <a:r>
              <a:rPr lang="en-US" sz="2800" b="1" smtClean="0">
                <a:solidFill>
                  <a:srgbClr val="FF0000"/>
                </a:solidFill>
                <a:latin typeface="Courier New" pitchFamily="49" charset="0"/>
              </a:rPr>
              <a:t>ref</a:t>
            </a:r>
            <a:r>
              <a:rPr lang="en-US" sz="2800" b="1" smtClean="0">
                <a:latin typeface="Courier New" pitchFamily="49" charset="0"/>
              </a:rPr>
              <a:t> int y)</a:t>
            </a:r>
          </a:p>
          <a:p>
            <a:pPr>
              <a:lnSpc>
                <a:spcPct val="90000"/>
              </a:lnSpc>
              <a:buFont typeface="Wingdings" pitchFamily="2" charset="2"/>
              <a:buNone/>
            </a:pPr>
            <a:r>
              <a:rPr lang="en-US" sz="2800" b="1" smtClean="0">
                <a:latin typeface="Courier New" pitchFamily="49" charset="0"/>
              </a:rPr>
              <a:t>{</a:t>
            </a:r>
          </a:p>
          <a:p>
            <a:pPr>
              <a:lnSpc>
                <a:spcPct val="90000"/>
              </a:lnSpc>
              <a:buFont typeface="Wingdings" pitchFamily="2" charset="2"/>
              <a:buNone/>
            </a:pPr>
            <a:r>
              <a:rPr lang="en-US" sz="2800" b="1" smtClean="0">
                <a:latin typeface="Courier New" pitchFamily="49" charset="0"/>
              </a:rPr>
              <a:t>   int temp </a:t>
            </a:r>
            <a:r>
              <a:rPr lang="fr-FR" sz="2800" b="1" smtClean="0">
                <a:latin typeface="Courier New" pitchFamily="49" charset="0"/>
              </a:rPr>
              <a:t>= x; x = y; y = temp;</a:t>
            </a:r>
          </a:p>
          <a:p>
            <a:pPr>
              <a:lnSpc>
                <a:spcPct val="90000"/>
              </a:lnSpc>
              <a:buFont typeface="Wingdings" pitchFamily="2" charset="2"/>
              <a:buNone/>
            </a:pPr>
            <a:r>
              <a:rPr lang="fr-FR" sz="2800" b="1" smtClean="0">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0"/>
            <a:ext cx="8229600" cy="1143000"/>
          </a:xfrm>
        </p:spPr>
        <p:txBody>
          <a:bodyPr/>
          <a:lstStyle/>
          <a:p>
            <a:r>
              <a:rPr lang="en-US" b="1" smtClean="0"/>
              <a:t>Keyword out </a:t>
            </a:r>
            <a:endParaRPr lang="en-AU" b="1" smtClean="0"/>
          </a:p>
        </p:txBody>
      </p:sp>
      <p:sp>
        <p:nvSpPr>
          <p:cNvPr id="31749" name="Rectangle 3"/>
          <p:cNvSpPr>
            <a:spLocks noGrp="1" noChangeArrowheads="1"/>
          </p:cNvSpPr>
          <p:nvPr>
            <p:ph idx="1"/>
          </p:nvPr>
        </p:nvSpPr>
        <p:spPr>
          <a:xfrm>
            <a:off x="457200" y="1600200"/>
            <a:ext cx="8458200" cy="4724400"/>
          </a:xfrm>
        </p:spPr>
        <p:txBody>
          <a:bodyPr/>
          <a:lstStyle/>
          <a:p>
            <a:pPr>
              <a:lnSpc>
                <a:spcPct val="80000"/>
              </a:lnSpc>
              <a:buFont typeface="Wingdings" pitchFamily="2" charset="2"/>
              <a:buNone/>
            </a:pPr>
            <a:r>
              <a:rPr lang="en-US" sz="2800" b="1" smtClean="0">
                <a:latin typeface="Courier New" pitchFamily="49" charset="0"/>
              </a:rPr>
              <a:t>void MyMethod()</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en-US" sz="2800" b="1" smtClean="0">
                <a:latin typeface="Courier New" pitchFamily="49" charset="0"/>
              </a:rPr>
              <a:t>   int num1 = 7, num2;</a:t>
            </a:r>
          </a:p>
          <a:p>
            <a:pPr>
              <a:lnSpc>
                <a:spcPct val="80000"/>
              </a:lnSpc>
              <a:buFont typeface="Wingdings" pitchFamily="2" charset="2"/>
              <a:buNone/>
            </a:pPr>
            <a:r>
              <a:rPr lang="en-US" sz="2800" b="1" smtClean="0">
                <a:latin typeface="Courier New" pitchFamily="49" charset="0"/>
              </a:rPr>
              <a:t>   Subtraction(num1, </a:t>
            </a:r>
            <a:r>
              <a:rPr lang="en-US" sz="2800" b="1" smtClean="0">
                <a:solidFill>
                  <a:srgbClr val="FF0000"/>
                </a:solidFill>
                <a:latin typeface="Courier New" pitchFamily="49" charset="0"/>
              </a:rPr>
              <a:t>out</a:t>
            </a:r>
            <a:r>
              <a:rPr lang="en-US" sz="2800" b="1" smtClean="0">
                <a:latin typeface="Courier New" pitchFamily="49" charset="0"/>
              </a:rPr>
              <a:t> num2);</a:t>
            </a:r>
          </a:p>
          <a:p>
            <a:pPr>
              <a:lnSpc>
                <a:spcPct val="80000"/>
              </a:lnSpc>
              <a:buFont typeface="Wingdings" pitchFamily="2" charset="2"/>
              <a:buNone/>
            </a:pPr>
            <a:r>
              <a:rPr lang="en-US" sz="2800" b="1" smtClean="0">
                <a:latin typeface="Courier New" pitchFamily="49" charset="0"/>
              </a:rPr>
              <a:t>   </a:t>
            </a:r>
            <a:r>
              <a:rPr lang="en-US" sz="2800" b="1" smtClean="0">
                <a:solidFill>
                  <a:srgbClr val="0070C0"/>
                </a:solidFill>
                <a:latin typeface="Courier New" pitchFamily="49" charset="0"/>
              </a:rPr>
              <a:t>// num1 = 7, num2 = 5</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en-US" sz="2800" b="1" smtClean="0">
                <a:latin typeface="Courier New" pitchFamily="49" charset="0"/>
              </a:rPr>
              <a:t>void Subtraction(int x, </a:t>
            </a:r>
            <a:r>
              <a:rPr lang="en-US" sz="2800" b="1" smtClean="0">
                <a:solidFill>
                  <a:srgbClr val="FF0000"/>
                </a:solidFill>
                <a:latin typeface="Courier New" pitchFamily="49" charset="0"/>
              </a:rPr>
              <a:t>out</a:t>
            </a:r>
            <a:r>
              <a:rPr lang="en-US" sz="2800" b="1" smtClean="0">
                <a:latin typeface="Courier New" pitchFamily="49" charset="0"/>
              </a:rPr>
              <a:t> int y)</a:t>
            </a:r>
          </a:p>
          <a:p>
            <a:pPr>
              <a:lnSpc>
                <a:spcPct val="80000"/>
              </a:lnSpc>
              <a:buFont typeface="Wingdings" pitchFamily="2" charset="2"/>
              <a:buNone/>
            </a:pPr>
            <a:r>
              <a:rPr lang="en-US" sz="2800" b="1" smtClean="0">
                <a:latin typeface="Courier New" pitchFamily="49" charset="0"/>
              </a:rPr>
              <a:t>{</a:t>
            </a:r>
          </a:p>
          <a:p>
            <a:pPr>
              <a:lnSpc>
                <a:spcPct val="80000"/>
              </a:lnSpc>
              <a:buFont typeface="Wingdings" pitchFamily="2" charset="2"/>
              <a:buNone/>
            </a:pPr>
            <a:r>
              <a:rPr lang="fr-FR" sz="2800" b="1" smtClean="0">
                <a:latin typeface="Courier New" pitchFamily="49" charset="0"/>
              </a:rPr>
              <a:t>   y = x - 2;</a:t>
            </a:r>
          </a:p>
          <a:p>
            <a:pPr>
              <a:lnSpc>
                <a:spcPct val="80000"/>
              </a:lnSpc>
              <a:buFont typeface="Wingdings" pitchFamily="2" charset="2"/>
              <a:buNone/>
            </a:pPr>
            <a:r>
              <a:rPr lang="fr-FR" sz="2800" b="1" smtClean="0">
                <a:solidFill>
                  <a:srgbClr val="0070C0"/>
                </a:solidFill>
                <a:latin typeface="Courier New" pitchFamily="49" charset="0"/>
              </a:rPr>
              <a:t>   // y must be assigned a value</a:t>
            </a:r>
          </a:p>
          <a:p>
            <a:pPr>
              <a:lnSpc>
                <a:spcPct val="80000"/>
              </a:lnSpc>
              <a:buFont typeface="Wingdings" pitchFamily="2" charset="2"/>
              <a:buNone/>
            </a:pPr>
            <a:r>
              <a:rPr lang="fr-FR" sz="2800" b="1" smtClean="0">
                <a:latin typeface="Courier New" pitchFamily="49" charset="0"/>
              </a:rPr>
              <a:t>}</a:t>
            </a:r>
          </a:p>
        </p:txBody>
      </p:sp>
      <p:sp>
        <p:nvSpPr>
          <p:cNvPr id="31750" name="AutoShape 4"/>
          <p:cNvSpPr>
            <a:spLocks noChangeArrowheads="1"/>
          </p:cNvSpPr>
          <p:nvPr/>
        </p:nvSpPr>
        <p:spPr bwMode="auto">
          <a:xfrm>
            <a:off x="5410200" y="1905000"/>
            <a:ext cx="1905000" cy="533400"/>
          </a:xfrm>
          <a:prstGeom prst="wedgeRectCallout">
            <a:avLst>
              <a:gd name="adj1" fmla="val -76042"/>
              <a:gd name="adj2" fmla="val 90477"/>
            </a:avLst>
          </a:prstGeom>
          <a:noFill/>
          <a:ln w="9525">
            <a:solidFill>
              <a:schemeClr val="tx1"/>
            </a:solidFill>
            <a:miter lim="800000"/>
            <a:headEnd/>
            <a:tailEnd/>
          </a:ln>
        </p:spPr>
        <p:txBody>
          <a:bodyPr/>
          <a:lstStyle/>
          <a:p>
            <a:pPr algn="ctr"/>
            <a:r>
              <a:rPr lang="en-US" i="1"/>
              <a:t>uninitialised</a:t>
            </a:r>
            <a:endParaRPr lang="en-AU" i="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76200"/>
            <a:ext cx="8229600" cy="1143000"/>
          </a:xfrm>
        </p:spPr>
        <p:txBody>
          <a:bodyPr/>
          <a:lstStyle/>
          <a:p>
            <a:r>
              <a:rPr lang="en-US" b="1" smtClean="0"/>
              <a:t>Keyword params </a:t>
            </a:r>
            <a:endParaRPr lang="en-AU" b="1" smtClean="0"/>
          </a:p>
        </p:txBody>
      </p:sp>
      <p:sp>
        <p:nvSpPr>
          <p:cNvPr id="32773" name="Rectangle 3"/>
          <p:cNvSpPr>
            <a:spLocks noGrp="1" noChangeArrowheads="1"/>
          </p:cNvSpPr>
          <p:nvPr>
            <p:ph idx="1"/>
          </p:nvPr>
        </p:nvSpPr>
        <p:spPr>
          <a:xfrm>
            <a:off x="457200" y="1600200"/>
            <a:ext cx="8458200" cy="4724400"/>
          </a:xfrm>
        </p:spPr>
        <p:txBody>
          <a:bodyPr>
            <a:normAutofit lnSpcReduction="10000"/>
          </a:bodyPr>
          <a:lstStyle/>
          <a:p>
            <a:pPr>
              <a:lnSpc>
                <a:spcPct val="90000"/>
              </a:lnSpc>
              <a:buFont typeface="Wingdings" pitchFamily="2" charset="2"/>
              <a:buNone/>
            </a:pPr>
            <a:r>
              <a:rPr lang="en-US" sz="2400" b="1" smtClean="0">
                <a:latin typeface="Courier New" pitchFamily="49" charset="0"/>
              </a:rPr>
              <a:t>void MyMethod()</a:t>
            </a:r>
          </a:p>
          <a:p>
            <a:pPr>
              <a:lnSpc>
                <a:spcPct val="90000"/>
              </a:lnSpc>
              <a:buFont typeface="Wingdings" pitchFamily="2" charset="2"/>
              <a:buNone/>
            </a:pPr>
            <a:r>
              <a:rPr lang="en-US" sz="2400" b="1" smtClean="0">
                <a:latin typeface="Courier New" pitchFamily="49" charset="0"/>
              </a:rPr>
              <a:t>{</a:t>
            </a:r>
          </a:p>
          <a:p>
            <a:pPr>
              <a:lnSpc>
                <a:spcPct val="90000"/>
              </a:lnSpc>
              <a:buFont typeface="Wingdings" pitchFamily="2" charset="2"/>
              <a:buNone/>
            </a:pPr>
            <a:r>
              <a:rPr lang="en-US" sz="2400" b="1" smtClean="0">
                <a:latin typeface="Courier New" pitchFamily="49" charset="0"/>
              </a:rPr>
              <a:t>		int sum = Addition(1, 2, 3); // sum = 6</a:t>
            </a:r>
          </a:p>
          <a:p>
            <a:pPr>
              <a:lnSpc>
                <a:spcPct val="90000"/>
              </a:lnSpc>
              <a:buFont typeface="Wingdings" pitchFamily="2" charset="2"/>
              <a:buNone/>
            </a:pPr>
            <a:r>
              <a:rPr lang="en-US" sz="2400" b="1" smtClean="0">
                <a:latin typeface="Courier New" pitchFamily="49" charset="0"/>
              </a:rPr>
              <a:t>		</a:t>
            </a:r>
          </a:p>
          <a:p>
            <a:pPr>
              <a:lnSpc>
                <a:spcPct val="90000"/>
              </a:lnSpc>
              <a:buFont typeface="Wingdings" pitchFamily="2" charset="2"/>
              <a:buNone/>
            </a:pPr>
            <a:r>
              <a:rPr lang="en-US" sz="2400" b="1" smtClean="0">
                <a:latin typeface="Courier New" pitchFamily="49" charset="0"/>
              </a:rPr>
              <a:t>}</a:t>
            </a:r>
          </a:p>
          <a:p>
            <a:pPr>
              <a:lnSpc>
                <a:spcPct val="90000"/>
              </a:lnSpc>
              <a:buFont typeface="Wingdings" pitchFamily="2" charset="2"/>
              <a:buNone/>
            </a:pPr>
            <a:r>
              <a:rPr lang="en-US" sz="2400" b="1" noProof="1" smtClean="0">
                <a:latin typeface="Courier New" pitchFamily="49" charset="0"/>
              </a:rPr>
              <a:t>int Addition(</a:t>
            </a:r>
            <a:r>
              <a:rPr lang="en-US" sz="2400" b="1" noProof="1" smtClean="0">
                <a:solidFill>
                  <a:srgbClr val="FF0000"/>
                </a:solidFill>
                <a:latin typeface="Courier New" pitchFamily="49" charset="0"/>
              </a:rPr>
              <a:t>params</a:t>
            </a:r>
            <a:r>
              <a:rPr lang="en-US" sz="2400" b="1" noProof="1" smtClean="0">
                <a:latin typeface="Courier New" pitchFamily="49" charset="0"/>
              </a:rPr>
              <a:t> int[] integers)</a:t>
            </a:r>
          </a:p>
          <a:p>
            <a:pPr>
              <a:lnSpc>
                <a:spcPct val="90000"/>
              </a:lnSpc>
              <a:buFont typeface="Wingdings" pitchFamily="2" charset="2"/>
              <a:buNone/>
            </a:pPr>
            <a:r>
              <a:rPr lang="en-US" sz="2400" b="1" noProof="1" smtClean="0">
                <a:latin typeface="Courier New" pitchFamily="49" charset="0"/>
              </a:rPr>
              <a:t>{</a:t>
            </a:r>
          </a:p>
          <a:p>
            <a:pPr>
              <a:lnSpc>
                <a:spcPct val="90000"/>
              </a:lnSpc>
              <a:buFont typeface="Wingdings" pitchFamily="2" charset="2"/>
              <a:buNone/>
            </a:pPr>
            <a:r>
              <a:rPr lang="en-US" sz="2400" b="1" smtClean="0">
                <a:latin typeface="Courier New" pitchFamily="49" charset="0"/>
              </a:rPr>
              <a:t>   </a:t>
            </a:r>
            <a:r>
              <a:rPr lang="en-US" sz="2400" b="1" noProof="1" smtClean="0">
                <a:latin typeface="Courier New" pitchFamily="49" charset="0"/>
              </a:rPr>
              <a:t>int result = 0;</a:t>
            </a:r>
          </a:p>
          <a:p>
            <a:pPr>
              <a:lnSpc>
                <a:spcPct val="90000"/>
              </a:lnSpc>
              <a:buFont typeface="Wingdings" pitchFamily="2" charset="2"/>
              <a:buNone/>
            </a:pPr>
            <a:r>
              <a:rPr lang="en-US" sz="2400" b="1" noProof="1" smtClean="0">
                <a:latin typeface="Courier New" pitchFamily="49" charset="0"/>
              </a:rPr>
              <a:t>   for (int i = 0; i &lt; integers.Length; i++)</a:t>
            </a:r>
          </a:p>
          <a:p>
            <a:pPr>
              <a:lnSpc>
                <a:spcPct val="90000"/>
              </a:lnSpc>
              <a:buFont typeface="Wingdings" pitchFamily="2" charset="2"/>
              <a:buNone/>
            </a:pPr>
            <a:r>
              <a:rPr lang="en-US" sz="2400" b="1" noProof="1" smtClean="0">
                <a:latin typeface="Courier New" pitchFamily="49" charset="0"/>
              </a:rPr>
              <a:t>      result += integers[i];</a:t>
            </a:r>
          </a:p>
          <a:p>
            <a:pPr>
              <a:lnSpc>
                <a:spcPct val="90000"/>
              </a:lnSpc>
              <a:buFont typeface="Wingdings" pitchFamily="2" charset="2"/>
              <a:buNone/>
            </a:pPr>
            <a:r>
              <a:rPr lang="en-US" sz="2400" b="1" noProof="1" smtClean="0">
                <a:latin typeface="Courier New" pitchFamily="49" charset="0"/>
              </a:rPr>
              <a:t>   return result;</a:t>
            </a:r>
          </a:p>
          <a:p>
            <a:pPr>
              <a:lnSpc>
                <a:spcPct val="90000"/>
              </a:lnSpc>
              <a:buFont typeface="Wingdings" pitchFamily="2" charset="2"/>
              <a:buNone/>
            </a:pPr>
            <a:r>
              <a:rPr lang="en-US" sz="2400" b="1" noProof="1" smtClean="0">
                <a:latin typeface="Courier New"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smtClean="0"/>
              <a:t>Keyword var</a:t>
            </a:r>
            <a:endParaRPr lang="en-US" b="1"/>
          </a:p>
        </p:txBody>
      </p:sp>
      <p:sp>
        <p:nvSpPr>
          <p:cNvPr id="3" name="Content Placeholder 2"/>
          <p:cNvSpPr>
            <a:spLocks noGrp="1"/>
          </p:cNvSpPr>
          <p:nvPr>
            <p:ph idx="1"/>
          </p:nvPr>
        </p:nvSpPr>
        <p:spPr/>
        <p:txBody>
          <a:bodyPr>
            <a:noAutofit/>
          </a:bodyPr>
          <a:lstStyle/>
          <a:p>
            <a:pPr marL="0" indent="0">
              <a:buNone/>
            </a:pPr>
            <a:r>
              <a:rPr lang="en-US" sz="2600" dirty="0" err="1" smtClean="0"/>
              <a:t>Thay</a:t>
            </a:r>
            <a:r>
              <a:rPr lang="en-US" sz="2600" dirty="0" smtClean="0"/>
              <a:t> </a:t>
            </a:r>
            <a:r>
              <a:rPr lang="en-US" sz="2600" dirty="0" err="1" smtClean="0"/>
              <a:t>vì</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khai</a:t>
            </a:r>
            <a:r>
              <a:rPr lang="en-US" sz="2600" dirty="0" smtClean="0"/>
              <a:t> </a:t>
            </a:r>
            <a:r>
              <a:rPr lang="en-US" sz="2600" dirty="0" err="1" smtClean="0"/>
              <a:t>báo</a:t>
            </a:r>
            <a:r>
              <a:rPr lang="en-US" sz="2600" dirty="0" smtClean="0"/>
              <a:t> </a:t>
            </a:r>
            <a:r>
              <a:rPr lang="en-US" sz="2600" dirty="0" err="1" smtClean="0"/>
              <a:t>biến</a:t>
            </a:r>
            <a:r>
              <a:rPr lang="en-US" sz="2600" dirty="0" smtClean="0"/>
              <a:t> </a:t>
            </a:r>
            <a:r>
              <a:rPr lang="en-US" sz="2600" dirty="0" err="1" smtClean="0"/>
              <a:t>thông</a:t>
            </a:r>
            <a:r>
              <a:rPr lang="en-US" sz="2600" dirty="0" smtClean="0"/>
              <a:t> </a:t>
            </a:r>
            <a:r>
              <a:rPr lang="en-US" sz="2600" dirty="0" err="1" smtClean="0"/>
              <a:t>thường</a:t>
            </a:r>
            <a:r>
              <a:rPr lang="en-US" sz="2600" dirty="0" smtClean="0"/>
              <a:t> ta </a:t>
            </a:r>
            <a:r>
              <a:rPr lang="en-US" sz="2600" dirty="0" err="1" smtClean="0"/>
              <a:t>có</a:t>
            </a:r>
            <a:r>
              <a:rPr lang="en-US" sz="2600" dirty="0" smtClean="0"/>
              <a:t> </a:t>
            </a:r>
            <a:r>
              <a:rPr lang="en-US" sz="2600" dirty="0" err="1" smtClean="0"/>
              <a:t>thể</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từ</a:t>
            </a:r>
            <a:r>
              <a:rPr lang="en-US" sz="2600" dirty="0" smtClean="0"/>
              <a:t> </a:t>
            </a:r>
            <a:r>
              <a:rPr lang="en-US" sz="2600" dirty="0" err="1" smtClean="0"/>
              <a:t>khóa</a:t>
            </a:r>
            <a:r>
              <a:rPr lang="en-US" sz="2600" dirty="0" smtClean="0"/>
              <a:t> </a:t>
            </a:r>
            <a:r>
              <a:rPr lang="en-US" sz="2600" dirty="0" err="1" smtClean="0"/>
              <a:t>var</a:t>
            </a:r>
            <a:r>
              <a:rPr lang="en-US" sz="2600" dirty="0" smtClean="0"/>
              <a:t> </a:t>
            </a:r>
            <a:r>
              <a:rPr lang="en-US" sz="2600" dirty="0" err="1" smtClean="0"/>
              <a:t>để</a:t>
            </a:r>
            <a:r>
              <a:rPr lang="en-US" sz="2600" dirty="0" smtClean="0"/>
              <a:t> </a:t>
            </a:r>
            <a:r>
              <a:rPr lang="en-US" sz="2600" dirty="0" err="1" smtClean="0"/>
              <a:t>khai</a:t>
            </a:r>
            <a:r>
              <a:rPr lang="en-US" sz="2600" dirty="0" smtClean="0"/>
              <a:t> </a:t>
            </a:r>
            <a:r>
              <a:rPr lang="en-US" sz="2600" dirty="0" err="1" smtClean="0"/>
              <a:t>báo</a:t>
            </a:r>
            <a:r>
              <a:rPr lang="en-US" sz="2600" dirty="0" smtClean="0"/>
              <a:t> </a:t>
            </a:r>
            <a:r>
              <a:rPr lang="en-US" sz="2600" dirty="0" err="1" smtClean="0"/>
              <a:t>biến</a:t>
            </a:r>
            <a:r>
              <a:rPr lang="en-US" sz="2600" dirty="0" smtClean="0"/>
              <a:t> </a:t>
            </a:r>
            <a:r>
              <a:rPr lang="en-US" sz="2600" dirty="0" err="1" smtClean="0"/>
              <a:t>kiểu</a:t>
            </a:r>
            <a:r>
              <a:rPr lang="en-US" sz="2600" dirty="0" smtClean="0"/>
              <a:t> </a:t>
            </a:r>
            <a:r>
              <a:rPr lang="en-US" sz="2600" dirty="0" err="1" smtClean="0"/>
              <a:t>ngầm</a:t>
            </a:r>
            <a:r>
              <a:rPr lang="en-US" sz="2600" dirty="0" smtClean="0"/>
              <a:t> </a:t>
            </a:r>
            <a:r>
              <a:rPr lang="en-US" sz="2600" dirty="0" err="1" smtClean="0"/>
              <a:t>định</a:t>
            </a:r>
            <a:r>
              <a:rPr lang="en-US" sz="2600" dirty="0" smtClean="0"/>
              <a:t>. </a:t>
            </a:r>
            <a:r>
              <a:rPr lang="en-US" sz="2600" dirty="0" err="1"/>
              <a:t>Một</a:t>
            </a:r>
            <a:r>
              <a:rPr lang="en-US" sz="2600" dirty="0"/>
              <a:t> </a:t>
            </a:r>
            <a:r>
              <a:rPr lang="en-US" sz="2600" dirty="0" err="1"/>
              <a:t>biến</a:t>
            </a:r>
            <a:r>
              <a:rPr lang="en-US" sz="2600" dirty="0"/>
              <a:t> </a:t>
            </a:r>
            <a:r>
              <a:rPr lang="en-US" sz="2600" dirty="0" err="1"/>
              <a:t>được</a:t>
            </a:r>
            <a:r>
              <a:rPr lang="en-US" sz="2600" dirty="0"/>
              <a:t> </a:t>
            </a:r>
            <a:r>
              <a:rPr lang="en-US" sz="2600" dirty="0" err="1"/>
              <a:t>khai</a:t>
            </a:r>
            <a:r>
              <a:rPr lang="en-US" sz="2600" dirty="0"/>
              <a:t> </a:t>
            </a:r>
            <a:r>
              <a:rPr lang="en-US" sz="2600" dirty="0" err="1"/>
              <a:t>báo</a:t>
            </a:r>
            <a:r>
              <a:rPr lang="en-US" sz="2600" dirty="0"/>
              <a:t> </a:t>
            </a:r>
            <a:r>
              <a:rPr lang="en-US" sz="2600" dirty="0" err="1"/>
              <a:t>bằng</a:t>
            </a:r>
            <a:r>
              <a:rPr lang="en-US" sz="2600" dirty="0"/>
              <a:t> </a:t>
            </a:r>
            <a:r>
              <a:rPr lang="en-US" sz="2600" dirty="0" err="1"/>
              <a:t>từ</a:t>
            </a:r>
            <a:r>
              <a:rPr lang="en-US" sz="2600" dirty="0"/>
              <a:t> </a:t>
            </a:r>
            <a:r>
              <a:rPr lang="en-US" sz="2600" dirty="0" err="1"/>
              <a:t>khóa</a:t>
            </a:r>
            <a:r>
              <a:rPr lang="en-US" sz="2600" dirty="0"/>
              <a:t> </a:t>
            </a:r>
            <a:r>
              <a:rPr lang="en-US" sz="2600" dirty="0" err="1"/>
              <a:t>này</a:t>
            </a:r>
            <a:r>
              <a:rPr lang="en-US" sz="2600" dirty="0"/>
              <a:t> </a:t>
            </a:r>
            <a:r>
              <a:rPr lang="en-US" sz="2600" dirty="0" err="1"/>
              <a:t>vẫn</a:t>
            </a:r>
            <a:r>
              <a:rPr lang="en-US" sz="2600" dirty="0"/>
              <a:t> </a:t>
            </a:r>
            <a:r>
              <a:rPr lang="en-US" sz="2600" dirty="0" err="1"/>
              <a:t>có</a:t>
            </a:r>
            <a:r>
              <a:rPr lang="en-US" sz="2600" dirty="0"/>
              <a:t> </a:t>
            </a:r>
            <a:r>
              <a:rPr lang="en-US" sz="2600" dirty="0" err="1"/>
              <a:t>kiểu</a:t>
            </a:r>
            <a:r>
              <a:rPr lang="en-US" sz="2600" dirty="0"/>
              <a:t> </a:t>
            </a:r>
            <a:r>
              <a:rPr lang="en-US" sz="2600" dirty="0" err="1"/>
              <a:t>cụ</a:t>
            </a:r>
            <a:r>
              <a:rPr lang="en-US" sz="2600" dirty="0"/>
              <a:t> </a:t>
            </a:r>
            <a:r>
              <a:rPr lang="en-US" sz="2600" dirty="0" err="1"/>
              <a:t>thể</a:t>
            </a:r>
            <a:r>
              <a:rPr lang="en-US" sz="2600" dirty="0"/>
              <a:t>, </a:t>
            </a:r>
            <a:r>
              <a:rPr lang="en-US" sz="2600" dirty="0" err="1"/>
              <a:t>chỉ</a:t>
            </a:r>
            <a:r>
              <a:rPr lang="en-US" sz="2600" dirty="0"/>
              <a:t> </a:t>
            </a:r>
            <a:r>
              <a:rPr lang="en-US" sz="2600" dirty="0" err="1"/>
              <a:t>khác</a:t>
            </a:r>
            <a:r>
              <a:rPr lang="en-US" sz="2600" dirty="0"/>
              <a:t> </a:t>
            </a:r>
            <a:r>
              <a:rPr lang="en-US" sz="2600" dirty="0" err="1"/>
              <a:t>là</a:t>
            </a:r>
            <a:r>
              <a:rPr lang="en-US" sz="2600" dirty="0"/>
              <a:t> </a:t>
            </a:r>
            <a:r>
              <a:rPr lang="en-US" sz="2600" dirty="0" err="1"/>
              <a:t>kiểu</a:t>
            </a:r>
            <a:r>
              <a:rPr lang="en-US" sz="2600" dirty="0"/>
              <a:t> </a:t>
            </a:r>
            <a:r>
              <a:rPr lang="en-US" sz="2600" dirty="0" err="1"/>
              <a:t>này</a:t>
            </a:r>
            <a:r>
              <a:rPr lang="en-US" sz="2600" dirty="0"/>
              <a:t> </a:t>
            </a:r>
            <a:r>
              <a:rPr lang="en-US" sz="2600" dirty="0" err="1" smtClean="0"/>
              <a:t>trình</a:t>
            </a:r>
            <a:r>
              <a:rPr lang="en-US" sz="2600" dirty="0" smtClean="0"/>
              <a:t> </a:t>
            </a:r>
            <a:r>
              <a:rPr lang="en-US" sz="2600" dirty="0" err="1" smtClean="0"/>
              <a:t>biên</a:t>
            </a:r>
            <a:r>
              <a:rPr lang="en-US" sz="2600" dirty="0" smtClean="0"/>
              <a:t> </a:t>
            </a:r>
            <a:r>
              <a:rPr lang="en-US" sz="2600" dirty="0" err="1" smtClean="0"/>
              <a:t>dịch</a:t>
            </a:r>
            <a:r>
              <a:rPr lang="en-US" sz="2600" dirty="0" smtClean="0"/>
              <a:t> </a:t>
            </a:r>
            <a:r>
              <a:rPr lang="en-US" sz="2600" dirty="0" err="1" smtClean="0"/>
              <a:t>xác</a:t>
            </a:r>
            <a:r>
              <a:rPr lang="en-US" sz="2600" dirty="0" smtClean="0"/>
              <a:t> </a:t>
            </a:r>
            <a:r>
              <a:rPr lang="en-US" sz="2600" dirty="0" err="1"/>
              <a:t>định</a:t>
            </a:r>
            <a:r>
              <a:rPr lang="en-US" sz="2600" dirty="0"/>
              <a:t> </a:t>
            </a:r>
            <a:r>
              <a:rPr lang="en-US" sz="2600" dirty="0" err="1" smtClean="0"/>
              <a:t>từ</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được</a:t>
            </a:r>
            <a:r>
              <a:rPr lang="en-US" sz="2600" dirty="0" smtClean="0"/>
              <a:t> </a:t>
            </a:r>
            <a:r>
              <a:rPr lang="en-US" sz="2600" dirty="0" err="1" smtClean="0"/>
              <a:t>gán</a:t>
            </a:r>
            <a:r>
              <a:rPr lang="en-US" sz="2600" dirty="0" smtClean="0"/>
              <a:t>.</a:t>
            </a:r>
          </a:p>
          <a:p>
            <a:pPr marL="0" indent="0">
              <a:buNone/>
            </a:pPr>
            <a:r>
              <a:rPr lang="en-US" sz="2600" dirty="0" err="1" smtClean="0"/>
              <a:t>Ví</a:t>
            </a:r>
            <a:r>
              <a:rPr lang="en-US" sz="2600" dirty="0" smtClean="0"/>
              <a:t> </a:t>
            </a:r>
            <a:r>
              <a:rPr lang="en-US" sz="2600" dirty="0" err="1" smtClean="0"/>
              <a:t>dụ</a:t>
            </a:r>
            <a:r>
              <a:rPr lang="en-US" sz="2600" dirty="0" smtClean="0"/>
              <a:t>:</a:t>
            </a:r>
          </a:p>
          <a:p>
            <a:pPr>
              <a:buClrTx/>
              <a:buFont typeface="Arial" pitchFamily="34" charset="0"/>
              <a:buChar char="•"/>
            </a:pPr>
            <a:r>
              <a:rPr lang="en-US" sz="2600" dirty="0" err="1" smtClean="0"/>
              <a:t>var</a:t>
            </a:r>
            <a:r>
              <a:rPr lang="en-US" sz="2600" dirty="0" smtClean="0"/>
              <a:t> </a:t>
            </a:r>
            <a:r>
              <a:rPr lang="en-US" sz="2600" dirty="0" err="1"/>
              <a:t>int_variable</a:t>
            </a:r>
            <a:r>
              <a:rPr lang="en-US" sz="2600" dirty="0"/>
              <a:t> = 6; </a:t>
            </a:r>
            <a:r>
              <a:rPr lang="en-US" sz="2600" dirty="0" smtClean="0"/>
              <a:t>// </a:t>
            </a:r>
            <a:r>
              <a:rPr lang="en-US" sz="2600" dirty="0" err="1" smtClean="0"/>
              <a:t>int_variable</a:t>
            </a:r>
            <a:r>
              <a:rPr lang="en-US" sz="2600" dirty="0" smtClean="0"/>
              <a:t> </a:t>
            </a:r>
            <a:r>
              <a:rPr lang="en-US" sz="2600" dirty="0"/>
              <a:t>is compiled as an </a:t>
            </a:r>
            <a:r>
              <a:rPr lang="en-US" sz="2600" dirty="0" err="1"/>
              <a:t>int</a:t>
            </a:r>
            <a:endParaRPr lang="en-US" sz="2600" dirty="0"/>
          </a:p>
          <a:p>
            <a:pPr>
              <a:buClrTx/>
              <a:buFont typeface="Arial" pitchFamily="34" charset="0"/>
              <a:buChar char="•"/>
            </a:pPr>
            <a:r>
              <a:rPr lang="en-US" sz="2600" dirty="0" err="1"/>
              <a:t>var</a:t>
            </a:r>
            <a:r>
              <a:rPr lang="en-US" sz="2600" dirty="0"/>
              <a:t> </a:t>
            </a:r>
            <a:r>
              <a:rPr lang="en-US" sz="2600" dirty="0" err="1"/>
              <a:t>string_variable</a:t>
            </a:r>
            <a:r>
              <a:rPr lang="en-US" sz="2600" dirty="0"/>
              <a:t> = "</a:t>
            </a:r>
            <a:r>
              <a:rPr lang="en-US" sz="2600" dirty="0" err="1"/>
              <a:t>Mony</a:t>
            </a:r>
            <a:r>
              <a:rPr lang="en-US" sz="2600" dirty="0" smtClean="0"/>
              <a:t>"; // </a:t>
            </a:r>
            <a:r>
              <a:rPr lang="en-US" sz="2600" dirty="0" err="1" smtClean="0"/>
              <a:t>string_variable</a:t>
            </a:r>
            <a:r>
              <a:rPr lang="en-US" sz="2600" dirty="0" smtClean="0"/>
              <a:t> </a:t>
            </a:r>
            <a:r>
              <a:rPr lang="en-US" sz="2600" dirty="0"/>
              <a:t>is compiled as a string</a:t>
            </a:r>
          </a:p>
          <a:p>
            <a:pPr>
              <a:buClrTx/>
              <a:buFont typeface="Arial" pitchFamily="34" charset="0"/>
              <a:buChar char="•"/>
            </a:pPr>
            <a:r>
              <a:rPr lang="en-US" sz="2600" dirty="0" err="1"/>
              <a:t>var</a:t>
            </a:r>
            <a:r>
              <a:rPr lang="en-US" sz="2600" dirty="0"/>
              <a:t> </a:t>
            </a:r>
            <a:r>
              <a:rPr lang="en-US" sz="2600" dirty="0" err="1"/>
              <a:t>int_array</a:t>
            </a:r>
            <a:r>
              <a:rPr lang="en-US" sz="2600" dirty="0"/>
              <a:t> = new[] { 0, 1, 2 </a:t>
            </a:r>
            <a:r>
              <a:rPr lang="en-US" sz="2600" dirty="0" smtClean="0"/>
              <a:t>}; // </a:t>
            </a:r>
            <a:r>
              <a:rPr lang="en-US" sz="2600" dirty="0" err="1"/>
              <a:t>int_array</a:t>
            </a:r>
            <a:r>
              <a:rPr lang="en-US" sz="2600" dirty="0"/>
              <a:t> is compiled as </a:t>
            </a:r>
            <a:r>
              <a:rPr lang="en-US" sz="2600" dirty="0" err="1"/>
              <a:t>int</a:t>
            </a:r>
            <a:r>
              <a:rPr lang="en-US" sz="2600" dirty="0" smtClean="0"/>
              <a:t>[]</a:t>
            </a:r>
            <a:endParaRPr lang="en-US" sz="2600" dirty="0"/>
          </a:p>
          <a:p>
            <a:endParaRPr lang="en-US" sz="2600" dirty="0"/>
          </a:p>
        </p:txBody>
      </p:sp>
    </p:spTree>
    <p:extLst>
      <p:ext uri="{BB962C8B-B14F-4D97-AF65-F5344CB8AC3E}">
        <p14:creationId xmlns:p14="http://schemas.microsoft.com/office/powerpoint/2010/main" val="377047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Cấu trúc chương trình C#</a:t>
            </a:r>
            <a:endParaRPr lang="en-US" b="1"/>
          </a:p>
        </p:txBody>
      </p:sp>
      <p:pic>
        <p:nvPicPr>
          <p:cNvPr id="4" name="Picture 2"/>
          <p:cNvPicPr>
            <a:picLocks noGrp="1" noChangeAspect="1" noChangeArrowheads="1"/>
          </p:cNvPicPr>
          <p:nvPr>
            <p:ph idx="1"/>
          </p:nvPr>
        </p:nvPicPr>
        <p:blipFill>
          <a:blip r:embed="rId2"/>
          <a:srcRect/>
          <a:stretch>
            <a:fillRect/>
          </a:stretch>
        </p:blipFill>
        <p:spPr>
          <a:xfrm>
            <a:off x="482757" y="1772816"/>
            <a:ext cx="8121691" cy="4032448"/>
          </a:xfrm>
        </p:spPr>
      </p:pic>
    </p:spTree>
    <p:extLst>
      <p:ext uri="{BB962C8B-B14F-4D97-AF65-F5344CB8AC3E}">
        <p14:creationId xmlns:p14="http://schemas.microsoft.com/office/powerpoint/2010/main" val="17865612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Anonymous Type</a:t>
            </a:r>
          </a:p>
        </p:txBody>
      </p:sp>
      <p:sp>
        <p:nvSpPr>
          <p:cNvPr id="3" name="Content Placeholder 2"/>
          <p:cNvSpPr>
            <a:spLocks noGrp="1"/>
          </p:cNvSpPr>
          <p:nvPr>
            <p:ph idx="1"/>
          </p:nvPr>
        </p:nvSpPr>
        <p:spPr>
          <a:xfrm>
            <a:off x="457200" y="1600201"/>
            <a:ext cx="8229600" cy="3124200"/>
          </a:xfrm>
        </p:spPr>
        <p:txBody>
          <a:bodyPr>
            <a:normAutofit/>
          </a:bodyPr>
          <a:lstStyle/>
          <a:p>
            <a:pPr marL="0" indent="0">
              <a:buNone/>
            </a:pPr>
            <a:r>
              <a:rPr lang="en-US" sz="2400" dirty="0" err="1"/>
              <a:t>Tạo</a:t>
            </a:r>
            <a:r>
              <a:rPr lang="en-US" sz="2400" dirty="0"/>
              <a:t> </a:t>
            </a:r>
            <a:r>
              <a:rPr lang="en-US" sz="2400" dirty="0" err="1"/>
              <a:t>ra</a:t>
            </a:r>
            <a:r>
              <a:rPr lang="en-US" sz="2400" dirty="0"/>
              <a:t> 1 </a:t>
            </a:r>
            <a:r>
              <a:rPr lang="en-US" sz="2400" dirty="0" err="1"/>
              <a:t>kiểu</a:t>
            </a:r>
            <a:r>
              <a:rPr lang="en-US" sz="2400" dirty="0"/>
              <a:t> </a:t>
            </a:r>
            <a:r>
              <a:rPr lang="en-US" sz="2400" dirty="0" err="1"/>
              <a:t>mới</a:t>
            </a:r>
            <a:r>
              <a:rPr lang="en-US" sz="2400" dirty="0"/>
              <a:t> </a:t>
            </a:r>
            <a:r>
              <a:rPr lang="en-US" sz="2400" dirty="0" err="1"/>
              <a:t>trong</a:t>
            </a:r>
            <a:r>
              <a:rPr lang="en-US" sz="2400" dirty="0"/>
              <a:t> </a:t>
            </a:r>
            <a:r>
              <a:rPr lang="en-US" sz="2400" dirty="0" err="1"/>
              <a:t>lúc</a:t>
            </a:r>
            <a:r>
              <a:rPr lang="en-US" sz="2400" dirty="0"/>
              <a:t> </a:t>
            </a:r>
            <a:r>
              <a:rPr lang="en-US" sz="2400" dirty="0" err="1"/>
              <a:t>chạy</a:t>
            </a:r>
            <a:r>
              <a:rPr lang="en-US" sz="2400" dirty="0"/>
              <a:t> (</a:t>
            </a:r>
            <a:r>
              <a:rPr lang="en-US" sz="2400" dirty="0" err="1"/>
              <a:t>không</a:t>
            </a:r>
            <a:r>
              <a:rPr lang="en-US" sz="2400" dirty="0"/>
              <a:t> </a:t>
            </a:r>
            <a:r>
              <a:rPr lang="en-US" sz="2400" dirty="0" err="1"/>
              <a:t>tồn</a:t>
            </a:r>
            <a:r>
              <a:rPr lang="en-US" sz="2400" dirty="0"/>
              <a:t> </a:t>
            </a:r>
            <a:r>
              <a:rPr lang="en-US" sz="2400" dirty="0" err="1"/>
              <a:t>tại</a:t>
            </a:r>
            <a:r>
              <a:rPr lang="en-US" sz="2400" dirty="0"/>
              <a:t> ở </a:t>
            </a:r>
            <a:r>
              <a:rPr lang="en-US" sz="2400" dirty="0" err="1"/>
              <a:t>cấp</a:t>
            </a:r>
            <a:r>
              <a:rPr lang="en-US" sz="2400" dirty="0"/>
              <a:t> </a:t>
            </a:r>
            <a:r>
              <a:rPr lang="en-US" sz="2400" dirty="0" err="1"/>
              <a:t>độ</a:t>
            </a:r>
            <a:r>
              <a:rPr lang="en-US" sz="2400" dirty="0"/>
              <a:t> source code). </a:t>
            </a:r>
            <a:r>
              <a:rPr lang="en-US" sz="2400" dirty="0" err="1"/>
              <a:t>Kiểu</a:t>
            </a:r>
            <a:r>
              <a:rPr lang="en-US" sz="2400" dirty="0"/>
              <a:t> </a:t>
            </a:r>
            <a:r>
              <a:rPr lang="en-US" sz="2400" dirty="0" err="1"/>
              <a:t>mới</a:t>
            </a:r>
            <a:r>
              <a:rPr lang="en-US" sz="2400" dirty="0"/>
              <a:t> </a:t>
            </a:r>
            <a:r>
              <a:rPr lang="en-US" sz="2400" dirty="0" err="1"/>
              <a:t>bao</a:t>
            </a:r>
            <a:r>
              <a:rPr lang="en-US" sz="2400" dirty="0"/>
              <a:t> </a:t>
            </a:r>
            <a:r>
              <a:rPr lang="en-US" sz="2400" dirty="0" err="1"/>
              <a:t>gồm</a:t>
            </a:r>
            <a:r>
              <a:rPr lang="en-US" sz="2400" dirty="0"/>
              <a:t> </a:t>
            </a:r>
            <a:r>
              <a:rPr lang="en-US" sz="2400" dirty="0" err="1"/>
              <a:t>một</a:t>
            </a:r>
            <a:r>
              <a:rPr lang="en-US" sz="2400" dirty="0"/>
              <a:t> </a:t>
            </a:r>
            <a:r>
              <a:rPr lang="en-US" sz="2400" dirty="0" err="1"/>
              <a:t>tập</a:t>
            </a:r>
            <a:r>
              <a:rPr lang="en-US" sz="2400" dirty="0"/>
              <a:t> </a:t>
            </a:r>
            <a:r>
              <a:rPr lang="en-US" sz="2400" dirty="0" err="1"/>
              <a:t>những</a:t>
            </a:r>
            <a:r>
              <a:rPr lang="en-US" sz="2400" dirty="0"/>
              <a:t> </a:t>
            </a:r>
            <a:r>
              <a:rPr lang="en-US" sz="2400" dirty="0" err="1"/>
              <a:t>thuộc</a:t>
            </a:r>
            <a:r>
              <a:rPr lang="en-US" sz="2400" dirty="0"/>
              <a:t> </a:t>
            </a:r>
            <a:r>
              <a:rPr lang="en-US" sz="2400" dirty="0" err="1"/>
              <a:t>tính</a:t>
            </a:r>
            <a:r>
              <a:rPr lang="en-US" sz="2400" dirty="0"/>
              <a:t> read-only</a:t>
            </a:r>
            <a:r>
              <a:rPr lang="en-US" sz="2400" dirty="0" smtClean="0"/>
              <a:t>.</a:t>
            </a:r>
          </a:p>
          <a:p>
            <a:pPr marL="0" indent="0">
              <a:buNone/>
            </a:pPr>
            <a:r>
              <a:rPr lang="en-US" sz="2400" dirty="0" err="1" smtClean="0"/>
              <a:t>Ví</a:t>
            </a:r>
            <a:r>
              <a:rPr lang="en-US" sz="2400" dirty="0" smtClean="0"/>
              <a:t> </a:t>
            </a:r>
            <a:r>
              <a:rPr lang="en-US" sz="2400" dirty="0" err="1"/>
              <a:t>dụ</a:t>
            </a:r>
            <a:r>
              <a:rPr lang="en-US" sz="2400" dirty="0"/>
              <a:t>:</a:t>
            </a:r>
          </a:p>
          <a:p>
            <a:pPr marL="0" indent="0">
              <a:buNone/>
            </a:pPr>
            <a:r>
              <a:rPr lang="en-US" sz="2400" dirty="0" err="1"/>
              <a:t>var</a:t>
            </a:r>
            <a:r>
              <a:rPr lang="en-US" sz="2400" dirty="0"/>
              <a:t> obj1 = new { Name = "</a:t>
            </a:r>
            <a:r>
              <a:rPr lang="en-US" sz="2400" dirty="0" err="1"/>
              <a:t>Mony</a:t>
            </a:r>
            <a:r>
              <a:rPr lang="en-US" sz="2400" dirty="0"/>
              <a:t> Hamza", SSN ="12345678" </a:t>
            </a:r>
            <a:r>
              <a:rPr lang="en-US" sz="2400" dirty="0" smtClean="0"/>
              <a:t>}; </a:t>
            </a:r>
          </a:p>
          <a:p>
            <a:pPr marL="0" indent="0">
              <a:buNone/>
            </a:pPr>
            <a:r>
              <a:rPr lang="en-US" sz="2400" dirty="0" smtClean="0"/>
              <a:t>// </a:t>
            </a:r>
            <a:r>
              <a:rPr lang="en-US" sz="2400" dirty="0"/>
              <a:t>Display the contents:</a:t>
            </a:r>
          </a:p>
          <a:p>
            <a:pPr marL="0" indent="0">
              <a:buNone/>
            </a:pPr>
            <a:r>
              <a:rPr lang="en-US" sz="2400" dirty="0" err="1"/>
              <a:t>Console.WriteLine</a:t>
            </a:r>
            <a:r>
              <a:rPr lang="en-US" sz="2400" dirty="0"/>
              <a:t>("Name: {0}\</a:t>
            </a:r>
            <a:r>
              <a:rPr lang="en-US" sz="2400" dirty="0" err="1"/>
              <a:t>nSSN</a:t>
            </a:r>
            <a:r>
              <a:rPr lang="en-US" sz="2400" dirty="0"/>
              <a:t>: {1}", </a:t>
            </a:r>
            <a:r>
              <a:rPr lang="en-US" sz="2400" dirty="0" smtClean="0"/>
              <a:t>obj1.Name,obj1.SSN</a:t>
            </a:r>
            <a:r>
              <a:rPr lang="en-US" sz="2400" dirty="0"/>
              <a:t>);</a:t>
            </a:r>
          </a:p>
          <a:p>
            <a:pPr marL="0" indent="0">
              <a:buNone/>
            </a:pPr>
            <a:r>
              <a:rPr lang="en-US" sz="2400" dirty="0" err="1"/>
              <a:t>Console.ReadLine</a:t>
            </a:r>
            <a:r>
              <a:rPr lang="en-US" sz="2400" dirty="0" smtClean="0"/>
              <a:t>();</a:t>
            </a:r>
            <a:endParaRPr lang="en-US" sz="24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759036"/>
            <a:ext cx="465406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620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533400"/>
          </a:xfrm>
        </p:spPr>
        <p:txBody>
          <a:bodyPr>
            <a:noAutofit/>
          </a:bodyPr>
          <a:lstStyle/>
          <a:p>
            <a:pPr eaLnBrk="1" hangingPunct="1"/>
            <a:r>
              <a:rPr lang="en-US" b="1" smtClean="0"/>
              <a:t>Phát biểu chọn</a:t>
            </a:r>
          </a:p>
        </p:txBody>
      </p:sp>
      <p:sp>
        <p:nvSpPr>
          <p:cNvPr id="35843" name="Rectangle 3"/>
          <p:cNvSpPr>
            <a:spLocks noGrp="1" noChangeArrowheads="1"/>
          </p:cNvSpPr>
          <p:nvPr>
            <p:ph idx="1"/>
          </p:nvPr>
        </p:nvSpPr>
        <p:spPr>
          <a:xfrm>
            <a:off x="381000" y="1295400"/>
            <a:ext cx="8229600" cy="5105400"/>
          </a:xfrm>
        </p:spPr>
        <p:txBody>
          <a:bodyPr/>
          <a:lstStyle/>
          <a:p>
            <a:pPr marL="609600" indent="-609600" eaLnBrk="1" hangingPunct="1">
              <a:buFontTx/>
              <a:buNone/>
            </a:pPr>
            <a:r>
              <a:rPr lang="en-US"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chọn</a:t>
            </a:r>
            <a:r>
              <a:rPr lang="en-US" sz="2400" dirty="0" smtClean="0"/>
              <a:t> (selection statement) </a:t>
            </a:r>
            <a:r>
              <a:rPr lang="en-US" sz="2400" dirty="0" err="1" smtClean="0"/>
              <a:t>trong</a:t>
            </a:r>
            <a:r>
              <a:rPr lang="en-US" sz="2400" dirty="0" smtClean="0"/>
              <a:t> C# </a:t>
            </a:r>
            <a:r>
              <a:rPr lang="en-US" sz="2400" dirty="0" err="1" smtClean="0"/>
              <a:t>bao</a:t>
            </a:r>
            <a:r>
              <a:rPr lang="en-US" sz="2400" dirty="0" smtClean="0"/>
              <a:t> </a:t>
            </a:r>
            <a:r>
              <a:rPr lang="en-US" sz="2400" dirty="0" err="1" smtClean="0"/>
              <a:t>gồm</a:t>
            </a:r>
            <a:r>
              <a:rPr lang="en-US" sz="2400" dirty="0" smtClean="0"/>
              <a:t> </a:t>
            </a:r>
            <a:r>
              <a:rPr lang="en-US" sz="2400" dirty="0" err="1" smtClean="0"/>
              <a:t>các</a:t>
            </a:r>
            <a:r>
              <a:rPr lang="en-US" sz="2400" dirty="0" smtClean="0"/>
              <a:t> </a:t>
            </a:r>
            <a:r>
              <a:rPr lang="en-US" sz="2400" dirty="0" err="1" smtClean="0"/>
              <a:t>phát</a:t>
            </a:r>
            <a:r>
              <a:rPr lang="en-US" sz="2400" dirty="0" smtClean="0"/>
              <a:t> </a:t>
            </a:r>
            <a:r>
              <a:rPr lang="en-US" sz="2400" dirty="0" err="1" smtClean="0"/>
              <a:t>biểu</a:t>
            </a:r>
            <a:r>
              <a:rPr lang="en-US" sz="2400" dirty="0" smtClean="0"/>
              <a:t> (if, if…else…, switch…case…).</a:t>
            </a:r>
          </a:p>
          <a:p>
            <a:pPr marL="609600" indent="-609600" eaLnBrk="1" hangingPunct="1">
              <a:buFontTx/>
              <a:buNone/>
            </a:pPr>
            <a:endParaRPr lang="en-US" sz="2400" dirty="0" smtClean="0">
              <a:solidFill>
                <a:srgbClr val="FF3300"/>
              </a:solidFill>
            </a:endParaRPr>
          </a:p>
          <a:p>
            <a:pPr marL="609600" indent="-609600" eaLnBrk="1" hangingPunct="1">
              <a:buFontTx/>
              <a:buNone/>
            </a:pPr>
            <a:r>
              <a:rPr lang="en-US" sz="2400" dirty="0" smtClean="0">
                <a:solidFill>
                  <a:srgbClr val="FF3300"/>
                </a:solidFill>
              </a:rPr>
              <a:t>	</a:t>
            </a:r>
            <a:r>
              <a:rPr lang="en-US" sz="2400" b="1" dirty="0" err="1" smtClean="0">
                <a:solidFill>
                  <a:srgbClr val="FF3300"/>
                </a:solidFill>
              </a:rPr>
              <a:t>Phát</a:t>
            </a:r>
            <a:r>
              <a:rPr lang="en-US" sz="2400" b="1" dirty="0" smtClean="0">
                <a:solidFill>
                  <a:srgbClr val="FF3300"/>
                </a:solidFill>
              </a:rPr>
              <a:t> </a:t>
            </a:r>
            <a:r>
              <a:rPr lang="en-US" sz="2400" b="1" dirty="0" err="1" smtClean="0">
                <a:solidFill>
                  <a:srgbClr val="FF3300"/>
                </a:solidFill>
              </a:rPr>
              <a:t>biểu</a:t>
            </a:r>
            <a:r>
              <a:rPr lang="en-US" sz="2400" b="1" dirty="0" smtClean="0">
                <a:solidFill>
                  <a:srgbClr val="FF3300"/>
                </a:solidFill>
              </a:rPr>
              <a:t> if</a:t>
            </a:r>
          </a:p>
          <a:p>
            <a:pPr marL="609600" indent="-609600" eaLnBrk="1" hangingPunct="1">
              <a:buFontTx/>
              <a:buNone/>
            </a:pPr>
            <a:r>
              <a:rPr lang="en-US" sz="2400" b="1" dirty="0" smtClean="0">
                <a:solidFill>
                  <a:schemeClr val="accent2"/>
                </a:solidFill>
              </a:rPr>
              <a:t>	if (expression)</a:t>
            </a:r>
          </a:p>
          <a:p>
            <a:pPr marL="609600" indent="-609600" eaLnBrk="1" hangingPunct="1">
              <a:buFontTx/>
              <a:buNone/>
            </a:pPr>
            <a:r>
              <a:rPr lang="en-US" sz="2400" b="1" dirty="0" smtClean="0">
                <a:solidFill>
                  <a:schemeClr val="accent2"/>
                </a:solidFill>
              </a:rPr>
              <a:t>   			statement</a:t>
            </a:r>
          </a:p>
          <a:p>
            <a:pPr marL="609600" indent="-609600" eaLnBrk="1" hangingPunct="1">
              <a:buFontTx/>
              <a:buNone/>
            </a:pPr>
            <a:r>
              <a:rPr lang="en-US" sz="2400" b="1" dirty="0" smtClean="0">
                <a:solidFill>
                  <a:schemeClr val="accent2"/>
                </a:solidFill>
              </a:rPr>
              <a:t>	if (expression)</a:t>
            </a:r>
          </a:p>
          <a:p>
            <a:pPr marL="609600" indent="-609600" eaLnBrk="1" hangingPunct="1">
              <a:buFontTx/>
              <a:buNone/>
            </a:pPr>
            <a:r>
              <a:rPr lang="en-US" sz="2400" b="1" dirty="0" smtClean="0">
                <a:solidFill>
                  <a:schemeClr val="accent2"/>
                </a:solidFill>
              </a:rPr>
              <a:t>		{</a:t>
            </a:r>
          </a:p>
          <a:p>
            <a:pPr marL="609600" indent="-609600" eaLnBrk="1" hangingPunct="1">
              <a:buFontTx/>
              <a:buNone/>
            </a:pPr>
            <a:r>
              <a:rPr lang="en-US" sz="2400" b="1" dirty="0" smtClean="0">
                <a:solidFill>
                  <a:schemeClr val="accent2"/>
                </a:solidFill>
              </a:rPr>
              <a:t>   			statement1</a:t>
            </a:r>
          </a:p>
          <a:p>
            <a:pPr marL="609600" indent="-609600" eaLnBrk="1" hangingPunct="1">
              <a:buFontTx/>
              <a:buNone/>
            </a:pPr>
            <a:r>
              <a:rPr lang="en-US" sz="2400" b="1" dirty="0" smtClean="0">
                <a:solidFill>
                  <a:schemeClr val="accent2"/>
                </a:solidFill>
              </a:rPr>
              <a:t>			statement1</a:t>
            </a:r>
          </a:p>
          <a:p>
            <a:pPr marL="609600" indent="-609600" eaLnBrk="1" hangingPunct="1">
              <a:buFontTx/>
              <a:buNone/>
            </a:pPr>
            <a:r>
              <a:rPr lang="en-US" sz="2400" b="1" dirty="0" smtClean="0">
                <a:solidFill>
                  <a:schemeClr val="accent2"/>
                </a:solidFill>
              </a:rPr>
              <a:t>		}</a:t>
            </a:r>
          </a:p>
        </p:txBody>
      </p:sp>
      <p:sp>
        <p:nvSpPr>
          <p:cNvPr id="4" name="TextBox 3"/>
          <p:cNvSpPr txBox="1"/>
          <p:nvPr/>
        </p:nvSpPr>
        <p:spPr>
          <a:xfrm>
            <a:off x="4572000" y="2747962"/>
            <a:ext cx="4191000" cy="2738438"/>
          </a:xfrm>
          <a:prstGeom prst="rect">
            <a:avLst/>
          </a:prstGeom>
          <a:noFill/>
        </p:spPr>
        <p:txBody>
          <a:bodyPr>
            <a:spAutoFit/>
          </a:bodyPr>
          <a:lstStyle/>
          <a:p>
            <a:pPr marL="990600" lvl="1" indent="-533400">
              <a:defRPr/>
            </a:pPr>
            <a:r>
              <a:rPr lang="en-US" sz="2400" dirty="0" err="1">
                <a:solidFill>
                  <a:srgbClr val="FF3300"/>
                </a:solidFill>
                <a:latin typeface="+mn-lt"/>
              </a:rPr>
              <a:t>Phát</a:t>
            </a:r>
            <a:r>
              <a:rPr lang="en-US" sz="2400" dirty="0">
                <a:solidFill>
                  <a:srgbClr val="FF3300"/>
                </a:solidFill>
                <a:latin typeface="+mn-lt"/>
              </a:rPr>
              <a:t> </a:t>
            </a:r>
            <a:r>
              <a:rPr lang="en-US" sz="2400" dirty="0" err="1">
                <a:solidFill>
                  <a:srgbClr val="FF3300"/>
                </a:solidFill>
                <a:latin typeface="+mn-lt"/>
              </a:rPr>
              <a:t>biểu</a:t>
            </a:r>
            <a:r>
              <a:rPr lang="en-US" sz="2400" dirty="0">
                <a:solidFill>
                  <a:srgbClr val="FF3300"/>
                </a:solidFill>
                <a:latin typeface="+mn-lt"/>
              </a:rPr>
              <a:t> if…else…</a:t>
            </a:r>
          </a:p>
          <a:p>
            <a:pPr marL="609600" indent="-609600">
              <a:defRPr/>
            </a:pPr>
            <a:r>
              <a:rPr lang="en-US" sz="2400" dirty="0">
                <a:latin typeface="+mn-lt"/>
              </a:rPr>
              <a:t>		</a:t>
            </a:r>
            <a:r>
              <a:rPr lang="en-US" sz="2400" dirty="0">
                <a:solidFill>
                  <a:schemeClr val="accent2"/>
                </a:solidFill>
                <a:latin typeface="+mn-lt"/>
              </a:rPr>
              <a:t>if (expression)</a:t>
            </a:r>
          </a:p>
          <a:p>
            <a:pPr marL="609600" indent="-609600">
              <a:defRPr/>
            </a:pPr>
            <a:r>
              <a:rPr lang="en-US" sz="2400" dirty="0">
                <a:solidFill>
                  <a:schemeClr val="accent2"/>
                </a:solidFill>
                <a:latin typeface="+mn-lt"/>
              </a:rPr>
              <a:t>   			statement1</a:t>
            </a:r>
          </a:p>
          <a:p>
            <a:pPr marL="609600" indent="-609600">
              <a:defRPr/>
            </a:pPr>
            <a:r>
              <a:rPr lang="en-US" sz="2400" dirty="0">
                <a:solidFill>
                  <a:schemeClr val="accent2"/>
                </a:solidFill>
                <a:latin typeface="+mn-lt"/>
              </a:rPr>
              <a:t>		else</a:t>
            </a:r>
          </a:p>
          <a:p>
            <a:pPr marL="609600" indent="-609600">
              <a:defRPr/>
            </a:pPr>
            <a:r>
              <a:rPr lang="en-US" sz="2400" dirty="0">
                <a:solidFill>
                  <a:schemeClr val="accent2"/>
                </a:solidFill>
                <a:latin typeface="+mn-lt"/>
              </a:rPr>
              <a:t>   			statement2</a:t>
            </a:r>
          </a:p>
          <a:p>
            <a:pPr marL="990600" lvl="1" indent="-533400">
              <a:defRPr/>
            </a:pPr>
            <a:r>
              <a:rPr lang="en-US" sz="2400" dirty="0">
                <a:latin typeface="+mn-lt"/>
              </a:rPr>
              <a:t> </a:t>
            </a:r>
          </a:p>
          <a:p>
            <a:pPr>
              <a:defRPr/>
            </a:pPr>
            <a:endParaRPr lang="vi-VN" sz="2400" dirty="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76200" y="1447800"/>
            <a:ext cx="8382000" cy="5410200"/>
          </a:xfrm>
        </p:spPr>
        <p:txBody>
          <a:bodyPr/>
          <a:lstStyle/>
          <a:p>
            <a:pPr lvl="1" indent="0" eaLnBrk="1" hangingPunct="1">
              <a:lnSpc>
                <a:spcPct val="90000"/>
              </a:lnSpc>
              <a:buFontTx/>
              <a:buNone/>
            </a:pPr>
            <a:r>
              <a:rPr lang="en-US" sz="2400" smtClean="0"/>
              <a:t>Phát biểu switch…case… là phát biểu điều khiển nhiều chọn lựa bằng cách truyển điều khiển đến phát biểu case bên trong</a:t>
            </a:r>
            <a:r>
              <a:rPr lang="en-US" smtClean="0"/>
              <a:t>.</a:t>
            </a:r>
          </a:p>
          <a:p>
            <a:pPr indent="0" eaLnBrk="1" hangingPunct="1">
              <a:lnSpc>
                <a:spcPct val="90000"/>
              </a:lnSpc>
              <a:buFontTx/>
              <a:buNone/>
            </a:pPr>
            <a:r>
              <a:rPr lang="en-US" sz="2400" b="1" smtClean="0">
                <a:solidFill>
                  <a:schemeClr val="accent2"/>
                </a:solidFill>
              </a:rPr>
              <a:t>		switch (expression)</a:t>
            </a:r>
          </a:p>
          <a:p>
            <a:pPr indent="0" eaLnBrk="1" hangingPunct="1">
              <a:lnSpc>
                <a:spcPct val="90000"/>
              </a:lnSpc>
              <a:buFontTx/>
              <a:buNone/>
            </a:pPr>
            <a:r>
              <a:rPr lang="en-US" sz="2400" b="1" smtClean="0">
                <a:solidFill>
                  <a:schemeClr val="accent2"/>
                </a:solidFill>
              </a:rPr>
              <a:t>		{</a:t>
            </a:r>
          </a:p>
          <a:p>
            <a:pPr indent="0" eaLnBrk="1" hangingPunct="1">
              <a:lnSpc>
                <a:spcPct val="90000"/>
              </a:lnSpc>
              <a:buFontTx/>
              <a:buNone/>
            </a:pPr>
            <a:r>
              <a:rPr lang="en-US" sz="2400" b="1" smtClean="0">
                <a:solidFill>
                  <a:schemeClr val="accent2"/>
                </a:solidFill>
              </a:rPr>
              <a:t>   			case constant-expression:</a:t>
            </a:r>
          </a:p>
          <a:p>
            <a:pPr indent="0" eaLnBrk="1" hangingPunct="1">
              <a:lnSpc>
                <a:spcPct val="90000"/>
              </a:lnSpc>
              <a:buFontTx/>
              <a:buNone/>
            </a:pPr>
            <a:r>
              <a:rPr lang="en-US" sz="2400" b="1" smtClean="0">
                <a:solidFill>
                  <a:schemeClr val="accent2"/>
                </a:solidFill>
              </a:rPr>
              <a:t>      			statement</a:t>
            </a:r>
          </a:p>
          <a:p>
            <a:pPr indent="0" eaLnBrk="1" hangingPunct="1">
              <a:lnSpc>
                <a:spcPct val="90000"/>
              </a:lnSpc>
              <a:buFontTx/>
              <a:buNone/>
            </a:pPr>
            <a:r>
              <a:rPr lang="en-US" sz="2400" b="1" smtClean="0">
                <a:solidFill>
                  <a:schemeClr val="accent2"/>
                </a:solidFill>
              </a:rPr>
              <a:t>     			 jump-statement</a:t>
            </a:r>
          </a:p>
          <a:p>
            <a:pPr indent="0" eaLnBrk="1" hangingPunct="1">
              <a:lnSpc>
                <a:spcPct val="90000"/>
              </a:lnSpc>
              <a:buFontTx/>
              <a:buNone/>
            </a:pPr>
            <a:r>
              <a:rPr lang="en-US" sz="2400" b="1" smtClean="0">
                <a:solidFill>
                  <a:schemeClr val="accent2"/>
                </a:solidFill>
              </a:rPr>
              <a:t>   			[default:</a:t>
            </a:r>
          </a:p>
          <a:p>
            <a:pPr indent="0" eaLnBrk="1" hangingPunct="1">
              <a:lnSpc>
                <a:spcPct val="90000"/>
              </a:lnSpc>
              <a:buFontTx/>
              <a:buNone/>
            </a:pPr>
            <a:r>
              <a:rPr lang="en-US" sz="2400" b="1" smtClean="0">
                <a:solidFill>
                  <a:schemeClr val="accent2"/>
                </a:solidFill>
              </a:rPr>
              <a:t>     			 statement</a:t>
            </a:r>
          </a:p>
          <a:p>
            <a:pPr indent="0" eaLnBrk="1" hangingPunct="1">
              <a:lnSpc>
                <a:spcPct val="90000"/>
              </a:lnSpc>
              <a:buFontTx/>
              <a:buNone/>
            </a:pPr>
            <a:r>
              <a:rPr lang="en-US" sz="2400" b="1" smtClean="0">
                <a:solidFill>
                  <a:schemeClr val="accent2"/>
                </a:solidFill>
              </a:rPr>
              <a:t>      			jump-statement]</a:t>
            </a:r>
          </a:p>
          <a:p>
            <a:pPr indent="0" eaLnBrk="1" hangingPunct="1">
              <a:lnSpc>
                <a:spcPct val="90000"/>
              </a:lnSpc>
              <a:buFontTx/>
              <a:buNone/>
            </a:pPr>
            <a:r>
              <a:rPr lang="en-US" sz="2400" b="1" smtClean="0">
                <a:solidFill>
                  <a:schemeClr val="accent2"/>
                </a:solidFill>
              </a:rPr>
              <a:t>		}</a:t>
            </a:r>
          </a:p>
        </p:txBody>
      </p:sp>
      <p:sp>
        <p:nvSpPr>
          <p:cNvPr id="2" name="Rectangle 1"/>
          <p:cNvSpPr/>
          <p:nvPr/>
        </p:nvSpPr>
        <p:spPr>
          <a:xfrm>
            <a:off x="1066800" y="152400"/>
            <a:ext cx="7181774" cy="769441"/>
          </a:xfrm>
          <a:prstGeom prst="rect">
            <a:avLst/>
          </a:prstGeom>
        </p:spPr>
        <p:txBody>
          <a:bodyPr wrap="none">
            <a:spAutoFit/>
          </a:bodyPr>
          <a:lstStyle/>
          <a:p>
            <a:r>
              <a:rPr lang="en-US" sz="4400"/>
              <a:t> Phát biểu switch…case…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685800"/>
          </a:xfrm>
        </p:spPr>
        <p:txBody>
          <a:bodyPr>
            <a:noAutofit/>
          </a:bodyPr>
          <a:lstStyle/>
          <a:p>
            <a:pPr eaLnBrk="1" hangingPunct="1"/>
            <a:r>
              <a:rPr lang="en-US" b="1" smtClean="0"/>
              <a:t>Phát biểu lặp</a:t>
            </a:r>
          </a:p>
        </p:txBody>
      </p:sp>
      <p:sp>
        <p:nvSpPr>
          <p:cNvPr id="39939" name="Rectangle 3"/>
          <p:cNvSpPr>
            <a:spLocks noGrp="1" noChangeArrowheads="1"/>
          </p:cNvSpPr>
          <p:nvPr>
            <p:ph idx="1"/>
          </p:nvPr>
        </p:nvSpPr>
        <p:spPr>
          <a:xfrm>
            <a:off x="381000" y="1447800"/>
            <a:ext cx="8229600" cy="4343400"/>
          </a:xfrm>
        </p:spPr>
        <p:txBody>
          <a:bodyPr/>
          <a:lstStyle/>
          <a:p>
            <a:pPr marL="609600" indent="-609600" eaLnBrk="1" hangingPunct="1">
              <a:lnSpc>
                <a:spcPct val="90000"/>
              </a:lnSpc>
              <a:buFontTx/>
              <a:buNone/>
              <a:defRPr/>
            </a:pPr>
            <a:r>
              <a:rPr lang="en-US" sz="2800"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vòng</a:t>
            </a:r>
            <a:r>
              <a:rPr lang="en-US" sz="2400" dirty="0" smtClean="0"/>
              <a:t> </a:t>
            </a:r>
            <a:r>
              <a:rPr lang="en-US" sz="2400" dirty="0" err="1" smtClean="0"/>
              <a:t>lặp</a:t>
            </a:r>
            <a:r>
              <a:rPr lang="en-US" sz="2400" dirty="0" smtClean="0"/>
              <a:t> </a:t>
            </a:r>
            <a:r>
              <a:rPr lang="en-US" sz="2400" dirty="0" err="1" smtClean="0"/>
              <a:t>trong</a:t>
            </a:r>
            <a:r>
              <a:rPr lang="en-US" sz="2400" dirty="0" smtClean="0"/>
              <a:t> C# </a:t>
            </a:r>
            <a:r>
              <a:rPr lang="en-US" sz="2400" dirty="0" err="1" smtClean="0"/>
              <a:t>bao</a:t>
            </a:r>
            <a:r>
              <a:rPr lang="en-US" sz="2400" dirty="0" smtClean="0"/>
              <a:t> </a:t>
            </a:r>
            <a:r>
              <a:rPr lang="en-US" sz="2400" dirty="0" err="1" smtClean="0"/>
              <a:t>gồm</a:t>
            </a:r>
            <a:r>
              <a:rPr lang="en-US" sz="2400" dirty="0" smtClean="0"/>
              <a:t> do, for, </a:t>
            </a:r>
            <a:r>
              <a:rPr lang="en-US" sz="2400" dirty="0" err="1" smtClean="0"/>
              <a:t>foreach</a:t>
            </a:r>
            <a:r>
              <a:rPr lang="en-US" sz="2400" dirty="0" smtClean="0"/>
              <a:t>, while. </a:t>
            </a:r>
          </a:p>
          <a:p>
            <a:pPr marL="609600" indent="-609600" eaLnBrk="1" hangingPunct="1">
              <a:lnSpc>
                <a:spcPct val="90000"/>
              </a:lnSpc>
              <a:buFontTx/>
              <a:buNone/>
              <a:defRPr/>
            </a:pPr>
            <a:endParaRPr lang="en-US" sz="2400" dirty="0" smtClean="0"/>
          </a:p>
          <a:p>
            <a:pPr marL="609600" indent="-609600" eaLnBrk="1" hangingPunct="1">
              <a:lnSpc>
                <a:spcPct val="90000"/>
              </a:lnSpc>
              <a:buFontTx/>
              <a:buNone/>
              <a:defRPr/>
            </a:pPr>
            <a:r>
              <a:rPr lang="en-US" sz="2400"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do</a:t>
            </a:r>
          </a:p>
          <a:p>
            <a:pPr marL="609600" indent="-609600" eaLnBrk="1" hangingPunct="1">
              <a:lnSpc>
                <a:spcPct val="90000"/>
              </a:lnSpc>
              <a:buFontTx/>
              <a:buNone/>
              <a:defRPr/>
            </a:pPr>
            <a:r>
              <a:rPr lang="en-US" sz="2400" dirty="0" smtClean="0"/>
              <a:t>	</a:t>
            </a:r>
            <a:r>
              <a:rPr lang="en-US" sz="2400" b="1" dirty="0" smtClean="0">
                <a:solidFill>
                  <a:schemeClr val="accent2"/>
                </a:solidFill>
              </a:rPr>
              <a:t>do </a:t>
            </a:r>
          </a:p>
          <a:p>
            <a:pPr marL="609600" indent="-609600" eaLnBrk="1" hangingPunct="1">
              <a:lnSpc>
                <a:spcPct val="90000"/>
              </a:lnSpc>
              <a:buFontTx/>
              <a:buNone/>
              <a:defRPr/>
            </a:pPr>
            <a:r>
              <a:rPr lang="en-US" sz="2400" b="1" dirty="0" smtClean="0">
                <a:solidFill>
                  <a:schemeClr val="accent2"/>
                </a:solidFill>
              </a:rPr>
              <a:t>		statement </a:t>
            </a:r>
          </a:p>
          <a:p>
            <a:pPr marL="609600" indent="-609600" eaLnBrk="1" hangingPunct="1">
              <a:lnSpc>
                <a:spcPct val="90000"/>
              </a:lnSpc>
              <a:buFontTx/>
              <a:buNone/>
              <a:defRPr/>
            </a:pPr>
            <a:r>
              <a:rPr lang="en-US" sz="2400" b="1" dirty="0" smtClean="0">
                <a:solidFill>
                  <a:schemeClr val="accent2"/>
                </a:solidFill>
              </a:rPr>
              <a:t>	while (expression);</a:t>
            </a:r>
          </a:p>
          <a:p>
            <a:pPr marL="609600" indent="-609600" eaLnBrk="1" hangingPunct="1">
              <a:lnSpc>
                <a:spcPct val="90000"/>
              </a:lnSpc>
              <a:buFontTx/>
              <a:buNone/>
              <a:defRPr/>
            </a:pPr>
            <a:endParaRPr lang="en-US" sz="2400" b="1" dirty="0" smtClean="0">
              <a:solidFill>
                <a:schemeClr val="accent2"/>
              </a:solidFill>
            </a:endParaRPr>
          </a:p>
          <a:p>
            <a:pPr marL="609600" indent="-609600" eaLnBrk="1" hangingPunct="1">
              <a:lnSpc>
                <a:spcPct val="90000"/>
              </a:lnSpc>
              <a:buFontTx/>
              <a:buNone/>
              <a:defRPr/>
            </a:pPr>
            <a:r>
              <a:rPr lang="en-US" sz="2400"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while</a:t>
            </a:r>
            <a:endParaRPr lang="en-US" sz="2400" b="1" dirty="0" smtClean="0">
              <a:solidFill>
                <a:schemeClr val="accent2"/>
              </a:solidFill>
            </a:endParaRPr>
          </a:p>
          <a:p>
            <a:pPr eaLnBrk="1" hangingPunct="1">
              <a:buFontTx/>
              <a:buNone/>
              <a:defRPr/>
            </a:pPr>
            <a:r>
              <a:rPr lang="en-US" sz="2400" b="1" dirty="0" smtClean="0">
                <a:solidFill>
                  <a:schemeClr val="accent2"/>
                </a:solidFill>
              </a:rPr>
              <a:t>	    while (expression)</a:t>
            </a:r>
          </a:p>
          <a:p>
            <a:pPr eaLnBrk="1" hangingPunct="1">
              <a:buFontTx/>
              <a:buNone/>
              <a:defRPr/>
            </a:pPr>
            <a:r>
              <a:rPr lang="en-US" sz="2400" b="1" dirty="0" smtClean="0">
                <a:solidFill>
                  <a:schemeClr val="accent2"/>
                </a:solidFill>
              </a:rPr>
              <a:t>			statement</a:t>
            </a:r>
          </a:p>
          <a:p>
            <a:pPr marL="609600" indent="-609600" eaLnBrk="1" hangingPunct="1">
              <a:lnSpc>
                <a:spcPct val="90000"/>
              </a:lnSpc>
              <a:buFontTx/>
              <a:buNone/>
              <a:defRPr/>
            </a:pPr>
            <a:endParaRPr lang="en-US" sz="2400" b="1" dirty="0" smtClean="0">
              <a:solidFill>
                <a:schemeClr val="accent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295400"/>
            <a:ext cx="8229600" cy="5334000"/>
          </a:xfrm>
        </p:spPr>
        <p:txBody>
          <a:bodyPr/>
          <a:lstStyle/>
          <a:p>
            <a:pPr eaLnBrk="1" hangingPunct="1">
              <a:buFontTx/>
              <a:buNone/>
              <a:defRPr/>
            </a:pPr>
            <a:r>
              <a:rPr lang="en-US" sz="2400" b="1"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for</a:t>
            </a:r>
          </a:p>
          <a:p>
            <a:pPr marL="609600" indent="-609600" eaLnBrk="1" hangingPunct="1">
              <a:lnSpc>
                <a:spcPct val="90000"/>
              </a:lnSpc>
              <a:buFontTx/>
              <a:buNone/>
              <a:defRPr/>
            </a:pPr>
            <a:r>
              <a:rPr lang="en-US" sz="2400" dirty="0" smtClean="0"/>
              <a:t>		</a:t>
            </a:r>
            <a:r>
              <a:rPr lang="en-US" sz="2400" b="1" dirty="0" smtClean="0">
                <a:solidFill>
                  <a:schemeClr val="accent2"/>
                </a:solidFill>
              </a:rPr>
              <a:t>for ([</a:t>
            </a:r>
            <a:r>
              <a:rPr lang="en-US" sz="2400" b="1" dirty="0" err="1" smtClean="0">
                <a:solidFill>
                  <a:schemeClr val="accent2"/>
                </a:solidFill>
              </a:rPr>
              <a:t>initializers</a:t>
            </a:r>
            <a:r>
              <a:rPr lang="en-US" sz="2400" b="1" dirty="0" smtClean="0">
                <a:solidFill>
                  <a:schemeClr val="accent2"/>
                </a:solidFill>
              </a:rPr>
              <a:t>]; [expression]; [</a:t>
            </a:r>
            <a:r>
              <a:rPr lang="en-US" sz="2400" b="1" dirty="0" err="1" smtClean="0">
                <a:solidFill>
                  <a:schemeClr val="accent2"/>
                </a:solidFill>
              </a:rPr>
              <a:t>iterators</a:t>
            </a:r>
            <a:r>
              <a:rPr lang="en-US" sz="2400" b="1" dirty="0" smtClean="0">
                <a:solidFill>
                  <a:schemeClr val="accent2"/>
                </a:solidFill>
              </a:rPr>
              <a:t>]) </a:t>
            </a:r>
          </a:p>
          <a:p>
            <a:pPr eaLnBrk="1" hangingPunct="1">
              <a:buFontTx/>
              <a:buNone/>
              <a:defRPr/>
            </a:pPr>
            <a:r>
              <a:rPr lang="en-US" sz="2400" b="1" dirty="0" smtClean="0">
                <a:solidFill>
                  <a:schemeClr val="accent2"/>
                </a:solidFill>
              </a:rPr>
              <a:t>			statement</a:t>
            </a:r>
          </a:p>
          <a:p>
            <a:pPr eaLnBrk="1" hangingPunct="1">
              <a:buFontTx/>
              <a:buNone/>
              <a:defRPr/>
            </a:pPr>
            <a:endParaRPr lang="en-US" sz="2400" b="1" dirty="0" smtClean="0">
              <a:solidFill>
                <a:srgbClr val="FF3300"/>
              </a:solidFill>
            </a:endParaRPr>
          </a:p>
          <a:p>
            <a:pPr eaLnBrk="1" hangingPunct="1">
              <a:buFontTx/>
              <a:buNone/>
              <a:defRPr/>
            </a:pPr>
            <a:r>
              <a:rPr lang="en-US" sz="2400" b="1" dirty="0" smtClean="0">
                <a:solidFill>
                  <a:srgbClr val="FF3300"/>
                </a:solidFill>
              </a:rPr>
              <a:t>	</a:t>
            </a:r>
            <a:r>
              <a:rPr lang="en-US" sz="2400" b="1" dirty="0" err="1" smtClean="0">
                <a:solidFill>
                  <a:srgbClr val="FF3300"/>
                </a:solidFill>
              </a:rPr>
              <a:t>Vòng</a:t>
            </a:r>
            <a:r>
              <a:rPr lang="en-US" sz="2400" b="1" dirty="0" smtClean="0">
                <a:solidFill>
                  <a:srgbClr val="FF3300"/>
                </a:solidFill>
              </a:rPr>
              <a:t> </a:t>
            </a:r>
            <a:r>
              <a:rPr lang="en-US" sz="2400" b="1" dirty="0" err="1" smtClean="0">
                <a:solidFill>
                  <a:srgbClr val="FF3300"/>
                </a:solidFill>
              </a:rPr>
              <a:t>lặp</a:t>
            </a:r>
            <a:r>
              <a:rPr lang="en-US" sz="2400" b="1" dirty="0" smtClean="0">
                <a:solidFill>
                  <a:srgbClr val="FF3300"/>
                </a:solidFill>
              </a:rPr>
              <a:t> </a:t>
            </a:r>
            <a:r>
              <a:rPr lang="en-US" sz="2400" b="1" dirty="0" err="1" smtClean="0">
                <a:solidFill>
                  <a:srgbClr val="FF3300"/>
                </a:solidFill>
              </a:rPr>
              <a:t>foreach</a:t>
            </a:r>
            <a:r>
              <a:rPr lang="en-US" sz="2400" b="1" dirty="0" smtClean="0">
                <a:solidFill>
                  <a:srgbClr val="FF3300"/>
                </a:solidFill>
              </a:rPr>
              <a:t> … in</a:t>
            </a:r>
          </a:p>
          <a:p>
            <a:pPr eaLnBrk="1" hangingPunct="1">
              <a:buFontTx/>
              <a:buNone/>
              <a:defRPr/>
            </a:pPr>
            <a:r>
              <a:rPr lang="en-US" sz="2400" dirty="0" smtClean="0"/>
              <a:t>		</a:t>
            </a:r>
            <a:r>
              <a:rPr lang="en-US" sz="2400" b="1" dirty="0" err="1" smtClean="0">
                <a:solidFill>
                  <a:schemeClr val="accent2"/>
                </a:solidFill>
              </a:rPr>
              <a:t>foreach</a:t>
            </a:r>
            <a:r>
              <a:rPr lang="en-US" sz="2400" b="1" dirty="0" smtClean="0">
                <a:solidFill>
                  <a:schemeClr val="accent2"/>
                </a:solidFill>
              </a:rPr>
              <a:t> (type identifier in expression) </a:t>
            </a:r>
          </a:p>
          <a:p>
            <a:pPr eaLnBrk="1" hangingPunct="1">
              <a:buFontTx/>
              <a:buNone/>
              <a:defRPr/>
            </a:pPr>
            <a:r>
              <a:rPr lang="en-US" sz="2400" b="1" dirty="0" smtClean="0">
                <a:solidFill>
                  <a:schemeClr val="accent2"/>
                </a:solidFill>
              </a:rPr>
              <a:t>			statement</a:t>
            </a:r>
          </a:p>
          <a:p>
            <a:pPr eaLnBrk="1" hangingPunct="1">
              <a:defRPr/>
            </a:pPr>
            <a:r>
              <a:rPr lang="en-US" sz="2400" dirty="0" err="1" smtClean="0"/>
              <a:t>Vòng</a:t>
            </a:r>
            <a:r>
              <a:rPr lang="en-US" sz="2400" dirty="0" smtClean="0"/>
              <a:t> </a:t>
            </a:r>
            <a:r>
              <a:rPr lang="en-US" sz="2400" dirty="0" err="1" smtClean="0"/>
              <a:t>lặp</a:t>
            </a:r>
            <a:r>
              <a:rPr lang="en-US" sz="2400" dirty="0" smtClean="0"/>
              <a:t> </a:t>
            </a:r>
            <a:r>
              <a:rPr lang="en-US" sz="2400" dirty="0" err="1" smtClean="0"/>
              <a:t>foreach</a:t>
            </a:r>
            <a:r>
              <a:rPr lang="en-US" sz="2400" dirty="0" smtClean="0"/>
              <a:t> </a:t>
            </a:r>
            <a:r>
              <a:rPr lang="en-US" sz="2400" dirty="0" err="1" smtClean="0"/>
              <a:t>lặp</a:t>
            </a:r>
            <a:r>
              <a:rPr lang="en-US" sz="2400" dirty="0" smtClean="0"/>
              <a:t> </a:t>
            </a:r>
            <a:r>
              <a:rPr lang="en-US" sz="2400" dirty="0" err="1" smtClean="0"/>
              <a:t>lại</a:t>
            </a:r>
            <a:r>
              <a:rPr lang="en-US" sz="2400" dirty="0" smtClean="0"/>
              <a:t> </a:t>
            </a:r>
            <a:r>
              <a:rPr lang="en-US" sz="2400" dirty="0" err="1" smtClean="0"/>
              <a:t>một</a:t>
            </a:r>
            <a:r>
              <a:rPr lang="en-US" sz="2400" dirty="0" smtClean="0"/>
              <a:t> </a:t>
            </a:r>
            <a:r>
              <a:rPr lang="en-US" sz="2400" dirty="0" err="1" smtClean="0"/>
              <a:t>nhóm</a:t>
            </a:r>
            <a:r>
              <a:rPr lang="en-US" sz="2400" dirty="0" smtClean="0"/>
              <a:t> </a:t>
            </a:r>
            <a:r>
              <a:rPr lang="en-US" sz="2400" dirty="0" err="1" smtClean="0"/>
              <a:t>phát</a:t>
            </a:r>
            <a:r>
              <a:rPr lang="en-US" sz="2400" dirty="0" smtClean="0"/>
              <a:t> </a:t>
            </a:r>
            <a:r>
              <a:rPr lang="en-US" sz="2400" dirty="0" err="1" smtClean="0"/>
              <a:t>biểu</a:t>
            </a:r>
            <a:r>
              <a:rPr lang="en-US" sz="2400" dirty="0" smtClean="0"/>
              <a:t> </a:t>
            </a:r>
            <a:r>
              <a:rPr lang="en-US" sz="2400" dirty="0" err="1" smtClean="0"/>
              <a:t>cho</a:t>
            </a:r>
            <a:r>
              <a:rPr lang="en-US" sz="2400" dirty="0" smtClean="0"/>
              <a:t> </a:t>
            </a:r>
            <a:r>
              <a:rPr lang="en-US" sz="2400" dirty="0" err="1" smtClean="0"/>
              <a:t>mỗi</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trong</a:t>
            </a:r>
            <a:r>
              <a:rPr lang="en-US" sz="2400" dirty="0" smtClean="0"/>
              <a:t> </a:t>
            </a:r>
            <a:r>
              <a:rPr lang="en-US" sz="2400" dirty="0" err="1" smtClean="0"/>
              <a:t>mảng</a:t>
            </a:r>
            <a:r>
              <a:rPr lang="en-US" sz="2400" dirty="0" smtClean="0"/>
              <a:t> hay </a:t>
            </a:r>
            <a:r>
              <a:rPr lang="en-US" sz="2400" dirty="0" err="1" smtClean="0"/>
              <a:t>tập</a:t>
            </a:r>
            <a:r>
              <a:rPr lang="en-US" sz="2400" dirty="0" smtClean="0"/>
              <a:t> </a:t>
            </a:r>
            <a:r>
              <a:rPr lang="en-US" sz="2400" dirty="0" err="1" smtClean="0"/>
              <a:t>đối</a:t>
            </a:r>
            <a:r>
              <a:rPr lang="en-US" sz="2400" dirty="0" smtClean="0"/>
              <a:t> </a:t>
            </a:r>
            <a:r>
              <a:rPr lang="en-US" sz="2400" dirty="0" err="1" smtClean="0"/>
              <a:t>tượng</a:t>
            </a:r>
            <a:r>
              <a:rPr lang="en-US" sz="2400" dirty="0" smtClean="0"/>
              <a:t>. </a:t>
            </a:r>
          </a:p>
          <a:p>
            <a:pPr eaLnBrk="1" hangingPunct="1">
              <a:defRPr/>
            </a:pPr>
            <a:r>
              <a:rPr lang="en-US" sz="2400" dirty="0" err="1" smtClean="0"/>
              <a:t>Phát</a:t>
            </a:r>
            <a:r>
              <a:rPr lang="en-US" sz="2400" dirty="0" smtClean="0"/>
              <a:t> </a:t>
            </a:r>
            <a:r>
              <a:rPr lang="en-US" sz="2400" dirty="0" err="1" smtClean="0"/>
              <a:t>biểu</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duyệt</a:t>
            </a:r>
            <a:r>
              <a:rPr lang="en-US" sz="2400" dirty="0" smtClean="0"/>
              <a:t> qua </a:t>
            </a:r>
            <a:r>
              <a:rPr lang="en-US" sz="2400" dirty="0" err="1" smtClean="0"/>
              <a:t>tất</a:t>
            </a:r>
            <a:r>
              <a:rPr lang="en-US" sz="2400" dirty="0" smtClean="0"/>
              <a:t> </a:t>
            </a:r>
            <a:r>
              <a:rPr lang="en-US" sz="2400" dirty="0" err="1" smtClean="0"/>
              <a:t>cả</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tử</a:t>
            </a:r>
            <a:r>
              <a:rPr lang="en-US" sz="2400" dirty="0" smtClean="0"/>
              <a:t> </a:t>
            </a:r>
            <a:r>
              <a:rPr lang="en-US" sz="2400" dirty="0" err="1" smtClean="0"/>
              <a:t>trong</a:t>
            </a:r>
            <a:r>
              <a:rPr lang="en-US" sz="2400" dirty="0" smtClean="0"/>
              <a:t> </a:t>
            </a:r>
            <a:r>
              <a:rPr lang="en-US" sz="2400" dirty="0" err="1" smtClean="0"/>
              <a:t>mảng</a:t>
            </a:r>
            <a:r>
              <a:rPr lang="en-US" sz="2400" dirty="0" smtClean="0"/>
              <a:t> hay </a:t>
            </a:r>
            <a:r>
              <a:rPr lang="en-US" sz="2400" dirty="0" err="1" smtClean="0"/>
              <a:t>tập</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và</a:t>
            </a:r>
            <a:r>
              <a:rPr lang="en-US" sz="2400" dirty="0" smtClean="0"/>
              <a:t> </a:t>
            </a:r>
            <a:r>
              <a:rPr lang="en-US" sz="2400" dirty="0" err="1" smtClean="0"/>
              <a:t>thực</a:t>
            </a:r>
            <a:r>
              <a:rPr lang="en-US" sz="2400" dirty="0" smtClean="0"/>
              <a:t> </a:t>
            </a:r>
            <a:r>
              <a:rPr lang="en-US" sz="2400" dirty="0" err="1" smtClean="0"/>
              <a:t>thi</a:t>
            </a:r>
            <a:r>
              <a:rPr lang="en-US" sz="2400" dirty="0" smtClean="0"/>
              <a:t> </a:t>
            </a:r>
            <a:r>
              <a:rPr lang="en-US" sz="2400" dirty="0" err="1" smtClean="0"/>
              <a:t>một</a:t>
            </a:r>
            <a:r>
              <a:rPr lang="en-US" sz="2400" dirty="0" smtClean="0"/>
              <a:t> </a:t>
            </a:r>
            <a:r>
              <a:rPr lang="en-US" sz="2400" dirty="0" err="1" smtClean="0"/>
              <a:t>tập</a:t>
            </a:r>
            <a:r>
              <a:rPr lang="en-US" sz="2400" dirty="0" smtClean="0"/>
              <a:t> </a:t>
            </a:r>
            <a:r>
              <a:rPr lang="en-US" sz="2400" dirty="0" err="1" smtClean="0"/>
              <a:t>lệnh</a:t>
            </a:r>
            <a:r>
              <a:rPr lang="en-US" sz="2400" dirty="0" smtClean="0"/>
              <a:t> </a:t>
            </a:r>
            <a:endParaRPr lang="en-US" sz="2400" dirty="0" smtClean="0">
              <a:solidFill>
                <a:schemeClr val="accent2"/>
              </a:solidFill>
            </a:endParaRPr>
          </a:p>
          <a:p>
            <a:pPr marL="609600" indent="-609600" eaLnBrk="1" hangingPunct="1">
              <a:lnSpc>
                <a:spcPct val="90000"/>
              </a:lnSpc>
              <a:buFontTx/>
              <a:buNone/>
              <a:defRPr/>
            </a:pPr>
            <a:endParaRPr lang="en-US" sz="2400" dirty="0" smtClean="0"/>
          </a:p>
        </p:txBody>
      </p:sp>
      <p:sp>
        <p:nvSpPr>
          <p:cNvPr id="6" name="Rectangle 2"/>
          <p:cNvSpPr>
            <a:spLocks noGrp="1" noChangeArrowheads="1"/>
          </p:cNvSpPr>
          <p:nvPr>
            <p:ph type="title"/>
          </p:nvPr>
        </p:nvSpPr>
        <p:spPr>
          <a:xfrm>
            <a:off x="457200" y="228600"/>
            <a:ext cx="8229600" cy="685800"/>
          </a:xfrm>
        </p:spPr>
        <p:txBody>
          <a:bodyPr>
            <a:noAutofit/>
          </a:bodyPr>
          <a:lstStyle/>
          <a:p>
            <a:pPr eaLnBrk="1" hangingPunct="1"/>
            <a:r>
              <a:rPr lang="en-US" b="1" smtClean="0"/>
              <a:t>Phát biểu lặp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533400"/>
          </a:xfrm>
        </p:spPr>
        <p:txBody>
          <a:bodyPr>
            <a:noAutofit/>
          </a:bodyPr>
          <a:lstStyle/>
          <a:p>
            <a:pPr eaLnBrk="1" hangingPunct="1"/>
            <a:r>
              <a:rPr lang="en-US" b="1" smtClean="0"/>
              <a:t>Phát biểu nhảy</a:t>
            </a:r>
          </a:p>
        </p:txBody>
      </p:sp>
      <p:sp>
        <p:nvSpPr>
          <p:cNvPr id="40963" name="Rectangle 3"/>
          <p:cNvSpPr>
            <a:spLocks noGrp="1" noChangeArrowheads="1"/>
          </p:cNvSpPr>
          <p:nvPr>
            <p:ph idx="1"/>
          </p:nvPr>
        </p:nvSpPr>
        <p:spPr>
          <a:xfrm>
            <a:off x="457200" y="1371600"/>
            <a:ext cx="8229600" cy="2590800"/>
          </a:xfrm>
        </p:spPr>
        <p:txBody>
          <a:bodyPr/>
          <a:lstStyle/>
          <a:p>
            <a:pPr marL="609600" indent="-609600" eaLnBrk="1" hangingPunct="1"/>
            <a:r>
              <a:rPr lang="en-US" smtClean="0"/>
              <a:t>Phát biểu nhảy sẽ được sử dụng khi chương trình muốn chuyển đổi điều khiển.</a:t>
            </a:r>
          </a:p>
          <a:p>
            <a:pPr marL="609600" indent="-609600" eaLnBrk="1" hangingPunct="1"/>
            <a:r>
              <a:rPr lang="en-US" smtClean="0"/>
              <a:t>Phát biểu nhảy: break, continue, default, goto, return</a:t>
            </a:r>
          </a:p>
          <a:p>
            <a:pPr marL="609600" indent="-609600" eaLnBrk="1" hangingPunct="1">
              <a:buFontTx/>
              <a:buNone/>
            </a:pPr>
            <a:endParaRPr lang="en-US" smtClean="0">
              <a:solidFill>
                <a:schemeClr val="accent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670627"/>
              </p:ext>
            </p:extLst>
          </p:nvPr>
        </p:nvGraphicFramePr>
        <p:xfrm>
          <a:off x="381000" y="1066800"/>
          <a:ext cx="8472518" cy="5486400"/>
        </p:xfrm>
        <a:graphic>
          <a:graphicData uri="http://schemas.openxmlformats.org/drawingml/2006/table">
            <a:tbl>
              <a:tblPr firstRow="1" bandRow="1">
                <a:tableStyleId>{5C22544A-7EE6-4342-B048-85BDC9FD1C3A}</a:tableStyleId>
              </a:tblPr>
              <a:tblGrid>
                <a:gridCol w="2838872"/>
                <a:gridCol w="5633646"/>
              </a:tblGrid>
              <a:tr h="539807">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741324">
                <a:tc>
                  <a:txBody>
                    <a:bodyPr/>
                    <a:lstStyle/>
                    <a:p>
                      <a:r>
                        <a:rPr lang="en-US"/>
                        <a:t>Local variable declaration</a:t>
                      </a:r>
                    </a:p>
                  </a:txBody>
                  <a:tcPr marL="38100" marR="38100" marT="38100" marB="38100"/>
                </a:tc>
                <a:tc>
                  <a:txBody>
                    <a:bodyPr/>
                    <a:lstStyle/>
                    <a:p>
                      <a:r>
                        <a:rPr lang="en-US" dirty="0"/>
                        <a:t>static void Main() { </a:t>
                      </a:r>
                      <a:endParaRPr lang="en-US" dirty="0" smtClean="0"/>
                    </a:p>
                    <a:p>
                      <a:r>
                        <a:rPr lang="en-US" dirty="0" smtClean="0"/>
                        <a:t>      </a:t>
                      </a:r>
                      <a:r>
                        <a:rPr lang="en-US" dirty="0" err="1" smtClean="0"/>
                        <a:t>int</a:t>
                      </a:r>
                      <a:r>
                        <a:rPr lang="en-US" dirty="0" smtClean="0"/>
                        <a:t> </a:t>
                      </a:r>
                      <a:r>
                        <a:rPr lang="en-US" dirty="0"/>
                        <a:t>a; </a:t>
                      </a:r>
                      <a:endParaRPr lang="en-US" dirty="0" smtClean="0"/>
                    </a:p>
                    <a:p>
                      <a:r>
                        <a:rPr lang="en-US" dirty="0" smtClean="0"/>
                        <a:t>      </a:t>
                      </a:r>
                      <a:r>
                        <a:rPr lang="en-US" dirty="0" err="1" smtClean="0"/>
                        <a:t>int</a:t>
                      </a:r>
                      <a:r>
                        <a:rPr lang="en-US" dirty="0" smtClean="0"/>
                        <a:t> </a:t>
                      </a:r>
                      <a:r>
                        <a:rPr lang="en-US" dirty="0"/>
                        <a:t>b = 2, c = 3; </a:t>
                      </a:r>
                      <a:endParaRPr lang="en-US" dirty="0" smtClean="0"/>
                    </a:p>
                    <a:p>
                      <a:r>
                        <a:rPr lang="en-US" dirty="0" smtClean="0"/>
                        <a:t>      a </a:t>
                      </a:r>
                      <a:r>
                        <a:rPr lang="en-US" dirty="0"/>
                        <a:t>= 1; </a:t>
                      </a:r>
                      <a:endParaRPr lang="en-US" dirty="0" smtClean="0"/>
                    </a:p>
                    <a:p>
                      <a:r>
                        <a:rPr lang="en-US" dirty="0" smtClean="0"/>
                        <a:t>      </a:t>
                      </a:r>
                      <a:r>
                        <a:rPr lang="en-US" dirty="0" err="1" smtClean="0"/>
                        <a:t>Console.WriteLine</a:t>
                      </a:r>
                      <a:r>
                        <a:rPr lang="en-US" dirty="0" smtClean="0"/>
                        <a:t>(a </a:t>
                      </a:r>
                      <a:r>
                        <a:rPr lang="en-US" dirty="0"/>
                        <a:t>+ b + c); </a:t>
                      </a:r>
                      <a:endParaRPr lang="en-US" dirty="0" smtClean="0"/>
                    </a:p>
                    <a:p>
                      <a:r>
                        <a:rPr lang="en-US" dirty="0" smtClean="0"/>
                        <a:t>} </a:t>
                      </a:r>
                      <a:endParaRPr lang="en-US" dirty="0"/>
                    </a:p>
                  </a:txBody>
                  <a:tcPr marL="38100" marR="38100" marT="38100" marB="38100"/>
                </a:tc>
              </a:tr>
              <a:tr h="1463945">
                <a:tc>
                  <a:txBody>
                    <a:bodyPr/>
                    <a:lstStyle/>
                    <a:p>
                      <a:r>
                        <a:rPr lang="en-US" dirty="0"/>
                        <a:t>Local constant declaration</a:t>
                      </a:r>
                    </a:p>
                  </a:txBody>
                  <a:tcPr marL="38100" marR="38100" marT="38100" marB="38100"/>
                </a:tc>
                <a:tc>
                  <a:txBody>
                    <a:bodyPr/>
                    <a:lstStyle/>
                    <a:p>
                      <a:r>
                        <a:rPr lang="en-US" dirty="0"/>
                        <a:t>static void Main() { </a:t>
                      </a:r>
                      <a:endParaRPr lang="en-US" dirty="0" smtClean="0"/>
                    </a:p>
                    <a:p>
                      <a:r>
                        <a:rPr lang="en-US" dirty="0" smtClean="0"/>
                        <a:t>       const </a:t>
                      </a:r>
                      <a:r>
                        <a:rPr lang="en-US" dirty="0"/>
                        <a:t>float pi = 3.1415927f; </a:t>
                      </a:r>
                      <a:endParaRPr lang="en-US" dirty="0" smtClean="0"/>
                    </a:p>
                    <a:p>
                      <a:r>
                        <a:rPr lang="en-US" dirty="0" smtClean="0"/>
                        <a:t>       const </a:t>
                      </a:r>
                      <a:r>
                        <a:rPr lang="en-US" dirty="0" err="1"/>
                        <a:t>int</a:t>
                      </a:r>
                      <a:r>
                        <a:rPr lang="en-US" dirty="0"/>
                        <a:t> r = 25; </a:t>
                      </a:r>
                      <a:endParaRPr lang="en-US" dirty="0" smtClean="0"/>
                    </a:p>
                    <a:p>
                      <a:r>
                        <a:rPr lang="en-US" dirty="0" smtClean="0"/>
                        <a:t>       </a:t>
                      </a:r>
                      <a:r>
                        <a:rPr lang="en-US" dirty="0" err="1" smtClean="0"/>
                        <a:t>Console.WriteLine</a:t>
                      </a:r>
                      <a:r>
                        <a:rPr lang="en-US" dirty="0" smtClean="0"/>
                        <a:t>(pi </a:t>
                      </a:r>
                      <a:r>
                        <a:rPr lang="en-US" dirty="0"/>
                        <a:t>* r * r); </a:t>
                      </a:r>
                      <a:endParaRPr lang="en-US" dirty="0" smtClean="0"/>
                    </a:p>
                    <a:p>
                      <a:r>
                        <a:rPr lang="en-US" dirty="0" smtClean="0"/>
                        <a:t>} </a:t>
                      </a:r>
                      <a:endParaRPr lang="en-US" dirty="0"/>
                    </a:p>
                  </a:txBody>
                  <a:tcPr marL="38100" marR="38100" marT="38100" marB="38100"/>
                </a:tc>
              </a:tr>
              <a:tr h="1741324">
                <a:tc>
                  <a:txBody>
                    <a:bodyPr/>
                    <a:lstStyle/>
                    <a:p>
                      <a:r>
                        <a:rPr lang="en-US"/>
                        <a:t>Expression statement</a:t>
                      </a:r>
                    </a:p>
                  </a:txBody>
                  <a:tcPr marL="38100" marR="38100" marT="38100" marB="38100"/>
                </a:tc>
                <a:tc>
                  <a:txBody>
                    <a:bodyPr/>
                    <a:lstStyle/>
                    <a:p>
                      <a:r>
                        <a:rPr lang="en-US" dirty="0"/>
                        <a:t>static void Main() </a:t>
                      </a:r>
                      <a:r>
                        <a:rPr lang="en-US" dirty="0" smtClean="0"/>
                        <a:t>{ </a:t>
                      </a:r>
                    </a:p>
                    <a:p>
                      <a:r>
                        <a:rPr lang="en-US" dirty="0" smtClean="0"/>
                        <a:t>       </a:t>
                      </a:r>
                      <a:r>
                        <a:rPr lang="en-US" dirty="0" err="1" smtClean="0"/>
                        <a:t>int</a:t>
                      </a:r>
                      <a:r>
                        <a:rPr lang="en-US" dirty="0" smtClean="0"/>
                        <a:t> </a:t>
                      </a:r>
                      <a:r>
                        <a:rPr lang="en-US" dirty="0" err="1"/>
                        <a:t>i</a:t>
                      </a:r>
                      <a:r>
                        <a:rPr lang="en-US" dirty="0"/>
                        <a:t>; </a:t>
                      </a:r>
                      <a:r>
                        <a:rPr lang="en-US" dirty="0" err="1"/>
                        <a:t>i</a:t>
                      </a:r>
                      <a:r>
                        <a:rPr lang="en-US" dirty="0"/>
                        <a:t> = 123; </a:t>
                      </a:r>
                      <a:endParaRPr lang="en-US" dirty="0" smtClean="0"/>
                    </a:p>
                    <a:p>
                      <a:r>
                        <a:rPr lang="en-US" dirty="0" smtClean="0"/>
                        <a:t>      </a:t>
                      </a:r>
                      <a:r>
                        <a:rPr lang="en-US" dirty="0" err="1" smtClean="0"/>
                        <a:t>Console.WriteLine</a:t>
                      </a:r>
                      <a:r>
                        <a:rPr lang="en-US" dirty="0" smtClean="0"/>
                        <a:t>(</a:t>
                      </a:r>
                      <a:r>
                        <a:rPr lang="en-US" dirty="0" err="1" smtClean="0"/>
                        <a:t>i</a:t>
                      </a:r>
                      <a:r>
                        <a:rPr lang="en-US" dirty="0"/>
                        <a:t>); </a:t>
                      </a:r>
                      <a:endParaRPr lang="en-US" dirty="0" smtClean="0"/>
                    </a:p>
                    <a:p>
                      <a:r>
                        <a:rPr lang="en-US" dirty="0" smtClean="0"/>
                        <a:t>       </a:t>
                      </a:r>
                      <a:r>
                        <a:rPr lang="en-US" dirty="0" err="1" smtClean="0"/>
                        <a:t>i</a:t>
                      </a:r>
                      <a:r>
                        <a:rPr lang="en-US" dirty="0" smtClean="0"/>
                        <a:t>++; </a:t>
                      </a:r>
                      <a:r>
                        <a:rPr lang="en-US" dirty="0"/>
                        <a:t>// </a:t>
                      </a:r>
                      <a:r>
                        <a:rPr lang="en-US" dirty="0" smtClean="0"/>
                        <a:t>t</a:t>
                      </a:r>
                      <a:r>
                        <a:rPr lang="vi-VN" dirty="0" smtClean="0"/>
                        <a:t>ă</a:t>
                      </a:r>
                      <a:r>
                        <a:rPr lang="en-US" dirty="0" err="1" smtClean="0"/>
                        <a:t>ng</a:t>
                      </a:r>
                      <a:r>
                        <a:rPr lang="en-US" dirty="0" smtClean="0"/>
                        <a:t> </a:t>
                      </a:r>
                      <a:r>
                        <a:rPr lang="en-US" dirty="0" err="1" smtClean="0"/>
                        <a:t>i</a:t>
                      </a:r>
                      <a:r>
                        <a:rPr lang="en-US" dirty="0" smtClean="0"/>
                        <a:t> </a:t>
                      </a:r>
                      <a:r>
                        <a:rPr lang="en-US" dirty="0" err="1" smtClean="0"/>
                        <a:t>lên</a:t>
                      </a:r>
                      <a:r>
                        <a:rPr lang="en-US" dirty="0" smtClean="0"/>
                        <a:t> 1</a:t>
                      </a:r>
                    </a:p>
                    <a:p>
                      <a:r>
                        <a:rPr lang="en-US" dirty="0" smtClean="0"/>
                        <a:t>       </a:t>
                      </a:r>
                      <a:r>
                        <a:rPr lang="en-US" dirty="0" err="1" smtClean="0"/>
                        <a:t>Console.WriteLine</a:t>
                      </a:r>
                      <a:r>
                        <a:rPr lang="en-US" dirty="0" smtClean="0"/>
                        <a:t>(</a:t>
                      </a:r>
                      <a:r>
                        <a:rPr lang="en-US" dirty="0" err="1" smtClean="0"/>
                        <a:t>i</a:t>
                      </a:r>
                      <a:r>
                        <a:rPr lang="en-US" dirty="0"/>
                        <a:t>); </a:t>
                      </a:r>
                      <a:endParaRPr lang="en-US" dirty="0" smtClean="0"/>
                    </a:p>
                    <a:p>
                      <a:r>
                        <a:rPr lang="en-US" dirty="0" smtClean="0"/>
                        <a:t>} </a:t>
                      </a:r>
                      <a:endParaRPr lang="en-US" dirty="0"/>
                    </a:p>
                  </a:txBody>
                  <a:tcPr marL="38100" marR="38100" marT="38100" marB="38100"/>
                </a:tc>
              </a:tr>
            </a:tbl>
          </a:graphicData>
        </a:graphic>
      </p:graphicFrame>
      <p:sp>
        <p:nvSpPr>
          <p:cNvPr id="7" name="TextBox 6"/>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cs typeface="Arial" pitchFamily="34" charset="0"/>
              </a:rPr>
              <a:t>Tóm</a:t>
            </a:r>
            <a:r>
              <a:rPr lang="en-US" sz="4400" dirty="0" smtClean="0">
                <a:latin typeface="+mn-lt"/>
                <a:cs typeface="Arial" pitchFamily="34" charset="0"/>
              </a:rPr>
              <a:t> </a:t>
            </a:r>
            <a:r>
              <a:rPr lang="en-US" sz="4400" dirty="0" err="1" smtClean="0">
                <a:latin typeface="+mn-lt"/>
                <a:cs typeface="Arial" pitchFamily="34" charset="0"/>
              </a:rPr>
              <a:t>tắt</a:t>
            </a:r>
            <a:endParaRPr lang="en-US" sz="4400" dirty="0">
              <a:latin typeface="+mn-lt"/>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9692417"/>
              </p:ext>
            </p:extLst>
          </p:nvPr>
        </p:nvGraphicFramePr>
        <p:xfrm>
          <a:off x="457200" y="1066800"/>
          <a:ext cx="8229600" cy="5423379"/>
        </p:xfrm>
        <a:graphic>
          <a:graphicData uri="http://schemas.openxmlformats.org/drawingml/2006/table">
            <a:tbl>
              <a:tblPr firstRow="1" bandRow="1">
                <a:tableStyleId>{5C22544A-7EE6-4342-B048-85BDC9FD1C3A}</a:tableStyleId>
              </a:tblPr>
              <a:tblGrid>
                <a:gridCol w="2043098"/>
                <a:gridCol w="6186502"/>
              </a:tblGrid>
              <a:tr h="594374">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629160">
                <a:tc>
                  <a:txBody>
                    <a:bodyPr/>
                    <a:lstStyle/>
                    <a:p>
                      <a:r>
                        <a:rPr lang="en-US" dirty="0"/>
                        <a:t>if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if </a:t>
                      </a:r>
                      <a:r>
                        <a:rPr lang="en-US" dirty="0"/>
                        <a:t>(</a:t>
                      </a:r>
                      <a:r>
                        <a:rPr lang="en-US" dirty="0" err="1"/>
                        <a:t>args.Length</a:t>
                      </a:r>
                      <a:r>
                        <a:rPr lang="en-US" dirty="0"/>
                        <a:t> == 0) { </a:t>
                      </a:r>
                      <a:endParaRPr lang="en-US" dirty="0" smtClean="0"/>
                    </a:p>
                    <a:p>
                      <a:r>
                        <a:rPr lang="en-US" dirty="0" smtClean="0"/>
                        <a:t>               </a:t>
                      </a:r>
                      <a:r>
                        <a:rPr lang="en-US" dirty="0" err="1" smtClean="0"/>
                        <a:t>Console.WriteLine</a:t>
                      </a:r>
                      <a:r>
                        <a:rPr lang="en-US" dirty="0"/>
                        <a:t>("No arguments"); </a:t>
                      </a:r>
                      <a:endParaRPr lang="en-US" dirty="0" smtClean="0"/>
                    </a:p>
                    <a:p>
                      <a:r>
                        <a:rPr lang="en-US" dirty="0" smtClean="0"/>
                        <a:t>        } </a:t>
                      </a:r>
                      <a:r>
                        <a:rPr lang="en-US" dirty="0"/>
                        <a:t>else { </a:t>
                      </a:r>
                      <a:r>
                        <a:rPr lang="en-US" dirty="0" err="1"/>
                        <a:t>Console.WriteLine</a:t>
                      </a:r>
                      <a:r>
                        <a:rPr lang="en-US" dirty="0"/>
                        <a:t>("One or more arguments"); } </a:t>
                      </a:r>
                      <a:endParaRPr lang="en-US" dirty="0" smtClean="0"/>
                    </a:p>
                    <a:p>
                      <a:r>
                        <a:rPr lang="en-US" dirty="0" smtClean="0"/>
                        <a:t>} </a:t>
                      </a:r>
                      <a:endParaRPr lang="en-US" dirty="0"/>
                    </a:p>
                  </a:txBody>
                  <a:tcPr marL="38100" marR="38100" marT="38100" marB="38100"/>
                </a:tc>
              </a:tr>
              <a:tr h="3199845">
                <a:tc>
                  <a:txBody>
                    <a:bodyPr/>
                    <a:lstStyle/>
                    <a:p>
                      <a:r>
                        <a:rPr lang="en-US" dirty="0"/>
                        <a:t>switch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int</a:t>
                      </a:r>
                      <a:r>
                        <a:rPr lang="en-US" dirty="0" smtClean="0"/>
                        <a:t> </a:t>
                      </a:r>
                      <a:r>
                        <a:rPr lang="en-US" dirty="0"/>
                        <a:t>n = </a:t>
                      </a:r>
                      <a:r>
                        <a:rPr lang="en-US" dirty="0" err="1"/>
                        <a:t>args.Length</a:t>
                      </a:r>
                      <a:r>
                        <a:rPr lang="en-US" dirty="0"/>
                        <a:t>; </a:t>
                      </a:r>
                      <a:endParaRPr lang="en-US" dirty="0" smtClean="0"/>
                    </a:p>
                    <a:p>
                      <a:r>
                        <a:rPr lang="en-US" dirty="0" smtClean="0"/>
                        <a:t>       switch </a:t>
                      </a:r>
                      <a:r>
                        <a:rPr lang="en-US" dirty="0"/>
                        <a:t>(n) { </a:t>
                      </a:r>
                      <a:endParaRPr lang="en-US" dirty="0" smtClean="0"/>
                    </a:p>
                    <a:p>
                      <a:r>
                        <a:rPr lang="en-US" dirty="0" smtClean="0"/>
                        <a:t>               case </a:t>
                      </a:r>
                      <a:r>
                        <a:rPr lang="en-US" dirty="0"/>
                        <a:t>0: </a:t>
                      </a:r>
                      <a:r>
                        <a:rPr lang="en-US" dirty="0" err="1"/>
                        <a:t>Console.WriteLine</a:t>
                      </a:r>
                      <a:r>
                        <a:rPr lang="en-US" dirty="0"/>
                        <a:t>("No arguments"); </a:t>
                      </a:r>
                      <a:endParaRPr lang="en-US" dirty="0" smtClean="0"/>
                    </a:p>
                    <a:p>
                      <a:r>
                        <a:rPr lang="en-US" dirty="0" smtClean="0"/>
                        <a:t>                           break</a:t>
                      </a:r>
                      <a:r>
                        <a:rPr lang="en-US" dirty="0"/>
                        <a:t>; </a:t>
                      </a:r>
                      <a:endParaRPr lang="en-US" dirty="0" smtClean="0"/>
                    </a:p>
                    <a:p>
                      <a:r>
                        <a:rPr lang="en-US" dirty="0" smtClean="0"/>
                        <a:t>              case </a:t>
                      </a:r>
                      <a:r>
                        <a:rPr lang="en-US" dirty="0"/>
                        <a:t>1: </a:t>
                      </a:r>
                      <a:r>
                        <a:rPr lang="en-US" dirty="0" err="1"/>
                        <a:t>Console.WriteLine</a:t>
                      </a:r>
                      <a:r>
                        <a:rPr lang="en-US" dirty="0"/>
                        <a:t>("One argument"); </a:t>
                      </a:r>
                      <a:endParaRPr lang="en-US" dirty="0" smtClean="0"/>
                    </a:p>
                    <a:p>
                      <a:r>
                        <a:rPr lang="en-US" dirty="0" smtClean="0"/>
                        <a:t>                           break</a:t>
                      </a:r>
                      <a:r>
                        <a:rPr lang="en-US" dirty="0"/>
                        <a:t>; </a:t>
                      </a:r>
                      <a:endParaRPr lang="en-US" dirty="0" smtClean="0"/>
                    </a:p>
                    <a:p>
                      <a:r>
                        <a:rPr lang="en-US" dirty="0" smtClean="0"/>
                        <a:t>              default</a:t>
                      </a:r>
                      <a:r>
                        <a:rPr lang="en-US" dirty="0"/>
                        <a:t>: </a:t>
                      </a:r>
                      <a:r>
                        <a:rPr lang="en-US" dirty="0" err="1"/>
                        <a:t>Console.WriteLine</a:t>
                      </a:r>
                      <a:r>
                        <a:rPr lang="en-US" dirty="0"/>
                        <a:t>("{0} arguments", n); </a:t>
                      </a:r>
                      <a:endParaRPr lang="en-US" dirty="0" smtClean="0"/>
                    </a:p>
                    <a:p>
                      <a:r>
                        <a:rPr lang="en-US" dirty="0" smtClean="0"/>
                        <a:t>                           break</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8" name="TextBox 7"/>
          <p:cNvSpPr txBox="1"/>
          <p:nvPr/>
        </p:nvSpPr>
        <p:spPr>
          <a:xfrm>
            <a:off x="3279248" y="228600"/>
            <a:ext cx="1963744"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0998468"/>
              </p:ext>
            </p:extLst>
          </p:nvPr>
        </p:nvGraphicFramePr>
        <p:xfrm>
          <a:off x="457200" y="1088008"/>
          <a:ext cx="8229600" cy="5769992"/>
        </p:xfrm>
        <a:graphic>
          <a:graphicData uri="http://schemas.openxmlformats.org/drawingml/2006/table">
            <a:tbl>
              <a:tblPr firstRow="1" bandRow="1">
                <a:tableStyleId>{5C22544A-7EE6-4342-B048-85BDC9FD1C3A}</a:tableStyleId>
              </a:tblPr>
              <a:tblGrid>
                <a:gridCol w="1828784"/>
                <a:gridCol w="6400816"/>
              </a:tblGrid>
              <a:tr h="599018">
                <a:tc>
                  <a:txBody>
                    <a:bodyPr/>
                    <a:lstStyle/>
                    <a:p>
                      <a:r>
                        <a:rPr lang="en-US" dirty="0">
                          <a:solidFill>
                            <a:srgbClr val="FF0000"/>
                          </a:solidFill>
                        </a:rPr>
                        <a:t>Statement</a:t>
                      </a:r>
                    </a:p>
                  </a:txBody>
                  <a:tcPr marL="38100" marR="38100" marT="38100" marB="38100"/>
                </a:tc>
                <a:tc>
                  <a:txBody>
                    <a:bodyPr/>
                    <a:lstStyle/>
                    <a:p>
                      <a:r>
                        <a:rPr lang="en-US" dirty="0">
                          <a:solidFill>
                            <a:srgbClr val="FF0000"/>
                          </a:solidFill>
                        </a:rPr>
                        <a:t>Example</a:t>
                      </a:r>
                    </a:p>
                  </a:txBody>
                  <a:tcPr marL="38100" marR="38100" marT="38100" marB="38100"/>
                </a:tc>
              </a:tr>
              <a:tr h="1655652">
                <a:tc>
                  <a:txBody>
                    <a:bodyPr/>
                    <a:lstStyle/>
                    <a:p>
                      <a:r>
                        <a:rPr lang="en-US" dirty="0"/>
                        <a:t>while statement</a:t>
                      </a:r>
                    </a:p>
                  </a:txBody>
                  <a:tcPr marL="38100" marR="38100" marT="38100" marB="38100"/>
                </a:tc>
                <a:tc>
                  <a:txBody>
                    <a:bodyPr/>
                    <a:lstStyle/>
                    <a:p>
                      <a:r>
                        <a:rPr lang="en-US" dirty="0"/>
                        <a:t>static void Main(string[] </a:t>
                      </a:r>
                      <a:r>
                        <a:rPr lang="en-US" dirty="0" err="1"/>
                        <a:t>args</a:t>
                      </a:r>
                      <a:r>
                        <a:rPr lang="en-US" dirty="0"/>
                        <a:t>) </a:t>
                      </a:r>
                      <a:r>
                        <a:rPr lang="en-US" dirty="0" smtClean="0"/>
                        <a:t>{ </a:t>
                      </a:r>
                    </a:p>
                    <a:p>
                      <a:r>
                        <a:rPr lang="en-US" dirty="0" smtClean="0"/>
                        <a:t>        </a:t>
                      </a:r>
                      <a:r>
                        <a:rPr lang="en-US" dirty="0" err="1" smtClean="0"/>
                        <a:t>int</a:t>
                      </a:r>
                      <a:r>
                        <a:rPr lang="en-US" dirty="0" smtClean="0"/>
                        <a:t> </a:t>
                      </a:r>
                      <a:r>
                        <a:rPr lang="en-US" dirty="0" err="1"/>
                        <a:t>i</a:t>
                      </a:r>
                      <a:r>
                        <a:rPr lang="en-US" dirty="0"/>
                        <a:t> = 0; </a:t>
                      </a:r>
                      <a:endParaRPr lang="en-US" dirty="0" smtClean="0"/>
                    </a:p>
                    <a:p>
                      <a:r>
                        <a:rPr lang="en-US" dirty="0" smtClean="0"/>
                        <a:t>        while </a:t>
                      </a:r>
                      <a:r>
                        <a:rPr lang="en-US" dirty="0"/>
                        <a:t>(</a:t>
                      </a:r>
                      <a:r>
                        <a:rPr lang="en-US" dirty="0" err="1"/>
                        <a:t>i</a:t>
                      </a:r>
                      <a:r>
                        <a:rPr lang="en-US" dirty="0"/>
                        <a:t> &lt; </a:t>
                      </a:r>
                      <a:r>
                        <a:rPr lang="en-US" dirty="0" err="1"/>
                        <a:t>args.Length</a:t>
                      </a:r>
                      <a:r>
                        <a:rPr lang="en-US" dirty="0"/>
                        <a:t>) { </a:t>
                      </a:r>
                      <a:endParaRPr lang="en-US" dirty="0" smtClean="0"/>
                    </a:p>
                    <a:p>
                      <a:r>
                        <a:rPr lang="en-US" dirty="0" smtClean="0"/>
                        <a:t>                    </a:t>
                      </a:r>
                      <a:r>
                        <a:rPr lang="en-US" dirty="0" err="1" smtClean="0"/>
                        <a:t>Console.WriteLine</a:t>
                      </a:r>
                      <a:r>
                        <a:rPr lang="en-US" dirty="0" smtClean="0"/>
                        <a:t>(</a:t>
                      </a:r>
                      <a:r>
                        <a:rPr lang="en-US" dirty="0" err="1" smtClean="0"/>
                        <a:t>args</a:t>
                      </a:r>
                      <a:r>
                        <a:rPr lang="en-US" dirty="0" smtClean="0"/>
                        <a:t>[</a:t>
                      </a:r>
                      <a:r>
                        <a:rPr lang="en-US" dirty="0" err="1" smtClean="0"/>
                        <a:t>i</a:t>
                      </a:r>
                      <a:r>
                        <a:rPr lang="en-US" dirty="0"/>
                        <a:t>]); </a:t>
                      </a:r>
                      <a:endParaRPr lang="en-US" dirty="0" smtClean="0"/>
                    </a:p>
                    <a:p>
                      <a:r>
                        <a:rPr lang="en-US" dirty="0" smtClean="0"/>
                        <a:t>                    </a:t>
                      </a:r>
                      <a:r>
                        <a:rPr lang="en-US" dirty="0" err="1" smtClean="0"/>
                        <a:t>i</a:t>
                      </a:r>
                      <a:r>
                        <a:rPr lang="en-US" dirty="0"/>
                        <a:t>++; } </a:t>
                      </a:r>
                      <a:endParaRPr lang="en-US" dirty="0" smtClean="0"/>
                    </a:p>
                    <a:p>
                      <a:r>
                        <a:rPr lang="en-US" dirty="0" smtClean="0"/>
                        <a:t>} </a:t>
                      </a:r>
                      <a:endParaRPr lang="en-US" dirty="0"/>
                    </a:p>
                  </a:txBody>
                  <a:tcPr marL="38100" marR="38100" marT="38100" marB="38100"/>
                </a:tc>
              </a:tr>
              <a:tr h="1946002">
                <a:tc>
                  <a:txBody>
                    <a:bodyPr/>
                    <a:lstStyle/>
                    <a:p>
                      <a:r>
                        <a:rPr lang="en-US" dirty="0"/>
                        <a:t>do statement</a:t>
                      </a:r>
                    </a:p>
                  </a:txBody>
                  <a:tcPr marL="38100" marR="38100" marT="38100" marB="38100"/>
                </a:tc>
                <a:tc>
                  <a:txBody>
                    <a:bodyPr/>
                    <a:lstStyle/>
                    <a:p>
                      <a:r>
                        <a:rPr lang="en-US" dirty="0"/>
                        <a:t>static void Main() { </a:t>
                      </a:r>
                      <a:endParaRPr lang="en-US" dirty="0" smtClean="0"/>
                    </a:p>
                    <a:p>
                      <a:r>
                        <a:rPr lang="en-US" dirty="0" smtClean="0"/>
                        <a:t>        string </a:t>
                      </a:r>
                      <a:r>
                        <a:rPr lang="en-US" dirty="0"/>
                        <a:t>s; </a:t>
                      </a:r>
                      <a:endParaRPr lang="en-US" dirty="0" smtClean="0"/>
                    </a:p>
                    <a:p>
                      <a:r>
                        <a:rPr lang="en-US" dirty="0" smtClean="0"/>
                        <a:t>        do </a:t>
                      </a:r>
                      <a:r>
                        <a:rPr lang="en-US" dirty="0"/>
                        <a:t>{ </a:t>
                      </a:r>
                      <a:endParaRPr lang="en-US" dirty="0" smtClean="0"/>
                    </a:p>
                    <a:p>
                      <a:r>
                        <a:rPr lang="en-US" dirty="0" smtClean="0"/>
                        <a:t>                s </a:t>
                      </a:r>
                      <a:r>
                        <a:rPr lang="en-US" dirty="0"/>
                        <a:t>= </a:t>
                      </a:r>
                      <a:r>
                        <a:rPr lang="en-US" dirty="0" err="1"/>
                        <a:t>Console.ReadLine</a:t>
                      </a:r>
                      <a:r>
                        <a:rPr lang="en-US" dirty="0"/>
                        <a:t>(); </a:t>
                      </a:r>
                      <a:endParaRPr lang="en-US" dirty="0" smtClean="0"/>
                    </a:p>
                    <a:p>
                      <a:r>
                        <a:rPr lang="en-US" dirty="0" smtClean="0"/>
                        <a:t>                if </a:t>
                      </a:r>
                      <a:r>
                        <a:rPr lang="en-US" dirty="0"/>
                        <a:t>(s != null) </a:t>
                      </a:r>
                      <a:r>
                        <a:rPr lang="en-US" dirty="0" err="1"/>
                        <a:t>Console.WriteLine</a:t>
                      </a:r>
                      <a:r>
                        <a:rPr lang="en-US" dirty="0"/>
                        <a:t>(s); </a:t>
                      </a:r>
                      <a:endParaRPr lang="en-US" dirty="0" smtClean="0"/>
                    </a:p>
                    <a:p>
                      <a:r>
                        <a:rPr lang="en-US" dirty="0" smtClean="0"/>
                        <a:t>         } </a:t>
                      </a:r>
                      <a:r>
                        <a:rPr lang="en-US" dirty="0"/>
                        <a:t>while (s != null); </a:t>
                      </a:r>
                      <a:endParaRPr lang="en-US" dirty="0" smtClean="0"/>
                    </a:p>
                    <a:p>
                      <a:r>
                        <a:rPr lang="en-US" dirty="0" smtClean="0"/>
                        <a:t>} </a:t>
                      </a:r>
                      <a:endParaRPr lang="en-US" dirty="0"/>
                    </a:p>
                  </a:txBody>
                  <a:tcPr marL="38100" marR="38100" marT="38100" marB="38100"/>
                </a:tc>
              </a:tr>
              <a:tr h="1452414">
                <a:tc>
                  <a:txBody>
                    <a:bodyPr/>
                    <a:lstStyle/>
                    <a:p>
                      <a:r>
                        <a:rPr lang="en-US"/>
                        <a:t>for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baseline="0" dirty="0" smtClean="0"/>
                        <a:t> </a:t>
                      </a:r>
                      <a:r>
                        <a:rPr lang="en-US" dirty="0" smtClean="0"/>
                        <a:t>for </a:t>
                      </a:r>
                      <a:r>
                        <a:rPr lang="en-US" dirty="0"/>
                        <a:t>(</a:t>
                      </a:r>
                      <a:r>
                        <a:rPr lang="en-US" dirty="0" err="1"/>
                        <a:t>int</a:t>
                      </a:r>
                      <a:r>
                        <a:rPr lang="en-US" dirty="0"/>
                        <a:t> </a:t>
                      </a:r>
                      <a:r>
                        <a:rPr lang="en-US" dirty="0" err="1"/>
                        <a:t>i</a:t>
                      </a:r>
                      <a:r>
                        <a:rPr lang="en-US" dirty="0"/>
                        <a:t> = 0; </a:t>
                      </a:r>
                      <a:r>
                        <a:rPr lang="en-US" dirty="0" err="1"/>
                        <a:t>i</a:t>
                      </a:r>
                      <a:r>
                        <a:rPr lang="en-US" dirty="0"/>
                        <a:t> &lt; </a:t>
                      </a:r>
                      <a:r>
                        <a:rPr lang="en-US" dirty="0" err="1"/>
                        <a:t>args.Length</a:t>
                      </a:r>
                      <a:r>
                        <a:rPr lang="en-US" dirty="0"/>
                        <a:t>; </a:t>
                      </a:r>
                      <a:r>
                        <a:rPr lang="en-US" dirty="0" err="1"/>
                        <a:t>i</a:t>
                      </a:r>
                      <a:r>
                        <a:rPr lang="en-US" dirty="0"/>
                        <a:t>++) </a:t>
                      </a:r>
                      <a:endParaRPr lang="en-US" dirty="0" smtClean="0"/>
                    </a:p>
                    <a:p>
                      <a:r>
                        <a:rPr lang="en-US" baseline="0" dirty="0" smtClean="0"/>
                        <a:t>                   </a:t>
                      </a:r>
                      <a:r>
                        <a:rPr lang="en-US" dirty="0" smtClean="0"/>
                        <a:t> </a:t>
                      </a:r>
                      <a:r>
                        <a:rPr lang="en-US" dirty="0" err="1"/>
                        <a:t>Console.WriteLine</a:t>
                      </a:r>
                      <a:r>
                        <a:rPr lang="en-US" dirty="0"/>
                        <a:t>(</a:t>
                      </a:r>
                      <a:r>
                        <a:rPr lang="en-US" dirty="0" err="1"/>
                        <a:t>args</a:t>
                      </a:r>
                      <a:r>
                        <a:rPr lang="en-US" dirty="0"/>
                        <a:t>[</a:t>
                      </a:r>
                      <a:r>
                        <a:rPr lang="en-US" dirty="0" err="1"/>
                        <a:t>i</a:t>
                      </a:r>
                      <a:r>
                        <a:rPr lang="en-US" dirty="0" smtClean="0"/>
                        <a:t>]);</a:t>
                      </a:r>
                    </a:p>
                    <a:p>
                      <a:r>
                        <a:rPr lang="en-US" dirty="0" smtClean="0"/>
                        <a:t> </a:t>
                      </a:r>
                      <a:r>
                        <a:rPr lang="en-US" dirty="0"/>
                        <a:t>} </a:t>
                      </a:r>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6E46008A-CD20-481D-9009-3AADD715BDC9}"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48</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420492"/>
              </p:ext>
            </p:extLst>
          </p:nvPr>
        </p:nvGraphicFramePr>
        <p:xfrm>
          <a:off x="457200" y="1066800"/>
          <a:ext cx="8229600" cy="5738834"/>
        </p:xfrm>
        <a:graphic>
          <a:graphicData uri="http://schemas.openxmlformats.org/drawingml/2006/table">
            <a:tbl>
              <a:tblPr firstRow="1" bandRow="1">
                <a:tableStyleId>{5C22544A-7EE6-4342-B048-85BDC9FD1C3A}</a:tableStyleId>
              </a:tblPr>
              <a:tblGrid>
                <a:gridCol w="2185974"/>
                <a:gridCol w="6043626"/>
              </a:tblGrid>
              <a:tr h="559995">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144925">
                <a:tc>
                  <a:txBody>
                    <a:bodyPr/>
                    <a:lstStyle/>
                    <a:p>
                      <a:r>
                        <a:rPr lang="en-US" dirty="0" err="1"/>
                        <a:t>foreach</a:t>
                      </a:r>
                      <a:r>
                        <a:rPr lang="en-US" dirty="0"/>
                        <a:t>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foreach</a:t>
                      </a:r>
                      <a:r>
                        <a:rPr lang="en-US" dirty="0" smtClean="0"/>
                        <a:t> </a:t>
                      </a:r>
                      <a:r>
                        <a:rPr lang="en-US" dirty="0"/>
                        <a:t>(string s in </a:t>
                      </a:r>
                      <a:r>
                        <a:rPr lang="en-US" dirty="0" err="1"/>
                        <a:t>args</a:t>
                      </a:r>
                      <a:r>
                        <a:rPr lang="en-US" dirty="0"/>
                        <a:t>) </a:t>
                      </a:r>
                      <a:r>
                        <a:rPr lang="en-US" dirty="0" smtClean="0"/>
                        <a:t> </a:t>
                      </a:r>
                      <a:r>
                        <a:rPr lang="en-US" dirty="0" err="1"/>
                        <a:t>Console.WriteLine</a:t>
                      </a:r>
                      <a:r>
                        <a:rPr lang="en-US" dirty="0"/>
                        <a:t>(s); </a:t>
                      </a:r>
                      <a:r>
                        <a:rPr lang="en-US" dirty="0" smtClean="0"/>
                        <a:t> </a:t>
                      </a:r>
                    </a:p>
                    <a:p>
                      <a:r>
                        <a:rPr lang="en-US" dirty="0" smtClean="0"/>
                        <a:t>} </a:t>
                      </a:r>
                      <a:endParaRPr lang="en-US" dirty="0"/>
                    </a:p>
                  </a:txBody>
                  <a:tcPr marL="38100" marR="38100" marT="38100" marB="38100"/>
                </a:tc>
              </a:tr>
              <a:tr h="2165749">
                <a:tc>
                  <a:txBody>
                    <a:bodyPr/>
                    <a:lstStyle/>
                    <a:p>
                      <a:r>
                        <a:rPr lang="en-US"/>
                        <a:t>break statement</a:t>
                      </a:r>
                    </a:p>
                  </a:txBody>
                  <a:tcPr marL="38100" marR="38100" marT="38100" marB="38100"/>
                </a:tc>
                <a:tc>
                  <a:txBody>
                    <a:bodyPr/>
                    <a:lstStyle/>
                    <a:p>
                      <a:r>
                        <a:rPr lang="en-US" dirty="0"/>
                        <a:t>static void Main() { </a:t>
                      </a:r>
                      <a:endParaRPr lang="en-US" dirty="0" smtClean="0"/>
                    </a:p>
                    <a:p>
                      <a:r>
                        <a:rPr lang="en-US" dirty="0" smtClean="0"/>
                        <a:t>         while </a:t>
                      </a:r>
                      <a:r>
                        <a:rPr lang="en-US" dirty="0"/>
                        <a:t>(true) { </a:t>
                      </a:r>
                      <a:endParaRPr lang="en-US" dirty="0" smtClean="0"/>
                    </a:p>
                    <a:p>
                      <a:r>
                        <a:rPr lang="en-US" dirty="0" smtClean="0"/>
                        <a:t>                               string </a:t>
                      </a:r>
                      <a:r>
                        <a:rPr lang="en-US" dirty="0"/>
                        <a:t>s = </a:t>
                      </a:r>
                      <a:r>
                        <a:rPr lang="en-US" dirty="0" err="1"/>
                        <a:t>Console.ReadLine</a:t>
                      </a:r>
                      <a:r>
                        <a:rPr lang="en-US" dirty="0"/>
                        <a:t>(); </a:t>
                      </a:r>
                      <a:endParaRPr lang="en-US" dirty="0" smtClean="0"/>
                    </a:p>
                    <a:p>
                      <a:r>
                        <a:rPr lang="en-US" dirty="0" smtClean="0"/>
                        <a:t>                               if </a:t>
                      </a:r>
                      <a:r>
                        <a:rPr lang="en-US" dirty="0"/>
                        <a:t>(s == null) break; </a:t>
                      </a:r>
                      <a:endParaRPr lang="en-US" dirty="0" smtClean="0"/>
                    </a:p>
                    <a:p>
                      <a:r>
                        <a:rPr lang="en-US" dirty="0" smtClean="0"/>
                        <a:t>                               </a:t>
                      </a:r>
                      <a:r>
                        <a:rPr lang="en-US" dirty="0" err="1" smtClean="0"/>
                        <a:t>Console.WriteLine</a:t>
                      </a:r>
                      <a:r>
                        <a:rPr lang="en-US" dirty="0" smtClean="0"/>
                        <a:t>(s</a:t>
                      </a:r>
                      <a:r>
                        <a:rPr lang="en-US" dirty="0"/>
                        <a:t>); </a:t>
                      </a:r>
                      <a:endParaRPr lang="en-US" dirty="0" smtClean="0"/>
                    </a:p>
                    <a:p>
                      <a:r>
                        <a:rPr lang="en-US" dirty="0" smtClean="0"/>
                        <a:t>                            } </a:t>
                      </a:r>
                    </a:p>
                    <a:p>
                      <a:r>
                        <a:rPr lang="en-US" dirty="0" smtClean="0"/>
                        <a:t>} </a:t>
                      </a:r>
                      <a:endParaRPr lang="en-US" dirty="0"/>
                    </a:p>
                  </a:txBody>
                  <a:tcPr marL="38100" marR="38100" marT="38100" marB="38100"/>
                </a:tc>
              </a:tr>
              <a:tr h="1868165">
                <a:tc>
                  <a:txBody>
                    <a:bodyPr/>
                    <a:lstStyle/>
                    <a:p>
                      <a:r>
                        <a:rPr lang="en-US"/>
                        <a:t>continue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for </a:t>
                      </a:r>
                      <a:r>
                        <a:rPr lang="en-US" dirty="0"/>
                        <a:t>(</a:t>
                      </a:r>
                      <a:r>
                        <a:rPr lang="en-US" dirty="0" err="1"/>
                        <a:t>int</a:t>
                      </a:r>
                      <a:r>
                        <a:rPr lang="en-US" dirty="0"/>
                        <a:t> </a:t>
                      </a:r>
                      <a:r>
                        <a:rPr lang="en-US" dirty="0" err="1"/>
                        <a:t>i</a:t>
                      </a:r>
                      <a:r>
                        <a:rPr lang="en-US" dirty="0"/>
                        <a:t> = 0; </a:t>
                      </a:r>
                      <a:r>
                        <a:rPr lang="en-US" dirty="0" err="1"/>
                        <a:t>i</a:t>
                      </a:r>
                      <a:r>
                        <a:rPr lang="en-US" dirty="0"/>
                        <a:t> &lt; </a:t>
                      </a:r>
                      <a:r>
                        <a:rPr lang="en-US" dirty="0" err="1"/>
                        <a:t>args.Length</a:t>
                      </a:r>
                      <a:r>
                        <a:rPr lang="en-US" dirty="0"/>
                        <a:t>; </a:t>
                      </a:r>
                      <a:r>
                        <a:rPr lang="en-US" dirty="0" err="1"/>
                        <a:t>i</a:t>
                      </a:r>
                      <a:r>
                        <a:rPr lang="en-US" dirty="0"/>
                        <a:t>++) { </a:t>
                      </a:r>
                      <a:endParaRPr lang="en-US" dirty="0" smtClean="0"/>
                    </a:p>
                    <a:p>
                      <a:r>
                        <a:rPr lang="en-US" dirty="0" smtClean="0"/>
                        <a:t>                      if </a:t>
                      </a:r>
                      <a:r>
                        <a:rPr lang="en-US" dirty="0"/>
                        <a:t>(</a:t>
                      </a:r>
                      <a:r>
                        <a:rPr lang="en-US" dirty="0" err="1"/>
                        <a:t>args</a:t>
                      </a:r>
                      <a:r>
                        <a:rPr lang="en-US" dirty="0"/>
                        <a:t>[</a:t>
                      </a:r>
                      <a:r>
                        <a:rPr lang="en-US" dirty="0" err="1"/>
                        <a:t>i</a:t>
                      </a:r>
                      <a:r>
                        <a:rPr lang="en-US" dirty="0"/>
                        <a:t>].</a:t>
                      </a:r>
                      <a:r>
                        <a:rPr lang="en-US" dirty="0" err="1"/>
                        <a:t>StartsWith</a:t>
                      </a:r>
                      <a:r>
                        <a:rPr lang="en-US" dirty="0"/>
                        <a:t>("/")) continue; </a:t>
                      </a:r>
                      <a:r>
                        <a:rPr lang="en-US" dirty="0" smtClean="0"/>
                        <a:t>                      </a:t>
                      </a:r>
                    </a:p>
                    <a:p>
                      <a:r>
                        <a:rPr lang="en-US" dirty="0" smtClean="0"/>
                        <a:t>                      </a:t>
                      </a:r>
                      <a:r>
                        <a:rPr lang="en-US" dirty="0" err="1" smtClean="0"/>
                        <a:t>Console.WriteLine</a:t>
                      </a:r>
                      <a:r>
                        <a:rPr lang="en-US" dirty="0" smtClean="0"/>
                        <a:t>(</a:t>
                      </a:r>
                      <a:r>
                        <a:rPr lang="en-US" dirty="0" err="1" smtClean="0"/>
                        <a:t>args</a:t>
                      </a:r>
                      <a:r>
                        <a:rPr lang="en-US" dirty="0" smtClean="0"/>
                        <a:t>[</a:t>
                      </a:r>
                      <a:r>
                        <a:rPr lang="en-US" dirty="0" err="1" smtClean="0"/>
                        <a:t>i</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18EAA2C0-5510-4257-9B96-2F62E0F5AFD9}"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49</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Hello World</a:t>
            </a:r>
            <a:endParaRPr lang="en-US" b="1"/>
          </a:p>
        </p:txBody>
      </p:sp>
      <p:sp>
        <p:nvSpPr>
          <p:cNvPr id="4" name="Rectangle 4"/>
          <p:cNvSpPr>
            <a:spLocks noGrp="1" noChangeArrowheads="1"/>
          </p:cNvSpPr>
          <p:nvPr>
            <p:ph idx="1"/>
          </p:nvPr>
        </p:nvSpPr>
        <p:spPr bwMode="auto">
          <a:xfrm>
            <a:off x="457200" y="1066800"/>
            <a:ext cx="5791200" cy="3886200"/>
          </a:xfrm>
          <a:prstGeom prst="rect">
            <a:avLst/>
          </a:prstGeom>
          <a:noFill/>
          <a:ln w="12700">
            <a:noFill/>
            <a:miter lim="800000"/>
            <a:headEnd/>
            <a:tailEnd/>
          </a:ln>
          <a:effectLst/>
        </p:spPr>
        <p:txBody>
          <a:bodyPr wrap="none" anchor="ctr">
            <a:normAutofit/>
          </a:bodyPr>
          <a:lstStyle/>
          <a:p>
            <a:pPr marL="0" indent="0">
              <a:buNone/>
            </a:pPr>
            <a:r>
              <a:rPr lang="en-US" sz="2000">
                <a:latin typeface="Courier New" pitchFamily="49" charset="0"/>
                <a:cs typeface="Courier New" pitchFamily="49" charset="0"/>
              </a:rPr>
              <a:t>01   using System;</a:t>
            </a:r>
          </a:p>
          <a:p>
            <a:pPr marL="0" indent="0">
              <a:buNone/>
            </a:pPr>
            <a:r>
              <a:rPr lang="en-US" sz="2000">
                <a:latin typeface="Courier New" pitchFamily="49" charset="0"/>
                <a:cs typeface="Courier New" pitchFamily="49" charset="0"/>
              </a:rPr>
              <a:t>02   </a:t>
            </a:r>
          </a:p>
          <a:p>
            <a:pPr marL="0" indent="0">
              <a:buNone/>
            </a:pPr>
            <a:r>
              <a:rPr lang="en-US" sz="2000">
                <a:latin typeface="Courier New" pitchFamily="49" charset="0"/>
                <a:cs typeface="Courier New" pitchFamily="49" charset="0"/>
              </a:rPr>
              <a:t>03   class Hello</a:t>
            </a:r>
          </a:p>
          <a:p>
            <a:pPr marL="0" indent="0">
              <a:buNone/>
            </a:pPr>
            <a:r>
              <a:rPr lang="en-US" sz="2000">
                <a:latin typeface="Courier New" pitchFamily="49" charset="0"/>
                <a:cs typeface="Courier New" pitchFamily="49" charset="0"/>
              </a:rPr>
              <a:t>04   {</a:t>
            </a:r>
          </a:p>
          <a:p>
            <a:pPr marL="0" indent="0">
              <a:buNone/>
            </a:pPr>
            <a:r>
              <a:rPr lang="en-US" sz="2000">
                <a:latin typeface="Courier New" pitchFamily="49" charset="0"/>
                <a:cs typeface="Courier New" pitchFamily="49" charset="0"/>
              </a:rPr>
              <a:t>05       public static void Main()</a:t>
            </a:r>
          </a:p>
          <a:p>
            <a:pPr marL="0" indent="0">
              <a:buNone/>
            </a:pPr>
            <a:r>
              <a:rPr lang="en-US" sz="2000">
                <a:latin typeface="Courier New" pitchFamily="49" charset="0"/>
                <a:cs typeface="Courier New" pitchFamily="49" charset="0"/>
              </a:rPr>
              <a:t>06       {</a:t>
            </a:r>
          </a:p>
          <a:p>
            <a:pPr marL="0" indent="0">
              <a:buNone/>
            </a:pPr>
            <a:r>
              <a:rPr lang="en-US" sz="2000">
                <a:latin typeface="Courier New" pitchFamily="49" charset="0"/>
                <a:cs typeface="Courier New" pitchFamily="49" charset="0"/>
              </a:rPr>
              <a:t>07           Console.WriteLine("Hello, World");</a:t>
            </a:r>
          </a:p>
          <a:p>
            <a:pPr marL="0" indent="0">
              <a:buNone/>
            </a:pPr>
            <a:r>
              <a:rPr lang="en-US" sz="2000">
                <a:latin typeface="Courier New" pitchFamily="49" charset="0"/>
                <a:cs typeface="Courier New" pitchFamily="49" charset="0"/>
              </a:rPr>
              <a:t>08       }</a:t>
            </a:r>
          </a:p>
          <a:p>
            <a:pPr marL="0" indent="0">
              <a:buNone/>
            </a:pPr>
            <a:r>
              <a:rPr lang="en-US" sz="2000">
                <a:latin typeface="Courier New" pitchFamily="49" charset="0"/>
                <a:cs typeface="Courier New" pitchFamily="49" charset="0"/>
              </a:rPr>
              <a:t>09   }</a:t>
            </a: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24400"/>
            <a:ext cx="43148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700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10360530"/>
              </p:ext>
            </p:extLst>
          </p:nvPr>
        </p:nvGraphicFramePr>
        <p:xfrm>
          <a:off x="457200" y="1066800"/>
          <a:ext cx="8229600" cy="5743597"/>
        </p:xfrm>
        <a:graphic>
          <a:graphicData uri="http://schemas.openxmlformats.org/drawingml/2006/table">
            <a:tbl>
              <a:tblPr firstRow="1" bandRow="1">
                <a:tableStyleId>{5C22544A-7EE6-4342-B048-85BDC9FD1C3A}</a:tableStyleId>
              </a:tblPr>
              <a:tblGrid>
                <a:gridCol w="1900222"/>
                <a:gridCol w="6329378"/>
              </a:tblGrid>
              <a:tr h="524482">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1933740">
                <a:tc>
                  <a:txBody>
                    <a:bodyPr/>
                    <a:lstStyle/>
                    <a:p>
                      <a:r>
                        <a:rPr lang="en-US" dirty="0" err="1"/>
                        <a:t>goto</a:t>
                      </a:r>
                      <a:r>
                        <a:rPr lang="en-US" dirty="0"/>
                        <a:t> statement</a:t>
                      </a:r>
                    </a:p>
                  </a:txBody>
                  <a:tcPr marL="38100" marR="38100" marT="38100" marB="38100"/>
                </a:tc>
                <a:tc>
                  <a:txBody>
                    <a:bodyPr/>
                    <a:lstStyle/>
                    <a:p>
                      <a:r>
                        <a:rPr lang="en-US" dirty="0"/>
                        <a:t>static void Main(string[] </a:t>
                      </a:r>
                      <a:r>
                        <a:rPr lang="en-US" dirty="0" err="1"/>
                        <a:t>args</a:t>
                      </a:r>
                      <a:r>
                        <a:rPr lang="en-US" dirty="0"/>
                        <a:t>) { </a:t>
                      </a:r>
                      <a:endParaRPr lang="en-US" dirty="0" smtClean="0"/>
                    </a:p>
                    <a:p>
                      <a:r>
                        <a:rPr lang="en-US" dirty="0" smtClean="0"/>
                        <a:t>          </a:t>
                      </a:r>
                      <a:r>
                        <a:rPr lang="en-US" dirty="0" err="1" smtClean="0"/>
                        <a:t>int</a:t>
                      </a:r>
                      <a:r>
                        <a:rPr lang="en-US" dirty="0" smtClean="0"/>
                        <a:t> </a:t>
                      </a:r>
                      <a:r>
                        <a:rPr lang="en-US" dirty="0" err="1"/>
                        <a:t>i</a:t>
                      </a:r>
                      <a:r>
                        <a:rPr lang="en-US" dirty="0"/>
                        <a:t> = 0; </a:t>
                      </a:r>
                      <a:endParaRPr lang="en-US" dirty="0" smtClean="0"/>
                    </a:p>
                    <a:p>
                      <a:r>
                        <a:rPr lang="en-US" dirty="0" smtClean="0"/>
                        <a:t>          </a:t>
                      </a:r>
                      <a:r>
                        <a:rPr lang="en-US" dirty="0" err="1" smtClean="0"/>
                        <a:t>goto</a:t>
                      </a:r>
                      <a:r>
                        <a:rPr lang="en-US" dirty="0" smtClean="0"/>
                        <a:t> </a:t>
                      </a:r>
                      <a:r>
                        <a:rPr lang="en-US" dirty="0"/>
                        <a:t>check; </a:t>
                      </a:r>
                      <a:endParaRPr lang="en-US" dirty="0" smtClean="0"/>
                    </a:p>
                    <a:p>
                      <a:r>
                        <a:rPr lang="en-US" dirty="0" smtClean="0"/>
                        <a:t>         loop</a:t>
                      </a:r>
                      <a:r>
                        <a:rPr lang="en-US" dirty="0"/>
                        <a:t>: </a:t>
                      </a:r>
                      <a:r>
                        <a:rPr lang="en-US" dirty="0" err="1"/>
                        <a:t>Console.WriteLine</a:t>
                      </a:r>
                      <a:r>
                        <a:rPr lang="en-US" dirty="0"/>
                        <a:t>(</a:t>
                      </a:r>
                      <a:r>
                        <a:rPr lang="en-US" dirty="0" err="1"/>
                        <a:t>args</a:t>
                      </a:r>
                      <a:r>
                        <a:rPr lang="en-US" dirty="0"/>
                        <a:t>[</a:t>
                      </a:r>
                      <a:r>
                        <a:rPr lang="en-US" dirty="0" err="1"/>
                        <a:t>i</a:t>
                      </a:r>
                      <a:r>
                        <a:rPr lang="en-US" dirty="0"/>
                        <a:t>++]); </a:t>
                      </a:r>
                      <a:endParaRPr lang="en-US" dirty="0" smtClean="0"/>
                    </a:p>
                    <a:p>
                      <a:r>
                        <a:rPr lang="en-US" dirty="0" smtClean="0"/>
                        <a:t>         check</a:t>
                      </a:r>
                      <a:r>
                        <a:rPr lang="en-US" dirty="0"/>
                        <a:t>: if (</a:t>
                      </a:r>
                      <a:r>
                        <a:rPr lang="en-US" dirty="0" err="1"/>
                        <a:t>i</a:t>
                      </a:r>
                      <a:r>
                        <a:rPr lang="en-US" dirty="0"/>
                        <a:t> &lt; </a:t>
                      </a:r>
                      <a:r>
                        <a:rPr lang="en-US" dirty="0" err="1"/>
                        <a:t>args.Length</a:t>
                      </a:r>
                      <a:r>
                        <a:rPr lang="en-US" dirty="0"/>
                        <a:t>) </a:t>
                      </a:r>
                      <a:r>
                        <a:rPr lang="en-US" dirty="0" err="1"/>
                        <a:t>goto</a:t>
                      </a:r>
                      <a:r>
                        <a:rPr lang="en-US" dirty="0"/>
                        <a:t> loop; </a:t>
                      </a:r>
                      <a:endParaRPr lang="en-US" dirty="0" smtClean="0"/>
                    </a:p>
                    <a:p>
                      <a:r>
                        <a:rPr lang="en-US" dirty="0" smtClean="0"/>
                        <a:t>} </a:t>
                      </a:r>
                      <a:endParaRPr lang="en-US" dirty="0"/>
                    </a:p>
                  </a:txBody>
                  <a:tcPr marL="38100" marR="38100" marT="38100" marB="38100"/>
                </a:tc>
              </a:tr>
              <a:tr h="1625711">
                <a:tc>
                  <a:txBody>
                    <a:bodyPr/>
                    <a:lstStyle/>
                    <a:p>
                      <a:r>
                        <a:rPr lang="en-US"/>
                        <a:t>return statement</a:t>
                      </a:r>
                    </a:p>
                  </a:txBody>
                  <a:tcPr marL="38100" marR="38100" marT="38100" marB="38100"/>
                </a:tc>
                <a:tc>
                  <a:txBody>
                    <a:bodyPr/>
                    <a:lstStyle/>
                    <a:p>
                      <a:r>
                        <a:rPr lang="en-US" dirty="0"/>
                        <a:t>static </a:t>
                      </a:r>
                      <a:r>
                        <a:rPr lang="en-US" dirty="0" err="1"/>
                        <a:t>int</a:t>
                      </a:r>
                      <a:r>
                        <a:rPr lang="en-US" dirty="0"/>
                        <a:t> Add(</a:t>
                      </a:r>
                      <a:r>
                        <a:rPr lang="en-US" dirty="0" err="1"/>
                        <a:t>int</a:t>
                      </a:r>
                      <a:r>
                        <a:rPr lang="en-US" dirty="0"/>
                        <a:t> a, </a:t>
                      </a:r>
                      <a:r>
                        <a:rPr lang="en-US" dirty="0" err="1"/>
                        <a:t>int</a:t>
                      </a:r>
                      <a:r>
                        <a:rPr lang="en-US" dirty="0"/>
                        <a:t> b) { return a + b; } </a:t>
                      </a:r>
                      <a:endParaRPr lang="en-US" dirty="0" smtClean="0"/>
                    </a:p>
                    <a:p>
                      <a:r>
                        <a:rPr lang="en-US" dirty="0" smtClean="0"/>
                        <a:t>static </a:t>
                      </a:r>
                      <a:r>
                        <a:rPr lang="en-US" dirty="0"/>
                        <a:t>void Main() { </a:t>
                      </a:r>
                      <a:endParaRPr lang="en-US" dirty="0" smtClean="0"/>
                    </a:p>
                    <a:p>
                      <a:r>
                        <a:rPr lang="en-US" dirty="0" smtClean="0"/>
                        <a:t>          </a:t>
                      </a:r>
                      <a:r>
                        <a:rPr lang="en-US" dirty="0" err="1" smtClean="0"/>
                        <a:t>Console.WriteLine</a:t>
                      </a:r>
                      <a:r>
                        <a:rPr lang="en-US" dirty="0" smtClean="0"/>
                        <a:t>(Add(1</a:t>
                      </a:r>
                      <a:r>
                        <a:rPr lang="en-US" dirty="0"/>
                        <a:t>, 2)); </a:t>
                      </a:r>
                      <a:endParaRPr lang="en-US" dirty="0" smtClean="0"/>
                    </a:p>
                    <a:p>
                      <a:r>
                        <a:rPr lang="en-US" dirty="0" smtClean="0"/>
                        <a:t>          return</a:t>
                      </a:r>
                      <a:r>
                        <a:rPr lang="en-US" dirty="0"/>
                        <a:t>; </a:t>
                      </a:r>
                      <a:endParaRPr lang="en-US" dirty="0" smtClean="0"/>
                    </a:p>
                    <a:p>
                      <a:r>
                        <a:rPr lang="en-US" dirty="0" smtClean="0"/>
                        <a:t>} </a:t>
                      </a:r>
                      <a:endParaRPr lang="en-US" dirty="0"/>
                    </a:p>
                  </a:txBody>
                  <a:tcPr marL="38100" marR="38100" marT="38100" marB="38100"/>
                </a:tc>
              </a:tr>
              <a:tr h="1659664">
                <a:tc>
                  <a:txBody>
                    <a:bodyPr/>
                    <a:lstStyle/>
                    <a:p>
                      <a:r>
                        <a:rPr lang="en-US" dirty="0"/>
                        <a:t>checked </a:t>
                      </a:r>
                      <a:endParaRPr lang="en-US" dirty="0" smtClean="0"/>
                    </a:p>
                    <a:p>
                      <a:r>
                        <a:rPr lang="en-US" dirty="0" smtClean="0"/>
                        <a:t>and </a:t>
                      </a:r>
                      <a:r>
                        <a:rPr lang="en-US" dirty="0"/>
                        <a:t>unchecked </a:t>
                      </a:r>
                      <a:endParaRPr lang="en-US" dirty="0" smtClean="0"/>
                    </a:p>
                    <a:p>
                      <a:r>
                        <a:rPr lang="en-US" dirty="0" smtClean="0"/>
                        <a:t>statements</a:t>
                      </a:r>
                      <a:endParaRPr lang="en-US" dirty="0"/>
                    </a:p>
                  </a:txBody>
                  <a:tcPr marL="38100" marR="38100" marT="38100" marB="38100"/>
                </a:tc>
                <a:tc>
                  <a:txBody>
                    <a:bodyPr/>
                    <a:lstStyle/>
                    <a:p>
                      <a:r>
                        <a:rPr lang="en-US" dirty="0"/>
                        <a:t>static void Main() </a:t>
                      </a:r>
                      <a:r>
                        <a:rPr lang="en-US" dirty="0" smtClean="0"/>
                        <a:t>{</a:t>
                      </a:r>
                    </a:p>
                    <a:p>
                      <a:r>
                        <a:rPr lang="en-US" dirty="0" smtClean="0"/>
                        <a:t>          </a:t>
                      </a:r>
                      <a:r>
                        <a:rPr lang="en-US" dirty="0" err="1"/>
                        <a:t>int</a:t>
                      </a:r>
                      <a:r>
                        <a:rPr lang="en-US" dirty="0"/>
                        <a:t> </a:t>
                      </a:r>
                      <a:r>
                        <a:rPr lang="en-US" dirty="0" err="1"/>
                        <a:t>i</a:t>
                      </a:r>
                      <a:r>
                        <a:rPr lang="en-US" dirty="0"/>
                        <a:t> = </a:t>
                      </a:r>
                      <a:r>
                        <a:rPr lang="en-US" dirty="0" err="1"/>
                        <a:t>int.MaxValue</a:t>
                      </a:r>
                      <a:r>
                        <a:rPr lang="en-US" dirty="0"/>
                        <a:t>; </a:t>
                      </a:r>
                      <a:endParaRPr lang="en-US" dirty="0" smtClean="0"/>
                    </a:p>
                    <a:p>
                      <a:r>
                        <a:rPr lang="en-US" dirty="0" smtClean="0"/>
                        <a:t>          checked </a:t>
                      </a:r>
                      <a:r>
                        <a:rPr lang="en-US" dirty="0"/>
                        <a:t>{ </a:t>
                      </a:r>
                      <a:r>
                        <a:rPr lang="en-US" dirty="0" err="1"/>
                        <a:t>Console.WriteLine</a:t>
                      </a:r>
                      <a:r>
                        <a:rPr lang="en-US" dirty="0"/>
                        <a:t>(</a:t>
                      </a:r>
                      <a:r>
                        <a:rPr lang="en-US" dirty="0" err="1"/>
                        <a:t>i</a:t>
                      </a:r>
                      <a:r>
                        <a:rPr lang="en-US" dirty="0"/>
                        <a:t> + 1);// Exception } </a:t>
                      </a:r>
                      <a:r>
                        <a:rPr lang="en-US" dirty="0" smtClean="0"/>
                        <a:t>     </a:t>
                      </a:r>
                    </a:p>
                    <a:p>
                      <a:r>
                        <a:rPr lang="en-US" dirty="0" smtClean="0"/>
                        <a:t>          unchecked </a:t>
                      </a:r>
                      <a:r>
                        <a:rPr lang="en-US" dirty="0"/>
                        <a:t>{ </a:t>
                      </a:r>
                      <a:r>
                        <a:rPr lang="en-US" dirty="0" err="1"/>
                        <a:t>Console.WriteLine</a:t>
                      </a:r>
                      <a:r>
                        <a:rPr lang="en-US" dirty="0"/>
                        <a:t>(</a:t>
                      </a:r>
                      <a:r>
                        <a:rPr lang="en-US" dirty="0" err="1"/>
                        <a:t>i</a:t>
                      </a:r>
                      <a:r>
                        <a:rPr lang="en-US" dirty="0"/>
                        <a:t> + 1);// Overflow } </a:t>
                      </a:r>
                      <a:endParaRPr lang="en-US" dirty="0" smtClean="0"/>
                    </a:p>
                    <a:p>
                      <a:r>
                        <a:rPr lang="en-US" dirty="0" smtClean="0"/>
                        <a:t>} </a:t>
                      </a:r>
                      <a:endParaRPr lang="en-US" dirty="0"/>
                    </a:p>
                  </a:txBody>
                  <a:tcPr marL="38100" marR="38100" marT="38100" marB="38100"/>
                </a:tc>
              </a:tr>
            </a:tbl>
          </a:graphicData>
        </a:graphic>
      </p:graphicFrame>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86269122"/>
              </p:ext>
            </p:extLst>
          </p:nvPr>
        </p:nvGraphicFramePr>
        <p:xfrm>
          <a:off x="357158" y="1066800"/>
          <a:ext cx="8405842" cy="5791200"/>
        </p:xfrm>
        <a:graphic>
          <a:graphicData uri="http://schemas.openxmlformats.org/drawingml/2006/table">
            <a:tbl>
              <a:tblPr firstRow="1" bandRow="1">
                <a:tableStyleId>{5C22544A-7EE6-4342-B048-85BDC9FD1C3A}</a:tableStyleId>
              </a:tblPr>
              <a:tblGrid>
                <a:gridCol w="2043101"/>
                <a:gridCol w="6362741"/>
              </a:tblGrid>
              <a:tr h="605493">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2821793">
                <a:tc>
                  <a:txBody>
                    <a:bodyPr/>
                    <a:lstStyle/>
                    <a:p>
                      <a:r>
                        <a:rPr lang="en-US" dirty="0"/>
                        <a:t>lock statement</a:t>
                      </a:r>
                    </a:p>
                  </a:txBody>
                  <a:tcPr marL="38100" marR="38100" marT="38100" marB="38100"/>
                </a:tc>
                <a:tc>
                  <a:txBody>
                    <a:bodyPr/>
                    <a:lstStyle/>
                    <a:p>
                      <a:r>
                        <a:rPr lang="en-US" dirty="0"/>
                        <a:t>class Account { </a:t>
                      </a:r>
                      <a:endParaRPr lang="en-US" dirty="0" smtClean="0"/>
                    </a:p>
                    <a:p>
                      <a:r>
                        <a:rPr lang="en-US" dirty="0" smtClean="0"/>
                        <a:t>           decimal </a:t>
                      </a:r>
                      <a:r>
                        <a:rPr lang="en-US" dirty="0"/>
                        <a:t>balance; </a:t>
                      </a:r>
                      <a:endParaRPr lang="en-US" dirty="0" smtClean="0"/>
                    </a:p>
                    <a:p>
                      <a:r>
                        <a:rPr lang="en-US" dirty="0" smtClean="0"/>
                        <a:t>           public </a:t>
                      </a:r>
                      <a:r>
                        <a:rPr lang="en-US" dirty="0"/>
                        <a:t>void Withdraw(decimal amount) { </a:t>
                      </a:r>
                      <a:endParaRPr lang="en-US" dirty="0" smtClean="0"/>
                    </a:p>
                    <a:p>
                      <a:r>
                        <a:rPr lang="en-US" dirty="0" smtClean="0"/>
                        <a:t>                     lock </a:t>
                      </a:r>
                      <a:r>
                        <a:rPr lang="en-US" dirty="0"/>
                        <a:t>(this) { </a:t>
                      </a:r>
                      <a:endParaRPr lang="en-US" dirty="0" smtClean="0"/>
                    </a:p>
                    <a:p>
                      <a:r>
                        <a:rPr lang="en-US" dirty="0" smtClean="0"/>
                        <a:t>                               if </a:t>
                      </a:r>
                      <a:r>
                        <a:rPr lang="en-US" dirty="0"/>
                        <a:t>(amount &gt; balance) </a:t>
                      </a:r>
                      <a:endParaRPr lang="en-US" dirty="0" smtClean="0"/>
                    </a:p>
                    <a:p>
                      <a:r>
                        <a:rPr lang="en-US" dirty="0" smtClean="0"/>
                        <a:t>                                  </a:t>
                      </a:r>
                      <a:r>
                        <a:rPr lang="en-US" dirty="0"/>
                        <a:t>throw new Exception("Insufficient funds"); </a:t>
                      </a:r>
                      <a:r>
                        <a:rPr lang="en-US" dirty="0" smtClean="0"/>
                        <a:t> </a:t>
                      </a:r>
                    </a:p>
                    <a:p>
                      <a:r>
                        <a:rPr lang="en-US" dirty="0" smtClean="0"/>
                        <a:t>                               balance </a:t>
                      </a:r>
                      <a:r>
                        <a:rPr lang="en-US" dirty="0"/>
                        <a:t>-= amount; </a:t>
                      </a:r>
                      <a:endParaRPr lang="en-US" dirty="0" smtClean="0"/>
                    </a:p>
                    <a:p>
                      <a:r>
                        <a:rPr lang="en-US" dirty="0" smtClean="0"/>
                        <a:t>                      } </a:t>
                      </a:r>
                    </a:p>
                    <a:p>
                      <a:r>
                        <a:rPr lang="en-US" dirty="0" smtClean="0"/>
                        <a:t>            } </a:t>
                      </a:r>
                    </a:p>
                    <a:p>
                      <a:r>
                        <a:rPr lang="en-US" dirty="0" smtClean="0"/>
                        <a:t>} </a:t>
                      </a:r>
                      <a:endParaRPr lang="en-US" dirty="0"/>
                    </a:p>
                  </a:txBody>
                  <a:tcPr marL="38100" marR="38100" marT="38100" marB="38100"/>
                </a:tc>
              </a:tr>
              <a:tr h="2363914">
                <a:tc>
                  <a:txBody>
                    <a:bodyPr/>
                    <a:lstStyle/>
                    <a:p>
                      <a:r>
                        <a:rPr lang="en-US" dirty="0"/>
                        <a:t>using statement</a:t>
                      </a:r>
                    </a:p>
                  </a:txBody>
                  <a:tcPr marL="38100" marR="38100" marT="38100" marB="38100"/>
                </a:tc>
                <a:tc>
                  <a:txBody>
                    <a:bodyPr/>
                    <a:lstStyle/>
                    <a:p>
                      <a:r>
                        <a:rPr lang="en-US" dirty="0"/>
                        <a:t>static void Main() { </a:t>
                      </a:r>
                      <a:endParaRPr lang="en-US" dirty="0" smtClean="0"/>
                    </a:p>
                    <a:p>
                      <a:r>
                        <a:rPr lang="en-US" dirty="0" smtClean="0"/>
                        <a:t>         using </a:t>
                      </a:r>
                      <a:r>
                        <a:rPr lang="en-US" dirty="0"/>
                        <a:t>(</a:t>
                      </a:r>
                      <a:r>
                        <a:rPr lang="en-US" dirty="0" err="1"/>
                        <a:t>TextWriter</a:t>
                      </a:r>
                      <a:r>
                        <a:rPr lang="en-US" dirty="0"/>
                        <a:t> w = </a:t>
                      </a:r>
                      <a:r>
                        <a:rPr lang="en-US" dirty="0" err="1"/>
                        <a:t>File.CreateText</a:t>
                      </a:r>
                      <a:r>
                        <a:rPr lang="en-US" dirty="0"/>
                        <a:t>("test.txt")) </a:t>
                      </a:r>
                      <a:r>
                        <a:rPr lang="en-US" dirty="0" smtClean="0"/>
                        <a:t>{        </a:t>
                      </a:r>
                    </a:p>
                    <a:p>
                      <a:r>
                        <a:rPr lang="en-US" dirty="0" smtClean="0"/>
                        <a:t>                         </a:t>
                      </a:r>
                      <a:r>
                        <a:rPr lang="en-US" dirty="0" err="1" smtClean="0"/>
                        <a:t>w.WriteLine</a:t>
                      </a:r>
                      <a:r>
                        <a:rPr lang="en-US" dirty="0"/>
                        <a:t>("Line one"); </a:t>
                      </a:r>
                      <a:endParaRPr lang="en-US" dirty="0" smtClean="0"/>
                    </a:p>
                    <a:p>
                      <a:r>
                        <a:rPr lang="en-US" dirty="0" smtClean="0"/>
                        <a:t>                         </a:t>
                      </a:r>
                      <a:r>
                        <a:rPr lang="en-US" dirty="0" err="1" smtClean="0"/>
                        <a:t>w.WriteLine</a:t>
                      </a:r>
                      <a:r>
                        <a:rPr lang="en-US" dirty="0"/>
                        <a:t>("Line two"); </a:t>
                      </a:r>
                      <a:endParaRPr lang="en-US" dirty="0" smtClean="0"/>
                    </a:p>
                    <a:p>
                      <a:r>
                        <a:rPr lang="en-US" dirty="0" smtClean="0"/>
                        <a:t>                         </a:t>
                      </a:r>
                      <a:r>
                        <a:rPr lang="en-US" dirty="0" err="1" smtClean="0"/>
                        <a:t>w.WriteLine</a:t>
                      </a:r>
                      <a:r>
                        <a:rPr lang="en-US" dirty="0"/>
                        <a:t>("Line three");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3" name="Date Placeholder 2"/>
          <p:cNvSpPr>
            <a:spLocks noGrp="1"/>
          </p:cNvSpPr>
          <p:nvPr>
            <p:ph type="dt" sz="half" idx="10"/>
          </p:nvPr>
        </p:nvSpPr>
        <p:spPr/>
        <p:txBody>
          <a:bodyPr/>
          <a:lstStyle/>
          <a:p>
            <a:pPr>
              <a:defRPr/>
            </a:pPr>
            <a:fld id="{A4A80517-500C-4453-935C-ED75A2A84395}" type="datetime1">
              <a:rPr lang="vi-VN" smtClean="0"/>
              <a:pPr>
                <a:defRPr/>
              </a:pPr>
              <a:t>15/03/2016</a:t>
            </a:fld>
            <a:endParaRPr lang="en-US"/>
          </a:p>
        </p:txBody>
      </p:sp>
      <p:sp>
        <p:nvSpPr>
          <p:cNvPr id="6" name="Footer Placeholder 5"/>
          <p:cNvSpPr>
            <a:spLocks noGrp="1"/>
          </p:cNvSpPr>
          <p:nvPr>
            <p:ph type="ftr" sz="quarter" idx="11"/>
          </p:nvPr>
        </p:nvSpPr>
        <p:spPr/>
        <p:txBody>
          <a:bodyPr/>
          <a:lstStyle/>
          <a:p>
            <a:pPr>
              <a:defRPr/>
            </a:pPr>
            <a:r>
              <a:rPr lang="vi-VN" smtClean="0"/>
              <a:t>Lập Trình môi trường Windows</a:t>
            </a:r>
            <a:endParaRPr lang="en-US"/>
          </a:p>
        </p:txBody>
      </p:sp>
      <p:sp>
        <p:nvSpPr>
          <p:cNvPr id="5" name="Slide Number Placeholder 4"/>
          <p:cNvSpPr>
            <a:spLocks noGrp="1"/>
          </p:cNvSpPr>
          <p:nvPr>
            <p:ph type="sldNum" sz="quarter" idx="12"/>
          </p:nvPr>
        </p:nvSpPr>
        <p:spPr/>
        <p:txBody>
          <a:bodyPr/>
          <a:lstStyle/>
          <a:p>
            <a:pPr>
              <a:defRPr/>
            </a:pPr>
            <a:fld id="{C28B05EC-EEAD-4141-B1F4-06C30AD2BDCB}" type="slidenum">
              <a:rPr lang="en-US" smtClean="0"/>
              <a:pPr>
                <a:defRPr/>
              </a:pPr>
              <a:t>51</a:t>
            </a:fld>
            <a:endParaRPr lang="en-US"/>
          </a:p>
        </p:txBody>
      </p:sp>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24507311"/>
              </p:ext>
            </p:extLst>
          </p:nvPr>
        </p:nvGraphicFramePr>
        <p:xfrm>
          <a:off x="381000" y="1066800"/>
          <a:ext cx="8382000" cy="5305444"/>
        </p:xfrm>
        <a:graphic>
          <a:graphicData uri="http://schemas.openxmlformats.org/drawingml/2006/table">
            <a:tbl>
              <a:tblPr firstRow="1" bandRow="1">
                <a:tableStyleId>{5C22544A-7EE6-4342-B048-85BDC9FD1C3A}</a:tableStyleId>
              </a:tblPr>
              <a:tblGrid>
                <a:gridCol w="1717129"/>
                <a:gridCol w="6664871"/>
              </a:tblGrid>
              <a:tr h="567885">
                <a:tc>
                  <a:txBody>
                    <a:bodyPr/>
                    <a:lstStyle/>
                    <a:p>
                      <a:r>
                        <a:rPr lang="en-US" dirty="0">
                          <a:solidFill>
                            <a:schemeClr val="bg1"/>
                          </a:solidFill>
                        </a:rPr>
                        <a:t>Statement</a:t>
                      </a:r>
                    </a:p>
                  </a:txBody>
                  <a:tcPr marL="38100" marR="38100" marT="38100" marB="38100"/>
                </a:tc>
                <a:tc>
                  <a:txBody>
                    <a:bodyPr/>
                    <a:lstStyle/>
                    <a:p>
                      <a:r>
                        <a:rPr lang="en-US" dirty="0">
                          <a:solidFill>
                            <a:schemeClr val="bg1"/>
                          </a:solidFill>
                        </a:rPr>
                        <a:t>Example</a:t>
                      </a:r>
                    </a:p>
                  </a:txBody>
                  <a:tcPr marL="38100" marR="38100" marT="38100" marB="38100"/>
                </a:tc>
              </a:tr>
              <a:tr h="4737559">
                <a:tc>
                  <a:txBody>
                    <a:bodyPr/>
                    <a:lstStyle/>
                    <a:p>
                      <a:r>
                        <a:rPr lang="en-US" dirty="0"/>
                        <a:t>throw and </a:t>
                      </a:r>
                      <a:r>
                        <a:rPr lang="en-US" dirty="0" smtClean="0"/>
                        <a:t>try</a:t>
                      </a:r>
                    </a:p>
                    <a:p>
                      <a:r>
                        <a:rPr lang="en-US" dirty="0" smtClean="0"/>
                        <a:t> </a:t>
                      </a:r>
                      <a:r>
                        <a:rPr lang="en-US" dirty="0"/>
                        <a:t>statements</a:t>
                      </a:r>
                    </a:p>
                  </a:txBody>
                  <a:tcPr marL="38100" marR="38100" marT="38100" marB="38100"/>
                </a:tc>
                <a:tc>
                  <a:txBody>
                    <a:bodyPr/>
                    <a:lstStyle/>
                    <a:p>
                      <a:r>
                        <a:rPr lang="en-US" dirty="0"/>
                        <a:t>static double Divide(double x, double y) </a:t>
                      </a:r>
                      <a:r>
                        <a:rPr lang="en-US" dirty="0" smtClean="0"/>
                        <a:t>{ </a:t>
                      </a:r>
                    </a:p>
                    <a:p>
                      <a:r>
                        <a:rPr lang="en-US" dirty="0" smtClean="0"/>
                        <a:t>         if </a:t>
                      </a:r>
                      <a:r>
                        <a:rPr lang="en-US" dirty="0"/>
                        <a:t>(y == 0) throw new </a:t>
                      </a:r>
                      <a:r>
                        <a:rPr lang="en-US" dirty="0" err="1"/>
                        <a:t>DivideByZeroException</a:t>
                      </a:r>
                      <a:r>
                        <a:rPr lang="en-US" dirty="0"/>
                        <a:t>(); </a:t>
                      </a:r>
                      <a:endParaRPr lang="en-US" dirty="0" smtClean="0"/>
                    </a:p>
                    <a:p>
                      <a:r>
                        <a:rPr lang="en-US" dirty="0" smtClean="0"/>
                        <a:t>         return </a:t>
                      </a:r>
                      <a:r>
                        <a:rPr lang="en-US" dirty="0"/>
                        <a:t>x / y; </a:t>
                      </a:r>
                      <a:endParaRPr lang="en-US" dirty="0" smtClean="0"/>
                    </a:p>
                    <a:p>
                      <a:r>
                        <a:rPr lang="en-US" dirty="0" smtClean="0"/>
                        <a:t>} </a:t>
                      </a:r>
                    </a:p>
                    <a:p>
                      <a:r>
                        <a:rPr lang="en-US" dirty="0" smtClean="0"/>
                        <a:t>static </a:t>
                      </a:r>
                      <a:r>
                        <a:rPr lang="en-US" dirty="0"/>
                        <a:t>void Main(string[] </a:t>
                      </a:r>
                      <a:r>
                        <a:rPr lang="en-US" dirty="0" err="1"/>
                        <a:t>args</a:t>
                      </a:r>
                      <a:r>
                        <a:rPr lang="en-US" dirty="0"/>
                        <a:t>) { </a:t>
                      </a:r>
                      <a:endParaRPr lang="en-US" dirty="0" smtClean="0"/>
                    </a:p>
                    <a:p>
                      <a:r>
                        <a:rPr lang="en-US" dirty="0" smtClean="0"/>
                        <a:t>        try </a:t>
                      </a:r>
                      <a:r>
                        <a:rPr lang="en-US" dirty="0"/>
                        <a:t>{ </a:t>
                      </a:r>
                      <a:endParaRPr lang="en-US" dirty="0" smtClean="0"/>
                    </a:p>
                    <a:p>
                      <a:r>
                        <a:rPr lang="en-US" dirty="0" smtClean="0"/>
                        <a:t>               if </a:t>
                      </a:r>
                      <a:r>
                        <a:rPr lang="en-US" dirty="0"/>
                        <a:t>(</a:t>
                      </a:r>
                      <a:r>
                        <a:rPr lang="en-US" dirty="0" err="1"/>
                        <a:t>args.Length</a:t>
                      </a:r>
                      <a:r>
                        <a:rPr lang="en-US" dirty="0"/>
                        <a:t> != 2) </a:t>
                      </a:r>
                      <a:endParaRPr lang="en-US" dirty="0" smtClean="0"/>
                    </a:p>
                    <a:p>
                      <a:r>
                        <a:rPr lang="en-US" dirty="0" smtClean="0"/>
                        <a:t>                        </a:t>
                      </a:r>
                      <a:r>
                        <a:rPr lang="en-US" dirty="0"/>
                        <a:t>throw new Exception("Two numbers required"); </a:t>
                      </a:r>
                      <a:r>
                        <a:rPr lang="en-US" dirty="0" smtClean="0"/>
                        <a:t>            </a:t>
                      </a:r>
                    </a:p>
                    <a:p>
                      <a:r>
                        <a:rPr lang="en-US" dirty="0" smtClean="0"/>
                        <a:t>                double </a:t>
                      </a:r>
                      <a:r>
                        <a:rPr lang="en-US" dirty="0"/>
                        <a:t>x = </a:t>
                      </a:r>
                      <a:r>
                        <a:rPr lang="en-US" dirty="0" err="1"/>
                        <a:t>double.Parse</a:t>
                      </a:r>
                      <a:r>
                        <a:rPr lang="en-US" dirty="0"/>
                        <a:t>(</a:t>
                      </a:r>
                      <a:r>
                        <a:rPr lang="en-US" dirty="0" err="1"/>
                        <a:t>args</a:t>
                      </a:r>
                      <a:r>
                        <a:rPr lang="en-US" dirty="0"/>
                        <a:t>[0]); </a:t>
                      </a:r>
                      <a:endParaRPr lang="en-US" dirty="0" smtClean="0"/>
                    </a:p>
                    <a:p>
                      <a:r>
                        <a:rPr lang="en-US" dirty="0" smtClean="0"/>
                        <a:t>                double </a:t>
                      </a:r>
                      <a:r>
                        <a:rPr lang="en-US" dirty="0"/>
                        <a:t>y = </a:t>
                      </a:r>
                      <a:r>
                        <a:rPr lang="en-US" dirty="0" err="1"/>
                        <a:t>double.Parse</a:t>
                      </a:r>
                      <a:r>
                        <a:rPr lang="en-US" dirty="0"/>
                        <a:t>(</a:t>
                      </a:r>
                      <a:r>
                        <a:rPr lang="en-US" dirty="0" err="1"/>
                        <a:t>args</a:t>
                      </a:r>
                      <a:r>
                        <a:rPr lang="en-US" dirty="0"/>
                        <a:t>[1</a:t>
                      </a:r>
                      <a:r>
                        <a:rPr lang="en-US" dirty="0" smtClean="0"/>
                        <a:t>]);</a:t>
                      </a:r>
                    </a:p>
                    <a:p>
                      <a:r>
                        <a:rPr lang="en-US" dirty="0" smtClean="0"/>
                        <a:t>                </a:t>
                      </a:r>
                      <a:r>
                        <a:rPr lang="en-US" dirty="0" err="1"/>
                        <a:t>Console.WriteLine</a:t>
                      </a:r>
                      <a:r>
                        <a:rPr lang="en-US" dirty="0"/>
                        <a:t>(Divide(x, y)); </a:t>
                      </a:r>
                      <a:endParaRPr lang="en-US" dirty="0" smtClean="0"/>
                    </a:p>
                    <a:p>
                      <a:r>
                        <a:rPr lang="en-US" dirty="0" smtClean="0"/>
                        <a:t>              } </a:t>
                      </a:r>
                      <a:r>
                        <a:rPr lang="en-US" dirty="0"/>
                        <a:t>catch (Exception e) { </a:t>
                      </a:r>
                      <a:endParaRPr lang="en-US" dirty="0" smtClean="0"/>
                    </a:p>
                    <a:p>
                      <a:r>
                        <a:rPr lang="en-US" dirty="0" smtClean="0"/>
                        <a:t>                                 </a:t>
                      </a:r>
                      <a:r>
                        <a:rPr lang="en-US" dirty="0" err="1" smtClean="0"/>
                        <a:t>Console.WriteLine</a:t>
                      </a:r>
                      <a:r>
                        <a:rPr lang="en-US" dirty="0" smtClean="0"/>
                        <a:t>(</a:t>
                      </a:r>
                      <a:r>
                        <a:rPr lang="en-US" dirty="0" err="1" smtClean="0"/>
                        <a:t>e.Message</a:t>
                      </a:r>
                      <a:r>
                        <a:rPr lang="en-US" dirty="0"/>
                        <a:t>); </a:t>
                      </a:r>
                      <a:endParaRPr lang="en-US" dirty="0" smtClean="0"/>
                    </a:p>
                    <a:p>
                      <a:r>
                        <a:rPr lang="en-US" dirty="0" smtClean="0"/>
                        <a:t>                   } </a:t>
                      </a:r>
                    </a:p>
                    <a:p>
                      <a:r>
                        <a:rPr lang="en-US" dirty="0" smtClean="0"/>
                        <a:t>} </a:t>
                      </a:r>
                      <a:endParaRPr lang="en-US" dirty="0"/>
                    </a:p>
                  </a:txBody>
                  <a:tcPr marL="38100" marR="38100" marT="38100" marB="38100"/>
                </a:tc>
              </a:tr>
            </a:tbl>
          </a:graphicData>
        </a:graphic>
      </p:graphicFrame>
      <p:sp>
        <p:nvSpPr>
          <p:cNvPr id="8" name="TextBox 7"/>
          <p:cNvSpPr txBox="1"/>
          <p:nvPr/>
        </p:nvSpPr>
        <p:spPr>
          <a:xfrm>
            <a:off x="3279249" y="228600"/>
            <a:ext cx="1963743" cy="769441"/>
          </a:xfrm>
          <a:prstGeom prst="rect">
            <a:avLst/>
          </a:prstGeom>
          <a:noFill/>
        </p:spPr>
        <p:txBody>
          <a:bodyPr wrap="none" rtlCol="0">
            <a:spAutoFit/>
          </a:bodyPr>
          <a:lstStyle/>
          <a:p>
            <a:pPr algn="ctr"/>
            <a:r>
              <a:rPr lang="en-US" sz="4400" dirty="0" err="1" smtClean="0">
                <a:latin typeface="+mn-lt"/>
              </a:rPr>
              <a:t>Tóm</a:t>
            </a:r>
            <a:r>
              <a:rPr lang="en-US" sz="4400" dirty="0" smtClean="0">
                <a:latin typeface="+mn-lt"/>
              </a:rPr>
              <a:t> </a:t>
            </a:r>
            <a:r>
              <a:rPr lang="en-US" sz="4400" dirty="0" err="1" smtClean="0">
                <a:latin typeface="+mn-lt"/>
              </a:rPr>
              <a:t>tắt</a:t>
            </a:r>
            <a:endParaRPr lang="en-US" sz="4400" dirty="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50"/>
          <p:cNvSpPr txBox="1">
            <a:spLocks noChangeArrowheads="1"/>
          </p:cNvSpPr>
          <p:nvPr/>
        </p:nvSpPr>
        <p:spPr>
          <a:xfrm>
            <a:off x="611188" y="3789412"/>
            <a:ext cx="5254625" cy="6477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6000"/>
              <a:t>OOP in C#</a:t>
            </a:r>
            <a:endParaRPr lang="es-ES" sz="60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Khai</a:t>
            </a:r>
            <a:r>
              <a:rPr lang="en-US" b="1" dirty="0" smtClean="0"/>
              <a:t> </a:t>
            </a:r>
            <a:r>
              <a:rPr lang="en-US" b="1" dirty="0" err="1" smtClean="0"/>
              <a:t>báo</a:t>
            </a:r>
            <a:r>
              <a:rPr lang="en-US" b="1" dirty="0" smtClean="0"/>
              <a:t> </a:t>
            </a:r>
            <a:r>
              <a:rPr lang="en-US" b="1" dirty="0" err="1" smtClean="0"/>
              <a:t>lớp</a:t>
            </a:r>
            <a:endParaRPr lang="en-US" b="1" dirty="0"/>
          </a:p>
        </p:txBody>
      </p:sp>
      <p:sp>
        <p:nvSpPr>
          <p:cNvPr id="3" name="Content Placeholder 2"/>
          <p:cNvSpPr>
            <a:spLocks noGrp="1"/>
          </p:cNvSpPr>
          <p:nvPr>
            <p:ph idx="1"/>
          </p:nvPr>
        </p:nvSpPr>
        <p:spPr>
          <a:xfrm>
            <a:off x="457200" y="1338263"/>
            <a:ext cx="8534400" cy="5092700"/>
          </a:xfrm>
        </p:spPr>
        <p:txBody>
          <a:bodyPr/>
          <a:lstStyle/>
          <a:p>
            <a:pPr>
              <a:buNone/>
            </a:pPr>
            <a:r>
              <a:rPr lang="vi-VN" dirty="0" smtClean="0"/>
              <a:t>[Thuộc tính] [Bổ </a:t>
            </a:r>
            <a:r>
              <a:rPr lang="en-US" dirty="0" err="1" smtClean="0"/>
              <a:t>từ</a:t>
            </a:r>
            <a:r>
              <a:rPr lang="vi-VN" dirty="0" smtClean="0"/>
              <a:t> truy cập] </a:t>
            </a:r>
            <a:endParaRPr lang="en-US" dirty="0" smtClean="0"/>
          </a:p>
          <a:p>
            <a:pPr>
              <a:buNone/>
            </a:pPr>
            <a:r>
              <a:rPr lang="en-US" b="1" dirty="0" smtClean="0"/>
              <a:t>		</a:t>
            </a:r>
            <a:r>
              <a:rPr lang="vi-VN" b="1" dirty="0" smtClean="0"/>
              <a:t>class &lt;Định danh lớp&gt; [: Lớp cơ sở]</a:t>
            </a:r>
          </a:p>
          <a:p>
            <a:pPr>
              <a:buNone/>
            </a:pPr>
            <a:r>
              <a:rPr lang="en-US" dirty="0" smtClean="0"/>
              <a:t>		{</a:t>
            </a:r>
          </a:p>
          <a:p>
            <a:pPr>
              <a:buNone/>
            </a:pPr>
            <a:r>
              <a:rPr lang="en-US" dirty="0" smtClean="0"/>
              <a:t>			</a:t>
            </a:r>
            <a:r>
              <a:rPr lang="vi-VN" dirty="0" smtClean="0"/>
              <a:t>&lt;Phần thân của lớp: </a:t>
            </a:r>
            <a:endParaRPr lang="en-US" dirty="0" smtClean="0"/>
          </a:p>
          <a:p>
            <a:pPr>
              <a:buNone/>
            </a:pPr>
            <a:r>
              <a:rPr lang="en-US" dirty="0" smtClean="0"/>
              <a:t>				</a:t>
            </a:r>
            <a:r>
              <a:rPr lang="vi-VN" dirty="0" smtClean="0"/>
              <a:t>các thuộc tính</a:t>
            </a:r>
          </a:p>
          <a:p>
            <a:pPr>
              <a:buNone/>
            </a:pPr>
            <a:r>
              <a:rPr lang="en-US" dirty="0" smtClean="0"/>
              <a:t>				</a:t>
            </a:r>
            <a:r>
              <a:rPr lang="vi-VN" dirty="0" smtClean="0"/>
              <a:t>phương thức &gt;</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a:t>
            </a:r>
            <a:r>
              <a:rPr lang="en-US" b="1" dirty="0" err="1" smtClean="0"/>
              <a:t>truy</a:t>
            </a:r>
            <a:r>
              <a:rPr lang="en-US" b="1" dirty="0" smtClean="0"/>
              <a:t> </a:t>
            </a:r>
            <a:r>
              <a:rPr lang="en-US" b="1" dirty="0" err="1" smtClean="0"/>
              <a:t>cập</a:t>
            </a:r>
            <a:endParaRPr lang="en-US" dirty="0"/>
          </a:p>
        </p:txBody>
      </p:sp>
      <p:graphicFrame>
        <p:nvGraphicFramePr>
          <p:cNvPr id="7" name="Content Placeholder 6"/>
          <p:cNvGraphicFramePr>
            <a:graphicFrameLocks noGrp="1"/>
          </p:cNvGraphicFramePr>
          <p:nvPr>
            <p:ph idx="1"/>
          </p:nvPr>
        </p:nvGraphicFramePr>
        <p:xfrm>
          <a:off x="457200" y="1600200"/>
          <a:ext cx="8229600" cy="3535680"/>
        </p:xfrm>
        <a:graphic>
          <a:graphicData uri="http://schemas.openxmlformats.org/drawingml/2006/table">
            <a:tbl>
              <a:tblPr firstRow="1" bandRow="1">
                <a:tableStyleId>{93296810-A885-4BE3-A3E7-6D5BEEA58F35}</a:tableStyleId>
              </a:tblPr>
              <a:tblGrid>
                <a:gridCol w="2438400"/>
                <a:gridCol w="5791200"/>
              </a:tblGrid>
              <a:tr h="370840">
                <a:tc>
                  <a:txBody>
                    <a:bodyPr/>
                    <a:lstStyle/>
                    <a:p>
                      <a:r>
                        <a:rPr lang="en-US" sz="2800" dirty="0" err="1" smtClean="0"/>
                        <a:t>Thuộc</a:t>
                      </a:r>
                      <a:r>
                        <a:rPr lang="en-US" sz="2800" baseline="0" dirty="0" smtClean="0"/>
                        <a:t> </a:t>
                      </a:r>
                      <a:r>
                        <a:rPr lang="en-US" sz="2800" baseline="0" dirty="0" err="1" smtClean="0"/>
                        <a:t>tính</a:t>
                      </a:r>
                      <a:endParaRPr lang="en-US" sz="2800" dirty="0"/>
                    </a:p>
                  </a:txBody>
                  <a:tcPr/>
                </a:tc>
                <a:tc>
                  <a:txBody>
                    <a:bodyPr/>
                    <a:lstStyle/>
                    <a:p>
                      <a:r>
                        <a:rPr lang="en-US" sz="2800" dirty="0" err="1" smtClean="0"/>
                        <a:t>Giới</a:t>
                      </a:r>
                      <a:r>
                        <a:rPr lang="en-US" sz="2800" baseline="0" dirty="0" smtClean="0"/>
                        <a:t> </a:t>
                      </a:r>
                      <a:r>
                        <a:rPr lang="en-US" sz="2800" baseline="0" dirty="0" err="1" smtClean="0"/>
                        <a:t>hạn</a:t>
                      </a:r>
                      <a:r>
                        <a:rPr lang="en-US" sz="2800" baseline="0" dirty="0" smtClean="0"/>
                        <a:t> </a:t>
                      </a:r>
                      <a:r>
                        <a:rPr lang="en-US" sz="2800" baseline="0" dirty="0" err="1" smtClean="0"/>
                        <a:t>truy</a:t>
                      </a:r>
                      <a:r>
                        <a:rPr lang="en-US" sz="2800" baseline="0" dirty="0" smtClean="0"/>
                        <a:t> </a:t>
                      </a:r>
                      <a:r>
                        <a:rPr lang="en-US" sz="2800" baseline="0" dirty="0" err="1" smtClean="0"/>
                        <a:t>vập</a:t>
                      </a:r>
                      <a:endParaRPr lang="en-US" sz="2800" dirty="0"/>
                    </a:p>
                  </a:txBody>
                  <a:tcPr/>
                </a:tc>
              </a:tr>
              <a:tr h="370840">
                <a:tc>
                  <a:txBody>
                    <a:bodyPr/>
                    <a:lstStyle/>
                    <a:p>
                      <a:r>
                        <a:rPr lang="en-US" sz="2800" dirty="0" smtClean="0"/>
                        <a:t>public</a:t>
                      </a:r>
                      <a:endParaRPr lang="en-US" sz="2800" dirty="0"/>
                    </a:p>
                  </a:txBody>
                  <a:tcPr/>
                </a:tc>
                <a:tc>
                  <a:txBody>
                    <a:bodyPr/>
                    <a:lstStyle/>
                    <a:p>
                      <a:r>
                        <a:rPr lang="en-US" sz="2800" dirty="0" err="1" smtClean="0"/>
                        <a:t>Không</a:t>
                      </a:r>
                      <a:r>
                        <a:rPr lang="en-US" sz="2800" baseline="0" dirty="0" smtClean="0"/>
                        <a:t> </a:t>
                      </a:r>
                      <a:r>
                        <a:rPr lang="en-US" sz="2800" baseline="0" dirty="0" err="1" smtClean="0"/>
                        <a:t>hạn</a:t>
                      </a:r>
                      <a:r>
                        <a:rPr lang="en-US" sz="2800" baseline="0" dirty="0" smtClean="0"/>
                        <a:t> </a:t>
                      </a:r>
                      <a:r>
                        <a:rPr lang="en-US" sz="2800" baseline="0" dirty="0" err="1" smtClean="0"/>
                        <a:t>chế</a:t>
                      </a:r>
                      <a:endParaRPr lang="en-US" sz="2800" dirty="0"/>
                    </a:p>
                  </a:txBody>
                  <a:tcPr/>
                </a:tc>
              </a:tr>
              <a:tr h="370840">
                <a:tc>
                  <a:txBody>
                    <a:bodyPr/>
                    <a:lstStyle/>
                    <a:p>
                      <a:r>
                        <a:rPr lang="en-US" sz="2800" dirty="0" smtClean="0"/>
                        <a:t>private</a:t>
                      </a:r>
                      <a:endParaRPr lang="en-US" sz="2800" dirty="0"/>
                    </a:p>
                  </a:txBody>
                  <a:tcPr/>
                </a:tc>
                <a:tc>
                  <a:txBody>
                    <a:bodyPr/>
                    <a:lstStyle/>
                    <a:p>
                      <a:r>
                        <a:rPr lang="en-US" sz="2800" dirty="0" err="1" smtClean="0"/>
                        <a:t>Chỉ</a:t>
                      </a:r>
                      <a:r>
                        <a:rPr lang="en-US" sz="2800" dirty="0" smtClean="0"/>
                        <a:t> </a:t>
                      </a:r>
                      <a:r>
                        <a:rPr lang="en-US" sz="2800" dirty="0" err="1" smtClean="0"/>
                        <a:t>trong</a:t>
                      </a:r>
                      <a:r>
                        <a:rPr lang="en-US" sz="2800" dirty="0" smtClean="0"/>
                        <a:t> </a:t>
                      </a:r>
                      <a:r>
                        <a:rPr lang="en-US" sz="2800" dirty="0" err="1" smtClean="0"/>
                        <a:t>lớp</a:t>
                      </a:r>
                      <a:r>
                        <a:rPr lang="en-US" sz="2800" dirty="0" smtClean="0"/>
                        <a:t> (</a:t>
                      </a:r>
                      <a:r>
                        <a:rPr lang="en-US" sz="2800" dirty="0" err="1" smtClean="0"/>
                        <a:t>mặc</a:t>
                      </a:r>
                      <a:r>
                        <a:rPr lang="en-US" sz="2800" baseline="0" dirty="0" smtClean="0"/>
                        <a:t> </a:t>
                      </a:r>
                      <a:r>
                        <a:rPr lang="en-US" sz="2800" baseline="0" dirty="0" err="1" smtClean="0"/>
                        <a:t>định</a:t>
                      </a:r>
                      <a:r>
                        <a:rPr lang="en-US" sz="2800" dirty="0" smtClean="0"/>
                        <a:t>)</a:t>
                      </a:r>
                      <a:endParaRPr lang="en-US" sz="2800" dirty="0"/>
                    </a:p>
                  </a:txBody>
                  <a:tcPr/>
                </a:tc>
              </a:tr>
              <a:tr h="370840">
                <a:tc>
                  <a:txBody>
                    <a:bodyPr/>
                    <a:lstStyle/>
                    <a:p>
                      <a:r>
                        <a:rPr lang="en-US" sz="2800" dirty="0" smtClean="0"/>
                        <a:t>protected</a:t>
                      </a:r>
                      <a:endParaRPr lang="en-US" sz="2800" dirty="0"/>
                    </a:p>
                  </a:txBody>
                  <a:tcPr/>
                </a:tc>
                <a:tc>
                  <a:txBody>
                    <a:bodyPr/>
                    <a:lstStyle/>
                    <a:p>
                      <a:r>
                        <a:rPr lang="en-US" sz="2800" dirty="0" err="1" smtClean="0"/>
                        <a:t>Trong</a:t>
                      </a:r>
                      <a:r>
                        <a:rPr lang="en-US" sz="2800" dirty="0" smtClean="0"/>
                        <a:t> </a:t>
                      </a:r>
                      <a:r>
                        <a:rPr lang="en-US" sz="2800" dirty="0" err="1" smtClean="0"/>
                        <a:t>lớp</a:t>
                      </a:r>
                      <a:r>
                        <a:rPr lang="en-US" sz="2800" baseline="0" dirty="0" smtClean="0"/>
                        <a:t> </a:t>
                      </a:r>
                      <a:r>
                        <a:rPr lang="en-US" sz="2800" baseline="0" dirty="0" err="1" smtClean="0"/>
                        <a:t>và</a:t>
                      </a:r>
                      <a:r>
                        <a:rPr lang="en-US" sz="2800" baseline="0" dirty="0" smtClean="0"/>
                        <a:t> </a:t>
                      </a:r>
                      <a:r>
                        <a:rPr lang="en-US" sz="2800" baseline="0" dirty="0" err="1" smtClean="0"/>
                        <a:t>lớp</a:t>
                      </a:r>
                      <a:r>
                        <a:rPr lang="en-US" sz="2800" baseline="0" dirty="0" smtClean="0"/>
                        <a:t> con(</a:t>
                      </a:r>
                      <a:r>
                        <a:rPr lang="en-US" sz="2800" baseline="0" dirty="0" err="1" smtClean="0"/>
                        <a:t>lớp</a:t>
                      </a:r>
                      <a:r>
                        <a:rPr lang="en-US" sz="2800" baseline="0" dirty="0" smtClean="0"/>
                        <a:t> </a:t>
                      </a:r>
                      <a:r>
                        <a:rPr lang="en-US" sz="2800" baseline="0" dirty="0" err="1" smtClean="0"/>
                        <a:t>dẫn</a:t>
                      </a:r>
                      <a:r>
                        <a:rPr lang="en-US" sz="2800" baseline="0" dirty="0" smtClean="0"/>
                        <a:t> </a:t>
                      </a:r>
                      <a:r>
                        <a:rPr lang="en-US" sz="2800" baseline="0" dirty="0" err="1" smtClean="0"/>
                        <a:t>xuất</a:t>
                      </a:r>
                      <a:r>
                        <a:rPr lang="en-US" sz="2800" baseline="0" dirty="0" smtClean="0"/>
                        <a:t>)</a:t>
                      </a:r>
                      <a:endParaRPr lang="en-US" sz="2800" dirty="0"/>
                    </a:p>
                  </a:txBody>
                  <a:tcPr/>
                </a:tc>
              </a:tr>
              <a:tr h="370840">
                <a:tc>
                  <a:txBody>
                    <a:bodyPr/>
                    <a:lstStyle/>
                    <a:p>
                      <a:r>
                        <a:rPr lang="en-US" sz="2800" dirty="0" smtClean="0"/>
                        <a:t>internal</a:t>
                      </a:r>
                      <a:endParaRPr lang="en-US" sz="2800" dirty="0"/>
                    </a:p>
                  </a:txBody>
                  <a:tcPr/>
                </a:tc>
                <a:tc>
                  <a:txBody>
                    <a:bodyPr/>
                    <a:lstStyle/>
                    <a:p>
                      <a:r>
                        <a:rPr lang="en-US" sz="2800" dirty="0" err="1" smtClean="0"/>
                        <a:t>Trong</a:t>
                      </a:r>
                      <a:r>
                        <a:rPr lang="en-US" sz="2800" dirty="0" smtClean="0"/>
                        <a:t> </a:t>
                      </a:r>
                      <a:r>
                        <a:rPr lang="en-US" sz="2800" dirty="0" err="1" smtClean="0"/>
                        <a:t>chương</a:t>
                      </a:r>
                      <a:r>
                        <a:rPr lang="en-US" sz="2800" baseline="0" dirty="0" smtClean="0"/>
                        <a:t> </a:t>
                      </a:r>
                      <a:r>
                        <a:rPr lang="en-US" sz="2800" baseline="0" dirty="0" err="1" smtClean="0"/>
                        <a:t>trình</a:t>
                      </a:r>
                      <a:endParaRPr lang="en-US" sz="2800" dirty="0"/>
                    </a:p>
                  </a:txBody>
                  <a:tcPr/>
                </a:tc>
              </a:tr>
              <a:tr h="370840">
                <a:tc>
                  <a:txBody>
                    <a:bodyPr/>
                    <a:lstStyle/>
                    <a:p>
                      <a:r>
                        <a:rPr lang="en-US" sz="2800" dirty="0" smtClean="0"/>
                        <a:t>protected internal</a:t>
                      </a:r>
                      <a:endParaRPr lang="en-US" sz="2800" dirty="0"/>
                    </a:p>
                  </a:txBody>
                  <a:tcPr/>
                </a:tc>
                <a:tc>
                  <a:txBody>
                    <a:bodyPr/>
                    <a:lstStyle/>
                    <a:p>
                      <a:r>
                        <a:rPr lang="en-US" sz="2800" dirty="0" err="1" smtClean="0"/>
                        <a:t>Trong</a:t>
                      </a:r>
                      <a:r>
                        <a:rPr lang="en-US" sz="2800" dirty="0" smtClean="0"/>
                        <a:t> </a:t>
                      </a:r>
                      <a:r>
                        <a:rPr lang="en-US" sz="2800" dirty="0" err="1" smtClean="0"/>
                        <a:t>chương</a:t>
                      </a:r>
                      <a:r>
                        <a:rPr lang="en-US" sz="2800" baseline="0" dirty="0" smtClean="0"/>
                        <a:t> </a:t>
                      </a:r>
                      <a:r>
                        <a:rPr lang="en-US" sz="2800" baseline="0" dirty="0" err="1" smtClean="0"/>
                        <a:t>trình</a:t>
                      </a:r>
                      <a:r>
                        <a:rPr lang="en-US" sz="2800" baseline="0" dirty="0" smtClean="0"/>
                        <a:t> </a:t>
                      </a:r>
                      <a:r>
                        <a:rPr lang="en-US" sz="2800" baseline="0" dirty="0" err="1" smtClean="0"/>
                        <a:t>và</a:t>
                      </a:r>
                      <a:r>
                        <a:rPr lang="en-US" sz="2800" baseline="0" dirty="0" smtClean="0"/>
                        <a:t> </a:t>
                      </a:r>
                      <a:r>
                        <a:rPr lang="en-US" sz="2800" baseline="0" dirty="0" err="1" smtClean="0"/>
                        <a:t>trong</a:t>
                      </a:r>
                      <a:r>
                        <a:rPr lang="en-US" sz="2800" baseline="0" dirty="0" smtClean="0"/>
                        <a:t> </a:t>
                      </a:r>
                      <a:r>
                        <a:rPr lang="en-US" sz="2800" baseline="0" dirty="0" err="1" smtClean="0"/>
                        <a:t>lớp</a:t>
                      </a:r>
                      <a:r>
                        <a:rPr lang="en-US" sz="2800" baseline="0" dirty="0" smtClean="0"/>
                        <a:t> con</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sp>
        <p:nvSpPr>
          <p:cNvPr id="7" name="Rectangle 6"/>
          <p:cNvSpPr/>
          <p:nvPr/>
        </p:nvSpPr>
        <p:spPr>
          <a:xfrm>
            <a:off x="457200" y="1295400"/>
            <a:ext cx="8229600" cy="5016758"/>
          </a:xfrm>
          <a:prstGeom prst="rect">
            <a:avLst/>
          </a:prstGeom>
        </p:spPr>
        <p:txBody>
          <a:bodyPr wrap="square">
            <a:spAutoFit/>
          </a:bodyPr>
          <a:lstStyle/>
          <a:p>
            <a:r>
              <a:rPr lang="en-US" b="0">
                <a:latin typeface="Courier New" pitchFamily="49" charset="0"/>
                <a:cs typeface="Courier New" pitchFamily="49" charset="0"/>
              </a:rPr>
              <a:t>01   using System;</a:t>
            </a:r>
          </a:p>
          <a:p>
            <a:r>
              <a:rPr lang="en-US" b="0">
                <a:latin typeface="Courier New" pitchFamily="49" charset="0"/>
                <a:cs typeface="Courier New" pitchFamily="49" charset="0"/>
              </a:rPr>
              <a:t>02   public class ThoiGian</a:t>
            </a:r>
          </a:p>
          <a:p>
            <a:r>
              <a:rPr lang="en-US" b="0">
                <a:latin typeface="Courier New" pitchFamily="49" charset="0"/>
                <a:cs typeface="Courier New" pitchFamily="49" charset="0"/>
              </a:rPr>
              <a:t>03   {</a:t>
            </a:r>
          </a:p>
          <a:p>
            <a:r>
              <a:rPr lang="en-US" b="0">
                <a:latin typeface="Courier New" pitchFamily="49" charset="0"/>
                <a:cs typeface="Courier New" pitchFamily="49" charset="0"/>
              </a:rPr>
              <a:t>04   	public void ThoiGianHienHanh()</a:t>
            </a:r>
          </a:p>
          <a:p>
            <a:r>
              <a:rPr lang="en-US" b="0">
                <a:latin typeface="Courier New" pitchFamily="49" charset="0"/>
                <a:cs typeface="Courier New" pitchFamily="49" charset="0"/>
              </a:rPr>
              <a:t>05   	{</a:t>
            </a:r>
          </a:p>
          <a:p>
            <a:r>
              <a:rPr lang="fi-FI" b="0">
                <a:latin typeface="Courier New" pitchFamily="49" charset="0"/>
                <a:cs typeface="Courier New" pitchFamily="49" charset="0"/>
              </a:rPr>
              <a:t>06   		Console.WriteLine("Hien thi thoi gian hien hanh");</a:t>
            </a:r>
          </a:p>
          <a:p>
            <a:r>
              <a:rPr lang="en-US" b="0">
                <a:latin typeface="Courier New" pitchFamily="49" charset="0"/>
                <a:cs typeface="Courier New" pitchFamily="49" charset="0"/>
              </a:rPr>
              <a:t>07   	}</a:t>
            </a:r>
          </a:p>
          <a:p>
            <a:r>
              <a:rPr lang="pt-BR" b="0">
                <a:latin typeface="Courier New" pitchFamily="49" charset="0"/>
                <a:cs typeface="Courier New" pitchFamily="49" charset="0"/>
              </a:rPr>
              <a:t>08   	// </a:t>
            </a:r>
            <a:r>
              <a:rPr lang="pt-BR" b="0" smtClean="0">
                <a:latin typeface="Courier New" pitchFamily="49" charset="0"/>
                <a:cs typeface="Courier New" pitchFamily="49" charset="0"/>
              </a:rPr>
              <a:t>Các biến thành viên</a:t>
            </a:r>
            <a:endParaRPr lang="pt-BR" b="0">
              <a:latin typeface="Courier New" pitchFamily="49" charset="0"/>
              <a:cs typeface="Courier New" pitchFamily="49" charset="0"/>
            </a:endParaRPr>
          </a:p>
          <a:p>
            <a:r>
              <a:rPr lang="en-US" b="0">
                <a:latin typeface="Courier New" pitchFamily="49" charset="0"/>
                <a:cs typeface="Courier New" pitchFamily="49" charset="0"/>
              </a:rPr>
              <a:t>09   	int Nam;</a:t>
            </a:r>
          </a:p>
          <a:p>
            <a:r>
              <a:rPr lang="en-US" b="0">
                <a:latin typeface="Courier New" pitchFamily="49" charset="0"/>
                <a:cs typeface="Courier New" pitchFamily="49" charset="0"/>
              </a:rPr>
              <a:t>10   	int Thang;</a:t>
            </a:r>
          </a:p>
          <a:p>
            <a:r>
              <a:rPr lang="en-US" b="0">
                <a:latin typeface="Courier New" pitchFamily="49" charset="0"/>
                <a:cs typeface="Courier New" pitchFamily="49" charset="0"/>
              </a:rPr>
              <a:t>11   	int Ngay;</a:t>
            </a:r>
          </a:p>
          <a:p>
            <a:r>
              <a:rPr lang="en-US" b="0">
                <a:latin typeface="Courier New" pitchFamily="49" charset="0"/>
                <a:cs typeface="Courier New" pitchFamily="49" charset="0"/>
              </a:rPr>
              <a:t>12   	int Gio;</a:t>
            </a:r>
          </a:p>
          <a:p>
            <a:r>
              <a:rPr lang="en-US" b="0">
                <a:latin typeface="Courier New" pitchFamily="49" charset="0"/>
                <a:cs typeface="Courier New" pitchFamily="49" charset="0"/>
              </a:rPr>
              <a:t>13   	int Phut;</a:t>
            </a:r>
          </a:p>
          <a:p>
            <a:r>
              <a:rPr lang="en-US" b="0">
                <a:latin typeface="Courier New" pitchFamily="49" charset="0"/>
                <a:cs typeface="Courier New" pitchFamily="49" charset="0"/>
              </a:rPr>
              <a:t>14   	int Giay;</a:t>
            </a:r>
          </a:p>
          <a:p>
            <a:r>
              <a:rPr lang="en-US" b="0">
                <a:latin typeface="Courier New" pitchFamily="49" charset="0"/>
                <a:cs typeface="Courier New" pitchFamily="49" charset="0"/>
              </a:rPr>
              <a:t>15   }</a:t>
            </a:r>
            <a:endParaRPr lang="en-US" b="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524000"/>
            <a:ext cx="6781800" cy="2554545"/>
          </a:xfrm>
          <a:prstGeom prst="rect">
            <a:avLst/>
          </a:prstGeom>
        </p:spPr>
        <p:txBody>
          <a:bodyPr wrap="square">
            <a:spAutoFit/>
          </a:bodyPr>
          <a:lstStyle/>
          <a:p>
            <a:r>
              <a:rPr lang="en-US" b="0" dirty="0">
                <a:latin typeface="Courier New" pitchFamily="49" charset="0"/>
                <a:cs typeface="Courier New" pitchFamily="49" charset="0"/>
              </a:rPr>
              <a:t>16   public class Tester</a:t>
            </a:r>
          </a:p>
          <a:p>
            <a:r>
              <a:rPr lang="en-US" b="0" dirty="0">
                <a:latin typeface="Courier New" pitchFamily="49" charset="0"/>
                <a:cs typeface="Courier New" pitchFamily="49" charset="0"/>
              </a:rPr>
              <a:t>17   {</a:t>
            </a:r>
          </a:p>
          <a:p>
            <a:r>
              <a:rPr lang="en-US" b="0" dirty="0">
                <a:latin typeface="Courier New" pitchFamily="49" charset="0"/>
                <a:cs typeface="Courier New" pitchFamily="49" charset="0"/>
              </a:rPr>
              <a:t>18   	static void Main()</a:t>
            </a:r>
          </a:p>
          <a:p>
            <a:r>
              <a:rPr lang="en-US" b="0" dirty="0">
                <a:latin typeface="Courier New" pitchFamily="49" charset="0"/>
                <a:cs typeface="Courier New" pitchFamily="49" charset="0"/>
              </a:rPr>
              <a:t>19   	{</a:t>
            </a:r>
          </a:p>
          <a:p>
            <a:r>
              <a:rPr lang="en-US" b="0" dirty="0">
                <a:latin typeface="Courier New" pitchFamily="49" charset="0"/>
                <a:cs typeface="Courier New" pitchFamily="49" charset="0"/>
              </a:rPr>
              <a:t>20   		</a:t>
            </a:r>
            <a:r>
              <a:rPr lang="en-US" b="0" dirty="0" err="1">
                <a:latin typeface="Courier New" pitchFamily="49" charset="0"/>
                <a:cs typeface="Courier New" pitchFamily="49" charset="0"/>
              </a:rPr>
              <a:t>ThoiGian</a:t>
            </a:r>
            <a:r>
              <a:rPr lang="en-US" b="0" dirty="0">
                <a:latin typeface="Courier New" pitchFamily="49" charset="0"/>
                <a:cs typeface="Courier New" pitchFamily="49" charset="0"/>
              </a:rPr>
              <a:t> t = new </a:t>
            </a:r>
            <a:r>
              <a:rPr lang="en-US" b="0" dirty="0" err="1">
                <a:latin typeface="Courier New" pitchFamily="49" charset="0"/>
                <a:cs typeface="Courier New" pitchFamily="49" charset="0"/>
              </a:rPr>
              <a:t>ThoiGian</a:t>
            </a:r>
            <a:r>
              <a:rPr lang="en-US" b="0" dirty="0">
                <a:latin typeface="Courier New" pitchFamily="49" charset="0"/>
                <a:cs typeface="Courier New" pitchFamily="49" charset="0"/>
              </a:rPr>
              <a:t>();</a:t>
            </a:r>
          </a:p>
          <a:p>
            <a:r>
              <a:rPr lang="en-US" b="0" dirty="0">
                <a:latin typeface="Courier New" pitchFamily="49" charset="0"/>
                <a:cs typeface="Courier New" pitchFamily="49" charset="0"/>
              </a:rPr>
              <a:t>21   		</a:t>
            </a:r>
            <a:r>
              <a:rPr lang="en-US" b="0" dirty="0" err="1">
                <a:latin typeface="Courier New" pitchFamily="49" charset="0"/>
                <a:cs typeface="Courier New" pitchFamily="49" charset="0"/>
              </a:rPr>
              <a:t>t.ThoiGianHienHanh</a:t>
            </a:r>
            <a:r>
              <a:rPr lang="en-US" b="0" dirty="0">
                <a:latin typeface="Courier New" pitchFamily="49" charset="0"/>
                <a:cs typeface="Courier New" pitchFamily="49" charset="0"/>
              </a:rPr>
              <a:t>();</a:t>
            </a:r>
          </a:p>
          <a:p>
            <a:r>
              <a:rPr lang="en-US" b="0" dirty="0">
                <a:latin typeface="Courier New" pitchFamily="49" charset="0"/>
                <a:cs typeface="Courier New" pitchFamily="49" charset="0"/>
              </a:rPr>
              <a:t>22   	}</a:t>
            </a:r>
          </a:p>
          <a:p>
            <a:r>
              <a:rPr lang="en-US" b="0" dirty="0">
                <a:latin typeface="Courier New" pitchFamily="49" charset="0"/>
                <a:cs typeface="Courier New" pitchFamily="49" charset="0"/>
              </a:rPr>
              <a:t>23   }</a:t>
            </a:r>
          </a:p>
        </p:txBody>
      </p:sp>
      <p:sp>
        <p:nvSpPr>
          <p:cNvPr id="8" name="Title 1"/>
          <p:cNvSpPr>
            <a:spLocks noGrp="1"/>
          </p:cNvSpPr>
          <p:nvPr>
            <p:ph type="title"/>
          </p:nvPr>
        </p:nvSpPr>
        <p:spPr>
          <a:xfrm>
            <a:off x="457200" y="0"/>
            <a:ext cx="8229600" cy="1143000"/>
          </a:xfrm>
        </p:spPr>
        <p:txBody>
          <a:bodyPr/>
          <a:lstStyle/>
          <a:p>
            <a:r>
              <a:rPr lang="en-US" b="1" dirty="0" err="1" smtClean="0"/>
              <a:t>Ví</a:t>
            </a:r>
            <a:r>
              <a:rPr lang="en-US" b="1" dirty="0" smtClean="0"/>
              <a:t> </a:t>
            </a:r>
            <a:r>
              <a:rPr lang="en-US" b="1" dirty="0" err="1" smtClean="0"/>
              <a:t>dụ</a:t>
            </a:r>
            <a:endParaRPr lang="en-US"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318" y="4343400"/>
            <a:ext cx="608747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304800" y="1301889"/>
            <a:ext cx="8534400" cy="5355312"/>
          </a:xfrm>
          <a:prstGeom prst="rect">
            <a:avLst/>
          </a:prstGeom>
        </p:spPr>
        <p:txBody>
          <a:bodyPr wrap="square">
            <a:spAutoFit/>
          </a:bodyPr>
          <a:lstStyle/>
          <a:p>
            <a:r>
              <a:rPr lang="en-US" sz="1800" b="0">
                <a:latin typeface="Courier New" pitchFamily="49" charset="0"/>
                <a:cs typeface="Courier New" pitchFamily="49" charset="0"/>
              </a:rPr>
              <a:t>01   public class ThoiGian</a:t>
            </a:r>
          </a:p>
          <a:p>
            <a:r>
              <a:rPr lang="en-US" sz="1800" b="0">
                <a:latin typeface="Courier New" pitchFamily="49" charset="0"/>
                <a:cs typeface="Courier New" pitchFamily="49" charset="0"/>
              </a:rPr>
              <a:t>02   {</a:t>
            </a:r>
          </a:p>
          <a:p>
            <a:r>
              <a:rPr lang="en-US" sz="1800" b="0">
                <a:latin typeface="Courier New" pitchFamily="49" charset="0"/>
                <a:cs typeface="Courier New" pitchFamily="49" charset="0"/>
              </a:rPr>
              <a:t>03   	public void ThoiGianHienHanh()</a:t>
            </a:r>
          </a:p>
          <a:p>
            <a:r>
              <a:rPr lang="en-US" sz="1800" b="0">
                <a:latin typeface="Courier New" pitchFamily="49" charset="0"/>
                <a:cs typeface="Courier New" pitchFamily="49" charset="0"/>
              </a:rPr>
              <a:t>04   	{</a:t>
            </a:r>
          </a:p>
          <a:p>
            <a:r>
              <a:rPr lang="en-US" sz="1800" b="0">
                <a:latin typeface="Courier New" pitchFamily="49" charset="0"/>
                <a:cs typeface="Courier New" pitchFamily="49" charset="0"/>
              </a:rPr>
              <a:t>05   		System.DateTime now = System.DateTime.Now;</a:t>
            </a:r>
          </a:p>
          <a:p>
            <a:pPr>
              <a:tabLst>
                <a:tab pos="517525" algn="l"/>
              </a:tabLst>
            </a:pPr>
            <a:r>
              <a:rPr lang="en-US" sz="1800" b="0">
                <a:latin typeface="Courier New" pitchFamily="49" charset="0"/>
                <a:cs typeface="Courier New" pitchFamily="49" charset="0"/>
              </a:rPr>
              <a:t>06   		System.Console.WriteLine("\n Hien tai: \t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pPr>
              <a:tabLst>
                <a:tab pos="457200" algn="l"/>
              </a:tabLst>
            </a:pPr>
            <a:r>
              <a:rPr lang="en-US" sz="1800" b="0">
                <a:latin typeface="Courier New" pitchFamily="49" charset="0"/>
                <a:cs typeface="Courier New" pitchFamily="49" charset="0"/>
              </a:rPr>
              <a:t>07               </a:t>
            </a:r>
            <a:r>
              <a:rPr lang="en-US" sz="1800" b="0" smtClean="0">
                <a:latin typeface="Courier New" pitchFamily="49" charset="0"/>
                <a:cs typeface="Courier New" pitchFamily="49" charset="0"/>
              </a:rPr>
              <a:t>now.Day</a:t>
            </a:r>
            <a:r>
              <a:rPr lang="en-US" sz="1800" b="0">
                <a:latin typeface="Courier New" pitchFamily="49" charset="0"/>
                <a:cs typeface="Courier New" pitchFamily="49" charset="0"/>
              </a:rPr>
              <a:t>, now.Month, now.Year, </a:t>
            </a:r>
            <a:r>
              <a:rPr lang="en-US" sz="1800" b="0" smtClean="0">
                <a:latin typeface="Courier New" pitchFamily="49" charset="0"/>
                <a:cs typeface="Courier New" pitchFamily="49" charset="0"/>
              </a:rPr>
              <a:t>now.Hour, 	now.Minute, now.Second</a:t>
            </a:r>
            <a:r>
              <a:rPr lang="en-US" sz="1800" b="0">
                <a:latin typeface="Courier New" pitchFamily="49" charset="0"/>
                <a:cs typeface="Courier New" pitchFamily="49" charset="0"/>
              </a:rPr>
              <a:t>);</a:t>
            </a:r>
          </a:p>
          <a:p>
            <a:pPr>
              <a:tabLst>
                <a:tab pos="517525" algn="l"/>
              </a:tabLst>
            </a:pPr>
            <a:r>
              <a:rPr lang="en-US" sz="1800" b="0">
                <a:latin typeface="Courier New" pitchFamily="49" charset="0"/>
                <a:cs typeface="Courier New" pitchFamily="49" charset="0"/>
              </a:rPr>
              <a:t>08   		System.Console.WriteLine(" Thoi Gian:\t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r>
              <a:rPr lang="en-US" sz="1800" b="0" smtClean="0">
                <a:latin typeface="Courier New" pitchFamily="49" charset="0"/>
                <a:cs typeface="Courier New" pitchFamily="49" charset="0"/>
              </a:rPr>
              <a:t>09               Ngay</a:t>
            </a:r>
            <a:r>
              <a:rPr lang="en-US" sz="1800" b="0">
                <a:latin typeface="Courier New" pitchFamily="49" charset="0"/>
                <a:cs typeface="Courier New" pitchFamily="49" charset="0"/>
              </a:rPr>
              <a:t>, Thang, Nam, Gio, Phut, Giay);</a:t>
            </a:r>
          </a:p>
          <a:p>
            <a:r>
              <a:rPr lang="en-US" sz="1800" b="0">
                <a:latin typeface="Courier New" pitchFamily="49" charset="0"/>
                <a:cs typeface="Courier New" pitchFamily="49" charset="0"/>
              </a:rPr>
              <a:t>10   	}</a:t>
            </a:r>
          </a:p>
          <a:p>
            <a:r>
              <a:rPr lang="en-US" sz="1800" b="0">
                <a:latin typeface="Courier New" pitchFamily="49" charset="0"/>
                <a:cs typeface="Courier New" pitchFamily="49" charset="0"/>
              </a:rPr>
              <a:t>11   	public ThoiGian( System.DateTime dt)</a:t>
            </a:r>
          </a:p>
          <a:p>
            <a:r>
              <a:rPr lang="en-US" sz="1800" b="0">
                <a:latin typeface="Courier New" pitchFamily="49" charset="0"/>
                <a:cs typeface="Courier New" pitchFamily="49" charset="0"/>
              </a:rPr>
              <a:t>12   	{</a:t>
            </a:r>
          </a:p>
          <a:p>
            <a:pPr>
              <a:tabLst>
                <a:tab pos="517525" algn="l"/>
              </a:tabLst>
            </a:pPr>
            <a:r>
              <a:rPr lang="en-US" sz="1800" b="0">
                <a:latin typeface="Courier New" pitchFamily="49" charset="0"/>
                <a:cs typeface="Courier New" pitchFamily="49" charset="0"/>
              </a:rPr>
              <a:t>13   		Nam = </a:t>
            </a:r>
            <a:r>
              <a:rPr lang="en-US" sz="1800" b="0" smtClean="0">
                <a:latin typeface="Courier New" pitchFamily="49" charset="0"/>
                <a:cs typeface="Courier New" pitchFamily="49" charset="0"/>
              </a:rPr>
              <a:t>dt.Year;Thang </a:t>
            </a:r>
            <a:r>
              <a:rPr lang="en-US" sz="1800" b="0">
                <a:latin typeface="Courier New" pitchFamily="49" charset="0"/>
                <a:cs typeface="Courier New" pitchFamily="49" charset="0"/>
              </a:rPr>
              <a:t>= dt.Month;Ngay = </a:t>
            </a:r>
            <a:r>
              <a:rPr lang="en-US" sz="1800" b="0" smtClean="0">
                <a:latin typeface="Courier New" pitchFamily="49" charset="0"/>
                <a:cs typeface="Courier New" pitchFamily="49" charset="0"/>
              </a:rPr>
              <a:t>dt.Day</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14   		Gio = dt.Hour;Phut = dt.Minute;	</a:t>
            </a:r>
          </a:p>
          <a:p>
            <a:r>
              <a:rPr lang="en-US" sz="1800" b="0">
                <a:latin typeface="Courier New" pitchFamily="49" charset="0"/>
                <a:cs typeface="Courier New" pitchFamily="49" charset="0"/>
              </a:rPr>
              <a:t>15   		Giay = dt.Second; </a:t>
            </a:r>
          </a:p>
          <a:p>
            <a:r>
              <a:rPr lang="en-US" sz="1800" b="0">
                <a:latin typeface="Courier New" pitchFamily="49" charset="0"/>
                <a:cs typeface="Courier New" pitchFamily="49" charset="0"/>
              </a:rPr>
              <a:t>16   	</a:t>
            </a:r>
            <a:r>
              <a:rPr lang="en-US" sz="1800" b="0" smtClean="0">
                <a:latin typeface="Courier New" pitchFamily="49" charset="0"/>
                <a:cs typeface="Courier New" pitchFamily="49" charset="0"/>
              </a:rPr>
              <a:t>}</a:t>
            </a:r>
            <a:endParaRPr lang="en-US" sz="1800" b="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304800" y="1371600"/>
            <a:ext cx="8534400" cy="3693319"/>
          </a:xfrm>
          <a:prstGeom prst="rect">
            <a:avLst/>
          </a:prstGeom>
        </p:spPr>
        <p:txBody>
          <a:bodyPr wrap="square">
            <a:spAutoFit/>
          </a:bodyPr>
          <a:lstStyle/>
          <a:p>
            <a:pPr>
              <a:tabLst>
                <a:tab pos="633413" algn="l"/>
              </a:tabLst>
            </a:pPr>
            <a:r>
              <a:rPr lang="en-US" sz="1800" b="0">
                <a:latin typeface="Courier New" pitchFamily="49" charset="0"/>
                <a:cs typeface="Courier New" pitchFamily="49" charset="0"/>
              </a:rPr>
              <a:t>17       </a:t>
            </a:r>
            <a:r>
              <a:rPr lang="en-US" sz="1800" b="0" smtClean="0">
                <a:latin typeface="Courier New" pitchFamily="49" charset="0"/>
                <a:cs typeface="Courier New" pitchFamily="49" charset="0"/>
              </a:rPr>
              <a:t>   public </a:t>
            </a:r>
            <a:r>
              <a:rPr lang="en-US" sz="1800" b="0">
                <a:latin typeface="Courier New" pitchFamily="49" charset="0"/>
                <a:cs typeface="Courier New" pitchFamily="49" charset="0"/>
              </a:rPr>
              <a:t>ThoiGian(int Year, int Month, int Date, </a:t>
            </a:r>
            <a:r>
              <a:rPr lang="en-US" sz="1800" b="0" smtClean="0">
                <a:latin typeface="Courier New" pitchFamily="49" charset="0"/>
                <a:cs typeface="Courier New" pitchFamily="49" charset="0"/>
              </a:rPr>
              <a:t>	int </a:t>
            </a:r>
            <a:r>
              <a:rPr lang="en-US" sz="1800" b="0">
                <a:latin typeface="Courier New" pitchFamily="49" charset="0"/>
                <a:cs typeface="Courier New" pitchFamily="49" charset="0"/>
              </a:rPr>
              <a:t>Hour, int Minute)	</a:t>
            </a:r>
          </a:p>
          <a:p>
            <a:r>
              <a:rPr lang="en-US" sz="1800" b="0">
                <a:latin typeface="Courier New" pitchFamily="49" charset="0"/>
                <a:cs typeface="Courier New" pitchFamily="49" charset="0"/>
              </a:rPr>
              <a:t>18   	{</a:t>
            </a:r>
          </a:p>
          <a:p>
            <a:r>
              <a:rPr lang="en-US" sz="1800" b="0">
                <a:latin typeface="Courier New" pitchFamily="49" charset="0"/>
                <a:cs typeface="Courier New" pitchFamily="49" charset="0"/>
              </a:rPr>
              <a:t>19   		Nam = Year;Thang = Month;Ngay = Date;</a:t>
            </a:r>
          </a:p>
          <a:p>
            <a:r>
              <a:rPr lang="en-US" sz="1800" b="0">
                <a:latin typeface="Courier New" pitchFamily="49" charset="0"/>
                <a:cs typeface="Courier New" pitchFamily="49" charset="0"/>
              </a:rPr>
              <a:t>20   		Gio = Hour;Phut = Minute;</a:t>
            </a:r>
          </a:p>
          <a:p>
            <a:r>
              <a:rPr lang="en-US" sz="1800" b="0">
                <a:latin typeface="Courier New" pitchFamily="49" charset="0"/>
                <a:cs typeface="Courier New" pitchFamily="49" charset="0"/>
              </a:rPr>
              <a:t>21   	}</a:t>
            </a:r>
          </a:p>
          <a:p>
            <a:r>
              <a:rPr lang="en-US" sz="1800" b="0">
                <a:latin typeface="Courier New" pitchFamily="49" charset="0"/>
                <a:cs typeface="Courier New" pitchFamily="49" charset="0"/>
              </a:rPr>
              <a:t>22   	private int Nam;</a:t>
            </a:r>
          </a:p>
          <a:p>
            <a:r>
              <a:rPr lang="en-US" sz="1800" b="0">
                <a:latin typeface="Courier New" pitchFamily="49" charset="0"/>
                <a:cs typeface="Courier New" pitchFamily="49" charset="0"/>
              </a:rPr>
              <a:t>23   	private int Thang;</a:t>
            </a:r>
          </a:p>
          <a:p>
            <a:r>
              <a:rPr lang="en-US" sz="1800" b="0">
                <a:latin typeface="Courier New" pitchFamily="49" charset="0"/>
                <a:cs typeface="Courier New" pitchFamily="49" charset="0"/>
              </a:rPr>
              <a:t>24   	private int Ngay;</a:t>
            </a:r>
          </a:p>
          <a:p>
            <a:r>
              <a:rPr lang="en-US" sz="1800" b="0">
                <a:latin typeface="Courier New" pitchFamily="49" charset="0"/>
                <a:cs typeface="Courier New" pitchFamily="49" charset="0"/>
              </a:rPr>
              <a:t>25   	private int Gio;</a:t>
            </a:r>
          </a:p>
          <a:p>
            <a:r>
              <a:rPr lang="en-US" sz="1800" b="0">
                <a:latin typeface="Courier New" pitchFamily="49" charset="0"/>
                <a:cs typeface="Courier New" pitchFamily="49" charset="0"/>
              </a:rPr>
              <a:t>26   	private int Phut;</a:t>
            </a:r>
          </a:p>
          <a:p>
            <a:r>
              <a:rPr lang="vi-VN" sz="1800" b="0">
                <a:latin typeface="Courier New" pitchFamily="49" charset="0"/>
                <a:cs typeface="Courier New" pitchFamily="49" charset="0"/>
              </a:rPr>
              <a:t>27   	private int Giay = 30 ; // biến được khởi tạo.</a:t>
            </a:r>
          </a:p>
          <a:p>
            <a:r>
              <a:rPr lang="en-US" sz="1800" b="0">
                <a:latin typeface="Courier New" pitchFamily="49" charset="0"/>
                <a:cs typeface="Courier New" pitchFamily="49" charset="0"/>
              </a:rPr>
              <a:t>28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Namespace</a:t>
            </a:r>
            <a:endParaRPr lang="en-US" b="1"/>
          </a:p>
        </p:txBody>
      </p:sp>
      <p:sp>
        <p:nvSpPr>
          <p:cNvPr id="3" name="Content Placeholder 2"/>
          <p:cNvSpPr>
            <a:spLocks noGrp="1"/>
          </p:cNvSpPr>
          <p:nvPr>
            <p:ph idx="1"/>
          </p:nvPr>
        </p:nvSpPr>
        <p:spPr/>
        <p:txBody>
          <a:bodyPr/>
          <a:lstStyle/>
          <a:p>
            <a:r>
              <a:rPr lang="vi-VN" sz="2400" smtClean="0"/>
              <a:t>Namespace cung cấp cho cách tổ chức quan hệ giữa các lớp và các kiểu khác.</a:t>
            </a:r>
          </a:p>
          <a:p>
            <a:r>
              <a:rPr lang="vi-VN" sz="2400" smtClean="0"/>
              <a:t>Namespace là cách mà .NET tránh né việc các tên lớp, tên biến, tên hàm trùng tên giữa các lớp. </a:t>
            </a:r>
          </a:p>
          <a:p>
            <a:pPr>
              <a:buFontTx/>
              <a:buNone/>
            </a:pPr>
            <a:r>
              <a:rPr lang="vi-VN" sz="2400" smtClean="0"/>
              <a:t>	namespace CustomerPhoneBookApp </a:t>
            </a:r>
          </a:p>
          <a:p>
            <a:pPr>
              <a:buFontTx/>
              <a:buNone/>
            </a:pPr>
            <a:r>
              <a:rPr lang="vi-VN" sz="2400" smtClean="0"/>
              <a:t>	{ </a:t>
            </a:r>
          </a:p>
          <a:p>
            <a:pPr>
              <a:buFontTx/>
              <a:buNone/>
            </a:pPr>
            <a:r>
              <a:rPr lang="vi-VN" sz="2400" smtClean="0"/>
              <a:t>		using System; </a:t>
            </a:r>
          </a:p>
          <a:p>
            <a:pPr>
              <a:buFontTx/>
              <a:buNone/>
            </a:pPr>
            <a:r>
              <a:rPr lang="vi-VN" sz="2400" smtClean="0"/>
              <a:t>		public struct Subscriber </a:t>
            </a:r>
          </a:p>
          <a:p>
            <a:pPr>
              <a:buFontTx/>
              <a:buNone/>
            </a:pPr>
            <a:r>
              <a:rPr lang="vi-VN" sz="2400" smtClean="0"/>
              <a:t>		{ // Code for struct here... } </a:t>
            </a:r>
          </a:p>
          <a:p>
            <a:pPr>
              <a:buFontTx/>
              <a:buNone/>
            </a:pPr>
            <a:r>
              <a:rPr lang="vi-VN" sz="2400" smtClean="0"/>
              <a:t>	} </a:t>
            </a:r>
          </a:p>
          <a:p>
            <a:endParaRPr lang="en-US" sz="2400"/>
          </a:p>
        </p:txBody>
      </p:sp>
    </p:spTree>
    <p:extLst>
      <p:ext uri="{BB962C8B-B14F-4D97-AF65-F5344CB8AC3E}">
        <p14:creationId xmlns:p14="http://schemas.microsoft.com/office/powerpoint/2010/main" val="36091760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Khởi</a:t>
            </a:r>
            <a:r>
              <a:rPr lang="en-US" b="1" dirty="0" smtClean="0"/>
              <a:t> </a:t>
            </a:r>
            <a:r>
              <a:rPr lang="en-US" b="1" dirty="0" err="1" smtClean="0"/>
              <a:t>tạo</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t>thuộc</a:t>
            </a:r>
            <a:r>
              <a:rPr lang="en-US" b="1" dirty="0" smtClean="0"/>
              <a:t> </a:t>
            </a:r>
            <a:r>
              <a:rPr lang="en-US" b="1" dirty="0" err="1" smtClean="0"/>
              <a:t>tính</a:t>
            </a:r>
            <a:endParaRPr lang="en-US" b="1" dirty="0"/>
          </a:p>
        </p:txBody>
      </p:sp>
      <p:sp>
        <p:nvSpPr>
          <p:cNvPr id="7" name="Rectangle 6"/>
          <p:cNvSpPr/>
          <p:nvPr/>
        </p:nvSpPr>
        <p:spPr>
          <a:xfrm>
            <a:off x="609600" y="1472148"/>
            <a:ext cx="8001000" cy="3416320"/>
          </a:xfrm>
          <a:prstGeom prst="rect">
            <a:avLst/>
          </a:prstGeom>
        </p:spPr>
        <p:txBody>
          <a:bodyPr wrap="square">
            <a:spAutoFit/>
          </a:bodyPr>
          <a:lstStyle/>
          <a:p>
            <a:r>
              <a:rPr lang="en-US" sz="1800" b="0">
                <a:latin typeface="Courier New" pitchFamily="49" charset="0"/>
                <a:cs typeface="Courier New" pitchFamily="49" charset="0"/>
              </a:rPr>
              <a:t>29   public class Tester</a:t>
            </a:r>
          </a:p>
          <a:p>
            <a:r>
              <a:rPr lang="en-US" sz="1800" b="0">
                <a:latin typeface="Courier New" pitchFamily="49" charset="0"/>
                <a:cs typeface="Courier New" pitchFamily="49" charset="0"/>
              </a:rPr>
              <a:t>30   {</a:t>
            </a:r>
          </a:p>
          <a:p>
            <a:r>
              <a:rPr lang="en-US" sz="1800" b="0">
                <a:latin typeface="Courier New" pitchFamily="49" charset="0"/>
                <a:cs typeface="Courier New" pitchFamily="49" charset="0"/>
              </a:rPr>
              <a:t>31   	static void Main()</a:t>
            </a:r>
          </a:p>
          <a:p>
            <a:r>
              <a:rPr lang="en-US" sz="1800" b="0">
                <a:latin typeface="Courier New" pitchFamily="49" charset="0"/>
                <a:cs typeface="Courier New" pitchFamily="49" charset="0"/>
              </a:rPr>
              <a:t>32   	{</a:t>
            </a:r>
          </a:p>
          <a:p>
            <a:pPr>
              <a:tabLst>
                <a:tab pos="574675" algn="l"/>
              </a:tabLst>
            </a:pPr>
            <a:r>
              <a:rPr lang="en-US" sz="1800" b="0">
                <a:latin typeface="Courier New" pitchFamily="49" charset="0"/>
                <a:cs typeface="Courier New" pitchFamily="49" charset="0"/>
              </a:rPr>
              <a:t>33   		System.DateTime currentTime = </a:t>
            </a:r>
            <a:r>
              <a:rPr lang="en-US" sz="1800" b="0" smtClean="0">
                <a:latin typeface="Courier New" pitchFamily="49" charset="0"/>
                <a:cs typeface="Courier New" pitchFamily="49" charset="0"/>
              </a:rPr>
              <a:t>	System.DateTime.Now</a:t>
            </a:r>
            <a:r>
              <a:rPr lang="en-US" sz="1800" b="0">
                <a:latin typeface="Courier New" pitchFamily="49" charset="0"/>
                <a:cs typeface="Courier New" pitchFamily="49" charset="0"/>
              </a:rPr>
              <a:t>;</a:t>
            </a:r>
          </a:p>
          <a:p>
            <a:r>
              <a:rPr lang="en-US" sz="1800" b="0">
                <a:latin typeface="Courier New" pitchFamily="49" charset="0"/>
                <a:cs typeface="Courier New" pitchFamily="49" charset="0"/>
              </a:rPr>
              <a:t>34   		ThoiGian t1 = new ThoiGian( currentTime );</a:t>
            </a:r>
          </a:p>
          <a:p>
            <a:r>
              <a:rPr lang="en-US" sz="1800" b="0">
                <a:latin typeface="Courier New" pitchFamily="49" charset="0"/>
                <a:cs typeface="Courier New" pitchFamily="49" charset="0"/>
              </a:rPr>
              <a:t>35   		t1.ThoiGianHienHanh();</a:t>
            </a:r>
          </a:p>
          <a:p>
            <a:r>
              <a:rPr lang="en-US" sz="1800" b="0">
                <a:latin typeface="Courier New" pitchFamily="49" charset="0"/>
                <a:cs typeface="Courier New" pitchFamily="49" charset="0"/>
              </a:rPr>
              <a:t>36   		ThoiGian t2 = new ThoiGian(2001,7,3,10,5);</a:t>
            </a:r>
          </a:p>
          <a:p>
            <a:r>
              <a:rPr lang="en-US" sz="1800" b="0">
                <a:latin typeface="Courier New" pitchFamily="49" charset="0"/>
                <a:cs typeface="Courier New" pitchFamily="49" charset="0"/>
              </a:rPr>
              <a:t>37   		t2.ThoiGianHienHanh();</a:t>
            </a:r>
          </a:p>
          <a:p>
            <a:r>
              <a:rPr lang="en-US" sz="1800" b="0">
                <a:latin typeface="Courier New" pitchFamily="49" charset="0"/>
                <a:cs typeface="Courier New" pitchFamily="49" charset="0"/>
              </a:rPr>
              <a:t>38   	}</a:t>
            </a:r>
          </a:p>
          <a:p>
            <a:r>
              <a:rPr lang="en-US" sz="1800" b="0">
                <a:latin typeface="Courier New" pitchFamily="49" charset="0"/>
                <a:cs typeface="Courier New" pitchFamily="49" charset="0"/>
              </a:rPr>
              <a:t>39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495800"/>
            <a:ext cx="53721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khởi</a:t>
            </a:r>
            <a:r>
              <a:rPr lang="en-US" b="1" dirty="0" smtClean="0"/>
              <a:t> </a:t>
            </a:r>
            <a:r>
              <a:rPr lang="en-US" b="1" dirty="0" err="1" smtClean="0"/>
              <a:t>tạo</a:t>
            </a:r>
            <a:endParaRPr lang="en-US" b="1" dirty="0"/>
          </a:p>
        </p:txBody>
      </p:sp>
      <p:sp>
        <p:nvSpPr>
          <p:cNvPr id="4" name="Date Placeholder 3"/>
          <p:cNvSpPr>
            <a:spLocks noGrp="1"/>
          </p:cNvSpPr>
          <p:nvPr>
            <p:ph type="dt" sz="half" idx="10"/>
          </p:nvPr>
        </p:nvSpPr>
        <p:spPr/>
        <p:txBody>
          <a:bodyPr/>
          <a:lstStyle/>
          <a:p>
            <a:pPr>
              <a:defRPr/>
            </a:pPr>
            <a:fld id="{488F1A73-16DD-43FF-9B9A-B7DD22F30694}" type="datetime1">
              <a:rPr lang="vi-VN" smtClean="0"/>
              <a:pPr>
                <a:defRPr/>
              </a:pPr>
              <a:t>15/03/2016</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61</a:t>
            </a:fld>
            <a:endParaRPr lang="en-US"/>
          </a:p>
        </p:txBody>
      </p:sp>
      <p:sp>
        <p:nvSpPr>
          <p:cNvPr id="7" name="Rectangle 6"/>
          <p:cNvSpPr/>
          <p:nvPr/>
        </p:nvSpPr>
        <p:spPr>
          <a:xfrm>
            <a:off x="457200" y="1523083"/>
            <a:ext cx="8229600" cy="4658198"/>
          </a:xfrm>
          <a:prstGeom prst="rect">
            <a:avLst/>
          </a:prstGeom>
        </p:spPr>
        <p:txBody>
          <a:bodyPr wrap="square">
            <a:spAutoFit/>
          </a:bodyPr>
          <a:lstStyle/>
          <a:p>
            <a:pPr>
              <a:lnSpc>
                <a:spcPct val="150000"/>
              </a:lnSpc>
            </a:pPr>
            <a:r>
              <a:rPr lang="en-US" sz="2400" b="0" dirty="0" err="1">
                <a:latin typeface="+mn-lt"/>
                <a:cs typeface="+mn-cs"/>
              </a:rPr>
              <a:t>Hàm</a:t>
            </a:r>
            <a:r>
              <a:rPr lang="en-US" sz="2400" b="0" dirty="0">
                <a:latin typeface="+mn-lt"/>
                <a:cs typeface="+mn-cs"/>
              </a:rPr>
              <a:t> </a:t>
            </a:r>
            <a:r>
              <a:rPr lang="en-US" sz="2400" b="0" dirty="0" err="1">
                <a:latin typeface="+mn-lt"/>
                <a:cs typeface="+mn-cs"/>
              </a:rPr>
              <a:t>tạo</a:t>
            </a:r>
            <a:r>
              <a:rPr lang="en-US" sz="2400" b="0" dirty="0">
                <a:latin typeface="+mn-lt"/>
                <a:cs typeface="+mn-cs"/>
              </a:rPr>
              <a:t> </a:t>
            </a:r>
            <a:r>
              <a:rPr lang="en-US" sz="2400" b="0" dirty="0" err="1">
                <a:latin typeface="+mn-lt"/>
                <a:cs typeface="+mn-cs"/>
              </a:rPr>
              <a:t>mặc</a:t>
            </a:r>
            <a:r>
              <a:rPr lang="en-US" sz="2400" b="0" dirty="0">
                <a:latin typeface="+mn-lt"/>
                <a:cs typeface="+mn-cs"/>
              </a:rPr>
              <a:t> </a:t>
            </a:r>
            <a:r>
              <a:rPr lang="en-US" sz="2400" b="0" dirty="0" err="1">
                <a:latin typeface="+mn-lt"/>
                <a:cs typeface="+mn-cs"/>
              </a:rPr>
              <a:t>định</a:t>
            </a:r>
            <a:r>
              <a:rPr lang="en-US" sz="2400" b="0" dirty="0">
                <a:latin typeface="+mn-lt"/>
                <a:cs typeface="+mn-cs"/>
              </a:rPr>
              <a:t>: </a:t>
            </a:r>
            <a:r>
              <a:rPr lang="en-US" sz="2400" b="0" dirty="0" err="1">
                <a:latin typeface="+mn-lt"/>
                <a:cs typeface="+mn-cs"/>
              </a:rPr>
              <a:t>giống</a:t>
            </a:r>
            <a:r>
              <a:rPr lang="en-US" sz="2400" b="0" dirty="0">
                <a:latin typeface="+mn-lt"/>
                <a:cs typeface="+mn-cs"/>
              </a:rPr>
              <a:t>  C++</a:t>
            </a:r>
          </a:p>
          <a:p>
            <a:pPr>
              <a:lnSpc>
                <a:spcPct val="150000"/>
              </a:lnSpc>
            </a:pPr>
            <a:r>
              <a:rPr lang="en-US" sz="2400" b="0" dirty="0" err="1">
                <a:latin typeface="+mn-lt"/>
                <a:cs typeface="+mn-cs"/>
              </a:rPr>
              <a:t>Hàm</a:t>
            </a:r>
            <a:r>
              <a:rPr lang="en-US" sz="2400" b="0" dirty="0">
                <a:latin typeface="+mn-lt"/>
                <a:cs typeface="+mn-cs"/>
              </a:rPr>
              <a:t> </a:t>
            </a:r>
            <a:r>
              <a:rPr lang="en-US" sz="2400" b="0" dirty="0" err="1">
                <a:latin typeface="+mn-lt"/>
                <a:cs typeface="+mn-cs"/>
              </a:rPr>
              <a:t>tạo</a:t>
            </a:r>
            <a:r>
              <a:rPr lang="en-US" sz="2400" b="0" dirty="0">
                <a:latin typeface="+mn-lt"/>
                <a:cs typeface="+mn-cs"/>
              </a:rPr>
              <a:t> </a:t>
            </a:r>
            <a:r>
              <a:rPr lang="en-US" sz="2400" b="0" dirty="0" err="1">
                <a:latin typeface="+mn-lt"/>
                <a:cs typeface="+mn-cs"/>
              </a:rPr>
              <a:t>có</a:t>
            </a:r>
            <a:r>
              <a:rPr lang="en-US" sz="2400" b="0" dirty="0">
                <a:latin typeface="+mn-lt"/>
                <a:cs typeface="+mn-cs"/>
              </a:rPr>
              <a:t> </a:t>
            </a:r>
            <a:r>
              <a:rPr lang="en-US" sz="2400" b="0" dirty="0" err="1">
                <a:latin typeface="+mn-lt"/>
                <a:cs typeface="+mn-cs"/>
              </a:rPr>
              <a:t>đối</a:t>
            </a:r>
            <a:r>
              <a:rPr lang="en-US" sz="2400" b="0" dirty="0">
                <a:latin typeface="+mn-lt"/>
                <a:cs typeface="+mn-cs"/>
              </a:rPr>
              <a:t> </a:t>
            </a:r>
            <a:r>
              <a:rPr lang="en-US" sz="2400" b="0" dirty="0" err="1">
                <a:latin typeface="+mn-lt"/>
                <a:cs typeface="+mn-cs"/>
              </a:rPr>
              <a:t>số</a:t>
            </a:r>
            <a:r>
              <a:rPr lang="en-US" sz="2400" b="0" dirty="0">
                <a:latin typeface="+mn-lt"/>
                <a:cs typeface="+mn-cs"/>
              </a:rPr>
              <a:t>: </a:t>
            </a:r>
            <a:r>
              <a:rPr lang="en-US" sz="2400" b="0" dirty="0" err="1">
                <a:latin typeface="+mn-lt"/>
                <a:cs typeface="+mn-cs"/>
              </a:rPr>
              <a:t>tương</a:t>
            </a:r>
            <a:r>
              <a:rPr lang="en-US" sz="2400" b="0" dirty="0">
                <a:latin typeface="+mn-lt"/>
                <a:cs typeface="+mn-cs"/>
              </a:rPr>
              <a:t> </a:t>
            </a:r>
            <a:r>
              <a:rPr lang="en-US" sz="2400" b="0" dirty="0" err="1">
                <a:latin typeface="+mn-lt"/>
                <a:cs typeface="+mn-cs"/>
              </a:rPr>
              <a:t>tự</a:t>
            </a:r>
            <a:r>
              <a:rPr lang="en-US" sz="2400" b="0" dirty="0">
                <a:latin typeface="+mn-lt"/>
                <a:cs typeface="+mn-cs"/>
              </a:rPr>
              <a:t> </a:t>
            </a:r>
            <a:r>
              <a:rPr lang="en-US" sz="2400" b="0">
                <a:latin typeface="+mn-lt"/>
                <a:cs typeface="+mn-cs"/>
              </a:rPr>
              <a:t>C</a:t>
            </a:r>
            <a:r>
              <a:rPr lang="en-US" sz="2400" b="0" smtClean="0">
                <a:latin typeface="+mn-lt"/>
                <a:cs typeface="+mn-cs"/>
              </a:rPr>
              <a:t>++</a:t>
            </a:r>
          </a:p>
          <a:p>
            <a:pPr>
              <a:lnSpc>
                <a:spcPct val="150000"/>
              </a:lnSpc>
            </a:pPr>
            <a:endParaRPr lang="en-US" sz="900" b="0">
              <a:latin typeface="+mn-lt"/>
              <a:cs typeface="+mn-cs"/>
            </a:endParaRPr>
          </a:p>
          <a:p>
            <a:pPr>
              <a:lnSpc>
                <a:spcPct val="80000"/>
              </a:lnSpc>
              <a:buFont typeface="Wingdings 2" pitchFamily="18" charset="2"/>
              <a:buNone/>
            </a:pPr>
            <a:r>
              <a:rPr lang="en-US" sz="2400" b="0">
                <a:latin typeface="+mn-lt"/>
                <a:cs typeface="+mn-cs"/>
              </a:rPr>
              <a:t>public </a:t>
            </a:r>
            <a:r>
              <a:rPr lang="en-US" sz="2400" b="0" dirty="0">
                <a:latin typeface="+mn-lt"/>
                <a:cs typeface="+mn-cs"/>
              </a:rPr>
              <a:t>class </a:t>
            </a:r>
            <a:r>
              <a:rPr lang="en-US" sz="2400" b="0" dirty="0" err="1">
                <a:latin typeface="+mn-lt"/>
                <a:cs typeface="+mn-cs"/>
              </a:rPr>
              <a:t>MyClass</a:t>
            </a:r>
            <a:endParaRPr lang="en-US" sz="2400" b="0" dirty="0">
              <a:latin typeface="+mn-lt"/>
              <a:cs typeface="+mn-cs"/>
            </a:endParaRPr>
          </a:p>
          <a:p>
            <a:pPr>
              <a:lnSpc>
                <a:spcPct val="80000"/>
              </a:lnSpc>
              <a:buFont typeface="Wingdings 2" pitchFamily="18" charset="2"/>
              <a:buNone/>
            </a:pPr>
            <a:r>
              <a:rPr lang="en-US" sz="2400" b="0" dirty="0">
                <a:latin typeface="+mn-lt"/>
                <a:cs typeface="+mn-cs"/>
              </a:rPr>
              <a:t>{</a:t>
            </a:r>
          </a:p>
          <a:p>
            <a:pPr>
              <a:lnSpc>
                <a:spcPct val="80000"/>
              </a:lnSpc>
              <a:buFont typeface="Wingdings 2" pitchFamily="18" charset="2"/>
              <a:buNone/>
            </a:pPr>
            <a:r>
              <a:rPr lang="en-US" sz="2400" b="0" smtClean="0">
                <a:latin typeface="+mn-lt"/>
                <a:cs typeface="+mn-cs"/>
              </a:rPr>
              <a:t>	public </a:t>
            </a:r>
            <a:r>
              <a:rPr lang="en-US" sz="2400" b="0" err="1">
                <a:latin typeface="+mn-lt"/>
                <a:cs typeface="+mn-cs"/>
              </a:rPr>
              <a:t>MyClass</a:t>
            </a:r>
            <a:r>
              <a:rPr lang="en-US" sz="2400" b="0" smtClean="0">
                <a:latin typeface="+mn-lt"/>
                <a:cs typeface="+mn-cs"/>
              </a:rPr>
              <a:t>()  // </a:t>
            </a:r>
            <a:r>
              <a:rPr lang="en-US" sz="2400" b="0" dirty="0">
                <a:latin typeface="+mn-lt"/>
                <a:cs typeface="+mn-cs"/>
              </a:rPr>
              <a:t>zero-parameter constructor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a:latin typeface="+mn-lt"/>
                <a:cs typeface="+mn-cs"/>
              </a:rPr>
              <a:t>	</a:t>
            </a:r>
            <a:r>
              <a:rPr lang="en-US" sz="2400" b="0" smtClean="0">
                <a:latin typeface="+mn-lt"/>
                <a:cs typeface="+mn-cs"/>
              </a:rPr>
              <a:t>	// </a:t>
            </a:r>
            <a:r>
              <a:rPr lang="en-US" sz="2400" b="0" dirty="0">
                <a:latin typeface="+mn-lt"/>
                <a:cs typeface="+mn-cs"/>
              </a:rPr>
              <a:t>construction code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smtClean="0">
                <a:latin typeface="+mn-lt"/>
                <a:cs typeface="+mn-cs"/>
              </a:rPr>
              <a:t>	public </a:t>
            </a:r>
            <a:r>
              <a:rPr lang="en-US" sz="2400" b="0" dirty="0" err="1">
                <a:latin typeface="+mn-lt"/>
                <a:cs typeface="+mn-cs"/>
              </a:rPr>
              <a:t>MyClass</a:t>
            </a:r>
            <a:r>
              <a:rPr lang="en-US" sz="2400" b="0" dirty="0">
                <a:latin typeface="+mn-lt"/>
                <a:cs typeface="+mn-cs"/>
              </a:rPr>
              <a:t>(</a:t>
            </a:r>
            <a:r>
              <a:rPr lang="en-US" sz="2400" b="0" dirty="0" err="1">
                <a:latin typeface="+mn-lt"/>
                <a:cs typeface="+mn-cs"/>
              </a:rPr>
              <a:t>int</a:t>
            </a:r>
            <a:r>
              <a:rPr lang="en-US" sz="2400" b="0" dirty="0">
                <a:latin typeface="+mn-lt"/>
                <a:cs typeface="+mn-cs"/>
              </a:rPr>
              <a:t> number)   // another overload</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smtClean="0">
                <a:latin typeface="+mn-lt"/>
                <a:cs typeface="+mn-cs"/>
              </a:rPr>
              <a:t>		// </a:t>
            </a:r>
            <a:r>
              <a:rPr lang="en-US" sz="2400" b="0" dirty="0">
                <a:latin typeface="+mn-lt"/>
                <a:cs typeface="+mn-cs"/>
              </a:rPr>
              <a:t>construction code </a:t>
            </a:r>
          </a:p>
          <a:p>
            <a:pPr>
              <a:lnSpc>
                <a:spcPct val="80000"/>
              </a:lnSpc>
              <a:buFont typeface="Wingdings 2" pitchFamily="18" charset="2"/>
              <a:buNone/>
            </a:pPr>
            <a:r>
              <a:rPr lang="en-US" sz="2400" b="0" smtClean="0">
                <a:latin typeface="+mn-lt"/>
                <a:cs typeface="+mn-cs"/>
              </a:rPr>
              <a:t>	}</a:t>
            </a:r>
            <a:endParaRPr lang="en-US" sz="2400" b="0" dirty="0">
              <a:latin typeface="+mn-lt"/>
              <a:cs typeface="+mn-cs"/>
            </a:endParaRPr>
          </a:p>
          <a:p>
            <a:pPr>
              <a:lnSpc>
                <a:spcPct val="80000"/>
              </a:lnSpc>
              <a:buFont typeface="Wingdings 2" pitchFamily="18" charset="2"/>
              <a:buNone/>
            </a:pPr>
            <a:r>
              <a:rPr lang="en-US" sz="2400" b="0" dirty="0">
                <a:latin typeface="+mn-lt"/>
                <a:cs typeface="+mn-cs"/>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khởi</a:t>
            </a:r>
            <a:r>
              <a:rPr lang="en-US" b="1" dirty="0" smtClean="0"/>
              <a:t> </a:t>
            </a:r>
            <a:r>
              <a:rPr lang="en-US" b="1" dirty="0" err="1" smtClean="0"/>
              <a:t>tạo</a:t>
            </a:r>
            <a:r>
              <a:rPr lang="en-US" b="1" dirty="0" smtClean="0"/>
              <a:t> </a:t>
            </a:r>
            <a:r>
              <a:rPr lang="en-US" b="1" dirty="0" err="1" smtClean="0"/>
              <a:t>sao</a:t>
            </a:r>
            <a:r>
              <a:rPr lang="en-US" b="1" dirty="0" smtClean="0"/>
              <a:t> </a:t>
            </a:r>
            <a:r>
              <a:rPr lang="en-US" b="1" dirty="0" err="1" smtClean="0"/>
              <a:t>chép</a:t>
            </a:r>
            <a:endParaRPr lang="en-US" dirty="0"/>
          </a:p>
        </p:txBody>
      </p:sp>
      <p:sp>
        <p:nvSpPr>
          <p:cNvPr id="3" name="Content Placeholder 2"/>
          <p:cNvSpPr>
            <a:spLocks noGrp="1"/>
          </p:cNvSpPr>
          <p:nvPr>
            <p:ph idx="1"/>
          </p:nvPr>
        </p:nvSpPr>
        <p:spPr>
          <a:xfrm>
            <a:off x="457200" y="1600201"/>
            <a:ext cx="8229600" cy="533400"/>
          </a:xfrm>
        </p:spPr>
        <p:txBody>
          <a:bodyPr/>
          <a:lstStyle/>
          <a:p>
            <a:r>
              <a:rPr lang="en-US" sz="2600" dirty="0" smtClean="0"/>
              <a:t>C# </a:t>
            </a:r>
            <a:r>
              <a:rPr lang="en-US" sz="2600" dirty="0" err="1" smtClean="0"/>
              <a:t>không</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phương</a:t>
            </a:r>
            <a:r>
              <a:rPr lang="en-US" sz="2600" dirty="0" smtClean="0"/>
              <a:t> </a:t>
            </a:r>
            <a:r>
              <a:rPr lang="en-US" sz="2600" dirty="0" err="1" smtClean="0"/>
              <a:t>thức</a:t>
            </a:r>
            <a:r>
              <a:rPr lang="en-US" sz="2600" dirty="0" smtClean="0"/>
              <a:t> </a:t>
            </a:r>
            <a:r>
              <a:rPr lang="en-US" sz="2600" dirty="0" err="1" smtClean="0"/>
              <a:t>khởi</a:t>
            </a:r>
            <a:r>
              <a:rPr lang="en-US" sz="2600" dirty="0" smtClean="0"/>
              <a:t> </a:t>
            </a:r>
            <a:r>
              <a:rPr lang="en-US" sz="2600" dirty="0" err="1" smtClean="0"/>
              <a:t>tạo</a:t>
            </a:r>
            <a:r>
              <a:rPr lang="en-US" sz="2600" dirty="0" smtClean="0"/>
              <a:t> </a:t>
            </a:r>
            <a:r>
              <a:rPr lang="en-US" sz="2600" dirty="0" err="1" smtClean="0"/>
              <a:t>sao</a:t>
            </a:r>
            <a:r>
              <a:rPr lang="en-US" sz="2600" dirty="0" smtClean="0"/>
              <a:t> </a:t>
            </a:r>
            <a:r>
              <a:rPr lang="en-US" sz="2600" dirty="0" err="1" smtClean="0"/>
              <a:t>chép</a:t>
            </a:r>
            <a:endParaRPr lang="en-US" sz="2600" dirty="0"/>
          </a:p>
        </p:txBody>
      </p:sp>
      <p:sp>
        <p:nvSpPr>
          <p:cNvPr id="7" name="Rectangle 6"/>
          <p:cNvSpPr/>
          <p:nvPr/>
        </p:nvSpPr>
        <p:spPr>
          <a:xfrm>
            <a:off x="914400" y="2209800"/>
            <a:ext cx="6781800" cy="2862322"/>
          </a:xfrm>
          <a:prstGeom prst="rect">
            <a:avLst/>
          </a:prstGeom>
        </p:spPr>
        <p:txBody>
          <a:bodyPr wrap="square">
            <a:spAutoFit/>
          </a:bodyPr>
          <a:lstStyle/>
          <a:p>
            <a:r>
              <a:rPr lang="en-US" b="0" dirty="0" smtClean="0"/>
              <a:t>public </a:t>
            </a:r>
            <a:r>
              <a:rPr lang="en-US" b="0" dirty="0" err="1" smtClean="0"/>
              <a:t>ThoiGian</a:t>
            </a:r>
            <a:r>
              <a:rPr lang="en-US" b="0" dirty="0" smtClean="0"/>
              <a:t>( </a:t>
            </a:r>
            <a:r>
              <a:rPr lang="en-US" b="0" dirty="0" err="1" smtClean="0"/>
              <a:t>ThoiGian</a:t>
            </a:r>
            <a:r>
              <a:rPr lang="en-US" b="0" dirty="0" smtClean="0"/>
              <a:t> </a:t>
            </a:r>
            <a:r>
              <a:rPr lang="en-US" b="0" dirty="0" err="1" smtClean="0"/>
              <a:t>tg</a:t>
            </a:r>
            <a:r>
              <a:rPr lang="en-US" b="0" dirty="0" smtClean="0"/>
              <a:t>)</a:t>
            </a:r>
          </a:p>
          <a:p>
            <a:r>
              <a:rPr lang="en-US" b="0" dirty="0" smtClean="0"/>
              <a:t>{</a:t>
            </a:r>
          </a:p>
          <a:p>
            <a:r>
              <a:rPr lang="en-US" b="0" dirty="0" smtClean="0"/>
              <a:t>	Nam = </a:t>
            </a:r>
            <a:r>
              <a:rPr lang="en-US" b="0" dirty="0" err="1" smtClean="0"/>
              <a:t>tg.Nam</a:t>
            </a:r>
            <a:r>
              <a:rPr lang="en-US" b="0" dirty="0" smtClean="0"/>
              <a:t>;</a:t>
            </a:r>
          </a:p>
          <a:p>
            <a:r>
              <a:rPr lang="en-US" b="0" dirty="0" smtClean="0"/>
              <a:t>	</a:t>
            </a:r>
            <a:r>
              <a:rPr lang="en-US" b="0" dirty="0" err="1" smtClean="0"/>
              <a:t>Thang</a:t>
            </a:r>
            <a:r>
              <a:rPr lang="en-US" b="0" dirty="0" smtClean="0"/>
              <a:t> = </a:t>
            </a:r>
            <a:r>
              <a:rPr lang="en-US" b="0" dirty="0" err="1" smtClean="0"/>
              <a:t>tg.Thang</a:t>
            </a:r>
            <a:r>
              <a:rPr lang="en-US" b="0" dirty="0" smtClean="0"/>
              <a:t>;</a:t>
            </a:r>
          </a:p>
          <a:p>
            <a:r>
              <a:rPr lang="en-US" b="0" dirty="0" smtClean="0"/>
              <a:t>	</a:t>
            </a:r>
            <a:r>
              <a:rPr lang="en-US" b="0" dirty="0" err="1" smtClean="0"/>
              <a:t>Ngay</a:t>
            </a:r>
            <a:r>
              <a:rPr lang="en-US" b="0" dirty="0" smtClean="0"/>
              <a:t> = </a:t>
            </a:r>
            <a:r>
              <a:rPr lang="en-US" b="0" dirty="0" err="1" smtClean="0"/>
              <a:t>tg.Ngay</a:t>
            </a:r>
            <a:r>
              <a:rPr lang="en-US" b="0" dirty="0" smtClean="0"/>
              <a:t>;</a:t>
            </a:r>
          </a:p>
          <a:p>
            <a:r>
              <a:rPr lang="en-US" b="0" dirty="0" smtClean="0"/>
              <a:t>	</a:t>
            </a:r>
            <a:r>
              <a:rPr lang="en-US" b="0" dirty="0" err="1" smtClean="0"/>
              <a:t>Gio</a:t>
            </a:r>
            <a:r>
              <a:rPr lang="en-US" b="0" dirty="0" smtClean="0"/>
              <a:t> = </a:t>
            </a:r>
            <a:r>
              <a:rPr lang="en-US" b="0" dirty="0" err="1" smtClean="0"/>
              <a:t>tg.Gio</a:t>
            </a:r>
            <a:r>
              <a:rPr lang="en-US" b="0" dirty="0" smtClean="0"/>
              <a:t>;</a:t>
            </a:r>
          </a:p>
          <a:p>
            <a:r>
              <a:rPr lang="en-US" b="0" dirty="0" smtClean="0"/>
              <a:t>	</a:t>
            </a:r>
            <a:r>
              <a:rPr lang="en-US" b="0" dirty="0" err="1" smtClean="0"/>
              <a:t>Phut</a:t>
            </a:r>
            <a:r>
              <a:rPr lang="en-US" b="0" dirty="0" smtClean="0"/>
              <a:t> = </a:t>
            </a:r>
            <a:r>
              <a:rPr lang="en-US" b="0" dirty="0" err="1" smtClean="0"/>
              <a:t>tg.Phut</a:t>
            </a:r>
            <a:r>
              <a:rPr lang="en-US" b="0" dirty="0" smtClean="0"/>
              <a:t>;</a:t>
            </a:r>
          </a:p>
          <a:p>
            <a:r>
              <a:rPr lang="en-US" b="0" dirty="0" smtClean="0"/>
              <a:t>	</a:t>
            </a:r>
            <a:r>
              <a:rPr lang="en-US" b="0" dirty="0" err="1" smtClean="0"/>
              <a:t>Giay</a:t>
            </a:r>
            <a:r>
              <a:rPr lang="en-US" b="0" dirty="0" smtClean="0"/>
              <a:t> = </a:t>
            </a:r>
            <a:r>
              <a:rPr lang="en-US" b="0" dirty="0" err="1" smtClean="0"/>
              <a:t>tg.Giay</a:t>
            </a:r>
            <a:r>
              <a:rPr lang="en-US" b="0" dirty="0" smtClean="0"/>
              <a: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fr-FR" b="1"/>
              <a:t>Object Initializer</a:t>
            </a:r>
            <a:endParaRPr lang="en-US" b="1"/>
          </a:p>
        </p:txBody>
      </p:sp>
      <p:sp>
        <p:nvSpPr>
          <p:cNvPr id="3" name="Content Placeholder 2"/>
          <p:cNvSpPr>
            <a:spLocks noGrp="1"/>
          </p:cNvSpPr>
          <p:nvPr>
            <p:ph idx="1"/>
          </p:nvPr>
        </p:nvSpPr>
        <p:spPr>
          <a:xfrm>
            <a:off x="457200" y="1341437"/>
            <a:ext cx="8229600" cy="5211763"/>
          </a:xfrm>
        </p:spPr>
        <p:txBody>
          <a:bodyPr>
            <a:noAutofit/>
          </a:bodyPr>
          <a:lstStyle/>
          <a:p>
            <a:pPr marL="0" indent="0">
              <a:buNone/>
            </a:pPr>
            <a:r>
              <a:rPr lang="fr-FR" sz="1800" dirty="0" err="1"/>
              <a:t>Tính</a:t>
            </a:r>
            <a:r>
              <a:rPr lang="fr-FR" sz="1800" dirty="0"/>
              <a:t> </a:t>
            </a:r>
            <a:r>
              <a:rPr lang="fr-FR" sz="1800" dirty="0" err="1"/>
              <a:t>năng</a:t>
            </a:r>
            <a:r>
              <a:rPr lang="fr-FR" sz="1800" dirty="0"/>
              <a:t> </a:t>
            </a:r>
            <a:r>
              <a:rPr lang="fr-FR" sz="1800" dirty="0" err="1"/>
              <a:t>này</a:t>
            </a:r>
            <a:r>
              <a:rPr lang="fr-FR" sz="1800" dirty="0"/>
              <a:t> </a:t>
            </a:r>
            <a:r>
              <a:rPr lang="fr-FR" sz="1800" dirty="0" err="1"/>
              <a:t>giúp</a:t>
            </a:r>
            <a:r>
              <a:rPr lang="fr-FR" sz="1800" dirty="0"/>
              <a:t> ta </a:t>
            </a:r>
            <a:r>
              <a:rPr lang="fr-FR" sz="1800" dirty="0" err="1"/>
              <a:t>giảm</a:t>
            </a:r>
            <a:r>
              <a:rPr lang="fr-FR" sz="1800" dirty="0"/>
              <a:t> </a:t>
            </a:r>
            <a:r>
              <a:rPr lang="fr-FR" sz="1800" dirty="0" err="1"/>
              <a:t>thiểu</a:t>
            </a:r>
            <a:r>
              <a:rPr lang="fr-FR" sz="1800" dirty="0"/>
              <a:t> </a:t>
            </a:r>
            <a:r>
              <a:rPr lang="fr-FR" sz="1800" dirty="0" err="1"/>
              <a:t>sự</a:t>
            </a:r>
            <a:r>
              <a:rPr lang="fr-FR" sz="1800" dirty="0"/>
              <a:t> </a:t>
            </a:r>
            <a:r>
              <a:rPr lang="fr-FR" sz="1800" dirty="0" err="1"/>
              <a:t>dài</a:t>
            </a:r>
            <a:r>
              <a:rPr lang="fr-FR" sz="1800" dirty="0"/>
              <a:t> </a:t>
            </a:r>
            <a:r>
              <a:rPr lang="fr-FR" sz="1800" dirty="0" err="1"/>
              <a:t>dòng</a:t>
            </a:r>
            <a:r>
              <a:rPr lang="fr-FR" sz="1800" dirty="0"/>
              <a:t> khi </a:t>
            </a:r>
            <a:r>
              <a:rPr lang="fr-FR" sz="1800" dirty="0" err="1"/>
              <a:t>khai</a:t>
            </a:r>
            <a:r>
              <a:rPr lang="fr-FR" sz="1800" dirty="0"/>
              <a:t> </a:t>
            </a:r>
            <a:r>
              <a:rPr lang="fr-FR" sz="1800" dirty="0" err="1"/>
              <a:t>báo</a:t>
            </a:r>
            <a:r>
              <a:rPr lang="fr-FR" sz="1800" dirty="0"/>
              <a:t> </a:t>
            </a:r>
            <a:r>
              <a:rPr lang="fr-FR" sz="1800" dirty="0" err="1"/>
              <a:t>mới</a:t>
            </a:r>
            <a:r>
              <a:rPr lang="fr-FR" sz="1800" dirty="0"/>
              <a:t> </a:t>
            </a:r>
            <a:r>
              <a:rPr lang="fr-FR" sz="1800" dirty="0" err="1"/>
              <a:t>một</a:t>
            </a:r>
            <a:r>
              <a:rPr lang="fr-FR" sz="1800" dirty="0"/>
              <a:t> </a:t>
            </a:r>
            <a:r>
              <a:rPr lang="fr-FR" sz="1800" dirty="0" err="1"/>
              <a:t>đối</a:t>
            </a:r>
            <a:r>
              <a:rPr lang="fr-FR" sz="1800" dirty="0"/>
              <a:t> </a:t>
            </a:r>
            <a:r>
              <a:rPr lang="fr-FR" sz="1800" dirty="0" err="1"/>
              <a:t>tượng</a:t>
            </a:r>
            <a:r>
              <a:rPr lang="fr-FR" sz="1800" dirty="0"/>
              <a:t>. </a:t>
            </a:r>
            <a:r>
              <a:rPr lang="fr-FR" sz="1800" dirty="0" err="1"/>
              <a:t>Thay</a:t>
            </a:r>
            <a:r>
              <a:rPr lang="fr-FR" sz="1800" dirty="0"/>
              <a:t> </a:t>
            </a:r>
            <a:r>
              <a:rPr lang="fr-FR" sz="1800" dirty="0" err="1"/>
              <a:t>vì</a:t>
            </a:r>
            <a:r>
              <a:rPr lang="fr-FR" sz="1800" dirty="0"/>
              <a:t> </a:t>
            </a:r>
            <a:r>
              <a:rPr lang="fr-FR" sz="1800" dirty="0" err="1"/>
              <a:t>dùng</a:t>
            </a:r>
            <a:r>
              <a:rPr lang="fr-FR" sz="1800" dirty="0"/>
              <a:t> </a:t>
            </a:r>
            <a:r>
              <a:rPr lang="fr-FR" sz="1800" dirty="0" err="1"/>
              <a:t>cách</a:t>
            </a:r>
            <a:r>
              <a:rPr lang="fr-FR" sz="1800" dirty="0"/>
              <a:t> </a:t>
            </a:r>
            <a:r>
              <a:rPr lang="fr-FR" sz="1800" dirty="0" err="1"/>
              <a:t>định</a:t>
            </a:r>
            <a:r>
              <a:rPr lang="fr-FR" sz="1800" dirty="0"/>
              <a:t> </a:t>
            </a:r>
            <a:r>
              <a:rPr lang="fr-FR" sz="1800" dirty="0" err="1"/>
              <a:t>giá</a:t>
            </a:r>
            <a:r>
              <a:rPr lang="fr-FR" sz="1800" dirty="0"/>
              <a:t> </a:t>
            </a:r>
            <a:r>
              <a:rPr lang="fr-FR" sz="1800" dirty="0" err="1"/>
              <a:t>trị</a:t>
            </a:r>
            <a:r>
              <a:rPr lang="fr-FR" sz="1800" dirty="0"/>
              <a:t> </a:t>
            </a:r>
            <a:r>
              <a:rPr lang="fr-FR" sz="1800" dirty="0" err="1"/>
              <a:t>member</a:t>
            </a:r>
            <a:r>
              <a:rPr lang="fr-FR" sz="1800" dirty="0"/>
              <a:t> </a:t>
            </a:r>
            <a:r>
              <a:rPr lang="fr-FR" sz="1800" dirty="0" err="1"/>
              <a:t>thông</a:t>
            </a:r>
            <a:r>
              <a:rPr lang="fr-FR" sz="1800" dirty="0"/>
              <a:t> qua instance </a:t>
            </a:r>
            <a:r>
              <a:rPr lang="fr-FR" sz="1800" dirty="0" err="1"/>
              <a:t>của</a:t>
            </a:r>
            <a:r>
              <a:rPr lang="fr-FR" sz="1800" dirty="0"/>
              <a:t> </a:t>
            </a:r>
            <a:r>
              <a:rPr lang="fr-FR" sz="1800" dirty="0" err="1"/>
              <a:t>đối</a:t>
            </a:r>
            <a:r>
              <a:rPr lang="fr-FR" sz="1800" dirty="0"/>
              <a:t> </a:t>
            </a:r>
            <a:r>
              <a:rPr lang="fr-FR" sz="1800" dirty="0" err="1"/>
              <a:t>tượng</a:t>
            </a:r>
            <a:r>
              <a:rPr lang="fr-FR" sz="1800" dirty="0"/>
              <a:t>, ta </a:t>
            </a:r>
            <a:r>
              <a:rPr lang="fr-FR" sz="1800" dirty="0" err="1"/>
              <a:t>có</a:t>
            </a:r>
            <a:r>
              <a:rPr lang="fr-FR" sz="1800" dirty="0"/>
              <a:t> </a:t>
            </a:r>
            <a:r>
              <a:rPr lang="fr-FR" sz="1800" dirty="0" err="1"/>
              <a:t>thể</a:t>
            </a:r>
            <a:r>
              <a:rPr lang="fr-FR" sz="1800" dirty="0"/>
              <a:t> </a:t>
            </a:r>
            <a:r>
              <a:rPr lang="fr-FR" sz="1800" dirty="0" err="1"/>
              <a:t>định</a:t>
            </a:r>
            <a:r>
              <a:rPr lang="fr-FR" sz="1800" dirty="0"/>
              <a:t> </a:t>
            </a:r>
            <a:r>
              <a:rPr lang="fr-FR" sz="1800" dirty="0" err="1"/>
              <a:t>trực</a:t>
            </a:r>
            <a:r>
              <a:rPr lang="fr-FR" sz="1800" dirty="0"/>
              <a:t> </a:t>
            </a:r>
            <a:r>
              <a:rPr lang="fr-FR" sz="1800" dirty="0" err="1"/>
              <a:t>tiếp</a:t>
            </a:r>
            <a:r>
              <a:rPr lang="fr-FR" sz="1800" dirty="0"/>
              <a:t> </a:t>
            </a:r>
            <a:r>
              <a:rPr lang="fr-FR" sz="1800" dirty="0" err="1"/>
              <a:t>ngay</a:t>
            </a:r>
            <a:r>
              <a:rPr lang="fr-FR" sz="1800" dirty="0"/>
              <a:t> khi </a:t>
            </a:r>
            <a:r>
              <a:rPr lang="fr-FR" sz="1800" dirty="0" err="1"/>
              <a:t>vừa</a:t>
            </a:r>
            <a:r>
              <a:rPr lang="fr-FR" sz="1800" dirty="0"/>
              <a:t> </a:t>
            </a:r>
            <a:r>
              <a:rPr lang="fr-FR" sz="1800" dirty="0" err="1"/>
              <a:t>khai</a:t>
            </a:r>
            <a:r>
              <a:rPr lang="fr-FR" sz="1800" dirty="0"/>
              <a:t> </a:t>
            </a:r>
            <a:r>
              <a:rPr lang="fr-FR" sz="1800" dirty="0" err="1"/>
              <a:t>báo</a:t>
            </a:r>
            <a:r>
              <a:rPr lang="fr-FR" sz="1800" dirty="0"/>
              <a:t> </a:t>
            </a:r>
            <a:r>
              <a:rPr lang="fr-FR" sz="1800" dirty="0" err="1"/>
              <a:t>đối</a:t>
            </a:r>
            <a:r>
              <a:rPr lang="fr-FR" sz="1800" dirty="0"/>
              <a:t> </a:t>
            </a:r>
            <a:r>
              <a:rPr lang="fr-FR" sz="1800" dirty="0" err="1" smtClean="0"/>
              <a:t>tượng</a:t>
            </a:r>
            <a:endParaRPr lang="fr-FR" sz="1800" dirty="0" smtClean="0"/>
          </a:p>
          <a:p>
            <a:pPr marL="0" indent="0">
              <a:buNone/>
            </a:pPr>
            <a:r>
              <a:rPr lang="fr-FR" sz="1800" dirty="0" err="1" smtClean="0"/>
              <a:t>Ví</a:t>
            </a:r>
            <a:r>
              <a:rPr lang="fr-FR" sz="1800" dirty="0" smtClean="0"/>
              <a:t> </a:t>
            </a:r>
            <a:r>
              <a:rPr lang="fr-FR" sz="1800" dirty="0" err="1" smtClean="0"/>
              <a:t>dụ</a:t>
            </a:r>
            <a:r>
              <a:rPr lang="fr-FR" sz="1800" dirty="0" smtClean="0"/>
              <a:t>:</a:t>
            </a:r>
          </a:p>
          <a:p>
            <a:pPr marL="0" indent="0">
              <a:buNone/>
              <a:tabLst>
                <a:tab pos="398463" algn="l"/>
              </a:tabLst>
            </a:pPr>
            <a:r>
              <a:rPr lang="en-US" sz="1800" dirty="0" smtClean="0"/>
              <a:t>	public </a:t>
            </a:r>
            <a:r>
              <a:rPr lang="en-US" sz="1800" dirty="0"/>
              <a:t>class Person</a:t>
            </a:r>
          </a:p>
          <a:p>
            <a:pPr marL="0" indent="0">
              <a:buNone/>
            </a:pPr>
            <a:r>
              <a:rPr lang="en-US" sz="1800" dirty="0"/>
              <a:t>        {</a:t>
            </a:r>
          </a:p>
          <a:p>
            <a:pPr marL="0" indent="0">
              <a:buNone/>
            </a:pPr>
            <a:r>
              <a:rPr lang="en-US" sz="1800" dirty="0"/>
              <a:t>            public string Name { get; set; }</a:t>
            </a:r>
          </a:p>
          <a:p>
            <a:pPr marL="0" indent="0">
              <a:buNone/>
            </a:pPr>
            <a:r>
              <a:rPr lang="en-US" sz="1800" dirty="0"/>
              <a:t>            public </a:t>
            </a:r>
            <a:r>
              <a:rPr lang="en-US" sz="1800" dirty="0" err="1"/>
              <a:t>int</a:t>
            </a:r>
            <a:r>
              <a:rPr lang="en-US" sz="1800" dirty="0"/>
              <a:t> Age { get; set; }</a:t>
            </a:r>
          </a:p>
          <a:p>
            <a:pPr marL="0" indent="0">
              <a:buNone/>
            </a:pPr>
            <a:r>
              <a:rPr lang="en-US" sz="1800" dirty="0"/>
              <a:t>        </a:t>
            </a:r>
            <a:r>
              <a:rPr lang="en-US" sz="1800" dirty="0" smtClean="0"/>
              <a:t>}</a:t>
            </a:r>
          </a:p>
          <a:p>
            <a:pPr marL="0" indent="0">
              <a:buNone/>
              <a:tabLst>
                <a:tab pos="398463" algn="l"/>
              </a:tabLst>
            </a:pPr>
            <a:r>
              <a:rPr lang="en-US" sz="1800" dirty="0"/>
              <a:t>	</a:t>
            </a:r>
            <a:r>
              <a:rPr lang="en-US" sz="1800" dirty="0" smtClean="0"/>
              <a:t>public </a:t>
            </a:r>
            <a:r>
              <a:rPr lang="en-US" sz="1800" dirty="0"/>
              <a:t>class Program</a:t>
            </a:r>
          </a:p>
          <a:p>
            <a:pPr marL="0" indent="0">
              <a:buNone/>
            </a:pPr>
            <a:r>
              <a:rPr lang="en-US" sz="1800" dirty="0"/>
              <a:t>        {</a:t>
            </a:r>
          </a:p>
          <a:p>
            <a:pPr marL="0" indent="0">
              <a:buNone/>
            </a:pPr>
            <a:r>
              <a:rPr lang="en-US" sz="1800" dirty="0"/>
              <a:t>            static void Main(string[] </a:t>
            </a:r>
            <a:r>
              <a:rPr lang="en-US" sz="1800" dirty="0" err="1"/>
              <a:t>args</a:t>
            </a:r>
            <a:r>
              <a:rPr lang="en-US" sz="1800" dirty="0"/>
              <a:t>)</a:t>
            </a:r>
          </a:p>
          <a:p>
            <a:pPr marL="0" indent="0">
              <a:buNone/>
            </a:pPr>
            <a:r>
              <a:rPr lang="en-US" sz="1800" dirty="0"/>
              <a:t>            {</a:t>
            </a:r>
          </a:p>
          <a:p>
            <a:pPr marL="0" indent="0">
              <a:buNone/>
            </a:pPr>
            <a:r>
              <a:rPr lang="en-US" sz="1800" b="1" dirty="0"/>
              <a:t>                </a:t>
            </a:r>
            <a:r>
              <a:rPr lang="en-US" sz="1800" b="1" dirty="0" err="1"/>
              <a:t>var</a:t>
            </a:r>
            <a:r>
              <a:rPr lang="en-US" sz="1800" b="1" dirty="0"/>
              <a:t> person = new Person() {Name = </a:t>
            </a:r>
            <a:r>
              <a:rPr lang="en-US" sz="1800" b="1" dirty="0" smtClean="0"/>
              <a:t>“John", </a:t>
            </a:r>
            <a:r>
              <a:rPr lang="en-US" sz="1800" b="1" dirty="0"/>
              <a:t>Age = </a:t>
            </a:r>
            <a:r>
              <a:rPr lang="en-US" sz="1800" b="1" dirty="0" smtClean="0"/>
              <a:t>25</a:t>
            </a:r>
            <a:r>
              <a:rPr lang="en-US" sz="1800" b="1" dirty="0"/>
              <a:t>};</a:t>
            </a:r>
            <a:endParaRPr lang="en-US" sz="1800" dirty="0"/>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33346177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r>
              <a:rPr lang="en-US" sz="3600" b="1"/>
              <a:t>Named Arguments </a:t>
            </a:r>
            <a:r>
              <a:rPr lang="en-US" sz="3600" b="1" smtClean="0"/>
              <a:t>và </a:t>
            </a:r>
            <a:r>
              <a:rPr lang="en-US" sz="3600" b="1"/>
              <a:t>Optional Parameters</a:t>
            </a:r>
          </a:p>
        </p:txBody>
      </p:sp>
      <p:sp>
        <p:nvSpPr>
          <p:cNvPr id="3" name="Content Placeholder 2"/>
          <p:cNvSpPr>
            <a:spLocks noGrp="1"/>
          </p:cNvSpPr>
          <p:nvPr>
            <p:ph idx="1"/>
          </p:nvPr>
        </p:nvSpPr>
        <p:spPr>
          <a:xfrm>
            <a:off x="457200" y="1493837"/>
            <a:ext cx="8229600" cy="4525963"/>
          </a:xfrm>
        </p:spPr>
        <p:txBody>
          <a:bodyPr>
            <a:normAutofit lnSpcReduction="10000"/>
          </a:bodyPr>
          <a:lstStyle/>
          <a:p>
            <a:pPr marL="0" indent="0">
              <a:buNone/>
            </a:pPr>
            <a:r>
              <a:rPr lang="en-US" sz="2400" b="1" dirty="0"/>
              <a:t>Optional parameters: </a:t>
            </a:r>
            <a:r>
              <a:rPr lang="en-US" sz="2400" dirty="0" err="1"/>
              <a:t>Một</a:t>
            </a:r>
            <a:r>
              <a:rPr lang="en-US" sz="2400" dirty="0"/>
              <a:t> </a:t>
            </a:r>
            <a:r>
              <a:rPr lang="en-US" sz="2400" dirty="0" err="1"/>
              <a:t>tham</a:t>
            </a:r>
            <a:r>
              <a:rPr lang="en-US" sz="2400" dirty="0"/>
              <a:t> </a:t>
            </a:r>
            <a:r>
              <a:rPr lang="en-US" sz="2400" dirty="0" err="1"/>
              <a:t>số</a:t>
            </a:r>
            <a:r>
              <a:rPr lang="en-US" sz="2400" dirty="0"/>
              <a:t> </a:t>
            </a:r>
            <a:r>
              <a:rPr lang="en-US" sz="2400" dirty="0" err="1"/>
              <a:t>được</a:t>
            </a:r>
            <a:r>
              <a:rPr lang="en-US" sz="2400" dirty="0"/>
              <a:t> </a:t>
            </a:r>
            <a:r>
              <a:rPr lang="en-US" sz="2400" dirty="0" err="1"/>
              <a:t>khai</a:t>
            </a:r>
            <a:r>
              <a:rPr lang="en-US" sz="2400" dirty="0"/>
              <a:t> </a:t>
            </a:r>
            <a:r>
              <a:rPr lang="en-US" sz="2400" dirty="0" err="1"/>
              <a:t>báo</a:t>
            </a:r>
            <a:r>
              <a:rPr lang="en-US" sz="2400" dirty="0"/>
              <a:t> </a:t>
            </a:r>
            <a:r>
              <a:rPr lang="en-US" sz="2400" dirty="0" err="1"/>
              <a:t>là</a:t>
            </a:r>
            <a:r>
              <a:rPr lang="en-US" sz="2400" dirty="0"/>
              <a:t> </a:t>
            </a:r>
            <a:r>
              <a:rPr lang="en-US" sz="2400" dirty="0" err="1"/>
              <a:t>tùy</a:t>
            </a:r>
            <a:r>
              <a:rPr lang="en-US" sz="2400" dirty="0"/>
              <a:t> </a:t>
            </a:r>
            <a:r>
              <a:rPr lang="en-US" sz="2400" dirty="0" err="1"/>
              <a:t>chọn</a:t>
            </a:r>
            <a:r>
              <a:rPr lang="en-US" sz="2400" dirty="0"/>
              <a:t> </a:t>
            </a:r>
            <a:r>
              <a:rPr lang="en-US" sz="2400" dirty="0" err="1"/>
              <a:t>bằng</a:t>
            </a:r>
            <a:r>
              <a:rPr lang="en-US" sz="2400" dirty="0"/>
              <a:t> </a:t>
            </a:r>
            <a:r>
              <a:rPr lang="en-US" sz="2400" dirty="0" err="1"/>
              <a:t>cách</a:t>
            </a:r>
            <a:r>
              <a:rPr lang="en-US" sz="2400" dirty="0"/>
              <a:t> </a:t>
            </a:r>
            <a:r>
              <a:rPr lang="en-US" sz="2400" dirty="0" err="1"/>
              <a:t>đặt</a:t>
            </a:r>
            <a:r>
              <a:rPr lang="en-US" sz="2400" dirty="0"/>
              <a:t> </a:t>
            </a:r>
            <a:r>
              <a:rPr lang="en-US" sz="2400" dirty="0" err="1"/>
              <a:t>một</a:t>
            </a:r>
            <a:r>
              <a:rPr lang="en-US" sz="2400" dirty="0"/>
              <a:t> </a:t>
            </a:r>
            <a:r>
              <a:rPr lang="en-US" sz="2400" dirty="0" err="1"/>
              <a:t>giá</a:t>
            </a:r>
            <a:r>
              <a:rPr lang="en-US" sz="2400" dirty="0"/>
              <a:t> </a:t>
            </a:r>
            <a:r>
              <a:rPr lang="en-US" sz="2400" dirty="0" err="1"/>
              <a:t>trị</a:t>
            </a:r>
            <a:r>
              <a:rPr lang="en-US" sz="2400" dirty="0"/>
              <a:t> </a:t>
            </a:r>
            <a:r>
              <a:rPr lang="en-US" sz="2400" dirty="0" err="1"/>
              <a:t>cho</a:t>
            </a:r>
            <a:r>
              <a:rPr lang="en-US" sz="2400" dirty="0"/>
              <a:t> </a:t>
            </a:r>
            <a:r>
              <a:rPr lang="en-US" sz="2400" dirty="0" err="1"/>
              <a:t>nó</a:t>
            </a:r>
            <a:r>
              <a:rPr lang="en-US" sz="2400" dirty="0"/>
              <a:t>:</a:t>
            </a:r>
          </a:p>
          <a:p>
            <a:pPr marL="0" indent="0">
              <a:buNone/>
            </a:pPr>
            <a:r>
              <a:rPr lang="en-US" sz="2400" dirty="0" err="1"/>
              <a:t>Ví</a:t>
            </a:r>
            <a:r>
              <a:rPr lang="en-US" sz="2400" dirty="0"/>
              <a:t> </a:t>
            </a:r>
            <a:r>
              <a:rPr lang="en-US" sz="2400" dirty="0" err="1" smtClean="0"/>
              <a:t>dụ</a:t>
            </a:r>
            <a:r>
              <a:rPr lang="en-US" sz="2400" dirty="0" smtClean="0"/>
              <a:t>:</a:t>
            </a:r>
            <a:endParaRPr lang="en-US" sz="2400" dirty="0"/>
          </a:p>
          <a:p>
            <a:pPr marL="0" indent="0">
              <a:buNone/>
            </a:pPr>
            <a:r>
              <a:rPr lang="en-US" sz="2400" dirty="0"/>
              <a:t>public </a:t>
            </a:r>
            <a:r>
              <a:rPr lang="en-US" sz="2400" dirty="0" err="1" smtClean="0"/>
              <a:t>MyClass</a:t>
            </a:r>
            <a:r>
              <a:rPr lang="en-US" sz="2400" dirty="0" smtClean="0"/>
              <a:t>(</a:t>
            </a:r>
            <a:r>
              <a:rPr lang="en-US" sz="2400" dirty="0" err="1" smtClean="0"/>
              <a:t>int</a:t>
            </a:r>
            <a:r>
              <a:rPr lang="en-US" sz="2400" dirty="0" smtClean="0"/>
              <a:t> </a:t>
            </a:r>
            <a:r>
              <a:rPr lang="en-US" sz="2400" dirty="0"/>
              <a:t>x, </a:t>
            </a:r>
            <a:r>
              <a:rPr lang="en-US" sz="2400" dirty="0" err="1"/>
              <a:t>int</a:t>
            </a:r>
            <a:r>
              <a:rPr lang="en-US" sz="2400" dirty="0"/>
              <a:t> y = 5, </a:t>
            </a:r>
            <a:r>
              <a:rPr lang="en-US" sz="2400" dirty="0" err="1"/>
              <a:t>int</a:t>
            </a:r>
            <a:r>
              <a:rPr lang="en-US" sz="2400" dirty="0"/>
              <a:t> z = 7)</a:t>
            </a:r>
          </a:p>
          <a:p>
            <a:pPr marL="0" indent="0">
              <a:buNone/>
            </a:pPr>
            <a:r>
              <a:rPr lang="en-US" sz="2400" dirty="0"/>
              <a:t>{</a:t>
            </a:r>
          </a:p>
          <a:p>
            <a:pPr marL="0" indent="0">
              <a:buNone/>
            </a:pPr>
            <a:r>
              <a:rPr lang="en-US" sz="2400" dirty="0"/>
              <a:t>    .....</a:t>
            </a:r>
          </a:p>
          <a:p>
            <a:pPr marL="0" indent="0">
              <a:buNone/>
            </a:pPr>
            <a:r>
              <a:rPr lang="en-US" sz="2400" dirty="0"/>
              <a:t>}</a:t>
            </a:r>
          </a:p>
          <a:p>
            <a:pPr marL="0" indent="0">
              <a:buNone/>
            </a:pPr>
            <a:r>
              <a:rPr lang="en-US" sz="2400" dirty="0" err="1" smtClean="0"/>
              <a:t>MyClass</a:t>
            </a:r>
            <a:r>
              <a:rPr lang="en-US" sz="2400" dirty="0" smtClean="0"/>
              <a:t> </a:t>
            </a:r>
            <a:r>
              <a:rPr lang="en-US" sz="2400" dirty="0" err="1" smtClean="0"/>
              <a:t>myClass</a:t>
            </a:r>
            <a:r>
              <a:rPr lang="en-US" sz="2400" dirty="0" smtClean="0"/>
              <a:t> = new </a:t>
            </a:r>
            <a:r>
              <a:rPr lang="en-US" sz="2400" dirty="0" err="1" smtClean="0"/>
              <a:t>MyClass</a:t>
            </a:r>
            <a:r>
              <a:rPr lang="en-US" sz="2400" dirty="0" smtClean="0"/>
              <a:t>(1</a:t>
            </a:r>
            <a:r>
              <a:rPr lang="en-US" sz="2400" dirty="0"/>
              <a:t>, 2, 3); // </a:t>
            </a:r>
            <a:r>
              <a:rPr lang="en-US" sz="2400" dirty="0" err="1" smtClean="0"/>
              <a:t>gọi</a:t>
            </a:r>
            <a:r>
              <a:rPr lang="en-US" sz="2400" dirty="0" smtClean="0"/>
              <a:t> constructor </a:t>
            </a:r>
            <a:r>
              <a:rPr lang="en-US" sz="2400" dirty="0" err="1" smtClean="0"/>
              <a:t>của</a:t>
            </a:r>
            <a:r>
              <a:rPr lang="en-US" sz="2400" dirty="0" smtClean="0"/>
              <a:t> </a:t>
            </a:r>
            <a:r>
              <a:rPr lang="en-US" sz="2400" dirty="0" err="1" smtClean="0"/>
              <a:t>lớp</a:t>
            </a:r>
            <a:r>
              <a:rPr lang="en-US" sz="2400" dirty="0" smtClean="0"/>
              <a:t> </a:t>
            </a:r>
            <a:r>
              <a:rPr lang="en-US" sz="2400" dirty="0" err="1" smtClean="0"/>
              <a:t>MyClass</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2); </a:t>
            </a:r>
            <a:r>
              <a:rPr lang="en-US" sz="2400" dirty="0" smtClean="0"/>
              <a:t>// </a:t>
            </a:r>
            <a:r>
              <a:rPr lang="en-US" sz="2400" dirty="0" err="1" smtClean="0"/>
              <a:t>thiếu</a:t>
            </a:r>
            <a:r>
              <a:rPr lang="en-US" sz="2400" dirty="0" smtClean="0"/>
              <a:t> </a:t>
            </a:r>
            <a:r>
              <a:rPr lang="en-US" sz="2400" dirty="0" err="1" smtClean="0"/>
              <a:t>tham</a:t>
            </a:r>
            <a:r>
              <a:rPr lang="en-US" sz="2400" dirty="0" smtClean="0"/>
              <a:t> </a:t>
            </a:r>
            <a:r>
              <a:rPr lang="en-US" sz="2400" dirty="0" err="1" smtClean="0"/>
              <a:t>số</a:t>
            </a:r>
            <a:r>
              <a:rPr lang="en-US" sz="2400" dirty="0" smtClean="0"/>
              <a:t> z</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 </a:t>
            </a:r>
            <a:r>
              <a:rPr lang="en-US" sz="2400" dirty="0" err="1" smtClean="0"/>
              <a:t>thiếu</a:t>
            </a:r>
            <a:r>
              <a:rPr lang="en-US" sz="2400" dirty="0" smtClean="0"/>
              <a:t> </a:t>
            </a:r>
            <a:r>
              <a:rPr lang="en-US" sz="2400" dirty="0" err="1" smtClean="0"/>
              <a:t>tham</a:t>
            </a:r>
            <a:r>
              <a:rPr lang="en-US" sz="2400" dirty="0" smtClean="0"/>
              <a:t> </a:t>
            </a:r>
            <a:r>
              <a:rPr lang="en-US" sz="2400" dirty="0" err="1" smtClean="0"/>
              <a:t>số</a:t>
            </a:r>
            <a:r>
              <a:rPr lang="en-US" sz="2400" dirty="0" smtClean="0"/>
              <a:t> y </a:t>
            </a:r>
            <a:r>
              <a:rPr lang="en-US" sz="2400" dirty="0" err="1" smtClean="0"/>
              <a:t>và</a:t>
            </a:r>
            <a:r>
              <a:rPr lang="en-US" sz="2400" dirty="0" smtClean="0"/>
              <a:t> z</a:t>
            </a:r>
            <a:endParaRPr lang="en-US" sz="2400" dirty="0"/>
          </a:p>
          <a:p>
            <a:pPr marL="0" indent="0">
              <a:buNone/>
            </a:pPr>
            <a:endParaRPr lang="en-US" sz="2400" dirty="0"/>
          </a:p>
        </p:txBody>
      </p:sp>
    </p:spTree>
    <p:extLst>
      <p:ext uri="{BB962C8B-B14F-4D97-AF65-F5344CB8AC3E}">
        <p14:creationId xmlns:p14="http://schemas.microsoft.com/office/powerpoint/2010/main" val="38406770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lstStyle/>
          <a:p>
            <a:pPr marL="0" indent="0">
              <a:buNone/>
            </a:pPr>
            <a:r>
              <a:rPr lang="en-US" sz="2400" b="1" dirty="0"/>
              <a:t>Named and optional arguments: </a:t>
            </a:r>
            <a:r>
              <a:rPr lang="en-US" sz="2400" dirty="0" smtClean="0"/>
              <a:t>C#  </a:t>
            </a:r>
            <a:r>
              <a:rPr lang="en-US" sz="2400" dirty="0" err="1"/>
              <a:t>không</a:t>
            </a:r>
            <a:r>
              <a:rPr lang="en-US" sz="2400" dirty="0"/>
              <a:t> </a:t>
            </a:r>
            <a:r>
              <a:rPr lang="en-US" sz="2400" dirty="0" err="1"/>
              <a:t>cho</a:t>
            </a:r>
            <a:r>
              <a:rPr lang="en-US" sz="2400" dirty="0"/>
              <a:t> </a:t>
            </a:r>
            <a:r>
              <a:rPr lang="en-US" sz="2400" dirty="0" err="1"/>
              <a:t>phép</a:t>
            </a:r>
            <a:r>
              <a:rPr lang="en-US" sz="2400" dirty="0"/>
              <a:t> </a:t>
            </a:r>
            <a:r>
              <a:rPr lang="en-US" sz="2400" dirty="0" err="1"/>
              <a:t>để</a:t>
            </a:r>
            <a:r>
              <a:rPr lang="en-US" sz="2400" dirty="0"/>
              <a:t> </a:t>
            </a:r>
            <a:r>
              <a:rPr lang="en-US" sz="2400" dirty="0" err="1"/>
              <a:t>trống</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ở </a:t>
            </a:r>
            <a:r>
              <a:rPr lang="en-US" sz="2400" dirty="0" err="1"/>
              <a:t>giữa</a:t>
            </a:r>
            <a:r>
              <a:rPr lang="en-US" sz="2400" dirty="0"/>
              <a:t> </a:t>
            </a:r>
            <a:r>
              <a:rPr lang="en-US" sz="2400" dirty="0" err="1"/>
              <a:t>ví</a:t>
            </a:r>
            <a:r>
              <a:rPr lang="en-US" sz="2400" dirty="0"/>
              <a:t> </a:t>
            </a:r>
            <a:r>
              <a:rPr lang="en-US" sz="2400" dirty="0" err="1"/>
              <a:t>dụ</a:t>
            </a:r>
            <a:r>
              <a:rPr lang="en-US" sz="2400" dirty="0"/>
              <a:t> </a:t>
            </a:r>
            <a:r>
              <a:rPr lang="en-US" sz="2400" dirty="0" err="1" smtClean="0"/>
              <a:t>MyClass</a:t>
            </a:r>
            <a:r>
              <a:rPr lang="en-US" sz="2400" dirty="0" smtClean="0"/>
              <a:t>(1</a:t>
            </a:r>
            <a:r>
              <a:rPr lang="en-US" sz="2400" dirty="0"/>
              <a:t>, , 3). </a:t>
            </a:r>
            <a:r>
              <a:rPr lang="en-US" sz="2400" dirty="0" err="1"/>
              <a:t>Nếu</a:t>
            </a:r>
            <a:r>
              <a:rPr lang="en-US" sz="2400" dirty="0"/>
              <a:t> </a:t>
            </a:r>
            <a:r>
              <a:rPr lang="en-US" sz="2400" dirty="0" err="1"/>
              <a:t>muốn</a:t>
            </a:r>
            <a:r>
              <a:rPr lang="en-US" sz="2400" dirty="0"/>
              <a:t> </a:t>
            </a:r>
            <a:r>
              <a:rPr lang="en-US" sz="2400" dirty="0" err="1"/>
              <a:t>bỏ</a:t>
            </a:r>
            <a:r>
              <a:rPr lang="en-US" sz="2400" dirty="0"/>
              <a:t> </a:t>
            </a:r>
            <a:r>
              <a:rPr lang="en-US" sz="2400" dirty="0" err="1"/>
              <a:t>trống</a:t>
            </a:r>
            <a:r>
              <a:rPr lang="en-US" sz="2400" dirty="0"/>
              <a:t> </a:t>
            </a:r>
            <a:r>
              <a:rPr lang="en-US" sz="2400" dirty="0" err="1"/>
              <a:t>các</a:t>
            </a:r>
            <a:r>
              <a:rPr lang="en-US" sz="2400" dirty="0"/>
              <a:t> </a:t>
            </a:r>
            <a:r>
              <a:rPr lang="en-US" sz="2400" dirty="0" err="1"/>
              <a:t>tham</a:t>
            </a:r>
            <a:r>
              <a:rPr lang="en-US" sz="2400" dirty="0"/>
              <a:t> </a:t>
            </a:r>
            <a:r>
              <a:rPr lang="en-US" sz="2400" dirty="0" err="1"/>
              <a:t>số</a:t>
            </a:r>
            <a:r>
              <a:rPr lang="en-US" sz="2400" dirty="0"/>
              <a:t> ở </a:t>
            </a:r>
            <a:r>
              <a:rPr lang="en-US" sz="2400" dirty="0" err="1"/>
              <a:t>giữa</a:t>
            </a:r>
            <a:r>
              <a:rPr lang="en-US" sz="2400" dirty="0"/>
              <a:t>, </a:t>
            </a:r>
            <a:r>
              <a:rPr lang="en-US" sz="2400" dirty="0" err="1"/>
              <a:t>mỗi</a:t>
            </a:r>
            <a:r>
              <a:rPr lang="en-US" sz="2400" dirty="0"/>
              <a:t> </a:t>
            </a:r>
            <a:r>
              <a:rPr lang="en-US" sz="2400" dirty="0" err="1"/>
              <a:t>tham</a:t>
            </a:r>
            <a:r>
              <a:rPr lang="en-US" sz="2400" dirty="0"/>
              <a:t> </a:t>
            </a:r>
            <a:r>
              <a:rPr lang="en-US" sz="2400" dirty="0" err="1"/>
              <a:t>số</a:t>
            </a:r>
            <a:r>
              <a:rPr lang="en-US" sz="2400" dirty="0"/>
              <a:t> </a:t>
            </a:r>
            <a:r>
              <a:rPr lang="en-US" sz="2400" dirty="0" err="1"/>
              <a:t>cần</a:t>
            </a:r>
            <a:r>
              <a:rPr lang="en-US" sz="2400" dirty="0"/>
              <a:t> </a:t>
            </a:r>
            <a:r>
              <a:rPr lang="en-US" sz="2400" dirty="0" err="1"/>
              <a:t>phải</a:t>
            </a:r>
            <a:r>
              <a:rPr lang="en-US" sz="2400" dirty="0"/>
              <a:t> </a:t>
            </a:r>
            <a:r>
              <a:rPr lang="en-US" sz="2400" dirty="0" err="1"/>
              <a:t>gán</a:t>
            </a:r>
            <a:r>
              <a:rPr lang="en-US" sz="2400" dirty="0"/>
              <a:t> </a:t>
            </a:r>
            <a:r>
              <a:rPr lang="en-US" sz="2400" dirty="0" err="1"/>
              <a:t>với</a:t>
            </a:r>
            <a:r>
              <a:rPr lang="en-US" sz="2400" dirty="0"/>
              <a:t> </a:t>
            </a:r>
            <a:r>
              <a:rPr lang="en-US" sz="2400" dirty="0" err="1"/>
              <a:t>một</a:t>
            </a:r>
            <a:r>
              <a:rPr lang="en-US" sz="2400" dirty="0"/>
              <a:t> </a:t>
            </a:r>
            <a:r>
              <a:rPr lang="en-US" sz="2400" dirty="0" err="1"/>
              <a:t>cái</a:t>
            </a:r>
            <a:r>
              <a:rPr lang="en-US" sz="2400" dirty="0"/>
              <a:t> </a:t>
            </a:r>
            <a:r>
              <a:rPr lang="en-US" sz="2400" dirty="0" err="1"/>
              <a:t>tên</a:t>
            </a:r>
            <a:r>
              <a:rPr lang="en-US" sz="2400" dirty="0"/>
              <a:t>.</a:t>
            </a:r>
          </a:p>
          <a:p>
            <a:pPr marL="0" indent="0">
              <a:buNone/>
            </a:pPr>
            <a:r>
              <a:rPr lang="en-US" sz="2400" dirty="0" err="1"/>
              <a:t>Ví</a:t>
            </a:r>
            <a:r>
              <a:rPr lang="en-US" sz="2400" dirty="0"/>
              <a:t> </a:t>
            </a:r>
            <a:r>
              <a:rPr lang="en-US" sz="2400" dirty="0" err="1"/>
              <a:t>dụ</a:t>
            </a:r>
            <a:r>
              <a:rPr lang="en-US" sz="2400" dirty="0"/>
              <a:t>:</a:t>
            </a:r>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(1, z: 3</a:t>
            </a:r>
            <a:r>
              <a:rPr lang="en-US" sz="2400" dirty="0" smtClean="0"/>
              <a:t>); // passing z by name</a:t>
            </a:r>
            <a:endParaRPr lang="en-US" sz="2400" dirty="0"/>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(x: 1, z: 3</a:t>
            </a:r>
            <a:r>
              <a:rPr lang="en-US" sz="2400" dirty="0" smtClean="0"/>
              <a:t>);</a:t>
            </a:r>
            <a:endParaRPr lang="en-US" sz="2400" dirty="0"/>
          </a:p>
          <a:p>
            <a:pPr marL="0" indent="0">
              <a:buNone/>
            </a:pPr>
            <a:r>
              <a:rPr lang="en-US" sz="2400" dirty="0"/>
              <a:t>hay</a:t>
            </a:r>
          </a:p>
          <a:p>
            <a:pPr marL="0" indent="0">
              <a:buNone/>
            </a:pPr>
            <a:r>
              <a:rPr lang="en-US" sz="2400" dirty="0" err="1"/>
              <a:t>MyClass</a:t>
            </a:r>
            <a:r>
              <a:rPr lang="en-US" sz="2400" dirty="0"/>
              <a:t> </a:t>
            </a:r>
            <a:r>
              <a:rPr lang="en-US" sz="2400" dirty="0" err="1"/>
              <a:t>myClass</a:t>
            </a:r>
            <a:r>
              <a:rPr lang="en-US" sz="2400" dirty="0"/>
              <a:t> = new </a:t>
            </a:r>
            <a:r>
              <a:rPr lang="en-US" sz="2400" dirty="0" err="1"/>
              <a:t>MyClass</a:t>
            </a:r>
            <a:r>
              <a:rPr lang="en-US" sz="2400" dirty="0"/>
              <a:t>(z: 3, x: 1</a:t>
            </a:r>
            <a:r>
              <a:rPr lang="en-US" sz="2400" dirty="0" smtClean="0"/>
              <a:t>);</a:t>
            </a:r>
            <a:endParaRPr lang="en-US" sz="2400" dirty="0"/>
          </a:p>
          <a:p>
            <a:pPr marL="0" indent="0">
              <a:buNone/>
            </a:pPr>
            <a:endParaRPr lang="en-US" sz="2400" dirty="0"/>
          </a:p>
        </p:txBody>
      </p:sp>
      <p:sp>
        <p:nvSpPr>
          <p:cNvPr id="8" name="Title 1"/>
          <p:cNvSpPr>
            <a:spLocks noGrp="1"/>
          </p:cNvSpPr>
          <p:nvPr>
            <p:ph type="title"/>
          </p:nvPr>
        </p:nvSpPr>
        <p:spPr>
          <a:xfrm>
            <a:off x="0" y="0"/>
            <a:ext cx="9144000" cy="1143000"/>
          </a:xfrm>
        </p:spPr>
        <p:txBody>
          <a:bodyPr>
            <a:noAutofit/>
          </a:bodyPr>
          <a:lstStyle/>
          <a:p>
            <a:r>
              <a:rPr lang="en-US" sz="3600" b="1"/>
              <a:t>Named Arguments </a:t>
            </a:r>
            <a:r>
              <a:rPr lang="en-US" sz="3600" b="1" smtClean="0"/>
              <a:t>và </a:t>
            </a:r>
            <a:r>
              <a:rPr lang="en-US" sz="3600" b="1"/>
              <a:t>Optional Parameters</a:t>
            </a:r>
          </a:p>
        </p:txBody>
      </p:sp>
    </p:spTree>
    <p:extLst>
      <p:ext uri="{BB962C8B-B14F-4D97-AF65-F5344CB8AC3E}">
        <p14:creationId xmlns:p14="http://schemas.microsoft.com/office/powerpoint/2010/main" val="3400367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hủy</a:t>
            </a:r>
            <a:r>
              <a:rPr lang="en-US" b="1" dirty="0" smtClean="0"/>
              <a:t> </a:t>
            </a:r>
            <a:r>
              <a:rPr lang="en-US" b="1" dirty="0" err="1" smtClean="0"/>
              <a:t>bỏ</a:t>
            </a:r>
            <a:endParaRPr lang="en-US" b="1" dirty="0"/>
          </a:p>
        </p:txBody>
      </p:sp>
      <p:sp>
        <p:nvSpPr>
          <p:cNvPr id="3" name="Content Placeholder 2"/>
          <p:cNvSpPr>
            <a:spLocks noGrp="1"/>
          </p:cNvSpPr>
          <p:nvPr>
            <p:ph idx="1"/>
          </p:nvPr>
        </p:nvSpPr>
        <p:spPr/>
        <p:txBody>
          <a:bodyPr/>
          <a:lstStyle/>
          <a:p>
            <a:r>
              <a:rPr lang="vi-VN" dirty="0" smtClean="0"/>
              <a:t>C# cung cấp cơ chế thu dọn (garbage collection) và do vậy </a:t>
            </a:r>
            <a:r>
              <a:rPr lang="vi-VN" dirty="0" smtClean="0">
                <a:solidFill>
                  <a:srgbClr val="FF0000"/>
                </a:solidFill>
              </a:rPr>
              <a:t>không cần</a:t>
            </a:r>
            <a:r>
              <a:rPr lang="vi-VN" dirty="0" smtClean="0"/>
              <a:t> phải khai</a:t>
            </a:r>
            <a:r>
              <a:rPr lang="en-US" dirty="0" smtClean="0"/>
              <a:t> </a:t>
            </a:r>
            <a:r>
              <a:rPr lang="vi-VN" dirty="0" smtClean="0"/>
              <a:t>báo tường minh các phương thức hủy</a:t>
            </a:r>
            <a:r>
              <a:rPr lang="en-US" dirty="0" smtClean="0"/>
              <a:t>.</a:t>
            </a:r>
          </a:p>
          <a:p>
            <a:r>
              <a:rPr lang="vi-VN" dirty="0" smtClean="0"/>
              <a:t>Phương thức </a:t>
            </a:r>
            <a:r>
              <a:rPr lang="vi-VN" dirty="0" smtClean="0">
                <a:solidFill>
                  <a:srgbClr val="FF0000"/>
                </a:solidFill>
              </a:rPr>
              <a:t>Finalize</a:t>
            </a:r>
            <a:r>
              <a:rPr lang="vi-VN" dirty="0" smtClean="0"/>
              <a:t> sẽ được gọi bởi cơ chế</a:t>
            </a:r>
            <a:r>
              <a:rPr lang="en-US" dirty="0" smtClean="0"/>
              <a:t> </a:t>
            </a:r>
            <a:r>
              <a:rPr lang="vi-VN" dirty="0" smtClean="0"/>
              <a:t>thu dọn khi đối tượng bị hủy</a:t>
            </a:r>
            <a:r>
              <a:rPr lang="en-US" dirty="0" smtClean="0"/>
              <a:t>.</a:t>
            </a:r>
          </a:p>
          <a:p>
            <a:r>
              <a:rPr lang="vi-VN" dirty="0" smtClean="0"/>
              <a:t>Phương thức kết thúc chỉ giải phóng các tài nguyên mà đối tượng nắm giữ, và không tham</a:t>
            </a:r>
            <a:r>
              <a:rPr lang="en-US" dirty="0" smtClean="0"/>
              <a:t> </a:t>
            </a:r>
            <a:r>
              <a:rPr lang="vi-VN" dirty="0" smtClean="0"/>
              <a:t>chiếu đến các đối tượng khác</a:t>
            </a: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a:t>
            </a:r>
            <a:r>
              <a:rPr lang="en-US" b="1" dirty="0" err="1" smtClean="0"/>
              <a:t>hủy</a:t>
            </a:r>
            <a:r>
              <a:rPr lang="en-US" b="1" dirty="0" smtClean="0"/>
              <a:t> </a:t>
            </a:r>
            <a:r>
              <a:rPr lang="en-US" b="1" dirty="0" err="1" smtClean="0"/>
              <a:t>bỏ</a:t>
            </a:r>
            <a:endParaRPr lang="en-US" b="1" dirty="0"/>
          </a:p>
        </p:txBody>
      </p:sp>
      <p:sp>
        <p:nvSpPr>
          <p:cNvPr id="3" name="Content Placeholder 2"/>
          <p:cNvSpPr>
            <a:spLocks noGrp="1"/>
          </p:cNvSpPr>
          <p:nvPr>
            <p:ph idx="1"/>
          </p:nvPr>
        </p:nvSpPr>
        <p:spPr/>
        <p:txBody>
          <a:bodyPr/>
          <a:lstStyle/>
          <a:p>
            <a:pPr>
              <a:buNone/>
            </a:pPr>
            <a:r>
              <a:rPr lang="en-US" sz="2400" dirty="0" smtClean="0"/>
              <a:t>~Class1()</a:t>
            </a:r>
          </a:p>
          <a:p>
            <a:pPr>
              <a:buNone/>
            </a:pPr>
            <a:r>
              <a:rPr lang="en-US" sz="2400" dirty="0" smtClean="0"/>
              <a:t>{</a:t>
            </a:r>
          </a:p>
          <a:p>
            <a:pPr>
              <a:buNone/>
            </a:pPr>
            <a:r>
              <a:rPr lang="en-US" sz="2400" dirty="0" smtClean="0"/>
              <a:t>	// </a:t>
            </a:r>
            <a:r>
              <a:rPr lang="en-US" sz="2400" dirty="0" err="1" smtClean="0"/>
              <a:t>Thực</a:t>
            </a:r>
            <a:r>
              <a:rPr lang="en-US" sz="2400" dirty="0" smtClean="0"/>
              <a:t> </a:t>
            </a:r>
            <a:r>
              <a:rPr lang="en-US" sz="2400" dirty="0" err="1" smtClean="0"/>
              <a:t>hiện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công</a:t>
            </a:r>
            <a:r>
              <a:rPr lang="en-US" sz="2400" dirty="0" smtClean="0"/>
              <a:t> </a:t>
            </a:r>
            <a:r>
              <a:rPr lang="en-US" sz="2400" dirty="0" err="1" smtClean="0"/>
              <a:t>việc</a:t>
            </a:r>
            <a:endParaRPr lang="en-US" sz="2400" dirty="0" smtClean="0"/>
          </a:p>
          <a:p>
            <a:pPr>
              <a:buNone/>
            </a:pPr>
            <a:r>
              <a:rPr lang="en-US" sz="2400" dirty="0" smtClean="0"/>
              <a:t>}</a:t>
            </a:r>
          </a:p>
          <a:p>
            <a:pPr>
              <a:buNone/>
            </a:pPr>
            <a:endParaRPr lang="en-US" sz="2400" dirty="0" smtClean="0"/>
          </a:p>
          <a:p>
            <a:pPr>
              <a:buNone/>
            </a:pPr>
            <a:r>
              <a:rPr lang="en-US" sz="2400" dirty="0" smtClean="0"/>
              <a:t>Class1.Finalize()</a:t>
            </a:r>
          </a:p>
          <a:p>
            <a:pPr>
              <a:buNone/>
            </a:pPr>
            <a:r>
              <a:rPr lang="en-US" sz="2400" dirty="0" smtClean="0"/>
              <a:t>{</a:t>
            </a:r>
          </a:p>
          <a:p>
            <a:pPr>
              <a:buNone/>
            </a:pPr>
            <a:r>
              <a:rPr lang="en-US" sz="2400" dirty="0" smtClean="0"/>
              <a:t>	// </a:t>
            </a:r>
            <a:r>
              <a:rPr lang="en-US" sz="2400" dirty="0" err="1" smtClean="0"/>
              <a:t>Thực</a:t>
            </a:r>
            <a:r>
              <a:rPr lang="en-US" sz="2400" dirty="0" smtClean="0"/>
              <a:t> </a:t>
            </a:r>
            <a:r>
              <a:rPr lang="en-US" sz="2400" dirty="0" err="1" smtClean="0"/>
              <a:t>hiện</a:t>
            </a:r>
            <a:r>
              <a:rPr lang="en-US" sz="2400" dirty="0" smtClean="0"/>
              <a:t> </a:t>
            </a:r>
            <a:r>
              <a:rPr lang="en-US" sz="2400" dirty="0" err="1" smtClean="0"/>
              <a:t>một</a:t>
            </a:r>
            <a:r>
              <a:rPr lang="en-US" sz="2400" dirty="0" smtClean="0"/>
              <a:t> </a:t>
            </a:r>
            <a:r>
              <a:rPr lang="en-US" sz="2400" dirty="0" err="1" smtClean="0"/>
              <a:t>số</a:t>
            </a:r>
            <a:r>
              <a:rPr lang="en-US" sz="2400" dirty="0" smtClean="0"/>
              <a:t> </a:t>
            </a:r>
            <a:r>
              <a:rPr lang="en-US" sz="2400" dirty="0" err="1" smtClean="0"/>
              <a:t>công</a:t>
            </a:r>
            <a:r>
              <a:rPr lang="en-US" sz="2400" dirty="0" smtClean="0"/>
              <a:t> </a:t>
            </a:r>
            <a:r>
              <a:rPr lang="en-US" sz="2400" dirty="0" err="1" smtClean="0"/>
              <a:t>việc</a:t>
            </a:r>
            <a:endParaRPr lang="en-US" sz="2400" dirty="0" smtClean="0"/>
          </a:p>
          <a:p>
            <a:pPr>
              <a:buNone/>
            </a:pPr>
            <a:r>
              <a:rPr lang="en-US" sz="2400" dirty="0" smtClean="0"/>
              <a:t>	</a:t>
            </a:r>
            <a:r>
              <a:rPr lang="en-US" sz="2400" dirty="0" err="1" smtClean="0"/>
              <a:t>base.Finalize</a:t>
            </a:r>
            <a:r>
              <a:rPr lang="en-US" sz="2400" dirty="0" smtClean="0"/>
              <a:t>();</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457200" y="0"/>
            <a:ext cx="8229600" cy="1143000"/>
          </a:xfrm>
        </p:spPr>
        <p:txBody>
          <a:bodyPr/>
          <a:lstStyle/>
          <a:p>
            <a:r>
              <a:rPr lang="en-US" b="1"/>
              <a:t>Hàm hủy</a:t>
            </a:r>
          </a:p>
        </p:txBody>
      </p:sp>
      <p:sp>
        <p:nvSpPr>
          <p:cNvPr id="87043" name="Rectangle 3"/>
          <p:cNvSpPr>
            <a:spLocks noGrp="1"/>
          </p:cNvSpPr>
          <p:nvPr>
            <p:ph idx="1"/>
          </p:nvPr>
        </p:nvSpPr>
        <p:spPr/>
        <p:txBody>
          <a:bodyPr/>
          <a:lstStyle/>
          <a:p>
            <a:pPr>
              <a:buFont typeface="Wingdings 2" pitchFamily="18" charset="2"/>
              <a:buNone/>
            </a:pPr>
            <a:r>
              <a:rPr lang="en-US"/>
              <a:t>class MyClass : IDisposable</a:t>
            </a:r>
          </a:p>
          <a:p>
            <a:pPr>
              <a:buFont typeface="Wingdings 2" pitchFamily="18" charset="2"/>
              <a:buNone/>
            </a:pPr>
            <a:r>
              <a:rPr lang="en-US"/>
              <a:t>{</a:t>
            </a:r>
          </a:p>
          <a:p>
            <a:pPr>
              <a:buFont typeface="Wingdings 2" pitchFamily="18" charset="2"/>
              <a:buNone/>
            </a:pPr>
            <a:r>
              <a:rPr lang="en-US"/>
              <a:t>   public void Dispose()</a:t>
            </a:r>
          </a:p>
          <a:p>
            <a:pPr>
              <a:buFont typeface="Wingdings 2" pitchFamily="18" charset="2"/>
              <a:buNone/>
            </a:pPr>
            <a:r>
              <a:rPr lang="en-US"/>
              <a:t>   {</a:t>
            </a:r>
          </a:p>
          <a:p>
            <a:pPr>
              <a:buFont typeface="Wingdings 2" pitchFamily="18" charset="2"/>
              <a:buNone/>
            </a:pPr>
            <a:r>
              <a:rPr lang="en-US"/>
              <a:t>      // implementation</a:t>
            </a:r>
          </a:p>
          <a:p>
            <a:pPr>
              <a:buFont typeface="Wingdings 2" pitchFamily="18" charset="2"/>
              <a:buNone/>
            </a:pPr>
            <a:r>
              <a:rPr lang="en-US"/>
              <a:t>   }</a:t>
            </a:r>
          </a:p>
          <a:p>
            <a:pPr>
              <a:buFont typeface="Wingdings 2" pitchFamily="18" charset="2"/>
              <a:buNone/>
            </a:pPr>
            <a:r>
              <a:rPr lang="en-US"/>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457200" y="0"/>
            <a:ext cx="8229600" cy="1143000"/>
          </a:xfrm>
        </p:spPr>
        <p:txBody>
          <a:bodyPr/>
          <a:lstStyle/>
          <a:p>
            <a:r>
              <a:rPr lang="en-US" b="1"/>
              <a:t>Hàm hủy</a:t>
            </a:r>
          </a:p>
        </p:txBody>
      </p:sp>
      <p:sp>
        <p:nvSpPr>
          <p:cNvPr id="88067" name="Rectangle 3"/>
          <p:cNvSpPr>
            <a:spLocks noGrp="1"/>
          </p:cNvSpPr>
          <p:nvPr>
            <p:ph idx="1"/>
          </p:nvPr>
        </p:nvSpPr>
        <p:spPr/>
        <p:txBody>
          <a:bodyPr/>
          <a:lstStyle/>
          <a:p>
            <a:pPr>
              <a:lnSpc>
                <a:spcPct val="150000"/>
              </a:lnSpc>
            </a:pPr>
            <a:r>
              <a:rPr lang="en-US" sz="2400" dirty="0" err="1" smtClean="0"/>
              <a:t>Lớp</a:t>
            </a:r>
            <a:r>
              <a:rPr lang="en-US" sz="2400" dirty="0" smtClean="0"/>
              <a:t> </a:t>
            </a:r>
            <a:r>
              <a:rPr lang="en-US" sz="2400" dirty="0" err="1"/>
              <a:t>sẽ</a:t>
            </a:r>
            <a:r>
              <a:rPr lang="en-US" sz="2400" dirty="0"/>
              <a:t> </a:t>
            </a:r>
            <a:r>
              <a:rPr lang="en-US" sz="2400" dirty="0" err="1"/>
              <a:t>thực</a:t>
            </a:r>
            <a:r>
              <a:rPr lang="en-US" sz="2400" dirty="0"/>
              <a:t> </a:t>
            </a:r>
            <a:r>
              <a:rPr lang="en-US" sz="2400" dirty="0" err="1"/>
              <a:t>thi</a:t>
            </a:r>
            <a:r>
              <a:rPr lang="en-US" sz="2400" dirty="0"/>
              <a:t> </a:t>
            </a:r>
            <a:r>
              <a:rPr lang="en-US" sz="2400" dirty="0" err="1"/>
              <a:t>giao</a:t>
            </a:r>
            <a:r>
              <a:rPr lang="en-US" sz="2400" dirty="0"/>
              <a:t> </a:t>
            </a:r>
            <a:r>
              <a:rPr lang="en-US" sz="2400" dirty="0" err="1"/>
              <a:t>diện</a:t>
            </a:r>
            <a:r>
              <a:rPr lang="en-US" sz="2400" dirty="0"/>
              <a:t> </a:t>
            </a:r>
            <a:r>
              <a:rPr lang="en-US" sz="2400" i="1" dirty="0" err="1"/>
              <a:t>System.IDisposable</a:t>
            </a:r>
            <a:r>
              <a:rPr lang="en-US" sz="2400" dirty="0"/>
              <a:t>, </a:t>
            </a:r>
            <a:r>
              <a:rPr lang="en-US" sz="2400" dirty="0" err="1"/>
              <a:t>tức</a:t>
            </a:r>
            <a:r>
              <a:rPr lang="en-US" sz="2400" dirty="0"/>
              <a:t> </a:t>
            </a:r>
            <a:r>
              <a:rPr lang="en-US" sz="2400" dirty="0" err="1"/>
              <a:t>là</a:t>
            </a:r>
            <a:r>
              <a:rPr lang="en-US" sz="2400" dirty="0"/>
              <a:t> </a:t>
            </a:r>
            <a:r>
              <a:rPr lang="en-US" sz="2400" dirty="0" err="1"/>
              <a:t>thực</a:t>
            </a:r>
            <a:r>
              <a:rPr lang="en-US" sz="2400" dirty="0"/>
              <a:t> </a:t>
            </a:r>
            <a:r>
              <a:rPr lang="en-US" sz="2400" dirty="0" err="1"/>
              <a:t>thi</a:t>
            </a:r>
            <a:r>
              <a:rPr lang="en-US" sz="2400" dirty="0"/>
              <a:t> </a:t>
            </a:r>
            <a:r>
              <a:rPr lang="en-US" sz="2400" dirty="0" err="1"/>
              <a:t>phương</a:t>
            </a:r>
            <a:r>
              <a:rPr lang="en-US" sz="2400" dirty="0"/>
              <a:t> </a:t>
            </a:r>
            <a:r>
              <a:rPr lang="en-US" sz="2400" dirty="0" err="1"/>
              <a:t>thức</a:t>
            </a:r>
            <a:r>
              <a:rPr lang="en-US" sz="2400" dirty="0"/>
              <a:t> </a:t>
            </a:r>
            <a:r>
              <a:rPr lang="en-US" sz="2400" dirty="0" err="1"/>
              <a:t>I</a:t>
            </a:r>
            <a:r>
              <a:rPr lang="en-US" sz="2400" i="1" dirty="0" err="1"/>
              <a:t>Disposable.Dispose</a:t>
            </a:r>
            <a:r>
              <a:rPr lang="en-US" sz="2400" i="1" dirty="0" smtClean="0"/>
              <a:t>()</a:t>
            </a:r>
            <a:r>
              <a:rPr lang="en-US" sz="2400" dirty="0" smtClean="0"/>
              <a:t>.</a:t>
            </a:r>
          </a:p>
          <a:p>
            <a:pPr>
              <a:lnSpc>
                <a:spcPct val="150000"/>
              </a:lnSpc>
            </a:pPr>
            <a:r>
              <a:rPr lang="en-US" sz="2400" dirty="0" err="1" smtClean="0"/>
              <a:t>Không</a:t>
            </a:r>
            <a:r>
              <a:rPr lang="en-US" sz="2400" dirty="0" smtClean="0"/>
              <a:t> </a:t>
            </a:r>
            <a:r>
              <a:rPr lang="en-US" sz="2400" dirty="0" err="1" smtClean="0"/>
              <a:t>biết</a:t>
            </a:r>
            <a:r>
              <a:rPr lang="en-US" sz="2400" dirty="0" smtClean="0"/>
              <a:t> </a:t>
            </a:r>
            <a:r>
              <a:rPr lang="en-US" sz="2400" dirty="0" err="1" smtClean="0"/>
              <a:t>trước</a:t>
            </a:r>
            <a:r>
              <a:rPr lang="en-US" sz="2400" dirty="0" smtClean="0"/>
              <a:t> </a:t>
            </a:r>
            <a:r>
              <a:rPr lang="en-US" sz="2400" dirty="0" err="1" smtClean="0"/>
              <a:t>được</a:t>
            </a:r>
            <a:r>
              <a:rPr lang="en-US" sz="2400" dirty="0" smtClean="0"/>
              <a:t> </a:t>
            </a:r>
            <a:r>
              <a:rPr lang="en-US" sz="2400" dirty="0" err="1" smtClean="0"/>
              <a:t>khi</a:t>
            </a:r>
            <a:r>
              <a:rPr lang="en-US" sz="2400" dirty="0" smtClean="0"/>
              <a:t> </a:t>
            </a:r>
            <a:r>
              <a:rPr lang="en-US" sz="2400" dirty="0" err="1" smtClean="0"/>
              <a:t>nào</a:t>
            </a:r>
            <a:r>
              <a:rPr lang="en-US" sz="2400" dirty="0" smtClean="0"/>
              <a:t> </a:t>
            </a:r>
            <a:r>
              <a:rPr lang="en-US" sz="2400" dirty="0" err="1" smtClean="0"/>
              <a:t>một</a:t>
            </a:r>
            <a:r>
              <a:rPr lang="en-US" sz="2400" dirty="0" smtClean="0"/>
              <a:t> Destructor </a:t>
            </a:r>
            <a:r>
              <a:rPr lang="en-US" sz="2400" dirty="0" err="1" smtClean="0"/>
              <a:t>được</a:t>
            </a:r>
            <a:r>
              <a:rPr lang="en-US" sz="2400" dirty="0" smtClean="0"/>
              <a:t> </a:t>
            </a:r>
            <a:r>
              <a:rPr lang="en-US" sz="2400" dirty="0" err="1" smtClean="0"/>
              <a:t>gọi</a:t>
            </a:r>
            <a:r>
              <a:rPr lang="en-US" sz="2400" dirty="0" smtClean="0"/>
              <a:t>.</a:t>
            </a:r>
          </a:p>
          <a:p>
            <a:pPr>
              <a:lnSpc>
                <a:spcPct val="15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chủ</a:t>
            </a:r>
            <a:r>
              <a:rPr lang="en-US" sz="2400" dirty="0" smtClean="0"/>
              <a:t> </a:t>
            </a:r>
            <a:r>
              <a:rPr lang="en-US" sz="2400" dirty="0" err="1" smtClean="0"/>
              <a:t>động</a:t>
            </a:r>
            <a:r>
              <a:rPr lang="en-US" sz="2400" dirty="0" smtClean="0"/>
              <a:t> </a:t>
            </a:r>
            <a:r>
              <a:rPr lang="en-US" sz="2400" dirty="0" err="1" smtClean="0"/>
              <a:t>gọi</a:t>
            </a:r>
            <a:r>
              <a:rPr lang="en-US" sz="2400" dirty="0" smtClean="0"/>
              <a:t> </a:t>
            </a:r>
            <a:r>
              <a:rPr lang="en-US" sz="2400" dirty="0" err="1" smtClean="0"/>
              <a:t>thu</a:t>
            </a:r>
            <a:r>
              <a:rPr lang="en-US" sz="2400" dirty="0" smtClean="0"/>
              <a:t> </a:t>
            </a:r>
            <a:r>
              <a:rPr lang="en-US" sz="2400" dirty="0" err="1" smtClean="0"/>
              <a:t>dọn</a:t>
            </a:r>
            <a:r>
              <a:rPr lang="en-US" sz="2400" dirty="0" smtClean="0"/>
              <a:t> </a:t>
            </a:r>
            <a:r>
              <a:rPr lang="en-US" sz="2400" dirty="0" err="1" smtClean="0"/>
              <a:t>rác</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gọi</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i="1" dirty="0" err="1" smtClean="0"/>
              <a:t>System.GC.Collect</a:t>
            </a:r>
            <a:r>
              <a:rPr lang="en-US" sz="2400" i="1" dirty="0" smtClean="0"/>
              <a:t>().</a:t>
            </a:r>
          </a:p>
          <a:p>
            <a:pPr>
              <a:lnSpc>
                <a:spcPct val="150000"/>
              </a:lnSpc>
            </a:pPr>
            <a:r>
              <a:rPr lang="en-US" sz="2400" i="1" dirty="0" smtClean="0"/>
              <a:t> </a:t>
            </a:r>
            <a:r>
              <a:rPr lang="en-US" sz="2400" i="1" dirty="0" err="1" smtClean="0"/>
              <a:t>System.GC</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lớp</a:t>
            </a:r>
            <a:r>
              <a:rPr lang="en-US" sz="2400" dirty="0" smtClean="0"/>
              <a:t> </a:t>
            </a:r>
            <a:r>
              <a:rPr lang="en-US" sz="2400" dirty="0" err="1" smtClean="0"/>
              <a:t>cơ</a:t>
            </a:r>
            <a:r>
              <a:rPr lang="en-US" sz="2400" dirty="0" smtClean="0"/>
              <a:t> </a:t>
            </a:r>
            <a:r>
              <a:rPr lang="en-US" sz="2400" dirty="0" err="1" smtClean="0"/>
              <a:t>sở</a:t>
            </a:r>
            <a:r>
              <a:rPr lang="en-US" sz="2400" dirty="0" smtClean="0"/>
              <a:t> .NET </a:t>
            </a:r>
            <a:r>
              <a:rPr lang="en-US" sz="2400" dirty="0" err="1" smtClean="0"/>
              <a:t>mô</a:t>
            </a:r>
            <a:r>
              <a:rPr lang="en-US" sz="2400" dirty="0" smtClean="0"/>
              <a:t> </a:t>
            </a:r>
            <a:r>
              <a:rPr lang="en-US" sz="2400" dirty="0" err="1" smtClean="0"/>
              <a:t>tả</a:t>
            </a:r>
            <a:r>
              <a:rPr lang="en-US" sz="2400" dirty="0" smtClean="0"/>
              <a:t> </a:t>
            </a:r>
            <a:r>
              <a:rPr lang="en-US" sz="2400" dirty="0" err="1" smtClean="0"/>
              <a:t>bộ</a:t>
            </a:r>
            <a:r>
              <a:rPr lang="en-US" sz="2400" dirty="0" smtClean="0"/>
              <a:t> </a:t>
            </a:r>
            <a:r>
              <a:rPr lang="en-US" sz="2400" dirty="0" err="1" smtClean="0"/>
              <a:t>thu</a:t>
            </a:r>
            <a:r>
              <a:rPr lang="en-US" sz="2400" dirty="0" smtClean="0"/>
              <a:t> </a:t>
            </a:r>
            <a:r>
              <a:rPr lang="en-US" sz="2400" dirty="0" err="1" smtClean="0"/>
              <a:t>gom</a:t>
            </a:r>
            <a:r>
              <a:rPr lang="en-US" sz="2400" dirty="0" smtClean="0"/>
              <a:t> </a:t>
            </a:r>
            <a:r>
              <a:rPr lang="en-US" sz="2400" dirty="0" err="1" smtClean="0"/>
              <a:t>rác</a:t>
            </a:r>
            <a:r>
              <a:rPr lang="en-US" sz="2400" dirty="0" smtClean="0"/>
              <a:t> </a:t>
            </a:r>
            <a:r>
              <a:rPr lang="en-US" sz="2400" dirty="0" err="1" smtClean="0"/>
              <a:t>và</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i="1" dirty="0" smtClean="0"/>
              <a:t>Collect()</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gọi</a:t>
            </a:r>
            <a:r>
              <a:rPr lang="en-US" sz="2400" dirty="0" smtClean="0"/>
              <a:t> </a:t>
            </a:r>
            <a:r>
              <a:rPr lang="en-US" sz="2400" dirty="0" err="1" smtClean="0"/>
              <a:t>bộ</a:t>
            </a:r>
            <a:r>
              <a:rPr lang="en-US" sz="2400" dirty="0" smtClean="0"/>
              <a:t> </a:t>
            </a:r>
            <a:r>
              <a:rPr lang="en-US" sz="2400" dirty="0" err="1" smtClean="0"/>
              <a:t>thu</a:t>
            </a:r>
            <a:r>
              <a:rPr lang="en-US" sz="2400" dirty="0" smtClean="0"/>
              <a:t> </a:t>
            </a:r>
            <a:r>
              <a:rPr lang="en-US" sz="2400" dirty="0" err="1" smtClean="0"/>
              <a:t>gom</a:t>
            </a:r>
            <a:r>
              <a:rPr lang="en-US" sz="2400" dirty="0" smtClean="0"/>
              <a:t> </a:t>
            </a:r>
            <a:r>
              <a:rPr lang="en-US" sz="2400" dirty="0" err="1" smtClean="0"/>
              <a:t>rác</a:t>
            </a:r>
            <a:r>
              <a:rPr lang="en-US" sz="2400"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Namespace</a:t>
            </a:r>
            <a:endParaRPr lang="en-US" b="1"/>
          </a:p>
        </p:txBody>
      </p:sp>
      <p:sp>
        <p:nvSpPr>
          <p:cNvPr id="3" name="Content Placeholder 2"/>
          <p:cNvSpPr>
            <a:spLocks noGrp="1"/>
          </p:cNvSpPr>
          <p:nvPr>
            <p:ph idx="1"/>
          </p:nvPr>
        </p:nvSpPr>
        <p:spPr/>
        <p:txBody>
          <a:bodyPr/>
          <a:lstStyle/>
          <a:p>
            <a:pPr algn="just"/>
            <a:r>
              <a:rPr lang="vi-VN" smtClean="0"/>
              <a:t>Từ khoá using giúp giảm việc phải gõ những namespace trước các hàm hành </a:t>
            </a:r>
            <a:r>
              <a:rPr lang="en-US" smtClean="0"/>
              <a:t>vi</a:t>
            </a:r>
            <a:r>
              <a:rPr lang="vi-VN" smtClean="0"/>
              <a:t> hoặc thuộc tính</a:t>
            </a:r>
          </a:p>
          <a:p>
            <a:pPr algn="just">
              <a:buFontTx/>
              <a:buNone/>
            </a:pPr>
            <a:r>
              <a:rPr lang="vi-VN" smtClean="0"/>
              <a:t>	</a:t>
            </a:r>
            <a:r>
              <a:rPr lang="en-US" smtClean="0"/>
              <a:t>		</a:t>
            </a:r>
            <a:r>
              <a:rPr lang="vi-VN" smtClean="0"/>
              <a:t>using Wrox.ProCSharp; </a:t>
            </a:r>
          </a:p>
          <a:p>
            <a:pPr algn="just"/>
            <a:r>
              <a:rPr lang="vi-VN" smtClean="0"/>
              <a:t>Ta có thể gán bí danh cho namespace</a:t>
            </a:r>
          </a:p>
          <a:p>
            <a:pPr algn="just">
              <a:buFontTx/>
              <a:buNone/>
            </a:pPr>
            <a:r>
              <a:rPr lang="vi-VN" smtClean="0"/>
              <a:t>	Cú pháp : </a:t>
            </a:r>
          </a:p>
          <a:p>
            <a:pPr algn="just">
              <a:buFontTx/>
              <a:buNone/>
            </a:pPr>
            <a:r>
              <a:rPr lang="vi-VN" smtClean="0"/>
              <a:t>	</a:t>
            </a:r>
            <a:r>
              <a:rPr lang="en-US" smtClean="0"/>
              <a:t>	</a:t>
            </a:r>
            <a:r>
              <a:rPr lang="vi-VN" smtClean="0"/>
              <a:t>using </a:t>
            </a:r>
            <a:r>
              <a:rPr lang="vi-VN" i="1" smtClean="0"/>
              <a:t>alias</a:t>
            </a:r>
            <a:r>
              <a:rPr lang="vi-VN" smtClean="0"/>
              <a:t> = </a:t>
            </a:r>
            <a:r>
              <a:rPr lang="vi-VN" i="1" smtClean="0"/>
              <a:t>NamespaceName;</a:t>
            </a:r>
            <a:r>
              <a:rPr lang="vi-VN" smtClean="0"/>
              <a:t> </a:t>
            </a:r>
          </a:p>
          <a:p>
            <a:endParaRPr lang="en-US"/>
          </a:p>
        </p:txBody>
      </p:sp>
    </p:spTree>
    <p:extLst>
      <p:ext uri="{BB962C8B-B14F-4D97-AF65-F5344CB8AC3E}">
        <p14:creationId xmlns:p14="http://schemas.microsoft.com/office/powerpoint/2010/main" val="19616593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Con </a:t>
            </a:r>
            <a:r>
              <a:rPr lang="en-US" b="1" dirty="0" err="1" smtClean="0"/>
              <a:t>trỏ</a:t>
            </a:r>
            <a:r>
              <a:rPr lang="en-US" b="1" dirty="0" smtClean="0"/>
              <a:t> this</a:t>
            </a:r>
            <a:endParaRPr lang="en-US" b="1" dirty="0"/>
          </a:p>
        </p:txBody>
      </p:sp>
      <p:sp>
        <p:nvSpPr>
          <p:cNvPr id="3" name="Content Placeholder 2"/>
          <p:cNvSpPr>
            <a:spLocks noGrp="1"/>
          </p:cNvSpPr>
          <p:nvPr>
            <p:ph idx="1"/>
          </p:nvPr>
        </p:nvSpPr>
        <p:spPr/>
        <p:txBody>
          <a:bodyPr/>
          <a:lstStyle/>
          <a:p>
            <a:r>
              <a:rPr lang="vi-VN" dirty="0" smtClean="0"/>
              <a:t>Từ khóa</a:t>
            </a:r>
            <a:r>
              <a:rPr lang="vi-VN" b="1" dirty="0" smtClean="0">
                <a:solidFill>
                  <a:srgbClr val="FF0000"/>
                </a:solidFill>
              </a:rPr>
              <a:t> this </a:t>
            </a:r>
            <a:r>
              <a:rPr lang="vi-VN" dirty="0" smtClean="0"/>
              <a:t>dùng để tham chiếu đến thể hiện hiện hành của một đối tượng</a:t>
            </a:r>
            <a:endParaRPr lang="en-US" dirty="0" smtClean="0"/>
          </a:p>
          <a:p>
            <a:pPr lvl="3">
              <a:buNone/>
            </a:pPr>
            <a:r>
              <a:rPr lang="en-US" dirty="0" smtClean="0"/>
              <a:t>	</a:t>
            </a:r>
            <a:r>
              <a:rPr lang="en-US" sz="2400" i="1" dirty="0" smtClean="0"/>
              <a:t>public void </a:t>
            </a:r>
            <a:r>
              <a:rPr lang="en-US" sz="2400" i="1" dirty="0" err="1" smtClean="0"/>
              <a:t>SetYear</a:t>
            </a:r>
            <a:r>
              <a:rPr lang="en-US" sz="2400" i="1" dirty="0" smtClean="0"/>
              <a:t>( </a:t>
            </a:r>
            <a:r>
              <a:rPr lang="en-US" sz="2400" i="1" dirty="0" err="1" smtClean="0"/>
              <a:t>int</a:t>
            </a:r>
            <a:r>
              <a:rPr lang="en-US" sz="2400" i="1" dirty="0" smtClean="0"/>
              <a:t> Nam)</a:t>
            </a:r>
          </a:p>
          <a:p>
            <a:pPr lvl="3">
              <a:buNone/>
            </a:pPr>
            <a:r>
              <a:rPr lang="en-US" sz="2400" i="1" dirty="0" smtClean="0"/>
              <a:t>	{</a:t>
            </a:r>
          </a:p>
          <a:p>
            <a:pPr lvl="3">
              <a:buNone/>
            </a:pPr>
            <a:r>
              <a:rPr lang="en-US" sz="2400" i="1" dirty="0" smtClean="0"/>
              <a:t>		</a:t>
            </a:r>
            <a:r>
              <a:rPr lang="en-US" sz="2400" i="1" dirty="0" err="1" smtClean="0"/>
              <a:t>this.Nam</a:t>
            </a:r>
            <a:r>
              <a:rPr lang="en-US" sz="2400" i="1" dirty="0" smtClean="0"/>
              <a:t> = Nam;</a:t>
            </a:r>
          </a:p>
          <a:p>
            <a:pPr lvl="3">
              <a:buNone/>
            </a:pPr>
            <a:r>
              <a:rPr lang="en-US" sz="2400" i="1" dirty="0" smtClean="0"/>
              <a:t>	}</a:t>
            </a:r>
          </a:p>
          <a:p>
            <a:r>
              <a:rPr lang="en-US" dirty="0" err="1" smtClean="0"/>
              <a:t>Tham</a:t>
            </a:r>
            <a:r>
              <a:rPr lang="en-US" dirty="0" smtClean="0"/>
              <a:t> </a:t>
            </a:r>
            <a:r>
              <a:rPr lang="vi-VN" dirty="0" smtClean="0"/>
              <a:t>chiếu this này được xem là con trỏ ẩn đến tất các phương thức </a:t>
            </a:r>
            <a:r>
              <a:rPr lang="vi-VN" b="1" dirty="0" smtClean="0"/>
              <a:t>không có thuộc tính tĩnh</a:t>
            </a:r>
            <a:r>
              <a:rPr lang="vi-VN" dirty="0" smtClean="0"/>
              <a:t> trong</a:t>
            </a:r>
            <a:r>
              <a:rPr lang="en-US" dirty="0" smtClean="0"/>
              <a:t> </a:t>
            </a:r>
            <a:r>
              <a:rPr lang="en-US" dirty="0" err="1" smtClean="0"/>
              <a:t>một</a:t>
            </a:r>
            <a:r>
              <a:rPr lang="en-US" dirty="0" smtClean="0"/>
              <a:t> </a:t>
            </a:r>
            <a:r>
              <a:rPr lang="en-US" dirty="0" err="1" smtClean="0"/>
              <a:t>lớp</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Thành</a:t>
            </a:r>
            <a:r>
              <a:rPr lang="en-US" b="1" dirty="0" smtClean="0"/>
              <a:t> </a:t>
            </a:r>
            <a:r>
              <a:rPr lang="en-US" b="1" dirty="0" err="1" smtClean="0"/>
              <a:t>viên</a:t>
            </a:r>
            <a:r>
              <a:rPr lang="en-US" b="1" dirty="0" smtClean="0"/>
              <a:t> static</a:t>
            </a:r>
            <a:endParaRPr lang="en-US" b="1" dirty="0"/>
          </a:p>
        </p:txBody>
      </p:sp>
      <p:sp>
        <p:nvSpPr>
          <p:cNvPr id="3" name="Content Placeholder 2"/>
          <p:cNvSpPr>
            <a:spLocks noGrp="1"/>
          </p:cNvSpPr>
          <p:nvPr>
            <p:ph idx="1"/>
          </p:nvPr>
        </p:nvSpPr>
        <p:spPr>
          <a:xfrm>
            <a:off x="457200" y="1371600"/>
            <a:ext cx="8229600" cy="4525963"/>
          </a:xfrm>
        </p:spPr>
        <p:txBody>
          <a:bodyPr>
            <a:normAutofit/>
          </a:bodyPr>
          <a:lstStyle/>
          <a:p>
            <a:pPr algn="just"/>
            <a:r>
              <a:rPr lang="en-US" sz="2800" dirty="0" err="1">
                <a:latin typeface="Calibri" pitchFamily="34" charset="0"/>
                <a:cs typeface="Calibri" pitchFamily="34" charset="0"/>
              </a:rPr>
              <a:t>Thành</a:t>
            </a:r>
            <a:r>
              <a:rPr lang="en-US" sz="2800" dirty="0">
                <a:latin typeface="Calibri" pitchFamily="34" charset="0"/>
                <a:cs typeface="Calibri" pitchFamily="34" charset="0"/>
              </a:rPr>
              <a:t> </a:t>
            </a:r>
            <a:r>
              <a:rPr lang="vi-VN" sz="2800" dirty="0">
                <a:latin typeface="Calibri" pitchFamily="34" charset="0"/>
                <a:cs typeface="Calibri" pitchFamily="34" charset="0"/>
              </a:rPr>
              <a:t>viên tĩnh được xem như một phần của lớp</a:t>
            </a:r>
            <a:r>
              <a:rPr lang="en-US" sz="2800" dirty="0">
                <a:latin typeface="Calibri" pitchFamily="34" charset="0"/>
                <a:cs typeface="Calibri" pitchFamily="34" charset="0"/>
              </a:rPr>
              <a:t>.</a:t>
            </a:r>
          </a:p>
          <a:p>
            <a:pPr algn="just"/>
            <a:r>
              <a:rPr lang="en-US" sz="2800" dirty="0">
                <a:latin typeface="Calibri" pitchFamily="34" charset="0"/>
                <a:cs typeface="Calibri" pitchFamily="34" charset="0"/>
              </a:rPr>
              <a:t>C</a:t>
            </a:r>
            <a:r>
              <a:rPr lang="vi-VN" sz="2800" dirty="0">
                <a:latin typeface="Calibri" pitchFamily="34" charset="0"/>
                <a:cs typeface="Calibri" pitchFamily="34" charset="0"/>
              </a:rPr>
              <a:t>ó thể truy cập đến thành viên tĩnh của</a:t>
            </a:r>
            <a:r>
              <a:rPr lang="en-US" sz="2800" dirty="0">
                <a:latin typeface="Calibri" pitchFamily="34" charset="0"/>
                <a:cs typeface="Calibri" pitchFamily="34" charset="0"/>
              </a:rPr>
              <a:t> </a:t>
            </a:r>
            <a:r>
              <a:rPr lang="en-US" sz="2800" dirty="0" err="1">
                <a:latin typeface="Calibri" pitchFamily="34" charset="0"/>
                <a:cs typeface="Calibri" pitchFamily="34" charset="0"/>
              </a:rPr>
              <a:t>một</a:t>
            </a:r>
            <a:r>
              <a:rPr lang="en-US" sz="2800" dirty="0">
                <a:latin typeface="Calibri" pitchFamily="34" charset="0"/>
                <a:cs typeface="Calibri" pitchFamily="34" charset="0"/>
              </a:rPr>
              <a:t> </a:t>
            </a:r>
            <a:r>
              <a:rPr lang="en-US" sz="2800" dirty="0" err="1">
                <a:latin typeface="Calibri" pitchFamily="34" charset="0"/>
                <a:cs typeface="Calibri" pitchFamily="34" charset="0"/>
              </a:rPr>
              <a:t>lớp</a:t>
            </a:r>
            <a:r>
              <a:rPr lang="en-US" sz="2800" dirty="0">
                <a:latin typeface="Calibri" pitchFamily="34" charset="0"/>
                <a:cs typeface="Calibri" pitchFamily="34" charset="0"/>
              </a:rPr>
              <a:t> </a:t>
            </a:r>
            <a:r>
              <a:rPr lang="en-US" sz="2800" dirty="0" err="1">
                <a:latin typeface="Calibri" pitchFamily="34" charset="0"/>
                <a:cs typeface="Calibri" pitchFamily="34" charset="0"/>
              </a:rPr>
              <a:t>thông</a:t>
            </a:r>
            <a:r>
              <a:rPr lang="en-US" sz="2800" dirty="0">
                <a:latin typeface="Calibri" pitchFamily="34" charset="0"/>
                <a:cs typeface="Calibri" pitchFamily="34" charset="0"/>
              </a:rPr>
              <a:t> qua </a:t>
            </a:r>
            <a:r>
              <a:rPr lang="en-US" sz="2800" dirty="0" err="1">
                <a:latin typeface="Calibri" pitchFamily="34" charset="0"/>
                <a:cs typeface="Calibri" pitchFamily="34" charset="0"/>
              </a:rPr>
              <a:t>tên</a:t>
            </a:r>
            <a:r>
              <a:rPr lang="en-US" sz="2800" dirty="0">
                <a:latin typeface="Calibri" pitchFamily="34" charset="0"/>
                <a:cs typeface="Calibri" pitchFamily="34" charset="0"/>
              </a:rPr>
              <a:t> </a:t>
            </a:r>
            <a:r>
              <a:rPr lang="en-US" sz="2800" dirty="0" err="1">
                <a:latin typeface="Calibri" pitchFamily="34" charset="0"/>
                <a:cs typeface="Calibri" pitchFamily="34" charset="0"/>
              </a:rPr>
              <a:t>lớp</a:t>
            </a:r>
            <a:endParaRPr lang="en-US" sz="2800" dirty="0">
              <a:latin typeface="Calibri" pitchFamily="34" charset="0"/>
              <a:cs typeface="Calibri" pitchFamily="34" charset="0"/>
            </a:endParaRPr>
          </a:p>
          <a:p>
            <a:pPr algn="just"/>
            <a:r>
              <a:rPr lang="en-US" sz="2800" b="1" dirty="0" err="1" smtClean="0">
                <a:latin typeface="Calibri" pitchFamily="34" charset="0"/>
                <a:cs typeface="Calibri" pitchFamily="34" charset="0"/>
              </a:rPr>
              <a:t>Không</a:t>
            </a:r>
            <a:r>
              <a:rPr lang="en-US" sz="2800" b="1" dirty="0" smtClean="0">
                <a:latin typeface="Calibri" pitchFamily="34" charset="0"/>
                <a:cs typeface="Calibri" pitchFamily="34" charset="0"/>
              </a:rPr>
              <a:t> </a:t>
            </a:r>
            <a:r>
              <a:rPr lang="en-US" sz="2800" b="1" dirty="0" err="1">
                <a:latin typeface="Calibri" pitchFamily="34" charset="0"/>
                <a:cs typeface="Calibri" pitchFamily="34" charset="0"/>
              </a:rPr>
              <a:t>có</a:t>
            </a:r>
            <a:r>
              <a:rPr lang="en-US" sz="2800" b="1" dirty="0">
                <a:latin typeface="Calibri" pitchFamily="34" charset="0"/>
                <a:cs typeface="Calibri" pitchFamily="34" charset="0"/>
              </a:rPr>
              <a:t> friend</a:t>
            </a:r>
          </a:p>
          <a:p>
            <a:pPr algn="just"/>
            <a:r>
              <a:rPr lang="vi-VN" sz="2800" dirty="0">
                <a:latin typeface="Calibri" pitchFamily="34" charset="0"/>
                <a:cs typeface="Calibri" pitchFamily="34" charset="0"/>
              </a:rPr>
              <a:t>Phương thức tĩnh hoạt động ít nhiều giống như phương thức toàn cục</a:t>
            </a: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152400"/>
            <a:ext cx="7467600" cy="914400"/>
          </a:xfrm>
        </p:spPr>
        <p:txBody>
          <a:bodyPr/>
          <a:lstStyle/>
          <a:p>
            <a:r>
              <a:rPr lang="en-US" b="1" dirty="0" err="1"/>
              <a:t>Thuộc</a:t>
            </a:r>
            <a:r>
              <a:rPr lang="en-US" b="1" dirty="0"/>
              <a:t> </a:t>
            </a:r>
            <a:r>
              <a:rPr lang="en-US" b="1" dirty="0" err="1"/>
              <a:t>tính</a:t>
            </a:r>
            <a:r>
              <a:rPr lang="en-US" b="1" dirty="0"/>
              <a:t> (property)</a:t>
            </a:r>
          </a:p>
        </p:txBody>
      </p:sp>
      <p:sp>
        <p:nvSpPr>
          <p:cNvPr id="54275"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4276" name="Rectangle 4"/>
          <p:cNvSpPr>
            <a:spLocks noChangeArrowheads="1"/>
          </p:cNvSpPr>
          <p:nvPr/>
        </p:nvSpPr>
        <p:spPr bwMode="auto">
          <a:xfrm>
            <a:off x="533400" y="1447800"/>
            <a:ext cx="8229600" cy="4743606"/>
          </a:xfrm>
          <a:prstGeom prst="rect">
            <a:avLst/>
          </a:prstGeom>
          <a:noFill/>
          <a:ln w="9525">
            <a:noFill/>
            <a:miter lim="800000"/>
            <a:headEnd/>
            <a:tailEnd/>
          </a:ln>
          <a:effectLst/>
        </p:spPr>
        <p:txBody>
          <a:bodyPr wrap="square">
            <a:spAutoFit/>
          </a:bodyPr>
          <a:lstStyle/>
          <a:p>
            <a:pPr>
              <a:lnSpc>
                <a:spcPct val="90000"/>
              </a:lnSpc>
              <a:spcBef>
                <a:spcPct val="20000"/>
              </a:spcBef>
            </a:pPr>
            <a:r>
              <a:rPr lang="en-US" sz="2000" b="1" dirty="0" err="1"/>
              <a:t>Thuộc</a:t>
            </a:r>
            <a:r>
              <a:rPr lang="en-US" sz="2000" b="1" dirty="0"/>
              <a:t> </a:t>
            </a:r>
            <a:r>
              <a:rPr lang="en-US" sz="2000" b="1" dirty="0" err="1"/>
              <a:t>tính</a:t>
            </a:r>
            <a:r>
              <a:rPr lang="en-US" sz="2000" b="1" dirty="0"/>
              <a:t> </a:t>
            </a:r>
            <a:r>
              <a:rPr lang="en-US" sz="2000" b="1" dirty="0" err="1"/>
              <a:t>cho</a:t>
            </a:r>
            <a:r>
              <a:rPr lang="en-US" sz="2000" b="1" dirty="0"/>
              <a:t> </a:t>
            </a:r>
            <a:r>
              <a:rPr lang="en-US" sz="2000" b="1" dirty="0" err="1"/>
              <a:t>phép</a:t>
            </a:r>
            <a:r>
              <a:rPr lang="en-US" sz="2000" b="1" dirty="0"/>
              <a:t> </a:t>
            </a:r>
            <a:r>
              <a:rPr lang="en-US" sz="2000" b="1" dirty="0" err="1"/>
              <a:t>tạo</a:t>
            </a:r>
            <a:r>
              <a:rPr lang="en-US" sz="2000" b="1" dirty="0"/>
              <a:t> </a:t>
            </a:r>
            <a:r>
              <a:rPr lang="en-US" sz="2000" b="1" dirty="0" err="1"/>
              <a:t>ra</a:t>
            </a:r>
            <a:r>
              <a:rPr lang="en-US" sz="2000" b="1" dirty="0"/>
              <a:t> </a:t>
            </a:r>
            <a:r>
              <a:rPr lang="en-US" sz="2000" b="1" dirty="0" err="1"/>
              <a:t>các</a:t>
            </a:r>
            <a:r>
              <a:rPr lang="en-US" sz="2000" b="1" dirty="0"/>
              <a:t> field read-only, write-only.</a:t>
            </a:r>
          </a:p>
          <a:p>
            <a:pPr>
              <a:lnSpc>
                <a:spcPct val="90000"/>
              </a:lnSpc>
              <a:spcBef>
                <a:spcPct val="20000"/>
              </a:spcBef>
            </a:pPr>
            <a:endParaRPr lang="en-US" sz="2000" b="1" dirty="0"/>
          </a:p>
          <a:p>
            <a:pPr>
              <a:lnSpc>
                <a:spcPct val="90000"/>
              </a:lnSpc>
              <a:spcBef>
                <a:spcPct val="20000"/>
              </a:spcBef>
            </a:pPr>
            <a:r>
              <a:rPr lang="en-US" sz="2000" b="1" dirty="0" err="1"/>
              <a:t>Thuộc</a:t>
            </a:r>
            <a:r>
              <a:rPr lang="en-US" sz="2000" b="1" dirty="0"/>
              <a:t> </a:t>
            </a:r>
            <a:r>
              <a:rPr lang="en-US" sz="2000" b="1" dirty="0" err="1"/>
              <a:t>tính</a:t>
            </a:r>
            <a:r>
              <a:rPr lang="en-US" sz="2000" b="1" dirty="0"/>
              <a:t> </a:t>
            </a:r>
            <a:r>
              <a:rPr lang="en-US" sz="2000" b="1" dirty="0" err="1"/>
              <a:t>cho</a:t>
            </a:r>
            <a:r>
              <a:rPr lang="en-US" sz="2000" b="1" dirty="0"/>
              <a:t> </a:t>
            </a:r>
            <a:r>
              <a:rPr lang="en-US" sz="2000" b="1" dirty="0" err="1"/>
              <a:t>phép</a:t>
            </a:r>
            <a:r>
              <a:rPr lang="en-US" sz="2000" b="1" dirty="0"/>
              <a:t> </a:t>
            </a:r>
            <a:r>
              <a:rPr lang="en-US" sz="2000" b="1" dirty="0" err="1"/>
              <a:t>tạo</a:t>
            </a:r>
            <a:r>
              <a:rPr lang="en-US" sz="2000" b="1" dirty="0"/>
              <a:t> </a:t>
            </a:r>
            <a:r>
              <a:rPr lang="en-US" sz="2000" b="1" dirty="0" err="1"/>
              <a:t>ra</a:t>
            </a:r>
            <a:r>
              <a:rPr lang="en-US" sz="2000" b="1" dirty="0"/>
              <a:t> </a:t>
            </a:r>
            <a:r>
              <a:rPr lang="en-US" sz="2000" b="1" dirty="0" err="1"/>
              <a:t>các</a:t>
            </a:r>
            <a:r>
              <a:rPr lang="en-US" sz="2000" b="1" dirty="0"/>
              <a:t> field “</a:t>
            </a:r>
            <a:r>
              <a:rPr lang="en-US" sz="2000" b="1" dirty="0" err="1"/>
              <a:t>ảo</a:t>
            </a:r>
            <a:r>
              <a:rPr lang="en-US" sz="2000" b="1" dirty="0"/>
              <a:t>” </a:t>
            </a:r>
            <a:r>
              <a:rPr lang="en-US" sz="2000" b="1" dirty="0" err="1"/>
              <a:t>với</a:t>
            </a:r>
            <a:r>
              <a:rPr lang="en-US" sz="2000" b="1" dirty="0"/>
              <a:t> “</a:t>
            </a:r>
            <a:r>
              <a:rPr lang="en-US" sz="2000" b="1" dirty="0" err="1"/>
              <a:t>bên</a:t>
            </a:r>
            <a:r>
              <a:rPr lang="en-US" sz="2000" b="1" dirty="0"/>
              <a:t> </a:t>
            </a:r>
            <a:r>
              <a:rPr lang="en-US" sz="2000" b="1" dirty="0" err="1"/>
              <a:t>ngoài</a:t>
            </a:r>
            <a:r>
              <a:rPr lang="en-US" sz="2000" b="1" dirty="0"/>
              <a:t>”</a:t>
            </a:r>
          </a:p>
          <a:p>
            <a:pPr>
              <a:lnSpc>
                <a:spcPct val="90000"/>
              </a:lnSpc>
              <a:spcBef>
                <a:spcPct val="20000"/>
              </a:spcBef>
            </a:pPr>
            <a:endParaRPr lang="en-US" sz="2000" b="1" dirty="0"/>
          </a:p>
          <a:p>
            <a:pPr>
              <a:lnSpc>
                <a:spcPct val="90000"/>
              </a:lnSpc>
              <a:spcBef>
                <a:spcPct val="20000"/>
              </a:spcBef>
            </a:pPr>
            <a:r>
              <a:rPr lang="en-US" sz="1800" b="1" dirty="0">
                <a:solidFill>
                  <a:schemeClr val="accent2"/>
                </a:solidFill>
                <a:latin typeface="Courier New" pitchFamily="49" charset="0"/>
              </a:rPr>
              <a:t>class</a:t>
            </a:r>
            <a:r>
              <a:rPr lang="en-US" sz="1800" b="1" dirty="0">
                <a:latin typeface="Courier New" pitchFamily="49" charset="0"/>
              </a:rPr>
              <a:t> Student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protected </a:t>
            </a:r>
            <a:r>
              <a:rPr lang="en-US" sz="1800" b="1" dirty="0" err="1">
                <a:solidFill>
                  <a:schemeClr val="accent2"/>
                </a:solidFill>
                <a:latin typeface="Courier New" pitchFamily="49" charset="0"/>
              </a:rPr>
              <a:t>DateTime</a:t>
            </a:r>
            <a:r>
              <a:rPr lang="en-US" sz="1800" b="1" dirty="0">
                <a:solidFill>
                  <a:schemeClr val="accent2"/>
                </a:solidFill>
                <a:latin typeface="Courier New" pitchFamily="49" charset="0"/>
              </a:rPr>
              <a:t> _Birthday;</a:t>
            </a:r>
            <a:endParaRPr lang="en-US" sz="1800" b="1" dirty="0">
              <a:latin typeface="Courier New" pitchFamily="49" charset="0"/>
            </a:endParaRP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public</a:t>
            </a:r>
            <a:r>
              <a:rPr lang="en-US" sz="1800" b="1" dirty="0">
                <a:latin typeface="Courier New" pitchFamily="49" charset="0"/>
              </a:rPr>
              <a:t> </a:t>
            </a:r>
            <a:r>
              <a:rPr lang="en-US" sz="1800" b="1" dirty="0" err="1">
                <a:solidFill>
                  <a:schemeClr val="accent2"/>
                </a:solidFill>
                <a:latin typeface="Courier New" pitchFamily="49" charset="0"/>
              </a:rPr>
              <a:t>int</a:t>
            </a:r>
            <a:r>
              <a:rPr lang="en-US" sz="1800" b="1" dirty="0">
                <a:latin typeface="Courier New" pitchFamily="49" charset="0"/>
              </a:rPr>
              <a:t> </a:t>
            </a:r>
            <a:r>
              <a:rPr lang="en-US" sz="1800" b="1" dirty="0">
                <a:solidFill>
                  <a:srgbClr val="FF0000"/>
                </a:solidFill>
                <a:latin typeface="Courier New" pitchFamily="49" charset="0"/>
              </a:rPr>
              <a:t>Age</a:t>
            </a: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get</a:t>
            </a:r>
            <a:r>
              <a:rPr lang="en-US" sz="1800" b="1" dirty="0">
                <a:latin typeface="Courier New" pitchFamily="49" charset="0"/>
              </a:rPr>
              <a:t> {</a:t>
            </a:r>
          </a:p>
          <a:p>
            <a:pPr>
              <a:lnSpc>
                <a:spcPct val="90000"/>
              </a:lnSpc>
              <a:spcBef>
                <a:spcPct val="20000"/>
              </a:spcBef>
            </a:pPr>
            <a:r>
              <a:rPr lang="en-US" sz="1800" b="1" dirty="0">
                <a:latin typeface="Courier New" pitchFamily="49" charset="0"/>
              </a:rPr>
              <a:t>	  </a:t>
            </a:r>
            <a:r>
              <a:rPr lang="en-US" sz="1800" b="1" dirty="0">
                <a:solidFill>
                  <a:schemeClr val="accent2"/>
                </a:solidFill>
                <a:latin typeface="Courier New" pitchFamily="49" charset="0"/>
              </a:rPr>
              <a:t>return</a:t>
            </a:r>
            <a:r>
              <a:rPr lang="en-US" sz="1800" b="1" dirty="0">
                <a:latin typeface="Courier New" pitchFamily="49" charset="0"/>
              </a:rPr>
              <a:t> </a:t>
            </a:r>
            <a:r>
              <a:rPr lang="en-US" sz="1800" b="1" dirty="0" err="1">
                <a:latin typeface="Courier New" pitchFamily="49" charset="0"/>
              </a:rPr>
              <a:t>DateTime.Today</a:t>
            </a:r>
            <a:r>
              <a:rPr lang="en-US" sz="1800" b="1" dirty="0">
                <a:latin typeface="Courier New" pitchFamily="49" charset="0"/>
              </a:rPr>
              <a:t>().Year – _</a:t>
            </a:r>
            <a:r>
              <a:rPr lang="en-US" sz="1800" b="1" dirty="0" err="1">
                <a:latin typeface="Courier New" pitchFamily="49" charset="0"/>
              </a:rPr>
              <a:t>Birthday.Year</a:t>
            </a:r>
            <a:r>
              <a:rPr lang="en-US" sz="1800" b="1" dirty="0">
                <a:latin typeface="Courier New" pitchFamily="49" charset="0"/>
              </a:rPr>
              <a:t>;</a:t>
            </a: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   }</a:t>
            </a:r>
          </a:p>
          <a:p>
            <a:pPr>
              <a:lnSpc>
                <a:spcPct val="90000"/>
              </a:lnSpc>
              <a:spcBef>
                <a:spcPct val="20000"/>
              </a:spcBef>
            </a:pPr>
            <a:r>
              <a:rPr lang="en-US" sz="1800" b="1" dirty="0">
                <a:latin typeface="Courier New" pitchFamily="49" charset="0"/>
              </a:rPr>
              <a:t>}</a:t>
            </a:r>
          </a:p>
          <a:p>
            <a:pPr>
              <a:lnSpc>
                <a:spcPct val="90000"/>
              </a:lnSpc>
              <a:spcBef>
                <a:spcPct val="20000"/>
              </a:spcBef>
            </a:pPr>
            <a:r>
              <a:rPr lang="en-US" sz="1800" b="1" dirty="0">
                <a:latin typeface="Courier New" pitchFamily="49" charset="0"/>
              </a:rPr>
              <a:t>…</a:t>
            </a:r>
          </a:p>
          <a:p>
            <a:pPr>
              <a:lnSpc>
                <a:spcPct val="90000"/>
              </a:lnSpc>
              <a:spcBef>
                <a:spcPct val="20000"/>
              </a:spcBef>
            </a:pPr>
            <a:r>
              <a:rPr lang="en-US" sz="1800" b="1" dirty="0" err="1">
                <a:latin typeface="Courier New" pitchFamily="49" charset="0"/>
              </a:rPr>
              <a:t>Console.Writeline</a:t>
            </a:r>
            <a:r>
              <a:rPr lang="en-US" sz="1800" b="1" dirty="0">
                <a:latin typeface="Courier New" pitchFamily="49" charset="0"/>
              </a:rPr>
              <a:t>(“Age: {0}”, </a:t>
            </a:r>
            <a:r>
              <a:rPr lang="en-US" sz="1800" b="1" dirty="0" err="1">
                <a:latin typeface="Courier New" pitchFamily="49" charset="0"/>
              </a:rPr>
              <a:t>chau.Age</a:t>
            </a:r>
            <a:r>
              <a:rPr lang="en-US" sz="1800" b="1" dirty="0">
                <a:latin typeface="Courier New" pitchFamily="49"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90600" y="76200"/>
            <a:ext cx="7467600" cy="914400"/>
          </a:xfrm>
        </p:spPr>
        <p:txBody>
          <a:bodyPr/>
          <a:lstStyle/>
          <a:p>
            <a:r>
              <a:rPr lang="en-US" b="1" dirty="0" err="1"/>
              <a:t>Thuộc</a:t>
            </a:r>
            <a:r>
              <a:rPr lang="en-US" b="1" dirty="0"/>
              <a:t> </a:t>
            </a:r>
            <a:r>
              <a:rPr lang="en-US" b="1" dirty="0" err="1"/>
              <a:t>tính</a:t>
            </a:r>
            <a:r>
              <a:rPr lang="en-US" b="1" dirty="0"/>
              <a:t> (property)</a:t>
            </a:r>
          </a:p>
        </p:txBody>
      </p:sp>
      <p:sp>
        <p:nvSpPr>
          <p:cNvPr id="55299"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5300" name="Rectangle 4"/>
          <p:cNvSpPr>
            <a:spLocks noChangeArrowheads="1"/>
          </p:cNvSpPr>
          <p:nvPr/>
        </p:nvSpPr>
        <p:spPr bwMode="auto">
          <a:xfrm>
            <a:off x="457200" y="1295400"/>
            <a:ext cx="8305800" cy="5232202"/>
          </a:xfrm>
          <a:prstGeom prst="rect">
            <a:avLst/>
          </a:prstGeom>
          <a:noFill/>
          <a:ln w="9525">
            <a:noFill/>
            <a:miter lim="800000"/>
            <a:headEnd/>
            <a:tailEnd/>
          </a:ln>
          <a:effectLst/>
        </p:spPr>
        <p:txBody>
          <a:bodyPr wrap="square">
            <a:spAutoFit/>
          </a:bodyPr>
          <a:lstStyle/>
          <a:p>
            <a:pPr>
              <a:lnSpc>
                <a:spcPct val="110000"/>
              </a:lnSpc>
              <a:spcBef>
                <a:spcPct val="20000"/>
              </a:spcBef>
            </a:pPr>
            <a:r>
              <a:rPr lang="en-US" sz="2000" b="1" dirty="0"/>
              <a:t>Cho </a:t>
            </a:r>
            <a:r>
              <a:rPr lang="en-US" sz="2000" b="1" dirty="0" err="1"/>
              <a:t>phép</a:t>
            </a:r>
            <a:r>
              <a:rPr lang="en-US" sz="2000" b="1" dirty="0"/>
              <a:t> “filter” </a:t>
            </a:r>
            <a:r>
              <a:rPr lang="en-US" sz="2000" b="1" dirty="0" err="1"/>
              <a:t>các</a:t>
            </a:r>
            <a:r>
              <a:rPr lang="en-US" sz="2000" b="1" dirty="0"/>
              <a:t> </a:t>
            </a:r>
            <a:r>
              <a:rPr lang="en-US" sz="2000" b="1" dirty="0" err="1"/>
              <a:t>giá</a:t>
            </a:r>
            <a:r>
              <a:rPr lang="en-US" sz="2000" b="1" dirty="0"/>
              <a:t> </a:t>
            </a:r>
            <a:r>
              <a:rPr lang="en-US" sz="2000" b="1" dirty="0" err="1"/>
              <a:t>trị</a:t>
            </a:r>
            <a:r>
              <a:rPr lang="en-US" sz="2000" b="1" dirty="0"/>
              <a:t> </a:t>
            </a:r>
            <a:r>
              <a:rPr lang="en-US" sz="2000" b="1" dirty="0" err="1"/>
              <a:t>được</a:t>
            </a:r>
            <a:r>
              <a:rPr lang="en-US" sz="2000" b="1" dirty="0"/>
              <a:t> </a:t>
            </a:r>
            <a:r>
              <a:rPr lang="en-US" sz="2000" b="1" dirty="0" err="1"/>
              <a:t>ghi</a:t>
            </a:r>
            <a:r>
              <a:rPr lang="en-US" sz="2000" b="1" dirty="0"/>
              <a:t> </a:t>
            </a:r>
            <a:r>
              <a:rPr lang="en-US" sz="2000" b="1" dirty="0" err="1"/>
              <a:t>vào</a:t>
            </a:r>
            <a:r>
              <a:rPr lang="en-US" sz="2000" b="1" dirty="0"/>
              <a:t> field </a:t>
            </a:r>
            <a:r>
              <a:rPr lang="en-US" sz="2000" b="1" dirty="0" err="1"/>
              <a:t>mà</a:t>
            </a:r>
            <a:r>
              <a:rPr lang="en-US" sz="2000" b="1" dirty="0"/>
              <a:t> </a:t>
            </a:r>
            <a:r>
              <a:rPr lang="en-US" sz="2000" b="1" dirty="0" err="1"/>
              <a:t>không</a:t>
            </a:r>
            <a:r>
              <a:rPr lang="en-US" sz="2000" b="1" dirty="0"/>
              <a:t> </a:t>
            </a:r>
            <a:r>
              <a:rPr lang="en-US" sz="2000" b="1" dirty="0" err="1"/>
              <a:t>phải</a:t>
            </a:r>
            <a:r>
              <a:rPr lang="en-US" sz="2000" b="1" dirty="0"/>
              <a:t> </a:t>
            </a:r>
            <a:r>
              <a:rPr lang="en-US" sz="2000" b="1" dirty="0" err="1"/>
              <a:t>dùng</a:t>
            </a:r>
            <a:r>
              <a:rPr lang="en-US" sz="2000" b="1" dirty="0"/>
              <a:t> “</a:t>
            </a:r>
            <a:r>
              <a:rPr lang="en-US" sz="2000" b="1" dirty="0" err="1"/>
              <a:t>cơ</a:t>
            </a:r>
            <a:r>
              <a:rPr lang="en-US" sz="2000" b="1" dirty="0"/>
              <a:t> </a:t>
            </a:r>
            <a:r>
              <a:rPr lang="en-US" sz="2000" b="1" dirty="0" err="1"/>
              <a:t>chế</a:t>
            </a:r>
            <a:r>
              <a:rPr lang="en-US" sz="2000" b="1" dirty="0"/>
              <a:t>” </a:t>
            </a:r>
            <a:r>
              <a:rPr lang="en-US" sz="2000" b="1" dirty="0" err="1"/>
              <a:t>hàm</a:t>
            </a:r>
            <a:r>
              <a:rPr lang="en-US" sz="2000" b="1" dirty="0"/>
              <a:t> </a:t>
            </a:r>
            <a:r>
              <a:rPr lang="en-US" sz="2000" b="1" dirty="0" err="1">
                <a:solidFill>
                  <a:srgbClr val="FF0000"/>
                </a:solidFill>
              </a:rPr>
              <a:t>set_xxx</a:t>
            </a:r>
            <a:r>
              <a:rPr lang="en-US" sz="2000" b="1" dirty="0"/>
              <a:t> </a:t>
            </a:r>
            <a:r>
              <a:rPr lang="en-US" sz="2000" b="1" dirty="0" err="1"/>
              <a:t>như</a:t>
            </a:r>
            <a:r>
              <a:rPr lang="en-US" sz="2000" b="1" dirty="0"/>
              <a:t> C++. </a:t>
            </a:r>
          </a:p>
          <a:p>
            <a:pPr>
              <a:lnSpc>
                <a:spcPct val="110000"/>
              </a:lnSpc>
              <a:spcBef>
                <a:spcPct val="20000"/>
              </a:spcBef>
            </a:pPr>
            <a:r>
              <a:rPr lang="en-US" sz="2000" b="1" dirty="0" err="1"/>
              <a:t>Bên</a:t>
            </a:r>
            <a:r>
              <a:rPr lang="en-US" sz="2000" b="1" dirty="0"/>
              <a:t> </a:t>
            </a:r>
            <a:r>
              <a:rPr lang="en-US" sz="2000" b="1" dirty="0" err="1"/>
              <a:t>ngoài</a:t>
            </a:r>
            <a:r>
              <a:rPr lang="en-US" sz="2000" b="1" dirty="0"/>
              <a:t> </a:t>
            </a:r>
            <a:r>
              <a:rPr lang="en-US" sz="2000" b="1" dirty="0" err="1"/>
              <a:t>có</a:t>
            </a:r>
            <a:r>
              <a:rPr lang="en-US" sz="2000" b="1" dirty="0"/>
              <a:t> </a:t>
            </a:r>
            <a:r>
              <a:rPr lang="en-US" sz="2000" b="1" dirty="0" err="1"/>
              <a:t>thể</a:t>
            </a:r>
            <a:r>
              <a:rPr lang="en-US" sz="2000" b="1" dirty="0"/>
              <a:t> </a:t>
            </a:r>
            <a:r>
              <a:rPr lang="en-US" sz="2000" b="1" dirty="0" err="1"/>
              <a:t>dùng</a:t>
            </a:r>
            <a:r>
              <a:rPr lang="en-US" sz="2000" b="1" dirty="0"/>
              <a:t> </a:t>
            </a:r>
            <a:r>
              <a:rPr lang="en-US" sz="2000" b="1" dirty="0" err="1"/>
              <a:t>như</a:t>
            </a:r>
            <a:r>
              <a:rPr lang="en-US" sz="2000" b="1" dirty="0"/>
              <a:t> field (</a:t>
            </a:r>
            <a:r>
              <a:rPr lang="en-US" sz="2000" b="1" dirty="0" err="1"/>
              <a:t>dùng</a:t>
            </a:r>
            <a:r>
              <a:rPr lang="en-US" sz="2000" b="1" dirty="0"/>
              <a:t> </a:t>
            </a:r>
            <a:r>
              <a:rPr lang="en-US" sz="2000" b="1" dirty="0" err="1"/>
              <a:t>trong</a:t>
            </a:r>
            <a:r>
              <a:rPr lang="en-US" sz="2000" b="1" dirty="0"/>
              <a:t> </a:t>
            </a:r>
            <a:r>
              <a:rPr lang="en-US" sz="2000" b="1" dirty="0" err="1"/>
              <a:t>biểu</a:t>
            </a:r>
            <a:r>
              <a:rPr lang="en-US" sz="2000" b="1" dirty="0"/>
              <a:t> </a:t>
            </a:r>
            <a:r>
              <a:rPr lang="en-US" sz="2000" b="1" dirty="0" err="1"/>
              <a:t>thức</a:t>
            </a:r>
            <a:r>
              <a:rPr lang="en-US" sz="2000" b="1" dirty="0"/>
              <a:t>)</a:t>
            </a:r>
          </a:p>
          <a:p>
            <a:pPr>
              <a:lnSpc>
                <a:spcPct val="90000"/>
              </a:lnSpc>
              <a:spcBef>
                <a:spcPct val="20000"/>
              </a:spcBef>
            </a:pPr>
            <a:r>
              <a:rPr lang="en-US" sz="1600" b="1" smtClean="0">
                <a:solidFill>
                  <a:schemeClr val="accent2"/>
                </a:solidFill>
                <a:latin typeface="Courier New" pitchFamily="49" charset="0"/>
              </a:rPr>
              <a:t>class</a:t>
            </a:r>
            <a:r>
              <a:rPr lang="en-US" sz="1600" b="1" smtClean="0">
                <a:latin typeface="Courier New" pitchFamily="49" charset="0"/>
              </a:rPr>
              <a:t> </a:t>
            </a:r>
            <a:r>
              <a:rPr lang="en-US" sz="1600" b="1" dirty="0">
                <a:latin typeface="Courier New" pitchFamily="49" charset="0"/>
              </a:rPr>
              <a:t>Student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protected </a:t>
            </a:r>
            <a:r>
              <a:rPr lang="en-US" sz="1600" b="1" dirty="0" err="1">
                <a:solidFill>
                  <a:schemeClr val="accent2"/>
                </a:solidFill>
                <a:latin typeface="Courier New" pitchFamily="49" charset="0"/>
              </a:rPr>
              <a:t>DateTime</a:t>
            </a:r>
            <a:r>
              <a:rPr lang="en-US" sz="1600" b="1" dirty="0">
                <a:solidFill>
                  <a:schemeClr val="accent2"/>
                </a:solidFill>
                <a:latin typeface="Courier New" pitchFamily="49" charset="0"/>
              </a:rPr>
              <a:t> _Birthday;</a:t>
            </a:r>
            <a:endParaRPr lang="en-US" sz="1600" b="1" dirty="0">
              <a:latin typeface="Courier New" pitchFamily="49" charset="0"/>
            </a:endParaRP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public</a:t>
            </a:r>
            <a:r>
              <a:rPr lang="en-US" sz="1600" b="1" dirty="0">
                <a:latin typeface="Courier New" pitchFamily="49" charset="0"/>
              </a:rPr>
              <a:t> </a:t>
            </a:r>
            <a:r>
              <a:rPr lang="en-US" sz="1600" b="1" dirty="0" err="1">
                <a:solidFill>
                  <a:schemeClr val="accent2"/>
                </a:solidFill>
                <a:latin typeface="Courier New" pitchFamily="49" charset="0"/>
              </a:rPr>
              <a:t>int</a:t>
            </a:r>
            <a:r>
              <a:rPr lang="en-US" sz="1600" b="1" dirty="0">
                <a:latin typeface="Courier New" pitchFamily="49" charset="0"/>
              </a:rPr>
              <a:t> </a:t>
            </a:r>
            <a:r>
              <a:rPr lang="en-US" sz="1600" b="1" dirty="0">
                <a:solidFill>
                  <a:srgbClr val="FF0000"/>
                </a:solidFill>
                <a:latin typeface="Courier New" pitchFamily="49" charset="0"/>
              </a:rPr>
              <a:t>Birthday</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get</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return</a:t>
            </a:r>
            <a:r>
              <a:rPr lang="en-US" sz="1600" b="1" dirty="0">
                <a:latin typeface="Courier New" pitchFamily="49" charset="0"/>
              </a:rPr>
              <a:t> _Birthday;</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set</a:t>
            </a:r>
            <a:r>
              <a:rPr lang="en-US" sz="1600" b="1" dirty="0">
                <a:latin typeface="Courier New" pitchFamily="49" charset="0"/>
              </a:rPr>
              <a:t> {</a:t>
            </a:r>
          </a:p>
          <a:p>
            <a:pPr>
              <a:lnSpc>
                <a:spcPct val="90000"/>
              </a:lnSpc>
              <a:spcBef>
                <a:spcPct val="20000"/>
              </a:spcBef>
            </a:pPr>
            <a:r>
              <a:rPr lang="en-US" sz="1600" b="1" dirty="0">
                <a:latin typeface="Courier New" pitchFamily="49" charset="0"/>
              </a:rPr>
              <a:t>	  </a:t>
            </a:r>
            <a:r>
              <a:rPr lang="en-US" sz="1600" b="1" dirty="0">
                <a:solidFill>
                  <a:schemeClr val="accent2"/>
                </a:solidFill>
                <a:latin typeface="Courier New" pitchFamily="49" charset="0"/>
              </a:rPr>
              <a:t>if</a:t>
            </a:r>
            <a:r>
              <a:rPr lang="en-US" sz="1600" b="1" dirty="0">
                <a:latin typeface="Courier New" pitchFamily="49" charset="0"/>
              </a:rPr>
              <a:t> (…) …</a:t>
            </a:r>
          </a:p>
          <a:p>
            <a:pPr>
              <a:lnSpc>
                <a:spcPct val="90000"/>
              </a:lnSpc>
              <a:spcBef>
                <a:spcPct val="20000"/>
              </a:spcBef>
            </a:pPr>
            <a:r>
              <a:rPr lang="en-US" sz="1600" b="1" dirty="0">
                <a:latin typeface="Courier New" pitchFamily="49" charset="0"/>
              </a:rPr>
              <a:t>		throw new …</a:t>
            </a:r>
          </a:p>
          <a:p>
            <a:pPr>
              <a:lnSpc>
                <a:spcPct val="90000"/>
              </a:lnSpc>
              <a:spcBef>
                <a:spcPct val="20000"/>
              </a:spcBef>
            </a:pPr>
            <a:r>
              <a:rPr lang="en-US" sz="1600" b="1" dirty="0">
                <a:latin typeface="Courier New" pitchFamily="49" charset="0"/>
              </a:rPr>
              <a:t>	  _Birthday = </a:t>
            </a:r>
            <a:r>
              <a:rPr lang="en-US" sz="1600" b="1" dirty="0">
                <a:solidFill>
                  <a:srgbClr val="FF0000"/>
                </a:solidFill>
                <a:latin typeface="Courier New" pitchFamily="49" charset="0"/>
              </a:rPr>
              <a:t>value;</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a:latin typeface="Courier New" pitchFamily="49" charset="0"/>
              </a:rPr>
              <a:t>   }</a:t>
            </a:r>
          </a:p>
          <a:p>
            <a:pPr>
              <a:lnSpc>
                <a:spcPct val="90000"/>
              </a:lnSpc>
              <a:spcBef>
                <a:spcPct val="20000"/>
              </a:spcBef>
            </a:pPr>
            <a:r>
              <a:rPr lang="en-US" sz="1600" b="1" dirty="0" smtClean="0">
                <a:latin typeface="Courier New" pitchFamily="49" charset="0"/>
              </a:rPr>
              <a:t>}</a:t>
            </a:r>
            <a:endParaRPr lang="en-US" sz="1600" b="1" dirty="0">
              <a:latin typeface="Courier New" pitchFamily="49" charset="0"/>
            </a:endParaRPr>
          </a:p>
          <a:p>
            <a:pPr>
              <a:lnSpc>
                <a:spcPct val="90000"/>
              </a:lnSpc>
              <a:spcBef>
                <a:spcPct val="20000"/>
              </a:spcBef>
            </a:pPr>
            <a:r>
              <a:rPr lang="en-US" sz="1600" b="1" dirty="0" err="1">
                <a:solidFill>
                  <a:srgbClr val="FF0000"/>
                </a:solidFill>
                <a:latin typeface="Courier New" pitchFamily="49" charset="0"/>
              </a:rPr>
              <a:t>chau.Birthday</a:t>
            </a:r>
            <a:r>
              <a:rPr lang="en-US" sz="1600" b="1" dirty="0">
                <a:latin typeface="Courier New" pitchFamily="49" charset="0"/>
              </a:rPr>
              <a:t> = new </a:t>
            </a:r>
            <a:r>
              <a:rPr lang="en-US" sz="1600" b="1" dirty="0" err="1">
                <a:latin typeface="Courier New" pitchFamily="49" charset="0"/>
              </a:rPr>
              <a:t>DateTime</a:t>
            </a:r>
            <a:r>
              <a:rPr lang="en-US" sz="1600" b="1" dirty="0">
                <a:latin typeface="Courier New" pitchFamily="49" charset="0"/>
              </a:rPr>
              <a:t>(2007,09,23);</a:t>
            </a:r>
          </a:p>
          <a:p>
            <a:pPr>
              <a:lnSpc>
                <a:spcPct val="90000"/>
              </a:lnSpc>
              <a:spcBef>
                <a:spcPct val="20000"/>
              </a:spcBef>
            </a:pPr>
            <a:r>
              <a:rPr lang="en-US" sz="1600" b="1" dirty="0" err="1">
                <a:latin typeface="Courier New" pitchFamily="49" charset="0"/>
              </a:rPr>
              <a:t>Console.Writeline</a:t>
            </a:r>
            <a:r>
              <a:rPr lang="en-US" sz="1600" b="1" dirty="0">
                <a:latin typeface="Courier New" pitchFamily="49" charset="0"/>
              </a:rPr>
              <a:t>(“Birthday: {0}”, </a:t>
            </a:r>
            <a:r>
              <a:rPr lang="en-US" sz="1600" b="1" dirty="0" err="1">
                <a:latin typeface="Courier New" pitchFamily="49" charset="0"/>
              </a:rPr>
              <a:t>chau.Birthday</a:t>
            </a:r>
            <a:r>
              <a:rPr lang="en-US" sz="1600" b="1" dirty="0">
                <a:latin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(property)</a:t>
            </a:r>
            <a:endParaRPr lang="en-US" b="1" dirty="0"/>
          </a:p>
        </p:txBody>
      </p:sp>
      <p:sp>
        <p:nvSpPr>
          <p:cNvPr id="83971" name="Rectangle 3"/>
          <p:cNvSpPr>
            <a:spLocks noGrp="1"/>
          </p:cNvSpPr>
          <p:nvPr>
            <p:ph idx="1"/>
          </p:nvPr>
        </p:nvSpPr>
        <p:spPr>
          <a:xfrm>
            <a:off x="457200" y="1447800"/>
            <a:ext cx="8229600" cy="4953000"/>
          </a:xfrm>
        </p:spPr>
        <p:txBody>
          <a:bodyPr>
            <a:noAutofit/>
          </a:bodyPr>
          <a:lstStyle/>
          <a:p>
            <a:pPr>
              <a:lnSpc>
                <a:spcPct val="80000"/>
              </a:lnSpc>
              <a:buFont typeface="Wingdings 2" pitchFamily="18" charset="2"/>
              <a:buNone/>
            </a:pPr>
            <a:r>
              <a:rPr lang="en-US" sz="2000" dirty="0">
                <a:latin typeface="Courier New" pitchFamily="49" charset="0"/>
                <a:cs typeface="Courier New" pitchFamily="49" charset="0"/>
              </a:rPr>
              <a:t>protected string </a:t>
            </a:r>
            <a:r>
              <a:rPr lang="en-US" sz="2000" err="1">
                <a:latin typeface="Courier New" pitchFamily="49" charset="0"/>
                <a:cs typeface="Courier New" pitchFamily="49" charset="0"/>
              </a:rPr>
              <a:t>foreName</a:t>
            </a:r>
            <a:r>
              <a:rPr lang="en-US" sz="2000" smtClean="0">
                <a:latin typeface="Courier New" pitchFamily="49" charset="0"/>
                <a:cs typeface="Courier New" pitchFamily="49" charset="0"/>
              </a:rPr>
              <a:t>;</a:t>
            </a:r>
            <a:r>
              <a:rPr lang="en-US" sz="2000" smtClean="0">
                <a:solidFill>
                  <a:srgbClr val="009900"/>
                </a:solidFill>
                <a:latin typeface="Courier New" pitchFamily="49" charset="0"/>
                <a:cs typeface="Courier New" pitchFamily="49" charset="0"/>
              </a:rPr>
              <a:t>//</a:t>
            </a:r>
            <a:r>
              <a:rPr lang="en-US" sz="2000" dirty="0" err="1">
                <a:solidFill>
                  <a:srgbClr val="009900"/>
                </a:solidFill>
                <a:latin typeface="Courier New" pitchFamily="49" charset="0"/>
                <a:cs typeface="Courier New" pitchFamily="49" charset="0"/>
              </a:rPr>
              <a:t>foreName</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là</a:t>
            </a:r>
            <a:r>
              <a:rPr lang="en-US" sz="2000" dirty="0">
                <a:solidFill>
                  <a:srgbClr val="009900"/>
                </a:solidFill>
                <a:latin typeface="Courier New" pitchFamily="49" charset="0"/>
                <a:cs typeface="Courier New" pitchFamily="49" charset="0"/>
              </a:rPr>
              <a:t> attribute </a:t>
            </a:r>
            <a:r>
              <a:rPr lang="en-US" sz="2000" dirty="0" err="1">
                <a:solidFill>
                  <a:srgbClr val="009900"/>
                </a:solidFill>
                <a:latin typeface="Courier New" pitchFamily="49" charset="0"/>
                <a:cs typeface="Courier New" pitchFamily="49" charset="0"/>
              </a:rPr>
              <a:t>của</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một</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lớp</a:t>
            </a:r>
            <a:endParaRPr lang="en-US" sz="2000" dirty="0">
              <a:latin typeface="Courier New" pitchFamily="49" charset="0"/>
              <a:cs typeface="Courier New" pitchFamily="49" charset="0"/>
            </a:endParaRPr>
          </a:p>
          <a:p>
            <a:pPr>
              <a:lnSpc>
                <a:spcPct val="80000"/>
              </a:lnSpc>
              <a:buFont typeface="Wingdings 2" pitchFamily="18" charset="2"/>
              <a:buNone/>
            </a:pPr>
            <a:r>
              <a:rPr lang="en-US" sz="2000" dirty="0">
                <a:latin typeface="Courier New" pitchFamily="49" charset="0"/>
                <a:cs typeface="Courier New" pitchFamily="49" charset="0"/>
              </a:rPr>
              <a:t>public string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	 </a:t>
            </a:r>
            <a:r>
              <a:rPr lang="en-US" sz="2000" dirty="0">
                <a:solidFill>
                  <a:srgbClr val="009900"/>
                </a:solidFill>
                <a:latin typeface="Courier New" pitchFamily="49" charset="0"/>
                <a:cs typeface="Courier New" pitchFamily="49" charset="0"/>
              </a:rPr>
              <a:t>//</a:t>
            </a:r>
            <a:r>
              <a:rPr lang="en-US" sz="2000" dirty="0" err="1">
                <a:solidFill>
                  <a:srgbClr val="009900"/>
                </a:solidFill>
                <a:latin typeface="Courier New" pitchFamily="49" charset="0"/>
                <a:cs typeface="Courier New" pitchFamily="49" charset="0"/>
              </a:rPr>
              <a:t>ForeName</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là</a:t>
            </a:r>
            <a:r>
              <a:rPr lang="en-US" sz="2000" dirty="0">
                <a:solidFill>
                  <a:srgbClr val="009900"/>
                </a:solidFill>
                <a:latin typeface="Courier New" pitchFamily="49" charset="0"/>
                <a:cs typeface="Courier New" pitchFamily="49" charset="0"/>
              </a:rPr>
              <a:t> </a:t>
            </a:r>
            <a:r>
              <a:rPr lang="en-US" sz="2000" dirty="0" err="1">
                <a:solidFill>
                  <a:srgbClr val="009900"/>
                </a:solidFill>
                <a:latin typeface="Courier New" pitchFamily="49" charset="0"/>
                <a:cs typeface="Courier New" pitchFamily="49" charset="0"/>
              </a:rPr>
              <a:t>một</a:t>
            </a:r>
            <a:r>
              <a:rPr lang="en-US" sz="2000" dirty="0">
                <a:solidFill>
                  <a:srgbClr val="009900"/>
                </a:solidFill>
                <a:latin typeface="Courier New" pitchFamily="49" charset="0"/>
                <a:cs typeface="Courier New" pitchFamily="49" charset="0"/>
              </a:rPr>
              <a:t> Property</a:t>
            </a:r>
            <a:endParaRPr lang="en-US" sz="2000" dirty="0">
              <a:latin typeface="Courier New" pitchFamily="49" charset="0"/>
              <a:cs typeface="Courier New" pitchFamily="49" charset="0"/>
            </a:endParaRPr>
          </a:p>
          <a:p>
            <a:pPr>
              <a:lnSpc>
                <a:spcPct val="80000"/>
              </a:lnSpc>
              <a:buFont typeface="Wingdings 2" pitchFamily="18" charset="2"/>
              <a:buNone/>
            </a:pP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get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return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set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value.Length</a:t>
            </a:r>
            <a:r>
              <a:rPr lang="en-US" sz="2000" dirty="0">
                <a:latin typeface="Courier New" pitchFamily="49" charset="0"/>
                <a:cs typeface="Courier New" pitchFamily="49" charset="0"/>
              </a:rPr>
              <a:t> &gt; 20)</a:t>
            </a:r>
          </a:p>
          <a:p>
            <a:pPr>
              <a:lnSpc>
                <a:spcPct val="80000"/>
              </a:lnSpc>
              <a:buFont typeface="Wingdings 2" pitchFamily="18" charset="2"/>
              <a:buNone/>
            </a:pPr>
            <a:r>
              <a:rPr lang="en-US" sz="2000" dirty="0">
                <a:latin typeface="Courier New" pitchFamily="49" charset="0"/>
                <a:cs typeface="Courier New" pitchFamily="49" charset="0"/>
              </a:rPr>
              <a:t>         // code here to take error recovery action </a:t>
            </a:r>
          </a:p>
          <a:p>
            <a:pPr>
              <a:lnSpc>
                <a:spcPct val="80000"/>
              </a:lnSpc>
              <a:buFont typeface="Wingdings 2" pitchFamily="18" charset="2"/>
              <a:buNone/>
            </a:pP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eg</a:t>
            </a:r>
            <a:r>
              <a:rPr lang="en-US" sz="2000" dirty="0">
                <a:latin typeface="Courier New" pitchFamily="49" charset="0"/>
                <a:cs typeface="Courier New" pitchFamily="49" charset="0"/>
              </a:rPr>
              <a:t>. throw an exception)</a:t>
            </a:r>
          </a:p>
          <a:p>
            <a:pPr>
              <a:lnSpc>
                <a:spcPct val="80000"/>
              </a:lnSpc>
              <a:buFont typeface="Wingdings 2" pitchFamily="18" charset="2"/>
              <a:buNone/>
            </a:pPr>
            <a:r>
              <a:rPr lang="en-US" sz="2000" dirty="0">
                <a:latin typeface="Courier New" pitchFamily="49" charset="0"/>
                <a:cs typeface="Courier New" pitchFamily="49" charset="0"/>
              </a:rPr>
              <a:t>      else</a:t>
            </a:r>
          </a:p>
          <a:p>
            <a:pPr>
              <a:lnSpc>
                <a:spcPct val="80000"/>
              </a:lnSpc>
              <a:buFont typeface="Wingdings 2" pitchFamily="18" charset="2"/>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foreName</a:t>
            </a:r>
            <a:r>
              <a:rPr lang="en-US" sz="2000" dirty="0">
                <a:latin typeface="Courier New" pitchFamily="49" charset="0"/>
                <a:cs typeface="Courier New" pitchFamily="49" charset="0"/>
              </a:rPr>
              <a:t> = </a:t>
            </a:r>
            <a:r>
              <a:rPr lang="en-US" sz="2000" dirty="0">
                <a:solidFill>
                  <a:srgbClr val="FF0000"/>
                </a:solidFill>
                <a:latin typeface="Courier New" pitchFamily="49" charset="0"/>
                <a:cs typeface="Courier New" pitchFamily="49" charset="0"/>
              </a:rPr>
              <a:t>value</a:t>
            </a:r>
            <a:r>
              <a:rPr lang="en-US" sz="2000" dirty="0">
                <a:latin typeface="Courier New" pitchFamily="49" charset="0"/>
                <a:cs typeface="Courier New" pitchFamily="49" charset="0"/>
              </a:rPr>
              <a:t>;</a:t>
            </a:r>
          </a:p>
          <a:p>
            <a:pPr>
              <a:lnSpc>
                <a:spcPct val="80000"/>
              </a:lnSpc>
              <a:buFont typeface="Wingdings 2" pitchFamily="18" charset="2"/>
              <a:buNone/>
            </a:pPr>
            <a:r>
              <a:rPr lang="en-US" sz="2000" dirty="0">
                <a:latin typeface="Courier New" pitchFamily="49" charset="0"/>
                <a:cs typeface="Courier New" pitchFamily="49" charset="0"/>
              </a:rPr>
              <a:t>   }</a:t>
            </a:r>
          </a:p>
          <a:p>
            <a:pPr>
              <a:lnSpc>
                <a:spcPct val="80000"/>
              </a:lnSpc>
              <a:buFont typeface="Wingdings 2" pitchFamily="18" charset="2"/>
              <a:buNone/>
            </a:pPr>
            <a:r>
              <a:rPr lang="en-US" sz="20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457200" y="0"/>
            <a:ext cx="8229600" cy="1143000"/>
          </a:xfrm>
        </p:spPr>
        <p:txBody>
          <a:bodyPr/>
          <a:lstStyle/>
          <a:p>
            <a:r>
              <a:rPr lang="en-US" b="1" dirty="0" err="1" smtClean="0"/>
              <a:t>Thuộc</a:t>
            </a:r>
            <a:r>
              <a:rPr lang="en-US" b="1" dirty="0" smtClean="0"/>
              <a:t> </a:t>
            </a:r>
            <a:r>
              <a:rPr lang="en-US" b="1" dirty="0" err="1" smtClean="0"/>
              <a:t>tính</a:t>
            </a:r>
            <a:r>
              <a:rPr lang="en-US" b="1" dirty="0" smtClean="0"/>
              <a:t> (property)</a:t>
            </a:r>
            <a:endParaRPr lang="en-US" b="1" dirty="0"/>
          </a:p>
        </p:txBody>
      </p:sp>
      <p:sp>
        <p:nvSpPr>
          <p:cNvPr id="84995" name="Rectangle 3"/>
          <p:cNvSpPr>
            <a:spLocks noGrp="1"/>
          </p:cNvSpPr>
          <p:nvPr>
            <p:ph idx="1"/>
          </p:nvPr>
        </p:nvSpPr>
        <p:spPr/>
        <p:txBody>
          <a:bodyPr/>
          <a:lstStyle/>
          <a:p>
            <a:r>
              <a:rPr lang="en-US"/>
              <a:t>Nếu câu lệnh Property chỉ có đoạn lệnh get -&gt; thuộc tính chỉ đọc (Read Only)</a:t>
            </a:r>
          </a:p>
          <a:p>
            <a:r>
              <a:rPr lang="en-US"/>
              <a:t>Nếu câu lệnh Property chỉ có đoạn lệnh set -&gt; thuộc tính chỉ ghi (Write Only)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57200" y="228600"/>
            <a:ext cx="8229600" cy="609600"/>
          </a:xfrm>
        </p:spPr>
        <p:txBody>
          <a:bodyPr>
            <a:noAutofit/>
          </a:bodyPr>
          <a:lstStyle/>
          <a:p>
            <a:r>
              <a:rPr lang="en-US" b="1"/>
              <a:t>Thuộc tính đọc và ghi</a:t>
            </a:r>
          </a:p>
        </p:txBody>
      </p:sp>
      <p:sp>
        <p:nvSpPr>
          <p:cNvPr id="172035" name="Rectangle 3"/>
          <p:cNvSpPr>
            <a:spLocks noGrp="1" noChangeArrowheads="1"/>
          </p:cNvSpPr>
          <p:nvPr>
            <p:ph idx="1"/>
          </p:nvPr>
        </p:nvSpPr>
        <p:spPr>
          <a:xfrm>
            <a:off x="381000" y="1371600"/>
            <a:ext cx="8229600" cy="5715000"/>
          </a:xfrm>
        </p:spPr>
        <p:txBody>
          <a:bodyPr/>
          <a:lstStyle/>
          <a:p>
            <a:pPr>
              <a:lnSpc>
                <a:spcPct val="80000"/>
              </a:lnSpc>
              <a:buFontTx/>
              <a:buNone/>
            </a:pPr>
            <a:r>
              <a:rPr lang="en-US" sz="2400" dirty="0"/>
              <a:t>    Cho </a:t>
            </a:r>
            <a:r>
              <a:rPr lang="en-US" sz="2400" dirty="0" err="1"/>
              <a:t>phép</a:t>
            </a:r>
            <a:r>
              <a:rPr lang="en-US" sz="2400" dirty="0"/>
              <a:t> </a:t>
            </a:r>
            <a:r>
              <a:rPr lang="en-US" sz="2400" dirty="0" err="1"/>
              <a:t>gán</a:t>
            </a:r>
            <a:r>
              <a:rPr lang="en-US" sz="2400" dirty="0"/>
              <a:t> (set) </a:t>
            </a:r>
            <a:r>
              <a:rPr lang="en-US" sz="2400" dirty="0" err="1"/>
              <a:t>giá</a:t>
            </a:r>
            <a:r>
              <a:rPr lang="en-US" sz="2400" dirty="0"/>
              <a:t> </a:t>
            </a:r>
            <a:r>
              <a:rPr lang="en-US" sz="2400" dirty="0" err="1"/>
              <a:t>trị</a:t>
            </a:r>
            <a:r>
              <a:rPr lang="en-US" sz="2400" dirty="0"/>
              <a:t> </a:t>
            </a:r>
            <a:r>
              <a:rPr lang="en-US" sz="2400" dirty="0" err="1"/>
              <a:t>vào</a:t>
            </a:r>
            <a:r>
              <a:rPr lang="en-US" sz="2400" dirty="0"/>
              <a:t> </a:t>
            </a:r>
            <a:r>
              <a:rPr lang="en-US" sz="2400" dirty="0" err="1"/>
              <a:t>thuộc</a:t>
            </a:r>
            <a:r>
              <a:rPr lang="en-US" sz="2400" dirty="0"/>
              <a:t> </a:t>
            </a:r>
            <a:r>
              <a:rPr lang="en-US" sz="2400" dirty="0" err="1"/>
              <a:t>tính</a:t>
            </a:r>
            <a:r>
              <a:rPr lang="en-US" sz="2400" dirty="0"/>
              <a:t> hay </a:t>
            </a:r>
            <a:r>
              <a:rPr lang="en-US" sz="2400" dirty="0" err="1"/>
              <a:t>lấy</a:t>
            </a:r>
            <a:r>
              <a:rPr lang="en-US" sz="2400" dirty="0"/>
              <a:t> (get) </a:t>
            </a:r>
            <a:r>
              <a:rPr lang="en-US" sz="2400" dirty="0" err="1"/>
              <a:t>giá</a:t>
            </a:r>
            <a:r>
              <a:rPr lang="en-US" sz="2400" dirty="0"/>
              <a:t> </a:t>
            </a:r>
            <a:r>
              <a:rPr lang="en-US" sz="2400" dirty="0" err="1"/>
              <a:t>trị</a:t>
            </a:r>
            <a:r>
              <a:rPr lang="en-US" sz="2400" dirty="0"/>
              <a:t> </a:t>
            </a:r>
            <a:r>
              <a:rPr lang="en-US" sz="2400" dirty="0" err="1"/>
              <a:t>ra</a:t>
            </a:r>
            <a:r>
              <a:rPr lang="en-US" sz="2400" dirty="0"/>
              <a:t> </a:t>
            </a:r>
            <a:r>
              <a:rPr lang="en-US" sz="2400" dirty="0" err="1"/>
              <a:t>từ</a:t>
            </a:r>
            <a:r>
              <a:rPr lang="en-US" sz="2400" dirty="0"/>
              <a:t> </a:t>
            </a:r>
            <a:r>
              <a:rPr lang="en-US" sz="2400" dirty="0" err="1"/>
              <a:t>thuộc</a:t>
            </a:r>
            <a:r>
              <a:rPr lang="en-US" sz="2400" dirty="0"/>
              <a:t> </a:t>
            </a:r>
            <a:r>
              <a:rPr lang="en-US" sz="2400" dirty="0" err="1"/>
              <a:t>tính</a:t>
            </a:r>
            <a:r>
              <a:rPr lang="en-US" sz="2400" dirty="0"/>
              <a:t>.</a:t>
            </a:r>
          </a:p>
          <a:p>
            <a:pPr>
              <a:lnSpc>
                <a:spcPct val="80000"/>
              </a:lnSpc>
              <a:buFontTx/>
              <a:buNone/>
            </a:pPr>
            <a:r>
              <a:rPr lang="en-US" sz="2400"/>
              <a:t>    </a:t>
            </a:r>
            <a:endParaRPr lang="en-US" sz="2400" smtClean="0"/>
          </a:p>
          <a:p>
            <a:pPr>
              <a:lnSpc>
                <a:spcPct val="80000"/>
              </a:lnSpc>
              <a:buFontTx/>
              <a:buNone/>
            </a:pPr>
            <a:r>
              <a:rPr lang="en-US" sz="2400" b="1" dirty="0">
                <a:solidFill>
                  <a:schemeClr val="accent2"/>
                </a:solidFill>
              </a:rPr>
              <a:t>	  public </a:t>
            </a:r>
            <a:r>
              <a:rPr lang="en-US" sz="2400" b="1" dirty="0" err="1">
                <a:solidFill>
                  <a:schemeClr val="accent2"/>
                </a:solidFill>
              </a:rPr>
              <a:t>int</a:t>
            </a:r>
            <a:r>
              <a:rPr lang="en-US" sz="2400" b="1" dirty="0">
                <a:solidFill>
                  <a:schemeClr val="accent2"/>
                </a:solidFill>
              </a:rPr>
              <a:t> </a:t>
            </a:r>
            <a:r>
              <a:rPr lang="en-US" sz="2400" b="1" dirty="0" err="1" smtClean="0">
                <a:solidFill>
                  <a:schemeClr val="accent2"/>
                </a:solidFill>
              </a:rPr>
              <a:t>liA</a:t>
            </a:r>
            <a:endParaRPr lang="en-US" sz="2400" b="1" dirty="0">
              <a:solidFill>
                <a:schemeClr val="accent2"/>
              </a:solidFill>
            </a:endParaRPr>
          </a:p>
          <a:p>
            <a:pPr>
              <a:lnSpc>
                <a:spcPct val="80000"/>
              </a:lnSpc>
              <a:buFontTx/>
              <a:buNone/>
            </a:pPr>
            <a:r>
              <a:rPr lang="en-US" sz="2400" b="1" dirty="0">
                <a:solidFill>
                  <a:schemeClr val="accent2"/>
                </a:solidFill>
              </a:rPr>
              <a:t>		{			</a:t>
            </a:r>
          </a:p>
          <a:p>
            <a:pPr>
              <a:lnSpc>
                <a:spcPct val="80000"/>
              </a:lnSpc>
              <a:buFontTx/>
              <a:buNone/>
            </a:pPr>
            <a:r>
              <a:rPr lang="en-US" sz="2400" b="1" dirty="0">
                <a:solidFill>
                  <a:schemeClr val="accent2"/>
                </a:solidFill>
              </a:rPr>
              <a:t>			</a:t>
            </a:r>
            <a:r>
              <a:rPr lang="en-US" sz="2400" b="1" dirty="0">
                <a:solidFill>
                  <a:srgbClr val="FF3300"/>
                </a:solidFill>
              </a:rPr>
              <a:t>get</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return </a:t>
            </a:r>
            <a:r>
              <a:rPr lang="en-US" sz="2400" b="1" dirty="0" err="1">
                <a:solidFill>
                  <a:schemeClr val="accent2"/>
                </a:solidFill>
              </a:rPr>
              <a:t>L</a:t>
            </a:r>
            <a:r>
              <a:rPr lang="en-US" sz="2400" b="1" dirty="0" err="1" smtClean="0">
                <a:solidFill>
                  <a:schemeClr val="accent2"/>
                </a:solidFill>
              </a:rPr>
              <a:t>iA</a:t>
            </a:r>
            <a:r>
              <a:rPr lang="en-US" sz="2400" b="1" dirty="0">
                <a:solidFill>
                  <a:schemeClr val="accent2"/>
                </a:solidFill>
              </a:rPr>
              <a:t>;</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r>
              <a:rPr lang="en-US" sz="2400" b="1" dirty="0">
                <a:solidFill>
                  <a:srgbClr val="FF3300"/>
                </a:solidFill>
              </a:rPr>
              <a:t>set</a:t>
            </a:r>
            <a:r>
              <a:rPr lang="en-US" sz="2400" b="1" dirty="0">
                <a:solidFill>
                  <a:schemeClr val="accent2"/>
                </a:solidFill>
              </a:rPr>
              <a:t> </a:t>
            </a: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r>
              <a:rPr lang="en-US" sz="2400" b="1" dirty="0" err="1" smtClean="0">
                <a:solidFill>
                  <a:schemeClr val="accent2"/>
                </a:solidFill>
              </a:rPr>
              <a:t>LiA</a:t>
            </a:r>
            <a:r>
              <a:rPr lang="en-US" sz="2400" b="1" dirty="0" smtClean="0">
                <a:solidFill>
                  <a:schemeClr val="accent2"/>
                </a:solidFill>
              </a:rPr>
              <a:t> </a:t>
            </a:r>
            <a:r>
              <a:rPr lang="en-US" sz="2400" b="1" dirty="0">
                <a:solidFill>
                  <a:schemeClr val="accent2"/>
                </a:solidFill>
              </a:rPr>
              <a:t>= </a:t>
            </a:r>
            <a:r>
              <a:rPr lang="en-US" sz="2400" b="1" dirty="0">
                <a:solidFill>
                  <a:srgbClr val="FF3300"/>
                </a:solidFill>
              </a:rPr>
              <a:t>value</a:t>
            </a:r>
            <a:r>
              <a:rPr lang="en-US" sz="2400" b="1" dirty="0">
                <a:solidFill>
                  <a:schemeClr val="accent2"/>
                </a:solidFill>
              </a:rPr>
              <a:t>; // </a:t>
            </a:r>
            <a:r>
              <a:rPr lang="en-US" sz="2400" b="1" dirty="0">
                <a:solidFill>
                  <a:srgbClr val="FF3300"/>
                </a:solidFill>
              </a:rPr>
              <a:t>value </a:t>
            </a:r>
            <a:r>
              <a:rPr lang="en-US" sz="2400" b="1" dirty="0" err="1">
                <a:solidFill>
                  <a:srgbClr val="FF3300"/>
                </a:solidFill>
              </a:rPr>
              <a:t>là</a:t>
            </a:r>
            <a:r>
              <a:rPr lang="en-US" sz="2400" b="1" dirty="0">
                <a:solidFill>
                  <a:srgbClr val="FF3300"/>
                </a:solidFill>
              </a:rPr>
              <a:t> </a:t>
            </a:r>
            <a:r>
              <a:rPr lang="en-US" sz="2400" b="1" dirty="0" err="1">
                <a:solidFill>
                  <a:srgbClr val="FF3300"/>
                </a:solidFill>
              </a:rPr>
              <a:t>từ</a:t>
            </a:r>
            <a:r>
              <a:rPr lang="en-US" sz="2400" b="1" dirty="0">
                <a:solidFill>
                  <a:srgbClr val="FF3300"/>
                </a:solidFill>
              </a:rPr>
              <a:t> </a:t>
            </a:r>
            <a:r>
              <a:rPr lang="en-US" sz="2400" b="1" dirty="0" err="1">
                <a:solidFill>
                  <a:srgbClr val="FF3300"/>
                </a:solidFill>
              </a:rPr>
              <a:t>khóa</a:t>
            </a:r>
            <a:endParaRPr lang="en-US" sz="2400" b="1" dirty="0">
              <a:solidFill>
                <a:srgbClr val="FF3300"/>
              </a:solidFill>
            </a:endParaRPr>
          </a:p>
          <a:p>
            <a:pPr>
              <a:lnSpc>
                <a:spcPct val="80000"/>
              </a:lnSpc>
              <a:buFontTx/>
              <a:buNone/>
            </a:pPr>
            <a:r>
              <a:rPr lang="en-US" sz="2400" b="1" dirty="0">
                <a:solidFill>
                  <a:schemeClr val="accent2"/>
                </a:solidFill>
              </a:rPr>
              <a:t>			}</a:t>
            </a:r>
          </a:p>
          <a:p>
            <a:pPr>
              <a:lnSpc>
                <a:spcPct val="80000"/>
              </a:lnSpc>
              <a:buFontTx/>
              <a:buNone/>
            </a:pPr>
            <a:r>
              <a:rPr lang="en-US" sz="2400" b="1" dirty="0">
                <a:solidFill>
                  <a:schemeClr val="accent2"/>
                </a:solidFill>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sp>
        <p:nvSpPr>
          <p:cNvPr id="173059" name="Rectangle 3"/>
          <p:cNvSpPr>
            <a:spLocks noGrp="1" noChangeArrowheads="1"/>
          </p:cNvSpPr>
          <p:nvPr>
            <p:ph idx="1"/>
          </p:nvPr>
        </p:nvSpPr>
        <p:spPr>
          <a:xfrm>
            <a:off x="457200" y="1371600"/>
            <a:ext cx="8229600" cy="5486400"/>
          </a:xfrm>
        </p:spPr>
        <p:txBody>
          <a:bodyPr/>
          <a:lstStyle/>
          <a:p>
            <a:pPr>
              <a:buFontTx/>
              <a:buNone/>
            </a:pPr>
            <a:r>
              <a:rPr lang="en-US" dirty="0"/>
              <a:t>   </a:t>
            </a:r>
            <a:r>
              <a:rPr lang="en-US" sz="2800" dirty="0" err="1"/>
              <a:t>Nếu</a:t>
            </a:r>
            <a:r>
              <a:rPr lang="en-US" sz="2800" dirty="0"/>
              <a:t> </a:t>
            </a:r>
            <a:r>
              <a:rPr lang="en-US" sz="2800" dirty="0" err="1"/>
              <a:t>muốn</a:t>
            </a:r>
            <a:r>
              <a:rPr lang="en-US" sz="2800" dirty="0"/>
              <a:t> </a:t>
            </a:r>
            <a:r>
              <a:rPr lang="en-US" sz="2800" dirty="0" err="1"/>
              <a:t>thuộc</a:t>
            </a:r>
            <a:r>
              <a:rPr lang="en-US" sz="2800" dirty="0"/>
              <a:t> </a:t>
            </a:r>
            <a:r>
              <a:rPr lang="en-US" sz="2800" dirty="0" err="1"/>
              <a:t>tính</a:t>
            </a:r>
            <a:r>
              <a:rPr lang="en-US" sz="2800" dirty="0"/>
              <a:t> </a:t>
            </a:r>
            <a:r>
              <a:rPr lang="en-US" sz="2800" dirty="0" err="1"/>
              <a:t>chỉ</a:t>
            </a:r>
            <a:r>
              <a:rPr lang="en-US" sz="2800" dirty="0"/>
              <a:t> </a:t>
            </a:r>
            <a:r>
              <a:rPr lang="en-US" sz="2800" dirty="0" err="1"/>
              <a:t>đọc</a:t>
            </a:r>
            <a:r>
              <a:rPr lang="en-US" sz="2800" dirty="0"/>
              <a:t>, </a:t>
            </a:r>
            <a:r>
              <a:rPr lang="en-US" sz="2800" dirty="0" err="1"/>
              <a:t>chỉ</a:t>
            </a:r>
            <a:r>
              <a:rPr lang="en-US" sz="2800" dirty="0"/>
              <a:t> </a:t>
            </a:r>
            <a:r>
              <a:rPr lang="en-US" sz="2800" dirty="0" err="1"/>
              <a:t>sử</a:t>
            </a:r>
            <a:r>
              <a:rPr lang="en-US" sz="2800" dirty="0"/>
              <a:t> </a:t>
            </a:r>
            <a:r>
              <a:rPr lang="en-US" sz="2800" dirty="0" err="1"/>
              <a:t>dụng</a:t>
            </a:r>
            <a:r>
              <a:rPr lang="en-US" sz="2800" dirty="0"/>
              <a:t>  </a:t>
            </a:r>
            <a:r>
              <a:rPr lang="en-US" sz="2800" dirty="0" err="1"/>
              <a:t>phương</a:t>
            </a:r>
            <a:r>
              <a:rPr lang="en-US" sz="2800" dirty="0"/>
              <a:t> </a:t>
            </a:r>
            <a:r>
              <a:rPr lang="en-US" sz="2800" err="1"/>
              <a:t>thức</a:t>
            </a:r>
            <a:r>
              <a:rPr lang="en-US" sz="2800"/>
              <a:t> </a:t>
            </a:r>
            <a:r>
              <a:rPr lang="en-US" sz="2800" smtClean="0"/>
              <a:t>get   </a:t>
            </a:r>
            <a:endParaRPr lang="en-US" sz="2800" b="1" dirty="0">
              <a:solidFill>
                <a:schemeClr val="accent2"/>
              </a:solidFill>
            </a:endParaRPr>
          </a:p>
          <a:p>
            <a:pPr>
              <a:buFontTx/>
              <a:buNone/>
            </a:pPr>
            <a:r>
              <a:rPr lang="en-US" sz="2800" dirty="0"/>
              <a:t>	</a:t>
            </a:r>
            <a:r>
              <a:rPr lang="en-US" sz="2800" b="1" dirty="0">
                <a:solidFill>
                  <a:schemeClr val="accent2"/>
                </a:solidFill>
              </a:rPr>
              <a:t>public </a:t>
            </a:r>
            <a:r>
              <a:rPr lang="en-US" sz="2800" b="1" dirty="0" err="1">
                <a:solidFill>
                  <a:schemeClr val="accent2"/>
                </a:solidFill>
              </a:rPr>
              <a:t>int</a:t>
            </a:r>
            <a:r>
              <a:rPr lang="en-US" sz="2800" b="1" dirty="0">
                <a:solidFill>
                  <a:schemeClr val="accent2"/>
                </a:solidFill>
              </a:rPr>
              <a:t> </a:t>
            </a:r>
            <a:r>
              <a:rPr lang="en-US" sz="2800" b="1" dirty="0" err="1" smtClean="0">
                <a:solidFill>
                  <a:schemeClr val="accent2"/>
                </a:solidFill>
              </a:rPr>
              <a:t>liA</a:t>
            </a:r>
            <a:endParaRPr lang="en-US" sz="2800" b="1" dirty="0">
              <a:solidFill>
                <a:schemeClr val="accent2"/>
              </a:solidFill>
            </a:endParaRPr>
          </a:p>
          <a:p>
            <a:pPr>
              <a:buFontTx/>
              <a:buNone/>
            </a:pPr>
            <a:r>
              <a:rPr lang="en-US" sz="2800" b="1" dirty="0">
                <a:solidFill>
                  <a:schemeClr val="accent2"/>
                </a:solidFill>
              </a:rPr>
              <a:t>		{			</a:t>
            </a:r>
          </a:p>
          <a:p>
            <a:pPr>
              <a:buFontTx/>
              <a:buNone/>
            </a:pPr>
            <a:r>
              <a:rPr lang="en-US" sz="2800" b="1" dirty="0">
                <a:solidFill>
                  <a:schemeClr val="accent2"/>
                </a:solidFill>
              </a:rPr>
              <a:t>			</a:t>
            </a:r>
            <a:r>
              <a:rPr lang="en-US" sz="2800" b="1" dirty="0">
                <a:solidFill>
                  <a:srgbClr val="FF3300"/>
                </a:solidFill>
              </a:rPr>
              <a:t>get</a:t>
            </a:r>
          </a:p>
          <a:p>
            <a:pPr>
              <a:buFontTx/>
              <a:buNone/>
            </a:pPr>
            <a:r>
              <a:rPr lang="en-US" sz="2800" b="1" dirty="0">
                <a:solidFill>
                  <a:schemeClr val="accent2"/>
                </a:solidFill>
              </a:rPr>
              <a:t>			{</a:t>
            </a:r>
          </a:p>
          <a:p>
            <a:pPr>
              <a:buFontTx/>
              <a:buNone/>
            </a:pPr>
            <a:r>
              <a:rPr lang="en-US" sz="2800" b="1" dirty="0">
                <a:solidFill>
                  <a:schemeClr val="accent2"/>
                </a:solidFill>
              </a:rPr>
              <a:t>				return </a:t>
            </a:r>
            <a:r>
              <a:rPr lang="en-US" sz="2800" b="1" dirty="0" err="1" smtClean="0">
                <a:solidFill>
                  <a:schemeClr val="accent2"/>
                </a:solidFill>
              </a:rPr>
              <a:t>LiA</a:t>
            </a:r>
            <a:r>
              <a:rPr lang="en-US" sz="2800" b="1" dirty="0">
                <a:solidFill>
                  <a:schemeClr val="accent2"/>
                </a:solidFill>
              </a:rPr>
              <a:t>;</a:t>
            </a:r>
          </a:p>
          <a:p>
            <a:pPr>
              <a:buFontTx/>
              <a:buNone/>
            </a:pPr>
            <a:r>
              <a:rPr lang="en-US" sz="2800" b="1" dirty="0">
                <a:solidFill>
                  <a:schemeClr val="accent2"/>
                </a:solidFill>
              </a:rPr>
              <a:t>			}			</a:t>
            </a:r>
          </a:p>
          <a:p>
            <a:pPr>
              <a:buFontTx/>
              <a:buNone/>
            </a:pPr>
            <a:r>
              <a:rPr lang="en-US" sz="2800" b="1" dirty="0">
                <a:solidFill>
                  <a:schemeClr val="accent2"/>
                </a:solidFill>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381000" y="838200"/>
            <a:ext cx="8077200" cy="5105400"/>
          </a:xfrm>
          <a:prstGeom prst="rect">
            <a:avLst/>
          </a:prstGeom>
          <a:noFill/>
          <a:ln w="9525">
            <a:noFill/>
            <a:miter lim="800000"/>
            <a:headEnd/>
            <a:tailEnd/>
          </a:ln>
          <a:effectLst/>
        </p:spPr>
        <p:txBody>
          <a:bodyPr/>
          <a:lstStyle/>
          <a:p>
            <a:r>
              <a:rPr lang="en-US" sz="1400">
                <a:latin typeface="Courier New" pitchFamily="49" charset="0"/>
                <a:cs typeface="Courier New" pitchFamily="49" charset="0"/>
              </a:rPr>
              <a:t>01  using System;</a:t>
            </a:r>
          </a:p>
          <a:p>
            <a:r>
              <a:rPr lang="en-US" sz="1400">
                <a:latin typeface="Courier New" pitchFamily="49" charset="0"/>
                <a:cs typeface="Courier New" pitchFamily="49" charset="0"/>
              </a:rPr>
              <a:t>02  public class BankAccount</a:t>
            </a:r>
          </a:p>
          <a:p>
            <a:r>
              <a:rPr lang="en-US" sz="1400">
                <a:latin typeface="Courier New" pitchFamily="49" charset="0"/>
                <a:cs typeface="Courier New" pitchFamily="49" charset="0"/>
              </a:rPr>
              <a:t>03  {</a:t>
            </a:r>
          </a:p>
          <a:p>
            <a:r>
              <a:rPr lang="en-US" sz="1400">
                <a:latin typeface="Courier New" pitchFamily="49" charset="0"/>
                <a:cs typeface="Courier New" pitchFamily="49" charset="0"/>
              </a:rPr>
              <a:t>04      protected string ID;</a:t>
            </a:r>
          </a:p>
          <a:p>
            <a:r>
              <a:rPr lang="en-US" sz="1400">
                <a:latin typeface="Courier New" pitchFamily="49" charset="0"/>
                <a:cs typeface="Courier New" pitchFamily="49" charset="0"/>
              </a:rPr>
              <a:t>05      protected string Owner;</a:t>
            </a:r>
          </a:p>
          <a:p>
            <a:r>
              <a:rPr lang="en-US" sz="1400">
                <a:latin typeface="Courier New" pitchFamily="49" charset="0"/>
                <a:cs typeface="Courier New" pitchFamily="49" charset="0"/>
              </a:rPr>
              <a:t>06      protected decimal _Balance;</a:t>
            </a:r>
          </a:p>
          <a:p>
            <a:r>
              <a:rPr lang="en-US" sz="1400">
                <a:latin typeface="Courier New" pitchFamily="49" charset="0"/>
                <a:cs typeface="Courier New" pitchFamily="49" charset="0"/>
              </a:rPr>
              <a:t>07      public BankAccount(string ID, string Owner)</a:t>
            </a:r>
          </a:p>
          <a:p>
            <a:r>
              <a:rPr lang="en-US" sz="1400">
                <a:latin typeface="Courier New" pitchFamily="49" charset="0"/>
                <a:cs typeface="Courier New" pitchFamily="49" charset="0"/>
              </a:rPr>
              <a:t>08      {</a:t>
            </a:r>
          </a:p>
          <a:p>
            <a:r>
              <a:rPr lang="en-US" sz="1400">
                <a:latin typeface="Courier New" pitchFamily="49" charset="0"/>
                <a:cs typeface="Courier New" pitchFamily="49" charset="0"/>
              </a:rPr>
              <a:t>09          this.ID = ID;</a:t>
            </a:r>
          </a:p>
          <a:p>
            <a:r>
              <a:rPr lang="en-US" sz="1400">
                <a:latin typeface="Courier New" pitchFamily="49" charset="0"/>
                <a:cs typeface="Courier New" pitchFamily="49" charset="0"/>
              </a:rPr>
              <a:t>10          this.Owner = Owner;</a:t>
            </a:r>
          </a:p>
          <a:p>
            <a:r>
              <a:rPr lang="en-US" sz="1400">
                <a:latin typeface="Courier New" pitchFamily="49" charset="0"/>
                <a:cs typeface="Courier New" pitchFamily="49" charset="0"/>
              </a:rPr>
              <a:t>11          this._Balance = 0;</a:t>
            </a:r>
          </a:p>
          <a:p>
            <a:r>
              <a:rPr lang="en-US" sz="1400">
                <a:latin typeface="Courier New" pitchFamily="49" charset="0"/>
                <a:cs typeface="Courier New" pitchFamily="49" charset="0"/>
              </a:rPr>
              <a:t>12      }</a:t>
            </a:r>
          </a:p>
          <a:p>
            <a:r>
              <a:rPr lang="en-US" sz="1400">
                <a:latin typeface="Courier New" pitchFamily="49" charset="0"/>
                <a:cs typeface="Courier New" pitchFamily="49" charset="0"/>
              </a:rPr>
              <a:t>13      public void Deposit(decimal Amount)</a:t>
            </a:r>
          </a:p>
          <a:p>
            <a:r>
              <a:rPr lang="en-US" sz="1400">
                <a:latin typeface="Courier New" pitchFamily="49" charset="0"/>
                <a:cs typeface="Courier New" pitchFamily="49" charset="0"/>
              </a:rPr>
              <a:t>14      {</a:t>
            </a:r>
          </a:p>
          <a:p>
            <a:r>
              <a:rPr lang="en-US" sz="1400">
                <a:latin typeface="Courier New" pitchFamily="49" charset="0"/>
                <a:cs typeface="Courier New" pitchFamily="49" charset="0"/>
              </a:rPr>
              <a:t>15          _Balance += Amount;</a:t>
            </a:r>
          </a:p>
          <a:p>
            <a:r>
              <a:rPr lang="en-US" sz="1400">
                <a:latin typeface="Courier New" pitchFamily="49" charset="0"/>
                <a:cs typeface="Courier New" pitchFamily="49" charset="0"/>
              </a:rPr>
              <a:t>16      }</a:t>
            </a:r>
          </a:p>
          <a:p>
            <a:r>
              <a:rPr lang="en-US" sz="1400">
                <a:latin typeface="Courier New" pitchFamily="49" charset="0"/>
                <a:cs typeface="Courier New" pitchFamily="49" charset="0"/>
              </a:rPr>
              <a:t>17      public void Withdraw(decimal Amount)</a:t>
            </a:r>
          </a:p>
          <a:p>
            <a:r>
              <a:rPr lang="en-US" sz="1400">
                <a:latin typeface="Courier New" pitchFamily="49" charset="0"/>
                <a:cs typeface="Courier New" pitchFamily="49" charset="0"/>
              </a:rPr>
              <a:t>18      {</a:t>
            </a:r>
          </a:p>
          <a:p>
            <a:r>
              <a:rPr lang="en-US" sz="1400">
                <a:latin typeface="Courier New" pitchFamily="49" charset="0"/>
                <a:cs typeface="Courier New" pitchFamily="49" charset="0"/>
              </a:rPr>
              <a:t>19          _Balance -= Amount; // what if Amount &gt; Balance?</a:t>
            </a:r>
          </a:p>
          <a:p>
            <a:r>
              <a:rPr lang="en-US" sz="1400">
                <a:latin typeface="Courier New" pitchFamily="49" charset="0"/>
                <a:cs typeface="Courier New" pitchFamily="49" charset="0"/>
              </a:rPr>
              <a:t>20      }</a:t>
            </a:r>
          </a:p>
          <a:p>
            <a:r>
              <a:rPr lang="en-US" sz="1400">
                <a:latin typeface="Courier New" pitchFamily="49" charset="0"/>
                <a:cs typeface="Courier New" pitchFamily="49" charset="0"/>
              </a:rPr>
              <a:t>21      public decimal Balance</a:t>
            </a:r>
          </a:p>
          <a:p>
            <a:r>
              <a:rPr lang="en-US" sz="1400">
                <a:latin typeface="Courier New" pitchFamily="49" charset="0"/>
                <a:cs typeface="Courier New" pitchFamily="49" charset="0"/>
              </a:rPr>
              <a:t>22      {</a:t>
            </a:r>
          </a:p>
          <a:p>
            <a:r>
              <a:rPr lang="en-US" sz="1400">
                <a:latin typeface="Courier New" pitchFamily="49" charset="0"/>
                <a:cs typeface="Courier New" pitchFamily="49" charset="0"/>
              </a:rPr>
              <a:t>23          get</a:t>
            </a:r>
          </a:p>
          <a:p>
            <a:r>
              <a:rPr lang="en-US" sz="1400">
                <a:latin typeface="Courier New" pitchFamily="49" charset="0"/>
                <a:cs typeface="Courier New" pitchFamily="49" charset="0"/>
              </a:rPr>
              <a:t>24          {</a:t>
            </a:r>
          </a:p>
          <a:p>
            <a:r>
              <a:rPr lang="en-US" sz="1400">
                <a:latin typeface="Courier New" pitchFamily="49" charset="0"/>
                <a:cs typeface="Courier New" pitchFamily="49" charset="0"/>
              </a:rPr>
              <a:t>25              return _Balance;</a:t>
            </a:r>
          </a:p>
          <a:p>
            <a:r>
              <a:rPr lang="en-US" sz="1400">
                <a:latin typeface="Courier New" pitchFamily="49" charset="0"/>
                <a:cs typeface="Courier New" pitchFamily="49" charset="0"/>
              </a:rPr>
              <a:t>26          }</a:t>
            </a:r>
          </a:p>
          <a:p>
            <a:r>
              <a:rPr lang="en-US" sz="1400">
                <a:latin typeface="Courier New" pitchFamily="49" charset="0"/>
                <a:cs typeface="Courier New" pitchFamily="49" charset="0"/>
              </a:rPr>
              <a:t>27      }</a:t>
            </a:r>
          </a:p>
          <a:p>
            <a:r>
              <a:rPr lang="en-US" sz="1400">
                <a:latin typeface="Courier New" pitchFamily="49" charset="0"/>
                <a:cs typeface="Courier New" pitchFamily="49" charset="0"/>
              </a:rPr>
              <a:t>28  };</a:t>
            </a:r>
          </a:p>
        </p:txBody>
      </p:sp>
      <p:sp>
        <p:nvSpPr>
          <p:cNvPr id="32772" name="Rectangle 4"/>
          <p:cNvSpPr>
            <a:spLocks noChangeArrowheads="1"/>
          </p:cNvSpPr>
          <p:nvPr/>
        </p:nvSpPr>
        <p:spPr bwMode="auto">
          <a:xfrm>
            <a:off x="1288473" y="5181600"/>
            <a:ext cx="2978727" cy="1524000"/>
          </a:xfrm>
          <a:prstGeom prst="rect">
            <a:avLst/>
          </a:prstGeom>
          <a:noFill/>
          <a:ln w="25400">
            <a:solidFill>
              <a:srgbClr val="FF0000"/>
            </a:solidFill>
            <a:prstDash val="dash"/>
            <a:miter lim="800000"/>
            <a:headEnd/>
            <a:tailEnd/>
          </a:ln>
          <a:effectLst/>
        </p:spPr>
        <p:txBody>
          <a:bodyPr wrap="none" anchor="ctr"/>
          <a:lstStyle/>
          <a:p>
            <a:endParaRPr lang="en-US"/>
          </a:p>
        </p:txBody>
      </p:sp>
      <p:sp>
        <p:nvSpPr>
          <p:cNvPr id="32773" name="Text Box 5"/>
          <p:cNvSpPr txBox="1">
            <a:spLocks noChangeArrowheads="1"/>
          </p:cNvSpPr>
          <p:nvPr/>
        </p:nvSpPr>
        <p:spPr bwMode="auto">
          <a:xfrm>
            <a:off x="4495800" y="5394325"/>
            <a:ext cx="2971800" cy="854075"/>
          </a:xfrm>
          <a:prstGeom prst="rect">
            <a:avLst/>
          </a:prstGeom>
          <a:noFill/>
          <a:ln w="9525">
            <a:noFill/>
            <a:miter lim="800000"/>
            <a:headEnd/>
            <a:tailEnd/>
          </a:ln>
          <a:effectLst/>
        </p:spPr>
        <p:txBody>
          <a:bodyPr>
            <a:spAutoFit/>
          </a:bodyPr>
          <a:lstStyle/>
          <a:p>
            <a:pPr>
              <a:spcBef>
                <a:spcPct val="50000"/>
              </a:spcBef>
            </a:pPr>
            <a:r>
              <a:rPr lang="en-US" sz="2000"/>
              <a:t>Thuộc tính chỉ đọc</a:t>
            </a:r>
          </a:p>
          <a:p>
            <a:pPr>
              <a:spcBef>
                <a:spcPct val="50000"/>
              </a:spcBef>
            </a:pPr>
            <a:r>
              <a:rPr lang="en-US" sz="2000"/>
              <a:t>Read-only </a:t>
            </a:r>
            <a:r>
              <a:rPr lang="en-US" sz="2000" b="1"/>
              <a:t>property</a:t>
            </a:r>
          </a:p>
        </p:txBody>
      </p:sp>
      <p:sp>
        <p:nvSpPr>
          <p:cNvPr id="32777" name="Text Box 9"/>
          <p:cNvSpPr txBox="1">
            <a:spLocks noChangeArrowheads="1"/>
          </p:cNvSpPr>
          <p:nvPr/>
        </p:nvSpPr>
        <p:spPr bwMode="auto">
          <a:xfrm>
            <a:off x="4876800" y="1736725"/>
            <a:ext cx="2971800" cy="396875"/>
          </a:xfrm>
          <a:prstGeom prst="rect">
            <a:avLst/>
          </a:prstGeom>
          <a:noFill/>
          <a:ln w="9525">
            <a:noFill/>
            <a:miter lim="800000"/>
            <a:headEnd/>
            <a:tailEnd/>
          </a:ln>
          <a:effectLst/>
        </p:spPr>
        <p:txBody>
          <a:bodyPr>
            <a:spAutoFit/>
          </a:bodyPr>
          <a:lstStyle/>
          <a:p>
            <a:pPr>
              <a:spcBef>
                <a:spcPct val="50000"/>
              </a:spcBef>
            </a:pPr>
            <a:r>
              <a:rPr lang="en-US" sz="2000"/>
              <a:t>Fields</a:t>
            </a:r>
            <a:endParaRPr lang="en-US" sz="2000" b="1"/>
          </a:p>
        </p:txBody>
      </p:sp>
      <p:sp>
        <p:nvSpPr>
          <p:cNvPr id="32778" name="AutoShape 10"/>
          <p:cNvSpPr>
            <a:spLocks/>
          </p:cNvSpPr>
          <p:nvPr/>
        </p:nvSpPr>
        <p:spPr bwMode="auto">
          <a:xfrm>
            <a:off x="4586748" y="1554162"/>
            <a:ext cx="152400" cy="579438"/>
          </a:xfrm>
          <a:prstGeom prst="rightBrace">
            <a:avLst>
              <a:gd name="adj1" fmla="val 41667"/>
              <a:gd name="adj2" fmla="val 50000"/>
            </a:avLst>
          </a:prstGeom>
          <a:noFill/>
          <a:ln w="25400">
            <a:solidFill>
              <a:srgbClr val="FF0000"/>
            </a:solidFill>
            <a:round/>
            <a:headEnd/>
            <a:tailEnd/>
          </a:ln>
          <a:effectLst/>
        </p:spPr>
        <p:txBody>
          <a:bodyPr wrap="none" anchor="ctr"/>
          <a:lstStyle/>
          <a:p>
            <a:endParaRPr lang="en-US"/>
          </a:p>
        </p:txBody>
      </p:sp>
      <p:sp>
        <p:nvSpPr>
          <p:cNvPr id="11"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33796" name="Rectangle 4"/>
          <p:cNvSpPr>
            <a:spLocks noChangeArrowheads="1"/>
          </p:cNvSpPr>
          <p:nvPr/>
        </p:nvSpPr>
        <p:spPr bwMode="auto">
          <a:xfrm>
            <a:off x="457200" y="1514475"/>
            <a:ext cx="8077200" cy="3354765"/>
          </a:xfrm>
          <a:prstGeom prst="rect">
            <a:avLst/>
          </a:prstGeom>
          <a:noFill/>
          <a:ln w="9525">
            <a:noFill/>
            <a:miter lim="800000"/>
            <a:headEnd/>
            <a:tailEnd/>
          </a:ln>
          <a:effectLst/>
        </p:spPr>
        <p:txBody>
          <a:bodyPr>
            <a:spAutoFit/>
          </a:bodyPr>
          <a:lstStyle/>
          <a:p>
            <a:r>
              <a:rPr lang="en-US" sz="1600">
                <a:latin typeface="Courier New" pitchFamily="49" charset="0"/>
                <a:cs typeface="Courier New" pitchFamily="49" charset="0"/>
              </a:rPr>
              <a:t>29  class Program</a:t>
            </a:r>
          </a:p>
          <a:p>
            <a:r>
              <a:rPr lang="en-US" sz="1600">
                <a:latin typeface="Courier New" pitchFamily="49" charset="0"/>
                <a:cs typeface="Courier New" pitchFamily="49" charset="0"/>
              </a:rPr>
              <a:t>30  {</a:t>
            </a:r>
          </a:p>
          <a:p>
            <a:r>
              <a:rPr lang="en-US" sz="1600">
                <a:latin typeface="Courier New" pitchFamily="49" charset="0"/>
                <a:cs typeface="Courier New" pitchFamily="49" charset="0"/>
              </a:rPr>
              <a:t>31      static void Main(string[] args)</a:t>
            </a:r>
          </a:p>
          <a:p>
            <a:r>
              <a:rPr lang="en-US" sz="1600">
                <a:latin typeface="Courier New" pitchFamily="49" charset="0"/>
                <a:cs typeface="Courier New" pitchFamily="49" charset="0"/>
              </a:rPr>
              <a:t>32      {</a:t>
            </a:r>
          </a:p>
          <a:p>
            <a:pPr>
              <a:tabLst>
                <a:tab pos="515938" algn="l"/>
              </a:tabLst>
            </a:pPr>
            <a:r>
              <a:rPr lang="en-US" sz="1600">
                <a:latin typeface="Courier New" pitchFamily="49" charset="0"/>
                <a:cs typeface="Courier New" pitchFamily="49" charset="0"/>
              </a:rPr>
              <a:t>33          BankAccount myAcct = new BankAccount("100120023003", </a:t>
            </a:r>
            <a:r>
              <a:rPr lang="en-US" sz="1600" smtClean="0">
                <a:latin typeface="Courier New" pitchFamily="49" charset="0"/>
                <a:cs typeface="Courier New" pitchFamily="49" charset="0"/>
              </a:rPr>
              <a:t>	"</a:t>
            </a:r>
            <a:r>
              <a:rPr lang="en-US" sz="1600">
                <a:latin typeface="Courier New" pitchFamily="49" charset="0"/>
                <a:cs typeface="Courier New" pitchFamily="49" charset="0"/>
              </a:rPr>
              <a:t>Nguyen Van An");</a:t>
            </a:r>
          </a:p>
          <a:p>
            <a:r>
              <a:rPr lang="en-US" sz="1600">
                <a:latin typeface="Courier New" pitchFamily="49" charset="0"/>
                <a:cs typeface="Courier New" pitchFamily="49" charset="0"/>
              </a:rPr>
              <a:t>34          myAcct.Deposit(1000);</a:t>
            </a:r>
          </a:p>
          <a:p>
            <a:r>
              <a:rPr lang="en-US" sz="1600">
                <a:latin typeface="Courier New" pitchFamily="49" charset="0"/>
                <a:cs typeface="Courier New" pitchFamily="49" charset="0"/>
              </a:rPr>
              <a:t>35          myAcct.Withdraw(100);</a:t>
            </a:r>
          </a:p>
          <a:p>
            <a:r>
              <a:rPr lang="en-US" sz="1600">
                <a:latin typeface="Courier New" pitchFamily="49" charset="0"/>
                <a:cs typeface="Courier New" pitchFamily="49" charset="0"/>
              </a:rPr>
              <a:t>36          Console.WriteLine("Balance: {0}", myAcct.Balance);</a:t>
            </a:r>
          </a:p>
          <a:p>
            <a:r>
              <a:rPr lang="en-US" sz="1600">
                <a:latin typeface="Courier New" pitchFamily="49" charset="0"/>
                <a:cs typeface="Courier New" pitchFamily="49" charset="0"/>
              </a:rPr>
              <a:t>37          //myAcct.Balance=10000;</a:t>
            </a:r>
          </a:p>
          <a:p>
            <a:r>
              <a:rPr lang="en-US" sz="1600">
                <a:latin typeface="Courier New" pitchFamily="49" charset="0"/>
                <a:cs typeface="Courier New" pitchFamily="49" charset="0"/>
              </a:rPr>
              <a:t>38          Console.ReadLine();</a:t>
            </a:r>
          </a:p>
          <a:p>
            <a:r>
              <a:rPr lang="en-US" sz="1600">
                <a:latin typeface="Courier New" pitchFamily="49" charset="0"/>
                <a:cs typeface="Courier New" pitchFamily="49" charset="0"/>
              </a:rPr>
              <a:t>39      }</a:t>
            </a:r>
          </a:p>
          <a:p>
            <a:r>
              <a:rPr lang="en-US" sz="1600">
                <a:latin typeface="Courier New" pitchFamily="49" charset="0"/>
                <a:cs typeface="Courier New" pitchFamily="49" charset="0"/>
              </a:rPr>
              <a:t>40  }</a:t>
            </a:r>
          </a:p>
        </p:txBody>
      </p:sp>
      <p:sp>
        <p:nvSpPr>
          <p:cNvPr id="33797" name="Rectangle 5"/>
          <p:cNvSpPr>
            <a:spLocks noChangeArrowheads="1"/>
          </p:cNvSpPr>
          <p:nvPr/>
        </p:nvSpPr>
        <p:spPr bwMode="auto">
          <a:xfrm>
            <a:off x="6136585" y="3515033"/>
            <a:ext cx="1788215" cy="304800"/>
          </a:xfrm>
          <a:prstGeom prst="rect">
            <a:avLst/>
          </a:prstGeom>
          <a:noFill/>
          <a:ln w="25400">
            <a:solidFill>
              <a:srgbClr val="FF0000"/>
            </a:solidFill>
            <a:prstDash val="dash"/>
            <a:miter lim="800000"/>
            <a:headEnd/>
            <a:tailEnd/>
          </a:ln>
          <a:effectLst/>
        </p:spPr>
        <p:txBody>
          <a:bodyPr wrap="none" anchor="ctr"/>
          <a:lstStyle/>
          <a:p>
            <a:endParaRPr lang="en-US"/>
          </a:p>
        </p:txBody>
      </p:sp>
      <p:sp>
        <p:nvSpPr>
          <p:cNvPr id="10" name="Rectangle 2"/>
          <p:cNvSpPr>
            <a:spLocks noGrp="1" noChangeArrowheads="1"/>
          </p:cNvSpPr>
          <p:nvPr>
            <p:ph type="title"/>
          </p:nvPr>
        </p:nvSpPr>
        <p:spPr>
          <a:xfrm>
            <a:off x="457200" y="0"/>
            <a:ext cx="8229600" cy="1143000"/>
          </a:xfrm>
        </p:spPr>
        <p:txBody>
          <a:bodyPr>
            <a:normAutofit/>
          </a:bodyPr>
          <a:lstStyle/>
          <a:p>
            <a:r>
              <a:rPr lang="en-US" b="1"/>
              <a:t>Thuộc tính chỉ đọc</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998551"/>
            <a:ext cx="4284460" cy="132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solidFill>
                  <a:schemeClr val="tx1"/>
                </a:solidFill>
              </a:rPr>
              <a:t>Ví dụ</a:t>
            </a:r>
            <a:endParaRPr lang="en-US" b="1">
              <a:solidFill>
                <a:schemeClr val="tx1"/>
              </a:solidFill>
            </a:endParaRPr>
          </a:p>
        </p:txBody>
      </p:sp>
      <p:sp>
        <p:nvSpPr>
          <p:cNvPr id="3" name="Content Placeholder 2"/>
          <p:cNvSpPr>
            <a:spLocks noGrp="1"/>
          </p:cNvSpPr>
          <p:nvPr>
            <p:ph idx="1"/>
          </p:nvPr>
        </p:nvSpPr>
        <p:spPr>
          <a:xfrm>
            <a:off x="457200" y="4876800"/>
            <a:ext cx="3733800" cy="1752600"/>
          </a:xfrm>
        </p:spPr>
        <p:txBody>
          <a:bodyPr>
            <a:normAutofit/>
          </a:bodyPr>
          <a:lstStyle/>
          <a:p>
            <a:pPr marL="0" indent="0">
              <a:buNone/>
            </a:pPr>
            <a:r>
              <a:rPr lang="en-US" sz="2000" smtClean="0"/>
              <a:t>Để biên dịch từng Class, có thể sử dụng tập tin csc.exe trong cửa sổ Command Prompt với khai báo như sau:</a:t>
            </a:r>
          </a:p>
          <a:p>
            <a:pPr marL="0" indent="0">
              <a:buNone/>
            </a:pPr>
            <a:r>
              <a:rPr lang="en-US" sz="2000" smtClean="0"/>
              <a:t>     D:\</a:t>
            </a:r>
            <a:r>
              <a:rPr lang="en-US" sz="2000" smtClean="0">
                <a:solidFill>
                  <a:srgbClr val="FF3300"/>
                </a:solidFill>
              </a:rPr>
              <a:t>csc</a:t>
            </a:r>
            <a:r>
              <a:rPr lang="en-US" sz="2000" smtClean="0"/>
              <a:t>  CSharp\ Hello.cs </a:t>
            </a:r>
          </a:p>
          <a:p>
            <a:pPr marL="0" indent="0">
              <a:buNone/>
            </a:pPr>
            <a:endParaRPr lang="vi-VN" sz="2000" smtClean="0"/>
          </a:p>
          <a:p>
            <a:pPr marL="0" indent="0">
              <a:buNone/>
            </a:pPr>
            <a:endParaRPr lang="en-US" sz="2000"/>
          </a:p>
        </p:txBody>
      </p:sp>
      <p:sp>
        <p:nvSpPr>
          <p:cNvPr id="5" name="Rectangle 3"/>
          <p:cNvSpPr txBox="1">
            <a:spLocks noChangeArrowheads="1"/>
          </p:cNvSpPr>
          <p:nvPr/>
        </p:nvSpPr>
        <p:spPr bwMode="auto">
          <a:xfrm>
            <a:off x="395536" y="1484784"/>
            <a:ext cx="8375848" cy="3468216"/>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buFontTx/>
              <a:buNone/>
            </a:pPr>
            <a:r>
              <a:rPr lang="en-US" sz="1800" b="0" smtClean="0">
                <a:latin typeface="Courier New" pitchFamily="49" charset="0"/>
                <a:cs typeface="Courier New" pitchFamily="49" charset="0"/>
              </a:rPr>
              <a:t>01	   /* Chương trình cơ bản của C#*/</a:t>
            </a:r>
          </a:p>
          <a:p>
            <a:pPr>
              <a:buFontTx/>
              <a:buNone/>
            </a:pPr>
            <a:r>
              <a:rPr lang="en-US" sz="1800" b="0" smtClean="0">
                <a:latin typeface="Courier New" pitchFamily="49" charset="0"/>
                <a:cs typeface="Courier New" pitchFamily="49" charset="0"/>
              </a:rPr>
              <a:t>02	</a:t>
            </a:r>
          </a:p>
          <a:p>
            <a:pPr>
              <a:buFontTx/>
              <a:buNone/>
            </a:pPr>
            <a:r>
              <a:rPr lang="en-US" sz="1800" b="0" smtClean="0">
                <a:latin typeface="Courier New" pitchFamily="49" charset="0"/>
                <a:cs typeface="Courier New" pitchFamily="49" charset="0"/>
              </a:rPr>
              <a:t>03	  class Hello</a:t>
            </a:r>
          </a:p>
          <a:p>
            <a:pPr>
              <a:buFontTx/>
              <a:buNone/>
            </a:pPr>
            <a:r>
              <a:rPr lang="en-US" sz="1800" b="0" smtClean="0">
                <a:latin typeface="Courier New" pitchFamily="49" charset="0"/>
                <a:cs typeface="Courier New" pitchFamily="49" charset="0"/>
              </a:rPr>
              <a:t>04	  {</a:t>
            </a:r>
          </a:p>
          <a:p>
            <a:pPr>
              <a:buFontTx/>
              <a:buNone/>
            </a:pPr>
            <a:r>
              <a:rPr lang="en-US" sz="1800" b="0" smtClean="0">
                <a:latin typeface="Courier New" pitchFamily="49" charset="0"/>
                <a:cs typeface="Courier New" pitchFamily="49" charset="0"/>
              </a:rPr>
              <a:t>05		static void Main(string[] args)</a:t>
            </a:r>
          </a:p>
          <a:p>
            <a:pPr>
              <a:buFontTx/>
              <a:buNone/>
            </a:pPr>
            <a:r>
              <a:rPr lang="en-US" sz="1800" b="0" smtClean="0">
                <a:latin typeface="Courier New" pitchFamily="49" charset="0"/>
                <a:cs typeface="Courier New" pitchFamily="49" charset="0"/>
              </a:rPr>
              <a:t>06		{						</a:t>
            </a:r>
          </a:p>
          <a:p>
            <a:pPr>
              <a:buNone/>
            </a:pPr>
            <a:r>
              <a:rPr lang="en-US" sz="1800" b="0" smtClean="0">
                <a:latin typeface="Courier New" pitchFamily="49" charset="0"/>
                <a:cs typeface="Courier New" pitchFamily="49" charset="0"/>
              </a:rPr>
              <a:t>07	   	 	System.Console.WriteLine("Hello C  Sharp");</a:t>
            </a:r>
          </a:p>
          <a:p>
            <a:pPr>
              <a:buFontTx/>
              <a:buNone/>
            </a:pPr>
            <a:r>
              <a:rPr lang="en-US" sz="1800" b="0" smtClean="0">
                <a:latin typeface="Courier New" pitchFamily="49" charset="0"/>
                <a:cs typeface="Courier New" pitchFamily="49" charset="0"/>
              </a:rPr>
              <a:t>08		 	System.Console.ReadLine();</a:t>
            </a:r>
          </a:p>
          <a:p>
            <a:pPr>
              <a:buFontTx/>
              <a:buNone/>
            </a:pPr>
            <a:r>
              <a:rPr lang="en-US" sz="1800" b="0" smtClean="0">
                <a:latin typeface="Courier New" pitchFamily="49" charset="0"/>
                <a:cs typeface="Courier New" pitchFamily="49" charset="0"/>
              </a:rPr>
              <a:t>09		}</a:t>
            </a:r>
          </a:p>
          <a:p>
            <a:pPr>
              <a:buFontTx/>
              <a:buNone/>
            </a:pPr>
            <a:r>
              <a:rPr lang="en-US" sz="1800" b="0" smtClean="0">
                <a:latin typeface="Courier New" pitchFamily="49" charset="0"/>
                <a:cs typeface="Courier New" pitchFamily="49" charset="0"/>
              </a:rPr>
              <a:t>10	  } </a:t>
            </a:r>
            <a:endParaRPr lang="en-US" sz="1800" b="0">
              <a:latin typeface="Courier New" pitchFamily="49" charset="0"/>
              <a:cs typeface="Courier New"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109" y="5094143"/>
            <a:ext cx="44862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9470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Auto-Implemented Properties</a:t>
            </a:r>
          </a:p>
        </p:txBody>
      </p:sp>
      <p:sp>
        <p:nvSpPr>
          <p:cNvPr id="3" name="Content Placeholder 2"/>
          <p:cNvSpPr>
            <a:spLocks noGrp="1"/>
          </p:cNvSpPr>
          <p:nvPr>
            <p:ph idx="1"/>
          </p:nvPr>
        </p:nvSpPr>
        <p:spPr>
          <a:xfrm>
            <a:off x="457200" y="1447800"/>
            <a:ext cx="8229600" cy="4525963"/>
          </a:xfrm>
        </p:spPr>
        <p:txBody>
          <a:bodyPr/>
          <a:lstStyle/>
          <a:p>
            <a:pPr marL="0" indent="0">
              <a:buNone/>
            </a:pPr>
            <a:r>
              <a:rPr lang="en-US" sz="2400"/>
              <a:t>Khi không cần cài đặt gì đặc biệt cho get và set của property,  Auto-Implemented Properties làm cho việc khai báo property ngắn gọn hơn.</a:t>
            </a:r>
          </a:p>
          <a:p>
            <a:pPr marL="0" indent="0">
              <a:buNone/>
            </a:pPr>
            <a:r>
              <a:rPr lang="en-US" sz="2400" smtClean="0"/>
              <a:t>Ví dụ:</a:t>
            </a:r>
          </a:p>
          <a:p>
            <a:pPr marL="0" indent="0">
              <a:buNone/>
            </a:pPr>
            <a:r>
              <a:rPr lang="en-US" sz="2400"/>
              <a:t>class Employee</a:t>
            </a:r>
          </a:p>
          <a:p>
            <a:pPr marL="0" indent="0">
              <a:buNone/>
            </a:pPr>
            <a:r>
              <a:rPr lang="en-US" sz="2400"/>
              <a:t>{</a:t>
            </a:r>
          </a:p>
          <a:p>
            <a:pPr marL="0" indent="0">
              <a:buNone/>
            </a:pPr>
            <a:r>
              <a:rPr lang="en-US" sz="2400" smtClean="0"/>
              <a:t>     public </a:t>
            </a:r>
            <a:r>
              <a:rPr lang="en-US" sz="2400"/>
              <a:t>int ID{ get; private set; } // read-only</a:t>
            </a:r>
          </a:p>
          <a:p>
            <a:pPr marL="0" indent="0">
              <a:buNone/>
            </a:pPr>
            <a:r>
              <a:rPr lang="en-US" sz="2400" smtClean="0"/>
              <a:t>     public </a:t>
            </a:r>
            <a:r>
              <a:rPr lang="en-US" sz="2400"/>
              <a:t>string FirstName { get; set; }</a:t>
            </a:r>
          </a:p>
          <a:p>
            <a:pPr marL="0" indent="0">
              <a:buNone/>
            </a:pPr>
            <a:r>
              <a:rPr lang="en-US" sz="2400" smtClean="0"/>
              <a:t>     public </a:t>
            </a:r>
            <a:r>
              <a:rPr lang="en-US" sz="2400"/>
              <a:t>int LastName { get; set; }</a:t>
            </a:r>
          </a:p>
          <a:p>
            <a:pPr marL="0" indent="0">
              <a:buNone/>
            </a:pPr>
            <a:r>
              <a:rPr lang="en-US" sz="2400"/>
              <a:t>}</a:t>
            </a:r>
          </a:p>
          <a:p>
            <a:pPr marL="0" indent="0">
              <a:buNone/>
            </a:pPr>
            <a:endParaRPr lang="en-US" sz="2400"/>
          </a:p>
        </p:txBody>
      </p:sp>
    </p:spTree>
    <p:extLst>
      <p:ext uri="{BB962C8B-B14F-4D97-AF65-F5344CB8AC3E}">
        <p14:creationId xmlns:p14="http://schemas.microsoft.com/office/powerpoint/2010/main" val="717554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Collection Initializers</a:t>
            </a:r>
          </a:p>
        </p:txBody>
      </p:sp>
      <p:sp>
        <p:nvSpPr>
          <p:cNvPr id="3" name="Content Placeholder 2"/>
          <p:cNvSpPr>
            <a:spLocks noGrp="1"/>
          </p:cNvSpPr>
          <p:nvPr>
            <p:ph idx="1"/>
          </p:nvPr>
        </p:nvSpPr>
        <p:spPr>
          <a:xfrm>
            <a:off x="457200" y="1493837"/>
            <a:ext cx="8229600" cy="4525963"/>
          </a:xfrm>
        </p:spPr>
        <p:txBody>
          <a:bodyPr/>
          <a:lstStyle/>
          <a:p>
            <a:pPr marL="0" indent="0">
              <a:buNone/>
            </a:pPr>
            <a:r>
              <a:rPr lang="en-US" sz="1800" b="1"/>
              <a:t>Đơn giản hóa việc bổ sung các phần tử của danh sách thay vì dùng phương thức </a:t>
            </a:r>
            <a:r>
              <a:rPr lang="en-US" sz="1800" b="1" smtClean="0"/>
              <a:t>Add</a:t>
            </a:r>
          </a:p>
          <a:p>
            <a:pPr marL="0" indent="0">
              <a:buNone/>
            </a:pPr>
            <a:r>
              <a:rPr lang="en-US" sz="1800" smtClean="0"/>
              <a:t>Ví dụ:</a:t>
            </a:r>
            <a:endParaRPr lang="en-US" sz="2000" b="1"/>
          </a:p>
          <a:p>
            <a:pPr marL="0" indent="0">
              <a:buNone/>
            </a:pPr>
            <a:r>
              <a:rPr lang="en-US" sz="1800" smtClean="0"/>
              <a:t>public </a:t>
            </a:r>
            <a:r>
              <a:rPr lang="en-US" sz="1800"/>
              <a:t>class Person</a:t>
            </a:r>
            <a:endParaRPr lang="en-US"/>
          </a:p>
          <a:p>
            <a:pPr marL="0" indent="0">
              <a:buNone/>
            </a:pPr>
            <a:r>
              <a:rPr lang="en-US" sz="1800"/>
              <a:t>{</a:t>
            </a:r>
            <a:endParaRPr lang="en-US"/>
          </a:p>
          <a:p>
            <a:pPr marL="0" indent="0">
              <a:buNone/>
            </a:pPr>
            <a:r>
              <a:rPr lang="en-US" sz="1800"/>
              <a:t>   string _Name;</a:t>
            </a:r>
            <a:endParaRPr lang="en-US"/>
          </a:p>
          <a:p>
            <a:pPr marL="0" indent="0">
              <a:buNone/>
            </a:pPr>
            <a:r>
              <a:rPr lang="en-US" sz="1800"/>
              <a:t>   List _Intersets = new List();</a:t>
            </a:r>
            <a:endParaRPr lang="en-US"/>
          </a:p>
          <a:p>
            <a:pPr marL="0" indent="0">
              <a:buNone/>
            </a:pPr>
            <a:r>
              <a:rPr lang="en-US" sz="1800"/>
              <a:t>   public string Name { </a:t>
            </a:r>
            <a:endParaRPr lang="en-US" sz="1800" smtClean="0"/>
          </a:p>
          <a:p>
            <a:pPr marL="0" indent="0">
              <a:buNone/>
            </a:pPr>
            <a:r>
              <a:rPr lang="en-US" sz="1800" smtClean="0"/>
              <a:t>        get </a:t>
            </a:r>
            <a:r>
              <a:rPr lang="en-US" sz="1800"/>
              <a:t>{ return _Name; } </a:t>
            </a:r>
            <a:endParaRPr lang="en-US" sz="1800" smtClean="0"/>
          </a:p>
          <a:p>
            <a:pPr marL="0" indent="0">
              <a:buNone/>
            </a:pPr>
            <a:r>
              <a:rPr lang="en-US" sz="1800"/>
              <a:t> </a:t>
            </a:r>
            <a:r>
              <a:rPr lang="en-US" sz="1800" smtClean="0"/>
              <a:t>       set </a:t>
            </a:r>
            <a:r>
              <a:rPr lang="en-US" sz="1800"/>
              <a:t>{ _Name =value; } }</a:t>
            </a:r>
            <a:endParaRPr lang="en-US"/>
          </a:p>
          <a:p>
            <a:pPr marL="0" indent="0">
              <a:buNone/>
            </a:pPr>
            <a:r>
              <a:rPr lang="en-US" sz="1800"/>
              <a:t>   public List Interests { </a:t>
            </a:r>
            <a:endParaRPr lang="en-US" sz="1800" smtClean="0"/>
          </a:p>
          <a:p>
            <a:pPr marL="0" indent="0">
              <a:buNone/>
            </a:pPr>
            <a:r>
              <a:rPr lang="en-US" sz="1800"/>
              <a:t> </a:t>
            </a:r>
            <a:r>
              <a:rPr lang="en-US" sz="1800" smtClean="0"/>
              <a:t>       get </a:t>
            </a:r>
            <a:r>
              <a:rPr lang="en-US" sz="1800"/>
              <a:t>{ return _Intersets; } </a:t>
            </a:r>
            <a:endParaRPr lang="en-US" sz="1800" smtClean="0"/>
          </a:p>
          <a:p>
            <a:pPr marL="0" indent="0">
              <a:buNone/>
            </a:pPr>
            <a:r>
              <a:rPr lang="en-US" sz="1800"/>
              <a:t> </a:t>
            </a:r>
            <a:r>
              <a:rPr lang="en-US" sz="1800" smtClean="0"/>
              <a:t>  }</a:t>
            </a:r>
            <a:endParaRPr lang="en-US"/>
          </a:p>
          <a:p>
            <a:pPr marL="0" indent="0">
              <a:buNone/>
            </a:pPr>
            <a:r>
              <a:rPr lang="en-US" sz="1800"/>
              <a:t>}</a:t>
            </a:r>
            <a:endParaRPr lang="en-US"/>
          </a:p>
          <a:p>
            <a:pPr marL="0" indent="0">
              <a:buNone/>
            </a:pPr>
            <a:endParaRPr lang="en-US" sz="1800"/>
          </a:p>
        </p:txBody>
      </p:sp>
    </p:spTree>
    <p:extLst>
      <p:ext uri="{BB962C8B-B14F-4D97-AF65-F5344CB8AC3E}">
        <p14:creationId xmlns:p14="http://schemas.microsoft.com/office/powerpoint/2010/main" val="21051146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Collection Initializers</a:t>
            </a:r>
          </a:p>
        </p:txBody>
      </p:sp>
      <p:sp>
        <p:nvSpPr>
          <p:cNvPr id="3" name="Content Placeholder 2"/>
          <p:cNvSpPr>
            <a:spLocks noGrp="1"/>
          </p:cNvSpPr>
          <p:nvPr>
            <p:ph idx="1"/>
          </p:nvPr>
        </p:nvSpPr>
        <p:spPr>
          <a:xfrm>
            <a:off x="457200" y="1341437"/>
            <a:ext cx="8229600" cy="4525963"/>
          </a:xfrm>
        </p:spPr>
        <p:txBody>
          <a:bodyPr>
            <a:noAutofit/>
          </a:bodyPr>
          <a:lstStyle/>
          <a:p>
            <a:pPr marL="0" indent="0">
              <a:buNone/>
            </a:pPr>
            <a:r>
              <a:rPr lang="en-US" sz="1700" b="1" smtClean="0"/>
              <a:t>Thay vì viết:</a:t>
            </a:r>
          </a:p>
          <a:p>
            <a:pPr marL="0" indent="0">
              <a:buNone/>
            </a:pPr>
            <a:r>
              <a:rPr lang="en-US" sz="1700" smtClean="0"/>
              <a:t>    List </a:t>
            </a:r>
            <a:r>
              <a:rPr lang="en-US" sz="1700"/>
              <a:t>PersonList = new List();</a:t>
            </a:r>
          </a:p>
          <a:p>
            <a:pPr marL="0" indent="0">
              <a:buNone/>
            </a:pPr>
            <a:r>
              <a:rPr lang="en-US" sz="1700"/>
              <a:t>    Person p1 = new Person();</a:t>
            </a:r>
          </a:p>
          <a:p>
            <a:pPr marL="0" indent="0">
              <a:buNone/>
            </a:pPr>
            <a:r>
              <a:rPr lang="en-US" sz="1700"/>
              <a:t>    p1.Name = "Mony Hamza";</a:t>
            </a:r>
          </a:p>
          <a:p>
            <a:pPr marL="0" indent="0">
              <a:buNone/>
            </a:pPr>
            <a:r>
              <a:rPr lang="en-US" sz="1700"/>
              <a:t>    p1.Interests.Add("Reading");</a:t>
            </a:r>
          </a:p>
          <a:p>
            <a:pPr marL="0" indent="0">
              <a:buNone/>
            </a:pPr>
            <a:r>
              <a:rPr lang="en-US" sz="1700"/>
              <a:t>    p1.Interests.Add("Running");</a:t>
            </a:r>
          </a:p>
          <a:p>
            <a:pPr marL="0" indent="0">
              <a:buNone/>
            </a:pPr>
            <a:r>
              <a:rPr lang="en-US" sz="1700"/>
              <a:t>    PersonList.Add(p1);</a:t>
            </a:r>
          </a:p>
          <a:p>
            <a:pPr marL="0" indent="0">
              <a:buNone/>
            </a:pPr>
            <a:r>
              <a:rPr lang="en-US" sz="1700"/>
              <a:t>    Person p2 = new Person();</a:t>
            </a:r>
          </a:p>
          <a:p>
            <a:pPr marL="0" indent="0">
              <a:buNone/>
            </a:pPr>
            <a:r>
              <a:rPr lang="en-US" sz="1700"/>
              <a:t>    p2.Name = "John Luke";</a:t>
            </a:r>
          </a:p>
          <a:p>
            <a:pPr marL="0" indent="0">
              <a:buNone/>
            </a:pPr>
            <a:r>
              <a:rPr lang="en-US" sz="1700"/>
              <a:t>    p2.Interests.Add("Swimming");</a:t>
            </a:r>
          </a:p>
          <a:p>
            <a:pPr marL="0" indent="0">
              <a:buNone/>
            </a:pPr>
            <a:r>
              <a:rPr lang="en-US" sz="1700"/>
              <a:t>    PersonList.Add(p2);</a:t>
            </a:r>
          </a:p>
          <a:p>
            <a:pPr marL="0" indent="0">
              <a:buNone/>
            </a:pPr>
            <a:r>
              <a:rPr lang="en-US" sz="1700" b="1" smtClean="0"/>
              <a:t>Ta có thể viết</a:t>
            </a:r>
          </a:p>
          <a:p>
            <a:pPr marL="0" indent="0">
              <a:buNone/>
            </a:pPr>
            <a:r>
              <a:rPr lang="en-US" sz="1700" smtClean="0"/>
              <a:t>    var </a:t>
            </a:r>
            <a:r>
              <a:rPr lang="en-US" sz="1700"/>
              <a:t>PersonList = new List</a:t>
            </a:r>
            <a:r>
              <a:rPr lang="en-US" sz="1700" smtClean="0"/>
              <a:t>{</a:t>
            </a:r>
          </a:p>
          <a:p>
            <a:pPr marL="0" indent="0">
              <a:buNone/>
            </a:pPr>
            <a:r>
              <a:rPr lang="en-US" sz="1700"/>
              <a:t> </a:t>
            </a:r>
            <a:r>
              <a:rPr lang="en-US" sz="1700" smtClean="0"/>
              <a:t>         new </a:t>
            </a:r>
            <a:r>
              <a:rPr lang="en-US" sz="1700"/>
              <a:t>Person{ Name = "Mony Hamza", Interests = { "Reading", "Running" } </a:t>
            </a:r>
            <a:r>
              <a:rPr lang="en-US" sz="1700" smtClean="0"/>
              <a:t>}, </a:t>
            </a:r>
          </a:p>
          <a:p>
            <a:pPr marL="0" indent="0">
              <a:buNone/>
            </a:pPr>
            <a:r>
              <a:rPr lang="en-US" sz="1700"/>
              <a:t> </a:t>
            </a:r>
            <a:r>
              <a:rPr lang="en-US" sz="1700" smtClean="0"/>
              <a:t>         new </a:t>
            </a:r>
            <a:r>
              <a:rPr lang="en-US" sz="1700"/>
              <a:t>Person { Name = "John Luke", Interests = { "Swimming</a:t>
            </a:r>
            <a:r>
              <a:rPr lang="en-US" sz="1700" smtClean="0"/>
              <a:t>"}</a:t>
            </a:r>
          </a:p>
          <a:p>
            <a:pPr marL="0" indent="0">
              <a:buNone/>
            </a:pPr>
            <a:r>
              <a:rPr lang="en-US" sz="1700"/>
              <a:t> </a:t>
            </a:r>
            <a:r>
              <a:rPr lang="en-US" sz="1700" smtClean="0"/>
              <a:t>   };</a:t>
            </a:r>
            <a:endParaRPr lang="en-US" sz="1700"/>
          </a:p>
        </p:txBody>
      </p:sp>
    </p:spTree>
    <p:extLst>
      <p:ext uri="{BB962C8B-B14F-4D97-AF65-F5344CB8AC3E}">
        <p14:creationId xmlns:p14="http://schemas.microsoft.com/office/powerpoint/2010/main" val="341611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90600" y="76200"/>
            <a:ext cx="7467600" cy="914400"/>
          </a:xfrm>
        </p:spPr>
        <p:txBody>
          <a:bodyPr/>
          <a:lstStyle/>
          <a:p>
            <a:r>
              <a:rPr lang="en-US" b="1"/>
              <a:t>Indexer</a:t>
            </a:r>
          </a:p>
        </p:txBody>
      </p:sp>
      <p:sp>
        <p:nvSpPr>
          <p:cNvPr id="56323"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56324" name="Rectangle 4"/>
          <p:cNvSpPr>
            <a:spLocks noChangeArrowheads="1"/>
          </p:cNvSpPr>
          <p:nvPr/>
        </p:nvSpPr>
        <p:spPr bwMode="auto">
          <a:xfrm>
            <a:off x="457200" y="1295400"/>
            <a:ext cx="8382000" cy="1871282"/>
          </a:xfrm>
          <a:prstGeom prst="rect">
            <a:avLst/>
          </a:prstGeom>
          <a:noFill/>
          <a:ln w="9525">
            <a:noFill/>
            <a:miter lim="800000"/>
            <a:headEnd/>
            <a:tailEnd/>
          </a:ln>
          <a:effectLst/>
        </p:spPr>
        <p:txBody>
          <a:bodyPr wrap="square">
            <a:spAutoFit/>
          </a:bodyPr>
          <a:lstStyle/>
          <a:p>
            <a:pPr>
              <a:lnSpc>
                <a:spcPct val="90000"/>
              </a:lnSpc>
              <a:spcBef>
                <a:spcPct val="20000"/>
              </a:spcBef>
            </a:pPr>
            <a:r>
              <a:rPr lang="en-US" sz="2000" b="0" dirty="0"/>
              <a:t>Cho </a:t>
            </a:r>
            <a:r>
              <a:rPr lang="en-US" sz="2000" b="0" dirty="0" err="1"/>
              <a:t>phép</a:t>
            </a:r>
            <a:r>
              <a:rPr lang="en-US" sz="2000" b="0" dirty="0"/>
              <a:t> </a:t>
            </a:r>
            <a:r>
              <a:rPr lang="en-US" sz="2000" b="0" dirty="0" err="1"/>
              <a:t>tạo</a:t>
            </a:r>
            <a:r>
              <a:rPr lang="en-US" sz="2000" b="0" dirty="0"/>
              <a:t> </a:t>
            </a:r>
            <a:r>
              <a:rPr lang="en-US" sz="2000" b="0" dirty="0" err="1"/>
              <a:t>ra</a:t>
            </a:r>
            <a:r>
              <a:rPr lang="en-US" sz="2000" b="0" dirty="0"/>
              <a:t> </a:t>
            </a:r>
            <a:r>
              <a:rPr lang="en-US" sz="2000" b="0" dirty="0" err="1"/>
              <a:t>các</a:t>
            </a:r>
            <a:r>
              <a:rPr lang="en-US" sz="2000" b="0" dirty="0"/>
              <a:t> </a:t>
            </a:r>
            <a:r>
              <a:rPr lang="en-US" sz="2000" b="0" dirty="0" err="1"/>
              <a:t>thuộc</a:t>
            </a:r>
            <a:r>
              <a:rPr lang="en-US" sz="2000" b="0" dirty="0"/>
              <a:t> </a:t>
            </a:r>
            <a:r>
              <a:rPr lang="en-US" sz="2000" b="0" dirty="0" err="1"/>
              <a:t>tính</a:t>
            </a:r>
            <a:r>
              <a:rPr lang="en-US" sz="2000" b="0" dirty="0"/>
              <a:t> </a:t>
            </a:r>
            <a:r>
              <a:rPr lang="en-US" sz="2000" b="0" dirty="0" err="1"/>
              <a:t>giống</a:t>
            </a:r>
            <a:r>
              <a:rPr lang="en-US" sz="2000" b="0" dirty="0"/>
              <a:t> </a:t>
            </a:r>
            <a:r>
              <a:rPr lang="en-US" sz="2000" b="0" dirty="0" err="1"/>
              <a:t>như</a:t>
            </a:r>
            <a:r>
              <a:rPr lang="en-US" sz="2000" b="0" dirty="0"/>
              <a:t> array (</a:t>
            </a:r>
            <a:r>
              <a:rPr lang="en-US" sz="2000" b="0" dirty="0" err="1"/>
              <a:t>nhưng</a:t>
            </a:r>
            <a:r>
              <a:rPr lang="en-US" sz="2000" b="0" dirty="0"/>
              <a:t> </a:t>
            </a:r>
            <a:r>
              <a:rPr lang="en-US" sz="2000" b="0" dirty="0" err="1"/>
              <a:t>cách</a:t>
            </a:r>
            <a:r>
              <a:rPr lang="en-US" sz="2000" b="0" dirty="0"/>
              <a:t> </a:t>
            </a:r>
            <a:r>
              <a:rPr lang="en-US" sz="2000" b="0" dirty="0" err="1"/>
              <a:t>cài</a:t>
            </a:r>
            <a:r>
              <a:rPr lang="en-US" sz="2000" b="0" dirty="0"/>
              <a:t> </a:t>
            </a:r>
            <a:r>
              <a:rPr lang="en-US" sz="2000" b="0" dirty="0" err="1"/>
              <a:t>đặt</a:t>
            </a:r>
            <a:r>
              <a:rPr lang="en-US" sz="2000" b="0" dirty="0"/>
              <a:t> </a:t>
            </a:r>
            <a:r>
              <a:rPr lang="en-US" sz="2000" b="0" dirty="0" err="1"/>
              <a:t>bên</a:t>
            </a:r>
            <a:r>
              <a:rPr lang="en-US" sz="2000" b="0" dirty="0"/>
              <a:t> </a:t>
            </a:r>
            <a:r>
              <a:rPr lang="en-US" sz="2000" b="0" dirty="0" err="1"/>
              <a:t>trong</a:t>
            </a:r>
            <a:r>
              <a:rPr lang="en-US" sz="2000" b="0" dirty="0"/>
              <a:t> </a:t>
            </a:r>
            <a:r>
              <a:rPr lang="en-US" sz="2000" b="0" dirty="0" err="1"/>
              <a:t>không</a:t>
            </a:r>
            <a:r>
              <a:rPr lang="en-US" sz="2000" b="0" dirty="0"/>
              <a:t> </a:t>
            </a:r>
            <a:r>
              <a:rPr lang="en-US" sz="2000" b="0" dirty="0" err="1"/>
              <a:t>nhất</a:t>
            </a:r>
            <a:r>
              <a:rPr lang="en-US" sz="2000" b="0" dirty="0"/>
              <a:t> </a:t>
            </a:r>
            <a:r>
              <a:rPr lang="en-US" sz="2000" b="0" dirty="0" err="1"/>
              <a:t>thiết</a:t>
            </a:r>
            <a:r>
              <a:rPr lang="en-US" sz="2000" b="0" dirty="0"/>
              <a:t> </a:t>
            </a:r>
            <a:r>
              <a:rPr lang="en-US" sz="2000" b="0" dirty="0" err="1"/>
              <a:t>dùng</a:t>
            </a:r>
            <a:r>
              <a:rPr lang="en-US" sz="2000" b="0" dirty="0"/>
              <a:t> array). </a:t>
            </a:r>
            <a:r>
              <a:rPr lang="en-US" sz="2000" b="0" dirty="0" err="1"/>
              <a:t>Lưu</a:t>
            </a:r>
            <a:r>
              <a:rPr lang="en-US" sz="2000" b="0" dirty="0"/>
              <a:t> ý </a:t>
            </a:r>
            <a:r>
              <a:rPr lang="en-US" sz="2000" b="0" dirty="0" err="1"/>
              <a:t>là</a:t>
            </a:r>
            <a:r>
              <a:rPr lang="en-US" sz="2000" b="0" dirty="0"/>
              <a:t> </a:t>
            </a:r>
            <a:r>
              <a:rPr lang="en-US" sz="2000" b="0" dirty="0" err="1"/>
              <a:t>chỉ</a:t>
            </a:r>
            <a:r>
              <a:rPr lang="en-US" sz="2000" b="0" dirty="0"/>
              <a:t> </a:t>
            </a:r>
            <a:r>
              <a:rPr lang="en-US" sz="2000" b="0" dirty="0" err="1"/>
              <a:t>mục</a:t>
            </a:r>
            <a:r>
              <a:rPr lang="en-US" sz="2000" b="0" dirty="0"/>
              <a:t> </a:t>
            </a:r>
            <a:r>
              <a:rPr lang="en-US" sz="2000" b="0" dirty="0" err="1"/>
              <a:t>không</a:t>
            </a:r>
            <a:r>
              <a:rPr lang="en-US" sz="2000" b="0" dirty="0"/>
              <a:t> </a:t>
            </a:r>
            <a:r>
              <a:rPr lang="en-US" sz="2000" b="0" dirty="0" err="1"/>
              <a:t>nhất</a:t>
            </a:r>
            <a:r>
              <a:rPr lang="en-US" sz="2000" b="0" dirty="0"/>
              <a:t> </a:t>
            </a:r>
            <a:r>
              <a:rPr lang="en-US" sz="2000" b="0" dirty="0" err="1"/>
              <a:t>thiết</a:t>
            </a:r>
            <a:r>
              <a:rPr lang="en-US" sz="2000" b="0" dirty="0"/>
              <a:t> </a:t>
            </a:r>
            <a:r>
              <a:rPr lang="en-US" sz="2000" b="0" dirty="0" err="1"/>
              <a:t>phải</a:t>
            </a:r>
            <a:r>
              <a:rPr lang="en-US" sz="2000" b="0" dirty="0"/>
              <a:t> </a:t>
            </a:r>
            <a:r>
              <a:rPr lang="en-US" sz="2000" b="0" dirty="0" err="1"/>
              <a:t>là</a:t>
            </a:r>
            <a:r>
              <a:rPr lang="en-US" sz="2000" b="0" dirty="0"/>
              <a:t> integer. </a:t>
            </a:r>
          </a:p>
          <a:p>
            <a:pPr>
              <a:lnSpc>
                <a:spcPct val="90000"/>
              </a:lnSpc>
              <a:spcBef>
                <a:spcPct val="20000"/>
              </a:spcBef>
            </a:pPr>
            <a:r>
              <a:rPr lang="en-US" sz="2000" b="0" dirty="0" err="1"/>
              <a:t>Có</a:t>
            </a:r>
            <a:r>
              <a:rPr lang="en-US" sz="2000" b="0" dirty="0"/>
              <a:t> </a:t>
            </a:r>
            <a:r>
              <a:rPr lang="en-US" sz="2000" b="0" dirty="0" err="1"/>
              <a:t>thể</a:t>
            </a:r>
            <a:r>
              <a:rPr lang="en-US" sz="2000" b="0" dirty="0"/>
              <a:t> </a:t>
            </a:r>
            <a:r>
              <a:rPr lang="en-US" sz="2000" b="0" dirty="0" err="1"/>
              <a:t>có</a:t>
            </a:r>
            <a:r>
              <a:rPr lang="en-US" sz="2000" b="0" dirty="0"/>
              <a:t> </a:t>
            </a:r>
            <a:r>
              <a:rPr lang="en-US" sz="2000" b="0" dirty="0" err="1"/>
              <a:t>nhiều</a:t>
            </a:r>
            <a:r>
              <a:rPr lang="en-US" sz="2000" b="0" dirty="0"/>
              <a:t> </a:t>
            </a:r>
            <a:r>
              <a:rPr lang="en-US" sz="2000" b="0" dirty="0" err="1"/>
              <a:t>chỉ</a:t>
            </a:r>
            <a:r>
              <a:rPr lang="en-US" sz="2000" b="0" dirty="0"/>
              <a:t> </a:t>
            </a:r>
            <a:r>
              <a:rPr lang="en-US" sz="2000" b="0" dirty="0" err="1"/>
              <a:t>mục</a:t>
            </a:r>
            <a:r>
              <a:rPr lang="en-US" sz="2000" b="0" dirty="0"/>
              <a:t> </a:t>
            </a:r>
          </a:p>
          <a:p>
            <a:pPr>
              <a:lnSpc>
                <a:spcPct val="90000"/>
              </a:lnSpc>
              <a:spcBef>
                <a:spcPct val="20000"/>
              </a:spcBef>
            </a:pPr>
            <a:r>
              <a:rPr lang="en-US" sz="2000" b="0" dirty="0"/>
              <a:t>  </a:t>
            </a:r>
            <a:r>
              <a:rPr lang="en-US" sz="2000" b="0" dirty="0" err="1"/>
              <a:t>vd</a:t>
            </a:r>
            <a:r>
              <a:rPr lang="en-US" sz="2000" b="0" dirty="0"/>
              <a:t>: Marks[string </a:t>
            </a:r>
            <a:r>
              <a:rPr lang="en-US" sz="2000" b="0" dirty="0" err="1"/>
              <a:t>SubjectID</a:t>
            </a:r>
            <a:r>
              <a:rPr lang="en-US" sz="2000" b="0" dirty="0"/>
              <a:t>, string </a:t>
            </a:r>
            <a:r>
              <a:rPr lang="en-US" sz="2000" b="0" dirty="0" err="1"/>
              <a:t>SemesterID</a:t>
            </a:r>
            <a:r>
              <a:rPr lang="en-US" sz="2000" b="0" dirty="0"/>
              <a:t>]</a:t>
            </a:r>
          </a:p>
          <a:p>
            <a:pPr>
              <a:lnSpc>
                <a:spcPct val="90000"/>
              </a:lnSpc>
              <a:spcBef>
                <a:spcPct val="20000"/>
              </a:spcBef>
            </a:pPr>
            <a:endParaRPr lang="en-US" sz="1600" b="0" dirty="0">
              <a:latin typeface="Courier New" pitchFamily="49" charset="0"/>
            </a:endParaRPr>
          </a:p>
        </p:txBody>
      </p:sp>
      <p:sp>
        <p:nvSpPr>
          <p:cNvPr id="56327" name="Rectangle 7"/>
          <p:cNvSpPr>
            <a:spLocks noChangeArrowheads="1"/>
          </p:cNvSpPr>
          <p:nvPr/>
        </p:nvSpPr>
        <p:spPr bwMode="auto">
          <a:xfrm>
            <a:off x="609600" y="2870200"/>
            <a:ext cx="7620000" cy="3759200"/>
          </a:xfrm>
          <a:prstGeom prst="rect">
            <a:avLst/>
          </a:prstGeom>
          <a:noFill/>
          <a:ln w="9525">
            <a:noFill/>
            <a:miter lim="800000"/>
            <a:headEnd/>
            <a:tailEnd/>
          </a:ln>
          <a:effectLst/>
        </p:spPr>
        <p:txBody>
          <a:bodyPr>
            <a:spAutoFit/>
          </a:bodyPr>
          <a:lstStyle/>
          <a:p>
            <a:r>
              <a:rPr lang="en-US" sz="1600" b="1">
                <a:solidFill>
                  <a:schemeClr val="accent2"/>
                </a:solidFill>
                <a:latin typeface="Courier New" pitchFamily="49" charset="0"/>
              </a:rPr>
              <a:t>class</a:t>
            </a:r>
            <a:r>
              <a:rPr lang="en-US" sz="1600" b="1">
                <a:latin typeface="Courier New" pitchFamily="49" charset="0"/>
              </a:rPr>
              <a:t> Student {</a:t>
            </a:r>
          </a:p>
          <a:p>
            <a:r>
              <a:rPr lang="en-US" sz="1600" b="1">
                <a:latin typeface="Courier New" pitchFamily="49" charset="0"/>
              </a:rPr>
              <a:t>   </a:t>
            </a:r>
            <a:r>
              <a:rPr lang="en-US" sz="1600" b="1">
                <a:solidFill>
                  <a:schemeClr val="accent2"/>
                </a:solidFill>
                <a:latin typeface="Courier New" pitchFamily="49" charset="0"/>
              </a:rPr>
              <a:t>protected</a:t>
            </a:r>
            <a:r>
              <a:rPr lang="en-US" sz="1600" b="1">
                <a:latin typeface="Courier New" pitchFamily="49" charset="0"/>
              </a:rPr>
              <a:t> string StudentID;</a:t>
            </a:r>
          </a:p>
          <a:p>
            <a:r>
              <a:rPr lang="en-US" sz="1600" b="1">
                <a:latin typeface="Courier New" pitchFamily="49" charset="0"/>
              </a:rPr>
              <a:t>   </a:t>
            </a:r>
            <a:r>
              <a:rPr lang="en-US" sz="1600" b="1">
                <a:solidFill>
                  <a:schemeClr val="accent2"/>
                </a:solidFill>
                <a:latin typeface="Courier New" pitchFamily="49" charset="0"/>
              </a:rPr>
              <a:t>protected</a:t>
            </a:r>
            <a:r>
              <a:rPr lang="en-US" sz="1600" b="1">
                <a:latin typeface="Courier New" pitchFamily="49" charset="0"/>
              </a:rPr>
              <a:t> </a:t>
            </a:r>
            <a:r>
              <a:rPr lang="en-US" sz="1600" b="1">
                <a:solidFill>
                  <a:srgbClr val="FF0000"/>
                </a:solidFill>
                <a:latin typeface="Courier New" pitchFamily="49" charset="0"/>
              </a:rPr>
              <a:t>Database</a:t>
            </a:r>
            <a:r>
              <a:rPr lang="en-US" sz="1600" b="1">
                <a:latin typeface="Courier New" pitchFamily="49" charset="0"/>
              </a:rPr>
              <a:t> MarkDB;</a:t>
            </a:r>
          </a:p>
          <a:p>
            <a:r>
              <a:rPr lang="en-US" sz="1600" b="1">
                <a:latin typeface="Courier New" pitchFamily="49" charset="0"/>
              </a:rPr>
              <a:t>   </a:t>
            </a:r>
            <a:r>
              <a:rPr lang="en-US" sz="1600" b="1">
                <a:solidFill>
                  <a:schemeClr val="accent2"/>
                </a:solidFill>
                <a:latin typeface="Courier New" pitchFamily="49" charset="0"/>
              </a:rPr>
              <a:t>public</a:t>
            </a:r>
            <a:r>
              <a:rPr lang="en-US" sz="1600" b="1">
                <a:latin typeface="Courier New" pitchFamily="49" charset="0"/>
              </a:rPr>
              <a:t> double Marks[string SubjectID] {</a:t>
            </a:r>
          </a:p>
          <a:p>
            <a:r>
              <a:rPr lang="en-US" sz="1600" b="1">
                <a:latin typeface="Courier New" pitchFamily="49" charset="0"/>
              </a:rPr>
              <a:t>	</a:t>
            </a:r>
            <a:r>
              <a:rPr lang="en-US" sz="1600" b="1">
                <a:solidFill>
                  <a:schemeClr val="accent2"/>
                </a:solidFill>
                <a:latin typeface="Courier New" pitchFamily="49" charset="0"/>
              </a:rPr>
              <a:t>get</a:t>
            </a:r>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return</a:t>
            </a:r>
            <a:r>
              <a:rPr lang="en-US" sz="1600" b="1">
                <a:latin typeface="Courier New" pitchFamily="49" charset="0"/>
              </a:rPr>
              <a:t> MarkDB.GetMark(StudentID,SubjectID);</a:t>
            </a:r>
          </a:p>
          <a:p>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set</a:t>
            </a:r>
            <a:r>
              <a:rPr lang="en-US" sz="1600" b="1">
                <a:latin typeface="Courier New" pitchFamily="49" charset="0"/>
              </a:rPr>
              <a:t> {</a:t>
            </a:r>
          </a:p>
          <a:p>
            <a:r>
              <a:rPr lang="en-US" sz="1600" b="1">
                <a:latin typeface="Courier New" pitchFamily="49" charset="0"/>
              </a:rPr>
              <a:t>	  MarDB.UpdateMark(StudentID,value);</a:t>
            </a:r>
          </a:p>
          <a:p>
            <a:r>
              <a:rPr lang="en-US" sz="1600" b="1">
                <a:latin typeface="Courier New" pitchFamily="49" charset="0"/>
              </a:rPr>
              <a:t>	}</a:t>
            </a:r>
          </a:p>
          <a:p>
            <a:r>
              <a:rPr lang="en-US" sz="1600" b="1">
                <a:latin typeface="Courier New" pitchFamily="49" charset="0"/>
              </a:rPr>
              <a:t>   }</a:t>
            </a:r>
          </a:p>
          <a:p>
            <a:r>
              <a:rPr lang="en-US" sz="1600" b="1">
                <a:latin typeface="Courier New" pitchFamily="49" charset="0"/>
              </a:rPr>
              <a:t>}</a:t>
            </a:r>
          </a:p>
          <a:p>
            <a:endParaRPr lang="en-US" sz="1600" b="1">
              <a:latin typeface="Courier New" pitchFamily="49" charset="0"/>
            </a:endParaRPr>
          </a:p>
          <a:p>
            <a:r>
              <a:rPr lang="en-US" sz="1600" b="1">
                <a:latin typeface="Courier New" pitchFamily="49" charset="0"/>
              </a:rPr>
              <a:t>…</a:t>
            </a:r>
          </a:p>
          <a:p>
            <a:r>
              <a:rPr lang="en-US" sz="1600" b="1">
                <a:latin typeface="Courier New" pitchFamily="49" charset="0"/>
              </a:rPr>
              <a:t>Console.Writeline(“Physic mark: {0}”,</a:t>
            </a:r>
            <a:r>
              <a:rPr lang="en-US" sz="1600" b="1">
                <a:solidFill>
                  <a:srgbClr val="FF0000"/>
                </a:solidFill>
                <a:latin typeface="Courier New" pitchFamily="49" charset="0"/>
              </a:rPr>
              <a:t>chau.Marks[“physic”]</a:t>
            </a:r>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457200" y="0"/>
            <a:ext cx="8229600" cy="1143000"/>
          </a:xfrm>
        </p:spPr>
        <p:txBody>
          <a:bodyPr/>
          <a:lstStyle/>
          <a:p>
            <a:r>
              <a:rPr lang="en-US" b="1"/>
              <a:t>Chồng hàm (overload)</a:t>
            </a:r>
          </a:p>
        </p:txBody>
      </p:sp>
      <p:sp>
        <p:nvSpPr>
          <p:cNvPr id="79875" name="Rectangle 3"/>
          <p:cNvSpPr>
            <a:spLocks noGrp="1"/>
          </p:cNvSpPr>
          <p:nvPr>
            <p:ph idx="1"/>
          </p:nvPr>
        </p:nvSpPr>
        <p:spPr>
          <a:xfrm>
            <a:off x="457200" y="1447800"/>
            <a:ext cx="8229600" cy="4525963"/>
          </a:xfrm>
        </p:spPr>
        <p:txBody>
          <a:bodyPr/>
          <a:lstStyle/>
          <a:p>
            <a:r>
              <a:rPr lang="en-US" dirty="0" err="1" smtClean="0"/>
              <a:t>Không</a:t>
            </a:r>
            <a:r>
              <a:rPr lang="en-US" dirty="0" smtClean="0"/>
              <a:t> </a:t>
            </a:r>
            <a:r>
              <a:rPr lang="en-US" dirty="0" err="1"/>
              <a:t>chấp</a:t>
            </a:r>
            <a:r>
              <a:rPr lang="en-US" dirty="0"/>
              <a:t> </a:t>
            </a:r>
            <a:r>
              <a:rPr lang="en-US" dirty="0" err="1"/>
              <a:t>nhận</a:t>
            </a:r>
            <a:r>
              <a:rPr lang="en-US" dirty="0"/>
              <a:t> </a:t>
            </a:r>
            <a:r>
              <a:rPr lang="en-US" dirty="0" err="1"/>
              <a:t>hai</a:t>
            </a:r>
            <a:r>
              <a:rPr lang="en-US" dirty="0"/>
              <a:t> </a:t>
            </a:r>
            <a:r>
              <a:rPr lang="en-US" dirty="0" err="1"/>
              <a:t>phương</a:t>
            </a:r>
            <a:r>
              <a:rPr lang="en-US" dirty="0"/>
              <a:t> </a:t>
            </a:r>
            <a:r>
              <a:rPr lang="en-US" dirty="0" err="1"/>
              <a:t>thức</a:t>
            </a:r>
            <a:r>
              <a:rPr lang="en-US" dirty="0"/>
              <a:t> </a:t>
            </a:r>
            <a:r>
              <a:rPr lang="en-US" dirty="0" err="1"/>
              <a:t>chỉ</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kiểu</a:t>
            </a:r>
            <a:r>
              <a:rPr lang="en-US" dirty="0"/>
              <a:t> </a:t>
            </a:r>
            <a:r>
              <a:rPr lang="en-US" dirty="0" err="1"/>
              <a:t>trả</a:t>
            </a:r>
            <a:r>
              <a:rPr lang="en-US" dirty="0"/>
              <a:t> </a:t>
            </a:r>
            <a:r>
              <a:rPr lang="en-US" dirty="0" err="1"/>
              <a:t>về</a:t>
            </a:r>
            <a:r>
              <a:rPr lang="en-US" dirty="0"/>
              <a:t>. </a:t>
            </a:r>
          </a:p>
          <a:p>
            <a:r>
              <a:rPr lang="en-US" dirty="0" err="1" smtClean="0"/>
              <a:t>Không</a:t>
            </a:r>
            <a:r>
              <a:rPr lang="en-US" dirty="0" smtClean="0"/>
              <a:t> </a:t>
            </a:r>
            <a:r>
              <a:rPr lang="en-US" dirty="0" err="1"/>
              <a:t>chấp</a:t>
            </a:r>
            <a:r>
              <a:rPr lang="en-US" dirty="0"/>
              <a:t> </a:t>
            </a:r>
            <a:r>
              <a:rPr lang="en-US" dirty="0" err="1"/>
              <a:t>nhận</a:t>
            </a:r>
            <a:r>
              <a:rPr lang="en-US" dirty="0"/>
              <a:t> </a:t>
            </a:r>
            <a:r>
              <a:rPr lang="en-US" dirty="0" err="1"/>
              <a:t>hai</a:t>
            </a:r>
            <a:r>
              <a:rPr lang="en-US" dirty="0"/>
              <a:t> </a:t>
            </a:r>
            <a:r>
              <a:rPr lang="en-US" dirty="0" err="1"/>
              <a:t>phương</a:t>
            </a:r>
            <a:r>
              <a:rPr lang="en-US" dirty="0"/>
              <a:t> </a:t>
            </a:r>
            <a:r>
              <a:rPr lang="en-US" dirty="0" err="1"/>
              <a:t>thức</a:t>
            </a:r>
            <a:r>
              <a:rPr lang="en-US" dirty="0"/>
              <a:t> </a:t>
            </a:r>
            <a:r>
              <a:rPr lang="en-US" dirty="0" err="1"/>
              <a:t>chỉ</a:t>
            </a:r>
            <a:r>
              <a:rPr lang="en-US" dirty="0"/>
              <a:t> </a:t>
            </a:r>
            <a:r>
              <a:rPr lang="en-US" dirty="0" err="1"/>
              <a:t>khác</a:t>
            </a:r>
            <a:r>
              <a:rPr lang="en-US" dirty="0"/>
              <a:t> </a:t>
            </a:r>
            <a:r>
              <a:rPr lang="en-US" dirty="0" err="1"/>
              <a:t>nhau</a:t>
            </a:r>
            <a:r>
              <a:rPr lang="en-US" dirty="0"/>
              <a:t> </a:t>
            </a:r>
            <a:r>
              <a:rPr lang="en-US" dirty="0" err="1"/>
              <a:t>về</a:t>
            </a:r>
            <a:r>
              <a:rPr lang="en-US" dirty="0"/>
              <a:t> </a:t>
            </a:r>
            <a:r>
              <a:rPr lang="en-US" dirty="0" err="1"/>
              <a:t>đặc</a:t>
            </a:r>
            <a:r>
              <a:rPr lang="en-US" dirty="0"/>
              <a:t> </a:t>
            </a:r>
            <a:r>
              <a:rPr lang="en-US" dirty="0" err="1"/>
              <a:t>tính</a:t>
            </a:r>
            <a:r>
              <a:rPr lang="en-US" dirty="0"/>
              <a:t> </a:t>
            </a:r>
            <a:r>
              <a:rPr lang="en-US" dirty="0" err="1"/>
              <a:t>của</a:t>
            </a:r>
            <a:r>
              <a:rPr lang="en-US" dirty="0"/>
              <a:t> </a:t>
            </a:r>
            <a:r>
              <a:rPr lang="en-US" dirty="0" err="1"/>
              <a:t>một</a:t>
            </a:r>
            <a:r>
              <a:rPr lang="en-US" dirty="0"/>
              <a:t> </a:t>
            </a:r>
            <a:r>
              <a:rPr lang="en-US" dirty="0" err="1"/>
              <a:t>thông</a:t>
            </a:r>
            <a:r>
              <a:rPr lang="en-US" dirty="0"/>
              <a:t> </a:t>
            </a:r>
            <a:r>
              <a:rPr lang="en-US" dirty="0" err="1"/>
              <a:t>số</a:t>
            </a:r>
            <a:r>
              <a:rPr lang="en-US" dirty="0"/>
              <a:t> </a:t>
            </a:r>
            <a:r>
              <a:rPr lang="en-US" dirty="0" err="1"/>
              <a:t>đang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như</a:t>
            </a:r>
            <a:r>
              <a:rPr lang="en-US" dirty="0"/>
              <a:t> </a:t>
            </a:r>
            <a:r>
              <a:rPr lang="en-US" i="1" dirty="0"/>
              <a:t>ref</a:t>
            </a:r>
            <a:r>
              <a:rPr lang="en-US" dirty="0"/>
              <a:t> hay </a:t>
            </a:r>
            <a:r>
              <a:rPr lang="en-US" i="1" dirty="0"/>
              <a:t>out</a:t>
            </a:r>
            <a:r>
              <a:rPr lang="en-US" dirty="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a:xfrm>
            <a:off x="457200" y="76200"/>
            <a:ext cx="8686800" cy="838200"/>
          </a:xfrm>
          <a:noFill/>
        </p:spPr>
        <p:txBody>
          <a:bodyPr/>
          <a:lstStyle/>
          <a:p>
            <a:pPr eaLnBrk="1" hangingPunct="1"/>
            <a:r>
              <a:rPr lang="en-US" b="1" smtClean="0"/>
              <a:t>Sự kế thừa</a:t>
            </a:r>
          </a:p>
        </p:txBody>
      </p:sp>
      <p:sp>
        <p:nvSpPr>
          <p:cNvPr id="41986" name="Rectangle 3"/>
          <p:cNvSpPr>
            <a:spLocks noGrp="1" noChangeArrowheads="1"/>
          </p:cNvSpPr>
          <p:nvPr>
            <p:ph idx="1"/>
          </p:nvPr>
        </p:nvSpPr>
        <p:spPr>
          <a:xfrm>
            <a:off x="457200" y="1447800"/>
            <a:ext cx="8229600" cy="4525963"/>
          </a:xfrm>
        </p:spPr>
        <p:txBody>
          <a:bodyPr/>
          <a:lstStyle/>
          <a:p>
            <a:pPr eaLnBrk="1" hangingPunct="1"/>
            <a:r>
              <a:rPr lang="en-US" dirty="0" smtClean="0"/>
              <a:t>1 class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smtClean="0">
                <a:solidFill>
                  <a:srgbClr val="FF3300"/>
                </a:solidFill>
              </a:rPr>
              <a:t>1 class</a:t>
            </a:r>
            <a:r>
              <a:rPr lang="en-US" dirty="0" smtClean="0"/>
              <a:t> </a:t>
            </a:r>
            <a:r>
              <a:rPr lang="en-US" dirty="0" err="1" smtClean="0"/>
              <a:t>cơ</a:t>
            </a:r>
            <a:r>
              <a:rPr lang="en-US" dirty="0" smtClean="0"/>
              <a:t> </a:t>
            </a:r>
            <a:r>
              <a:rPr lang="en-US" dirty="0" err="1" smtClean="0"/>
              <a:t>sở</a:t>
            </a:r>
            <a:endParaRPr lang="en-US" dirty="0" smtClean="0"/>
          </a:p>
          <a:p>
            <a:pPr eaLnBrk="1" hangingPunct="1"/>
            <a:r>
              <a:rPr lang="en-US" dirty="0" smtClean="0"/>
              <a:t>1 class </a:t>
            </a:r>
            <a:r>
              <a:rPr lang="en-US" dirty="0" err="1" smtClean="0"/>
              <a:t>có</a:t>
            </a:r>
            <a:r>
              <a:rPr lang="en-US" dirty="0" smtClean="0"/>
              <a:t> </a:t>
            </a:r>
            <a:r>
              <a:rPr lang="en-US" dirty="0" err="1" smtClean="0"/>
              <a:t>thể</a:t>
            </a:r>
            <a:r>
              <a:rPr lang="en-US" dirty="0" smtClean="0"/>
              <a:t>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err="1" smtClean="0">
                <a:solidFill>
                  <a:srgbClr val="FF3300"/>
                </a:solidFill>
              </a:rPr>
              <a:t>nhiều</a:t>
            </a:r>
            <a:r>
              <a:rPr lang="en-US" dirty="0" smtClean="0"/>
              <a:t> Interface</a:t>
            </a:r>
          </a:p>
          <a:p>
            <a:pPr eaLnBrk="1" hangingPunct="1"/>
            <a:r>
              <a:rPr lang="en-US" dirty="0" err="1" smtClean="0"/>
              <a:t>Từ</a:t>
            </a:r>
            <a:r>
              <a:rPr lang="en-US" dirty="0" smtClean="0"/>
              <a:t> </a:t>
            </a:r>
            <a:r>
              <a:rPr lang="en-US" dirty="0" err="1" smtClean="0"/>
              <a:t>khóa</a:t>
            </a:r>
            <a:r>
              <a:rPr lang="en-US" dirty="0" smtClean="0"/>
              <a:t> </a:t>
            </a:r>
            <a:r>
              <a:rPr lang="en-US" dirty="0" smtClean="0">
                <a:solidFill>
                  <a:srgbClr val="FF3300"/>
                </a:solidFill>
              </a:rPr>
              <a:t>sealed</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khai</a:t>
            </a:r>
            <a:r>
              <a:rPr lang="en-US" dirty="0" smtClean="0"/>
              <a:t> </a:t>
            </a:r>
            <a:r>
              <a:rPr lang="en-US" dirty="0" err="1" smtClean="0"/>
              <a:t>báo</a:t>
            </a:r>
            <a:r>
              <a:rPr lang="en-US" dirty="0" smtClean="0"/>
              <a:t> class </a:t>
            </a:r>
            <a:r>
              <a:rPr lang="en-US" dirty="0" err="1" smtClean="0"/>
              <a:t>mà</a:t>
            </a:r>
            <a:r>
              <a:rPr lang="en-US" dirty="0" smtClean="0"/>
              <a:t>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class </a:t>
            </a:r>
            <a:r>
              <a:rPr lang="en-US" dirty="0" err="1" smtClean="0"/>
              <a:t>khác</a:t>
            </a:r>
            <a:r>
              <a:rPr lang="en-US" dirty="0" smtClean="0"/>
              <a:t> </a:t>
            </a:r>
            <a:r>
              <a:rPr lang="en-US" dirty="0" err="1" smtClean="0"/>
              <a:t>kế</a:t>
            </a:r>
            <a:r>
              <a:rPr lang="en-US" dirty="0" smtClean="0"/>
              <a:t> </a:t>
            </a:r>
            <a:r>
              <a:rPr lang="en-US" dirty="0" err="1" smtClean="0"/>
              <a:t>thừa</a:t>
            </a:r>
            <a:r>
              <a:rPr lang="en-US" dirty="0" smtClean="0"/>
              <a:t>.</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457200" y="0"/>
            <a:ext cx="8229600" cy="1143000"/>
          </a:xfrm>
        </p:spPr>
        <p:txBody>
          <a:bodyPr/>
          <a:lstStyle/>
          <a:p>
            <a:r>
              <a:rPr lang="en-US" b="1"/>
              <a:t>Đơn thừa kế</a:t>
            </a:r>
          </a:p>
        </p:txBody>
      </p:sp>
      <p:sp>
        <p:nvSpPr>
          <p:cNvPr id="76803" name="Rectangle 3"/>
          <p:cNvSpPr>
            <a:spLocks noGrp="1"/>
          </p:cNvSpPr>
          <p:nvPr>
            <p:ph idx="1"/>
          </p:nvPr>
        </p:nvSpPr>
        <p:spPr>
          <a:xfrm>
            <a:off x="457200" y="1447800"/>
            <a:ext cx="8229600" cy="4525963"/>
          </a:xfrm>
        </p:spPr>
        <p:txBody>
          <a:bodyPr/>
          <a:lstStyle/>
          <a:p>
            <a:pPr>
              <a:buFont typeface="Wingdings 2" pitchFamily="18" charset="2"/>
              <a:buNone/>
            </a:pPr>
            <a:r>
              <a:rPr lang="en-US"/>
              <a:t>class MyDerivedClass : MyBaseClass</a:t>
            </a:r>
          </a:p>
          <a:p>
            <a:pPr>
              <a:buFont typeface="Wingdings 2" pitchFamily="18" charset="2"/>
              <a:buNone/>
            </a:pPr>
            <a:r>
              <a:rPr lang="en-US"/>
              <a:t>{</a:t>
            </a:r>
          </a:p>
          <a:p>
            <a:pPr>
              <a:buFont typeface="Wingdings 2" pitchFamily="18" charset="2"/>
              <a:buNone/>
            </a:pPr>
            <a:r>
              <a:rPr lang="en-US"/>
              <a:t>	// functions and data members here</a:t>
            </a:r>
          </a:p>
          <a:p>
            <a:pPr>
              <a:buFont typeface="Wingdings 2" pitchFamily="18" charset="2"/>
              <a:buNone/>
            </a:pPr>
            <a:r>
              <a:rPr lang="en-US"/>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301889"/>
            <a:ext cx="8458200" cy="5632311"/>
          </a:xfrm>
          <a:prstGeom prst="rect">
            <a:avLst/>
          </a:prstGeom>
        </p:spPr>
        <p:txBody>
          <a:bodyPr wrap="square">
            <a:spAutoFit/>
          </a:bodyPr>
          <a:lstStyle/>
          <a:p>
            <a:r>
              <a:rPr lang="en-US" b="0" dirty="0" smtClean="0"/>
              <a:t>public class Window</a:t>
            </a:r>
          </a:p>
          <a:p>
            <a:r>
              <a:rPr lang="en-US" b="0" dirty="0" smtClean="0"/>
              <a:t>{</a:t>
            </a:r>
          </a:p>
          <a:p>
            <a:r>
              <a:rPr lang="en-US" b="0" dirty="0" smtClean="0"/>
              <a:t>// </a:t>
            </a:r>
            <a:r>
              <a:rPr lang="en-US" b="0" dirty="0" err="1" smtClean="0"/>
              <a:t>Hàm</a:t>
            </a:r>
            <a:r>
              <a:rPr lang="en-US" b="0" dirty="0" smtClean="0"/>
              <a:t> </a:t>
            </a:r>
            <a:r>
              <a:rPr lang="en-US" b="0" dirty="0" err="1" smtClean="0"/>
              <a:t>khởi</a:t>
            </a:r>
            <a:r>
              <a:rPr lang="en-US" b="0" dirty="0" smtClean="0"/>
              <a:t> </a:t>
            </a:r>
            <a:r>
              <a:rPr lang="en-US" b="0" dirty="0" err="1" smtClean="0"/>
              <a:t>dựng</a:t>
            </a:r>
            <a:r>
              <a:rPr lang="en-US" b="0" dirty="0" smtClean="0"/>
              <a:t> </a:t>
            </a:r>
            <a:r>
              <a:rPr lang="en-US" b="0" dirty="0" err="1" smtClean="0"/>
              <a:t>lấy</a:t>
            </a:r>
            <a:r>
              <a:rPr lang="en-US" b="0" dirty="0" smtClean="0"/>
              <a:t> </a:t>
            </a:r>
            <a:r>
              <a:rPr lang="en-US" b="0" dirty="0" err="1" smtClean="0"/>
              <a:t>hai</a:t>
            </a:r>
            <a:r>
              <a:rPr lang="en-US" b="0" dirty="0" smtClean="0"/>
              <a:t> </a:t>
            </a:r>
            <a:r>
              <a:rPr lang="en-US" b="0" dirty="0" err="1" smtClean="0"/>
              <a:t>số</a:t>
            </a:r>
            <a:r>
              <a:rPr lang="en-US" b="0" dirty="0" smtClean="0"/>
              <a:t> </a:t>
            </a:r>
            <a:r>
              <a:rPr lang="en-US" b="0" dirty="0" err="1" smtClean="0"/>
              <a:t>nguyên</a:t>
            </a:r>
            <a:r>
              <a:rPr lang="en-US" b="0" dirty="0" smtClean="0"/>
              <a:t> </a:t>
            </a:r>
            <a:r>
              <a:rPr lang="en-US" b="0" dirty="0" err="1" smtClean="0"/>
              <a:t>chỉ</a:t>
            </a:r>
            <a:r>
              <a:rPr lang="en-US" b="0" dirty="0" smtClean="0"/>
              <a:t> </a:t>
            </a:r>
            <a:r>
              <a:rPr lang="vi-VN" b="0" dirty="0" smtClean="0"/>
              <a:t>đến vị trí của cửa sổ trên console</a:t>
            </a:r>
          </a:p>
          <a:p>
            <a:r>
              <a:rPr lang="en-US" b="0" dirty="0" smtClean="0"/>
              <a:t>	public Window( </a:t>
            </a:r>
            <a:r>
              <a:rPr lang="en-US" b="0" dirty="0" err="1" smtClean="0"/>
              <a:t>int</a:t>
            </a:r>
            <a:r>
              <a:rPr lang="en-US" b="0" dirty="0" smtClean="0"/>
              <a:t> top, </a:t>
            </a:r>
            <a:r>
              <a:rPr lang="en-US" b="0" dirty="0" err="1" smtClean="0"/>
              <a:t>int</a:t>
            </a:r>
            <a:r>
              <a:rPr lang="en-US" b="0" dirty="0" smtClean="0"/>
              <a:t> left)</a:t>
            </a:r>
          </a:p>
          <a:p>
            <a:r>
              <a:rPr lang="en-US" b="0" dirty="0" smtClean="0"/>
              <a:t>	{</a:t>
            </a:r>
          </a:p>
          <a:p>
            <a:r>
              <a:rPr lang="en-US" b="0" dirty="0" smtClean="0"/>
              <a:t>		</a:t>
            </a:r>
            <a:r>
              <a:rPr lang="en-US" b="0" dirty="0" err="1" smtClean="0"/>
              <a:t>this.top</a:t>
            </a:r>
            <a:r>
              <a:rPr lang="en-US" b="0" dirty="0" smtClean="0"/>
              <a:t> = top;</a:t>
            </a:r>
          </a:p>
          <a:p>
            <a:r>
              <a:rPr lang="en-US" b="0" dirty="0" smtClean="0"/>
              <a:t>		</a:t>
            </a:r>
            <a:r>
              <a:rPr lang="en-US" b="0" dirty="0" err="1" smtClean="0"/>
              <a:t>this.left</a:t>
            </a:r>
            <a:r>
              <a:rPr lang="en-US" b="0" dirty="0" smtClean="0"/>
              <a:t> = left;</a:t>
            </a:r>
          </a:p>
          <a:p>
            <a:r>
              <a:rPr lang="en-US" b="0" dirty="0" smtClean="0"/>
              <a:t>	}</a:t>
            </a:r>
          </a:p>
          <a:p>
            <a:r>
              <a:rPr lang="en-US" b="0" dirty="0" smtClean="0"/>
              <a:t>	public void </a:t>
            </a:r>
            <a:r>
              <a:rPr lang="en-US" b="0" dirty="0" err="1" smtClean="0"/>
              <a:t>DrawWindow</a:t>
            </a:r>
            <a:r>
              <a:rPr lang="en-US" b="0" dirty="0" smtClean="0"/>
              <a:t>()	// </a:t>
            </a:r>
            <a:r>
              <a:rPr lang="en-US" b="0" dirty="0" err="1" smtClean="0"/>
              <a:t>mô</a:t>
            </a:r>
            <a:r>
              <a:rPr lang="en-US" b="0" dirty="0" smtClean="0"/>
              <a:t> </a:t>
            </a:r>
            <a:r>
              <a:rPr lang="en-US" b="0" dirty="0" err="1" smtClean="0"/>
              <a:t>phỏng</a:t>
            </a:r>
            <a:r>
              <a:rPr lang="en-US" b="0" dirty="0" smtClean="0"/>
              <a:t> </a:t>
            </a:r>
            <a:r>
              <a:rPr lang="en-US" b="0" dirty="0" err="1" smtClean="0"/>
              <a:t>vẽ</a:t>
            </a:r>
            <a:r>
              <a:rPr lang="en-US" b="0" dirty="0" smtClean="0"/>
              <a:t> </a:t>
            </a:r>
            <a:r>
              <a:rPr lang="en-US" b="0" dirty="0" err="1" smtClean="0"/>
              <a:t>cửa</a:t>
            </a:r>
            <a:r>
              <a:rPr lang="en-US" b="0" dirty="0" smtClean="0"/>
              <a:t> </a:t>
            </a:r>
            <a:r>
              <a:rPr lang="en-US" b="0" dirty="0" err="1" smtClean="0"/>
              <a:t>sổ</a:t>
            </a:r>
            <a:endParaRPr lang="en-US" b="0" dirty="0" smtClean="0"/>
          </a:p>
          <a:p>
            <a:endParaRPr lang="en-US" b="0" dirty="0" smtClean="0"/>
          </a:p>
          <a:p>
            <a:r>
              <a:rPr lang="en-US" b="0" dirty="0" smtClean="0"/>
              <a:t>	{</a:t>
            </a:r>
          </a:p>
          <a:p>
            <a:r>
              <a:rPr lang="en-US" b="0" dirty="0" smtClean="0"/>
              <a:t>	            </a:t>
            </a:r>
            <a:r>
              <a:rPr lang="en-US" b="0" dirty="0" err="1" smtClean="0"/>
              <a:t>Console.WriteLine</a:t>
            </a:r>
            <a:r>
              <a:rPr lang="en-US" b="0" dirty="0" smtClean="0"/>
              <a:t>(“Drawing Window at {0}, {1}”, top, left);</a:t>
            </a:r>
          </a:p>
          <a:p>
            <a:r>
              <a:rPr lang="en-US" b="0" dirty="0" smtClean="0"/>
              <a:t>	}</a:t>
            </a:r>
          </a:p>
          <a:p>
            <a:r>
              <a:rPr lang="en-US" b="0" dirty="0" smtClean="0"/>
              <a:t>	</a:t>
            </a:r>
            <a:r>
              <a:rPr lang="vi-VN" b="0" dirty="0" smtClean="0"/>
              <a:t>// Có hai biến thành viên private do đó</a:t>
            </a:r>
            <a:r>
              <a:rPr lang="en-US" b="0" dirty="0" smtClean="0"/>
              <a:t> </a:t>
            </a:r>
            <a:r>
              <a:rPr lang="en-US" b="0" dirty="0" err="1" smtClean="0"/>
              <a:t>hai</a:t>
            </a:r>
            <a:r>
              <a:rPr lang="en-US" b="0" dirty="0" smtClean="0"/>
              <a:t> </a:t>
            </a:r>
            <a:r>
              <a:rPr lang="en-US" b="0" dirty="0" err="1" smtClean="0"/>
              <a:t>biến</a:t>
            </a:r>
            <a:r>
              <a:rPr lang="en-US" b="0" dirty="0" smtClean="0"/>
              <a:t> </a:t>
            </a:r>
            <a:r>
              <a:rPr lang="en-US" b="0" dirty="0" err="1" smtClean="0"/>
              <a:t>này</a:t>
            </a:r>
            <a:r>
              <a:rPr lang="en-US" b="0" dirty="0" smtClean="0"/>
              <a:t> </a:t>
            </a:r>
            <a:r>
              <a:rPr lang="en-US" b="0" dirty="0" err="1" smtClean="0"/>
              <a:t>sẽ</a:t>
            </a:r>
            <a:r>
              <a:rPr lang="en-US" b="0" dirty="0" smtClean="0"/>
              <a:t> </a:t>
            </a:r>
            <a:r>
              <a:rPr lang="en-US" b="0" dirty="0" err="1" smtClean="0"/>
              <a:t>không</a:t>
            </a:r>
            <a:r>
              <a:rPr lang="en-US" b="0" dirty="0" smtClean="0"/>
              <a:t>   			</a:t>
            </a:r>
            <a:r>
              <a:rPr lang="en-US" b="0" dirty="0" err="1" smtClean="0"/>
              <a:t>thấy</a:t>
            </a:r>
            <a:r>
              <a:rPr lang="en-US" b="0" dirty="0" smtClean="0"/>
              <a:t> </a:t>
            </a:r>
            <a:r>
              <a:rPr lang="en-US" b="0" dirty="0" err="1" smtClean="0"/>
              <a:t>bên</a:t>
            </a:r>
            <a:r>
              <a:rPr lang="en-US" b="0" dirty="0" smtClean="0"/>
              <a:t> </a:t>
            </a:r>
            <a:r>
              <a:rPr lang="en-US" b="0" dirty="0" err="1" smtClean="0"/>
              <a:t>trong</a:t>
            </a:r>
            <a:r>
              <a:rPr lang="en-US" b="0" dirty="0" smtClean="0"/>
              <a:t> </a:t>
            </a:r>
            <a:r>
              <a:rPr lang="en-US" b="0" dirty="0" err="1" smtClean="0"/>
              <a:t>lớp</a:t>
            </a:r>
            <a:r>
              <a:rPr lang="en-US" b="0" dirty="0" smtClean="0"/>
              <a:t> </a:t>
            </a:r>
            <a:r>
              <a:rPr lang="en-US" b="0" dirty="0" err="1" smtClean="0"/>
              <a:t>dẫn</a:t>
            </a:r>
            <a:r>
              <a:rPr lang="en-US" b="0" dirty="0" smtClean="0"/>
              <a:t> </a:t>
            </a:r>
            <a:r>
              <a:rPr lang="en-US" b="0" dirty="0" err="1" smtClean="0"/>
              <a:t>xuất</a:t>
            </a:r>
            <a:r>
              <a:rPr lang="en-US" b="0" dirty="0" smtClean="0"/>
              <a:t>.</a:t>
            </a:r>
          </a:p>
          <a:p>
            <a:r>
              <a:rPr lang="en-US" b="0" dirty="0" smtClean="0"/>
              <a:t>	private </a:t>
            </a:r>
            <a:r>
              <a:rPr lang="en-US" b="0" dirty="0" err="1" smtClean="0"/>
              <a:t>int</a:t>
            </a:r>
            <a:r>
              <a:rPr lang="en-US" b="0" dirty="0" smtClean="0"/>
              <a:t> top;</a:t>
            </a:r>
          </a:p>
          <a:p>
            <a:r>
              <a:rPr lang="en-US" b="0" dirty="0" smtClean="0"/>
              <a:t>	private </a:t>
            </a:r>
            <a:r>
              <a:rPr lang="en-US" b="0" dirty="0" err="1" smtClean="0"/>
              <a:t>int</a:t>
            </a:r>
            <a:r>
              <a:rPr lang="en-US" b="0" dirty="0" smtClean="0"/>
              <a:t> left;</a:t>
            </a:r>
          </a:p>
          <a:p>
            <a:r>
              <a:rPr lang="en-US" b="0" dirty="0" smtClean="0"/>
              <a:t>}</a:t>
            </a:r>
            <a:endParaRPr lang="en-US"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286500"/>
            <a:ext cx="8686800" cy="5647700"/>
          </a:xfrm>
          <a:prstGeom prst="rect">
            <a:avLst/>
          </a:prstGeom>
        </p:spPr>
        <p:txBody>
          <a:bodyPr wrap="square">
            <a:spAutoFit/>
          </a:bodyPr>
          <a:lstStyle/>
          <a:p>
            <a:r>
              <a:rPr lang="en-US" sz="1900" b="0" dirty="0" smtClean="0"/>
              <a:t>public class </a:t>
            </a:r>
            <a:r>
              <a:rPr lang="en-US" sz="1900" b="0" dirty="0" err="1" smtClean="0"/>
              <a:t>ListBox</a:t>
            </a:r>
            <a:r>
              <a:rPr lang="en-US" sz="1900" b="0" dirty="0" smtClean="0"/>
              <a:t>: </a:t>
            </a:r>
            <a:r>
              <a:rPr lang="en-US" sz="1900" b="0" dirty="0" smtClean="0">
                <a:solidFill>
                  <a:srgbClr val="FF0000"/>
                </a:solidFill>
              </a:rPr>
              <a:t>Window</a:t>
            </a:r>
          </a:p>
          <a:p>
            <a:r>
              <a:rPr lang="en-US" sz="1900" b="0" dirty="0" smtClean="0"/>
              <a:t>{</a:t>
            </a:r>
          </a:p>
          <a:p>
            <a:r>
              <a:rPr lang="en-US" sz="1900" b="0" dirty="0" smtClean="0"/>
              <a:t>	// </a:t>
            </a:r>
            <a:r>
              <a:rPr lang="en-US" sz="1900" b="0" dirty="0" err="1" smtClean="0"/>
              <a:t>Khởi</a:t>
            </a:r>
            <a:r>
              <a:rPr lang="en-US" sz="1900" b="0" dirty="0" smtClean="0"/>
              <a:t> </a:t>
            </a:r>
            <a:r>
              <a:rPr lang="en-US" sz="1900" b="0" dirty="0" err="1" smtClean="0"/>
              <a:t>dựng</a:t>
            </a:r>
            <a:r>
              <a:rPr lang="en-US" sz="1900" b="0" dirty="0" smtClean="0"/>
              <a:t> </a:t>
            </a:r>
            <a:r>
              <a:rPr lang="en-US" sz="1900" b="0" dirty="0" err="1" smtClean="0"/>
              <a:t>có</a:t>
            </a:r>
            <a:r>
              <a:rPr lang="en-US" sz="1900" b="0" dirty="0" smtClean="0"/>
              <a:t> </a:t>
            </a:r>
            <a:r>
              <a:rPr lang="en-US" sz="1900" b="0" dirty="0" err="1" smtClean="0"/>
              <a:t>tham</a:t>
            </a:r>
            <a:r>
              <a:rPr lang="en-US" sz="1900" b="0" dirty="0" smtClean="0"/>
              <a:t> </a:t>
            </a:r>
            <a:r>
              <a:rPr lang="en-US" sz="1900" b="0" dirty="0" err="1" smtClean="0"/>
              <a:t>số</a:t>
            </a:r>
            <a:endParaRPr lang="en-US" sz="1900" b="0" dirty="0" smtClean="0"/>
          </a:p>
          <a:p>
            <a:r>
              <a:rPr lang="en-US" sz="1900" b="0" dirty="0" smtClean="0"/>
              <a:t>	public </a:t>
            </a:r>
            <a:r>
              <a:rPr lang="en-US" sz="1900" b="0" dirty="0" err="1" smtClean="0"/>
              <a:t>ListBox</a:t>
            </a:r>
            <a:r>
              <a:rPr lang="en-US" sz="1900" b="0" dirty="0" smtClean="0"/>
              <a:t>(</a:t>
            </a:r>
            <a:r>
              <a:rPr lang="en-US" sz="1900" b="0" dirty="0" err="1" smtClean="0"/>
              <a:t>int</a:t>
            </a:r>
            <a:r>
              <a:rPr lang="en-US" sz="1900" b="0" dirty="0" smtClean="0"/>
              <a:t> top, </a:t>
            </a:r>
            <a:r>
              <a:rPr lang="en-US" sz="1900" b="0" dirty="0" err="1" smtClean="0"/>
              <a:t>int</a:t>
            </a:r>
            <a:r>
              <a:rPr lang="en-US" sz="1900" b="0" dirty="0" smtClean="0"/>
              <a:t> left,</a:t>
            </a:r>
            <a:r>
              <a:rPr lang="vi-VN" sz="1900" b="0" dirty="0" smtClean="0"/>
              <a:t>string theContents) : </a:t>
            </a:r>
            <a:r>
              <a:rPr lang="vi-VN" sz="1900" b="0" dirty="0" smtClean="0">
                <a:solidFill>
                  <a:srgbClr val="FF0000"/>
                </a:solidFill>
              </a:rPr>
              <a:t>base(top, left) </a:t>
            </a:r>
            <a:endParaRPr lang="en-US" sz="1900" b="0" dirty="0" smtClean="0">
              <a:solidFill>
                <a:srgbClr val="FF0000"/>
              </a:solidFill>
            </a:endParaRPr>
          </a:p>
          <a:p>
            <a:r>
              <a:rPr lang="en-US" sz="1900" b="0" dirty="0" smtClean="0"/>
              <a:t>					//</a:t>
            </a:r>
            <a:r>
              <a:rPr lang="vi-VN" sz="1900" b="0" dirty="0" smtClean="0"/>
              <a:t>gọi khởi dựng của lớp cơ sở</a:t>
            </a:r>
          </a:p>
          <a:p>
            <a:r>
              <a:rPr lang="en-US" sz="1900" b="0" dirty="0" smtClean="0"/>
              <a:t>	{</a:t>
            </a:r>
          </a:p>
          <a:p>
            <a:r>
              <a:rPr lang="en-US" sz="1900" b="0" dirty="0" smtClean="0"/>
              <a:t>			</a:t>
            </a:r>
            <a:r>
              <a:rPr lang="en-US" sz="1900" b="0" dirty="0" err="1" smtClean="0"/>
              <a:t>mListBoxContents</a:t>
            </a:r>
            <a:r>
              <a:rPr lang="en-US" sz="1900" b="0" dirty="0" smtClean="0"/>
              <a:t> = </a:t>
            </a:r>
            <a:r>
              <a:rPr lang="en-US" sz="1900" b="0" dirty="0" err="1" smtClean="0"/>
              <a:t>theContents</a:t>
            </a:r>
            <a:r>
              <a:rPr lang="en-US" sz="1900" b="0" dirty="0" smtClean="0"/>
              <a:t>;</a:t>
            </a:r>
          </a:p>
          <a:p>
            <a:r>
              <a:rPr lang="en-US" sz="1900" b="0" dirty="0" smtClean="0"/>
              <a:t>	}</a:t>
            </a:r>
          </a:p>
          <a:p>
            <a:r>
              <a:rPr lang="en-US" sz="1900" b="0" dirty="0" smtClean="0"/>
              <a:t>	</a:t>
            </a:r>
            <a:r>
              <a:rPr lang="vi-VN" sz="1900" b="0" dirty="0" smtClean="0"/>
              <a:t>// Tạo một phiên bản mới cho phương thức DrawWindow</a:t>
            </a:r>
          </a:p>
          <a:p>
            <a:r>
              <a:rPr lang="en-US" sz="1900" b="0" dirty="0" smtClean="0"/>
              <a:t>	</a:t>
            </a:r>
            <a:r>
              <a:rPr lang="vi-VN" sz="1900" b="0" dirty="0" smtClean="0"/>
              <a:t>// vì trong lớp dẫn xuất muốn thay đổi hành vi thực hiện</a:t>
            </a:r>
          </a:p>
          <a:p>
            <a:r>
              <a:rPr lang="en-US" sz="1900" b="0" dirty="0" smtClean="0"/>
              <a:t>	</a:t>
            </a:r>
            <a:r>
              <a:rPr lang="vi-VN" sz="1900" b="0" dirty="0" smtClean="0"/>
              <a:t>// bên trong phương thức này</a:t>
            </a:r>
          </a:p>
          <a:p>
            <a:r>
              <a:rPr lang="en-US" sz="1900" b="0" dirty="0" smtClean="0"/>
              <a:t>	public </a:t>
            </a:r>
            <a:r>
              <a:rPr lang="en-US" sz="1900" b="0" dirty="0" smtClean="0">
                <a:solidFill>
                  <a:srgbClr val="FF0000"/>
                </a:solidFill>
              </a:rPr>
              <a:t>new</a:t>
            </a:r>
            <a:r>
              <a:rPr lang="en-US" sz="1900" b="0" dirty="0" smtClean="0"/>
              <a:t> void </a:t>
            </a:r>
            <a:r>
              <a:rPr lang="en-US" sz="1900" b="0" dirty="0" err="1" smtClean="0"/>
              <a:t>DrawWindow</a:t>
            </a:r>
            <a:r>
              <a:rPr lang="en-US" sz="1900" b="0" dirty="0" smtClean="0"/>
              <a:t>()</a:t>
            </a:r>
          </a:p>
          <a:p>
            <a:r>
              <a:rPr lang="en-US" sz="1900" b="0" dirty="0" smtClean="0"/>
              <a:t>	{</a:t>
            </a:r>
          </a:p>
          <a:p>
            <a:r>
              <a:rPr lang="en-US" sz="1900" b="0" dirty="0" smtClean="0"/>
              <a:t>		</a:t>
            </a:r>
            <a:r>
              <a:rPr lang="en-US" sz="1900" b="0" dirty="0" err="1" smtClean="0"/>
              <a:t>base.DrawWindow</a:t>
            </a:r>
            <a:r>
              <a:rPr lang="en-US" sz="1900" b="0" dirty="0" smtClean="0"/>
              <a:t>();</a:t>
            </a:r>
          </a:p>
          <a:p>
            <a:r>
              <a:rPr lang="en-US" sz="1900" b="0" dirty="0" smtClean="0"/>
              <a:t>		</a:t>
            </a:r>
            <a:r>
              <a:rPr lang="en-US" sz="1900" b="0" dirty="0" err="1" smtClean="0"/>
              <a:t>Console.WriteLine</a:t>
            </a:r>
            <a:r>
              <a:rPr lang="en-US" sz="1900" b="0" dirty="0" smtClean="0"/>
              <a:t>(“ </a:t>
            </a:r>
            <a:r>
              <a:rPr lang="en-US" sz="1900" b="0" dirty="0" err="1" smtClean="0"/>
              <a:t>ListBox</a:t>
            </a:r>
            <a:r>
              <a:rPr lang="en-US" sz="1900" b="0" dirty="0" smtClean="0"/>
              <a:t> write: {0}”, </a:t>
            </a:r>
            <a:r>
              <a:rPr lang="en-US" sz="1900" b="0" dirty="0" err="1" smtClean="0"/>
              <a:t>mListBoxContents</a:t>
            </a:r>
            <a:r>
              <a:rPr lang="en-US" sz="1900" b="0" dirty="0" smtClean="0"/>
              <a:t>);</a:t>
            </a:r>
          </a:p>
          <a:p>
            <a:r>
              <a:rPr lang="en-US" sz="1900" b="0" dirty="0" smtClean="0"/>
              <a:t>	}</a:t>
            </a:r>
          </a:p>
          <a:p>
            <a:r>
              <a:rPr lang="en-US" sz="1900" b="0" dirty="0" smtClean="0"/>
              <a:t>	// </a:t>
            </a:r>
            <a:r>
              <a:rPr lang="en-US" sz="1900" b="0" dirty="0" err="1" smtClean="0"/>
              <a:t>biến</a:t>
            </a:r>
            <a:r>
              <a:rPr lang="en-US" sz="1900" b="0" dirty="0" smtClean="0"/>
              <a:t> </a:t>
            </a:r>
            <a:r>
              <a:rPr lang="en-US" sz="1900" b="0" dirty="0" err="1" smtClean="0"/>
              <a:t>thành</a:t>
            </a:r>
            <a:r>
              <a:rPr lang="en-US" sz="1900" b="0" dirty="0" smtClean="0"/>
              <a:t> </a:t>
            </a:r>
            <a:r>
              <a:rPr lang="en-US" sz="1900" b="0" dirty="0" err="1" smtClean="0"/>
              <a:t>viên</a:t>
            </a:r>
            <a:r>
              <a:rPr lang="en-US" sz="1900" b="0" dirty="0" smtClean="0"/>
              <a:t> private</a:t>
            </a:r>
          </a:p>
          <a:p>
            <a:r>
              <a:rPr lang="en-US" sz="1900" b="0" dirty="0" smtClean="0"/>
              <a:t>	private string </a:t>
            </a:r>
            <a:r>
              <a:rPr lang="en-US" sz="1900" b="0" dirty="0" err="1" smtClean="0"/>
              <a:t>mListBoxContents</a:t>
            </a:r>
            <a:r>
              <a:rPr lang="en-US" sz="1900" b="0" dirty="0" smtClean="0"/>
              <a:t>;</a:t>
            </a:r>
          </a:p>
          <a:p>
            <a:r>
              <a:rPr lang="en-US" sz="1900" b="0" dirty="0" smtClean="0"/>
              <a:t>}</a:t>
            </a:r>
            <a:endParaRPr lang="en-US" sz="1900"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371600"/>
            <a:ext cx="7924800" cy="3785652"/>
          </a:xfrm>
          <a:prstGeom prst="rect">
            <a:avLst/>
          </a:prstGeom>
        </p:spPr>
        <p:txBody>
          <a:bodyPr wrap="square">
            <a:spAutoFit/>
          </a:bodyPr>
          <a:lstStyle/>
          <a:p>
            <a:r>
              <a:rPr lang="en-US" b="0" dirty="0" smtClean="0"/>
              <a:t>public class Tester</a:t>
            </a:r>
          </a:p>
          <a:p>
            <a:r>
              <a:rPr lang="en-US" b="0" dirty="0" smtClean="0"/>
              <a:t>{</a:t>
            </a:r>
          </a:p>
          <a:p>
            <a:r>
              <a:rPr lang="en-US" b="0" dirty="0" smtClean="0"/>
              <a:t>	public static void Main()</a:t>
            </a:r>
          </a:p>
          <a:p>
            <a:r>
              <a:rPr lang="en-US" b="0" dirty="0" smtClean="0"/>
              <a:t>	{</a:t>
            </a:r>
          </a:p>
          <a:p>
            <a:r>
              <a:rPr lang="en-US" b="0" dirty="0" smtClean="0"/>
              <a:t>		</a:t>
            </a:r>
            <a:r>
              <a:rPr lang="vi-VN" b="0" dirty="0" smtClean="0"/>
              <a:t>// tạo đối tượng cho lớp cơ sở</a:t>
            </a:r>
          </a:p>
          <a:p>
            <a:r>
              <a:rPr lang="en-US" b="0" dirty="0" smtClean="0"/>
              <a:t>		Window w = new Window(5, 10);</a:t>
            </a:r>
          </a:p>
          <a:p>
            <a:r>
              <a:rPr lang="en-US" b="0" dirty="0" smtClean="0"/>
              <a:t>		</a:t>
            </a:r>
            <a:r>
              <a:rPr lang="en-US" b="0" dirty="0" err="1" smtClean="0"/>
              <a:t>w.DrawWindow</a:t>
            </a:r>
            <a:r>
              <a:rPr lang="en-US" b="0" dirty="0" smtClean="0"/>
              <a:t>();</a:t>
            </a:r>
          </a:p>
          <a:p>
            <a:r>
              <a:rPr lang="en-US" b="0" dirty="0" smtClean="0"/>
              <a:t>		</a:t>
            </a:r>
            <a:r>
              <a:rPr lang="vi-VN" b="0" dirty="0" smtClean="0"/>
              <a:t>// tạo đối tượng cho lớp dẫn xuất</a:t>
            </a:r>
          </a:p>
          <a:p>
            <a:r>
              <a:rPr lang="en-US" b="0" dirty="0" smtClean="0"/>
              <a:t>		</a:t>
            </a:r>
            <a:r>
              <a:rPr lang="en-US" b="0" dirty="0" err="1" smtClean="0"/>
              <a:t>ListBox</a:t>
            </a:r>
            <a:r>
              <a:rPr lang="en-US" b="0" dirty="0" smtClean="0"/>
              <a:t> lb = new </a:t>
            </a:r>
            <a:r>
              <a:rPr lang="en-US" b="0" dirty="0" err="1" smtClean="0"/>
              <a:t>ListBox</a:t>
            </a:r>
            <a:r>
              <a:rPr lang="en-US" b="0" dirty="0" smtClean="0"/>
              <a:t>( 20, 10, “Hello world!”);</a:t>
            </a:r>
          </a:p>
          <a:p>
            <a:r>
              <a:rPr lang="en-US" b="0" dirty="0" smtClean="0"/>
              <a:t>		</a:t>
            </a:r>
            <a:r>
              <a:rPr lang="en-US" b="0" dirty="0" err="1" smtClean="0"/>
              <a:t>lb.DrawWindow</a:t>
            </a:r>
            <a:r>
              <a:rPr lang="en-US" b="0" dirty="0" smtClean="0"/>
              <a:t>();</a:t>
            </a:r>
          </a:p>
          <a:p>
            <a:r>
              <a:rPr lang="en-US" b="0" dirty="0" smtClean="0"/>
              <a:t>	}</a:t>
            </a:r>
          </a:p>
          <a:p>
            <a:r>
              <a:rPr lang="en-US" b="0" dirty="0" smtClean="0"/>
              <a:t>}</a:t>
            </a:r>
            <a:endParaRPr lang="en-US" b="0" dirty="0"/>
          </a:p>
        </p:txBody>
      </p:sp>
      <p:sp>
        <p:nvSpPr>
          <p:cNvPr id="8" name="Rectangle 2"/>
          <p:cNvSpPr>
            <a:spLocks noGrp="1"/>
          </p:cNvSpPr>
          <p:nvPr>
            <p:ph type="title"/>
          </p:nvPr>
        </p:nvSpPr>
        <p:spPr>
          <a:xfrm>
            <a:off x="457200" y="0"/>
            <a:ext cx="8229600" cy="1143000"/>
          </a:xfrm>
        </p:spPr>
        <p:txBody>
          <a:bodyPr/>
          <a:lstStyle/>
          <a:p>
            <a:r>
              <a:rPr lang="en-US" b="1"/>
              <a:t>Đơn thừa kế</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724400"/>
            <a:ext cx="473815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smtClean="0"/>
              <a:t>Console.WriteLine</a:t>
            </a:r>
            <a:endParaRPr lang="en-US" b="1"/>
          </a:p>
        </p:txBody>
      </p:sp>
      <p:sp>
        <p:nvSpPr>
          <p:cNvPr id="4" name="Content Placeholder 2"/>
          <p:cNvSpPr>
            <a:spLocks noGrp="1"/>
          </p:cNvSpPr>
          <p:nvPr>
            <p:ph idx="1"/>
          </p:nvPr>
        </p:nvSpPr>
        <p:spPr>
          <a:xfrm>
            <a:off x="381000" y="1295400"/>
            <a:ext cx="8229600" cy="4525963"/>
          </a:xfrm>
          <a:noFill/>
        </p:spPr>
        <p:txBody>
          <a:bodyPr>
            <a:normAutofit fontScale="92500"/>
          </a:bodyPr>
          <a:lstStyle/>
          <a:p>
            <a:pPr>
              <a:buFontTx/>
              <a:buNone/>
            </a:pPr>
            <a:r>
              <a:rPr lang="en-US" sz="2000" smtClean="0">
                <a:latin typeface="Courier New" pitchFamily="49" charset="0"/>
                <a:cs typeface="Courier New" pitchFamily="49" charset="0"/>
              </a:rPr>
              <a:t>public static void Main() {</a:t>
            </a:r>
          </a:p>
          <a:p>
            <a:pPr>
              <a:buFontTx/>
              <a:buNone/>
            </a:pPr>
            <a:r>
              <a:rPr lang="en-US" sz="2000" smtClean="0">
                <a:latin typeface="Courier New" pitchFamily="49" charset="0"/>
                <a:cs typeface="Courier New" pitchFamily="49" charset="0"/>
              </a:rPr>
              <a:t>        int a = 1509; int b = 744; int c = a + b;</a:t>
            </a:r>
          </a:p>
          <a:p>
            <a:pPr>
              <a:buFontTx/>
              <a:buNone/>
            </a:pPr>
            <a:r>
              <a:rPr lang="en-US" sz="2000" smtClean="0">
                <a:latin typeface="Courier New" pitchFamily="49" charset="0"/>
                <a:cs typeface="Courier New" pitchFamily="49" charset="0"/>
              </a:rPr>
              <a:t>        Console.Write("The sum of "); </a:t>
            </a:r>
          </a:p>
          <a:p>
            <a:pPr>
              <a:buFontTx/>
              <a:buNone/>
            </a:pPr>
            <a:r>
              <a:rPr lang="en-US" sz="2000" smtClean="0">
                <a:latin typeface="Courier New" pitchFamily="49" charset="0"/>
                <a:cs typeface="Courier New" pitchFamily="49" charset="0"/>
              </a:rPr>
              <a:t>        Console.Write(a); </a:t>
            </a:r>
          </a:p>
          <a:p>
            <a:pPr>
              <a:buFontTx/>
              <a:buNone/>
            </a:pPr>
            <a:r>
              <a:rPr lang="en-US" sz="2000" smtClean="0">
                <a:latin typeface="Courier New" pitchFamily="49" charset="0"/>
                <a:cs typeface="Courier New" pitchFamily="49" charset="0"/>
              </a:rPr>
              <a:t>        Console.Write(" and ") ; </a:t>
            </a:r>
          </a:p>
          <a:p>
            <a:pPr>
              <a:buFontTx/>
              <a:buNone/>
            </a:pPr>
            <a:r>
              <a:rPr lang="en-US" sz="2000" smtClean="0">
                <a:latin typeface="Courier New" pitchFamily="49" charset="0"/>
                <a:cs typeface="Courier New" pitchFamily="49" charset="0"/>
              </a:rPr>
              <a:t>        Console.Write(b); </a:t>
            </a:r>
          </a:p>
          <a:p>
            <a:pPr>
              <a:buFontTx/>
              <a:buNone/>
            </a:pPr>
            <a:r>
              <a:rPr lang="en-US" sz="2000" smtClean="0">
                <a:latin typeface="Courier New" pitchFamily="49" charset="0"/>
                <a:cs typeface="Courier New" pitchFamily="49" charset="0"/>
              </a:rPr>
              <a:t>        Console.Write(" equals "); </a:t>
            </a:r>
          </a:p>
          <a:p>
            <a:pPr>
              <a:buFontTx/>
              <a:buNone/>
            </a:pPr>
            <a:r>
              <a:rPr lang="en-US" sz="2000" smtClean="0">
                <a:latin typeface="Courier New" pitchFamily="49" charset="0"/>
                <a:cs typeface="Courier New" pitchFamily="49" charset="0"/>
              </a:rPr>
              <a:t>        Console.WriteLine(c); </a:t>
            </a:r>
          </a:p>
          <a:p>
            <a:pPr>
              <a:buFontTx/>
              <a:buNone/>
            </a:pPr>
            <a:r>
              <a:rPr lang="en-US" sz="2000" smtClean="0">
                <a:latin typeface="Courier New" pitchFamily="49" charset="0"/>
                <a:cs typeface="Courier New" pitchFamily="49" charset="0"/>
              </a:rPr>
              <a:t>        Console.WriteLine("The sum of " + a + " and " + b + "="+c) ;</a:t>
            </a:r>
          </a:p>
          <a:p>
            <a:pPr>
              <a:buFontTx/>
              <a:buNone/>
            </a:pPr>
            <a:r>
              <a:rPr lang="en-US" sz="2000" smtClean="0">
                <a:latin typeface="Courier New" pitchFamily="49" charset="0"/>
                <a:cs typeface="Courier New" pitchFamily="49" charset="0"/>
              </a:rPr>
              <a:t>        Console.WriteLine(" {0} + {1} = {2}", a, b, c);</a:t>
            </a:r>
          </a:p>
          <a:p>
            <a:pPr>
              <a:buFontTx/>
              <a:buNone/>
            </a:pPr>
            <a:r>
              <a:rPr lang="en-US" sz="2000" smtClean="0">
                <a:latin typeface="Courier New" pitchFamily="49" charset="0"/>
                <a:cs typeface="Courier New" pitchFamily="49" charset="0"/>
              </a:rPr>
              <a:t>        Console.ReadLine();</a:t>
            </a:r>
          </a:p>
          <a:p>
            <a:pPr>
              <a:buFontTx/>
              <a:buNone/>
            </a:pPr>
            <a:r>
              <a:rPr lang="en-US" sz="2000" smtClean="0">
                <a:latin typeface="Courier New" pitchFamily="49" charset="0"/>
                <a:cs typeface="Courier New" pitchFamily="49" charset="0"/>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410200"/>
            <a:ext cx="43910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7761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Đa</a:t>
            </a:r>
            <a:r>
              <a:rPr lang="en-US" b="1" dirty="0" smtClean="0"/>
              <a:t> </a:t>
            </a:r>
            <a:r>
              <a:rPr lang="en-US" b="1" dirty="0" err="1" smtClean="0"/>
              <a:t>hình</a:t>
            </a:r>
            <a:endParaRPr lang="en-US" b="1" dirty="0"/>
          </a:p>
        </p:txBody>
      </p:sp>
      <p:sp>
        <p:nvSpPr>
          <p:cNvPr id="3" name="Content Placeholder 2"/>
          <p:cNvSpPr>
            <a:spLocks noGrp="1"/>
          </p:cNvSpPr>
          <p:nvPr>
            <p:ph idx="1"/>
          </p:nvPr>
        </p:nvSpPr>
        <p:spPr>
          <a:xfrm>
            <a:off x="381000" y="1417637"/>
            <a:ext cx="8229600" cy="4525963"/>
          </a:xfrm>
        </p:spPr>
        <p:txBody>
          <a:bodyPr/>
          <a:lstStyle/>
          <a:p>
            <a:r>
              <a:rPr lang="vi-VN" dirty="0" smtClean="0"/>
              <a:t>Để tạo một phương thức hỗ tính đa hình</a:t>
            </a:r>
            <a:r>
              <a:rPr lang="en-US" dirty="0" smtClean="0"/>
              <a:t>: </a:t>
            </a:r>
            <a:r>
              <a:rPr lang="vi-VN" dirty="0" smtClean="0"/>
              <a:t>khai báo khóa </a:t>
            </a:r>
            <a:r>
              <a:rPr lang="vi-VN" b="1" dirty="0" smtClean="0">
                <a:solidFill>
                  <a:srgbClr val="FF0000"/>
                </a:solidFill>
              </a:rPr>
              <a:t>virtual</a:t>
            </a:r>
            <a:r>
              <a:rPr lang="vi-VN" b="1" dirty="0" smtClean="0"/>
              <a:t> trong</a:t>
            </a:r>
            <a:r>
              <a:rPr lang="en-US" b="1" dirty="0" smtClean="0"/>
              <a:t> </a:t>
            </a:r>
            <a:r>
              <a:rPr lang="vi-VN" dirty="0" smtClean="0"/>
              <a:t>phương thức của lớp cơ sở</a:t>
            </a:r>
            <a:endParaRPr lang="en-US" dirty="0" smtClean="0"/>
          </a:p>
          <a:p>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lại</a:t>
            </a:r>
            <a:r>
              <a:rPr lang="en-US" dirty="0" smtClean="0"/>
              <a:t> </a:t>
            </a:r>
            <a:r>
              <a:rPr lang="en-US" dirty="0" err="1" smtClean="0"/>
              <a:t>các</a:t>
            </a:r>
            <a:r>
              <a:rPr lang="en-US" dirty="0" smtClean="0"/>
              <a:t> </a:t>
            </a:r>
            <a:r>
              <a:rPr lang="en-US" dirty="0" err="1" smtClean="0"/>
              <a:t>hàm</a:t>
            </a:r>
            <a:r>
              <a:rPr lang="en-US" dirty="0" smtClean="0"/>
              <a:t> </a:t>
            </a:r>
            <a:r>
              <a:rPr lang="en-US" b="1" dirty="0" smtClean="0"/>
              <a:t>virtual, </a:t>
            </a:r>
            <a:r>
              <a:rPr lang="en-US" dirty="0" err="1" smtClean="0"/>
              <a:t>hàm</a:t>
            </a:r>
            <a:r>
              <a:rPr lang="en-US" dirty="0" smtClean="0"/>
              <a:t> </a:t>
            </a:r>
            <a:r>
              <a:rPr lang="en-US" dirty="0" err="1" smtClean="0"/>
              <a:t>tương</a:t>
            </a:r>
            <a:r>
              <a:rPr lang="en-US" dirty="0" smtClean="0"/>
              <a:t> </a:t>
            </a:r>
            <a:r>
              <a:rPr lang="en-US" dirty="0" err="1" smtClean="0"/>
              <a:t>ứng</a:t>
            </a:r>
            <a:r>
              <a:rPr lang="en-US" b="1" dirty="0" smtClean="0"/>
              <a:t> </a:t>
            </a:r>
            <a:r>
              <a:rPr lang="en-US" dirty="0" err="1" smtClean="0"/>
              <a:t>lớp</a:t>
            </a:r>
            <a:r>
              <a:rPr lang="en-US" dirty="0" smtClean="0"/>
              <a:t> </a:t>
            </a:r>
            <a:r>
              <a:rPr lang="en-US" dirty="0" err="1" smtClean="0"/>
              <a:t>dẫn</a:t>
            </a:r>
            <a:r>
              <a:rPr lang="en-US" dirty="0" smtClean="0"/>
              <a:t> </a:t>
            </a:r>
            <a:r>
              <a:rPr lang="en-US" dirty="0" err="1" smtClean="0"/>
              <a:t>xuất</a:t>
            </a:r>
            <a:r>
              <a:rPr lang="en-US" dirty="0" smtClean="0"/>
              <a:t> </a:t>
            </a:r>
            <a:r>
              <a:rPr lang="en-US" dirty="0" err="1" smtClean="0"/>
              <a:t>phải</a:t>
            </a:r>
            <a:r>
              <a:rPr lang="en-US" dirty="0" smtClean="0"/>
              <a:t> </a:t>
            </a:r>
            <a:r>
              <a:rPr lang="en-US" dirty="0" err="1" smtClean="0"/>
              <a:t>có</a:t>
            </a:r>
            <a:r>
              <a:rPr lang="en-US" dirty="0" smtClean="0"/>
              <a:t> </a:t>
            </a:r>
            <a:r>
              <a:rPr lang="en-US" dirty="0" err="1" smtClean="0"/>
              <a:t>từ</a:t>
            </a:r>
            <a:r>
              <a:rPr lang="en-US" dirty="0" smtClean="0"/>
              <a:t> </a:t>
            </a:r>
            <a:r>
              <a:rPr lang="en-US" dirty="0" err="1" smtClean="0"/>
              <a:t>khóa</a:t>
            </a:r>
            <a:r>
              <a:rPr lang="en-US" dirty="0" smtClean="0"/>
              <a:t> Override</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457200" y="0"/>
            <a:ext cx="8229600" cy="1143000"/>
          </a:xfrm>
        </p:spPr>
        <p:txBody>
          <a:bodyPr/>
          <a:lstStyle/>
          <a:p>
            <a:r>
              <a:rPr lang="en-US" b="1" dirty="0" err="1"/>
              <a:t>Phương</a:t>
            </a:r>
            <a:r>
              <a:rPr lang="en-US" b="1" dirty="0"/>
              <a:t> </a:t>
            </a:r>
            <a:r>
              <a:rPr lang="en-US" b="1" dirty="0" err="1"/>
              <a:t>thức</a:t>
            </a:r>
            <a:r>
              <a:rPr lang="en-US" b="1" dirty="0"/>
              <a:t> Override</a:t>
            </a:r>
          </a:p>
        </p:txBody>
      </p:sp>
      <p:sp>
        <p:nvSpPr>
          <p:cNvPr id="80899" name="Rectangle 3"/>
          <p:cNvSpPr>
            <a:spLocks noGrp="1"/>
          </p:cNvSpPr>
          <p:nvPr>
            <p:ph idx="1"/>
          </p:nvPr>
        </p:nvSpPr>
        <p:spPr>
          <a:xfrm>
            <a:off x="381000" y="1493837"/>
            <a:ext cx="8229600" cy="4525963"/>
          </a:xfrm>
        </p:spPr>
        <p:txBody>
          <a:bodyPr/>
          <a:lstStyle/>
          <a:p>
            <a:pPr>
              <a:lnSpc>
                <a:spcPct val="80000"/>
              </a:lnSpc>
              <a:buFont typeface="Wingdings 2" pitchFamily="18" charset="2"/>
              <a:buNone/>
            </a:pPr>
            <a:r>
              <a:rPr lang="en-US" sz="2000" dirty="0"/>
              <a:t>class </a:t>
            </a:r>
            <a:r>
              <a:rPr lang="en-US" sz="2000" dirty="0" err="1"/>
              <a:t>MyBaseClass</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a:t>
            </a:r>
            <a:r>
              <a:rPr lang="en-US" sz="2000" dirty="0">
                <a:solidFill>
                  <a:srgbClr val="FF0000"/>
                </a:solidFill>
              </a:rPr>
              <a:t>virtual</a:t>
            </a:r>
            <a:r>
              <a:rPr lang="en-US" sz="2000" dirty="0"/>
              <a:t> string </a:t>
            </a:r>
            <a:r>
              <a:rPr lang="en-US" sz="2000" dirty="0" err="1"/>
              <a:t>VirtualMethod</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"This method is virtual and defined in </a:t>
            </a:r>
            <a:r>
              <a:rPr lang="en-US" sz="2000" dirty="0" err="1"/>
              <a:t>MyBaseClass</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class </a:t>
            </a:r>
            <a:r>
              <a:rPr lang="en-US" sz="2000" dirty="0" err="1"/>
              <a:t>MyDerivedClass</a:t>
            </a:r>
            <a:r>
              <a:rPr lang="en-US" sz="2000" dirty="0"/>
              <a:t> : </a:t>
            </a:r>
            <a:r>
              <a:rPr lang="en-US" sz="2000" dirty="0" err="1"/>
              <a:t>MyBaseClass</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a:t>
            </a:r>
            <a:r>
              <a:rPr lang="en-US" sz="2000" dirty="0">
                <a:solidFill>
                  <a:srgbClr val="FF0000"/>
                </a:solidFill>
              </a:rPr>
              <a:t>override </a:t>
            </a:r>
            <a:r>
              <a:rPr lang="en-US" sz="2000" dirty="0"/>
              <a:t>string </a:t>
            </a:r>
            <a:r>
              <a:rPr lang="en-US" sz="2000" dirty="0" err="1"/>
              <a:t>VirtualMethod</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"This method is an override defined in </a:t>
            </a:r>
            <a:r>
              <a:rPr lang="en-US" sz="2000" dirty="0" err="1"/>
              <a:t>MyDerivedClass</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Phương</a:t>
            </a:r>
            <a:r>
              <a:rPr lang="en-US" b="1" dirty="0" smtClean="0"/>
              <a:t> </a:t>
            </a:r>
            <a:r>
              <a:rPr lang="en-US" b="1" dirty="0" err="1" smtClean="0"/>
              <a:t>thức</a:t>
            </a:r>
            <a:r>
              <a:rPr lang="en-US" b="1" dirty="0" smtClean="0"/>
              <a:t> Override</a:t>
            </a:r>
            <a:endParaRPr lang="en-US" b="1" dirty="0"/>
          </a:p>
        </p:txBody>
      </p:sp>
      <p:sp>
        <p:nvSpPr>
          <p:cNvPr id="7" name="Rectangle 6"/>
          <p:cNvSpPr/>
          <p:nvPr/>
        </p:nvSpPr>
        <p:spPr>
          <a:xfrm>
            <a:off x="393510" y="1468904"/>
            <a:ext cx="8458200" cy="1938992"/>
          </a:xfrm>
          <a:prstGeom prst="rect">
            <a:avLst/>
          </a:prstGeom>
        </p:spPr>
        <p:txBody>
          <a:bodyPr wrap="square">
            <a:spAutoFit/>
          </a:bodyPr>
          <a:lstStyle/>
          <a:p>
            <a:r>
              <a:rPr lang="en-US" b="0" u="sng" dirty="0" err="1" smtClean="0"/>
              <a:t>Lớp</a:t>
            </a:r>
            <a:r>
              <a:rPr lang="en-US" b="0" u="sng" dirty="0" smtClean="0"/>
              <a:t> Window</a:t>
            </a:r>
          </a:p>
          <a:p>
            <a:r>
              <a:rPr lang="en-US" b="0" dirty="0" smtClean="0"/>
              <a:t>public</a:t>
            </a:r>
            <a:r>
              <a:rPr lang="en-US" b="0" dirty="0" smtClean="0">
                <a:solidFill>
                  <a:srgbClr val="FF0000"/>
                </a:solidFill>
              </a:rPr>
              <a:t> virtual </a:t>
            </a:r>
            <a:r>
              <a:rPr lang="en-US" b="0" dirty="0" smtClean="0"/>
              <a:t>void </a:t>
            </a:r>
            <a:r>
              <a:rPr lang="en-US" b="0" dirty="0" err="1" smtClean="0"/>
              <a:t>DrawWindow</a:t>
            </a:r>
            <a:r>
              <a:rPr lang="en-US" b="0" dirty="0" smtClean="0"/>
              <a:t>()	// </a:t>
            </a:r>
            <a:r>
              <a:rPr lang="en-US" b="0" dirty="0" err="1" smtClean="0"/>
              <a:t>mô</a:t>
            </a:r>
            <a:r>
              <a:rPr lang="en-US" b="0" dirty="0" smtClean="0"/>
              <a:t> </a:t>
            </a:r>
            <a:r>
              <a:rPr lang="en-US" b="0" dirty="0" err="1" smtClean="0"/>
              <a:t>phỏng</a:t>
            </a:r>
            <a:r>
              <a:rPr lang="en-US" b="0" dirty="0" smtClean="0"/>
              <a:t> </a:t>
            </a:r>
            <a:r>
              <a:rPr lang="en-US" b="0" dirty="0" err="1" smtClean="0"/>
              <a:t>vẽ</a:t>
            </a:r>
            <a:r>
              <a:rPr lang="en-US" b="0" dirty="0" smtClean="0"/>
              <a:t> </a:t>
            </a:r>
            <a:r>
              <a:rPr lang="en-US" b="0" dirty="0" err="1" smtClean="0"/>
              <a:t>cửa</a:t>
            </a:r>
            <a:r>
              <a:rPr lang="en-US" b="0" dirty="0" smtClean="0"/>
              <a:t> </a:t>
            </a:r>
            <a:r>
              <a:rPr lang="en-US" b="0" dirty="0" err="1" smtClean="0"/>
              <a:t>sổ</a:t>
            </a:r>
            <a:endParaRPr lang="en-US" b="0" dirty="0" smtClean="0"/>
          </a:p>
          <a:p>
            <a:endParaRPr lang="en-US" b="0" dirty="0" smtClean="0"/>
          </a:p>
          <a:p>
            <a:r>
              <a:rPr lang="en-US" b="0" dirty="0" smtClean="0"/>
              <a:t>	{</a:t>
            </a:r>
          </a:p>
          <a:p>
            <a:r>
              <a:rPr lang="en-US" b="0" dirty="0" smtClean="0"/>
              <a:t>	            </a:t>
            </a:r>
            <a:r>
              <a:rPr lang="en-US" b="0" dirty="0" err="1" smtClean="0"/>
              <a:t>Console.WriteLine</a:t>
            </a:r>
            <a:r>
              <a:rPr lang="en-US" b="0" dirty="0" smtClean="0"/>
              <a:t>(“Drawing Window at {0}, {1}”, top, left);</a:t>
            </a:r>
          </a:p>
          <a:p>
            <a:r>
              <a:rPr lang="en-US" b="0" dirty="0" smtClean="0"/>
              <a:t>	}</a:t>
            </a:r>
          </a:p>
        </p:txBody>
      </p:sp>
      <p:sp>
        <p:nvSpPr>
          <p:cNvPr id="8" name="Rectangle 7"/>
          <p:cNvSpPr/>
          <p:nvPr/>
        </p:nvSpPr>
        <p:spPr>
          <a:xfrm>
            <a:off x="381000" y="3733800"/>
            <a:ext cx="8686800" cy="1938992"/>
          </a:xfrm>
          <a:prstGeom prst="rect">
            <a:avLst/>
          </a:prstGeom>
        </p:spPr>
        <p:txBody>
          <a:bodyPr wrap="square">
            <a:spAutoFit/>
          </a:bodyPr>
          <a:lstStyle/>
          <a:p>
            <a:r>
              <a:rPr lang="en-US" b="0" u="sng" dirty="0" err="1" smtClean="0"/>
              <a:t>Lớp</a:t>
            </a:r>
            <a:r>
              <a:rPr lang="en-US" b="0" u="sng" dirty="0" smtClean="0"/>
              <a:t> </a:t>
            </a:r>
            <a:r>
              <a:rPr lang="en-US" b="0" u="sng" dirty="0" err="1" smtClean="0"/>
              <a:t>Listbox</a:t>
            </a:r>
            <a:endParaRPr lang="en-US" b="0" u="sng" dirty="0" smtClean="0"/>
          </a:p>
          <a:p>
            <a:r>
              <a:rPr lang="en-US" b="0" dirty="0" smtClean="0"/>
              <a:t>public </a:t>
            </a:r>
            <a:r>
              <a:rPr lang="en-US" b="0" dirty="0" smtClean="0">
                <a:solidFill>
                  <a:srgbClr val="FF0000"/>
                </a:solidFill>
              </a:rPr>
              <a:t>override</a:t>
            </a:r>
            <a:r>
              <a:rPr lang="en-US" b="0" dirty="0" smtClean="0"/>
              <a:t> void </a:t>
            </a:r>
            <a:r>
              <a:rPr lang="en-US" b="0" dirty="0" err="1" smtClean="0"/>
              <a:t>DrawWindow</a:t>
            </a:r>
            <a:r>
              <a:rPr lang="en-US" b="0" dirty="0" smtClean="0"/>
              <a:t>()</a:t>
            </a:r>
          </a:p>
          <a:p>
            <a:r>
              <a:rPr lang="en-US" b="0" dirty="0" smtClean="0"/>
              <a:t>	{</a:t>
            </a:r>
          </a:p>
          <a:p>
            <a:r>
              <a:rPr lang="en-US" b="0" dirty="0" smtClean="0"/>
              <a:t>		</a:t>
            </a:r>
            <a:r>
              <a:rPr lang="en-US" b="0" dirty="0" err="1" smtClean="0"/>
              <a:t>base.DrawWindow</a:t>
            </a:r>
            <a:r>
              <a:rPr lang="en-US" b="0" dirty="0" smtClean="0"/>
              <a:t>();</a:t>
            </a:r>
          </a:p>
          <a:p>
            <a:r>
              <a:rPr lang="en-US" b="0" dirty="0" smtClean="0"/>
              <a:t>		</a:t>
            </a:r>
            <a:r>
              <a:rPr lang="en-US" b="0" dirty="0" err="1" smtClean="0"/>
              <a:t>Console.WriteLine</a:t>
            </a:r>
            <a:r>
              <a:rPr lang="en-US" b="0" dirty="0" smtClean="0"/>
              <a:t>(“ </a:t>
            </a:r>
            <a:r>
              <a:rPr lang="en-US" b="0" dirty="0" err="1" smtClean="0"/>
              <a:t>ListBox</a:t>
            </a:r>
            <a:r>
              <a:rPr lang="en-US" b="0" dirty="0" smtClean="0"/>
              <a:t> write: {0}”, </a:t>
            </a:r>
            <a:r>
              <a:rPr lang="en-US" b="0" dirty="0" err="1" smtClean="0"/>
              <a:t>mListBoxContents</a:t>
            </a:r>
            <a:r>
              <a:rPr lang="en-US" b="0" dirty="0" smtClean="0"/>
              <a:t>);</a:t>
            </a:r>
          </a:p>
          <a:p>
            <a:r>
              <a:rPr lang="en-US" b="0" dirty="0" smtClean="0"/>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457200" y="0"/>
            <a:ext cx="8229600" cy="1143000"/>
          </a:xfrm>
        </p:spPr>
        <p:txBody>
          <a:bodyPr/>
          <a:lstStyle/>
          <a:p>
            <a:r>
              <a:rPr lang="en-US" b="1"/>
              <a:t>Gọi các hàm của lớp cơ sở</a:t>
            </a:r>
          </a:p>
        </p:txBody>
      </p:sp>
      <p:sp>
        <p:nvSpPr>
          <p:cNvPr id="81923" name="Rectangle 3"/>
          <p:cNvSpPr>
            <a:spLocks noGrp="1"/>
          </p:cNvSpPr>
          <p:nvPr>
            <p:ph idx="1"/>
          </p:nvPr>
        </p:nvSpPr>
        <p:spPr>
          <a:xfrm>
            <a:off x="457200" y="1417637"/>
            <a:ext cx="8229600" cy="4906963"/>
          </a:xfrm>
        </p:spPr>
        <p:txBody>
          <a:bodyPr/>
          <a:lstStyle/>
          <a:p>
            <a:pPr>
              <a:lnSpc>
                <a:spcPct val="80000"/>
              </a:lnSpc>
            </a:pPr>
            <a:r>
              <a:rPr lang="en-US" sz="2800" dirty="0" err="1"/>
              <a:t>Cú</a:t>
            </a:r>
            <a:r>
              <a:rPr lang="en-US" sz="2800" dirty="0"/>
              <a:t> </a:t>
            </a:r>
            <a:r>
              <a:rPr lang="en-US" sz="2800" dirty="0" err="1"/>
              <a:t>pháp</a:t>
            </a:r>
            <a:r>
              <a:rPr lang="en-US" sz="2800" dirty="0"/>
              <a:t> : </a:t>
            </a:r>
            <a:r>
              <a:rPr lang="en-US" sz="2800" i="1" dirty="0">
                <a:solidFill>
                  <a:srgbClr val="FF0000"/>
                </a:solidFill>
              </a:rPr>
              <a:t>base.&lt;</a:t>
            </a:r>
            <a:r>
              <a:rPr lang="en-US" sz="2800" i="1" dirty="0" err="1">
                <a:solidFill>
                  <a:srgbClr val="FF0000"/>
                </a:solidFill>
              </a:rPr>
              <a:t>methodname</a:t>
            </a:r>
            <a:r>
              <a:rPr lang="en-US" sz="2800" i="1" dirty="0">
                <a:solidFill>
                  <a:srgbClr val="FF0000"/>
                </a:solidFill>
              </a:rPr>
              <a:t>&gt;()</a:t>
            </a:r>
            <a:endParaRPr lang="en-US" sz="2800" dirty="0">
              <a:solidFill>
                <a:srgbClr val="FF0000"/>
              </a:solidFill>
            </a:endParaRPr>
          </a:p>
          <a:p>
            <a:pPr>
              <a:lnSpc>
                <a:spcPct val="80000"/>
              </a:lnSpc>
              <a:buFont typeface="Wingdings 2" pitchFamily="18" charset="2"/>
              <a:buNone/>
            </a:pPr>
            <a:r>
              <a:rPr lang="en-US" sz="2000" dirty="0"/>
              <a:t>class </a:t>
            </a:r>
            <a:r>
              <a:rPr lang="en-US" sz="2000" dirty="0" err="1"/>
              <a:t>CustomerAccount</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virtual decimal </a:t>
            </a:r>
            <a:r>
              <a:rPr lang="en-US" sz="2000" dirty="0" err="1"/>
              <a:t>CalculatePrice</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 implementation</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class </a:t>
            </a:r>
            <a:r>
              <a:rPr lang="en-US" sz="2000" dirty="0" err="1"/>
              <a:t>GoldAccount</a:t>
            </a:r>
            <a:r>
              <a:rPr lang="en-US" sz="2000" dirty="0"/>
              <a:t> : </a:t>
            </a:r>
            <a:r>
              <a:rPr lang="en-US" sz="2000" dirty="0" err="1"/>
              <a:t>CustomerAccount</a:t>
            </a:r>
            <a:endParaRPr lang="en-US" sz="2000" dirty="0"/>
          </a:p>
          <a:p>
            <a:pPr>
              <a:lnSpc>
                <a:spcPct val="80000"/>
              </a:lnSpc>
              <a:buFont typeface="Wingdings 2" pitchFamily="18" charset="2"/>
              <a:buNone/>
            </a:pPr>
            <a:r>
              <a:rPr lang="en-US" sz="2000" dirty="0"/>
              <a:t>{</a:t>
            </a:r>
          </a:p>
          <a:p>
            <a:pPr>
              <a:lnSpc>
                <a:spcPct val="80000"/>
              </a:lnSpc>
              <a:buFont typeface="Wingdings 2" pitchFamily="18" charset="2"/>
              <a:buNone/>
            </a:pPr>
            <a:r>
              <a:rPr lang="en-US" sz="2000" dirty="0"/>
              <a:t>   public override decimal </a:t>
            </a:r>
            <a:r>
              <a:rPr lang="en-US" sz="2000" dirty="0" err="1"/>
              <a:t>CalculatePrice</a:t>
            </a:r>
            <a:r>
              <a:rPr lang="en-US" sz="2000" dirty="0"/>
              <a:t>()</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      return </a:t>
            </a:r>
            <a:r>
              <a:rPr lang="en-US" sz="2000" dirty="0" err="1"/>
              <a:t>base.CalculatePrice</a:t>
            </a:r>
            <a:r>
              <a:rPr lang="en-US" sz="2000" dirty="0"/>
              <a:t>() * 0.9M;</a:t>
            </a:r>
          </a:p>
          <a:p>
            <a:pPr>
              <a:lnSpc>
                <a:spcPct val="80000"/>
              </a:lnSpc>
              <a:buFont typeface="Wingdings 2" pitchFamily="18" charset="2"/>
              <a:buNone/>
            </a:pPr>
            <a:r>
              <a:rPr lang="en-US" sz="2000" dirty="0"/>
              <a:t>   }</a:t>
            </a:r>
          </a:p>
          <a:p>
            <a:pPr>
              <a:lnSpc>
                <a:spcPct val="80000"/>
              </a:lnSpc>
              <a:buFont typeface="Wingdings 2" pitchFamily="18" charset="2"/>
              <a:buNone/>
            </a:pPr>
            <a:r>
              <a:rPr lang="en-US" sz="2000" dirty="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304800"/>
            <a:ext cx="8229600" cy="457200"/>
          </a:xfrm>
        </p:spPr>
        <p:txBody>
          <a:bodyPr>
            <a:noAutofit/>
          </a:bodyPr>
          <a:lstStyle/>
          <a:p>
            <a:r>
              <a:rPr lang="en-US" b="1" dirty="0" err="1" smtClean="0"/>
              <a:t>Ví</a:t>
            </a:r>
            <a:r>
              <a:rPr lang="en-US" b="1" dirty="0" smtClean="0"/>
              <a:t> </a:t>
            </a:r>
            <a:r>
              <a:rPr lang="en-US" b="1" dirty="0" err="1" smtClean="0"/>
              <a:t>dụ</a:t>
            </a:r>
            <a:endParaRPr lang="en-US" b="1" dirty="0"/>
          </a:p>
        </p:txBody>
      </p:sp>
      <p:sp>
        <p:nvSpPr>
          <p:cNvPr id="7" name="Rectangle 6"/>
          <p:cNvSpPr/>
          <p:nvPr/>
        </p:nvSpPr>
        <p:spPr>
          <a:xfrm>
            <a:off x="533400" y="1524000"/>
            <a:ext cx="8077200" cy="2862322"/>
          </a:xfrm>
          <a:prstGeom prst="rect">
            <a:avLst/>
          </a:prstGeom>
        </p:spPr>
        <p:txBody>
          <a:bodyPr wrap="square">
            <a:spAutoFit/>
          </a:bodyPr>
          <a:lstStyle/>
          <a:p>
            <a:r>
              <a:rPr lang="en-US" b="0" dirty="0" smtClean="0"/>
              <a:t>Window[] </a:t>
            </a:r>
            <a:r>
              <a:rPr lang="en-US" b="0" dirty="0" err="1" smtClean="0"/>
              <a:t>winArray</a:t>
            </a:r>
            <a:r>
              <a:rPr lang="en-US" b="0" dirty="0" smtClean="0"/>
              <a:t> = new Window[3];</a:t>
            </a:r>
          </a:p>
          <a:p>
            <a:r>
              <a:rPr lang="en-US" b="0" dirty="0" err="1" smtClean="0"/>
              <a:t>winArray</a:t>
            </a:r>
            <a:r>
              <a:rPr lang="en-US" b="0" dirty="0" smtClean="0"/>
              <a:t>[0] = new Window( 1, 2 );</a:t>
            </a:r>
          </a:p>
          <a:p>
            <a:r>
              <a:rPr lang="en-US" b="0" dirty="0" err="1" smtClean="0"/>
              <a:t>winArray</a:t>
            </a:r>
            <a:r>
              <a:rPr lang="en-US" b="0" dirty="0" smtClean="0"/>
              <a:t>[1] = new </a:t>
            </a:r>
            <a:r>
              <a:rPr lang="en-US" b="0" dirty="0" err="1" smtClean="0"/>
              <a:t>ListBox</a:t>
            </a:r>
            <a:r>
              <a:rPr lang="en-US" b="0" dirty="0" smtClean="0"/>
              <a:t>( 3, 4, “List box is array”);</a:t>
            </a:r>
          </a:p>
          <a:p>
            <a:r>
              <a:rPr lang="en-US" b="0" dirty="0" err="1" smtClean="0"/>
              <a:t>winArray</a:t>
            </a:r>
            <a:r>
              <a:rPr lang="en-US" b="0" dirty="0" smtClean="0"/>
              <a:t>[2] = new Button( 5, 6 );</a:t>
            </a:r>
          </a:p>
          <a:p>
            <a:endParaRPr lang="en-US" b="0" dirty="0" smtClean="0"/>
          </a:p>
          <a:p>
            <a:r>
              <a:rPr lang="nn-NO" dirty="0" smtClean="0"/>
              <a:t>for( int i = 0; i &lt; 3 ; i++)</a:t>
            </a:r>
          </a:p>
          <a:p>
            <a:r>
              <a:rPr lang="en-US" dirty="0" smtClean="0"/>
              <a:t>{</a:t>
            </a:r>
          </a:p>
          <a:p>
            <a:r>
              <a:rPr lang="en-US" dirty="0" smtClean="0"/>
              <a:t>	</a:t>
            </a:r>
            <a:r>
              <a:rPr lang="en-US" dirty="0" err="1" smtClean="0"/>
              <a:t>winArray</a:t>
            </a:r>
            <a:r>
              <a:rPr lang="en-US" dirty="0" smtClean="0"/>
              <a:t>[</a:t>
            </a:r>
            <a:r>
              <a:rPr lang="en-US" dirty="0" err="1" smtClean="0"/>
              <a:t>i</a:t>
            </a:r>
            <a:r>
              <a:rPr lang="en-US" dirty="0" smtClean="0"/>
              <a:t>].</a:t>
            </a:r>
            <a:r>
              <a:rPr lang="en-US" dirty="0" err="1" smtClean="0"/>
              <a:t>DrawWindow</a:t>
            </a:r>
            <a:r>
              <a:rPr lang="en-US" dirty="0" smtClean="0"/>
              <a:t>();</a:t>
            </a:r>
          </a:p>
          <a:p>
            <a:r>
              <a:rPr lang="en-US" b="0" dirty="0" smtClean="0"/>
              <a:t>}</a:t>
            </a:r>
            <a:endParaRPr lang="en-US" b="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xfrm>
            <a:off x="457200" y="-76200"/>
            <a:ext cx="8229600" cy="1143000"/>
          </a:xfrm>
        </p:spPr>
        <p:txBody>
          <a:bodyPr/>
          <a:lstStyle/>
          <a:p>
            <a:r>
              <a:rPr lang="en-US" b="1"/>
              <a:t>Lớp cơ sở trừu tượng</a:t>
            </a:r>
          </a:p>
        </p:txBody>
      </p:sp>
      <p:sp>
        <p:nvSpPr>
          <p:cNvPr id="82947" name="Rectangle 3"/>
          <p:cNvSpPr>
            <a:spLocks noGrp="1"/>
          </p:cNvSpPr>
          <p:nvPr>
            <p:ph idx="1"/>
          </p:nvPr>
        </p:nvSpPr>
        <p:spPr>
          <a:xfrm>
            <a:off x="457200" y="1371600"/>
            <a:ext cx="8229600" cy="4525963"/>
          </a:xfrm>
        </p:spPr>
        <p:txBody>
          <a:bodyPr/>
          <a:lstStyle/>
          <a:p>
            <a:pPr>
              <a:buFont typeface="Wingdings 2" pitchFamily="18" charset="2"/>
              <a:buNone/>
            </a:pPr>
            <a:r>
              <a:rPr lang="en-US" sz="2200" dirty="0"/>
              <a:t>abstract class Building</a:t>
            </a:r>
          </a:p>
          <a:p>
            <a:pPr>
              <a:buFont typeface="Wingdings 2" pitchFamily="18" charset="2"/>
              <a:buNone/>
            </a:pPr>
            <a:r>
              <a:rPr lang="en-US" sz="2200" dirty="0"/>
              <a:t>{</a:t>
            </a:r>
          </a:p>
          <a:p>
            <a:pPr>
              <a:buFont typeface="Wingdings 2" pitchFamily="18" charset="2"/>
              <a:buNone/>
            </a:pPr>
            <a:r>
              <a:rPr lang="en-US" sz="2200" dirty="0"/>
              <a:t>   public abstract decimal </a:t>
            </a:r>
            <a:r>
              <a:rPr lang="en-US" sz="2200" dirty="0" err="1"/>
              <a:t>CalculateHeatingCost</a:t>
            </a:r>
            <a:r>
              <a:rPr lang="en-US" sz="2200" dirty="0"/>
              <a:t>();</a:t>
            </a:r>
          </a:p>
          <a:p>
            <a:pPr>
              <a:buFont typeface="Wingdings 2" pitchFamily="18" charset="2"/>
              <a:buNone/>
            </a:pPr>
            <a:r>
              <a:rPr lang="en-US" sz="2200" dirty="0"/>
              <a:t>   // abstract method</a:t>
            </a:r>
          </a:p>
          <a:p>
            <a:pPr>
              <a:buFont typeface="Wingdings 2" pitchFamily="18" charset="2"/>
              <a:buNone/>
            </a:pPr>
            <a:r>
              <a:rPr lang="en-US" sz="2200" dirty="0"/>
              <a:t>}</a:t>
            </a:r>
          </a:p>
          <a:p>
            <a:r>
              <a:rPr lang="en-US" sz="2200" dirty="0" err="1"/>
              <a:t>Một</a:t>
            </a:r>
            <a:r>
              <a:rPr lang="en-US" sz="2200" dirty="0"/>
              <a:t> </a:t>
            </a:r>
            <a:r>
              <a:rPr lang="en-US" sz="2200" dirty="0" err="1"/>
              <a:t>lớp</a:t>
            </a:r>
            <a:r>
              <a:rPr lang="en-US" sz="2200" dirty="0"/>
              <a:t> abstract </a:t>
            </a:r>
            <a:r>
              <a:rPr lang="en-US" sz="2200" dirty="0" err="1"/>
              <a:t>không</a:t>
            </a:r>
            <a:r>
              <a:rPr lang="en-US" sz="2200" dirty="0"/>
              <a:t> </a:t>
            </a:r>
            <a:r>
              <a:rPr lang="en-US" sz="2200" dirty="0" err="1"/>
              <a:t>được</a:t>
            </a:r>
            <a:r>
              <a:rPr lang="en-US" sz="2200" dirty="0"/>
              <a:t> </a:t>
            </a:r>
            <a:r>
              <a:rPr lang="en-US" sz="2200" dirty="0" err="1"/>
              <a:t>thể</a:t>
            </a:r>
            <a:r>
              <a:rPr lang="en-US" sz="2200" dirty="0"/>
              <a:t> </a:t>
            </a:r>
            <a:r>
              <a:rPr lang="en-US" sz="2200" dirty="0" err="1"/>
              <a:t>hiện</a:t>
            </a:r>
            <a:r>
              <a:rPr lang="en-US" sz="2200" dirty="0"/>
              <a:t> </a:t>
            </a:r>
            <a:r>
              <a:rPr lang="en-US" sz="2200" dirty="0" err="1"/>
              <a:t>và</a:t>
            </a:r>
            <a:r>
              <a:rPr lang="en-US" sz="2200" dirty="0"/>
              <a:t> </a:t>
            </a:r>
            <a:r>
              <a:rPr lang="en-US" sz="2200" dirty="0" err="1"/>
              <a:t>một</a:t>
            </a:r>
            <a:r>
              <a:rPr lang="en-US" sz="2200" dirty="0"/>
              <a:t> </a:t>
            </a:r>
            <a:r>
              <a:rPr lang="en-US" sz="2200" dirty="0" err="1"/>
              <a:t>phương</a:t>
            </a:r>
            <a:r>
              <a:rPr lang="en-US" sz="2200" dirty="0"/>
              <a:t> </a:t>
            </a:r>
            <a:r>
              <a:rPr lang="en-US" sz="2200" dirty="0" err="1"/>
              <a:t>thức</a:t>
            </a:r>
            <a:r>
              <a:rPr lang="en-US" sz="2200" dirty="0"/>
              <a:t> abstract </a:t>
            </a:r>
            <a:r>
              <a:rPr lang="en-US" sz="2200" dirty="0" err="1"/>
              <a:t>không</a:t>
            </a:r>
            <a:r>
              <a:rPr lang="en-US" sz="2200" dirty="0"/>
              <a:t> </a:t>
            </a:r>
            <a:r>
              <a:rPr lang="en-US" sz="2200" dirty="0" err="1"/>
              <a:t>được</a:t>
            </a:r>
            <a:r>
              <a:rPr lang="en-US" sz="2200" dirty="0"/>
              <a:t> </a:t>
            </a:r>
            <a:r>
              <a:rPr lang="en-US" sz="2200" dirty="0" err="1"/>
              <a:t>thực</a:t>
            </a:r>
            <a:r>
              <a:rPr lang="en-US" sz="2200" dirty="0"/>
              <a:t> </a:t>
            </a:r>
            <a:r>
              <a:rPr lang="en-US" sz="2200" dirty="0" err="1"/>
              <a:t>thi</a:t>
            </a:r>
            <a:r>
              <a:rPr lang="en-US" sz="2200" dirty="0"/>
              <a:t> </a:t>
            </a:r>
            <a:r>
              <a:rPr lang="en-US" sz="2200" dirty="0" err="1"/>
              <a:t>mà</a:t>
            </a:r>
            <a:r>
              <a:rPr lang="en-US" sz="2200" dirty="0"/>
              <a:t> </a:t>
            </a:r>
            <a:r>
              <a:rPr lang="en-US" sz="2200" dirty="0" err="1"/>
              <a:t>phải</a:t>
            </a:r>
            <a:r>
              <a:rPr lang="en-US" sz="2200" dirty="0"/>
              <a:t> </a:t>
            </a:r>
            <a:r>
              <a:rPr lang="en-US" sz="2200" dirty="0" err="1"/>
              <a:t>được</a:t>
            </a:r>
            <a:r>
              <a:rPr lang="en-US" sz="2200" dirty="0"/>
              <a:t> </a:t>
            </a:r>
            <a:r>
              <a:rPr lang="en-US" sz="2200" dirty="0" err="1"/>
              <a:t>overriden</a:t>
            </a:r>
            <a:r>
              <a:rPr lang="en-US" sz="2200" dirty="0"/>
              <a:t> </a:t>
            </a:r>
            <a:r>
              <a:rPr lang="en-US" sz="2200" dirty="0" err="1"/>
              <a:t>trong</a:t>
            </a:r>
            <a:r>
              <a:rPr lang="en-US" sz="2200" dirty="0"/>
              <a:t> </a:t>
            </a:r>
            <a:r>
              <a:rPr lang="en-US" sz="2200" dirty="0" err="1"/>
              <a:t>bất</a:t>
            </a:r>
            <a:r>
              <a:rPr lang="en-US" sz="2200" dirty="0"/>
              <a:t> </a:t>
            </a:r>
            <a:r>
              <a:rPr lang="en-US" sz="2200" dirty="0" err="1"/>
              <a:t>kỳ</a:t>
            </a:r>
            <a:r>
              <a:rPr lang="en-US" sz="2200" dirty="0"/>
              <a:t> </a:t>
            </a:r>
            <a:r>
              <a:rPr lang="en-US" sz="2200" dirty="0" err="1"/>
              <a:t>lớp</a:t>
            </a:r>
            <a:r>
              <a:rPr lang="en-US" sz="2200" dirty="0"/>
              <a:t> </a:t>
            </a:r>
            <a:r>
              <a:rPr lang="en-US" sz="2200" dirty="0" err="1"/>
              <a:t>thừa</a:t>
            </a:r>
            <a:r>
              <a:rPr lang="en-US" sz="2200" dirty="0"/>
              <a:t> </a:t>
            </a:r>
            <a:r>
              <a:rPr lang="en-US" sz="2200" dirty="0" err="1"/>
              <a:t>hưởng</a:t>
            </a:r>
            <a:r>
              <a:rPr lang="en-US" sz="2200" dirty="0"/>
              <a:t> </a:t>
            </a:r>
            <a:r>
              <a:rPr lang="en-US" sz="2200" dirty="0" err="1"/>
              <a:t>không</a:t>
            </a:r>
            <a:r>
              <a:rPr lang="en-US" sz="2200" dirty="0"/>
              <a:t> abstract </a:t>
            </a:r>
            <a:r>
              <a:rPr lang="en-US" sz="2200" dirty="0" err="1" smtClean="0"/>
              <a:t>nà</a:t>
            </a:r>
            <a:r>
              <a:rPr lang="en-US" sz="2200" dirty="0" err="1"/>
              <a:t>o</a:t>
            </a:r>
            <a:endParaRPr lang="en-US" sz="2200" dirty="0"/>
          </a:p>
          <a:p>
            <a:r>
              <a:rPr lang="en-US" sz="2200" dirty="0" err="1"/>
              <a:t>Nếu</a:t>
            </a:r>
            <a:r>
              <a:rPr lang="en-US" sz="2200" dirty="0"/>
              <a:t> </a:t>
            </a:r>
            <a:r>
              <a:rPr lang="en-US" sz="2200" dirty="0" err="1"/>
              <a:t>một</a:t>
            </a:r>
            <a:r>
              <a:rPr lang="en-US" sz="2200" dirty="0"/>
              <a:t> </a:t>
            </a:r>
            <a:r>
              <a:rPr lang="en-US" sz="2200" dirty="0" err="1"/>
              <a:t>lớp</a:t>
            </a:r>
            <a:r>
              <a:rPr lang="en-US" sz="2200" dirty="0"/>
              <a:t> </a:t>
            </a:r>
            <a:r>
              <a:rPr lang="en-US" sz="2200" dirty="0" err="1"/>
              <a:t>có</a:t>
            </a:r>
            <a:r>
              <a:rPr lang="en-US" sz="2200" dirty="0"/>
              <a:t> </a:t>
            </a:r>
            <a:r>
              <a:rPr lang="en-US" sz="2200" dirty="0" err="1"/>
              <a:t>phương</a:t>
            </a:r>
            <a:r>
              <a:rPr lang="en-US" sz="2200" dirty="0"/>
              <a:t> </a:t>
            </a:r>
            <a:r>
              <a:rPr lang="en-US" sz="2200" dirty="0" err="1"/>
              <a:t>thức</a:t>
            </a:r>
            <a:r>
              <a:rPr lang="en-US" sz="2200" dirty="0"/>
              <a:t> abstract </a:t>
            </a:r>
            <a:r>
              <a:rPr lang="en-US" sz="2200" dirty="0" err="1"/>
              <a:t>thì</a:t>
            </a:r>
            <a:r>
              <a:rPr lang="en-US" sz="2200" dirty="0"/>
              <a:t> </a:t>
            </a:r>
            <a:r>
              <a:rPr lang="en-US" sz="2200" dirty="0" err="1"/>
              <a:t>nó</a:t>
            </a:r>
            <a:r>
              <a:rPr lang="en-US" sz="2200" dirty="0"/>
              <a:t> </a:t>
            </a:r>
            <a:r>
              <a:rPr lang="en-US" sz="2200" dirty="0" err="1"/>
              <a:t>cũng</a:t>
            </a:r>
            <a:r>
              <a:rPr lang="en-US" sz="2200" dirty="0"/>
              <a:t> </a:t>
            </a:r>
            <a:r>
              <a:rPr lang="en-US" sz="2200" dirty="0" err="1"/>
              <a:t>là</a:t>
            </a:r>
            <a:r>
              <a:rPr lang="en-US" sz="2200" dirty="0"/>
              <a:t> </a:t>
            </a:r>
            <a:r>
              <a:rPr lang="en-US" sz="2200" dirty="0" err="1"/>
              <a:t>lớp</a:t>
            </a:r>
            <a:r>
              <a:rPr lang="en-US" sz="2200" dirty="0"/>
              <a:t> abstract</a:t>
            </a:r>
          </a:p>
          <a:p>
            <a:r>
              <a:rPr lang="en-US" sz="2200" dirty="0" err="1"/>
              <a:t>Một</a:t>
            </a:r>
            <a:r>
              <a:rPr lang="en-US" sz="2200" dirty="0"/>
              <a:t> </a:t>
            </a:r>
            <a:r>
              <a:rPr lang="en-US" sz="2200" dirty="0" err="1"/>
              <a:t>phương</a:t>
            </a:r>
            <a:r>
              <a:rPr lang="en-US" sz="2200" dirty="0"/>
              <a:t> </a:t>
            </a:r>
            <a:r>
              <a:rPr lang="en-US" sz="2200" dirty="0" err="1"/>
              <a:t>thức</a:t>
            </a:r>
            <a:r>
              <a:rPr lang="en-US" sz="2200" dirty="0"/>
              <a:t> abstract </a:t>
            </a:r>
            <a:r>
              <a:rPr lang="en-US" sz="2200" dirty="0" err="1"/>
              <a:t>sẽ</a:t>
            </a:r>
            <a:r>
              <a:rPr lang="en-US" sz="2200" dirty="0"/>
              <a:t> </a:t>
            </a:r>
            <a:r>
              <a:rPr lang="en-US" sz="2200" dirty="0" err="1"/>
              <a:t>tự</a:t>
            </a:r>
            <a:r>
              <a:rPr lang="en-US" sz="2200" dirty="0"/>
              <a:t> </a:t>
            </a:r>
            <a:r>
              <a:rPr lang="en-US" sz="2200" dirty="0" err="1"/>
              <a:t>động</a:t>
            </a:r>
            <a:r>
              <a:rPr lang="en-US" sz="2200" dirty="0"/>
              <a:t> </a:t>
            </a:r>
            <a:r>
              <a:rPr lang="en-US" sz="2200" dirty="0" err="1"/>
              <a:t>được</a:t>
            </a:r>
            <a:r>
              <a:rPr lang="en-US" sz="2200" dirty="0"/>
              <a:t> </a:t>
            </a:r>
            <a:r>
              <a:rPr lang="en-US" sz="2200" dirty="0" err="1"/>
              <a:t>khai</a:t>
            </a:r>
            <a:r>
              <a:rPr lang="en-US" sz="2200" dirty="0"/>
              <a:t> </a:t>
            </a:r>
            <a:r>
              <a:rPr lang="en-US" sz="2200" dirty="0" err="1"/>
              <a:t>báo</a:t>
            </a:r>
            <a:r>
              <a:rPr lang="en-US" sz="2200" dirty="0"/>
              <a:t> </a:t>
            </a:r>
            <a:r>
              <a:rPr lang="en-US" sz="2200" i="1" dirty="0"/>
              <a:t>virtual</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152400"/>
            <a:ext cx="7467600" cy="914400"/>
          </a:xfrm>
        </p:spPr>
        <p:txBody>
          <a:bodyPr/>
          <a:lstStyle/>
          <a:p>
            <a:r>
              <a:rPr lang="en-US" b="1"/>
              <a:t>Abstract class</a:t>
            </a:r>
          </a:p>
        </p:txBody>
      </p:sp>
      <p:sp>
        <p:nvSpPr>
          <p:cNvPr id="40963" name="Rectangle 3"/>
          <p:cNvSpPr>
            <a:spLocks noChangeArrowheads="1"/>
          </p:cNvSpPr>
          <p:nvPr/>
        </p:nvSpPr>
        <p:spPr bwMode="auto">
          <a:xfrm>
            <a:off x="914400" y="914400"/>
            <a:ext cx="8229600" cy="5943600"/>
          </a:xfrm>
          <a:prstGeom prst="rect">
            <a:avLst/>
          </a:prstGeom>
          <a:noFill/>
          <a:ln w="9525">
            <a:noFill/>
            <a:miter lim="800000"/>
            <a:headEnd/>
            <a:tailEnd/>
          </a:ln>
          <a:effectLst/>
        </p:spPr>
        <p:txBody>
          <a:bodyPr/>
          <a:lstStyle/>
          <a:p>
            <a:pPr marL="381000" indent="-381000">
              <a:lnSpc>
                <a:spcPct val="90000"/>
              </a:lnSpc>
              <a:spcBef>
                <a:spcPct val="20000"/>
              </a:spcBef>
            </a:pPr>
            <a:r>
              <a:rPr lang="en-US" sz="1600" b="1">
                <a:latin typeface="Courier New" pitchFamily="49" charset="0"/>
              </a:rPr>
              <a:t> </a:t>
            </a:r>
          </a:p>
          <a:p>
            <a:pPr marL="381000" indent="-381000">
              <a:spcBef>
                <a:spcPct val="20000"/>
              </a:spcBef>
            </a:pPr>
            <a:endParaRPr lang="en-US" sz="1600" b="1" noProof="1">
              <a:latin typeface="Courier New" pitchFamily="49" charset="0"/>
            </a:endParaRPr>
          </a:p>
          <a:p>
            <a:pPr marL="381000" indent="-381000">
              <a:lnSpc>
                <a:spcPct val="80000"/>
              </a:lnSpc>
              <a:spcBef>
                <a:spcPct val="20000"/>
              </a:spcBef>
            </a:pPr>
            <a:endParaRPr lang="en-US" sz="2000" b="1">
              <a:latin typeface="Courier New" pitchFamily="49" charset="0"/>
            </a:endParaRPr>
          </a:p>
        </p:txBody>
      </p:sp>
      <p:sp>
        <p:nvSpPr>
          <p:cNvPr id="40965" name="Rectangle 5"/>
          <p:cNvSpPr>
            <a:spLocks noChangeArrowheads="1"/>
          </p:cNvSpPr>
          <p:nvPr/>
        </p:nvSpPr>
        <p:spPr bwMode="auto">
          <a:xfrm>
            <a:off x="533400" y="1539875"/>
            <a:ext cx="7696200" cy="1558925"/>
          </a:xfrm>
          <a:prstGeom prst="rect">
            <a:avLst/>
          </a:prstGeom>
          <a:noFill/>
          <a:ln w="9525">
            <a:noFill/>
            <a:miter lim="800000"/>
            <a:headEnd/>
            <a:tailEnd/>
          </a:ln>
          <a:effectLst/>
        </p:spPr>
        <p:txBody>
          <a:bodyPr>
            <a:spAutoFit/>
          </a:bodyPr>
          <a:lstStyle/>
          <a:p>
            <a:r>
              <a:rPr lang="en-US" sz="1600" b="1">
                <a:solidFill>
                  <a:schemeClr val="accent2"/>
                </a:solidFill>
                <a:latin typeface="Courier New" pitchFamily="49" charset="0"/>
              </a:rPr>
              <a:t>public </a:t>
            </a:r>
            <a:r>
              <a:rPr lang="en-US" sz="1600" b="1">
                <a:solidFill>
                  <a:srgbClr val="FF0000"/>
                </a:solidFill>
                <a:latin typeface="Courier New" pitchFamily="49" charset="0"/>
              </a:rPr>
              <a:t>abstract</a:t>
            </a:r>
            <a:r>
              <a:rPr lang="en-US" sz="1600" b="1">
                <a:solidFill>
                  <a:schemeClr val="accent2"/>
                </a:solidFill>
                <a:latin typeface="Courier New" pitchFamily="49" charset="0"/>
              </a:rPr>
              <a:t> class</a:t>
            </a:r>
            <a:r>
              <a:rPr lang="en-US" sz="1600" b="1">
                <a:latin typeface="Courier New" pitchFamily="49" charset="0"/>
              </a:rPr>
              <a:t> BankAccount {</a:t>
            </a:r>
            <a:r>
              <a:rPr lang="en-US" sz="1600" b="1" noProof="1">
                <a:latin typeface="Courier New" pitchFamily="49" charset="0"/>
              </a:rPr>
              <a:t> </a:t>
            </a:r>
            <a:endParaRPr lang="en-US" sz="1600" b="1">
              <a:latin typeface="Courier New" pitchFamily="49" charset="0"/>
            </a:endParaRPr>
          </a:p>
          <a:p>
            <a:r>
              <a:rPr lang="en-US" sz="1600" b="1">
                <a:latin typeface="Courier New" pitchFamily="49" charset="0"/>
              </a:rPr>
              <a:t> …</a:t>
            </a:r>
          </a:p>
          <a:p>
            <a:r>
              <a:rPr lang="en-US" sz="1600" b="1">
                <a:latin typeface="Courier New" pitchFamily="49" charset="0"/>
              </a:rPr>
              <a:t> </a:t>
            </a:r>
            <a:r>
              <a:rPr lang="en-US" sz="1600" b="1">
                <a:solidFill>
                  <a:schemeClr val="accent2"/>
                </a:solidFill>
                <a:latin typeface="Courier New" pitchFamily="49" charset="0"/>
              </a:rPr>
              <a:t>public</a:t>
            </a:r>
            <a:r>
              <a:rPr lang="en-US" sz="1600" b="1">
                <a:latin typeface="Courier New" pitchFamily="49" charset="0"/>
              </a:rPr>
              <a:t> </a:t>
            </a:r>
            <a:r>
              <a:rPr lang="en-US" sz="1600" b="1">
                <a:solidFill>
                  <a:srgbClr val="FF0000"/>
                </a:solidFill>
                <a:latin typeface="Courier New" pitchFamily="49" charset="0"/>
              </a:rPr>
              <a:t>abstract</a:t>
            </a:r>
            <a:r>
              <a:rPr lang="en-US" sz="1600" b="1">
                <a:latin typeface="Courier New" pitchFamily="49" charset="0"/>
              </a:rPr>
              <a:t> </a:t>
            </a:r>
            <a:r>
              <a:rPr lang="en-US" sz="1600" b="1">
                <a:solidFill>
                  <a:schemeClr val="accent2"/>
                </a:solidFill>
                <a:latin typeface="Courier New" pitchFamily="49" charset="0"/>
              </a:rPr>
              <a:t>bool</a:t>
            </a:r>
            <a:r>
              <a:rPr lang="en-US" sz="1600" b="1">
                <a:latin typeface="Courier New" pitchFamily="49" charset="0"/>
              </a:rPr>
              <a:t> IsSufficientFund(decimal Amount);</a:t>
            </a:r>
          </a:p>
          <a:p>
            <a:r>
              <a:rPr lang="en-US" sz="1600" b="1">
                <a:solidFill>
                  <a:schemeClr val="accent2"/>
                </a:solidFill>
                <a:latin typeface="Courier New" pitchFamily="49" charset="0"/>
              </a:rPr>
              <a:t> public</a:t>
            </a:r>
            <a:r>
              <a:rPr lang="en-US" sz="1600" b="1">
                <a:latin typeface="Courier New" pitchFamily="49" charset="0"/>
              </a:rPr>
              <a:t> </a:t>
            </a:r>
            <a:r>
              <a:rPr lang="en-US" sz="1600" b="1">
                <a:solidFill>
                  <a:srgbClr val="FF0000"/>
                </a:solidFill>
                <a:latin typeface="Courier New" pitchFamily="49" charset="0"/>
              </a:rPr>
              <a:t>abstract</a:t>
            </a:r>
            <a:r>
              <a:rPr lang="en-US" sz="1600" b="1">
                <a:latin typeface="Courier New" pitchFamily="49" charset="0"/>
              </a:rPr>
              <a:t> </a:t>
            </a:r>
            <a:r>
              <a:rPr lang="en-US" sz="1600" b="1">
                <a:solidFill>
                  <a:schemeClr val="accent2"/>
                </a:solidFill>
                <a:latin typeface="Courier New" pitchFamily="49" charset="0"/>
              </a:rPr>
              <a:t>void</a:t>
            </a:r>
            <a:r>
              <a:rPr lang="en-US" sz="1600" b="1">
                <a:latin typeface="Courier New" pitchFamily="49" charset="0"/>
              </a:rPr>
              <a:t> AddInterest();</a:t>
            </a:r>
          </a:p>
          <a:p>
            <a:r>
              <a:rPr lang="en-US" sz="1600" b="1">
                <a:latin typeface="Courier New" pitchFamily="49" charset="0"/>
              </a:rPr>
              <a:t>…</a:t>
            </a:r>
          </a:p>
          <a:p>
            <a:r>
              <a:rPr lang="en-US" sz="1600" b="1">
                <a:latin typeface="Courier New" pitchFamily="49" charset="0"/>
              </a:rPr>
              <a:t>}</a:t>
            </a:r>
          </a:p>
        </p:txBody>
      </p:sp>
      <p:sp>
        <p:nvSpPr>
          <p:cNvPr id="40966" name="Rectangle 6"/>
          <p:cNvSpPr>
            <a:spLocks noChangeArrowheads="1"/>
          </p:cNvSpPr>
          <p:nvPr/>
        </p:nvSpPr>
        <p:spPr bwMode="auto">
          <a:xfrm>
            <a:off x="533400" y="3673475"/>
            <a:ext cx="8077200" cy="822325"/>
          </a:xfrm>
          <a:prstGeom prst="rect">
            <a:avLst/>
          </a:prstGeom>
          <a:noFill/>
          <a:ln w="9525">
            <a:noFill/>
            <a:miter lim="800000"/>
            <a:headEnd/>
            <a:tailEnd/>
          </a:ln>
          <a:effectLst/>
        </p:spPr>
        <p:txBody>
          <a:bodyPr>
            <a:spAutoFit/>
          </a:bodyPr>
          <a:lstStyle/>
          <a:p>
            <a:pPr>
              <a:lnSpc>
                <a:spcPct val="90000"/>
              </a:lnSpc>
              <a:spcBef>
                <a:spcPct val="20000"/>
              </a:spcBef>
            </a:pPr>
            <a:r>
              <a:rPr lang="en-US"/>
              <a:t>Không thể new một abstract class</a:t>
            </a:r>
          </a:p>
          <a:p>
            <a:pPr>
              <a:lnSpc>
                <a:spcPct val="90000"/>
              </a:lnSpc>
              <a:spcBef>
                <a:spcPct val="20000"/>
              </a:spcBef>
            </a:pPr>
            <a:r>
              <a:rPr lang="en-US"/>
              <a:t>Chỉ có lớp abstract mới có thể chứa abstract method</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err="1" smtClean="0"/>
              <a:t>Lớp</a:t>
            </a:r>
            <a:r>
              <a:rPr lang="en-US" b="1" dirty="0" smtClean="0"/>
              <a:t> </a:t>
            </a:r>
            <a:r>
              <a:rPr lang="en-US" b="1" dirty="0" err="1" smtClean="0"/>
              <a:t>cô</a:t>
            </a:r>
            <a:r>
              <a:rPr lang="en-US" b="1" dirty="0" smtClean="0"/>
              <a:t> </a:t>
            </a:r>
            <a:r>
              <a:rPr lang="en-US" b="1" dirty="0" err="1" smtClean="0"/>
              <a:t>lập</a:t>
            </a:r>
            <a:r>
              <a:rPr lang="en-US" b="1" dirty="0" smtClean="0"/>
              <a:t> (sealed class)</a:t>
            </a:r>
            <a:endParaRPr lang="en-US" b="1" dirty="0"/>
          </a:p>
        </p:txBody>
      </p:sp>
      <p:sp>
        <p:nvSpPr>
          <p:cNvPr id="3" name="Content Placeholder 2"/>
          <p:cNvSpPr>
            <a:spLocks noGrp="1"/>
          </p:cNvSpPr>
          <p:nvPr>
            <p:ph idx="1"/>
          </p:nvPr>
        </p:nvSpPr>
        <p:spPr>
          <a:xfrm>
            <a:off x="457200" y="1524000"/>
            <a:ext cx="8229600" cy="4525963"/>
          </a:xfrm>
        </p:spPr>
        <p:txBody>
          <a:bodyPr/>
          <a:lstStyle/>
          <a:p>
            <a:r>
              <a:rPr lang="en-US" dirty="0" err="1" smtClean="0"/>
              <a:t>Một</a:t>
            </a:r>
            <a:r>
              <a:rPr lang="en-US" dirty="0" smtClean="0"/>
              <a:t> </a:t>
            </a:r>
            <a:r>
              <a:rPr lang="en-US" dirty="0" err="1" smtClean="0"/>
              <a:t>lớp</a:t>
            </a:r>
            <a:r>
              <a:rPr lang="en-US" dirty="0" smtClean="0"/>
              <a:t> </a:t>
            </a:r>
            <a:r>
              <a:rPr lang="en-US" dirty="0" err="1" smtClean="0"/>
              <a:t>cô</a:t>
            </a:r>
            <a:r>
              <a:rPr lang="en-US" dirty="0" smtClean="0"/>
              <a:t> </a:t>
            </a:r>
            <a:r>
              <a:rPr lang="en-US" dirty="0" err="1" smtClean="0"/>
              <a:t>lập</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các</a:t>
            </a:r>
            <a:r>
              <a:rPr lang="en-US" dirty="0" smtClean="0"/>
              <a:t> </a:t>
            </a:r>
            <a:r>
              <a:rPr lang="en-US" dirty="0" err="1" smtClean="0"/>
              <a:t>lớp</a:t>
            </a:r>
            <a:r>
              <a:rPr lang="en-US" dirty="0" smtClean="0"/>
              <a:t> </a:t>
            </a:r>
            <a:r>
              <a:rPr lang="en-US" dirty="0" err="1" smtClean="0"/>
              <a:t>dẫn</a:t>
            </a:r>
            <a:r>
              <a:rPr lang="en-US" dirty="0" smtClean="0"/>
              <a:t> </a:t>
            </a:r>
            <a:r>
              <a:rPr lang="en-US" dirty="0" err="1" smtClean="0"/>
              <a:t>xuất</a:t>
            </a:r>
            <a:r>
              <a:rPr lang="en-US" dirty="0" smtClean="0"/>
              <a:t> </a:t>
            </a:r>
            <a:r>
              <a:rPr lang="en-US" dirty="0" err="1" smtClean="0"/>
              <a:t>từ</a:t>
            </a:r>
            <a:r>
              <a:rPr lang="en-US" dirty="0" smtClean="0"/>
              <a:t> </a:t>
            </a:r>
            <a:r>
              <a:rPr lang="en-US" dirty="0" err="1" smtClean="0"/>
              <a:t>nó</a:t>
            </a:r>
            <a:endParaRPr lang="en-US" dirty="0" smtClean="0"/>
          </a:p>
          <a:p>
            <a:r>
              <a:rPr lang="en-US" dirty="0" err="1" smtClean="0"/>
              <a:t>Để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cô</a:t>
            </a:r>
            <a:r>
              <a:rPr lang="en-US" dirty="0" smtClean="0"/>
              <a:t> </a:t>
            </a:r>
            <a:r>
              <a:rPr lang="en-US" dirty="0" err="1" smtClean="0"/>
              <a:t>lập</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vi-VN" b="1" dirty="0" smtClean="0">
                <a:solidFill>
                  <a:srgbClr val="FF0000"/>
                </a:solidFill>
              </a:rPr>
              <a:t>sealed</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Extension Methods</a:t>
            </a:r>
          </a:p>
        </p:txBody>
      </p:sp>
      <p:sp>
        <p:nvSpPr>
          <p:cNvPr id="3" name="Content Placeholder 2"/>
          <p:cNvSpPr>
            <a:spLocks noGrp="1"/>
          </p:cNvSpPr>
          <p:nvPr>
            <p:ph idx="1"/>
          </p:nvPr>
        </p:nvSpPr>
        <p:spPr>
          <a:xfrm>
            <a:off x="457200" y="990600"/>
            <a:ext cx="8229600" cy="4525963"/>
          </a:xfrm>
        </p:spPr>
        <p:txBody>
          <a:bodyPr>
            <a:noAutofit/>
          </a:bodyPr>
          <a:lstStyle/>
          <a:p>
            <a:pPr marL="0" indent="0">
              <a:buNone/>
            </a:pPr>
            <a:r>
              <a:rPr lang="fr-FR" sz="1900"/>
              <a:t>Tính năng này cho phép ta thêm method vào một lớp được xây dựng sẵn mà không làm ảnh </a:t>
            </a:r>
            <a:r>
              <a:rPr lang="fr-FR" sz="1900" smtClean="0"/>
              <a:t>hưởng đến cấu trúc của lớp.</a:t>
            </a:r>
          </a:p>
          <a:p>
            <a:pPr marL="0" indent="0">
              <a:buNone/>
            </a:pPr>
            <a:r>
              <a:rPr lang="en-US" sz="1900"/>
              <a:t>//Lớp bị niêm phong, không thể kế thừa</a:t>
            </a:r>
          </a:p>
          <a:p>
            <a:pPr marL="0" indent="0">
              <a:buNone/>
            </a:pPr>
            <a:r>
              <a:rPr lang="en-US" sz="1900"/>
              <a:t>    </a:t>
            </a:r>
            <a:r>
              <a:rPr lang="en-US" sz="1900" b="1"/>
              <a:t>sealed</a:t>
            </a:r>
            <a:r>
              <a:rPr lang="en-US" sz="1900"/>
              <a:t> class Person</a:t>
            </a:r>
          </a:p>
          <a:p>
            <a:pPr marL="0" indent="0">
              <a:buNone/>
            </a:pPr>
            <a:r>
              <a:rPr lang="en-US" sz="1900"/>
              <a:t>    {</a:t>
            </a:r>
          </a:p>
          <a:p>
            <a:pPr marL="0" indent="0">
              <a:buNone/>
            </a:pPr>
            <a:r>
              <a:rPr lang="en-US" sz="1900"/>
              <a:t>        public string Name { get; set; </a:t>
            </a:r>
            <a:r>
              <a:rPr lang="en-US" sz="1900" smtClean="0"/>
              <a:t>}</a:t>
            </a:r>
          </a:p>
          <a:p>
            <a:pPr marL="0" indent="0">
              <a:buNone/>
            </a:pPr>
            <a:r>
              <a:rPr lang="en-US" sz="1900"/>
              <a:t> </a:t>
            </a:r>
            <a:r>
              <a:rPr lang="en-US" sz="1900" smtClean="0"/>
              <a:t>       ……</a:t>
            </a:r>
          </a:p>
          <a:p>
            <a:pPr marL="0" indent="0">
              <a:buNone/>
            </a:pPr>
            <a:r>
              <a:rPr lang="en-US" sz="1900"/>
              <a:t> </a:t>
            </a:r>
            <a:r>
              <a:rPr lang="en-US" sz="1900" smtClean="0"/>
              <a:t>   }</a:t>
            </a:r>
            <a:r>
              <a:rPr lang="en-US" sz="1900"/>
              <a:t> </a:t>
            </a:r>
          </a:p>
          <a:p>
            <a:pPr marL="0" indent="0">
              <a:buNone/>
            </a:pPr>
            <a:r>
              <a:rPr lang="en-US" sz="1900"/>
              <a:t>    static class Utility</a:t>
            </a:r>
          </a:p>
          <a:p>
            <a:pPr marL="0" indent="0">
              <a:buNone/>
            </a:pPr>
            <a:r>
              <a:rPr lang="en-US" sz="1900"/>
              <a:t>    {</a:t>
            </a:r>
          </a:p>
          <a:p>
            <a:pPr marL="0" indent="0">
              <a:buNone/>
            </a:pPr>
            <a:r>
              <a:rPr lang="en-US" sz="1900"/>
              <a:t>        //Extension method thêm vào lớp Person</a:t>
            </a:r>
          </a:p>
          <a:p>
            <a:pPr marL="0" indent="0">
              <a:buNone/>
            </a:pPr>
            <a:r>
              <a:rPr lang="en-US" sz="1900"/>
              <a:t>        </a:t>
            </a:r>
            <a:r>
              <a:rPr lang="en-US" sz="1900" b="1"/>
              <a:t>static public void ExMethod(this Person person)</a:t>
            </a:r>
            <a:endParaRPr lang="en-US" sz="1900"/>
          </a:p>
          <a:p>
            <a:pPr marL="0" indent="0">
              <a:buNone/>
            </a:pPr>
            <a:r>
              <a:rPr lang="en-US" sz="1900" b="1"/>
              <a:t>        {</a:t>
            </a:r>
            <a:endParaRPr lang="en-US" sz="1900"/>
          </a:p>
          <a:p>
            <a:pPr marL="0" indent="0">
              <a:buNone/>
            </a:pPr>
            <a:r>
              <a:rPr lang="en-US" sz="1900" b="1"/>
              <a:t>            person.Name = </a:t>
            </a:r>
            <a:r>
              <a:rPr lang="en-US" sz="1900" b="1" smtClean="0"/>
              <a:t>“John";</a:t>
            </a:r>
            <a:endParaRPr lang="en-US" sz="1900"/>
          </a:p>
          <a:p>
            <a:pPr marL="0" indent="0">
              <a:buNone/>
            </a:pPr>
            <a:r>
              <a:rPr lang="en-US" sz="1900" b="1"/>
              <a:t>            Console.WriteLine("Name: " + person.Name);</a:t>
            </a:r>
            <a:endParaRPr lang="en-US" sz="1900"/>
          </a:p>
          <a:p>
            <a:pPr marL="0" indent="0">
              <a:buNone/>
            </a:pPr>
            <a:r>
              <a:rPr lang="en-US" sz="1900" b="1"/>
              <a:t>        }</a:t>
            </a:r>
            <a:endParaRPr lang="en-US" sz="1900"/>
          </a:p>
          <a:p>
            <a:pPr marL="0" indent="0">
              <a:buNone/>
            </a:pPr>
            <a:r>
              <a:rPr lang="en-US" sz="1900"/>
              <a:t>    }</a:t>
            </a:r>
          </a:p>
          <a:p>
            <a:pPr marL="0" indent="0">
              <a:buNone/>
            </a:pPr>
            <a:endParaRPr lang="en-US" sz="1900"/>
          </a:p>
        </p:txBody>
      </p:sp>
    </p:spTree>
    <p:extLst>
      <p:ext uri="{BB962C8B-B14F-4D97-AF65-F5344CB8AC3E}">
        <p14:creationId xmlns:p14="http://schemas.microsoft.com/office/powerpoint/2010/main" val="41688206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a:t>Extension Methods</a:t>
            </a:r>
          </a:p>
        </p:txBody>
      </p:sp>
      <p:sp>
        <p:nvSpPr>
          <p:cNvPr id="3" name="Content Placeholder 2"/>
          <p:cNvSpPr>
            <a:spLocks noGrp="1"/>
          </p:cNvSpPr>
          <p:nvPr>
            <p:ph idx="1"/>
          </p:nvPr>
        </p:nvSpPr>
        <p:spPr>
          <a:xfrm>
            <a:off x="457200" y="1447801"/>
            <a:ext cx="8229600" cy="3505200"/>
          </a:xfrm>
        </p:spPr>
        <p:txBody>
          <a:bodyPr>
            <a:noAutofit/>
          </a:bodyPr>
          <a:lstStyle/>
          <a:p>
            <a:pPr marL="0" indent="0">
              <a:buNone/>
            </a:pPr>
            <a:r>
              <a:rPr lang="en-US" sz="1900" smtClean="0"/>
              <a:t>class </a:t>
            </a:r>
            <a:r>
              <a:rPr lang="en-US" sz="1900"/>
              <a:t>Program</a:t>
            </a:r>
          </a:p>
          <a:p>
            <a:pPr marL="0" indent="0">
              <a:buNone/>
            </a:pPr>
            <a:r>
              <a:rPr lang="en-US" sz="1900" smtClean="0"/>
              <a:t>{</a:t>
            </a:r>
            <a:endParaRPr lang="en-US" sz="1900"/>
          </a:p>
          <a:p>
            <a:pPr marL="0" indent="0">
              <a:buNone/>
            </a:pPr>
            <a:r>
              <a:rPr lang="en-US" sz="1900" smtClean="0"/>
              <a:t>      </a:t>
            </a:r>
            <a:r>
              <a:rPr lang="en-US" sz="1900"/>
              <a:t>static void Main(string[] args)</a:t>
            </a:r>
          </a:p>
          <a:p>
            <a:pPr marL="0" indent="0">
              <a:buNone/>
            </a:pPr>
            <a:r>
              <a:rPr lang="en-US" sz="1900" smtClean="0"/>
              <a:t>      </a:t>
            </a:r>
            <a:r>
              <a:rPr lang="en-US" sz="1900"/>
              <a:t>{</a:t>
            </a:r>
          </a:p>
          <a:p>
            <a:pPr marL="0" indent="0">
              <a:buNone/>
            </a:pPr>
            <a:r>
              <a:rPr lang="en-US" sz="1900"/>
              <a:t>            //Tạo instance của lớp Person</a:t>
            </a:r>
          </a:p>
          <a:p>
            <a:pPr marL="0" indent="0">
              <a:buNone/>
            </a:pPr>
            <a:r>
              <a:rPr lang="en-US" sz="1900"/>
              <a:t>            var person = new Person();</a:t>
            </a:r>
          </a:p>
          <a:p>
            <a:pPr marL="0" indent="0">
              <a:buNone/>
            </a:pPr>
            <a:r>
              <a:rPr lang="en-US" sz="1900" b="1"/>
              <a:t>            //Gọi Extension Method </a:t>
            </a:r>
            <a:endParaRPr lang="en-US" sz="1900" b="1" smtClean="0"/>
          </a:p>
          <a:p>
            <a:pPr marL="0" indent="0">
              <a:buNone/>
            </a:pPr>
            <a:r>
              <a:rPr lang="en-US" sz="1900" b="1"/>
              <a:t>	</a:t>
            </a:r>
            <a:r>
              <a:rPr lang="en-US" sz="1900" b="1" smtClean="0"/>
              <a:t>person.ExMethod</a:t>
            </a:r>
            <a:r>
              <a:rPr lang="en-US" sz="1900" b="1"/>
              <a:t>();</a:t>
            </a:r>
            <a:endParaRPr lang="en-US" sz="1900"/>
          </a:p>
          <a:p>
            <a:pPr marL="0" indent="0">
              <a:buNone/>
            </a:pPr>
            <a:r>
              <a:rPr lang="en-US" sz="1900" smtClean="0"/>
              <a:t>     </a:t>
            </a:r>
            <a:r>
              <a:rPr lang="en-US" sz="1900"/>
              <a:t>}</a:t>
            </a:r>
          </a:p>
          <a:p>
            <a:pPr marL="0" indent="0">
              <a:buNone/>
            </a:pPr>
            <a:r>
              <a:rPr lang="en-US" sz="1900" smtClean="0"/>
              <a:t>}</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648200"/>
            <a:ext cx="588285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459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9275</TotalTime>
  <Words>12192</Words>
  <Application>Microsoft Office PowerPoint</Application>
  <PresentationFormat>On-screen Show (4:3)</PresentationFormat>
  <Paragraphs>2888</Paragraphs>
  <Slides>224</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224</vt:i4>
      </vt:variant>
    </vt:vector>
  </HeadingPairs>
  <TitlesOfParts>
    <vt:vector size="236" baseType="lpstr">
      <vt:lpstr>Arial</vt:lpstr>
      <vt:lpstr>Calibri</vt:lpstr>
      <vt:lpstr>Calibri (Body)</vt:lpstr>
      <vt:lpstr>Calibri (Body) </vt:lpstr>
      <vt:lpstr>Calibri (Headings)</vt:lpstr>
      <vt:lpstr>Courier New</vt:lpstr>
      <vt:lpstr>Times New Roman</vt:lpstr>
      <vt:lpstr>Verdana</vt:lpstr>
      <vt:lpstr>Wingdings</vt:lpstr>
      <vt:lpstr>Wingdings 2</vt:lpstr>
      <vt:lpstr>Template</vt:lpstr>
      <vt:lpstr>Bitmap Image</vt:lpstr>
      <vt:lpstr>NGÔN NGỮ C#</vt:lpstr>
      <vt:lpstr>C#</vt:lpstr>
      <vt:lpstr>Đặc điểm của ngôn ngữ C#</vt:lpstr>
      <vt:lpstr>Cấu trúc chương trình C#</vt:lpstr>
      <vt:lpstr>Hello World</vt:lpstr>
      <vt:lpstr>Namespace</vt:lpstr>
      <vt:lpstr>Namespace</vt:lpstr>
      <vt:lpstr>Ví dụ</vt:lpstr>
      <vt:lpstr>Console.WriteLine</vt:lpstr>
      <vt:lpstr>Console.WriteLine</vt:lpstr>
      <vt:lpstr>Console.WriteLine</vt:lpstr>
      <vt:lpstr>Console.WriteLine</vt:lpstr>
      <vt:lpstr>Console.WriteLine</vt:lpstr>
      <vt:lpstr>Console.ReadLine()</vt:lpstr>
      <vt:lpstr>Kiểu dữ liệu trong C#</vt:lpstr>
      <vt:lpstr>Kiểu dữ liệu định sẵn</vt:lpstr>
      <vt:lpstr>Kiểu dữ liệu định sẵn </vt:lpstr>
      <vt:lpstr>Kiểu dữ liệu định sẵn</vt:lpstr>
      <vt:lpstr>Kiểu dữ liệu định sẵn</vt:lpstr>
      <vt:lpstr>Kiểu dữ liệu định sẵn</vt:lpstr>
      <vt:lpstr>Chuyển đổi kiểu dữ liệu</vt:lpstr>
      <vt:lpstr>Enum(eration) – kiểu tập hợp</vt:lpstr>
      <vt:lpstr>Value type vs reference type</vt:lpstr>
      <vt:lpstr>struct</vt:lpstr>
      <vt:lpstr>Box và Unbox</vt:lpstr>
      <vt:lpstr>Box và Unbox</vt:lpstr>
      <vt:lpstr>Các nhóm toán tử trong C#</vt:lpstr>
      <vt:lpstr>Thứ tự ưu tiên của toán tử</vt:lpstr>
      <vt:lpstr>Kiểu mảng</vt:lpstr>
      <vt:lpstr>Kiểu mảng</vt:lpstr>
      <vt:lpstr>Kiểu mảng</vt:lpstr>
      <vt:lpstr>Kiểu string</vt:lpstr>
      <vt:lpstr>Kiểu pointer</vt:lpstr>
      <vt:lpstr>Kiểu pointer</vt:lpstr>
      <vt:lpstr>Tham số</vt:lpstr>
      <vt:lpstr>Từ Khóa ref </vt:lpstr>
      <vt:lpstr>Keyword out </vt:lpstr>
      <vt:lpstr>Keyword params </vt:lpstr>
      <vt:lpstr>Keyword var</vt:lpstr>
      <vt:lpstr>Anonymous Type</vt:lpstr>
      <vt:lpstr>Phát biểu chọn</vt:lpstr>
      <vt:lpstr>PowerPoint Presentation</vt:lpstr>
      <vt:lpstr>Phát biểu lặp</vt:lpstr>
      <vt:lpstr>Phát biểu lặp</vt:lpstr>
      <vt:lpstr>Phát biểu nhảy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Khai báo lớp</vt:lpstr>
      <vt:lpstr>Thuộc tính truy cập</vt:lpstr>
      <vt:lpstr>Ví dụ</vt:lpstr>
      <vt:lpstr>Ví dụ</vt:lpstr>
      <vt:lpstr>Khởi tạo giá trị cho thuộc tính</vt:lpstr>
      <vt:lpstr>Khởi tạo giá trị cho thuộc tính</vt:lpstr>
      <vt:lpstr>Khởi tạo giá trị cho thuộc tính</vt:lpstr>
      <vt:lpstr>Phương thức khởi tạo</vt:lpstr>
      <vt:lpstr>Phương thức khởi tạo sao chép</vt:lpstr>
      <vt:lpstr>Object Initializer</vt:lpstr>
      <vt:lpstr>Named Arguments và Optional Parameters</vt:lpstr>
      <vt:lpstr>Named Arguments và Optional Parameters</vt:lpstr>
      <vt:lpstr>Phương thức hủy bỏ</vt:lpstr>
      <vt:lpstr>Phương thức hủy bỏ</vt:lpstr>
      <vt:lpstr>Hàm hủy</vt:lpstr>
      <vt:lpstr>Hàm hủy</vt:lpstr>
      <vt:lpstr>Con trỏ this</vt:lpstr>
      <vt:lpstr>Thành viên static</vt:lpstr>
      <vt:lpstr>Thuộc tính (property)</vt:lpstr>
      <vt:lpstr>Thuộc tính (property)</vt:lpstr>
      <vt:lpstr>Thuộc tính (property)</vt:lpstr>
      <vt:lpstr>Thuộc tính (property)</vt:lpstr>
      <vt:lpstr>Thuộc tính đọc và ghi</vt:lpstr>
      <vt:lpstr>Thuộc tính chỉ đọc</vt:lpstr>
      <vt:lpstr>Thuộc tính chỉ đọc</vt:lpstr>
      <vt:lpstr>Thuộc tính chỉ đọc</vt:lpstr>
      <vt:lpstr>Auto-Implemented Properties</vt:lpstr>
      <vt:lpstr>Collection Initializers</vt:lpstr>
      <vt:lpstr>Collection Initializers</vt:lpstr>
      <vt:lpstr>Indexer</vt:lpstr>
      <vt:lpstr>Chồng hàm (overload)</vt:lpstr>
      <vt:lpstr>Sự kế thừa</vt:lpstr>
      <vt:lpstr>Đơn thừa kế</vt:lpstr>
      <vt:lpstr>Đơn thừa kế</vt:lpstr>
      <vt:lpstr>Đơn thừa kế</vt:lpstr>
      <vt:lpstr>Đơn thừa kế</vt:lpstr>
      <vt:lpstr>Đa hình</vt:lpstr>
      <vt:lpstr>Phương thức Override</vt:lpstr>
      <vt:lpstr>Phương thức Override</vt:lpstr>
      <vt:lpstr>Gọi các hàm của lớp cơ sở</vt:lpstr>
      <vt:lpstr>Ví dụ</vt:lpstr>
      <vt:lpstr>Lớp cơ sở trừu tượng</vt:lpstr>
      <vt:lpstr>Abstract class</vt:lpstr>
      <vt:lpstr>Lớp cô lập (sealed class)</vt:lpstr>
      <vt:lpstr>Extension Methods</vt:lpstr>
      <vt:lpstr>Extension Methods</vt:lpstr>
      <vt:lpstr>Lớp Object</vt:lpstr>
      <vt:lpstr>Lớp Object</vt:lpstr>
      <vt:lpstr>Lớp Object</vt:lpstr>
      <vt:lpstr>Lớp trong lớp</vt:lpstr>
      <vt:lpstr>Lớp trong lớp</vt:lpstr>
      <vt:lpstr>Lớp trong lớp</vt:lpstr>
      <vt:lpstr>Lớp trong lớp</vt:lpstr>
      <vt:lpstr>Lớp trong lớp</vt:lpstr>
      <vt:lpstr>Overload Operator</vt:lpstr>
      <vt:lpstr>Overload Operator</vt:lpstr>
      <vt:lpstr>Overload Operator</vt:lpstr>
      <vt:lpstr>Phương thức Equals</vt:lpstr>
      <vt:lpstr>Toán tử chuyển đổi</vt:lpstr>
      <vt:lpstr>Toán tử chuyển đổi</vt:lpstr>
      <vt:lpstr>Toán tử chuyển đổi</vt:lpstr>
      <vt:lpstr>Toán tử chuyển đổi</vt:lpstr>
      <vt:lpstr>Toán tử chuyển đổi</vt:lpstr>
      <vt:lpstr>Toán tử chuyển đổi</vt:lpstr>
      <vt:lpstr>Toán tử chuyển đổi</vt:lpstr>
      <vt:lpstr>Interface(giao diện)</vt:lpstr>
      <vt:lpstr>Interface(giao diện)</vt:lpstr>
      <vt:lpstr>Interface(giao diện)</vt:lpstr>
      <vt:lpstr>Interface(giao diện)</vt:lpstr>
      <vt:lpstr>Interface(giao diện)</vt:lpstr>
      <vt:lpstr>Ví dụ</vt:lpstr>
      <vt:lpstr>PowerPoint Presentation</vt:lpstr>
      <vt:lpstr>Xử lý lỗi</vt:lpstr>
      <vt:lpstr>Xử lý lỗi truyền thống</vt:lpstr>
      <vt:lpstr>exception</vt:lpstr>
      <vt:lpstr>Xử lý ngoại lệ</vt:lpstr>
      <vt:lpstr>Xử lý ngoại lệ</vt:lpstr>
      <vt:lpstr>PowerPoint Presentation</vt:lpstr>
      <vt:lpstr>Phát biểu throw</vt:lpstr>
      <vt:lpstr>Phát biểu throw</vt:lpstr>
      <vt:lpstr>Phát biểu throw</vt:lpstr>
      <vt:lpstr>Phát biểu throw</vt:lpstr>
      <vt:lpstr>Phát biểu try catch </vt:lpstr>
      <vt:lpstr>Phát biểu try catch </vt:lpstr>
      <vt:lpstr>Phát biểu try catch </vt:lpstr>
      <vt:lpstr>Phát biểu try catch </vt:lpstr>
      <vt:lpstr>Ví dụ</vt:lpstr>
      <vt:lpstr>Ví dụ</vt:lpstr>
      <vt:lpstr>Ví dụ</vt:lpstr>
      <vt:lpstr>Câu lệnh finally</vt:lpstr>
      <vt:lpstr>Câu lệnh finally</vt:lpstr>
      <vt:lpstr>Tạo riêng ngoại lệ</vt:lpstr>
      <vt:lpstr>Dynamic Binding</vt:lpstr>
      <vt:lpstr>Dynamic Binding</vt:lpstr>
      <vt:lpstr>Dynamic Binding</vt:lpstr>
      <vt:lpstr>Dynamic Binding</vt:lpstr>
      <vt:lpstr>Delegates</vt:lpstr>
      <vt:lpstr>Delegates</vt:lpstr>
      <vt:lpstr>Delegates</vt:lpstr>
      <vt:lpstr>Delegates</vt:lpstr>
      <vt:lpstr>Gọi private static method từ lớp khác</vt:lpstr>
      <vt:lpstr>Gọi private static method từ lớp khác</vt:lpstr>
      <vt:lpstr>Multicasting</vt:lpstr>
      <vt:lpstr>Multicasting</vt:lpstr>
      <vt:lpstr>Events</vt:lpstr>
      <vt:lpstr>Events</vt:lpstr>
      <vt:lpstr>Anonymous Method</vt:lpstr>
      <vt:lpstr>Lambda Expressions</vt:lpstr>
      <vt:lpstr>Lambda Expressions</vt:lpstr>
      <vt:lpstr>Giao diện tập hợp</vt:lpstr>
      <vt:lpstr>Interface IEnumerable</vt:lpstr>
      <vt:lpstr>Interface IEnumerator</vt:lpstr>
      <vt:lpstr>Ví dụ</vt:lpstr>
      <vt:lpstr>Ví dụ</vt:lpstr>
      <vt:lpstr>Ví dụ</vt:lpstr>
      <vt:lpstr>Ví dụ</vt:lpstr>
      <vt:lpstr>Ví dụ</vt:lpstr>
      <vt:lpstr>Interface ICollection</vt:lpstr>
      <vt:lpstr>Interface IComparable</vt:lpstr>
      <vt:lpstr>Interface IComparable</vt:lpstr>
      <vt:lpstr>Interface IComparable</vt:lpstr>
      <vt:lpstr>Interface IComparable</vt:lpstr>
      <vt:lpstr>Interface IComparable</vt:lpstr>
      <vt:lpstr>Interface IComparer</vt:lpstr>
      <vt:lpstr>Interface IComparer</vt:lpstr>
      <vt:lpstr>Interface IComparer</vt:lpstr>
      <vt:lpstr>Interface IComparer</vt:lpstr>
      <vt:lpstr>Interface IComparer</vt:lpstr>
      <vt:lpstr>Interface IComparer</vt:lpstr>
      <vt:lpstr>Interface IComparer</vt:lpstr>
      <vt:lpstr>Interface IDictionary</vt:lpstr>
      <vt:lpstr>IDictionaryEnumerator</vt:lpstr>
      <vt:lpstr>ArrayList </vt:lpstr>
      <vt:lpstr>ArrayList </vt:lpstr>
      <vt:lpstr>ArrayList </vt:lpstr>
      <vt:lpstr>ArrayList</vt:lpstr>
      <vt:lpstr>ArrayList</vt:lpstr>
      <vt:lpstr>ArrayList</vt:lpstr>
      <vt:lpstr>Queue (Hàng đợi)</vt:lpstr>
      <vt:lpstr>PowerPoint Presentation</vt:lpstr>
      <vt:lpstr>Queue (Hàng đợi)</vt:lpstr>
      <vt:lpstr>Queue (Hàng đợi)</vt:lpstr>
      <vt:lpstr>Stack (Ngăn xếp)</vt:lpstr>
      <vt:lpstr>Stack (Ngăn xếp)</vt:lpstr>
      <vt:lpstr>Stack (Ngăn xếp)</vt:lpstr>
      <vt:lpstr>Stack (Ngăn xếp)</vt:lpstr>
      <vt:lpstr>Stack (Ngăn xếp)</vt:lpstr>
      <vt:lpstr>Hashtables</vt:lpstr>
      <vt:lpstr>Hashtables</vt:lpstr>
      <vt:lpstr>Hashtables</vt:lpstr>
      <vt:lpstr>System.IO</vt:lpstr>
      <vt:lpstr>DriveInfo</vt:lpstr>
      <vt:lpstr>DriveInfo</vt:lpstr>
      <vt:lpstr>DriveInfo</vt:lpstr>
      <vt:lpstr>DirectoryInfo</vt:lpstr>
      <vt:lpstr>DirectoryInfo</vt:lpstr>
      <vt:lpstr>DirectoryInfo</vt:lpstr>
      <vt:lpstr>FileInfo</vt:lpstr>
      <vt:lpstr>FileInfo</vt:lpstr>
      <vt:lpstr>FileInfo</vt:lpstr>
      <vt:lpstr>Xử lí đọc/ghi file</vt:lpstr>
      <vt:lpstr>Stream Class</vt:lpstr>
      <vt:lpstr>FileStream Class</vt:lpstr>
      <vt:lpstr>StreamReader</vt:lpstr>
      <vt:lpstr>Ví dụ</vt:lpstr>
      <vt:lpstr>StreamWriter</vt:lpstr>
      <vt:lpstr>Ví dụ</vt:lpstr>
      <vt:lpstr>Ví dụ</vt:lpstr>
      <vt:lpstr>Ví dụ</vt:lpstr>
      <vt:lpstr>BinaryReader và BinaryWriter</vt:lpstr>
      <vt:lpstr>BufferedStream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PC01</cp:lastModifiedBy>
  <cp:revision>529</cp:revision>
  <cp:lastPrinted>1601-01-01T00:00:00Z</cp:lastPrinted>
  <dcterms:created xsi:type="dcterms:W3CDTF">1601-01-01T00:00:00Z</dcterms:created>
  <dcterms:modified xsi:type="dcterms:W3CDTF">2016-03-15T04:01:59Z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