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6" r:id="rId2"/>
    <p:sldId id="314" r:id="rId3"/>
    <p:sldId id="316" r:id="rId4"/>
    <p:sldId id="317" r:id="rId5"/>
    <p:sldId id="318" r:id="rId6"/>
    <p:sldId id="319" r:id="rId7"/>
    <p:sldId id="320" r:id="rId8"/>
    <p:sldId id="321" r:id="rId9"/>
    <p:sldId id="322" r:id="rId10"/>
    <p:sldId id="323" r:id="rId11"/>
    <p:sldId id="324" r:id="rId12"/>
    <p:sldId id="335" r:id="rId13"/>
    <p:sldId id="325" r:id="rId14"/>
    <p:sldId id="336" r:id="rId15"/>
    <p:sldId id="357" r:id="rId16"/>
    <p:sldId id="358" r:id="rId17"/>
    <p:sldId id="337" r:id="rId18"/>
    <p:sldId id="338" r:id="rId19"/>
    <p:sldId id="339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349" r:id="rId30"/>
    <p:sldId id="350" r:id="rId31"/>
    <p:sldId id="351" r:id="rId32"/>
    <p:sldId id="352" r:id="rId33"/>
    <p:sldId id="359" r:id="rId34"/>
    <p:sldId id="360" r:id="rId35"/>
    <p:sldId id="354" r:id="rId36"/>
    <p:sldId id="355" r:id="rId37"/>
    <p:sldId id="361" r:id="rId38"/>
    <p:sldId id="356" r:id="rId39"/>
    <p:sldId id="363" r:id="rId40"/>
    <p:sldId id="362" r:id="rId41"/>
    <p:sldId id="364" r:id="rId42"/>
    <p:sldId id="327" r:id="rId43"/>
    <p:sldId id="330" r:id="rId44"/>
    <p:sldId id="430" r:id="rId45"/>
    <p:sldId id="331" r:id="rId46"/>
    <p:sldId id="332" r:id="rId47"/>
    <p:sldId id="333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  <p:sldId id="373" r:id="rId57"/>
    <p:sldId id="374" r:id="rId58"/>
    <p:sldId id="375" r:id="rId59"/>
    <p:sldId id="376" r:id="rId60"/>
    <p:sldId id="377" r:id="rId61"/>
    <p:sldId id="378" r:id="rId62"/>
    <p:sldId id="379" r:id="rId63"/>
    <p:sldId id="380" r:id="rId64"/>
    <p:sldId id="381" r:id="rId65"/>
    <p:sldId id="382" r:id="rId66"/>
    <p:sldId id="383" r:id="rId67"/>
    <p:sldId id="384" r:id="rId68"/>
    <p:sldId id="385" r:id="rId69"/>
    <p:sldId id="386" r:id="rId70"/>
    <p:sldId id="405" r:id="rId71"/>
    <p:sldId id="406" r:id="rId72"/>
    <p:sldId id="387" r:id="rId73"/>
    <p:sldId id="388" r:id="rId74"/>
    <p:sldId id="389" r:id="rId75"/>
    <p:sldId id="390" r:id="rId76"/>
    <p:sldId id="391" r:id="rId77"/>
    <p:sldId id="395" r:id="rId78"/>
    <p:sldId id="392" r:id="rId79"/>
    <p:sldId id="393" r:id="rId80"/>
    <p:sldId id="394" r:id="rId81"/>
    <p:sldId id="396" r:id="rId82"/>
    <p:sldId id="415" r:id="rId83"/>
    <p:sldId id="409" r:id="rId84"/>
    <p:sldId id="408" r:id="rId85"/>
    <p:sldId id="410" r:id="rId86"/>
    <p:sldId id="411" r:id="rId87"/>
    <p:sldId id="412" r:id="rId88"/>
    <p:sldId id="413" r:id="rId89"/>
    <p:sldId id="414" r:id="rId90"/>
    <p:sldId id="397" r:id="rId91"/>
    <p:sldId id="398" r:id="rId92"/>
    <p:sldId id="399" r:id="rId93"/>
    <p:sldId id="400" r:id="rId94"/>
    <p:sldId id="401" r:id="rId95"/>
    <p:sldId id="402" r:id="rId96"/>
    <p:sldId id="417" r:id="rId97"/>
    <p:sldId id="403" r:id="rId98"/>
    <p:sldId id="416" r:id="rId99"/>
    <p:sldId id="404" r:id="rId100"/>
    <p:sldId id="418" r:id="rId101"/>
    <p:sldId id="419" r:id="rId102"/>
    <p:sldId id="420" r:id="rId103"/>
    <p:sldId id="421" r:id="rId104"/>
    <p:sldId id="422" r:id="rId105"/>
    <p:sldId id="423" r:id="rId106"/>
    <p:sldId id="424" r:id="rId107"/>
    <p:sldId id="425" r:id="rId108"/>
    <p:sldId id="426" r:id="rId109"/>
    <p:sldId id="427" r:id="rId110"/>
    <p:sldId id="428" r:id="rId111"/>
    <p:sldId id="429" r:id="rId1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2535" autoAdjust="0"/>
  </p:normalViewPr>
  <p:slideViewPr>
    <p:cSldViewPr>
      <p:cViewPr>
        <p:scale>
          <a:sx n="100" d="100"/>
          <a:sy n="100" d="100"/>
        </p:scale>
        <p:origin x="72" y="-8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7CA735-BCD5-41AC-B107-475211BC4C9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C77514-93C0-408B-94A0-C5424CF73DD3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mainForm</a:t>
          </a:r>
        </a:p>
      </dgm:t>
    </dgm:pt>
    <dgm:pt modelId="{B4F59DE4-F7FA-41C0-B71F-DC1DE24A1691}" type="parTrans" cxnId="{8FEDE32D-BB6A-4708-BBE4-B4F52C56D5B2}">
      <dgm:prSet/>
      <dgm:spPr/>
      <dgm:t>
        <a:bodyPr/>
        <a:lstStyle/>
        <a:p>
          <a:endParaRPr lang="en-US"/>
        </a:p>
      </dgm:t>
    </dgm:pt>
    <dgm:pt modelId="{080C2FA8-E14D-4F00-BB5C-45DD39C33BF9}" type="sibTrans" cxnId="{8FEDE32D-BB6A-4708-BBE4-B4F52C56D5B2}">
      <dgm:prSet/>
      <dgm:spPr/>
      <dgm:t>
        <a:bodyPr/>
        <a:lstStyle/>
        <a:p>
          <a:endParaRPr lang="en-US"/>
        </a:p>
      </dgm:t>
    </dgm:pt>
    <dgm:pt modelId="{E97F3FC7-7022-4B49-9F0C-F59CE819A57A}" type="pres">
      <dgm:prSet presAssocID="{187CA735-BCD5-41AC-B107-475211BC4C94}" presName="Name0" presStyleCnt="0">
        <dgm:presLayoutVars>
          <dgm:dir/>
          <dgm:resizeHandles val="exact"/>
        </dgm:presLayoutVars>
      </dgm:prSet>
      <dgm:spPr/>
    </dgm:pt>
    <dgm:pt modelId="{18740F30-E9A4-49E7-909D-DB43499E782C}" type="pres">
      <dgm:prSet presAssocID="{31C77514-93C0-408B-94A0-C5424CF73DD3}" presName="node" presStyleLbl="node1" presStyleIdx="0" presStyleCnt="1">
        <dgm:presLayoutVars>
          <dgm:bulletEnabled val="1"/>
        </dgm:presLayoutVars>
      </dgm:prSet>
      <dgm:spPr/>
    </dgm:pt>
  </dgm:ptLst>
  <dgm:cxnLst>
    <dgm:cxn modelId="{8FEDE32D-BB6A-4708-BBE4-B4F52C56D5B2}" srcId="{187CA735-BCD5-41AC-B107-475211BC4C94}" destId="{31C77514-93C0-408B-94A0-C5424CF73DD3}" srcOrd="0" destOrd="0" parTransId="{B4F59DE4-F7FA-41C0-B71F-DC1DE24A1691}" sibTransId="{080C2FA8-E14D-4F00-BB5C-45DD39C33BF9}"/>
    <dgm:cxn modelId="{C8D66C6B-E751-440E-AC86-AD3C853EDDB0}" type="presOf" srcId="{31C77514-93C0-408B-94A0-C5424CF73DD3}" destId="{18740F30-E9A4-49E7-909D-DB43499E782C}" srcOrd="0" destOrd="0" presId="urn:microsoft.com/office/officeart/2005/8/layout/process1"/>
    <dgm:cxn modelId="{E199EE86-214A-4FF1-A46B-E5A0AAE4C889}" type="presOf" srcId="{187CA735-BCD5-41AC-B107-475211BC4C94}" destId="{E97F3FC7-7022-4B49-9F0C-F59CE819A57A}" srcOrd="0" destOrd="0" presId="urn:microsoft.com/office/officeart/2005/8/layout/process1"/>
    <dgm:cxn modelId="{285957C2-7241-4D94-9A7A-2B2E1F5F0459}" type="presParOf" srcId="{E97F3FC7-7022-4B49-9F0C-F59CE819A57A}" destId="{18740F30-E9A4-49E7-909D-DB43499E782C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41C252D-1325-412D-A578-420C1FDEB950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D70063-16AF-4443-98C4-C9629048362A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label1</a:t>
          </a:r>
        </a:p>
      </dgm:t>
    </dgm:pt>
    <dgm:pt modelId="{7153FCEE-4F5B-48DC-8B2E-4FEBF9CC920A}" type="parTrans" cxnId="{4E55E0E5-7717-4FFA-BF83-7A74FF0228F6}">
      <dgm:prSet/>
      <dgm:spPr/>
      <dgm:t>
        <a:bodyPr/>
        <a:lstStyle/>
        <a:p>
          <a:endParaRPr lang="en-US"/>
        </a:p>
      </dgm:t>
    </dgm:pt>
    <dgm:pt modelId="{9CABA421-A062-4198-8CB9-159BA0AFC311}" type="sibTrans" cxnId="{4E55E0E5-7717-4FFA-BF83-7A74FF0228F6}">
      <dgm:prSet/>
      <dgm:spPr/>
      <dgm:t>
        <a:bodyPr/>
        <a:lstStyle/>
        <a:p>
          <a:endParaRPr lang="en-US"/>
        </a:p>
      </dgm:t>
    </dgm:pt>
    <dgm:pt modelId="{E3A82C25-BF1C-4F48-BB52-7727830B3BEA}" type="pres">
      <dgm:prSet presAssocID="{041C252D-1325-412D-A578-420C1FDEB950}" presName="Name0" presStyleCnt="0">
        <dgm:presLayoutVars>
          <dgm:dir/>
          <dgm:resizeHandles val="exact"/>
        </dgm:presLayoutVars>
      </dgm:prSet>
      <dgm:spPr/>
    </dgm:pt>
    <dgm:pt modelId="{657C7A0E-0496-4971-934D-3124E9DF39EE}" type="pres">
      <dgm:prSet presAssocID="{66D70063-16AF-4443-98C4-C9629048362A}" presName="node" presStyleLbl="node1" presStyleIdx="0" presStyleCnt="1">
        <dgm:presLayoutVars>
          <dgm:bulletEnabled val="1"/>
        </dgm:presLayoutVars>
      </dgm:prSet>
      <dgm:spPr/>
    </dgm:pt>
  </dgm:ptLst>
  <dgm:cxnLst>
    <dgm:cxn modelId="{5EDB7B4F-E213-4E1B-B8BE-8B1279F2AEBD}" type="presOf" srcId="{66D70063-16AF-4443-98C4-C9629048362A}" destId="{657C7A0E-0496-4971-934D-3124E9DF39EE}" srcOrd="0" destOrd="0" presId="urn:microsoft.com/office/officeart/2005/8/layout/process1"/>
    <dgm:cxn modelId="{2D744B59-ADF2-45C1-9759-DEA24484F4A9}" type="presOf" srcId="{041C252D-1325-412D-A578-420C1FDEB950}" destId="{E3A82C25-BF1C-4F48-BB52-7727830B3BEA}" srcOrd="0" destOrd="0" presId="urn:microsoft.com/office/officeart/2005/8/layout/process1"/>
    <dgm:cxn modelId="{4E55E0E5-7717-4FFA-BF83-7A74FF0228F6}" srcId="{041C252D-1325-412D-A578-420C1FDEB950}" destId="{66D70063-16AF-4443-98C4-C9629048362A}" srcOrd="0" destOrd="0" parTransId="{7153FCEE-4F5B-48DC-8B2E-4FEBF9CC920A}" sibTransId="{9CABA421-A062-4198-8CB9-159BA0AFC311}"/>
    <dgm:cxn modelId="{286FC01D-2C20-4DC2-9D02-2CCEB70C7544}" type="presParOf" srcId="{E3A82C25-BF1C-4F48-BB52-7727830B3BEA}" destId="{657C7A0E-0496-4971-934D-3124E9DF39E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C6EBC15-2DE6-43F8-A2D3-4250BED807B4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49B1E8-BEC4-438C-8217-5F6EB846F6C2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button1</a:t>
          </a:r>
        </a:p>
      </dgm:t>
    </dgm:pt>
    <dgm:pt modelId="{6963275D-8751-40F6-9645-9598D7DA4999}" type="parTrans" cxnId="{8594AB52-1E2E-499A-85B0-E453AB2B4795}">
      <dgm:prSet/>
      <dgm:spPr/>
      <dgm:t>
        <a:bodyPr/>
        <a:lstStyle/>
        <a:p>
          <a:endParaRPr lang="en-US"/>
        </a:p>
      </dgm:t>
    </dgm:pt>
    <dgm:pt modelId="{59396BED-C01C-4A43-8C2C-94E2C163F823}" type="sibTrans" cxnId="{8594AB52-1E2E-499A-85B0-E453AB2B4795}">
      <dgm:prSet/>
      <dgm:spPr/>
      <dgm:t>
        <a:bodyPr/>
        <a:lstStyle/>
        <a:p>
          <a:endParaRPr lang="en-US"/>
        </a:p>
      </dgm:t>
    </dgm:pt>
    <dgm:pt modelId="{658A623C-5260-49A6-9E9E-D2538F5E3FE0}" type="pres">
      <dgm:prSet presAssocID="{DC6EBC15-2DE6-43F8-A2D3-4250BED807B4}" presName="Name0" presStyleCnt="0">
        <dgm:presLayoutVars>
          <dgm:dir/>
          <dgm:resizeHandles val="exact"/>
        </dgm:presLayoutVars>
      </dgm:prSet>
      <dgm:spPr/>
    </dgm:pt>
    <dgm:pt modelId="{29B0B5A1-4561-4A6B-9155-2BD93EFCAA15}" type="pres">
      <dgm:prSet presAssocID="{D449B1E8-BEC4-438C-8217-5F6EB846F6C2}" presName="node" presStyleLbl="node1" presStyleIdx="0" presStyleCnt="1">
        <dgm:presLayoutVars>
          <dgm:bulletEnabled val="1"/>
        </dgm:presLayoutVars>
      </dgm:prSet>
      <dgm:spPr/>
    </dgm:pt>
  </dgm:ptLst>
  <dgm:cxnLst>
    <dgm:cxn modelId="{8594AB52-1E2E-499A-85B0-E453AB2B4795}" srcId="{DC6EBC15-2DE6-43F8-A2D3-4250BED807B4}" destId="{D449B1E8-BEC4-438C-8217-5F6EB846F6C2}" srcOrd="0" destOrd="0" parTransId="{6963275D-8751-40F6-9645-9598D7DA4999}" sibTransId="{59396BED-C01C-4A43-8C2C-94E2C163F823}"/>
    <dgm:cxn modelId="{49F431BD-C506-45E2-9F1E-957F980ACED8}" type="presOf" srcId="{DC6EBC15-2DE6-43F8-A2D3-4250BED807B4}" destId="{658A623C-5260-49A6-9E9E-D2538F5E3FE0}" srcOrd="0" destOrd="0" presId="urn:microsoft.com/office/officeart/2005/8/layout/process1"/>
    <dgm:cxn modelId="{D80030C4-EAE9-4BD8-A1C8-C117DE84A9F4}" type="presOf" srcId="{D449B1E8-BEC4-438C-8217-5F6EB846F6C2}" destId="{29B0B5A1-4561-4A6B-9155-2BD93EFCAA15}" srcOrd="0" destOrd="0" presId="urn:microsoft.com/office/officeart/2005/8/layout/process1"/>
    <dgm:cxn modelId="{CF06A1F9-624B-41FD-97FB-BCD243D82064}" type="presParOf" srcId="{658A623C-5260-49A6-9E9E-D2538F5E3FE0}" destId="{29B0B5A1-4561-4A6B-9155-2BD93EFCAA15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5068D95-34BA-457F-9EEB-6ADC0183B42D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9EA8AD-D88A-43A1-A6F2-86F75AC6C711}">
      <dgm:prSet/>
      <dgm:spPr>
        <a:solidFill>
          <a:schemeClr val="accent1">
            <a:hueOff val="0"/>
            <a:satOff val="0"/>
            <a:lumOff val="0"/>
          </a:schemeClr>
        </a:solidFill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“Hell…”</a:t>
          </a:r>
        </a:p>
      </dgm:t>
    </dgm:pt>
    <dgm:pt modelId="{6EDEB9B2-F421-4F41-85B6-27E0E489DBF4}" type="parTrans" cxnId="{FA0F45D1-C891-496E-94EC-696FED02E0EE}">
      <dgm:prSet/>
      <dgm:spPr/>
      <dgm:t>
        <a:bodyPr/>
        <a:lstStyle/>
        <a:p>
          <a:endParaRPr lang="en-US"/>
        </a:p>
      </dgm:t>
    </dgm:pt>
    <dgm:pt modelId="{822BE245-A30E-489D-B81D-76DD30D0EF6A}" type="sibTrans" cxnId="{FA0F45D1-C891-496E-94EC-696FED02E0EE}">
      <dgm:prSet/>
      <dgm:spPr/>
      <dgm:t>
        <a:bodyPr/>
        <a:lstStyle/>
        <a:p>
          <a:endParaRPr lang="en-US"/>
        </a:p>
      </dgm:t>
    </dgm:pt>
    <dgm:pt modelId="{D1420B04-6502-475B-AEC1-E7615ADDEED4}" type="pres">
      <dgm:prSet presAssocID="{B5068D95-34BA-457F-9EEB-6ADC0183B42D}" presName="Name0" presStyleCnt="0">
        <dgm:presLayoutVars>
          <dgm:dir/>
          <dgm:resizeHandles val="exact"/>
        </dgm:presLayoutVars>
      </dgm:prSet>
      <dgm:spPr/>
    </dgm:pt>
    <dgm:pt modelId="{9CC56744-32DA-4484-9B50-088FCB71D500}" type="pres">
      <dgm:prSet presAssocID="{AD9EA8AD-D88A-43A1-A6F2-86F75AC6C711}" presName="node" presStyleLbl="node1" presStyleIdx="0" presStyleCnt="1">
        <dgm:presLayoutVars>
          <dgm:bulletEnabled val="1"/>
        </dgm:presLayoutVars>
      </dgm:prSet>
      <dgm:spPr/>
    </dgm:pt>
  </dgm:ptLst>
  <dgm:cxnLst>
    <dgm:cxn modelId="{06DF0D6D-D5D7-4531-A376-5EA8F22535F8}" type="presOf" srcId="{B5068D95-34BA-457F-9EEB-6ADC0183B42D}" destId="{D1420B04-6502-475B-AEC1-E7615ADDEED4}" srcOrd="0" destOrd="0" presId="urn:microsoft.com/office/officeart/2005/8/layout/process1"/>
    <dgm:cxn modelId="{BEB3F04E-70FD-4C57-BC02-AA8F6E885F7B}" type="presOf" srcId="{AD9EA8AD-D88A-43A1-A6F2-86F75AC6C711}" destId="{9CC56744-32DA-4484-9B50-088FCB71D500}" srcOrd="0" destOrd="0" presId="urn:microsoft.com/office/officeart/2005/8/layout/process1"/>
    <dgm:cxn modelId="{FA0F45D1-C891-496E-94EC-696FED02E0EE}" srcId="{B5068D95-34BA-457F-9EEB-6ADC0183B42D}" destId="{AD9EA8AD-D88A-43A1-A6F2-86F75AC6C711}" srcOrd="0" destOrd="0" parTransId="{6EDEB9B2-F421-4F41-85B6-27E0E489DBF4}" sibTransId="{822BE245-A30E-489D-B81D-76DD30D0EF6A}"/>
    <dgm:cxn modelId="{D8B1F9D8-0E49-4AE9-A97C-070AB520B458}" type="presParOf" srcId="{D1420B04-6502-475B-AEC1-E7615ADDEED4}" destId="{9CC56744-32DA-4484-9B50-088FCB71D500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CBC98E2-AA72-41C2-87AA-1B482717A5A1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DAE75B-6FAF-46E2-BB68-74CF3F7CCEA2}">
      <dgm:prSet/>
      <dgm:spPr>
        <a:ln>
          <a:solidFill>
            <a:schemeClr val="lt1">
              <a:hueOff val="0"/>
              <a:satOff val="0"/>
              <a:lumOff val="0"/>
              <a:alpha val="48000"/>
            </a:schemeClr>
          </a:solidFill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gm:spPr>
      <dgm:t>
        <a:bodyPr/>
        <a:lstStyle/>
        <a:p>
          <a:pPr rtl="0"/>
          <a:r>
            <a:rPr lang="en-US"/>
            <a:t>“OK”</a:t>
          </a:r>
        </a:p>
      </dgm:t>
    </dgm:pt>
    <dgm:pt modelId="{B217D156-830D-4358-A5A4-463CDB569C61}" type="parTrans" cxnId="{0A7798A0-9434-4932-BA22-B7554E32D9DD}">
      <dgm:prSet/>
      <dgm:spPr/>
      <dgm:t>
        <a:bodyPr/>
        <a:lstStyle/>
        <a:p>
          <a:endParaRPr lang="en-US"/>
        </a:p>
      </dgm:t>
    </dgm:pt>
    <dgm:pt modelId="{DB2A19AC-388F-426B-9EAA-C101E5C8AFA5}" type="sibTrans" cxnId="{0A7798A0-9434-4932-BA22-B7554E32D9DD}">
      <dgm:prSet/>
      <dgm:spPr/>
      <dgm:t>
        <a:bodyPr/>
        <a:lstStyle/>
        <a:p>
          <a:endParaRPr lang="en-US"/>
        </a:p>
      </dgm:t>
    </dgm:pt>
    <dgm:pt modelId="{38DEAF39-DFA7-4B1A-BA79-86C044C43FFE}" type="pres">
      <dgm:prSet presAssocID="{1CBC98E2-AA72-41C2-87AA-1B482717A5A1}" presName="Name0" presStyleCnt="0">
        <dgm:presLayoutVars>
          <dgm:dir/>
          <dgm:resizeHandles val="exact"/>
        </dgm:presLayoutVars>
      </dgm:prSet>
      <dgm:spPr/>
    </dgm:pt>
    <dgm:pt modelId="{155B3D68-ED64-474C-8B48-05CC31CB6AFA}" type="pres">
      <dgm:prSet presAssocID="{DCDAE75B-6FAF-46E2-BB68-74CF3F7CCEA2}" presName="node" presStyleLbl="node1" presStyleIdx="0" presStyleCnt="1">
        <dgm:presLayoutVars>
          <dgm:bulletEnabled val="1"/>
        </dgm:presLayoutVars>
      </dgm:prSet>
      <dgm:spPr>
        <a:prstGeom prst="roundRect">
          <a:avLst/>
        </a:prstGeom>
      </dgm:spPr>
    </dgm:pt>
  </dgm:ptLst>
  <dgm:cxnLst>
    <dgm:cxn modelId="{1F6E3C73-C148-4A6D-90F6-F4353A9D7C4E}" type="presOf" srcId="{1CBC98E2-AA72-41C2-87AA-1B482717A5A1}" destId="{38DEAF39-DFA7-4B1A-BA79-86C044C43FFE}" srcOrd="0" destOrd="0" presId="urn:microsoft.com/office/officeart/2005/8/layout/process1"/>
    <dgm:cxn modelId="{CCB02858-DBBB-4FA1-A290-E9CF0A4840F0}" type="presOf" srcId="{DCDAE75B-6FAF-46E2-BB68-74CF3F7CCEA2}" destId="{155B3D68-ED64-474C-8B48-05CC31CB6AFA}" srcOrd="0" destOrd="0" presId="urn:microsoft.com/office/officeart/2005/8/layout/process1"/>
    <dgm:cxn modelId="{0A7798A0-9434-4932-BA22-B7554E32D9DD}" srcId="{1CBC98E2-AA72-41C2-87AA-1B482717A5A1}" destId="{DCDAE75B-6FAF-46E2-BB68-74CF3F7CCEA2}" srcOrd="0" destOrd="0" parTransId="{B217D156-830D-4358-A5A4-463CDB569C61}" sibTransId="{DB2A19AC-388F-426B-9EAA-C101E5C8AFA5}"/>
    <dgm:cxn modelId="{BFED039E-B84A-44CB-93BD-85E9530F5BA5}" type="presParOf" srcId="{38DEAF39-DFA7-4B1A-BA79-86C044C43FFE}" destId="{155B3D68-ED64-474C-8B48-05CC31CB6AFA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740F30-E9A4-49E7-909D-DB43499E782C}">
      <dsp:nvSpPr>
        <dsp:cNvPr id="0" name=""/>
        <dsp:cNvSpPr/>
      </dsp:nvSpPr>
      <dsp:spPr>
        <a:xfrm>
          <a:off x="550" y="0"/>
          <a:ext cx="1126599" cy="4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mainForm</a:t>
          </a:r>
        </a:p>
      </dsp:txBody>
      <dsp:txXfrm>
        <a:off x="13110" y="12560"/>
        <a:ext cx="1101479" cy="4037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C7A0E-0496-4971-934D-3124E9DF39EE}">
      <dsp:nvSpPr>
        <dsp:cNvPr id="0" name=""/>
        <dsp:cNvSpPr/>
      </dsp:nvSpPr>
      <dsp:spPr>
        <a:xfrm>
          <a:off x="550" y="0"/>
          <a:ext cx="1126598" cy="428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label1</a:t>
          </a:r>
        </a:p>
      </dsp:txBody>
      <dsp:txXfrm>
        <a:off x="13110" y="12560"/>
        <a:ext cx="1101478" cy="4037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B0B5A1-4561-4A6B-9155-2BD93EFCAA15}">
      <dsp:nvSpPr>
        <dsp:cNvPr id="0" name=""/>
        <dsp:cNvSpPr/>
      </dsp:nvSpPr>
      <dsp:spPr>
        <a:xfrm>
          <a:off x="550" y="0"/>
          <a:ext cx="1126599" cy="42883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button1</a:t>
          </a:r>
        </a:p>
      </dsp:txBody>
      <dsp:txXfrm>
        <a:off x="13110" y="12560"/>
        <a:ext cx="1101479" cy="40371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C56744-32DA-4484-9B50-088FCB71D500}">
      <dsp:nvSpPr>
        <dsp:cNvPr id="0" name=""/>
        <dsp:cNvSpPr/>
      </dsp:nvSpPr>
      <dsp:spPr>
        <a:xfrm>
          <a:off x="550" y="0"/>
          <a:ext cx="1126599" cy="42883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“Hell…”</a:t>
          </a:r>
        </a:p>
      </dsp:txBody>
      <dsp:txXfrm>
        <a:off x="13110" y="12560"/>
        <a:ext cx="1101479" cy="4037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B3D68-ED64-474C-8B48-05CC31CB6AFA}">
      <dsp:nvSpPr>
        <dsp:cNvPr id="0" name=""/>
        <dsp:cNvSpPr/>
      </dsp:nvSpPr>
      <dsp:spPr>
        <a:xfrm>
          <a:off x="550" y="0"/>
          <a:ext cx="1126599" cy="42883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 val="48000"/>
            </a:schemeClr>
          </a:solidFill>
          <a:prstDash val="solid"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“OK”</a:t>
          </a:r>
        </a:p>
      </dsp:txBody>
      <dsp:txXfrm>
        <a:off x="21484" y="20934"/>
        <a:ext cx="1084731" cy="38696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4A7093-1219-4E42-9D13-BF5429031E9C}" type="datetimeFigureOut">
              <a:rPr lang="en-US" smtClean="0"/>
              <a:pPr/>
              <a:t>9/19/2019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F1986A-8D2C-478D-8802-B6C06C97B3B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801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tnetperls.com/messagebox-show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0697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EF1986A-8D2C-478D-8802-B6C06C97B3B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3442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private void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AllCheckBoxes_CheckedChanged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(Object sender,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EventArgs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e) { // Check of the raiser of the event is a checked Checkbox. // Of course we also need to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cast it first. if (((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)sender).Checked) { // This is the correct control.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rb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(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RadioButton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)sender; } 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49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User interface modeling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development technique used by computer application programmers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92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Fixed = </a:t>
            </a:r>
            <a:r>
              <a:rPr lang="en-US" dirty="0" err="1"/>
              <a:t>không</a:t>
            </a:r>
            <a:r>
              <a:rPr lang="en-US" baseline="0" dirty="0"/>
              <a:t> resize </a:t>
            </a:r>
            <a:r>
              <a:rPr lang="en-US" baseline="0" dirty="0" err="1"/>
              <a:t>được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79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Show function shows the form in a non modal form. This means that you can click on the parent form.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ShowDialog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shows the form modally, meaning you cannot go to the parent form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 runs the main parent form, and makes that form the main form.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Application.Run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 is usually found in main.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74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Move: This event occurs when the form is moved. Although by default, when a form is instantiated and launched, the user does not move it, yet this event is triggered before the Load event occurs.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Load: This event occurs before a form is displayed for the first time.</a:t>
            </a:r>
          </a:p>
          <a:p>
            <a:pPr fontAlgn="base"/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VisibleChanged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This event occurs when the Visible property value changes.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Activated: This event occurs when the form is activated in code or by the user.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Shown: This event occurs whenever the form is first displayed.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Paint: This event occurs when the control is redrawn.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Deactivate: This event occurs when the form loses focus and is not the active form.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Closing: This event occurs when the form is closing.</a:t>
            </a:r>
          </a:p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Closed: This event occurs when the form is being closed.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13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366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 just met you,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this is crazy,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here's my number (delegate),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if something happens (event),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 me, maybe (callback)?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callback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executable code that is passed as an argument to other code.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01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239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https://www.dotnetperls.com/messagebox-show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EF1986A-8D2C-478D-8802-B6C06C97B3B9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34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7AE3CE-19B0-41A3-9898-AD2CAB2CBFD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EC122A-DBF7-4D56-B97A-495C7D2830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5A6B67-5385-4098-B10D-BC390A2211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8F6725-D91E-415D-8720-601CB0D1C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3B05DB-05E0-495B-9FE8-50827FBAFA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67D40-E70C-4449-B62D-AE0A00997EC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E34FE5-C2BE-4422-8EA4-1E3462DF6F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6DE59-54BB-4F2C-BFCA-9D772ED300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2ECC29-9F1E-4227-8D30-060C7D458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F8AD6-4B4F-4145-AE65-B4EC9A960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5355A0-A7DE-4ACC-B750-1DEEB014EE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4F8C8229-0385-4345-AD97-5B046B99A6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FF0000"/>
          </a:solidFill>
          <a:latin typeface="Arial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hyperlink" Target="ms-help://MS.VSCC.v80/MS.MSDN.v80/MS.NETDEVFX.v20.en/CPref17/html/M_System_Windows_Forms_MessageBox_Show_3_a93b660b.htm" TargetMode="External"/><Relationship Id="rId3" Type="http://schemas.openxmlformats.org/officeDocument/2006/relationships/hyperlink" Target="ms-help://MS.VSCC.v80/MS.MSDN.v80/MS.NETDEVFX.v20.en/CPref17/html/M_System_Windows_Forms_MessageBox_Show_1_16219e3a.htm" TargetMode="External"/><Relationship Id="rId7" Type="http://schemas.openxmlformats.org/officeDocument/2006/relationships/hyperlink" Target="ms-help://MS.VSCC.v80/MS.MSDN.v80/MS.NETDEVFX.v20.en/CPref17/html/M_System_Windows_Forms_MessageBox_Show_2_68e58458.htm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ms-help://MS.VSCC.v80/MS.MSDN.v80/MS.NETDEVFX.v20.en/CPref17/html/M_System_Windows_Forms_MessageBox_Show_2_7e298946.htm" TargetMode="External"/><Relationship Id="rId5" Type="http://schemas.openxmlformats.org/officeDocument/2006/relationships/hyperlink" Target="ms-help://MS.VSCC.v80/MS.MSDN.v80/MS.NETDEVFX.v20.en/CPref17/html/M_System_Windows_Forms_MessageBox_Show_2_880db9ae.htm" TargetMode="External"/><Relationship Id="rId4" Type="http://schemas.openxmlformats.org/officeDocument/2006/relationships/hyperlink" Target="ms-help://MS.VSCC.v80/MS.MSDN.v80/MS.NETDEVFX.v20.en/CPref17/html/M_System_Windows_Forms_MessageBox_Show_1_d460c748.htm" TargetMode="Externa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50"/>
          <p:cNvSpPr txBox="1">
            <a:spLocks noChangeArrowheads="1"/>
          </p:cNvSpPr>
          <p:nvPr/>
        </p:nvSpPr>
        <p:spPr bwMode="auto">
          <a:xfrm>
            <a:off x="539552" y="1772816"/>
            <a:ext cx="8604448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Arial" charset="0"/>
                <a:cs typeface="Arial" charset="0"/>
              </a:defRPr>
            </a:lvl9pPr>
          </a:lstStyle>
          <a:p>
            <a:pPr algn="l"/>
            <a:r>
              <a:rPr lang="en-US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Lập</a:t>
            </a:r>
            <a:r>
              <a:rPr lang="en-US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60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trình</a:t>
            </a:r>
            <a:r>
              <a:rPr lang="en-US" sz="60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GUI</a:t>
            </a:r>
            <a:endParaRPr lang="es-ES" sz="6000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Application class</a:t>
            </a:r>
          </a:p>
        </p:txBody>
      </p:sp>
      <p:graphicFrame>
        <p:nvGraphicFramePr>
          <p:cNvPr id="8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2878626"/>
              </p:ext>
            </p:extLst>
          </p:nvPr>
        </p:nvGraphicFramePr>
        <p:xfrm>
          <a:off x="457200" y="1600200"/>
          <a:ext cx="8229600" cy="266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59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436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Stops all running message loops and closes all windows in the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application. Note that this may not force the application to exit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Run(f)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Starts a standard message loop on the current thread. If a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 is given, also makes that form visible.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DoEvents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Processes any Windows messages currently in the message</a:t>
                      </a:r>
                    </a:p>
                    <a:p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queue.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893621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62818" y="40773"/>
            <a:ext cx="8215370" cy="681725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/>
              <a:t>class ImageOpen : Form</a:t>
            </a:r>
          </a:p>
          <a:p>
            <a:r>
              <a:rPr lang="en-US" sz="1900"/>
              <a:t>    {</a:t>
            </a:r>
          </a:p>
          <a:p>
            <a:r>
              <a:rPr lang="en-US" sz="1900"/>
              <a:t>        protected string strProgName;</a:t>
            </a:r>
          </a:p>
          <a:p>
            <a:r>
              <a:rPr lang="en-US" sz="1900"/>
              <a:t>        protected string strFileName;</a:t>
            </a:r>
          </a:p>
          <a:p>
            <a:r>
              <a:rPr lang="en-US" sz="1900"/>
              <a:t>        protected Image image;        </a:t>
            </a:r>
          </a:p>
          <a:p>
            <a:r>
              <a:rPr lang="en-US" sz="1900"/>
              <a:t>        public ImageOpen()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Text = strProgName = "Image Open";</a:t>
            </a:r>
          </a:p>
          <a:p>
            <a:r>
              <a:rPr lang="en-US" sz="1900"/>
              <a:t>            ResizeRedraw = true;</a:t>
            </a:r>
          </a:p>
          <a:p>
            <a:endParaRPr lang="en-US" sz="1900"/>
          </a:p>
          <a:p>
            <a:r>
              <a:rPr lang="en-US" sz="1900"/>
              <a:t>            Menu = new MainMenu();</a:t>
            </a:r>
          </a:p>
          <a:p>
            <a:r>
              <a:rPr lang="en-US" sz="1900"/>
              <a:t>            Menu.MenuItems.Add("&amp;File");</a:t>
            </a:r>
          </a:p>
          <a:p>
            <a:r>
              <a:rPr lang="en-US" sz="1900"/>
              <a:t>            Menu.MenuItems[0].MenuItems.Add(new MenuItem("&amp;Open...",</a:t>
            </a:r>
          </a:p>
          <a:p>
            <a:r>
              <a:rPr lang="en-US" sz="1900"/>
              <a:t>                                     new EventHandler(MenuFileOpenOnClick),</a:t>
            </a:r>
          </a:p>
          <a:p>
            <a:r>
              <a:rPr lang="en-US" sz="1900"/>
              <a:t>                                     Shortcut.CtrlO));</a:t>
            </a:r>
          </a:p>
          <a:p>
            <a:r>
              <a:rPr lang="en-US" sz="1900"/>
              <a:t>        }</a:t>
            </a:r>
          </a:p>
          <a:p>
            <a:r>
              <a:rPr lang="en-US" sz="1900"/>
              <a:t>       protected override void OnPaint(PaintEventArgs pea)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Graphics grfx = pea.Graphics;</a:t>
            </a:r>
          </a:p>
          <a:p>
            <a:endParaRPr lang="en-US" sz="1900"/>
          </a:p>
          <a:p>
            <a:r>
              <a:rPr lang="en-US" sz="1900"/>
              <a:t>            if (image != null)</a:t>
            </a:r>
          </a:p>
          <a:p>
            <a:r>
              <a:rPr lang="en-US" sz="1900"/>
              <a:t>                grfx.DrawImage(image, 0, 0);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251520" y="0"/>
            <a:ext cx="8715436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void MenuFileOpenOnClick(object obj, EventArgs ea)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OpenFileDialog dlg = new OpenFileDialog();</a:t>
            </a:r>
          </a:p>
          <a:p>
            <a:endParaRPr lang="en-US"/>
          </a:p>
          <a:p>
            <a:r>
              <a:rPr lang="en-US"/>
              <a:t>            dlg.Filter = "All Image Files|*.bmp;*.ico;*.gif;*.jpeg;*.jpg;" +</a:t>
            </a:r>
          </a:p>
          <a:p>
            <a:r>
              <a:rPr lang="en-US"/>
              <a:t>                                "*.jfif;*.png;*.tif;*.tiff;*.wmf;*.emf|" +</a:t>
            </a:r>
          </a:p>
          <a:p>
            <a:r>
              <a:rPr lang="en-US"/>
              <a:t>                         "Windows Bitmap (*.bmp)|*.bmp|" +</a:t>
            </a:r>
          </a:p>
          <a:p>
            <a:r>
              <a:rPr lang="en-US"/>
              <a:t>                         "All Files (*.*)|*.*“;            </a:t>
            </a:r>
          </a:p>
          <a:p>
            <a:r>
              <a:rPr lang="en-US"/>
              <a:t>            if (dlg.ShowDialog() == DialogResult.OK)</a:t>
            </a:r>
          </a:p>
          <a:p>
            <a:r>
              <a:rPr lang="en-US"/>
              <a:t>            {</a:t>
            </a:r>
          </a:p>
          <a:p>
            <a:r>
              <a:rPr lang="en-US"/>
              <a:t>                try</a:t>
            </a:r>
          </a:p>
          <a:p>
            <a:r>
              <a:rPr lang="en-US"/>
              <a:t>                {</a:t>
            </a:r>
          </a:p>
          <a:p>
            <a:r>
              <a:rPr lang="en-US"/>
              <a:t>                    image = Image.FromFile(dlg.FileName);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    catch (Exception exc)</a:t>
            </a:r>
          </a:p>
          <a:p>
            <a:r>
              <a:rPr lang="en-US"/>
              <a:t>                {</a:t>
            </a:r>
          </a:p>
          <a:p>
            <a:r>
              <a:rPr lang="en-US"/>
              <a:t>                    MessageBox.Show(exc.Message, strProgName);</a:t>
            </a:r>
          </a:p>
          <a:p>
            <a:r>
              <a:rPr lang="en-US"/>
              <a:t>                    return;</a:t>
            </a:r>
          </a:p>
          <a:p>
            <a:r>
              <a:rPr lang="en-US"/>
              <a:t>                }</a:t>
            </a:r>
          </a:p>
          <a:p>
            <a:r>
              <a:rPr lang="en-US"/>
              <a:t>                strFileName = dlg.FileName;</a:t>
            </a:r>
          </a:p>
          <a:p>
            <a:r>
              <a:rPr lang="en-US"/>
              <a:t>                Text = strProgName + " - " + Path.GetFileName(strFileName);</a:t>
            </a:r>
          </a:p>
          <a:p>
            <a:r>
              <a:rPr lang="en-US"/>
              <a:t>                Invalidate();</a:t>
            </a:r>
          </a:p>
          <a:p>
            <a:r>
              <a:rPr lang="en-US"/>
              <a:t>            }</a:t>
            </a:r>
          </a:p>
          <a:p>
            <a:r>
              <a:rPr lang="en-US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Các Dialog có sẵn không thể đáp ứng hết nhu cầu của người sử dụng.</a:t>
            </a:r>
          </a:p>
          <a:p>
            <a:r>
              <a:rPr lang="en-US"/>
              <a:t>Tạo mới Dialog tương tự như tạo 1 form</a:t>
            </a:r>
          </a:p>
          <a:p>
            <a:r>
              <a:rPr lang="en-US"/>
              <a:t>Không chứa phương thức Main()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TẠO MỚI DIALOG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Sử dụng thuộc tính DialogResult</a:t>
            </a:r>
          </a:p>
          <a:p>
            <a:pPr lvl="1"/>
            <a:r>
              <a:rPr lang="en-US"/>
              <a:t>Abort</a:t>
            </a:r>
          </a:p>
          <a:p>
            <a:pPr lvl="1"/>
            <a:r>
              <a:rPr lang="en-US"/>
              <a:t>Cancel</a:t>
            </a:r>
          </a:p>
          <a:p>
            <a:pPr lvl="1"/>
            <a:r>
              <a:rPr lang="en-US"/>
              <a:t>Ignore</a:t>
            </a:r>
          </a:p>
          <a:p>
            <a:pPr lvl="1"/>
            <a:r>
              <a:rPr lang="en-US"/>
              <a:t>No</a:t>
            </a:r>
          </a:p>
          <a:p>
            <a:pPr lvl="1"/>
            <a:r>
              <a:rPr lang="en-US"/>
              <a:t>None</a:t>
            </a:r>
          </a:p>
          <a:p>
            <a:pPr lvl="1"/>
            <a:r>
              <a:rPr lang="en-US"/>
              <a:t>OK</a:t>
            </a:r>
          </a:p>
          <a:p>
            <a:pPr lvl="1"/>
            <a:r>
              <a:rPr lang="en-US"/>
              <a:t>Retry</a:t>
            </a:r>
          </a:p>
          <a:p>
            <a:pPr lvl="1"/>
            <a:r>
              <a:rPr lang="en-US"/>
              <a:t>Yes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LẤY THÔNG TIN PHẢN HỒI</a:t>
            </a:r>
          </a:p>
        </p:txBody>
      </p:sp>
    </p:spTree>
    <p:extLst>
      <p:ext uri="{BB962C8B-B14F-4D97-AF65-F5344CB8AC3E}">
        <p14:creationId xmlns:p14="http://schemas.microsoft.com/office/powerpoint/2010/main" val="86414918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1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77281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772816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282" y="142852"/>
            <a:ext cx="7286676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SimpleDialogBox</a:t>
            </a:r>
            <a:r>
              <a:rPr lang="en-US" sz="2000"/>
              <a:t>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public SimpleDialogBox()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 Box“;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FormBorderStyle = FormBorderStyle.FixedDialog;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ControlBox = false; MaximizeBox = false;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MinimizeBox = false;ShowInTaskbar = false;</a:t>
            </a:r>
          </a:p>
          <a:p>
            <a:r>
              <a:rPr lang="en-US" sz="2000"/>
              <a:t>            Button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"OK";</a:t>
            </a:r>
          </a:p>
          <a:p>
            <a:r>
              <a:rPr lang="en-US" sz="2000"/>
              <a:t>            btn.Location = new Point(50, 50);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btn.Click += new EventHandler(ButtonOkOnClick);</a:t>
            </a:r>
          </a:p>
          <a:p>
            <a:r>
              <a:rPr lang="en-US" sz="2000"/>
              <a:t>           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"Cancel";</a:t>
            </a:r>
          </a:p>
          <a:p>
            <a:r>
              <a:rPr lang="en-US" sz="2000"/>
              <a:t>            btn.Location = new Point(50, 100);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btn.Click += new EventHandler(ButtonCancelOnClick);</a:t>
            </a:r>
          </a:p>
          <a:p>
            <a:r>
              <a:rPr lang="en-US" sz="2000"/>
              <a:t>    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10" y="1714488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63396" y="1483037"/>
            <a:ext cx="7000892" cy="317009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ButtonOkOnClick(object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DialogResult = DialogResult.OK;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ButtonCancelOnClick(object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DialogResult = DialogResult.Cancel;</a:t>
            </a:r>
          </a:p>
          <a:p>
            <a:r>
              <a:rPr lang="en-US" sz="2000"/>
              <a:t>        }</a:t>
            </a:r>
          </a:p>
          <a:p>
            <a:endParaRPr lang="en-US" sz="2000"/>
          </a:p>
          <a:p>
            <a:r>
              <a:rPr lang="en-US" sz="2000"/>
              <a:t>    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786710" y="1714488"/>
            <a:ext cx="973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0.1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1046" y="394692"/>
            <a:ext cx="8929718" cy="594008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</a:t>
            </a:r>
            <a:r>
              <a:rPr lang="en-US" sz="2000"/>
              <a:t>g : 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string strDisplay = "“;        </a:t>
            </a:r>
          </a:p>
          <a:p>
            <a:r>
              <a:rPr lang="en-US" sz="2000"/>
              <a:t>        public SimpleDialog()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Dialog“;</a:t>
            </a:r>
          </a:p>
          <a:p>
            <a:r>
              <a:rPr lang="en-US" sz="2000"/>
              <a:t>            Menu = new MainMenu();</a:t>
            </a:r>
          </a:p>
          <a:p>
            <a:r>
              <a:rPr lang="en-US" sz="2000"/>
              <a:t>            Menu.MenuItems.Add("&amp;Dialog!", new EventHandler(MenuOnClick));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MenuOnClick(object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SimpleDialogBox dlg = new SimpleDialogBox();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dlg.ShowDialog();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strDisplay = "Dialog box terminated with " + dlg.DialogResult + "!";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Invalidate();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protected override void OnPaint(PaintEventArgs pea)</a:t>
            </a:r>
          </a:p>
          <a:p>
            <a:r>
              <a:rPr lang="en-US" sz="2000"/>
              <a:t>        {…..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32" y="66045"/>
            <a:ext cx="7286676" cy="6863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</a:t>
            </a:r>
            <a:r>
              <a:rPr lang="en-US" sz="2000" b="1">
                <a:solidFill>
                  <a:srgbClr val="FF0000"/>
                </a:solidFill>
              </a:rPr>
              <a:t>SimpleDialogBox</a:t>
            </a:r>
            <a:r>
              <a:rPr lang="en-US" sz="2000"/>
              <a:t>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public SimpleDialogBox()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Text = "Simple Dialog Box“;</a:t>
            </a:r>
          </a:p>
          <a:p>
            <a:r>
              <a:rPr lang="en-US" sz="2000"/>
              <a:t>            FormBorderStyle = FormBorderStyle.FixedDialog;</a:t>
            </a:r>
          </a:p>
          <a:p>
            <a:r>
              <a:rPr lang="en-US" sz="2000"/>
              <a:t>            ControlBox = false; MaximizeBox = false;</a:t>
            </a:r>
          </a:p>
          <a:p>
            <a:r>
              <a:rPr lang="en-US" sz="2000"/>
              <a:t>            MinimizeBox = false;ShowInTaskbar = false;</a:t>
            </a:r>
          </a:p>
          <a:p>
            <a:r>
              <a:rPr lang="en-US" sz="2000"/>
              <a:t>            Button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"OK";</a:t>
            </a:r>
          </a:p>
          <a:p>
            <a:r>
              <a:rPr lang="en-US" sz="2000"/>
              <a:t>            btn.Location = new Point(50, 50);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 btn.DialogResult = DialogResult.OK;</a:t>
            </a:r>
          </a:p>
          <a:p>
            <a:r>
              <a:rPr lang="en-US" sz="2000"/>
              <a:t>            btn = new Button();</a:t>
            </a:r>
          </a:p>
          <a:p>
            <a:r>
              <a:rPr lang="en-US" sz="2000"/>
              <a:t>            btn.Parent = this;</a:t>
            </a:r>
          </a:p>
          <a:p>
            <a:r>
              <a:rPr lang="en-US" sz="2000"/>
              <a:t>            btn.Text = "Cancel";</a:t>
            </a:r>
          </a:p>
          <a:p>
            <a:r>
              <a:rPr lang="en-US" sz="2000"/>
              <a:t>            btn.Location = new Point(50, 100);</a:t>
            </a:r>
          </a:p>
          <a:p>
            <a:r>
              <a:rPr lang="en-US" sz="2000"/>
              <a:t>            btn.Size = new Size(10 * Font.Height, 2 * Font.Height);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btn.DialogResult = DialogResult.Cancel;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15206" y="2643182"/>
            <a:ext cx="192879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Phiên</a:t>
            </a:r>
          </a:p>
          <a:p>
            <a:r>
              <a:rPr lang="en-US" sz="2400"/>
              <a:t>bản</a:t>
            </a:r>
          </a:p>
          <a:p>
            <a:r>
              <a:rPr lang="en-US" sz="2400"/>
              <a:t>0.2:</a:t>
            </a:r>
          </a:p>
          <a:p>
            <a:r>
              <a:rPr lang="en-US" sz="2400"/>
              <a:t>Dùng</a:t>
            </a:r>
          </a:p>
          <a:p>
            <a:r>
              <a:rPr lang="en-US" sz="2400"/>
              <a:t>Property</a:t>
            </a:r>
          </a:p>
          <a:p>
            <a:r>
              <a:rPr lang="en-US" sz="2400"/>
              <a:t>DialogResult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144" y="2708920"/>
            <a:ext cx="181402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360" y="1707636"/>
            <a:ext cx="3474640" cy="347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5184576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public static void Main()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 form1 = new Form();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 form2 = new Form();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form1.Text = "Form passed to Run()";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form2.Text = "Second form";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form2.Show();</a:t>
            </a:r>
          </a:p>
          <a:p>
            <a:pPr marL="0" indent="0">
              <a:buNone/>
            </a:pPr>
            <a:endParaRPr lang="en-US" sz="2000" dirty="0">
              <a:latin typeface="Consolas" pitchFamily="49" charset="0"/>
              <a:cs typeface="Consolas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(form1);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MessageBox.Show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() has returned 				control back to Main. Bye, 				bye!", "</a:t>
            </a:r>
            <a:r>
              <a:rPr lang="en-US" sz="2000" dirty="0" err="1">
                <a:latin typeface="Consolas" pitchFamily="49" charset="0"/>
                <a:cs typeface="Consolas" pitchFamily="49" charset="0"/>
              </a:rPr>
              <a:t>TwoForms</a:t>
            </a:r>
            <a:r>
              <a:rPr lang="en-US" sz="2000" dirty="0">
                <a:latin typeface="Consolas" pitchFamily="49" charset="0"/>
                <a:cs typeface="Consolas" pitchFamily="49" charset="0"/>
              </a:rPr>
              <a:t>");</a:t>
            </a:r>
          </a:p>
          <a:p>
            <a:pPr marL="0" indent="0">
              <a:buNone/>
            </a:pPr>
            <a:r>
              <a:rPr lang="en-US" sz="20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3</a:t>
            </a:r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Modeless Dialog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3196" y="1772816"/>
            <a:ext cx="33123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72816"/>
            <a:ext cx="3312368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040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3</a:t>
            </a:r>
          </a:p>
        </p:txBody>
      </p:sp>
      <p:pic>
        <p:nvPicPr>
          <p:cNvPr id="1167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32078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67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532078"/>
            <a:ext cx="3960440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4734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8477372"/>
              </p:ext>
            </p:extLst>
          </p:nvPr>
        </p:nvGraphicFramePr>
        <p:xfrm>
          <a:off x="446856" y="1491064"/>
          <a:ext cx="8229600" cy="4668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31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4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17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FormBorderStyle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FixedDialog</a:t>
                      </a:r>
                      <a:r>
                        <a:rPr lang="en-US" sz="2400" dirty="0"/>
                        <a:t>, Fixed3D…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Kiểu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đường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baseline="0" dirty="0" err="1"/>
                        <a:t>viền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ControlBox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Có</a:t>
                      </a:r>
                      <a:r>
                        <a:rPr lang="en-US" sz="2400" baseline="0" dirty="0"/>
                        <a:t> system menu box?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MaximizeBox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MinimizeBox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ShowInTaskBar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StartPosition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FormStartPosition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AU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StartPosition</a:t>
            </a:r>
            <a:r>
              <a:rPr lang="en-AU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- </a:t>
            </a:r>
            <a:r>
              <a:rPr lang="en-AU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FormBorderStyle</a:t>
            </a:r>
            <a:r>
              <a:rPr lang="en-AU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b="1" dirty="0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Rectangle 7"/>
          <p:cNvSpPr txBox="1">
            <a:spLocks noChangeArrowheads="1"/>
          </p:cNvSpPr>
          <p:nvPr/>
        </p:nvSpPr>
        <p:spPr bwMode="auto">
          <a:xfrm>
            <a:off x="285720" y="2073484"/>
            <a:ext cx="8385175" cy="121264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CentreParent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AU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modal dialogs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CentreScreen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AU" sz="26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</a:t>
            </a:r>
            <a:r>
              <a:rPr kumimoji="0" lang="en-AU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 form hay splash screen </a:t>
            </a:r>
          </a:p>
          <a:p>
            <a:pPr marL="533400" marR="0" lvl="0" indent="-5334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AU" sz="2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WindowsDefaultLocation</a:t>
            </a:r>
            <a:endParaRPr kumimoji="0" lang="en-AU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381000" y="4092575"/>
            <a:ext cx="8385175" cy="1612749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AU" sz="2600" b="1" dirty="0" err="1"/>
              <a:t>FixedDialog</a:t>
            </a:r>
            <a:r>
              <a:rPr lang="en-AU" sz="2600" dirty="0"/>
              <a:t> : modal dialog boxes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AU" sz="2600" b="1" dirty="0" err="1"/>
              <a:t>FixedSingle</a:t>
            </a:r>
            <a:r>
              <a:rPr lang="en-AU" sz="2600" dirty="0"/>
              <a:t> : main form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AU" sz="2600" b="1" dirty="0"/>
              <a:t>None</a:t>
            </a:r>
            <a:r>
              <a:rPr lang="en-AU" sz="2600" dirty="0"/>
              <a:t> : splash screen </a:t>
            </a:r>
          </a:p>
          <a:p>
            <a:pPr marL="533400" indent="-53340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90000"/>
              <a:buFont typeface="Wingdings" pitchFamily="2" charset="2"/>
              <a:buBlip>
                <a:blip r:embed="rId3"/>
              </a:buBlip>
            </a:pPr>
            <a:r>
              <a:rPr lang="en-AU" sz="2600" b="1" dirty="0"/>
              <a:t>Sizable</a:t>
            </a:r>
            <a:endParaRPr lang="en-AU" sz="2600" dirty="0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9456193"/>
              </p:ext>
            </p:extLst>
          </p:nvPr>
        </p:nvGraphicFramePr>
        <p:xfrm>
          <a:off x="457200" y="1477352"/>
          <a:ext cx="8229600" cy="47599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4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SizeGripStyle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/>
                        <a:t>SizeGripStyle</a:t>
                      </a:r>
                      <a:r>
                        <a:rPr lang="en-US" sz="2400" dirty="0"/>
                        <a:t>: Show, Hide…</a:t>
                      </a:r>
                    </a:p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WindowState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FormWindowState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r>
                        <a:rPr lang="en-US" sz="2400" b="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24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Normal, </a:t>
                      </a:r>
                      <a:r>
                        <a:rPr lang="en-US" sz="2400" b="0" dirty="0"/>
                        <a:t>Maximized, Minimized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TopMost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err="1"/>
                        <a:t>bool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ForeColor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font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423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Properties</a:t>
            </a:r>
          </a:p>
        </p:txBody>
      </p:sp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4771539"/>
              </p:ext>
            </p:extLst>
          </p:nvPr>
        </p:nvGraphicFramePr>
        <p:xfrm>
          <a:off x="457200" y="1423680"/>
          <a:ext cx="8229600" cy="201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859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Thuộc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tính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Kiểu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tả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/>
                        <a:t>AcceptButton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Which button is clicked when Enter is 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0" dirty="0" err="1"/>
                        <a:t>CancelButton</a:t>
                      </a:r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Which button is clicked when ESC is pressed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4142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6856" y="1528192"/>
            <a:ext cx="8229600" cy="4997152"/>
          </a:xfrm>
        </p:spPr>
        <p:txBody>
          <a:bodyPr/>
          <a:lstStyle/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static void Main(string[]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Form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new Form();</a:t>
            </a:r>
          </a:p>
          <a:p>
            <a:pPr marL="0" indent="0" defTabSz="738188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form.Text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"Form Properties";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form.BackColor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System.Drawing.Color.BlanchedAlmond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form.Width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*= 2;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form.Height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/= 2;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form.FormBorderStyle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FormBorderStyle.FixedSingle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form.MaximizeBox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form.Cursor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Cursors.Hand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form.StartPosition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FormStartPosition.CenterScreen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marL="0" indent="0" defTabSz="738188">
              <a:buNone/>
            </a:pPr>
            <a:endParaRPr lang="en-US" sz="1800" dirty="0">
              <a:latin typeface="Consolas" pitchFamily="49" charset="0"/>
              <a:cs typeface="Consolas" pitchFamily="49" charset="0"/>
            </a:endParaRP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1800" dirty="0" err="1">
                <a:latin typeface="Consolas" pitchFamily="49" charset="0"/>
                <a:cs typeface="Consolas" pitchFamily="49" charset="0"/>
              </a:rPr>
              <a:t>Application.Run</a:t>
            </a:r>
            <a:r>
              <a:rPr lang="en-US" sz="1800" dirty="0">
                <a:latin typeface="Consolas" pitchFamily="49" charset="0"/>
                <a:cs typeface="Consolas" pitchFamily="49" charset="0"/>
              </a:rPr>
              <a:t>(form);</a:t>
            </a:r>
          </a:p>
          <a:p>
            <a:pPr marL="0" indent="0" defTabSz="738188">
              <a:buNone/>
            </a:pPr>
            <a:r>
              <a:rPr lang="en-US" sz="18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4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4</a:t>
            </a:r>
          </a:p>
        </p:txBody>
      </p:sp>
      <p:pic>
        <p:nvPicPr>
          <p:cNvPr id="1177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564904"/>
            <a:ext cx="7618560" cy="1904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Show()</a:t>
            </a:r>
          </a:p>
          <a:p>
            <a:r>
              <a:rPr lang="en-US" dirty="0" err="1"/>
              <a:t>ShowDialog</a:t>
            </a:r>
            <a:r>
              <a:rPr lang="en-US" dirty="0"/>
              <a:t>();</a:t>
            </a:r>
          </a:p>
          <a:p>
            <a:r>
              <a:rPr lang="en-US" dirty="0"/>
              <a:t>Hide();</a:t>
            </a:r>
          </a:p>
          <a:p>
            <a:r>
              <a:rPr lang="en-US" dirty="0"/>
              <a:t>Close();</a:t>
            </a:r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Method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953000"/>
          </a:xfrm>
        </p:spPr>
        <p:txBody>
          <a:bodyPr>
            <a:normAutofit/>
          </a:bodyPr>
          <a:lstStyle/>
          <a:p>
            <a:r>
              <a:rPr lang="en-US" sz="3600" dirty="0"/>
              <a:t>User interface modeling</a:t>
            </a:r>
          </a:p>
          <a:p>
            <a:r>
              <a:rPr lang="en-US" sz="3600" dirty="0"/>
              <a:t>User interface architecture</a:t>
            </a:r>
          </a:p>
          <a:p>
            <a:r>
              <a:rPr lang="en-US" sz="3600" dirty="0"/>
              <a:t>User interface coding</a:t>
            </a:r>
          </a:p>
          <a:p>
            <a:r>
              <a:rPr lang="en-US" sz="3600" dirty="0"/>
              <a:t>HCI = </a:t>
            </a:r>
            <a:r>
              <a:rPr lang="en-US" b="1" dirty="0"/>
              <a:t>human–computer interaction</a:t>
            </a:r>
            <a:endParaRPr lang="en-US" sz="3600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Lập trình GUI</a:t>
            </a:r>
          </a:p>
        </p:txBody>
      </p:sp>
    </p:spTree>
    <p:extLst>
      <p:ext uri="{BB962C8B-B14F-4D97-AF65-F5344CB8AC3E}">
        <p14:creationId xmlns:p14="http://schemas.microsoft.com/office/powerpoint/2010/main" val="8917274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763688" y="336379"/>
            <a:ext cx="5544616" cy="62609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Click </a:t>
            </a:r>
          </a:p>
          <a:p>
            <a:r>
              <a:rPr lang="en-US" dirty="0"/>
              <a:t>DoubleClick </a:t>
            </a:r>
          </a:p>
          <a:p>
            <a:r>
              <a:rPr lang="en-US" dirty="0" err="1"/>
              <a:t>KeyDown</a:t>
            </a:r>
            <a:r>
              <a:rPr lang="en-US" dirty="0"/>
              <a:t> </a:t>
            </a:r>
          </a:p>
          <a:p>
            <a:r>
              <a:rPr lang="en-US" dirty="0" err="1"/>
              <a:t>MouseHover</a:t>
            </a:r>
            <a:r>
              <a:rPr lang="en-US" dirty="0"/>
              <a:t> </a:t>
            </a:r>
          </a:p>
          <a:p>
            <a:r>
              <a:rPr lang="en-US" dirty="0"/>
              <a:t>Paint </a:t>
            </a:r>
          </a:p>
          <a:p>
            <a:r>
              <a:rPr lang="en-US" dirty="0"/>
              <a:t>Resize</a:t>
            </a:r>
          </a:p>
          <a:p>
            <a:r>
              <a:rPr lang="en-US" dirty="0"/>
              <a:t>……</a:t>
            </a:r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Event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Sự kiên form Load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class Program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static void Main(string[] args)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</a:t>
            </a:r>
            <a:r>
              <a:rPr lang="en-US" sz="2000" dirty="0"/>
              <a:t>	</a:t>
            </a:r>
            <a:r>
              <a:rPr lang="en-US" sz="2000" noProof="1"/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    Form f = new </a:t>
            </a:r>
            <a:r>
              <a:rPr lang="en-US" sz="2000" noProof="1">
                <a:solidFill>
                  <a:srgbClr val="FF0000"/>
                </a:solidFill>
              </a:rPr>
              <a:t>Form</a:t>
            </a:r>
            <a:r>
              <a:rPr lang="en-US" sz="2000" noProof="1"/>
              <a:t>();                     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            f.Load += new </a:t>
            </a:r>
            <a:r>
              <a:rPr lang="en-US" sz="2000" noProof="1">
                <a:solidFill>
                  <a:srgbClr val="FF0000"/>
                </a:solidFill>
              </a:rPr>
              <a:t>EventHandler</a:t>
            </a:r>
            <a:r>
              <a:rPr lang="en-US" sz="2000" noProof="1"/>
              <a:t>(f_Load);</a:t>
            </a:r>
            <a:endParaRPr lang="en-US" sz="2000" dirty="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/>
              <a:t>		    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noProof="1">
                <a:solidFill>
                  <a:srgbClr val="FF0000"/>
                </a:solidFill>
              </a:rPr>
              <a:t>Application.Run</a:t>
            </a:r>
            <a:r>
              <a:rPr lang="en-US" sz="2000" noProof="1"/>
              <a:t>(f);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</a:t>
            </a:r>
            <a:r>
              <a:rPr lang="en-US" sz="2000" dirty="0"/>
              <a:t>   </a:t>
            </a:r>
            <a:r>
              <a:rPr lang="en-US" sz="2000" noProof="1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private static void f_Load(object sender, EventArgs e)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    MessageBox.Show("Hello ");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noProof="1"/>
              <a:t>        }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noProof="1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12777"/>
            <a:ext cx="8229600" cy="4032448"/>
          </a:xfrm>
        </p:spPr>
        <p:txBody>
          <a:bodyPr/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i="1" dirty="0"/>
              <a:t>event</a:t>
            </a:r>
            <a:r>
              <a:rPr lang="en-US" sz="2400" dirty="0"/>
              <a:t>  </a:t>
            </a:r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biểu</a:t>
            </a:r>
            <a:r>
              <a:rPr lang="en-US" sz="2400" dirty="0"/>
              <a:t> </a:t>
            </a:r>
            <a:r>
              <a:rPr lang="en-US" sz="2400" dirty="0" err="1"/>
              <a:t>diễn</a:t>
            </a:r>
            <a:r>
              <a:rPr lang="en-US" sz="2400" dirty="0"/>
              <a:t> </a:t>
            </a:r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hành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endParaRPr lang="en-US" sz="2400" dirty="0"/>
          </a:p>
          <a:p>
            <a:r>
              <a:rPr lang="en-US" sz="2400" dirty="0" err="1"/>
              <a:t>Ví</a:t>
            </a:r>
            <a:r>
              <a:rPr lang="en-US" sz="2400" dirty="0"/>
              <a:t> </a:t>
            </a:r>
            <a:r>
              <a:rPr lang="en-US" sz="2400" dirty="0" err="1"/>
              <a:t>dụ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The mouse is moved or button clicked</a:t>
            </a:r>
          </a:p>
          <a:p>
            <a:pPr lvl="1"/>
            <a:r>
              <a:rPr lang="en-US" sz="2400" dirty="0"/>
              <a:t>The mouse is dragged</a:t>
            </a:r>
          </a:p>
          <a:p>
            <a:pPr lvl="1"/>
            <a:r>
              <a:rPr lang="en-US" sz="2400" dirty="0"/>
              <a:t>A graphical button is clicked</a:t>
            </a:r>
          </a:p>
          <a:p>
            <a:pPr lvl="1"/>
            <a:r>
              <a:rPr lang="en-US" sz="2400" dirty="0"/>
              <a:t>A keyboard key is pressed</a:t>
            </a:r>
          </a:p>
          <a:p>
            <a:pPr lvl="1"/>
            <a:r>
              <a:rPr lang="en-US" sz="2400" dirty="0"/>
              <a:t>A timer expires</a:t>
            </a:r>
          </a:p>
          <a:p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thường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thao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thể</a:t>
            </a:r>
            <a:r>
              <a:rPr lang="en-US" sz="2400" dirty="0"/>
              <a:t> </a:t>
            </a:r>
            <a:r>
              <a:rPr lang="en-US" sz="2400" dirty="0" err="1"/>
              <a:t>viết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bộ</a:t>
            </a:r>
            <a:r>
              <a:rPr lang="en-US" sz="2400" dirty="0"/>
              <a:t> </a:t>
            </a:r>
            <a:r>
              <a:rPr lang="en-US" sz="2400" dirty="0" err="1"/>
              <a:t>đáp</a:t>
            </a:r>
            <a:r>
              <a:rPr lang="en-US" sz="2400" dirty="0"/>
              <a:t> </a:t>
            </a:r>
            <a:r>
              <a:rPr lang="en-US" sz="2400" dirty="0" err="1"/>
              <a:t>ứng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AU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469081" y="5517232"/>
            <a:ext cx="8234354" cy="1009650"/>
            <a:chOff x="468313" y="5562622"/>
            <a:chExt cx="8234354" cy="1009650"/>
          </a:xfrm>
        </p:grpSpPr>
        <p:sp>
          <p:nvSpPr>
            <p:cNvPr id="5" name="AutoShape 1030"/>
            <p:cNvSpPr>
              <a:spLocks noChangeArrowheads="1"/>
            </p:cNvSpPr>
            <p:nvPr/>
          </p:nvSpPr>
          <p:spPr bwMode="auto">
            <a:xfrm>
              <a:off x="2195513" y="5635647"/>
              <a:ext cx="1296987" cy="9366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sz="2400" dirty="0">
                  <a:solidFill>
                    <a:srgbClr val="0000CC"/>
                  </a:solidFill>
                </a:rPr>
                <a:t>GUI</a:t>
              </a:r>
            </a:p>
            <a:p>
              <a:pPr algn="ctr"/>
              <a:r>
                <a:rPr lang="en-AU" sz="2400" dirty="0">
                  <a:solidFill>
                    <a:srgbClr val="0000CC"/>
                  </a:solidFill>
                </a:rPr>
                <a:t>Control</a:t>
              </a:r>
              <a:endParaRPr lang="en-US" sz="2400" dirty="0">
                <a:solidFill>
                  <a:srgbClr val="0000CC"/>
                </a:solidFill>
              </a:endParaRPr>
            </a:p>
          </p:txBody>
        </p:sp>
        <p:sp>
          <p:nvSpPr>
            <p:cNvPr id="7" name="Line 1031"/>
            <p:cNvSpPr>
              <a:spLocks noChangeShapeType="1"/>
            </p:cNvSpPr>
            <p:nvPr/>
          </p:nvSpPr>
          <p:spPr bwMode="auto">
            <a:xfrm>
              <a:off x="1331913" y="6067447"/>
              <a:ext cx="86360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Rectangle 1032"/>
            <p:cNvSpPr>
              <a:spLocks noChangeArrowheads="1"/>
            </p:cNvSpPr>
            <p:nvPr/>
          </p:nvSpPr>
          <p:spPr bwMode="auto">
            <a:xfrm>
              <a:off x="468313" y="5780110"/>
              <a:ext cx="777875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User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9" name="Line 1033"/>
            <p:cNvSpPr>
              <a:spLocks noChangeShapeType="1"/>
            </p:cNvSpPr>
            <p:nvPr/>
          </p:nvSpPr>
          <p:spPr bwMode="auto">
            <a:xfrm>
              <a:off x="3492500" y="6067447"/>
              <a:ext cx="115093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AutoShape 1035"/>
            <p:cNvSpPr>
              <a:spLocks noChangeArrowheads="1"/>
            </p:cNvSpPr>
            <p:nvPr/>
          </p:nvSpPr>
          <p:spPr bwMode="auto">
            <a:xfrm>
              <a:off x="4643438" y="5635647"/>
              <a:ext cx="1296987" cy="9366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AU" sz="2400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>
                  <a:solidFill>
                    <a:srgbClr val="0000CC"/>
                  </a:solidFill>
                </a:rPr>
                <a:t>handler</a:t>
              </a:r>
              <a:endParaRPr lang="en-US" sz="2400">
                <a:solidFill>
                  <a:srgbClr val="0000CC"/>
                </a:solidFill>
              </a:endParaRPr>
            </a:p>
          </p:txBody>
        </p:sp>
        <p:sp>
          <p:nvSpPr>
            <p:cNvPr id="11" name="Rectangle 1036"/>
            <p:cNvSpPr>
              <a:spLocks noChangeArrowheads="1"/>
            </p:cNvSpPr>
            <p:nvPr/>
          </p:nvSpPr>
          <p:spPr bwMode="auto">
            <a:xfrm>
              <a:off x="3602038" y="5562622"/>
              <a:ext cx="849913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event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2" name="Line 1037"/>
            <p:cNvSpPr>
              <a:spLocks noChangeShapeType="1"/>
            </p:cNvSpPr>
            <p:nvPr/>
          </p:nvSpPr>
          <p:spPr bwMode="auto">
            <a:xfrm>
              <a:off x="5942013" y="6067447"/>
              <a:ext cx="1438275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Rectangle 1038"/>
            <p:cNvSpPr>
              <a:spLocks noChangeArrowheads="1"/>
            </p:cNvSpPr>
            <p:nvPr/>
          </p:nvSpPr>
          <p:spPr bwMode="auto">
            <a:xfrm>
              <a:off x="7423150" y="5780110"/>
              <a:ext cx="1279517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program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4" name="Rectangle 1039"/>
            <p:cNvSpPr>
              <a:spLocks noChangeArrowheads="1"/>
            </p:cNvSpPr>
            <p:nvPr/>
          </p:nvSpPr>
          <p:spPr bwMode="auto">
            <a:xfrm>
              <a:off x="6018213" y="5562622"/>
              <a:ext cx="1244251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message</a:t>
              </a:r>
              <a:endParaRPr lang="en-US" sz="2400" b="1" i="1">
                <a:latin typeface="Times New Roman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Events</a:t>
            </a:r>
            <a:r>
              <a:rPr lang="en-AU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endParaRPr lang="en-US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67544" y="1463294"/>
            <a:ext cx="8024887" cy="5263257"/>
            <a:chOff x="107950" y="476250"/>
            <a:chExt cx="8672513" cy="5688013"/>
          </a:xfrm>
        </p:grpSpPr>
        <p:pic>
          <p:nvPicPr>
            <p:cNvPr id="16" name="Picture 8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044575" y="476250"/>
              <a:ext cx="3743325" cy="37433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7" name="Line 10"/>
            <p:cNvSpPr>
              <a:spLocks noChangeShapeType="1"/>
            </p:cNvSpPr>
            <p:nvPr/>
          </p:nvSpPr>
          <p:spPr bwMode="auto">
            <a:xfrm>
              <a:off x="827088" y="2420938"/>
              <a:ext cx="1585912" cy="1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107950" y="2133600"/>
              <a:ext cx="847475" cy="4989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AU" sz="2400" b="1" i="1">
                  <a:latin typeface="Times New Roman" pitchFamily="18" charset="0"/>
                </a:rPr>
                <a:t>User</a:t>
              </a:r>
              <a:endParaRPr lang="en-US" sz="2400" b="1" i="1">
                <a:latin typeface="Times New Roman" pitchFamily="18" charset="0"/>
              </a:endParaRPr>
            </a:p>
          </p:txBody>
        </p:sp>
        <p:sp>
          <p:nvSpPr>
            <p:cNvPr id="19" name="Line 12"/>
            <p:cNvSpPr>
              <a:spLocks noChangeShapeType="1"/>
            </p:cNvSpPr>
            <p:nvPr/>
          </p:nvSpPr>
          <p:spPr bwMode="auto">
            <a:xfrm>
              <a:off x="3563938" y="2420938"/>
              <a:ext cx="1728787" cy="1587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prstDash val="dash"/>
              <a:round/>
              <a:headEnd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AutoShape 13"/>
            <p:cNvSpPr>
              <a:spLocks noChangeArrowheads="1"/>
            </p:cNvSpPr>
            <p:nvPr/>
          </p:nvSpPr>
          <p:spPr bwMode="auto">
            <a:xfrm>
              <a:off x="5292725" y="1052513"/>
              <a:ext cx="2881313" cy="2663825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00CC"/>
                  </a:solidFill>
                </a:rPr>
                <a:t>Event </a:t>
              </a:r>
              <a:r>
                <a:rPr lang="en-AU" sz="2400" b="1">
                  <a:solidFill>
                    <a:srgbClr val="0000CC"/>
                  </a:solidFill>
                </a:rPr>
                <a:t>Handler: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{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Get N1 and N2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Return N1+N2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   Call the program</a:t>
              </a:r>
            </a:p>
            <a:p>
              <a:r>
                <a:rPr lang="en-AU" sz="2400">
                  <a:solidFill>
                    <a:srgbClr val="0000CC"/>
                  </a:solidFill>
                </a:rPr>
                <a:t>}</a:t>
              </a:r>
            </a:p>
          </p:txBody>
        </p:sp>
        <p:sp>
          <p:nvSpPr>
            <p:cNvPr id="21" name="Freeform 14"/>
            <p:cNvSpPr>
              <a:spLocks/>
            </p:cNvSpPr>
            <p:nvPr/>
          </p:nvSpPr>
          <p:spPr bwMode="auto">
            <a:xfrm>
              <a:off x="7227888" y="2409825"/>
              <a:ext cx="1552575" cy="3251200"/>
            </a:xfrm>
            <a:custGeom>
              <a:avLst/>
              <a:gdLst/>
              <a:ahLst/>
              <a:cxnLst>
                <a:cxn ang="0">
                  <a:pos x="595" y="8"/>
                </a:cxn>
                <a:cxn ang="0">
                  <a:pos x="978" y="0"/>
                </a:cxn>
                <a:cxn ang="0">
                  <a:pos x="978" y="2048"/>
                </a:cxn>
                <a:cxn ang="0">
                  <a:pos x="0" y="2039"/>
                </a:cxn>
              </a:cxnLst>
              <a:rect l="0" t="0" r="r" b="b"/>
              <a:pathLst>
                <a:path w="978" h="2048">
                  <a:moveTo>
                    <a:pt x="595" y="8"/>
                  </a:moveTo>
                  <a:lnTo>
                    <a:pt x="978" y="0"/>
                  </a:lnTo>
                  <a:lnTo>
                    <a:pt x="978" y="2048"/>
                  </a:lnTo>
                  <a:lnTo>
                    <a:pt x="0" y="2039"/>
                  </a:lnTo>
                </a:path>
              </a:pathLst>
            </a:custGeom>
            <a:noFill/>
            <a:ln w="31750" cap="flat">
              <a:solidFill>
                <a:schemeClr val="tx1"/>
              </a:solidFill>
              <a:prstDash val="dash"/>
              <a:round/>
              <a:headEnd type="none" w="med" len="med"/>
              <a:tailEnd type="triangle" w="lg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AutoShape 15"/>
            <p:cNvSpPr>
              <a:spLocks noChangeArrowheads="1"/>
            </p:cNvSpPr>
            <p:nvPr/>
          </p:nvSpPr>
          <p:spPr bwMode="auto">
            <a:xfrm>
              <a:off x="4427538" y="5084763"/>
              <a:ext cx="2808287" cy="10795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r>
                <a:rPr lang="en-US" sz="2400" b="1">
                  <a:solidFill>
                    <a:srgbClr val="0000CC"/>
                  </a:solidFill>
                </a:rPr>
                <a:t>Program:</a:t>
              </a:r>
              <a:endParaRPr lang="en-AU" sz="2400" b="1">
                <a:solidFill>
                  <a:srgbClr val="0000CC"/>
                </a:solidFill>
              </a:endParaRPr>
            </a:p>
            <a:p>
              <a:r>
                <a:rPr lang="en-AU" sz="2400">
                  <a:solidFill>
                    <a:srgbClr val="0000CC"/>
                  </a:solidFill>
                </a:rPr>
                <a:t>    Put N1+N2</a:t>
              </a:r>
            </a:p>
            <a:p>
              <a:endParaRPr lang="en-AU" sz="2400">
                <a:solidFill>
                  <a:srgbClr val="0000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67347" y="157142"/>
            <a:ext cx="7467600" cy="2286016"/>
            <a:chOff x="488950" y="142852"/>
            <a:chExt cx="7467600" cy="2286016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>
              <a:off x="1403350" y="177777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Button</a:t>
              </a:r>
              <a:endParaRPr lang="en-AU" sz="2400" b="1">
                <a:solidFill>
                  <a:srgbClr val="0000CC"/>
                </a:solidFill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/>
          </p:nvSpPr>
          <p:spPr bwMode="auto">
            <a:xfrm>
              <a:off x="6280150" y="177777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 b="1">
                  <a:solidFill>
                    <a:srgbClr val="0000CC"/>
                  </a:solidFill>
                </a:rPr>
                <a:t>Handler</a:t>
              </a:r>
            </a:p>
          </p:txBody>
        </p:sp>
        <p:sp>
          <p:nvSpPr>
            <p:cNvPr id="8" name="Line 6"/>
            <p:cNvSpPr>
              <a:spLocks noChangeShapeType="1"/>
            </p:cNvSpPr>
            <p:nvPr/>
          </p:nvSpPr>
          <p:spPr bwMode="auto">
            <a:xfrm flipH="1">
              <a:off x="3079750" y="558777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521075" y="142852"/>
              <a:ext cx="2451100" cy="822325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Call me when you </a:t>
              </a:r>
            </a:p>
            <a:p>
              <a:r>
                <a:rPr lang="en-US" sz="2400" i="1">
                  <a:latin typeface="Times New Roman" pitchFamily="18" charset="0"/>
                </a:rPr>
                <a:t>are pressed</a:t>
              </a:r>
              <a:endParaRPr lang="en-AU" sz="2400" i="1">
                <a:latin typeface="Times New Roman" pitchFamily="18" charset="0"/>
              </a:endParaRPr>
            </a:p>
          </p:txBody>
        </p:sp>
        <p:sp>
          <p:nvSpPr>
            <p:cNvPr id="10" name="AutoShape 8"/>
            <p:cNvSpPr>
              <a:spLocks noChangeArrowheads="1"/>
            </p:cNvSpPr>
            <p:nvPr/>
          </p:nvSpPr>
          <p:spPr bwMode="auto">
            <a:xfrm>
              <a:off x="1479550" y="1438268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00FFFF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Button</a:t>
              </a:r>
              <a:endParaRPr lang="en-AU" sz="2400" b="1">
                <a:solidFill>
                  <a:srgbClr val="0000CC"/>
                </a:solidFill>
              </a:endParaRPr>
            </a:p>
          </p:txBody>
        </p:sp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>
              <a:off x="6356350" y="1438268"/>
              <a:ext cx="1600200" cy="914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400" b="1">
                  <a:solidFill>
                    <a:srgbClr val="0000CC"/>
                  </a:solidFill>
                </a:rPr>
                <a:t>Event</a:t>
              </a:r>
            </a:p>
            <a:p>
              <a:pPr algn="ctr"/>
              <a:r>
                <a:rPr lang="en-AU" sz="2400" b="1">
                  <a:solidFill>
                    <a:srgbClr val="0000CC"/>
                  </a:solidFill>
                </a:rPr>
                <a:t>Handler</a:t>
              </a: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3079750" y="1895468"/>
              <a:ext cx="32004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3460750" y="1514468"/>
              <a:ext cx="2595563" cy="45720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i="1">
                  <a:latin typeface="Times New Roman" pitchFamily="18" charset="0"/>
                </a:rPr>
                <a:t>I have been pressed</a:t>
              </a:r>
              <a:endParaRPr lang="en-AU" sz="2400" i="1">
                <a:latin typeface="Times New Roman" pitchFamily="18" charset="0"/>
              </a:endParaRPr>
            </a:p>
          </p:txBody>
        </p:sp>
        <p:pic>
          <p:nvPicPr>
            <p:cNvPr id="14" name="Picture 12" descr="j009804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488950" y="1514468"/>
              <a:ext cx="898525" cy="914400"/>
            </a:xfrm>
            <a:prstGeom prst="rect">
              <a:avLst/>
            </a:prstGeom>
            <a:noFill/>
          </p:spPr>
        </p:pic>
      </p:grpSp>
      <p:grpSp>
        <p:nvGrpSpPr>
          <p:cNvPr id="15" name="Group 14"/>
          <p:cNvGrpSpPr/>
          <p:nvPr/>
        </p:nvGrpSpPr>
        <p:grpSpPr>
          <a:xfrm>
            <a:off x="304800" y="2714620"/>
            <a:ext cx="8610600" cy="2286000"/>
            <a:chOff x="304800" y="2714620"/>
            <a:chExt cx="8610600" cy="2286000"/>
          </a:xfrm>
        </p:grpSpPr>
        <p:sp>
          <p:nvSpPr>
            <p:cNvPr id="16" name="AutoShape 18"/>
            <p:cNvSpPr>
              <a:spLocks noChangeArrowheads="1"/>
            </p:cNvSpPr>
            <p:nvPr/>
          </p:nvSpPr>
          <p:spPr bwMode="auto">
            <a:xfrm>
              <a:off x="304800" y="35528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17" name="AutoShape 19"/>
            <p:cNvSpPr>
              <a:spLocks noChangeArrowheads="1"/>
            </p:cNvSpPr>
            <p:nvPr/>
          </p:nvSpPr>
          <p:spPr bwMode="auto">
            <a:xfrm>
              <a:off x="2590800" y="27146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Handler 1</a:t>
              </a:r>
              <a:endParaRPr lang="en-AU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18" name="AutoShape 20"/>
            <p:cNvSpPr>
              <a:spLocks noChangeArrowheads="1"/>
            </p:cNvSpPr>
            <p:nvPr/>
          </p:nvSpPr>
          <p:spPr bwMode="auto">
            <a:xfrm>
              <a:off x="2590800" y="35528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 dirty="0">
                  <a:solidFill>
                    <a:srgbClr val="0000CC"/>
                  </a:solidFill>
                </a:rPr>
                <a:t>Handler 2</a:t>
              </a:r>
              <a:endParaRPr lang="en-AU" sz="2000" b="1" dirty="0">
                <a:solidFill>
                  <a:srgbClr val="0000CC"/>
                </a:solidFill>
              </a:endParaRPr>
            </a:p>
          </p:txBody>
        </p:sp>
        <p:sp>
          <p:nvSpPr>
            <p:cNvPr id="19" name="AutoShape 21"/>
            <p:cNvSpPr>
              <a:spLocks noChangeArrowheads="1"/>
            </p:cNvSpPr>
            <p:nvPr/>
          </p:nvSpPr>
          <p:spPr bwMode="auto">
            <a:xfrm>
              <a:off x="2667000" y="43910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Handler 3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0" name="Line 22"/>
            <p:cNvSpPr>
              <a:spLocks noChangeShapeType="1"/>
            </p:cNvSpPr>
            <p:nvPr/>
          </p:nvSpPr>
          <p:spPr bwMode="auto">
            <a:xfrm flipV="1">
              <a:off x="1828800" y="3019420"/>
              <a:ext cx="76200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23"/>
            <p:cNvSpPr>
              <a:spLocks noChangeShapeType="1"/>
            </p:cNvSpPr>
            <p:nvPr/>
          </p:nvSpPr>
          <p:spPr bwMode="auto">
            <a:xfrm>
              <a:off x="1828800" y="3857620"/>
              <a:ext cx="7620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24"/>
            <p:cNvSpPr>
              <a:spLocks noChangeShapeType="1"/>
            </p:cNvSpPr>
            <p:nvPr/>
          </p:nvSpPr>
          <p:spPr bwMode="auto">
            <a:xfrm>
              <a:off x="1828800" y="4010020"/>
              <a:ext cx="838200" cy="6858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AutoShape 25"/>
            <p:cNvSpPr>
              <a:spLocks noChangeArrowheads="1"/>
            </p:cNvSpPr>
            <p:nvPr/>
          </p:nvSpPr>
          <p:spPr bwMode="auto">
            <a:xfrm>
              <a:off x="4953000" y="27146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4" name="AutoShape 26"/>
            <p:cNvSpPr>
              <a:spLocks noChangeArrowheads="1"/>
            </p:cNvSpPr>
            <p:nvPr/>
          </p:nvSpPr>
          <p:spPr bwMode="auto">
            <a:xfrm>
              <a:off x="4953000" y="3629020"/>
              <a:ext cx="1524000" cy="609600"/>
            </a:xfrm>
            <a:prstGeom prst="flowChartAlternateProcess">
              <a:avLst/>
            </a:prstGeom>
            <a:solidFill>
              <a:srgbClr val="00FF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GUI Control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5" name="AutoShape 27"/>
            <p:cNvSpPr>
              <a:spLocks noChangeArrowheads="1"/>
            </p:cNvSpPr>
            <p:nvPr/>
          </p:nvSpPr>
          <p:spPr bwMode="auto">
            <a:xfrm>
              <a:off x="7391400" y="3324220"/>
              <a:ext cx="1524000" cy="609600"/>
            </a:xfrm>
            <a:prstGeom prst="flowChartAlternateProcess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pPr algn="ctr"/>
              <a:r>
                <a:rPr lang="en-US" sz="2000" b="1">
                  <a:solidFill>
                    <a:srgbClr val="0000CC"/>
                  </a:solidFill>
                </a:rPr>
                <a:t>Handler</a:t>
              </a:r>
              <a:endParaRPr lang="en-AU" sz="2000" b="1">
                <a:solidFill>
                  <a:srgbClr val="0000CC"/>
                </a:solidFill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6477000" y="3019420"/>
              <a:ext cx="914400" cy="533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29"/>
            <p:cNvSpPr>
              <a:spLocks noChangeShapeType="1"/>
            </p:cNvSpPr>
            <p:nvPr/>
          </p:nvSpPr>
          <p:spPr bwMode="auto">
            <a:xfrm flipV="1">
              <a:off x="6477000" y="3781420"/>
              <a:ext cx="914400" cy="762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5724" y="5000637"/>
            <a:ext cx="8455732" cy="1557338"/>
            <a:chOff x="285724" y="5000637"/>
            <a:chExt cx="8455732" cy="1557338"/>
          </a:xfrm>
        </p:grpSpPr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285724" y="5610237"/>
              <a:ext cx="2286748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600" dirty="0"/>
                <a:t>Object A raises event E</a:t>
              </a:r>
            </a:p>
          </p:txBody>
        </p:sp>
        <p:sp>
          <p:nvSpPr>
            <p:cNvPr id="30" name="Text Box 8"/>
            <p:cNvSpPr txBox="1">
              <a:spLocks noChangeArrowheads="1"/>
            </p:cNvSpPr>
            <p:nvPr/>
          </p:nvSpPr>
          <p:spPr bwMode="auto">
            <a:xfrm>
              <a:off x="3071717" y="5610237"/>
              <a:ext cx="2286748" cy="354013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1700" dirty="0"/>
                <a:t>Delegate for event E</a:t>
              </a:r>
            </a:p>
          </p:txBody>
        </p:sp>
        <p:sp>
          <p:nvSpPr>
            <p:cNvPr id="31" name="Text Box 9"/>
            <p:cNvSpPr txBox="1">
              <a:spLocks noChangeArrowheads="1"/>
            </p:cNvSpPr>
            <p:nvPr/>
          </p:nvSpPr>
          <p:spPr bwMode="auto">
            <a:xfrm>
              <a:off x="6617049" y="50006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1 for event E</a:t>
              </a:r>
            </a:p>
          </p:txBody>
        </p:sp>
        <p:sp>
          <p:nvSpPr>
            <p:cNvPr id="32" name="Rectangle 10"/>
            <p:cNvSpPr>
              <a:spLocks noChangeArrowheads="1"/>
            </p:cNvSpPr>
            <p:nvPr/>
          </p:nvSpPr>
          <p:spPr bwMode="auto">
            <a:xfrm>
              <a:off x="6617049" y="62198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3 for event E</a:t>
              </a:r>
            </a:p>
          </p:txBody>
        </p:sp>
        <p:sp>
          <p:nvSpPr>
            <p:cNvPr id="33" name="Rectangle 11"/>
            <p:cNvSpPr>
              <a:spLocks noChangeArrowheads="1"/>
            </p:cNvSpPr>
            <p:nvPr/>
          </p:nvSpPr>
          <p:spPr bwMode="auto">
            <a:xfrm>
              <a:off x="6617049" y="5610237"/>
              <a:ext cx="2124407" cy="338138"/>
            </a:xfrm>
            <a:prstGeom prst="rect">
              <a:avLst/>
            </a:prstGeom>
            <a:solidFill>
              <a:srgbClr val="CCEC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/>
                <a:t>Handler 2 for event E</a:t>
              </a:r>
            </a:p>
          </p:txBody>
        </p:sp>
        <p:cxnSp>
          <p:nvCxnSpPr>
            <p:cNvPr id="34" name="AutoShape 12"/>
            <p:cNvCxnSpPr>
              <a:cxnSpLocks noChangeShapeType="1"/>
              <a:stCxn id="29" idx="3"/>
              <a:endCxn id="30" idx="1"/>
            </p:cNvCxnSpPr>
            <p:nvPr/>
          </p:nvCxnSpPr>
          <p:spPr bwMode="auto">
            <a:xfrm>
              <a:off x="2572472" y="5780100"/>
              <a:ext cx="499244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5" name="AutoShape 13"/>
            <p:cNvCxnSpPr>
              <a:cxnSpLocks noChangeShapeType="1"/>
              <a:stCxn id="30" idx="3"/>
              <a:endCxn id="31" idx="1"/>
            </p:cNvCxnSpPr>
            <p:nvPr/>
          </p:nvCxnSpPr>
          <p:spPr bwMode="auto">
            <a:xfrm flipV="1">
              <a:off x="5358465" y="5170500"/>
              <a:ext cx="1258584" cy="6175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" name="AutoShape 14"/>
            <p:cNvCxnSpPr>
              <a:cxnSpLocks noChangeShapeType="1"/>
              <a:stCxn id="30" idx="3"/>
              <a:endCxn id="33" idx="1"/>
            </p:cNvCxnSpPr>
            <p:nvPr/>
          </p:nvCxnSpPr>
          <p:spPr bwMode="auto">
            <a:xfrm flipV="1">
              <a:off x="5358465" y="5780100"/>
              <a:ext cx="1258584" cy="793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7" name="AutoShape 15"/>
            <p:cNvCxnSpPr>
              <a:cxnSpLocks noChangeShapeType="1"/>
              <a:stCxn id="30" idx="3"/>
              <a:endCxn id="32" idx="1"/>
            </p:cNvCxnSpPr>
            <p:nvPr/>
          </p:nvCxnSpPr>
          <p:spPr bwMode="auto">
            <a:xfrm>
              <a:off x="5358465" y="5786450"/>
              <a:ext cx="1258584" cy="6016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3265479" y="5305437"/>
              <a:ext cx="61445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calls</a:t>
              </a:r>
            </a:p>
          </p:txBody>
        </p:sp>
        <p:sp>
          <p:nvSpPr>
            <p:cNvPr id="39" name="Text Box 17"/>
            <p:cNvSpPr txBox="1">
              <a:spLocks noChangeArrowheads="1"/>
            </p:cNvSpPr>
            <p:nvPr/>
          </p:nvSpPr>
          <p:spPr bwMode="auto">
            <a:xfrm>
              <a:off x="5946735" y="5000637"/>
              <a:ext cx="614455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/>
                <a:t>calls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Events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2209800" y="4495800"/>
            <a:ext cx="1524000" cy="20574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Window</a:t>
            </a:r>
            <a:br>
              <a:rPr lang="en-US" sz="2800">
                <a:latin typeface="Times New Roman" pitchFamily="18" charset="0"/>
              </a:rPr>
            </a:br>
            <a:r>
              <a:rPr lang="en-US" sz="2800">
                <a:latin typeface="Times New Roman" pitchFamily="18" charset="0"/>
              </a:rPr>
              <a:t>System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57400" y="1143000"/>
            <a:ext cx="17526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App1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438400" y="18288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OK</a:t>
            </a:r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990600" y="594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228600" y="5486400"/>
            <a:ext cx="685800" cy="8382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2438400" y="24384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Cancel</a:t>
            </a:r>
          </a:p>
        </p:txBody>
      </p:sp>
      <p:sp>
        <p:nvSpPr>
          <p:cNvPr id="11" name="Arc 9"/>
          <p:cNvSpPr>
            <a:spLocks/>
          </p:cNvSpPr>
          <p:nvPr/>
        </p:nvSpPr>
        <p:spPr bwMode="auto">
          <a:xfrm>
            <a:off x="2514600" y="5486400"/>
            <a:ext cx="912813" cy="989013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6781800" y="2895600"/>
            <a:ext cx="2209800" cy="3706813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Times New Roman" pitchFamily="18" charset="0"/>
              </a:rPr>
              <a:t>App2 code:</a:t>
            </a:r>
          </a:p>
          <a:p>
            <a:endParaRPr lang="en-US" sz="1600">
              <a:latin typeface="Tahoma" pitchFamily="34" charset="0"/>
            </a:endParaRPr>
          </a:p>
          <a:p>
            <a:r>
              <a:rPr lang="en-US" sz="1600">
                <a:latin typeface="Tahoma" pitchFamily="34" charset="0"/>
              </a:rPr>
              <a:t>OKbtn_click() 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  <a:p>
            <a:r>
              <a:rPr lang="en-US" sz="1600">
                <a:latin typeface="Tahoma" pitchFamily="34" charset="0"/>
              </a:rPr>
              <a:t>CancelBtn_click()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different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  <a:p>
            <a:r>
              <a:rPr lang="en-US" sz="1600">
                <a:latin typeface="Tahoma" pitchFamily="34" charset="0"/>
              </a:rPr>
              <a:t>App2Form_click()</a:t>
            </a:r>
          </a:p>
          <a:p>
            <a:r>
              <a:rPr lang="en-US" sz="1600">
                <a:latin typeface="Tahoma" pitchFamily="34" charset="0"/>
              </a:rPr>
              <a:t>{</a:t>
            </a:r>
          </a:p>
          <a:p>
            <a:r>
              <a:rPr lang="en-US" sz="1600">
                <a:latin typeface="Tahoma" pitchFamily="34" charset="0"/>
              </a:rPr>
              <a:t>     do other stuff;</a:t>
            </a:r>
          </a:p>
          <a:p>
            <a:r>
              <a:rPr lang="en-US" sz="1600">
                <a:latin typeface="Tahoma" pitchFamily="34" charset="0"/>
              </a:rPr>
              <a:t>}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066800" y="1720850"/>
            <a:ext cx="7810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mouse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click</a:t>
            </a:r>
          </a:p>
        </p:txBody>
      </p:sp>
      <p:sp>
        <p:nvSpPr>
          <p:cNvPr id="14" name="AutoShape 12"/>
          <p:cNvSpPr>
            <a:spLocks noChangeArrowheads="1"/>
          </p:cNvSpPr>
          <p:nvPr/>
        </p:nvSpPr>
        <p:spPr bwMode="auto">
          <a:xfrm>
            <a:off x="1219200" y="5562600"/>
            <a:ext cx="762000" cy="762000"/>
          </a:xfrm>
          <a:prstGeom prst="flowChartPreparation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dirty="0">
                <a:latin typeface="Times New Roman" pitchFamily="18" charset="0"/>
              </a:rPr>
              <a:t>input</a:t>
            </a:r>
            <a:br>
              <a:rPr lang="en-US" dirty="0">
                <a:latin typeface="Times New Roman" pitchFamily="18" charset="0"/>
              </a:rPr>
            </a:br>
            <a:r>
              <a:rPr lang="en-US" dirty="0">
                <a:latin typeface="Times New Roman" pitchFamily="18" charset="0"/>
              </a:rPr>
              <a:t>device</a:t>
            </a: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4648200" y="3657600"/>
            <a:ext cx="990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App1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4648200" y="5257800"/>
            <a:ext cx="990600" cy="13716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>
                <a:latin typeface="Times New Roman" pitchFamily="18" charset="0"/>
              </a:rPr>
              <a:t>App2</a:t>
            </a:r>
          </a:p>
          <a:p>
            <a:pPr algn="ctr"/>
            <a:endParaRPr lang="en-US">
              <a:latin typeface="Times New Roman" pitchFamily="18" charset="0"/>
            </a:endParaRPr>
          </a:p>
          <a:p>
            <a:pPr algn="ctr"/>
            <a:r>
              <a:rPr lang="en-US">
                <a:latin typeface="Times New Roman" pitchFamily="18" charset="0"/>
              </a:rPr>
              <a:t>event</a:t>
            </a:r>
          </a:p>
          <a:p>
            <a:pPr algn="ctr"/>
            <a:r>
              <a:rPr lang="en-US">
                <a:latin typeface="Times New Roman" pitchFamily="18" charset="0"/>
              </a:rPr>
              <a:t>loop</a:t>
            </a:r>
          </a:p>
        </p:txBody>
      </p: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3829050" y="5454650"/>
            <a:ext cx="7429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which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app?</a:t>
            </a:r>
          </a:p>
        </p:txBody>
      </p:sp>
      <p:sp>
        <p:nvSpPr>
          <p:cNvPr id="18" name="Arc 16"/>
          <p:cNvSpPr>
            <a:spLocks/>
          </p:cNvSpPr>
          <p:nvPr/>
        </p:nvSpPr>
        <p:spPr bwMode="auto">
          <a:xfrm>
            <a:off x="4800600" y="43434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Arc 17"/>
          <p:cNvSpPr>
            <a:spLocks/>
          </p:cNvSpPr>
          <p:nvPr/>
        </p:nvSpPr>
        <p:spPr bwMode="auto">
          <a:xfrm>
            <a:off x="4800600" y="5943600"/>
            <a:ext cx="685800" cy="6858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00 w 43200"/>
              <a:gd name="T1" fmla="*/ 0 h 43200"/>
              <a:gd name="T2" fmla="*/ 19236 w 43200"/>
              <a:gd name="T3" fmla="*/ 13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</a:path>
              <a:path w="43200" h="43200" stroke="0" extrusionOk="0">
                <a:moveTo>
                  <a:pt x="21599" y="0"/>
                </a:moveTo>
                <a:cubicBezTo>
                  <a:pt x="33529" y="0"/>
                  <a:pt x="43200" y="9670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0585"/>
                  <a:pt x="8287" y="1335"/>
                  <a:pt x="19235" y="129"/>
                </a:cubicBezTo>
                <a:lnTo>
                  <a:pt x="2160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 flipV="1">
            <a:off x="5562600" y="3810000"/>
            <a:ext cx="1219200" cy="2438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1" name="Line 19"/>
          <p:cNvSpPr>
            <a:spLocks noChangeShapeType="1"/>
          </p:cNvSpPr>
          <p:nvPr/>
        </p:nvSpPr>
        <p:spPr bwMode="auto">
          <a:xfrm flipV="1">
            <a:off x="5562600" y="5715000"/>
            <a:ext cx="1219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20"/>
          <p:cNvSpPr txBox="1">
            <a:spLocks noChangeArrowheads="1"/>
          </p:cNvSpPr>
          <p:nvPr/>
        </p:nvSpPr>
        <p:spPr bwMode="auto">
          <a:xfrm>
            <a:off x="5715000" y="5988050"/>
            <a:ext cx="9334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>
                <a:latin typeface="Times New Roman" pitchFamily="18" charset="0"/>
              </a:rPr>
              <a:t>which</a:t>
            </a:r>
            <a:br>
              <a:rPr lang="en-US">
                <a:latin typeface="Times New Roman" pitchFamily="18" charset="0"/>
              </a:rPr>
            </a:br>
            <a:r>
              <a:rPr lang="en-US">
                <a:latin typeface="Times New Roman" pitchFamily="18" charset="0"/>
              </a:rPr>
              <a:t>control?</a:t>
            </a:r>
          </a:p>
        </p:txBody>
      </p:sp>
      <p:sp>
        <p:nvSpPr>
          <p:cNvPr id="23" name="Line 21"/>
          <p:cNvSpPr>
            <a:spLocks noChangeShapeType="1"/>
          </p:cNvSpPr>
          <p:nvPr/>
        </p:nvSpPr>
        <p:spPr bwMode="auto">
          <a:xfrm flipV="1">
            <a:off x="5562600" y="4800600"/>
            <a:ext cx="1219200" cy="1447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V="1">
            <a:off x="3505200" y="4724400"/>
            <a:ext cx="121920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5" name="Line 23"/>
          <p:cNvSpPr>
            <a:spLocks noChangeShapeType="1"/>
          </p:cNvSpPr>
          <p:nvPr/>
        </p:nvSpPr>
        <p:spPr bwMode="auto">
          <a:xfrm>
            <a:off x="3505200" y="5943600"/>
            <a:ext cx="12192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" name="AutoShape 24"/>
          <p:cNvSpPr>
            <a:spLocks noChangeArrowheads="1"/>
          </p:cNvSpPr>
          <p:nvPr/>
        </p:nvSpPr>
        <p:spPr bwMode="auto">
          <a:xfrm>
            <a:off x="228600" y="1905000"/>
            <a:ext cx="685800" cy="8382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3048000" y="1524000"/>
            <a:ext cx="1752600" cy="190500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800" dirty="0">
                <a:latin typeface="Times New Roman" pitchFamily="18" charset="0"/>
              </a:rPr>
              <a:t>App2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3429000" y="22098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OK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3429000" y="2819400"/>
            <a:ext cx="9906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Cancel</a:t>
            </a:r>
          </a:p>
        </p:txBody>
      </p:sp>
      <p:sp>
        <p:nvSpPr>
          <p:cNvPr id="30" name="Line 28"/>
          <p:cNvSpPr>
            <a:spLocks noChangeShapeType="1"/>
          </p:cNvSpPr>
          <p:nvPr/>
        </p:nvSpPr>
        <p:spPr bwMode="auto">
          <a:xfrm>
            <a:off x="990600" y="2362200"/>
            <a:ext cx="2667000" cy="0"/>
          </a:xfrm>
          <a:prstGeom prst="line">
            <a:avLst/>
          </a:prstGeom>
          <a:noFill/>
          <a:ln w="57150">
            <a:solidFill>
              <a:schemeClr val="hlink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688F6725-D91E-415D-8720-601CB0D1C02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program</a:t>
            </a:r>
          </a:p>
        </p:txBody>
      </p:sp>
      <p:sp>
        <p:nvSpPr>
          <p:cNvPr id="12" name="Text Box 3"/>
          <p:cNvSpPr txBox="1">
            <a:spLocks noChangeArrowheads="1"/>
          </p:cNvSpPr>
          <p:nvPr/>
        </p:nvSpPr>
        <p:spPr bwMode="auto">
          <a:xfrm>
            <a:off x="5257800" y="990600"/>
            <a:ext cx="3200400" cy="5807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3200">
                <a:latin typeface="Times New Roman" pitchFamily="18" charset="0"/>
              </a:rPr>
              <a:t>GUI program: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main()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decl data storage;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initialization 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create GUI;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register callbacks;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main event loop;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Callback1()	//button1 press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	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Callback2()	//button2 press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{	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…</a:t>
            </a:r>
          </a:p>
        </p:txBody>
      </p:sp>
      <p:sp>
        <p:nvSpPr>
          <p:cNvPr id="13" name="Line 4"/>
          <p:cNvSpPr>
            <a:spLocks noChangeShapeType="1"/>
          </p:cNvSpPr>
          <p:nvPr/>
        </p:nvSpPr>
        <p:spPr bwMode="auto">
          <a:xfrm>
            <a:off x="5029200" y="1981200"/>
            <a:ext cx="0" cy="16764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5"/>
          <p:cNvSpPr>
            <a:spLocks noChangeShapeType="1"/>
          </p:cNvSpPr>
          <p:nvPr/>
        </p:nvSpPr>
        <p:spPr bwMode="auto">
          <a:xfrm>
            <a:off x="4724400" y="6629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4724400" y="49530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Arc 8"/>
          <p:cNvSpPr>
            <a:spLocks/>
          </p:cNvSpPr>
          <p:nvPr/>
        </p:nvSpPr>
        <p:spPr bwMode="auto">
          <a:xfrm>
            <a:off x="4800600" y="3962400"/>
            <a:ext cx="379413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40 w 43200"/>
              <a:gd name="T1" fmla="*/ 0 h 43200"/>
              <a:gd name="T2" fmla="*/ 12501 w 43200"/>
              <a:gd name="T3" fmla="*/ 201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</a:path>
              <a:path w="43200" h="43200" stroke="0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 txBox="1">
            <a:spLocks noChangeArrowheads="1"/>
          </p:cNvSpPr>
          <p:nvPr/>
        </p:nvSpPr>
        <p:spPr bwMode="auto">
          <a:xfrm>
            <a:off x="395288" y="1268413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User input commands</a:t>
            </a:r>
          </a:p>
          <a:p>
            <a:endParaRPr lang="en-US" dirty="0"/>
          </a:p>
          <a:p>
            <a:r>
              <a:rPr lang="en-US" dirty="0"/>
              <a:t>Non-linear execution</a:t>
            </a:r>
          </a:p>
          <a:p>
            <a:r>
              <a:rPr lang="en-US" dirty="0"/>
              <a:t>Unpredictable order</a:t>
            </a:r>
          </a:p>
          <a:p>
            <a:r>
              <a:rPr lang="en-US" dirty="0"/>
              <a:t>Much idle time</a:t>
            </a:r>
          </a:p>
          <a:p>
            <a:endParaRPr lang="en-US" dirty="0"/>
          </a:p>
          <a:p>
            <a:r>
              <a:rPr lang="en-US" dirty="0"/>
              <a:t>Event callback </a:t>
            </a:r>
            <a:r>
              <a:rPr lang="en-US" dirty="0" err="1"/>
              <a:t>procs</a:t>
            </a:r>
            <a:endParaRPr lang="en-US" dirty="0"/>
          </a:p>
        </p:txBody>
      </p:sp>
      <p:sp>
        <p:nvSpPr>
          <p:cNvPr id="18" name="Line 6"/>
          <p:cNvSpPr>
            <a:spLocks noChangeShapeType="1"/>
          </p:cNvSpPr>
          <p:nvPr/>
        </p:nvSpPr>
        <p:spPr bwMode="auto">
          <a:xfrm>
            <a:off x="4724400" y="5791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C# WinApp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5257800" y="1066800"/>
            <a:ext cx="3200400" cy="58070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 sz="3200">
                <a:latin typeface="Times New Roman" pitchFamily="18" charset="0"/>
              </a:rPr>
              <a:t>C# WinApp: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Class{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decl data storage;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endParaRPr lang="en-US">
              <a:latin typeface="Tahoma" pitchFamily="34" charset="0"/>
            </a:endParaRP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constructor(){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initialization code;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create GUI controls;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register callbacks;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main(){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Run(new )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callback1(){	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do stuff;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callback2(){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	do stuff;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  }</a:t>
            </a:r>
          </a:p>
          <a:p>
            <a:pPr>
              <a:tabLst>
                <a:tab pos="461963" algn="l"/>
                <a:tab pos="914400" algn="l"/>
                <a:tab pos="1376363" algn="l"/>
              </a:tabLst>
            </a:pPr>
            <a:r>
              <a:rPr lang="en-US">
                <a:latin typeface="Tahoma" pitchFamily="34" charset="0"/>
              </a:rPr>
              <a:t>…</a:t>
            </a:r>
          </a:p>
        </p:txBody>
      </p:sp>
      <p:sp>
        <p:nvSpPr>
          <p:cNvPr id="10" name="Line 4"/>
          <p:cNvSpPr>
            <a:spLocks noChangeShapeType="1"/>
          </p:cNvSpPr>
          <p:nvPr/>
        </p:nvSpPr>
        <p:spPr bwMode="auto">
          <a:xfrm>
            <a:off x="5029200" y="2286000"/>
            <a:ext cx="0" cy="1447800"/>
          </a:xfrm>
          <a:prstGeom prst="line">
            <a:avLst/>
          </a:prstGeom>
          <a:noFill/>
          <a:ln w="7620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1" name="Rectangle 7"/>
          <p:cNvSpPr txBox="1"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“delegates” = callbacks</a:t>
            </a:r>
          </a:p>
          <a:p>
            <a:r>
              <a:rPr lang="en-US" dirty="0"/>
              <a:t>Function pointers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Listeners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Arc 8"/>
          <p:cNvSpPr>
            <a:spLocks/>
          </p:cNvSpPr>
          <p:nvPr/>
        </p:nvSpPr>
        <p:spPr bwMode="auto">
          <a:xfrm>
            <a:off x="4800600" y="4114800"/>
            <a:ext cx="379413" cy="457200"/>
          </a:xfrm>
          <a:custGeom>
            <a:avLst/>
            <a:gdLst>
              <a:gd name="G0" fmla="+- 21600 0 0"/>
              <a:gd name="G1" fmla="+- 21600 0 0"/>
              <a:gd name="G2" fmla="+- 21600 0 0"/>
              <a:gd name="T0" fmla="*/ 21640 w 43200"/>
              <a:gd name="T1" fmla="*/ 0 h 43200"/>
              <a:gd name="T2" fmla="*/ 12501 w 43200"/>
              <a:gd name="T3" fmla="*/ 2010 h 43200"/>
              <a:gd name="T4" fmla="*/ 21600 w 43200"/>
              <a:gd name="T5" fmla="*/ 21600 h 43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3200" h="43200" fill="none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</a:path>
              <a:path w="43200" h="43200" stroke="0" extrusionOk="0">
                <a:moveTo>
                  <a:pt x="21639" y="0"/>
                </a:moveTo>
                <a:cubicBezTo>
                  <a:pt x="33553" y="22"/>
                  <a:pt x="43200" y="9686"/>
                  <a:pt x="43200" y="21600"/>
                </a:cubicBezTo>
                <a:cubicBezTo>
                  <a:pt x="43200" y="33529"/>
                  <a:pt x="33529" y="43200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-1" y="13193"/>
                  <a:pt x="4877" y="5551"/>
                  <a:pt x="12500" y="2009"/>
                </a:cubicBezTo>
                <a:lnTo>
                  <a:pt x="21600" y="21600"/>
                </a:lnTo>
                <a:close/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5"/>
          <p:cNvSpPr>
            <a:spLocks noChangeShapeType="1"/>
          </p:cNvSpPr>
          <p:nvPr/>
        </p:nvSpPr>
        <p:spPr bwMode="auto">
          <a:xfrm>
            <a:off x="4724400" y="58674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4724400" y="5029200"/>
            <a:ext cx="457200" cy="0"/>
          </a:xfrm>
          <a:prstGeom prst="lin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528192"/>
            <a:ext cx="8229600" cy="3124944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800" dirty="0" err="1"/>
              <a:t>Đăng</a:t>
            </a:r>
            <a:r>
              <a:rPr lang="en-US" sz="2800" dirty="0"/>
              <a:t> </a:t>
            </a:r>
            <a:r>
              <a:rPr lang="en-US" sz="2800" dirty="0" err="1"/>
              <a:t>ký</a:t>
            </a:r>
            <a:r>
              <a:rPr lang="en-US" sz="2800" dirty="0"/>
              <a:t> control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nhận</a:t>
            </a:r>
            <a:r>
              <a:rPr lang="en-US" sz="2800" dirty="0"/>
              <a:t> events</a:t>
            </a:r>
          </a:p>
          <a:p>
            <a:pPr marL="1371600" lvl="2" indent="-457200"/>
            <a:r>
              <a:rPr lang="en-US" sz="2000" dirty="0" err="1"/>
              <a:t>Gắn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 Control </a:t>
            </a:r>
            <a:r>
              <a:rPr lang="en-US" sz="2000" dirty="0" err="1"/>
              <a:t>một</a:t>
            </a:r>
            <a:r>
              <a:rPr lang="en-US" sz="2000" dirty="0"/>
              <a:t> function pointer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callback function</a:t>
            </a:r>
          </a:p>
          <a:p>
            <a:pPr marL="1371600" lvl="2" indent="-457200"/>
            <a:r>
              <a:rPr lang="en-US" sz="2000" b="1" dirty="0" err="1">
                <a:solidFill>
                  <a:schemeClr val="hlink"/>
                </a:solidFill>
              </a:rPr>
              <a:t>F.Load</a:t>
            </a:r>
            <a:r>
              <a:rPr lang="en-US" sz="2000" b="1" dirty="0">
                <a:solidFill>
                  <a:schemeClr val="hlink"/>
                </a:solidFill>
              </a:rPr>
              <a:t> += new </a:t>
            </a:r>
            <a:r>
              <a:rPr lang="en-US" sz="2000" b="1" dirty="0" err="1">
                <a:solidFill>
                  <a:schemeClr val="hlink"/>
                </a:solidFill>
              </a:rPr>
              <a:t>EventHandler</a:t>
            </a:r>
            <a:r>
              <a:rPr lang="en-US" sz="2000" b="1" dirty="0">
                <a:solidFill>
                  <a:schemeClr val="hlink"/>
                </a:solidFill>
              </a:rPr>
              <a:t>(</a:t>
            </a:r>
            <a:r>
              <a:rPr lang="en-US" sz="2000" b="1" dirty="0" err="1">
                <a:solidFill>
                  <a:schemeClr val="hlink"/>
                </a:solidFill>
              </a:rPr>
              <a:t>MyLoadHandler</a:t>
            </a:r>
            <a:r>
              <a:rPr lang="en-US" sz="2000" b="1" dirty="0">
                <a:solidFill>
                  <a:schemeClr val="hlink"/>
                </a:solidFill>
              </a:rPr>
              <a:t>);</a:t>
            </a:r>
            <a:endParaRPr lang="en-US" sz="1800" b="1" dirty="0">
              <a:solidFill>
                <a:schemeClr val="hlink"/>
              </a:solidFill>
            </a:endParaRPr>
          </a:p>
          <a:p>
            <a:pPr marL="609600" indent="-609600">
              <a:buFontTx/>
              <a:buAutoNum type="arabicPeriod"/>
            </a:pPr>
            <a:r>
              <a:rPr lang="en-US" sz="2800" dirty="0" err="1"/>
              <a:t>Nhận</a:t>
            </a:r>
            <a:r>
              <a:rPr lang="en-US" sz="2800" dirty="0"/>
              <a:t> events </a:t>
            </a:r>
            <a:r>
              <a:rPr lang="en-US" sz="2800" dirty="0" err="1"/>
              <a:t>từ</a:t>
            </a:r>
            <a:r>
              <a:rPr lang="en-US" sz="2800" dirty="0"/>
              <a:t> control</a:t>
            </a:r>
          </a:p>
          <a:p>
            <a:pPr marL="1371600" lvl="2" indent="-457200"/>
            <a:r>
              <a:rPr lang="en-US" sz="2000" dirty="0"/>
              <a:t>Control </a:t>
            </a:r>
            <a:r>
              <a:rPr lang="en-US" sz="2000" dirty="0" err="1"/>
              <a:t>sẽ</a:t>
            </a:r>
            <a:r>
              <a:rPr lang="en-US" sz="2000" dirty="0"/>
              <a:t> </a:t>
            </a:r>
            <a:r>
              <a:rPr lang="en-US" sz="2000" dirty="0" err="1"/>
              <a:t>gọi</a:t>
            </a:r>
            <a:r>
              <a:rPr lang="en-US" sz="2000" dirty="0"/>
              <a:t> function pointer </a:t>
            </a:r>
          </a:p>
          <a:p>
            <a:pPr marL="1371600" lvl="2" indent="-457200"/>
            <a:r>
              <a:rPr lang="en-US" sz="2000" b="1" dirty="0">
                <a:solidFill>
                  <a:schemeClr val="hlink"/>
                </a:solidFill>
              </a:rPr>
              <a:t>private void button1_Click(object sender, </a:t>
            </a:r>
            <a:r>
              <a:rPr lang="en-US" sz="2000" b="1" dirty="0" err="1">
                <a:solidFill>
                  <a:schemeClr val="hlink"/>
                </a:solidFill>
              </a:rPr>
              <a:t>EventArgs</a:t>
            </a:r>
            <a:r>
              <a:rPr lang="en-US" sz="2000" b="1" dirty="0">
                <a:solidFill>
                  <a:schemeClr val="hlink"/>
                </a:solidFill>
              </a:rPr>
              <a:t> e){</a:t>
            </a:r>
            <a:endParaRPr lang="en-US" sz="1800" b="1" dirty="0">
              <a:solidFill>
                <a:schemeClr val="hlink"/>
              </a:solidFill>
            </a:endParaRPr>
          </a:p>
          <a:p>
            <a:pPr marL="609600" indent="-609600"/>
            <a:endParaRPr lang="en-US" sz="2400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Delegates</a:t>
            </a:r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1066800" y="5486400"/>
            <a:ext cx="762000" cy="762000"/>
          </a:xfrm>
          <a:prstGeom prst="smileyFace">
            <a:avLst>
              <a:gd name="adj" fmla="val 4653"/>
            </a:avLst>
          </a:prstGeom>
          <a:solidFill>
            <a:schemeClr val="folHlink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3124200" y="5638800"/>
            <a:ext cx="1276350" cy="579438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sz="2400" dirty="0">
                <a:latin typeface="Times New Roman" pitchFamily="18" charset="0"/>
              </a:rPr>
              <a:t>Button1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705600" y="5638800"/>
            <a:ext cx="2133600" cy="83185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sz="2400">
                <a:latin typeface="Times New Roman" pitchFamily="18" charset="0"/>
              </a:rPr>
              <a:t>Button1_click() callback</a:t>
            </a:r>
          </a:p>
        </p:txBody>
      </p:sp>
      <p:sp>
        <p:nvSpPr>
          <p:cNvPr id="8" name="Line 7"/>
          <p:cNvSpPr>
            <a:spLocks noChangeShapeType="1"/>
          </p:cNvSpPr>
          <p:nvPr/>
        </p:nvSpPr>
        <p:spPr bwMode="auto">
          <a:xfrm>
            <a:off x="1905000" y="58674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4495800" y="6019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2133600" y="5410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click</a:t>
            </a: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4572000" y="6096000"/>
            <a:ext cx="1987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2.  button1_Click( )</a:t>
            </a:r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 rot="16200000" flipH="1">
            <a:off x="5391150" y="3981450"/>
            <a:ext cx="533400" cy="2628900"/>
          </a:xfrm>
          <a:custGeom>
            <a:avLst/>
            <a:gdLst/>
            <a:ahLst/>
            <a:cxnLst>
              <a:cxn ang="0">
                <a:pos x="384" y="816"/>
              </a:cxn>
              <a:cxn ang="0">
                <a:pos x="0" y="336"/>
              </a:cxn>
              <a:cxn ang="0">
                <a:pos x="384" y="0"/>
              </a:cxn>
            </a:cxnLst>
            <a:rect l="0" t="0" r="r" b="b"/>
            <a:pathLst>
              <a:path w="384" h="816">
                <a:moveTo>
                  <a:pt x="384" y="816"/>
                </a:moveTo>
                <a:cubicBezTo>
                  <a:pt x="192" y="644"/>
                  <a:pt x="0" y="472"/>
                  <a:pt x="0" y="336"/>
                </a:cubicBezTo>
                <a:cubicBezTo>
                  <a:pt x="0" y="200"/>
                  <a:pt x="192" y="100"/>
                  <a:pt x="384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4457700" y="4586288"/>
            <a:ext cx="3559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1.  button1.Click += button1_click( )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382000" cy="5060032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A Windows Forms application has three pieces</a:t>
            </a:r>
          </a:p>
          <a:p>
            <a:pPr lvl="1"/>
            <a:r>
              <a:rPr lang="en-US" altLang="en-US" sz="2400" dirty="0"/>
              <a:t>the application itself</a:t>
            </a:r>
          </a:p>
          <a:p>
            <a:pPr lvl="1"/>
            <a:r>
              <a:rPr lang="en-US" altLang="en-US" sz="2400" dirty="0"/>
              <a:t>forms in the application</a:t>
            </a:r>
          </a:p>
          <a:p>
            <a:pPr lvl="1"/>
            <a:r>
              <a:rPr lang="en-US" altLang="en-US" sz="2400" dirty="0"/>
              <a:t>controls on the for</a:t>
            </a:r>
            <a:r>
              <a:rPr lang="en-US" altLang="en-US" dirty="0"/>
              <a:t>m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lang="en-US" sz="2400" dirty="0">
              <a:latin typeface="Calibri (Body)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altLang="en-US" sz="40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Windows Forms Application Structure</a:t>
            </a:r>
            <a:endParaRPr lang="en-US" sz="4000" b="1">
              <a:solidFill>
                <a:schemeClr val="tx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331640" y="3166612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Application</a:t>
            </a:r>
          </a:p>
        </p:txBody>
      </p:sp>
      <p:graphicFrame>
        <p:nvGraphicFramePr>
          <p:cNvPr id="22" name="Diagram 21"/>
          <p:cNvGraphicFramePr/>
          <p:nvPr>
            <p:extLst>
              <p:ext uri="{D42A27DB-BD31-4B8C-83A1-F6EECF244321}">
                <p14:modId xmlns:p14="http://schemas.microsoft.com/office/powerpoint/2010/main" val="2702400318"/>
              </p:ext>
            </p:extLst>
          </p:nvPr>
        </p:nvGraphicFramePr>
        <p:xfrm>
          <a:off x="1610659" y="4011455"/>
          <a:ext cx="1127701" cy="42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3357432" y="3162339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MyForm</a:t>
            </a: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2749985" y="4252227"/>
            <a:ext cx="598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1" name="Diagram 20"/>
          <p:cNvGraphicFramePr/>
          <p:nvPr>
            <p:extLst>
              <p:ext uri="{D42A27DB-BD31-4B8C-83A1-F6EECF244321}">
                <p14:modId xmlns:p14="http://schemas.microsoft.com/office/powerpoint/2010/main" val="3133790594"/>
              </p:ext>
            </p:extLst>
          </p:nvPr>
        </p:nvGraphicFramePr>
        <p:xfrm>
          <a:off x="3652437" y="3824820"/>
          <a:ext cx="1127700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4791764" y="4065593"/>
            <a:ext cx="5987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686614049"/>
              </p:ext>
            </p:extLst>
          </p:nvPr>
        </p:nvGraphicFramePr>
        <p:xfrm>
          <a:off x="3652437" y="4252227"/>
          <a:ext cx="1127701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13" name="Oval 11"/>
          <p:cNvSpPr>
            <a:spLocks noChangeArrowheads="1"/>
          </p:cNvSpPr>
          <p:nvPr/>
        </p:nvSpPr>
        <p:spPr bwMode="auto">
          <a:xfrm>
            <a:off x="5405024" y="3140968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Label</a:t>
            </a:r>
          </a:p>
        </p:txBody>
      </p:sp>
      <p:graphicFrame>
        <p:nvGraphicFramePr>
          <p:cNvPr id="19" name="Diagram 18"/>
          <p:cNvGraphicFramePr/>
          <p:nvPr>
            <p:extLst>
              <p:ext uri="{D42A27DB-BD31-4B8C-83A1-F6EECF244321}">
                <p14:modId xmlns:p14="http://schemas.microsoft.com/office/powerpoint/2010/main" val="3154423787"/>
              </p:ext>
            </p:extLst>
          </p:nvPr>
        </p:nvGraphicFramePr>
        <p:xfrm>
          <a:off x="5700027" y="3803450"/>
          <a:ext cx="1127701" cy="428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sp>
        <p:nvSpPr>
          <p:cNvPr id="15" name="Oval 13"/>
          <p:cNvSpPr>
            <a:spLocks noChangeArrowheads="1"/>
          </p:cNvSpPr>
          <p:nvPr/>
        </p:nvSpPr>
        <p:spPr bwMode="auto">
          <a:xfrm>
            <a:off x="6104023" y="3757860"/>
            <a:ext cx="1636329" cy="1903388"/>
          </a:xfrm>
          <a:prstGeom prst="ellipse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0"/>
          </a:gradFill>
          <a:ln w="9525">
            <a:solidFill>
              <a:schemeClr val="tx1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Ctr="1"/>
          <a:lstStyle/>
          <a:p>
            <a:pPr algn="ctr"/>
            <a:r>
              <a:rPr lang="en-US" sz="2000"/>
              <a:t>Button</a:t>
            </a:r>
          </a:p>
        </p:txBody>
      </p:sp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65052741"/>
              </p:ext>
            </p:extLst>
          </p:nvPr>
        </p:nvGraphicFramePr>
        <p:xfrm>
          <a:off x="6399028" y="4420341"/>
          <a:ext cx="1127701" cy="4288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791764" y="4493001"/>
            <a:ext cx="1281742" cy="2421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11618" name="Picture 2"/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360" y="4995352"/>
            <a:ext cx="2636178" cy="1552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908920"/>
          </a:xfrm>
        </p:spPr>
        <p:txBody>
          <a:bodyPr/>
          <a:lstStyle/>
          <a:p>
            <a:r>
              <a:rPr lang="en-US" dirty="0" err="1">
                <a:latin typeface="+mj-lt"/>
                <a:cs typeface="Calibri" pitchFamily="34" charset="0"/>
              </a:rPr>
              <a:t>Thông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điệp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gửi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bằng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cách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chuyển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giao</a:t>
            </a:r>
            <a:r>
              <a:rPr lang="en-US" dirty="0">
                <a:latin typeface="+mj-lt"/>
                <a:cs typeface="Calibri" pitchFamily="34" charset="0"/>
              </a:rPr>
              <a:t>.</a:t>
            </a:r>
          </a:p>
          <a:p>
            <a:r>
              <a:rPr lang="en-US" dirty="0" err="1">
                <a:latin typeface="+mj-lt"/>
                <a:cs typeface="Calibri" pitchFamily="34" charset="0"/>
              </a:rPr>
              <a:t>Bộ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xử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lý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sự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kiện</a:t>
            </a:r>
            <a:r>
              <a:rPr lang="en-US" dirty="0">
                <a:latin typeface="+mj-lt"/>
                <a:cs typeface="Calibri" pitchFamily="34" charset="0"/>
              </a:rPr>
              <a:t>(Event Handler) </a:t>
            </a:r>
            <a:r>
              <a:rPr lang="en-US" dirty="0" err="1">
                <a:latin typeface="+mj-lt"/>
                <a:cs typeface="Calibri" pitchFamily="34" charset="0"/>
              </a:rPr>
              <a:t>sẽ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được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gọi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khi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sự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kiện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tương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ứng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phát</a:t>
            </a:r>
            <a:r>
              <a:rPr lang="en-US" dirty="0">
                <a:latin typeface="+mj-lt"/>
                <a:cs typeface="Calibri" pitchFamily="34" charset="0"/>
              </a:rPr>
              <a:t> </a:t>
            </a:r>
            <a:r>
              <a:rPr lang="en-US" dirty="0" err="1">
                <a:latin typeface="+mj-lt"/>
                <a:cs typeface="Calibri" pitchFamily="34" charset="0"/>
              </a:rPr>
              <a:t>sinh</a:t>
            </a:r>
            <a:endParaRPr lang="en-US" dirty="0">
              <a:latin typeface="+mj-lt"/>
              <a:cs typeface="Calibri" pitchFamily="34" charset="0"/>
            </a:endParaRPr>
          </a:p>
          <a:p>
            <a:pPr>
              <a:buNone/>
            </a:pPr>
            <a:endParaRPr lang="en-US" dirty="0">
              <a:latin typeface="+mj-lt"/>
              <a:cs typeface="Calibri" pitchFamily="34" charset="0"/>
            </a:endParaRPr>
          </a:p>
          <a:p>
            <a:pPr>
              <a:buNone/>
            </a:pPr>
            <a:r>
              <a:rPr lang="en-US" sz="2400" dirty="0">
                <a:latin typeface="+mj-lt"/>
                <a:cs typeface="Calibri" pitchFamily="34" charset="0"/>
              </a:rPr>
              <a:t>void </a:t>
            </a:r>
            <a:r>
              <a:rPr lang="en-US" sz="2400" dirty="0" err="1">
                <a:latin typeface="+mj-lt"/>
                <a:cs typeface="Calibri" pitchFamily="34" charset="0"/>
              </a:rPr>
              <a:t>EventMethodName</a:t>
            </a:r>
            <a:r>
              <a:rPr lang="en-US" sz="2400" dirty="0">
                <a:latin typeface="+mj-lt"/>
                <a:cs typeface="Calibri" pitchFamily="34" charset="0"/>
              </a:rPr>
              <a:t>(Object sender, </a:t>
            </a:r>
            <a:r>
              <a:rPr lang="en-US" sz="2400" dirty="0" err="1">
                <a:latin typeface="+mj-lt"/>
                <a:cs typeface="Calibri" pitchFamily="34" charset="0"/>
              </a:rPr>
              <a:t>EventArgs</a:t>
            </a:r>
            <a:r>
              <a:rPr lang="en-US" sz="2400" dirty="0">
                <a:latin typeface="+mj-lt"/>
                <a:cs typeface="Calibri" pitchFamily="34" charset="0"/>
              </a:rPr>
              <a:t> e)</a:t>
            </a:r>
          </a:p>
          <a:p>
            <a:endParaRPr lang="en-US" dirty="0">
              <a:latin typeface="+mj-lt"/>
              <a:cs typeface="Calibri" pitchFamily="34" charset="0"/>
            </a:endParaRP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Event Handler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552" y="1628800"/>
            <a:ext cx="800105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</a:t>
            </a:r>
            <a:r>
              <a:rPr lang="en-US" dirty="0" err="1"/>
              <a:t>f.Click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f_Click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{</a:t>
            </a:r>
          </a:p>
          <a:p>
            <a:r>
              <a:rPr lang="en-US" dirty="0"/>
              <a:t>            Form f = (Form)sender;</a:t>
            </a:r>
          </a:p>
          <a:p>
            <a:r>
              <a:rPr lang="en-US" dirty="0"/>
              <a:t>            Graphics </a:t>
            </a:r>
            <a:r>
              <a:rPr lang="en-US" dirty="0" err="1"/>
              <a:t>gx</a:t>
            </a:r>
            <a:r>
              <a:rPr lang="en-US" dirty="0"/>
              <a:t> = </a:t>
            </a:r>
            <a:r>
              <a:rPr lang="en-US" dirty="0" err="1"/>
              <a:t>f.CreateGraphics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gx.DrawString</a:t>
            </a:r>
            <a:r>
              <a:rPr lang="en-US" dirty="0"/>
              <a:t>("Form 1 \n Form 1\n",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30, 30);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sp>
        <p:nvSpPr>
          <p:cNvPr id="5" name="Rectangle 4"/>
          <p:cNvSpPr/>
          <p:nvPr/>
        </p:nvSpPr>
        <p:spPr>
          <a:xfrm>
            <a:off x="531384" y="1701963"/>
            <a:ext cx="8001056" cy="42473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</a:t>
            </a:r>
            <a:r>
              <a:rPr lang="en-US" dirty="0" err="1"/>
              <a:t>f.Click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f_Click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f_Click</a:t>
            </a:r>
            <a:r>
              <a:rPr lang="en-US" dirty="0"/>
              <a:t>(Object sender, </a:t>
            </a:r>
            <a:r>
              <a:rPr lang="en-US" dirty="0" err="1"/>
              <a:t>EventArgs</a:t>
            </a:r>
            <a:r>
              <a:rPr lang="en-US" dirty="0"/>
              <a:t> e) {</a:t>
            </a:r>
          </a:p>
          <a:p>
            <a:r>
              <a:rPr lang="en-US" dirty="0"/>
              <a:t>            Form f = (Form)sender;</a:t>
            </a:r>
          </a:p>
          <a:p>
            <a:r>
              <a:rPr lang="en-US" dirty="0"/>
              <a:t>            Graphics </a:t>
            </a:r>
            <a:r>
              <a:rPr lang="en-US" dirty="0" err="1"/>
              <a:t>gx</a:t>
            </a:r>
            <a:r>
              <a:rPr lang="en-US" dirty="0"/>
              <a:t> = </a:t>
            </a:r>
            <a:r>
              <a:rPr lang="en-US" dirty="0" err="1"/>
              <a:t>f.CreateGraphics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gx.DrawString</a:t>
            </a:r>
            <a:r>
              <a:rPr lang="en-US" dirty="0"/>
              <a:t>("Form 1 \n Form 1\n",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30, 30);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67544" y="404664"/>
            <a:ext cx="8358246" cy="6186309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f1 = new Form();</a:t>
            </a:r>
          </a:p>
          <a:p>
            <a:r>
              <a:rPr lang="en-US" dirty="0"/>
              <a:t>	f1.Text = "2 Paint Event";</a:t>
            </a:r>
          </a:p>
          <a:p>
            <a:r>
              <a:rPr lang="en-US" dirty="0"/>
              <a:t>	f1.BackColor=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r>
              <a:rPr lang="en-US" dirty="0"/>
              <a:t>	f1.Paint += new </a:t>
            </a:r>
            <a:r>
              <a:rPr lang="en-US" dirty="0" err="1"/>
              <a:t>PaintEventHandler</a:t>
            </a:r>
            <a:r>
              <a:rPr lang="en-US" dirty="0"/>
              <a:t>(f1_Paint1);</a:t>
            </a:r>
          </a:p>
          <a:p>
            <a:r>
              <a:rPr lang="en-US" dirty="0"/>
              <a:t>	f1.Paint += new </a:t>
            </a:r>
            <a:r>
              <a:rPr lang="en-US" dirty="0" err="1"/>
              <a:t>PaintEventHandler</a:t>
            </a:r>
            <a:r>
              <a:rPr lang="en-US" dirty="0"/>
              <a:t>(f1_Paint2); </a:t>
            </a:r>
          </a:p>
          <a:p>
            <a:r>
              <a:rPr lang="en-US" dirty="0"/>
              <a:t>	</a:t>
            </a:r>
            <a:r>
              <a:rPr lang="en-US" dirty="0" err="1"/>
              <a:t>Application.Run</a:t>
            </a:r>
            <a:r>
              <a:rPr lang="en-US" dirty="0"/>
              <a:t>(f1);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static void f1_Paint1(Object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 = (Form)sender;</a:t>
            </a:r>
          </a:p>
          <a:p>
            <a:r>
              <a:rPr lang="en-US" dirty="0"/>
              <a:t>	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g.DrawString</a:t>
            </a:r>
            <a:r>
              <a:rPr lang="en-US" dirty="0"/>
              <a:t>("Paint 1 Event 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0, 0);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static void f1_Paint2(Object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Form f = (Form)sender;</a:t>
            </a:r>
          </a:p>
          <a:p>
            <a:r>
              <a:rPr lang="en-US" dirty="0"/>
              <a:t>	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  <a:r>
              <a:rPr lang="en-US" dirty="0" err="1"/>
              <a:t>g.DrawString</a:t>
            </a:r>
            <a:r>
              <a:rPr lang="en-US" dirty="0"/>
              <a:t>("Paint 2 Event ", </a:t>
            </a:r>
            <a:r>
              <a:rPr lang="en-US" dirty="0" err="1"/>
              <a:t>f.Font</a:t>
            </a:r>
            <a:r>
              <a:rPr lang="en-US" dirty="0"/>
              <a:t>, </a:t>
            </a:r>
            <a:r>
              <a:rPr lang="en-US" dirty="0" err="1"/>
              <a:t>Brushes.Black</a:t>
            </a:r>
            <a:r>
              <a:rPr lang="en-US" dirty="0"/>
              <a:t>, 0, 100);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93307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Paint Event</a:t>
            </a:r>
          </a:p>
        </p:txBody>
      </p:sp>
      <p:pic>
        <p:nvPicPr>
          <p:cNvPr id="1187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1700808"/>
            <a:ext cx="4237062" cy="4237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0721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341812"/>
            <a:ext cx="8143932" cy="535531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f1 = new Form();</a:t>
            </a:r>
          </a:p>
          <a:p>
            <a:r>
              <a:rPr lang="en-US" dirty="0"/>
              <a:t>            Button b = new Button();</a:t>
            </a:r>
          </a:p>
          <a:p>
            <a:r>
              <a:rPr lang="en-US" dirty="0"/>
              <a:t>            </a:t>
            </a:r>
            <a:r>
              <a:rPr lang="en-US" dirty="0" err="1"/>
              <a:t>b.Text</a:t>
            </a:r>
            <a:r>
              <a:rPr lang="en-US" dirty="0"/>
              <a:t> = "OK";</a:t>
            </a:r>
          </a:p>
          <a:p>
            <a:r>
              <a:rPr lang="en-US" dirty="0"/>
              <a:t>            </a:t>
            </a:r>
            <a:r>
              <a:rPr lang="en-US" dirty="0" err="1"/>
              <a:t>b.Click</a:t>
            </a:r>
            <a:r>
              <a:rPr lang="en-US" dirty="0"/>
              <a:t>+=new </a:t>
            </a:r>
            <a:r>
              <a:rPr lang="en-US" dirty="0" err="1"/>
              <a:t>EventHandler</a:t>
            </a:r>
            <a:r>
              <a:rPr lang="en-US" dirty="0"/>
              <a:t>(</a:t>
            </a:r>
            <a:r>
              <a:rPr lang="en-US" dirty="0" err="1"/>
              <a:t>b_Click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b.Location</a:t>
            </a:r>
            <a:r>
              <a:rPr lang="en-US" dirty="0"/>
              <a:t> = new Point(10, 10);</a:t>
            </a:r>
          </a:p>
          <a:p>
            <a:r>
              <a:rPr lang="en-US" dirty="0"/>
              <a:t>            Button b1 = new Button();</a:t>
            </a:r>
          </a:p>
          <a:p>
            <a:r>
              <a:rPr lang="en-US" dirty="0"/>
              <a:t>            b1.Text = "Exit";</a:t>
            </a:r>
          </a:p>
          <a:p>
            <a:r>
              <a:rPr lang="en-US" dirty="0"/>
              <a:t>            b1.Click += new </a:t>
            </a:r>
            <a:r>
              <a:rPr lang="en-US" dirty="0" err="1"/>
              <a:t>EventHandler</a:t>
            </a:r>
            <a:r>
              <a:rPr lang="en-US" dirty="0"/>
              <a:t>(b1_Click);</a:t>
            </a:r>
          </a:p>
          <a:p>
            <a:r>
              <a:rPr lang="en-US" dirty="0"/>
              <a:t>            b1.Location= new Point(</a:t>
            </a:r>
            <a:r>
              <a:rPr lang="en-US" dirty="0" err="1"/>
              <a:t>b.Left</a:t>
            </a:r>
            <a:r>
              <a:rPr lang="en-US" dirty="0"/>
              <a:t>, </a:t>
            </a:r>
            <a:r>
              <a:rPr lang="en-US" dirty="0" err="1"/>
              <a:t>b.Height</a:t>
            </a:r>
            <a:r>
              <a:rPr lang="en-US" dirty="0"/>
              <a:t> + </a:t>
            </a:r>
            <a:r>
              <a:rPr lang="en-US" dirty="0" err="1"/>
              <a:t>b.Top</a:t>
            </a:r>
            <a:r>
              <a:rPr lang="en-US" dirty="0"/>
              <a:t> + 10);</a:t>
            </a:r>
          </a:p>
          <a:p>
            <a:r>
              <a:rPr lang="en-US" dirty="0"/>
              <a:t>            f1.Controls.Add(b);</a:t>
            </a:r>
          </a:p>
          <a:p>
            <a:r>
              <a:rPr lang="en-US" dirty="0"/>
              <a:t>            f1.Controls.Add(b1);</a:t>
            </a:r>
          </a:p>
          <a:p>
            <a:r>
              <a:rPr lang="en-US" dirty="0"/>
              <a:t>            f1.Text = "2 Paint Event";</a:t>
            </a:r>
          </a:p>
          <a:p>
            <a:r>
              <a:rPr lang="en-US" dirty="0"/>
              <a:t>            f1.BackColor=</a:t>
            </a:r>
            <a:r>
              <a:rPr lang="en-US" dirty="0" err="1"/>
              <a:t>Color.White</a:t>
            </a:r>
            <a:r>
              <a:rPr lang="en-US" dirty="0"/>
              <a:t>;</a:t>
            </a:r>
          </a:p>
          <a:p>
            <a:r>
              <a:rPr lang="en-US" dirty="0"/>
              <a:t>            f1.AcceptButton = b;</a:t>
            </a:r>
          </a:p>
          <a:p>
            <a:r>
              <a:rPr lang="en-US" dirty="0"/>
              <a:t>            f1.CancelButton = b1;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(f1);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sp>
        <p:nvSpPr>
          <p:cNvPr id="7" name="Rectangle 6"/>
          <p:cNvSpPr/>
          <p:nvPr/>
        </p:nvSpPr>
        <p:spPr>
          <a:xfrm>
            <a:off x="745128" y="1522527"/>
            <a:ext cx="7715304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457200"/>
            <a:r>
              <a:rPr lang="en-US" sz="2000"/>
              <a:t>static void b_Click(Object sender, EventArgs e)</a:t>
            </a:r>
          </a:p>
          <a:p>
            <a:pPr defTabSz="457200"/>
            <a:r>
              <a:rPr lang="en-US" sz="2000"/>
              <a:t>{</a:t>
            </a:r>
          </a:p>
          <a:p>
            <a:pPr defTabSz="457200"/>
            <a:r>
              <a:rPr lang="en-US" sz="2000"/>
              <a:t>	 MessageBox.Show("Hello World");</a:t>
            </a:r>
          </a:p>
          <a:p>
            <a:pPr defTabSz="457200"/>
            <a:r>
              <a:rPr lang="en-US" sz="2000"/>
              <a:t>}</a:t>
            </a:r>
          </a:p>
          <a:p>
            <a:pPr defTabSz="457200"/>
            <a:r>
              <a:rPr lang="en-US" sz="2000"/>
              <a:t>static void b1_Click(Object sender, EventArgs e)</a:t>
            </a:r>
          </a:p>
          <a:p>
            <a:pPr defTabSz="457200"/>
            <a:r>
              <a:rPr lang="en-US" sz="2000"/>
              <a:t>{</a:t>
            </a:r>
          </a:p>
          <a:p>
            <a:pPr defTabSz="457200"/>
            <a:r>
              <a:rPr lang="en-US" sz="2000"/>
              <a:t>	Application.Exit();</a:t>
            </a:r>
          </a:p>
          <a:p>
            <a:pPr defTabSz="457200"/>
            <a:r>
              <a:rPr lang="en-US" sz="200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Thêm control</a:t>
            </a:r>
          </a:p>
        </p:txBody>
      </p:sp>
      <p:pic>
        <p:nvPicPr>
          <p:cNvPr id="1198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844824"/>
            <a:ext cx="3877022" cy="38770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53214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4" name="Rectangle 3"/>
          <p:cNvSpPr/>
          <p:nvPr/>
        </p:nvSpPr>
        <p:spPr>
          <a:xfrm>
            <a:off x="500034" y="1571612"/>
            <a:ext cx="7858180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Myform:System.Windows.Forms.Form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Text = "My Form Class";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2714612" y="4500570"/>
            <a:ext cx="5715040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Myform</a:t>
            </a:r>
            <a:r>
              <a:rPr lang="en-US" dirty="0"/>
              <a:t> f=new </a:t>
            </a:r>
            <a:r>
              <a:rPr lang="en-US" dirty="0" err="1"/>
              <a:t>Myform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3766460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357158" y="1785926"/>
            <a:ext cx="8429684" cy="397031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err="1"/>
              <a:t>Myform:System.Windows.Forms.Form</a:t>
            </a:r>
            <a:endParaRPr lang="en-US" dirty="0"/>
          </a:p>
          <a:p>
            <a:r>
              <a:rPr lang="en-US" dirty="0"/>
              <a:t>    {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public </a:t>
            </a:r>
            <a:r>
              <a:rPr lang="en-US" dirty="0" err="1"/>
              <a:t>Myform</a:t>
            </a:r>
            <a:r>
              <a:rPr lang="en-US" dirty="0"/>
              <a:t>()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Text = "My Form Class";   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protected override void </a:t>
            </a:r>
            <a:r>
              <a:rPr lang="en-US" dirty="0" err="1"/>
              <a:t>OnPaint</a:t>
            </a:r>
            <a:r>
              <a:rPr lang="en-US" dirty="0"/>
              <a:t>(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base.OnPaint</a:t>
            </a:r>
            <a:r>
              <a:rPr lang="en-US" dirty="0"/>
              <a:t>(pea);</a:t>
            </a:r>
          </a:p>
          <a:p>
            <a:r>
              <a:rPr lang="en-US" dirty="0"/>
              <a:t>            Graphics g=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g.DrawString</a:t>
            </a:r>
            <a:r>
              <a:rPr lang="en-US" dirty="0"/>
              <a:t>("Hello World", Font, Brushes.Red,20,20);</a:t>
            </a:r>
          </a:p>
          <a:p>
            <a:r>
              <a:rPr lang="en-US" dirty="0"/>
              <a:t>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GUI Tree Structure</a:t>
            </a:r>
          </a:p>
        </p:txBody>
      </p:sp>
      <p:sp>
        <p:nvSpPr>
          <p:cNvPr id="4" name="Text Box 18"/>
          <p:cNvSpPr txBox="1">
            <a:spLocks noChangeArrowheads="1"/>
          </p:cNvSpPr>
          <p:nvPr/>
        </p:nvSpPr>
        <p:spPr bwMode="auto">
          <a:xfrm>
            <a:off x="4343400" y="2362200"/>
            <a:ext cx="14351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/>
              <a:t>containers</a:t>
            </a: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5715000" y="3733800"/>
            <a:ext cx="1504950" cy="884238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Panel</a:t>
            </a:r>
          </a:p>
        </p:txBody>
      </p:sp>
      <p:sp>
        <p:nvSpPr>
          <p:cNvPr id="6" name="AutoShape 21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7543800" y="3763963"/>
            <a:ext cx="1276350" cy="579437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Button</a:t>
            </a:r>
          </a:p>
        </p:txBody>
      </p:sp>
      <p:sp>
        <p:nvSpPr>
          <p:cNvPr id="8" name="Rectangle 22"/>
          <p:cNvSpPr>
            <a:spLocks noChangeArrowheads="1"/>
          </p:cNvSpPr>
          <p:nvPr/>
        </p:nvSpPr>
        <p:spPr bwMode="auto">
          <a:xfrm>
            <a:off x="6324600" y="1828800"/>
            <a:ext cx="1676400" cy="1143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Form</a:t>
            </a:r>
          </a:p>
        </p:txBody>
      </p:sp>
      <p:sp>
        <p:nvSpPr>
          <p:cNvPr id="9" name="AutoShape 23"/>
          <p:cNvSpPr>
            <a:spLocks noChangeArrowheads="1"/>
          </p:cNvSpPr>
          <p:nvPr/>
        </p:nvSpPr>
        <p:spPr bwMode="auto">
          <a:xfrm>
            <a:off x="77724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AutoShape 24"/>
          <p:cNvSpPr>
            <a:spLocks noChangeArrowheads="1"/>
          </p:cNvSpPr>
          <p:nvPr/>
        </p:nvSpPr>
        <p:spPr bwMode="auto">
          <a:xfrm>
            <a:off x="6324600" y="4648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25"/>
          <p:cNvSpPr>
            <a:spLocks noChangeArrowheads="1"/>
          </p:cNvSpPr>
          <p:nvPr/>
        </p:nvSpPr>
        <p:spPr bwMode="auto">
          <a:xfrm>
            <a:off x="5943600" y="5257800"/>
            <a:ext cx="9906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Label</a:t>
            </a:r>
          </a:p>
        </p:txBody>
      </p:sp>
      <p:sp>
        <p:nvSpPr>
          <p:cNvPr id="12" name="AutoShape 26"/>
          <p:cNvSpPr>
            <a:spLocks noChangeArrowheads="1"/>
          </p:cNvSpPr>
          <p:nvPr/>
        </p:nvSpPr>
        <p:spPr bwMode="auto">
          <a:xfrm>
            <a:off x="6553200" y="3124200"/>
            <a:ext cx="228600" cy="533400"/>
          </a:xfrm>
          <a:prstGeom prst="downArrow">
            <a:avLst>
              <a:gd name="adj1" fmla="val 33333"/>
              <a:gd name="adj2" fmla="val 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7"/>
          <p:cNvSpPr>
            <a:spLocks noChangeShapeType="1"/>
          </p:cNvSpPr>
          <p:nvPr/>
        </p:nvSpPr>
        <p:spPr bwMode="auto">
          <a:xfrm>
            <a:off x="5715000" y="25908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Line 28"/>
          <p:cNvSpPr>
            <a:spLocks noChangeShapeType="1"/>
          </p:cNvSpPr>
          <p:nvPr/>
        </p:nvSpPr>
        <p:spPr bwMode="auto">
          <a:xfrm>
            <a:off x="5486400" y="2819400"/>
            <a:ext cx="381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71612"/>
            <a:ext cx="3714776" cy="5039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AutoShape 5">
            <a:hlinkClick r:id="" action="ppaction://noaction" highlightClick="1"/>
          </p:cNvPr>
          <p:cNvSpPr>
            <a:spLocks noChangeArrowheads="1"/>
          </p:cNvSpPr>
          <p:nvPr/>
        </p:nvSpPr>
        <p:spPr bwMode="auto">
          <a:xfrm>
            <a:off x="1905000" y="2209800"/>
            <a:ext cx="1617663" cy="990600"/>
          </a:xfrm>
          <a:prstGeom prst="actionButtonBlank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Button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80982" y="3286124"/>
            <a:ext cx="3505200" cy="3154363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r>
              <a:rPr lang="en-US"/>
              <a:t>Panel</a:t>
            </a:r>
          </a:p>
        </p:txBody>
      </p:sp>
      <p:sp>
        <p:nvSpPr>
          <p:cNvPr id="18" name="Rectangle 7"/>
          <p:cNvSpPr>
            <a:spLocks noChangeArrowheads="1"/>
          </p:cNvSpPr>
          <p:nvPr/>
        </p:nvSpPr>
        <p:spPr bwMode="auto">
          <a:xfrm>
            <a:off x="1371600" y="5059363"/>
            <a:ext cx="1905000" cy="838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/>
              <a:t>Label</a:t>
            </a:r>
          </a:p>
        </p:txBody>
      </p:sp>
      <p:sp>
        <p:nvSpPr>
          <p:cNvPr id="19" name="Text Box 6"/>
          <p:cNvSpPr txBox="1">
            <a:spLocks noChangeArrowheads="1"/>
          </p:cNvSpPr>
          <p:nvPr/>
        </p:nvSpPr>
        <p:spPr bwMode="auto">
          <a:xfrm>
            <a:off x="304800" y="2087563"/>
            <a:ext cx="844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Form</a:t>
            </a:r>
          </a:p>
        </p:txBody>
      </p: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1835696" y="1286120"/>
            <a:ext cx="727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GUI</a:t>
            </a:r>
          </a:p>
        </p:txBody>
      </p:sp>
      <p:sp>
        <p:nvSpPr>
          <p:cNvPr id="21" name="Text Box 9"/>
          <p:cNvSpPr txBox="1">
            <a:spLocks noChangeArrowheads="1"/>
          </p:cNvSpPr>
          <p:nvPr/>
        </p:nvSpPr>
        <p:spPr bwMode="auto">
          <a:xfrm>
            <a:off x="5957888" y="1319976"/>
            <a:ext cx="2271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/>
              <a:t>Internal structure</a:t>
            </a:r>
          </a:p>
        </p:txBody>
      </p:sp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034" y="1556644"/>
            <a:ext cx="8215370" cy="480131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</a:t>
            </a:r>
            <a:r>
              <a:rPr lang="en-US" dirty="0" err="1"/>
              <a:t>Myform</a:t>
            </a:r>
            <a:r>
              <a:rPr lang="en-US" dirty="0"/>
              <a:t> f=new </a:t>
            </a:r>
            <a:r>
              <a:rPr lang="en-US" dirty="0" err="1"/>
              <a:t>Myform</a:t>
            </a:r>
            <a:r>
              <a:rPr lang="en-US" dirty="0"/>
              <a:t>();</a:t>
            </a:r>
          </a:p>
          <a:p>
            <a:r>
              <a:rPr lang="en-US" dirty="0"/>
              <a:t>            </a:t>
            </a:r>
            <a:r>
              <a:rPr lang="en-US" dirty="0" err="1"/>
              <a:t>f.Text</a:t>
            </a:r>
            <a:r>
              <a:rPr lang="en-US" dirty="0"/>
              <a:t> = "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thua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 " + </a:t>
            </a:r>
            <a:r>
              <a:rPr lang="en-US" dirty="0" err="1"/>
              <a:t>f.Text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f.Paint</a:t>
            </a:r>
            <a:r>
              <a:rPr lang="en-US" dirty="0"/>
              <a:t>+=new </a:t>
            </a:r>
            <a:r>
              <a:rPr lang="en-US" dirty="0" err="1"/>
              <a:t>PaintEventHandler</a:t>
            </a:r>
            <a:r>
              <a:rPr lang="en-US" dirty="0"/>
              <a:t>(</a:t>
            </a:r>
            <a:r>
              <a:rPr lang="en-US" dirty="0" err="1"/>
              <a:t>f_Paint</a:t>
            </a:r>
            <a:r>
              <a:rPr lang="en-US" dirty="0"/>
              <a:t>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static void </a:t>
            </a:r>
            <a:r>
              <a:rPr lang="en-US" dirty="0" err="1"/>
              <a:t>f_Paint</a:t>
            </a:r>
            <a:r>
              <a:rPr lang="en-US" dirty="0"/>
              <a:t>(Object sender, </a:t>
            </a:r>
            <a:r>
              <a:rPr lang="en-US" dirty="0" err="1"/>
              <a:t>PaintEventArgs</a:t>
            </a:r>
            <a:r>
              <a:rPr lang="en-US" dirty="0"/>
              <a:t> pea)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</a:t>
            </a:r>
            <a:r>
              <a:rPr lang="en-US" dirty="0" err="1"/>
              <a:t>form</a:t>
            </a:r>
            <a:r>
              <a:rPr lang="en-US" dirty="0"/>
              <a:t> = (Form)sender;</a:t>
            </a:r>
          </a:p>
          <a:p>
            <a:r>
              <a:rPr lang="en-US" dirty="0"/>
              <a:t>            Graphics g = </a:t>
            </a:r>
            <a:r>
              <a:rPr lang="en-US" dirty="0" err="1"/>
              <a:t>pea.Graphics</a:t>
            </a:r>
            <a:r>
              <a:rPr lang="en-US" dirty="0"/>
              <a:t>;</a:t>
            </a:r>
          </a:p>
          <a:p>
            <a:r>
              <a:rPr lang="en-US" dirty="0"/>
              <a:t>            </a:t>
            </a:r>
            <a:r>
              <a:rPr lang="en-US" dirty="0" err="1"/>
              <a:t>g.DrawString</a:t>
            </a:r>
            <a:r>
              <a:rPr lang="en-US" dirty="0"/>
              <a:t>("New Hello World", </a:t>
            </a:r>
            <a:r>
              <a:rPr lang="en-US" dirty="0" err="1"/>
              <a:t>form.Font</a:t>
            </a:r>
            <a:r>
              <a:rPr lang="en-US" dirty="0"/>
              <a:t>, </a:t>
            </a:r>
            <a:r>
              <a:rPr lang="en-US" dirty="0" err="1"/>
              <a:t>Brushes.Red</a:t>
            </a:r>
            <a:r>
              <a:rPr lang="en-US" dirty="0"/>
              <a:t>, 50, 50);</a:t>
            </a:r>
          </a:p>
          <a:p>
            <a:endParaRPr lang="en-US" dirty="0"/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Kế thừa Form</a:t>
            </a:r>
          </a:p>
        </p:txBody>
      </p:sp>
      <p:pic>
        <p:nvPicPr>
          <p:cNvPr id="1208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700808"/>
            <a:ext cx="4021038" cy="4021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210435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MessageBox.Show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02167264"/>
              </p:ext>
            </p:extLst>
          </p:nvPr>
        </p:nvGraphicFramePr>
        <p:xfrm>
          <a:off x="388956" y="1344852"/>
          <a:ext cx="8229600" cy="49987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3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3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strText</a:t>
                      </a:r>
                      <a:r>
                        <a:rPr lang="en-US" sz="2200" dirty="0">
                          <a:hlinkClick r:id="rId3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4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4" action="ppaction://hlinkfile"/>
                        </a:rPr>
                        <a:t> (String</a:t>
                      </a:r>
                      <a:r>
                        <a:rPr lang="en-US" sz="2200" dirty="0"/>
                        <a:t>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strText</a:t>
                      </a:r>
                      <a:r>
                        <a:rPr lang="en-US" sz="2200" dirty="0">
                          <a:hlinkClick r:id="rId4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4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5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5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5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5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5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mbb</a:t>
                      </a:r>
                      <a:r>
                        <a:rPr lang="en-US" sz="2200" dirty="0">
                          <a:hlinkClick r:id="rId5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6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6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6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6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>
                          <a:hlinkClick r:id="rId5" action="ppaction://hlinkfile"/>
                        </a:rPr>
                        <a:t>  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mbb</a:t>
                      </a:r>
                      <a:r>
                        <a:rPr lang="en-US" sz="2200" dirty="0">
                          <a:hlinkClick r:id="rId6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6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mbi</a:t>
                      </a:r>
                      <a:r>
                        <a:rPr lang="en-US" sz="2200" dirty="0">
                          <a:hlinkClick r:id="rId6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7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7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7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>
                          <a:hlinkClick r:id="rId5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mbb</a:t>
                      </a:r>
                      <a:r>
                        <a:rPr lang="en-US" sz="2200" dirty="0">
                          <a:hlinkClick r:id="rId7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mbi</a:t>
                      </a:r>
                      <a:r>
                        <a:rPr lang="en-US" sz="2200" dirty="0"/>
                        <a:t>,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MessageBoxDefaultButton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mbdb</a:t>
                      </a:r>
                      <a:r>
                        <a:rPr lang="en-US" sz="2200" dirty="0">
                          <a:hlinkClick r:id="rId7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200" dirty="0" err="1">
                          <a:hlinkClick r:id="rId8" action="ppaction://hlinkfile"/>
                        </a:rPr>
                        <a:t>MessageBox.Show</a:t>
                      </a:r>
                      <a:r>
                        <a:rPr lang="en-US" sz="2200" dirty="0">
                          <a:hlinkClick r:id="rId8" action="ppaction://hlinkfile"/>
                        </a:rPr>
                        <a:t> (String </a:t>
                      </a:r>
                      <a:r>
                        <a:rPr lang="en-US" sz="2200" dirty="0" err="1">
                          <a:hlinkClick r:id="rId3" action="ppaction://hlinkfile"/>
                        </a:rPr>
                        <a:t>strTex</a:t>
                      </a:r>
                      <a:r>
                        <a:rPr lang="en-US" sz="2200" dirty="0">
                          <a:hlinkClick r:id="rId8" action="ppaction://hlinkfile"/>
                        </a:rPr>
                        <a:t>, String </a:t>
                      </a:r>
                      <a:r>
                        <a:rPr lang="en-US" sz="2200" dirty="0" err="1">
                          <a:hlinkClick r:id="rId4" action="ppaction://hlinkfile"/>
                        </a:rPr>
                        <a:t>strCaption</a:t>
                      </a:r>
                      <a:r>
                        <a:rPr lang="en-US" sz="2200" dirty="0">
                          <a:hlinkClick r:id="rId8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8" action="ppaction://hlinkfile"/>
                        </a:rPr>
                        <a:t>MessageBoxButtons</a:t>
                      </a:r>
                      <a:r>
                        <a:rPr lang="en-US" sz="2200" dirty="0">
                          <a:hlinkClick r:id="rId8" action="ppaction://hlinkfile"/>
                        </a:rPr>
                        <a:t> </a:t>
                      </a:r>
                      <a:r>
                        <a:rPr lang="en-US" sz="2200" dirty="0">
                          <a:hlinkClick r:id="rId5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5" action="ppaction://hlinkfile"/>
                        </a:rPr>
                        <a:t>mbb</a:t>
                      </a:r>
                      <a:r>
                        <a:rPr lang="en-US" sz="2200" dirty="0">
                          <a:hlinkClick r:id="rId8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8" action="ppaction://hlinkfile"/>
                        </a:rPr>
                        <a:t>MessageBoxIcon</a:t>
                      </a:r>
                      <a:r>
                        <a:rPr lang="en-US" sz="2200" dirty="0">
                          <a:hlinkClick r:id="rId8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6" action="ppaction://hlinkfile"/>
                        </a:rPr>
                        <a:t>mbi</a:t>
                      </a:r>
                      <a:r>
                        <a:rPr lang="en-US" sz="2200" dirty="0">
                          <a:hlinkClick r:id="rId8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8" action="ppaction://hlinkfile"/>
                        </a:rPr>
                        <a:t>MessageBoxDefaultButton</a:t>
                      </a:r>
                      <a:r>
                        <a:rPr lang="en-US" sz="2200" dirty="0">
                          <a:hlinkClick r:id="rId8" action="ppaction://hlinkfile"/>
                        </a:rPr>
                        <a:t> </a:t>
                      </a:r>
                      <a:r>
                        <a:rPr lang="en-US" sz="2200" dirty="0">
                          <a:hlinkClick r:id="rId7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7" action="ppaction://hlinkfile"/>
                        </a:rPr>
                        <a:t>mbdb</a:t>
                      </a:r>
                      <a:r>
                        <a:rPr lang="en-US" sz="2200" dirty="0">
                          <a:hlinkClick r:id="rId8" action="ppaction://hlinkfile"/>
                        </a:rPr>
                        <a:t>, </a:t>
                      </a:r>
                      <a:r>
                        <a:rPr lang="en-US" sz="2200" dirty="0" err="1">
                          <a:hlinkClick r:id="rId8" action="ppaction://hlinkfile"/>
                        </a:rPr>
                        <a:t>MessageBoxOptions</a:t>
                      </a:r>
                      <a:r>
                        <a:rPr lang="en-US" sz="2200" dirty="0">
                          <a:hlinkClick r:id="rId8" action="ppaction://hlinkfile"/>
                        </a:rPr>
                        <a:t> </a:t>
                      </a:r>
                      <a:r>
                        <a:rPr lang="en-US" sz="2200" dirty="0" err="1">
                          <a:hlinkClick r:id="rId8" action="ppaction://hlinkfile"/>
                        </a:rPr>
                        <a:t>mbo</a:t>
                      </a:r>
                      <a:r>
                        <a:rPr lang="en-US" sz="2200" dirty="0">
                          <a:hlinkClick r:id="rId8" action="ppaction://hlinkfile"/>
                        </a:rPr>
                        <a:t>) </a:t>
                      </a:r>
                      <a:endParaRPr lang="en-US" sz="2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4525963"/>
          </a:xfrm>
        </p:spPr>
        <p:txBody>
          <a:bodyPr/>
          <a:lstStyle/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vị</a:t>
            </a:r>
            <a:r>
              <a:rPr lang="en-US" sz="2400" dirty="0"/>
              <a:t> </a:t>
            </a:r>
            <a:r>
              <a:rPr lang="en-US" sz="2400" dirty="0" err="1"/>
              <a:t>cơ</a:t>
            </a:r>
            <a:r>
              <a:rPr lang="en-US" sz="2400" dirty="0"/>
              <a:t> </a:t>
            </a:r>
            <a:r>
              <a:rPr lang="en-US" sz="2400" dirty="0" err="1"/>
              <a:t>sở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tạo</a:t>
            </a:r>
            <a:r>
              <a:rPr lang="en-US" sz="2400" dirty="0"/>
              <a:t> </a:t>
            </a:r>
            <a:r>
              <a:rPr lang="en-US" sz="2400" dirty="0" err="1"/>
              <a:t>nên</a:t>
            </a:r>
            <a:r>
              <a:rPr lang="en-US" sz="2400" dirty="0"/>
              <a:t> </a:t>
            </a:r>
            <a:r>
              <a:rPr lang="en-US" sz="2400" dirty="0" err="1"/>
              <a:t>giao</a:t>
            </a:r>
            <a:r>
              <a:rPr lang="en-US" sz="2400" dirty="0"/>
              <a:t> </a:t>
            </a:r>
            <a:r>
              <a:rPr lang="en-US" sz="2400" dirty="0" err="1"/>
              <a:t>diện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lập</a:t>
            </a:r>
            <a:r>
              <a:rPr lang="en-US" sz="2400" dirty="0"/>
              <a:t>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WinForm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bất</a:t>
            </a:r>
            <a:r>
              <a:rPr lang="en-US" sz="2400" dirty="0"/>
              <a:t> </a:t>
            </a:r>
            <a:r>
              <a:rPr lang="en-US" sz="2400" dirty="0" err="1"/>
              <a:t>kỳ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nào</a:t>
            </a:r>
            <a:r>
              <a:rPr lang="en-US" sz="2400" dirty="0"/>
              <a:t> </a:t>
            </a:r>
            <a:r>
              <a:rPr lang="en-US" sz="2400" dirty="0" err="1"/>
              <a:t>nằm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</a:t>
            </a:r>
            <a:r>
              <a:rPr lang="en-US" sz="2400" dirty="0" err="1"/>
              <a:t>vùng</a:t>
            </a:r>
            <a:r>
              <a:rPr lang="en-US" sz="2400" dirty="0"/>
              <a:t> </a:t>
            </a:r>
            <a:r>
              <a:rPr lang="en-US" sz="2400" dirty="0" err="1"/>
              <a:t>chứa</a:t>
            </a:r>
            <a:r>
              <a:rPr lang="en-US" sz="2400" dirty="0"/>
              <a:t> </a:t>
            </a:r>
            <a:r>
              <a:rPr lang="en-US" sz="2400" dirty="0" err="1"/>
              <a:t>của</a:t>
            </a:r>
            <a:r>
              <a:rPr lang="en-US" sz="2400" dirty="0"/>
              <a:t> Container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khả</a:t>
            </a:r>
            <a:r>
              <a:rPr lang="en-US" sz="2400" dirty="0"/>
              <a:t> </a:t>
            </a:r>
            <a:r>
              <a:rPr lang="en-US" sz="2400" dirty="0" err="1"/>
              <a:t>năng</a:t>
            </a:r>
            <a:r>
              <a:rPr lang="en-US" sz="2400" dirty="0"/>
              <a:t> </a:t>
            </a:r>
            <a:r>
              <a:rPr lang="en-US" sz="2400" dirty="0" err="1"/>
              <a:t>tương</a:t>
            </a:r>
            <a:r>
              <a:rPr lang="en-US" sz="2400" dirty="0"/>
              <a:t> </a:t>
            </a:r>
            <a:r>
              <a:rPr lang="en-US" sz="2400" dirty="0" err="1"/>
              <a:t>tác</a:t>
            </a:r>
            <a:r>
              <a:rPr lang="en-US" sz="2400" dirty="0"/>
              <a:t> </a:t>
            </a:r>
            <a:r>
              <a:rPr lang="en-US" sz="2400" dirty="0" err="1"/>
              <a:t>với</a:t>
            </a:r>
            <a:r>
              <a:rPr lang="en-US" sz="2400" dirty="0"/>
              <a:t> </a:t>
            </a:r>
            <a:r>
              <a:rPr lang="en-US" sz="2400" dirty="0" err="1"/>
              <a:t>người</a:t>
            </a:r>
            <a:r>
              <a:rPr lang="en-US" sz="2400" dirty="0"/>
              <a:t> </a:t>
            </a:r>
            <a:r>
              <a:rPr lang="en-US" sz="2400" dirty="0" err="1"/>
              <a:t>sử</a:t>
            </a:r>
            <a:r>
              <a:rPr lang="en-US" sz="2400" dirty="0"/>
              <a:t> </a:t>
            </a:r>
            <a:r>
              <a:rPr lang="en-US" sz="2400" dirty="0" err="1"/>
              <a:t>dụng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 err="1"/>
              <a:t>Là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</a:t>
            </a:r>
            <a:r>
              <a:rPr lang="en-US" sz="2400" dirty="0" err="1"/>
              <a:t>dùng</a:t>
            </a:r>
            <a:r>
              <a:rPr lang="en-US" sz="2400" dirty="0"/>
              <a:t> </a:t>
            </a:r>
            <a:r>
              <a:rPr lang="en-US" sz="2400" dirty="0" err="1"/>
              <a:t>để</a:t>
            </a:r>
            <a:r>
              <a:rPr lang="en-US" sz="2400" dirty="0"/>
              <a:t> </a:t>
            </a:r>
            <a:r>
              <a:rPr lang="en-US" sz="2400" dirty="0" err="1"/>
              <a:t>nhận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được</a:t>
            </a:r>
            <a:r>
              <a:rPr lang="en-US" sz="2400" dirty="0"/>
              <a:t> </a:t>
            </a:r>
            <a:r>
              <a:rPr lang="en-US" sz="2400" dirty="0" err="1"/>
              <a:t>nhập</a:t>
            </a:r>
            <a:r>
              <a:rPr lang="en-US" sz="2400" dirty="0"/>
              <a:t> </a:t>
            </a:r>
            <a:r>
              <a:rPr lang="en-US" sz="2400" dirty="0" err="1"/>
              <a:t>vào</a:t>
            </a:r>
            <a:r>
              <a:rPr lang="en-US" sz="2400" dirty="0"/>
              <a:t> </a:t>
            </a:r>
            <a:r>
              <a:rPr lang="en-US" sz="2400" dirty="0" err="1"/>
              <a:t>hoặc</a:t>
            </a:r>
            <a:r>
              <a:rPr lang="en-US" sz="2400" dirty="0"/>
              <a:t> </a:t>
            </a:r>
            <a:r>
              <a:rPr lang="en-US" sz="2400" dirty="0" err="1"/>
              <a:t>xuất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trên</a:t>
            </a:r>
            <a:r>
              <a:rPr lang="en-US" sz="2400" dirty="0"/>
              <a:t> window form</a:t>
            </a:r>
          </a:p>
          <a:p>
            <a:pPr algn="just"/>
            <a:r>
              <a:rPr lang="en-US" sz="2400" dirty="0" err="1"/>
              <a:t>Các</a:t>
            </a:r>
            <a:r>
              <a:rPr lang="en-US" sz="2400" dirty="0"/>
              <a:t> control </a:t>
            </a:r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đặc</a:t>
            </a:r>
            <a:r>
              <a:rPr lang="en-US" sz="2400" dirty="0"/>
              <a:t> </a:t>
            </a:r>
            <a:r>
              <a:rPr lang="en-US" sz="2400" dirty="0" err="1"/>
              <a:t>điểm</a:t>
            </a:r>
            <a:r>
              <a:rPr lang="en-US" sz="2400" dirty="0"/>
              <a:t>,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phương</a:t>
            </a:r>
            <a:r>
              <a:rPr lang="en-US" sz="2400" dirty="0"/>
              <a:t> </a:t>
            </a:r>
            <a:r>
              <a:rPr lang="en-US" sz="2400" dirty="0" err="1"/>
              <a:t>thức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sự</a:t>
            </a:r>
            <a:r>
              <a:rPr lang="en-US" sz="2400" dirty="0"/>
              <a:t> </a:t>
            </a:r>
            <a:r>
              <a:rPr lang="en-US" sz="2400" dirty="0" err="1"/>
              <a:t>kiện</a:t>
            </a:r>
            <a:r>
              <a:rPr lang="en-US" sz="2400" dirty="0"/>
              <a:t> </a:t>
            </a:r>
            <a:r>
              <a:rPr lang="en-US" sz="2400" dirty="0" err="1"/>
              <a:t>riêng</a:t>
            </a:r>
            <a:r>
              <a:rPr lang="en-US" sz="2400" dirty="0"/>
              <a:t> </a:t>
            </a:r>
            <a:r>
              <a:rPr lang="en-US" sz="2400" dirty="0" err="1"/>
              <a:t>cho</a:t>
            </a:r>
            <a:r>
              <a:rPr lang="en-US" sz="2400" dirty="0"/>
              <a:t> control </a:t>
            </a:r>
            <a:r>
              <a:rPr lang="en-US" sz="2400" dirty="0" err="1"/>
              <a:t>đó</a:t>
            </a:r>
            <a:endParaRPr lang="en-US" sz="2400" dirty="0"/>
          </a:p>
          <a:p>
            <a:pPr algn="just"/>
            <a:endParaRPr lang="en-US" sz="2400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 Controls</a:t>
            </a:r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The Control class hierarchy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799201" y="1628800"/>
            <a:ext cx="7517215" cy="4597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805984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chung</a:t>
            </a:r>
          </a:p>
        </p:txBody>
      </p:sp>
      <p:graphicFrame>
        <p:nvGraphicFramePr>
          <p:cNvPr id="4" name="Group 94"/>
          <p:cNvGraphicFramePr>
            <a:graphicFrameLocks noGrp="1"/>
          </p:cNvGraphicFramePr>
          <p:nvPr/>
        </p:nvGraphicFramePr>
        <p:xfrm>
          <a:off x="2643174" y="1500174"/>
          <a:ext cx="3352800" cy="4206240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Properties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BackColor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CanFocus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Enabled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ForeColor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Text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Visible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lớp cơ sở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9512" y="1341263"/>
            <a:ext cx="8713788" cy="547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System.Windows.Forms.Control</a:t>
            </a:r>
            <a:r>
              <a:rPr lang="en-US" sz="2000" dirty="0"/>
              <a:t> -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thao</a:t>
            </a:r>
            <a:r>
              <a:rPr lang="en-US" sz="2000" dirty="0"/>
              <a:t> </a:t>
            </a:r>
            <a:r>
              <a:rPr lang="en-US" sz="2000" dirty="0" err="1"/>
              <a:t>tác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bàn</a:t>
            </a:r>
            <a:r>
              <a:rPr lang="en-US" sz="2000" dirty="0"/>
              <a:t> </a:t>
            </a:r>
            <a:r>
              <a:rPr lang="en-US" sz="2000" dirty="0" err="1"/>
              <a:t>phím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nhập</a:t>
            </a:r>
            <a:r>
              <a:rPr lang="en-US" sz="2000" dirty="0"/>
              <a:t> </a:t>
            </a:r>
            <a:r>
              <a:rPr lang="en-US" sz="2000" dirty="0" err="1"/>
              <a:t>từ</a:t>
            </a:r>
            <a:r>
              <a:rPr lang="en-US" sz="2000" dirty="0"/>
              <a:t> </a:t>
            </a:r>
            <a:r>
              <a:rPr lang="en-US" sz="2000" dirty="0" err="1"/>
              <a:t>chuột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xử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tin </a:t>
            </a:r>
            <a:r>
              <a:rPr lang="en-US" sz="2000" dirty="0" err="1"/>
              <a:t>nhắn</a:t>
            </a:r>
            <a:r>
              <a:rPr lang="en-US" sz="2000" dirty="0"/>
              <a:t> window.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System.Windows.Forms.ButtonBase</a:t>
            </a:r>
            <a:r>
              <a:rPr lang="en-US" sz="2000" dirty="0"/>
              <a:t> 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hỗ</a:t>
            </a:r>
            <a:r>
              <a:rPr lang="en-US" sz="2000" dirty="0"/>
              <a:t> </a:t>
            </a:r>
            <a:r>
              <a:rPr lang="en-US" sz="2000" dirty="0" err="1"/>
              <a:t>trợ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cơ</a:t>
            </a:r>
            <a:r>
              <a:rPr lang="en-US" sz="2000" dirty="0"/>
              <a:t> </a:t>
            </a:r>
            <a:r>
              <a:rPr lang="en-US" sz="2000" dirty="0" err="1"/>
              <a:t>bản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nút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System.Windows.Forms.TextBoxBase</a:t>
            </a:r>
            <a:r>
              <a:rPr lang="en-US" sz="2000" dirty="0"/>
              <a:t> -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thuộc</a:t>
            </a:r>
            <a:r>
              <a:rPr lang="en-US" sz="2000" dirty="0"/>
              <a:t> </a:t>
            </a:r>
            <a:r>
              <a:rPr lang="en-US" sz="2000" dirty="0" err="1"/>
              <a:t>tính</a:t>
            </a:r>
            <a:r>
              <a:rPr lang="en-US" sz="2000" dirty="0"/>
              <a:t> </a:t>
            </a:r>
            <a:r>
              <a:rPr lang="en-US" sz="2000" dirty="0" err="1"/>
              <a:t>thông</a:t>
            </a:r>
            <a:r>
              <a:rPr lang="en-US" sz="2000" dirty="0"/>
              <a:t> </a:t>
            </a:r>
            <a:r>
              <a:rPr lang="en-US" sz="2000" dirty="0" err="1"/>
              <a:t>thuờng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thừa</a:t>
            </a:r>
            <a:r>
              <a:rPr lang="en-US" sz="2000" dirty="0"/>
              <a:t> </a:t>
            </a:r>
            <a:r>
              <a:rPr lang="en-US" sz="2000" dirty="0" err="1"/>
              <a:t>hưởng</a:t>
            </a:r>
            <a:r>
              <a:rPr lang="en-US" sz="2000" dirty="0"/>
              <a:t>. </a:t>
            </a:r>
            <a:r>
              <a:rPr lang="en-US" sz="2000" dirty="0" err="1"/>
              <a:t>Cả</a:t>
            </a:r>
            <a:r>
              <a:rPr lang="en-US" sz="2000" dirty="0"/>
              <a:t> </a:t>
            </a:r>
            <a:r>
              <a:rPr lang="en-US" sz="2000" dirty="0" err="1"/>
              <a:t>hai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TextBox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RichTextBox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cung</a:t>
            </a:r>
            <a:r>
              <a:rPr lang="en-US" sz="2000" dirty="0"/>
              <a:t> </a:t>
            </a:r>
            <a:r>
              <a:rPr lang="en-US" sz="2000" dirty="0" err="1"/>
              <a:t>cấp</a:t>
            </a:r>
            <a:r>
              <a:rPr lang="en-US" sz="2000" dirty="0"/>
              <a:t> </a:t>
            </a:r>
            <a:r>
              <a:rPr lang="en-US" sz="2000" dirty="0" err="1"/>
              <a:t>bởi</a:t>
            </a:r>
            <a:r>
              <a:rPr lang="en-US" sz="2000" dirty="0"/>
              <a:t> </a:t>
            </a:r>
            <a:r>
              <a:rPr lang="en-US" sz="2000" dirty="0" err="1"/>
              <a:t>TextBoxBase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System.Windows.Forms.ScrollableControl</a:t>
            </a:r>
            <a:r>
              <a:rPr lang="en-US" sz="2000" b="1" dirty="0"/>
              <a:t> </a:t>
            </a:r>
            <a:r>
              <a:rPr lang="en-US" sz="2000" dirty="0"/>
              <a:t>-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sự</a:t>
            </a:r>
            <a:r>
              <a:rPr lang="en-US" sz="2000" dirty="0"/>
              <a:t> </a:t>
            </a:r>
            <a:r>
              <a:rPr lang="en-US" sz="2000" dirty="0" err="1"/>
              <a:t>phát</a:t>
            </a:r>
            <a:r>
              <a:rPr lang="en-US" sz="2000" dirty="0"/>
              <a:t> </a:t>
            </a:r>
            <a:r>
              <a:rPr lang="en-US" sz="2000" dirty="0" err="1"/>
              <a:t>sinh</a:t>
            </a:r>
            <a:r>
              <a:rPr lang="en-US" sz="2000" dirty="0"/>
              <a:t> </a:t>
            </a:r>
            <a:r>
              <a:rPr lang="en-US" sz="2000" dirty="0" err="1"/>
              <a:t>và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</a:t>
            </a:r>
            <a:r>
              <a:rPr lang="en-US" sz="2000" dirty="0" err="1"/>
              <a:t>thanh</a:t>
            </a:r>
            <a:r>
              <a:rPr lang="en-US" sz="2000" dirty="0"/>
              <a:t> </a:t>
            </a:r>
            <a:r>
              <a:rPr lang="en-US" sz="2000" dirty="0" err="1"/>
              <a:t>cuộn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người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truy</a:t>
            </a:r>
            <a:r>
              <a:rPr lang="en-US" sz="2000" dirty="0"/>
              <a:t> </a:t>
            </a:r>
            <a:r>
              <a:rPr lang="en-US" sz="2000" dirty="0" err="1"/>
              <a:t>cập</a:t>
            </a:r>
            <a:r>
              <a:rPr lang="en-US" sz="2000" dirty="0"/>
              <a:t>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gốc</a:t>
            </a:r>
            <a:r>
              <a:rPr lang="en-US" sz="2000" dirty="0"/>
              <a:t> </a:t>
            </a:r>
            <a:r>
              <a:rPr lang="en-US" sz="2000" dirty="0" err="1"/>
              <a:t>của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hiển</a:t>
            </a:r>
            <a:r>
              <a:rPr lang="en-US" sz="2000" dirty="0"/>
              <a:t> </a:t>
            </a:r>
            <a:r>
              <a:rPr lang="en-US" sz="2000" dirty="0" err="1"/>
              <a:t>thị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System.Windows.Forms.ContainerControl</a:t>
            </a:r>
            <a:r>
              <a:rPr lang="en-US" sz="2000" b="1" dirty="0"/>
              <a:t> </a:t>
            </a:r>
            <a:r>
              <a:rPr lang="en-US" sz="2000" dirty="0"/>
              <a:t>-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dirty="0" err="1"/>
              <a:t>này</a:t>
            </a:r>
            <a:r>
              <a:rPr lang="en-US" sz="2000" dirty="0"/>
              <a:t> </a:t>
            </a:r>
            <a:r>
              <a:rPr lang="en-US" sz="2000" dirty="0" err="1"/>
              <a:t>quản</a:t>
            </a:r>
            <a:r>
              <a:rPr lang="en-US" sz="2000" dirty="0"/>
              <a:t> </a:t>
            </a:r>
            <a:r>
              <a:rPr lang="en-US" sz="2000" dirty="0" err="1"/>
              <a:t>lý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r>
              <a:rPr lang="en-US" sz="2000" dirty="0"/>
              <a:t> </a:t>
            </a:r>
            <a:r>
              <a:rPr lang="en-US" sz="2000" dirty="0" err="1"/>
              <a:t>năng</a:t>
            </a:r>
            <a:r>
              <a:rPr lang="en-US" sz="2000" dirty="0"/>
              <a:t> </a:t>
            </a:r>
            <a:r>
              <a:rPr lang="en-US" sz="2000" dirty="0" err="1"/>
              <a:t>yêu</a:t>
            </a:r>
            <a:r>
              <a:rPr lang="en-US" sz="2000" dirty="0"/>
              <a:t> </a:t>
            </a:r>
            <a:r>
              <a:rPr lang="en-US" sz="2000" dirty="0" err="1"/>
              <a:t>cầu</a:t>
            </a:r>
            <a:r>
              <a:rPr lang="en-US" sz="2000" dirty="0"/>
              <a:t> </a:t>
            </a:r>
            <a:r>
              <a:rPr lang="en-US" sz="2000" dirty="0" err="1"/>
              <a:t>cho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control </a:t>
            </a:r>
            <a:r>
              <a:rPr lang="en-US" sz="2000" dirty="0" err="1"/>
              <a:t>để</a:t>
            </a:r>
            <a:r>
              <a:rPr lang="en-US" sz="2000" dirty="0"/>
              <a:t> </a:t>
            </a:r>
            <a:r>
              <a:rPr lang="en-US" sz="2000" dirty="0" err="1"/>
              <a:t>hành</a:t>
            </a:r>
            <a:r>
              <a:rPr lang="en-US" sz="2000" dirty="0"/>
              <a:t> </a:t>
            </a:r>
            <a:r>
              <a:rPr lang="en-US" sz="2000" dirty="0" err="1"/>
              <a:t>động</a:t>
            </a:r>
            <a:endParaRPr lang="en-US" sz="2000" dirty="0"/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System.Windows.Forms.Panel</a:t>
            </a:r>
            <a:r>
              <a:rPr lang="en-US" sz="2000" dirty="0"/>
              <a:t> - </a:t>
            </a:r>
            <a:r>
              <a:rPr lang="en-US" sz="2000" dirty="0" err="1"/>
              <a:t>có</a:t>
            </a:r>
            <a:r>
              <a:rPr lang="en-US" sz="2000" dirty="0"/>
              <a:t> </a:t>
            </a:r>
            <a:r>
              <a:rPr lang="en-US" sz="2000" dirty="0" err="1"/>
              <a:t>thể</a:t>
            </a:r>
            <a:r>
              <a:rPr lang="en-US" sz="2000" dirty="0"/>
              <a:t> </a:t>
            </a:r>
            <a:r>
              <a:rPr lang="en-US" sz="2000" dirty="0" err="1"/>
              <a:t>chứa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 </a:t>
            </a:r>
            <a:r>
              <a:rPr lang="en-US" sz="2000" dirty="0" err="1"/>
              <a:t>thêm</a:t>
            </a:r>
            <a:r>
              <a:rPr lang="en-US" sz="2000" dirty="0"/>
              <a:t> </a:t>
            </a:r>
            <a:r>
              <a:rPr lang="en-US" sz="2000" dirty="0" err="1"/>
              <a:t>vào</a:t>
            </a:r>
            <a:r>
              <a:rPr lang="en-US" sz="2000" dirty="0"/>
              <a:t>, </a:t>
            </a:r>
            <a:r>
              <a:rPr lang="en-US" sz="2000" dirty="0" err="1"/>
              <a:t>nhưng</a:t>
            </a:r>
            <a:r>
              <a:rPr lang="en-US" sz="2000" dirty="0"/>
              <a:t> </a:t>
            </a:r>
            <a:r>
              <a:rPr lang="en-US" sz="2000" dirty="0" err="1"/>
              <a:t>khác</a:t>
            </a:r>
            <a:r>
              <a:rPr lang="en-US" sz="2000" dirty="0"/>
              <a:t> </a:t>
            </a:r>
            <a:r>
              <a:rPr lang="en-US" sz="2000" dirty="0" err="1"/>
              <a:t>với</a:t>
            </a:r>
            <a:r>
              <a:rPr lang="en-US" sz="2000" dirty="0"/>
              <a:t> </a:t>
            </a:r>
            <a:r>
              <a:rPr lang="en-US" sz="2000" dirty="0" err="1"/>
              <a:t>lớp</a:t>
            </a:r>
            <a:r>
              <a:rPr lang="en-US" sz="2000" dirty="0"/>
              <a:t> </a:t>
            </a:r>
            <a:r>
              <a:rPr lang="en-US" sz="2000" i="1" dirty="0" err="1"/>
              <a:t>ContainerControl</a:t>
            </a:r>
            <a:r>
              <a:rPr lang="en-US" sz="2000" dirty="0"/>
              <a:t>, </a:t>
            </a:r>
            <a:r>
              <a:rPr lang="en-US" sz="2000" dirty="0" err="1"/>
              <a:t>nó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các</a:t>
            </a:r>
            <a:r>
              <a:rPr lang="en-US" sz="2000" dirty="0"/>
              <a:t> control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cách</a:t>
            </a:r>
            <a:r>
              <a:rPr lang="en-US" sz="2000" dirty="0"/>
              <a:t> </a:t>
            </a:r>
            <a:r>
              <a:rPr lang="en-US" sz="2000" dirty="0" err="1"/>
              <a:t>đơn</a:t>
            </a:r>
            <a:r>
              <a:rPr lang="en-US" sz="2000" dirty="0"/>
              <a:t> </a:t>
            </a:r>
            <a:r>
              <a:rPr lang="en-US" sz="2000" dirty="0" err="1"/>
              <a:t>giản</a:t>
            </a:r>
            <a:r>
              <a:rPr lang="en-US" sz="2000" dirty="0"/>
              <a:t>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System.Windows.Forms.Form</a:t>
            </a:r>
            <a:r>
              <a:rPr lang="en-US" sz="2000" dirty="0"/>
              <a:t> -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bất</a:t>
            </a:r>
            <a:r>
              <a:rPr lang="en-US" sz="2000" dirty="0"/>
              <a:t> </a:t>
            </a:r>
            <a:r>
              <a:rPr lang="en-US" sz="2000" dirty="0" err="1"/>
              <a:t>kỳ</a:t>
            </a:r>
            <a:r>
              <a:rPr lang="en-US" sz="2000" dirty="0"/>
              <a:t> </a:t>
            </a:r>
            <a:r>
              <a:rPr lang="en-US" sz="2000" dirty="0" err="1"/>
              <a:t>loại</a:t>
            </a:r>
            <a:r>
              <a:rPr lang="en-US" sz="2000" dirty="0"/>
              <a:t> </a:t>
            </a:r>
            <a:r>
              <a:rPr lang="en-US" sz="2000" dirty="0" err="1"/>
              <a:t>cửa</a:t>
            </a:r>
            <a:r>
              <a:rPr lang="en-US" sz="2000" dirty="0"/>
              <a:t> </a:t>
            </a:r>
            <a:r>
              <a:rPr lang="en-US" sz="2000" dirty="0" err="1"/>
              <a:t>sổ</a:t>
            </a:r>
            <a:r>
              <a:rPr lang="en-US" sz="2000" dirty="0"/>
              <a:t> </a:t>
            </a:r>
            <a:r>
              <a:rPr lang="en-US" sz="2000" dirty="0" err="1"/>
              <a:t>nào</a:t>
            </a:r>
            <a:r>
              <a:rPr lang="en-US" sz="2000" dirty="0"/>
              <a:t>: standard, toolbox, borderless, modal dialog boxes </a:t>
            </a:r>
            <a:r>
              <a:rPr lang="en-US" sz="2000" dirty="0" err="1"/>
              <a:t>và</a:t>
            </a:r>
            <a:r>
              <a:rPr lang="en-US" sz="2000" dirty="0"/>
              <a:t> multi-document interfaces. </a:t>
            </a:r>
          </a:p>
          <a:p>
            <a:pPr algn="just">
              <a:lnSpc>
                <a:spcPct val="80000"/>
              </a:lnSpc>
            </a:pPr>
            <a:r>
              <a:rPr lang="en-US" sz="2000" b="1" i="1" dirty="0" err="1"/>
              <a:t>System.Windows.Forms.UserControl</a:t>
            </a:r>
            <a:r>
              <a:rPr lang="en-US" sz="2000" dirty="0"/>
              <a:t> - </a:t>
            </a:r>
            <a:r>
              <a:rPr lang="en-US" sz="2000" dirty="0" err="1"/>
              <a:t>tạo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custom control </a:t>
            </a:r>
            <a:r>
              <a:rPr lang="en-US" sz="2000" dirty="0" err="1"/>
              <a:t>đến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r>
              <a:rPr lang="en-US" sz="2000" dirty="0"/>
              <a:t> </a:t>
            </a:r>
            <a:r>
              <a:rPr lang="en-US" sz="2000" dirty="0" err="1"/>
              <a:t>được</a:t>
            </a:r>
            <a:r>
              <a:rPr lang="en-US" sz="2000" dirty="0"/>
              <a:t> </a:t>
            </a:r>
            <a:r>
              <a:rPr lang="en-US" sz="2000" dirty="0" err="1"/>
              <a:t>dùng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nơi</a:t>
            </a:r>
            <a:r>
              <a:rPr lang="en-US" sz="2000" dirty="0"/>
              <a:t> </a:t>
            </a:r>
            <a:r>
              <a:rPr lang="en-US" sz="2000" dirty="0" err="1"/>
              <a:t>phức</a:t>
            </a:r>
            <a:r>
              <a:rPr lang="en-US" sz="2000" dirty="0"/>
              <a:t> </a:t>
            </a:r>
            <a:r>
              <a:rPr lang="en-US" sz="2000" dirty="0" err="1"/>
              <a:t>tạp</a:t>
            </a:r>
            <a:r>
              <a:rPr lang="en-US" sz="2000" dirty="0"/>
              <a:t> </a:t>
            </a:r>
            <a:r>
              <a:rPr lang="en-US" sz="2000" dirty="0" err="1"/>
              <a:t>trong</a:t>
            </a:r>
            <a:r>
              <a:rPr lang="en-US" sz="2000" dirty="0"/>
              <a:t> </a:t>
            </a:r>
            <a:r>
              <a:rPr lang="en-US" sz="2000" dirty="0" err="1"/>
              <a:t>một</a:t>
            </a:r>
            <a:r>
              <a:rPr lang="en-US" sz="2000" dirty="0"/>
              <a:t> </a:t>
            </a:r>
            <a:r>
              <a:rPr lang="en-US" sz="2000" dirty="0" err="1"/>
              <a:t>ứng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hay </a:t>
            </a:r>
            <a:r>
              <a:rPr lang="en-US" sz="2000" dirty="0" err="1"/>
              <a:t>tổ</a:t>
            </a:r>
            <a:r>
              <a:rPr lang="en-US" sz="2000" dirty="0"/>
              <a:t> </a:t>
            </a:r>
            <a:r>
              <a:rPr lang="en-US" sz="2000" dirty="0" err="1"/>
              <a:t>chức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STANDARD CONTROL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457200" y="1379562"/>
            <a:ext cx="8229600" cy="4857750"/>
          </a:xfrm>
        </p:spPr>
        <p:txBody>
          <a:bodyPr/>
          <a:lstStyle/>
          <a:p>
            <a:r>
              <a:rPr lang="en-US" sz="2400" dirty="0" err="1"/>
              <a:t>Một</a:t>
            </a:r>
            <a:r>
              <a:rPr lang="en-US" sz="2400" dirty="0"/>
              <a:t> </a:t>
            </a:r>
            <a:r>
              <a:rPr lang="en-US" sz="2400" dirty="0" err="1"/>
              <a:t>đối</a:t>
            </a:r>
            <a:r>
              <a:rPr lang="en-US" sz="2400" dirty="0"/>
              <a:t> </a:t>
            </a:r>
            <a:r>
              <a:rPr lang="en-US" sz="2400" dirty="0" err="1"/>
              <a:t>tượng</a:t>
            </a:r>
            <a:r>
              <a:rPr lang="en-US" sz="2400" dirty="0"/>
              <a:t> control </a:t>
            </a:r>
            <a:r>
              <a:rPr lang="en-US" sz="2400" dirty="0" err="1"/>
              <a:t>kế</a:t>
            </a:r>
            <a:r>
              <a:rPr lang="en-US" sz="2400" dirty="0"/>
              <a:t> </a:t>
            </a:r>
            <a:r>
              <a:rPr lang="en-US" sz="2400" dirty="0" err="1"/>
              <a:t>thừa</a:t>
            </a:r>
            <a:r>
              <a:rPr lang="en-US" sz="2400" dirty="0"/>
              <a:t> </a:t>
            </a:r>
            <a:r>
              <a:rPr lang="en-US" sz="2400" dirty="0" err="1"/>
              <a:t>trực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/ </a:t>
            </a:r>
            <a:r>
              <a:rPr lang="en-US" sz="2400" dirty="0" err="1"/>
              <a:t>gián</a:t>
            </a:r>
            <a:r>
              <a:rPr lang="en-US" sz="2400" dirty="0"/>
              <a:t> </a:t>
            </a:r>
            <a:r>
              <a:rPr lang="en-US" sz="2400" dirty="0" err="1"/>
              <a:t>tiếp</a:t>
            </a:r>
            <a:r>
              <a:rPr lang="en-US" sz="2400" dirty="0"/>
              <a:t> </a:t>
            </a:r>
            <a:r>
              <a:rPr lang="en-US" sz="2400" dirty="0" err="1"/>
              <a:t>từ</a:t>
            </a:r>
            <a:r>
              <a:rPr lang="en-US" sz="2400" dirty="0"/>
              <a:t> </a:t>
            </a:r>
            <a:r>
              <a:rPr lang="en-US" sz="2400" dirty="0" err="1"/>
              <a:t>System.Windows.Forms.Control</a:t>
            </a:r>
            <a:endParaRPr lang="en-US" sz="2400" dirty="0"/>
          </a:p>
          <a:p>
            <a:r>
              <a:rPr lang="en-US" sz="2400" dirty="0" err="1"/>
              <a:t>Có</a:t>
            </a:r>
            <a:r>
              <a:rPr lang="en-US" sz="2400" dirty="0"/>
              <a:t> </a:t>
            </a:r>
            <a:r>
              <a:rPr lang="en-US" sz="2400" dirty="0" err="1"/>
              <a:t>các</a:t>
            </a:r>
            <a:r>
              <a:rPr lang="en-US" sz="2400" dirty="0"/>
              <a:t> </a:t>
            </a:r>
            <a:r>
              <a:rPr lang="en-US" sz="2400" dirty="0" err="1"/>
              <a:t>loại</a:t>
            </a:r>
            <a:r>
              <a:rPr lang="en-US" sz="2400" dirty="0"/>
              <a:t>:</a:t>
            </a:r>
          </a:p>
          <a:p>
            <a:pPr lvl="1"/>
            <a:r>
              <a:rPr lang="en-US" sz="2400" dirty="0"/>
              <a:t>Action control:  Button, Toolbar, </a:t>
            </a:r>
            <a:r>
              <a:rPr lang="en-US" sz="2400" dirty="0" err="1"/>
              <a:t>MenuBar</a:t>
            </a:r>
            <a:r>
              <a:rPr lang="en-US" sz="2400" dirty="0"/>
              <a:t>, </a:t>
            </a:r>
            <a:r>
              <a:rPr lang="en-US" sz="2400" dirty="0" err="1"/>
              <a:t>ContextMenu</a:t>
            </a:r>
            <a:endParaRPr lang="en-US" sz="2400" dirty="0"/>
          </a:p>
          <a:p>
            <a:pPr lvl="1"/>
            <a:r>
              <a:rPr lang="en-US" sz="2400" dirty="0"/>
              <a:t>Value control: Label, </a:t>
            </a:r>
            <a:r>
              <a:rPr lang="en-US" sz="2400" dirty="0" err="1"/>
              <a:t>TextBox</a:t>
            </a:r>
            <a:r>
              <a:rPr lang="en-US" sz="2400" dirty="0"/>
              <a:t>, </a:t>
            </a:r>
            <a:r>
              <a:rPr lang="en-US" sz="2400" dirty="0" err="1"/>
              <a:t>PictureBox</a:t>
            </a:r>
            <a:endParaRPr lang="en-US" sz="2400" dirty="0"/>
          </a:p>
          <a:p>
            <a:pPr lvl="1"/>
            <a:r>
              <a:rPr lang="en-US" sz="2400" dirty="0"/>
              <a:t>List control: </a:t>
            </a:r>
            <a:r>
              <a:rPr lang="en-US" sz="2400" dirty="0" err="1"/>
              <a:t>ListBox</a:t>
            </a:r>
            <a:r>
              <a:rPr lang="en-US" sz="2400" dirty="0"/>
              <a:t>, </a:t>
            </a:r>
            <a:r>
              <a:rPr lang="en-US" sz="2400" dirty="0" err="1"/>
              <a:t>ComboBox</a:t>
            </a:r>
            <a:r>
              <a:rPr lang="en-US" sz="2400" dirty="0"/>
              <a:t>, </a:t>
            </a:r>
            <a:r>
              <a:rPr lang="en-US" sz="2400" dirty="0" err="1"/>
              <a:t>DataGrid</a:t>
            </a:r>
            <a:r>
              <a:rPr lang="en-US" sz="2400" dirty="0"/>
              <a:t>, </a:t>
            </a:r>
            <a:r>
              <a:rPr lang="en-US" sz="2400" dirty="0" err="1"/>
              <a:t>TreeView</a:t>
            </a:r>
            <a:r>
              <a:rPr lang="en-US" sz="2400" dirty="0"/>
              <a:t>, </a:t>
            </a:r>
          </a:p>
          <a:p>
            <a:pPr lvl="1"/>
            <a:r>
              <a:rPr lang="en-US" sz="2400" dirty="0"/>
              <a:t>Container control: </a:t>
            </a:r>
            <a:r>
              <a:rPr lang="en-US" sz="2600" dirty="0" err="1"/>
              <a:t>GroupBox</a:t>
            </a:r>
            <a:r>
              <a:rPr lang="en-US" sz="2600" dirty="0"/>
              <a:t>, Panel, </a:t>
            </a:r>
            <a:r>
              <a:rPr lang="en-US" sz="2600" dirty="0" err="1"/>
              <a:t>ImageList</a:t>
            </a:r>
            <a:r>
              <a:rPr lang="en-US" sz="2600" dirty="0"/>
              <a:t>, …</a:t>
            </a:r>
            <a:endParaRPr lang="en-US" sz="2400" dirty="0"/>
          </a:p>
          <a:p>
            <a:pPr lvl="1"/>
            <a:r>
              <a:rPr lang="en-US" sz="2400" dirty="0" err="1"/>
              <a:t>Dialogs:</a:t>
            </a:r>
            <a:r>
              <a:rPr lang="en-US" sz="2600" dirty="0" err="1"/>
              <a:t>OpenFileDialog</a:t>
            </a:r>
            <a:r>
              <a:rPr lang="en-US" sz="2600" dirty="0"/>
              <a:t>, </a:t>
            </a:r>
            <a:r>
              <a:rPr lang="en-US" sz="2600" dirty="0" err="1"/>
              <a:t>SaveFileDialog</a:t>
            </a:r>
            <a:r>
              <a:rPr lang="en-US" sz="2600" dirty="0"/>
              <a:t>, </a:t>
            </a:r>
            <a:r>
              <a:rPr lang="en-US" sz="2600" dirty="0" err="1"/>
              <a:t>PrintDialog</a:t>
            </a:r>
            <a:r>
              <a:rPr lang="en-US" sz="2600" dirty="0"/>
              <a:t>, etc</a:t>
            </a:r>
          </a:p>
          <a:p>
            <a:pPr lvl="1">
              <a:buFontTx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668849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Buttons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5602633"/>
              </p:ext>
            </p:extLst>
          </p:nvPr>
        </p:nvGraphicFramePr>
        <p:xfrm>
          <a:off x="1043608" y="1673736"/>
          <a:ext cx="7429552" cy="15392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28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1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Button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Normal button for actions (e.g., OK or Cancel)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CheckBox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Yes/no selection button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RadioButton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Single selection from a range of choices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lvl="0"/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Time and date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176809"/>
              </p:ext>
            </p:extLst>
          </p:nvPr>
        </p:nvGraphicFramePr>
        <p:xfrm>
          <a:off x="971600" y="1628800"/>
          <a:ext cx="7272808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2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50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DateTimePicker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 for specifying a date or time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MonthCalendar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UI showing a single calendar month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 tạo WinForm bằng Console Application</a:t>
            </a:r>
          </a:p>
        </p:txBody>
      </p:sp>
      <p:pic>
        <p:nvPicPr>
          <p:cNvPr id="112645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528192"/>
            <a:ext cx="8081636" cy="4925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Labels and pictures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358246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008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GroupBox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Visual grouping for sets of related controls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Label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Text label, usually providing a name or description for some other control (e.g., a text box)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PictureBox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picture: supports various bitmap formats (BMP, ICO, JPEG, TIFF, and PNG) and Windows metafiles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LinkLabel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Hyperlink, e.g., a URL; this effectively combines label-like and button-like behavior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Text editing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571612"/>
          <a:ext cx="8358246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8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293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TextBox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 (plain text only)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RichTextBox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fields supporting text with formatting (based on RTF—the Rich Text Format)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NumericUpDown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text box containing a number, and an associated pair of up/down buttons (often known as a spin control)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DomainUpDown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Similar to a </a:t>
                      </a:r>
                      <a:r>
                        <a:rPr lang="en-US" sz="2000" dirty="0" err="1"/>
                        <a:t>NumericUpDown</a:t>
                      </a:r>
                      <a:r>
                        <a:rPr lang="en-US" sz="2000" dirty="0"/>
                        <a:t>, only the text box can contain any string; the up and down buttons move through a list of strings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Lists and data</a:t>
            </a:r>
          </a:p>
        </p:txBody>
      </p:sp>
      <p:graphicFrame>
        <p:nvGraphicFramePr>
          <p:cNvPr id="4" name="Content Placeholder 7"/>
          <p:cNvGraphicFramePr>
            <a:graphicFrameLocks noGrp="1"/>
          </p:cNvGraphicFramePr>
          <p:nvPr>
            <p:ph idx="1"/>
          </p:nvPr>
        </p:nvGraphicFramePr>
        <p:xfrm>
          <a:off x="571472" y="1500174"/>
          <a:ext cx="8286808" cy="451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9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ListBox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vertical list of selectable text items (items may also have images)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ComboBox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An editable text field with an associated drop-down list of selectable items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ListView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list of selectable items similar to the contents of a Windows Explorer window; supports Large Icon, Small Icon, List and Details views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TreeView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hierarchical display, similar to that used in the Folders pane of Windows Explorer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PropertyGrid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UI for editing properties on some object; very similar to the Properties panels in Visual Studio .NET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DataGrid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grid control showing the contents of a </a:t>
                      </a:r>
                      <a:r>
                        <a:rPr lang="en-US" sz="2000" dirty="0" err="1"/>
                        <a:t>DataSet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Position and progress bars</a:t>
            </a:r>
          </a:p>
        </p:txBody>
      </p:sp>
      <p:graphicFrame>
        <p:nvGraphicFramePr>
          <p:cNvPr id="4" name="Content Placeholder 4"/>
          <p:cNvGraphicFramePr>
            <a:graphicFrameLocks noGrp="1"/>
          </p:cNvGraphicFramePr>
          <p:nvPr>
            <p:ph idx="1"/>
          </p:nvPr>
        </p:nvGraphicFramePr>
        <p:xfrm>
          <a:off x="671514" y="1857364"/>
          <a:ext cx="8043890" cy="2529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86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HScrollBar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horizontal Windows scrollbar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VScrollBar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vertical Windows scrollbar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err="1"/>
                        <a:t>TrackBar</a:t>
                      </a:r>
                      <a:endParaRPr lang="en-US" sz="2000" dirty="0"/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UI for selecting from a linear range of values (useful for continuous ranges such as percentages)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ProgressBar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 bar indicating what proportion of a long-running task has completed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28596" y="1428736"/>
          <a:ext cx="8329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151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Control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/>
                        <a:t>Mô</a:t>
                      </a:r>
                      <a:r>
                        <a:rPr lang="en-US" sz="2000" baseline="0" dirty="0"/>
                        <a:t> </a:t>
                      </a:r>
                      <a:r>
                        <a:rPr lang="en-US" sz="2000" baseline="0" dirty="0" err="1"/>
                        <a:t>tả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TabControl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Allows multiple similarly sized dialogs to share a single window, with card index style tabs selecting between them—similar to those used on Properties pages in Windows Explorer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Splitter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bar dividing two parts of a window either vertically or horizontally, allowing the proportion of space given to the two parts to be modified—similar to the divider between the Folders pane and the main pane of a Windows Explorer window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StatusBar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bar along the bottom of the window providing textual information appropriate to the application, and a window resizing grip (most Windows applications have these)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ToolBar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bar containing shortcut buttons to frequently used UI operations (most Windows applications have these)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5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5" name="AutoShape 39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37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8" name="Group 44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9" name="AutoShape 38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35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Text Box 41"/>
          <p:cNvSpPr txBox="1">
            <a:spLocks noChangeArrowheads="1"/>
          </p:cNvSpPr>
          <p:nvPr/>
        </p:nvSpPr>
        <p:spPr bwMode="auto">
          <a:xfrm>
            <a:off x="838200" y="21336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2"/>
          <a:srcRect l="3210" t="31891" r="93750" b="65045"/>
          <a:stretch>
            <a:fillRect/>
          </a:stretch>
        </p:blipFill>
        <p:spPr bwMode="auto">
          <a:xfrm>
            <a:off x="3810000" y="3200400"/>
            <a:ext cx="1600200" cy="914400"/>
          </a:xfrm>
          <a:prstGeom prst="rect">
            <a:avLst/>
          </a:prstGeom>
          <a:noFill/>
        </p:spPr>
      </p:pic>
      <p:sp>
        <p:nvSpPr>
          <p:cNvPr id="13" name="Text Box 23"/>
          <p:cNvSpPr txBox="1">
            <a:spLocks noChangeArrowheads="1"/>
          </p:cNvSpPr>
          <p:nvPr/>
        </p:nvSpPr>
        <p:spPr bwMode="auto">
          <a:xfrm>
            <a:off x="762000" y="2667000"/>
            <a:ext cx="16144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solidFill>
                  <a:srgbClr val="006600"/>
                </a:solidFill>
              </a:rPr>
              <a:t>Image</a:t>
            </a:r>
          </a:p>
        </p:txBody>
      </p:sp>
      <p:sp>
        <p:nvSpPr>
          <p:cNvPr id="14" name="Text Box 25"/>
          <p:cNvSpPr txBox="1">
            <a:spLocks noChangeArrowheads="1"/>
          </p:cNvSpPr>
          <p:nvPr/>
        </p:nvSpPr>
        <p:spPr bwMode="auto">
          <a:xfrm>
            <a:off x="533400" y="3352800"/>
            <a:ext cx="197326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b="1" i="1">
                <a:solidFill>
                  <a:srgbClr val="FF9900"/>
                </a:solidFill>
                <a:latin typeface="SimSun" pitchFamily="2" charset="-122"/>
              </a:rPr>
              <a:t>TabStop</a:t>
            </a:r>
          </a:p>
        </p:txBody>
      </p:sp>
      <p:sp>
        <p:nvSpPr>
          <p:cNvPr id="15" name="Text Box 28"/>
          <p:cNvSpPr txBox="1">
            <a:spLocks noChangeArrowheads="1"/>
          </p:cNvSpPr>
          <p:nvPr/>
        </p:nvSpPr>
        <p:spPr bwMode="auto">
          <a:xfrm rot="-43907">
            <a:off x="6324600" y="2692400"/>
            <a:ext cx="9921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0000"/>
                </a:solidFill>
              </a:rPr>
              <a:t>Hide</a:t>
            </a:r>
          </a:p>
        </p:txBody>
      </p:sp>
      <p:sp>
        <p:nvSpPr>
          <p:cNvPr id="16" name="Text Box 29"/>
          <p:cNvSpPr txBox="1">
            <a:spLocks noChangeArrowheads="1"/>
          </p:cNvSpPr>
          <p:nvPr/>
        </p:nvSpPr>
        <p:spPr bwMode="auto">
          <a:xfrm rot="-61241">
            <a:off x="6326188" y="3324225"/>
            <a:ext cx="11604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Show</a:t>
            </a:r>
          </a:p>
        </p:txBody>
      </p:sp>
      <p:sp>
        <p:nvSpPr>
          <p:cNvPr id="17" name="Text Box 30"/>
          <p:cNvSpPr txBox="1">
            <a:spLocks noChangeArrowheads="1"/>
          </p:cNvSpPr>
          <p:nvPr/>
        </p:nvSpPr>
        <p:spPr bwMode="auto">
          <a:xfrm rot="129570">
            <a:off x="6400800" y="3962400"/>
            <a:ext cx="14652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/>
              <a:t>Update</a:t>
            </a:r>
          </a:p>
        </p:txBody>
      </p:sp>
      <p:sp>
        <p:nvSpPr>
          <p:cNvPr id="18" name="Text Box 32"/>
          <p:cNvSpPr txBox="1">
            <a:spLocks noChangeArrowheads="1"/>
          </p:cNvSpPr>
          <p:nvPr/>
        </p:nvSpPr>
        <p:spPr bwMode="auto">
          <a:xfrm>
            <a:off x="3886200" y="5486400"/>
            <a:ext cx="17526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 dirty="0">
                <a:solidFill>
                  <a:srgbClr val="FF00FF"/>
                </a:solidFill>
                <a:latin typeface="Arial Unicode MS" pitchFamily="34" charset="-128"/>
              </a:rPr>
              <a:t>Paint</a:t>
            </a:r>
          </a:p>
        </p:txBody>
      </p:sp>
      <p:sp>
        <p:nvSpPr>
          <p:cNvPr id="19" name="Text Box 42"/>
          <p:cNvSpPr txBox="1">
            <a:spLocks noChangeArrowheads="1"/>
          </p:cNvSpPr>
          <p:nvPr/>
        </p:nvSpPr>
        <p:spPr bwMode="auto">
          <a:xfrm>
            <a:off x="3810000" y="48006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20" name="Text Box 43"/>
          <p:cNvSpPr txBox="1">
            <a:spLocks noChangeArrowheads="1"/>
          </p:cNvSpPr>
          <p:nvPr/>
        </p:nvSpPr>
        <p:spPr bwMode="auto">
          <a:xfrm>
            <a:off x="6400800" y="21336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21" name="Rectangle 50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Label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 autoUpdateAnimBg="0"/>
      <p:bldP spid="19" grpId="0" animBg="1" autoUpdateAnimBg="0"/>
      <p:bldP spid="20" grpId="0" animBg="1" autoUpdateAnimBg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32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35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" name="Text Box 9"/>
          <p:cNvSpPr txBox="1">
            <a:spLocks noChangeArrowheads="1"/>
          </p:cNvSpPr>
          <p:nvPr/>
        </p:nvSpPr>
        <p:spPr bwMode="auto">
          <a:xfrm>
            <a:off x="214282" y="2214554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38" name="Text Box 22"/>
          <p:cNvSpPr txBox="1">
            <a:spLocks noChangeArrowheads="1"/>
          </p:cNvSpPr>
          <p:nvPr/>
        </p:nvSpPr>
        <p:spPr bwMode="auto">
          <a:xfrm>
            <a:off x="3810000" y="43434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9" name="Text Box 23"/>
          <p:cNvSpPr txBox="1">
            <a:spLocks noChangeArrowheads="1"/>
          </p:cNvSpPr>
          <p:nvPr/>
        </p:nvSpPr>
        <p:spPr bwMode="auto">
          <a:xfrm>
            <a:off x="6248400" y="21336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 dirty="0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40" name="Rectangle 25"/>
          <p:cNvSpPr>
            <a:spLocks noChangeArrowheads="1"/>
          </p:cNvSpPr>
          <p:nvPr/>
        </p:nvSpPr>
        <p:spPr bwMode="auto">
          <a:xfrm>
            <a:off x="4191000" y="31051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41" name="Picture 24"/>
          <p:cNvPicPr>
            <a:picLocks noChangeAspect="1" noChangeArrowheads="1"/>
          </p:cNvPicPr>
          <p:nvPr/>
        </p:nvPicPr>
        <p:blipFill>
          <a:blip r:embed="rId2"/>
          <a:srcRect l="3239" t="41937" r="93951" b="54755"/>
          <a:stretch>
            <a:fillRect/>
          </a:stretch>
        </p:blipFill>
        <p:spPr bwMode="auto">
          <a:xfrm>
            <a:off x="3886200" y="2876550"/>
            <a:ext cx="1371600" cy="1009650"/>
          </a:xfrm>
          <a:prstGeom prst="rect">
            <a:avLst/>
          </a:prstGeom>
          <a:noFill/>
        </p:spPr>
      </p:pic>
      <p:sp>
        <p:nvSpPr>
          <p:cNvPr id="42" name="Text Box 27"/>
          <p:cNvSpPr txBox="1">
            <a:spLocks noChangeArrowheads="1"/>
          </p:cNvSpPr>
          <p:nvPr/>
        </p:nvSpPr>
        <p:spPr bwMode="auto">
          <a:xfrm>
            <a:off x="76200" y="2738438"/>
            <a:ext cx="2743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990000"/>
                </a:solidFill>
                <a:cs typeface="Times New Roman" pitchFamily="18" charset="0"/>
              </a:rPr>
              <a:t>AcceptReturn</a:t>
            </a:r>
            <a:r>
              <a:rPr lang="en-US" sz="3600" b="1"/>
              <a:t> </a:t>
            </a:r>
          </a:p>
        </p:txBody>
      </p:sp>
      <p:sp>
        <p:nvSpPr>
          <p:cNvPr id="43" name="Text Box 29"/>
          <p:cNvSpPr txBox="1">
            <a:spLocks noChangeArrowheads="1"/>
          </p:cNvSpPr>
          <p:nvPr/>
        </p:nvSpPr>
        <p:spPr bwMode="auto">
          <a:xfrm>
            <a:off x="76200" y="4114800"/>
            <a:ext cx="21653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Batang" pitchFamily="18" charset="-127"/>
                <a:cs typeface="Times New Roman" pitchFamily="18" charset="0"/>
              </a:rPr>
              <a:t>MaxLength</a:t>
            </a:r>
            <a:r>
              <a:rPr lang="en-US" sz="1800" b="1">
                <a:solidFill>
                  <a:srgbClr val="CC99FF"/>
                </a:solidFill>
                <a:latin typeface="Batang" pitchFamily="18" charset="-127"/>
              </a:rPr>
              <a:t> </a:t>
            </a:r>
          </a:p>
        </p:txBody>
      </p:sp>
      <p:sp>
        <p:nvSpPr>
          <p:cNvPr id="44" name="Text Box 30"/>
          <p:cNvSpPr txBox="1">
            <a:spLocks noChangeArrowheads="1"/>
          </p:cNvSpPr>
          <p:nvPr/>
        </p:nvSpPr>
        <p:spPr bwMode="auto">
          <a:xfrm>
            <a:off x="76200" y="4572000"/>
            <a:ext cx="17541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Verdana" pitchFamily="34" charset="0"/>
                <a:cs typeface="Times New Roman" pitchFamily="18" charset="0"/>
              </a:rPr>
              <a:t>Multiline</a:t>
            </a:r>
            <a:r>
              <a:rPr lang="en-US" sz="1800">
                <a:latin typeface="Verdana" pitchFamily="34" charset="0"/>
              </a:rPr>
              <a:t> </a:t>
            </a:r>
          </a:p>
        </p:txBody>
      </p:sp>
      <p:sp>
        <p:nvSpPr>
          <p:cNvPr id="45" name="Text Box 31"/>
          <p:cNvSpPr txBox="1">
            <a:spLocks noChangeArrowheads="1"/>
          </p:cNvSpPr>
          <p:nvPr/>
        </p:nvSpPr>
        <p:spPr bwMode="auto">
          <a:xfrm>
            <a:off x="76200" y="3810000"/>
            <a:ext cx="27241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808000"/>
                </a:solidFill>
                <a:latin typeface="Verdana" pitchFamily="34" charset="0"/>
                <a:cs typeface="Times New Roman" pitchFamily="18" charset="0"/>
              </a:rPr>
              <a:t>Passwordchar</a:t>
            </a:r>
            <a:r>
              <a:rPr lang="en-US" sz="1800">
                <a:solidFill>
                  <a:srgbClr val="808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6" name="Text Box 32"/>
          <p:cNvSpPr txBox="1">
            <a:spLocks noChangeArrowheads="1"/>
          </p:cNvSpPr>
          <p:nvPr/>
        </p:nvSpPr>
        <p:spPr bwMode="auto">
          <a:xfrm>
            <a:off x="76200" y="3367088"/>
            <a:ext cx="221773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99FF"/>
                </a:solidFill>
                <a:latin typeface="Verdana" pitchFamily="34" charset="0"/>
                <a:cs typeface="Times New Roman" pitchFamily="18" charset="0"/>
              </a:rPr>
              <a:t>ReadOnly</a:t>
            </a:r>
            <a:r>
              <a:rPr lang="en-US" sz="2800" b="1">
                <a:solidFill>
                  <a:srgbClr val="00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57150" y="5119688"/>
            <a:ext cx="184785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Trebuchet MS" pitchFamily="34" charset="0"/>
                <a:cs typeface="Times New Roman" pitchFamily="18" charset="0"/>
              </a:rPr>
              <a:t>ScrollBars</a:t>
            </a:r>
            <a:r>
              <a:rPr lang="en-US" sz="2800">
                <a:latin typeface="Trebuchet MS" pitchFamily="34" charset="0"/>
              </a:rPr>
              <a:t> </a:t>
            </a:r>
          </a:p>
        </p:txBody>
      </p:sp>
      <p:sp>
        <p:nvSpPr>
          <p:cNvPr id="48" name="Text Box 38"/>
          <p:cNvSpPr txBox="1">
            <a:spLocks noChangeArrowheads="1"/>
          </p:cNvSpPr>
          <p:nvPr/>
        </p:nvSpPr>
        <p:spPr bwMode="auto">
          <a:xfrm rot="-21562635">
            <a:off x="5943600" y="2895600"/>
            <a:ext cx="27003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Verdana" pitchFamily="34" charset="0"/>
                <a:cs typeface="Times New Roman" pitchFamily="18" charset="0"/>
              </a:rPr>
              <a:t>AppendText</a:t>
            </a:r>
            <a:r>
              <a:rPr lang="en-US" sz="2800" b="1">
                <a:solidFill>
                  <a:srgbClr val="CC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9" name="Text Box 39"/>
          <p:cNvSpPr txBox="1">
            <a:spLocks noChangeArrowheads="1"/>
          </p:cNvSpPr>
          <p:nvPr/>
        </p:nvSpPr>
        <p:spPr bwMode="auto">
          <a:xfrm rot="1211">
            <a:off x="6400800" y="3148013"/>
            <a:ext cx="141128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FF9900"/>
                </a:solidFill>
                <a:latin typeface="MS Mincho" pitchFamily="49" charset="-128"/>
                <a:cs typeface="Times New Roman" pitchFamily="18" charset="0"/>
              </a:rPr>
              <a:t>Clear</a:t>
            </a:r>
            <a:r>
              <a:rPr lang="en-US" sz="3200">
                <a:solidFill>
                  <a:srgbClr val="FF9900"/>
                </a:solidFill>
                <a:latin typeface="MS Mincho" pitchFamily="49" charset="-128"/>
              </a:rPr>
              <a:t> 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6477000" y="4449763"/>
            <a:ext cx="140652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Lucida Console" pitchFamily="49" charset="0"/>
                <a:cs typeface="Times New Roman" pitchFamily="18" charset="0"/>
              </a:rPr>
              <a:t>Copy</a:t>
            </a:r>
            <a:r>
              <a:rPr lang="en-US" sz="3200">
                <a:solidFill>
                  <a:srgbClr val="6699FF"/>
                </a:solidFill>
                <a:latin typeface="Lucida Console" pitchFamily="49" charset="0"/>
              </a:rPr>
              <a:t> </a:t>
            </a:r>
          </a:p>
        </p:txBody>
      </p:sp>
      <p:sp>
        <p:nvSpPr>
          <p:cNvPr id="51" name="Text Box 41"/>
          <p:cNvSpPr txBox="1">
            <a:spLocks noChangeArrowheads="1"/>
          </p:cNvSpPr>
          <p:nvPr/>
        </p:nvSpPr>
        <p:spPr bwMode="auto">
          <a:xfrm>
            <a:off x="6477000" y="3989388"/>
            <a:ext cx="1028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Cut</a:t>
            </a:r>
            <a:r>
              <a:rPr lang="en-US" sz="3200">
                <a:latin typeface="Verdana" pitchFamily="34" charset="0"/>
              </a:rPr>
              <a:t> </a:t>
            </a:r>
          </a:p>
        </p:txBody>
      </p:sp>
      <p:sp>
        <p:nvSpPr>
          <p:cNvPr id="52" name="Text Box 42"/>
          <p:cNvSpPr txBox="1">
            <a:spLocks noChangeArrowheads="1"/>
          </p:cNvSpPr>
          <p:nvPr/>
        </p:nvSpPr>
        <p:spPr bwMode="auto">
          <a:xfrm rot="-63819">
            <a:off x="6400800" y="3532188"/>
            <a:ext cx="14303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3300"/>
                </a:solidFill>
                <a:latin typeface="Verdana" pitchFamily="34" charset="0"/>
                <a:cs typeface="Times New Roman" pitchFamily="18" charset="0"/>
              </a:rPr>
              <a:t>Paste</a:t>
            </a:r>
            <a:r>
              <a:rPr lang="en-US" sz="3200">
                <a:latin typeface="Verdana" pitchFamily="34" charset="0"/>
              </a:rPr>
              <a:t> </a:t>
            </a:r>
          </a:p>
        </p:txBody>
      </p:sp>
      <p:sp>
        <p:nvSpPr>
          <p:cNvPr id="53" name="Text Box 47"/>
          <p:cNvSpPr txBox="1">
            <a:spLocks noChangeArrowheads="1"/>
          </p:cNvSpPr>
          <p:nvPr/>
        </p:nvSpPr>
        <p:spPr bwMode="auto">
          <a:xfrm rot="-3384">
            <a:off x="3505200" y="5638800"/>
            <a:ext cx="33670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990000"/>
                </a:solidFill>
                <a:latin typeface="Verdana" pitchFamily="34" charset="0"/>
                <a:cs typeface="Times New Roman" pitchFamily="18" charset="0"/>
              </a:rPr>
              <a:t>MultilineChanged</a:t>
            </a:r>
            <a:r>
              <a:rPr lang="en-US" sz="2800">
                <a:solidFill>
                  <a:srgbClr val="9900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54" name="Text Box 50"/>
          <p:cNvSpPr txBox="1">
            <a:spLocks noChangeArrowheads="1"/>
          </p:cNvSpPr>
          <p:nvPr/>
        </p:nvSpPr>
        <p:spPr bwMode="auto">
          <a:xfrm>
            <a:off x="3429000" y="5029200"/>
            <a:ext cx="2668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CC99FF"/>
                </a:solidFill>
                <a:latin typeface="Georgia" pitchFamily="18" charset="0"/>
                <a:cs typeface="Times New Roman" pitchFamily="18" charset="0"/>
              </a:rPr>
              <a:t>TextChanged</a:t>
            </a:r>
            <a:r>
              <a:rPr lang="en-US" sz="2800" b="1">
                <a:solidFill>
                  <a:srgbClr val="CC99FF"/>
                </a:solidFill>
                <a:latin typeface="Georgia" pitchFamily="18" charset="0"/>
              </a:rPr>
              <a:t> </a:t>
            </a:r>
          </a:p>
        </p:txBody>
      </p:sp>
      <p:sp>
        <p:nvSpPr>
          <p:cNvPr id="55" name="Rectangle 52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TextBox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 autoUpdateAnimBg="0"/>
      <p:bldP spid="38" grpId="0" animBg="1" autoUpdateAnimBg="0"/>
      <p:bldP spid="39" grpId="0" animBg="1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3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0" y="1588"/>
            <a:ext cx="4572000" cy="6856412"/>
            <a:chOff x="0" y="0"/>
            <a:chExt cx="2880" cy="4319"/>
          </a:xfrm>
        </p:grpSpPr>
        <p:sp>
          <p:nvSpPr>
            <p:cNvPr id="26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609600" y="22860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29" name="Text Box 22"/>
          <p:cNvSpPr txBox="1">
            <a:spLocks noChangeArrowheads="1"/>
          </p:cNvSpPr>
          <p:nvPr/>
        </p:nvSpPr>
        <p:spPr bwMode="auto">
          <a:xfrm>
            <a:off x="3810000" y="434975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5791200" y="22860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31" name="Rectangle 25"/>
          <p:cNvSpPr>
            <a:spLocks noChangeArrowheads="1"/>
          </p:cNvSpPr>
          <p:nvPr/>
        </p:nvSpPr>
        <p:spPr bwMode="auto">
          <a:xfrm>
            <a:off x="4286250" y="31623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2" name="Picture 24"/>
          <p:cNvPicPr>
            <a:picLocks noChangeAspect="1" noChangeArrowheads="1"/>
          </p:cNvPicPr>
          <p:nvPr/>
        </p:nvPicPr>
        <p:blipFill>
          <a:blip r:embed="rId2"/>
          <a:srcRect l="3413" t="38551" r="93982" b="57870"/>
          <a:stretch>
            <a:fillRect/>
          </a:stretch>
        </p:blipFill>
        <p:spPr bwMode="auto">
          <a:xfrm>
            <a:off x="4038600" y="2933700"/>
            <a:ext cx="990600" cy="800100"/>
          </a:xfrm>
          <a:prstGeom prst="rect">
            <a:avLst/>
          </a:prstGeom>
          <a:noFill/>
        </p:spPr>
      </p:pic>
      <p:sp>
        <p:nvSpPr>
          <p:cNvPr id="33" name="Text Box 27"/>
          <p:cNvSpPr txBox="1">
            <a:spLocks noChangeArrowheads="1"/>
          </p:cNvSpPr>
          <p:nvPr/>
        </p:nvSpPr>
        <p:spPr bwMode="auto">
          <a:xfrm>
            <a:off x="7938" y="3048000"/>
            <a:ext cx="3449637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 dirty="0" err="1">
                <a:latin typeface="Verdana" pitchFamily="34" charset="0"/>
                <a:cs typeface="Times New Roman" pitchFamily="18" charset="0"/>
              </a:rPr>
              <a:t>DialogResult</a:t>
            </a:r>
            <a:r>
              <a:rPr lang="en-US" sz="1800" dirty="0">
                <a:latin typeface="Verdana" pitchFamily="34" charset="0"/>
              </a:rPr>
              <a:t> </a:t>
            </a:r>
          </a:p>
        </p:txBody>
      </p:sp>
      <p:sp>
        <p:nvSpPr>
          <p:cNvPr id="34" name="Text Box 30"/>
          <p:cNvSpPr txBox="1">
            <a:spLocks noChangeArrowheads="1"/>
          </p:cNvSpPr>
          <p:nvPr/>
        </p:nvSpPr>
        <p:spPr bwMode="auto">
          <a:xfrm>
            <a:off x="381000" y="4038600"/>
            <a:ext cx="2744788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4000">
                <a:latin typeface="Verdana" pitchFamily="34" charset="0"/>
                <a:cs typeface="Times New Roman" pitchFamily="18" charset="0"/>
              </a:rPr>
              <a:t>TextAlign</a:t>
            </a:r>
            <a:r>
              <a:rPr lang="en-US" sz="4000">
                <a:latin typeface="Verdana" pitchFamily="34" charset="0"/>
              </a:rPr>
              <a:t> </a:t>
            </a:r>
          </a:p>
        </p:txBody>
      </p:sp>
      <p:sp>
        <p:nvSpPr>
          <p:cNvPr id="35" name="Text Box 31"/>
          <p:cNvSpPr txBox="1">
            <a:spLocks noChangeArrowheads="1"/>
          </p:cNvSpPr>
          <p:nvPr/>
        </p:nvSpPr>
        <p:spPr bwMode="auto">
          <a:xfrm rot="52742">
            <a:off x="5343525" y="3184525"/>
            <a:ext cx="37242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>
                <a:cs typeface="Times New Roman" pitchFamily="18" charset="0"/>
              </a:rPr>
              <a:t>PerformClick</a:t>
            </a:r>
          </a:p>
        </p:txBody>
      </p:sp>
      <p:sp>
        <p:nvSpPr>
          <p:cNvPr id="36" name="Text Box 32"/>
          <p:cNvSpPr txBox="1">
            <a:spLocks noChangeArrowheads="1"/>
          </p:cNvSpPr>
          <p:nvPr/>
        </p:nvSpPr>
        <p:spPr bwMode="auto">
          <a:xfrm rot="95039">
            <a:off x="3810000" y="5181600"/>
            <a:ext cx="192087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40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Click</a:t>
            </a:r>
            <a:r>
              <a:rPr lang="en-US" sz="4000"/>
              <a:t> </a:t>
            </a:r>
          </a:p>
        </p:txBody>
      </p:sp>
      <p:sp>
        <p:nvSpPr>
          <p:cNvPr id="37" name="Rectangle 34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Button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  <p:bldP spid="30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23317"/>
            <a:ext cx="8229600" cy="5246043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ListBox</a:t>
            </a:r>
            <a:r>
              <a:rPr lang="en-US" sz="2400" b="1" dirty="0"/>
              <a:t> control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chọn</a:t>
            </a:r>
            <a:r>
              <a:rPr lang="en-US" sz="2400" b="1" dirty="0"/>
              <a:t> </a:t>
            </a:r>
            <a:r>
              <a:rPr lang="en-US" sz="2400" b="1" dirty="0" err="1"/>
              <a:t>một</a:t>
            </a:r>
            <a:r>
              <a:rPr lang="en-US" sz="2400" b="1" dirty="0"/>
              <a:t> hay </a:t>
            </a:r>
            <a:r>
              <a:rPr lang="en-US" sz="2400" b="1" dirty="0" err="1"/>
              <a:t>nhiều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từ</a:t>
            </a:r>
            <a:r>
              <a:rPr lang="en-US" sz="2400" b="1" dirty="0"/>
              <a:t> list.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Bạn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thêm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mới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list </a:t>
            </a:r>
            <a:r>
              <a:rPr lang="en-US" sz="2400" b="1" dirty="0" err="1"/>
              <a:t>thông</a:t>
            </a:r>
            <a:r>
              <a:rPr lang="en-US" sz="2400" b="1" dirty="0"/>
              <a:t> qua </a:t>
            </a:r>
            <a:r>
              <a:rPr lang="en-US" sz="2400" b="1" dirty="0" err="1"/>
              <a:t>cửa</a:t>
            </a:r>
            <a:r>
              <a:rPr lang="en-US" sz="2400" b="1" dirty="0"/>
              <a:t> </a:t>
            </a:r>
            <a:r>
              <a:rPr lang="en-US" sz="2400" b="1" dirty="0" err="1"/>
              <a:t>sổ</a:t>
            </a:r>
            <a:r>
              <a:rPr lang="en-US" sz="2400" b="1" dirty="0"/>
              <a:t> property editor </a:t>
            </a:r>
            <a:r>
              <a:rPr lang="en-US" sz="2400" b="1" dirty="0" err="1"/>
              <a:t>hoặc</a:t>
            </a:r>
            <a:r>
              <a:rPr lang="en-US" sz="2400" b="1" dirty="0"/>
              <a:t> </a:t>
            </a:r>
            <a:r>
              <a:rPr lang="en-US" sz="2400" b="1" dirty="0" err="1"/>
              <a:t>là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qua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lúc</a:t>
            </a:r>
            <a:r>
              <a:rPr lang="en-US" sz="2400" b="1" dirty="0"/>
              <a:t> </a:t>
            </a:r>
            <a:r>
              <a:rPr lang="en-US" sz="2400" b="1" dirty="0" err="1"/>
              <a:t>chạy</a:t>
            </a:r>
            <a:r>
              <a:rPr lang="en-US" sz="2400" b="1" dirty="0"/>
              <a:t>.</a:t>
            </a:r>
          </a:p>
          <a:p>
            <a:pPr>
              <a:lnSpc>
                <a:spcPct val="80000"/>
              </a:lnSpc>
              <a:spcBef>
                <a:spcPct val="40000"/>
              </a:spcBef>
              <a:buFont typeface="Wingdings" pitchFamily="2" charset="2"/>
              <a:buChar char="q"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thuộc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thường</a:t>
            </a:r>
            <a:r>
              <a:rPr lang="en-US" sz="2400" b="1" dirty="0"/>
              <a:t> </a:t>
            </a:r>
            <a:r>
              <a:rPr lang="en-US" sz="2400" b="1" dirty="0" err="1"/>
              <a:t>gặp</a:t>
            </a:r>
            <a:r>
              <a:rPr lang="en-US" sz="2400" b="1" dirty="0"/>
              <a:t>:</a:t>
            </a:r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SelectionMode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/>
              <a:t>Sorted</a:t>
            </a:r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SelectedIndex</a:t>
            </a:r>
            <a:endParaRPr lang="en-US" sz="2400" dirty="0"/>
          </a:p>
          <a:p>
            <a:pPr lvl="1">
              <a:lnSpc>
                <a:spcPct val="80000"/>
              </a:lnSpc>
              <a:spcBef>
                <a:spcPct val="80000"/>
              </a:spcBef>
              <a:buSzPct val="200000"/>
              <a:buFontTx/>
              <a:buChar char="•"/>
            </a:pPr>
            <a:r>
              <a:rPr lang="en-US" sz="2400" dirty="0" err="1"/>
              <a:t>SelectedItem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ListBox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solidFill>
                  <a:srgbClr val="CC0000"/>
                </a:solidFill>
              </a:endParaRPr>
            </a:p>
          </p:txBody>
        </p:sp>
      </p:grpSp>
      <p:sp>
        <p:nvSpPr>
          <p:cNvPr id="26" name="AutoShape 7"/>
          <p:cNvSpPr>
            <a:spLocks noChangeArrowheads="1"/>
          </p:cNvSpPr>
          <p:nvPr/>
        </p:nvSpPr>
        <p:spPr bwMode="auto">
          <a:xfrm rot="5370265">
            <a:off x="568325" y="2857500"/>
            <a:ext cx="3432175" cy="4568825"/>
          </a:xfrm>
          <a:prstGeom prst="rtTriangle">
            <a:avLst/>
          </a:prstGeom>
          <a:solidFill>
            <a:srgbClr val="D5FFF4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Rectangle 8"/>
          <p:cNvSpPr>
            <a:spLocks noChangeArrowheads="1"/>
          </p:cNvSpPr>
          <p:nvPr/>
        </p:nvSpPr>
        <p:spPr bwMode="auto">
          <a:xfrm>
            <a:off x="0" y="1588"/>
            <a:ext cx="4572000" cy="3581400"/>
          </a:xfrm>
          <a:prstGeom prst="rect">
            <a:avLst/>
          </a:prstGeom>
          <a:solidFill>
            <a:srgbClr val="D5FFF4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2895600" y="20574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29" name="Rectangle 25"/>
          <p:cNvSpPr>
            <a:spLocks noChangeArrowheads="1"/>
          </p:cNvSpPr>
          <p:nvPr/>
        </p:nvSpPr>
        <p:spPr bwMode="auto">
          <a:xfrm>
            <a:off x="417195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0" name="Picture 24"/>
          <p:cNvPicPr>
            <a:picLocks noChangeAspect="1" noChangeArrowheads="1"/>
          </p:cNvPicPr>
          <p:nvPr/>
        </p:nvPicPr>
        <p:blipFill>
          <a:blip r:embed="rId2"/>
          <a:srcRect l="3336" t="68686" r="94032" b="28241"/>
          <a:stretch>
            <a:fillRect/>
          </a:stretch>
        </p:blipFill>
        <p:spPr bwMode="auto">
          <a:xfrm>
            <a:off x="4038600" y="2971800"/>
            <a:ext cx="1143000" cy="914400"/>
          </a:xfrm>
          <a:prstGeom prst="rect">
            <a:avLst/>
          </a:prstGeom>
          <a:noFill/>
        </p:spPr>
      </p:pic>
      <p:sp>
        <p:nvSpPr>
          <p:cNvPr id="31" name="Text Box 33"/>
          <p:cNvSpPr txBox="1">
            <a:spLocks noChangeArrowheads="1"/>
          </p:cNvSpPr>
          <p:nvPr/>
        </p:nvSpPr>
        <p:spPr bwMode="auto">
          <a:xfrm>
            <a:off x="304800" y="2819400"/>
            <a:ext cx="13414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6699FF"/>
                </a:solidFill>
                <a:latin typeface="Verdana" pitchFamily="34" charset="0"/>
                <a:cs typeface="Times New Roman" pitchFamily="18" charset="0"/>
              </a:rPr>
              <a:t>Items</a:t>
            </a:r>
            <a:r>
              <a:rPr lang="en-US" sz="2800">
                <a:solidFill>
                  <a:srgbClr val="6699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2" name="Text Box 34"/>
          <p:cNvSpPr txBox="1">
            <a:spLocks noChangeArrowheads="1"/>
          </p:cNvSpPr>
          <p:nvPr/>
        </p:nvSpPr>
        <p:spPr bwMode="auto">
          <a:xfrm>
            <a:off x="228600" y="3276600"/>
            <a:ext cx="25257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Verdana" pitchFamily="34" charset="0"/>
                <a:cs typeface="Times New Roman" pitchFamily="18" charset="0"/>
              </a:rPr>
              <a:t>MultiColumn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3" name="Text Box 37"/>
          <p:cNvSpPr txBox="1">
            <a:spLocks noChangeArrowheads="1"/>
          </p:cNvSpPr>
          <p:nvPr/>
        </p:nvSpPr>
        <p:spPr bwMode="auto">
          <a:xfrm>
            <a:off x="228600" y="3836988"/>
            <a:ext cx="2662238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Impact" pitchFamily="34" charset="0"/>
                <a:cs typeface="Times New Roman" pitchFamily="18" charset="0"/>
              </a:rPr>
              <a:t>SelectedIndex</a:t>
            </a:r>
            <a:r>
              <a:rPr lang="en-US" sz="3200">
                <a:solidFill>
                  <a:srgbClr val="6699FF"/>
                </a:solidFill>
                <a:latin typeface="Impact" pitchFamily="34" charset="0"/>
              </a:rPr>
              <a:t> </a:t>
            </a:r>
          </a:p>
        </p:txBody>
      </p:sp>
      <p:sp>
        <p:nvSpPr>
          <p:cNvPr id="34" name="Text Box 38"/>
          <p:cNvSpPr txBox="1">
            <a:spLocks noChangeArrowheads="1"/>
          </p:cNvSpPr>
          <p:nvPr/>
        </p:nvSpPr>
        <p:spPr bwMode="auto">
          <a:xfrm>
            <a:off x="228600" y="4419600"/>
            <a:ext cx="26765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8000"/>
                </a:solidFill>
                <a:latin typeface="Verdana" pitchFamily="34" charset="0"/>
                <a:cs typeface="Times New Roman" pitchFamily="18" charset="0"/>
              </a:rPr>
              <a:t>SelectedItem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5" name="Text Box 39"/>
          <p:cNvSpPr txBox="1">
            <a:spLocks noChangeArrowheads="1"/>
          </p:cNvSpPr>
          <p:nvPr/>
        </p:nvSpPr>
        <p:spPr bwMode="auto">
          <a:xfrm>
            <a:off x="5943600" y="2895600"/>
            <a:ext cx="2862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hlink"/>
                </a:solidFill>
                <a:latin typeface="Verdana" pitchFamily="34" charset="0"/>
                <a:cs typeface="Times New Roman" pitchFamily="18" charset="0"/>
              </a:rPr>
              <a:t>SelectedItems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6" name="Text Box 40"/>
          <p:cNvSpPr txBox="1">
            <a:spLocks noChangeArrowheads="1"/>
          </p:cNvSpPr>
          <p:nvPr/>
        </p:nvSpPr>
        <p:spPr bwMode="auto">
          <a:xfrm>
            <a:off x="6172200" y="4038600"/>
            <a:ext cx="237331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Impact" pitchFamily="34" charset="0"/>
                <a:cs typeface="Times New Roman" pitchFamily="18" charset="0"/>
              </a:rPr>
              <a:t>SelectedValue</a:t>
            </a:r>
            <a:r>
              <a:rPr lang="en-US" sz="2800">
                <a:latin typeface="Impact" pitchFamily="34" charset="0"/>
              </a:rPr>
              <a:t> </a:t>
            </a: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6324600" y="3429000"/>
            <a:ext cx="18954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CC0000"/>
                </a:solidFill>
                <a:latin typeface="Lucida Console" pitchFamily="49" charset="0"/>
                <a:cs typeface="Times New Roman" pitchFamily="18" charset="0"/>
              </a:rPr>
              <a:t>Sorted</a:t>
            </a:r>
            <a:r>
              <a:rPr lang="en-US" sz="3200">
                <a:latin typeface="Lucida Console" pitchFamily="49" charset="0"/>
              </a:rPr>
              <a:t> </a:t>
            </a:r>
          </a:p>
        </p:txBody>
      </p:sp>
      <p:sp>
        <p:nvSpPr>
          <p:cNvPr id="38" name="Text Box 43"/>
          <p:cNvSpPr txBox="1">
            <a:spLocks noChangeArrowheads="1"/>
          </p:cNvSpPr>
          <p:nvPr/>
        </p:nvSpPr>
        <p:spPr bwMode="auto">
          <a:xfrm>
            <a:off x="7010400" y="4572000"/>
            <a:ext cx="8255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>
                <a:solidFill>
                  <a:srgbClr val="6699FF"/>
                </a:solidFill>
                <a:latin typeface="Haettenschweiler" pitchFamily="34" charset="0"/>
                <a:cs typeface="Times New Roman" pitchFamily="18" charset="0"/>
              </a:rPr>
              <a:t>Text</a:t>
            </a:r>
            <a:r>
              <a:rPr lang="en-US" sz="3200">
                <a:solidFill>
                  <a:srgbClr val="6699FF"/>
                </a:solidFill>
                <a:latin typeface="Haettenschweiler" pitchFamily="34" charset="0"/>
              </a:rPr>
              <a:t> </a:t>
            </a:r>
          </a:p>
        </p:txBody>
      </p:sp>
      <p:sp>
        <p:nvSpPr>
          <p:cNvPr id="39" name="Rectangle 46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ListBox [1]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5523" y="2912189"/>
            <a:ext cx="3165639" cy="2192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40768"/>
            <a:ext cx="8382000" cy="504056"/>
          </a:xfrm>
        </p:spPr>
        <p:txBody>
          <a:bodyPr>
            <a:normAutofit/>
          </a:bodyPr>
          <a:lstStyle/>
          <a:p>
            <a:pPr algn="just">
              <a:spcBef>
                <a:spcPts val="1200"/>
              </a:spcBef>
              <a:spcAft>
                <a:spcPts val="1200"/>
              </a:spcAft>
            </a:pPr>
            <a:r>
              <a:rPr lang="en-US" sz="2400"/>
              <a:t>Project </a:t>
            </a:r>
            <a:r>
              <a:rPr lang="en-US" sz="2400">
                <a:sym typeface="Wingdings" pitchFamily="2" charset="2"/>
              </a:rPr>
              <a:t> Add Reference</a:t>
            </a:r>
            <a:endParaRPr lang="en-US" sz="240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tạo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WinForm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bằng</a:t>
            </a:r>
            <a:r>
              <a:rPr lang="en-US" sz="3200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 Console Application</a:t>
            </a:r>
          </a:p>
        </p:txBody>
      </p:sp>
      <p:pic>
        <p:nvPicPr>
          <p:cNvPr id="1136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772816"/>
            <a:ext cx="5679901" cy="4807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096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3" name="AutoShape 2097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2098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5" name="Group 2054"/>
          <p:cNvGrpSpPr>
            <a:grpSpLocks/>
          </p:cNvGrpSpPr>
          <p:nvPr/>
        </p:nvGrpSpPr>
        <p:grpSpPr bwMode="auto">
          <a:xfrm>
            <a:off x="0" y="1588"/>
            <a:ext cx="4572000" cy="6856412"/>
            <a:chOff x="0" y="0"/>
            <a:chExt cx="2880" cy="4319"/>
          </a:xfrm>
        </p:grpSpPr>
        <p:sp>
          <p:nvSpPr>
            <p:cNvPr id="26" name="AutoShape 2055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2056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D5FFF4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" name="Text Box 2058"/>
          <p:cNvSpPr txBox="1">
            <a:spLocks noChangeArrowheads="1"/>
          </p:cNvSpPr>
          <p:nvPr/>
        </p:nvSpPr>
        <p:spPr bwMode="auto">
          <a:xfrm>
            <a:off x="5943600" y="2286000"/>
            <a:ext cx="1412875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29" name="Text Box 2059"/>
          <p:cNvSpPr txBox="1">
            <a:spLocks noChangeArrowheads="1"/>
          </p:cNvSpPr>
          <p:nvPr/>
        </p:nvSpPr>
        <p:spPr bwMode="auto">
          <a:xfrm>
            <a:off x="609600" y="22860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30" name="Rectangle 2060"/>
          <p:cNvSpPr>
            <a:spLocks noChangeArrowheads="1"/>
          </p:cNvSpPr>
          <p:nvPr/>
        </p:nvSpPr>
        <p:spPr bwMode="auto">
          <a:xfrm>
            <a:off x="4171950" y="31432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31" name="Picture 2061"/>
          <p:cNvPicPr>
            <a:picLocks noChangeAspect="1" noChangeArrowheads="1"/>
          </p:cNvPicPr>
          <p:nvPr/>
        </p:nvPicPr>
        <p:blipFill>
          <a:blip r:embed="rId2"/>
          <a:srcRect l="3336" t="68686" r="94032" b="28241"/>
          <a:stretch>
            <a:fillRect/>
          </a:stretch>
        </p:blipFill>
        <p:spPr bwMode="auto">
          <a:xfrm>
            <a:off x="4038600" y="3048000"/>
            <a:ext cx="1143000" cy="914400"/>
          </a:xfrm>
          <a:prstGeom prst="rect">
            <a:avLst/>
          </a:prstGeom>
          <a:noFill/>
        </p:spPr>
      </p:pic>
      <p:sp>
        <p:nvSpPr>
          <p:cNvPr id="32" name="Text Box 2081"/>
          <p:cNvSpPr txBox="1">
            <a:spLocks noChangeArrowheads="1"/>
          </p:cNvSpPr>
          <p:nvPr/>
        </p:nvSpPr>
        <p:spPr bwMode="auto">
          <a:xfrm>
            <a:off x="304800" y="3048000"/>
            <a:ext cx="27527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Verdana" pitchFamily="34" charset="0"/>
                <a:cs typeface="Times New Roman" pitchFamily="18" charset="0"/>
              </a:rPr>
              <a:t>ClearSelected</a:t>
            </a:r>
            <a:r>
              <a:rPr lang="en-US" sz="2800">
                <a:solidFill>
                  <a:srgbClr val="FF66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3" name="Text Box 2084"/>
          <p:cNvSpPr txBox="1">
            <a:spLocks noChangeArrowheads="1"/>
          </p:cNvSpPr>
          <p:nvPr/>
        </p:nvSpPr>
        <p:spPr bwMode="auto">
          <a:xfrm>
            <a:off x="304800" y="4195763"/>
            <a:ext cx="1906588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Arial" pitchFamily="34" charset="0"/>
                <a:cs typeface="Times New Roman" pitchFamily="18" charset="0"/>
              </a:rPr>
              <a:t>FindString</a:t>
            </a:r>
            <a:r>
              <a:rPr lang="en-US" sz="2800">
                <a:latin typeface="Arial" pitchFamily="34" charset="0"/>
              </a:rPr>
              <a:t> </a:t>
            </a:r>
          </a:p>
        </p:txBody>
      </p:sp>
      <p:sp>
        <p:nvSpPr>
          <p:cNvPr id="34" name="Text Box 2088"/>
          <p:cNvSpPr txBox="1">
            <a:spLocks noChangeArrowheads="1"/>
          </p:cNvSpPr>
          <p:nvPr/>
        </p:nvSpPr>
        <p:spPr bwMode="auto">
          <a:xfrm>
            <a:off x="304800" y="3657600"/>
            <a:ext cx="2241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6699FF"/>
                </a:solidFill>
                <a:latin typeface="Arial Unicode MS" pitchFamily="34" charset="-128"/>
                <a:cs typeface="Times New Roman" pitchFamily="18" charset="0"/>
              </a:rPr>
              <a:t>GetSelected</a:t>
            </a:r>
            <a:r>
              <a:rPr lang="en-US" sz="2800">
                <a:solidFill>
                  <a:srgbClr val="6699FF"/>
                </a:solidFill>
                <a:latin typeface="Arial Unicode MS" pitchFamily="34" charset="-128"/>
              </a:rPr>
              <a:t> </a:t>
            </a:r>
          </a:p>
        </p:txBody>
      </p:sp>
      <p:sp>
        <p:nvSpPr>
          <p:cNvPr id="35" name="Text Box 2089"/>
          <p:cNvSpPr txBox="1">
            <a:spLocks noChangeArrowheads="1"/>
          </p:cNvSpPr>
          <p:nvPr/>
        </p:nvSpPr>
        <p:spPr bwMode="auto">
          <a:xfrm>
            <a:off x="304800" y="4724400"/>
            <a:ext cx="22018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Arial Unicode MS" pitchFamily="34" charset="-128"/>
                <a:cs typeface="Times New Roman" pitchFamily="18" charset="0"/>
              </a:rPr>
              <a:t>SetSelected</a:t>
            </a:r>
            <a:r>
              <a:rPr lang="en-US" sz="2800">
                <a:latin typeface="Arial Unicode MS" pitchFamily="34" charset="-128"/>
              </a:rPr>
              <a:t> </a:t>
            </a:r>
          </a:p>
        </p:txBody>
      </p:sp>
      <p:sp>
        <p:nvSpPr>
          <p:cNvPr id="36" name="Text Box 2091"/>
          <p:cNvSpPr txBox="1">
            <a:spLocks noChangeArrowheads="1"/>
          </p:cNvSpPr>
          <p:nvPr/>
        </p:nvSpPr>
        <p:spPr bwMode="auto">
          <a:xfrm>
            <a:off x="5260975" y="3124200"/>
            <a:ext cx="38830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latin typeface="Trebuchet MS" pitchFamily="34" charset="0"/>
                <a:cs typeface="Times New Roman" pitchFamily="18" charset="0"/>
              </a:rPr>
              <a:t>SelectedIndexChanged</a:t>
            </a:r>
            <a:r>
              <a:rPr lang="en-US" sz="2800">
                <a:solidFill>
                  <a:srgbClr val="FF9900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37" name="Text Box 2092"/>
          <p:cNvSpPr txBox="1">
            <a:spLocks noChangeArrowheads="1"/>
          </p:cNvSpPr>
          <p:nvPr/>
        </p:nvSpPr>
        <p:spPr bwMode="auto">
          <a:xfrm>
            <a:off x="4754563" y="4038600"/>
            <a:ext cx="438943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solidFill>
                  <a:srgbClr val="FF6600"/>
                </a:solidFill>
                <a:latin typeface="Verdana" pitchFamily="34" charset="0"/>
                <a:cs typeface="Times New Roman" pitchFamily="18" charset="0"/>
              </a:rPr>
              <a:t>SelectedValueChanged</a:t>
            </a:r>
            <a:r>
              <a:rPr lang="en-US" sz="2800">
                <a:solidFill>
                  <a:srgbClr val="FF66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8" name="Rectangle 2100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8153400" cy="823913"/>
          </a:xfrm>
          <a:noFill/>
          <a:ln/>
        </p:spPr>
        <p:txBody>
          <a:bodyPr/>
          <a:lstStyle/>
          <a:p>
            <a:r>
              <a:rPr lang="en-US"/>
              <a:t>ListBox [2]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 autoUpdateAnimBg="0"/>
      <p:bldP spid="29" grpId="0" animBg="1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26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0" y="0"/>
            <a:ext cx="4572000" cy="6856413"/>
            <a:chOff x="0" y="0"/>
            <a:chExt cx="2880" cy="4319"/>
          </a:xfrm>
        </p:grpSpPr>
        <p:sp>
          <p:nvSpPr>
            <p:cNvPr id="29" name="AutoShape 7"/>
            <p:cNvSpPr>
              <a:spLocks noChangeArrowheads="1"/>
            </p:cNvSpPr>
            <p:nvPr/>
          </p:nvSpPr>
          <p:spPr bwMode="auto">
            <a:xfrm rot="5370265">
              <a:off x="358" y="1799"/>
              <a:ext cx="2162" cy="2878"/>
            </a:xfrm>
            <a:prstGeom prst="rtTriangle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Rectangle 8"/>
            <p:cNvSpPr>
              <a:spLocks noChangeArrowheads="1"/>
            </p:cNvSpPr>
            <p:nvPr/>
          </p:nvSpPr>
          <p:spPr bwMode="auto">
            <a:xfrm>
              <a:off x="0" y="0"/>
              <a:ext cx="2880" cy="2256"/>
            </a:xfrm>
            <a:prstGeom prst="rect">
              <a:avLst/>
            </a:prstGeom>
            <a:solidFill>
              <a:srgbClr val="FFF4C5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" name="Text Box 9"/>
          <p:cNvSpPr txBox="1">
            <a:spLocks noChangeArrowheads="1"/>
          </p:cNvSpPr>
          <p:nvPr/>
        </p:nvSpPr>
        <p:spPr bwMode="auto">
          <a:xfrm>
            <a:off x="304800" y="2057400"/>
            <a:ext cx="2819400" cy="588963"/>
          </a:xfrm>
          <a:prstGeom prst="rect">
            <a:avLst/>
          </a:prstGeom>
          <a:solidFill>
            <a:srgbClr val="D5FFF4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3581400" y="45720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33" name="Text Box 23"/>
          <p:cNvSpPr txBox="1">
            <a:spLocks noChangeArrowheads="1"/>
          </p:cNvSpPr>
          <p:nvPr/>
        </p:nvSpPr>
        <p:spPr bwMode="auto">
          <a:xfrm>
            <a:off x="6400800" y="20574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pic>
        <p:nvPicPr>
          <p:cNvPr id="34" name="Picture 24"/>
          <p:cNvPicPr>
            <a:picLocks noChangeAspect="1" noChangeArrowheads="1"/>
          </p:cNvPicPr>
          <p:nvPr/>
        </p:nvPicPr>
        <p:blipFill>
          <a:blip r:embed="rId2"/>
          <a:srcRect l="3316" t="71635" r="93816" b="24715"/>
          <a:stretch>
            <a:fillRect/>
          </a:stretch>
        </p:blipFill>
        <p:spPr bwMode="auto">
          <a:xfrm>
            <a:off x="3810000" y="3048000"/>
            <a:ext cx="1295400" cy="966788"/>
          </a:xfrm>
          <a:prstGeom prst="rect">
            <a:avLst/>
          </a:prstGeom>
          <a:noFill/>
        </p:spPr>
      </p:pic>
      <p:sp>
        <p:nvSpPr>
          <p:cNvPr id="35" name="Text Box 26"/>
          <p:cNvSpPr txBox="1">
            <a:spLocks noChangeArrowheads="1"/>
          </p:cNvSpPr>
          <p:nvPr/>
        </p:nvSpPr>
        <p:spPr bwMode="auto">
          <a:xfrm>
            <a:off x="76200" y="3276600"/>
            <a:ext cx="27892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Georgia" pitchFamily="18" charset="0"/>
                <a:cs typeface="Times New Roman" pitchFamily="18" charset="0"/>
              </a:rPr>
              <a:t>CheckedIndices</a:t>
            </a:r>
            <a:r>
              <a:rPr lang="en-US" sz="2800">
                <a:latin typeface="Verdana" pitchFamily="34" charset="0"/>
              </a:rPr>
              <a:t> </a:t>
            </a:r>
          </a:p>
        </p:txBody>
      </p:sp>
      <p:sp>
        <p:nvSpPr>
          <p:cNvPr id="36" name="Text Box 27"/>
          <p:cNvSpPr txBox="1">
            <a:spLocks noChangeArrowheads="1"/>
          </p:cNvSpPr>
          <p:nvPr/>
        </p:nvSpPr>
        <p:spPr bwMode="auto">
          <a:xfrm>
            <a:off x="76200" y="4267200"/>
            <a:ext cx="24590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CC66"/>
                </a:solidFill>
                <a:latin typeface="MS Mincho" pitchFamily="49" charset="-128"/>
                <a:cs typeface="Times New Roman" pitchFamily="18" charset="0"/>
              </a:rPr>
              <a:t>CheckedItems</a:t>
            </a:r>
            <a:r>
              <a:rPr lang="en-US" sz="2800" b="1">
                <a:latin typeface="Verdana" pitchFamily="34" charset="0"/>
              </a:rPr>
              <a:t> </a:t>
            </a:r>
          </a:p>
        </p:txBody>
      </p:sp>
      <p:sp>
        <p:nvSpPr>
          <p:cNvPr id="37" name="Text Box 29"/>
          <p:cNvSpPr txBox="1">
            <a:spLocks noChangeArrowheads="1"/>
          </p:cNvSpPr>
          <p:nvPr/>
        </p:nvSpPr>
        <p:spPr bwMode="auto">
          <a:xfrm>
            <a:off x="76200" y="3810000"/>
            <a:ext cx="3497263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9999"/>
                </a:solidFill>
                <a:latin typeface="Arial Unicode MS" pitchFamily="34" charset="-128"/>
                <a:cs typeface="Times New Roman" pitchFamily="18" charset="0"/>
              </a:rPr>
              <a:t>ThreeDCheckBoxes</a:t>
            </a:r>
            <a:r>
              <a:rPr lang="en-US" sz="2800">
                <a:solidFill>
                  <a:srgbClr val="009999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8" name="Text Box 30"/>
          <p:cNvSpPr txBox="1">
            <a:spLocks noChangeArrowheads="1"/>
          </p:cNvSpPr>
          <p:nvPr/>
        </p:nvSpPr>
        <p:spPr bwMode="auto">
          <a:xfrm>
            <a:off x="5867400" y="3581400"/>
            <a:ext cx="296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9900"/>
                </a:solidFill>
                <a:latin typeface="Trebuchet MS" pitchFamily="34" charset="0"/>
                <a:cs typeface="Times New Roman" pitchFamily="18" charset="0"/>
              </a:rPr>
              <a:t>GetItemChecked</a:t>
            </a:r>
            <a:r>
              <a:rPr lang="en-US" sz="2800">
                <a:solidFill>
                  <a:srgbClr val="FF99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39" name="Text Box 31"/>
          <p:cNvSpPr txBox="1">
            <a:spLocks noChangeArrowheads="1"/>
          </p:cNvSpPr>
          <p:nvPr/>
        </p:nvSpPr>
        <p:spPr bwMode="auto">
          <a:xfrm>
            <a:off x="5562600" y="4191000"/>
            <a:ext cx="35814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>
                <a:latin typeface="Century" pitchFamily="18" charset="0"/>
                <a:cs typeface="Times New Roman" pitchFamily="18" charset="0"/>
              </a:rPr>
              <a:t>GetItemCheckState</a:t>
            </a:r>
            <a:endParaRPr lang="en-US" sz="2800">
              <a:latin typeface="Verdana" pitchFamily="34" charset="0"/>
            </a:endParaRPr>
          </a:p>
        </p:txBody>
      </p:sp>
      <p:sp>
        <p:nvSpPr>
          <p:cNvPr id="40" name="Text Box 32"/>
          <p:cNvSpPr txBox="1">
            <a:spLocks noChangeArrowheads="1"/>
          </p:cNvSpPr>
          <p:nvPr/>
        </p:nvSpPr>
        <p:spPr bwMode="auto">
          <a:xfrm>
            <a:off x="5791200" y="2971800"/>
            <a:ext cx="314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33CC"/>
                </a:solidFill>
                <a:latin typeface="Comic Sans MS" pitchFamily="66" charset="0"/>
                <a:cs typeface="Times New Roman" pitchFamily="18" charset="0"/>
              </a:rPr>
              <a:t>SetItemChecked</a:t>
            </a:r>
            <a:r>
              <a:rPr lang="en-US" sz="2800">
                <a:solidFill>
                  <a:srgbClr val="0033CC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1" name="Text Box 33"/>
          <p:cNvSpPr txBox="1">
            <a:spLocks noChangeArrowheads="1"/>
          </p:cNvSpPr>
          <p:nvPr/>
        </p:nvSpPr>
        <p:spPr bwMode="auto">
          <a:xfrm>
            <a:off x="5334000" y="4800600"/>
            <a:ext cx="38100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latin typeface="Courier New" pitchFamily="49" charset="0"/>
                <a:cs typeface="Times New Roman" pitchFamily="18" charset="0"/>
              </a:rPr>
              <a:t>SetItemCheckState</a:t>
            </a:r>
            <a:r>
              <a:rPr lang="en-US" sz="2800" b="1">
                <a:solidFill>
                  <a:srgbClr val="FF6600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3276600" y="5410200"/>
            <a:ext cx="22367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Lucida Console" pitchFamily="49" charset="0"/>
                <a:cs typeface="Times New Roman" pitchFamily="18" charset="0"/>
              </a:rPr>
              <a:t>ItemCheck</a:t>
            </a:r>
            <a:r>
              <a:rPr lang="en-US" sz="2800">
                <a:solidFill>
                  <a:srgbClr val="FF66FF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43" name="Rectangle 37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943600" cy="823913"/>
          </a:xfrm>
          <a:noFill/>
          <a:ln/>
        </p:spPr>
        <p:txBody>
          <a:bodyPr/>
          <a:lstStyle/>
          <a:p>
            <a:r>
              <a:rPr lang="en-US" dirty="0" err="1"/>
              <a:t>CheckedListBox</a:t>
            </a:r>
            <a:endParaRPr lang="en-US" dirty="0"/>
          </a:p>
        </p:txBody>
      </p:sp>
      <p:sp>
        <p:nvSpPr>
          <p:cNvPr id="44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/>
          <a:p>
            <a:pPr>
              <a:defRPr/>
            </a:pPr>
            <a:fld id="{0A06DE59-54BB-4F2C-BFCA-9D772ED30054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238" y="1839383"/>
            <a:ext cx="2637957" cy="21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 autoUpdateAnimBg="0"/>
      <p:bldP spid="32" grpId="0" animBg="1" autoUpdateAnimBg="0"/>
      <p:bldP spid="3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95325"/>
            <a:ext cx="8229600" cy="5030019"/>
          </a:xfrm>
        </p:spPr>
        <p:txBody>
          <a:bodyPr/>
          <a:lstStyle/>
          <a:p>
            <a:pPr>
              <a:lnSpc>
                <a:spcPct val="70000"/>
              </a:lnSpc>
              <a:buFont typeface="Wingdings" pitchFamily="2" charset="2"/>
              <a:buChar char="q"/>
            </a:pP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để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, </a:t>
            </a:r>
            <a:r>
              <a:rPr lang="en-US" sz="2400" b="1" dirty="0" err="1"/>
              <a:t>tuy</a:t>
            </a:r>
            <a:r>
              <a:rPr lang="en-US" sz="2400" b="1" dirty="0"/>
              <a:t> </a:t>
            </a:r>
            <a:r>
              <a:rPr lang="en-US" sz="2400" b="1" dirty="0" err="1"/>
              <a:t>nhiên</a:t>
            </a:r>
            <a:r>
              <a:rPr lang="en-US" sz="2400" b="1" dirty="0"/>
              <a:t> </a:t>
            </a: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hiển</a:t>
            </a:r>
            <a:r>
              <a:rPr lang="en-US" sz="2400" b="1" dirty="0"/>
              <a:t> </a:t>
            </a:r>
            <a:r>
              <a:rPr lang="en-US" sz="2400" b="1" dirty="0" err="1"/>
              <a:t>thị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danh</a:t>
            </a:r>
            <a:r>
              <a:rPr lang="en-US" sz="2400" b="1" dirty="0"/>
              <a:t> </a:t>
            </a:r>
            <a:r>
              <a:rPr lang="en-US" sz="2400" b="1" dirty="0" err="1"/>
              <a:t>sách</a:t>
            </a:r>
            <a:r>
              <a:rPr lang="en-US" sz="2400" b="1" dirty="0"/>
              <a:t> </a:t>
            </a:r>
            <a:r>
              <a:rPr lang="en-US" sz="2400" b="1" dirty="0" err="1"/>
              <a:t>này</a:t>
            </a:r>
            <a:r>
              <a:rPr lang="en-US" sz="2400" b="1" dirty="0"/>
              <a:t> </a:t>
            </a:r>
            <a:r>
              <a:rPr lang="en-US" sz="2400" b="1" dirty="0" err="1"/>
              <a:t>theo</a:t>
            </a:r>
            <a:r>
              <a:rPr lang="en-US" sz="2400" b="1" dirty="0"/>
              <a:t> </a:t>
            </a:r>
            <a:r>
              <a:rPr lang="en-US" sz="2400" b="1" dirty="0" err="1"/>
              <a:t>kiểu</a:t>
            </a:r>
            <a:r>
              <a:rPr lang="en-US" sz="2400" b="1" dirty="0"/>
              <a:t> drop – down.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cho</a:t>
            </a:r>
            <a:r>
              <a:rPr lang="en-US" sz="2400" b="1" dirty="0"/>
              <a:t> </a:t>
            </a:r>
            <a:r>
              <a:rPr lang="en-US" sz="2400" b="1" dirty="0" err="1"/>
              <a:t>phép</a:t>
            </a:r>
            <a:r>
              <a:rPr lang="en-US" sz="2400" b="1" dirty="0"/>
              <a:t> </a:t>
            </a:r>
            <a:r>
              <a:rPr lang="en-US" sz="2400" b="1" dirty="0" err="1"/>
              <a:t>người</a:t>
            </a:r>
            <a:r>
              <a:rPr lang="en-US" sz="2400" b="1" dirty="0"/>
              <a:t> </a:t>
            </a:r>
            <a:r>
              <a:rPr lang="en-US" sz="2400" b="1" dirty="0" err="1"/>
              <a:t>dùng</a:t>
            </a:r>
            <a:r>
              <a:rPr lang="en-US" sz="2400" b="1" dirty="0"/>
              <a:t> </a:t>
            </a:r>
            <a:r>
              <a:rPr lang="en-US" sz="2400" b="1" dirty="0" err="1"/>
              <a:t>nhập</a:t>
            </a:r>
            <a:r>
              <a:rPr lang="en-US" sz="2400" b="1" dirty="0"/>
              <a:t> </a:t>
            </a:r>
            <a:r>
              <a:rPr lang="en-US" sz="2400" b="1" dirty="0" err="1"/>
              <a:t>dữ</a:t>
            </a:r>
            <a:r>
              <a:rPr lang="en-US" sz="2400" b="1" dirty="0"/>
              <a:t> </a:t>
            </a:r>
            <a:r>
              <a:rPr lang="en-US" sz="2400" b="1" dirty="0" err="1"/>
              <a:t>liệu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phần</a:t>
            </a:r>
            <a:r>
              <a:rPr lang="en-US" sz="2400" b="1" dirty="0"/>
              <a:t> </a:t>
            </a:r>
            <a:r>
              <a:rPr lang="en-US" sz="2400" b="1" dirty="0" err="1"/>
              <a:t>tử</a:t>
            </a:r>
            <a:r>
              <a:rPr lang="en-US" sz="2400" b="1" dirty="0"/>
              <a:t> </a:t>
            </a:r>
            <a:r>
              <a:rPr lang="en-US" sz="2400" b="1" dirty="0" err="1"/>
              <a:t>trong</a:t>
            </a:r>
            <a:r>
              <a:rPr lang="en-US" sz="2400" b="1" dirty="0"/>
              <a:t> </a:t>
            </a:r>
            <a:r>
              <a:rPr lang="en-US" sz="2400" b="1" dirty="0" err="1"/>
              <a:t>ComboBox</a:t>
            </a:r>
            <a:r>
              <a:rPr lang="en-US" sz="2400" b="1" dirty="0"/>
              <a:t> </a:t>
            </a:r>
            <a:r>
              <a:rPr lang="en-US" sz="2400" b="1" dirty="0" err="1"/>
              <a:t>có</a:t>
            </a:r>
            <a:r>
              <a:rPr lang="en-US" sz="2400" b="1" dirty="0"/>
              <a:t> </a:t>
            </a:r>
            <a:r>
              <a:rPr lang="en-US" sz="2400" b="1" dirty="0" err="1"/>
              <a:t>thể</a:t>
            </a:r>
            <a:r>
              <a:rPr lang="en-US" sz="2400" b="1" dirty="0"/>
              <a:t> </a:t>
            </a:r>
            <a:r>
              <a:rPr lang="en-US" sz="2400" b="1" dirty="0" err="1"/>
              <a:t>được</a:t>
            </a:r>
            <a:r>
              <a:rPr lang="en-US" sz="2400" b="1" dirty="0"/>
              <a:t> </a:t>
            </a:r>
            <a:r>
              <a:rPr lang="en-US" sz="2400" b="1" dirty="0" err="1"/>
              <a:t>thêm</a:t>
            </a:r>
            <a:r>
              <a:rPr lang="en-US" sz="2400" b="1" dirty="0"/>
              <a:t> </a:t>
            </a:r>
            <a:r>
              <a:rPr lang="en-US" sz="2400" b="1" dirty="0" err="1"/>
              <a:t>vào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qua property editor </a:t>
            </a:r>
            <a:r>
              <a:rPr lang="en-US" sz="2400" b="1" dirty="0" err="1"/>
              <a:t>hoặc</a:t>
            </a:r>
            <a:r>
              <a:rPr lang="en-US" sz="2400" b="1" dirty="0"/>
              <a:t> </a:t>
            </a:r>
            <a:r>
              <a:rPr lang="en-US" sz="2400" b="1" dirty="0" err="1"/>
              <a:t>mã</a:t>
            </a:r>
            <a:r>
              <a:rPr lang="en-US" sz="2400" b="1" dirty="0"/>
              <a:t> </a:t>
            </a:r>
            <a:r>
              <a:rPr lang="en-US" sz="2400" b="1" dirty="0" err="1"/>
              <a:t>chương</a:t>
            </a:r>
            <a:r>
              <a:rPr lang="en-US" sz="2400" b="1" dirty="0"/>
              <a:t> </a:t>
            </a:r>
            <a:r>
              <a:rPr lang="en-US" sz="2400" b="1" dirty="0" err="1"/>
              <a:t>trình</a:t>
            </a:r>
            <a:r>
              <a:rPr lang="en-US" sz="2400" b="1" dirty="0"/>
              <a:t> </a:t>
            </a:r>
            <a:r>
              <a:rPr lang="en-US" sz="2400" b="1" dirty="0" err="1"/>
              <a:t>lúc</a:t>
            </a:r>
            <a:r>
              <a:rPr lang="en-US" sz="2400" b="1" dirty="0"/>
              <a:t> </a:t>
            </a:r>
            <a:r>
              <a:rPr lang="en-US" sz="2400" b="1" dirty="0" err="1"/>
              <a:t>chạy</a:t>
            </a:r>
            <a:r>
              <a:rPr lang="en-US" sz="2400" b="1" dirty="0"/>
              <a:t>.</a:t>
            </a:r>
          </a:p>
          <a:p>
            <a:pPr>
              <a:lnSpc>
                <a:spcPct val="7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400" b="1" dirty="0" err="1"/>
              <a:t>Một</a:t>
            </a:r>
            <a:r>
              <a:rPr lang="en-US" sz="2400" b="1" dirty="0"/>
              <a:t> </a:t>
            </a:r>
            <a:r>
              <a:rPr lang="en-US" sz="2400" b="1" dirty="0" err="1"/>
              <a:t>số</a:t>
            </a:r>
            <a:r>
              <a:rPr lang="en-US" sz="2400" b="1" dirty="0"/>
              <a:t> </a:t>
            </a:r>
            <a:r>
              <a:rPr lang="en-US" sz="2400" b="1" dirty="0" err="1"/>
              <a:t>các</a:t>
            </a:r>
            <a:r>
              <a:rPr lang="en-US" sz="2400" b="1" dirty="0"/>
              <a:t> </a:t>
            </a:r>
            <a:r>
              <a:rPr lang="en-US" sz="2400" b="1" dirty="0" err="1"/>
              <a:t>thuộc</a:t>
            </a:r>
            <a:r>
              <a:rPr lang="en-US" sz="2400" b="1" dirty="0"/>
              <a:t> </a:t>
            </a:r>
            <a:r>
              <a:rPr lang="en-US" sz="2400" b="1" dirty="0" err="1"/>
              <a:t>tính</a:t>
            </a:r>
            <a:r>
              <a:rPr lang="en-US" sz="2400" b="1" dirty="0"/>
              <a:t> </a:t>
            </a:r>
            <a:r>
              <a:rPr lang="en-US" sz="2400" b="1" dirty="0" err="1"/>
              <a:t>thông</a:t>
            </a:r>
            <a:r>
              <a:rPr lang="en-US" sz="2400" b="1" dirty="0"/>
              <a:t> </a:t>
            </a:r>
            <a:r>
              <a:rPr lang="en-US" sz="2400" b="1" dirty="0" err="1"/>
              <a:t>dụng</a:t>
            </a:r>
            <a:r>
              <a:rPr lang="en-US" sz="2400" b="1" dirty="0"/>
              <a:t>: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/>
              <a:t>Text 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/>
              <a:t>Sorted</a:t>
            </a:r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 err="1"/>
              <a:t>SelectedIndex</a:t>
            </a:r>
            <a:endParaRPr lang="en-US" sz="2400" dirty="0"/>
          </a:p>
          <a:p>
            <a:pPr lvl="1">
              <a:lnSpc>
                <a:spcPct val="7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 sz="2400" dirty="0" err="1"/>
              <a:t>SelectedItem</a:t>
            </a:r>
            <a:endParaRPr lang="en-US" sz="2400" b="1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ComboBox control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7904" y="4509120"/>
            <a:ext cx="3777417" cy="217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4572000" y="0"/>
            <a:ext cx="4572000" cy="6858000"/>
            <a:chOff x="2880" y="0"/>
            <a:chExt cx="2880" cy="4320"/>
          </a:xfrm>
        </p:grpSpPr>
        <p:sp>
          <p:nvSpPr>
            <p:cNvPr id="5" name="AutoShape 3"/>
            <p:cNvSpPr>
              <a:spLocks noChangeArrowheads="1"/>
            </p:cNvSpPr>
            <p:nvPr/>
          </p:nvSpPr>
          <p:spPr bwMode="auto">
            <a:xfrm rot="10800000">
              <a:off x="2880" y="2160"/>
              <a:ext cx="2880" cy="2160"/>
            </a:xfrm>
            <a:prstGeom prst="rtTriangle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2880" y="0"/>
              <a:ext cx="2880" cy="2304"/>
            </a:xfrm>
            <a:prstGeom prst="rect">
              <a:avLst/>
            </a:prstGeom>
            <a:solidFill>
              <a:srgbClr val="DADAF6">
                <a:alpha val="5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>
                <a:latin typeface="Verdana" pitchFamily="34" charset="0"/>
              </a:endParaRPr>
            </a:p>
          </p:txBody>
        </p:sp>
      </p:grpSp>
      <p:sp>
        <p:nvSpPr>
          <p:cNvPr id="8" name="AutoShape 7"/>
          <p:cNvSpPr>
            <a:spLocks noChangeArrowheads="1"/>
          </p:cNvSpPr>
          <p:nvPr/>
        </p:nvSpPr>
        <p:spPr bwMode="auto">
          <a:xfrm rot="5370265">
            <a:off x="568325" y="2855913"/>
            <a:ext cx="3432175" cy="4568825"/>
          </a:xfrm>
          <a:prstGeom prst="rtTriangle">
            <a:avLst/>
          </a:prstGeom>
          <a:solidFill>
            <a:srgbClr val="FFF4C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0"/>
            <a:ext cx="4572000" cy="3581400"/>
          </a:xfrm>
          <a:prstGeom prst="rect">
            <a:avLst/>
          </a:prstGeom>
          <a:solidFill>
            <a:srgbClr val="FFF4C5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9"/>
          <p:cNvSpPr txBox="1">
            <a:spLocks noChangeArrowheads="1"/>
          </p:cNvSpPr>
          <p:nvPr/>
        </p:nvSpPr>
        <p:spPr bwMode="auto">
          <a:xfrm>
            <a:off x="457200" y="2209800"/>
            <a:ext cx="2819400" cy="588963"/>
          </a:xfrm>
          <a:prstGeom prst="rect">
            <a:avLst/>
          </a:prstGeom>
          <a:solidFill>
            <a:srgbClr val="FFDDEE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PROPERTIES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3810000" y="5029200"/>
            <a:ext cx="1412875" cy="588963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Events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6096000" y="2057400"/>
            <a:ext cx="1774825" cy="588963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b="1" i="1" u="sng">
                <a:solidFill>
                  <a:srgbClr val="990033"/>
                </a:solidFill>
                <a:latin typeface="Book Antiqua" pitchFamily="18" charset="0"/>
              </a:rPr>
              <a:t>Methods</a:t>
            </a:r>
          </a:p>
        </p:txBody>
      </p:sp>
      <p:sp>
        <p:nvSpPr>
          <p:cNvPr id="13" name="Rectangle 15"/>
          <p:cNvSpPr>
            <a:spLocks noChangeArrowheads="1"/>
          </p:cNvSpPr>
          <p:nvPr/>
        </p:nvSpPr>
        <p:spPr bwMode="auto">
          <a:xfrm>
            <a:off x="4286250" y="3152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14" name="Picture 14"/>
          <p:cNvPicPr>
            <a:picLocks noChangeAspect="1" noChangeArrowheads="1"/>
          </p:cNvPicPr>
          <p:nvPr/>
        </p:nvPicPr>
        <p:blipFill>
          <a:blip r:embed="rId2"/>
          <a:srcRect l="3297" t="75000" r="93750" b="21297"/>
          <a:stretch>
            <a:fillRect/>
          </a:stretch>
        </p:blipFill>
        <p:spPr bwMode="auto">
          <a:xfrm>
            <a:off x="3962400" y="2895600"/>
            <a:ext cx="1066800" cy="885825"/>
          </a:xfrm>
          <a:prstGeom prst="rect">
            <a:avLst/>
          </a:prstGeom>
          <a:noFill/>
        </p:spPr>
      </p:pic>
      <p:sp>
        <p:nvSpPr>
          <p:cNvPr id="15" name="Text Box 16"/>
          <p:cNvSpPr txBox="1">
            <a:spLocks noChangeArrowheads="1"/>
          </p:cNvSpPr>
          <p:nvPr/>
        </p:nvSpPr>
        <p:spPr bwMode="auto">
          <a:xfrm>
            <a:off x="304800" y="3048000"/>
            <a:ext cx="27574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latin typeface="Arial Unicode MS" pitchFamily="34" charset="-128"/>
                <a:cs typeface="Times New Roman" pitchFamily="18" charset="0"/>
              </a:rPr>
              <a:t>DropDownStyle</a:t>
            </a:r>
            <a:r>
              <a:rPr lang="en-US" sz="2800" b="1">
                <a:latin typeface="Arial Unicode MS" pitchFamily="34" charset="-128"/>
              </a:rPr>
              <a:t> </a:t>
            </a:r>
          </a:p>
        </p:txBody>
      </p:sp>
      <p:sp>
        <p:nvSpPr>
          <p:cNvPr id="16" name="Text Box 19"/>
          <p:cNvSpPr txBox="1">
            <a:spLocks noChangeArrowheads="1"/>
          </p:cNvSpPr>
          <p:nvPr/>
        </p:nvSpPr>
        <p:spPr bwMode="auto">
          <a:xfrm>
            <a:off x="304800" y="3657600"/>
            <a:ext cx="174783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FF6600"/>
                </a:solidFill>
                <a:latin typeface="Arial" pitchFamily="34" charset="0"/>
                <a:cs typeface="Times New Roman" pitchFamily="18" charset="0"/>
              </a:rPr>
              <a:t>Focused</a:t>
            </a:r>
            <a:r>
              <a:rPr lang="en-US" sz="2800" b="1">
                <a:solidFill>
                  <a:srgbClr val="FF6600"/>
                </a:solidFill>
                <a:latin typeface="Arial" pitchFamily="34" charset="0"/>
              </a:rPr>
              <a:t> </a:t>
            </a:r>
          </a:p>
        </p:txBody>
      </p:sp>
      <p:sp>
        <p:nvSpPr>
          <p:cNvPr id="17" name="Text Box 20"/>
          <p:cNvSpPr txBox="1">
            <a:spLocks noChangeArrowheads="1"/>
          </p:cNvSpPr>
          <p:nvPr/>
        </p:nvSpPr>
        <p:spPr bwMode="auto">
          <a:xfrm>
            <a:off x="304800" y="4205288"/>
            <a:ext cx="4405313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CC66"/>
                </a:solidFill>
                <a:latin typeface="Verdana" pitchFamily="34" charset="0"/>
                <a:cs typeface="Times New Roman" pitchFamily="18" charset="0"/>
              </a:rPr>
              <a:t>MaxDropDownItems</a:t>
            </a:r>
            <a:r>
              <a:rPr lang="en-US" sz="2800" b="1">
                <a:solidFill>
                  <a:srgbClr val="00CC66"/>
                </a:solidFill>
                <a:latin typeface="Verdana" pitchFamily="34" charset="0"/>
              </a:rPr>
              <a:t> </a:t>
            </a: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248400" y="2895600"/>
            <a:ext cx="13747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latin typeface="Comic Sans MS" pitchFamily="66" charset="0"/>
                <a:cs typeface="Times New Roman" pitchFamily="18" charset="0"/>
              </a:rPr>
              <a:t>Select</a:t>
            </a:r>
            <a:r>
              <a:rPr lang="en-US" sz="2800">
                <a:latin typeface="Comic Sans MS" pitchFamily="66" charset="0"/>
              </a:rPr>
              <a:t> </a:t>
            </a:r>
          </a:p>
        </p:txBody>
      </p:sp>
      <p:sp>
        <p:nvSpPr>
          <p:cNvPr id="19" name="Text Box 25"/>
          <p:cNvSpPr txBox="1">
            <a:spLocks noChangeArrowheads="1"/>
          </p:cNvSpPr>
          <p:nvPr/>
        </p:nvSpPr>
        <p:spPr bwMode="auto">
          <a:xfrm>
            <a:off x="6324600" y="3581400"/>
            <a:ext cx="16906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00CC66"/>
                </a:solidFill>
                <a:latin typeface="Trebuchet MS" pitchFamily="34" charset="0"/>
                <a:cs typeface="Times New Roman" pitchFamily="18" charset="0"/>
              </a:rPr>
              <a:t>SelectAll</a:t>
            </a:r>
            <a:r>
              <a:rPr lang="en-US" sz="2800">
                <a:solidFill>
                  <a:srgbClr val="00CC66"/>
                </a:solidFill>
                <a:latin typeface="Trebuchet MS" pitchFamily="34" charset="0"/>
              </a:rPr>
              <a:t> </a:t>
            </a:r>
          </a:p>
        </p:txBody>
      </p:sp>
      <p:sp>
        <p:nvSpPr>
          <p:cNvPr id="20" name="Text Box 26"/>
          <p:cNvSpPr txBox="1">
            <a:spLocks noChangeArrowheads="1"/>
          </p:cNvSpPr>
          <p:nvPr/>
        </p:nvSpPr>
        <p:spPr bwMode="auto">
          <a:xfrm>
            <a:off x="3657600" y="5638800"/>
            <a:ext cx="18764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FF66FF"/>
                </a:solidFill>
                <a:latin typeface="Trebuchet MS" pitchFamily="34" charset="0"/>
                <a:cs typeface="Times New Roman" pitchFamily="18" charset="0"/>
              </a:rPr>
              <a:t>DropDown</a:t>
            </a:r>
            <a:r>
              <a:rPr lang="en-US" sz="1800">
                <a:latin typeface="Verdana" pitchFamily="34" charset="0"/>
              </a:rPr>
              <a:t> </a:t>
            </a:r>
          </a:p>
        </p:txBody>
      </p:sp>
      <p:sp>
        <p:nvSpPr>
          <p:cNvPr id="21" name="Rectangle 29"/>
          <p:cNvSpPr>
            <a:spLocks noGrp="1" noChangeArrowheads="1"/>
          </p:cNvSpPr>
          <p:nvPr>
            <p:ph type="title"/>
          </p:nvPr>
        </p:nvSpPr>
        <p:spPr>
          <a:xfrm>
            <a:off x="1219200" y="990600"/>
            <a:ext cx="5257800" cy="823913"/>
          </a:xfrm>
          <a:noFill/>
          <a:ln/>
        </p:spPr>
        <p:txBody>
          <a:bodyPr/>
          <a:lstStyle/>
          <a:p>
            <a:r>
              <a:rPr lang="en-US"/>
              <a:t>ComboBox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 autoUpdateAnimBg="0"/>
      <p:bldP spid="11" grpId="0" animBg="1" autoUpdateAnimBg="0"/>
      <p:bldP spid="12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sz="2800" b="1"/>
              <a:t>CheckBox control dùng để hiển thị Yes/No hay đúng/sai.</a:t>
            </a:r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Các thuộc tính thường dùng:</a:t>
            </a:r>
          </a:p>
          <a:p>
            <a:pPr lvl="2">
              <a:buSzPct val="200000"/>
            </a:pPr>
            <a:r>
              <a:rPr lang="en-US" sz="2800"/>
              <a:t>Text</a:t>
            </a:r>
          </a:p>
          <a:p>
            <a:pPr lvl="2">
              <a:buSzPct val="200000"/>
            </a:pPr>
            <a:r>
              <a:rPr lang="en-US" sz="2800"/>
              <a:t>Checked</a:t>
            </a:r>
            <a:r>
              <a:rPr lang="en-US" sz="2000"/>
              <a:t> </a:t>
            </a:r>
            <a:endParaRPr lang="en-US" sz="2000" b="1"/>
          </a:p>
          <a:p>
            <a:pPr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CheckBox control cho phép người dùng chọn nhiều hơn 1 lựa chọn</a:t>
            </a:r>
          </a:p>
          <a:p>
            <a:endParaRPr lang="en-US" sz="2800" b="1"/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CheckBox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Dùng để cho người dùng chọn một lựa chọn.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Trong một nhóm, chỉ có một RadioButton được chọn.</a:t>
            </a:r>
          </a:p>
          <a:p>
            <a:pPr>
              <a:lnSpc>
                <a:spcPct val="90000"/>
              </a:lnSpc>
              <a:spcBef>
                <a:spcPct val="50000"/>
              </a:spcBef>
              <a:buFont typeface="Wingdings" pitchFamily="2" charset="2"/>
              <a:buChar char="q"/>
            </a:pPr>
            <a:r>
              <a:rPr lang="en-US" sz="2800" b="1"/>
              <a:t>Các thuộc tính thường được sử dụng: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/>
              <a:t>Text 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FontTx/>
              <a:buChar char="•"/>
            </a:pPr>
            <a:r>
              <a:rPr lang="en-US"/>
              <a:t>Checked</a:t>
            </a:r>
          </a:p>
          <a:p>
            <a:pPr lvl="1">
              <a:lnSpc>
                <a:spcPct val="90000"/>
              </a:lnSpc>
              <a:spcBef>
                <a:spcPct val="50000"/>
              </a:spcBef>
              <a:buSzPct val="200000"/>
              <a:buNone/>
            </a:pPr>
            <a:r>
              <a:rPr lang="en-US" sz="2400" b="1"/>
              <a:t>	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RadioButton control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KIỂU TRÌNH BÀY ĐỘNG</a:t>
            </a:r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214438" y="4286250"/>
            <a:ext cx="2000250" cy="1833563"/>
          </a:xfrm>
          <a:noFill/>
        </p:spPr>
      </p:pic>
      <p:sp>
        <p:nvSpPr>
          <p:cNvPr id="5" name="Text Placeholder 3"/>
          <p:cNvSpPr txBox="1">
            <a:spLocks/>
          </p:cNvSpPr>
          <p:nvPr/>
        </p:nvSpPr>
        <p:spPr bwMode="auto">
          <a:xfrm>
            <a:off x="928688" y="1285875"/>
            <a:ext cx="404018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dirty="0"/>
              <a:t>Anchoring</a:t>
            </a:r>
          </a:p>
        </p:txBody>
      </p:sp>
      <p:pic>
        <p:nvPicPr>
          <p:cNvPr id="7" name="Content Placeholder 7" descr="anchoring.bmp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4813" y="1428750"/>
            <a:ext cx="1500187" cy="160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3786188"/>
            <a:ext cx="2928937" cy="2386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KIỂU TRÌNH BÀY ĐỘNG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r>
              <a:rPr lang="en-US"/>
              <a:t>Docking</a:t>
            </a:r>
          </a:p>
        </p:txBody>
      </p:sp>
      <p:pic>
        <p:nvPicPr>
          <p:cNvPr id="5" name="Content Placeholder 4" descr="docking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500438" y="1285875"/>
            <a:ext cx="2000250" cy="2087563"/>
          </a:xfrm>
          <a:prstGeom prst="rect">
            <a:avLst/>
          </a:prstGeom>
        </p:spPr>
      </p:pic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" y="4214813"/>
            <a:ext cx="2786062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00688" y="3643313"/>
            <a:ext cx="31908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SplitContainer</a:t>
            </a:r>
          </a:p>
        </p:txBody>
      </p:sp>
      <p:pic>
        <p:nvPicPr>
          <p:cNvPr id="5" name="Content Placeholder 7" descr="splitting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428875" y="2357438"/>
            <a:ext cx="4643438" cy="385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FlowLayout</a:t>
            </a:r>
          </a:p>
        </p:txBody>
      </p:sp>
      <p:pic>
        <p:nvPicPr>
          <p:cNvPr id="5" name="Content Placeholder 6" descr="flow_layout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786188" y="1285875"/>
            <a:ext cx="4786312" cy="5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382000" cy="4953000"/>
          </a:xfrm>
        </p:spPr>
        <p:txBody>
          <a:bodyPr>
            <a:normAutofit/>
          </a:bodyPr>
          <a:lstStyle/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« </a:t>
            </a:r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 » là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màn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hình</a:t>
            </a:r>
            <a:r>
              <a:rPr lang="fr-FR" sz="2800" dirty="0">
                <a:latin typeface="Arial" charset="0"/>
                <a:cs typeface="Arial" charset="0"/>
              </a:rPr>
              <a:t> -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đơn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vị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giao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diện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người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dùng</a:t>
            </a:r>
            <a:r>
              <a:rPr lang="fr-FR" sz="2800" dirty="0">
                <a:latin typeface="Arial" charset="0"/>
                <a:cs typeface="Arial" charset="0"/>
              </a:rPr>
              <a:t> do Microsoft </a:t>
            </a:r>
            <a:r>
              <a:rPr lang="fr-FR" sz="2800" dirty="0" err="1">
                <a:latin typeface="Arial" charset="0"/>
                <a:cs typeface="Arial" charset="0"/>
              </a:rPr>
              <a:t>đưa</a:t>
            </a:r>
            <a:r>
              <a:rPr lang="fr-FR" sz="2800" dirty="0">
                <a:latin typeface="Arial" charset="0"/>
                <a:cs typeface="Arial" charset="0"/>
              </a:rPr>
              <a:t> ra </a:t>
            </a:r>
            <a:r>
              <a:rPr lang="fr-FR" sz="2800" dirty="0" err="1">
                <a:latin typeface="Arial" charset="0"/>
                <a:cs typeface="Arial" charset="0"/>
              </a:rPr>
              <a:t>kể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từ</a:t>
            </a:r>
            <a:r>
              <a:rPr lang="fr-FR" sz="2800" dirty="0">
                <a:latin typeface="Arial" charset="0"/>
                <a:cs typeface="Arial" charset="0"/>
              </a:rPr>
              <a:t> Windows 1.0</a:t>
            </a: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ứng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dụng</a:t>
            </a:r>
            <a:r>
              <a:rPr lang="fr-FR" sz="2800" dirty="0">
                <a:latin typeface="Arial" charset="0"/>
                <a:cs typeface="Arial" charset="0"/>
              </a:rPr>
              <a:t> Windows </a:t>
            </a:r>
            <a:r>
              <a:rPr lang="fr-FR" sz="2800" dirty="0" err="1">
                <a:latin typeface="Arial" charset="0"/>
                <a:cs typeface="Arial" charset="0"/>
              </a:rPr>
              <a:t>Forms</a:t>
            </a:r>
            <a:r>
              <a:rPr lang="fr-FR" sz="2800" dirty="0">
                <a:latin typeface="Arial" charset="0"/>
                <a:cs typeface="Arial" charset="0"/>
              </a:rPr>
              <a:t> (</a:t>
            </a:r>
            <a:r>
              <a:rPr lang="fr-FR" sz="2800" dirty="0" err="1">
                <a:latin typeface="Arial" charset="0"/>
                <a:cs typeface="Arial" charset="0"/>
              </a:rPr>
              <a:t>WinForms</a:t>
            </a:r>
            <a:r>
              <a:rPr lang="fr-FR" sz="2800" dirty="0">
                <a:latin typeface="Arial" charset="0"/>
                <a:cs typeface="Arial" charset="0"/>
              </a:rPr>
              <a:t>) </a:t>
            </a:r>
            <a:r>
              <a:rPr lang="fr-FR" sz="2800" dirty="0" err="1">
                <a:latin typeface="Arial" charset="0"/>
                <a:cs typeface="Arial" charset="0"/>
              </a:rPr>
              <a:t>phải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ít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nhất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một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« main </a:t>
            </a:r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 » (</a:t>
            </a:r>
            <a:r>
              <a:rPr lang="fr-FR" sz="2800" dirty="0" err="1">
                <a:latin typeface="Arial" charset="0"/>
                <a:cs typeface="Arial" charset="0"/>
              </a:rPr>
              <a:t>cửa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sổ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chính</a:t>
            </a:r>
            <a:endParaRPr lang="fr-FR" sz="2800" dirty="0">
              <a:latin typeface="Arial" charset="0"/>
              <a:cs typeface="Arial" charset="0"/>
            </a:endParaRP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chứa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các</a:t>
            </a:r>
            <a:r>
              <a:rPr lang="fr-FR" sz="2800" dirty="0">
                <a:latin typeface="Arial" charset="0"/>
                <a:cs typeface="Arial" charset="0"/>
              </a:rPr>
              <a:t> component</a:t>
            </a:r>
          </a:p>
          <a:p>
            <a:pPr algn="just"/>
            <a:r>
              <a:rPr lang="fr-FR" sz="2800" dirty="0" err="1">
                <a:latin typeface="Arial" charset="0"/>
                <a:cs typeface="Arial" charset="0"/>
              </a:rPr>
              <a:t>Form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thể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có</a:t>
            </a:r>
            <a:r>
              <a:rPr lang="fr-FR" sz="2800" dirty="0">
                <a:latin typeface="Arial" charset="0"/>
                <a:cs typeface="Arial" charset="0"/>
              </a:rPr>
              <a:t> </a:t>
            </a:r>
            <a:r>
              <a:rPr lang="fr-FR" sz="2800" dirty="0" err="1">
                <a:latin typeface="Arial" charset="0"/>
                <a:cs typeface="Arial" charset="0"/>
              </a:rPr>
              <a:t>các</a:t>
            </a:r>
            <a:r>
              <a:rPr lang="fr-FR" sz="2800" dirty="0">
                <a:latin typeface="Arial" charset="0"/>
                <a:cs typeface="Arial" charset="0"/>
              </a:rPr>
              <a:t> file </a:t>
            </a:r>
            <a:r>
              <a:rPr lang="fr-FR" sz="2800" dirty="0" err="1">
                <a:latin typeface="Arial" charset="0"/>
                <a:cs typeface="Arial" charset="0"/>
              </a:rPr>
              <a:t>resource</a:t>
            </a:r>
            <a:endParaRPr lang="en-US" sz="2800" dirty="0"/>
          </a:p>
          <a:p>
            <a:pPr algn="just">
              <a:spcBef>
                <a:spcPts val="1200"/>
              </a:spcBef>
              <a:spcAft>
                <a:spcPts val="1200"/>
              </a:spcAft>
            </a:pPr>
            <a:endParaRPr lang="en-US" sz="2800" dirty="0">
              <a:latin typeface="Calibri (Body)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Form</a:t>
            </a:r>
          </a:p>
        </p:txBody>
      </p:sp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LAYOUT CONTROLS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8258175" cy="614363"/>
          </a:xfrm>
        </p:spPr>
        <p:txBody>
          <a:bodyPr/>
          <a:lstStyle/>
          <a:p>
            <a:r>
              <a:rPr lang="en-US"/>
              <a:t>TableLayoutPanel</a:t>
            </a:r>
          </a:p>
        </p:txBody>
      </p:sp>
      <p:pic>
        <p:nvPicPr>
          <p:cNvPr id="5" name="Content Placeholder 6" descr="table_layout.bmp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714625" y="2286000"/>
            <a:ext cx="4071938" cy="407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8301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Nhóm các lệnh liên quan với nhau</a:t>
            </a:r>
          </a:p>
          <a:p>
            <a:r>
              <a:rPr lang="en-US"/>
              <a:t>Gồm:</a:t>
            </a:r>
          </a:p>
          <a:p>
            <a:pPr lvl="1"/>
            <a:r>
              <a:rPr lang="en-US"/>
              <a:t>Commands</a:t>
            </a:r>
          </a:p>
          <a:p>
            <a:pPr lvl="1"/>
            <a:r>
              <a:rPr lang="en-US"/>
              <a:t>Submenus</a:t>
            </a:r>
          </a:p>
          <a:p>
            <a:r>
              <a:rPr lang="en-US"/>
              <a:t>Mỗi chọn lựa có event handler của nó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</p:spTree>
    <p:extLst>
      <p:ext uri="{BB962C8B-B14F-4D97-AF65-F5344CB8AC3E}">
        <p14:creationId xmlns:p14="http://schemas.microsoft.com/office/powerpoint/2010/main" val="79728301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57188" y="1295400"/>
            <a:ext cx="8143902" cy="4276725"/>
            <a:chOff x="357188" y="1295400"/>
            <a:chExt cx="8143902" cy="4276725"/>
          </a:xfrm>
        </p:grpSpPr>
        <p:pic>
          <p:nvPicPr>
            <p:cNvPr id="5" name="Picture 3" descr="menuExpanded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1905000" y="1447800"/>
              <a:ext cx="3533775" cy="3638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4" descr="menuCheckMark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786578" y="1709477"/>
              <a:ext cx="1714512" cy="2467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8" name="Group 6"/>
            <p:cNvGrpSpPr>
              <a:grpSpLocks/>
            </p:cNvGrpSpPr>
            <p:nvPr/>
          </p:nvGrpSpPr>
          <p:grpSpPr bwMode="auto">
            <a:xfrm>
              <a:off x="5257800" y="1295401"/>
              <a:ext cx="1600200" cy="646113"/>
              <a:chOff x="3312" y="816"/>
              <a:chExt cx="1008" cy="407"/>
            </a:xfrm>
          </p:grpSpPr>
          <p:sp>
            <p:nvSpPr>
              <p:cNvPr id="24" name="Text Box 7"/>
              <p:cNvSpPr txBox="1">
                <a:spLocks noChangeArrowheads="1"/>
              </p:cNvSpPr>
              <p:nvPr/>
            </p:nvSpPr>
            <p:spPr bwMode="auto">
              <a:xfrm>
                <a:off x="3600" y="816"/>
                <a:ext cx="720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Shortcut key</a:t>
                </a: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 flipH="1">
                <a:off x="3312" y="960"/>
                <a:ext cx="288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357188" y="2438400"/>
              <a:ext cx="1852613" cy="685800"/>
              <a:chOff x="225" y="1536"/>
              <a:chExt cx="1167" cy="432"/>
            </a:xfrm>
          </p:grpSpPr>
          <p:sp>
            <p:nvSpPr>
              <p:cNvPr id="22" name="Text Box 10"/>
              <p:cNvSpPr txBox="1">
                <a:spLocks noChangeArrowheads="1"/>
              </p:cNvSpPr>
              <p:nvPr/>
            </p:nvSpPr>
            <p:spPr bwMode="auto">
              <a:xfrm>
                <a:off x="225" y="1536"/>
                <a:ext cx="793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Disabled command</a:t>
                </a:r>
              </a:p>
            </p:txBody>
          </p:sp>
          <p:sp>
            <p:nvSpPr>
              <p:cNvPr id="23" name="Line 11"/>
              <p:cNvSpPr>
                <a:spLocks noChangeShapeType="1"/>
              </p:cNvSpPr>
              <p:nvPr/>
            </p:nvSpPr>
            <p:spPr bwMode="auto">
              <a:xfrm>
                <a:off x="912" y="1728"/>
                <a:ext cx="48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2"/>
            <p:cNvGrpSpPr>
              <a:grpSpLocks/>
            </p:cNvGrpSpPr>
            <p:nvPr/>
          </p:nvGrpSpPr>
          <p:grpSpPr bwMode="auto">
            <a:xfrm>
              <a:off x="441325" y="3962403"/>
              <a:ext cx="1768475" cy="685801"/>
              <a:chOff x="278" y="2496"/>
              <a:chExt cx="1114" cy="432"/>
            </a:xfrm>
          </p:grpSpPr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78" y="2695"/>
                <a:ext cx="89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Separator bar</a:t>
                </a:r>
              </a:p>
            </p:txBody>
          </p:sp>
          <p:sp>
            <p:nvSpPr>
              <p:cNvPr id="21" name="Line 14"/>
              <p:cNvSpPr>
                <a:spLocks noChangeShapeType="1"/>
              </p:cNvSpPr>
              <p:nvPr/>
            </p:nvSpPr>
            <p:spPr bwMode="auto">
              <a:xfrm flipV="1">
                <a:off x="1008" y="2496"/>
                <a:ext cx="384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685800" y="1295400"/>
              <a:ext cx="1295400" cy="868363"/>
              <a:chOff x="432" y="701"/>
              <a:chExt cx="816" cy="547"/>
            </a:xfrm>
          </p:grpSpPr>
          <p:sp>
            <p:nvSpPr>
              <p:cNvPr id="18" name="Text Box 16"/>
              <p:cNvSpPr txBox="1">
                <a:spLocks noChangeArrowheads="1"/>
              </p:cNvSpPr>
              <p:nvPr/>
            </p:nvSpPr>
            <p:spPr bwMode="auto">
              <a:xfrm>
                <a:off x="432" y="701"/>
                <a:ext cx="456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Menu</a:t>
                </a:r>
              </a:p>
            </p:txBody>
          </p:sp>
          <p:sp>
            <p:nvSpPr>
              <p:cNvPr id="19" name="Line 17"/>
              <p:cNvSpPr>
                <a:spLocks noChangeShapeType="1"/>
              </p:cNvSpPr>
              <p:nvPr/>
            </p:nvSpPr>
            <p:spPr bwMode="auto">
              <a:xfrm>
                <a:off x="768" y="816"/>
                <a:ext cx="48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8"/>
            <p:cNvGrpSpPr>
              <a:grpSpLocks/>
            </p:cNvGrpSpPr>
            <p:nvPr/>
          </p:nvGrpSpPr>
          <p:grpSpPr bwMode="auto">
            <a:xfrm>
              <a:off x="5257800" y="2133601"/>
              <a:ext cx="1322388" cy="1208088"/>
              <a:chOff x="3360" y="1296"/>
              <a:chExt cx="833" cy="761"/>
            </a:xfrm>
          </p:grpSpPr>
          <p:sp>
            <p:nvSpPr>
              <p:cNvPr id="16" name="Text Box 19"/>
              <p:cNvSpPr txBox="1">
                <a:spLocks noChangeArrowheads="1"/>
              </p:cNvSpPr>
              <p:nvPr/>
            </p:nvSpPr>
            <p:spPr bwMode="auto">
              <a:xfrm>
                <a:off x="3552" y="1824"/>
                <a:ext cx="641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submenu</a:t>
                </a:r>
              </a:p>
            </p:txBody>
          </p:sp>
          <p:sp>
            <p:nvSpPr>
              <p:cNvPr id="17" name="Line 20"/>
              <p:cNvSpPr>
                <a:spLocks noChangeShapeType="1"/>
              </p:cNvSpPr>
              <p:nvPr/>
            </p:nvSpPr>
            <p:spPr bwMode="auto">
              <a:xfrm flipH="1" flipV="1">
                <a:off x="3360" y="1296"/>
                <a:ext cx="432" cy="5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21"/>
            <p:cNvGrpSpPr>
              <a:grpSpLocks/>
            </p:cNvGrpSpPr>
            <p:nvPr/>
          </p:nvGrpSpPr>
          <p:grpSpPr bwMode="auto">
            <a:xfrm>
              <a:off x="6781800" y="3886200"/>
              <a:ext cx="1082675" cy="1685925"/>
              <a:chOff x="4272" y="2448"/>
              <a:chExt cx="682" cy="1062"/>
            </a:xfrm>
          </p:grpSpPr>
          <p:sp>
            <p:nvSpPr>
              <p:cNvPr id="14" name="Text Box 22"/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82" cy="5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Checked menu item</a:t>
                </a:r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 flipH="1" flipV="1">
                <a:off x="4416" y="2448"/>
                <a:ext cx="48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Main Menu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727251"/>
              </p:ext>
            </p:extLst>
          </p:nvPr>
        </p:nvGraphicFramePr>
        <p:xfrm>
          <a:off x="285720" y="1571612"/>
          <a:ext cx="8501122" cy="1714512"/>
        </p:xfrm>
        <a:graphic>
          <a:graphicData uri="http://schemas.openxmlformats.org/drawingml/2006/table">
            <a:tbl>
              <a:tblPr/>
              <a:tblGrid>
                <a:gridCol w="23616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395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1504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MenuItems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Collection of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 for the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MainMenu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3008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RightToLeft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Used to display text from right to left. Useful for languages that are read from right to left.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MenuItem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3739279"/>
              </p:ext>
            </p:extLst>
          </p:nvPr>
        </p:nvGraphicFramePr>
        <p:xfrm>
          <a:off x="214282" y="1350404"/>
          <a:ext cx="8643998" cy="5534980"/>
        </p:xfrm>
        <a:graphic>
          <a:graphicData uri="http://schemas.openxmlformats.org/drawingml/2006/table">
            <a:tbl>
              <a:tblPr/>
              <a:tblGrid>
                <a:gridCol w="2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3021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Checked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Whether menu item appears checked (according to property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RadioCheck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).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meaning that the menu item is not checked.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Index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Item’s position in parent menu.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MenuItems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Collection of submenu items for this menu item.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MergeOrder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This property sets the position of menu item when parent menu merged with another menu.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MergeType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This property takes a value of the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MenuMerge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enumeration. Specifies how parent menu merges with another menu. Possible values are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Add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MergeItems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Remove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and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Replace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Thuộc tính MenuItem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991080"/>
              </p:ext>
            </p:extLst>
          </p:nvPr>
        </p:nvGraphicFramePr>
        <p:xfrm>
          <a:off x="214282" y="1408700"/>
          <a:ext cx="8643998" cy="4900620"/>
        </p:xfrm>
        <a:graphic>
          <a:graphicData uri="http://schemas.openxmlformats.org/drawingml/2006/table">
            <a:tbl>
              <a:tblPr/>
              <a:tblGrid>
                <a:gridCol w="2401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26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RadioCheck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menu item appears as radio button (black circle) when checked; 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menu item displays checkmark.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false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Shortcut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Shortcut key for the menu item (i.e.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Ctrl + F9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can be equivalent to clicking a specific item).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ShowShortcut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If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, shortcut key shown beside menu item text. Default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true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Text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Text to appear on menu item. To make an </a:t>
                      </a:r>
                      <a:r>
                        <a:rPr lang="en-US" sz="2400" i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Alt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access shortcut, precede a character with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&amp;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(i.e. </a:t>
                      </a:r>
                      <a:r>
                        <a:rPr lang="en-US" sz="2400" b="1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&amp;File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 for </a:t>
                      </a:r>
                      <a:r>
                        <a:rPr lang="en-US" sz="2400" b="1" u="sng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F</a:t>
                      </a:r>
                      <a:r>
                        <a:rPr lang="en-US" sz="2400" b="1" u="none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Helvetica"/>
                        </a:rPr>
                        <a:t>ile</a:t>
                      </a:r>
                      <a:r>
                        <a:rPr lang="en-US" sz="2400">
                          <a:solidFill>
                            <a:srgbClr val="000000"/>
                          </a:solidFill>
                          <a:latin typeface="+mj-lt"/>
                          <a:ea typeface="Times New Roman"/>
                          <a:cs typeface="Times"/>
                        </a:rPr>
                        <a:t>).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 kern="120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Enabled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j-lt"/>
                        </a:rPr>
                        <a:t>Visible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40"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r>
                        <a:rPr lang="en-US" sz="2400">
                          <a:latin typeface="+mj-lt"/>
                        </a:rPr>
                        <a:t>DefaultItem</a:t>
                      </a: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5400" marR="25400">
                        <a:spcAft>
                          <a:spcPts val="0"/>
                        </a:spcAft>
                      </a:pPr>
                      <a:endParaRPr lang="en-US" sz="2400">
                        <a:solidFill>
                          <a:srgbClr val="000000"/>
                        </a:solidFill>
                        <a:latin typeface="+mj-lt"/>
                        <a:ea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 Constructors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14282" y="1428736"/>
            <a:ext cx="9572692" cy="5037086"/>
            <a:chOff x="214282" y="1428736"/>
            <a:chExt cx="9572692" cy="5037086"/>
          </a:xfrm>
        </p:grpSpPr>
        <p:grpSp>
          <p:nvGrpSpPr>
            <p:cNvPr id="5" name="Group 4"/>
            <p:cNvGrpSpPr/>
            <p:nvPr/>
          </p:nvGrpSpPr>
          <p:grpSpPr>
            <a:xfrm>
              <a:off x="214282" y="1428736"/>
              <a:ext cx="9572692" cy="3857652"/>
              <a:chOff x="214282" y="1428736"/>
              <a:chExt cx="9572692" cy="3857652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85720" y="1428736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/>
                  <a:t>MainMenu();</a:t>
                </a:r>
              </a:p>
              <a:p>
                <a:r>
                  <a:rPr lang="en-US" sz="2400"/>
                  <a:t>MainMenu(Menultem[]   ami);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285720" y="2285992"/>
                <a:ext cx="4572000" cy="830997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sz="2400"/>
                  <a:t>ContextMenu()</a:t>
                </a:r>
              </a:p>
              <a:p>
                <a:r>
                  <a:rPr lang="en-US" sz="2400"/>
                  <a:t>ContextMenu(Menultem[] ami)</a:t>
                </a:r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214282" y="3347396"/>
                <a:ext cx="9572692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/>
                  <a:t>MenuItem()</a:t>
                </a:r>
              </a:p>
              <a:p>
                <a:r>
                  <a:rPr lang="en-US" sz="2400"/>
                  <a:t>Menultem(string  strText)</a:t>
                </a:r>
              </a:p>
              <a:p>
                <a:r>
                  <a:rPr lang="en-US" sz="2400"/>
                  <a:t>Menultem(string  strText, EventHandler  ehClick)</a:t>
                </a:r>
              </a:p>
              <a:p>
                <a:r>
                  <a:rPr lang="en-US" sz="2400"/>
                  <a:t>Menultem(string  strText, EventHandler  ehClick, Shortcut  sc)</a:t>
                </a:r>
              </a:p>
              <a:p>
                <a:r>
                  <a:rPr lang="en-US" sz="2400"/>
                  <a:t>Menultem(string  strText, Menultem[]    ami)</a:t>
                </a:r>
                <a:r>
                  <a:rPr lang="en-US"/>
                  <a:t>	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4643438" y="1643050"/>
                <a:ext cx="39581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FormName.Menu = mMenu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000496" y="3000372"/>
                <a:ext cx="49167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>
                    <a:solidFill>
                      <a:srgbClr val="FF0000"/>
                    </a:solidFill>
                  </a:rPr>
                  <a:t>FormName.ContextMenu = cMenu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3357554" y="5357826"/>
              <a:ext cx="4649030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>
                  <a:solidFill>
                    <a:srgbClr val="FF0000"/>
                  </a:solidFill>
                </a:rPr>
                <a:t>mMenu.MenuItems.Add(miItem)</a:t>
              </a:r>
            </a:p>
            <a:p>
              <a:r>
                <a:rPr lang="en-US" sz="2400">
                  <a:solidFill>
                    <a:srgbClr val="FF0000"/>
                  </a:solidFill>
                </a:rPr>
                <a:t>cMenu. .MenuItems.Add(miItem)</a:t>
              </a:r>
            </a:p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185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484784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18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1628800"/>
            <a:ext cx="1944216" cy="1891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648" y="0"/>
            <a:ext cx="8286808" cy="686341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mMenu = new MainMenu();            </a:t>
            </a:r>
          </a:p>
          <a:p>
            <a:r>
              <a:rPr lang="en-US" sz="2000">
                <a:solidFill>
                  <a:srgbClr val="FF0000"/>
                </a:solidFill>
              </a:rPr>
              <a:t>            mFile=new MenuItem();</a:t>
            </a:r>
          </a:p>
          <a:p>
            <a:r>
              <a:rPr lang="en-US" sz="2000"/>
              <a:t>            mFile.Text="File";	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miFileOpen = new MenuItem();</a:t>
            </a:r>
          </a:p>
          <a:p>
            <a:r>
              <a:rPr lang="en-US" sz="2000"/>
              <a:t>            miFileOpen.Text = "Open";</a:t>
            </a:r>
          </a:p>
          <a:p>
            <a:r>
              <a:rPr lang="en-US" sz="2000"/>
              <a:t>            miFileOpen.Click+=new EventHandler(miFileOpen_Click);</a:t>
            </a:r>
          </a:p>
          <a:p>
            <a:r>
              <a:rPr lang="en-US" sz="2000"/>
              <a:t>            mFile.MenuItems.Add(miFileOpen);</a:t>
            </a:r>
          </a:p>
          <a:p>
            <a:r>
              <a:rPr lang="en-US" sz="2000"/>
              <a:t>            mMenu.MenuItems.Add(mFile);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MessageBox.Show("Menu Open Click");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18" y="86162"/>
            <a:ext cx="8501122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</a:t>
            </a:r>
          </a:p>
          <a:p>
            <a:r>
              <a:rPr lang="en-US" sz="2000"/>
              <a:t>            miFileOpen = new MenuItem("Open", </a:t>
            </a:r>
          </a:p>
          <a:p>
            <a:r>
              <a:rPr lang="en-US" sz="2000"/>
              <a:t>			new EventHandler(miFileOpen_Click), 						Shortcut.CtrlO);</a:t>
            </a:r>
          </a:p>
          <a:p>
            <a:r>
              <a:rPr lang="en-US" sz="2000"/>
              <a:t>            mFile = new MenuItem("File", new MenuItem[] { miFileOpen});</a:t>
            </a:r>
          </a:p>
          <a:p>
            <a:r>
              <a:rPr lang="en-US" sz="2000"/>
              <a:t>            mMenu = new MainMenu(new MenuItem[] { mFile });</a:t>
            </a:r>
          </a:p>
          <a:p>
            <a:r>
              <a:rPr lang="en-US" sz="2000"/>
              <a:t>            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MessageBox.Show("Menu Open Click");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1</a:t>
            </a:r>
          </a:p>
        </p:txBody>
      </p:sp>
      <p:sp>
        <p:nvSpPr>
          <p:cNvPr id="5" name="Rectangle 4"/>
          <p:cNvSpPr/>
          <p:nvPr/>
        </p:nvSpPr>
        <p:spPr>
          <a:xfrm>
            <a:off x="500034" y="1500174"/>
            <a:ext cx="3857652" cy="230832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 Form f = new Form();</a:t>
            </a:r>
          </a:p>
          <a:p>
            <a:r>
              <a:rPr lang="en-US" dirty="0"/>
              <a:t>            </a:t>
            </a:r>
            <a:r>
              <a:rPr lang="en-US" dirty="0" err="1"/>
              <a:t>Application.Run</a:t>
            </a:r>
            <a:r>
              <a:rPr lang="en-US" dirty="0"/>
              <a:t>(f);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1146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508" y="2654336"/>
            <a:ext cx="352839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08780" y="-24"/>
            <a:ext cx="8501122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class MenuForm:Form</a:t>
            </a:r>
          </a:p>
          <a:p>
            <a:r>
              <a:rPr lang="en-US" sz="2000"/>
              <a:t>    {</a:t>
            </a:r>
          </a:p>
          <a:p>
            <a:r>
              <a:rPr lang="en-US" sz="2000"/>
              <a:t>        MainMenu mMenu;</a:t>
            </a:r>
          </a:p>
          <a:p>
            <a:r>
              <a:rPr lang="en-US" sz="2000"/>
              <a:t>        MenuItem mFile;</a:t>
            </a:r>
          </a:p>
          <a:p>
            <a:r>
              <a:rPr lang="en-US" sz="2000"/>
              <a:t>        MenuItem miFileOpen;</a:t>
            </a:r>
          </a:p>
          <a:p>
            <a:r>
              <a:rPr lang="en-US" sz="2000"/>
              <a:t>      </a:t>
            </a:r>
            <a:r>
              <a:rPr lang="en-US" sz="2000">
                <a:solidFill>
                  <a:srgbClr val="FF0000"/>
                </a:solidFill>
              </a:rPr>
              <a:t> MenuItem mExit;</a:t>
            </a:r>
          </a:p>
          <a:p>
            <a:r>
              <a:rPr lang="en-US" sz="2000"/>
              <a:t>        public MenuForm()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miFileOpen = new MenuItem("Open", </a:t>
            </a:r>
          </a:p>
          <a:p>
            <a:r>
              <a:rPr lang="en-US" sz="2000"/>
              <a:t>			new EventHandler(miFileOpen_Click), 						Shortcut.CtrlO);</a:t>
            </a:r>
          </a:p>
          <a:p>
            <a:r>
              <a:rPr lang="en-US" sz="2000"/>
              <a:t>            mFile = new MenuItem("File", new MenuItem[] { miFileOpen});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mExit = new MenuItem("Exit", new EventHandler(mExit_Click), 				Shortcut.CtrlX);  </a:t>
            </a:r>
            <a:r>
              <a:rPr lang="en-US" sz="2000"/>
              <a:t>	</a:t>
            </a:r>
          </a:p>
          <a:p>
            <a:r>
              <a:rPr lang="en-US" sz="2000"/>
              <a:t>            mMenu = new MainMenu(new MenuItem[] { mFile,</a:t>
            </a:r>
            <a:r>
              <a:rPr lang="en-US" sz="2000">
                <a:solidFill>
                  <a:srgbClr val="FF0000"/>
                </a:solidFill>
              </a:rPr>
              <a:t>mExit</a:t>
            </a:r>
            <a:r>
              <a:rPr lang="en-US" sz="2000"/>
              <a:t> });</a:t>
            </a:r>
          </a:p>
          <a:p>
            <a:r>
              <a:rPr lang="en-US" sz="2000"/>
              <a:t>            this.Menu = mMenu;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    void miFileOpen_Click(Object sender, EventArgs ea) {…………}</a:t>
            </a:r>
          </a:p>
          <a:p>
            <a:r>
              <a:rPr lang="en-US" sz="2000"/>
              <a:t>        void mExit_Click(Object sender, EventArgs ea)</a:t>
            </a:r>
          </a:p>
          <a:p>
            <a:r>
              <a:rPr lang="en-US" sz="2000"/>
              <a:t>        { Application.Exit();  } 	</a:t>
            </a:r>
          </a:p>
          <a:p>
            <a:r>
              <a:rPr lang="en-US" sz="20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28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412776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065" y="1412777"/>
            <a:ext cx="3024336" cy="3024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02" y="4797152"/>
            <a:ext cx="3004386" cy="10115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88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9033" y="4823201"/>
            <a:ext cx="1676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17717"/>
            <a:ext cx="9144000" cy="6740307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class FirstMainMenu : Form</a:t>
            </a:r>
          </a:p>
          <a:p>
            <a:r>
              <a:rPr lang="en-US"/>
              <a:t>    {</a:t>
            </a:r>
          </a:p>
          <a:p>
            <a:r>
              <a:rPr lang="en-US"/>
              <a:t>        public FirstMainMenu()</a:t>
            </a:r>
          </a:p>
          <a:p>
            <a:r>
              <a:rPr lang="en-US"/>
              <a:t>        {</a:t>
            </a:r>
          </a:p>
          <a:p>
            <a:r>
              <a:rPr lang="en-US"/>
              <a:t>            Text = "First Main Menu";</a:t>
            </a:r>
          </a:p>
          <a:p>
            <a:r>
              <a:rPr lang="en-US" b="1"/>
              <a:t>            // Items on File submenu</a:t>
            </a:r>
          </a:p>
          <a:p>
            <a:r>
              <a:rPr lang="en-US"/>
              <a:t>            MenuItem miOpen = new MenuItem("&amp;Open...",</a:t>
            </a:r>
          </a:p>
          <a:p>
            <a:r>
              <a:rPr lang="en-US"/>
              <a:t>                                     new EventHandler(MenuFileOpenOnClick),</a:t>
            </a:r>
          </a:p>
          <a:p>
            <a:r>
              <a:rPr lang="en-US"/>
              <a:t>                                     Shortcut.CtrlO);</a:t>
            </a:r>
          </a:p>
          <a:p>
            <a:r>
              <a:rPr lang="en-US"/>
              <a:t>            MenuItem miSave = new MenuItem("&amp;Save“,…);</a:t>
            </a:r>
          </a:p>
          <a:p>
            <a:r>
              <a:rPr lang="en-US"/>
              <a:t>            MenuItem miSaveAs = new MenuItem("Save &amp;As...“),</a:t>
            </a:r>
          </a:p>
          <a:p>
            <a:r>
              <a:rPr lang="en-US">
                <a:solidFill>
                  <a:srgbClr val="FF0000"/>
                </a:solidFill>
              </a:rPr>
              <a:t>            MenuItem miDash = new MenuItem("-");</a:t>
            </a:r>
            <a:endParaRPr lang="en-US"/>
          </a:p>
          <a:p>
            <a:r>
              <a:rPr lang="en-US"/>
              <a:t>            MenuItem miExit = new MenuItem("E&amp;xit“,…);</a:t>
            </a:r>
          </a:p>
          <a:p>
            <a:r>
              <a:rPr lang="en-US" b="1"/>
              <a:t>            // File item</a:t>
            </a:r>
          </a:p>
          <a:p>
            <a:r>
              <a:rPr lang="en-US"/>
              <a:t>            MenuItem miFile = new MenuItem("&amp;File",</a:t>
            </a:r>
          </a:p>
          <a:p>
            <a:r>
              <a:rPr lang="en-US"/>
              <a:t>                                     new MenuItem[] {miOpen, miSave, miSaveAs, miDash, miExit });                                      </a:t>
            </a:r>
          </a:p>
          <a:p>
            <a:r>
              <a:rPr lang="en-US" b="1"/>
              <a:t>            // Items on Edit submenu</a:t>
            </a:r>
          </a:p>
          <a:p>
            <a:r>
              <a:rPr lang="en-US" b="1"/>
              <a:t>            // Edit item</a:t>
            </a:r>
            <a:endParaRPr lang="en-US"/>
          </a:p>
          <a:p>
            <a:r>
              <a:rPr lang="en-US"/>
              <a:t>            </a:t>
            </a:r>
            <a:r>
              <a:rPr lang="en-US" b="1"/>
              <a:t>// Item on Help submenu</a:t>
            </a:r>
            <a:endParaRPr lang="en-US"/>
          </a:p>
          <a:p>
            <a:r>
              <a:rPr lang="en-US"/>
              <a:t>            </a:t>
            </a:r>
            <a:r>
              <a:rPr lang="en-US" b="1"/>
              <a:t>// Help item</a:t>
            </a:r>
            <a:r>
              <a:rPr lang="en-US"/>
              <a:t>            </a:t>
            </a:r>
          </a:p>
          <a:p>
            <a:r>
              <a:rPr lang="en-US"/>
              <a:t>            </a:t>
            </a:r>
            <a:r>
              <a:rPr lang="en-US" b="1"/>
              <a:t>// Main menu</a:t>
            </a:r>
            <a:endParaRPr lang="en-US"/>
          </a:p>
          <a:p>
            <a:r>
              <a:rPr lang="en-US"/>
              <a:t>            Menu = new MainMenu(new MenuItem[] { miFile, miEdit, miHelp });</a:t>
            </a:r>
          </a:p>
          <a:p>
            <a:r>
              <a:rPr lang="en-US"/>
              <a:t>        }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340768"/>
            <a:ext cx="9144000" cy="540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err="1"/>
              <a:t>MenuItem</a:t>
            </a:r>
            <a:r>
              <a:rPr lang="en-US" sz="2000" dirty="0"/>
              <a:t> </a:t>
            </a:r>
            <a:r>
              <a:rPr lang="en-US" sz="2000" dirty="0" err="1"/>
              <a:t>miFile</a:t>
            </a:r>
            <a:r>
              <a:rPr lang="en-US" sz="2000" dirty="0"/>
              <a:t> = new </a:t>
            </a:r>
            <a:r>
              <a:rPr lang="en-US" sz="2000" dirty="0" err="1"/>
              <a:t>MenuItem</a:t>
            </a:r>
            <a:r>
              <a:rPr lang="en-US" sz="2000" dirty="0"/>
              <a:t>("&amp;File", new </a:t>
            </a:r>
            <a:r>
              <a:rPr lang="en-US" sz="2000" dirty="0" err="1"/>
              <a:t>MenuItem</a:t>
            </a:r>
            <a:r>
              <a:rPr lang="en-US" sz="2000" dirty="0"/>
              <a:t>[]</a:t>
            </a:r>
          </a:p>
          <a:p>
            <a:pPr marL="0" indent="0">
              <a:buNone/>
            </a:pPr>
            <a:r>
              <a:rPr lang="en-US" sz="2000" dirty="0"/>
              <a:t>{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MenuItem</a:t>
            </a:r>
            <a:r>
              <a:rPr lang="en-US" sz="2000" dirty="0"/>
              <a:t>("&amp;Open...",</a:t>
            </a:r>
          </a:p>
          <a:p>
            <a:pPr marL="0" indent="0">
              <a:buNone/>
            </a:pPr>
            <a:r>
              <a:rPr lang="en-US" sz="2000" dirty="0"/>
              <a:t>				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MenuFileOpenOnClick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				 </a:t>
            </a:r>
            <a:r>
              <a:rPr lang="en-US" sz="2000" dirty="0" err="1"/>
              <a:t>Shortcut.CtrlO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MenuItem</a:t>
            </a:r>
            <a:r>
              <a:rPr lang="en-US" sz="2000" dirty="0"/>
              <a:t>("&amp;Save",</a:t>
            </a:r>
          </a:p>
          <a:p>
            <a:pPr marL="0" indent="0">
              <a:buNone/>
            </a:pPr>
            <a:r>
              <a:rPr lang="en-US" sz="2000" dirty="0"/>
              <a:t>				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MenuFileSaveOnClick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				 </a:t>
            </a:r>
            <a:r>
              <a:rPr lang="en-US" sz="2000" dirty="0" err="1"/>
              <a:t>Shortcut.CtrlS</a:t>
            </a:r>
            <a:r>
              <a:rPr lang="en-US" sz="2000" dirty="0"/>
              <a:t>),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MenuItem</a:t>
            </a:r>
            <a:r>
              <a:rPr lang="en-US" sz="2000" dirty="0"/>
              <a:t>("Save &amp;As...",</a:t>
            </a:r>
          </a:p>
          <a:p>
            <a:pPr marL="0" indent="0">
              <a:buNone/>
            </a:pPr>
            <a:r>
              <a:rPr lang="en-US" sz="2000" dirty="0"/>
              <a:t>				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MenuFileSaveAsOnClick</a:t>
            </a:r>
            <a:r>
              <a:rPr lang="en-US" sz="2000" dirty="0"/>
              <a:t>)),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MenuItem</a:t>
            </a:r>
            <a:r>
              <a:rPr lang="en-US" sz="2000" dirty="0"/>
              <a:t>("-"),</a:t>
            </a:r>
          </a:p>
          <a:p>
            <a:pPr marL="0" indent="0">
              <a:buNone/>
            </a:pPr>
            <a:r>
              <a:rPr lang="en-US" sz="2000" dirty="0"/>
              <a:t>	new </a:t>
            </a:r>
            <a:r>
              <a:rPr lang="en-US" sz="2000" dirty="0" err="1"/>
              <a:t>MenuItem</a:t>
            </a:r>
            <a:r>
              <a:rPr lang="en-US" sz="2000" dirty="0"/>
              <a:t>("</a:t>
            </a:r>
            <a:r>
              <a:rPr lang="en-US" sz="2000" dirty="0" err="1"/>
              <a:t>E&amp;xit</a:t>
            </a:r>
            <a:r>
              <a:rPr lang="en-US" sz="2000" dirty="0"/>
              <a:t>",</a:t>
            </a:r>
          </a:p>
          <a:p>
            <a:pPr marL="0" indent="0">
              <a:buNone/>
            </a:pPr>
            <a:r>
              <a:rPr lang="en-US" sz="2000" dirty="0"/>
              <a:t>				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MenuFileExitOnClick</a:t>
            </a:r>
            <a:r>
              <a:rPr lang="en-US" sz="2000" dirty="0"/>
              <a:t>))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});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Cách viết khác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214282" y="1423804"/>
            <a:ext cx="8715436" cy="4093428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      void MenuFileOpenOnClick(object obj, EventArgs ea)</a:t>
            </a:r>
          </a:p>
          <a:p>
            <a:r>
              <a:rPr lang="en-US" sz="2000"/>
              <a:t>        {    MessageBox.Show("File Open item clicked!", Text);    }</a:t>
            </a:r>
          </a:p>
          <a:p>
            <a:r>
              <a:rPr lang="en-US" sz="2000"/>
              <a:t>        void MenuFileSaveOnClick(object obj, EventArgs ea)    {…}</a:t>
            </a:r>
          </a:p>
          <a:p>
            <a:r>
              <a:rPr lang="en-US" sz="2000"/>
              <a:t>        void MenuFileSaveAsOnClick(object obj, EventArgs ea) {…}</a:t>
            </a:r>
          </a:p>
          <a:p>
            <a:r>
              <a:rPr lang="en-US" sz="2000"/>
              <a:t>        void MenuFileExitOnClick(object obj, EventArgs ea)   {  Close();   }</a:t>
            </a:r>
          </a:p>
          <a:p>
            <a:r>
              <a:rPr lang="en-US" sz="2000"/>
              <a:t>        void MenuEditCutOnClick(object obj, EventArgs ea) {…}</a:t>
            </a:r>
          </a:p>
          <a:p>
            <a:r>
              <a:rPr lang="en-US" sz="2000"/>
              <a:t>        void MenuEditCopyOnClick(object obj, EventArgs ea) {…}</a:t>
            </a:r>
          </a:p>
          <a:p>
            <a:r>
              <a:rPr lang="en-US" sz="2000"/>
              <a:t>        void MenuEditPasteOnClick(object obj, EventArgs ea) {…}</a:t>
            </a:r>
          </a:p>
          <a:p>
            <a:r>
              <a:rPr lang="en-US" sz="2000"/>
              <a:t>         void MenuHelpAboutOnClick(object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MessageBox.Show(Text + DateTime.Now);</a:t>
            </a:r>
          </a:p>
          <a:p>
            <a:r>
              <a:rPr lang="en-US" sz="2000"/>
              <a:t>        }</a:t>
            </a:r>
          </a:p>
          <a:p>
            <a:r>
              <a:rPr lang="en-US" sz="200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pic>
        <p:nvPicPr>
          <p:cNvPr id="1239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356" y="136358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91683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390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3661108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1340768"/>
            <a:ext cx="9144000" cy="25853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class CheckAndRadioCheck : Form</a:t>
            </a:r>
          </a:p>
          <a:p>
            <a:r>
              <a:rPr lang="en-US"/>
              <a:t>    {</a:t>
            </a:r>
          </a:p>
          <a:p>
            <a:r>
              <a:rPr lang="en-US"/>
              <a:t>        MenuItem miColor, miFill;        </a:t>
            </a:r>
          </a:p>
          <a:p>
            <a:r>
              <a:rPr lang="en-US"/>
              <a:t>        public CheckAndRadioCheck();</a:t>
            </a:r>
          </a:p>
          <a:p>
            <a:r>
              <a:rPr lang="en-US"/>
              <a:t>        void MenuFormatColorOnClick(object obj, EventArgs ea);</a:t>
            </a:r>
          </a:p>
          <a:p>
            <a:r>
              <a:rPr lang="en-US"/>
              <a:t>        void MenuFormatFillOnClick(object obj, EventArgs ea);</a:t>
            </a:r>
          </a:p>
          <a:p>
            <a:r>
              <a:rPr lang="en-US"/>
              <a:t>        protected override void OnPaint(PaintEventArgs pea);</a:t>
            </a:r>
          </a:p>
          <a:p>
            <a:r>
              <a:rPr lang="en-US"/>
              <a:t>      }	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-214346" y="-24"/>
            <a:ext cx="9715536" cy="655564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defTabSz="161925"/>
            <a:r>
              <a:rPr lang="en-US" sz="2000" dirty="0"/>
              <a:t>  public </a:t>
            </a:r>
            <a:r>
              <a:rPr lang="en-US" sz="2000" dirty="0" err="1"/>
              <a:t>CheckAndRadioCheck</a:t>
            </a:r>
            <a:r>
              <a:rPr lang="en-US" sz="2000" dirty="0"/>
              <a:t>()</a:t>
            </a:r>
          </a:p>
          <a:p>
            <a:pPr defTabSz="161925"/>
            <a:r>
              <a:rPr lang="en-US" sz="2000" dirty="0"/>
              <a:t>        {</a:t>
            </a:r>
          </a:p>
          <a:p>
            <a:pPr defTabSz="161925"/>
            <a:r>
              <a:rPr lang="en-US" sz="2000" dirty="0"/>
              <a:t>            Text = "Check and Radio Check";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ResizeRedraw</a:t>
            </a:r>
            <a:r>
              <a:rPr lang="en-US" sz="2000" dirty="0"/>
              <a:t> = true;</a:t>
            </a:r>
          </a:p>
          <a:p>
            <a:pPr defTabSz="161925"/>
            <a:r>
              <a:rPr lang="en-US" sz="2000" dirty="0"/>
              <a:t>            string[] </a:t>
            </a:r>
            <a:r>
              <a:rPr lang="en-US" sz="2000" dirty="0" err="1"/>
              <a:t>astrColor</a:t>
            </a:r>
            <a:r>
              <a:rPr lang="en-US" sz="2000" dirty="0"/>
              <a:t> = {"Black", "Blue",    "Green",  "Cyan",</a:t>
            </a:r>
          </a:p>
          <a:p>
            <a:pPr defTabSz="161925"/>
            <a:r>
              <a:rPr lang="en-US" sz="2000" dirty="0"/>
              <a:t>                                    "Red",   "Magenta", "Yellow", "White"};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MenuItem</a:t>
            </a:r>
            <a:r>
              <a:rPr lang="en-US" sz="2000" dirty="0"/>
              <a:t>[] </a:t>
            </a:r>
            <a:r>
              <a:rPr lang="en-US" sz="2000" dirty="0" err="1"/>
              <a:t>ami</a:t>
            </a:r>
            <a:r>
              <a:rPr lang="en-US" sz="2000" dirty="0"/>
              <a:t> = new </a:t>
            </a:r>
            <a:r>
              <a:rPr lang="en-US" sz="2000" dirty="0" err="1"/>
              <a:t>MenuItem</a:t>
            </a:r>
            <a:r>
              <a:rPr lang="en-US" sz="2000" dirty="0"/>
              <a:t>[</a:t>
            </a:r>
            <a:r>
              <a:rPr lang="en-US" sz="2000" dirty="0" err="1"/>
              <a:t>astrColor.Length</a:t>
            </a:r>
            <a:r>
              <a:rPr lang="en-US" sz="2000" dirty="0"/>
              <a:t> + 2];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EventHandler</a:t>
            </a:r>
            <a:r>
              <a:rPr lang="en-US" sz="2000" dirty="0"/>
              <a:t> </a:t>
            </a:r>
            <a:r>
              <a:rPr lang="en-US" sz="2000" dirty="0" err="1"/>
              <a:t>ehColor</a:t>
            </a:r>
            <a:r>
              <a:rPr lang="en-US" sz="2000" dirty="0"/>
              <a:t> =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MenuFormatColorOnClick</a:t>
            </a:r>
            <a:r>
              <a:rPr lang="en-US" sz="2000" dirty="0"/>
              <a:t>);</a:t>
            </a:r>
          </a:p>
          <a:p>
            <a:pPr defTabSz="161925"/>
            <a:r>
              <a:rPr lang="nn-NO" sz="2000" dirty="0"/>
              <a:t>            for (int i = 0; i &lt; astrColor.Length; i++)</a:t>
            </a:r>
          </a:p>
          <a:p>
            <a:pPr defTabSz="161925"/>
            <a:r>
              <a:rPr lang="en-US" sz="2000" dirty="0"/>
              <a:t>            {</a:t>
            </a:r>
          </a:p>
          <a:p>
            <a:pPr defTabSz="161925"/>
            <a:r>
              <a:rPr lang="en-US" sz="2000" dirty="0"/>
              <a:t>                </a:t>
            </a:r>
            <a:r>
              <a:rPr lang="en-US" sz="2000" dirty="0" err="1"/>
              <a:t>ami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 = new </a:t>
            </a:r>
            <a:r>
              <a:rPr lang="en-US" sz="2000" dirty="0" err="1"/>
              <a:t>MenuItem</a:t>
            </a:r>
            <a:r>
              <a:rPr lang="en-US" sz="2000" dirty="0"/>
              <a:t>(</a:t>
            </a:r>
            <a:r>
              <a:rPr lang="en-US" sz="2000" dirty="0" err="1"/>
              <a:t>astrColor</a:t>
            </a:r>
            <a:r>
              <a:rPr lang="en-US" sz="2000" dirty="0"/>
              <a:t>[</a:t>
            </a:r>
            <a:r>
              <a:rPr lang="en-US" sz="2000" dirty="0" err="1"/>
              <a:t>i</a:t>
            </a:r>
            <a:r>
              <a:rPr lang="en-US" sz="2000" dirty="0"/>
              <a:t>], </a:t>
            </a:r>
            <a:r>
              <a:rPr lang="en-US" sz="2000" dirty="0" err="1"/>
              <a:t>ehColor</a:t>
            </a:r>
            <a:r>
              <a:rPr lang="en-US" sz="2000" dirty="0"/>
              <a:t>);</a:t>
            </a:r>
          </a:p>
          <a:p>
            <a:pPr defTabSz="161925"/>
            <a:r>
              <a:rPr lang="en-US" sz="2000" dirty="0"/>
              <a:t>                </a:t>
            </a:r>
            <a:r>
              <a:rPr lang="en-US" sz="2000" dirty="0" err="1">
                <a:solidFill>
                  <a:srgbClr val="FF0000"/>
                </a:solidFill>
              </a:rPr>
              <a:t>ami</a:t>
            </a:r>
            <a:r>
              <a:rPr lang="en-US" sz="2000" dirty="0">
                <a:solidFill>
                  <a:srgbClr val="FF0000"/>
                </a:solidFill>
              </a:rPr>
              <a:t>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].</a:t>
            </a:r>
            <a:r>
              <a:rPr lang="en-US" sz="2000" dirty="0" err="1">
                <a:solidFill>
                  <a:srgbClr val="FF0000"/>
                </a:solidFill>
              </a:rPr>
              <a:t>RadioCheck</a:t>
            </a:r>
            <a:r>
              <a:rPr lang="en-US" sz="2000" dirty="0">
                <a:solidFill>
                  <a:srgbClr val="FF0000"/>
                </a:solidFill>
              </a:rPr>
              <a:t> = true;</a:t>
            </a:r>
          </a:p>
          <a:p>
            <a:pPr defTabSz="161925"/>
            <a:r>
              <a:rPr lang="en-US" sz="2000" dirty="0"/>
              <a:t>            }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miColor</a:t>
            </a:r>
            <a:r>
              <a:rPr lang="en-US" sz="2000" dirty="0"/>
              <a:t> = </a:t>
            </a:r>
            <a:r>
              <a:rPr lang="en-US" sz="2000" dirty="0" err="1"/>
              <a:t>ami</a:t>
            </a:r>
            <a:r>
              <a:rPr lang="en-US" sz="2000" dirty="0"/>
              <a:t>[0];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>
                <a:solidFill>
                  <a:srgbClr val="FF0000"/>
                </a:solidFill>
              </a:rPr>
              <a:t>miColor.Checked</a:t>
            </a:r>
            <a:r>
              <a:rPr lang="en-US" sz="2000" dirty="0">
                <a:solidFill>
                  <a:srgbClr val="FF0000"/>
                </a:solidFill>
              </a:rPr>
              <a:t> = true;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ami</a:t>
            </a:r>
            <a:r>
              <a:rPr lang="en-US" sz="2000" dirty="0"/>
              <a:t>[</a:t>
            </a:r>
            <a:r>
              <a:rPr lang="en-US" sz="2000" dirty="0" err="1"/>
              <a:t>astrColor.Length</a:t>
            </a:r>
            <a:r>
              <a:rPr lang="en-US" sz="2000" dirty="0"/>
              <a:t>] = new </a:t>
            </a:r>
            <a:r>
              <a:rPr lang="en-US" sz="2000" dirty="0" err="1"/>
              <a:t>MenuItem</a:t>
            </a:r>
            <a:r>
              <a:rPr lang="en-US" sz="2000" dirty="0"/>
              <a:t>("-");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miFill</a:t>
            </a:r>
            <a:r>
              <a:rPr lang="en-US" sz="2000" dirty="0"/>
              <a:t> = new </a:t>
            </a:r>
            <a:r>
              <a:rPr lang="en-US" sz="2000" dirty="0" err="1"/>
              <a:t>MenuItem</a:t>
            </a:r>
            <a:r>
              <a:rPr lang="en-US" sz="2000" dirty="0"/>
              <a:t>("&amp;Fill“, new </a:t>
            </a:r>
            <a:r>
              <a:rPr lang="en-US" sz="2000" dirty="0" err="1"/>
              <a:t>EventHandler</a:t>
            </a:r>
            <a:r>
              <a:rPr lang="en-US" sz="2000" dirty="0"/>
              <a:t>(</a:t>
            </a:r>
            <a:r>
              <a:rPr lang="en-US" sz="2000" dirty="0" err="1"/>
              <a:t>MenuFormatFillOnClick</a:t>
            </a:r>
            <a:r>
              <a:rPr lang="en-US" sz="2000" dirty="0"/>
              <a:t>));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ami</a:t>
            </a:r>
            <a:r>
              <a:rPr lang="en-US" sz="2000" dirty="0"/>
              <a:t>[</a:t>
            </a:r>
            <a:r>
              <a:rPr lang="en-US" sz="2000" dirty="0" err="1"/>
              <a:t>astrColor.Length</a:t>
            </a:r>
            <a:r>
              <a:rPr lang="en-US" sz="2000" dirty="0"/>
              <a:t> + 1] = </a:t>
            </a:r>
            <a:r>
              <a:rPr lang="en-US" sz="2000" dirty="0" err="1"/>
              <a:t>miFill</a:t>
            </a:r>
            <a:r>
              <a:rPr lang="en-US" sz="2000" dirty="0"/>
              <a:t>;</a:t>
            </a:r>
          </a:p>
          <a:p>
            <a:pPr defTabSz="161925"/>
            <a:r>
              <a:rPr lang="en-US" sz="2000" dirty="0"/>
              <a:t>            </a:t>
            </a:r>
            <a:r>
              <a:rPr lang="en-US" sz="2000" dirty="0" err="1"/>
              <a:t>MenuItem</a:t>
            </a:r>
            <a:r>
              <a:rPr lang="en-US" sz="2000" dirty="0"/>
              <a:t> mi = new </a:t>
            </a:r>
            <a:r>
              <a:rPr lang="en-US" sz="2000" dirty="0" err="1"/>
              <a:t>MenuItem</a:t>
            </a:r>
            <a:r>
              <a:rPr lang="en-US" sz="2000" dirty="0"/>
              <a:t>("&amp;Format", </a:t>
            </a:r>
            <a:r>
              <a:rPr lang="en-US" sz="2000" dirty="0" err="1"/>
              <a:t>ami</a:t>
            </a:r>
            <a:r>
              <a:rPr lang="en-US" sz="2000" dirty="0"/>
              <a:t>);</a:t>
            </a:r>
          </a:p>
          <a:p>
            <a:pPr defTabSz="161925"/>
            <a:r>
              <a:rPr lang="en-US" sz="2000" dirty="0"/>
              <a:t>            Menu = new </a:t>
            </a:r>
            <a:r>
              <a:rPr lang="en-US" sz="2000" dirty="0" err="1"/>
              <a:t>MainMenu</a:t>
            </a:r>
            <a:r>
              <a:rPr lang="en-US" sz="2000" dirty="0"/>
              <a:t>(new </a:t>
            </a:r>
            <a:r>
              <a:rPr lang="en-US" sz="2000" dirty="0" err="1"/>
              <a:t>MenuItem</a:t>
            </a:r>
            <a:r>
              <a:rPr lang="en-US" sz="2000" dirty="0"/>
              <a:t>[] { mi });</a:t>
            </a:r>
          </a:p>
          <a:p>
            <a:pPr defTabSz="161925"/>
            <a:r>
              <a:rPr lang="en-US" sz="2000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35496" y="1332051"/>
            <a:ext cx="9108504" cy="440120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MenuFormatColorOnClick(object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miColor.Checked = false;</a:t>
            </a:r>
          </a:p>
          <a:p>
            <a:r>
              <a:rPr lang="en-US" sz="2000"/>
              <a:t>            miColor = (MenuItem)obj;</a:t>
            </a:r>
          </a:p>
          <a:p>
            <a:r>
              <a:rPr lang="en-US" sz="2000"/>
              <a:t>            miColor.Checked = true;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Invalidate();</a:t>
            </a:r>
          </a:p>
          <a:p>
            <a:r>
              <a:rPr lang="en-US" sz="2000"/>
              <a:t>        }</a:t>
            </a:r>
          </a:p>
          <a:p>
            <a:endParaRPr lang="en-US" sz="2000"/>
          </a:p>
          <a:p>
            <a:r>
              <a:rPr lang="en-US" sz="2000"/>
              <a:t>void MenuFormatFillOnClick(object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MenuItem mi = (MenuItem)obj;</a:t>
            </a:r>
          </a:p>
          <a:p>
            <a:r>
              <a:rPr lang="en-US" sz="2000"/>
              <a:t>            mi.Checked = !mi.Checked;</a:t>
            </a:r>
          </a:p>
          <a:p>
            <a:r>
              <a:rPr lang="en-US" sz="2000"/>
              <a:t>            </a:t>
            </a:r>
            <a:r>
              <a:rPr lang="en-US" sz="2000">
                <a:solidFill>
                  <a:srgbClr val="FF0000"/>
                </a:solidFill>
              </a:rPr>
              <a:t>Invalidate();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Menu</a:t>
            </a:r>
          </a:p>
        </p:txBody>
      </p:sp>
      <p:sp>
        <p:nvSpPr>
          <p:cNvPr id="4" name="Rectangle 3"/>
          <p:cNvSpPr/>
          <p:nvPr/>
        </p:nvSpPr>
        <p:spPr>
          <a:xfrm>
            <a:off x="-36512" y="1340768"/>
            <a:ext cx="9180512" cy="532453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protected override void OnPaint(PaintEventArgs pea)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Graphics grfx = pea.Graphics;</a:t>
            </a:r>
          </a:p>
          <a:p>
            <a:endParaRPr lang="en-US" sz="2000"/>
          </a:p>
          <a:p>
            <a:r>
              <a:rPr lang="en-US" sz="2000"/>
              <a:t>            if (miFill.Checked)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Brush brush = new SolidBrush(Color.FromName(miColor.Text));</a:t>
            </a:r>
          </a:p>
          <a:p>
            <a:r>
              <a:rPr lang="en-US" sz="2000"/>
              <a:t>                grfx.FillEllipse(brush, 0, 0, ClientSize.Width - 1,</a:t>
            </a:r>
          </a:p>
          <a:p>
            <a:r>
              <a:rPr lang="en-US" sz="2000"/>
              <a:t>                                              ClientSize.Height - 1);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    else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Pen pen = new Pen(Color.FromName(miColor.Text));</a:t>
            </a:r>
          </a:p>
          <a:p>
            <a:r>
              <a:rPr lang="en-US" sz="2000"/>
              <a:t>                grfx.DrawEllipse(pen, 0, 0, ClientSize.Width - 1,</a:t>
            </a:r>
          </a:p>
          <a:p>
            <a:r>
              <a:rPr lang="en-US" sz="2000"/>
              <a:t>                                            ClientSize.Height - 1);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71132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Ví dụ 2</a:t>
            </a:r>
          </a:p>
        </p:txBody>
      </p:sp>
      <p:sp>
        <p:nvSpPr>
          <p:cNvPr id="6" name="Rectangle 5"/>
          <p:cNvSpPr/>
          <p:nvPr/>
        </p:nvSpPr>
        <p:spPr>
          <a:xfrm>
            <a:off x="428596" y="1428736"/>
            <a:ext cx="4572000" cy="2031325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dirty="0"/>
              <a:t>class Program</a:t>
            </a:r>
          </a:p>
          <a:p>
            <a:r>
              <a:rPr lang="en-US" dirty="0"/>
              <a:t>    {</a:t>
            </a:r>
          </a:p>
          <a:p>
            <a:r>
              <a:rPr lang="en-US" dirty="0"/>
              <a:t>        static void Main(string[] </a:t>
            </a:r>
            <a:r>
              <a:rPr lang="en-US" dirty="0" err="1"/>
              <a:t>args</a:t>
            </a:r>
            <a:r>
              <a:rPr lang="en-US" dirty="0"/>
              <a:t>)</a:t>
            </a:r>
          </a:p>
          <a:p>
            <a:r>
              <a:rPr lang="en-US" dirty="0"/>
              <a:t>        {</a:t>
            </a:r>
          </a:p>
          <a:p>
            <a:r>
              <a:rPr lang="en-US" dirty="0"/>
              <a:t>           </a:t>
            </a:r>
            <a:r>
              <a:rPr lang="en-US" dirty="0" err="1"/>
              <a:t>MessageBox.Show</a:t>
            </a:r>
            <a:r>
              <a:rPr lang="en-US" dirty="0"/>
              <a:t>("Hello World");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</p:txBody>
      </p:sp>
      <p:pic>
        <p:nvPicPr>
          <p:cNvPr id="1157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3525841"/>
            <a:ext cx="2016224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9322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Dialog </a:t>
            </a:r>
            <a:r>
              <a:rPr lang="en-US" dirty="0" err="1"/>
              <a:t>là</a:t>
            </a:r>
            <a:r>
              <a:rPr lang="en-US" dirty="0"/>
              <a:t> 1 Windows Form </a:t>
            </a:r>
            <a:r>
              <a:rPr lang="en-US" dirty="0" err="1"/>
              <a:t>đặc</a:t>
            </a:r>
            <a:r>
              <a:rPr lang="en-US" dirty="0"/>
              <a:t> </a:t>
            </a:r>
            <a:r>
              <a:rPr lang="en-US" dirty="0" err="1"/>
              <a:t>biệt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cung</a:t>
            </a:r>
            <a:r>
              <a:rPr lang="en-US" dirty="0"/>
              <a:t>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 </a:t>
            </a:r>
            <a:r>
              <a:rPr lang="en-US" dirty="0" err="1"/>
              <a:t>báo</a:t>
            </a:r>
            <a:r>
              <a:rPr lang="en-US" dirty="0"/>
              <a:t>.</a:t>
            </a:r>
          </a:p>
          <a:p>
            <a:r>
              <a:rPr lang="en-US" dirty="0"/>
              <a:t>Dialog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Windows Form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.</a:t>
            </a:r>
          </a:p>
          <a:p>
            <a:r>
              <a:rPr lang="en-US" dirty="0"/>
              <a:t>Dialog </a:t>
            </a:r>
            <a:r>
              <a:rPr lang="en-US" dirty="0" err="1"/>
              <a:t>chính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1 Form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thuộc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b="1" i="1" dirty="0" err="1"/>
              <a:t>FormBorderStyle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b="1" i="1" dirty="0" err="1"/>
              <a:t>FixedDialog</a:t>
            </a:r>
            <a:endParaRPr lang="en-US" b="1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DIALOG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Mục đích sử dụng chính của Dialog là trao đổi thông tin với người sử dụng.</a:t>
            </a:r>
          </a:p>
          <a:p>
            <a:pPr algn="just"/>
            <a:r>
              <a:rPr lang="en-US"/>
              <a:t>Sau khi lấy được thông tin, trình xử lý của Dialog sẽ lấy thông tin đó thực hiện một công việc khác.</a:t>
            </a:r>
          </a:p>
          <a:p>
            <a:endParaRPr lang="en-US"/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DIALOG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555776" y="4581129"/>
            <a:ext cx="4019065" cy="11529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PHÂN LOẠI DIALOG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/>
              <a:t>MODAL</a:t>
            </a:r>
          </a:p>
          <a:p>
            <a:pPr algn="just" eaLnBrk="1" hangingPunct="1"/>
            <a:r>
              <a:rPr lang="en-US"/>
              <a:t>Phải cung cấp thông tin trước khi tiếp tục thực hiện chương trình</a:t>
            </a:r>
          </a:p>
          <a:p>
            <a:pPr algn="just" eaLnBrk="1" hangingPunct="1"/>
            <a:r>
              <a:rPr lang="en-US"/>
              <a:t>Dùng khi cần thu thập thông tin</a:t>
            </a: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algn="ctr">
              <a:buFontTx/>
              <a:buNone/>
            </a:pPr>
            <a:r>
              <a:rPr lang="en-US" dirty="0"/>
              <a:t>MODELESS</a:t>
            </a:r>
          </a:p>
          <a:p>
            <a:pPr algn="just"/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tục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phản</a:t>
            </a:r>
            <a:r>
              <a:rPr lang="en-US" dirty="0"/>
              <a:t> </a:t>
            </a:r>
            <a:r>
              <a:rPr lang="en-US" dirty="0" err="1"/>
              <a:t>hồi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trong</a:t>
            </a:r>
            <a:r>
              <a:rPr lang="en-US" dirty="0"/>
              <a:t> Dialog</a:t>
            </a:r>
          </a:p>
          <a:p>
            <a:pPr algn="just"/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thuần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tin.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ColorDialog</a:t>
            </a:r>
          </a:p>
          <a:p>
            <a:r>
              <a:rPr lang="en-US"/>
              <a:t>FontDialog</a:t>
            </a:r>
          </a:p>
          <a:p>
            <a:r>
              <a:rPr lang="en-US"/>
              <a:t>OpenFileDialog</a:t>
            </a:r>
          </a:p>
          <a:p>
            <a:r>
              <a:rPr lang="en-US"/>
              <a:t>PageSetupDialog</a:t>
            </a:r>
          </a:p>
          <a:p>
            <a:r>
              <a:rPr lang="en-US"/>
              <a:t>PrintDialog</a:t>
            </a:r>
          </a:p>
          <a:p>
            <a:r>
              <a:rPr lang="en-US"/>
              <a:t>PrintPreviewDialog</a:t>
            </a:r>
          </a:p>
          <a:p>
            <a:r>
              <a:rPr lang="en-US"/>
              <a:t>SaveFileDialog</a:t>
            </a:r>
          </a:p>
        </p:txBody>
      </p:sp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CÁC DIALOG PHỔ BiẾN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185" y="1628800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1404962"/>
            <a:ext cx="4162425" cy="3305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019" y="3429000"/>
            <a:ext cx="2171700" cy="311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79512" y="1388731"/>
            <a:ext cx="8786842" cy="418576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1900"/>
              <a:t>class FontAndColorDialogs : Form</a:t>
            </a:r>
          </a:p>
          <a:p>
            <a:r>
              <a:rPr lang="en-US" sz="1900"/>
              <a:t>    {</a:t>
            </a:r>
          </a:p>
          <a:p>
            <a:r>
              <a:rPr lang="en-US" sz="1900"/>
              <a:t>        </a:t>
            </a:r>
          </a:p>
          <a:p>
            <a:r>
              <a:rPr lang="en-US" sz="1900"/>
              <a:t>        public FontAndColorDialogs()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Text = "Font and Color Dialogs";</a:t>
            </a:r>
          </a:p>
          <a:p>
            <a:r>
              <a:rPr lang="en-US" sz="1900"/>
              <a:t>            ResizeRedraw = true;</a:t>
            </a:r>
          </a:p>
          <a:p>
            <a:r>
              <a:rPr lang="en-US" sz="1900"/>
              <a:t>            Menu = new MainMenu();</a:t>
            </a:r>
          </a:p>
          <a:p>
            <a:r>
              <a:rPr lang="en-US" sz="1900"/>
              <a:t>            Menu.MenuItems.Add("&amp;Format");</a:t>
            </a:r>
          </a:p>
          <a:p>
            <a:r>
              <a:rPr lang="en-US" sz="1900"/>
              <a:t>            Menu.MenuItems[0].MenuItems.Add("&amp;Font...",</a:t>
            </a:r>
          </a:p>
          <a:p>
            <a:r>
              <a:rPr lang="en-US" sz="1900"/>
              <a:t>                                          new EventHandler(MenuFontOnClick));</a:t>
            </a:r>
          </a:p>
          <a:p>
            <a:r>
              <a:rPr lang="en-US" sz="1900"/>
              <a:t>            Menu.MenuItems[0].MenuItems.Add("&amp;Background Color...",</a:t>
            </a:r>
          </a:p>
          <a:p>
            <a:r>
              <a:rPr lang="en-US" sz="1900"/>
              <a:t>                                          new EventHandler(MenuColorOnClick));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5" name="Rectangle 4"/>
          <p:cNvSpPr/>
          <p:nvPr/>
        </p:nvSpPr>
        <p:spPr>
          <a:xfrm>
            <a:off x="539552" y="1340768"/>
            <a:ext cx="8143932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MenuFontOnClick(object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FontDialog fontdlg = new FontDialog();</a:t>
            </a:r>
          </a:p>
          <a:p>
            <a:endParaRPr lang="en-US" sz="2000"/>
          </a:p>
          <a:p>
            <a:r>
              <a:rPr lang="en-US" sz="2000"/>
              <a:t>            fontdlg.Font = Font;</a:t>
            </a:r>
          </a:p>
          <a:p>
            <a:r>
              <a:rPr lang="en-US" sz="2000"/>
              <a:t>            fontdlg.Color = ForeColor;</a:t>
            </a:r>
          </a:p>
          <a:p>
            <a:r>
              <a:rPr lang="en-US" sz="2000"/>
              <a:t>            fontdlg.ShowColor = true;</a:t>
            </a:r>
          </a:p>
          <a:p>
            <a:endParaRPr lang="en-US" sz="2000"/>
          </a:p>
          <a:p>
            <a:r>
              <a:rPr lang="en-US" sz="2000"/>
              <a:t>            if (fontdlg.ShowDialog() == DialogResult.OK)</a:t>
            </a:r>
          </a:p>
          <a:p>
            <a:r>
              <a:rPr lang="en-US" sz="2000"/>
              <a:t>            {</a:t>
            </a:r>
          </a:p>
          <a:p>
            <a:r>
              <a:rPr lang="en-US" sz="2000"/>
              <a:t>                Font = fontdlg.Font;</a:t>
            </a:r>
          </a:p>
          <a:p>
            <a:r>
              <a:rPr lang="en-US" sz="2000"/>
              <a:t>                ForeColor = fontdlg.Color;</a:t>
            </a:r>
          </a:p>
          <a:p>
            <a:r>
              <a:rPr lang="en-US" sz="2000"/>
              <a:t>                Invalidate();</a:t>
            </a:r>
          </a:p>
          <a:p>
            <a:r>
              <a:rPr lang="en-US" sz="2000"/>
              <a:t>            }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3220774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428596" y="1412776"/>
            <a:ext cx="8072494" cy="2862322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2000"/>
              <a:t>void MenuColorOnClick(object obj, EventArgs ea)</a:t>
            </a:r>
          </a:p>
          <a:p>
            <a:r>
              <a:rPr lang="en-US" sz="2000"/>
              <a:t>        {</a:t>
            </a:r>
          </a:p>
          <a:p>
            <a:r>
              <a:rPr lang="en-US" sz="2000"/>
              <a:t>            ColorDialog clrdlg = new ColorDialog();</a:t>
            </a:r>
          </a:p>
          <a:p>
            <a:endParaRPr lang="en-US" sz="2000"/>
          </a:p>
          <a:p>
            <a:r>
              <a:rPr lang="en-US" sz="2000"/>
              <a:t>            clrdlg.Color = BackColor;</a:t>
            </a:r>
          </a:p>
          <a:p>
            <a:endParaRPr lang="en-US" sz="2000"/>
          </a:p>
          <a:p>
            <a:r>
              <a:rPr lang="en-US" sz="2000"/>
              <a:t>            if (clrdlg.ShowDialog() == DialogResult.OK)</a:t>
            </a:r>
          </a:p>
          <a:p>
            <a:r>
              <a:rPr lang="en-US" sz="2000"/>
              <a:t>                BackColor = clrdlg.Color;</a:t>
            </a:r>
          </a:p>
          <a:p>
            <a:r>
              <a:rPr lang="en-US" sz="20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Font và Color Dialog</a:t>
            </a:r>
          </a:p>
        </p:txBody>
      </p:sp>
      <p:sp>
        <p:nvSpPr>
          <p:cNvPr id="4" name="Rectangle 3"/>
          <p:cNvSpPr/>
          <p:nvPr/>
        </p:nvSpPr>
        <p:spPr>
          <a:xfrm>
            <a:off x="107504" y="1425257"/>
            <a:ext cx="8929718" cy="2723823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/>
              <a:t> </a:t>
            </a:r>
            <a:r>
              <a:rPr lang="en-US" sz="1900"/>
              <a:t>protected override void OnPaint(PaintEventArgs pea)</a:t>
            </a:r>
          </a:p>
          <a:p>
            <a:r>
              <a:rPr lang="en-US" sz="1900"/>
              <a:t>        {</a:t>
            </a:r>
          </a:p>
          <a:p>
            <a:r>
              <a:rPr lang="en-US" sz="1900"/>
              <a:t>            Graphics grfx = pea.Graphics;</a:t>
            </a:r>
          </a:p>
          <a:p>
            <a:r>
              <a:rPr lang="en-US" sz="1900"/>
              <a:t>            StringFormat strfmt = new StringFormat();</a:t>
            </a:r>
          </a:p>
          <a:p>
            <a:r>
              <a:rPr lang="en-US" sz="1900"/>
              <a:t>            strfmt.Alignment = strfmt.LineAlignment = StringAlignment.Center;</a:t>
            </a:r>
          </a:p>
          <a:p>
            <a:r>
              <a:rPr lang="en-US" sz="1900"/>
              <a:t>            grfx.DrawString("Hello common dialog boxes!", Font,</a:t>
            </a:r>
          </a:p>
          <a:p>
            <a:r>
              <a:rPr lang="en-US" sz="1900"/>
              <a:t>                            new SolidBrush(ForeColor),</a:t>
            </a:r>
          </a:p>
          <a:p>
            <a:r>
              <a:rPr lang="en-US" sz="1900"/>
              <a:t>                            this.ClientRectangle, strfmt);</a:t>
            </a:r>
          </a:p>
          <a:p>
            <a:r>
              <a:rPr lang="en-US" sz="190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63220774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>
                <a:solidFill>
                  <a:schemeClr val="tx1"/>
                </a:solidFill>
                <a:latin typeface="Calibri" pitchFamily="34" charset="0"/>
                <a:cs typeface="Calibri" pitchFamily="34" charset="0"/>
              </a:rPr>
              <a:t>Open File Dialog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58" y="1556792"/>
            <a:ext cx="28575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2204864"/>
            <a:ext cx="4813895" cy="3383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4585793"/>
      </p:ext>
    </p:extLst>
  </p:cSld>
  <p:clrMapOvr>
    <a:masterClrMapping/>
  </p:clrMapOvr>
</p:sld>
</file>

<file path=ppt/theme/theme1.xml><?xml version="1.0" encoding="utf-8"?>
<a:theme xmlns:a="http://schemas.openxmlformats.org/drawingml/2006/main" name="teach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teach</Template>
  <TotalTime>9351</TotalTime>
  <Words>5210</Words>
  <Application>Microsoft Office PowerPoint</Application>
  <PresentationFormat>On-screen Show (4:3)</PresentationFormat>
  <Paragraphs>1198</Paragraphs>
  <Slides>111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111</vt:i4>
      </vt:variant>
    </vt:vector>
  </HeadingPairs>
  <TitlesOfParts>
    <vt:vector size="133" baseType="lpstr">
      <vt:lpstr>Batang</vt:lpstr>
      <vt:lpstr>MS Mincho</vt:lpstr>
      <vt:lpstr>SimSun</vt:lpstr>
      <vt:lpstr>Arial</vt:lpstr>
      <vt:lpstr>Arial Unicode MS</vt:lpstr>
      <vt:lpstr>Book Antiqua</vt:lpstr>
      <vt:lpstr>Calibri</vt:lpstr>
      <vt:lpstr>Calibri (Body)</vt:lpstr>
      <vt:lpstr>Century</vt:lpstr>
      <vt:lpstr>Comic Sans MS</vt:lpstr>
      <vt:lpstr>Consolas</vt:lpstr>
      <vt:lpstr>Courier New</vt:lpstr>
      <vt:lpstr>Georgia</vt:lpstr>
      <vt:lpstr>Haettenschweiler</vt:lpstr>
      <vt:lpstr>Impact</vt:lpstr>
      <vt:lpstr>Lucida Console</vt:lpstr>
      <vt:lpstr>Tahoma</vt:lpstr>
      <vt:lpstr>Times New Roman</vt:lpstr>
      <vt:lpstr>Trebuchet MS</vt:lpstr>
      <vt:lpstr>Verdana</vt:lpstr>
      <vt:lpstr>Wingdings</vt:lpstr>
      <vt:lpstr>teach</vt:lpstr>
      <vt:lpstr>PowerPoint Presentation</vt:lpstr>
      <vt:lpstr>Lập trình GUI</vt:lpstr>
      <vt:lpstr>Windows Forms Application Structure</vt:lpstr>
      <vt:lpstr>GUI Tree Structure</vt:lpstr>
      <vt:lpstr>Cách tạo WinForm bằng Console Application</vt:lpstr>
      <vt:lpstr>Cách tạo WinForm bằng Console Application</vt:lpstr>
      <vt:lpstr>Form</vt:lpstr>
      <vt:lpstr>Ví dụ 1</vt:lpstr>
      <vt:lpstr>Ví dụ 2</vt:lpstr>
      <vt:lpstr>Application class</vt:lpstr>
      <vt:lpstr>Ví dụ 3</vt:lpstr>
      <vt:lpstr>Ví dụ 3</vt:lpstr>
      <vt:lpstr>Form Properties</vt:lpstr>
      <vt:lpstr>StartPosition - FormBorderStyle </vt:lpstr>
      <vt:lpstr>Form Properties</vt:lpstr>
      <vt:lpstr>Form Properties</vt:lpstr>
      <vt:lpstr>Ví dụ 4</vt:lpstr>
      <vt:lpstr>Ví dụ 4</vt:lpstr>
      <vt:lpstr>Form Method</vt:lpstr>
      <vt:lpstr>PowerPoint Presentation</vt:lpstr>
      <vt:lpstr>Form Event</vt:lpstr>
      <vt:lpstr>Sự kiên form Load</vt:lpstr>
      <vt:lpstr>Events </vt:lpstr>
      <vt:lpstr>Events </vt:lpstr>
      <vt:lpstr>PowerPoint Presentation</vt:lpstr>
      <vt:lpstr>GUI Events</vt:lpstr>
      <vt:lpstr>GUI program</vt:lpstr>
      <vt:lpstr>C# WinApp</vt:lpstr>
      <vt:lpstr>Delegates</vt:lpstr>
      <vt:lpstr>Event Handler</vt:lpstr>
      <vt:lpstr>Paint Event</vt:lpstr>
      <vt:lpstr>Paint Event</vt:lpstr>
      <vt:lpstr>PowerPoint Presentation</vt:lpstr>
      <vt:lpstr>Paint Event</vt:lpstr>
      <vt:lpstr>Thêm control</vt:lpstr>
      <vt:lpstr>Thêm control</vt:lpstr>
      <vt:lpstr>Thêm control</vt:lpstr>
      <vt:lpstr>Kế thừa Form</vt:lpstr>
      <vt:lpstr>Kế thừa Form</vt:lpstr>
      <vt:lpstr>Kế thừa Form</vt:lpstr>
      <vt:lpstr>Kế thừa Form</vt:lpstr>
      <vt:lpstr> MessageBox.Show</vt:lpstr>
      <vt:lpstr>Form Controls</vt:lpstr>
      <vt:lpstr>The Control class hierarchy</vt:lpstr>
      <vt:lpstr>Thuộc tính chung</vt:lpstr>
      <vt:lpstr>Các lớp cơ sở </vt:lpstr>
      <vt:lpstr>STANDARD CONTROL</vt:lpstr>
      <vt:lpstr>Buttons</vt:lpstr>
      <vt:lpstr>Time and date</vt:lpstr>
      <vt:lpstr>Labels and pictures</vt:lpstr>
      <vt:lpstr>Text editing</vt:lpstr>
      <vt:lpstr>Lists and data</vt:lpstr>
      <vt:lpstr>Position and progress bars</vt:lpstr>
      <vt:lpstr>Layout</vt:lpstr>
      <vt:lpstr>Label</vt:lpstr>
      <vt:lpstr>TextBox</vt:lpstr>
      <vt:lpstr>Button</vt:lpstr>
      <vt:lpstr>ListBox control</vt:lpstr>
      <vt:lpstr>ListBox [1]</vt:lpstr>
      <vt:lpstr>ListBox [2]</vt:lpstr>
      <vt:lpstr>CheckedListBox</vt:lpstr>
      <vt:lpstr>ComboBox control</vt:lpstr>
      <vt:lpstr>ComboBox</vt:lpstr>
      <vt:lpstr>CheckBox control</vt:lpstr>
      <vt:lpstr>RadioButton control</vt:lpstr>
      <vt:lpstr>KIỂU TRÌNH BÀY ĐỘNG</vt:lpstr>
      <vt:lpstr>KIỂU TRÌNH BÀY ĐỘNG</vt:lpstr>
      <vt:lpstr>LAYOUT CONTROLS</vt:lpstr>
      <vt:lpstr>LAYOUT CONTROLS</vt:lpstr>
      <vt:lpstr>LAYOUT CONTROLS</vt:lpstr>
      <vt:lpstr>MENU</vt:lpstr>
      <vt:lpstr>MENU</vt:lpstr>
      <vt:lpstr>Thuộc tính Main Menu</vt:lpstr>
      <vt:lpstr>Thuộc tính MenuItem</vt:lpstr>
      <vt:lpstr>Thuộc tính MenuItem</vt:lpstr>
      <vt:lpstr>Menu Constructors</vt:lpstr>
      <vt:lpstr>Menu</vt:lpstr>
      <vt:lpstr>PowerPoint Presentation</vt:lpstr>
      <vt:lpstr>PowerPoint Presentation</vt:lpstr>
      <vt:lpstr>PowerPoint Presentation</vt:lpstr>
      <vt:lpstr>Menu</vt:lpstr>
      <vt:lpstr>Menu</vt:lpstr>
      <vt:lpstr>Cách viết khác</vt:lpstr>
      <vt:lpstr>Menu</vt:lpstr>
      <vt:lpstr>Menu</vt:lpstr>
      <vt:lpstr>Menu</vt:lpstr>
      <vt:lpstr>Menu</vt:lpstr>
      <vt:lpstr>Menu</vt:lpstr>
      <vt:lpstr>Menu</vt:lpstr>
      <vt:lpstr>DIALOG</vt:lpstr>
      <vt:lpstr>DIALOG</vt:lpstr>
      <vt:lpstr>PHÂN LOẠI DIALOG</vt:lpstr>
      <vt:lpstr>CÁC DIALOG PHỔ BiẾN</vt:lpstr>
      <vt:lpstr>Font và Color Dialog</vt:lpstr>
      <vt:lpstr>Font và Color Dialog</vt:lpstr>
      <vt:lpstr>Font và Color Dialog</vt:lpstr>
      <vt:lpstr>Font và Color Dialog</vt:lpstr>
      <vt:lpstr>Font và Color Dialog</vt:lpstr>
      <vt:lpstr>Open File Dialog</vt:lpstr>
      <vt:lpstr>Open File Dialog</vt:lpstr>
      <vt:lpstr>Open File Dialog</vt:lpstr>
      <vt:lpstr>TẠO MỚI DIALOG</vt:lpstr>
      <vt:lpstr>LẤY THÔNG TIN PHẢN HỒI</vt:lpstr>
      <vt:lpstr>Ví dụ 1 </vt:lpstr>
      <vt:lpstr>PowerPoint Presentation</vt:lpstr>
      <vt:lpstr>PowerPoint Presentation</vt:lpstr>
      <vt:lpstr>PowerPoint Presentation</vt:lpstr>
      <vt:lpstr>PowerPoint Presentation</vt:lpstr>
      <vt:lpstr>Ví dụ</vt:lpstr>
      <vt:lpstr>Modeless Dialog</vt:lpstr>
      <vt:lpstr>PowerPoint Presentation</vt:lpstr>
    </vt:vector>
  </TitlesOfParts>
  <Company>Phuoc Binh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Pham Thi Vuong</dc:creator>
  <cp:lastModifiedBy>con macon</cp:lastModifiedBy>
  <cp:revision>111</cp:revision>
  <dcterms:created xsi:type="dcterms:W3CDTF">2007-04-07T06:57:48Z</dcterms:created>
  <dcterms:modified xsi:type="dcterms:W3CDTF">2019-09-19T08:10:01Z</dcterms:modified>
</cp:coreProperties>
</file>