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20"/>
  </p:notesMasterIdLst>
  <p:handoutMasterIdLst>
    <p:handoutMasterId r:id="rId121"/>
  </p:handoutMasterIdLst>
  <p:sldIdLst>
    <p:sldId id="747" r:id="rId2"/>
    <p:sldId id="903" r:id="rId3"/>
    <p:sldId id="904" r:id="rId4"/>
    <p:sldId id="819" r:id="rId5"/>
    <p:sldId id="820" r:id="rId6"/>
    <p:sldId id="989" r:id="rId7"/>
    <p:sldId id="990" r:id="rId8"/>
    <p:sldId id="991" r:id="rId9"/>
    <p:sldId id="1028" r:id="rId10"/>
    <p:sldId id="992" r:id="rId11"/>
    <p:sldId id="993" r:id="rId12"/>
    <p:sldId id="994" r:id="rId13"/>
    <p:sldId id="905" r:id="rId14"/>
    <p:sldId id="906" r:id="rId15"/>
    <p:sldId id="907" r:id="rId16"/>
    <p:sldId id="910" r:id="rId17"/>
    <p:sldId id="912" r:id="rId18"/>
    <p:sldId id="918" r:id="rId19"/>
    <p:sldId id="917" r:id="rId20"/>
    <p:sldId id="919" r:id="rId21"/>
    <p:sldId id="922" r:id="rId22"/>
    <p:sldId id="921" r:id="rId23"/>
    <p:sldId id="923" r:id="rId24"/>
    <p:sldId id="924" r:id="rId25"/>
    <p:sldId id="925" r:id="rId26"/>
    <p:sldId id="926" r:id="rId27"/>
    <p:sldId id="927" r:id="rId28"/>
    <p:sldId id="928" r:id="rId29"/>
    <p:sldId id="929" r:id="rId30"/>
    <p:sldId id="930" r:id="rId31"/>
    <p:sldId id="932" r:id="rId32"/>
    <p:sldId id="933" r:id="rId33"/>
    <p:sldId id="1027" r:id="rId34"/>
    <p:sldId id="935" r:id="rId35"/>
    <p:sldId id="936" r:id="rId36"/>
    <p:sldId id="948" r:id="rId37"/>
    <p:sldId id="942" r:id="rId38"/>
    <p:sldId id="949" r:id="rId39"/>
    <p:sldId id="947" r:id="rId40"/>
    <p:sldId id="938" r:id="rId41"/>
    <p:sldId id="940" r:id="rId42"/>
    <p:sldId id="951" r:id="rId43"/>
    <p:sldId id="943" r:id="rId44"/>
    <p:sldId id="950" r:id="rId45"/>
    <p:sldId id="945" r:id="rId46"/>
    <p:sldId id="931" r:id="rId47"/>
    <p:sldId id="952" r:id="rId48"/>
    <p:sldId id="953" r:id="rId49"/>
    <p:sldId id="962" r:id="rId50"/>
    <p:sldId id="954" r:id="rId51"/>
    <p:sldId id="955" r:id="rId52"/>
    <p:sldId id="956" r:id="rId53"/>
    <p:sldId id="957" r:id="rId54"/>
    <p:sldId id="958" r:id="rId55"/>
    <p:sldId id="1029" r:id="rId56"/>
    <p:sldId id="965" r:id="rId57"/>
    <p:sldId id="966" r:id="rId58"/>
    <p:sldId id="976" r:id="rId59"/>
    <p:sldId id="978" r:id="rId60"/>
    <p:sldId id="967" r:id="rId61"/>
    <p:sldId id="979" r:id="rId62"/>
    <p:sldId id="980" r:id="rId63"/>
    <p:sldId id="981" r:id="rId64"/>
    <p:sldId id="995" r:id="rId65"/>
    <p:sldId id="983" r:id="rId66"/>
    <p:sldId id="1030" r:id="rId67"/>
    <p:sldId id="986" r:id="rId68"/>
    <p:sldId id="997" r:id="rId69"/>
    <p:sldId id="998" r:id="rId70"/>
    <p:sldId id="996" r:id="rId71"/>
    <p:sldId id="999" r:id="rId72"/>
    <p:sldId id="1000" r:id="rId73"/>
    <p:sldId id="839" r:id="rId74"/>
    <p:sldId id="1001" r:id="rId75"/>
    <p:sldId id="1003" r:id="rId76"/>
    <p:sldId id="1005" r:id="rId77"/>
    <p:sldId id="1006" r:id="rId78"/>
    <p:sldId id="1007" r:id="rId79"/>
    <p:sldId id="1008" r:id="rId80"/>
    <p:sldId id="1009" r:id="rId81"/>
    <p:sldId id="1010" r:id="rId82"/>
    <p:sldId id="1011" r:id="rId83"/>
    <p:sldId id="1014" r:id="rId84"/>
    <p:sldId id="1013" r:id="rId85"/>
    <p:sldId id="842" r:id="rId86"/>
    <p:sldId id="1015" r:id="rId87"/>
    <p:sldId id="1016" r:id="rId88"/>
    <p:sldId id="1017" r:id="rId89"/>
    <p:sldId id="1018" r:id="rId90"/>
    <p:sldId id="1019" r:id="rId91"/>
    <p:sldId id="843" r:id="rId92"/>
    <p:sldId id="844" r:id="rId93"/>
    <p:sldId id="883" r:id="rId94"/>
    <p:sldId id="885" r:id="rId95"/>
    <p:sldId id="884" r:id="rId96"/>
    <p:sldId id="886" r:id="rId97"/>
    <p:sldId id="887" r:id="rId98"/>
    <p:sldId id="888" r:id="rId99"/>
    <p:sldId id="889" r:id="rId100"/>
    <p:sldId id="845" r:id="rId101"/>
    <p:sldId id="890" r:id="rId102"/>
    <p:sldId id="891" r:id="rId103"/>
    <p:sldId id="846" r:id="rId104"/>
    <p:sldId id="900" r:id="rId105"/>
    <p:sldId id="847" r:id="rId106"/>
    <p:sldId id="901" r:id="rId107"/>
    <p:sldId id="902" r:id="rId108"/>
    <p:sldId id="892" r:id="rId109"/>
    <p:sldId id="893" r:id="rId110"/>
    <p:sldId id="894" r:id="rId111"/>
    <p:sldId id="897" r:id="rId112"/>
    <p:sldId id="898" r:id="rId113"/>
    <p:sldId id="1020" r:id="rId114"/>
    <p:sldId id="1021" r:id="rId115"/>
    <p:sldId id="1022" r:id="rId116"/>
    <p:sldId id="1024" r:id="rId117"/>
    <p:sldId id="1025" r:id="rId118"/>
    <p:sldId id="1026" r:id="rId119"/>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4671" autoAdjust="0"/>
  </p:normalViewPr>
  <p:slideViewPr>
    <p:cSldViewPr>
      <p:cViewPr varScale="1">
        <p:scale>
          <a:sx n="83" d="100"/>
          <a:sy n="83" d="100"/>
        </p:scale>
        <p:origin x="1354" y="67"/>
      </p:cViewPr>
      <p:guideLst>
        <p:guide orient="horz" pos="2160"/>
        <p:guide pos="2880"/>
      </p:guideLst>
    </p:cSldViewPr>
  </p:slideViewPr>
  <p:outlineViewPr>
    <p:cViewPr>
      <p:scale>
        <a:sx n="33" d="100"/>
        <a:sy n="33" d="100"/>
      </p:scale>
      <p:origin x="36" y="6006"/>
    </p:cViewPr>
  </p:outlineViewPr>
  <p:notesTextViewPr>
    <p:cViewPr>
      <p:scale>
        <a:sx n="100" d="100"/>
        <a:sy n="100" d="100"/>
      </p:scale>
      <p:origin x="0" y="0"/>
    </p:cViewPr>
  </p:notesTextViewPr>
  <p:sorterViewPr>
    <p:cViewPr>
      <p:scale>
        <a:sx n="66" d="100"/>
        <a:sy n="66" d="100"/>
      </p:scale>
      <p:origin x="0" y="1356"/>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t>10/16/2019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Calibri (Body)"/>
              </a:rPr>
              <a:t>RectangleF</a:t>
            </a:r>
            <a:r>
              <a:rPr lang="en-US" sz="1200" dirty="0" smtClean="0">
                <a:latin typeface="Calibri (Body)"/>
              </a:rPr>
              <a:t> </a:t>
            </a:r>
            <a:r>
              <a:rPr lang="en-US" sz="1200" dirty="0" err="1" smtClean="0">
                <a:latin typeface="Calibri (Body)"/>
              </a:rPr>
              <a:t>Struct</a:t>
            </a:r>
            <a:r>
              <a:rPr lang="en-US" sz="1200" dirty="0" smtClean="0">
                <a:latin typeface="Calibri (Body)"/>
              </a:rPr>
              <a:t>  = location + size</a:t>
            </a:r>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249498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Label1.TextAlign = </a:t>
            </a:r>
            <a:r>
              <a:rPr lang="en-US" sz="1200" b="0" i="0" kern="1200" dirty="0" err="1" smtClean="0">
                <a:solidFill>
                  <a:schemeClr val="tx1"/>
                </a:solidFill>
                <a:effectLst/>
                <a:latin typeface="+mn-lt"/>
                <a:ea typeface="+mn-ea"/>
                <a:cs typeface="+mn-cs"/>
              </a:rPr>
              <a:t>ContentAlignment.BottomRight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Button1.Font = new Font(</a:t>
            </a:r>
            <a:r>
              <a:rPr lang="en-US" sz="1200" b="0" i="0" kern="1200" dirty="0" err="1" smtClean="0">
                <a:solidFill>
                  <a:schemeClr val="tx1"/>
                </a:solidFill>
                <a:effectLst/>
                <a:latin typeface="+mn-lt"/>
                <a:ea typeface="+mn-ea"/>
                <a:cs typeface="+mn-cs"/>
              </a:rPr>
              <a:t>FontFamily.GenericSansSerif</a:t>
            </a:r>
            <a:r>
              <a:rPr lang="en-US" sz="1200" b="0" i="0" kern="1200" dirty="0" smtClean="0">
                <a:solidFill>
                  <a:schemeClr val="tx1"/>
                </a:solidFill>
                <a:effectLst/>
                <a:latin typeface="+mn-lt"/>
                <a:ea typeface="+mn-ea"/>
                <a:cs typeface="+mn-cs"/>
              </a:rPr>
              <a:t>, 12.0F, </a:t>
            </a:r>
            <a:r>
              <a:rPr lang="en-US" sz="1200" b="0" i="0" kern="1200" dirty="0" err="1" smtClean="0">
                <a:solidFill>
                  <a:schemeClr val="tx1"/>
                </a:solidFill>
                <a:effectLst/>
                <a:latin typeface="+mn-lt"/>
                <a:ea typeface="+mn-ea"/>
                <a:cs typeface="+mn-cs"/>
              </a:rPr>
              <a:t>FontStyle.Bold</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01551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Kẻ</a:t>
            </a:r>
            <a:r>
              <a:rPr lang="en-US" baseline="0" dirty="0" smtClean="0"/>
              <a:t> </a:t>
            </a:r>
            <a:r>
              <a:rPr lang="en-US" baseline="0" dirty="0" err="1" smtClean="0"/>
              <a:t>sọc</a:t>
            </a:r>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1953227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FCF748F-8D88-490F-B7E9-4E92B2F37785}" type="datetime1">
              <a:rPr lang="vi-VN" smtClean="0"/>
              <a:pPr>
                <a:defRPr/>
              </a:pPr>
              <a:t>16/10/2019</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B43AAD1A-4F99-4E7C-9A72-83F169D7376E}"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6BA4D52-44C3-4585-BB8B-7FA2AF3F3DDE}" type="datetime1">
              <a:rPr lang="vi-VN" smtClean="0"/>
              <a:pPr>
                <a:defRPr/>
              </a:pPr>
              <a:t>16/10/2019</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73E63D4-9C2E-47C1-BB77-28762FB45FAE}"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C7E2BDC-789E-4A96-A0B5-769837E2B4B5}" type="datetime1">
              <a:rPr lang="vi-VN" smtClean="0"/>
              <a:pPr>
                <a:defRPr/>
              </a:pPr>
              <a:t>16/10/2019</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637D9D3-0939-43B1-A3AC-8D0219E46981}"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88F1A73-16DD-43FF-9B9A-B7DD22F30694}" type="datetime1">
              <a:rPr lang="vi-VN" smtClean="0"/>
              <a:pPr>
                <a:defRPr/>
              </a:pPr>
              <a:t>16/10/2019</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9796CC3-842C-4745-8A4E-FCDF8A72DC29}" type="datetime1">
              <a:rPr lang="vi-VN" smtClean="0"/>
              <a:pPr>
                <a:defRPr/>
              </a:pPr>
              <a:t>16/10/2019</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0DBB5D0-90CB-42A0-A68A-FA3C11C4B9B1}"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7AA2E4D-25F8-47B3-B0E8-47EAFAB677A5}" type="datetime1">
              <a:rPr lang="vi-VN" smtClean="0"/>
              <a:pPr>
                <a:defRPr/>
              </a:pPr>
              <a:t>16/10/2019</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79A6AF12-E2D0-45F6-8B67-57216B90A3F5}"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A6DBA8F-3D42-4C01-98AB-F0F637F7EDA9}" type="datetime1">
              <a:rPr lang="vi-VN" smtClean="0"/>
              <a:pPr>
                <a:defRPr/>
              </a:pPr>
              <a:t>16/10/2019</a:t>
            </a:fld>
            <a:endParaRPr lang="en-US"/>
          </a:p>
        </p:txBody>
      </p:sp>
      <p:sp>
        <p:nvSpPr>
          <p:cNvPr id="8" name="Footer Placeholder 7"/>
          <p:cNvSpPr>
            <a:spLocks noGrp="1"/>
          </p:cNvSpPr>
          <p:nvPr>
            <p:ph type="ftr" sz="quarter" idx="11"/>
          </p:nvPr>
        </p:nvSpPr>
        <p:spPr/>
        <p:txBody>
          <a:bodyPr/>
          <a:lstStyle/>
          <a:p>
            <a:pPr>
              <a:defRPr/>
            </a:pPr>
            <a:r>
              <a:rPr lang="vi-VN" smtClean="0"/>
              <a:t>Lập Trình môi trường Windows</a:t>
            </a:r>
            <a:endParaRPr lang="en-US"/>
          </a:p>
        </p:txBody>
      </p:sp>
      <p:sp>
        <p:nvSpPr>
          <p:cNvPr id="9" name="Slide Number Placeholder 8"/>
          <p:cNvSpPr>
            <a:spLocks noGrp="1"/>
          </p:cNvSpPr>
          <p:nvPr>
            <p:ph type="sldNum" sz="quarter" idx="12"/>
          </p:nvPr>
        </p:nvSpPr>
        <p:spPr/>
        <p:txBody>
          <a:bodyPr/>
          <a:lstStyle/>
          <a:p>
            <a:pPr>
              <a:defRPr/>
            </a:pPr>
            <a:fld id="{A27A0867-AD52-49BD-BE9D-9F5A8E59E405}"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62AAC5F4-5F06-4B93-88EA-2B23A8584072}" type="datetime1">
              <a:rPr lang="vi-VN" smtClean="0"/>
              <a:pPr>
                <a:defRPr/>
              </a:pPr>
              <a:t>16/10/2019</a:t>
            </a:fld>
            <a:endParaRPr lang="en-US"/>
          </a:p>
        </p:txBody>
      </p:sp>
      <p:sp>
        <p:nvSpPr>
          <p:cNvPr id="4" name="Footer Placeholder 3"/>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E85F1961-9434-4A36-A395-3F4308138778}"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324DBF-2767-418D-8C20-3197D3AE3243}" type="datetime1">
              <a:rPr lang="vi-VN" smtClean="0"/>
              <a:pPr>
                <a:defRPr/>
              </a:pPr>
              <a:t>16/10/2019</a:t>
            </a:fld>
            <a:endParaRPr lang="en-US"/>
          </a:p>
        </p:txBody>
      </p:sp>
      <p:sp>
        <p:nvSpPr>
          <p:cNvPr id="3" name="Footer Placeholder 2"/>
          <p:cNvSpPr>
            <a:spLocks noGrp="1"/>
          </p:cNvSpPr>
          <p:nvPr>
            <p:ph type="ftr" sz="quarter" idx="11"/>
          </p:nvPr>
        </p:nvSpPr>
        <p:spPr/>
        <p:txBody>
          <a:bodyPr/>
          <a:lstStyle/>
          <a:p>
            <a:pPr>
              <a:defRPr/>
            </a:pPr>
            <a:r>
              <a:rPr lang="vi-VN" smtClean="0"/>
              <a:t>Lập Trình môi trường Windows</a:t>
            </a:r>
            <a:endParaRPr lang="en-US"/>
          </a:p>
        </p:txBody>
      </p:sp>
      <p:sp>
        <p:nvSpPr>
          <p:cNvPr id="4" name="Slide Number Placeholder 3"/>
          <p:cNvSpPr>
            <a:spLocks noGrp="1"/>
          </p:cNvSpPr>
          <p:nvPr>
            <p:ph type="sldNum" sz="quarter" idx="12"/>
          </p:nvPr>
        </p:nvSpPr>
        <p:spPr/>
        <p:txBody>
          <a:bodyPr/>
          <a:lstStyle/>
          <a:p>
            <a:pPr>
              <a:defRPr/>
            </a:pPr>
            <a:fld id="{1F1FEA55-F87E-47B3-9DF2-A8F03317AEB4}"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6F0A5EB-9CD0-498A-A1AA-71853653B1D1}" type="datetime1">
              <a:rPr lang="vi-VN" smtClean="0"/>
              <a:pPr>
                <a:defRPr/>
              </a:pPr>
              <a:t>16/10/2019</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24746731-6033-42F5-9B83-269CE71D8C09}"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BB22895-069D-4B3C-B856-B58B123E6495}" type="datetime1">
              <a:rPr lang="vi-VN" smtClean="0"/>
              <a:pPr>
                <a:defRPr/>
              </a:pPr>
              <a:t>16/10/2019</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9805E396-B679-4CFD-AB22-4BDA131395D6}"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8AB6D1-DAD3-40AD-8CEA-21E2DABD38FF}" type="datetime1">
              <a:rPr lang="vi-VN" smtClean="0"/>
              <a:pPr>
                <a:defRPr/>
              </a:pPr>
              <a:t>16/10/2019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vi-VN" smtClean="0"/>
              <a:t>Lập Trình môi trường Windows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EEAFDD-57B0-4A66-BFEA-9D521A25FE59}"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534988" y="2362200"/>
            <a:ext cx="5332412" cy="3124200"/>
          </a:xfrm>
        </p:spPr>
        <p:txBody>
          <a:bodyPr>
            <a:noAutofit/>
          </a:bodyPr>
          <a:lstStyle/>
          <a:p>
            <a:r>
              <a:rPr lang="en-US" sz="6000" b="1"/>
              <a:t>GDI+ </a:t>
            </a:r>
            <a:br>
              <a:rPr lang="en-US" sz="6000" b="1"/>
            </a:br>
            <a:r>
              <a:rPr lang="en-US" sz="6000" b="1"/>
              <a:t>(Graphic Device Interface)</a:t>
            </a:r>
            <a:br>
              <a:rPr lang="en-US" sz="6000" b="1"/>
            </a:br>
            <a:endParaRPr lang="es-ES" sz="6000" b="1"/>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Một số đối tượng cơ bản của GDI+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284676"/>
              </p:ext>
            </p:extLst>
          </p:nvPr>
        </p:nvGraphicFramePr>
        <p:xfrm>
          <a:off x="457200" y="1600200"/>
          <a:ext cx="8229600" cy="4907280"/>
        </p:xfrm>
        <a:graphic>
          <a:graphicData uri="http://schemas.openxmlformats.org/drawingml/2006/table">
            <a:tbl>
              <a:tblPr/>
              <a:tblGrid>
                <a:gridCol w="1920875">
                  <a:extLst>
                    <a:ext uri="{9D8B030D-6E8A-4147-A177-3AD203B41FA5}">
                      <a16:colId xmlns:a16="http://schemas.microsoft.com/office/drawing/2014/main" val="20000"/>
                    </a:ext>
                  </a:extLst>
                </a:gridCol>
                <a:gridCol w="6308725">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lang="en-US" sz="2000" kern="1200" dirty="0" smtClean="0">
                        <a:solidFill>
                          <a:schemeClr val="tx1"/>
                        </a:solidFill>
                        <a:latin typeface="Calibri (Body)"/>
                        <a:ea typeface="+mn-ea"/>
                        <a:cs typeface="Calibri" pitchFamily="34" charset="0"/>
                      </a:endParaRP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lang="en-US" sz="2000" kern="1200" smtClean="0">
                        <a:solidFill>
                          <a:schemeClr val="tx1"/>
                        </a:solidFill>
                        <a:latin typeface="Calibri (Body)"/>
                        <a:ea typeface="+mn-ea"/>
                        <a:cs typeface="Calibri" pitchFamily="34" charset="0"/>
                      </a:endParaRP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Point, PointF</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X,Y</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 -, ==, !=, IsEmpty</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Rectangle, </a:t>
                      </a:r>
                      <a:r>
                        <a:rPr lang="en-US" sz="2000" kern="1200" dirty="0" err="1" smtClean="0">
                          <a:solidFill>
                            <a:schemeClr val="tx1"/>
                          </a:solidFill>
                          <a:latin typeface="Calibri (Body)"/>
                          <a:ea typeface="+mn-ea"/>
                          <a:cs typeface="Calibri" pitchFamily="34" charset="0"/>
                        </a:rPr>
                        <a:t>RectangleF</a:t>
                      </a:r>
                      <a:endParaRPr lang="en-US" sz="2000" kern="1200" dirty="0" smtClean="0">
                        <a:solidFill>
                          <a:schemeClr val="tx1"/>
                        </a:solidFill>
                        <a:latin typeface="Calibri (Body)"/>
                        <a:ea typeface="+mn-ea"/>
                        <a:cs typeface="Calibri" pitchFamily="34" charset="0"/>
                      </a:endParaRP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X,Y</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Top, Left, Bottom, Right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Height, Width</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Inflate(), </a:t>
                      </a:r>
                      <a:r>
                        <a:rPr lang="en-US" sz="2000" kern="1200" dirty="0" err="1" smtClean="0">
                          <a:solidFill>
                            <a:schemeClr val="tx1"/>
                          </a:solidFill>
                          <a:latin typeface="Calibri (Body)"/>
                          <a:ea typeface="+mn-ea"/>
                          <a:cs typeface="Calibri" pitchFamily="34" charset="0"/>
                        </a:rPr>
                        <a:t>IntersSec</a:t>
                      </a:r>
                      <a:r>
                        <a:rPr lang="en-US" sz="2000" kern="1200" dirty="0" smtClean="0">
                          <a:solidFill>
                            <a:schemeClr val="tx1"/>
                          </a:solidFill>
                          <a:latin typeface="Calibri (Body)"/>
                          <a:ea typeface="+mn-ea"/>
                          <a:cs typeface="Calibri" pitchFamily="34" charset="0"/>
                        </a:rPr>
                        <a:t>,() Union()</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Contain()</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Size, SizeF</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 -, ==, !=</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Height, Width</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smtClean="0">
                          <a:solidFill>
                            <a:schemeClr val="tx1"/>
                          </a:solidFill>
                          <a:latin typeface="Calibri (Body)"/>
                          <a:ea typeface="+mn-ea"/>
                          <a:cs typeface="Calibri" pitchFamily="34" charset="0"/>
                        </a:rPr>
                        <a:t>Region</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a:t>
                      </a:r>
                      <a:r>
                        <a:rPr lang="en-US" sz="2000" kern="1200" dirty="0" err="1" smtClean="0">
                          <a:solidFill>
                            <a:schemeClr val="tx1"/>
                          </a:solidFill>
                          <a:latin typeface="Calibri (Body)"/>
                          <a:ea typeface="+mn-ea"/>
                          <a:cs typeface="Calibri" pitchFamily="34" charset="0"/>
                        </a:rPr>
                        <a:t>phần</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ruột</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của</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khuôn</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hình</a:t>
                      </a:r>
                      <a:r>
                        <a:rPr lang="en-US" sz="2000" kern="1200" dirty="0" smtClean="0">
                          <a:solidFill>
                            <a:schemeClr val="tx1"/>
                          </a:solidFill>
                          <a:latin typeface="Calibri (Body)"/>
                          <a:ea typeface="+mn-ea"/>
                          <a:cs typeface="Calibri" pitchFamily="34" charset="0"/>
                        </a:rPr>
                        <a:t> </a:t>
                      </a:r>
                      <a:r>
                        <a:rPr lang="en-US" sz="2000" kern="1200" dirty="0" err="1" smtClean="0">
                          <a:solidFill>
                            <a:schemeClr val="tx1"/>
                          </a:solidFill>
                          <a:latin typeface="Calibri (Body)"/>
                          <a:ea typeface="+mn-ea"/>
                          <a:cs typeface="Calibri" pitchFamily="34" charset="0"/>
                        </a:rPr>
                        <a:t>học</a:t>
                      </a:r>
                      <a:endParaRPr lang="en-US" sz="2000" kern="1200" dirty="0" smtClean="0">
                        <a:solidFill>
                          <a:schemeClr val="tx1"/>
                        </a:solidFill>
                        <a:latin typeface="Calibri (Body)"/>
                        <a:ea typeface="+mn-ea"/>
                        <a:cs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Rectangle </a:t>
                      </a:r>
                      <a:r>
                        <a:rPr lang="en-US" sz="2000" kern="1200" dirty="0" err="1" smtClean="0">
                          <a:solidFill>
                            <a:schemeClr val="tx1"/>
                          </a:solidFill>
                          <a:latin typeface="Calibri (Body)"/>
                          <a:ea typeface="+mn-ea"/>
                          <a:cs typeface="Calibri" pitchFamily="34" charset="0"/>
                        </a:rPr>
                        <a:t>rect</a:t>
                      </a:r>
                      <a:r>
                        <a:rPr lang="en-US" sz="2000" kern="1200" dirty="0" smtClean="0">
                          <a:solidFill>
                            <a:schemeClr val="tx1"/>
                          </a:solidFill>
                          <a:latin typeface="Calibri (Body)"/>
                          <a:ea typeface="+mn-ea"/>
                          <a:cs typeface="Calibri" pitchFamily="34" charset="0"/>
                        </a:rPr>
                        <a:t>=new Rectangle(0,0,100,100)</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sz="2000" kern="1200" dirty="0" smtClean="0">
                          <a:solidFill>
                            <a:schemeClr val="tx1"/>
                          </a:solidFill>
                          <a:latin typeface="Calibri (Body)"/>
                          <a:ea typeface="+mn-ea"/>
                          <a:cs typeface="Calibri" pitchFamily="34" charset="0"/>
                        </a:rPr>
                        <a:t>Region </a:t>
                      </a:r>
                      <a:r>
                        <a:rPr lang="en-US" sz="2000" kern="1200" dirty="0" err="1" smtClean="0">
                          <a:solidFill>
                            <a:schemeClr val="tx1"/>
                          </a:solidFill>
                          <a:latin typeface="Calibri (Body)"/>
                          <a:ea typeface="+mn-ea"/>
                          <a:cs typeface="Calibri" pitchFamily="34" charset="0"/>
                        </a:rPr>
                        <a:t>rgn</a:t>
                      </a:r>
                      <a:r>
                        <a:rPr lang="en-US" sz="2000" kern="1200" dirty="0" smtClean="0">
                          <a:solidFill>
                            <a:schemeClr val="tx1"/>
                          </a:solidFill>
                          <a:latin typeface="Calibri (Body)"/>
                          <a:ea typeface="+mn-ea"/>
                          <a:cs typeface="Calibri" pitchFamily="34" charset="0"/>
                        </a:rPr>
                        <a:t>= new Region(</a:t>
                      </a:r>
                      <a:r>
                        <a:rPr lang="en-US" sz="2000" kern="1200" dirty="0" err="1" smtClean="0">
                          <a:solidFill>
                            <a:schemeClr val="tx1"/>
                          </a:solidFill>
                          <a:latin typeface="Calibri (Body)"/>
                          <a:ea typeface="+mn-ea"/>
                          <a:cs typeface="Calibri" pitchFamily="34" charset="0"/>
                        </a:rPr>
                        <a:t>rect</a:t>
                      </a:r>
                      <a:r>
                        <a:rPr lang="en-US" sz="2000" kern="1200" dirty="0" smtClean="0">
                          <a:solidFill>
                            <a:schemeClr val="tx1"/>
                          </a:solidFill>
                          <a:latin typeface="Calibri (Body)"/>
                          <a:ea typeface="+mn-ea"/>
                          <a:cs typeface="Calibri" pitchFamily="34" charset="0"/>
                        </a:rPr>
                        <a:t>)</a:t>
                      </a:r>
                    </a:p>
                  </a:txBody>
                  <a:tcPr marL="103953" marR="1039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0628458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r>
              <a:rPr lang="en-US" sz="2800">
                <a:latin typeface="Calibri (Body)"/>
              </a:rPr>
              <a:t>Tất cả các phép biến đổi đều được thực hiện “bên dưới” bằng ma trận.</a:t>
            </a:r>
          </a:p>
          <a:p>
            <a:pPr algn="just"/>
            <a:r>
              <a:rPr lang="en-US" sz="2800" b="1">
                <a:solidFill>
                  <a:schemeClr val="tx2">
                    <a:lumMod val="60000"/>
                    <a:lumOff val="40000"/>
                  </a:schemeClr>
                </a:solidFill>
                <a:latin typeface="Calibri (Body)"/>
              </a:rPr>
              <a:t>Tư tưởng chính:</a:t>
            </a:r>
            <a:r>
              <a:rPr lang="en-US" sz="2800">
                <a:latin typeface="Calibri (Body)"/>
              </a:rPr>
              <a:t> mọi hình đều được tạo ra từ các điểm =&gt; mọi thao tác biến đổi (dù phức tạp đến mấy) đều quy về việc chuyển đổi tọa độ của các </a:t>
            </a:r>
            <a:r>
              <a:rPr lang="en-US" sz="2800">
                <a:solidFill>
                  <a:schemeClr val="tx2">
                    <a:lumMod val="60000"/>
                    <a:lumOff val="40000"/>
                  </a:schemeClr>
                </a:solidFill>
                <a:latin typeface="Calibri (Body)"/>
              </a:rPr>
              <a:t>điểm</a:t>
            </a:r>
            <a:r>
              <a:rPr lang="en-US" sz="2800">
                <a:latin typeface="Calibri (Body)"/>
              </a:rPr>
              <a:t>.</a:t>
            </a:r>
          </a:p>
          <a:p>
            <a:pPr algn="just"/>
            <a:r>
              <a:rPr lang="en-US" sz="2800">
                <a:latin typeface="Calibri (Body)"/>
              </a:rPr>
              <a:t>Ma trận: là một bảng 2 chiều, mỗi ô là một số thực</a:t>
            </a:r>
            <a:r>
              <a:rPr lang="en-US" sz="2800" smtClean="0">
                <a:latin typeface="Calibri (Body)"/>
              </a:rPr>
              <a:t>.</a:t>
            </a:r>
            <a:endParaRPr lang="en-US" sz="2800">
              <a:latin typeface="Calibri (Body)"/>
            </a:endParaRPr>
          </a:p>
        </p:txBody>
      </p:sp>
      <p:sp>
        <p:nvSpPr>
          <p:cNvPr id="7" name="Title 6"/>
          <p:cNvSpPr>
            <a:spLocks noGrp="1"/>
          </p:cNvSpPr>
          <p:nvPr>
            <p:ph type="title"/>
          </p:nvPr>
        </p:nvSpPr>
        <p:spPr>
          <a:xfrm>
            <a:off x="457200" y="0"/>
            <a:ext cx="8229600" cy="1143000"/>
          </a:xfrm>
        </p:spPr>
        <p:txBody>
          <a:bodyPr/>
          <a:lstStyle/>
          <a:p>
            <a:r>
              <a:rPr lang="en-US" b="1"/>
              <a:t>Biến đổi hệ trục bằng ma trận</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sp>
        <p:nvSpPr>
          <p:cNvPr id="4" name="Rectangle 3"/>
          <p:cNvSpPr txBox="1">
            <a:spLocks noChangeArrowheads="1"/>
          </p:cNvSpPr>
          <p:nvPr/>
        </p:nvSpPr>
        <p:spPr>
          <a:xfrm>
            <a:off x="304800" y="1524000"/>
            <a:ext cx="8458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t>Cộng ma trận, cộng từng phần tử tương ứng</a:t>
            </a:r>
          </a:p>
          <a:p>
            <a:endParaRPr lang="en-US" sz="2400" smtClean="0"/>
          </a:p>
        </p:txBody>
      </p:sp>
      <p:graphicFrame>
        <p:nvGraphicFramePr>
          <p:cNvPr id="5" name="Group 46"/>
          <p:cNvGraphicFramePr>
            <a:graphicFrameLocks noGrp="1"/>
          </p:cNvGraphicFramePr>
          <p:nvPr>
            <p:ph sz="half" idx="4294967295"/>
            <p:extLst>
              <p:ext uri="{D42A27DB-BD31-4B8C-83A1-F6EECF244321}">
                <p14:modId xmlns:p14="http://schemas.microsoft.com/office/powerpoint/2010/main" val="1894556232"/>
              </p:ext>
            </p:extLst>
          </p:nvPr>
        </p:nvGraphicFramePr>
        <p:xfrm>
          <a:off x="1524000" y="2527300"/>
          <a:ext cx="1237148" cy="1656357"/>
        </p:xfrm>
        <a:graphic>
          <a:graphicData uri="http://schemas.openxmlformats.org/drawingml/2006/table">
            <a:tbl>
              <a:tblPr/>
              <a:tblGrid>
                <a:gridCol w="619444">
                  <a:extLst>
                    <a:ext uri="{9D8B030D-6E8A-4147-A177-3AD203B41FA5}">
                      <a16:colId xmlns:a16="http://schemas.microsoft.com/office/drawing/2014/main" val="20000"/>
                    </a:ext>
                  </a:extLst>
                </a:gridCol>
                <a:gridCol w="617704">
                  <a:extLst>
                    <a:ext uri="{9D8B030D-6E8A-4147-A177-3AD203B41FA5}">
                      <a16:colId xmlns:a16="http://schemas.microsoft.com/office/drawing/2014/main" val="20001"/>
                    </a:ext>
                  </a:extLst>
                </a:gridCol>
              </a:tblGrid>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51"/>
          <p:cNvGraphicFramePr>
            <a:graphicFrameLocks noGrp="1"/>
          </p:cNvGraphicFramePr>
          <p:nvPr>
            <p:extLst>
              <p:ext uri="{D42A27DB-BD31-4B8C-83A1-F6EECF244321}">
                <p14:modId xmlns:p14="http://schemas.microsoft.com/office/powerpoint/2010/main" val="1064061456"/>
              </p:ext>
            </p:extLst>
          </p:nvPr>
        </p:nvGraphicFramePr>
        <p:xfrm>
          <a:off x="3738562" y="2538412"/>
          <a:ext cx="1237149" cy="1656357"/>
        </p:xfrm>
        <a:graphic>
          <a:graphicData uri="http://schemas.openxmlformats.org/drawingml/2006/table">
            <a:tbl>
              <a:tblPr/>
              <a:tblGrid>
                <a:gridCol w="619444">
                  <a:extLst>
                    <a:ext uri="{9D8B030D-6E8A-4147-A177-3AD203B41FA5}">
                      <a16:colId xmlns:a16="http://schemas.microsoft.com/office/drawing/2014/main" val="20000"/>
                    </a:ext>
                  </a:extLst>
                </a:gridCol>
                <a:gridCol w="617705">
                  <a:extLst>
                    <a:ext uri="{9D8B030D-6E8A-4147-A177-3AD203B41FA5}">
                      <a16:colId xmlns:a16="http://schemas.microsoft.com/office/drawing/2014/main" val="20001"/>
                    </a:ext>
                  </a:extLst>
                </a:gridCol>
              </a:tblGrid>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ext Box 29"/>
          <p:cNvSpPr txBox="1">
            <a:spLocks noChangeArrowheads="1"/>
          </p:cNvSpPr>
          <p:nvPr/>
        </p:nvSpPr>
        <p:spPr bwMode="auto">
          <a:xfrm>
            <a:off x="3011487" y="3097212"/>
            <a:ext cx="45066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graphicFrame>
        <p:nvGraphicFramePr>
          <p:cNvPr id="9" name="Group 56"/>
          <p:cNvGraphicFramePr>
            <a:graphicFrameLocks noGrp="1"/>
          </p:cNvGraphicFramePr>
          <p:nvPr>
            <p:extLst>
              <p:ext uri="{D42A27DB-BD31-4B8C-83A1-F6EECF244321}">
                <p14:modId xmlns:p14="http://schemas.microsoft.com/office/powerpoint/2010/main" val="119215978"/>
              </p:ext>
            </p:extLst>
          </p:nvPr>
        </p:nvGraphicFramePr>
        <p:xfrm>
          <a:off x="6199187" y="2514600"/>
          <a:ext cx="1237149" cy="1656357"/>
        </p:xfrm>
        <a:graphic>
          <a:graphicData uri="http://schemas.openxmlformats.org/drawingml/2006/table">
            <a:tbl>
              <a:tblPr/>
              <a:tblGrid>
                <a:gridCol w="619444">
                  <a:extLst>
                    <a:ext uri="{9D8B030D-6E8A-4147-A177-3AD203B41FA5}">
                      <a16:colId xmlns:a16="http://schemas.microsoft.com/office/drawing/2014/main" val="20000"/>
                    </a:ext>
                  </a:extLst>
                </a:gridCol>
                <a:gridCol w="617705">
                  <a:extLst>
                    <a:ext uri="{9D8B030D-6E8A-4147-A177-3AD203B41FA5}">
                      <a16:colId xmlns:a16="http://schemas.microsoft.com/office/drawing/2014/main" val="20001"/>
                    </a:ext>
                  </a:extLst>
                </a:gridCol>
              </a:tblGrid>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9</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1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13</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Text Box 41"/>
          <p:cNvSpPr txBox="1">
            <a:spLocks noChangeArrowheads="1"/>
          </p:cNvSpPr>
          <p:nvPr/>
        </p:nvSpPr>
        <p:spPr bwMode="auto">
          <a:xfrm>
            <a:off x="5356224" y="3155950"/>
            <a:ext cx="45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9369829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graphicFrame>
        <p:nvGraphicFramePr>
          <p:cNvPr id="5" name="Group 57"/>
          <p:cNvGraphicFramePr>
            <a:graphicFrameLocks noGrp="1"/>
          </p:cNvGraphicFramePr>
          <p:nvPr>
            <p:ph sz="half" idx="4294967295"/>
          </p:nvPr>
        </p:nvGraphicFramePr>
        <p:xfrm>
          <a:off x="1385888" y="4006850"/>
          <a:ext cx="1128712" cy="1555751"/>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tblGrid>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62"/>
          <p:cNvGraphicFramePr>
            <a:graphicFrameLocks noGrp="1"/>
          </p:cNvGraphicFramePr>
          <p:nvPr/>
        </p:nvGraphicFramePr>
        <p:xfrm>
          <a:off x="3600450" y="4335463"/>
          <a:ext cx="1128713" cy="103663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ext Box 32"/>
          <p:cNvSpPr txBox="1">
            <a:spLocks noChangeArrowheads="1"/>
          </p:cNvSpPr>
          <p:nvPr/>
        </p:nvSpPr>
        <p:spPr bwMode="auto">
          <a:xfrm>
            <a:off x="2873375" y="457676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33"/>
          <p:cNvGraphicFramePr>
            <a:graphicFrameLocks noGrp="1"/>
          </p:cNvGraphicFramePr>
          <p:nvPr/>
        </p:nvGraphicFramePr>
        <p:xfrm>
          <a:off x="6061075" y="3994150"/>
          <a:ext cx="1128713" cy="1554480"/>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4206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Text Box 47"/>
          <p:cNvSpPr txBox="1">
            <a:spLocks noChangeArrowheads="1"/>
          </p:cNvSpPr>
          <p:nvPr/>
        </p:nvSpPr>
        <p:spPr bwMode="auto">
          <a:xfrm>
            <a:off x="5218113" y="46355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
        <p:nvSpPr>
          <p:cNvPr id="11" name="Rectangle 59"/>
          <p:cNvSpPr>
            <a:spLocks noChangeArrowheads="1"/>
          </p:cNvSpPr>
          <p:nvPr/>
        </p:nvSpPr>
        <p:spPr bwMode="auto">
          <a:xfrm>
            <a:off x="522288" y="5945188"/>
            <a:ext cx="7935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atin typeface="Calibri (Body)"/>
              </a:rPr>
              <a:t>C(1,1) = (2,3) </a:t>
            </a:r>
            <a:r>
              <a:rPr lang="en-US">
                <a:latin typeface="Calibri (Body)"/>
                <a:sym typeface="Symbol" pitchFamily="18" charset="2"/>
              </a:rPr>
              <a:t> (1,3)</a:t>
            </a:r>
            <a:r>
              <a:rPr lang="en-US">
                <a:latin typeface="Calibri (Body)"/>
              </a:rPr>
              <a:t> = 2*1 + 3*3 = 11</a:t>
            </a:r>
          </a:p>
        </p:txBody>
      </p:sp>
      <p:sp>
        <p:nvSpPr>
          <p:cNvPr id="12" name="Rectangle 61"/>
          <p:cNvSpPr txBox="1">
            <a:spLocks noChangeArrowheads="1"/>
          </p:cNvSpPr>
          <p:nvPr/>
        </p:nvSpPr>
        <p:spPr>
          <a:xfrm>
            <a:off x="0" y="1447800"/>
            <a:ext cx="8763000" cy="209391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smtClean="0">
                <a:latin typeface="Calibri (Body)"/>
              </a:rPr>
              <a:t>Nhân ma trận: (m×n) nhân với (n×p) </a:t>
            </a:r>
            <a:r>
              <a:rPr lang="en-US" sz="2400" b="0" smtClean="0">
                <a:latin typeface="Calibri (Body)"/>
                <a:sym typeface="Symbol" pitchFamily="18" charset="2"/>
              </a:rPr>
              <a:t></a:t>
            </a:r>
            <a:r>
              <a:rPr lang="en-US" sz="2400" b="0" smtClean="0">
                <a:latin typeface="Calibri (Body)"/>
              </a:rPr>
              <a:t>m × p</a:t>
            </a:r>
          </a:p>
          <a:p>
            <a:pPr algn="just"/>
            <a:r>
              <a:rPr lang="en-US" sz="2400" b="0" smtClean="0">
                <a:latin typeface="Calibri (Body)"/>
              </a:rPr>
              <a:t>Giá trị ở (i,j) = </a:t>
            </a:r>
            <a:r>
              <a:rPr lang="en-US" sz="2400" smtClean="0">
                <a:latin typeface="Calibri (Body)"/>
              </a:rPr>
              <a:t>tích vô hướng </a:t>
            </a:r>
            <a:r>
              <a:rPr lang="en-US" sz="2400" b="0" smtClean="0">
                <a:latin typeface="Calibri (Body)"/>
              </a:rPr>
              <a:t>của (hàng i của A) và (cột j của B)</a:t>
            </a:r>
          </a:p>
          <a:p>
            <a:pPr algn="just"/>
            <a:r>
              <a:rPr lang="en-US" sz="2400" b="0" smtClean="0">
                <a:latin typeface="Calibri (Body)"/>
              </a:rPr>
              <a:t>Tích vô hướng của: </a:t>
            </a:r>
          </a:p>
          <a:p>
            <a:pPr lvl="1" algn="just"/>
            <a:r>
              <a:rPr lang="en-US" sz="2000" b="0" smtClean="0">
                <a:latin typeface="Calibri (Body)"/>
              </a:rPr>
              <a:t>(a</a:t>
            </a:r>
            <a:r>
              <a:rPr lang="en-US" sz="2000" b="0" baseline="-25000" smtClean="0">
                <a:latin typeface="Calibri (Body)"/>
              </a:rPr>
              <a:t>1</a:t>
            </a:r>
            <a:r>
              <a:rPr lang="en-US" sz="2000" b="0" smtClean="0">
                <a:latin typeface="Calibri (Body)"/>
              </a:rPr>
              <a:t>,a</a:t>
            </a:r>
            <a:r>
              <a:rPr lang="en-US" sz="2000" b="0" baseline="-25000" smtClean="0">
                <a:latin typeface="Calibri (Body)"/>
              </a:rPr>
              <a:t>2</a:t>
            </a:r>
            <a:r>
              <a:rPr lang="en-US" sz="2000" b="0" smtClean="0">
                <a:latin typeface="Calibri (Body)"/>
              </a:rPr>
              <a:t>,a</a:t>
            </a:r>
            <a:r>
              <a:rPr lang="en-US" sz="2000" b="0" baseline="-25000" smtClean="0">
                <a:latin typeface="Calibri (Body)"/>
              </a:rPr>
              <a:t>3</a:t>
            </a:r>
            <a:r>
              <a:rPr lang="en-US" sz="2000" b="0" smtClean="0">
                <a:latin typeface="Calibri (Body)"/>
              </a:rPr>
              <a:t>,…,a</a:t>
            </a:r>
            <a:r>
              <a:rPr lang="en-US" sz="2000" b="0" baseline="-25000" smtClean="0">
                <a:latin typeface="Calibri (Body)"/>
              </a:rPr>
              <a:t>n</a:t>
            </a:r>
            <a:r>
              <a:rPr lang="en-US" sz="2000" b="0" smtClean="0">
                <a:latin typeface="Calibri (Body)"/>
              </a:rPr>
              <a:t>) </a:t>
            </a:r>
            <a:r>
              <a:rPr lang="en-US" sz="2000" b="0" smtClean="0">
                <a:solidFill>
                  <a:srgbClr val="FF0000"/>
                </a:solidFill>
                <a:latin typeface="Calibri (Body)"/>
                <a:sym typeface="Symbol" pitchFamily="18" charset="2"/>
              </a:rPr>
              <a:t></a:t>
            </a:r>
            <a:r>
              <a:rPr lang="en-US" sz="2000" b="0" smtClean="0">
                <a:latin typeface="Calibri (Body)"/>
                <a:sym typeface="Symbol" pitchFamily="18" charset="2"/>
              </a:rPr>
              <a:t> </a:t>
            </a:r>
            <a:r>
              <a:rPr lang="en-US" sz="2000" b="0" smtClean="0">
                <a:latin typeface="Calibri (Body)"/>
              </a:rPr>
              <a:t>(b</a:t>
            </a:r>
            <a:r>
              <a:rPr lang="en-US" sz="2000" b="0" baseline="-25000" smtClean="0">
                <a:latin typeface="Calibri (Body)"/>
              </a:rPr>
              <a:t>1</a:t>
            </a:r>
            <a:r>
              <a:rPr lang="en-US" sz="2000" b="0" smtClean="0">
                <a:latin typeface="Calibri (Body)"/>
              </a:rPr>
              <a:t>,b</a:t>
            </a:r>
            <a:r>
              <a:rPr lang="en-US" sz="2000" b="0" baseline="-25000" smtClean="0">
                <a:latin typeface="Calibri (Body)"/>
              </a:rPr>
              <a:t>2</a:t>
            </a:r>
            <a:r>
              <a:rPr lang="en-US" sz="2000" b="0" smtClean="0">
                <a:latin typeface="Calibri (Body)"/>
              </a:rPr>
              <a:t>,b</a:t>
            </a:r>
            <a:r>
              <a:rPr lang="en-US" sz="2000" b="0" baseline="-25000" smtClean="0">
                <a:latin typeface="Calibri (Body)"/>
              </a:rPr>
              <a:t>3</a:t>
            </a:r>
            <a:r>
              <a:rPr lang="en-US" sz="2000" b="0" smtClean="0">
                <a:latin typeface="Calibri (Body)"/>
              </a:rPr>
              <a:t>,…,b</a:t>
            </a:r>
            <a:r>
              <a:rPr lang="en-US" sz="2000" b="0" baseline="-25000" smtClean="0">
                <a:latin typeface="Calibri (Body)"/>
              </a:rPr>
              <a:t>n</a:t>
            </a:r>
            <a:r>
              <a:rPr lang="en-US" sz="2000" b="0" smtClean="0">
                <a:latin typeface="Calibri (Body)"/>
              </a:rPr>
              <a:t>) = (a</a:t>
            </a:r>
            <a:r>
              <a:rPr lang="en-US" sz="2000" b="0" baseline="-25000" smtClean="0">
                <a:latin typeface="Calibri (Body)"/>
              </a:rPr>
              <a:t>1</a:t>
            </a:r>
            <a:r>
              <a:rPr lang="en-US" sz="2000" b="0" smtClean="0">
                <a:latin typeface="Calibri (Body)"/>
              </a:rPr>
              <a:t>*b</a:t>
            </a:r>
            <a:r>
              <a:rPr lang="en-US" sz="2000" b="0" baseline="-25000" smtClean="0">
                <a:latin typeface="Calibri (Body)"/>
              </a:rPr>
              <a:t>1</a:t>
            </a:r>
            <a:r>
              <a:rPr lang="en-US" sz="2000" b="0" smtClean="0">
                <a:latin typeface="Calibri (Body)"/>
              </a:rPr>
              <a:t> + a</a:t>
            </a:r>
            <a:r>
              <a:rPr lang="en-US" sz="2000" b="0" baseline="-25000" smtClean="0">
                <a:latin typeface="Calibri (Body)"/>
              </a:rPr>
              <a:t>2</a:t>
            </a:r>
            <a:r>
              <a:rPr lang="en-US" sz="2000" b="0" smtClean="0">
                <a:latin typeface="Calibri (Body)"/>
              </a:rPr>
              <a:t>*b</a:t>
            </a:r>
            <a:r>
              <a:rPr lang="en-US" sz="2000" b="0" baseline="-25000" smtClean="0">
                <a:latin typeface="Calibri (Body)"/>
              </a:rPr>
              <a:t>2</a:t>
            </a:r>
            <a:r>
              <a:rPr lang="en-US" sz="2000" b="0" smtClean="0">
                <a:latin typeface="Calibri (Body)"/>
              </a:rPr>
              <a:t> + a</a:t>
            </a:r>
            <a:r>
              <a:rPr lang="en-US" sz="2000" b="0" baseline="-25000" smtClean="0">
                <a:latin typeface="Calibri (Body)"/>
              </a:rPr>
              <a:t>3</a:t>
            </a:r>
            <a:r>
              <a:rPr lang="en-US" sz="2000" b="0" smtClean="0">
                <a:latin typeface="Calibri (Body)"/>
              </a:rPr>
              <a:t>*b</a:t>
            </a:r>
            <a:r>
              <a:rPr lang="en-US" sz="2000" b="0" baseline="-25000" smtClean="0">
                <a:latin typeface="Calibri (Body)"/>
              </a:rPr>
              <a:t>3</a:t>
            </a:r>
            <a:r>
              <a:rPr lang="en-US" sz="2000" b="0" smtClean="0">
                <a:latin typeface="Calibri (Body)"/>
              </a:rPr>
              <a:t> + …+a</a:t>
            </a:r>
            <a:r>
              <a:rPr lang="en-US" sz="2000" b="0" baseline="-25000" smtClean="0">
                <a:latin typeface="Calibri (Body)"/>
              </a:rPr>
              <a:t>n</a:t>
            </a:r>
            <a:r>
              <a:rPr lang="en-US" sz="2000" b="0" smtClean="0">
                <a:latin typeface="Calibri (Body)"/>
              </a:rPr>
              <a:t>b</a:t>
            </a:r>
            <a:r>
              <a:rPr lang="en-US" sz="2000" b="0" baseline="-25000" smtClean="0">
                <a:latin typeface="Calibri (Body)"/>
              </a:rPr>
              <a:t>n</a:t>
            </a:r>
            <a:r>
              <a:rPr lang="en-US" sz="2000" b="0" smtClean="0">
                <a:latin typeface="Calibri (Body)"/>
              </a:rPr>
              <a:t>)</a:t>
            </a:r>
            <a:endParaRPr lang="en-US" sz="1800" b="0" smtClean="0">
              <a:latin typeface="Calibri (Body)"/>
            </a:endParaRPr>
          </a:p>
        </p:txBody>
      </p:sp>
    </p:spTree>
    <p:extLst>
      <p:ext uri="{BB962C8B-B14F-4D97-AF65-F5344CB8AC3E}">
        <p14:creationId xmlns:p14="http://schemas.microsoft.com/office/powerpoint/2010/main" val="9369829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sp>
        <p:nvSpPr>
          <p:cNvPr id="4" name="Rectangle 3"/>
          <p:cNvSpPr txBox="1">
            <a:spLocks noChangeArrowheads="1"/>
          </p:cNvSpPr>
          <p:nvPr/>
        </p:nvSpPr>
        <p:spPr>
          <a:xfrm>
            <a:off x="0" y="1447800"/>
            <a:ext cx="8763000" cy="20939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Nhân ma trận: (m×n) nhân với (n×p) </a:t>
            </a:r>
            <a:r>
              <a:rPr lang="en-US" sz="2400" b="0">
                <a:latin typeface="Calibri (Body)"/>
                <a:sym typeface="Symbol" pitchFamily="18" charset="2"/>
              </a:rPr>
              <a:t></a:t>
            </a:r>
            <a:r>
              <a:rPr lang="en-US" sz="2400" b="0">
                <a:latin typeface="Calibri (Body)"/>
              </a:rPr>
              <a:t>m × p</a:t>
            </a:r>
          </a:p>
          <a:p>
            <a:pPr algn="just"/>
            <a:r>
              <a:rPr lang="en-US" sz="2400" b="0">
                <a:latin typeface="Calibri (Body)"/>
              </a:rPr>
              <a:t>Giá trị ở (i,j) = </a:t>
            </a:r>
            <a:r>
              <a:rPr lang="en-US" sz="2400">
                <a:latin typeface="Calibri (Body)"/>
              </a:rPr>
              <a:t>tích vô hướng </a:t>
            </a:r>
            <a:r>
              <a:rPr lang="en-US" sz="2400" b="0">
                <a:latin typeface="Calibri (Body)"/>
              </a:rPr>
              <a:t>của (hàng i của A) và (cột j của B)</a:t>
            </a:r>
          </a:p>
          <a:p>
            <a:pPr algn="just"/>
            <a:r>
              <a:rPr lang="en-US" sz="2400" b="0">
                <a:latin typeface="Calibri (Body)"/>
              </a:rPr>
              <a:t>Tích vô hướng của: </a:t>
            </a:r>
          </a:p>
          <a:p>
            <a:pPr lvl="1" algn="just"/>
            <a:r>
              <a:rPr lang="en-US" sz="2000" b="0">
                <a:latin typeface="Calibri (Body)"/>
              </a:rPr>
              <a:t>(a</a:t>
            </a:r>
            <a:r>
              <a:rPr lang="en-US" sz="2000" b="0" baseline="-25000">
                <a:latin typeface="Calibri (Body)"/>
              </a:rPr>
              <a:t>1</a:t>
            </a:r>
            <a:r>
              <a:rPr lang="en-US" sz="2000" b="0">
                <a:latin typeface="Calibri (Body)"/>
              </a:rPr>
              <a:t>,a</a:t>
            </a:r>
            <a:r>
              <a:rPr lang="en-US" sz="2000" b="0" baseline="-25000">
                <a:latin typeface="Calibri (Body)"/>
              </a:rPr>
              <a:t>2</a:t>
            </a:r>
            <a:r>
              <a:rPr lang="en-US" sz="2000" b="0">
                <a:latin typeface="Calibri (Body)"/>
              </a:rPr>
              <a:t>,a</a:t>
            </a:r>
            <a:r>
              <a:rPr lang="en-US" sz="2000" b="0" baseline="-25000">
                <a:latin typeface="Calibri (Body)"/>
              </a:rPr>
              <a:t>3</a:t>
            </a:r>
            <a:r>
              <a:rPr lang="en-US" sz="2000" b="0">
                <a:latin typeface="Calibri (Body)"/>
              </a:rPr>
              <a:t>,…,a</a:t>
            </a:r>
            <a:r>
              <a:rPr lang="en-US" sz="2000" b="0" baseline="-25000">
                <a:latin typeface="Calibri (Body)"/>
              </a:rPr>
              <a:t>n</a:t>
            </a:r>
            <a:r>
              <a:rPr lang="en-US" sz="2000" b="0">
                <a:latin typeface="Calibri (Body)"/>
              </a:rPr>
              <a:t>) </a:t>
            </a:r>
            <a:r>
              <a:rPr lang="en-US" sz="2000" b="0">
                <a:solidFill>
                  <a:srgbClr val="FF0000"/>
                </a:solidFill>
                <a:latin typeface="Calibri (Body)"/>
                <a:sym typeface="Symbol" pitchFamily="18" charset="2"/>
              </a:rPr>
              <a:t></a:t>
            </a:r>
            <a:r>
              <a:rPr lang="en-US" sz="2000" b="0">
                <a:latin typeface="Calibri (Body)"/>
                <a:sym typeface="Symbol" pitchFamily="18" charset="2"/>
              </a:rPr>
              <a:t> </a:t>
            </a:r>
            <a:r>
              <a:rPr lang="en-US" sz="2000" b="0">
                <a:latin typeface="Calibri (Body)"/>
              </a:rPr>
              <a:t>(b</a:t>
            </a:r>
            <a:r>
              <a:rPr lang="en-US" sz="2000" b="0" baseline="-25000">
                <a:latin typeface="Calibri (Body)"/>
              </a:rPr>
              <a:t>1</a:t>
            </a:r>
            <a:r>
              <a:rPr lang="en-US" sz="2000" b="0">
                <a:latin typeface="Calibri (Body)"/>
              </a:rPr>
              <a:t>,b</a:t>
            </a:r>
            <a:r>
              <a:rPr lang="en-US" sz="2000" b="0" baseline="-25000">
                <a:latin typeface="Calibri (Body)"/>
              </a:rPr>
              <a:t>2</a:t>
            </a:r>
            <a:r>
              <a:rPr lang="en-US" sz="2000" b="0">
                <a:latin typeface="Calibri (Body)"/>
              </a:rPr>
              <a:t>,b</a:t>
            </a:r>
            <a:r>
              <a:rPr lang="en-US" sz="2000" b="0" baseline="-25000">
                <a:latin typeface="Calibri (Body)"/>
              </a:rPr>
              <a:t>3</a:t>
            </a:r>
            <a:r>
              <a:rPr lang="en-US" sz="2000" b="0">
                <a:latin typeface="Calibri (Body)"/>
              </a:rPr>
              <a:t>,…,b</a:t>
            </a:r>
            <a:r>
              <a:rPr lang="en-US" sz="2000" b="0" baseline="-25000">
                <a:latin typeface="Calibri (Body)"/>
              </a:rPr>
              <a:t>n</a:t>
            </a:r>
            <a:r>
              <a:rPr lang="en-US" sz="2000" b="0">
                <a:latin typeface="Calibri (Body)"/>
              </a:rPr>
              <a:t>) = (a</a:t>
            </a:r>
            <a:r>
              <a:rPr lang="en-US" sz="2000" b="0" baseline="-25000">
                <a:latin typeface="Calibri (Body)"/>
              </a:rPr>
              <a:t>1</a:t>
            </a:r>
            <a:r>
              <a:rPr lang="en-US" sz="2000" b="0">
                <a:latin typeface="Calibri (Body)"/>
              </a:rPr>
              <a:t>*b</a:t>
            </a:r>
            <a:r>
              <a:rPr lang="en-US" sz="2000" b="0" baseline="-25000">
                <a:latin typeface="Calibri (Body)"/>
              </a:rPr>
              <a:t>1</a:t>
            </a:r>
            <a:r>
              <a:rPr lang="en-US" sz="2000" b="0">
                <a:latin typeface="Calibri (Body)"/>
              </a:rPr>
              <a:t> + a</a:t>
            </a:r>
            <a:r>
              <a:rPr lang="en-US" sz="2000" b="0" baseline="-25000">
                <a:latin typeface="Calibri (Body)"/>
              </a:rPr>
              <a:t>2</a:t>
            </a:r>
            <a:r>
              <a:rPr lang="en-US" sz="2000" b="0">
                <a:latin typeface="Calibri (Body)"/>
              </a:rPr>
              <a:t>*b</a:t>
            </a:r>
            <a:r>
              <a:rPr lang="en-US" sz="2000" b="0" baseline="-25000">
                <a:latin typeface="Calibri (Body)"/>
              </a:rPr>
              <a:t>2</a:t>
            </a:r>
            <a:r>
              <a:rPr lang="en-US" sz="2000" b="0">
                <a:latin typeface="Calibri (Body)"/>
              </a:rPr>
              <a:t> + a</a:t>
            </a:r>
            <a:r>
              <a:rPr lang="en-US" sz="2000" b="0" baseline="-25000">
                <a:latin typeface="Calibri (Body)"/>
              </a:rPr>
              <a:t>3</a:t>
            </a:r>
            <a:r>
              <a:rPr lang="en-US" sz="2000" b="0">
                <a:latin typeface="Calibri (Body)"/>
              </a:rPr>
              <a:t>*b</a:t>
            </a:r>
            <a:r>
              <a:rPr lang="en-US" sz="2000" b="0" baseline="-25000">
                <a:latin typeface="Calibri (Body)"/>
              </a:rPr>
              <a:t>3</a:t>
            </a:r>
            <a:r>
              <a:rPr lang="en-US" sz="2000" b="0">
                <a:latin typeface="Calibri (Body)"/>
              </a:rPr>
              <a:t> + …+a</a:t>
            </a:r>
            <a:r>
              <a:rPr lang="en-US" sz="2000" b="0" baseline="-25000">
                <a:latin typeface="Calibri (Body)"/>
              </a:rPr>
              <a:t>n</a:t>
            </a:r>
            <a:r>
              <a:rPr lang="en-US" sz="2000" b="0">
                <a:latin typeface="Calibri (Body)"/>
              </a:rPr>
              <a:t>b</a:t>
            </a:r>
            <a:r>
              <a:rPr lang="en-US" sz="2000" b="0" baseline="-25000">
                <a:latin typeface="Calibri (Body)"/>
              </a:rPr>
              <a:t>n</a:t>
            </a:r>
            <a:r>
              <a:rPr lang="en-US" sz="2000" b="0">
                <a:latin typeface="Calibri (Body)"/>
              </a:rPr>
              <a:t>)</a:t>
            </a:r>
            <a:endParaRPr lang="en-US" sz="1800" b="0">
              <a:latin typeface="Calibri (Body)"/>
            </a:endParaRPr>
          </a:p>
        </p:txBody>
      </p:sp>
      <p:graphicFrame>
        <p:nvGraphicFramePr>
          <p:cNvPr id="5" name="Group 4"/>
          <p:cNvGraphicFramePr>
            <a:graphicFrameLocks noGrp="1"/>
          </p:cNvGraphicFramePr>
          <p:nvPr>
            <p:ph sz="half" idx="4294967295"/>
          </p:nvPr>
        </p:nvGraphicFramePr>
        <p:xfrm>
          <a:off x="1385888" y="4006850"/>
          <a:ext cx="1128712" cy="1555751"/>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tblGrid>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47"/>
          <p:cNvGraphicFramePr>
            <a:graphicFrameLocks noGrp="1"/>
          </p:cNvGraphicFramePr>
          <p:nvPr/>
        </p:nvGraphicFramePr>
        <p:xfrm>
          <a:off x="3600450" y="4335463"/>
          <a:ext cx="1128713" cy="103663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sp>
        <p:nvSpPr>
          <p:cNvPr id="8" name="Text Box 29"/>
          <p:cNvSpPr txBox="1">
            <a:spLocks noChangeArrowheads="1"/>
          </p:cNvSpPr>
          <p:nvPr/>
        </p:nvSpPr>
        <p:spPr bwMode="auto">
          <a:xfrm>
            <a:off x="2873375" y="457676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30"/>
          <p:cNvGraphicFramePr>
            <a:graphicFrameLocks noGrp="1"/>
          </p:cNvGraphicFramePr>
          <p:nvPr/>
        </p:nvGraphicFramePr>
        <p:xfrm>
          <a:off x="6061075" y="3994150"/>
          <a:ext cx="1128713" cy="1554480"/>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4206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Text Box 44"/>
          <p:cNvSpPr txBox="1">
            <a:spLocks noChangeArrowheads="1"/>
          </p:cNvSpPr>
          <p:nvPr/>
        </p:nvSpPr>
        <p:spPr bwMode="auto">
          <a:xfrm>
            <a:off x="5218113" y="46355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
        <p:nvSpPr>
          <p:cNvPr id="12" name="Rectangle 59"/>
          <p:cNvSpPr>
            <a:spLocks noChangeArrowheads="1"/>
          </p:cNvSpPr>
          <p:nvPr/>
        </p:nvSpPr>
        <p:spPr bwMode="auto">
          <a:xfrm>
            <a:off x="522288" y="5945188"/>
            <a:ext cx="7935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t>C(1,2) = (2,3) </a:t>
            </a:r>
            <a:r>
              <a:rPr lang="en-US">
                <a:sym typeface="Symbol" pitchFamily="18" charset="2"/>
              </a:rPr>
              <a:t> (2,4)</a:t>
            </a:r>
            <a:r>
              <a:rPr lang="en-US"/>
              <a:t> = 2*2 + 3*4 = 16</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Đại cương về ma trận</a:t>
            </a:r>
          </a:p>
        </p:txBody>
      </p:sp>
      <p:sp>
        <p:nvSpPr>
          <p:cNvPr id="4" name="Rectangle 3"/>
          <p:cNvSpPr txBox="1">
            <a:spLocks noChangeArrowheads="1"/>
          </p:cNvSpPr>
          <p:nvPr/>
        </p:nvSpPr>
        <p:spPr>
          <a:xfrm>
            <a:off x="0" y="1447800"/>
            <a:ext cx="8763000" cy="20939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Nhân ma trận: (m×n) nhân với (n×p) </a:t>
            </a:r>
            <a:r>
              <a:rPr lang="en-US" sz="2400" b="0">
                <a:latin typeface="Calibri (Body)"/>
                <a:sym typeface="Symbol" pitchFamily="18" charset="2"/>
              </a:rPr>
              <a:t></a:t>
            </a:r>
            <a:r>
              <a:rPr lang="en-US" sz="2400" b="0">
                <a:latin typeface="Calibri (Body)"/>
              </a:rPr>
              <a:t>m × p</a:t>
            </a:r>
          </a:p>
          <a:p>
            <a:pPr algn="just"/>
            <a:r>
              <a:rPr lang="en-US" sz="2400" b="0">
                <a:latin typeface="Calibri (Body)"/>
              </a:rPr>
              <a:t>Giá trị ở (i,j) = </a:t>
            </a:r>
            <a:r>
              <a:rPr lang="en-US" sz="2400">
                <a:latin typeface="Calibri (Body)"/>
              </a:rPr>
              <a:t>tích vô hướng </a:t>
            </a:r>
            <a:r>
              <a:rPr lang="en-US" sz="2400" b="0">
                <a:latin typeface="Calibri (Body)"/>
              </a:rPr>
              <a:t>của (hàng i của A) và (cột j của B)</a:t>
            </a:r>
          </a:p>
          <a:p>
            <a:pPr algn="just"/>
            <a:r>
              <a:rPr lang="en-US" sz="2400" b="0">
                <a:latin typeface="Calibri (Body)"/>
              </a:rPr>
              <a:t>Tích vô hướng của: </a:t>
            </a:r>
          </a:p>
          <a:p>
            <a:pPr lvl="1" algn="just"/>
            <a:r>
              <a:rPr lang="en-US" sz="2000" b="0">
                <a:latin typeface="Calibri (Body)"/>
              </a:rPr>
              <a:t>(a</a:t>
            </a:r>
            <a:r>
              <a:rPr lang="en-US" sz="2000" b="0" baseline="-25000">
                <a:latin typeface="Calibri (Body)"/>
              </a:rPr>
              <a:t>1</a:t>
            </a:r>
            <a:r>
              <a:rPr lang="en-US" sz="2000" b="0">
                <a:latin typeface="Calibri (Body)"/>
              </a:rPr>
              <a:t>,a</a:t>
            </a:r>
            <a:r>
              <a:rPr lang="en-US" sz="2000" b="0" baseline="-25000">
                <a:latin typeface="Calibri (Body)"/>
              </a:rPr>
              <a:t>2</a:t>
            </a:r>
            <a:r>
              <a:rPr lang="en-US" sz="2000" b="0">
                <a:latin typeface="Calibri (Body)"/>
              </a:rPr>
              <a:t>,a</a:t>
            </a:r>
            <a:r>
              <a:rPr lang="en-US" sz="2000" b="0" baseline="-25000">
                <a:latin typeface="Calibri (Body)"/>
              </a:rPr>
              <a:t>3</a:t>
            </a:r>
            <a:r>
              <a:rPr lang="en-US" sz="2000" b="0">
                <a:latin typeface="Calibri (Body)"/>
              </a:rPr>
              <a:t>,…,a</a:t>
            </a:r>
            <a:r>
              <a:rPr lang="en-US" sz="2000" b="0" baseline="-25000">
                <a:latin typeface="Calibri (Body)"/>
              </a:rPr>
              <a:t>n</a:t>
            </a:r>
            <a:r>
              <a:rPr lang="en-US" sz="2000" b="0">
                <a:latin typeface="Calibri (Body)"/>
              </a:rPr>
              <a:t>) </a:t>
            </a:r>
            <a:r>
              <a:rPr lang="en-US" sz="2000" b="0">
                <a:solidFill>
                  <a:srgbClr val="FF0000"/>
                </a:solidFill>
                <a:latin typeface="Calibri (Body)"/>
                <a:sym typeface="Symbol" pitchFamily="18" charset="2"/>
              </a:rPr>
              <a:t></a:t>
            </a:r>
            <a:r>
              <a:rPr lang="en-US" sz="2000" b="0">
                <a:latin typeface="Calibri (Body)"/>
                <a:sym typeface="Symbol" pitchFamily="18" charset="2"/>
              </a:rPr>
              <a:t> </a:t>
            </a:r>
            <a:r>
              <a:rPr lang="en-US" sz="2000" b="0">
                <a:latin typeface="Calibri (Body)"/>
              </a:rPr>
              <a:t>(b</a:t>
            </a:r>
            <a:r>
              <a:rPr lang="en-US" sz="2000" b="0" baseline="-25000">
                <a:latin typeface="Calibri (Body)"/>
              </a:rPr>
              <a:t>1</a:t>
            </a:r>
            <a:r>
              <a:rPr lang="en-US" sz="2000" b="0">
                <a:latin typeface="Calibri (Body)"/>
              </a:rPr>
              <a:t>,b</a:t>
            </a:r>
            <a:r>
              <a:rPr lang="en-US" sz="2000" b="0" baseline="-25000">
                <a:latin typeface="Calibri (Body)"/>
              </a:rPr>
              <a:t>2</a:t>
            </a:r>
            <a:r>
              <a:rPr lang="en-US" sz="2000" b="0">
                <a:latin typeface="Calibri (Body)"/>
              </a:rPr>
              <a:t>,b</a:t>
            </a:r>
            <a:r>
              <a:rPr lang="en-US" sz="2000" b="0" baseline="-25000">
                <a:latin typeface="Calibri (Body)"/>
              </a:rPr>
              <a:t>3</a:t>
            </a:r>
            <a:r>
              <a:rPr lang="en-US" sz="2000" b="0">
                <a:latin typeface="Calibri (Body)"/>
              </a:rPr>
              <a:t>,…,b</a:t>
            </a:r>
            <a:r>
              <a:rPr lang="en-US" sz="2000" b="0" baseline="-25000">
                <a:latin typeface="Calibri (Body)"/>
              </a:rPr>
              <a:t>n</a:t>
            </a:r>
            <a:r>
              <a:rPr lang="en-US" sz="2000" b="0">
                <a:latin typeface="Calibri (Body)"/>
              </a:rPr>
              <a:t>) = (a</a:t>
            </a:r>
            <a:r>
              <a:rPr lang="en-US" sz="2000" b="0" baseline="-25000">
                <a:latin typeface="Calibri (Body)"/>
              </a:rPr>
              <a:t>1</a:t>
            </a:r>
            <a:r>
              <a:rPr lang="en-US" sz="2000" b="0">
                <a:latin typeface="Calibri (Body)"/>
              </a:rPr>
              <a:t>*b</a:t>
            </a:r>
            <a:r>
              <a:rPr lang="en-US" sz="2000" b="0" baseline="-25000">
                <a:latin typeface="Calibri (Body)"/>
              </a:rPr>
              <a:t>1</a:t>
            </a:r>
            <a:r>
              <a:rPr lang="en-US" sz="2000" b="0">
                <a:latin typeface="Calibri (Body)"/>
              </a:rPr>
              <a:t> + a</a:t>
            </a:r>
            <a:r>
              <a:rPr lang="en-US" sz="2000" b="0" baseline="-25000">
                <a:latin typeface="Calibri (Body)"/>
              </a:rPr>
              <a:t>2</a:t>
            </a:r>
            <a:r>
              <a:rPr lang="en-US" sz="2000" b="0">
                <a:latin typeface="Calibri (Body)"/>
              </a:rPr>
              <a:t>*b</a:t>
            </a:r>
            <a:r>
              <a:rPr lang="en-US" sz="2000" b="0" baseline="-25000">
                <a:latin typeface="Calibri (Body)"/>
              </a:rPr>
              <a:t>2</a:t>
            </a:r>
            <a:r>
              <a:rPr lang="en-US" sz="2000" b="0">
                <a:latin typeface="Calibri (Body)"/>
              </a:rPr>
              <a:t> + a</a:t>
            </a:r>
            <a:r>
              <a:rPr lang="en-US" sz="2000" b="0" baseline="-25000">
                <a:latin typeface="Calibri (Body)"/>
              </a:rPr>
              <a:t>3</a:t>
            </a:r>
            <a:r>
              <a:rPr lang="en-US" sz="2000" b="0">
                <a:latin typeface="Calibri (Body)"/>
              </a:rPr>
              <a:t>*b</a:t>
            </a:r>
            <a:r>
              <a:rPr lang="en-US" sz="2000" b="0" baseline="-25000">
                <a:latin typeface="Calibri (Body)"/>
              </a:rPr>
              <a:t>3</a:t>
            </a:r>
            <a:r>
              <a:rPr lang="en-US" sz="2000" b="0">
                <a:latin typeface="Calibri (Body)"/>
              </a:rPr>
              <a:t> + …+a</a:t>
            </a:r>
            <a:r>
              <a:rPr lang="en-US" sz="2000" b="0" baseline="-25000">
                <a:latin typeface="Calibri (Body)"/>
              </a:rPr>
              <a:t>n</a:t>
            </a:r>
            <a:r>
              <a:rPr lang="en-US" sz="2000" b="0">
                <a:latin typeface="Calibri (Body)"/>
              </a:rPr>
              <a:t>b</a:t>
            </a:r>
            <a:r>
              <a:rPr lang="en-US" sz="2000" b="0" baseline="-25000">
                <a:latin typeface="Calibri (Body)"/>
              </a:rPr>
              <a:t>n</a:t>
            </a:r>
            <a:r>
              <a:rPr lang="en-US" sz="2000" b="0">
                <a:latin typeface="Calibri (Body)"/>
              </a:rPr>
              <a:t>)</a:t>
            </a:r>
            <a:endParaRPr lang="en-US" sz="1800" b="0">
              <a:latin typeface="Calibri (Body)"/>
            </a:endParaRPr>
          </a:p>
        </p:txBody>
      </p:sp>
      <p:sp>
        <p:nvSpPr>
          <p:cNvPr id="12" name="Rectangle 59"/>
          <p:cNvSpPr>
            <a:spLocks noChangeArrowheads="1"/>
          </p:cNvSpPr>
          <p:nvPr/>
        </p:nvSpPr>
        <p:spPr bwMode="auto">
          <a:xfrm>
            <a:off x="522288" y="5945188"/>
            <a:ext cx="7935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t>C(2,1) = (4,5) </a:t>
            </a:r>
            <a:r>
              <a:rPr lang="en-US">
                <a:sym typeface="Symbol" pitchFamily="18" charset="2"/>
              </a:rPr>
              <a:t> (1,3)</a:t>
            </a:r>
            <a:r>
              <a:rPr lang="en-US"/>
              <a:t> = 4*1 + 5*3 = 19</a:t>
            </a:r>
          </a:p>
        </p:txBody>
      </p:sp>
      <p:graphicFrame>
        <p:nvGraphicFramePr>
          <p:cNvPr id="11" name="Group 48"/>
          <p:cNvGraphicFramePr>
            <a:graphicFrameLocks noGrp="1"/>
          </p:cNvGraphicFramePr>
          <p:nvPr>
            <p:ph sz="half" idx="4294967295"/>
          </p:nvPr>
        </p:nvGraphicFramePr>
        <p:xfrm>
          <a:off x="1385888" y="4006850"/>
          <a:ext cx="1128712" cy="1555751"/>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tblGrid>
              <a:tr h="5192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5182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50"/>
          <p:cNvGraphicFramePr>
            <a:graphicFrameLocks noGrp="1"/>
          </p:cNvGraphicFramePr>
          <p:nvPr/>
        </p:nvGraphicFramePr>
        <p:xfrm>
          <a:off x="3600450" y="4335463"/>
          <a:ext cx="1128713" cy="103663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Text Box 29"/>
          <p:cNvSpPr txBox="1">
            <a:spLocks noChangeArrowheads="1"/>
          </p:cNvSpPr>
          <p:nvPr/>
        </p:nvSpPr>
        <p:spPr bwMode="auto">
          <a:xfrm>
            <a:off x="2873375" y="457676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5" name="Group 30"/>
          <p:cNvGraphicFramePr>
            <a:graphicFrameLocks noGrp="1"/>
          </p:cNvGraphicFramePr>
          <p:nvPr/>
        </p:nvGraphicFramePr>
        <p:xfrm>
          <a:off x="6061075" y="3994150"/>
          <a:ext cx="1128713" cy="1554480"/>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4206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 name="Text Box 44"/>
          <p:cNvSpPr txBox="1">
            <a:spLocks noChangeArrowheads="1"/>
          </p:cNvSpPr>
          <p:nvPr/>
        </p:nvSpPr>
        <p:spPr bwMode="auto">
          <a:xfrm>
            <a:off x="5218113" y="46355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26310922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22400"/>
            <a:ext cx="8385175" cy="147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Một điểm là ma trận 1×2 (P)</a:t>
            </a:r>
          </a:p>
          <a:p>
            <a:pPr algn="just"/>
            <a:r>
              <a:rPr lang="en-US" sz="2400" b="0">
                <a:latin typeface="Calibri (Body)"/>
              </a:rPr>
              <a:t>Phép biến đổi là ma trận: 2×2 (T)</a:t>
            </a:r>
          </a:p>
          <a:p>
            <a:pPr algn="just"/>
            <a:r>
              <a:rPr lang="en-US" sz="2400" b="0">
                <a:latin typeface="Calibri (Body)"/>
              </a:rPr>
              <a:t>Biến đổi: P’ = P × T </a:t>
            </a:r>
          </a:p>
        </p:txBody>
      </p:sp>
      <p:graphicFrame>
        <p:nvGraphicFramePr>
          <p:cNvPr id="5" name="Group 46"/>
          <p:cNvGraphicFramePr>
            <a:graphicFrameLocks noGrp="1"/>
          </p:cNvGraphicFramePr>
          <p:nvPr>
            <p:ph sz="half" idx="4294967295"/>
          </p:nvPr>
        </p:nvGraphicFramePr>
        <p:xfrm>
          <a:off x="1385888" y="4006850"/>
          <a:ext cx="1128712" cy="519113"/>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47"/>
          <p:cNvGraphicFramePr>
            <a:graphicFrameLocks noGrp="1"/>
          </p:cNvGraphicFramePr>
          <p:nvPr/>
        </p:nvGraphicFramePr>
        <p:xfrm>
          <a:off x="3600450" y="3736975"/>
          <a:ext cx="1128713" cy="103663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ext Box 29"/>
          <p:cNvSpPr txBox="1">
            <a:spLocks noChangeArrowheads="1"/>
          </p:cNvSpPr>
          <p:nvPr/>
        </p:nvSpPr>
        <p:spPr bwMode="auto">
          <a:xfrm>
            <a:off x="2873375" y="4025900"/>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50"/>
          <p:cNvGraphicFramePr>
            <a:graphicFrameLocks noGrp="1"/>
          </p:cNvGraphicFramePr>
          <p:nvPr/>
        </p:nvGraphicFramePr>
        <p:xfrm>
          <a:off x="6061075" y="3994150"/>
          <a:ext cx="1503363" cy="517956"/>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44"/>
          <p:cNvSpPr txBox="1">
            <a:spLocks noChangeArrowheads="1"/>
          </p:cNvSpPr>
          <p:nvPr/>
        </p:nvSpPr>
        <p:spPr bwMode="auto">
          <a:xfrm>
            <a:off x="5218113" y="4073525"/>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
        <p:nvSpPr>
          <p:cNvPr id="11" name="Rectangle 51"/>
          <p:cNvSpPr>
            <a:spLocks noChangeArrowheads="1"/>
          </p:cNvSpPr>
          <p:nvPr/>
        </p:nvSpPr>
        <p:spPr bwMode="auto">
          <a:xfrm>
            <a:off x="598488" y="5867400"/>
            <a:ext cx="793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pPr>
            <a:r>
              <a:rPr lang="en-US" sz="2400" b="0">
                <a:latin typeface="Calibri (Body)"/>
                <a:cs typeface="+mn-cs"/>
              </a:rPr>
              <a:t>Lật (flip) theo chiều đứng</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22400"/>
            <a:ext cx="8385175" cy="147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Một điểm là ma trận 1×2 (P)</a:t>
            </a:r>
          </a:p>
          <a:p>
            <a:pPr algn="just"/>
            <a:r>
              <a:rPr lang="en-US" sz="2400" b="0">
                <a:latin typeface="Calibri (Body)"/>
              </a:rPr>
              <a:t>Phép biến đổi là ma trận: 2×2 (T)</a:t>
            </a:r>
          </a:p>
          <a:p>
            <a:pPr algn="just"/>
            <a:r>
              <a:rPr lang="en-US" sz="2400" b="0">
                <a:latin typeface="Calibri (Body)"/>
              </a:rPr>
              <a:t>Biến đổi: P’ = P × T </a:t>
            </a:r>
          </a:p>
        </p:txBody>
      </p:sp>
      <p:sp>
        <p:nvSpPr>
          <p:cNvPr id="11" name="Rectangle 51"/>
          <p:cNvSpPr>
            <a:spLocks noChangeArrowheads="1"/>
          </p:cNvSpPr>
          <p:nvPr/>
        </p:nvSpPr>
        <p:spPr bwMode="auto">
          <a:xfrm>
            <a:off x="598488" y="5867400"/>
            <a:ext cx="793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pPr>
            <a:r>
              <a:rPr lang="en-US" sz="2400" b="0">
                <a:latin typeface="Calibri (Body)"/>
                <a:cs typeface="+mn-cs"/>
              </a:rPr>
              <a:t>Xoay </a:t>
            </a:r>
            <a:r>
              <a:rPr lang="en-US" sz="2400" b="0" smtClean="0">
                <a:latin typeface="Calibri (Body)"/>
                <a:cs typeface="+mn-cs"/>
              </a:rPr>
              <a:t>90</a:t>
            </a:r>
            <a:r>
              <a:rPr lang="en-US" sz="2400" baseline="30000"/>
              <a:t>0</a:t>
            </a:r>
            <a:endParaRPr lang="en-US" sz="2400" b="0">
              <a:latin typeface="Calibri (Body)"/>
              <a:cs typeface="+mn-cs"/>
            </a:endParaRPr>
          </a:p>
        </p:txBody>
      </p:sp>
      <p:graphicFrame>
        <p:nvGraphicFramePr>
          <p:cNvPr id="12" name="Group 4"/>
          <p:cNvGraphicFramePr>
            <a:graphicFrameLocks noGrp="1"/>
          </p:cNvGraphicFramePr>
          <p:nvPr>
            <p:ph sz="half" idx="4294967295"/>
          </p:nvPr>
        </p:nvGraphicFramePr>
        <p:xfrm>
          <a:off x="1385888" y="4006850"/>
          <a:ext cx="1128712" cy="519113"/>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12"/>
          <p:cNvGraphicFramePr>
            <a:graphicFrameLocks noGrp="1"/>
          </p:cNvGraphicFramePr>
          <p:nvPr/>
        </p:nvGraphicFramePr>
        <p:xfrm>
          <a:off x="3600450" y="3736975"/>
          <a:ext cx="1128713" cy="103663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Text Box 23"/>
          <p:cNvSpPr txBox="1">
            <a:spLocks noChangeArrowheads="1"/>
          </p:cNvSpPr>
          <p:nvPr/>
        </p:nvSpPr>
        <p:spPr bwMode="auto">
          <a:xfrm>
            <a:off x="2873375" y="4025900"/>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5" name="Group 24"/>
          <p:cNvGraphicFramePr>
            <a:graphicFrameLocks noGrp="1"/>
          </p:cNvGraphicFramePr>
          <p:nvPr/>
        </p:nvGraphicFramePr>
        <p:xfrm>
          <a:off x="6061075" y="3994150"/>
          <a:ext cx="1503363" cy="517956"/>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 name="Text Box 32"/>
          <p:cNvSpPr txBox="1">
            <a:spLocks noChangeArrowheads="1"/>
          </p:cNvSpPr>
          <p:nvPr/>
        </p:nvSpPr>
        <p:spPr bwMode="auto">
          <a:xfrm>
            <a:off x="5218113" y="4073525"/>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113412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22400"/>
            <a:ext cx="8385175" cy="147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Một điểm là ma trận 1×2 (P)</a:t>
            </a:r>
          </a:p>
          <a:p>
            <a:pPr algn="just"/>
            <a:r>
              <a:rPr lang="en-US" sz="2400" b="0">
                <a:latin typeface="Calibri (Body)"/>
              </a:rPr>
              <a:t>Phép biến đổi là ma trận: 2×2 (T)</a:t>
            </a:r>
          </a:p>
          <a:p>
            <a:pPr algn="just"/>
            <a:r>
              <a:rPr lang="en-US" sz="2400" b="0">
                <a:latin typeface="Calibri (Body)"/>
              </a:rPr>
              <a:t>Biến đổi: P’ = P × T </a:t>
            </a:r>
          </a:p>
        </p:txBody>
      </p:sp>
      <p:sp>
        <p:nvSpPr>
          <p:cNvPr id="11" name="Rectangle 51"/>
          <p:cNvSpPr>
            <a:spLocks noChangeArrowheads="1"/>
          </p:cNvSpPr>
          <p:nvPr/>
        </p:nvSpPr>
        <p:spPr bwMode="auto">
          <a:xfrm>
            <a:off x="598488" y="5867400"/>
            <a:ext cx="793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20000"/>
              </a:spcBef>
            </a:pPr>
            <a:r>
              <a:rPr lang="en-US" sz="2400" b="0">
                <a:latin typeface="Calibri (Body)"/>
                <a:cs typeface="+mn-cs"/>
              </a:rPr>
              <a:t>Dãn trục x 3 lần</a:t>
            </a:r>
          </a:p>
        </p:txBody>
      </p:sp>
      <p:graphicFrame>
        <p:nvGraphicFramePr>
          <p:cNvPr id="12" name="Group 4"/>
          <p:cNvGraphicFramePr>
            <a:graphicFrameLocks noGrp="1"/>
          </p:cNvGraphicFramePr>
          <p:nvPr>
            <p:ph sz="half" idx="4294967295"/>
          </p:nvPr>
        </p:nvGraphicFramePr>
        <p:xfrm>
          <a:off x="1385888" y="4006850"/>
          <a:ext cx="1128712" cy="519113"/>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12"/>
          <p:cNvGraphicFramePr>
            <a:graphicFrameLocks noGrp="1"/>
          </p:cNvGraphicFramePr>
          <p:nvPr/>
        </p:nvGraphicFramePr>
        <p:xfrm>
          <a:off x="3600450" y="3736975"/>
          <a:ext cx="1128713" cy="103663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tblGrid>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Text Box 23"/>
          <p:cNvSpPr txBox="1">
            <a:spLocks noChangeArrowheads="1"/>
          </p:cNvSpPr>
          <p:nvPr/>
        </p:nvSpPr>
        <p:spPr bwMode="auto">
          <a:xfrm>
            <a:off x="2873375" y="4025900"/>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5" name="Group 24"/>
          <p:cNvGraphicFramePr>
            <a:graphicFrameLocks noGrp="1"/>
          </p:cNvGraphicFramePr>
          <p:nvPr/>
        </p:nvGraphicFramePr>
        <p:xfrm>
          <a:off x="6061075" y="3994150"/>
          <a:ext cx="1503363" cy="517956"/>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Times New Roman" pitchFamily="18" charset="0"/>
                        </a:rPr>
                        <a:t>9</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 name="Text Box 32"/>
          <p:cNvSpPr txBox="1">
            <a:spLocks noChangeArrowheads="1"/>
          </p:cNvSpPr>
          <p:nvPr/>
        </p:nvSpPr>
        <p:spPr bwMode="auto">
          <a:xfrm>
            <a:off x="5218113" y="4073525"/>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113412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228600" y="1458912"/>
            <a:ext cx="8534400" cy="2579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pPr>
            <a:r>
              <a:rPr lang="en-US" sz="2400" dirty="0" err="1">
                <a:latin typeface="Calibri (Body)"/>
              </a:rPr>
              <a:t>Vấn</a:t>
            </a:r>
            <a:r>
              <a:rPr lang="en-US" sz="2400" dirty="0">
                <a:latin typeface="Calibri (Body)"/>
              </a:rPr>
              <a:t> </a:t>
            </a:r>
            <a:r>
              <a:rPr lang="en-US" sz="2400" dirty="0" err="1">
                <a:latin typeface="Calibri (Body)"/>
              </a:rPr>
              <a:t>đề</a:t>
            </a:r>
            <a:r>
              <a:rPr lang="en-US" sz="2400" dirty="0">
                <a:latin typeface="Calibri (Body)"/>
              </a:rPr>
              <a:t>:</a:t>
            </a:r>
            <a:r>
              <a:rPr lang="en-US" sz="2400" b="0" dirty="0">
                <a:latin typeface="Calibri (Body)"/>
              </a:rPr>
              <a:t> </a:t>
            </a:r>
            <a:r>
              <a:rPr lang="en-US" sz="2400" b="0" dirty="0" err="1">
                <a:latin typeface="Calibri (Body)"/>
              </a:rPr>
              <a:t>không</a:t>
            </a:r>
            <a:r>
              <a:rPr lang="en-US" sz="2400" b="0" dirty="0">
                <a:latin typeface="Calibri (Body)"/>
              </a:rPr>
              <a:t> </a:t>
            </a:r>
            <a:r>
              <a:rPr lang="en-US" sz="2400" b="0" dirty="0" err="1">
                <a:latin typeface="Calibri (Body)"/>
              </a:rPr>
              <a:t>thể</a:t>
            </a:r>
            <a:r>
              <a:rPr lang="en-US" sz="2400" b="0" dirty="0">
                <a:latin typeface="Calibri (Body)"/>
              </a:rPr>
              <a:t> </a:t>
            </a:r>
            <a:r>
              <a:rPr lang="en-US" sz="2400" b="0" dirty="0" err="1">
                <a:latin typeface="Calibri (Body)"/>
              </a:rPr>
              <a:t>biểu</a:t>
            </a:r>
            <a:r>
              <a:rPr lang="en-US" sz="2400" b="0" dirty="0">
                <a:latin typeface="Calibri (Body)"/>
              </a:rPr>
              <a:t> </a:t>
            </a:r>
            <a:r>
              <a:rPr lang="en-US" sz="2400" b="0" dirty="0" err="1">
                <a:latin typeface="Calibri (Body)"/>
              </a:rPr>
              <a:t>diễn</a:t>
            </a:r>
            <a:r>
              <a:rPr lang="en-US" sz="2400" b="0" dirty="0">
                <a:latin typeface="Calibri (Body)"/>
              </a:rPr>
              <a:t> </a:t>
            </a:r>
            <a:r>
              <a:rPr lang="en-US" sz="2400" b="0" dirty="0" err="1">
                <a:latin typeface="Calibri (Body)"/>
              </a:rPr>
              <a:t>phép</a:t>
            </a:r>
            <a:r>
              <a:rPr lang="en-US" sz="2400" b="0" dirty="0">
                <a:latin typeface="Calibri (Body)"/>
              </a:rPr>
              <a:t> translate (</a:t>
            </a:r>
            <a:r>
              <a:rPr lang="en-US" sz="2400" b="0" dirty="0" err="1">
                <a:latin typeface="Calibri (Body)"/>
              </a:rPr>
              <a:t>dịch</a:t>
            </a:r>
            <a:r>
              <a:rPr lang="en-US" sz="2400" b="0" dirty="0">
                <a:latin typeface="Calibri (Body)"/>
              </a:rPr>
              <a:t> </a:t>
            </a:r>
            <a:r>
              <a:rPr lang="en-US" sz="2400" b="0" dirty="0" err="1">
                <a:latin typeface="Calibri (Body)"/>
              </a:rPr>
              <a:t>chuyển</a:t>
            </a:r>
            <a:r>
              <a:rPr lang="en-US" sz="2400" b="0" dirty="0">
                <a:latin typeface="Calibri (Body)"/>
              </a:rPr>
              <a:t>) </a:t>
            </a:r>
            <a:r>
              <a:rPr lang="en-US" sz="2400" b="0" dirty="0" err="1">
                <a:latin typeface="Calibri (Body)"/>
              </a:rPr>
              <a:t>điểm</a:t>
            </a:r>
            <a:r>
              <a:rPr lang="en-US" sz="2400" b="0" dirty="0">
                <a:latin typeface="Calibri (Body)"/>
              </a:rPr>
              <a:t> </a:t>
            </a:r>
            <a:r>
              <a:rPr lang="en-US" sz="2400" b="0" dirty="0" err="1">
                <a:latin typeface="Calibri (Body)"/>
              </a:rPr>
              <a:t>bằng</a:t>
            </a:r>
            <a:r>
              <a:rPr lang="en-US" sz="2400" b="0" dirty="0">
                <a:latin typeface="Calibri (Body)"/>
              </a:rPr>
              <a:t> </a:t>
            </a:r>
            <a:r>
              <a:rPr lang="en-US" sz="2400" b="0" dirty="0" err="1">
                <a:latin typeface="Calibri (Body)"/>
              </a:rPr>
              <a:t>nhân</a:t>
            </a:r>
            <a:r>
              <a:rPr lang="en-US" sz="2400" b="0" dirty="0">
                <a:latin typeface="Calibri (Body)"/>
              </a:rPr>
              <a:t> ma </a:t>
            </a:r>
            <a:r>
              <a:rPr lang="en-US" sz="2400" b="0" dirty="0" err="1">
                <a:latin typeface="Calibri (Body)"/>
              </a:rPr>
              <a:t>trận</a:t>
            </a:r>
            <a:r>
              <a:rPr lang="en-US" sz="2400" b="0" dirty="0">
                <a:latin typeface="Calibri (Body)"/>
              </a:rPr>
              <a:t>.</a:t>
            </a:r>
          </a:p>
          <a:p>
            <a:pPr algn="just">
              <a:lnSpc>
                <a:spcPct val="90000"/>
              </a:lnSpc>
            </a:pPr>
            <a:r>
              <a:rPr lang="en-US" sz="2400" dirty="0" err="1">
                <a:latin typeface="Calibri (Body)"/>
              </a:rPr>
              <a:t>Giải</a:t>
            </a:r>
            <a:r>
              <a:rPr lang="en-US" sz="2400" dirty="0">
                <a:latin typeface="Calibri (Body)"/>
              </a:rPr>
              <a:t> </a:t>
            </a:r>
            <a:r>
              <a:rPr lang="en-US" sz="2400" dirty="0" err="1">
                <a:latin typeface="Calibri (Body)"/>
              </a:rPr>
              <a:t>quyết</a:t>
            </a:r>
            <a:r>
              <a:rPr lang="en-US" sz="2400" dirty="0">
                <a:latin typeface="Calibri (Body)"/>
              </a:rPr>
              <a:t>: </a:t>
            </a:r>
          </a:p>
          <a:p>
            <a:pPr marL="742950" lvl="2" indent="-342900" algn="just">
              <a:lnSpc>
                <a:spcPct val="90000"/>
              </a:lnSpc>
              <a:buFont typeface="Wingdings" pitchFamily="2" charset="2"/>
              <a:buChar char="§"/>
            </a:pPr>
            <a:r>
              <a:rPr lang="en-US" sz="2200" b="0" dirty="0" err="1">
                <a:latin typeface="Calibri (Body)"/>
              </a:rPr>
              <a:t>Mở</a:t>
            </a:r>
            <a:r>
              <a:rPr lang="en-US" sz="2200" b="0" dirty="0">
                <a:latin typeface="Calibri (Body)"/>
              </a:rPr>
              <a:t> </a:t>
            </a:r>
            <a:r>
              <a:rPr lang="en-US" sz="2200" b="0" dirty="0" err="1">
                <a:latin typeface="Calibri (Body)"/>
              </a:rPr>
              <a:t>rộng</a:t>
            </a:r>
            <a:r>
              <a:rPr lang="en-US" sz="2200" b="0" dirty="0">
                <a:latin typeface="Calibri (Body)"/>
              </a:rPr>
              <a:t> ma </a:t>
            </a:r>
            <a:r>
              <a:rPr lang="en-US" sz="2200" b="0" dirty="0" err="1">
                <a:latin typeface="Calibri (Body)"/>
              </a:rPr>
              <a:t>trận</a:t>
            </a:r>
            <a:r>
              <a:rPr lang="en-US" sz="2200" b="0" dirty="0">
                <a:latin typeface="Calibri (Body)"/>
              </a:rPr>
              <a:t> </a:t>
            </a:r>
            <a:r>
              <a:rPr lang="en-US" sz="2200" b="0" dirty="0" err="1">
                <a:latin typeface="Calibri (Body)"/>
              </a:rPr>
              <a:t>biến</a:t>
            </a:r>
            <a:r>
              <a:rPr lang="en-US" sz="2200" b="0" dirty="0">
                <a:latin typeface="Calibri (Body)"/>
              </a:rPr>
              <a:t> </a:t>
            </a:r>
            <a:r>
              <a:rPr lang="en-US" sz="2200" b="0" dirty="0" err="1">
                <a:latin typeface="Calibri (Body)"/>
              </a:rPr>
              <a:t>đổi</a:t>
            </a:r>
            <a:r>
              <a:rPr lang="en-US" sz="2200" b="0" dirty="0">
                <a:latin typeface="Calibri (Body)"/>
              </a:rPr>
              <a:t> </a:t>
            </a:r>
            <a:r>
              <a:rPr lang="en-US" sz="2200" b="0" dirty="0" err="1">
                <a:latin typeface="Calibri (Body)"/>
              </a:rPr>
              <a:t>thành</a:t>
            </a:r>
            <a:r>
              <a:rPr lang="en-US" sz="2200" b="0" dirty="0">
                <a:latin typeface="Calibri (Body)"/>
              </a:rPr>
              <a:t> 3×3, </a:t>
            </a:r>
            <a:r>
              <a:rPr lang="en-US" sz="2200" b="0" dirty="0" err="1">
                <a:latin typeface="Calibri (Body)"/>
              </a:rPr>
              <a:t>thêm</a:t>
            </a:r>
            <a:r>
              <a:rPr lang="en-US" sz="2200" b="0" dirty="0">
                <a:latin typeface="Calibri (Body)"/>
              </a:rPr>
              <a:t> </a:t>
            </a:r>
            <a:r>
              <a:rPr lang="en-US" sz="2200" b="0" dirty="0" err="1">
                <a:latin typeface="Calibri (Body)"/>
              </a:rPr>
              <a:t>một</a:t>
            </a:r>
            <a:r>
              <a:rPr lang="en-US" sz="2200" b="0" dirty="0">
                <a:latin typeface="Calibri (Body)"/>
              </a:rPr>
              <a:t> </a:t>
            </a:r>
            <a:r>
              <a:rPr lang="en-US" sz="2200" b="0" dirty="0" err="1">
                <a:latin typeface="Calibri (Body)"/>
              </a:rPr>
              <a:t>hàng</a:t>
            </a:r>
            <a:r>
              <a:rPr lang="en-US" sz="2200" b="0" dirty="0">
                <a:latin typeface="Calibri (Body)"/>
              </a:rPr>
              <a:t> </a:t>
            </a:r>
            <a:r>
              <a:rPr lang="en-US" sz="2200" b="0" dirty="0" err="1">
                <a:latin typeface="Calibri (Body)"/>
              </a:rPr>
              <a:t>để</a:t>
            </a:r>
            <a:r>
              <a:rPr lang="en-US" sz="2200" b="0" dirty="0">
                <a:latin typeface="Calibri (Body)"/>
              </a:rPr>
              <a:t> </a:t>
            </a:r>
            <a:r>
              <a:rPr lang="en-US" sz="2200" b="0" dirty="0" err="1">
                <a:latin typeface="Calibri (Body)"/>
              </a:rPr>
              <a:t>chứa</a:t>
            </a:r>
            <a:r>
              <a:rPr lang="en-US" sz="2200" b="0" dirty="0">
                <a:latin typeface="Calibri (Body)"/>
              </a:rPr>
              <a:t> ma </a:t>
            </a:r>
            <a:r>
              <a:rPr lang="en-US" sz="2200" b="0" dirty="0" err="1">
                <a:latin typeface="Calibri (Body)"/>
              </a:rPr>
              <a:t>trận</a:t>
            </a:r>
            <a:r>
              <a:rPr lang="en-US" sz="2200" b="0" dirty="0">
                <a:latin typeface="Calibri (Body)"/>
              </a:rPr>
              <a:t> </a:t>
            </a:r>
            <a:r>
              <a:rPr lang="en-US" sz="2200" b="0" dirty="0" smtClean="0">
                <a:latin typeface="Calibri (Body)"/>
              </a:rPr>
              <a:t>translate</a:t>
            </a:r>
            <a:r>
              <a:rPr lang="en-US" sz="2200" b="0" dirty="0">
                <a:latin typeface="Calibri (Body)"/>
              </a:rPr>
              <a:t>, </a:t>
            </a:r>
            <a:r>
              <a:rPr lang="en-US" sz="2200" b="0" dirty="0" err="1">
                <a:latin typeface="Calibri (Body)"/>
              </a:rPr>
              <a:t>thêm</a:t>
            </a:r>
            <a:r>
              <a:rPr lang="en-US" sz="2200" b="0" dirty="0">
                <a:latin typeface="Calibri (Body)"/>
              </a:rPr>
              <a:t> </a:t>
            </a:r>
            <a:r>
              <a:rPr lang="en-US" sz="2200" b="0" dirty="0" err="1">
                <a:latin typeface="Calibri (Body)"/>
              </a:rPr>
              <a:t>một</a:t>
            </a:r>
            <a:r>
              <a:rPr lang="en-US" sz="2200" b="0" dirty="0">
                <a:latin typeface="Calibri (Body)"/>
              </a:rPr>
              <a:t> </a:t>
            </a:r>
            <a:r>
              <a:rPr lang="en-US" sz="2200" b="0" dirty="0" err="1">
                <a:latin typeface="Calibri (Body)"/>
              </a:rPr>
              <a:t>cột</a:t>
            </a:r>
            <a:r>
              <a:rPr lang="en-US" sz="2200" b="0" dirty="0">
                <a:latin typeface="Calibri (Body)"/>
              </a:rPr>
              <a:t> dummy (0,0,1).</a:t>
            </a:r>
          </a:p>
          <a:p>
            <a:pPr marL="742950" lvl="2" indent="-342900" algn="just">
              <a:lnSpc>
                <a:spcPct val="90000"/>
              </a:lnSpc>
              <a:buFont typeface="Wingdings" pitchFamily="2" charset="2"/>
              <a:buChar char="§"/>
            </a:pPr>
            <a:r>
              <a:rPr lang="en-US" sz="2200" b="0" dirty="0" err="1">
                <a:latin typeface="Calibri (Body)"/>
              </a:rPr>
              <a:t>Thêm</a:t>
            </a:r>
            <a:r>
              <a:rPr lang="en-US" sz="2200" b="0" dirty="0">
                <a:latin typeface="Calibri (Body)"/>
              </a:rPr>
              <a:t> </a:t>
            </a:r>
            <a:r>
              <a:rPr lang="en-US" sz="2200" b="0" dirty="0" err="1">
                <a:latin typeface="Calibri (Body)"/>
              </a:rPr>
              <a:t>một</a:t>
            </a:r>
            <a:r>
              <a:rPr lang="en-US" sz="2200" b="0" dirty="0">
                <a:latin typeface="Calibri (Body)"/>
              </a:rPr>
              <a:t> </a:t>
            </a:r>
            <a:r>
              <a:rPr lang="en-US" sz="2200" b="0" dirty="0" err="1">
                <a:latin typeface="Calibri (Body)"/>
              </a:rPr>
              <a:t>thành</a:t>
            </a:r>
            <a:r>
              <a:rPr lang="en-US" sz="2200" b="0" dirty="0">
                <a:latin typeface="Calibri (Body)"/>
              </a:rPr>
              <a:t> </a:t>
            </a:r>
            <a:r>
              <a:rPr lang="en-US" sz="2200" b="0" dirty="0" err="1">
                <a:latin typeface="Calibri (Body)"/>
              </a:rPr>
              <a:t>phần</a:t>
            </a:r>
            <a:r>
              <a:rPr lang="en-US" sz="2200" b="0" dirty="0">
                <a:latin typeface="Calibri (Body)"/>
              </a:rPr>
              <a:t> “</a:t>
            </a:r>
            <a:r>
              <a:rPr lang="en-US" sz="2200" b="0" dirty="0" err="1">
                <a:latin typeface="Calibri (Body)"/>
              </a:rPr>
              <a:t>rỗng</a:t>
            </a:r>
            <a:r>
              <a:rPr lang="en-US" sz="2200" b="0" dirty="0">
                <a:latin typeface="Calibri (Body)"/>
              </a:rPr>
              <a:t>” (dummy) </a:t>
            </a:r>
            <a:r>
              <a:rPr lang="en-US" sz="2200" b="0" dirty="0" err="1">
                <a:latin typeface="Calibri (Body)"/>
              </a:rPr>
              <a:t>có</a:t>
            </a:r>
            <a:r>
              <a:rPr lang="en-US" sz="2200" b="0" dirty="0">
                <a:latin typeface="Calibri (Body)"/>
              </a:rPr>
              <a:t> </a:t>
            </a:r>
            <a:r>
              <a:rPr lang="en-US" sz="2200" b="0" dirty="0" err="1">
                <a:latin typeface="Calibri (Body)"/>
              </a:rPr>
              <a:t>giá</a:t>
            </a:r>
            <a:r>
              <a:rPr lang="en-US" sz="2200" b="0" dirty="0">
                <a:latin typeface="Calibri (Body)"/>
              </a:rPr>
              <a:t> </a:t>
            </a:r>
            <a:r>
              <a:rPr lang="en-US" sz="2200" b="0" dirty="0" err="1">
                <a:latin typeface="Calibri (Body)"/>
              </a:rPr>
              <a:t>trị</a:t>
            </a:r>
            <a:r>
              <a:rPr lang="en-US" sz="2200" b="0" dirty="0">
                <a:latin typeface="Calibri (Body)"/>
              </a:rPr>
              <a:t> 1 </a:t>
            </a:r>
            <a:r>
              <a:rPr lang="en-US" sz="2200" b="0" dirty="0" err="1">
                <a:latin typeface="Calibri (Body)"/>
              </a:rPr>
              <a:t>vào</a:t>
            </a:r>
            <a:r>
              <a:rPr lang="en-US" sz="2200" b="0" dirty="0">
                <a:latin typeface="Calibri (Body)"/>
              </a:rPr>
              <a:t> </a:t>
            </a:r>
            <a:r>
              <a:rPr lang="en-US" sz="2200" b="0" dirty="0" err="1">
                <a:latin typeface="Calibri (Body)"/>
              </a:rPr>
              <a:t>tọa</a:t>
            </a:r>
            <a:r>
              <a:rPr lang="en-US" sz="2200" b="0" dirty="0">
                <a:latin typeface="Calibri (Body)"/>
              </a:rPr>
              <a:t> </a:t>
            </a:r>
            <a:r>
              <a:rPr lang="en-US" sz="2200" b="0" dirty="0" err="1">
                <a:latin typeface="Calibri (Body)"/>
              </a:rPr>
              <a:t>độ</a:t>
            </a:r>
            <a:r>
              <a:rPr lang="en-US" sz="2200" b="0" dirty="0">
                <a:latin typeface="Calibri (Body)"/>
              </a:rPr>
              <a:t> </a:t>
            </a:r>
            <a:r>
              <a:rPr lang="en-US" sz="2200" b="0" dirty="0" err="1">
                <a:latin typeface="Calibri (Body)"/>
              </a:rPr>
              <a:t>điểm</a:t>
            </a:r>
            <a:r>
              <a:rPr lang="en-US" sz="2200" b="0" dirty="0">
                <a:latin typeface="Calibri (Body)"/>
              </a:rPr>
              <a:t>.</a:t>
            </a:r>
            <a:endParaRPr lang="en-US" sz="2200" b="0" dirty="0">
              <a:latin typeface="Calibri (Body)"/>
              <a:sym typeface="Symbol" pitchFamily="18" charset="2"/>
            </a:endParaRPr>
          </a:p>
        </p:txBody>
      </p:sp>
      <p:graphicFrame>
        <p:nvGraphicFramePr>
          <p:cNvPr id="5" name="Group 55"/>
          <p:cNvGraphicFramePr>
            <a:graphicFrameLocks noGrp="1"/>
          </p:cNvGraphicFramePr>
          <p:nvPr>
            <p:ph sz="half" idx="4294967295"/>
          </p:nvPr>
        </p:nvGraphicFramePr>
        <p:xfrm>
          <a:off x="917575" y="4451350"/>
          <a:ext cx="1692275" cy="519113"/>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bl>
          </a:graphicData>
        </a:graphic>
      </p:graphicFrame>
      <p:graphicFrame>
        <p:nvGraphicFramePr>
          <p:cNvPr id="6" name="Group 52"/>
          <p:cNvGraphicFramePr>
            <a:graphicFrameLocks noGrp="1"/>
          </p:cNvGraphicFramePr>
          <p:nvPr/>
        </p:nvGraphicFramePr>
        <p:xfrm>
          <a:off x="3600450" y="4087813"/>
          <a:ext cx="1692275" cy="155437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bl>
          </a:graphicData>
        </a:graphic>
      </p:graphicFrame>
      <p:sp>
        <p:nvSpPr>
          <p:cNvPr id="8" name="Text Box 23"/>
          <p:cNvSpPr txBox="1">
            <a:spLocks noChangeArrowheads="1"/>
          </p:cNvSpPr>
          <p:nvPr/>
        </p:nvSpPr>
        <p:spPr bwMode="auto">
          <a:xfrm>
            <a:off x="2873375" y="44815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54"/>
          <p:cNvGraphicFramePr>
            <a:graphicFrameLocks noGrp="1"/>
          </p:cNvGraphicFramePr>
          <p:nvPr/>
        </p:nvGraphicFramePr>
        <p:xfrm>
          <a:off x="5862638" y="4438650"/>
          <a:ext cx="2851150" cy="517956"/>
        </p:xfrm>
        <a:graphic>
          <a:graphicData uri="http://schemas.openxmlformats.org/drawingml/2006/table">
            <a:tbl>
              <a:tblPr/>
              <a:tblGrid>
                <a:gridCol w="9525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949325">
                  <a:extLst>
                    <a:ext uri="{9D8B030D-6E8A-4147-A177-3AD203B41FA5}">
                      <a16:colId xmlns:a16="http://schemas.microsoft.com/office/drawing/2014/main" val="20002"/>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x+10</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y+20</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32"/>
          <p:cNvSpPr txBox="1">
            <a:spLocks noChangeArrowheads="1"/>
          </p:cNvSpPr>
          <p:nvPr/>
        </p:nvSpPr>
        <p:spPr bwMode="auto">
          <a:xfrm>
            <a:off x="5394325" y="44942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
        <p:nvSpPr>
          <p:cNvPr id="4" name="Rectangle 3"/>
          <p:cNvSpPr txBox="1">
            <a:spLocks noChangeArrowheads="1"/>
          </p:cNvSpPr>
          <p:nvPr/>
        </p:nvSpPr>
        <p:spPr>
          <a:xfrm>
            <a:off x="152400" y="1447800"/>
            <a:ext cx="8385175" cy="781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a:latin typeface="Calibri (Body)"/>
              </a:rPr>
              <a:t>Các phép biến đổi khác vẫn được bảo toàn</a:t>
            </a:r>
            <a:endParaRPr lang="en-US" sz="2400" b="0">
              <a:latin typeface="Calibri (Body)"/>
              <a:sym typeface="Symbol" pitchFamily="18" charset="2"/>
            </a:endParaRPr>
          </a:p>
        </p:txBody>
      </p:sp>
      <p:graphicFrame>
        <p:nvGraphicFramePr>
          <p:cNvPr id="5" name="Group 4"/>
          <p:cNvGraphicFramePr>
            <a:graphicFrameLocks noGrp="1"/>
          </p:cNvGraphicFramePr>
          <p:nvPr>
            <p:ph sz="half" idx="4294967295"/>
            <p:extLst>
              <p:ext uri="{D42A27DB-BD31-4B8C-83A1-F6EECF244321}">
                <p14:modId xmlns:p14="http://schemas.microsoft.com/office/powerpoint/2010/main" val="1944840284"/>
              </p:ext>
            </p:extLst>
          </p:nvPr>
        </p:nvGraphicFramePr>
        <p:xfrm>
          <a:off x="785812" y="4857750"/>
          <a:ext cx="1692275" cy="519113"/>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bl>
          </a:graphicData>
        </a:graphic>
      </p:graphicFrame>
      <p:graphicFrame>
        <p:nvGraphicFramePr>
          <p:cNvPr id="6" name="Group 14"/>
          <p:cNvGraphicFramePr>
            <a:graphicFrameLocks noGrp="1"/>
          </p:cNvGraphicFramePr>
          <p:nvPr>
            <p:extLst>
              <p:ext uri="{D42A27DB-BD31-4B8C-83A1-F6EECF244321}">
                <p14:modId xmlns:p14="http://schemas.microsoft.com/office/powerpoint/2010/main" val="304185839"/>
              </p:ext>
            </p:extLst>
          </p:nvPr>
        </p:nvGraphicFramePr>
        <p:xfrm>
          <a:off x="3468687" y="4494213"/>
          <a:ext cx="1692275" cy="1554378"/>
        </p:xfrm>
        <a:graphic>
          <a:graphicData uri="http://schemas.openxmlformats.org/drawingml/2006/table">
            <a:tbl>
              <a:tblPr/>
              <a:tblGrid>
                <a:gridCol w="565150">
                  <a:extLst>
                    <a:ext uri="{9D8B030D-6E8A-4147-A177-3AD203B41FA5}">
                      <a16:colId xmlns:a16="http://schemas.microsoft.com/office/drawing/2014/main" val="20000"/>
                    </a:ext>
                  </a:extLst>
                </a:gridCol>
                <a:gridCol w="5635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bl>
          </a:graphicData>
        </a:graphic>
      </p:graphicFrame>
      <p:sp>
        <p:nvSpPr>
          <p:cNvPr id="8" name="Text Box 32"/>
          <p:cNvSpPr txBox="1">
            <a:spLocks noChangeArrowheads="1"/>
          </p:cNvSpPr>
          <p:nvPr/>
        </p:nvSpPr>
        <p:spPr bwMode="auto">
          <a:xfrm>
            <a:off x="2741612" y="48879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9" name="Group 33"/>
          <p:cNvGraphicFramePr>
            <a:graphicFrameLocks noGrp="1"/>
          </p:cNvGraphicFramePr>
          <p:nvPr>
            <p:extLst>
              <p:ext uri="{D42A27DB-BD31-4B8C-83A1-F6EECF244321}">
                <p14:modId xmlns:p14="http://schemas.microsoft.com/office/powerpoint/2010/main" val="3598935592"/>
              </p:ext>
            </p:extLst>
          </p:nvPr>
        </p:nvGraphicFramePr>
        <p:xfrm>
          <a:off x="5730875" y="4845050"/>
          <a:ext cx="2851150" cy="517956"/>
        </p:xfrm>
        <a:graphic>
          <a:graphicData uri="http://schemas.openxmlformats.org/drawingml/2006/table">
            <a:tbl>
              <a:tblPr/>
              <a:tblGrid>
                <a:gridCol w="9525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949325">
                  <a:extLst>
                    <a:ext uri="{9D8B030D-6E8A-4147-A177-3AD203B41FA5}">
                      <a16:colId xmlns:a16="http://schemas.microsoft.com/office/drawing/2014/main" val="20002"/>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43"/>
          <p:cNvSpPr txBox="1">
            <a:spLocks noChangeArrowheads="1"/>
          </p:cNvSpPr>
          <p:nvPr/>
        </p:nvSpPr>
        <p:spPr bwMode="auto">
          <a:xfrm>
            <a:off x="5262562" y="4900613"/>
            <a:ext cx="41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graphicFrame>
        <p:nvGraphicFramePr>
          <p:cNvPr id="11" name="Group 44"/>
          <p:cNvGraphicFramePr>
            <a:graphicFrameLocks noGrp="1"/>
          </p:cNvGraphicFramePr>
          <p:nvPr>
            <p:extLst>
              <p:ext uri="{D42A27DB-BD31-4B8C-83A1-F6EECF244321}">
                <p14:modId xmlns:p14="http://schemas.microsoft.com/office/powerpoint/2010/main" val="729844309"/>
              </p:ext>
            </p:extLst>
          </p:nvPr>
        </p:nvGraphicFramePr>
        <p:xfrm>
          <a:off x="762000" y="3030538"/>
          <a:ext cx="1692275" cy="519112"/>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bl>
          </a:graphicData>
        </a:graphic>
      </p:graphicFrame>
      <p:graphicFrame>
        <p:nvGraphicFramePr>
          <p:cNvPr id="12" name="Group 54"/>
          <p:cNvGraphicFramePr>
            <a:graphicFrameLocks noGrp="1"/>
          </p:cNvGraphicFramePr>
          <p:nvPr>
            <p:extLst>
              <p:ext uri="{D42A27DB-BD31-4B8C-83A1-F6EECF244321}">
                <p14:modId xmlns:p14="http://schemas.microsoft.com/office/powerpoint/2010/main" val="2837743682"/>
              </p:ext>
            </p:extLst>
          </p:nvPr>
        </p:nvGraphicFramePr>
        <p:xfrm>
          <a:off x="3444875" y="2667000"/>
          <a:ext cx="1692275" cy="1554378"/>
        </p:xfrm>
        <a:graphic>
          <a:graphicData uri="http://schemas.openxmlformats.org/drawingml/2006/table">
            <a:tbl>
              <a:tblPr/>
              <a:tblGrid>
                <a:gridCol w="565150">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tblGrid>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bl>
          </a:graphicData>
        </a:graphic>
      </p:graphicFrame>
      <p:sp>
        <p:nvSpPr>
          <p:cNvPr id="13" name="Text Box 72"/>
          <p:cNvSpPr txBox="1">
            <a:spLocks noChangeArrowheads="1"/>
          </p:cNvSpPr>
          <p:nvPr/>
        </p:nvSpPr>
        <p:spPr bwMode="auto">
          <a:xfrm>
            <a:off x="2717800" y="30607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cs typeface="Times New Roman" pitchFamily="18" charset="0"/>
              </a:rPr>
              <a:t>×</a:t>
            </a:r>
          </a:p>
        </p:txBody>
      </p:sp>
      <p:graphicFrame>
        <p:nvGraphicFramePr>
          <p:cNvPr id="14" name="Group 73"/>
          <p:cNvGraphicFramePr>
            <a:graphicFrameLocks noGrp="1"/>
          </p:cNvGraphicFramePr>
          <p:nvPr>
            <p:extLst>
              <p:ext uri="{D42A27DB-BD31-4B8C-83A1-F6EECF244321}">
                <p14:modId xmlns:p14="http://schemas.microsoft.com/office/powerpoint/2010/main" val="433751305"/>
              </p:ext>
            </p:extLst>
          </p:nvPr>
        </p:nvGraphicFramePr>
        <p:xfrm>
          <a:off x="5707062" y="3017838"/>
          <a:ext cx="2851150" cy="517956"/>
        </p:xfrm>
        <a:graphic>
          <a:graphicData uri="http://schemas.openxmlformats.org/drawingml/2006/table">
            <a:tbl>
              <a:tblPr/>
              <a:tblGrid>
                <a:gridCol w="952500">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gridCol w="949325">
                  <a:extLst>
                    <a:ext uri="{9D8B030D-6E8A-4147-A177-3AD203B41FA5}">
                      <a16:colId xmlns:a16="http://schemas.microsoft.com/office/drawing/2014/main" val="20002"/>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-y</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Text Box 83"/>
          <p:cNvSpPr txBox="1">
            <a:spLocks noChangeArrowheads="1"/>
          </p:cNvSpPr>
          <p:nvPr/>
        </p:nvSpPr>
        <p:spPr bwMode="auto">
          <a:xfrm>
            <a:off x="5238750" y="3073400"/>
            <a:ext cx="41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spcBef>
                <a:spcPts val="800"/>
              </a:spcBef>
              <a:spcAft>
                <a:spcPts val="800"/>
              </a:spcAft>
            </a:pPr>
            <a:r>
              <a:rPr lang="en-US" sz="2800" dirty="0" err="1">
                <a:latin typeface="Calibri (Body)"/>
                <a:cs typeface="Calibri" pitchFamily="34" charset="0"/>
              </a:rPr>
              <a:t>ContentAlignment</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FontStyle</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GraphicsUnit</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KnowColor</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RotateFlipType</a:t>
            </a:r>
            <a:endParaRPr lang="en-US" sz="2800" dirty="0">
              <a:latin typeface="Calibri (Body)"/>
              <a:cs typeface="Calibri" pitchFamily="34" charset="0"/>
            </a:endParaRPr>
          </a:p>
          <a:p>
            <a:pPr>
              <a:spcBef>
                <a:spcPts val="800"/>
              </a:spcBef>
              <a:spcAft>
                <a:spcPts val="800"/>
              </a:spcAft>
            </a:pPr>
            <a:r>
              <a:rPr lang="en-US" sz="2800" dirty="0" err="1">
                <a:latin typeface="Calibri (Body)"/>
                <a:cs typeface="Calibri" pitchFamily="34" charset="0"/>
              </a:rPr>
              <a:t>StringAlignment</a:t>
            </a:r>
            <a:endParaRPr lang="en-US" sz="2800" dirty="0">
              <a:latin typeface="Calibri (Body)"/>
              <a:cs typeface="Calibri" pitchFamily="34" charset="0"/>
            </a:endParaRPr>
          </a:p>
          <a:p>
            <a:pPr>
              <a:spcBef>
                <a:spcPts val="800"/>
              </a:spcBef>
              <a:spcAft>
                <a:spcPts val="800"/>
              </a:spcAft>
            </a:pPr>
            <a:r>
              <a:rPr lang="en-US" sz="2800" dirty="0">
                <a:latin typeface="Calibri (Body)"/>
                <a:cs typeface="Calibri" pitchFamily="34" charset="0"/>
              </a:rPr>
              <a:t>…..</a:t>
            </a:r>
          </a:p>
        </p:txBody>
      </p:sp>
      <p:sp>
        <p:nvSpPr>
          <p:cNvPr id="7" name="Title 6"/>
          <p:cNvSpPr>
            <a:spLocks noGrp="1"/>
          </p:cNvSpPr>
          <p:nvPr>
            <p:ph type="title"/>
          </p:nvPr>
        </p:nvSpPr>
        <p:spPr>
          <a:xfrm>
            <a:off x="457200" y="0"/>
            <a:ext cx="8229600" cy="1143000"/>
          </a:xfrm>
        </p:spPr>
        <p:txBody>
          <a:bodyPr/>
          <a:lstStyle/>
          <a:p>
            <a:r>
              <a:rPr lang="en-US" b="1"/>
              <a:t>Một số enumeration</a:t>
            </a:r>
          </a:p>
        </p:txBody>
      </p:sp>
    </p:spTree>
    <p:extLst>
      <p:ext uri="{BB962C8B-B14F-4D97-AF65-F5344CB8AC3E}">
        <p14:creationId xmlns:p14="http://schemas.microsoft.com/office/powerpoint/2010/main" val="11283925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fontAlgn="base">
              <a:spcAft>
                <a:spcPct val="0"/>
              </a:spcAft>
            </a:pPr>
            <a:r>
              <a:rPr lang="en-US" sz="2400" dirty="0" err="1">
                <a:latin typeface="Calibri (Body)"/>
              </a:rPr>
              <a:t>Tại</a:t>
            </a:r>
            <a:r>
              <a:rPr lang="en-US" sz="2400" dirty="0">
                <a:latin typeface="Calibri (Body)"/>
              </a:rPr>
              <a:t> </a:t>
            </a:r>
            <a:r>
              <a:rPr lang="en-US" sz="2400" dirty="0" err="1">
                <a:latin typeface="Calibri (Body)"/>
              </a:rPr>
              <a:t>sao</a:t>
            </a:r>
            <a:r>
              <a:rPr lang="en-US" sz="2400" dirty="0">
                <a:latin typeface="Calibri (Body)"/>
              </a:rPr>
              <a:t> </a:t>
            </a:r>
            <a:r>
              <a:rPr lang="en-US" sz="2400" dirty="0" err="1">
                <a:latin typeface="Calibri (Body)"/>
              </a:rPr>
              <a:t>dùng</a:t>
            </a:r>
            <a:r>
              <a:rPr lang="en-US" sz="2400" dirty="0">
                <a:latin typeface="Calibri (Body)"/>
              </a:rPr>
              <a:t> </a:t>
            </a:r>
            <a:r>
              <a:rPr lang="en-US" sz="2400" dirty="0" err="1">
                <a:latin typeface="Calibri (Body)"/>
              </a:rPr>
              <a:t>nhân</a:t>
            </a:r>
            <a:r>
              <a:rPr lang="en-US" sz="2400" dirty="0">
                <a:latin typeface="Calibri (Body)"/>
              </a:rPr>
              <a:t> ma </a:t>
            </a:r>
            <a:r>
              <a:rPr lang="en-US" sz="2400" dirty="0" err="1">
                <a:latin typeface="Calibri (Body)"/>
              </a:rPr>
              <a:t>trận</a:t>
            </a:r>
            <a:r>
              <a:rPr lang="en-US" sz="2400" dirty="0">
                <a:latin typeface="Calibri (Body)"/>
              </a:rPr>
              <a:t> </a:t>
            </a:r>
            <a:r>
              <a:rPr lang="en-US" sz="2400" dirty="0" err="1">
                <a:latin typeface="Calibri (Body)"/>
              </a:rPr>
              <a:t>mà</a:t>
            </a:r>
            <a:r>
              <a:rPr lang="en-US" sz="2400" dirty="0">
                <a:latin typeface="Calibri (Body)"/>
              </a:rPr>
              <a:t> </a:t>
            </a:r>
            <a:r>
              <a:rPr lang="en-US" sz="2400" dirty="0" err="1">
                <a:latin typeface="Calibri (Body)"/>
              </a:rPr>
              <a:t>không</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trực</a:t>
            </a:r>
            <a:r>
              <a:rPr lang="en-US" sz="2400" dirty="0">
                <a:latin typeface="Calibri (Body)"/>
              </a:rPr>
              <a:t> </a:t>
            </a:r>
            <a:r>
              <a:rPr lang="en-US" sz="2400" dirty="0" err="1">
                <a:latin typeface="Calibri (Body)"/>
              </a:rPr>
              <a:t>tiếp</a:t>
            </a:r>
            <a:r>
              <a:rPr lang="en-US" sz="2400" dirty="0">
                <a:latin typeface="Calibri (Body)"/>
              </a:rPr>
              <a:t>?</a:t>
            </a:r>
          </a:p>
          <a:p>
            <a:pPr algn="just" fontAlgn="base">
              <a:spcAft>
                <a:spcPct val="0"/>
              </a:spcAft>
            </a:pPr>
            <a:r>
              <a:rPr lang="en-US" sz="2400" dirty="0">
                <a:latin typeface="Calibri (Body)"/>
              </a:rPr>
              <a:t>Ma </a:t>
            </a:r>
            <a:r>
              <a:rPr lang="en-US" sz="2400" dirty="0" err="1">
                <a:latin typeface="Calibri (Body)"/>
              </a:rPr>
              <a:t>trận</a:t>
            </a:r>
            <a:r>
              <a:rPr lang="en-US" sz="2400" dirty="0">
                <a:latin typeface="Calibri (Body)"/>
              </a:rPr>
              <a:t> </a:t>
            </a:r>
            <a:r>
              <a:rPr lang="en-US" sz="2400" dirty="0" err="1">
                <a:latin typeface="Calibri (Body)"/>
              </a:rPr>
              <a:t>có</a:t>
            </a:r>
            <a:r>
              <a:rPr lang="en-US" sz="2400" dirty="0">
                <a:latin typeface="Calibri (Body)"/>
              </a:rPr>
              <a:t> </a:t>
            </a:r>
            <a:r>
              <a:rPr lang="en-US" sz="2400" dirty="0" err="1">
                <a:latin typeface="Calibri (Body)"/>
              </a:rPr>
              <a:t>khả</a:t>
            </a:r>
            <a:r>
              <a:rPr lang="en-US" sz="2400" dirty="0">
                <a:latin typeface="Calibri (Body)"/>
              </a:rPr>
              <a:t> </a:t>
            </a:r>
            <a:r>
              <a:rPr lang="en-US" sz="2400" dirty="0" err="1">
                <a:latin typeface="Calibri (Body)"/>
              </a:rPr>
              <a:t>năng</a:t>
            </a:r>
            <a:r>
              <a:rPr lang="en-US" sz="2400" dirty="0">
                <a:latin typeface="Calibri (Body)"/>
              </a:rPr>
              <a:t> “</a:t>
            </a:r>
            <a:r>
              <a:rPr lang="en-US" sz="2400" dirty="0" err="1">
                <a:latin typeface="Calibri (Body)"/>
              </a:rPr>
              <a:t>ghép</a:t>
            </a:r>
            <a:r>
              <a:rPr lang="en-US" sz="2400" dirty="0">
                <a:latin typeface="Calibri (Body)"/>
              </a:rPr>
              <a:t>” </a:t>
            </a:r>
            <a:r>
              <a:rPr lang="en-US" sz="2400" dirty="0" err="1">
                <a:latin typeface="Calibri (Body)"/>
              </a:rPr>
              <a:t>nhiều</a:t>
            </a:r>
            <a:r>
              <a:rPr lang="en-US" sz="2400" dirty="0">
                <a:latin typeface="Calibri (Body)"/>
              </a:rPr>
              <a:t> </a:t>
            </a:r>
            <a:r>
              <a:rPr lang="en-US" sz="2400" dirty="0" err="1">
                <a:latin typeface="Calibri (Body)"/>
              </a:rPr>
              <a:t>phép</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r>
              <a:rPr lang="en-US" sz="2400" dirty="0">
                <a:latin typeface="Calibri (Body)"/>
              </a:rPr>
              <a:t> </a:t>
            </a:r>
            <a:r>
              <a:rPr lang="en-US" sz="2400" dirty="0" err="1">
                <a:latin typeface="Calibri (Body)"/>
              </a:rPr>
              <a:t>làm</a:t>
            </a:r>
            <a:r>
              <a:rPr lang="en-US" sz="2400" dirty="0">
                <a:latin typeface="Calibri (Body)"/>
              </a:rPr>
              <a:t> 1. </a:t>
            </a:r>
          </a:p>
          <a:p>
            <a:pPr algn="just" fontAlgn="base">
              <a:spcAft>
                <a:spcPct val="0"/>
              </a:spcAft>
            </a:pPr>
            <a:r>
              <a:rPr lang="en-US" sz="2400" dirty="0" err="1">
                <a:latin typeface="Calibri (Body)"/>
              </a:rPr>
              <a:t>Để</a:t>
            </a:r>
            <a:r>
              <a:rPr lang="en-US" sz="2400" dirty="0">
                <a:latin typeface="Calibri (Body)"/>
              </a:rPr>
              <a:t> </a:t>
            </a:r>
            <a:r>
              <a:rPr lang="en-US" sz="2400" dirty="0" err="1">
                <a:latin typeface="Calibri (Body)"/>
              </a:rPr>
              <a:t>làm</a:t>
            </a:r>
            <a:r>
              <a:rPr lang="en-US" sz="2400" dirty="0">
                <a:latin typeface="Calibri (Body)"/>
              </a:rPr>
              <a:t> 100 </a:t>
            </a:r>
            <a:r>
              <a:rPr lang="en-US" sz="2400" dirty="0" err="1">
                <a:latin typeface="Calibri (Body)"/>
              </a:rPr>
              <a:t>phép</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r>
              <a:rPr lang="en-US" sz="2400" dirty="0">
                <a:latin typeface="Calibri (Body)"/>
              </a:rPr>
              <a:t> </a:t>
            </a:r>
            <a:r>
              <a:rPr lang="en-US" sz="2400" dirty="0" err="1">
                <a:latin typeface="Calibri (Body)"/>
              </a:rPr>
              <a:t>cùng</a:t>
            </a:r>
            <a:r>
              <a:rPr lang="en-US" sz="2400" dirty="0">
                <a:latin typeface="Calibri (Body)"/>
              </a:rPr>
              <a:t> </a:t>
            </a:r>
            <a:r>
              <a:rPr lang="en-US" sz="2400" dirty="0" err="1">
                <a:latin typeface="Calibri (Body)"/>
              </a:rPr>
              <a:t>lúc</a:t>
            </a:r>
            <a:r>
              <a:rPr lang="en-US" sz="2400" dirty="0">
                <a:latin typeface="Calibri (Body)"/>
              </a:rPr>
              <a:t>, </a:t>
            </a:r>
            <a:r>
              <a:rPr lang="en-US" sz="2400" dirty="0" err="1">
                <a:latin typeface="Calibri (Body)"/>
              </a:rPr>
              <a:t>chỉ</a:t>
            </a:r>
            <a:r>
              <a:rPr lang="en-US" sz="2400" dirty="0">
                <a:latin typeface="Calibri (Body)"/>
              </a:rPr>
              <a:t> </a:t>
            </a:r>
            <a:r>
              <a:rPr lang="en-US" sz="2400" dirty="0" err="1">
                <a:latin typeface="Calibri (Body)"/>
              </a:rPr>
              <a:t>cần</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tích</a:t>
            </a:r>
            <a:r>
              <a:rPr lang="en-US" sz="2400" dirty="0">
                <a:latin typeface="Calibri (Body)"/>
              </a:rPr>
              <a:t> </a:t>
            </a:r>
            <a:r>
              <a:rPr lang="en-US" sz="2400" dirty="0" err="1">
                <a:latin typeface="Calibri (Body)"/>
              </a:rPr>
              <a:t>của</a:t>
            </a:r>
            <a:r>
              <a:rPr lang="en-US" sz="2400" dirty="0">
                <a:latin typeface="Calibri (Body)"/>
              </a:rPr>
              <a:t> 100 ma </a:t>
            </a:r>
            <a:r>
              <a:rPr lang="en-US" sz="2400" dirty="0" err="1">
                <a:latin typeface="Calibri (Body)"/>
              </a:rPr>
              <a:t>trận</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r>
              <a:rPr lang="en-US" sz="2400" dirty="0">
                <a:latin typeface="Calibri (Body)"/>
              </a:rPr>
              <a:t>, </a:t>
            </a:r>
            <a:r>
              <a:rPr lang="en-US" sz="2400" dirty="0" err="1">
                <a:latin typeface="Calibri (Body)"/>
              </a:rPr>
              <a:t>sau</a:t>
            </a:r>
            <a:r>
              <a:rPr lang="en-US" sz="2400" dirty="0">
                <a:latin typeface="Calibri (Body)"/>
              </a:rPr>
              <a:t> </a:t>
            </a:r>
            <a:r>
              <a:rPr lang="en-US" sz="2400" dirty="0" err="1">
                <a:latin typeface="Calibri (Body)"/>
              </a:rPr>
              <a:t>cùng</a:t>
            </a:r>
            <a:r>
              <a:rPr lang="en-US" sz="2400" dirty="0">
                <a:latin typeface="Calibri (Body)"/>
              </a:rPr>
              <a:t> </a:t>
            </a:r>
            <a:r>
              <a:rPr lang="en-US" sz="2400" dirty="0" err="1">
                <a:latin typeface="Calibri (Body)"/>
              </a:rPr>
              <a:t>nhân</a:t>
            </a:r>
            <a:r>
              <a:rPr lang="en-US" sz="2400" dirty="0">
                <a:latin typeface="Calibri (Body)"/>
              </a:rPr>
              <a:t> ma </a:t>
            </a:r>
            <a:r>
              <a:rPr lang="en-US" sz="2400" dirty="0" err="1">
                <a:latin typeface="Calibri (Body)"/>
              </a:rPr>
              <a:t>trận</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điểm</a:t>
            </a:r>
            <a:r>
              <a:rPr lang="en-US" sz="2400" dirty="0">
                <a:latin typeface="Calibri (Body)"/>
              </a:rPr>
              <a:t> </a:t>
            </a:r>
            <a:r>
              <a:rPr lang="en-US" sz="2400" dirty="0" err="1">
                <a:latin typeface="Calibri (Body)"/>
              </a:rPr>
              <a:t>và</a:t>
            </a:r>
            <a:r>
              <a:rPr lang="en-US" sz="2400" dirty="0">
                <a:latin typeface="Calibri (Body)"/>
              </a:rPr>
              <a:t> ma </a:t>
            </a:r>
            <a:r>
              <a:rPr lang="en-US" sz="2400" dirty="0" err="1">
                <a:latin typeface="Calibri (Body)"/>
              </a:rPr>
              <a:t>trận</a:t>
            </a:r>
            <a:r>
              <a:rPr lang="en-US" sz="2400" dirty="0">
                <a:latin typeface="Calibri (Body)"/>
              </a:rPr>
              <a:t> </a:t>
            </a:r>
            <a:r>
              <a:rPr lang="en-US" sz="2400" dirty="0" err="1">
                <a:latin typeface="Calibri (Body)"/>
              </a:rPr>
              <a:t>tích</a:t>
            </a:r>
            <a:endParaRPr lang="en-US" sz="2400" dirty="0">
              <a:latin typeface="Calibri (Body)"/>
            </a:endParaRPr>
          </a:p>
          <a:p>
            <a:pPr algn="just" fontAlgn="base">
              <a:spcAft>
                <a:spcPct val="0"/>
              </a:spcAft>
            </a:pPr>
            <a:r>
              <a:rPr lang="en-US" sz="2400" dirty="0" err="1">
                <a:latin typeface="Calibri (Body)"/>
                <a:sym typeface="Symbol" pitchFamily="18" charset="2"/>
              </a:rPr>
              <a:t>Như</a:t>
            </a:r>
            <a:r>
              <a:rPr lang="en-US" sz="2400" dirty="0">
                <a:latin typeface="Calibri (Body)"/>
                <a:sym typeface="Symbol" pitchFamily="18" charset="2"/>
              </a:rPr>
              <a:t> </a:t>
            </a:r>
            <a:r>
              <a:rPr lang="en-US" sz="2400" dirty="0" err="1">
                <a:latin typeface="Calibri (Body)"/>
                <a:sym typeface="Symbol" pitchFamily="18" charset="2"/>
              </a:rPr>
              <a:t>vậy</a:t>
            </a:r>
            <a:r>
              <a:rPr lang="en-US" sz="2400" dirty="0">
                <a:latin typeface="Calibri (Body)"/>
                <a:sym typeface="Symbol" pitchFamily="18" charset="2"/>
              </a:rPr>
              <a:t> </a:t>
            </a:r>
            <a:r>
              <a:rPr lang="en-US" sz="2400" dirty="0" err="1">
                <a:latin typeface="Calibri (Body)"/>
                <a:sym typeface="Symbol" pitchFamily="18" charset="2"/>
              </a:rPr>
              <a:t>vẫn</a:t>
            </a:r>
            <a:r>
              <a:rPr lang="en-US" sz="2400" dirty="0">
                <a:latin typeface="Calibri (Body)"/>
                <a:sym typeface="Symbol" pitchFamily="18" charset="2"/>
              </a:rPr>
              <a:t> </a:t>
            </a:r>
            <a:r>
              <a:rPr lang="en-US" sz="2400" dirty="0" err="1">
                <a:latin typeface="Calibri (Body)"/>
                <a:sym typeface="Symbol" pitchFamily="18" charset="2"/>
              </a:rPr>
              <a:t>phải</a:t>
            </a:r>
            <a:r>
              <a:rPr lang="en-US" sz="2400" dirty="0">
                <a:latin typeface="Calibri (Body)"/>
                <a:sym typeface="Symbol" pitchFamily="18" charset="2"/>
              </a:rPr>
              <a:t> </a:t>
            </a:r>
            <a:r>
              <a:rPr lang="en-US" sz="2400" dirty="0" err="1">
                <a:latin typeface="Calibri (Body)"/>
                <a:sym typeface="Symbol" pitchFamily="18" charset="2"/>
              </a:rPr>
              <a:t>nhân</a:t>
            </a:r>
            <a:r>
              <a:rPr lang="en-US" sz="2400" dirty="0">
                <a:latin typeface="Calibri (Body)"/>
                <a:sym typeface="Symbol" pitchFamily="18" charset="2"/>
              </a:rPr>
              <a:t> </a:t>
            </a:r>
            <a:r>
              <a:rPr lang="en-US" sz="2400" dirty="0" err="1">
                <a:latin typeface="Calibri (Body)"/>
                <a:sym typeface="Symbol" pitchFamily="18" charset="2"/>
              </a:rPr>
              <a:t>nhiều</a:t>
            </a:r>
            <a:r>
              <a:rPr lang="en-US" sz="2400" dirty="0">
                <a:latin typeface="Calibri (Body)"/>
                <a:sym typeface="Symbol" pitchFamily="18" charset="2"/>
              </a:rPr>
              <a:t> </a:t>
            </a:r>
            <a:r>
              <a:rPr lang="en-US" sz="2400" dirty="0" err="1">
                <a:latin typeface="Calibri (Body)"/>
                <a:sym typeface="Symbol" pitchFamily="18" charset="2"/>
              </a:rPr>
              <a:t>lần</a:t>
            </a:r>
            <a:r>
              <a:rPr lang="en-US" sz="2400" dirty="0">
                <a:latin typeface="Calibri (Body)"/>
                <a:sym typeface="Symbol" pitchFamily="18" charset="2"/>
              </a:rPr>
              <a:t>???? </a:t>
            </a:r>
          </a:p>
          <a:p>
            <a:pPr algn="just" fontAlgn="base">
              <a:spcAft>
                <a:spcPct val="0"/>
              </a:spcAft>
            </a:pPr>
            <a:r>
              <a:rPr lang="en-US" sz="2400" dirty="0" err="1">
                <a:solidFill>
                  <a:srgbClr val="FF0000"/>
                </a:solidFill>
                <a:latin typeface="Calibri (Body)"/>
                <a:sym typeface="Symbol" pitchFamily="18" charset="2"/>
              </a:rPr>
              <a:t>Đừng</a:t>
            </a:r>
            <a:r>
              <a:rPr lang="en-US" sz="2400" dirty="0">
                <a:solidFill>
                  <a:srgbClr val="FF0000"/>
                </a:solidFill>
                <a:latin typeface="Calibri (Body)"/>
                <a:sym typeface="Symbol" pitchFamily="18" charset="2"/>
              </a:rPr>
              <a:t> </a:t>
            </a:r>
            <a:r>
              <a:rPr lang="en-US" sz="2400" dirty="0" err="1">
                <a:solidFill>
                  <a:srgbClr val="FF0000"/>
                </a:solidFill>
                <a:latin typeface="Calibri (Body)"/>
                <a:sym typeface="Symbol" pitchFamily="18" charset="2"/>
              </a:rPr>
              <a:t>quên</a:t>
            </a:r>
            <a:r>
              <a:rPr lang="en-US" sz="2400" dirty="0">
                <a:solidFill>
                  <a:srgbClr val="FF0000"/>
                </a:solidFill>
                <a:latin typeface="Calibri (Body)"/>
                <a:sym typeface="Symbol" pitchFamily="18" charset="2"/>
              </a:rPr>
              <a:t>:</a:t>
            </a:r>
            <a:r>
              <a:rPr lang="en-US" sz="2400" dirty="0">
                <a:latin typeface="Calibri (Body)"/>
                <a:sym typeface="Symbol" pitchFamily="18" charset="2"/>
              </a:rPr>
              <a:t> </a:t>
            </a:r>
            <a:r>
              <a:rPr lang="en-US" sz="2400" dirty="0" err="1">
                <a:latin typeface="Calibri (Body)"/>
                <a:sym typeface="Symbol" pitchFamily="18" charset="2"/>
              </a:rPr>
              <a:t>một</a:t>
            </a:r>
            <a:r>
              <a:rPr lang="en-US" sz="2400" dirty="0">
                <a:latin typeface="Calibri (Body)"/>
                <a:sym typeface="Symbol" pitchFamily="18" charset="2"/>
              </a:rPr>
              <a:t> </a:t>
            </a:r>
            <a:r>
              <a:rPr lang="en-US" sz="2400" dirty="0" err="1">
                <a:latin typeface="Calibri (Body)"/>
                <a:sym typeface="Symbol" pitchFamily="18" charset="2"/>
              </a:rPr>
              <a:t>hình</a:t>
            </a:r>
            <a:r>
              <a:rPr lang="en-US" sz="2400" dirty="0">
                <a:latin typeface="Calibri (Body)"/>
                <a:sym typeface="Symbol" pitchFamily="18" charset="2"/>
              </a:rPr>
              <a:t> </a:t>
            </a:r>
            <a:r>
              <a:rPr lang="en-US" sz="2400" dirty="0" err="1">
                <a:latin typeface="Calibri (Body)"/>
                <a:sym typeface="Symbol" pitchFamily="18" charset="2"/>
              </a:rPr>
              <a:t>có</a:t>
            </a:r>
            <a:r>
              <a:rPr lang="en-US" sz="2400" dirty="0">
                <a:latin typeface="Calibri (Body)"/>
                <a:sym typeface="Symbol" pitchFamily="18" charset="2"/>
              </a:rPr>
              <a:t> </a:t>
            </a:r>
            <a:r>
              <a:rPr lang="en-US" sz="2400" dirty="0" err="1">
                <a:latin typeface="Calibri (Body)"/>
                <a:sym typeface="Symbol" pitchFamily="18" charset="2"/>
              </a:rPr>
              <a:t>nhiều</a:t>
            </a:r>
            <a:r>
              <a:rPr lang="en-US" sz="2400" dirty="0">
                <a:latin typeface="Calibri (Body)"/>
                <a:sym typeface="Symbol" pitchFamily="18" charset="2"/>
              </a:rPr>
              <a:t> </a:t>
            </a:r>
            <a:r>
              <a:rPr lang="en-US" sz="2400" dirty="0" err="1">
                <a:latin typeface="Calibri (Body)"/>
                <a:sym typeface="Symbol" pitchFamily="18" charset="2"/>
              </a:rPr>
              <a:t>điểm</a:t>
            </a:r>
            <a:endParaRPr lang="en-US" sz="2400" dirty="0">
              <a:latin typeface="Calibri (Body)"/>
              <a:sym typeface="Symbol" pitchFamily="18" charset="2"/>
            </a:endParaRPr>
          </a:p>
          <a:p>
            <a:pPr algn="just" fontAlgn="base">
              <a:spcAft>
                <a:spcPct val="0"/>
              </a:spcAft>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normAutofit fontScale="90000"/>
          </a:bodyPr>
          <a:lstStyle/>
          <a:p>
            <a:r>
              <a:rPr lang="en-US" b="1"/>
              <a:t>Biến đổi tọa độ điểm bằng ma trận</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34400" cy="4953000"/>
          </a:xfrm>
        </p:spPr>
        <p:txBody>
          <a:bodyPr>
            <a:noAutofit/>
          </a:bodyPr>
          <a:lstStyle/>
          <a:p>
            <a:pPr algn="just" fontAlgn="base">
              <a:spcAft>
                <a:spcPct val="0"/>
              </a:spcAft>
            </a:pPr>
            <a:r>
              <a:rPr lang="en-US" sz="2400">
                <a:latin typeface="Calibri (Body)"/>
              </a:rPr>
              <a:t>Lớp </a:t>
            </a:r>
            <a:r>
              <a:rPr lang="en-US" sz="2400">
                <a:solidFill>
                  <a:srgbClr val="0066FF"/>
                </a:solidFill>
                <a:latin typeface="Calibri (Body)"/>
              </a:rPr>
              <a:t>Matrix</a:t>
            </a:r>
            <a:r>
              <a:rPr lang="en-US" sz="2400">
                <a:latin typeface="Calibri (Body)"/>
              </a:rPr>
              <a:t> của GDI+ có sẵn tất cả các phương thức cần thiết để thao tác trên ma trận biến đổi. </a:t>
            </a:r>
          </a:p>
          <a:p>
            <a:pPr marL="742950" lvl="2" indent="-342900" algn="just" fontAlgn="base">
              <a:spcAft>
                <a:spcPct val="0"/>
              </a:spcAft>
              <a:buFont typeface="Wingdings" pitchFamily="2" charset="2"/>
              <a:buChar char="§"/>
            </a:pPr>
            <a:r>
              <a:rPr lang="en-US" sz="2200">
                <a:latin typeface="Calibri (Body)"/>
              </a:rPr>
              <a:t>Multiply: nhân một ma trận biến đổi với ma trận hiện tại</a:t>
            </a:r>
          </a:p>
          <a:p>
            <a:pPr marL="742950" lvl="2" indent="-342900" algn="just" fontAlgn="base">
              <a:spcAft>
                <a:spcPct val="0"/>
              </a:spcAft>
              <a:buFont typeface="Wingdings" pitchFamily="2" charset="2"/>
              <a:buChar char="§"/>
            </a:pPr>
            <a:r>
              <a:rPr lang="en-US" sz="2200">
                <a:latin typeface="Calibri (Body)"/>
              </a:rPr>
              <a:t>Scale: nhân một ma trận dãn với ma trận hiện tại</a:t>
            </a:r>
          </a:p>
          <a:p>
            <a:pPr marL="742950" lvl="2" indent="-342900" algn="just" fontAlgn="base">
              <a:spcAft>
                <a:spcPct val="0"/>
              </a:spcAft>
              <a:buFont typeface="Wingdings" pitchFamily="2" charset="2"/>
              <a:buChar char="§"/>
            </a:pPr>
            <a:r>
              <a:rPr lang="en-US" sz="2200">
                <a:latin typeface="Calibri (Body)"/>
              </a:rPr>
              <a:t>Shear: nhân một ma trận kéo với ma trận hiện tại</a:t>
            </a:r>
          </a:p>
          <a:p>
            <a:pPr marL="742950" lvl="2" indent="-342900" algn="just" fontAlgn="base">
              <a:spcAft>
                <a:spcPct val="0"/>
              </a:spcAft>
              <a:buFont typeface="Wingdings" pitchFamily="2" charset="2"/>
              <a:buChar char="§"/>
            </a:pPr>
            <a:r>
              <a:rPr lang="en-US" sz="2200">
                <a:latin typeface="Calibri (Body)"/>
              </a:rPr>
              <a:t>Translate: nhân một ma trận dịch chuyển với ma trận hiện tại</a:t>
            </a:r>
          </a:p>
          <a:p>
            <a:pPr marL="742950" lvl="2" indent="-342900" algn="just" fontAlgn="base">
              <a:spcAft>
                <a:spcPct val="0"/>
              </a:spcAft>
              <a:buFont typeface="Wingdings" pitchFamily="2" charset="2"/>
              <a:buChar char="§"/>
            </a:pPr>
            <a:r>
              <a:rPr lang="en-US" sz="2200">
                <a:latin typeface="Calibri (Body)"/>
              </a:rPr>
              <a:t>Rotate: nhân một ma trận xoay với ma trận hiện tại</a:t>
            </a:r>
          </a:p>
          <a:p>
            <a:pPr marL="742950" lvl="2" indent="-342900" algn="just" fontAlgn="base">
              <a:spcAft>
                <a:spcPct val="0"/>
              </a:spcAft>
              <a:buFont typeface="Wingdings" pitchFamily="2" charset="2"/>
              <a:buChar char="§"/>
            </a:pPr>
            <a:r>
              <a:rPr lang="en-US" sz="2200">
                <a:latin typeface="Calibri (Body)"/>
              </a:rPr>
              <a:t>RotateAt: nhân một ma trận xoay quanh một tâm định trước với ma trận hiện tại.</a:t>
            </a:r>
          </a:p>
          <a:p>
            <a:pPr marL="742950" lvl="2" indent="-342900" algn="just" fontAlgn="base">
              <a:spcAft>
                <a:spcPct val="0"/>
              </a:spcAft>
              <a:buFont typeface="Wingdings" pitchFamily="2" charset="2"/>
              <a:buChar char="§"/>
            </a:pPr>
            <a:r>
              <a:rPr lang="en-US" sz="2200">
                <a:latin typeface="Calibri (Body)"/>
              </a:rPr>
              <a:t>Reset: đặt ma trận về ma trận đơn vị. </a:t>
            </a:r>
          </a:p>
          <a:p>
            <a:pPr algn="just" fontAlgn="base">
              <a:spcAft>
                <a:spcPct val="0"/>
              </a:spcAft>
            </a:pPr>
            <a:r>
              <a:rPr lang="en-US" sz="2400">
                <a:latin typeface="Calibri (Body)"/>
              </a:rPr>
              <a:t>Sau khi tính toán ma trận biến đổi, “áp dụng” ma trận bằng: </a:t>
            </a:r>
          </a:p>
          <a:p>
            <a:pPr marL="342900" lvl="1" indent="-342900" algn="just" fontAlgn="base">
              <a:spcAft>
                <a:spcPct val="0"/>
              </a:spcAft>
              <a:buFont typeface="Arial" pitchFamily="34" charset="0"/>
              <a:buChar char="•"/>
            </a:pPr>
            <a:r>
              <a:rPr lang="en-US" sz="2400">
                <a:latin typeface="Calibri (Body)"/>
              </a:rPr>
              <a:t>Graphics.Transform = &lt;</a:t>
            </a:r>
            <a:r>
              <a:rPr lang="en-US" sz="2400">
                <a:solidFill>
                  <a:srgbClr val="0066FF"/>
                </a:solidFill>
                <a:latin typeface="Calibri (Body)"/>
              </a:rPr>
              <a:t>matrix</a:t>
            </a:r>
            <a:r>
              <a:rPr lang="en-US" sz="2400">
                <a:latin typeface="Calibri (Body)"/>
              </a:rPr>
              <a:t>&gt;</a:t>
            </a:r>
          </a:p>
          <a:p>
            <a:pPr algn="just" fontAlgn="base">
              <a:spcAft>
                <a:spcPct val="0"/>
              </a:spcAft>
            </a:pPr>
            <a:endParaRPr lang="en-US" sz="2400">
              <a:latin typeface="Calibri (Body)"/>
            </a:endParaRPr>
          </a:p>
          <a:p>
            <a:pPr algn="just" fontAlgn="base">
              <a:spcAft>
                <a:spcPct val="0"/>
              </a:spcAft>
            </a:pPr>
            <a:endParaRPr lang="en-US" sz="2400">
              <a:latin typeface="Calibri (Body)"/>
              <a:sym typeface="Symbol" pitchFamily="18" charset="2"/>
            </a:endParaRPr>
          </a:p>
          <a:p>
            <a:pPr algn="just" fontAlgn="base">
              <a:spcAft>
                <a:spcPct val="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Matrix class</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fontAlgn="base">
              <a:spcBef>
                <a:spcPts val="1000"/>
              </a:spcBef>
              <a:spcAft>
                <a:spcPts val="800"/>
              </a:spcAft>
            </a:pPr>
            <a:r>
              <a:rPr lang="en-US" sz="2400">
                <a:latin typeface="Calibri (Body)"/>
              </a:rPr>
              <a:t>Các biến đổi hệ trục có tính toàn cục (có tác dụng trên tất cả đối tượng). Để áp dụng cục bộ trên một đối tượng, dùng </a:t>
            </a:r>
            <a:r>
              <a:rPr lang="en-US" sz="2400" b="1">
                <a:latin typeface="Calibri (Body)"/>
              </a:rPr>
              <a:t>GraphicsPath.Transform(matrix)</a:t>
            </a:r>
          </a:p>
          <a:p>
            <a:pPr algn="just" fontAlgn="base">
              <a:spcBef>
                <a:spcPts val="1000"/>
              </a:spcBef>
              <a:spcAft>
                <a:spcPts val="800"/>
              </a:spcAft>
            </a:pPr>
            <a:r>
              <a:rPr lang="en-US" sz="2400">
                <a:latin typeface="Calibri (Body)"/>
              </a:rPr>
              <a:t>Biến đổi cục bộ thường được dùng để tạo chuyển động cục bộ của một thành phần của một đối tượng. Chẳng hạn, nòng súng của một chiếc xe tăng. </a:t>
            </a:r>
          </a:p>
          <a:p>
            <a:pPr algn="just" fontAlgn="base">
              <a:spcBef>
                <a:spcPts val="1000"/>
              </a:spcBef>
              <a:spcAft>
                <a:spcPts val="800"/>
              </a:spcAft>
            </a:pPr>
            <a:endParaRPr lang="en-US" sz="2400">
              <a:latin typeface="Calibri (Body)"/>
              <a:sym typeface="Symbol" pitchFamily="18" charset="2"/>
            </a:endParaRPr>
          </a:p>
        </p:txBody>
      </p:sp>
      <p:sp>
        <p:nvSpPr>
          <p:cNvPr id="7" name="Title 6"/>
          <p:cNvSpPr>
            <a:spLocks noGrp="1"/>
          </p:cNvSpPr>
          <p:nvPr>
            <p:ph type="title"/>
          </p:nvPr>
        </p:nvSpPr>
        <p:spPr>
          <a:xfrm>
            <a:off x="457200" y="0"/>
            <a:ext cx="8229600" cy="1143000"/>
          </a:xfrm>
        </p:spPr>
        <p:txBody>
          <a:bodyPr/>
          <a:lstStyle/>
          <a:p>
            <a:r>
              <a:rPr lang="en-US" b="1"/>
              <a:t>Biến đổi cục bộ</a:t>
            </a:r>
          </a:p>
        </p:txBody>
      </p:sp>
    </p:spTree>
    <p:extLst>
      <p:ext uri="{BB962C8B-B14F-4D97-AF65-F5344CB8AC3E}">
        <p14:creationId xmlns:p14="http://schemas.microsoft.com/office/powerpoint/2010/main" val="33880145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257800"/>
          </a:xfrm>
        </p:spPr>
        <p:txBody>
          <a:bodyPr>
            <a:noAutofit/>
          </a:bodyPr>
          <a:lstStyle/>
          <a:p>
            <a:pPr algn="just" fontAlgn="base">
              <a:spcBef>
                <a:spcPts val="1000"/>
              </a:spcBef>
              <a:spcAft>
                <a:spcPts val="800"/>
              </a:spcAft>
            </a:pPr>
            <a:r>
              <a:rPr lang="en-US" sz="2400">
                <a:latin typeface="Calibri (Body)"/>
              </a:rPr>
              <a:t>Để chơi các file *.wav có thể sử dụng đối tượng SoundPlayer </a:t>
            </a:r>
            <a:r>
              <a:rPr lang="en-US" sz="2400" smtClean="0">
                <a:latin typeface="Calibri (Body)"/>
              </a:rPr>
              <a:t>có trong System.Media</a:t>
            </a:r>
            <a:endParaRPr lang="en-US" sz="2400">
              <a:latin typeface="Calibri (Body)"/>
            </a:endParaRPr>
          </a:p>
          <a:p>
            <a:pPr algn="just" fontAlgn="base">
              <a:spcBef>
                <a:spcPts val="1000"/>
              </a:spcBef>
              <a:spcAft>
                <a:spcPts val="800"/>
              </a:spcAft>
            </a:pPr>
            <a:r>
              <a:rPr lang="en-US" sz="2400">
                <a:latin typeface="Calibri (Body)"/>
              </a:rPr>
              <a:t>Lớp SoundPlayer cung cấp các hàm và tính chất cơ bản cho việc chạy một file âm thanh.</a:t>
            </a:r>
          </a:p>
          <a:p>
            <a:pPr lvl="1" algn="just" fontAlgn="base">
              <a:spcBef>
                <a:spcPts val="1000"/>
              </a:spcBef>
              <a:spcAft>
                <a:spcPts val="800"/>
              </a:spcAft>
              <a:buFont typeface="Wingdings" pitchFamily="2" charset="2"/>
              <a:buChar char="§"/>
            </a:pPr>
            <a:r>
              <a:rPr lang="en-US" sz="2200">
                <a:latin typeface="Calibri (Body)"/>
              </a:rPr>
              <a:t>SoundLocation: xác định vị trí của file âm thanh có đuôi .wav</a:t>
            </a:r>
          </a:p>
          <a:p>
            <a:pPr lvl="1" algn="just" fontAlgn="base">
              <a:spcBef>
                <a:spcPts val="1000"/>
              </a:spcBef>
              <a:spcAft>
                <a:spcPts val="800"/>
              </a:spcAft>
              <a:buFont typeface="Wingdings" pitchFamily="2" charset="2"/>
              <a:buChar char="§"/>
            </a:pPr>
            <a:r>
              <a:rPr lang="en-US" sz="2200">
                <a:latin typeface="Calibri (Body)"/>
              </a:rPr>
              <a:t>Play(): phát âm thanh của file</a:t>
            </a:r>
          </a:p>
          <a:p>
            <a:pPr lvl="1" algn="just" fontAlgn="base">
              <a:spcBef>
                <a:spcPts val="1000"/>
              </a:spcBef>
              <a:spcAft>
                <a:spcPts val="800"/>
              </a:spcAft>
              <a:buFont typeface="Wingdings" pitchFamily="2" charset="2"/>
              <a:buChar char="§"/>
            </a:pPr>
            <a:r>
              <a:rPr lang="en-US" sz="2200">
                <a:latin typeface="Calibri (Body)"/>
              </a:rPr>
              <a:t>PlayLooping():  chơi lặp đi lặp lại</a:t>
            </a:r>
          </a:p>
          <a:p>
            <a:pPr lvl="1" algn="just" fontAlgn="base">
              <a:spcBef>
                <a:spcPts val="1000"/>
              </a:spcBef>
              <a:spcAft>
                <a:spcPts val="800"/>
              </a:spcAft>
              <a:buFont typeface="Wingdings" pitchFamily="2" charset="2"/>
              <a:buChar char="§"/>
            </a:pPr>
            <a:r>
              <a:rPr lang="en-US" sz="2200">
                <a:latin typeface="Calibri (Body)"/>
              </a:rPr>
              <a:t>Stop(): dừng phát âm thanh</a:t>
            </a:r>
          </a:p>
          <a:p>
            <a:pPr lvl="1" algn="just" fontAlgn="base">
              <a:spcBef>
                <a:spcPts val="1000"/>
              </a:spcBef>
              <a:spcAft>
                <a:spcPts val="800"/>
              </a:spcAft>
              <a:buFont typeface="Wingdings" pitchFamily="2" charset="2"/>
              <a:buChar char="§"/>
            </a:pPr>
            <a:r>
              <a:rPr lang="en-US" sz="2200">
                <a:latin typeface="Calibri (Body)"/>
              </a:rPr>
              <a:t>…</a:t>
            </a:r>
          </a:p>
          <a:p>
            <a:pPr algn="just" fontAlgn="base">
              <a:spcBef>
                <a:spcPts val="1000"/>
              </a:spcBef>
              <a:spcAft>
                <a:spcPts val="8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10943832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lgn="just" fontAlgn="base">
              <a:spcBef>
                <a:spcPts val="1000"/>
              </a:spcBef>
              <a:spcAft>
                <a:spcPts val="800"/>
              </a:spcAft>
              <a:buNone/>
            </a:pPr>
            <a:r>
              <a:rPr lang="en-US" sz="2000" b="1" smtClean="0">
                <a:latin typeface="Courier New" pitchFamily="49" charset="0"/>
                <a:cs typeface="Courier New" pitchFamily="49" charset="0"/>
              </a:rPr>
              <a:t>SoundPlayer </a:t>
            </a:r>
            <a:r>
              <a:rPr lang="en-US" sz="2000" b="1">
                <a:latin typeface="Courier New" pitchFamily="49" charset="0"/>
                <a:cs typeface="Courier New" pitchFamily="49" charset="0"/>
              </a:rPr>
              <a:t>player = new SoundPlayer(); </a:t>
            </a:r>
            <a:endParaRPr lang="en-US" sz="2000" b="1" smtClean="0">
              <a:latin typeface="Courier New" pitchFamily="49" charset="0"/>
              <a:cs typeface="Courier New" pitchFamily="49" charset="0"/>
            </a:endParaRPr>
          </a:p>
          <a:p>
            <a:pPr marL="0" indent="0" algn="just" fontAlgn="base">
              <a:spcBef>
                <a:spcPts val="1000"/>
              </a:spcBef>
              <a:spcAft>
                <a:spcPts val="800"/>
              </a:spcAft>
              <a:buNone/>
            </a:pPr>
            <a:r>
              <a:rPr lang="en-US" sz="2000" b="1">
                <a:latin typeface="Courier New" pitchFamily="49" charset="0"/>
                <a:cs typeface="Courier New" pitchFamily="49" charset="0"/>
              </a:rPr>
              <a:t>player.SoundLocation = </a:t>
            </a:r>
            <a:r>
              <a:rPr lang="en-US" sz="2000" b="1" smtClean="0">
                <a:latin typeface="Courier New" pitchFamily="49" charset="0"/>
                <a:cs typeface="Courier New" pitchFamily="49" charset="0"/>
              </a:rPr>
              <a:t>pathFileName;</a:t>
            </a:r>
          </a:p>
          <a:p>
            <a:pPr marL="0" indent="0" algn="just" fontAlgn="base">
              <a:spcBef>
                <a:spcPts val="1000"/>
              </a:spcBef>
              <a:spcAft>
                <a:spcPts val="800"/>
              </a:spcAft>
              <a:buNone/>
            </a:pPr>
            <a:r>
              <a:rPr lang="en-US" sz="2000" b="1" smtClean="0">
                <a:latin typeface="Courier New" pitchFamily="49" charset="0"/>
                <a:cs typeface="Courier New" pitchFamily="49" charset="0"/>
              </a:rPr>
              <a:t>player.Start();</a:t>
            </a:r>
          </a:p>
          <a:p>
            <a:pPr marL="0" indent="0" algn="just" fontAlgn="base">
              <a:spcBef>
                <a:spcPts val="1000"/>
              </a:spcBef>
              <a:spcAft>
                <a:spcPts val="800"/>
              </a:spcAft>
              <a:buNone/>
            </a:pPr>
            <a:r>
              <a:rPr lang="en-US" sz="2000" b="1" smtClean="0">
                <a:latin typeface="Courier New" pitchFamily="49" charset="0"/>
                <a:cs typeface="Courier New" pitchFamily="49" charset="0"/>
              </a:rPr>
              <a:t>Player.Stop();</a:t>
            </a:r>
            <a:endParaRPr lang="en-US" sz="2000" b="1">
              <a:latin typeface="Courier New" pitchFamily="49" charset="0"/>
              <a:cs typeface="Courier New" pitchFamily="49" charset="0"/>
            </a:endParaRPr>
          </a:p>
          <a:p>
            <a:pPr marL="0" indent="0" algn="just" fontAlgn="base">
              <a:spcBef>
                <a:spcPts val="1000"/>
              </a:spcBef>
              <a:spcAft>
                <a:spcPts val="800"/>
              </a:spcAft>
              <a:buNone/>
            </a:pPr>
            <a:endParaRPr lang="en-US" sz="2000" b="1">
              <a:latin typeface="Courier New" pitchFamily="49" charset="0"/>
              <a:cs typeface="Courier New" pitchFamily="49" charset="0"/>
              <a:sym typeface="Symbol" pitchFamily="18" charset="2"/>
            </a:endParaRP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267200"/>
            <a:ext cx="5148695" cy="129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8346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610600" cy="5181600"/>
          </a:xfrm>
        </p:spPr>
        <p:txBody>
          <a:bodyPr>
            <a:normAutofit lnSpcReduction="10000"/>
          </a:bodyPr>
          <a:lstStyle/>
          <a:p>
            <a:pPr algn="just" fontAlgn="base">
              <a:spcBef>
                <a:spcPts val="1000"/>
              </a:spcBef>
              <a:spcAft>
                <a:spcPts val="800"/>
              </a:spcAft>
            </a:pPr>
            <a:r>
              <a:rPr lang="en-US" sz="2400" dirty="0" err="1">
                <a:latin typeface="Calibri (Body)"/>
                <a:sym typeface="Symbol" pitchFamily="18" charset="2"/>
              </a:rPr>
              <a:t>Để</a:t>
            </a:r>
            <a:r>
              <a:rPr lang="en-US" sz="2400" dirty="0">
                <a:latin typeface="Calibri (Body)"/>
                <a:sym typeface="Symbol" pitchFamily="18" charset="2"/>
              </a:rPr>
              <a:t> </a:t>
            </a:r>
            <a:r>
              <a:rPr lang="en-US" sz="2400" dirty="0" err="1">
                <a:latin typeface="Calibri (Body)"/>
                <a:sym typeface="Symbol" pitchFamily="18" charset="2"/>
              </a:rPr>
              <a:t>có</a:t>
            </a:r>
            <a:r>
              <a:rPr lang="en-US" sz="2400" dirty="0">
                <a:latin typeface="Calibri (Body)"/>
                <a:sym typeface="Symbol" pitchFamily="18" charset="2"/>
              </a:rPr>
              <a:t> </a:t>
            </a:r>
            <a:r>
              <a:rPr lang="en-US" sz="2400" dirty="0" err="1">
                <a:latin typeface="Calibri (Body)"/>
                <a:sym typeface="Symbol" pitchFamily="18" charset="2"/>
              </a:rPr>
              <a:t>thể</a:t>
            </a:r>
            <a:r>
              <a:rPr lang="en-US" sz="2400" dirty="0">
                <a:latin typeface="Calibri (Body)"/>
                <a:sym typeface="Symbol" pitchFamily="18" charset="2"/>
              </a:rPr>
              <a:t> </a:t>
            </a:r>
            <a:r>
              <a:rPr lang="en-US" sz="2400" dirty="0" err="1">
                <a:latin typeface="Calibri (Body)"/>
                <a:sym typeface="Symbol" pitchFamily="18" charset="2"/>
              </a:rPr>
              <a:t>chơi</a:t>
            </a:r>
            <a:r>
              <a:rPr lang="en-US" sz="2400" dirty="0">
                <a:latin typeface="Calibri (Body)"/>
                <a:sym typeface="Symbol" pitchFamily="18" charset="2"/>
              </a:rPr>
              <a:t> </a:t>
            </a:r>
            <a:r>
              <a:rPr lang="en-US" sz="2400" dirty="0" err="1">
                <a:latin typeface="Calibri (Body)"/>
                <a:sym typeface="Symbol" pitchFamily="18" charset="2"/>
              </a:rPr>
              <a:t>một</a:t>
            </a:r>
            <a:r>
              <a:rPr lang="en-US" sz="2400" dirty="0">
                <a:latin typeface="Calibri (Body)"/>
                <a:sym typeface="Symbol" pitchFamily="18" charset="2"/>
              </a:rPr>
              <a:t> </a:t>
            </a:r>
            <a:r>
              <a:rPr lang="en-US" sz="2400" dirty="0" err="1">
                <a:latin typeface="Calibri (Body)"/>
                <a:sym typeface="Symbol" pitchFamily="18" charset="2"/>
              </a:rPr>
              <a:t>số</a:t>
            </a:r>
            <a:r>
              <a:rPr lang="en-US" sz="2400" dirty="0">
                <a:latin typeface="Calibri (Body)"/>
                <a:sym typeface="Symbol" pitchFamily="18" charset="2"/>
              </a:rPr>
              <a:t> file </a:t>
            </a:r>
            <a:r>
              <a:rPr lang="en-US" sz="2400" dirty="0" err="1">
                <a:latin typeface="Calibri (Body)"/>
                <a:sym typeface="Symbol" pitchFamily="18" charset="2"/>
              </a:rPr>
              <a:t>âm</a:t>
            </a:r>
            <a:r>
              <a:rPr lang="en-US" sz="2400" dirty="0">
                <a:latin typeface="Calibri (Body)"/>
                <a:sym typeface="Symbol" pitchFamily="18" charset="2"/>
              </a:rPr>
              <a:t> </a:t>
            </a:r>
            <a:r>
              <a:rPr lang="en-US" sz="2400" dirty="0" err="1">
                <a:latin typeface="Calibri (Body)"/>
                <a:sym typeface="Symbol" pitchFamily="18" charset="2"/>
              </a:rPr>
              <a:t>thanh</a:t>
            </a:r>
            <a:r>
              <a:rPr lang="en-US" sz="2400" dirty="0">
                <a:latin typeface="Calibri (Body)"/>
                <a:sym typeface="Symbol" pitchFamily="18" charset="2"/>
              </a:rPr>
              <a:t> </a:t>
            </a:r>
            <a:r>
              <a:rPr lang="en-US" sz="2400" dirty="0" err="1">
                <a:latin typeface="Calibri (Body)"/>
                <a:sym typeface="Symbol" pitchFamily="18" charset="2"/>
              </a:rPr>
              <a:t>khác</a:t>
            </a:r>
            <a:r>
              <a:rPr lang="en-US" sz="2400" dirty="0">
                <a:latin typeface="Calibri (Body)"/>
                <a:sym typeface="Symbol" pitchFamily="18" charset="2"/>
              </a:rPr>
              <a:t>, </a:t>
            </a:r>
            <a:r>
              <a:rPr lang="en-US" sz="2400" dirty="0" err="1">
                <a:latin typeface="Calibri (Body)"/>
                <a:sym typeface="Symbol" pitchFamily="18" charset="2"/>
              </a:rPr>
              <a:t>có</a:t>
            </a:r>
            <a:r>
              <a:rPr lang="en-US" sz="2400" dirty="0">
                <a:latin typeface="Calibri (Body)"/>
                <a:sym typeface="Symbol" pitchFamily="18" charset="2"/>
              </a:rPr>
              <a:t> </a:t>
            </a:r>
            <a:r>
              <a:rPr lang="en-US" sz="2400" dirty="0" err="1">
                <a:latin typeface="Calibri (Body)"/>
                <a:sym typeface="Symbol" pitchFamily="18" charset="2"/>
              </a:rPr>
              <a:t>thể</a:t>
            </a:r>
            <a:r>
              <a:rPr lang="en-US" sz="2400" dirty="0">
                <a:latin typeface="Calibri (Body)"/>
                <a:sym typeface="Symbol" pitchFamily="18" charset="2"/>
              </a:rPr>
              <a:t> </a:t>
            </a:r>
            <a:r>
              <a:rPr lang="en-US" sz="2400" dirty="0" err="1">
                <a:latin typeface="Calibri (Body)"/>
                <a:sym typeface="Symbol" pitchFamily="18" charset="2"/>
              </a:rPr>
              <a:t>sử</a:t>
            </a:r>
            <a:r>
              <a:rPr lang="en-US" sz="2400" dirty="0">
                <a:latin typeface="Calibri (Body)"/>
                <a:sym typeface="Symbol" pitchFamily="18" charset="2"/>
              </a:rPr>
              <a:t> </a:t>
            </a:r>
            <a:r>
              <a:rPr lang="en-US" sz="2400" dirty="0" err="1">
                <a:latin typeface="Calibri (Body)"/>
                <a:sym typeface="Symbol" pitchFamily="18" charset="2"/>
              </a:rPr>
              <a:t>dụng</a:t>
            </a:r>
            <a:r>
              <a:rPr lang="en-US" sz="2400" dirty="0">
                <a:latin typeface="Calibri (Body)"/>
                <a:sym typeface="Symbol" pitchFamily="18" charset="2"/>
              </a:rPr>
              <a:t> </a:t>
            </a:r>
            <a:r>
              <a:rPr lang="en-US" sz="2400" dirty="0">
                <a:latin typeface="Calibri (Body)"/>
              </a:rPr>
              <a:t>Media Control Interface (MCI)</a:t>
            </a:r>
          </a:p>
          <a:p>
            <a:pPr algn="just" fontAlgn="base">
              <a:spcBef>
                <a:spcPts val="1000"/>
              </a:spcBef>
              <a:spcAft>
                <a:spcPts val="800"/>
              </a:spcAft>
            </a:pPr>
            <a:r>
              <a:rPr lang="en-US" sz="2400" dirty="0">
                <a:latin typeface="Calibri (Body)"/>
                <a:sym typeface="Symbol" pitchFamily="18" charset="2"/>
              </a:rPr>
              <a:t>MCI </a:t>
            </a:r>
            <a:r>
              <a:rPr lang="en-US" sz="2400" dirty="0" err="1">
                <a:latin typeface="Calibri (Body)"/>
                <a:sym typeface="Symbol" pitchFamily="18" charset="2"/>
              </a:rPr>
              <a:t>cung</a:t>
            </a:r>
            <a:r>
              <a:rPr lang="en-US" sz="2400" dirty="0">
                <a:latin typeface="Calibri (Body)"/>
                <a:sym typeface="Symbol" pitchFamily="18" charset="2"/>
              </a:rPr>
              <a:t> </a:t>
            </a:r>
            <a:r>
              <a:rPr lang="en-US" sz="2400" dirty="0" err="1">
                <a:latin typeface="Calibri (Body)"/>
                <a:sym typeface="Symbol" pitchFamily="18" charset="2"/>
              </a:rPr>
              <a:t>cấp</a:t>
            </a:r>
            <a:r>
              <a:rPr lang="en-US" sz="2400" dirty="0">
                <a:latin typeface="Calibri (Body)"/>
                <a:sym typeface="Symbol" pitchFamily="18" charset="2"/>
              </a:rPr>
              <a:t> </a:t>
            </a:r>
            <a:r>
              <a:rPr lang="en-US" sz="2400" dirty="0" err="1">
                <a:latin typeface="Calibri (Body)"/>
                <a:sym typeface="Symbol" pitchFamily="18" charset="2"/>
              </a:rPr>
              <a:t>các</a:t>
            </a:r>
            <a:r>
              <a:rPr lang="en-US" sz="2400" dirty="0">
                <a:latin typeface="Calibri (Body)"/>
                <a:sym typeface="Symbol" pitchFamily="18" charset="2"/>
              </a:rPr>
              <a:t> </a:t>
            </a:r>
            <a:r>
              <a:rPr lang="en-US" sz="2400" dirty="0" err="1">
                <a:latin typeface="Calibri (Body)"/>
                <a:sym typeface="Symbol" pitchFamily="18" charset="2"/>
              </a:rPr>
              <a:t>lệnh</a:t>
            </a:r>
            <a:r>
              <a:rPr lang="en-US" sz="2400" dirty="0">
                <a:latin typeface="Calibri (Body)"/>
                <a:sym typeface="Symbol" pitchFamily="18" charset="2"/>
              </a:rPr>
              <a:t> </a:t>
            </a:r>
            <a:r>
              <a:rPr lang="en-US" sz="2400" dirty="0" err="1">
                <a:latin typeface="Calibri (Body)"/>
                <a:sym typeface="Symbol" pitchFamily="18" charset="2"/>
              </a:rPr>
              <a:t>cho</a:t>
            </a:r>
            <a:r>
              <a:rPr lang="en-US" sz="2400" dirty="0">
                <a:latin typeface="Calibri (Body)"/>
                <a:sym typeface="Symbol" pitchFamily="18" charset="2"/>
              </a:rPr>
              <a:t> </a:t>
            </a:r>
            <a:r>
              <a:rPr lang="en-US" sz="2400" dirty="0" err="1">
                <a:latin typeface="Calibri (Body)"/>
                <a:sym typeface="Symbol" pitchFamily="18" charset="2"/>
              </a:rPr>
              <a:t>việc</a:t>
            </a:r>
            <a:r>
              <a:rPr lang="en-US" sz="2400" dirty="0">
                <a:latin typeface="Calibri (Body)"/>
                <a:sym typeface="Symbol" pitchFamily="18" charset="2"/>
              </a:rPr>
              <a:t> </a:t>
            </a:r>
            <a:r>
              <a:rPr lang="en-US" sz="2400" dirty="0" err="1">
                <a:latin typeface="Calibri (Body)"/>
                <a:sym typeface="Symbol" pitchFamily="18" charset="2"/>
              </a:rPr>
              <a:t>chơi</a:t>
            </a:r>
            <a:r>
              <a:rPr lang="en-US" sz="2400" dirty="0">
                <a:latin typeface="Calibri (Body)"/>
                <a:sym typeface="Symbol" pitchFamily="18" charset="2"/>
              </a:rPr>
              <a:t> </a:t>
            </a:r>
            <a:r>
              <a:rPr lang="en-US" sz="2400" dirty="0" err="1">
                <a:latin typeface="Calibri (Body)"/>
                <a:sym typeface="Symbol" pitchFamily="18" charset="2"/>
              </a:rPr>
              <a:t>các</a:t>
            </a:r>
            <a:r>
              <a:rPr lang="en-US" sz="2400" dirty="0">
                <a:latin typeface="Calibri (Body)"/>
                <a:sym typeface="Symbol" pitchFamily="18" charset="2"/>
              </a:rPr>
              <a:t> file </a:t>
            </a:r>
            <a:r>
              <a:rPr lang="en-US" sz="2400" dirty="0" err="1">
                <a:latin typeface="Calibri (Body)"/>
                <a:sym typeface="Symbol" pitchFamily="18" charset="2"/>
              </a:rPr>
              <a:t>âm</a:t>
            </a:r>
            <a:r>
              <a:rPr lang="en-US" sz="2400" dirty="0">
                <a:latin typeface="Calibri (Body)"/>
                <a:sym typeface="Symbol" pitchFamily="18" charset="2"/>
              </a:rPr>
              <a:t> </a:t>
            </a:r>
            <a:r>
              <a:rPr lang="en-US" sz="2400" dirty="0" err="1">
                <a:latin typeface="Calibri (Body)"/>
                <a:sym typeface="Symbol" pitchFamily="18" charset="2"/>
              </a:rPr>
              <a:t>thanh</a:t>
            </a:r>
            <a:r>
              <a:rPr lang="en-US" sz="2400" dirty="0">
                <a:latin typeface="Calibri (Body)"/>
                <a:sym typeface="Symbol" pitchFamily="18" charset="2"/>
              </a:rPr>
              <a:t> </a:t>
            </a:r>
            <a:r>
              <a:rPr lang="en-US" sz="2400" dirty="0" err="1">
                <a:latin typeface="Calibri (Body)"/>
                <a:sym typeface="Symbol" pitchFamily="18" charset="2"/>
              </a:rPr>
              <a:t>thông</a:t>
            </a:r>
            <a:r>
              <a:rPr lang="en-US" sz="2400" dirty="0">
                <a:latin typeface="Calibri (Body)"/>
                <a:sym typeface="Symbol" pitchFamily="18" charset="2"/>
              </a:rPr>
              <a:t> qua </a:t>
            </a:r>
            <a:r>
              <a:rPr lang="en-US" sz="2400" dirty="0" err="1">
                <a:latin typeface="Calibri (Body)"/>
                <a:sym typeface="Symbol" pitchFamily="18" charset="2"/>
              </a:rPr>
              <a:t>các</a:t>
            </a:r>
            <a:r>
              <a:rPr lang="en-US" sz="2400" dirty="0">
                <a:latin typeface="Calibri (Body)"/>
                <a:sym typeface="Symbol" pitchFamily="18" charset="2"/>
              </a:rPr>
              <a:t> </a:t>
            </a:r>
            <a:r>
              <a:rPr lang="en-US" sz="2400" dirty="0" err="1">
                <a:latin typeface="Calibri (Body)"/>
                <a:sym typeface="Symbol" pitchFamily="18" charset="2"/>
              </a:rPr>
              <a:t>chuỗi</a:t>
            </a:r>
            <a:r>
              <a:rPr lang="en-US" sz="2400" dirty="0">
                <a:latin typeface="Calibri (Body)"/>
                <a:sym typeface="Symbol" pitchFamily="18" charset="2"/>
              </a:rPr>
              <a:t> </a:t>
            </a:r>
            <a:r>
              <a:rPr lang="en-US" sz="2400" dirty="0" err="1">
                <a:latin typeface="Calibri (Body)"/>
                <a:sym typeface="Symbol" pitchFamily="18" charset="2"/>
              </a:rPr>
              <a:t>lệnh</a:t>
            </a:r>
            <a:r>
              <a:rPr lang="en-US" sz="2400" dirty="0">
                <a:latin typeface="Calibri (Body)"/>
                <a:sym typeface="Symbol" pitchFamily="18" charset="2"/>
              </a:rPr>
              <a:t> </a:t>
            </a:r>
            <a:r>
              <a:rPr lang="en-US" sz="2400" dirty="0" err="1">
                <a:latin typeface="Calibri (Body)"/>
                <a:sym typeface="Symbol" pitchFamily="18" charset="2"/>
              </a:rPr>
              <a:t>truyền</a:t>
            </a:r>
            <a:r>
              <a:rPr lang="en-US" sz="2400" dirty="0">
                <a:latin typeface="Calibri (Body)"/>
                <a:sym typeface="Symbol" pitchFamily="18" charset="2"/>
              </a:rPr>
              <a:t> </a:t>
            </a:r>
            <a:r>
              <a:rPr lang="en-US" sz="2400" dirty="0" err="1">
                <a:latin typeface="Calibri (Body)"/>
                <a:sym typeface="Symbol" pitchFamily="18" charset="2"/>
              </a:rPr>
              <a:t>vào</a:t>
            </a:r>
            <a:endParaRPr lang="en-US" sz="2400" dirty="0">
              <a:latin typeface="Calibri (Body)"/>
              <a:sym typeface="Symbol" pitchFamily="18" charset="2"/>
            </a:endParaRPr>
          </a:p>
          <a:p>
            <a:pPr algn="just" fontAlgn="base">
              <a:spcBef>
                <a:spcPts val="1000"/>
              </a:spcBef>
              <a:spcAft>
                <a:spcPts val="800"/>
              </a:spcAft>
            </a:pPr>
            <a:r>
              <a:rPr lang="vi-VN" sz="2400" dirty="0">
                <a:latin typeface="Calibri (Body)"/>
              </a:rPr>
              <a:t>Để sử dụng được MCI</a:t>
            </a:r>
            <a:r>
              <a:rPr lang="en-US" sz="2400" dirty="0">
                <a:latin typeface="Calibri (Body)"/>
              </a:rPr>
              <a:t>, </a:t>
            </a:r>
            <a:r>
              <a:rPr lang="vi-VN" sz="2400" dirty="0">
                <a:latin typeface="Calibri (Body)"/>
              </a:rPr>
              <a:t> cần </a:t>
            </a:r>
            <a:r>
              <a:rPr lang="en-US" sz="2400" dirty="0" err="1">
                <a:latin typeface="Calibri (Body)"/>
              </a:rPr>
              <a:t>bổ</a:t>
            </a:r>
            <a:r>
              <a:rPr lang="en-US" sz="2400" dirty="0">
                <a:latin typeface="Calibri (Body)"/>
              </a:rPr>
              <a:t> sung </a:t>
            </a:r>
            <a:r>
              <a:rPr lang="vi-VN" sz="2400" dirty="0">
                <a:latin typeface="Calibri (Body)"/>
              </a:rPr>
              <a:t>thêm hàm API mciSendString  nằm trong tập tin winmm.dll  của Windows</a:t>
            </a:r>
            <a:r>
              <a:rPr lang="en-US" sz="2400" dirty="0">
                <a:latin typeface="Calibri (Body)"/>
              </a:rPr>
              <a:t> </a:t>
            </a:r>
          </a:p>
          <a:p>
            <a:pPr algn="just" fontAlgn="base">
              <a:spcBef>
                <a:spcPts val="1000"/>
              </a:spcBef>
              <a:spcAft>
                <a:spcPts val="800"/>
              </a:spcAft>
            </a:pPr>
            <a:r>
              <a:rPr lang="en-US" sz="2400" dirty="0" smtClean="0">
                <a:latin typeface="Calibri (Body)"/>
              </a:rPr>
              <a:t>(</a:t>
            </a:r>
            <a:r>
              <a:rPr lang="en-US" sz="2400" dirty="0">
                <a:latin typeface="Calibri (Body)"/>
              </a:rPr>
              <a:t>T</a:t>
            </a:r>
            <a:r>
              <a:rPr lang="vi-VN" sz="2400" dirty="0">
                <a:latin typeface="Calibri (Body)"/>
              </a:rPr>
              <a:t>hêm namespace System.Runtime.InteropServices vào trước khi import tập tin winmm.dll. </a:t>
            </a:r>
            <a:r>
              <a:rPr lang="en-US" sz="2400" dirty="0" smtClean="0">
                <a:latin typeface="Calibri (Body)"/>
              </a:rPr>
              <a:t>)</a:t>
            </a:r>
            <a:endParaRPr lang="en-US" sz="2400" dirty="0">
              <a:latin typeface="Calibri (Body)"/>
              <a:sym typeface="Symbol" pitchFamily="18" charset="2"/>
            </a:endParaRPr>
          </a:p>
          <a:p>
            <a:pPr marL="0" indent="0" fontAlgn="base">
              <a:spcBef>
                <a:spcPts val="400"/>
              </a:spcBef>
              <a:buNone/>
            </a:pPr>
            <a:r>
              <a:rPr lang="en-US" sz="1900" b="1" dirty="0">
                <a:latin typeface="Courier New" pitchFamily="49" charset="0"/>
                <a:cs typeface="Courier New" pitchFamily="49" charset="0"/>
              </a:rPr>
              <a:t>[</a:t>
            </a:r>
            <a:r>
              <a:rPr lang="en-US" sz="1900" b="1" dirty="0" err="1">
                <a:latin typeface="Courier New" pitchFamily="49" charset="0"/>
                <a:cs typeface="Courier New" pitchFamily="49" charset="0"/>
              </a:rPr>
              <a:t>DllImport</a:t>
            </a:r>
            <a:r>
              <a:rPr lang="en-US" sz="1900" b="1" dirty="0">
                <a:latin typeface="Courier New" pitchFamily="49" charset="0"/>
                <a:cs typeface="Courier New" pitchFamily="49" charset="0"/>
              </a:rPr>
              <a:t>("winmm.dll")]</a:t>
            </a:r>
          </a:p>
          <a:p>
            <a:pPr marL="0" indent="0" fontAlgn="base">
              <a:spcBef>
                <a:spcPts val="400"/>
              </a:spcBef>
              <a:buNone/>
            </a:pPr>
            <a:r>
              <a:rPr lang="en-US" sz="1900" b="1" dirty="0">
                <a:latin typeface="Courier New" pitchFamily="49" charset="0"/>
                <a:cs typeface="Courier New" pitchFamily="49" charset="0"/>
              </a:rPr>
              <a:t>private static extern </a:t>
            </a:r>
            <a:r>
              <a:rPr lang="en-US" sz="1900" b="1" dirty="0" err="1">
                <a:latin typeface="Courier New" pitchFamily="49" charset="0"/>
                <a:cs typeface="Courier New" pitchFamily="49" charset="0"/>
              </a:rPr>
              <a:t>int</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mciSendString</a:t>
            </a:r>
            <a:r>
              <a:rPr lang="en-US" sz="1900" b="1" dirty="0">
                <a:latin typeface="Courier New" pitchFamily="49" charset="0"/>
                <a:cs typeface="Courier New" pitchFamily="49" charset="0"/>
              </a:rPr>
              <a:t>(string </a:t>
            </a:r>
            <a:r>
              <a:rPr lang="en-US" sz="1900" b="1" dirty="0" err="1">
                <a:latin typeface="Courier New" pitchFamily="49" charset="0"/>
                <a:cs typeface="Courier New" pitchFamily="49" charset="0"/>
              </a:rPr>
              <a:t>strCommand</a:t>
            </a:r>
            <a:r>
              <a:rPr lang="en-US" sz="1900" b="1" dirty="0">
                <a:latin typeface="Courier New" pitchFamily="49" charset="0"/>
                <a:cs typeface="Courier New" pitchFamily="49" charset="0"/>
              </a:rPr>
              <a:t>, </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StringBuilder</a:t>
            </a:r>
            <a:r>
              <a:rPr lang="en-US" sz="1900" b="1" dirty="0" smtClean="0">
                <a:latin typeface="Courier New" pitchFamily="49" charset="0"/>
                <a:cs typeface="Courier New" pitchFamily="49" charset="0"/>
              </a:rPr>
              <a:t> </a:t>
            </a:r>
            <a:r>
              <a:rPr lang="en-US" sz="1900" b="1" dirty="0" err="1">
                <a:latin typeface="Courier New" pitchFamily="49" charset="0"/>
                <a:cs typeface="Courier New" pitchFamily="49" charset="0"/>
              </a:rPr>
              <a:t>strReturn</a:t>
            </a:r>
            <a:r>
              <a:rPr lang="en-US" sz="1900" b="1" dirty="0">
                <a:latin typeface="Courier New" pitchFamily="49" charset="0"/>
                <a:cs typeface="Courier New" pitchFamily="49" charset="0"/>
              </a:rPr>
              <a:t>, </a:t>
            </a:r>
            <a:endParaRPr lang="en-US" sz="1900" b="1" dirty="0" smtClean="0">
              <a:latin typeface="Courier New" pitchFamily="49" charset="0"/>
              <a:cs typeface="Courier New" pitchFamily="49" charset="0"/>
            </a:endParaRPr>
          </a:p>
          <a:p>
            <a:pPr marL="0" indent="0" fontAlgn="base">
              <a:spcBef>
                <a:spcPts val="400"/>
              </a:spcBef>
              <a:buNone/>
            </a:pPr>
            <a:r>
              <a:rPr lang="en-US" sz="1900" b="1" dirty="0">
                <a:latin typeface="Courier New" pitchFamily="49" charset="0"/>
                <a:cs typeface="Courier New" pitchFamily="49" charset="0"/>
              </a:rPr>
              <a:t>	</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iReturnLength</a:t>
            </a:r>
            <a:r>
              <a:rPr lang="en-US" sz="1900" b="1" dirty="0">
                <a:latin typeface="Courier New" pitchFamily="49" charset="0"/>
                <a:cs typeface="Courier New" pitchFamily="49" charset="0"/>
              </a:rPr>
              <a:t>, </a:t>
            </a:r>
            <a:endParaRPr lang="en-US" sz="1900" b="1" dirty="0" smtClean="0">
              <a:latin typeface="Courier New" pitchFamily="49" charset="0"/>
              <a:cs typeface="Courier New" pitchFamily="49" charset="0"/>
            </a:endParaRPr>
          </a:p>
          <a:p>
            <a:pPr marL="0" indent="0" fontAlgn="base">
              <a:spcBef>
                <a:spcPts val="400"/>
              </a:spcBef>
              <a:buNone/>
            </a:pPr>
            <a:r>
              <a:rPr lang="en-US" sz="1900" b="1" dirty="0">
                <a:latin typeface="Courier New" pitchFamily="49" charset="0"/>
                <a:cs typeface="Courier New" pitchFamily="49" charset="0"/>
              </a:rPr>
              <a:t>	</a:t>
            </a:r>
            <a:r>
              <a:rPr lang="en-US" sz="1900" b="1" dirty="0" smtClean="0">
                <a:latin typeface="Courier New" pitchFamily="49" charset="0"/>
                <a:cs typeface="Courier New" pitchFamily="49" charset="0"/>
              </a:rPr>
              <a:t>		</a:t>
            </a:r>
            <a:r>
              <a:rPr lang="en-US" sz="1900" b="1" dirty="0" err="1" smtClean="0">
                <a:latin typeface="Courier New" pitchFamily="49" charset="0"/>
                <a:cs typeface="Courier New" pitchFamily="49" charset="0"/>
              </a:rPr>
              <a:t>IntPtr</a:t>
            </a:r>
            <a:r>
              <a:rPr lang="en-US" sz="1900" b="1" dirty="0" smtClean="0">
                <a:latin typeface="Courier New" pitchFamily="49" charset="0"/>
                <a:cs typeface="Courier New" pitchFamily="49" charset="0"/>
              </a:rPr>
              <a:t> </a:t>
            </a:r>
            <a:r>
              <a:rPr lang="en-US" sz="1900" b="1" dirty="0" err="1">
                <a:latin typeface="Courier New" pitchFamily="49" charset="0"/>
                <a:cs typeface="Courier New" pitchFamily="49" charset="0"/>
              </a:rPr>
              <a:t>hwndCallback</a:t>
            </a:r>
            <a:r>
              <a:rPr lang="en-US" sz="1900" b="1" dirty="0">
                <a:latin typeface="Courier New" pitchFamily="49" charset="0"/>
                <a:cs typeface="Courier New" pitchFamily="49" charset="0"/>
              </a:rPr>
              <a:t>);</a:t>
            </a:r>
          </a:p>
          <a:p>
            <a:pPr fontAlgn="base">
              <a:spcBef>
                <a:spcPts val="1000"/>
              </a:spcBef>
              <a:spcAft>
                <a:spcPts val="800"/>
              </a:spcAft>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24658346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marL="0" indent="0">
              <a:spcBef>
                <a:spcPts val="1200"/>
              </a:spcBef>
              <a:buNone/>
            </a:pPr>
            <a:r>
              <a:rPr lang="en-US" sz="2400">
                <a:latin typeface="Calibri (Body)"/>
              </a:rPr>
              <a:t>Một số câu lệnh </a:t>
            </a:r>
            <a:r>
              <a:rPr lang="vi-VN" sz="2400">
                <a:latin typeface="Calibri (Body)"/>
              </a:rPr>
              <a:t>căn bản trong lớp MciPlayer</a:t>
            </a:r>
            <a:r>
              <a:rPr lang="en-US" sz="2400">
                <a:latin typeface="Calibri (Body)"/>
              </a:rPr>
              <a:t>:</a:t>
            </a:r>
          </a:p>
          <a:p>
            <a:pPr>
              <a:spcBef>
                <a:spcPts val="1200"/>
              </a:spcBef>
            </a:pPr>
            <a:r>
              <a:rPr lang="en-US" sz="2400">
                <a:latin typeface="Calibri (Body)"/>
                <a:sym typeface="Symbol" pitchFamily="18" charset="2"/>
              </a:rPr>
              <a:t>Open</a:t>
            </a:r>
          </a:p>
          <a:p>
            <a:pPr marL="0" indent="0" algn="just" fontAlgn="base">
              <a:spcBef>
                <a:spcPts val="1200"/>
              </a:spcBef>
              <a:buNone/>
            </a:pPr>
            <a:r>
              <a:rPr lang="en-US" sz="1800" b="1">
                <a:latin typeface="Courier New" pitchFamily="49" charset="0"/>
                <a:cs typeface="Courier New" pitchFamily="49" charset="0"/>
              </a:rPr>
              <a:t>command = "open \"" + fileName + "\" type mpegvideo alias </a:t>
            </a:r>
            <a:r>
              <a:rPr lang="en-US" sz="1800" b="1" smtClean="0">
                <a:latin typeface="Courier New" pitchFamily="49" charset="0"/>
                <a:cs typeface="Courier New" pitchFamily="49" charset="0"/>
              </a:rPr>
              <a:t>	    MediaFile"</a:t>
            </a:r>
            <a:endParaRPr lang="en-US" sz="1800" b="1">
              <a:latin typeface="Courier New" pitchFamily="49" charset="0"/>
              <a:cs typeface="Courier New" pitchFamily="49" charset="0"/>
            </a:endParaRPr>
          </a:p>
          <a:p>
            <a:pPr marL="0" indent="0" algn="just" fontAlgn="base">
              <a:spcBef>
                <a:spcPts val="1200"/>
              </a:spcBef>
              <a:buNone/>
            </a:pPr>
            <a:r>
              <a:rPr lang="en-US" sz="1800" b="1">
                <a:latin typeface="Courier New" pitchFamily="49" charset="0"/>
                <a:cs typeface="Courier New" pitchFamily="49" charset="0"/>
              </a:rPr>
              <a:t>mciSendString(command, null, 0, IntPtr.Zero);</a:t>
            </a:r>
          </a:p>
          <a:p>
            <a:pPr>
              <a:spcBef>
                <a:spcPts val="1200"/>
              </a:spcBef>
            </a:pPr>
            <a:r>
              <a:rPr lang="en-US" sz="2400">
                <a:latin typeface="Calibri (Body)"/>
              </a:rPr>
              <a:t>Play</a:t>
            </a:r>
          </a:p>
          <a:p>
            <a:pPr marL="0" indent="0" algn="just" fontAlgn="base">
              <a:spcBef>
                <a:spcPts val="1200"/>
              </a:spcBef>
              <a:buNone/>
            </a:pPr>
            <a:r>
              <a:rPr lang="en-US" sz="1800" b="1">
                <a:latin typeface="Courier New" pitchFamily="49" charset="0"/>
                <a:cs typeface="Courier New" pitchFamily="49" charset="0"/>
              </a:rPr>
              <a:t>command = "play MediaFile";</a:t>
            </a:r>
          </a:p>
          <a:p>
            <a:pPr marL="0" indent="0" algn="just" fontAlgn="base">
              <a:spcBef>
                <a:spcPts val="1200"/>
              </a:spcBef>
              <a:buNone/>
            </a:pPr>
            <a:r>
              <a:rPr lang="en-US" sz="1800" b="1">
                <a:latin typeface="Courier New" pitchFamily="49" charset="0"/>
                <a:cs typeface="Courier New" pitchFamily="49" charset="0"/>
              </a:rPr>
              <a:t>mciSendString(command, null, 0, IntPtr.Zero);</a:t>
            </a:r>
          </a:p>
          <a:p>
            <a:pPr>
              <a:spcBef>
                <a:spcPts val="1200"/>
              </a:spcBef>
            </a:pPr>
            <a:r>
              <a:rPr lang="en-US" sz="2400">
                <a:latin typeface="Calibri (Body)"/>
              </a:rPr>
              <a:t>Stop</a:t>
            </a:r>
          </a:p>
          <a:p>
            <a:pPr marL="0" indent="0" algn="just" fontAlgn="base">
              <a:spcBef>
                <a:spcPts val="1200"/>
              </a:spcBef>
              <a:buNone/>
            </a:pPr>
            <a:r>
              <a:rPr lang="en-US" sz="1800" b="1">
                <a:latin typeface="Courier New" pitchFamily="49" charset="0"/>
                <a:cs typeface="Courier New" pitchFamily="49" charset="0"/>
              </a:rPr>
              <a:t>command = "close MediaFile";</a:t>
            </a:r>
          </a:p>
          <a:p>
            <a:pPr marL="0" indent="0" algn="just" fontAlgn="base">
              <a:spcBef>
                <a:spcPts val="1200"/>
              </a:spcBef>
              <a:buNone/>
            </a:pPr>
            <a:r>
              <a:rPr lang="en-US" sz="1800" b="1">
                <a:latin typeface="Courier New" pitchFamily="49" charset="0"/>
                <a:cs typeface="Courier New" pitchFamily="49" charset="0"/>
              </a:rPr>
              <a:t>mciSendString(command, null, 0, IntPtr.Zero);</a:t>
            </a:r>
          </a:p>
          <a:p>
            <a:pPr marL="0" indent="0">
              <a:spcBef>
                <a:spcPts val="1200"/>
              </a:spcBef>
              <a:buNone/>
            </a:pPr>
            <a:endParaRPr lang="en-US" sz="2400" smtClean="0"/>
          </a:p>
          <a:p>
            <a:pPr>
              <a:spcBef>
                <a:spcPts val="1200"/>
              </a:spcBef>
            </a:pPr>
            <a:endParaRPr lang="en-US" sz="2400"/>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16594785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fontAlgn="base">
              <a:lnSpc>
                <a:spcPct val="120000"/>
              </a:lnSpc>
              <a:spcBef>
                <a:spcPts val="1200"/>
              </a:spcBef>
              <a:spcAft>
                <a:spcPts val="800"/>
              </a:spcAft>
            </a:pPr>
            <a:r>
              <a:rPr lang="en-US" sz="2400">
                <a:latin typeface="Calibri (Body)"/>
                <a:sym typeface="Symbol" pitchFamily="18" charset="2"/>
              </a:rPr>
              <a:t>Pause</a:t>
            </a:r>
          </a:p>
          <a:p>
            <a:pPr marL="0" indent="0" algn="just" fontAlgn="base">
              <a:lnSpc>
                <a:spcPct val="120000"/>
              </a:lnSpc>
              <a:spcBef>
                <a:spcPts val="1200"/>
              </a:spcBef>
              <a:spcAft>
                <a:spcPts val="800"/>
              </a:spcAft>
              <a:buNone/>
            </a:pPr>
            <a:r>
              <a:rPr lang="en-US" sz="2000" b="1" smtClean="0">
                <a:latin typeface="Courier New" pitchFamily="49" charset="0"/>
                <a:cs typeface="Courier New" pitchFamily="49" charset="0"/>
                <a:sym typeface="Symbol" pitchFamily="18" charset="2"/>
              </a:rPr>
              <a:t>command </a:t>
            </a:r>
            <a:r>
              <a:rPr lang="en-US" sz="2000" b="1">
                <a:latin typeface="Courier New" pitchFamily="49" charset="0"/>
                <a:cs typeface="Courier New" pitchFamily="49" charset="0"/>
                <a:sym typeface="Symbol" pitchFamily="18" charset="2"/>
              </a:rPr>
              <a:t>= "pause MediaFile";</a:t>
            </a:r>
          </a:p>
          <a:p>
            <a:pPr marL="0" indent="0" algn="just" fontAlgn="base">
              <a:lnSpc>
                <a:spcPct val="120000"/>
              </a:lnSpc>
              <a:spcBef>
                <a:spcPts val="1200"/>
              </a:spcBef>
              <a:spcAft>
                <a:spcPts val="800"/>
              </a:spcAft>
              <a:buNone/>
            </a:pPr>
            <a:r>
              <a:rPr lang="en-US" sz="2000" b="1">
                <a:latin typeface="Courier New" pitchFamily="49" charset="0"/>
                <a:cs typeface="Courier New" pitchFamily="49" charset="0"/>
                <a:sym typeface="Symbol" pitchFamily="18" charset="2"/>
              </a:rPr>
              <a:t>mciSendString(command, null, 0, IntPtr.Zero</a:t>
            </a:r>
            <a:r>
              <a:rPr lang="en-US" sz="2000" b="1" smtClean="0">
                <a:latin typeface="Courier New" pitchFamily="49" charset="0"/>
                <a:cs typeface="Courier New" pitchFamily="49" charset="0"/>
                <a:sym typeface="Symbol" pitchFamily="18" charset="2"/>
              </a:rPr>
              <a:t>);</a:t>
            </a:r>
          </a:p>
          <a:p>
            <a:pPr algn="just" fontAlgn="base">
              <a:lnSpc>
                <a:spcPct val="120000"/>
              </a:lnSpc>
              <a:spcBef>
                <a:spcPts val="1200"/>
              </a:spcBef>
              <a:spcAft>
                <a:spcPts val="800"/>
              </a:spcAft>
            </a:pPr>
            <a:r>
              <a:rPr lang="en-US" sz="2400">
                <a:latin typeface="Calibri (Body)"/>
                <a:sym typeface="Symbol" pitchFamily="18" charset="2"/>
              </a:rPr>
              <a:t>Seek</a:t>
            </a:r>
          </a:p>
          <a:p>
            <a:pPr marL="0" indent="0" algn="just" fontAlgn="base">
              <a:lnSpc>
                <a:spcPct val="120000"/>
              </a:lnSpc>
              <a:spcBef>
                <a:spcPts val="1200"/>
              </a:spcBef>
              <a:buNone/>
            </a:pPr>
            <a:r>
              <a:rPr lang="en-US" sz="2000" b="1">
                <a:latin typeface="Courier New" pitchFamily="49" charset="0"/>
                <a:cs typeface="Courier New" pitchFamily="49" charset="0"/>
              </a:rPr>
              <a:t>command = "seek MediaFile to " + miliseconds;</a:t>
            </a:r>
          </a:p>
          <a:p>
            <a:pPr marL="0" indent="0" algn="just" fontAlgn="base">
              <a:lnSpc>
                <a:spcPct val="120000"/>
              </a:lnSpc>
              <a:spcBef>
                <a:spcPts val="1200"/>
              </a:spcBef>
              <a:buNone/>
            </a:pPr>
            <a:r>
              <a:rPr lang="en-US" sz="2000" b="1">
                <a:latin typeface="Courier New" pitchFamily="49" charset="0"/>
                <a:cs typeface="Courier New" pitchFamily="49" charset="0"/>
              </a:rPr>
              <a:t>mciSendString(command, null, 0, IntPtr.Zero);</a:t>
            </a:r>
          </a:p>
        </p:txBody>
      </p:sp>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spTree>
    <p:extLst>
      <p:ext uri="{BB962C8B-B14F-4D97-AF65-F5344CB8AC3E}">
        <p14:creationId xmlns:p14="http://schemas.microsoft.com/office/powerpoint/2010/main" val="16594785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Âm thanh</a:t>
            </a:r>
            <a:endParaRPr lang="en-US"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600200"/>
            <a:ext cx="5852538" cy="4525963"/>
          </a:xfrm>
        </p:spPr>
      </p:pic>
    </p:spTree>
    <p:extLst>
      <p:ext uri="{BB962C8B-B14F-4D97-AF65-F5344CB8AC3E}">
        <p14:creationId xmlns:p14="http://schemas.microsoft.com/office/powerpoint/2010/main" val="100936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800" dirty="0" err="1">
                <a:latin typeface="Calibri (Body)"/>
              </a:rPr>
              <a:t>Đây</a:t>
            </a:r>
            <a:r>
              <a:rPr lang="en-US" sz="2800" dirty="0">
                <a:latin typeface="Calibri (Body)"/>
              </a:rPr>
              <a:t> </a:t>
            </a:r>
            <a:r>
              <a:rPr lang="en-US" sz="2800" dirty="0" err="1">
                <a:latin typeface="Calibri (Body)"/>
              </a:rPr>
              <a:t>là</a:t>
            </a:r>
            <a:r>
              <a:rPr lang="en-US" sz="2800" dirty="0">
                <a:latin typeface="Calibri (Body)"/>
              </a:rPr>
              <a:t> </a:t>
            </a:r>
            <a:r>
              <a:rPr lang="en-US" sz="2800" dirty="0" err="1" smtClean="0">
                <a:latin typeface="Calibri (Body)"/>
              </a:rPr>
              <a:t>lớp</a:t>
            </a:r>
            <a:r>
              <a:rPr lang="en-US" sz="2800" dirty="0" smtClean="0">
                <a:latin typeface="Calibri (Body)"/>
              </a:rPr>
              <a:t> </a:t>
            </a:r>
            <a:r>
              <a:rPr lang="en-US" sz="2800" dirty="0" err="1" smtClean="0">
                <a:latin typeface="Calibri (Body)"/>
              </a:rPr>
              <a:t>quan</a:t>
            </a:r>
            <a:r>
              <a:rPr lang="en-US" sz="2800" dirty="0" smtClean="0">
                <a:latin typeface="Calibri (Body)"/>
              </a:rPr>
              <a:t> </a:t>
            </a:r>
            <a:r>
              <a:rPr lang="en-US" sz="2800" dirty="0" err="1">
                <a:latin typeface="Calibri (Body)"/>
              </a:rPr>
              <a:t>trọng</a:t>
            </a:r>
            <a:r>
              <a:rPr lang="en-US" sz="2800" dirty="0">
                <a:latin typeface="Calibri (Body)"/>
              </a:rPr>
              <a:t> </a:t>
            </a:r>
            <a:r>
              <a:rPr lang="en-US" sz="2800" dirty="0" err="1">
                <a:latin typeface="Calibri (Body)"/>
              </a:rPr>
              <a:t>của</a:t>
            </a:r>
            <a:r>
              <a:rPr lang="en-US" sz="2800" dirty="0">
                <a:latin typeface="Calibri (Body)"/>
              </a:rPr>
              <a:t> GDI+</a:t>
            </a:r>
          </a:p>
          <a:p>
            <a:pPr algn="just">
              <a:spcBef>
                <a:spcPts val="800"/>
              </a:spcBef>
              <a:spcAft>
                <a:spcPts val="800"/>
              </a:spcAft>
            </a:pPr>
            <a:r>
              <a:rPr lang="en-US" sz="2800" dirty="0" err="1">
                <a:latin typeface="Calibri (Body)"/>
              </a:rPr>
              <a:t>Mọi</a:t>
            </a:r>
            <a:r>
              <a:rPr lang="en-US" sz="2800" dirty="0">
                <a:latin typeface="Calibri (Body)"/>
              </a:rPr>
              <a:t> </a:t>
            </a:r>
            <a:r>
              <a:rPr lang="en-US" sz="2800" dirty="0" err="1">
                <a:latin typeface="Calibri (Body)"/>
              </a:rPr>
              <a:t>thao</a:t>
            </a:r>
            <a:r>
              <a:rPr lang="en-US" sz="2800" dirty="0">
                <a:latin typeface="Calibri (Body)"/>
              </a:rPr>
              <a:t> </a:t>
            </a:r>
            <a:r>
              <a:rPr lang="en-US" sz="2800" dirty="0" err="1">
                <a:latin typeface="Calibri (Body)"/>
              </a:rPr>
              <a:t>tác</a:t>
            </a:r>
            <a:r>
              <a:rPr lang="en-US" sz="2800" dirty="0">
                <a:latin typeface="Calibri (Body)"/>
              </a:rPr>
              <a:t> </a:t>
            </a:r>
            <a:r>
              <a:rPr lang="en-US" sz="2800" dirty="0" err="1">
                <a:latin typeface="Calibri (Body)"/>
              </a:rPr>
              <a:t>vẽ</a:t>
            </a:r>
            <a:r>
              <a:rPr lang="en-US" sz="2800" dirty="0">
                <a:latin typeface="Calibri (Body)"/>
              </a:rPr>
              <a:t> </a:t>
            </a:r>
            <a:r>
              <a:rPr lang="en-US" sz="2800" dirty="0" err="1">
                <a:latin typeface="Calibri (Body)"/>
              </a:rPr>
              <a:t>đều</a:t>
            </a:r>
            <a:r>
              <a:rPr lang="en-US" sz="2800" dirty="0">
                <a:latin typeface="Calibri (Body)"/>
              </a:rPr>
              <a:t> </a:t>
            </a:r>
            <a:r>
              <a:rPr lang="en-US" sz="2800" dirty="0" err="1">
                <a:latin typeface="Calibri (Body)"/>
              </a:rPr>
              <a:t>thực</a:t>
            </a:r>
            <a:r>
              <a:rPr lang="en-US" sz="2800" dirty="0">
                <a:latin typeface="Calibri (Body)"/>
              </a:rPr>
              <a:t> </a:t>
            </a:r>
            <a:r>
              <a:rPr lang="en-US" sz="2800" dirty="0" err="1">
                <a:latin typeface="Calibri (Body)"/>
              </a:rPr>
              <a:t>hiện</a:t>
            </a:r>
            <a:r>
              <a:rPr lang="en-US" sz="2800" dirty="0">
                <a:latin typeface="Calibri (Body)"/>
              </a:rPr>
              <a:t> </a:t>
            </a:r>
            <a:r>
              <a:rPr lang="en-US" sz="2800" dirty="0" err="1">
                <a:latin typeface="Calibri (Body)"/>
              </a:rPr>
              <a:t>trên</a:t>
            </a:r>
            <a:r>
              <a:rPr lang="en-US" sz="2800" dirty="0">
                <a:latin typeface="Calibri (Body)"/>
              </a:rPr>
              <a:t> </a:t>
            </a:r>
            <a:r>
              <a:rPr lang="en-US" sz="2800" dirty="0" err="1">
                <a:latin typeface="Calibri (Body)"/>
              </a:rPr>
              <a:t>đối</a:t>
            </a:r>
            <a:r>
              <a:rPr lang="en-US" sz="2800" dirty="0">
                <a:latin typeface="Calibri (Body)"/>
              </a:rPr>
              <a:t> </a:t>
            </a:r>
            <a:r>
              <a:rPr lang="en-US" sz="2800" dirty="0" err="1">
                <a:latin typeface="Calibri (Body)"/>
              </a:rPr>
              <a:t>tượng</a:t>
            </a:r>
            <a:r>
              <a:rPr lang="en-US" sz="2800" dirty="0">
                <a:latin typeface="Calibri (Body)"/>
              </a:rPr>
              <a:t> Graphic </a:t>
            </a:r>
            <a:r>
              <a:rPr lang="en-US" sz="2800" dirty="0" err="1" smtClean="0">
                <a:latin typeface="Calibri (Body)"/>
              </a:rPr>
              <a:t>của</a:t>
            </a:r>
            <a:r>
              <a:rPr lang="en-US" sz="2800" dirty="0" smtClean="0">
                <a:latin typeface="Calibri (Body)"/>
              </a:rPr>
              <a:t> </a:t>
            </a:r>
            <a:r>
              <a:rPr lang="en-US" sz="2800" dirty="0" err="1" smtClean="0">
                <a:latin typeface="Calibri (Body)"/>
              </a:rPr>
              <a:t>lớp</a:t>
            </a:r>
            <a:r>
              <a:rPr lang="en-US" sz="2800" dirty="0" smtClean="0">
                <a:latin typeface="Calibri (Body)"/>
              </a:rPr>
              <a:t> </a:t>
            </a:r>
            <a:r>
              <a:rPr lang="en-US" sz="2800" dirty="0" err="1" smtClean="0">
                <a:latin typeface="Calibri (Body)"/>
              </a:rPr>
              <a:t>này</a:t>
            </a:r>
            <a:endParaRPr lang="en-US" sz="2800" dirty="0">
              <a:latin typeface="Calibri (Body)"/>
            </a:endParaRPr>
          </a:p>
          <a:p>
            <a:pPr algn="just">
              <a:spcBef>
                <a:spcPts val="800"/>
              </a:spcBef>
              <a:spcAft>
                <a:spcPts val="800"/>
              </a:spcAft>
            </a:pPr>
            <a:r>
              <a:rPr lang="en-US" sz="2800" dirty="0" err="1">
                <a:latin typeface="Calibri (Body)"/>
              </a:rPr>
              <a:t>Bất</a:t>
            </a:r>
            <a:r>
              <a:rPr lang="en-US" sz="2800" dirty="0">
                <a:latin typeface="Calibri (Body)"/>
              </a:rPr>
              <a:t> </a:t>
            </a:r>
            <a:r>
              <a:rPr lang="en-US" sz="2800" dirty="0" err="1">
                <a:latin typeface="Calibri (Body)"/>
              </a:rPr>
              <a:t>kì</a:t>
            </a:r>
            <a:r>
              <a:rPr lang="en-US" sz="2800" dirty="0">
                <a:latin typeface="Calibri (Body)"/>
              </a:rPr>
              <a:t> </a:t>
            </a:r>
            <a:r>
              <a:rPr lang="en-US" sz="2800" dirty="0" err="1">
                <a:latin typeface="Calibri (Body)"/>
              </a:rPr>
              <a:t>lớp</a:t>
            </a:r>
            <a:r>
              <a:rPr lang="en-US" sz="2800" dirty="0">
                <a:latin typeface="Calibri (Body)"/>
              </a:rPr>
              <a:t> control </a:t>
            </a:r>
            <a:r>
              <a:rPr lang="en-US" sz="2800" dirty="0" err="1">
                <a:latin typeface="Calibri (Body)"/>
              </a:rPr>
              <a:t>nào</a:t>
            </a:r>
            <a:r>
              <a:rPr lang="en-US" sz="2800" dirty="0">
                <a:latin typeface="Calibri (Body)"/>
              </a:rPr>
              <a:t> </a:t>
            </a:r>
            <a:r>
              <a:rPr lang="en-US" sz="2800" dirty="0" err="1">
                <a:latin typeface="Calibri (Body)"/>
              </a:rPr>
              <a:t>cũng</a:t>
            </a:r>
            <a:r>
              <a:rPr lang="en-US" sz="2800" dirty="0">
                <a:latin typeface="Calibri (Body)"/>
              </a:rPr>
              <a:t> </a:t>
            </a:r>
            <a:r>
              <a:rPr lang="en-US" sz="2800" dirty="0" err="1">
                <a:latin typeface="Calibri (Body)"/>
              </a:rPr>
              <a:t>đều</a:t>
            </a:r>
            <a:r>
              <a:rPr lang="en-US" sz="2800" dirty="0">
                <a:latin typeface="Calibri (Body)"/>
              </a:rPr>
              <a:t> </a:t>
            </a:r>
            <a:r>
              <a:rPr lang="en-US" sz="2800" dirty="0" err="1">
                <a:latin typeface="Calibri (Body)"/>
              </a:rPr>
              <a:t>có</a:t>
            </a:r>
            <a:r>
              <a:rPr lang="en-US" sz="2800" dirty="0">
                <a:latin typeface="Calibri (Body)"/>
              </a:rPr>
              <a:t> </a:t>
            </a:r>
            <a:r>
              <a:rPr lang="en-US" sz="2800" dirty="0" err="1">
                <a:latin typeface="Calibri (Body)"/>
              </a:rPr>
              <a:t>thuộc</a:t>
            </a:r>
            <a:r>
              <a:rPr lang="en-US" sz="2800" dirty="0">
                <a:latin typeface="Calibri (Body)"/>
              </a:rPr>
              <a:t> </a:t>
            </a:r>
            <a:r>
              <a:rPr lang="en-US" sz="2800" dirty="0" err="1">
                <a:latin typeface="Calibri (Body)"/>
              </a:rPr>
              <a:t>tính</a:t>
            </a:r>
            <a:r>
              <a:rPr lang="en-US" sz="2800" dirty="0">
                <a:latin typeface="Calibri (Body)"/>
              </a:rPr>
              <a:t> Graphic </a:t>
            </a:r>
            <a:r>
              <a:rPr lang="en-US" sz="2800" dirty="0" err="1">
                <a:latin typeface="Calibri (Body)"/>
              </a:rPr>
              <a:t>dùng</a:t>
            </a:r>
            <a:r>
              <a:rPr lang="en-US" sz="2800" dirty="0">
                <a:latin typeface="Calibri (Body)"/>
              </a:rPr>
              <a:t> </a:t>
            </a:r>
            <a:r>
              <a:rPr lang="en-US" sz="2800" dirty="0" err="1">
                <a:latin typeface="Calibri (Body)"/>
              </a:rPr>
              <a:t>để</a:t>
            </a:r>
            <a:r>
              <a:rPr lang="en-US" sz="2800" dirty="0">
                <a:latin typeface="Calibri (Body)"/>
              </a:rPr>
              <a:t> </a:t>
            </a:r>
            <a:r>
              <a:rPr lang="en-US" sz="2800" dirty="0" err="1">
                <a:latin typeface="Calibri (Body)"/>
              </a:rPr>
              <a:t>vẽ</a:t>
            </a:r>
            <a:r>
              <a:rPr lang="en-US" sz="2800" dirty="0">
                <a:latin typeface="Calibri (Body)"/>
              </a:rPr>
              <a:t> </a:t>
            </a:r>
            <a:r>
              <a:rPr lang="en-US" sz="2800" dirty="0" err="1">
                <a:latin typeface="Calibri (Body)"/>
              </a:rPr>
              <a:t>chính</a:t>
            </a:r>
            <a:r>
              <a:rPr lang="en-US" sz="2800" dirty="0">
                <a:latin typeface="Calibri (Body)"/>
              </a:rPr>
              <a:t> </a:t>
            </a:r>
            <a:r>
              <a:rPr lang="en-US" sz="2800" dirty="0" err="1" smtClean="0">
                <a:latin typeface="Calibri (Body)"/>
              </a:rPr>
              <a:t>nó</a:t>
            </a:r>
            <a:endParaRPr lang="en-US" sz="2800" dirty="0" smtClean="0">
              <a:latin typeface="Calibri (Body)"/>
            </a:endParaRPr>
          </a:p>
          <a:p>
            <a:pPr algn="just">
              <a:spcBef>
                <a:spcPts val="800"/>
              </a:spcBef>
              <a:spcAft>
                <a:spcPts val="800"/>
              </a:spcAft>
            </a:pPr>
            <a:r>
              <a:rPr lang="en-US" sz="2800" dirty="0" err="1" smtClean="0">
                <a:latin typeface="Calibri (Body)"/>
              </a:rPr>
              <a:t>Không</a:t>
            </a:r>
            <a:r>
              <a:rPr lang="en-US" sz="2800" dirty="0" smtClean="0">
                <a:latin typeface="Calibri (Body)"/>
              </a:rPr>
              <a:t> </a:t>
            </a:r>
            <a:r>
              <a:rPr lang="en-US" sz="2800" dirty="0" err="1" smtClean="0">
                <a:latin typeface="Calibri (Body)"/>
              </a:rPr>
              <a:t>thể</a:t>
            </a:r>
            <a:r>
              <a:rPr lang="en-US" sz="2800" dirty="0" smtClean="0">
                <a:latin typeface="Calibri (Body)"/>
              </a:rPr>
              <a:t> </a:t>
            </a:r>
            <a:r>
              <a:rPr lang="en-US" sz="2800" dirty="0" err="1" smtClean="0">
                <a:latin typeface="Calibri (Body)"/>
              </a:rPr>
              <a:t>tạo</a:t>
            </a:r>
            <a:r>
              <a:rPr lang="en-US" sz="2800" dirty="0" smtClean="0">
                <a:latin typeface="Calibri (Body)"/>
              </a:rPr>
              <a:t> </a:t>
            </a:r>
            <a:r>
              <a:rPr lang="en-US" sz="2800" dirty="0" err="1" smtClean="0">
                <a:latin typeface="Calibri (Body)"/>
              </a:rPr>
              <a:t>đối</a:t>
            </a:r>
            <a:r>
              <a:rPr lang="en-US" sz="2800" dirty="0" smtClean="0">
                <a:latin typeface="Calibri (Body)"/>
              </a:rPr>
              <a:t> </a:t>
            </a:r>
            <a:r>
              <a:rPr lang="en-US" sz="2800" dirty="0" err="1" smtClean="0">
                <a:latin typeface="Calibri (Body)"/>
              </a:rPr>
              <a:t>tượng</a:t>
            </a:r>
            <a:r>
              <a:rPr lang="en-US" sz="2800" dirty="0" smtClean="0">
                <a:latin typeface="Calibri (Body)"/>
              </a:rPr>
              <a:t> Graphics </a:t>
            </a:r>
            <a:r>
              <a:rPr lang="en-US" sz="2800" dirty="0" err="1" smtClean="0">
                <a:latin typeface="Calibri (Body)"/>
              </a:rPr>
              <a:t>từ</a:t>
            </a:r>
            <a:r>
              <a:rPr lang="en-US" sz="2800" dirty="0" smtClean="0">
                <a:latin typeface="Calibri (Body)"/>
              </a:rPr>
              <a:t> </a:t>
            </a:r>
            <a:r>
              <a:rPr lang="en-US" sz="2800" dirty="0" err="1" smtClean="0">
                <a:latin typeface="Calibri (Body)"/>
              </a:rPr>
              <a:t>toán</a:t>
            </a:r>
            <a:r>
              <a:rPr lang="en-US" sz="2800" dirty="0" smtClean="0">
                <a:latin typeface="Calibri (Body)"/>
              </a:rPr>
              <a:t> </a:t>
            </a:r>
            <a:r>
              <a:rPr lang="en-US" sz="2800" dirty="0" err="1" smtClean="0">
                <a:latin typeface="Calibri (Body)"/>
              </a:rPr>
              <a:t>tử</a:t>
            </a:r>
            <a:r>
              <a:rPr lang="en-US" sz="2800" dirty="0" smtClean="0">
                <a:latin typeface="Calibri (Body)"/>
              </a:rPr>
              <a:t> new. </a:t>
            </a:r>
          </a:p>
          <a:p>
            <a:pPr marL="0" indent="0" algn="just">
              <a:spcBef>
                <a:spcPts val="0"/>
              </a:spcBef>
              <a:spcAft>
                <a:spcPts val="800"/>
              </a:spcAft>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Chương</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trình</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sẽ</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báo</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lỗi</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nếu</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khai</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báo</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như</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sau</a:t>
            </a:r>
            <a:endParaRPr lang="en-US" sz="2200" b="1" dirty="0" smtClean="0">
              <a:latin typeface="Courier New" pitchFamily="49" charset="0"/>
              <a:cs typeface="Courier New" pitchFamily="49" charset="0"/>
            </a:endParaRPr>
          </a:p>
          <a:p>
            <a:pPr marL="0" indent="0" algn="just">
              <a:spcBef>
                <a:spcPts val="0"/>
              </a:spcBef>
              <a:spcAft>
                <a:spcPts val="800"/>
              </a:spcAft>
              <a:buNone/>
            </a:pPr>
            <a:r>
              <a:rPr lang="en-US" sz="2200" b="1" dirty="0" smtClean="0">
                <a:latin typeface="Courier New" pitchFamily="49" charset="0"/>
                <a:cs typeface="Courier New" pitchFamily="49" charset="0"/>
              </a:rPr>
              <a:t>Graphics </a:t>
            </a:r>
            <a:r>
              <a:rPr lang="en-US" sz="2200" b="1" dirty="0">
                <a:latin typeface="Courier New" pitchFamily="49" charset="0"/>
                <a:cs typeface="Courier New" pitchFamily="49" charset="0"/>
              </a:rPr>
              <a:t>g = new Graphics </a:t>
            </a: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Lớp Graphics</a:t>
            </a:r>
            <a:endParaRPr lang="en-US" b="1"/>
          </a:p>
        </p:txBody>
      </p:sp>
    </p:spTree>
    <p:extLst>
      <p:ext uri="{BB962C8B-B14F-4D97-AF65-F5344CB8AC3E}">
        <p14:creationId xmlns:p14="http://schemas.microsoft.com/office/powerpoint/2010/main" val="2449367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smtClean="0">
                <a:latin typeface="Calibri (Body)"/>
              </a:rPr>
              <a:t>Có</a:t>
            </a:r>
            <a:r>
              <a:rPr lang="en-US" sz="2400" dirty="0" smtClean="0">
                <a:latin typeface="Calibri (Body)"/>
              </a:rPr>
              <a:t> </a:t>
            </a:r>
            <a:r>
              <a:rPr lang="en-US" sz="2400" dirty="0" err="1" smtClean="0">
                <a:latin typeface="Calibri (Body)"/>
              </a:rPr>
              <a:t>thể</a:t>
            </a:r>
            <a:r>
              <a:rPr lang="en-US" sz="2400" dirty="0" smtClean="0">
                <a:latin typeface="Calibri (Body)"/>
              </a:rPr>
              <a:t> </a:t>
            </a:r>
            <a:r>
              <a:rPr lang="en-US" sz="2400" dirty="0" err="1" smtClean="0">
                <a:latin typeface="Calibri (Body)"/>
              </a:rPr>
              <a:t>lấy</a:t>
            </a:r>
            <a:r>
              <a:rPr lang="en-US" sz="2400" dirty="0" smtClean="0">
                <a:latin typeface="Calibri (Body)"/>
              </a:rPr>
              <a:t> </a:t>
            </a:r>
            <a:r>
              <a:rPr lang="en-US" sz="2400" dirty="0" err="1" smtClean="0">
                <a:latin typeface="Calibri (Body)"/>
              </a:rPr>
              <a:t>đối</a:t>
            </a:r>
            <a:r>
              <a:rPr lang="en-US" sz="2400" dirty="0" smtClean="0">
                <a:latin typeface="Calibri (Body)"/>
              </a:rPr>
              <a:t> </a:t>
            </a:r>
            <a:r>
              <a:rPr lang="en-US" sz="2400" dirty="0" err="1" smtClean="0">
                <a:latin typeface="Calibri (Body)"/>
              </a:rPr>
              <a:t>tượng</a:t>
            </a:r>
            <a:r>
              <a:rPr lang="en-US" sz="2400" dirty="0" smtClean="0">
                <a:latin typeface="Calibri (Body)"/>
              </a:rPr>
              <a:t> Graphics </a:t>
            </a:r>
            <a:r>
              <a:rPr lang="en-US" sz="2400" dirty="0" err="1" smtClean="0">
                <a:latin typeface="Calibri (Body)"/>
              </a:rPr>
              <a:t>từ</a:t>
            </a:r>
            <a:r>
              <a:rPr lang="en-US" sz="2400" dirty="0" smtClean="0">
                <a:latin typeface="Calibri (Body)"/>
              </a:rPr>
              <a:t> </a:t>
            </a:r>
            <a:r>
              <a:rPr lang="en-US" sz="2400" dirty="0" err="1" smtClean="0">
                <a:latin typeface="Calibri (Body)"/>
              </a:rPr>
              <a:t>tham</a:t>
            </a:r>
            <a:r>
              <a:rPr lang="en-US" sz="2400" dirty="0" smtClean="0">
                <a:latin typeface="Calibri (Body)"/>
              </a:rPr>
              <a:t> </a:t>
            </a:r>
            <a:r>
              <a:rPr lang="en-US" sz="2400" dirty="0" err="1" smtClean="0">
                <a:latin typeface="Calibri (Body)"/>
              </a:rPr>
              <a:t>số</a:t>
            </a:r>
            <a:r>
              <a:rPr lang="en-US" sz="2400" dirty="0" smtClean="0">
                <a:latin typeface="Calibri (Body)"/>
              </a:rPr>
              <a:t> </a:t>
            </a:r>
            <a:r>
              <a:rPr lang="en-US" sz="2400" dirty="0" err="1" smtClean="0">
                <a:latin typeface="Calibri (Body)"/>
              </a:rPr>
              <a:t>PaintEventArgs</a:t>
            </a:r>
            <a:r>
              <a:rPr lang="en-US" sz="2400" dirty="0" smtClean="0">
                <a:latin typeface="Calibri (Body)"/>
              </a:rPr>
              <a:t> </a:t>
            </a:r>
            <a:r>
              <a:rPr lang="en-US" sz="2400" dirty="0" err="1" smtClean="0">
                <a:latin typeface="Calibri (Body)"/>
              </a:rPr>
              <a:t>của</a:t>
            </a:r>
            <a:r>
              <a:rPr lang="en-US" sz="2400" dirty="0" smtClean="0">
                <a:latin typeface="Calibri (Body)"/>
              </a:rPr>
              <a:t> </a:t>
            </a:r>
            <a:r>
              <a:rPr lang="en-US" sz="2400" dirty="0" err="1" smtClean="0">
                <a:latin typeface="Calibri (Body)"/>
              </a:rPr>
              <a:t>sự</a:t>
            </a:r>
            <a:r>
              <a:rPr lang="en-US" sz="2400" dirty="0" smtClean="0">
                <a:latin typeface="Calibri (Body)"/>
              </a:rPr>
              <a:t> </a:t>
            </a:r>
            <a:r>
              <a:rPr lang="en-US" sz="2400" dirty="0" err="1" smtClean="0">
                <a:latin typeface="Calibri (Body)"/>
              </a:rPr>
              <a:t>kiện</a:t>
            </a:r>
            <a:r>
              <a:rPr lang="en-US" sz="2400" dirty="0" smtClean="0">
                <a:latin typeface="Calibri (Body)"/>
              </a:rPr>
              <a:t> Paint </a:t>
            </a:r>
            <a:r>
              <a:rPr lang="en-US" sz="2400" dirty="0" err="1" smtClean="0">
                <a:latin typeface="Calibri (Body)"/>
              </a:rPr>
              <a:t>của</a:t>
            </a:r>
            <a:r>
              <a:rPr lang="en-US" sz="2400" dirty="0" smtClean="0">
                <a:latin typeface="Calibri (Body)"/>
              </a:rPr>
              <a:t> form </a:t>
            </a:r>
            <a:r>
              <a:rPr lang="en-US" sz="2400" dirty="0" err="1" smtClean="0">
                <a:latin typeface="Calibri (Body)"/>
              </a:rPr>
              <a:t>hoặc</a:t>
            </a:r>
            <a:r>
              <a:rPr lang="en-US" sz="2400" dirty="0" smtClean="0">
                <a:latin typeface="Calibri (Body)"/>
              </a:rPr>
              <a:t> </a:t>
            </a:r>
            <a:r>
              <a:rPr lang="en-US" sz="2400" dirty="0" err="1" smtClean="0">
                <a:latin typeface="Calibri (Body)"/>
              </a:rPr>
              <a:t>từ</a:t>
            </a:r>
            <a:r>
              <a:rPr lang="en-US" sz="2400" dirty="0" smtClean="0">
                <a:latin typeface="Calibri (Body)"/>
              </a:rPr>
              <a:t> </a:t>
            </a:r>
            <a:r>
              <a:rPr lang="en-US" sz="2400" dirty="0" err="1" smtClean="0">
                <a:latin typeface="Calibri (Body)"/>
              </a:rPr>
              <a:t>phương</a:t>
            </a:r>
            <a:r>
              <a:rPr lang="en-US" sz="2400" dirty="0" smtClean="0">
                <a:latin typeface="Calibri (Body)"/>
              </a:rPr>
              <a:t> </a:t>
            </a:r>
            <a:r>
              <a:rPr lang="en-US" sz="2400" dirty="0" err="1" smtClean="0">
                <a:latin typeface="Calibri (Body)"/>
              </a:rPr>
              <a:t>thức</a:t>
            </a:r>
            <a:r>
              <a:rPr lang="en-US" sz="2400" dirty="0" smtClean="0">
                <a:latin typeface="Calibri (Body)"/>
              </a:rPr>
              <a:t> </a:t>
            </a:r>
            <a:r>
              <a:rPr lang="en-US" sz="2400" dirty="0" err="1" smtClean="0">
                <a:latin typeface="Calibri (Body)"/>
              </a:rPr>
              <a:t>OnPaint</a:t>
            </a:r>
            <a:r>
              <a:rPr lang="en-US" sz="2400" dirty="0" smtClean="0">
                <a:latin typeface="Calibri (Body)"/>
              </a:rPr>
              <a:t> </a:t>
            </a:r>
            <a:r>
              <a:rPr lang="en-US" sz="2400" dirty="0" err="1" smtClean="0">
                <a:latin typeface="Calibri (Body)"/>
              </a:rPr>
              <a:t>của</a:t>
            </a:r>
            <a:r>
              <a:rPr lang="en-US" sz="2400" dirty="0" smtClean="0">
                <a:latin typeface="Calibri (Body)"/>
              </a:rPr>
              <a:t> form.</a:t>
            </a:r>
          </a:p>
          <a:p>
            <a:pPr>
              <a:buFontTx/>
              <a:buNone/>
            </a:pPr>
            <a:endParaRPr lang="en-US" sz="1800" b="1" noProof="1" smtClean="0">
              <a:latin typeface="Courier New" pitchFamily="49" charset="0"/>
              <a:cs typeface="Courier New" pitchFamily="49" charset="0"/>
            </a:endParaRPr>
          </a:p>
          <a:p>
            <a:pPr>
              <a:buFontTx/>
              <a:buNone/>
            </a:pPr>
            <a:r>
              <a:rPr lang="en-US" sz="1800" b="1" noProof="1" smtClean="0">
                <a:latin typeface="Courier New" pitchFamily="49" charset="0"/>
                <a:cs typeface="Courier New" pitchFamily="49" charset="0"/>
              </a:rPr>
              <a:t>// Sự kiện Paint</a:t>
            </a:r>
          </a:p>
          <a:p>
            <a:pPr>
              <a:buFontTx/>
              <a:buNone/>
            </a:pPr>
            <a:r>
              <a:rPr lang="en-US" sz="1800" b="1" noProof="1" smtClean="0">
                <a:latin typeface="Courier New" pitchFamily="49" charset="0"/>
                <a:cs typeface="Courier New" pitchFamily="49" charset="0"/>
              </a:rPr>
              <a:t>private </a:t>
            </a:r>
            <a:r>
              <a:rPr lang="en-US" sz="1800" b="1" noProof="1">
                <a:latin typeface="Courier New" pitchFamily="49" charset="0"/>
                <a:cs typeface="Courier New" pitchFamily="49" charset="0"/>
              </a:rPr>
              <a:t>void Form1_Paint(object sender, PaintEventArgs e)</a:t>
            </a:r>
          </a:p>
          <a:p>
            <a:pPr>
              <a:buFontTx/>
              <a:buNone/>
            </a:pPr>
            <a:r>
              <a:rPr lang="en-US" sz="1800" b="1" noProof="1">
                <a:latin typeface="Courier New" pitchFamily="49" charset="0"/>
                <a:cs typeface="Courier New" pitchFamily="49" charset="0"/>
              </a:rPr>
              <a:t>{</a:t>
            </a:r>
          </a:p>
          <a:p>
            <a:pPr>
              <a:buFontTx/>
              <a:buNone/>
            </a:pPr>
            <a:r>
              <a:rPr lang="en-US" sz="1800" b="1" noProof="1">
                <a:latin typeface="Courier New" pitchFamily="49" charset="0"/>
                <a:cs typeface="Courier New" pitchFamily="49" charset="0"/>
              </a:rPr>
              <a:t>	Graphics g = e.Graphics;</a:t>
            </a:r>
          </a:p>
          <a:p>
            <a:pPr>
              <a:buFontTx/>
              <a:buNone/>
            </a:pPr>
            <a:r>
              <a:rPr lang="en-US" sz="1800" b="1" noProof="1">
                <a:latin typeface="Courier New" pitchFamily="49" charset="0"/>
                <a:cs typeface="Courier New" pitchFamily="49" charset="0"/>
              </a:rPr>
              <a:t>	Pen pen = new Pen(Color.Red);</a:t>
            </a:r>
          </a:p>
          <a:p>
            <a:pPr>
              <a:buFontTx/>
              <a:buNone/>
            </a:pPr>
            <a:r>
              <a:rPr lang="en-US" sz="1800" b="1" noProof="1">
                <a:latin typeface="Courier New" pitchFamily="49" charset="0"/>
                <a:cs typeface="Courier New" pitchFamily="49" charset="0"/>
              </a:rPr>
              <a:t>	g.DrawLine(pen, 0, 0, 200, 200</a:t>
            </a:r>
            <a:r>
              <a:rPr lang="en-US" sz="1800" b="1" noProof="1" smtClean="0">
                <a:latin typeface="Courier New" pitchFamily="49" charset="0"/>
                <a:cs typeface="Courier New" pitchFamily="49" charset="0"/>
              </a:rPr>
              <a:t>);</a:t>
            </a:r>
            <a:endParaRPr lang="en-US" sz="1800" b="1" noProof="1">
              <a:latin typeface="Courier New" pitchFamily="49" charset="0"/>
              <a:cs typeface="Courier New" pitchFamily="49" charset="0"/>
            </a:endParaRPr>
          </a:p>
          <a:p>
            <a:pPr>
              <a:buFontTx/>
              <a:buNone/>
            </a:pPr>
            <a:r>
              <a:rPr lang="en-US" sz="1800" b="1" noProof="1" smtClean="0">
                <a:latin typeface="Courier New" pitchFamily="49" charset="0"/>
                <a:cs typeface="Courier New" pitchFamily="49" charset="0"/>
              </a:rPr>
              <a:t>}</a:t>
            </a:r>
          </a:p>
          <a:p>
            <a:pPr marL="0" indent="0" algn="just">
              <a:spcBef>
                <a:spcPts val="800"/>
              </a:spcBef>
              <a:spcAft>
                <a:spcPts val="800"/>
              </a:spcAft>
              <a:buNone/>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spTree>
    <p:extLst>
      <p:ext uri="{BB962C8B-B14F-4D97-AF65-F5344CB8AC3E}">
        <p14:creationId xmlns:p14="http://schemas.microsoft.com/office/powerpoint/2010/main" val="4229285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3429000"/>
            <a:ext cx="31813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1522274"/>
            <a:ext cx="8458200" cy="2031325"/>
          </a:xfrm>
          <a:prstGeom prst="rect">
            <a:avLst/>
          </a:prstGeom>
        </p:spPr>
        <p:txBody>
          <a:bodyPr wrap="square">
            <a:spAutoFit/>
          </a:bodyPr>
          <a:lstStyle/>
          <a:p>
            <a:pPr>
              <a:buFontTx/>
              <a:buNone/>
            </a:pPr>
            <a:r>
              <a:rPr lang="en-US" sz="1800" noProof="1" smtClean="0">
                <a:latin typeface="Courier New" pitchFamily="49" charset="0"/>
                <a:cs typeface="Courier New" pitchFamily="49" charset="0"/>
              </a:rPr>
              <a:t>// Override OnPaint</a:t>
            </a:r>
          </a:p>
          <a:p>
            <a:pPr>
              <a:buFontTx/>
              <a:buNone/>
            </a:pPr>
            <a:r>
              <a:rPr lang="en-US" sz="1800" noProof="1" smtClean="0">
                <a:latin typeface="Courier New" pitchFamily="49" charset="0"/>
                <a:cs typeface="Courier New" pitchFamily="49" charset="0"/>
              </a:rPr>
              <a:t>protected </a:t>
            </a:r>
            <a:r>
              <a:rPr lang="en-US" sz="1800" noProof="1">
                <a:latin typeface="Courier New" pitchFamily="49" charset="0"/>
                <a:cs typeface="Courier New" pitchFamily="49" charset="0"/>
              </a:rPr>
              <a:t>override void OnPaint(PaintEventArgs e) </a:t>
            </a:r>
          </a:p>
          <a:p>
            <a:pPr>
              <a:buFontTx/>
              <a:buNone/>
            </a:pPr>
            <a:r>
              <a:rPr lang="en-US" sz="1800" noProof="1">
                <a:latin typeface="Courier New" pitchFamily="49" charset="0"/>
                <a:cs typeface="Courier New" pitchFamily="49" charset="0"/>
              </a:rPr>
              <a:t>{</a:t>
            </a:r>
          </a:p>
          <a:p>
            <a:pPr>
              <a:buFontTx/>
              <a:buNone/>
            </a:pPr>
            <a:r>
              <a:rPr lang="en-US" sz="1800" noProof="1">
                <a:latin typeface="Courier New" pitchFamily="49" charset="0"/>
                <a:cs typeface="Courier New" pitchFamily="49" charset="0"/>
              </a:rPr>
              <a:t>	</a:t>
            </a:r>
            <a:r>
              <a:rPr lang="en-US" sz="1800" noProof="1">
                <a:solidFill>
                  <a:schemeClr val="tx2">
                    <a:lumMod val="60000"/>
                    <a:lumOff val="40000"/>
                  </a:schemeClr>
                </a:solidFill>
                <a:latin typeface="Courier New" pitchFamily="49" charset="0"/>
                <a:cs typeface="Courier New" pitchFamily="49" charset="0"/>
              </a:rPr>
              <a:t>Graphics </a:t>
            </a:r>
            <a:r>
              <a:rPr lang="en-US" sz="1800" noProof="1">
                <a:latin typeface="Courier New" pitchFamily="49" charset="0"/>
                <a:cs typeface="Courier New" pitchFamily="49" charset="0"/>
              </a:rPr>
              <a:t>g  = e.Graphics;</a:t>
            </a:r>
            <a:endParaRPr lang="en-US" sz="1800">
              <a:latin typeface="Courier New" pitchFamily="49" charset="0"/>
              <a:cs typeface="Courier New" pitchFamily="49" charset="0"/>
            </a:endParaRPr>
          </a:p>
          <a:p>
            <a:pPr>
              <a:buFontTx/>
              <a:buNone/>
            </a:pPr>
            <a:r>
              <a:rPr lang="en-US" sz="1800">
                <a:latin typeface="Courier New" pitchFamily="49" charset="0"/>
                <a:cs typeface="Courier New" pitchFamily="49" charset="0"/>
              </a:rPr>
              <a:t>	</a:t>
            </a:r>
            <a:r>
              <a:rPr lang="en-US" sz="1800">
                <a:solidFill>
                  <a:schemeClr val="tx2">
                    <a:lumMod val="60000"/>
                    <a:lumOff val="40000"/>
                  </a:schemeClr>
                </a:solidFill>
                <a:latin typeface="Courier New" pitchFamily="49" charset="0"/>
                <a:cs typeface="Courier New" pitchFamily="49" charset="0"/>
              </a:rPr>
              <a:t>Pen</a:t>
            </a:r>
            <a:r>
              <a:rPr lang="en-US" sz="1800">
                <a:latin typeface="Courier New" pitchFamily="49" charset="0"/>
                <a:cs typeface="Courier New" pitchFamily="49" charset="0"/>
              </a:rPr>
              <a:t> pen = </a:t>
            </a:r>
            <a:r>
              <a:rPr lang="en-US" sz="1800">
                <a:solidFill>
                  <a:schemeClr val="tx2">
                    <a:lumMod val="60000"/>
                    <a:lumOff val="40000"/>
                  </a:schemeClr>
                </a:solidFill>
                <a:latin typeface="Courier New" pitchFamily="49" charset="0"/>
                <a:cs typeface="Courier New" pitchFamily="49" charset="0"/>
              </a:rPr>
              <a:t>new</a:t>
            </a:r>
            <a:r>
              <a:rPr lang="en-US" sz="1800">
                <a:latin typeface="Courier New" pitchFamily="49" charset="0"/>
                <a:cs typeface="Courier New" pitchFamily="49" charset="0"/>
              </a:rPr>
              <a:t> Pen(Color.Red);</a:t>
            </a:r>
          </a:p>
          <a:p>
            <a:pPr>
              <a:buFontTx/>
              <a:buNone/>
            </a:pPr>
            <a:r>
              <a:rPr lang="en-US" sz="1800">
                <a:latin typeface="Courier New" pitchFamily="49" charset="0"/>
                <a:cs typeface="Courier New" pitchFamily="49" charset="0"/>
              </a:rPr>
              <a:t>	g.DrawLine(pen,0,0,100,100);</a:t>
            </a:r>
          </a:p>
          <a:p>
            <a:pPr>
              <a:buFontTx/>
              <a:buNone/>
            </a:pPr>
            <a:r>
              <a:rPr lang="en-US" sz="1800">
                <a:latin typeface="Courier New" pitchFamily="49" charset="0"/>
                <a:cs typeface="Courier New" pitchFamily="49" charset="0"/>
              </a:rPr>
              <a:t>}</a:t>
            </a:r>
            <a:endParaRPr lang="en-US" sz="2400">
              <a:latin typeface="Courier New" pitchFamily="49" charset="0"/>
              <a:cs typeface="Courier New" pitchFamily="49" charset="0"/>
            </a:endParaRPr>
          </a:p>
        </p:txBody>
      </p:sp>
    </p:spTree>
    <p:extLst>
      <p:ext uri="{BB962C8B-B14F-4D97-AF65-F5344CB8AC3E}">
        <p14:creationId xmlns:p14="http://schemas.microsoft.com/office/powerpoint/2010/main" val="51335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a:latin typeface="Calibri (Body)"/>
              </a:rPr>
              <a:t>Lấy</a:t>
            </a:r>
            <a:r>
              <a:rPr lang="en-US" sz="2400" dirty="0">
                <a:latin typeface="Calibri (Body)"/>
              </a:rPr>
              <a:t> </a:t>
            </a:r>
            <a:r>
              <a:rPr lang="en-US" sz="2400" dirty="0" err="1">
                <a:latin typeface="Calibri (Body)"/>
              </a:rPr>
              <a:t>đối</a:t>
            </a:r>
            <a:r>
              <a:rPr lang="en-US" sz="2400" dirty="0">
                <a:latin typeface="Calibri (Body)"/>
              </a:rPr>
              <a:t> </a:t>
            </a:r>
            <a:r>
              <a:rPr lang="en-US" sz="2400" dirty="0" err="1">
                <a:latin typeface="Calibri (Body)"/>
              </a:rPr>
              <a:t>tượng</a:t>
            </a:r>
            <a:r>
              <a:rPr lang="en-US" sz="2400" dirty="0">
                <a:latin typeface="Calibri (Body)"/>
              </a:rPr>
              <a:t> Graphics </a:t>
            </a:r>
            <a:r>
              <a:rPr lang="en-US" sz="2400" dirty="0" err="1">
                <a:latin typeface="Calibri (Body)"/>
              </a:rPr>
              <a:t>thông</a:t>
            </a:r>
            <a:r>
              <a:rPr lang="en-US" sz="2400" dirty="0">
                <a:latin typeface="Calibri (Body)"/>
              </a:rPr>
              <a:t> qua </a:t>
            </a:r>
            <a:r>
              <a:rPr lang="en-US" sz="2400" dirty="0" err="1">
                <a:latin typeface="Calibri (Body)"/>
              </a:rPr>
              <a:t>hàm</a:t>
            </a:r>
            <a:r>
              <a:rPr lang="en-US" sz="2400" dirty="0">
                <a:latin typeface="Calibri (Body)"/>
              </a:rPr>
              <a:t> </a:t>
            </a:r>
            <a:r>
              <a:rPr lang="en-US" sz="2400" dirty="0" err="1">
                <a:latin typeface="Calibri (Body)"/>
              </a:rPr>
              <a:t>CreateGraphics</a:t>
            </a:r>
            <a:r>
              <a:rPr lang="en-US" sz="2400" dirty="0">
                <a:latin typeface="Calibri (Body)"/>
              </a:rPr>
              <a:t>(), </a:t>
            </a:r>
            <a:r>
              <a:rPr lang="en-US" sz="2400" dirty="0" err="1">
                <a:latin typeface="Calibri (Body)"/>
              </a:rPr>
              <a:t>hàm</a:t>
            </a:r>
            <a:r>
              <a:rPr lang="en-US" sz="2400" dirty="0">
                <a:latin typeface="Calibri (Body)"/>
              </a:rPr>
              <a:t> </a:t>
            </a:r>
            <a:r>
              <a:rPr lang="en-US" sz="2400" dirty="0" err="1">
                <a:latin typeface="Calibri (Body)"/>
              </a:rPr>
              <a:t>này</a:t>
            </a:r>
            <a:r>
              <a:rPr lang="en-US" sz="2400" dirty="0">
                <a:latin typeface="Calibri (Body)"/>
              </a:rPr>
              <a:t> </a:t>
            </a:r>
            <a:r>
              <a:rPr lang="en-US" sz="2400" dirty="0" err="1">
                <a:latin typeface="Calibri (Body)"/>
              </a:rPr>
              <a:t>trả</a:t>
            </a:r>
            <a:r>
              <a:rPr lang="en-US" sz="2400" dirty="0">
                <a:latin typeface="Calibri (Body)"/>
              </a:rPr>
              <a:t> </a:t>
            </a:r>
            <a:r>
              <a:rPr lang="en-US" sz="2400" dirty="0" err="1">
                <a:latin typeface="Calibri (Body)"/>
              </a:rPr>
              <a:t>về</a:t>
            </a:r>
            <a:r>
              <a:rPr lang="en-US" sz="2400" dirty="0">
                <a:latin typeface="Calibri (Body)"/>
              </a:rPr>
              <a:t> </a:t>
            </a:r>
            <a:r>
              <a:rPr lang="en-US" sz="2400" dirty="0" err="1">
                <a:latin typeface="Calibri (Body)"/>
              </a:rPr>
              <a:t>một</a:t>
            </a:r>
            <a:r>
              <a:rPr lang="en-US" sz="2400" dirty="0">
                <a:latin typeface="Calibri (Body)"/>
              </a:rPr>
              <a:t> </a:t>
            </a:r>
            <a:r>
              <a:rPr lang="en-US" sz="2400" dirty="0" err="1">
                <a:latin typeface="Calibri (Body)"/>
              </a:rPr>
              <a:t>đối</a:t>
            </a:r>
            <a:r>
              <a:rPr lang="en-US" sz="2400" dirty="0">
                <a:latin typeface="Calibri (Body)"/>
              </a:rPr>
              <a:t> </a:t>
            </a:r>
            <a:r>
              <a:rPr lang="en-US" sz="2400" dirty="0" err="1">
                <a:latin typeface="Calibri (Body)"/>
              </a:rPr>
              <a:t>tượng</a:t>
            </a:r>
            <a:r>
              <a:rPr lang="en-US" sz="2400" dirty="0">
                <a:latin typeface="Calibri (Body)"/>
              </a:rPr>
              <a:t> Graphics. </a:t>
            </a:r>
            <a:r>
              <a:rPr lang="en-US" sz="2400" dirty="0" err="1">
                <a:latin typeface="Calibri (Body)"/>
              </a:rPr>
              <a:t>Ảnh</a:t>
            </a:r>
            <a:r>
              <a:rPr lang="en-US" sz="2400" dirty="0">
                <a:latin typeface="Calibri (Body)"/>
              </a:rPr>
              <a:t> </a:t>
            </a:r>
            <a:r>
              <a:rPr lang="en-US" sz="2400" dirty="0" err="1">
                <a:latin typeface="Calibri (Body)"/>
              </a:rPr>
              <a:t>vẽ</a:t>
            </a:r>
            <a:r>
              <a:rPr lang="en-US" sz="2400" dirty="0">
                <a:latin typeface="Calibri (Body)"/>
              </a:rPr>
              <a:t> </a:t>
            </a:r>
            <a:r>
              <a:rPr lang="en-US" sz="2400" dirty="0" err="1">
                <a:latin typeface="Calibri (Body)"/>
              </a:rPr>
              <a:t>sẽ</a:t>
            </a:r>
            <a:r>
              <a:rPr lang="en-US" sz="2400" dirty="0">
                <a:latin typeface="Calibri (Body)"/>
              </a:rPr>
              <a:t> </a:t>
            </a:r>
            <a:r>
              <a:rPr lang="en-US" sz="2400" dirty="0" err="1">
                <a:latin typeface="Calibri (Body)"/>
              </a:rPr>
              <a:t>mất</a:t>
            </a:r>
            <a:r>
              <a:rPr lang="en-US" sz="2400" dirty="0">
                <a:latin typeface="Calibri (Body)"/>
              </a:rPr>
              <a:t> </a:t>
            </a:r>
            <a:r>
              <a:rPr lang="en-US" sz="2400" dirty="0" err="1">
                <a:latin typeface="Calibri (Body)"/>
              </a:rPr>
              <a:t>đi</a:t>
            </a:r>
            <a:r>
              <a:rPr lang="en-US" sz="2400" dirty="0">
                <a:latin typeface="Calibri (Body)"/>
              </a:rPr>
              <a:t> </a:t>
            </a:r>
            <a:r>
              <a:rPr lang="en-US" sz="2400" dirty="0" err="1">
                <a:latin typeface="Calibri (Body)"/>
              </a:rPr>
              <a:t>khi</a:t>
            </a:r>
            <a:r>
              <a:rPr lang="en-US" sz="2400" dirty="0">
                <a:latin typeface="Calibri (Body)"/>
              </a:rPr>
              <a:t> Form </a:t>
            </a:r>
            <a:r>
              <a:rPr lang="en-US" sz="2400" dirty="0" err="1">
                <a:latin typeface="Calibri (Body)"/>
              </a:rPr>
              <a:t>được</a:t>
            </a:r>
            <a:r>
              <a:rPr lang="en-US" sz="2400" dirty="0">
                <a:latin typeface="Calibri (Body)"/>
              </a:rPr>
              <a:t> </a:t>
            </a:r>
            <a:r>
              <a:rPr lang="en-US" sz="2400" dirty="0" smtClean="0">
                <a:latin typeface="Calibri (Body)"/>
              </a:rPr>
              <a:t>Reload.</a:t>
            </a:r>
          </a:p>
          <a:p>
            <a:pPr marL="0" indent="0" fontAlgn="base">
              <a:spcBef>
                <a:spcPct val="0"/>
              </a:spcBef>
              <a:spcAft>
                <a:spcPct val="0"/>
              </a:spcAft>
              <a:buNone/>
            </a:pPr>
            <a:endParaRPr lang="en-US" sz="2000" b="1" dirty="0" smtClean="0">
              <a:latin typeface="Courier New" pitchFamily="49" charset="0"/>
              <a:cs typeface="Courier New" pitchFamily="49" charset="0"/>
            </a:endParaRPr>
          </a:p>
          <a:p>
            <a:pPr marL="0" indent="0" fontAlgn="base">
              <a:spcBef>
                <a:spcPct val="0"/>
              </a:spcBef>
              <a:spcAft>
                <a:spcPct val="0"/>
              </a:spcAft>
              <a:buNone/>
            </a:pPr>
            <a:r>
              <a:rPr lang="en-US" sz="1800" b="1" dirty="0" smtClean="0">
                <a:latin typeface="Courier New" pitchFamily="49" charset="0"/>
                <a:cs typeface="Courier New" pitchFamily="49" charset="0"/>
              </a:rPr>
              <a:t>private </a:t>
            </a:r>
            <a:r>
              <a:rPr lang="en-US" sz="1800" b="1" dirty="0">
                <a:latin typeface="Courier New" pitchFamily="49" charset="0"/>
                <a:cs typeface="Courier New" pitchFamily="49" charset="0"/>
              </a:rPr>
              <a:t>void button1_Click(object sender, </a:t>
            </a:r>
            <a:r>
              <a:rPr lang="en-US" sz="1800" b="1" dirty="0" err="1">
                <a:latin typeface="Courier New" pitchFamily="49" charset="0"/>
                <a:cs typeface="Courier New" pitchFamily="49" charset="0"/>
              </a:rPr>
              <a:t>EventArgs</a:t>
            </a:r>
            <a:r>
              <a:rPr lang="en-US" sz="1800" b="1" dirty="0">
                <a:latin typeface="Courier New" pitchFamily="49" charset="0"/>
                <a:cs typeface="Courier New" pitchFamily="49" charset="0"/>
              </a:rPr>
              <a:t> e)</a:t>
            </a:r>
          </a:p>
          <a:p>
            <a:pPr marL="0" indent="0" fontAlgn="base">
              <a:spcBef>
                <a:spcPct val="0"/>
              </a:spcBef>
              <a:spcAft>
                <a:spcPct val="0"/>
              </a:spcAft>
              <a:buNone/>
            </a:pPr>
            <a:r>
              <a:rPr lang="en-US" sz="1800" b="1" dirty="0">
                <a:latin typeface="Courier New" pitchFamily="49" charset="0"/>
                <a:cs typeface="Courier New" pitchFamily="49" charset="0"/>
              </a:rPr>
              <a:t>{</a:t>
            </a:r>
          </a:p>
          <a:p>
            <a:pPr marL="0" indent="0" fontAlgn="base">
              <a:spcBef>
                <a:spcPct val="0"/>
              </a:spcBef>
              <a:spcAft>
                <a:spcPct val="0"/>
              </a:spcAft>
              <a:buNone/>
            </a:pPr>
            <a:r>
              <a:rPr lang="en-US" sz="1800" b="1" dirty="0">
                <a:latin typeface="Courier New" pitchFamily="49" charset="0"/>
                <a:cs typeface="Courier New" pitchFamily="49" charset="0"/>
              </a:rPr>
              <a:t>	Graphics g = </a:t>
            </a:r>
            <a:r>
              <a:rPr lang="en-US" sz="1800" b="1" dirty="0" err="1">
                <a:latin typeface="Courier New" pitchFamily="49" charset="0"/>
                <a:cs typeface="Courier New" pitchFamily="49" charset="0"/>
              </a:rPr>
              <a:t>this.CreateGraphics</a:t>
            </a:r>
            <a:r>
              <a:rPr lang="en-US" sz="1800" b="1" dirty="0">
                <a:latin typeface="Courier New" pitchFamily="49" charset="0"/>
                <a:cs typeface="Courier New" pitchFamily="49" charset="0"/>
              </a:rPr>
              <a:t>();</a:t>
            </a:r>
          </a:p>
          <a:p>
            <a:pPr marL="0" indent="0" fontAlgn="base">
              <a:spcBef>
                <a:spcPct val="0"/>
              </a:spcBef>
              <a:spcAft>
                <a:spcPct val="0"/>
              </a:spcAft>
              <a:buNone/>
            </a:pPr>
            <a:r>
              <a:rPr lang="en-US" sz="1800" b="1" dirty="0">
                <a:latin typeface="Courier New" pitchFamily="49" charset="0"/>
                <a:cs typeface="Courier New" pitchFamily="49" charset="0"/>
              </a:rPr>
              <a:t>	Pen </a:t>
            </a:r>
            <a:r>
              <a:rPr lang="en-US" sz="1800" b="1" dirty="0" err="1">
                <a:latin typeface="Courier New" pitchFamily="49" charset="0"/>
                <a:cs typeface="Courier New" pitchFamily="49" charset="0"/>
              </a:rPr>
              <a:t>pen</a:t>
            </a:r>
            <a:r>
              <a:rPr lang="en-US" sz="1800" b="1" dirty="0">
                <a:latin typeface="Courier New" pitchFamily="49" charset="0"/>
                <a:cs typeface="Courier New" pitchFamily="49" charset="0"/>
              </a:rPr>
              <a:t> = new Pen(</a:t>
            </a:r>
            <a:r>
              <a:rPr lang="en-US" sz="1800" b="1" dirty="0" err="1">
                <a:latin typeface="Courier New" pitchFamily="49" charset="0"/>
                <a:cs typeface="Courier New" pitchFamily="49" charset="0"/>
              </a:rPr>
              <a:t>Color.Red</a:t>
            </a:r>
            <a:r>
              <a:rPr lang="en-US" sz="1800" b="1" dirty="0">
                <a:latin typeface="Courier New" pitchFamily="49" charset="0"/>
                <a:cs typeface="Courier New" pitchFamily="49" charset="0"/>
              </a:rPr>
              <a:t>, 15);</a:t>
            </a:r>
          </a:p>
          <a:p>
            <a:pPr marL="0" indent="0" fontAlgn="base">
              <a:spcBef>
                <a:spcPct val="0"/>
              </a:spcBef>
              <a:spcAft>
                <a:spcPct val="0"/>
              </a:spcAft>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g.DrawLine</a:t>
            </a:r>
            <a:r>
              <a:rPr lang="en-US" sz="1800" b="1" dirty="0">
                <a:latin typeface="Courier New" pitchFamily="49" charset="0"/>
                <a:cs typeface="Courier New" pitchFamily="49" charset="0"/>
              </a:rPr>
              <a:t>(pen, 0, 0, 200, 200);</a:t>
            </a:r>
          </a:p>
          <a:p>
            <a:pPr marL="0" indent="0" fontAlgn="base">
              <a:spcBef>
                <a:spcPct val="0"/>
              </a:spcBef>
              <a:spcAft>
                <a:spcPct val="0"/>
              </a:spcAft>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g.Dispose</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0" indent="0" fontAlgn="base">
              <a:spcBef>
                <a:spcPct val="0"/>
              </a:spcBef>
              <a:spcAft>
                <a:spcPct val="0"/>
              </a:spcAft>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14" y="3886200"/>
            <a:ext cx="2554514" cy="255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49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smtClean="0">
                <a:latin typeface="Calibri (Body)"/>
              </a:rPr>
              <a:t>Lấy</a:t>
            </a:r>
            <a:r>
              <a:rPr lang="en-US" sz="2400" dirty="0" smtClean="0">
                <a:latin typeface="Calibri (Body)"/>
              </a:rPr>
              <a:t> </a:t>
            </a:r>
            <a:r>
              <a:rPr lang="en-US" sz="2400" dirty="0" err="1" smtClean="0">
                <a:latin typeface="Calibri (Body)"/>
              </a:rPr>
              <a:t>đối</a:t>
            </a:r>
            <a:r>
              <a:rPr lang="en-US" sz="2400" dirty="0" smtClean="0">
                <a:latin typeface="Calibri (Body)"/>
              </a:rPr>
              <a:t> </a:t>
            </a:r>
            <a:r>
              <a:rPr lang="en-US" sz="2400" dirty="0" err="1" smtClean="0">
                <a:latin typeface="Calibri (Body)"/>
              </a:rPr>
              <a:t>tượng</a:t>
            </a:r>
            <a:r>
              <a:rPr lang="en-US" sz="2400" dirty="0" smtClean="0">
                <a:latin typeface="Calibri (Body)"/>
              </a:rPr>
              <a:t> Graphics </a:t>
            </a:r>
            <a:r>
              <a:rPr lang="en-US" sz="2400" dirty="0" err="1" smtClean="0">
                <a:latin typeface="Calibri (Body)"/>
              </a:rPr>
              <a:t>từ</a:t>
            </a:r>
            <a:r>
              <a:rPr lang="en-US" sz="2400" dirty="0" smtClean="0">
                <a:latin typeface="Calibri (Body)"/>
              </a:rPr>
              <a:t> </a:t>
            </a:r>
            <a:r>
              <a:rPr lang="en-US" sz="2400" dirty="0" err="1" smtClean="0">
                <a:latin typeface="Calibri (Body)"/>
              </a:rPr>
              <a:t>các</a:t>
            </a:r>
            <a:r>
              <a:rPr lang="en-US" sz="2400" dirty="0" smtClean="0">
                <a:latin typeface="Calibri (Body)"/>
              </a:rPr>
              <a:t> </a:t>
            </a:r>
            <a:r>
              <a:rPr lang="en-US" sz="2400" dirty="0" err="1" smtClean="0">
                <a:latin typeface="Calibri (Body)"/>
              </a:rPr>
              <a:t>hàm</a:t>
            </a:r>
            <a:r>
              <a:rPr lang="en-US" sz="2400" dirty="0" smtClean="0">
                <a:latin typeface="Calibri (Body)"/>
              </a:rPr>
              <a:t> </a:t>
            </a:r>
            <a:r>
              <a:rPr lang="en-US" sz="2400" dirty="0" err="1" smtClean="0">
                <a:latin typeface="Calibri (Body)"/>
              </a:rPr>
              <a:t>tĩnh</a:t>
            </a:r>
            <a:r>
              <a:rPr lang="en-US" sz="2400" dirty="0" smtClean="0">
                <a:latin typeface="Calibri (Body)"/>
              </a:rPr>
              <a:t> </a:t>
            </a:r>
            <a:r>
              <a:rPr lang="en-US" sz="2400" dirty="0" err="1" smtClean="0">
                <a:latin typeface="Calibri (Body)"/>
              </a:rPr>
              <a:t>của</a:t>
            </a:r>
            <a:r>
              <a:rPr lang="en-US" sz="2400" dirty="0" smtClean="0">
                <a:latin typeface="Calibri (Body)"/>
              </a:rPr>
              <a:t> </a:t>
            </a:r>
            <a:r>
              <a:rPr lang="en-US" sz="2400" dirty="0" err="1" smtClean="0">
                <a:latin typeface="Calibri (Body)"/>
              </a:rPr>
              <a:t>lớp</a:t>
            </a:r>
            <a:r>
              <a:rPr lang="en-US" sz="2400" dirty="0" smtClean="0">
                <a:latin typeface="Calibri (Body)"/>
              </a:rPr>
              <a:t> Graphics </a:t>
            </a:r>
            <a:r>
              <a:rPr lang="en-US" sz="2400" dirty="0" err="1" smtClean="0">
                <a:latin typeface="Calibri (Body)"/>
              </a:rPr>
              <a:t>như</a:t>
            </a:r>
            <a:r>
              <a:rPr lang="en-US" sz="2400" dirty="0" smtClean="0">
                <a:latin typeface="Calibri (Body)"/>
              </a:rPr>
              <a:t> </a:t>
            </a:r>
            <a:r>
              <a:rPr lang="en-US" sz="2400" dirty="0" err="1" smtClean="0">
                <a:latin typeface="Calibri (Body)"/>
              </a:rPr>
              <a:t>FromImage</a:t>
            </a:r>
            <a:r>
              <a:rPr lang="en-US" sz="2400" dirty="0" smtClean="0">
                <a:latin typeface="Calibri (Body)"/>
              </a:rPr>
              <a:t>.</a:t>
            </a:r>
          </a:p>
          <a:p>
            <a:pPr marL="0" indent="0" fontAlgn="base">
              <a:spcBef>
                <a:spcPts val="500"/>
              </a:spcBef>
              <a:spcAft>
                <a:spcPct val="0"/>
              </a:spcAft>
              <a:buNone/>
            </a:pPr>
            <a:endParaRPr lang="en-US" sz="1800" b="1" dirty="0" smtClean="0">
              <a:latin typeface="Courier New" pitchFamily="49" charset="0"/>
              <a:cs typeface="Courier New" pitchFamily="49" charset="0"/>
            </a:endParaRPr>
          </a:p>
          <a:p>
            <a:pPr marL="0" indent="0" fontAlgn="base">
              <a:spcBef>
                <a:spcPts val="500"/>
              </a:spcBef>
              <a:spcAft>
                <a:spcPct val="0"/>
              </a:spcAft>
              <a:buNone/>
            </a:pPr>
            <a:r>
              <a:rPr lang="en-US" sz="1800" b="1" dirty="0" smtClean="0">
                <a:latin typeface="Courier New" pitchFamily="49" charset="0"/>
                <a:cs typeface="Courier New" pitchFamily="49" charset="0"/>
              </a:rPr>
              <a:t>protected </a:t>
            </a:r>
            <a:r>
              <a:rPr lang="en-US" sz="1800" b="1" dirty="0">
                <a:latin typeface="Courier New" pitchFamily="49" charset="0"/>
                <a:cs typeface="Courier New" pitchFamily="49" charset="0"/>
              </a:rPr>
              <a:t>override void </a:t>
            </a:r>
            <a:r>
              <a:rPr lang="en-US" sz="1800" b="1" dirty="0" err="1">
                <a:latin typeface="Courier New" pitchFamily="49" charset="0"/>
                <a:cs typeface="Courier New" pitchFamily="49" charset="0"/>
              </a:rPr>
              <a:t>OnPaint</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PaintEventArgs</a:t>
            </a:r>
            <a:r>
              <a:rPr lang="en-US" sz="1800" b="1" dirty="0">
                <a:latin typeface="Courier New" pitchFamily="49" charset="0"/>
                <a:cs typeface="Courier New" pitchFamily="49" charset="0"/>
              </a:rPr>
              <a:t> e)</a:t>
            </a:r>
          </a:p>
          <a:p>
            <a:pPr marL="0" indent="0" fontAlgn="base">
              <a:spcBef>
                <a:spcPts val="500"/>
              </a:spcBef>
              <a:spcAft>
                <a:spcPct val="0"/>
              </a:spcAft>
              <a:buNone/>
            </a:pPr>
            <a:r>
              <a:rPr lang="en-US" sz="1800" b="1" dirty="0">
                <a:latin typeface="Courier New" pitchFamily="49" charset="0"/>
                <a:cs typeface="Courier New" pitchFamily="49" charset="0"/>
              </a:rPr>
              <a:t>{	</a:t>
            </a:r>
          </a:p>
          <a:p>
            <a:pPr marL="0" indent="0" fontAlgn="base">
              <a:spcBef>
                <a:spcPts val="500"/>
              </a:spcBef>
              <a:spcAft>
                <a:spcPct val="0"/>
              </a:spcAft>
              <a:buNone/>
            </a:pPr>
            <a:r>
              <a:rPr lang="en-US" sz="1800" b="1" dirty="0">
                <a:latin typeface="Courier New" pitchFamily="49" charset="0"/>
                <a:cs typeface="Courier New" pitchFamily="49" charset="0"/>
              </a:rPr>
              <a:t>	Bitmap bmp = new Bitmap(200, 200);</a:t>
            </a:r>
          </a:p>
          <a:p>
            <a:pPr marL="0" indent="0" fontAlgn="base">
              <a:spcBef>
                <a:spcPts val="500"/>
              </a:spcBef>
              <a:spcAft>
                <a:spcPct val="0"/>
              </a:spcAft>
              <a:buNone/>
            </a:pPr>
            <a:r>
              <a:rPr lang="en-US" sz="1800" b="1" dirty="0">
                <a:latin typeface="Courier New" pitchFamily="49" charset="0"/>
                <a:cs typeface="Courier New" pitchFamily="49" charset="0"/>
              </a:rPr>
              <a:t>	Graphics g = </a:t>
            </a:r>
            <a:r>
              <a:rPr lang="en-US" sz="1800" b="1" dirty="0" err="1">
                <a:latin typeface="Courier New" pitchFamily="49" charset="0"/>
                <a:cs typeface="Courier New" pitchFamily="49" charset="0"/>
              </a:rPr>
              <a:t>Graphics.FromImage</a:t>
            </a:r>
            <a:r>
              <a:rPr lang="en-US" sz="1800" b="1" dirty="0">
                <a:latin typeface="Courier New" pitchFamily="49" charset="0"/>
                <a:cs typeface="Courier New" pitchFamily="49" charset="0"/>
              </a:rPr>
              <a:t>(bmp);</a:t>
            </a:r>
          </a:p>
          <a:p>
            <a:pPr marL="0" indent="0" fontAlgn="base">
              <a:spcBef>
                <a:spcPts val="500"/>
              </a:spcBef>
              <a:spcAft>
                <a:spcPct val="0"/>
              </a:spcAft>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g.FillRectangle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Brushes.Green</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0, 0, 200, 200);</a:t>
            </a:r>
          </a:p>
          <a:p>
            <a:pPr marL="0" indent="0" fontAlgn="base">
              <a:spcBef>
                <a:spcPts val="500"/>
              </a:spcBef>
              <a:spcAft>
                <a:spcPct val="0"/>
              </a:spcAft>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g.DrawLine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Pens.Black</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new Point(0, 150), new </a:t>
            </a:r>
            <a:r>
              <a:rPr lang="en-US" sz="1800" b="1" dirty="0" smtClean="0">
                <a:latin typeface="Courier New" pitchFamily="49" charset="0"/>
                <a:cs typeface="Courier New" pitchFamily="49" charset="0"/>
              </a:rPr>
              <a:t>			Point(100</a:t>
            </a:r>
            <a:r>
              <a:rPr lang="en-US" sz="1800" b="1" dirty="0">
                <a:latin typeface="Courier New" pitchFamily="49" charset="0"/>
                <a:cs typeface="Courier New" pitchFamily="49" charset="0"/>
              </a:rPr>
              <a:t>, 50));</a:t>
            </a:r>
          </a:p>
          <a:p>
            <a:pPr marL="0" indent="0" fontAlgn="base">
              <a:spcBef>
                <a:spcPts val="500"/>
              </a:spcBef>
              <a:spcAft>
                <a:spcPct val="0"/>
              </a:spcAft>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e.Graphics.DrawImageUnscaled</a:t>
            </a:r>
            <a:r>
              <a:rPr lang="en-US" sz="1800" b="1" dirty="0">
                <a:latin typeface="Courier New" pitchFamily="49" charset="0"/>
                <a:cs typeface="Courier New" pitchFamily="49" charset="0"/>
              </a:rPr>
              <a:t>(bmp, 0, 0);            </a:t>
            </a:r>
          </a:p>
          <a:p>
            <a:pPr marL="0" indent="0" fontAlgn="base">
              <a:spcBef>
                <a:spcPts val="500"/>
              </a:spcBef>
              <a:spcAft>
                <a:spcPct val="0"/>
              </a:spcAft>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spTree>
    <p:extLst>
      <p:ext uri="{BB962C8B-B14F-4D97-AF65-F5344CB8AC3E}">
        <p14:creationId xmlns:p14="http://schemas.microsoft.com/office/powerpoint/2010/main" val="2691490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Lấy đối tượng Graphics</a:t>
            </a:r>
            <a:endParaRPr lang="en-US" b="1"/>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7147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490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DrawLine dùng để vẽ một đường thẳng.</a:t>
            </a:r>
          </a:p>
          <a:p>
            <a:pPr algn="just">
              <a:spcBef>
                <a:spcPts val="800"/>
              </a:spcBef>
              <a:spcAft>
                <a:spcPts val="800"/>
              </a:spcAft>
            </a:pPr>
            <a:r>
              <a:rPr lang="en-US" sz="2400" smtClean="0">
                <a:latin typeface="Calibri (Body)"/>
              </a:rPr>
              <a:t>Một số constructor:</a:t>
            </a:r>
          </a:p>
          <a:p>
            <a:pPr marL="0" indent="0" algn="just">
              <a:spcBef>
                <a:spcPts val="800"/>
              </a:spcBef>
              <a:spcAft>
                <a:spcPts val="800"/>
              </a:spcAft>
              <a:buNone/>
            </a:pPr>
            <a:r>
              <a:rPr lang="en-US" sz="2400">
                <a:latin typeface="Calibri (Body)"/>
              </a:rPr>
              <a:t>public void DrawLine(Pen, Point, Point);</a:t>
            </a:r>
          </a:p>
          <a:p>
            <a:pPr marL="0" indent="0" algn="just">
              <a:spcBef>
                <a:spcPts val="800"/>
              </a:spcBef>
              <a:spcAft>
                <a:spcPts val="800"/>
              </a:spcAft>
              <a:buNone/>
            </a:pPr>
            <a:r>
              <a:rPr lang="en-US" sz="2400">
                <a:latin typeface="Calibri (Body)"/>
              </a:rPr>
              <a:t>public void DrawLine(Pen, PointF, PointF);</a:t>
            </a:r>
          </a:p>
          <a:p>
            <a:pPr marL="0" indent="0" algn="just">
              <a:spcBef>
                <a:spcPts val="800"/>
              </a:spcBef>
              <a:spcAft>
                <a:spcPts val="800"/>
              </a:spcAft>
              <a:buNone/>
            </a:pPr>
            <a:r>
              <a:rPr lang="en-US" sz="2400">
                <a:latin typeface="Calibri (Body)"/>
              </a:rPr>
              <a:t>public void DrawLine(Pen, int, int, int, int);</a:t>
            </a:r>
          </a:p>
          <a:p>
            <a:pPr marL="0" indent="0" algn="just">
              <a:spcBef>
                <a:spcPts val="800"/>
              </a:spcBef>
              <a:spcAft>
                <a:spcPts val="800"/>
              </a:spcAft>
              <a:buNone/>
            </a:pPr>
            <a:r>
              <a:rPr lang="en-US" sz="2400">
                <a:latin typeface="Calibri (Body)"/>
              </a:rPr>
              <a:t>public void DrawLine(Pen, float, float, float, float</a:t>
            </a:r>
            <a:r>
              <a:rPr lang="en-US" sz="2400" smtClean="0">
                <a:latin typeface="Calibri (Body)"/>
              </a:rPr>
              <a:t>);</a:t>
            </a:r>
          </a:p>
          <a:p>
            <a:pPr marL="0" indent="0" algn="just">
              <a:spcBef>
                <a:spcPts val="800"/>
              </a:spcBef>
              <a:spcAft>
                <a:spcPts val="800"/>
              </a:spcAft>
              <a:buNone/>
            </a:pPr>
            <a:endParaRPr lang="en-US" sz="2400">
              <a:latin typeface="Calibri (Body)"/>
            </a:endParaRPr>
          </a:p>
          <a:p>
            <a:pPr marL="0" indent="0" algn="just">
              <a:spcBef>
                <a:spcPts val="800"/>
              </a:spcBef>
              <a:spcAft>
                <a:spcPts val="800"/>
              </a:spcAft>
              <a:buNone/>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DrawLine</a:t>
            </a:r>
          </a:p>
        </p:txBody>
      </p:sp>
    </p:spTree>
    <p:extLst>
      <p:ext uri="{BB962C8B-B14F-4D97-AF65-F5344CB8AC3E}">
        <p14:creationId xmlns:p14="http://schemas.microsoft.com/office/powerpoint/2010/main" val="925940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DrawLine</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676591"/>
            <a:ext cx="3114254" cy="313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1385715"/>
            <a:ext cx="6477000" cy="2267287"/>
          </a:xfrm>
          <a:prstGeom prst="rect">
            <a:avLst/>
          </a:prstGeom>
        </p:spPr>
        <p:txBody>
          <a:bodyPr wrap="square">
            <a:spAutoFit/>
          </a:bodyPr>
          <a:lstStyle/>
          <a:p>
            <a:pPr algn="just">
              <a:spcBef>
                <a:spcPts val="800"/>
              </a:spcBef>
              <a:spcAft>
                <a:spcPts val="0"/>
              </a:spcAft>
            </a:pPr>
            <a:r>
              <a:rPr lang="en-US" sz="1800" smtClean="0">
                <a:latin typeface="Courier New" pitchFamily="49" charset="0"/>
                <a:cs typeface="Courier New" pitchFamily="49" charset="0"/>
              </a:rPr>
              <a:t>Graphics </a:t>
            </a:r>
            <a:r>
              <a:rPr lang="en-US" sz="1800">
                <a:latin typeface="Courier New" pitchFamily="49" charset="0"/>
                <a:cs typeface="Courier New" pitchFamily="49" charset="0"/>
              </a:rPr>
              <a:t>g = e.Graphics;</a:t>
            </a:r>
          </a:p>
          <a:p>
            <a:pPr algn="just">
              <a:spcBef>
                <a:spcPts val="800"/>
              </a:spcBef>
              <a:spcAft>
                <a:spcPts val="0"/>
              </a:spcAft>
            </a:pPr>
            <a:r>
              <a:rPr lang="en-US" sz="1800">
                <a:latin typeface="Courier New" pitchFamily="49" charset="0"/>
                <a:cs typeface="Courier New" pitchFamily="49" charset="0"/>
              </a:rPr>
              <a:t>Point pt1 = new Point(20,20);</a:t>
            </a:r>
          </a:p>
          <a:p>
            <a:pPr algn="just">
              <a:spcBef>
                <a:spcPts val="800"/>
              </a:spcBef>
              <a:spcAft>
                <a:spcPts val="0"/>
              </a:spcAft>
            </a:pPr>
            <a:r>
              <a:rPr lang="en-US" sz="1800">
                <a:latin typeface="Courier New" pitchFamily="49" charset="0"/>
                <a:cs typeface="Courier New" pitchFamily="49" charset="0"/>
              </a:rPr>
              <a:t>Point pt2 = new Point(10, 200);</a:t>
            </a:r>
          </a:p>
          <a:p>
            <a:pPr algn="just">
              <a:spcBef>
                <a:spcPts val="800"/>
              </a:spcBef>
              <a:spcAft>
                <a:spcPts val="0"/>
              </a:spcAft>
            </a:pPr>
            <a:r>
              <a:rPr lang="en-US" sz="1800">
                <a:latin typeface="Courier New" pitchFamily="49" charset="0"/>
                <a:cs typeface="Courier New" pitchFamily="49" charset="0"/>
              </a:rPr>
              <a:t>g.DrawLine(Pens.Red, pt1, pt2);</a:t>
            </a:r>
          </a:p>
          <a:p>
            <a:pPr algn="just">
              <a:spcBef>
                <a:spcPts val="800"/>
              </a:spcBef>
              <a:spcAft>
                <a:spcPts val="0"/>
              </a:spcAft>
            </a:pPr>
            <a:r>
              <a:rPr lang="en-US" sz="1800">
                <a:latin typeface="Courier New" pitchFamily="49" charset="0"/>
                <a:cs typeface="Courier New" pitchFamily="49" charset="0"/>
              </a:rPr>
              <a:t>int x1 = 40, y1 = 20, x2 = 200, y2 = 300;</a:t>
            </a:r>
          </a:p>
          <a:p>
            <a:pPr algn="just">
              <a:spcBef>
                <a:spcPts val="800"/>
              </a:spcBef>
              <a:spcAft>
                <a:spcPts val="0"/>
              </a:spcAft>
            </a:pPr>
            <a:r>
              <a:rPr lang="en-US" sz="1800">
                <a:latin typeface="Courier New" pitchFamily="49" charset="0"/>
                <a:cs typeface="Courier New" pitchFamily="49" charset="0"/>
              </a:rPr>
              <a:t>g.DrawLine(Pens.Black, x1, y1, x2, y2);</a:t>
            </a:r>
          </a:p>
        </p:txBody>
      </p:sp>
    </p:spTree>
    <p:extLst>
      <p:ext uri="{BB962C8B-B14F-4D97-AF65-F5344CB8AC3E}">
        <p14:creationId xmlns:p14="http://schemas.microsoft.com/office/powerpoint/2010/main" val="906058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000"/>
              </a:spcBef>
            </a:pPr>
            <a:r>
              <a:rPr lang="en-US" sz="2800">
                <a:latin typeface="Calibri (Body)"/>
              </a:rPr>
              <a:t>GDI là một giao diện lập trình ứng dụng (API) của Window đặc trưng cho việc vẽ các đối tượng và tương tác với các thiết bị đầu ra như màn hình và máy in.</a:t>
            </a:r>
          </a:p>
          <a:p>
            <a:pPr algn="just">
              <a:spcBef>
                <a:spcPts val="1000"/>
              </a:spcBef>
            </a:pPr>
            <a:r>
              <a:rPr lang="en-US" sz="2800">
                <a:latin typeface="Calibri (Body)"/>
              </a:rPr>
              <a:t>GDI+ là một phiên bản phát triển của GDI giúp giảm độ phức tạp của GDI và làm tăng tính linh hoạt trong việc vẽ các đối tượng. </a:t>
            </a:r>
          </a:p>
          <a:p>
            <a:pPr algn="just">
              <a:spcBef>
                <a:spcPts val="1000"/>
              </a:spcBef>
            </a:pPr>
            <a:r>
              <a:rPr lang="en-US" sz="2800">
                <a:latin typeface="Calibri (Body)"/>
              </a:rPr>
              <a:t>Các lớp GDI+ cung cấp bởi .NET Framwork được bao gói lại và được định nghĩa trong System.Drawing.dll</a:t>
            </a:r>
          </a:p>
        </p:txBody>
      </p:sp>
      <p:sp>
        <p:nvSpPr>
          <p:cNvPr id="7" name="Title 6"/>
          <p:cNvSpPr>
            <a:spLocks noGrp="1"/>
          </p:cNvSpPr>
          <p:nvPr>
            <p:ph type="title"/>
          </p:nvPr>
        </p:nvSpPr>
        <p:spPr>
          <a:xfrm>
            <a:off x="457200" y="0"/>
            <a:ext cx="8229600" cy="1143000"/>
          </a:xfrm>
        </p:spPr>
        <p:txBody>
          <a:bodyPr/>
          <a:lstStyle/>
          <a:p>
            <a:r>
              <a:rPr lang="en-US" b="1"/>
              <a:t>Tổng quan</a:t>
            </a:r>
          </a:p>
        </p:txBody>
      </p:sp>
    </p:spTree>
    <p:extLst>
      <p:ext uri="{BB962C8B-B14F-4D97-AF65-F5344CB8AC3E}">
        <p14:creationId xmlns:p14="http://schemas.microsoft.com/office/powerpoint/2010/main" val="2527874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Dùng để vẽ các hình chữ nhật</a:t>
            </a:r>
          </a:p>
          <a:p>
            <a:pPr algn="just">
              <a:spcBef>
                <a:spcPts val="800"/>
              </a:spcBef>
              <a:spcAft>
                <a:spcPts val="800"/>
              </a:spcAft>
            </a:pPr>
            <a:r>
              <a:rPr lang="en-US" sz="2400" smtClean="0">
                <a:latin typeface="Calibri (Body)"/>
              </a:rPr>
              <a:t>Một số construtor</a:t>
            </a:r>
          </a:p>
          <a:p>
            <a:pPr marL="0" indent="0" algn="just">
              <a:spcBef>
                <a:spcPts val="800"/>
              </a:spcBef>
              <a:spcAft>
                <a:spcPts val="800"/>
              </a:spcAft>
              <a:buNone/>
            </a:pPr>
            <a:r>
              <a:rPr lang="en-US" sz="2400">
                <a:latin typeface="Calibri (Body)"/>
              </a:rPr>
              <a:t>public void DrawRectangle(Pen, Rectangle</a:t>
            </a:r>
            <a:r>
              <a:rPr lang="en-US" sz="2400" smtClean="0">
                <a:latin typeface="Calibri (Body)"/>
              </a:rPr>
              <a:t>);</a:t>
            </a:r>
            <a:endParaRPr lang="en-US" sz="2400">
              <a:latin typeface="Calibri (Body)"/>
            </a:endParaRPr>
          </a:p>
          <a:p>
            <a:pPr marL="0" indent="0" algn="just">
              <a:spcBef>
                <a:spcPts val="800"/>
              </a:spcBef>
              <a:spcAft>
                <a:spcPts val="800"/>
              </a:spcAft>
              <a:buNone/>
            </a:pPr>
            <a:r>
              <a:rPr lang="en-US" sz="2400">
                <a:latin typeface="Calibri (Body)"/>
              </a:rPr>
              <a:t>public void DrawRectangle(Pen, int, int, int, int</a:t>
            </a:r>
            <a:r>
              <a:rPr lang="en-US" sz="2400" smtClean="0">
                <a:latin typeface="Calibri (Body)"/>
              </a:rPr>
              <a:t>);</a:t>
            </a:r>
            <a:endParaRPr lang="en-US" sz="2400">
              <a:latin typeface="Calibri (Body)"/>
            </a:endParaRPr>
          </a:p>
          <a:p>
            <a:pPr marL="0" indent="0" algn="just">
              <a:spcBef>
                <a:spcPts val="800"/>
              </a:spcBef>
              <a:spcAft>
                <a:spcPts val="800"/>
              </a:spcAft>
              <a:buNone/>
            </a:pPr>
            <a:r>
              <a:rPr lang="en-US" sz="2400">
                <a:latin typeface="Calibri (Body)"/>
              </a:rPr>
              <a:t>public void DrawRectangle(Pen, float, float, float, float</a:t>
            </a:r>
            <a:r>
              <a:rPr lang="en-US" sz="2400" smtClean="0">
                <a:latin typeface="Calibri (Body)"/>
              </a:rPr>
              <a:t>);</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 DrawRectangle</a:t>
            </a:r>
          </a:p>
        </p:txBody>
      </p:sp>
    </p:spTree>
    <p:extLst>
      <p:ext uri="{BB962C8B-B14F-4D97-AF65-F5344CB8AC3E}">
        <p14:creationId xmlns:p14="http://schemas.microsoft.com/office/powerpoint/2010/main" val="925940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 DrawRectangle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342900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1524000"/>
            <a:ext cx="8610600" cy="1887696"/>
          </a:xfrm>
          <a:prstGeom prst="rect">
            <a:avLst/>
          </a:prstGeom>
        </p:spPr>
        <p:txBody>
          <a:bodyPr wrap="square">
            <a:spAutoFit/>
          </a:bodyPr>
          <a:lstStyle/>
          <a:p>
            <a:pPr algn="just">
              <a:spcBef>
                <a:spcPts val="800"/>
              </a:spcBef>
              <a:spcAft>
                <a:spcPts val="0"/>
              </a:spcAft>
            </a:pPr>
            <a:r>
              <a:rPr lang="en-US" sz="1800">
                <a:latin typeface="Courier New" pitchFamily="49" charset="0"/>
                <a:cs typeface="Courier New" pitchFamily="49" charset="0"/>
              </a:rPr>
              <a:t>Graphics g = e.Graphics;</a:t>
            </a:r>
          </a:p>
          <a:p>
            <a:pPr algn="just">
              <a:spcBef>
                <a:spcPts val="800"/>
              </a:spcBef>
              <a:spcAft>
                <a:spcPts val="0"/>
              </a:spcAft>
            </a:pPr>
            <a:r>
              <a:rPr lang="en-US" sz="1800">
                <a:latin typeface="Courier New" pitchFamily="49" charset="0"/>
                <a:cs typeface="Courier New" pitchFamily="49" charset="0"/>
              </a:rPr>
              <a:t>Rectangle rect = new Rectangle(10, 10, 100, 120);</a:t>
            </a:r>
          </a:p>
          <a:p>
            <a:pPr algn="just">
              <a:spcBef>
                <a:spcPts val="800"/>
              </a:spcBef>
              <a:spcAft>
                <a:spcPts val="0"/>
              </a:spcAft>
            </a:pPr>
            <a:r>
              <a:rPr lang="en-US" sz="1800">
                <a:latin typeface="Courier New" pitchFamily="49" charset="0"/>
                <a:cs typeface="Courier New" pitchFamily="49" charset="0"/>
              </a:rPr>
              <a:t>int x = 30, y = 40, width = 100, height = 50;</a:t>
            </a:r>
          </a:p>
          <a:p>
            <a:pPr algn="just">
              <a:spcBef>
                <a:spcPts val="800"/>
              </a:spcBef>
              <a:spcAft>
                <a:spcPts val="0"/>
              </a:spcAft>
            </a:pPr>
            <a:r>
              <a:rPr lang="en-US" sz="1800">
                <a:latin typeface="Courier New" pitchFamily="49" charset="0"/>
                <a:cs typeface="Courier New" pitchFamily="49" charset="0"/>
              </a:rPr>
              <a:t>g.DrawRectangle(Pens.Black, rect);</a:t>
            </a:r>
          </a:p>
          <a:p>
            <a:pPr algn="just">
              <a:spcBef>
                <a:spcPts val="800"/>
              </a:spcBef>
              <a:spcAft>
                <a:spcPts val="0"/>
              </a:spcAft>
            </a:pPr>
            <a:r>
              <a:rPr lang="en-US" sz="1800">
                <a:latin typeface="Courier New" pitchFamily="49" charset="0"/>
                <a:cs typeface="Courier New" pitchFamily="49" charset="0"/>
              </a:rPr>
              <a:t>g.DrawRectangle(Pens.Red, x, y, width, height); </a:t>
            </a:r>
          </a:p>
        </p:txBody>
      </p:sp>
    </p:spTree>
    <p:extLst>
      <p:ext uri="{BB962C8B-B14F-4D97-AF65-F5344CB8AC3E}">
        <p14:creationId xmlns:p14="http://schemas.microsoft.com/office/powerpoint/2010/main" val="497726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smtClean="0">
                <a:latin typeface="Calibri (Body)"/>
              </a:rPr>
              <a:t>Để</a:t>
            </a:r>
            <a:r>
              <a:rPr lang="en-US" sz="2400" dirty="0" smtClean="0">
                <a:latin typeface="Calibri (Body)"/>
              </a:rPr>
              <a:t> </a:t>
            </a:r>
            <a:r>
              <a:rPr lang="en-US" sz="2400" dirty="0" err="1" smtClean="0">
                <a:latin typeface="Calibri (Body)"/>
              </a:rPr>
              <a:t>vẽ</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hình</a:t>
            </a:r>
            <a:r>
              <a:rPr lang="en-US" sz="2400" dirty="0" smtClean="0">
                <a:latin typeface="Calibri (Body)"/>
              </a:rPr>
              <a:t> ellipse </a:t>
            </a:r>
            <a:r>
              <a:rPr lang="en-US" sz="2400" dirty="0" err="1" smtClean="0">
                <a:latin typeface="Calibri (Body)"/>
              </a:rPr>
              <a:t>cần</a:t>
            </a:r>
            <a:r>
              <a:rPr lang="en-US" sz="2400" dirty="0" smtClean="0">
                <a:latin typeface="Calibri (Body)"/>
              </a:rPr>
              <a:t> </a:t>
            </a:r>
            <a:r>
              <a:rPr lang="en-US" sz="2400" dirty="0" err="1" smtClean="0">
                <a:latin typeface="Calibri (Body)"/>
              </a:rPr>
              <a:t>xác</a:t>
            </a:r>
            <a:r>
              <a:rPr lang="en-US" sz="2400" dirty="0" smtClean="0">
                <a:latin typeface="Calibri (Body)"/>
              </a:rPr>
              <a:t> </a:t>
            </a:r>
            <a:r>
              <a:rPr lang="en-US" sz="2400" dirty="0" err="1" smtClean="0">
                <a:latin typeface="Calibri (Body)"/>
              </a:rPr>
              <a:t>định</a:t>
            </a:r>
            <a:r>
              <a:rPr lang="en-US" sz="2400" dirty="0" smtClean="0">
                <a:latin typeface="Calibri (Body)"/>
              </a:rPr>
              <a:t> </a:t>
            </a:r>
            <a:r>
              <a:rPr lang="en-US" sz="2400" dirty="0" err="1" smtClean="0">
                <a:latin typeface="Calibri (Body)"/>
              </a:rPr>
              <a:t>hình</a:t>
            </a:r>
            <a:r>
              <a:rPr lang="en-US" sz="2400" dirty="0" smtClean="0">
                <a:latin typeface="Calibri (Body)"/>
              </a:rPr>
              <a:t> </a:t>
            </a:r>
            <a:r>
              <a:rPr lang="en-US" sz="2400" dirty="0" err="1" smtClean="0">
                <a:latin typeface="Calibri (Body)"/>
              </a:rPr>
              <a:t>chữ</a:t>
            </a:r>
            <a:r>
              <a:rPr lang="en-US" sz="2400" dirty="0" smtClean="0">
                <a:latin typeface="Calibri (Body)"/>
              </a:rPr>
              <a:t> </a:t>
            </a:r>
            <a:r>
              <a:rPr lang="en-US" sz="2400" dirty="0" err="1" smtClean="0">
                <a:latin typeface="Calibri (Body)"/>
              </a:rPr>
              <a:t>nhật</a:t>
            </a:r>
            <a:r>
              <a:rPr lang="en-US" sz="2400" dirty="0" smtClean="0">
                <a:latin typeface="Calibri (Body)"/>
              </a:rPr>
              <a:t> </a:t>
            </a:r>
            <a:r>
              <a:rPr lang="en-US" sz="2400" dirty="0" err="1" smtClean="0">
                <a:latin typeface="Calibri (Body)"/>
              </a:rPr>
              <a:t>bao</a:t>
            </a:r>
            <a:r>
              <a:rPr lang="en-US" sz="2400" dirty="0" smtClean="0">
                <a:latin typeface="Calibri (Body)"/>
              </a:rPr>
              <a:t> </a:t>
            </a:r>
            <a:r>
              <a:rPr lang="en-US" sz="2400" dirty="0" err="1" smtClean="0">
                <a:latin typeface="Calibri (Body)"/>
              </a:rPr>
              <a:t>quanh</a:t>
            </a:r>
            <a:r>
              <a:rPr lang="en-US" sz="2400" dirty="0" smtClean="0">
                <a:latin typeface="Calibri (Body)"/>
              </a:rPr>
              <a:t> </a:t>
            </a:r>
            <a:r>
              <a:rPr lang="en-US" sz="2400" dirty="0" err="1" smtClean="0">
                <a:latin typeface="Calibri (Body)"/>
              </a:rPr>
              <a:t>hình</a:t>
            </a:r>
            <a:r>
              <a:rPr lang="en-US" sz="2400" dirty="0" smtClean="0">
                <a:latin typeface="Calibri (Body)"/>
              </a:rPr>
              <a:t> ellipse </a:t>
            </a:r>
            <a:r>
              <a:rPr lang="en-US" sz="2400" dirty="0" err="1" smtClean="0">
                <a:latin typeface="Calibri (Body)"/>
              </a:rPr>
              <a:t>này</a:t>
            </a:r>
            <a:endParaRPr lang="en-US" sz="2400" dirty="0" smtClean="0">
              <a:latin typeface="Calibri (Body)"/>
            </a:endParaRPr>
          </a:p>
          <a:p>
            <a:pPr algn="just">
              <a:spcBef>
                <a:spcPts val="800"/>
              </a:spcBef>
              <a:spcAft>
                <a:spcPts val="800"/>
              </a:spcAft>
            </a:pPr>
            <a:r>
              <a:rPr lang="en-US" sz="2400" dirty="0" err="1" smtClean="0">
                <a:latin typeface="Calibri (Body)"/>
              </a:rPr>
              <a:t>Một</a:t>
            </a:r>
            <a:r>
              <a:rPr lang="en-US" sz="2400" dirty="0" smtClean="0">
                <a:latin typeface="Calibri (Body)"/>
              </a:rPr>
              <a:t> </a:t>
            </a:r>
            <a:r>
              <a:rPr lang="en-US" sz="2400" dirty="0" err="1" smtClean="0">
                <a:latin typeface="Calibri (Body)"/>
              </a:rPr>
              <a:t>số</a:t>
            </a:r>
            <a:r>
              <a:rPr lang="en-US" sz="2400" dirty="0" smtClean="0">
                <a:latin typeface="Calibri (Body)"/>
              </a:rPr>
              <a:t> constructor:</a:t>
            </a:r>
          </a:p>
          <a:p>
            <a:pPr marL="0" indent="0" algn="just">
              <a:spcBef>
                <a:spcPts val="800"/>
              </a:spcBef>
              <a:spcAft>
                <a:spcPts val="800"/>
              </a:spcAft>
              <a:buNone/>
            </a:pPr>
            <a:r>
              <a:rPr lang="en-US" sz="2400" dirty="0">
                <a:latin typeface="Calibri (Body)"/>
              </a:rPr>
              <a:t>public void </a:t>
            </a:r>
            <a:r>
              <a:rPr lang="en-US" sz="2400" dirty="0" err="1">
                <a:latin typeface="Calibri (Body)"/>
              </a:rPr>
              <a:t>DrawEllipse</a:t>
            </a:r>
            <a:r>
              <a:rPr lang="en-US" sz="2400" dirty="0">
                <a:latin typeface="Calibri (Body)"/>
              </a:rPr>
              <a:t>(Pen, Rectangle);</a:t>
            </a:r>
          </a:p>
          <a:p>
            <a:pPr marL="0" indent="0" algn="just">
              <a:spcBef>
                <a:spcPts val="800"/>
              </a:spcBef>
              <a:spcAft>
                <a:spcPts val="800"/>
              </a:spcAft>
              <a:buNone/>
            </a:pPr>
            <a:r>
              <a:rPr lang="en-US" sz="2400" dirty="0">
                <a:latin typeface="Calibri (Body)"/>
              </a:rPr>
              <a:t>public void </a:t>
            </a:r>
            <a:r>
              <a:rPr lang="en-US" sz="2400" dirty="0" err="1">
                <a:latin typeface="Calibri (Body)"/>
              </a:rPr>
              <a:t>DrawEllipse</a:t>
            </a:r>
            <a:r>
              <a:rPr lang="en-US" sz="2400" dirty="0">
                <a:latin typeface="Calibri (Body)"/>
              </a:rPr>
              <a:t>(Pen, </a:t>
            </a:r>
            <a:r>
              <a:rPr lang="en-US" sz="2400" dirty="0" err="1">
                <a:latin typeface="Calibri (Body)"/>
              </a:rPr>
              <a:t>RectangleF</a:t>
            </a:r>
            <a:r>
              <a:rPr lang="en-US" sz="2400" dirty="0">
                <a:latin typeface="Calibri (Body)"/>
              </a:rPr>
              <a:t>);</a:t>
            </a:r>
          </a:p>
          <a:p>
            <a:pPr marL="0" indent="0" algn="just">
              <a:spcBef>
                <a:spcPts val="800"/>
              </a:spcBef>
              <a:spcAft>
                <a:spcPts val="800"/>
              </a:spcAft>
              <a:buNone/>
            </a:pPr>
            <a:r>
              <a:rPr lang="en-US" sz="2400" dirty="0">
                <a:latin typeface="Calibri (Body)"/>
              </a:rPr>
              <a:t>public void </a:t>
            </a:r>
            <a:r>
              <a:rPr lang="en-US" sz="2400" dirty="0" err="1">
                <a:latin typeface="Calibri (Body)"/>
              </a:rPr>
              <a:t>DrawEllipse</a:t>
            </a:r>
            <a:r>
              <a:rPr lang="en-US" sz="2400" dirty="0">
                <a:latin typeface="Calibri (Body)"/>
              </a:rPr>
              <a:t>(Pen,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a:t>
            </a:r>
          </a:p>
          <a:p>
            <a:pPr marL="0" indent="0" algn="just">
              <a:spcBef>
                <a:spcPts val="800"/>
              </a:spcBef>
              <a:spcAft>
                <a:spcPts val="800"/>
              </a:spcAft>
              <a:buNone/>
            </a:pPr>
            <a:r>
              <a:rPr lang="en-US" sz="2400" dirty="0">
                <a:latin typeface="Calibri (Body)"/>
              </a:rPr>
              <a:t>public void </a:t>
            </a:r>
            <a:r>
              <a:rPr lang="en-US" sz="2400" dirty="0" err="1">
                <a:latin typeface="Calibri (Body)"/>
              </a:rPr>
              <a:t>DrawEllipse</a:t>
            </a:r>
            <a:r>
              <a:rPr lang="en-US" sz="2400" dirty="0">
                <a:latin typeface="Calibri (Body)"/>
              </a:rPr>
              <a:t>(Pen, float, float, float, float);</a:t>
            </a:r>
          </a:p>
        </p:txBody>
      </p:sp>
      <p:sp>
        <p:nvSpPr>
          <p:cNvPr id="7" name="Title 6"/>
          <p:cNvSpPr>
            <a:spLocks noGrp="1"/>
          </p:cNvSpPr>
          <p:nvPr>
            <p:ph type="title"/>
          </p:nvPr>
        </p:nvSpPr>
        <p:spPr>
          <a:xfrm>
            <a:off x="457200" y="0"/>
            <a:ext cx="8229600" cy="1143000"/>
          </a:xfrm>
        </p:spPr>
        <p:txBody>
          <a:bodyPr/>
          <a:lstStyle/>
          <a:p>
            <a:r>
              <a:rPr lang="en-US" b="1" smtClean="0"/>
              <a:t>DrawEllipse</a:t>
            </a:r>
            <a:endParaRPr lang="en-US" b="1"/>
          </a:p>
        </p:txBody>
      </p:sp>
    </p:spTree>
    <p:extLst>
      <p:ext uri="{BB962C8B-B14F-4D97-AF65-F5344CB8AC3E}">
        <p14:creationId xmlns:p14="http://schemas.microsoft.com/office/powerpoint/2010/main" val="925940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2362200"/>
          </a:xfrm>
        </p:spPr>
        <p:txBody>
          <a:bodyPr>
            <a:noAutofit/>
          </a:bodyPr>
          <a:lstStyle/>
          <a:p>
            <a:pPr marL="0" indent="0" algn="just" fontAlgn="base">
              <a:spcBef>
                <a:spcPts val="800"/>
              </a:spcBef>
              <a:buNone/>
            </a:pPr>
            <a:r>
              <a:rPr lang="en-US" sz="2000" b="1">
                <a:latin typeface="Courier New" pitchFamily="49" charset="0"/>
                <a:cs typeface="Courier New" pitchFamily="49" charset="0"/>
              </a:rPr>
              <a:t>Graphics g = e.Graphics;</a:t>
            </a:r>
          </a:p>
          <a:p>
            <a:pPr marL="0" indent="0" algn="just" fontAlgn="base">
              <a:spcBef>
                <a:spcPts val="800"/>
              </a:spcBef>
              <a:buNone/>
            </a:pPr>
            <a:r>
              <a:rPr lang="en-US" sz="2000" b="1">
                <a:latin typeface="Courier New" pitchFamily="49" charset="0"/>
                <a:cs typeface="Courier New" pitchFamily="49" charset="0"/>
              </a:rPr>
              <a:t>Rectangle rect = new Rectangle(80, 80, 50, 50);  </a:t>
            </a:r>
          </a:p>
          <a:p>
            <a:pPr marL="0" indent="0" algn="just" fontAlgn="base">
              <a:spcBef>
                <a:spcPts val="800"/>
              </a:spcBef>
              <a:buNone/>
            </a:pPr>
            <a:r>
              <a:rPr lang="en-US" sz="2000" b="1">
                <a:latin typeface="Courier New" pitchFamily="49" charset="0"/>
                <a:cs typeface="Courier New" pitchFamily="49" charset="0"/>
              </a:rPr>
              <a:t>int x = 20, y = 30, width = 120, height = 230;</a:t>
            </a:r>
          </a:p>
          <a:p>
            <a:pPr marL="0" indent="0" algn="just" fontAlgn="base">
              <a:spcBef>
                <a:spcPts val="800"/>
              </a:spcBef>
              <a:buNone/>
            </a:pPr>
            <a:r>
              <a:rPr lang="en-US" sz="2000" b="1">
                <a:latin typeface="Courier New" pitchFamily="49" charset="0"/>
                <a:cs typeface="Courier New" pitchFamily="49" charset="0"/>
              </a:rPr>
              <a:t>g.DrawEllipse(Pens.DarkBlue, rect);</a:t>
            </a:r>
          </a:p>
          <a:p>
            <a:pPr marL="0" indent="0" algn="just" fontAlgn="base">
              <a:spcBef>
                <a:spcPts val="800"/>
              </a:spcBef>
              <a:buNone/>
            </a:pPr>
            <a:r>
              <a:rPr lang="en-US" sz="2000" b="1">
                <a:latin typeface="Courier New" pitchFamily="49" charset="0"/>
                <a:cs typeface="Courier New" pitchFamily="49" charset="0"/>
              </a:rPr>
              <a:t>g.DrawEllipse(Pens.Gray, x, y, width, height); </a:t>
            </a:r>
          </a:p>
        </p:txBody>
      </p:sp>
      <p:sp>
        <p:nvSpPr>
          <p:cNvPr id="7" name="Title 6"/>
          <p:cNvSpPr>
            <a:spLocks noGrp="1"/>
          </p:cNvSpPr>
          <p:nvPr>
            <p:ph type="title"/>
          </p:nvPr>
        </p:nvSpPr>
        <p:spPr>
          <a:xfrm>
            <a:off x="457200" y="0"/>
            <a:ext cx="8229600" cy="1143000"/>
          </a:xfrm>
        </p:spPr>
        <p:txBody>
          <a:bodyPr/>
          <a:lstStyle/>
          <a:p>
            <a:r>
              <a:rPr lang="en-US" b="1"/>
              <a:t>DrawEllipse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8140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smtClean="0">
                <a:latin typeface="Calibri (Body)"/>
              </a:rPr>
              <a:t>Vẽ</a:t>
            </a:r>
            <a:r>
              <a:rPr lang="en-US" sz="2400" dirty="0" smtClean="0">
                <a:latin typeface="Calibri (Body)"/>
              </a:rPr>
              <a:t> </a:t>
            </a:r>
            <a:r>
              <a:rPr lang="en-US" sz="2400" dirty="0" err="1" smtClean="0">
                <a:latin typeface="Calibri (Body)"/>
              </a:rPr>
              <a:t>đường</a:t>
            </a:r>
            <a:r>
              <a:rPr lang="en-US" sz="2400" dirty="0" smtClean="0">
                <a:latin typeface="Calibri (Body)"/>
              </a:rPr>
              <a:t> </a:t>
            </a:r>
            <a:r>
              <a:rPr lang="en-US" sz="2400" dirty="0" err="1" smtClean="0">
                <a:latin typeface="Calibri (Body)"/>
              </a:rPr>
              <a:t>cung</a:t>
            </a:r>
            <a:r>
              <a:rPr lang="en-US" sz="2400" dirty="0" smtClean="0">
                <a:latin typeface="Calibri (Body)"/>
              </a:rPr>
              <a:t> </a:t>
            </a:r>
            <a:r>
              <a:rPr lang="en-US" sz="2400" dirty="0" err="1" smtClean="0">
                <a:latin typeface="Calibri (Body)"/>
              </a:rPr>
              <a:t>là</a:t>
            </a:r>
            <a:r>
              <a:rPr lang="en-US" sz="2400" dirty="0" smtClean="0">
                <a:latin typeface="Calibri (Body)"/>
              </a:rPr>
              <a:t> </a:t>
            </a:r>
            <a:r>
              <a:rPr lang="en-US" sz="2400" dirty="0" err="1" smtClean="0">
                <a:latin typeface="Calibri (Body)"/>
              </a:rPr>
              <a:t>vẽ</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phần</a:t>
            </a:r>
            <a:r>
              <a:rPr lang="en-US" sz="2400" dirty="0" smtClean="0">
                <a:latin typeface="Calibri (Body)"/>
              </a:rPr>
              <a:t> </a:t>
            </a:r>
            <a:r>
              <a:rPr lang="en-US" sz="2400" dirty="0" err="1" smtClean="0">
                <a:latin typeface="Calibri (Body)"/>
              </a:rPr>
              <a:t>đường</a:t>
            </a:r>
            <a:r>
              <a:rPr lang="en-US" sz="2400" dirty="0" smtClean="0">
                <a:latin typeface="Calibri (Body)"/>
              </a:rPr>
              <a:t> </a:t>
            </a:r>
            <a:r>
              <a:rPr lang="en-US" sz="2400" dirty="0" err="1" smtClean="0">
                <a:latin typeface="Calibri (Body)"/>
              </a:rPr>
              <a:t>cong</a:t>
            </a:r>
            <a:r>
              <a:rPr lang="en-US" sz="2400" dirty="0" smtClean="0">
                <a:latin typeface="Calibri (Body)"/>
              </a:rPr>
              <a:t> </a:t>
            </a:r>
            <a:r>
              <a:rPr lang="en-US" sz="2400" dirty="0" err="1" smtClean="0">
                <a:latin typeface="Calibri (Body)"/>
              </a:rPr>
              <a:t>của</a:t>
            </a:r>
            <a:r>
              <a:rPr lang="en-US" sz="2400" dirty="0" smtClean="0">
                <a:latin typeface="Calibri (Body)"/>
              </a:rPr>
              <a:t> </a:t>
            </a:r>
            <a:r>
              <a:rPr lang="en-US" sz="2400" dirty="0" err="1" smtClean="0">
                <a:latin typeface="Calibri (Body)"/>
              </a:rPr>
              <a:t>hình</a:t>
            </a:r>
            <a:r>
              <a:rPr lang="en-US" sz="2400" dirty="0" smtClean="0">
                <a:latin typeface="Calibri (Body)"/>
              </a:rPr>
              <a:t> ellipse do </a:t>
            </a:r>
            <a:r>
              <a:rPr lang="en-US" sz="2400" dirty="0" err="1" smtClean="0">
                <a:latin typeface="Calibri (Body)"/>
              </a:rPr>
              <a:t>đó</a:t>
            </a:r>
            <a:r>
              <a:rPr lang="en-US" sz="2400" dirty="0" smtClean="0">
                <a:latin typeface="Calibri (Body)"/>
              </a:rPr>
              <a:t> </a:t>
            </a:r>
            <a:r>
              <a:rPr lang="en-US" sz="2400" dirty="0" err="1" smtClean="0">
                <a:latin typeface="Calibri (Body)"/>
              </a:rPr>
              <a:t>cần</a:t>
            </a:r>
            <a:r>
              <a:rPr lang="en-US" sz="2400" dirty="0" smtClean="0">
                <a:latin typeface="Calibri (Body)"/>
              </a:rPr>
              <a:t> </a:t>
            </a:r>
            <a:r>
              <a:rPr lang="en-US" sz="2400" dirty="0" err="1" smtClean="0">
                <a:latin typeface="Calibri (Body)"/>
              </a:rPr>
              <a:t>xác</a:t>
            </a:r>
            <a:r>
              <a:rPr lang="en-US" sz="2400" dirty="0" smtClean="0">
                <a:latin typeface="Calibri (Body)"/>
              </a:rPr>
              <a:t> </a:t>
            </a:r>
            <a:r>
              <a:rPr lang="en-US" sz="2400" dirty="0" err="1" smtClean="0">
                <a:latin typeface="Calibri (Body)"/>
              </a:rPr>
              <a:t>định</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hình</a:t>
            </a:r>
            <a:r>
              <a:rPr lang="en-US" sz="2400" dirty="0" smtClean="0">
                <a:latin typeface="Calibri (Body)"/>
              </a:rPr>
              <a:t> </a:t>
            </a:r>
            <a:r>
              <a:rPr lang="en-US" sz="2400" dirty="0" err="1" smtClean="0">
                <a:latin typeface="Calibri (Body)"/>
              </a:rPr>
              <a:t>chữ</a:t>
            </a:r>
            <a:r>
              <a:rPr lang="en-US" sz="2400" dirty="0" smtClean="0">
                <a:latin typeface="Calibri (Body)"/>
              </a:rPr>
              <a:t> </a:t>
            </a:r>
            <a:r>
              <a:rPr lang="en-US" sz="2400" dirty="0" err="1" smtClean="0">
                <a:latin typeface="Calibri (Body)"/>
              </a:rPr>
              <a:t>nhật</a:t>
            </a:r>
            <a:r>
              <a:rPr lang="en-US" sz="2400" dirty="0" smtClean="0">
                <a:latin typeface="Calibri (Body)"/>
              </a:rPr>
              <a:t> </a:t>
            </a:r>
            <a:r>
              <a:rPr lang="en-US" sz="2400" dirty="0" err="1" smtClean="0">
                <a:latin typeface="Calibri (Body)"/>
              </a:rPr>
              <a:t>bao</a:t>
            </a:r>
            <a:r>
              <a:rPr lang="en-US" sz="2400" dirty="0" smtClean="0">
                <a:latin typeface="Calibri (Body)"/>
              </a:rPr>
              <a:t> </a:t>
            </a:r>
            <a:r>
              <a:rPr lang="en-US" sz="2400" dirty="0" err="1" smtClean="0">
                <a:latin typeface="Calibri (Body)"/>
              </a:rPr>
              <a:t>quanh</a:t>
            </a:r>
            <a:r>
              <a:rPr lang="en-US" sz="2400" dirty="0" smtClean="0">
                <a:latin typeface="Calibri (Body)"/>
              </a:rPr>
              <a:t>, </a:t>
            </a:r>
            <a:r>
              <a:rPr lang="en-US" sz="2400" dirty="0" err="1" smtClean="0">
                <a:latin typeface="Calibri (Body)"/>
              </a:rPr>
              <a:t>góc</a:t>
            </a:r>
            <a:r>
              <a:rPr lang="en-US" sz="2400" dirty="0" smtClean="0">
                <a:latin typeface="Calibri (Body)"/>
              </a:rPr>
              <a:t> </a:t>
            </a:r>
            <a:r>
              <a:rPr lang="en-US" sz="2400" dirty="0" err="1" smtClean="0">
                <a:latin typeface="Calibri (Body)"/>
              </a:rPr>
              <a:t>bắt</a:t>
            </a:r>
            <a:r>
              <a:rPr lang="en-US" sz="2400" dirty="0" smtClean="0">
                <a:latin typeface="Calibri (Body)"/>
              </a:rPr>
              <a:t> </a:t>
            </a:r>
            <a:r>
              <a:rPr lang="en-US" sz="2400" dirty="0" err="1" smtClean="0">
                <a:latin typeface="Calibri (Body)"/>
              </a:rPr>
              <a:t>đầu</a:t>
            </a:r>
            <a:r>
              <a:rPr lang="en-US" sz="2400" dirty="0" smtClean="0">
                <a:latin typeface="Calibri (Body)"/>
              </a:rPr>
              <a:t> </a:t>
            </a:r>
            <a:r>
              <a:rPr lang="en-US" sz="2400" dirty="0" err="1" smtClean="0">
                <a:latin typeface="Calibri (Body)"/>
              </a:rPr>
              <a:t>và</a:t>
            </a:r>
            <a:r>
              <a:rPr lang="en-US" sz="2400" dirty="0" smtClean="0">
                <a:latin typeface="Calibri (Body)"/>
              </a:rPr>
              <a:t> </a:t>
            </a:r>
            <a:r>
              <a:rPr lang="en-US" sz="2400" dirty="0" err="1" smtClean="0">
                <a:latin typeface="Calibri (Body)"/>
              </a:rPr>
              <a:t>góc</a:t>
            </a:r>
            <a:r>
              <a:rPr lang="en-US" sz="2400" dirty="0" smtClean="0">
                <a:latin typeface="Calibri (Body)"/>
              </a:rPr>
              <a:t> </a:t>
            </a:r>
            <a:r>
              <a:rPr lang="en-US" sz="2400" dirty="0" err="1" smtClean="0">
                <a:latin typeface="Calibri (Body)"/>
              </a:rPr>
              <a:t>quét</a:t>
            </a:r>
            <a:r>
              <a:rPr lang="en-US" sz="2400" dirty="0" smtClean="0">
                <a:latin typeface="Calibri (Body)"/>
              </a:rPr>
              <a:t>.</a:t>
            </a:r>
          </a:p>
          <a:p>
            <a:pPr algn="just">
              <a:spcBef>
                <a:spcPts val="800"/>
              </a:spcBef>
              <a:spcAft>
                <a:spcPts val="800"/>
              </a:spcAft>
            </a:pPr>
            <a:r>
              <a:rPr lang="en-US" sz="2400" dirty="0" err="1" smtClean="0">
                <a:latin typeface="Calibri (Body)"/>
              </a:rPr>
              <a:t>Một</a:t>
            </a:r>
            <a:r>
              <a:rPr lang="en-US" sz="2400" dirty="0" smtClean="0">
                <a:latin typeface="Calibri (Body)"/>
              </a:rPr>
              <a:t> </a:t>
            </a:r>
            <a:r>
              <a:rPr lang="en-US" sz="2400" dirty="0" err="1" smtClean="0">
                <a:latin typeface="Calibri (Body)"/>
              </a:rPr>
              <a:t>số</a:t>
            </a:r>
            <a:r>
              <a:rPr lang="en-US" sz="2400" dirty="0" smtClean="0">
                <a:latin typeface="Calibri (Body)"/>
              </a:rPr>
              <a:t> constructor:</a:t>
            </a:r>
          </a:p>
          <a:p>
            <a:pPr marL="0" indent="0" algn="just">
              <a:spcBef>
                <a:spcPts val="800"/>
              </a:spcBef>
              <a:spcAft>
                <a:spcPts val="800"/>
              </a:spcAft>
              <a:buNone/>
            </a:pPr>
            <a:r>
              <a:rPr lang="en-US" sz="2400" dirty="0" smtClean="0">
                <a:latin typeface="Calibri (Body)"/>
              </a:rPr>
              <a:t>public </a:t>
            </a:r>
            <a:r>
              <a:rPr lang="en-US" sz="2400" dirty="0">
                <a:latin typeface="Calibri (Body)"/>
              </a:rPr>
              <a:t>void </a:t>
            </a:r>
            <a:r>
              <a:rPr lang="en-US" sz="2400" dirty="0" err="1">
                <a:latin typeface="Calibri (Body)"/>
              </a:rPr>
              <a:t>DrawArc</a:t>
            </a:r>
            <a:r>
              <a:rPr lang="en-US" sz="2400" dirty="0">
                <a:latin typeface="Calibri (Body)"/>
              </a:rPr>
              <a:t>(Pen, Rectangle, float, float);</a:t>
            </a:r>
          </a:p>
          <a:p>
            <a:pPr marL="0" indent="0" algn="just">
              <a:spcBef>
                <a:spcPts val="800"/>
              </a:spcBef>
              <a:spcAft>
                <a:spcPts val="800"/>
              </a:spcAft>
              <a:buNone/>
            </a:pPr>
            <a:r>
              <a:rPr lang="en-US" sz="2400" dirty="0">
                <a:latin typeface="Calibri (Body)"/>
              </a:rPr>
              <a:t>public void </a:t>
            </a:r>
            <a:r>
              <a:rPr lang="en-US" sz="2400" dirty="0" err="1">
                <a:latin typeface="Calibri (Body)"/>
              </a:rPr>
              <a:t>DrawArc</a:t>
            </a:r>
            <a:r>
              <a:rPr lang="en-US" sz="2400" dirty="0">
                <a:latin typeface="Calibri (Body)"/>
              </a:rPr>
              <a:t>(Pen, </a:t>
            </a:r>
            <a:r>
              <a:rPr lang="en-US" sz="2400" dirty="0" err="1">
                <a:latin typeface="Calibri (Body)"/>
              </a:rPr>
              <a:t>RectangleF</a:t>
            </a:r>
            <a:r>
              <a:rPr lang="en-US" sz="2400" dirty="0">
                <a:latin typeface="Calibri (Body)"/>
              </a:rPr>
              <a:t>, float, float);</a:t>
            </a:r>
          </a:p>
          <a:p>
            <a:pPr marL="0" indent="0" algn="just">
              <a:spcBef>
                <a:spcPts val="800"/>
              </a:spcBef>
              <a:spcAft>
                <a:spcPts val="800"/>
              </a:spcAft>
              <a:buNone/>
            </a:pPr>
            <a:r>
              <a:rPr lang="en-US" sz="2400" dirty="0">
                <a:latin typeface="Calibri (Body)"/>
              </a:rPr>
              <a:t>public void </a:t>
            </a:r>
            <a:r>
              <a:rPr lang="en-US" sz="2400" dirty="0" err="1">
                <a:latin typeface="Calibri (Body)"/>
              </a:rPr>
              <a:t>DrawArc</a:t>
            </a:r>
            <a:r>
              <a:rPr lang="en-US" sz="2400" dirty="0">
                <a:latin typeface="Calibri (Body)"/>
              </a:rPr>
              <a:t>(Pen,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 </a:t>
            </a:r>
            <a:r>
              <a:rPr lang="en-US" sz="2400" dirty="0" err="1">
                <a:latin typeface="Calibri (Body)"/>
              </a:rPr>
              <a:t>int</a:t>
            </a:r>
            <a:r>
              <a:rPr lang="en-US" sz="2400" dirty="0">
                <a:latin typeface="Calibri (Body)"/>
              </a:rPr>
              <a:t>);</a:t>
            </a:r>
          </a:p>
          <a:p>
            <a:pPr marL="0" indent="0" algn="just">
              <a:spcBef>
                <a:spcPts val="800"/>
              </a:spcBef>
              <a:spcAft>
                <a:spcPts val="800"/>
              </a:spcAft>
              <a:buNone/>
            </a:pPr>
            <a:r>
              <a:rPr lang="en-US" sz="2400" dirty="0">
                <a:latin typeface="Calibri (Body)"/>
              </a:rPr>
              <a:t>public void </a:t>
            </a:r>
            <a:r>
              <a:rPr lang="en-US" sz="2400" dirty="0" err="1">
                <a:latin typeface="Calibri (Body)"/>
              </a:rPr>
              <a:t>DrawArc</a:t>
            </a:r>
            <a:r>
              <a:rPr lang="en-US" sz="2400" dirty="0">
                <a:latin typeface="Calibri (Body)"/>
              </a:rPr>
              <a:t>(Pen, float, float, float, float, float, float);</a:t>
            </a:r>
          </a:p>
        </p:txBody>
      </p:sp>
      <p:sp>
        <p:nvSpPr>
          <p:cNvPr id="7" name="Title 6"/>
          <p:cNvSpPr>
            <a:spLocks noGrp="1"/>
          </p:cNvSpPr>
          <p:nvPr>
            <p:ph type="title"/>
          </p:nvPr>
        </p:nvSpPr>
        <p:spPr>
          <a:xfrm>
            <a:off x="457200" y="0"/>
            <a:ext cx="8229600" cy="1143000"/>
          </a:xfrm>
        </p:spPr>
        <p:txBody>
          <a:bodyPr/>
          <a:lstStyle/>
          <a:p>
            <a:r>
              <a:rPr lang="en-US" b="1" smtClean="0"/>
              <a:t>DrawArc</a:t>
            </a:r>
            <a:endParaRPr lang="en-US" b="1"/>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486400"/>
          </a:xfrm>
        </p:spPr>
        <p:txBody>
          <a:bodyPr>
            <a:noAutofit/>
          </a:bodyPr>
          <a:lstStyle/>
          <a:p>
            <a:pPr marL="0" indent="0" fontAlgn="base">
              <a:spcBef>
                <a:spcPts val="800"/>
              </a:spcBef>
              <a:buNone/>
            </a:pPr>
            <a:r>
              <a:rPr lang="en-US" sz="1600" b="1" dirty="0">
                <a:latin typeface="Courier New" pitchFamily="49" charset="0"/>
                <a:cs typeface="Courier New" pitchFamily="49" charset="0"/>
              </a:rPr>
              <a:t>public partial class </a:t>
            </a:r>
            <a:r>
              <a:rPr lang="en-US" sz="1600" b="1" dirty="0" err="1">
                <a:latin typeface="Courier New" pitchFamily="49" charset="0"/>
                <a:cs typeface="Courier New" pitchFamily="49" charset="0"/>
              </a:rPr>
              <a:t>DrawArc</a:t>
            </a:r>
            <a:r>
              <a:rPr lang="en-US" sz="1600" b="1" dirty="0">
                <a:latin typeface="Courier New" pitchFamily="49" charset="0"/>
                <a:cs typeface="Courier New" pitchFamily="49" charset="0"/>
              </a:rPr>
              <a:t> : Form</a:t>
            </a:r>
          </a:p>
          <a:p>
            <a:pPr marL="0" indent="0" fontAlgn="base">
              <a:spcBef>
                <a:spcPts val="800"/>
              </a:spcBef>
              <a:buNone/>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0" indent="0" fontAlgn="base">
              <a:spcBef>
                <a:spcPts val="800"/>
              </a:spcBef>
              <a:buNone/>
            </a:pPr>
            <a:r>
              <a:rPr lang="en-US" sz="1600" b="1" dirty="0">
                <a:latin typeface="Courier New" pitchFamily="49" charset="0"/>
                <a:cs typeface="Courier New" pitchFamily="49" charset="0"/>
              </a:rPr>
              <a:t>	private float </a:t>
            </a:r>
            <a:r>
              <a:rPr lang="en-US" sz="1600" b="1" dirty="0" err="1">
                <a:latin typeface="Courier New" pitchFamily="49" charset="0"/>
                <a:cs typeface="Courier New" pitchFamily="49" charset="0"/>
              </a:rPr>
              <a:t>startAngle</a:t>
            </a:r>
            <a:r>
              <a:rPr lang="en-US" sz="1600" b="1" dirty="0">
                <a:latin typeface="Courier New" pitchFamily="49" charset="0"/>
                <a:cs typeface="Courier New" pitchFamily="49" charset="0"/>
              </a:rPr>
              <a:t> = 45.0f;</a:t>
            </a:r>
          </a:p>
          <a:p>
            <a:pPr marL="0" indent="0" fontAlgn="base">
              <a:spcBef>
                <a:spcPts val="800"/>
              </a:spcBef>
              <a:buNone/>
            </a:pPr>
            <a:r>
              <a:rPr lang="en-US" sz="1600" b="1" dirty="0">
                <a:latin typeface="Courier New" pitchFamily="49" charset="0"/>
                <a:cs typeface="Courier New" pitchFamily="49" charset="0"/>
              </a:rPr>
              <a:t>	private float </a:t>
            </a:r>
            <a:r>
              <a:rPr lang="en-US" sz="1600" b="1" dirty="0" err="1">
                <a:latin typeface="Courier New" pitchFamily="49" charset="0"/>
                <a:cs typeface="Courier New" pitchFamily="49" charset="0"/>
              </a:rPr>
              <a:t>sweepAngle</a:t>
            </a:r>
            <a:r>
              <a:rPr lang="en-US" sz="1600" b="1" dirty="0">
                <a:latin typeface="Courier New" pitchFamily="49" charset="0"/>
                <a:cs typeface="Courier New" pitchFamily="49" charset="0"/>
              </a:rPr>
              <a:t> = 90.0f;</a:t>
            </a:r>
          </a:p>
          <a:p>
            <a:pPr marL="0" indent="0" fontAlgn="base">
              <a:spcBef>
                <a:spcPts val="800"/>
              </a:spcBef>
              <a:buNone/>
            </a:pPr>
            <a:endParaRPr lang="en-US" sz="1600" b="1" dirty="0">
              <a:latin typeface="Courier New" pitchFamily="49" charset="0"/>
              <a:cs typeface="Courier New" pitchFamily="49" charset="0"/>
            </a:endParaRPr>
          </a:p>
          <a:p>
            <a:pPr marL="0" indent="0" fontAlgn="base">
              <a:spcBef>
                <a:spcPts val="800"/>
              </a:spcBef>
              <a:buNone/>
            </a:pPr>
            <a:r>
              <a:rPr lang="en-US" sz="1600" b="1" dirty="0">
                <a:latin typeface="Courier New" pitchFamily="49" charset="0"/>
                <a:cs typeface="Courier New" pitchFamily="49" charset="0"/>
              </a:rPr>
              <a:t>	public </a:t>
            </a:r>
            <a:r>
              <a:rPr lang="en-US" sz="1600" b="1" dirty="0" err="1">
                <a:latin typeface="Courier New" pitchFamily="49" charset="0"/>
                <a:cs typeface="Courier New" pitchFamily="49" charset="0"/>
              </a:rPr>
              <a:t>DrawArc</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a:t>
            </a:r>
          </a:p>
          <a:p>
            <a:pPr marL="0" indent="0"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InitializeComponent</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a:t>
            </a:r>
          </a:p>
          <a:p>
            <a:pPr marL="0" indent="0" fontAlgn="base">
              <a:spcBef>
                <a:spcPts val="800"/>
              </a:spcBef>
              <a:buNone/>
            </a:pPr>
            <a:endParaRPr lang="en-US" sz="1600" b="1" dirty="0">
              <a:latin typeface="Courier New" pitchFamily="49" charset="0"/>
              <a:cs typeface="Courier New" pitchFamily="49" charset="0"/>
            </a:endParaRPr>
          </a:p>
          <a:p>
            <a:pPr marL="0" indent="0" fontAlgn="base">
              <a:spcBef>
                <a:spcPts val="800"/>
              </a:spcBef>
              <a:buNone/>
            </a:pPr>
            <a:r>
              <a:rPr lang="en-US" sz="1600" b="1" dirty="0">
                <a:latin typeface="Courier New" pitchFamily="49" charset="0"/>
                <a:cs typeface="Courier New" pitchFamily="49" charset="0"/>
              </a:rPr>
              <a:t>	private void </a:t>
            </a:r>
            <a:r>
              <a:rPr lang="en-US" sz="1600" b="1" dirty="0" err="1">
                <a:latin typeface="Courier New" pitchFamily="49" charset="0"/>
                <a:cs typeface="Courier New" pitchFamily="49" charset="0"/>
              </a:rPr>
              <a:t>DrawArc_Paint</a:t>
            </a:r>
            <a:r>
              <a:rPr lang="en-US" sz="1600" b="1" dirty="0">
                <a:latin typeface="Courier New" pitchFamily="49" charset="0"/>
                <a:cs typeface="Courier New" pitchFamily="49" charset="0"/>
              </a:rPr>
              <a:t>(object sender, </a:t>
            </a:r>
            <a:r>
              <a:rPr lang="en-US" sz="1600" b="1" dirty="0" err="1">
                <a:latin typeface="Courier New" pitchFamily="49" charset="0"/>
                <a:cs typeface="Courier New" pitchFamily="49" charset="0"/>
              </a:rPr>
              <a:t>PaintEventArgs</a:t>
            </a:r>
            <a:r>
              <a:rPr lang="en-US" sz="1600" b="1" dirty="0">
                <a:latin typeface="Courier New" pitchFamily="49" charset="0"/>
                <a:cs typeface="Courier New" pitchFamily="49" charset="0"/>
              </a:rPr>
              <a:t> e)</a:t>
            </a:r>
          </a:p>
          <a:p>
            <a:pPr marL="0" indent="0" fontAlgn="base">
              <a:spcBef>
                <a:spcPts val="800"/>
              </a:spcBef>
              <a:buNone/>
            </a:pPr>
            <a:r>
              <a:rPr lang="en-US" sz="1600" b="1" dirty="0">
                <a:latin typeface="Courier New" pitchFamily="49" charset="0"/>
                <a:cs typeface="Courier New" pitchFamily="49" charset="0"/>
              </a:rPr>
              <a:t>	{</a:t>
            </a:r>
          </a:p>
          <a:p>
            <a:pPr marL="0" indent="0" fontAlgn="base">
              <a:spcBef>
                <a:spcPts val="800"/>
              </a:spcBef>
              <a:buNone/>
            </a:pPr>
            <a:r>
              <a:rPr lang="en-US" sz="1600" b="1" dirty="0">
                <a:latin typeface="Courier New" pitchFamily="49" charset="0"/>
                <a:cs typeface="Courier New" pitchFamily="49" charset="0"/>
              </a:rPr>
              <a:t>		Graphics g = </a:t>
            </a:r>
            <a:r>
              <a:rPr lang="en-US" sz="1600" b="1" dirty="0" err="1">
                <a:latin typeface="Courier New" pitchFamily="49" charset="0"/>
                <a:cs typeface="Courier New" pitchFamily="49" charset="0"/>
              </a:rPr>
              <a:t>e.Graphics</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Rectangle </a:t>
            </a:r>
            <a:r>
              <a:rPr lang="en-US" sz="1600" b="1" dirty="0" err="1">
                <a:latin typeface="Courier New" pitchFamily="49" charset="0"/>
                <a:cs typeface="Courier New" pitchFamily="49" charset="0"/>
              </a:rPr>
              <a:t>rect</a:t>
            </a:r>
            <a:r>
              <a:rPr lang="en-US" sz="1600" b="1" dirty="0">
                <a:latin typeface="Courier New" pitchFamily="49" charset="0"/>
                <a:cs typeface="Courier New" pitchFamily="49" charset="0"/>
              </a:rPr>
              <a:t> = new Rectangle(200, 20, 200, 200);</a:t>
            </a:r>
          </a:p>
          <a:p>
            <a:pPr marL="0" indent="0"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g.DrawArc</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Pens.Red</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rect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startAngle</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sweepAngle</a:t>
            </a:r>
            <a:r>
              <a:rPr lang="en-US" sz="1600" b="1" dirty="0">
                <a:latin typeface="Courier New" pitchFamily="49" charset="0"/>
                <a:cs typeface="Courier New" pitchFamily="49" charset="0"/>
              </a:rPr>
              <a:t>);</a:t>
            </a:r>
          </a:p>
          <a:p>
            <a:pPr marL="0" indent="0" fontAlgn="base">
              <a:spcBef>
                <a:spcPts val="800"/>
              </a:spcBef>
              <a:buNone/>
            </a:pPr>
            <a:r>
              <a:rPr lang="en-US" sz="1600" b="1" dirty="0">
                <a:latin typeface="Courier New" pitchFamily="49" charset="0"/>
                <a:cs typeface="Courier New" pitchFamily="49" charset="0"/>
              </a:rPr>
              <a:t>	}</a:t>
            </a:r>
          </a:p>
        </p:txBody>
      </p:sp>
      <p:sp>
        <p:nvSpPr>
          <p:cNvPr id="7" name="Title 6"/>
          <p:cNvSpPr>
            <a:spLocks noGrp="1"/>
          </p:cNvSpPr>
          <p:nvPr>
            <p:ph type="title"/>
          </p:nvPr>
        </p:nvSpPr>
        <p:spPr>
          <a:xfrm>
            <a:off x="457200" y="0"/>
            <a:ext cx="8229600" cy="1143000"/>
          </a:xfrm>
        </p:spPr>
        <p:txBody>
          <a:bodyPr/>
          <a:lstStyle/>
          <a:p>
            <a:r>
              <a:rPr lang="en-US" b="1"/>
              <a:t>DrawArc</a:t>
            </a:r>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2590800"/>
          </a:xfrm>
        </p:spPr>
        <p:txBody>
          <a:bodyPr>
            <a:noAutofit/>
          </a:bodyPr>
          <a:lstStyle/>
          <a:p>
            <a:pPr marL="0" indent="0" algn="just" fontAlgn="base">
              <a:spcBef>
                <a:spcPts val="800"/>
              </a:spcBef>
              <a:buNone/>
            </a:pPr>
            <a:r>
              <a:rPr lang="en-US" sz="1600" b="1" dirty="0">
                <a:latin typeface="Courier New" pitchFamily="49" charset="0"/>
                <a:cs typeface="Courier New" pitchFamily="49" charset="0"/>
              </a:rPr>
              <a:t>	private void button1_Click(object sender, </a:t>
            </a:r>
            <a:r>
              <a:rPr lang="en-US" sz="1600" b="1" dirty="0" err="1">
                <a:latin typeface="Courier New" pitchFamily="49" charset="0"/>
                <a:cs typeface="Courier New" pitchFamily="49" charset="0"/>
              </a:rPr>
              <a:t>EventArgs</a:t>
            </a:r>
            <a:r>
              <a:rPr lang="en-US" sz="1600" b="1" dirty="0">
                <a:latin typeface="Courier New" pitchFamily="49" charset="0"/>
                <a:cs typeface="Courier New" pitchFamily="49" charset="0"/>
              </a:rPr>
              <a:t> e)</a:t>
            </a:r>
          </a:p>
          <a:p>
            <a:pPr marL="0" indent="0" algn="just" fontAlgn="base">
              <a:spcBef>
                <a:spcPts val="800"/>
              </a:spcBef>
              <a:buNone/>
            </a:pPr>
            <a:r>
              <a:rPr lang="en-US" sz="1600" b="1" dirty="0">
                <a:latin typeface="Courier New" pitchFamily="49" charset="0"/>
                <a:cs typeface="Courier New" pitchFamily="49" charset="0"/>
              </a:rPr>
              <a:t>	{</a:t>
            </a:r>
          </a:p>
          <a:p>
            <a:pPr marL="0" indent="0" algn="just"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startAngle</a:t>
            </a:r>
            <a:r>
              <a:rPr lang="en-US" sz="1600" b="1" dirty="0">
                <a:latin typeface="Courier New" pitchFamily="49" charset="0"/>
                <a:cs typeface="Courier New" pitchFamily="49" charset="0"/>
              </a:rPr>
              <a:t> =(float)</a:t>
            </a:r>
            <a:r>
              <a:rPr lang="en-US" sz="1600" b="1" dirty="0" err="1">
                <a:latin typeface="Courier New" pitchFamily="49" charset="0"/>
                <a:cs typeface="Courier New" pitchFamily="49" charset="0"/>
              </a:rPr>
              <a:t>Convert.ToDouble</a:t>
            </a:r>
            <a:r>
              <a:rPr lang="en-US" sz="1600" b="1" dirty="0">
                <a:latin typeface="Courier New" pitchFamily="49" charset="0"/>
                <a:cs typeface="Courier New" pitchFamily="49" charset="0"/>
              </a:rPr>
              <a:t>(textBox1.Text);</a:t>
            </a:r>
          </a:p>
          <a:p>
            <a:pPr marL="0" indent="0" algn="just" fontAlgn="base">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sweepAngle</a:t>
            </a:r>
            <a:r>
              <a:rPr lang="en-US" sz="1600" b="1" dirty="0">
                <a:latin typeface="Courier New" pitchFamily="49" charset="0"/>
                <a:cs typeface="Courier New" pitchFamily="49" charset="0"/>
              </a:rPr>
              <a:t> =(float)</a:t>
            </a:r>
            <a:r>
              <a:rPr lang="en-US" sz="1600" b="1" dirty="0" err="1">
                <a:latin typeface="Courier New" pitchFamily="49" charset="0"/>
                <a:cs typeface="Courier New" pitchFamily="49" charset="0"/>
              </a:rPr>
              <a:t>Convert.ToDouble</a:t>
            </a:r>
            <a:r>
              <a:rPr lang="en-US" sz="1600" b="1" dirty="0">
                <a:latin typeface="Courier New" pitchFamily="49" charset="0"/>
                <a:cs typeface="Courier New" pitchFamily="49" charset="0"/>
              </a:rPr>
              <a:t>(textBox2.Text);</a:t>
            </a:r>
          </a:p>
          <a:p>
            <a:pPr marL="0" indent="0" algn="just" fontAlgn="base">
              <a:spcBef>
                <a:spcPts val="800"/>
              </a:spcBef>
              <a:buNone/>
            </a:pPr>
            <a:r>
              <a:rPr lang="en-US" sz="1600" b="1" dirty="0">
                <a:latin typeface="Courier New" pitchFamily="49" charset="0"/>
                <a:cs typeface="Courier New" pitchFamily="49" charset="0"/>
              </a:rPr>
              <a:t>		Invalidate();</a:t>
            </a:r>
          </a:p>
          <a:p>
            <a:pPr marL="0" indent="0" algn="just" fontAlgn="base">
              <a:spcBef>
                <a:spcPts val="800"/>
              </a:spcBef>
              <a:buNone/>
            </a:pPr>
            <a:r>
              <a:rPr lang="en-US" sz="1600" b="1" dirty="0">
                <a:latin typeface="Courier New" pitchFamily="49" charset="0"/>
                <a:cs typeface="Courier New" pitchFamily="49" charset="0"/>
              </a:rPr>
              <a:t>	}</a:t>
            </a:r>
          </a:p>
          <a:p>
            <a:pPr marL="0" indent="0" algn="just" fontAlgn="base">
              <a:spcBef>
                <a:spcPts val="800"/>
              </a:spcBef>
              <a:buNone/>
            </a:pPr>
            <a:r>
              <a:rPr lang="en-US" sz="16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lstStyle/>
          <a:p>
            <a:r>
              <a:rPr lang="en-US" b="1"/>
              <a:t>DrawArc</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686" y="3657600"/>
            <a:ext cx="40767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dirty="0" err="1" smtClean="0">
                <a:latin typeface="Calibri (Body)"/>
              </a:rPr>
              <a:t>Một</a:t>
            </a:r>
            <a:r>
              <a:rPr lang="en-US" sz="2400" dirty="0" smtClean="0">
                <a:latin typeface="Calibri (Body)"/>
              </a:rPr>
              <a:t> Curve </a:t>
            </a:r>
            <a:r>
              <a:rPr lang="en-US" sz="2400" dirty="0" err="1" smtClean="0">
                <a:latin typeface="Calibri (Body)"/>
              </a:rPr>
              <a:t>là</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tập</a:t>
            </a:r>
            <a:r>
              <a:rPr lang="en-US" sz="2400" dirty="0" smtClean="0">
                <a:latin typeface="Calibri (Body)"/>
              </a:rPr>
              <a:t> </a:t>
            </a:r>
            <a:r>
              <a:rPr lang="en-US" sz="2400" dirty="0" err="1" smtClean="0">
                <a:latin typeface="Calibri (Body)"/>
              </a:rPr>
              <a:t>hợp</a:t>
            </a:r>
            <a:r>
              <a:rPr lang="en-US" sz="2400" dirty="0" smtClean="0">
                <a:latin typeface="Calibri (Body)"/>
              </a:rPr>
              <a:t> </a:t>
            </a:r>
            <a:r>
              <a:rPr lang="en-US" sz="2400" dirty="0" err="1" smtClean="0">
                <a:latin typeface="Calibri (Body)"/>
              </a:rPr>
              <a:t>các</a:t>
            </a:r>
            <a:r>
              <a:rPr lang="en-US" sz="2400" dirty="0" smtClean="0">
                <a:latin typeface="Calibri (Body)"/>
              </a:rPr>
              <a:t> Point </a:t>
            </a:r>
            <a:r>
              <a:rPr lang="en-US" sz="2400" dirty="0" err="1" smtClean="0">
                <a:latin typeface="Calibri (Body)"/>
              </a:rPr>
              <a:t>được</a:t>
            </a:r>
            <a:r>
              <a:rPr lang="en-US" sz="2400" dirty="0" smtClean="0">
                <a:latin typeface="Calibri (Body)"/>
              </a:rPr>
              <a:t> </a:t>
            </a:r>
            <a:r>
              <a:rPr lang="en-US" sz="2400" dirty="0" err="1" smtClean="0">
                <a:latin typeface="Calibri (Body)"/>
              </a:rPr>
              <a:t>liên</a:t>
            </a:r>
            <a:r>
              <a:rPr lang="en-US" sz="2400" dirty="0" smtClean="0">
                <a:latin typeface="Calibri (Body)"/>
              </a:rPr>
              <a:t> </a:t>
            </a:r>
            <a:r>
              <a:rPr lang="en-US" sz="2400" dirty="0" err="1" smtClean="0">
                <a:latin typeface="Calibri (Body)"/>
              </a:rPr>
              <a:t>kết</a:t>
            </a:r>
            <a:r>
              <a:rPr lang="en-US" sz="2400" dirty="0" smtClean="0">
                <a:latin typeface="Calibri (Body)"/>
              </a:rPr>
              <a:t> </a:t>
            </a:r>
            <a:r>
              <a:rPr lang="en-US" sz="2400" dirty="0" err="1" smtClean="0">
                <a:latin typeface="Calibri (Body)"/>
              </a:rPr>
              <a:t>với</a:t>
            </a:r>
            <a:r>
              <a:rPr lang="en-US" sz="2400" dirty="0" smtClean="0">
                <a:latin typeface="Calibri (Body)"/>
              </a:rPr>
              <a:t> </a:t>
            </a:r>
            <a:r>
              <a:rPr lang="en-US" sz="2400" dirty="0" err="1" smtClean="0">
                <a:latin typeface="Calibri (Body)"/>
              </a:rPr>
              <a:t>nhau</a:t>
            </a:r>
            <a:r>
              <a:rPr lang="en-US" sz="2400" dirty="0" smtClean="0">
                <a:latin typeface="Calibri (Body)"/>
              </a:rPr>
              <a:t>.</a:t>
            </a:r>
          </a:p>
          <a:p>
            <a:pPr algn="just">
              <a:spcBef>
                <a:spcPts val="800"/>
              </a:spcBef>
              <a:spcAft>
                <a:spcPts val="800"/>
              </a:spcAft>
            </a:pPr>
            <a:r>
              <a:rPr lang="en-US" sz="2400" dirty="0" err="1" smtClean="0">
                <a:latin typeface="Calibri (Body)"/>
              </a:rPr>
              <a:t>Khi</a:t>
            </a:r>
            <a:r>
              <a:rPr lang="en-US" sz="2400" dirty="0" smtClean="0">
                <a:latin typeface="Calibri (Body)"/>
              </a:rPr>
              <a:t> </a:t>
            </a:r>
            <a:r>
              <a:rPr lang="en-US" sz="2400" dirty="0" err="1" smtClean="0">
                <a:latin typeface="Calibri (Body)"/>
              </a:rPr>
              <a:t>vẽ</a:t>
            </a:r>
            <a:r>
              <a:rPr lang="en-US" sz="2400" dirty="0" smtClean="0">
                <a:latin typeface="Calibri (Body)"/>
              </a:rPr>
              <a:t> </a:t>
            </a:r>
            <a:r>
              <a:rPr lang="en-US" sz="2400" dirty="0" err="1" smtClean="0">
                <a:latin typeface="Calibri (Body)"/>
              </a:rPr>
              <a:t>một</a:t>
            </a:r>
            <a:r>
              <a:rPr lang="en-US" sz="2400" dirty="0" smtClean="0">
                <a:latin typeface="Calibri (Body)"/>
              </a:rPr>
              <a:t> Curve ta </a:t>
            </a:r>
            <a:r>
              <a:rPr lang="en-US" sz="2400" dirty="0" err="1" smtClean="0">
                <a:latin typeface="Calibri (Body)"/>
              </a:rPr>
              <a:t>có</a:t>
            </a:r>
            <a:r>
              <a:rPr lang="en-US" sz="2400" dirty="0" smtClean="0">
                <a:latin typeface="Calibri (Body)"/>
              </a:rPr>
              <a:t> </a:t>
            </a:r>
            <a:r>
              <a:rPr lang="en-US" sz="2400" dirty="0" err="1" smtClean="0">
                <a:latin typeface="Calibri (Body)"/>
              </a:rPr>
              <a:t>thể</a:t>
            </a:r>
            <a:r>
              <a:rPr lang="en-US" sz="2400" dirty="0" smtClean="0">
                <a:latin typeface="Calibri (Body)"/>
              </a:rPr>
              <a:t> </a:t>
            </a:r>
            <a:r>
              <a:rPr lang="en-US" sz="2400" dirty="0" err="1" smtClean="0">
                <a:latin typeface="Calibri (Body)"/>
              </a:rPr>
              <a:t>xác</a:t>
            </a:r>
            <a:r>
              <a:rPr lang="en-US" sz="2400" dirty="0" smtClean="0">
                <a:latin typeface="Calibri (Body)"/>
              </a:rPr>
              <a:t> </a:t>
            </a:r>
            <a:r>
              <a:rPr lang="en-US" sz="2400" dirty="0" err="1" smtClean="0">
                <a:latin typeface="Calibri (Body)"/>
              </a:rPr>
              <a:t>định</a:t>
            </a:r>
            <a:r>
              <a:rPr lang="en-US" sz="2400" dirty="0" smtClean="0">
                <a:latin typeface="Calibri (Body)"/>
              </a:rPr>
              <a:t> </a:t>
            </a:r>
            <a:r>
              <a:rPr lang="en-US" sz="2400" dirty="0" err="1" smtClean="0">
                <a:latin typeface="Calibri (Body)"/>
              </a:rPr>
              <a:t>độ</a:t>
            </a:r>
            <a:r>
              <a:rPr lang="en-US" sz="2400" dirty="0" smtClean="0">
                <a:latin typeface="Calibri (Body)"/>
              </a:rPr>
              <a:t> </a:t>
            </a:r>
            <a:r>
              <a:rPr lang="en-US" sz="2400" dirty="0" err="1" smtClean="0">
                <a:latin typeface="Calibri (Body)"/>
              </a:rPr>
              <a:t>căng</a:t>
            </a:r>
            <a:r>
              <a:rPr lang="en-US" sz="2400" dirty="0" smtClean="0">
                <a:latin typeface="Calibri (Body)"/>
              </a:rPr>
              <a:t> </a:t>
            </a:r>
            <a:r>
              <a:rPr lang="en-US" sz="2400" dirty="0" err="1" smtClean="0">
                <a:latin typeface="Calibri (Body)"/>
              </a:rPr>
              <a:t>giữa</a:t>
            </a:r>
            <a:r>
              <a:rPr lang="en-US" sz="2400" dirty="0" smtClean="0">
                <a:latin typeface="Calibri (Body)"/>
              </a:rPr>
              <a:t> </a:t>
            </a:r>
            <a:r>
              <a:rPr lang="en-US" sz="2400" dirty="0" err="1" smtClean="0">
                <a:latin typeface="Calibri (Body)"/>
              </a:rPr>
              <a:t>các</a:t>
            </a:r>
            <a:r>
              <a:rPr lang="en-US" sz="2400" dirty="0" smtClean="0">
                <a:latin typeface="Calibri (Body)"/>
              </a:rPr>
              <a:t> </a:t>
            </a:r>
            <a:r>
              <a:rPr lang="en-US" sz="2400" dirty="0" err="1" smtClean="0">
                <a:latin typeface="Calibri (Body)"/>
              </a:rPr>
              <a:t>điểm</a:t>
            </a:r>
            <a:r>
              <a:rPr lang="en-US" sz="2400" dirty="0" smtClean="0">
                <a:latin typeface="Calibri (Body)"/>
              </a:rPr>
              <a:t> </a:t>
            </a:r>
            <a:r>
              <a:rPr lang="en-US" sz="2400" dirty="0" err="1" smtClean="0">
                <a:latin typeface="Calibri (Body)"/>
              </a:rPr>
              <a:t>thông</a:t>
            </a:r>
            <a:r>
              <a:rPr lang="en-US" sz="2400" dirty="0" smtClean="0">
                <a:latin typeface="Calibri (Body)"/>
              </a:rPr>
              <a:t> qua </a:t>
            </a:r>
            <a:r>
              <a:rPr lang="en-US" sz="2400" dirty="0" err="1" smtClean="0">
                <a:latin typeface="Calibri (Body)"/>
              </a:rPr>
              <a:t>tham</a:t>
            </a:r>
            <a:r>
              <a:rPr lang="en-US" sz="2400" dirty="0" smtClean="0">
                <a:latin typeface="Calibri (Body)"/>
              </a:rPr>
              <a:t> </a:t>
            </a:r>
            <a:r>
              <a:rPr lang="en-US" sz="2400" dirty="0" err="1" smtClean="0">
                <a:latin typeface="Calibri (Body)"/>
              </a:rPr>
              <a:t>số</a:t>
            </a:r>
            <a:r>
              <a:rPr lang="en-US" sz="2400" dirty="0" smtClean="0">
                <a:latin typeface="Calibri (Body)"/>
              </a:rPr>
              <a:t> tension</a:t>
            </a:r>
          </a:p>
          <a:p>
            <a:pPr algn="just">
              <a:spcBef>
                <a:spcPts val="800"/>
              </a:spcBef>
              <a:spcAft>
                <a:spcPts val="800"/>
              </a:spcAft>
            </a:pPr>
            <a:r>
              <a:rPr lang="en-US" sz="2400" dirty="0" err="1" smtClean="0">
                <a:latin typeface="Calibri (Body)"/>
              </a:rPr>
              <a:t>Giá</a:t>
            </a:r>
            <a:r>
              <a:rPr lang="en-US" sz="2400" dirty="0" smtClean="0">
                <a:latin typeface="Calibri (Body)"/>
              </a:rPr>
              <a:t> </a:t>
            </a:r>
            <a:r>
              <a:rPr lang="en-US" sz="2400" dirty="0" err="1" smtClean="0">
                <a:latin typeface="Calibri (Body)"/>
              </a:rPr>
              <a:t>trị</a:t>
            </a:r>
            <a:r>
              <a:rPr lang="en-US" sz="2400" dirty="0" smtClean="0">
                <a:latin typeface="Calibri (Body)"/>
              </a:rPr>
              <a:t> </a:t>
            </a:r>
            <a:r>
              <a:rPr lang="en-US" sz="2400" dirty="0" err="1" smtClean="0">
                <a:latin typeface="Calibri (Body)"/>
              </a:rPr>
              <a:t>của</a:t>
            </a:r>
            <a:r>
              <a:rPr lang="en-US" sz="2400" dirty="0" smtClean="0">
                <a:latin typeface="Calibri (Body)"/>
              </a:rPr>
              <a:t> </a:t>
            </a:r>
            <a:r>
              <a:rPr lang="en-US" sz="2400" dirty="0" err="1" smtClean="0">
                <a:latin typeface="Calibri (Body)"/>
              </a:rPr>
              <a:t>tham</a:t>
            </a:r>
            <a:r>
              <a:rPr lang="en-US" sz="2400" dirty="0" smtClean="0">
                <a:latin typeface="Calibri (Body)"/>
              </a:rPr>
              <a:t> </a:t>
            </a:r>
            <a:r>
              <a:rPr lang="en-US" sz="2400" dirty="0" err="1" smtClean="0">
                <a:latin typeface="Calibri (Body)"/>
              </a:rPr>
              <a:t>số</a:t>
            </a:r>
            <a:r>
              <a:rPr lang="en-US" sz="2400" dirty="0" smtClean="0">
                <a:latin typeface="Calibri (Body)"/>
              </a:rPr>
              <a:t> tension </a:t>
            </a:r>
            <a:r>
              <a:rPr lang="en-US" sz="2400" dirty="0" err="1" smtClean="0">
                <a:latin typeface="Calibri (Body)"/>
              </a:rPr>
              <a:t>phải</a:t>
            </a:r>
            <a:r>
              <a:rPr lang="en-US" sz="2400" dirty="0" smtClean="0">
                <a:latin typeface="Calibri (Body)"/>
              </a:rPr>
              <a:t> </a:t>
            </a:r>
            <a:r>
              <a:rPr lang="en-US" sz="2400" dirty="0" err="1" smtClean="0">
                <a:latin typeface="Calibri (Body)"/>
              </a:rPr>
              <a:t>lớn</a:t>
            </a:r>
            <a:r>
              <a:rPr lang="en-US" sz="2400" dirty="0" smtClean="0">
                <a:latin typeface="Calibri (Body)"/>
              </a:rPr>
              <a:t> </a:t>
            </a:r>
            <a:r>
              <a:rPr lang="en-US" sz="2400" dirty="0" err="1" smtClean="0">
                <a:latin typeface="Calibri (Body)"/>
              </a:rPr>
              <a:t>hơn</a:t>
            </a:r>
            <a:r>
              <a:rPr lang="en-US" sz="2400" dirty="0" smtClean="0">
                <a:latin typeface="Calibri (Body)"/>
              </a:rPr>
              <a:t> 0.0F</a:t>
            </a:r>
          </a:p>
        </p:txBody>
      </p:sp>
      <p:sp>
        <p:nvSpPr>
          <p:cNvPr id="7" name="Title 6"/>
          <p:cNvSpPr>
            <a:spLocks noGrp="1"/>
          </p:cNvSpPr>
          <p:nvPr>
            <p:ph type="title"/>
          </p:nvPr>
        </p:nvSpPr>
        <p:spPr>
          <a:xfrm>
            <a:off x="457200" y="0"/>
            <a:ext cx="8229600" cy="1143000"/>
          </a:xfrm>
        </p:spPr>
        <p:txBody>
          <a:bodyPr/>
          <a:lstStyle/>
          <a:p>
            <a:r>
              <a:rPr lang="en-US" b="1" smtClean="0"/>
              <a:t>DrawCurve</a:t>
            </a:r>
            <a:endParaRPr lang="en-US" b="1"/>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953000"/>
          </a:xfrm>
        </p:spPr>
        <p:txBody>
          <a:bodyPr>
            <a:noAutofit/>
          </a:bodyPr>
          <a:lstStyle/>
          <a:p>
            <a:pPr marL="0" indent="0" algn="just" fontAlgn="base">
              <a:spcBef>
                <a:spcPts val="800"/>
              </a:spcBef>
              <a:buNone/>
            </a:pPr>
            <a:r>
              <a:rPr lang="en-US" sz="1600" b="1">
                <a:latin typeface="Courier New" pitchFamily="49" charset="0"/>
                <a:cs typeface="Courier New" pitchFamily="49" charset="0"/>
              </a:rPr>
              <a:t>private void DrawCurve_Paint(object sender, PaintEventArgs e)</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r>
              <a:rPr lang="en-US" sz="1600" b="1">
                <a:latin typeface="Courier New" pitchFamily="49" charset="0"/>
                <a:cs typeface="Courier New" pitchFamily="49" charset="0"/>
              </a:rPr>
              <a:t>	Graphics g = e.Graphics;</a:t>
            </a:r>
          </a:p>
          <a:p>
            <a:pPr marL="0" indent="0" algn="just" fontAlgn="base">
              <a:spcBef>
                <a:spcPts val="800"/>
              </a:spcBef>
              <a:buNone/>
            </a:pPr>
            <a:r>
              <a:rPr lang="en-US" sz="1600" b="1">
                <a:latin typeface="Courier New" pitchFamily="49" charset="0"/>
                <a:cs typeface="Courier New" pitchFamily="49" charset="0"/>
              </a:rPr>
              <a:t>	Point pt1 = new Point(10, 10);</a:t>
            </a:r>
          </a:p>
          <a:p>
            <a:pPr marL="0" indent="0" algn="just" fontAlgn="base">
              <a:spcBef>
                <a:spcPts val="800"/>
              </a:spcBef>
              <a:buNone/>
            </a:pPr>
            <a:r>
              <a:rPr lang="en-US" sz="1600" b="1">
                <a:latin typeface="Courier New" pitchFamily="49" charset="0"/>
                <a:cs typeface="Courier New" pitchFamily="49" charset="0"/>
              </a:rPr>
              <a:t>	Point pt2 = new Point(24, 75);</a:t>
            </a:r>
          </a:p>
          <a:p>
            <a:pPr marL="0" indent="0" algn="just" fontAlgn="base">
              <a:spcBef>
                <a:spcPts val="800"/>
              </a:spcBef>
              <a:buNone/>
            </a:pPr>
            <a:r>
              <a:rPr lang="en-US" sz="1600" b="1">
                <a:latin typeface="Courier New" pitchFamily="49" charset="0"/>
                <a:cs typeface="Courier New" pitchFamily="49" charset="0"/>
              </a:rPr>
              <a:t>	Point pt3 = new Point(189, 100);</a:t>
            </a:r>
          </a:p>
          <a:p>
            <a:pPr marL="0" indent="0" algn="just" fontAlgn="base">
              <a:spcBef>
                <a:spcPts val="800"/>
              </a:spcBef>
              <a:buNone/>
            </a:pPr>
            <a:r>
              <a:rPr lang="en-US" sz="1600" b="1">
                <a:latin typeface="Courier New" pitchFamily="49" charset="0"/>
                <a:cs typeface="Courier New" pitchFamily="49" charset="0"/>
              </a:rPr>
              <a:t>	Point pt4 = new Point(100, 280);</a:t>
            </a:r>
          </a:p>
          <a:p>
            <a:pPr marL="0" indent="0" algn="just" fontAlgn="base">
              <a:spcBef>
                <a:spcPts val="800"/>
              </a:spcBef>
              <a:buNone/>
            </a:pPr>
            <a:r>
              <a:rPr lang="en-US" sz="1600" b="1">
                <a:latin typeface="Courier New" pitchFamily="49" charset="0"/>
                <a:cs typeface="Courier New" pitchFamily="49" charset="0"/>
              </a:rPr>
              <a:t>	Point pt5 = new Point(120, 190);</a:t>
            </a:r>
          </a:p>
          <a:p>
            <a:pPr marL="0" indent="0" algn="just" fontAlgn="base">
              <a:spcBef>
                <a:spcPts val="800"/>
              </a:spcBef>
              <a:buNone/>
            </a:pPr>
            <a:r>
              <a:rPr lang="en-US" sz="1600" b="1">
                <a:latin typeface="Courier New" pitchFamily="49" charset="0"/>
                <a:cs typeface="Courier New" pitchFamily="49" charset="0"/>
              </a:rPr>
              <a:t>	Point pt6 = new Point(140, 230);</a:t>
            </a:r>
          </a:p>
          <a:p>
            <a:pPr marL="0" indent="0" algn="just" fontAlgn="base">
              <a:spcBef>
                <a:spcPts val="800"/>
              </a:spcBef>
              <a:buNone/>
            </a:pPr>
            <a:r>
              <a:rPr lang="en-US" sz="1600" b="1">
                <a:latin typeface="Courier New" pitchFamily="49" charset="0"/>
                <a:cs typeface="Courier New" pitchFamily="49" charset="0"/>
              </a:rPr>
              <a:t>	Point[] ptsArray = { pt1, pt2, pt3, pt4, pt5, pt6 };</a:t>
            </a:r>
          </a:p>
          <a:p>
            <a:pPr marL="0" indent="0" algn="just" fontAlgn="base">
              <a:spcBef>
                <a:spcPts val="800"/>
              </a:spcBef>
              <a:buNone/>
            </a:pPr>
            <a:r>
              <a:rPr lang="en-US" sz="1600" b="1">
                <a:latin typeface="Courier New" pitchFamily="49" charset="0"/>
                <a:cs typeface="Courier New" pitchFamily="49" charset="0"/>
              </a:rPr>
              <a:t>	g.DrawCurve(Pens.Red, ptsArray, tension);</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r>
              <a:rPr lang="en-US" sz="1600" b="1">
                <a:latin typeface="Courier New" pitchFamily="49" charset="0"/>
                <a:cs typeface="Courier New" pitchFamily="49" charset="0"/>
              </a:rPr>
              <a:t>private void button1_Click(object sender, EventArgs e)</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r>
              <a:rPr lang="en-US" sz="1600" b="1">
                <a:latin typeface="Courier New" pitchFamily="49" charset="0"/>
                <a:cs typeface="Courier New" pitchFamily="49" charset="0"/>
              </a:rPr>
              <a:t>	tension = (float)Convert.ToDouble(textBox1.Text);</a:t>
            </a:r>
          </a:p>
          <a:p>
            <a:pPr marL="0" indent="0" algn="just" fontAlgn="base">
              <a:spcBef>
                <a:spcPts val="800"/>
              </a:spcBef>
              <a:buNone/>
            </a:pPr>
            <a:r>
              <a:rPr lang="en-US" sz="1600" b="1">
                <a:latin typeface="Courier New" pitchFamily="49" charset="0"/>
                <a:cs typeface="Courier New" pitchFamily="49" charset="0"/>
              </a:rPr>
              <a:t>	Invalidate();</a:t>
            </a:r>
          </a:p>
          <a:p>
            <a:pPr marL="0" indent="0" algn="just" fontAlgn="base">
              <a:spcBef>
                <a:spcPts val="800"/>
              </a:spcBef>
              <a:buNone/>
            </a:pPr>
            <a:r>
              <a:rPr lang="en-US" sz="1600" b="1">
                <a:latin typeface="Courier New" pitchFamily="49" charset="0"/>
                <a:cs typeface="Courier New" pitchFamily="49" charset="0"/>
              </a:rPr>
              <a:t>}</a:t>
            </a:r>
          </a:p>
          <a:p>
            <a:pPr marL="0" indent="0" algn="just" fontAlgn="base">
              <a:spcBef>
                <a:spcPts val="800"/>
              </a:spcBef>
              <a:buNone/>
            </a:pPr>
            <a:endParaRPr lang="en-US" sz="16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DrawCurve</a:t>
            </a:r>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dirty="0" err="1"/>
              <a:t>DrawCurve</a:t>
            </a:r>
            <a:endParaRPr lang="en-US" b="1"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61107"/>
            <a:ext cx="3962400" cy="331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209800"/>
            <a:ext cx="390883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000"/>
              </a:spcBef>
            </a:pPr>
            <a:r>
              <a:rPr lang="en-US" sz="2800" dirty="0">
                <a:latin typeface="Calibri (Body)"/>
              </a:rPr>
              <a:t>GDI+ </a:t>
            </a:r>
            <a:r>
              <a:rPr lang="en-US" sz="2800" dirty="0" err="1">
                <a:latin typeface="Calibri (Body)"/>
              </a:rPr>
              <a:t>cung</a:t>
            </a:r>
            <a:r>
              <a:rPr lang="en-US" sz="2800" dirty="0">
                <a:latin typeface="Calibri (Body)"/>
              </a:rPr>
              <a:t> </a:t>
            </a:r>
            <a:r>
              <a:rPr lang="en-US" sz="2800" dirty="0" err="1">
                <a:latin typeface="Calibri (Body)"/>
              </a:rPr>
              <a:t>cấp</a:t>
            </a:r>
            <a:r>
              <a:rPr lang="en-US" sz="2800" dirty="0">
                <a:latin typeface="Calibri (Body)"/>
              </a:rPr>
              <a:t> </a:t>
            </a:r>
            <a:r>
              <a:rPr lang="en-US" sz="2800" dirty="0" err="1">
                <a:latin typeface="Calibri (Body)"/>
              </a:rPr>
              <a:t>nhiều</a:t>
            </a:r>
            <a:r>
              <a:rPr lang="en-US" sz="2800" dirty="0">
                <a:latin typeface="Calibri (Body)"/>
              </a:rPr>
              <a:t> </a:t>
            </a:r>
            <a:r>
              <a:rPr lang="en-US" sz="2800" dirty="0" err="1">
                <a:latin typeface="Calibri (Body)"/>
              </a:rPr>
              <a:t>đặc</a:t>
            </a:r>
            <a:r>
              <a:rPr lang="en-US" sz="2800" dirty="0">
                <a:latin typeface="Calibri (Body)"/>
              </a:rPr>
              <a:t> </a:t>
            </a:r>
            <a:r>
              <a:rPr lang="en-US" sz="2800" dirty="0" err="1">
                <a:latin typeface="Calibri (Body)"/>
              </a:rPr>
              <a:t>tính</a:t>
            </a:r>
            <a:r>
              <a:rPr lang="en-US" sz="2800" dirty="0">
                <a:latin typeface="Calibri (Body)"/>
              </a:rPr>
              <a:t> </a:t>
            </a:r>
            <a:r>
              <a:rPr lang="en-US" sz="2800" dirty="0" err="1">
                <a:latin typeface="Calibri (Body)"/>
              </a:rPr>
              <a:t>mới</a:t>
            </a:r>
            <a:r>
              <a:rPr lang="en-US" sz="2800" dirty="0">
                <a:latin typeface="Calibri (Body)"/>
              </a:rPr>
              <a:t> so </a:t>
            </a:r>
            <a:r>
              <a:rPr lang="en-US" sz="2800" dirty="0" err="1">
                <a:latin typeface="Calibri (Body)"/>
              </a:rPr>
              <a:t>với</a:t>
            </a:r>
            <a:r>
              <a:rPr lang="en-US" sz="2800" dirty="0">
                <a:latin typeface="Calibri (Body)"/>
              </a:rPr>
              <a:t> GDI </a:t>
            </a:r>
            <a:r>
              <a:rPr lang="en-US" sz="2800" dirty="0" err="1">
                <a:latin typeface="Calibri (Body)"/>
              </a:rPr>
              <a:t>cũ</a:t>
            </a:r>
            <a:endParaRPr lang="en-US" sz="2800" dirty="0">
              <a:latin typeface="Calibri (Body)"/>
            </a:endParaRPr>
          </a:p>
          <a:p>
            <a:pPr lvl="1" algn="just">
              <a:spcBef>
                <a:spcPts val="1000"/>
              </a:spcBef>
              <a:buFont typeface="Wingdings" pitchFamily="2" charset="2"/>
              <a:buChar char="§"/>
            </a:pPr>
            <a:r>
              <a:rPr lang="en-US" sz="2400" dirty="0" err="1">
                <a:latin typeface="Calibri (Body)"/>
              </a:rPr>
              <a:t>Hỗ</a:t>
            </a:r>
            <a:r>
              <a:rPr lang="en-US" sz="2400" dirty="0">
                <a:latin typeface="Calibri (Body)"/>
              </a:rPr>
              <a:t> </a:t>
            </a:r>
            <a:r>
              <a:rPr lang="en-US" sz="2400" dirty="0" err="1">
                <a:latin typeface="Calibri (Body)"/>
              </a:rPr>
              <a:t>trợ</a:t>
            </a:r>
            <a:r>
              <a:rPr lang="en-US" sz="2400" dirty="0">
                <a:latin typeface="Calibri (Body)"/>
              </a:rPr>
              <a:t> </a:t>
            </a:r>
            <a:r>
              <a:rPr lang="en-US" sz="2400" dirty="0" err="1">
                <a:latin typeface="Calibri (Body)"/>
              </a:rPr>
              <a:t>các</a:t>
            </a:r>
            <a:r>
              <a:rPr lang="en-US" sz="2400" dirty="0">
                <a:latin typeface="Calibri (Body)"/>
              </a:rPr>
              <a:t> </a:t>
            </a:r>
            <a:r>
              <a:rPr lang="en-US" sz="2400" dirty="0" err="1">
                <a:latin typeface="Calibri (Body)"/>
              </a:rPr>
              <a:t>tọa</a:t>
            </a:r>
            <a:r>
              <a:rPr lang="en-US" sz="2400" dirty="0">
                <a:latin typeface="Calibri (Body)"/>
              </a:rPr>
              <a:t> </a:t>
            </a:r>
            <a:r>
              <a:rPr lang="en-US" sz="2400" dirty="0" err="1">
                <a:latin typeface="Calibri (Body)"/>
              </a:rPr>
              <a:t>độ</a:t>
            </a:r>
            <a:r>
              <a:rPr lang="en-US" sz="2400" dirty="0">
                <a:latin typeface="Calibri (Body)"/>
              </a:rPr>
              <a:t> </a:t>
            </a:r>
            <a:r>
              <a:rPr lang="en-US" sz="2400" dirty="0" err="1">
                <a:latin typeface="Calibri (Body)"/>
              </a:rPr>
              <a:t>số</a:t>
            </a:r>
            <a:r>
              <a:rPr lang="en-US" sz="2400" dirty="0">
                <a:latin typeface="Calibri (Body)"/>
              </a:rPr>
              <a:t> </a:t>
            </a:r>
            <a:r>
              <a:rPr lang="en-US" sz="2400" dirty="0" err="1">
                <a:latin typeface="Calibri (Body)"/>
              </a:rPr>
              <a:t>thực</a:t>
            </a:r>
            <a:r>
              <a:rPr lang="en-US" sz="2400" dirty="0">
                <a:latin typeface="Calibri (Body)"/>
              </a:rPr>
              <a:t> (</a:t>
            </a:r>
            <a:r>
              <a:rPr lang="en-US" sz="2400" dirty="0" err="1">
                <a:latin typeface="Calibri (Body)"/>
              </a:rPr>
              <a:t>PointF</a:t>
            </a:r>
            <a:r>
              <a:rPr lang="en-US" sz="2400" dirty="0">
                <a:latin typeface="Calibri (Body)"/>
              </a:rPr>
              <a:t>, </a:t>
            </a:r>
            <a:r>
              <a:rPr lang="en-US" sz="2400" dirty="0" err="1">
                <a:latin typeface="Calibri (Body)"/>
              </a:rPr>
              <a:t>SizeF</a:t>
            </a:r>
            <a:r>
              <a:rPr lang="en-US" sz="2400" dirty="0">
                <a:latin typeface="Calibri (Body)"/>
              </a:rPr>
              <a:t>, </a:t>
            </a:r>
            <a:r>
              <a:rPr lang="en-US" sz="2400" dirty="0" err="1">
                <a:latin typeface="Calibri (Body)"/>
              </a:rPr>
              <a:t>RectangleF</a:t>
            </a:r>
            <a:r>
              <a:rPr lang="en-US" sz="2400" dirty="0">
                <a:latin typeface="Calibri (Body)"/>
              </a:rPr>
              <a:t>)</a:t>
            </a:r>
          </a:p>
          <a:p>
            <a:pPr lvl="1" algn="just">
              <a:spcBef>
                <a:spcPts val="1000"/>
              </a:spcBef>
              <a:buFont typeface="Wingdings" pitchFamily="2" charset="2"/>
              <a:buChar char="§"/>
            </a:pPr>
            <a:r>
              <a:rPr lang="en-US" sz="2400" dirty="0" err="1">
                <a:latin typeface="Calibri (Body)"/>
              </a:rPr>
              <a:t>Phối</a:t>
            </a:r>
            <a:r>
              <a:rPr lang="en-US" sz="2400" dirty="0">
                <a:latin typeface="Calibri (Body)"/>
              </a:rPr>
              <a:t> </a:t>
            </a:r>
            <a:r>
              <a:rPr lang="en-US" sz="2400" dirty="0" err="1">
                <a:latin typeface="Calibri (Body)"/>
              </a:rPr>
              <a:t>màu</a:t>
            </a:r>
            <a:r>
              <a:rPr lang="en-US" sz="2400" dirty="0">
                <a:latin typeface="Calibri (Body)"/>
              </a:rPr>
              <a:t> </a:t>
            </a:r>
            <a:r>
              <a:rPr lang="en-US" sz="2400" dirty="0" err="1">
                <a:latin typeface="Calibri (Body)"/>
              </a:rPr>
              <a:t>với</a:t>
            </a:r>
            <a:r>
              <a:rPr lang="en-US" sz="2400" dirty="0">
                <a:latin typeface="Calibri (Body)"/>
              </a:rPr>
              <a:t> </a:t>
            </a:r>
            <a:r>
              <a:rPr lang="en-US" sz="2400" dirty="0" err="1">
                <a:latin typeface="Calibri (Body)"/>
              </a:rPr>
              <a:t>giá</a:t>
            </a:r>
            <a:r>
              <a:rPr lang="en-US" sz="2400" dirty="0">
                <a:latin typeface="Calibri (Body)"/>
              </a:rPr>
              <a:t> </a:t>
            </a:r>
            <a:r>
              <a:rPr lang="en-US" sz="2400" dirty="0" err="1">
                <a:latin typeface="Calibri (Body)"/>
              </a:rPr>
              <a:t>trị</a:t>
            </a:r>
            <a:r>
              <a:rPr lang="en-US" sz="2400" dirty="0">
                <a:latin typeface="Calibri (Body)"/>
              </a:rPr>
              <a:t> alpha (Alpha Blending</a:t>
            </a:r>
            <a:r>
              <a:rPr lang="en-US" sz="2400" dirty="0" smtClean="0">
                <a:latin typeface="Calibri (Body)"/>
              </a:rPr>
              <a:t>)</a:t>
            </a:r>
            <a:endParaRPr lang="en-US" sz="2400" dirty="0">
              <a:latin typeface="Calibri (Body)"/>
            </a:endParaRPr>
          </a:p>
          <a:p>
            <a:pPr lvl="1" algn="just">
              <a:spcBef>
                <a:spcPts val="1000"/>
              </a:spcBef>
              <a:buFont typeface="Wingdings" pitchFamily="2" charset="2"/>
              <a:buChar char="§"/>
            </a:pPr>
            <a:r>
              <a:rPr lang="en-US" sz="2400" dirty="0" err="1" smtClean="0">
                <a:latin typeface="Calibri (Body)"/>
              </a:rPr>
              <a:t>Cung</a:t>
            </a:r>
            <a:r>
              <a:rPr lang="en-US" sz="2400" dirty="0" smtClean="0">
                <a:latin typeface="Calibri (Body)"/>
              </a:rPr>
              <a:t> </a:t>
            </a:r>
            <a:r>
              <a:rPr lang="en-US" sz="2400" dirty="0" err="1" smtClean="0">
                <a:latin typeface="Calibri (Body)"/>
              </a:rPr>
              <a:t>cấp</a:t>
            </a:r>
            <a:r>
              <a:rPr lang="en-US" sz="2400" dirty="0" smtClean="0">
                <a:latin typeface="Calibri (Body)"/>
              </a:rPr>
              <a:t> </a:t>
            </a:r>
            <a:r>
              <a:rPr lang="en-US" sz="2400" dirty="0" err="1" smtClean="0">
                <a:latin typeface="Calibri (Body)"/>
              </a:rPr>
              <a:t>tính</a:t>
            </a:r>
            <a:r>
              <a:rPr lang="en-US" sz="2400" dirty="0" smtClean="0">
                <a:latin typeface="Calibri (Body)"/>
              </a:rPr>
              <a:t> </a:t>
            </a:r>
            <a:r>
              <a:rPr lang="en-US" sz="2400" dirty="0" err="1" smtClean="0">
                <a:latin typeface="Calibri (Body)"/>
              </a:rPr>
              <a:t>trong</a:t>
            </a:r>
            <a:r>
              <a:rPr lang="en-US" sz="2400" dirty="0" smtClean="0">
                <a:latin typeface="Calibri (Body)"/>
              </a:rPr>
              <a:t> </a:t>
            </a:r>
            <a:r>
              <a:rPr lang="en-US" sz="2400" dirty="0" err="1">
                <a:latin typeface="Calibri (Body)"/>
              </a:rPr>
              <a:t>suốt</a:t>
            </a:r>
            <a:r>
              <a:rPr lang="en-US" sz="2400" dirty="0">
                <a:latin typeface="Calibri (Body)"/>
              </a:rPr>
              <a:t> </a:t>
            </a:r>
            <a:r>
              <a:rPr lang="en-US" sz="2400" dirty="0" err="1" smtClean="0">
                <a:latin typeface="Calibri (Body)"/>
              </a:rPr>
              <a:t>cho</a:t>
            </a:r>
            <a:r>
              <a:rPr lang="en-US" sz="2400" dirty="0" smtClean="0">
                <a:latin typeface="Calibri (Body)"/>
              </a:rPr>
              <a:t> </a:t>
            </a:r>
            <a:r>
              <a:rPr lang="en-US" sz="2400" dirty="0" err="1" smtClean="0">
                <a:latin typeface="Calibri (Body)"/>
              </a:rPr>
              <a:t>hình</a:t>
            </a:r>
            <a:r>
              <a:rPr lang="en-US" sz="2400" dirty="0" smtClean="0">
                <a:latin typeface="Calibri (Body)"/>
              </a:rPr>
              <a:t> </a:t>
            </a:r>
            <a:r>
              <a:rPr lang="en-US" sz="2400" dirty="0" err="1">
                <a:latin typeface="Calibri (Body)"/>
              </a:rPr>
              <a:t>ảnh</a:t>
            </a:r>
            <a:r>
              <a:rPr lang="en-US" sz="2400" dirty="0">
                <a:latin typeface="Calibri (Body)"/>
              </a:rPr>
              <a:t> (image transparency)</a:t>
            </a:r>
          </a:p>
          <a:p>
            <a:pPr lvl="1" algn="just">
              <a:spcBef>
                <a:spcPts val="1000"/>
              </a:spcBef>
              <a:buFont typeface="Wingdings" pitchFamily="2" charset="2"/>
              <a:buChar char="§"/>
            </a:pPr>
            <a:r>
              <a:rPr lang="en-US" sz="2400" dirty="0" err="1">
                <a:latin typeface="Calibri (Body)"/>
              </a:rPr>
              <a:t>Làm</a:t>
            </a:r>
            <a:r>
              <a:rPr lang="en-US" sz="2400" dirty="0">
                <a:latin typeface="Calibri (Body)"/>
              </a:rPr>
              <a:t> </a:t>
            </a:r>
            <a:r>
              <a:rPr lang="en-US" sz="2400" dirty="0" err="1">
                <a:latin typeface="Calibri (Body)"/>
              </a:rPr>
              <a:t>mịn</a:t>
            </a:r>
            <a:r>
              <a:rPr lang="en-US" sz="2400" dirty="0">
                <a:latin typeface="Calibri (Body)"/>
              </a:rPr>
              <a:t> </a:t>
            </a:r>
            <a:r>
              <a:rPr lang="en-US" sz="2400" dirty="0" err="1">
                <a:latin typeface="Calibri (Body)"/>
              </a:rPr>
              <a:t>lề</a:t>
            </a:r>
            <a:r>
              <a:rPr lang="en-US" sz="2400" dirty="0">
                <a:latin typeface="Calibri (Body)"/>
              </a:rPr>
              <a:t> (antialiasing)</a:t>
            </a:r>
          </a:p>
          <a:p>
            <a:pPr lvl="1" algn="just">
              <a:spcBef>
                <a:spcPts val="1000"/>
              </a:spcBef>
              <a:buFont typeface="Wingdings" pitchFamily="2" charset="2"/>
              <a:buChar char="§"/>
            </a:pPr>
            <a:r>
              <a:rPr lang="en-US" sz="2400" dirty="0" err="1" smtClean="0">
                <a:latin typeface="Calibri (Body)"/>
              </a:rPr>
              <a:t>Cung</a:t>
            </a:r>
            <a:r>
              <a:rPr lang="en-US" sz="2400" dirty="0" smtClean="0">
                <a:latin typeface="Calibri (Body)"/>
              </a:rPr>
              <a:t> </a:t>
            </a:r>
            <a:r>
              <a:rPr lang="en-US" sz="2400" dirty="0" err="1" smtClean="0">
                <a:latin typeface="Calibri (Body)"/>
              </a:rPr>
              <a:t>cấp</a:t>
            </a:r>
            <a:r>
              <a:rPr lang="en-US" sz="2400" dirty="0" smtClean="0">
                <a:latin typeface="Calibri (Body)"/>
              </a:rPr>
              <a:t> </a:t>
            </a:r>
            <a:r>
              <a:rPr lang="en-US" sz="2400" dirty="0" err="1" smtClean="0">
                <a:latin typeface="Calibri (Body)"/>
              </a:rPr>
              <a:t>những</a:t>
            </a:r>
            <a:r>
              <a:rPr lang="en-US" sz="2400" dirty="0" smtClean="0">
                <a:latin typeface="Calibri (Body)"/>
              </a:rPr>
              <a:t> </a:t>
            </a:r>
            <a:r>
              <a:rPr lang="en-US" sz="2400" dirty="0" err="1">
                <a:latin typeface="Calibri (Body)"/>
              </a:rPr>
              <a:t>phép</a:t>
            </a:r>
            <a:r>
              <a:rPr lang="en-US" sz="2400" dirty="0">
                <a:latin typeface="Calibri (Body)"/>
              </a:rPr>
              <a:t> </a:t>
            </a:r>
            <a:r>
              <a:rPr lang="en-US" sz="2400" dirty="0" err="1">
                <a:latin typeface="Calibri (Body)"/>
              </a:rPr>
              <a:t>biến</a:t>
            </a:r>
            <a:r>
              <a:rPr lang="en-US" sz="2400" dirty="0">
                <a:latin typeface="Calibri (Body)"/>
              </a:rPr>
              <a:t> </a:t>
            </a:r>
            <a:r>
              <a:rPr lang="en-US" sz="2400" dirty="0" err="1">
                <a:latin typeface="Calibri (Body)"/>
              </a:rPr>
              <a:t>đổi</a:t>
            </a:r>
            <a:endParaRPr lang="en-US" sz="2400" dirty="0">
              <a:latin typeface="Calibri (Body)"/>
            </a:endParaRPr>
          </a:p>
          <a:p>
            <a:pPr lvl="1" algn="just">
              <a:buFont typeface="Wingdings" pitchFamily="2" charset="2"/>
              <a:buChar char="§"/>
            </a:pPr>
            <a:r>
              <a:rPr lang="en-US" sz="2400" dirty="0" err="1" smtClean="0">
                <a:latin typeface="Calibri (Body)"/>
              </a:rPr>
              <a:t>Các</a:t>
            </a:r>
            <a:r>
              <a:rPr lang="en-US" sz="2400" dirty="0" smtClean="0">
                <a:latin typeface="Calibri (Body)"/>
              </a:rPr>
              <a:t> </a:t>
            </a:r>
            <a:r>
              <a:rPr lang="en-US" sz="2400" dirty="0" err="1" smtClean="0">
                <a:latin typeface="Calibri (Body)"/>
              </a:rPr>
              <a:t>loại</a:t>
            </a:r>
            <a:r>
              <a:rPr lang="en-US" sz="2400" dirty="0" smtClean="0">
                <a:latin typeface="Calibri (Body)"/>
              </a:rPr>
              <a:t> </a:t>
            </a:r>
            <a:r>
              <a:rPr lang="en-US" sz="2400" dirty="0">
                <a:latin typeface="Calibri (Body)"/>
              </a:rPr>
              <a:t>brush texture </a:t>
            </a:r>
            <a:r>
              <a:rPr lang="en-US" sz="2400" dirty="0" err="1">
                <a:latin typeface="Calibri (Body)"/>
              </a:rPr>
              <a:t>và</a:t>
            </a:r>
            <a:r>
              <a:rPr lang="en-US" sz="2400" dirty="0">
                <a:latin typeface="Calibri (Body)"/>
              </a:rPr>
              <a:t> gradient</a:t>
            </a:r>
          </a:p>
          <a:p>
            <a:pPr algn="just"/>
            <a:endParaRPr lang="en-US" sz="2800" dirty="0"/>
          </a:p>
          <a:p>
            <a:pPr lvl="1" algn="just">
              <a:spcBef>
                <a:spcPts val="1000"/>
              </a:spcBef>
              <a:buFont typeface="Wingdings" pitchFamily="2" charset="2"/>
              <a:buChar char="§"/>
            </a:pPr>
            <a:endParaRPr lang="en-US" sz="2400" dirty="0" smtClean="0"/>
          </a:p>
          <a:p>
            <a:pPr algn="just">
              <a:spcBef>
                <a:spcPts val="1000"/>
              </a:spcBef>
            </a:pPr>
            <a:endParaRPr lang="en-US" sz="2800" dirty="0" smtClean="0"/>
          </a:p>
          <a:p>
            <a:pPr algn="just">
              <a:spcBef>
                <a:spcPts val="1000"/>
              </a:spcBef>
            </a:pPr>
            <a:endParaRPr lang="vi-VN" sz="2800" dirty="0"/>
          </a:p>
        </p:txBody>
      </p:sp>
      <p:sp>
        <p:nvSpPr>
          <p:cNvPr id="7" name="Title 6"/>
          <p:cNvSpPr>
            <a:spLocks noGrp="1"/>
          </p:cNvSpPr>
          <p:nvPr>
            <p:ph type="title"/>
          </p:nvPr>
        </p:nvSpPr>
        <p:spPr>
          <a:xfrm>
            <a:off x="457200" y="0"/>
            <a:ext cx="8229600" cy="1143000"/>
          </a:xfrm>
        </p:spPr>
        <p:txBody>
          <a:bodyPr/>
          <a:lstStyle/>
          <a:p>
            <a:r>
              <a:rPr lang="en-US" b="1"/>
              <a:t>Tổng quan</a:t>
            </a:r>
          </a:p>
        </p:txBody>
      </p:sp>
    </p:spTree>
    <p:extLst>
      <p:ext uri="{BB962C8B-B14F-4D97-AF65-F5344CB8AC3E}">
        <p14:creationId xmlns:p14="http://schemas.microsoft.com/office/powerpoint/2010/main" val="4061471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a:latin typeface="Calibri (Body)"/>
              </a:rPr>
              <a:t>Đường cong Bezier được phát triển bởi </a:t>
            </a:r>
            <a:r>
              <a:rPr lang="en-US" sz="2400" smtClean="0">
                <a:latin typeface="Calibri (Body)"/>
              </a:rPr>
              <a:t>Pierre </a:t>
            </a:r>
            <a:r>
              <a:rPr lang="en-US" sz="2400">
                <a:latin typeface="Calibri (Body)"/>
              </a:rPr>
              <a:t>Bézier </a:t>
            </a:r>
            <a:r>
              <a:rPr lang="en-US" sz="2400" smtClean="0">
                <a:latin typeface="Calibri (Body)"/>
              </a:rPr>
              <a:t>(1960) là một trong những đường được sử dùng nhiều trong việc vẽ.</a:t>
            </a:r>
          </a:p>
          <a:p>
            <a:pPr algn="just">
              <a:spcBef>
                <a:spcPts val="800"/>
              </a:spcBef>
              <a:spcAft>
                <a:spcPts val="800"/>
              </a:spcAft>
            </a:pPr>
            <a:r>
              <a:rPr lang="en-US" sz="2400" smtClean="0">
                <a:latin typeface="Calibri (Body)"/>
              </a:rPr>
              <a:t>Một đường cong Bezier gồm bốn Point: 2 Point đầu và cuối (A, D), 2 Point điều khiển (B, C)</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DrawBezier</a:t>
            </a:r>
          </a:p>
        </p:txBody>
      </p:sp>
      <p:sp>
        <p:nvSpPr>
          <p:cNvPr id="2" name="Freeform 1"/>
          <p:cNvSpPr/>
          <p:nvPr/>
        </p:nvSpPr>
        <p:spPr>
          <a:xfrm>
            <a:off x="2184400" y="4419600"/>
            <a:ext cx="4368800" cy="1364343"/>
          </a:xfrm>
          <a:custGeom>
            <a:avLst/>
            <a:gdLst>
              <a:gd name="connsiteX0" fmla="*/ 0 w 4368800"/>
              <a:gd name="connsiteY0" fmla="*/ 1364343 h 1364343"/>
              <a:gd name="connsiteX1" fmla="*/ 928915 w 4368800"/>
              <a:gd name="connsiteY1" fmla="*/ 203200 h 1364343"/>
              <a:gd name="connsiteX2" fmla="*/ 2859315 w 4368800"/>
              <a:gd name="connsiteY2" fmla="*/ 1175657 h 1364343"/>
              <a:gd name="connsiteX3" fmla="*/ 4368800 w 4368800"/>
              <a:gd name="connsiteY3" fmla="*/ 0 h 1364343"/>
            </a:gdLst>
            <a:ahLst/>
            <a:cxnLst>
              <a:cxn ang="0">
                <a:pos x="connsiteX0" y="connsiteY0"/>
              </a:cxn>
              <a:cxn ang="0">
                <a:pos x="connsiteX1" y="connsiteY1"/>
              </a:cxn>
              <a:cxn ang="0">
                <a:pos x="connsiteX2" y="connsiteY2"/>
              </a:cxn>
              <a:cxn ang="0">
                <a:pos x="connsiteX3" y="connsiteY3"/>
              </a:cxn>
            </a:cxnLst>
            <a:rect l="l" t="t" r="r" b="b"/>
            <a:pathLst>
              <a:path w="4368800" h="1364343">
                <a:moveTo>
                  <a:pt x="0" y="1364343"/>
                </a:moveTo>
                <a:cubicBezTo>
                  <a:pt x="226181" y="799495"/>
                  <a:pt x="452363" y="234648"/>
                  <a:pt x="928915" y="203200"/>
                </a:cubicBezTo>
                <a:cubicBezTo>
                  <a:pt x="1405467" y="171752"/>
                  <a:pt x="2286001" y="1209524"/>
                  <a:pt x="2859315" y="1175657"/>
                </a:cubicBezTo>
                <a:cubicBezTo>
                  <a:pt x="3432629" y="1141790"/>
                  <a:pt x="4112381" y="234647"/>
                  <a:pt x="4368800" y="0"/>
                </a:cubicBezTo>
              </a:path>
            </a:pathLst>
          </a:cu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752600" y="5783943"/>
            <a:ext cx="381000" cy="400110"/>
          </a:xfrm>
          <a:prstGeom prst="rect">
            <a:avLst/>
          </a:prstGeom>
          <a:noFill/>
        </p:spPr>
        <p:txBody>
          <a:bodyPr wrap="square" rtlCol="0">
            <a:spAutoFit/>
          </a:bodyPr>
          <a:lstStyle/>
          <a:p>
            <a:r>
              <a:rPr lang="en-US" smtClean="0">
                <a:solidFill>
                  <a:srgbClr val="FF0000"/>
                </a:solidFill>
              </a:rPr>
              <a:t>A</a:t>
            </a:r>
            <a:endParaRPr lang="en-US">
              <a:solidFill>
                <a:srgbClr val="FF0000"/>
              </a:solidFill>
            </a:endParaRPr>
          </a:p>
        </p:txBody>
      </p:sp>
      <p:sp>
        <p:nvSpPr>
          <p:cNvPr id="6" name="TextBox 5"/>
          <p:cNvSpPr txBox="1"/>
          <p:nvPr/>
        </p:nvSpPr>
        <p:spPr>
          <a:xfrm>
            <a:off x="6705600" y="4048519"/>
            <a:ext cx="381000" cy="400110"/>
          </a:xfrm>
          <a:prstGeom prst="rect">
            <a:avLst/>
          </a:prstGeom>
          <a:noFill/>
        </p:spPr>
        <p:txBody>
          <a:bodyPr wrap="square" rtlCol="0">
            <a:spAutoFit/>
          </a:bodyPr>
          <a:lstStyle/>
          <a:p>
            <a:r>
              <a:rPr lang="en-US" smtClean="0">
                <a:solidFill>
                  <a:srgbClr val="FF0000"/>
                </a:solidFill>
              </a:rPr>
              <a:t>D</a:t>
            </a:r>
            <a:endParaRPr lang="en-US">
              <a:solidFill>
                <a:srgbClr val="FF0000"/>
              </a:solidFill>
            </a:endParaRPr>
          </a:p>
        </p:txBody>
      </p:sp>
      <p:sp>
        <p:nvSpPr>
          <p:cNvPr id="9" name="TextBox 8"/>
          <p:cNvSpPr txBox="1"/>
          <p:nvPr/>
        </p:nvSpPr>
        <p:spPr>
          <a:xfrm>
            <a:off x="2819400" y="3886200"/>
            <a:ext cx="381000" cy="400110"/>
          </a:xfrm>
          <a:prstGeom prst="rect">
            <a:avLst/>
          </a:prstGeom>
          <a:noFill/>
        </p:spPr>
        <p:txBody>
          <a:bodyPr wrap="square" rtlCol="0">
            <a:spAutoFit/>
          </a:bodyPr>
          <a:lstStyle/>
          <a:p>
            <a:r>
              <a:rPr lang="en-US" smtClean="0">
                <a:solidFill>
                  <a:srgbClr val="0070C0"/>
                </a:solidFill>
              </a:rPr>
              <a:t>B</a:t>
            </a:r>
            <a:endParaRPr lang="en-US">
              <a:solidFill>
                <a:srgbClr val="0070C0"/>
              </a:solidFill>
            </a:endParaRPr>
          </a:p>
        </p:txBody>
      </p:sp>
      <p:sp>
        <p:nvSpPr>
          <p:cNvPr id="10" name="TextBox 9"/>
          <p:cNvSpPr txBox="1"/>
          <p:nvPr/>
        </p:nvSpPr>
        <p:spPr>
          <a:xfrm>
            <a:off x="5181600" y="6229290"/>
            <a:ext cx="381000" cy="400110"/>
          </a:xfrm>
          <a:prstGeom prst="rect">
            <a:avLst/>
          </a:prstGeom>
          <a:noFill/>
        </p:spPr>
        <p:txBody>
          <a:bodyPr wrap="square" rtlCol="0">
            <a:spAutoFit/>
          </a:bodyPr>
          <a:lstStyle/>
          <a:p>
            <a:r>
              <a:rPr lang="en-US" smtClean="0">
                <a:solidFill>
                  <a:srgbClr val="0070C0"/>
                </a:solidFill>
              </a:rPr>
              <a:t>C</a:t>
            </a:r>
            <a:endParaRPr lang="en-US">
              <a:solidFill>
                <a:srgbClr val="0070C0"/>
              </a:solidFill>
            </a:endParaRPr>
          </a:p>
        </p:txBody>
      </p:sp>
      <p:sp>
        <p:nvSpPr>
          <p:cNvPr id="5" name="Oval 4"/>
          <p:cNvSpPr/>
          <p:nvPr/>
        </p:nvSpPr>
        <p:spPr>
          <a:xfrm>
            <a:off x="2147208" y="5712279"/>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24150" y="4152900"/>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5024664" y="6148614"/>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6491514" y="4372428"/>
            <a:ext cx="95250" cy="114300"/>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5" name="Straight Connector 14"/>
          <p:cNvCxnSpPr>
            <a:stCxn id="2" idx="0"/>
            <a:endCxn id="11" idx="3"/>
          </p:cNvCxnSpPr>
          <p:nvPr/>
        </p:nvCxnSpPr>
        <p:spPr>
          <a:xfrm flipV="1">
            <a:off x="2184400" y="4250461"/>
            <a:ext cx="553699" cy="1533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048250" y="4429578"/>
            <a:ext cx="1490889" cy="18188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27432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Point pt1 = new Point(10, 50);</a:t>
            </a:r>
          </a:p>
          <a:p>
            <a:pPr marL="0" indent="0" algn="just" fontAlgn="base">
              <a:spcBef>
                <a:spcPts val="800"/>
              </a:spcBef>
              <a:buNone/>
            </a:pPr>
            <a:r>
              <a:rPr lang="en-US" sz="1800" b="1">
                <a:latin typeface="Courier New" pitchFamily="49" charset="0"/>
                <a:cs typeface="Courier New" pitchFamily="49" charset="0"/>
              </a:rPr>
              <a:t>Point pt2 = new Point(20, 200);</a:t>
            </a:r>
          </a:p>
          <a:p>
            <a:pPr marL="0" indent="0" algn="just" fontAlgn="base">
              <a:spcBef>
                <a:spcPts val="800"/>
              </a:spcBef>
              <a:buNone/>
            </a:pPr>
            <a:r>
              <a:rPr lang="en-US" sz="1800" b="1">
                <a:latin typeface="Courier New" pitchFamily="49" charset="0"/>
                <a:cs typeface="Courier New" pitchFamily="49" charset="0"/>
              </a:rPr>
              <a:t>Point pt3 = new Point(190, 20);</a:t>
            </a:r>
          </a:p>
          <a:p>
            <a:pPr marL="0" indent="0" algn="just" fontAlgn="base">
              <a:spcBef>
                <a:spcPts val="800"/>
              </a:spcBef>
              <a:buNone/>
            </a:pPr>
            <a:r>
              <a:rPr lang="en-US" sz="1800" b="1">
                <a:latin typeface="Courier New" pitchFamily="49" charset="0"/>
                <a:cs typeface="Courier New" pitchFamily="49" charset="0"/>
              </a:rPr>
              <a:t>Point pt4 = new Point(200, 100);                        </a:t>
            </a:r>
          </a:p>
          <a:p>
            <a:pPr marL="0" indent="0" algn="just" fontAlgn="base">
              <a:spcBef>
                <a:spcPts val="800"/>
              </a:spcBef>
              <a:buNone/>
            </a:pPr>
            <a:r>
              <a:rPr lang="en-US" sz="1800" b="1">
                <a:latin typeface="Courier New" pitchFamily="49" charset="0"/>
                <a:cs typeface="Courier New" pitchFamily="49" charset="0"/>
              </a:rPr>
              <a:t>g.DrawBezier(Pens.Blue, pt1, pt2, pt3, pt4);</a:t>
            </a:r>
          </a:p>
        </p:txBody>
      </p:sp>
      <p:sp>
        <p:nvSpPr>
          <p:cNvPr id="7" name="Title 6"/>
          <p:cNvSpPr>
            <a:spLocks noGrp="1"/>
          </p:cNvSpPr>
          <p:nvPr>
            <p:ph type="title"/>
          </p:nvPr>
        </p:nvSpPr>
        <p:spPr>
          <a:xfrm>
            <a:off x="457200" y="0"/>
            <a:ext cx="8229600" cy="1143000"/>
          </a:xfrm>
        </p:spPr>
        <p:txBody>
          <a:bodyPr/>
          <a:lstStyle/>
          <a:p>
            <a:r>
              <a:rPr lang="en-US" b="1"/>
              <a:t>DrawBezier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114799"/>
            <a:ext cx="28479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smtClean="0">
                <a:latin typeface="Courier New" pitchFamily="49" charset="0"/>
                <a:cs typeface="Courier New" pitchFamily="49" charset="0"/>
              </a:rPr>
              <a:t>Graphics </a:t>
            </a:r>
            <a:r>
              <a:rPr lang="en-US" sz="1800" b="1">
                <a:latin typeface="Courier New" pitchFamily="49" charset="0"/>
                <a:cs typeface="Courier New" pitchFamily="49" charset="0"/>
              </a:rPr>
              <a:t>g = e.Graphics;</a:t>
            </a:r>
          </a:p>
          <a:p>
            <a:pPr marL="0" indent="0" algn="just" fontAlgn="base">
              <a:spcBef>
                <a:spcPts val="800"/>
              </a:spcBef>
              <a:buNone/>
            </a:pPr>
            <a:r>
              <a:rPr lang="en-US" sz="1800" b="1">
                <a:latin typeface="Courier New" pitchFamily="49" charset="0"/>
                <a:cs typeface="Courier New" pitchFamily="49" charset="0"/>
              </a:rPr>
              <a:t>Point pt1 = new Point(50, 50);</a:t>
            </a:r>
          </a:p>
          <a:p>
            <a:pPr marL="0" indent="0" algn="just" fontAlgn="base">
              <a:spcBef>
                <a:spcPts val="800"/>
              </a:spcBef>
              <a:buNone/>
            </a:pPr>
            <a:r>
              <a:rPr lang="en-US" sz="1800" b="1">
                <a:latin typeface="Courier New" pitchFamily="49" charset="0"/>
                <a:cs typeface="Courier New" pitchFamily="49" charset="0"/>
              </a:rPr>
              <a:t>Point pt2 = new Point(60, 80);</a:t>
            </a:r>
          </a:p>
          <a:p>
            <a:pPr marL="0" indent="0" algn="just" fontAlgn="base">
              <a:spcBef>
                <a:spcPts val="800"/>
              </a:spcBef>
              <a:buNone/>
            </a:pPr>
            <a:r>
              <a:rPr lang="en-US" sz="1800" b="1">
                <a:latin typeface="Courier New" pitchFamily="49" charset="0"/>
                <a:cs typeface="Courier New" pitchFamily="49" charset="0"/>
              </a:rPr>
              <a:t>Point pt3 = new Point(90, 50);</a:t>
            </a:r>
          </a:p>
          <a:p>
            <a:pPr marL="0" indent="0" algn="just" fontAlgn="base">
              <a:spcBef>
                <a:spcPts val="800"/>
              </a:spcBef>
              <a:buNone/>
            </a:pPr>
            <a:r>
              <a:rPr lang="en-US" sz="1800" b="1">
                <a:latin typeface="Courier New" pitchFamily="49" charset="0"/>
                <a:cs typeface="Courier New" pitchFamily="49" charset="0"/>
              </a:rPr>
              <a:t>Point pt4 = new Point(250, 50);</a:t>
            </a:r>
          </a:p>
          <a:p>
            <a:pPr marL="0" indent="0" algn="just" fontAlgn="base">
              <a:spcBef>
                <a:spcPts val="800"/>
              </a:spcBef>
              <a:buNone/>
            </a:pPr>
            <a:r>
              <a:rPr lang="en-US" sz="1800" b="1">
                <a:latin typeface="Courier New" pitchFamily="49" charset="0"/>
                <a:cs typeface="Courier New" pitchFamily="49" charset="0"/>
              </a:rPr>
              <a:t>Point pt5 = new Point(300, 100);</a:t>
            </a:r>
          </a:p>
          <a:p>
            <a:pPr marL="0" indent="0" algn="just" fontAlgn="base">
              <a:spcBef>
                <a:spcPts val="800"/>
              </a:spcBef>
              <a:buNone/>
            </a:pPr>
            <a:r>
              <a:rPr lang="en-US" sz="1800" b="1">
                <a:latin typeface="Courier New" pitchFamily="49" charset="0"/>
                <a:cs typeface="Courier New" pitchFamily="49" charset="0"/>
              </a:rPr>
              <a:t>Point pt6 = new Point(350, 200);</a:t>
            </a:r>
          </a:p>
          <a:p>
            <a:pPr marL="0" indent="0" algn="just" fontAlgn="base">
              <a:spcBef>
                <a:spcPts val="800"/>
              </a:spcBef>
              <a:buNone/>
            </a:pPr>
            <a:r>
              <a:rPr lang="en-US" sz="1800" b="1">
                <a:latin typeface="Courier New" pitchFamily="49" charset="0"/>
                <a:cs typeface="Courier New" pitchFamily="49" charset="0"/>
              </a:rPr>
              <a:t>Point[] ptsArray = { pt1, pt2, pt3, pt4, pt5, pt6 };            </a:t>
            </a:r>
          </a:p>
          <a:p>
            <a:pPr marL="0" indent="0" algn="just" fontAlgn="base">
              <a:spcBef>
                <a:spcPts val="800"/>
              </a:spcBef>
              <a:buNone/>
            </a:pPr>
            <a:r>
              <a:rPr lang="en-US" sz="1800" b="1">
                <a:latin typeface="Courier New" pitchFamily="49" charset="0"/>
                <a:cs typeface="Courier New" pitchFamily="49" charset="0"/>
              </a:rPr>
              <a:t>g.DrawPolygon(Pens.Red, ptsArray);</a:t>
            </a:r>
          </a:p>
        </p:txBody>
      </p:sp>
      <p:sp>
        <p:nvSpPr>
          <p:cNvPr id="7" name="Title 6"/>
          <p:cNvSpPr>
            <a:spLocks noGrp="1"/>
          </p:cNvSpPr>
          <p:nvPr>
            <p:ph type="title"/>
          </p:nvPr>
        </p:nvSpPr>
        <p:spPr>
          <a:xfrm>
            <a:off x="457200" y="0"/>
            <a:ext cx="8229600" cy="1143000"/>
          </a:xfrm>
        </p:spPr>
        <p:txBody>
          <a:bodyPr/>
          <a:lstStyle/>
          <a:p>
            <a:r>
              <a:rPr lang="en-US" b="1" smtClean="0"/>
              <a:t>DrawPolygon</a:t>
            </a:r>
            <a:endParaRPr lang="en-US" b="1"/>
          </a:p>
        </p:txBody>
      </p:sp>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DrawPolygon</a:t>
            </a:r>
            <a:endParaRPr lang="en-US" b="1"/>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62629"/>
            <a:ext cx="5029200" cy="333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180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DrawPath</a:t>
            </a:r>
            <a:endParaRPr lang="en-US" b="1"/>
          </a:p>
        </p:txBody>
      </p:sp>
      <p:sp>
        <p:nvSpPr>
          <p:cNvPr id="4" name="Rectangle 3"/>
          <p:cNvSpPr txBox="1">
            <a:spLocks noChangeArrowheads="1"/>
          </p:cNvSpPr>
          <p:nvPr/>
        </p:nvSpPr>
        <p:spPr>
          <a:xfrm>
            <a:off x="152400" y="1371600"/>
            <a:ext cx="8736014"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spcBef>
                <a:spcPts val="800"/>
              </a:spcBef>
              <a:spcAft>
                <a:spcPts val="800"/>
              </a:spcAft>
            </a:pPr>
            <a:r>
              <a:rPr lang="en-US" sz="2400" b="0" dirty="0">
                <a:latin typeface="Calibri (Body)"/>
              </a:rPr>
              <a:t>Graphics Path: </a:t>
            </a:r>
            <a:r>
              <a:rPr lang="en-US" sz="2400" b="0" dirty="0" err="1">
                <a:latin typeface="Calibri (Body)"/>
              </a:rPr>
              <a:t>kết</a:t>
            </a:r>
            <a:r>
              <a:rPr lang="en-US" sz="2400" b="0" dirty="0">
                <a:latin typeface="Calibri (Body)"/>
              </a:rPr>
              <a:t> </a:t>
            </a:r>
            <a:r>
              <a:rPr lang="en-US" sz="2400" b="0" dirty="0" err="1">
                <a:latin typeface="Calibri (Body)"/>
              </a:rPr>
              <a:t>hợp</a:t>
            </a:r>
            <a:r>
              <a:rPr lang="en-US" sz="2400" b="0" dirty="0">
                <a:latin typeface="Calibri (Body)"/>
              </a:rPr>
              <a:t> </a:t>
            </a:r>
            <a:r>
              <a:rPr lang="en-US" sz="2400" b="0" dirty="0" err="1">
                <a:latin typeface="Calibri (Body)"/>
              </a:rPr>
              <a:t>nhiều</a:t>
            </a:r>
            <a:r>
              <a:rPr lang="en-US" sz="2400" b="0" dirty="0">
                <a:latin typeface="Calibri (Body)"/>
              </a:rPr>
              <a:t> </a:t>
            </a:r>
            <a:r>
              <a:rPr lang="en-US" sz="2400" b="0" dirty="0" err="1">
                <a:latin typeface="Calibri (Body)"/>
              </a:rPr>
              <a:t>loại</a:t>
            </a:r>
            <a:r>
              <a:rPr lang="en-US" sz="2400" b="0" dirty="0">
                <a:latin typeface="Calibri (Body)"/>
              </a:rPr>
              <a:t> </a:t>
            </a:r>
            <a:r>
              <a:rPr lang="en-US" sz="2400" b="0" dirty="0" err="1">
                <a:latin typeface="Calibri (Body)"/>
              </a:rPr>
              <a:t>đường</a:t>
            </a:r>
            <a:r>
              <a:rPr lang="en-US" sz="2400" b="0" dirty="0">
                <a:latin typeface="Calibri (Body)"/>
              </a:rPr>
              <a:t> </a:t>
            </a:r>
            <a:r>
              <a:rPr lang="en-US" sz="2400" b="0" dirty="0" err="1">
                <a:latin typeface="Calibri (Body)"/>
              </a:rPr>
              <a:t>nét</a:t>
            </a:r>
            <a:r>
              <a:rPr lang="en-US" sz="2400" b="0" dirty="0">
                <a:latin typeface="Calibri (Body)"/>
              </a:rPr>
              <a:t> </a:t>
            </a:r>
            <a:r>
              <a:rPr lang="en-US" sz="2400" b="0" dirty="0" err="1">
                <a:latin typeface="Calibri (Body)"/>
              </a:rPr>
              <a:t>thành</a:t>
            </a:r>
            <a:r>
              <a:rPr lang="en-US" sz="2400" b="0" dirty="0">
                <a:latin typeface="Calibri (Body)"/>
              </a:rPr>
              <a:t> </a:t>
            </a:r>
            <a:r>
              <a:rPr lang="en-US" sz="2400" b="0" dirty="0" err="1">
                <a:latin typeface="Calibri (Body)"/>
              </a:rPr>
              <a:t>một</a:t>
            </a:r>
            <a:r>
              <a:rPr lang="en-US" sz="2400" b="0" dirty="0">
                <a:latin typeface="Calibri (Body)"/>
              </a:rPr>
              <a:t> </a:t>
            </a:r>
            <a:r>
              <a:rPr lang="en-US" sz="2400" b="0" dirty="0" err="1">
                <a:latin typeface="Calibri (Body)"/>
              </a:rPr>
              <a:t>đối</a:t>
            </a:r>
            <a:r>
              <a:rPr lang="en-US" sz="2400" b="0" dirty="0">
                <a:latin typeface="Calibri (Body)"/>
              </a:rPr>
              <a:t> </a:t>
            </a:r>
            <a:r>
              <a:rPr lang="en-US" sz="2400" b="0" dirty="0" err="1">
                <a:latin typeface="Calibri (Body)"/>
              </a:rPr>
              <a:t>tượng</a:t>
            </a:r>
            <a:r>
              <a:rPr lang="en-US" sz="2400" b="0" dirty="0">
                <a:latin typeface="Calibri (Body)"/>
              </a:rPr>
              <a:t> </a:t>
            </a:r>
            <a:r>
              <a:rPr lang="en-US" sz="2400" b="0" dirty="0" err="1">
                <a:latin typeface="Calibri (Body)"/>
              </a:rPr>
              <a:t>duy</a:t>
            </a:r>
            <a:r>
              <a:rPr lang="en-US" sz="2400" b="0" dirty="0">
                <a:latin typeface="Calibri (Body)"/>
              </a:rPr>
              <a:t> </a:t>
            </a:r>
            <a:r>
              <a:rPr lang="en-US" sz="2400" b="0" dirty="0" err="1">
                <a:latin typeface="Calibri (Body)"/>
              </a:rPr>
              <a:t>nhất</a:t>
            </a:r>
            <a:r>
              <a:rPr lang="en-US" sz="2400" b="0" dirty="0">
                <a:latin typeface="Calibri (Body)"/>
              </a:rPr>
              <a:t>. </a:t>
            </a:r>
            <a:r>
              <a:rPr lang="en-US" sz="2400" b="0" dirty="0" err="1">
                <a:latin typeface="Calibri (Body)"/>
              </a:rPr>
              <a:t>Các</a:t>
            </a:r>
            <a:r>
              <a:rPr lang="en-US" sz="2400" b="0" dirty="0">
                <a:latin typeface="Calibri (Body)"/>
              </a:rPr>
              <a:t> “</a:t>
            </a:r>
            <a:r>
              <a:rPr lang="en-US" sz="2400" b="0" dirty="0" err="1">
                <a:latin typeface="Calibri (Body)"/>
              </a:rPr>
              <a:t>nét</a:t>
            </a:r>
            <a:r>
              <a:rPr lang="en-US" sz="2400" b="0" dirty="0">
                <a:latin typeface="Calibri (Body)"/>
              </a:rPr>
              <a:t>” </a:t>
            </a:r>
            <a:r>
              <a:rPr lang="en-US" sz="2400" b="0" dirty="0" err="1">
                <a:latin typeface="Calibri (Body)"/>
              </a:rPr>
              <a:t>không</a:t>
            </a:r>
            <a:r>
              <a:rPr lang="en-US" sz="2400" b="0" dirty="0">
                <a:latin typeface="Calibri (Body)"/>
              </a:rPr>
              <a:t> </a:t>
            </a:r>
            <a:r>
              <a:rPr lang="en-US" sz="2400" b="0" dirty="0" err="1">
                <a:latin typeface="Calibri (Body)"/>
              </a:rPr>
              <a:t>nhất</a:t>
            </a:r>
            <a:r>
              <a:rPr lang="en-US" sz="2400" b="0" dirty="0">
                <a:latin typeface="Calibri (Body)"/>
              </a:rPr>
              <a:t> </a:t>
            </a:r>
            <a:r>
              <a:rPr lang="en-US" sz="2400" b="0" dirty="0" err="1">
                <a:latin typeface="Calibri (Body)"/>
              </a:rPr>
              <a:t>thiết</a:t>
            </a:r>
            <a:r>
              <a:rPr lang="en-US" sz="2400" b="0" dirty="0">
                <a:latin typeface="Calibri (Body)"/>
              </a:rPr>
              <a:t> </a:t>
            </a:r>
            <a:r>
              <a:rPr lang="en-US" sz="2400" b="0" dirty="0" err="1">
                <a:latin typeface="Calibri (Body)"/>
              </a:rPr>
              <a:t>phải</a:t>
            </a:r>
            <a:r>
              <a:rPr lang="en-US" sz="2400" b="0" dirty="0">
                <a:latin typeface="Calibri (Body)"/>
              </a:rPr>
              <a:t> </a:t>
            </a:r>
            <a:r>
              <a:rPr lang="en-US" sz="2400" b="0" dirty="0" err="1">
                <a:latin typeface="Calibri (Body)"/>
              </a:rPr>
              <a:t>liền</a:t>
            </a:r>
            <a:r>
              <a:rPr lang="en-US" sz="2400" b="0" dirty="0">
                <a:latin typeface="Calibri (Body)"/>
              </a:rPr>
              <a:t> </a:t>
            </a:r>
            <a:r>
              <a:rPr lang="en-US" sz="2400" b="0" dirty="0" err="1" smtClean="0">
                <a:latin typeface="Calibri (Body)"/>
              </a:rPr>
              <a:t>nhau</a:t>
            </a:r>
            <a:r>
              <a:rPr lang="en-US" sz="2400" b="0" dirty="0" smtClean="0">
                <a:latin typeface="Calibri (Body)"/>
              </a:rPr>
              <a:t>.</a:t>
            </a:r>
            <a:endParaRPr lang="en-US" sz="2400" b="0" dirty="0">
              <a:latin typeface="Calibri (Body)"/>
            </a:endParaRPr>
          </a:p>
        </p:txBody>
      </p:sp>
      <p:pic>
        <p:nvPicPr>
          <p:cNvPr id="5" name="Picture 9" descr="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4419600"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path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10000"/>
            <a:ext cx="44196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1"/>
          <p:cNvSpPr txBox="1">
            <a:spLocks noChangeArrowheads="1"/>
          </p:cNvSpPr>
          <p:nvPr/>
        </p:nvSpPr>
        <p:spPr bwMode="auto">
          <a:xfrm>
            <a:off x="533400" y="4953000"/>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GraphicsPath</a:t>
            </a:r>
            <a:r>
              <a:rPr lang="en-US"/>
              <a:t> (AddLine, AddCurve, …)</a:t>
            </a:r>
          </a:p>
          <a:p>
            <a:pPr>
              <a:spcBef>
                <a:spcPct val="50000"/>
              </a:spcBef>
            </a:pPr>
            <a:r>
              <a:rPr lang="en-US"/>
              <a:t>Graphics.DrawPath</a:t>
            </a:r>
          </a:p>
          <a:p>
            <a:pPr>
              <a:spcBef>
                <a:spcPct val="50000"/>
              </a:spcBef>
            </a:pPr>
            <a:r>
              <a:rPr lang="en-US"/>
              <a:t>Graphics.FillPath</a:t>
            </a:r>
          </a:p>
        </p:txBody>
      </p:sp>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GraphicsPath path = new GraphicsPath();            </a:t>
            </a:r>
          </a:p>
          <a:p>
            <a:pPr marL="0" indent="0" algn="just" fontAlgn="base">
              <a:spcBef>
                <a:spcPts val="800"/>
              </a:spcBef>
              <a:buNone/>
            </a:pPr>
            <a:r>
              <a:rPr lang="en-US" sz="1800" b="1">
                <a:latin typeface="Courier New" pitchFamily="49" charset="0"/>
                <a:cs typeface="Courier New" pitchFamily="49" charset="0"/>
              </a:rPr>
              <a:t>path.AddEllipse(100, 50, 100, 100);</a:t>
            </a:r>
          </a:p>
          <a:p>
            <a:pPr marL="0" indent="0" algn="just" fontAlgn="base">
              <a:spcBef>
                <a:spcPts val="800"/>
              </a:spcBef>
              <a:buNone/>
            </a:pPr>
            <a:r>
              <a:rPr lang="en-US" sz="1800" b="1">
                <a:latin typeface="Courier New" pitchFamily="49" charset="0"/>
                <a:cs typeface="Courier New" pitchFamily="49" charset="0"/>
              </a:rPr>
              <a:t>path.AddLine(20, 20, 220, 80);</a:t>
            </a:r>
          </a:p>
          <a:p>
            <a:pPr marL="0" indent="0" algn="just" fontAlgn="base">
              <a:spcBef>
                <a:spcPts val="800"/>
              </a:spcBef>
              <a:buNone/>
            </a:pPr>
            <a:r>
              <a:rPr lang="en-US" sz="1800" b="1">
                <a:latin typeface="Courier New" pitchFamily="49" charset="0"/>
                <a:cs typeface="Courier New" pitchFamily="49" charset="0"/>
              </a:rPr>
              <a:t>path.AddLine(220, 80, 20, 80);</a:t>
            </a:r>
          </a:p>
          <a:p>
            <a:pPr marL="0" indent="0" algn="just" fontAlgn="base">
              <a:spcBef>
                <a:spcPts val="800"/>
              </a:spcBef>
              <a:buNone/>
            </a:pPr>
            <a:r>
              <a:rPr lang="en-US" sz="1800" b="1">
                <a:latin typeface="Courier New" pitchFamily="49" charset="0"/>
                <a:cs typeface="Courier New" pitchFamily="49" charset="0"/>
              </a:rPr>
              <a:t>path.AddLine(20, 80, 200, 140);            </a:t>
            </a:r>
          </a:p>
          <a:p>
            <a:pPr marL="0" indent="0" algn="just" fontAlgn="base">
              <a:spcBef>
                <a:spcPts val="800"/>
              </a:spcBef>
              <a:buNone/>
            </a:pPr>
            <a:r>
              <a:rPr lang="en-US" sz="1800" b="1">
                <a:latin typeface="Courier New" pitchFamily="49" charset="0"/>
                <a:cs typeface="Courier New" pitchFamily="49" charset="0"/>
              </a:rPr>
              <a:t>Rectangle rect = new Rectangle(50, 150, 200, 80);</a:t>
            </a:r>
          </a:p>
          <a:p>
            <a:pPr marL="0" indent="0" algn="just" fontAlgn="base">
              <a:spcBef>
                <a:spcPts val="800"/>
              </a:spcBef>
              <a:buNone/>
            </a:pPr>
            <a:r>
              <a:rPr lang="en-US" sz="1800" b="1">
                <a:latin typeface="Courier New" pitchFamily="49" charset="0"/>
                <a:cs typeface="Courier New" pitchFamily="49" charset="0"/>
              </a:rPr>
              <a:t>path.AddRectangle(rect);            </a:t>
            </a:r>
          </a:p>
          <a:p>
            <a:pPr marL="0" indent="0" algn="just" fontAlgn="base">
              <a:spcBef>
                <a:spcPts val="800"/>
              </a:spcBef>
              <a:buNone/>
            </a:pPr>
            <a:r>
              <a:rPr lang="en-US" sz="1800" b="1">
                <a:latin typeface="Courier New" pitchFamily="49" charset="0"/>
                <a:cs typeface="Courier New" pitchFamily="49" charset="0"/>
              </a:rPr>
              <a:t>g.DrawPath(Pens.Green, path);</a:t>
            </a:r>
          </a:p>
        </p:txBody>
      </p:sp>
      <p:sp>
        <p:nvSpPr>
          <p:cNvPr id="7" name="Title 6"/>
          <p:cNvSpPr>
            <a:spLocks noGrp="1"/>
          </p:cNvSpPr>
          <p:nvPr>
            <p:ph type="title"/>
          </p:nvPr>
        </p:nvSpPr>
        <p:spPr>
          <a:xfrm>
            <a:off x="457200" y="0"/>
            <a:ext cx="8229600" cy="1143000"/>
          </a:xfrm>
        </p:spPr>
        <p:txBody>
          <a:bodyPr/>
          <a:lstStyle/>
          <a:p>
            <a:r>
              <a:rPr lang="en-US" b="1"/>
              <a:t>DrawPath</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96240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867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953000"/>
          </a:xfrm>
        </p:spPr>
        <p:txBody>
          <a:bodyPr>
            <a:normAutofit/>
          </a:bodyPr>
          <a:lstStyle/>
          <a:p>
            <a:pPr algn="just" fontAlgn="base">
              <a:lnSpc>
                <a:spcPct val="80000"/>
              </a:lnSpc>
              <a:spcBef>
                <a:spcPts val="800"/>
              </a:spcBef>
              <a:spcAft>
                <a:spcPts val="800"/>
              </a:spcAft>
            </a:pPr>
            <a:r>
              <a:rPr lang="en-US" sz="2400">
                <a:latin typeface="Calibri (Body)"/>
              </a:rPr>
              <a:t>Cho phép vẽ các câu chữ trên Graphics</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Tạo các đối tượng Font chỉ định các thuộc tính chữ (như font, style, …) (chương 5)</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Tạo pen và brush</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Graphics.DrawString</a:t>
            </a:r>
          </a:p>
          <a:p>
            <a:pPr marL="342900" lvl="1" indent="-342900" algn="just" fontAlgn="base">
              <a:lnSpc>
                <a:spcPct val="80000"/>
              </a:lnSpc>
              <a:spcBef>
                <a:spcPts val="800"/>
              </a:spcBef>
              <a:spcAft>
                <a:spcPts val="800"/>
              </a:spcAft>
              <a:buFont typeface="Arial" pitchFamily="34" charset="0"/>
              <a:buChar char="•"/>
            </a:pPr>
            <a:r>
              <a:rPr lang="en-US" sz="2400">
                <a:latin typeface="Calibri (Body)"/>
              </a:rPr>
              <a:t>Để “đo” kích thước chuỗi (dài,rộng) , dùng Graphics.MeasureString</a:t>
            </a:r>
          </a:p>
          <a:p>
            <a:pPr algn="just" fontAlgn="base">
              <a:lnSpc>
                <a:spcPct val="80000"/>
              </a:lnSpc>
              <a:spcBef>
                <a:spcPts val="800"/>
              </a:spcBef>
              <a:spcAft>
                <a:spcPts val="800"/>
              </a:spcAft>
            </a:pPr>
            <a:endParaRPr lang="en-US" sz="2400">
              <a:latin typeface="Calibri (Body)"/>
            </a:endParaRPr>
          </a:p>
          <a:p>
            <a:pPr algn="just" fontAlgn="base">
              <a:lnSpc>
                <a:spcPct val="80000"/>
              </a:lnSpc>
              <a:spcBef>
                <a:spcPts val="800"/>
              </a:spcBef>
              <a:spcAft>
                <a:spcPts val="8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DrawString</a:t>
            </a:r>
            <a:endParaRPr lang="en-US" b="1"/>
          </a:p>
        </p:txBody>
      </p:sp>
    </p:spTree>
    <p:extLst>
      <p:ext uri="{BB962C8B-B14F-4D97-AF65-F5344CB8AC3E}">
        <p14:creationId xmlns:p14="http://schemas.microsoft.com/office/powerpoint/2010/main" val="4004766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this.CreateGraphics();</a:t>
            </a:r>
          </a:p>
          <a:p>
            <a:pPr marL="0" indent="0" algn="just" fontAlgn="base">
              <a:spcBef>
                <a:spcPts val="800"/>
              </a:spcBef>
              <a:buNone/>
            </a:pPr>
            <a:r>
              <a:rPr lang="en-US" sz="1800" b="1">
                <a:latin typeface="Courier New" pitchFamily="49" charset="0"/>
                <a:cs typeface="Courier New" pitchFamily="49" charset="0"/>
              </a:rPr>
              <a:t>string testString = "Test String";</a:t>
            </a:r>
          </a:p>
          <a:p>
            <a:pPr marL="0" indent="0" algn="just" fontAlgn="base">
              <a:spcBef>
                <a:spcPts val="800"/>
              </a:spcBef>
              <a:buNone/>
            </a:pPr>
            <a:r>
              <a:rPr lang="en-US" sz="1800" b="1">
                <a:latin typeface="Courier New" pitchFamily="49" charset="0"/>
                <a:cs typeface="Courier New" pitchFamily="49" charset="0"/>
              </a:rPr>
              <a:t>Font verdana14 = new Font("Verdana", 14);</a:t>
            </a:r>
          </a:p>
          <a:p>
            <a:pPr marL="0" indent="0" algn="just" fontAlgn="base">
              <a:spcBef>
                <a:spcPts val="800"/>
              </a:spcBef>
              <a:buNone/>
            </a:pPr>
            <a:r>
              <a:rPr lang="en-US" sz="1800" b="1">
                <a:latin typeface="Courier New" pitchFamily="49" charset="0"/>
                <a:cs typeface="Courier New" pitchFamily="49" charset="0"/>
              </a:rPr>
              <a:t>SizeF sz = g.MeasureString(testString, verdana14);</a:t>
            </a:r>
          </a:p>
          <a:p>
            <a:pPr marL="0" indent="0" algn="just" fontAlgn="base">
              <a:spcBef>
                <a:spcPts val="800"/>
              </a:spcBef>
              <a:buNone/>
            </a:pPr>
            <a:r>
              <a:rPr lang="en-US" sz="1800" b="1">
                <a:latin typeface="Courier New" pitchFamily="49" charset="0"/>
                <a:cs typeface="Courier New" pitchFamily="49" charset="0"/>
              </a:rPr>
              <a:t>string stringDetails = "Height: " + sz.Height.ToString()</a:t>
            </a:r>
          </a:p>
          <a:p>
            <a:pPr marL="0" indent="0" algn="just" fontAlgn="base">
              <a:spcBef>
                <a:spcPts val="800"/>
              </a:spcBef>
              <a:buNone/>
            </a:pPr>
            <a:r>
              <a:rPr lang="en-US" sz="1800" b="1">
                <a:latin typeface="Courier New" pitchFamily="49" charset="0"/>
                <a:cs typeface="Courier New" pitchFamily="49" charset="0"/>
              </a:rPr>
              <a:t>		+ ", Width: " + sz.Width.ToString();</a:t>
            </a:r>
          </a:p>
          <a:p>
            <a:pPr marL="0" indent="0" algn="just" fontAlgn="base">
              <a:spcBef>
                <a:spcPts val="800"/>
              </a:spcBef>
              <a:buNone/>
            </a:pPr>
            <a:r>
              <a:rPr lang="en-US" sz="1800" b="1">
                <a:latin typeface="Courier New" pitchFamily="49" charset="0"/>
                <a:cs typeface="Courier New" pitchFamily="49" charset="0"/>
              </a:rPr>
              <a:t>MessageBox.Show("String details: " + stringDetails);</a:t>
            </a:r>
          </a:p>
          <a:p>
            <a:pPr marL="0" indent="0" algn="just" fontAlgn="base">
              <a:spcBef>
                <a:spcPts val="800"/>
              </a:spcBef>
              <a:buNone/>
            </a:pPr>
            <a:r>
              <a:rPr lang="en-US" sz="1800" b="1">
                <a:latin typeface="Courier New" pitchFamily="49" charset="0"/>
                <a:cs typeface="Courier New" pitchFamily="49" charset="0"/>
              </a:rPr>
              <a:t>g.DrawString(testString, verdana14, Brushes.Green, new </a:t>
            </a:r>
            <a:r>
              <a:rPr lang="en-US" sz="1800" b="1" smtClean="0">
                <a:latin typeface="Courier New" pitchFamily="49" charset="0"/>
                <a:cs typeface="Courier New" pitchFamily="49" charset="0"/>
              </a:rPr>
              <a:t>		PointF(50</a:t>
            </a:r>
            <a:r>
              <a:rPr lang="en-US" sz="1800" b="1">
                <a:latin typeface="Courier New" pitchFamily="49" charset="0"/>
                <a:cs typeface="Courier New" pitchFamily="49" charset="0"/>
              </a:rPr>
              <a:t>, 50));</a:t>
            </a:r>
          </a:p>
          <a:p>
            <a:pPr marL="0" indent="0" algn="just" fontAlgn="base">
              <a:spcBef>
                <a:spcPts val="800"/>
              </a:spcBef>
              <a:buNone/>
            </a:pPr>
            <a:r>
              <a:rPr lang="en-US" sz="1800" b="1">
                <a:latin typeface="Courier New" pitchFamily="49" charset="0"/>
                <a:cs typeface="Courier New" pitchFamily="49" charset="0"/>
              </a:rPr>
              <a:t>g.DrawRectangle(new Pen(Color.Blue, 3), 50, 50, sz.Width, </a:t>
            </a:r>
            <a:r>
              <a:rPr lang="en-US" sz="1800" b="1" smtClean="0">
                <a:latin typeface="Courier New" pitchFamily="49" charset="0"/>
                <a:cs typeface="Courier New" pitchFamily="49" charset="0"/>
              </a:rPr>
              <a:t>			sz.Height</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g.Dispose();</a:t>
            </a:r>
          </a:p>
        </p:txBody>
      </p:sp>
      <p:sp>
        <p:nvSpPr>
          <p:cNvPr id="7" name="Title 6"/>
          <p:cNvSpPr>
            <a:spLocks noGrp="1"/>
          </p:cNvSpPr>
          <p:nvPr>
            <p:ph type="title"/>
          </p:nvPr>
        </p:nvSpPr>
        <p:spPr>
          <a:xfrm>
            <a:off x="457200" y="0"/>
            <a:ext cx="8229600" cy="1143000"/>
          </a:xfrm>
        </p:spPr>
        <p:txBody>
          <a:bodyPr/>
          <a:lstStyle/>
          <a:p>
            <a:r>
              <a:rPr lang="en-US" b="1"/>
              <a:t>DrawString</a:t>
            </a:r>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DrawString</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62200"/>
            <a:ext cx="371210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3276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809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FillClosedCurve</a:t>
            </a:r>
            <a:endParaRPr lang="en-US" sz="2400">
              <a:latin typeface="Calibri (Body)"/>
            </a:endParaRPr>
          </a:p>
          <a:p>
            <a:pPr algn="just">
              <a:spcBef>
                <a:spcPts val="800"/>
              </a:spcBef>
              <a:spcAft>
                <a:spcPts val="800"/>
              </a:spcAft>
            </a:pPr>
            <a:r>
              <a:rPr lang="en-US" sz="2400" smtClean="0">
                <a:latin typeface="Calibri (Body)"/>
              </a:rPr>
              <a:t>FillEllipse</a:t>
            </a:r>
          </a:p>
          <a:p>
            <a:pPr algn="just">
              <a:spcBef>
                <a:spcPts val="800"/>
              </a:spcBef>
              <a:spcAft>
                <a:spcPts val="800"/>
              </a:spcAft>
            </a:pPr>
            <a:r>
              <a:rPr lang="en-US" sz="2400" smtClean="0">
                <a:latin typeface="Calibri (Body)"/>
              </a:rPr>
              <a:t>FillPath</a:t>
            </a:r>
          </a:p>
          <a:p>
            <a:pPr algn="just">
              <a:spcBef>
                <a:spcPts val="800"/>
              </a:spcBef>
              <a:spcAft>
                <a:spcPts val="800"/>
              </a:spcAft>
            </a:pPr>
            <a:r>
              <a:rPr lang="en-US" sz="2400" smtClean="0">
                <a:latin typeface="Calibri (Body)"/>
              </a:rPr>
              <a:t>FillPolygon</a:t>
            </a:r>
          </a:p>
          <a:p>
            <a:pPr algn="just">
              <a:spcBef>
                <a:spcPts val="800"/>
              </a:spcBef>
              <a:spcAft>
                <a:spcPts val="800"/>
              </a:spcAft>
            </a:pPr>
            <a:r>
              <a:rPr lang="en-US" sz="2400" smtClean="0">
                <a:latin typeface="Calibri (Body)"/>
              </a:rPr>
              <a:t>FillRectangle</a:t>
            </a:r>
          </a:p>
          <a:p>
            <a:pPr algn="just">
              <a:spcBef>
                <a:spcPts val="800"/>
              </a:spcBef>
              <a:spcAft>
                <a:spcPts val="800"/>
              </a:spcAft>
            </a:pPr>
            <a:r>
              <a:rPr lang="en-US" sz="2400" smtClean="0">
                <a:latin typeface="Calibri (Body)"/>
              </a:rPr>
              <a:t>FillRectangles</a:t>
            </a:r>
            <a:endParaRPr lang="en-US" sz="2400">
              <a:latin typeface="Calibri (Body)"/>
            </a:endParaRPr>
          </a:p>
          <a:p>
            <a:pPr algn="just">
              <a:spcBef>
                <a:spcPts val="800"/>
              </a:spcBef>
              <a:spcAft>
                <a:spcPts val="800"/>
              </a:spcAft>
            </a:pPr>
            <a:r>
              <a:rPr lang="en-US" sz="2400" smtClean="0">
                <a:latin typeface="Calibri (Body)"/>
              </a:rPr>
              <a:t>FillRegion</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a:t>Các Phương thức Fill</a:t>
            </a:r>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000"/>
              </a:spcBef>
              <a:spcAft>
                <a:spcPts val="600"/>
              </a:spcAft>
            </a:pPr>
            <a:r>
              <a:rPr lang="en-US" sz="2800" dirty="0" smtClean="0">
                <a:latin typeface="Calibri (Body)"/>
              </a:rPr>
              <a:t>GDI</a:t>
            </a:r>
            <a:r>
              <a:rPr lang="en-US" sz="2800" dirty="0">
                <a:latin typeface="Calibri (Body)"/>
              </a:rPr>
              <a:t>+ </a:t>
            </a:r>
            <a:r>
              <a:rPr lang="en-US" sz="2800" dirty="0" err="1">
                <a:latin typeface="Calibri (Body)"/>
              </a:rPr>
              <a:t>bao</a:t>
            </a:r>
            <a:r>
              <a:rPr lang="en-US" sz="2800" dirty="0">
                <a:latin typeface="Calibri (Body)"/>
              </a:rPr>
              <a:t> </a:t>
            </a:r>
            <a:r>
              <a:rPr lang="en-US" sz="2800" dirty="0" err="1">
                <a:latin typeface="Calibri (Body)"/>
              </a:rPr>
              <a:t>gồm</a:t>
            </a:r>
            <a:r>
              <a:rPr lang="en-US" sz="2800" dirty="0">
                <a:latin typeface="Calibri (Body)"/>
              </a:rPr>
              <a:t> 3 </a:t>
            </a:r>
            <a:r>
              <a:rPr lang="en-US" sz="2800" dirty="0" err="1">
                <a:latin typeface="Calibri (Body)"/>
              </a:rPr>
              <a:t>nhóm</a:t>
            </a:r>
            <a:r>
              <a:rPr lang="en-US" sz="2800" dirty="0">
                <a:latin typeface="Calibri (Body)"/>
              </a:rPr>
              <a:t> “</a:t>
            </a:r>
            <a:r>
              <a:rPr lang="en-US" sz="2800" dirty="0" err="1">
                <a:latin typeface="Calibri (Body)"/>
              </a:rPr>
              <a:t>dịch</a:t>
            </a:r>
            <a:r>
              <a:rPr lang="en-US" sz="2800" dirty="0">
                <a:latin typeface="Calibri (Body)"/>
              </a:rPr>
              <a:t> </a:t>
            </a:r>
            <a:r>
              <a:rPr lang="en-US" sz="2800" dirty="0" err="1">
                <a:latin typeface="Calibri (Body)"/>
              </a:rPr>
              <a:t>vụ</a:t>
            </a:r>
            <a:r>
              <a:rPr lang="en-US" sz="2800" dirty="0">
                <a:latin typeface="Calibri (Body)"/>
              </a:rPr>
              <a:t>” </a:t>
            </a:r>
            <a:r>
              <a:rPr lang="en-US" sz="2800" dirty="0" err="1">
                <a:latin typeface="Calibri (Body)"/>
              </a:rPr>
              <a:t>chính</a:t>
            </a:r>
            <a:r>
              <a:rPr lang="en-US" sz="2800" dirty="0">
                <a:latin typeface="Calibri (Body)"/>
              </a:rPr>
              <a:t>:</a:t>
            </a:r>
          </a:p>
          <a:p>
            <a:pPr marL="742950" lvl="2" indent="-342900" algn="just">
              <a:spcBef>
                <a:spcPts val="1000"/>
              </a:spcBef>
              <a:spcAft>
                <a:spcPts val="600"/>
              </a:spcAft>
              <a:buFont typeface="Wingdings" pitchFamily="2" charset="2"/>
              <a:buChar char="§"/>
            </a:pPr>
            <a:r>
              <a:rPr lang="en-US" u="sng" dirty="0">
                <a:latin typeface="Calibri (Body)"/>
              </a:rPr>
              <a:t>2D vector graphics:</a:t>
            </a:r>
            <a:r>
              <a:rPr lang="en-US" dirty="0">
                <a:latin typeface="Calibri (Body)"/>
              </a:rPr>
              <a:t> </a:t>
            </a:r>
            <a:r>
              <a:rPr lang="en-US" dirty="0" err="1">
                <a:latin typeface="Calibri (Body)"/>
              </a:rPr>
              <a:t>cho</a:t>
            </a:r>
            <a:r>
              <a:rPr lang="en-US" dirty="0">
                <a:latin typeface="Calibri (Body)"/>
              </a:rPr>
              <a:t> </a:t>
            </a:r>
            <a:r>
              <a:rPr lang="en-US" dirty="0" err="1">
                <a:latin typeface="Calibri (Body)"/>
              </a:rPr>
              <a:t>phép</a:t>
            </a:r>
            <a:r>
              <a:rPr lang="en-US" dirty="0">
                <a:latin typeface="Calibri (Body)"/>
              </a:rPr>
              <a:t> </a:t>
            </a:r>
            <a:r>
              <a:rPr lang="en-US" dirty="0" err="1">
                <a:latin typeface="Calibri (Body)"/>
              </a:rPr>
              <a:t>tạo</a:t>
            </a:r>
            <a:r>
              <a:rPr lang="en-US" dirty="0">
                <a:latin typeface="Calibri (Body)"/>
              </a:rPr>
              <a:t> </a:t>
            </a:r>
            <a:r>
              <a:rPr lang="en-US" dirty="0" err="1">
                <a:latin typeface="Calibri (Body)"/>
              </a:rPr>
              <a:t>hình</a:t>
            </a:r>
            <a:r>
              <a:rPr lang="en-US" dirty="0">
                <a:latin typeface="Calibri (Body)"/>
              </a:rPr>
              <a:t> </a:t>
            </a:r>
            <a:r>
              <a:rPr lang="en-US" dirty="0" err="1">
                <a:latin typeface="Calibri (Body)"/>
              </a:rPr>
              <a:t>từ</a:t>
            </a:r>
            <a:r>
              <a:rPr lang="en-US" dirty="0">
                <a:latin typeface="Calibri (Body)"/>
              </a:rPr>
              <a:t> </a:t>
            </a:r>
            <a:r>
              <a:rPr lang="en-US" dirty="0" err="1">
                <a:latin typeface="Calibri (Body)"/>
              </a:rPr>
              <a:t>các</a:t>
            </a:r>
            <a:r>
              <a:rPr lang="en-US" dirty="0">
                <a:latin typeface="Calibri (Body)"/>
              </a:rPr>
              <a:t> </a:t>
            </a:r>
            <a:r>
              <a:rPr lang="en-US" dirty="0" err="1">
                <a:latin typeface="Calibri (Body)"/>
              </a:rPr>
              <a:t>hình</a:t>
            </a:r>
            <a:r>
              <a:rPr lang="en-US" dirty="0">
                <a:latin typeface="Calibri (Body)"/>
              </a:rPr>
              <a:t> </a:t>
            </a:r>
            <a:r>
              <a:rPr lang="en-US" dirty="0" err="1">
                <a:latin typeface="Calibri (Body)"/>
              </a:rPr>
              <a:t>cơ</a:t>
            </a:r>
            <a:r>
              <a:rPr lang="en-US" dirty="0">
                <a:latin typeface="Calibri (Body)"/>
              </a:rPr>
              <a:t> </a:t>
            </a:r>
            <a:r>
              <a:rPr lang="en-US" dirty="0" err="1">
                <a:latin typeface="Calibri (Body)"/>
              </a:rPr>
              <a:t>bản</a:t>
            </a:r>
            <a:r>
              <a:rPr lang="en-US" dirty="0">
                <a:latin typeface="Calibri (Body)"/>
              </a:rPr>
              <a:t> (primitive): </a:t>
            </a:r>
            <a:r>
              <a:rPr lang="en-US" dirty="0" err="1">
                <a:latin typeface="Calibri (Body)"/>
              </a:rPr>
              <a:t>đường</a:t>
            </a:r>
            <a:r>
              <a:rPr lang="en-US" dirty="0">
                <a:latin typeface="Calibri (Body)"/>
              </a:rPr>
              <a:t> </a:t>
            </a:r>
            <a:r>
              <a:rPr lang="en-US" dirty="0" err="1">
                <a:latin typeface="Calibri (Body)"/>
              </a:rPr>
              <a:t>thẳng</a:t>
            </a:r>
            <a:r>
              <a:rPr lang="en-US" dirty="0">
                <a:latin typeface="Calibri (Body)"/>
              </a:rPr>
              <a:t>, </a:t>
            </a:r>
            <a:r>
              <a:rPr lang="en-US" dirty="0" err="1">
                <a:latin typeface="Calibri (Body)"/>
              </a:rPr>
              <a:t>tròn</a:t>
            </a:r>
            <a:r>
              <a:rPr lang="en-US" dirty="0">
                <a:latin typeface="Calibri (Body)"/>
              </a:rPr>
              <a:t>, eclipse, </a:t>
            </a:r>
            <a:r>
              <a:rPr lang="en-US" dirty="0" err="1">
                <a:latin typeface="Calibri (Body)"/>
              </a:rPr>
              <a:t>đường</a:t>
            </a:r>
            <a:r>
              <a:rPr lang="en-US" dirty="0">
                <a:latin typeface="Calibri (Body)"/>
              </a:rPr>
              <a:t> </a:t>
            </a:r>
            <a:r>
              <a:rPr lang="en-US" dirty="0" err="1">
                <a:latin typeface="Calibri (Body)"/>
              </a:rPr>
              <a:t>cong</a:t>
            </a:r>
            <a:r>
              <a:rPr lang="en-US" dirty="0">
                <a:latin typeface="Calibri (Body)"/>
              </a:rPr>
              <a:t>,…</a:t>
            </a:r>
          </a:p>
          <a:p>
            <a:pPr marL="742950" lvl="2" indent="-342900" algn="just">
              <a:spcBef>
                <a:spcPts val="1000"/>
              </a:spcBef>
              <a:spcAft>
                <a:spcPts val="600"/>
              </a:spcAft>
              <a:buFont typeface="Wingdings" pitchFamily="2" charset="2"/>
              <a:buChar char="§"/>
            </a:pPr>
            <a:r>
              <a:rPr lang="en-US" u="sng" dirty="0">
                <a:latin typeface="Calibri (Body)"/>
              </a:rPr>
              <a:t>Imaging:</a:t>
            </a:r>
            <a:r>
              <a:rPr lang="en-US" dirty="0">
                <a:latin typeface="Calibri (Body)"/>
              </a:rPr>
              <a:t>  </a:t>
            </a:r>
            <a:r>
              <a:rPr lang="en-US" dirty="0" err="1">
                <a:latin typeface="Calibri (Body)"/>
              </a:rPr>
              <a:t>làm</a:t>
            </a:r>
            <a:r>
              <a:rPr lang="en-US" dirty="0">
                <a:latin typeface="Calibri (Body)"/>
              </a:rPr>
              <a:t> </a:t>
            </a:r>
            <a:r>
              <a:rPr lang="en-US" dirty="0" err="1">
                <a:latin typeface="Calibri (Body)"/>
              </a:rPr>
              <a:t>việc</a:t>
            </a:r>
            <a:r>
              <a:rPr lang="en-US" dirty="0">
                <a:latin typeface="Calibri (Body)"/>
              </a:rPr>
              <a:t> </a:t>
            </a:r>
            <a:r>
              <a:rPr lang="en-US" dirty="0" err="1">
                <a:latin typeface="Calibri (Body)"/>
              </a:rPr>
              <a:t>với</a:t>
            </a:r>
            <a:r>
              <a:rPr lang="en-US" dirty="0">
                <a:latin typeface="Calibri (Body)"/>
              </a:rPr>
              <a:t> </a:t>
            </a:r>
            <a:r>
              <a:rPr lang="en-US" dirty="0" err="1">
                <a:latin typeface="Calibri (Body)"/>
              </a:rPr>
              <a:t>các</a:t>
            </a:r>
            <a:r>
              <a:rPr lang="en-US" dirty="0">
                <a:latin typeface="Calibri (Body)"/>
              </a:rPr>
              <a:t> </a:t>
            </a:r>
            <a:r>
              <a:rPr lang="en-US" dirty="0" err="1">
                <a:latin typeface="Calibri (Body)"/>
              </a:rPr>
              <a:t>tập</a:t>
            </a:r>
            <a:r>
              <a:rPr lang="en-US" dirty="0">
                <a:latin typeface="Calibri (Body)"/>
              </a:rPr>
              <a:t> tin </a:t>
            </a:r>
            <a:r>
              <a:rPr lang="en-US" dirty="0" err="1">
                <a:latin typeface="Calibri (Body)"/>
              </a:rPr>
              <a:t>hình</a:t>
            </a:r>
            <a:r>
              <a:rPr lang="en-US" dirty="0">
                <a:latin typeface="Calibri (Body)"/>
              </a:rPr>
              <a:t> </a:t>
            </a:r>
            <a:r>
              <a:rPr lang="en-US" dirty="0" err="1">
                <a:latin typeface="Calibri (Body)"/>
              </a:rPr>
              <a:t>ảnh</a:t>
            </a:r>
            <a:r>
              <a:rPr lang="en-US" dirty="0">
                <a:latin typeface="Calibri (Body)"/>
              </a:rPr>
              <a:t> (bitmap, metafile)</a:t>
            </a:r>
          </a:p>
          <a:p>
            <a:pPr marL="742950" lvl="2" indent="-342900" algn="just">
              <a:spcBef>
                <a:spcPts val="1000"/>
              </a:spcBef>
              <a:spcAft>
                <a:spcPts val="600"/>
              </a:spcAft>
              <a:buFont typeface="Wingdings" pitchFamily="2" charset="2"/>
              <a:buChar char="§"/>
            </a:pPr>
            <a:r>
              <a:rPr lang="en-US" u="sng" dirty="0">
                <a:latin typeface="Calibri (Body)"/>
              </a:rPr>
              <a:t>Typography:</a:t>
            </a:r>
            <a:r>
              <a:rPr lang="en-US" dirty="0">
                <a:latin typeface="Calibri (Body)"/>
              </a:rPr>
              <a:t> </a:t>
            </a:r>
            <a:r>
              <a:rPr lang="en-US" dirty="0" err="1">
                <a:latin typeface="Calibri (Body)"/>
              </a:rPr>
              <a:t>vẽ</a:t>
            </a:r>
            <a:r>
              <a:rPr lang="en-US" dirty="0">
                <a:latin typeface="Calibri (Body)"/>
              </a:rPr>
              <a:t> </a:t>
            </a:r>
            <a:r>
              <a:rPr lang="en-US" dirty="0" err="1">
                <a:latin typeface="Calibri (Body)"/>
              </a:rPr>
              <a:t>chữ</a:t>
            </a:r>
            <a:endParaRPr lang="en-US" dirty="0">
              <a:latin typeface="Calibri (Body)"/>
            </a:endParaRPr>
          </a:p>
          <a:p>
            <a:pPr algn="just">
              <a:spcBef>
                <a:spcPts val="1000"/>
              </a:spcBef>
              <a:spcAft>
                <a:spcPts val="600"/>
              </a:spcAft>
            </a:pPr>
            <a:endParaRPr lang="en-US" sz="2800" dirty="0">
              <a:latin typeface="Calibri (Body)"/>
            </a:endParaRPr>
          </a:p>
          <a:p>
            <a:pPr algn="just">
              <a:spcBef>
                <a:spcPts val="1000"/>
              </a:spcBef>
              <a:spcAft>
                <a:spcPts val="600"/>
              </a:spcAft>
            </a:pPr>
            <a:endParaRPr lang="en-US" sz="2800" dirty="0">
              <a:latin typeface="Calibri (Body)"/>
            </a:endParaRPr>
          </a:p>
          <a:p>
            <a:pPr algn="just">
              <a:spcBef>
                <a:spcPts val="1000"/>
              </a:spcBef>
              <a:spcAft>
                <a:spcPts val="600"/>
              </a:spcAft>
            </a:pPr>
            <a:endParaRPr lang="en-US" sz="2800" dirty="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a:t>Tổng quan</a:t>
            </a:r>
          </a:p>
        </p:txBody>
      </p:sp>
    </p:spTree>
    <p:extLst>
      <p:ext uri="{BB962C8B-B14F-4D97-AF65-F5344CB8AC3E}">
        <p14:creationId xmlns:p14="http://schemas.microsoft.com/office/powerpoint/2010/main" val="719374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            </a:t>
            </a:r>
          </a:p>
          <a:p>
            <a:pPr marL="0" indent="0" algn="just" fontAlgn="base">
              <a:spcBef>
                <a:spcPts val="800"/>
              </a:spcBef>
              <a:buNone/>
            </a:pPr>
            <a:r>
              <a:rPr lang="en-US" sz="1800" b="1">
                <a:latin typeface="Courier New" pitchFamily="49" charset="0"/>
                <a:cs typeface="Courier New" pitchFamily="49" charset="0"/>
              </a:rPr>
              <a:t>SolidBrush redBrush = new SolidBrush(Color.Red);</a:t>
            </a:r>
          </a:p>
          <a:p>
            <a:pPr marL="0" indent="0" algn="just" fontAlgn="base">
              <a:spcBef>
                <a:spcPts val="800"/>
              </a:spcBef>
              <a:buNone/>
            </a:pPr>
            <a:r>
              <a:rPr lang="en-US" sz="1800" b="1">
                <a:latin typeface="Courier New" pitchFamily="49" charset="0"/>
                <a:cs typeface="Courier New" pitchFamily="49" charset="0"/>
              </a:rPr>
              <a:t>SolidBrush blueBrush = new SolidBrush(Color.Blue);</a:t>
            </a:r>
          </a:p>
          <a:p>
            <a:pPr marL="0" indent="0" algn="just" fontAlgn="base">
              <a:spcBef>
                <a:spcPts val="800"/>
              </a:spcBef>
              <a:buNone/>
            </a:pPr>
            <a:r>
              <a:rPr lang="en-US" sz="1800" b="1">
                <a:latin typeface="Courier New" pitchFamily="49" charset="0"/>
                <a:cs typeface="Courier New" pitchFamily="49" charset="0"/>
              </a:rPr>
              <a:t>SolidBrush greenBrush = new SolidBrush(Color.Green);            </a:t>
            </a:r>
          </a:p>
          <a:p>
            <a:pPr marL="0" indent="0" algn="just" fontAlgn="base">
              <a:spcBef>
                <a:spcPts val="800"/>
              </a:spcBef>
              <a:buNone/>
            </a:pPr>
            <a:r>
              <a:rPr lang="en-US" sz="1800" b="1">
                <a:latin typeface="Courier New" pitchFamily="49" charset="0"/>
                <a:cs typeface="Courier New" pitchFamily="49" charset="0"/>
              </a:rPr>
              <a:t>Rectangle rect = new Rectangle(100, 120, 150, 150);</a:t>
            </a:r>
          </a:p>
          <a:p>
            <a:pPr marL="0" indent="0" algn="just" fontAlgn="base">
              <a:spcBef>
                <a:spcPts val="800"/>
              </a:spcBef>
              <a:buNone/>
            </a:pPr>
            <a:r>
              <a:rPr lang="en-US" sz="1800" b="1">
                <a:latin typeface="Courier New" pitchFamily="49" charset="0"/>
                <a:cs typeface="Courier New" pitchFamily="49" charset="0"/>
              </a:rPr>
              <a:t>g.FillEllipse(redBrush, rect);            </a:t>
            </a:r>
          </a:p>
          <a:p>
            <a:pPr marL="0" indent="0" algn="just" fontAlgn="base">
              <a:spcBef>
                <a:spcPts val="800"/>
              </a:spcBef>
              <a:buNone/>
            </a:pPr>
            <a:r>
              <a:rPr lang="en-US" sz="1800" b="1">
                <a:latin typeface="Courier New" pitchFamily="49" charset="0"/>
                <a:cs typeface="Courier New" pitchFamily="49" charset="0"/>
              </a:rPr>
              <a:t>g.FillEllipse(greenBrush, 40, 40, 120, 140);</a:t>
            </a:r>
          </a:p>
          <a:p>
            <a:pPr marL="0" indent="0" algn="just" fontAlgn="base">
              <a:spcBef>
                <a:spcPts val="800"/>
              </a:spcBef>
              <a:buNone/>
            </a:pPr>
            <a:r>
              <a:rPr lang="en-US" sz="1800" b="1">
                <a:latin typeface="Courier New" pitchFamily="49" charset="0"/>
                <a:cs typeface="Courier New" pitchFamily="49" charset="0"/>
              </a:rPr>
              <a:t>g.FillEllipse(blueBrush, 60, 60, 90, 90); </a:t>
            </a:r>
          </a:p>
        </p:txBody>
      </p:sp>
      <p:sp>
        <p:nvSpPr>
          <p:cNvPr id="7" name="Title 6"/>
          <p:cNvSpPr>
            <a:spLocks noGrp="1"/>
          </p:cNvSpPr>
          <p:nvPr>
            <p:ph type="title"/>
          </p:nvPr>
        </p:nvSpPr>
        <p:spPr>
          <a:xfrm>
            <a:off x="457200" y="0"/>
            <a:ext cx="8229600" cy="1143000"/>
          </a:xfrm>
        </p:spPr>
        <p:txBody>
          <a:bodyPr/>
          <a:lstStyle/>
          <a:p>
            <a:r>
              <a:rPr lang="en-US" b="1"/>
              <a:t>Các Phương thức Fill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27940"/>
            <a:ext cx="2670331" cy="280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SolidBrush redBrush = new SolidBrush(Color.Red);</a:t>
            </a:r>
          </a:p>
          <a:p>
            <a:pPr marL="0" indent="0" algn="just" fontAlgn="base">
              <a:spcBef>
                <a:spcPts val="800"/>
              </a:spcBef>
              <a:buNone/>
            </a:pPr>
            <a:r>
              <a:rPr lang="en-US" sz="1800" b="1">
                <a:latin typeface="Courier New" pitchFamily="49" charset="0"/>
                <a:cs typeface="Courier New" pitchFamily="49" charset="0"/>
              </a:rPr>
              <a:t>Point pt1 = new Point(50, 50);</a:t>
            </a:r>
          </a:p>
          <a:p>
            <a:pPr marL="0" indent="0" algn="just" fontAlgn="base">
              <a:spcBef>
                <a:spcPts val="800"/>
              </a:spcBef>
              <a:buNone/>
            </a:pPr>
            <a:r>
              <a:rPr lang="en-US" sz="1800" b="1">
                <a:latin typeface="Courier New" pitchFamily="49" charset="0"/>
                <a:cs typeface="Courier New" pitchFamily="49" charset="0"/>
              </a:rPr>
              <a:t>Point pt2 = new Point(60, 80);</a:t>
            </a:r>
          </a:p>
          <a:p>
            <a:pPr marL="0" indent="0" algn="just" fontAlgn="base">
              <a:spcBef>
                <a:spcPts val="800"/>
              </a:spcBef>
              <a:buNone/>
            </a:pPr>
            <a:r>
              <a:rPr lang="en-US" sz="1800" b="1">
                <a:latin typeface="Courier New" pitchFamily="49" charset="0"/>
                <a:cs typeface="Courier New" pitchFamily="49" charset="0"/>
              </a:rPr>
              <a:t>Point pt3 = new Point(90, 50);</a:t>
            </a:r>
          </a:p>
          <a:p>
            <a:pPr marL="0" indent="0" algn="just" fontAlgn="base">
              <a:spcBef>
                <a:spcPts val="800"/>
              </a:spcBef>
              <a:buNone/>
            </a:pPr>
            <a:r>
              <a:rPr lang="en-US" sz="1800" b="1">
                <a:latin typeface="Courier New" pitchFamily="49" charset="0"/>
                <a:cs typeface="Courier New" pitchFamily="49" charset="0"/>
              </a:rPr>
              <a:t>Point pt4 = new Point(250, 50);</a:t>
            </a:r>
          </a:p>
          <a:p>
            <a:pPr marL="0" indent="0" algn="just" fontAlgn="base">
              <a:spcBef>
                <a:spcPts val="800"/>
              </a:spcBef>
              <a:buNone/>
            </a:pPr>
            <a:r>
              <a:rPr lang="en-US" sz="1800" b="1">
                <a:latin typeface="Courier New" pitchFamily="49" charset="0"/>
                <a:cs typeface="Courier New" pitchFamily="49" charset="0"/>
              </a:rPr>
              <a:t>Point pt5 = new Point(300, 100);</a:t>
            </a:r>
          </a:p>
          <a:p>
            <a:pPr marL="0" indent="0" algn="just" fontAlgn="base">
              <a:spcBef>
                <a:spcPts val="800"/>
              </a:spcBef>
              <a:buNone/>
            </a:pPr>
            <a:r>
              <a:rPr lang="en-US" sz="1800" b="1">
                <a:latin typeface="Courier New" pitchFamily="49" charset="0"/>
                <a:cs typeface="Courier New" pitchFamily="49" charset="0"/>
              </a:rPr>
              <a:t>Point pt6 = new Point(350, 200);</a:t>
            </a:r>
          </a:p>
          <a:p>
            <a:pPr marL="0" indent="0" algn="just" fontAlgn="base">
              <a:spcBef>
                <a:spcPts val="800"/>
              </a:spcBef>
              <a:buNone/>
            </a:pPr>
            <a:r>
              <a:rPr lang="en-US" sz="1800" b="1">
                <a:latin typeface="Courier New" pitchFamily="49" charset="0"/>
                <a:cs typeface="Courier New" pitchFamily="49" charset="0"/>
              </a:rPr>
              <a:t>Point[] ptsArray = { pt1, pt2, pt3, pt4, pt5, pt6 };</a:t>
            </a:r>
          </a:p>
          <a:p>
            <a:pPr marL="0" indent="0" algn="just" fontAlgn="base">
              <a:spcBef>
                <a:spcPts val="800"/>
              </a:spcBef>
              <a:buNone/>
            </a:pPr>
            <a:r>
              <a:rPr lang="en-US" sz="1800" b="1">
                <a:latin typeface="Courier New" pitchFamily="49" charset="0"/>
                <a:cs typeface="Courier New" pitchFamily="49" charset="0"/>
              </a:rPr>
              <a:t>g.FillPolygon(redBrush, ptsArray);</a:t>
            </a:r>
          </a:p>
        </p:txBody>
      </p:sp>
      <p:sp>
        <p:nvSpPr>
          <p:cNvPr id="7" name="Title 6"/>
          <p:cNvSpPr>
            <a:spLocks noGrp="1"/>
          </p:cNvSpPr>
          <p:nvPr>
            <p:ph type="title"/>
          </p:nvPr>
        </p:nvSpPr>
        <p:spPr>
          <a:xfrm>
            <a:off x="457200" y="0"/>
            <a:ext cx="8229600" cy="1143000"/>
          </a:xfrm>
        </p:spPr>
        <p:txBody>
          <a:bodyPr/>
          <a:lstStyle/>
          <a:p>
            <a:r>
              <a:rPr lang="en-US" b="1"/>
              <a:t>Các Phương thức Fill</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419600"/>
            <a:ext cx="3429000" cy="2369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nSpc>
                <a:spcPct val="90000"/>
              </a:lnSpc>
              <a:spcBef>
                <a:spcPts val="1200"/>
              </a:spcBef>
              <a:spcAft>
                <a:spcPts val="1000"/>
              </a:spcAft>
            </a:pPr>
            <a:r>
              <a:rPr lang="en-US" sz="2800" dirty="0" smtClean="0"/>
              <a:t>Brush </a:t>
            </a:r>
            <a:r>
              <a:rPr lang="en-US" sz="2800" dirty="0" err="1" smtClean="0"/>
              <a:t>dùng</a:t>
            </a:r>
            <a:r>
              <a:rPr lang="en-US" sz="2800" dirty="0" smtClean="0"/>
              <a:t> </a:t>
            </a:r>
            <a:r>
              <a:rPr lang="en-US" sz="2800" dirty="0" err="1" smtClean="0"/>
              <a:t>để</a:t>
            </a:r>
            <a:r>
              <a:rPr lang="en-US" sz="2800" dirty="0" smtClean="0"/>
              <a:t> </a:t>
            </a:r>
            <a:r>
              <a:rPr lang="en-US" sz="2800" dirty="0" err="1" smtClean="0"/>
              <a:t>tô</a:t>
            </a:r>
            <a:r>
              <a:rPr lang="en-US" sz="2800" dirty="0" smtClean="0"/>
              <a:t> </a:t>
            </a:r>
            <a:r>
              <a:rPr lang="en-US" sz="2800" dirty="0" err="1" smtClean="0"/>
              <a:t>vùng</a:t>
            </a:r>
            <a:r>
              <a:rPr lang="en-US" sz="2800" dirty="0" smtClean="0"/>
              <a:t> </a:t>
            </a:r>
            <a:r>
              <a:rPr lang="en-US" sz="2800" dirty="0" err="1" smtClean="0"/>
              <a:t>bên</a:t>
            </a:r>
            <a:r>
              <a:rPr lang="en-US" sz="2800" dirty="0" smtClean="0"/>
              <a:t> </a:t>
            </a:r>
            <a:r>
              <a:rPr lang="en-US" sz="2800" dirty="0" err="1" smtClean="0"/>
              <a:t>trong</a:t>
            </a:r>
            <a:r>
              <a:rPr lang="en-US" sz="2800" dirty="0" smtClean="0"/>
              <a:t> </a:t>
            </a:r>
            <a:r>
              <a:rPr lang="en-US" sz="2800" dirty="0" err="1" smtClean="0"/>
              <a:t>của</a:t>
            </a:r>
            <a:r>
              <a:rPr lang="en-US" sz="2800" dirty="0" smtClean="0"/>
              <a:t> </a:t>
            </a:r>
            <a:r>
              <a:rPr lang="en-US" sz="2800" dirty="0" err="1" smtClean="0"/>
              <a:t>một</a:t>
            </a:r>
            <a:r>
              <a:rPr lang="en-US" sz="2800" dirty="0" smtClean="0"/>
              <a:t> </a:t>
            </a:r>
            <a:r>
              <a:rPr lang="en-US" sz="2800" dirty="0" err="1" smtClean="0"/>
              <a:t>hình</a:t>
            </a:r>
            <a:endParaRPr lang="en-US" sz="2800" dirty="0"/>
          </a:p>
          <a:p>
            <a:pPr>
              <a:lnSpc>
                <a:spcPct val="90000"/>
              </a:lnSpc>
              <a:spcBef>
                <a:spcPts val="1200"/>
              </a:spcBef>
              <a:spcAft>
                <a:spcPts val="1000"/>
              </a:spcAft>
            </a:pPr>
            <a:r>
              <a:rPr lang="en-US" sz="2800" dirty="0" err="1"/>
              <a:t>Lớp</a:t>
            </a:r>
            <a:r>
              <a:rPr lang="en-US" sz="2800" dirty="0"/>
              <a:t> Brush </a:t>
            </a:r>
            <a:r>
              <a:rPr lang="en-US" sz="2800" dirty="0" err="1"/>
              <a:t>là</a:t>
            </a:r>
            <a:r>
              <a:rPr lang="en-US" sz="2800" dirty="0"/>
              <a:t> </a:t>
            </a:r>
            <a:r>
              <a:rPr lang="en-US" sz="2800" dirty="0" err="1" smtClean="0"/>
              <a:t>một</a:t>
            </a:r>
            <a:r>
              <a:rPr lang="en-US" sz="2800" dirty="0" smtClean="0"/>
              <a:t> </a:t>
            </a:r>
            <a:r>
              <a:rPr lang="en-US" sz="2800" dirty="0" err="1" smtClean="0"/>
              <a:t>lớp</a:t>
            </a:r>
            <a:r>
              <a:rPr lang="en-US" sz="2800" dirty="0" smtClean="0"/>
              <a:t> Abstract</a:t>
            </a:r>
            <a:endParaRPr lang="en-US" sz="2800" dirty="0"/>
          </a:p>
          <a:p>
            <a:pPr>
              <a:lnSpc>
                <a:spcPct val="90000"/>
              </a:lnSpc>
              <a:spcBef>
                <a:spcPts val="1200"/>
              </a:spcBef>
              <a:spcAft>
                <a:spcPts val="1000"/>
              </a:spcAft>
            </a:pPr>
            <a:r>
              <a:rPr lang="en-US" sz="2800" dirty="0" err="1" smtClean="0"/>
              <a:t>Các</a:t>
            </a:r>
            <a:r>
              <a:rPr lang="en-US" sz="2800" dirty="0" smtClean="0"/>
              <a:t> </a:t>
            </a:r>
            <a:r>
              <a:rPr lang="en-US" sz="2800" dirty="0" err="1" smtClean="0"/>
              <a:t>lớp</a:t>
            </a:r>
            <a:r>
              <a:rPr lang="en-US" sz="2800" dirty="0" smtClean="0"/>
              <a:t> </a:t>
            </a:r>
            <a:r>
              <a:rPr lang="en-US" sz="2800" dirty="0" err="1" smtClean="0"/>
              <a:t>kế</a:t>
            </a:r>
            <a:r>
              <a:rPr lang="en-US" sz="2800" dirty="0" smtClean="0"/>
              <a:t> </a:t>
            </a:r>
            <a:r>
              <a:rPr lang="en-US" sz="2800" dirty="0" err="1" smtClean="0"/>
              <a:t>thừ</a:t>
            </a:r>
            <a:r>
              <a:rPr lang="en-US" sz="2800" dirty="0" smtClean="0"/>
              <a:t> </a:t>
            </a:r>
            <a:r>
              <a:rPr lang="en-US" sz="2800" dirty="0" err="1" smtClean="0"/>
              <a:t>từ</a:t>
            </a:r>
            <a:r>
              <a:rPr lang="en-US" sz="2800" dirty="0" smtClean="0"/>
              <a:t> </a:t>
            </a:r>
            <a:r>
              <a:rPr lang="en-US" sz="2800" dirty="0" err="1" smtClean="0"/>
              <a:t>lớp</a:t>
            </a:r>
            <a:r>
              <a:rPr lang="en-US" sz="2800" dirty="0" smtClean="0"/>
              <a:t> Brush</a:t>
            </a:r>
            <a:endParaRPr lang="en-US" sz="2800" dirty="0"/>
          </a:p>
          <a:p>
            <a:pPr lvl="1">
              <a:lnSpc>
                <a:spcPct val="90000"/>
              </a:lnSpc>
              <a:spcBef>
                <a:spcPts val="1200"/>
              </a:spcBef>
              <a:spcAft>
                <a:spcPts val="1000"/>
              </a:spcAft>
              <a:buFont typeface="Wingdings" pitchFamily="2" charset="2"/>
              <a:buChar char="§"/>
            </a:pPr>
            <a:r>
              <a:rPr lang="en-US" sz="2400" dirty="0" err="1"/>
              <a:t>SolidBrush</a:t>
            </a:r>
            <a:endParaRPr lang="en-US" sz="2400" dirty="0"/>
          </a:p>
          <a:p>
            <a:pPr lvl="1">
              <a:lnSpc>
                <a:spcPct val="90000"/>
              </a:lnSpc>
              <a:spcBef>
                <a:spcPts val="1200"/>
              </a:spcBef>
              <a:spcAft>
                <a:spcPts val="1000"/>
              </a:spcAft>
              <a:buFont typeface="Wingdings" pitchFamily="2" charset="2"/>
              <a:buChar char="§"/>
            </a:pPr>
            <a:r>
              <a:rPr lang="en-US" sz="2400" dirty="0" err="1"/>
              <a:t>LinearGradientBrush</a:t>
            </a:r>
            <a:endParaRPr lang="en-US" sz="2400" dirty="0"/>
          </a:p>
          <a:p>
            <a:pPr lvl="1">
              <a:lnSpc>
                <a:spcPct val="90000"/>
              </a:lnSpc>
              <a:spcBef>
                <a:spcPts val="1200"/>
              </a:spcBef>
              <a:spcAft>
                <a:spcPts val="1000"/>
              </a:spcAft>
              <a:buFont typeface="Wingdings" pitchFamily="2" charset="2"/>
              <a:buChar char="§"/>
            </a:pPr>
            <a:r>
              <a:rPr lang="en-US" sz="2400" dirty="0" err="1"/>
              <a:t>TextureBrush</a:t>
            </a:r>
            <a:endParaRPr lang="en-US" sz="2400" dirty="0"/>
          </a:p>
          <a:p>
            <a:pPr lvl="1">
              <a:lnSpc>
                <a:spcPct val="90000"/>
              </a:lnSpc>
              <a:spcBef>
                <a:spcPts val="1200"/>
              </a:spcBef>
              <a:spcAft>
                <a:spcPts val="1000"/>
              </a:spcAft>
              <a:buFont typeface="Wingdings" pitchFamily="2" charset="2"/>
              <a:buChar char="§"/>
            </a:pPr>
            <a:r>
              <a:rPr lang="en-US" sz="2400" dirty="0" err="1"/>
              <a:t>HatchBrush</a:t>
            </a:r>
            <a:endParaRPr lang="en-US" sz="2400" dirty="0"/>
          </a:p>
          <a:p>
            <a:pPr algn="just">
              <a:spcBef>
                <a:spcPts val="1200"/>
              </a:spcBef>
              <a:spcAft>
                <a:spcPts val="1000"/>
              </a:spcAft>
            </a:pPr>
            <a:endParaRPr lang="en-US" sz="2400" dirty="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Brush</a:t>
            </a:r>
            <a:endParaRPr lang="en-US" b="1"/>
          </a:p>
        </p:txBody>
      </p:sp>
    </p:spTree>
    <p:extLst>
      <p:ext uri="{BB962C8B-B14F-4D97-AF65-F5344CB8AC3E}">
        <p14:creationId xmlns:p14="http://schemas.microsoft.com/office/powerpoint/2010/main" val="1330280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1200"/>
              </a:spcBef>
              <a:spcAft>
                <a:spcPts val="800"/>
              </a:spcAft>
            </a:pPr>
            <a:r>
              <a:rPr lang="en-US" sz="2400" dirty="0" err="1" smtClean="0">
                <a:latin typeface="Calibri (Body)"/>
              </a:rPr>
              <a:t>Một</a:t>
            </a:r>
            <a:r>
              <a:rPr lang="en-US" sz="2400" dirty="0" smtClean="0">
                <a:latin typeface="Calibri (Body)"/>
              </a:rPr>
              <a:t> Solid Brush </a:t>
            </a:r>
            <a:r>
              <a:rPr lang="en-US" sz="2400" dirty="0" err="1" smtClean="0">
                <a:latin typeface="Calibri (Body)"/>
              </a:rPr>
              <a:t>là</a:t>
            </a:r>
            <a:r>
              <a:rPr lang="en-US" sz="2400" dirty="0" smtClean="0">
                <a:latin typeface="Calibri (Body)"/>
              </a:rPr>
              <a:t> </a:t>
            </a:r>
            <a:r>
              <a:rPr lang="en-US" sz="2400" dirty="0" err="1" smtClean="0">
                <a:latin typeface="Calibri (Body)"/>
              </a:rPr>
              <a:t>một</a:t>
            </a:r>
            <a:r>
              <a:rPr lang="en-US" sz="2400" dirty="0" smtClean="0">
                <a:latin typeface="Calibri (Body)"/>
              </a:rPr>
              <a:t> brush </a:t>
            </a:r>
            <a:r>
              <a:rPr lang="en-US" sz="2400" dirty="0" err="1" smtClean="0">
                <a:latin typeface="Calibri (Body)"/>
              </a:rPr>
              <a:t>dùng</a:t>
            </a:r>
            <a:r>
              <a:rPr lang="en-US" sz="2400" dirty="0" smtClean="0">
                <a:latin typeface="Calibri (Body)"/>
              </a:rPr>
              <a:t> </a:t>
            </a:r>
            <a:r>
              <a:rPr lang="en-US" sz="2400" dirty="0" err="1" smtClean="0">
                <a:latin typeface="Calibri (Body)"/>
              </a:rPr>
              <a:t>để</a:t>
            </a:r>
            <a:r>
              <a:rPr lang="en-US" sz="2400" dirty="0" smtClean="0">
                <a:latin typeface="Calibri (Body)"/>
              </a:rPr>
              <a:t> </a:t>
            </a:r>
            <a:r>
              <a:rPr lang="en-US" sz="2400" dirty="0" err="1" smtClean="0">
                <a:latin typeface="Calibri (Body)"/>
              </a:rPr>
              <a:t>tô</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vùng</a:t>
            </a:r>
            <a:r>
              <a:rPr lang="en-US" sz="2400" dirty="0" smtClean="0">
                <a:latin typeface="Calibri (Body)"/>
              </a:rPr>
              <a:t> </a:t>
            </a:r>
            <a:r>
              <a:rPr lang="en-US" sz="2400" dirty="0" err="1" smtClean="0">
                <a:latin typeface="Calibri (Body)"/>
              </a:rPr>
              <a:t>với</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màu</a:t>
            </a:r>
            <a:r>
              <a:rPr lang="en-US" sz="2400" dirty="0" smtClean="0">
                <a:latin typeface="Calibri (Body)"/>
              </a:rPr>
              <a:t> </a:t>
            </a:r>
            <a:r>
              <a:rPr lang="en-US" sz="2400" dirty="0" err="1" smtClean="0">
                <a:latin typeface="Calibri (Body)"/>
              </a:rPr>
              <a:t>đơn</a:t>
            </a:r>
            <a:r>
              <a:rPr lang="en-US" sz="2400" dirty="0" smtClean="0">
                <a:latin typeface="Calibri (Body)"/>
              </a:rPr>
              <a:t>.</a:t>
            </a:r>
          </a:p>
          <a:p>
            <a:pPr marL="0" indent="0" algn="just" fontAlgn="base">
              <a:spcBef>
                <a:spcPts val="1200"/>
              </a:spcBef>
              <a:buNone/>
            </a:pPr>
            <a:r>
              <a:rPr lang="en-US" sz="2000" b="1" dirty="0">
                <a:latin typeface="Courier New" pitchFamily="49" charset="0"/>
                <a:cs typeface="Courier New" pitchFamily="49" charset="0"/>
              </a:rPr>
              <a:t>Graphics g = </a:t>
            </a:r>
            <a:r>
              <a:rPr lang="en-US" sz="2000" b="1" dirty="0" err="1">
                <a:latin typeface="Courier New" pitchFamily="49" charset="0"/>
                <a:cs typeface="Courier New" pitchFamily="49" charset="0"/>
              </a:rPr>
              <a:t>e.Graphics</a:t>
            </a:r>
            <a:r>
              <a:rPr lang="en-US" sz="2000" b="1" dirty="0">
                <a:latin typeface="Courier New" pitchFamily="49" charset="0"/>
                <a:cs typeface="Courier New" pitchFamily="49" charset="0"/>
              </a:rPr>
              <a:t>;            </a:t>
            </a:r>
          </a:p>
          <a:p>
            <a:pPr marL="0" indent="0" algn="just" fontAlgn="base">
              <a:spcBef>
                <a:spcPts val="1200"/>
              </a:spcBef>
              <a:buNone/>
            </a:pPr>
            <a:r>
              <a:rPr lang="en-US" sz="2000" b="1" dirty="0" err="1">
                <a:latin typeface="Courier New" pitchFamily="49" charset="0"/>
                <a:cs typeface="Courier New" pitchFamily="49" charset="0"/>
              </a:rPr>
              <a:t>SolidBrush</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redBrush</a:t>
            </a:r>
            <a:r>
              <a:rPr lang="en-US" sz="2000" b="1" dirty="0">
                <a:latin typeface="Courier New" pitchFamily="49" charset="0"/>
                <a:cs typeface="Courier New" pitchFamily="49" charset="0"/>
              </a:rPr>
              <a:t> = new </a:t>
            </a:r>
            <a:r>
              <a:rPr lang="en-US" sz="2000" b="1" dirty="0" err="1">
                <a:latin typeface="Courier New" pitchFamily="49" charset="0"/>
                <a:cs typeface="Courier New" pitchFamily="49" charset="0"/>
              </a:rPr>
              <a:t>SolidBrush</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Color.Red</a:t>
            </a:r>
            <a:r>
              <a:rPr lang="en-US" sz="2000" b="1" dirty="0">
                <a:latin typeface="Courier New" pitchFamily="49" charset="0"/>
                <a:cs typeface="Courier New" pitchFamily="49" charset="0"/>
              </a:rPr>
              <a:t>);            </a:t>
            </a:r>
          </a:p>
          <a:p>
            <a:pPr marL="0" indent="0" algn="just" fontAlgn="base">
              <a:spcBef>
                <a:spcPts val="1200"/>
              </a:spcBef>
              <a:buNone/>
            </a:pPr>
            <a:r>
              <a:rPr lang="en-US" sz="2000" b="1" dirty="0" err="1">
                <a:latin typeface="Courier New" pitchFamily="49" charset="0"/>
                <a:cs typeface="Courier New" pitchFamily="49" charset="0"/>
              </a:rPr>
              <a:t>SolidBrush</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blueBrush</a:t>
            </a:r>
            <a:r>
              <a:rPr lang="en-US" sz="2000" b="1" dirty="0">
                <a:latin typeface="Courier New" pitchFamily="49" charset="0"/>
                <a:cs typeface="Courier New" pitchFamily="49" charset="0"/>
              </a:rPr>
              <a:t> = new </a:t>
            </a:r>
            <a:r>
              <a:rPr lang="en-US" sz="2000" b="1" dirty="0" err="1">
                <a:latin typeface="Courier New" pitchFamily="49" charset="0"/>
                <a:cs typeface="Courier New" pitchFamily="49" charset="0"/>
              </a:rPr>
              <a:t>SolidBrush</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Color.Blue</a:t>
            </a:r>
            <a:r>
              <a:rPr lang="en-US" sz="2000" b="1" dirty="0">
                <a:latin typeface="Courier New" pitchFamily="49" charset="0"/>
                <a:cs typeface="Courier New" pitchFamily="49" charset="0"/>
              </a:rPr>
              <a:t>);            </a:t>
            </a:r>
          </a:p>
          <a:p>
            <a:pPr marL="0" indent="0" algn="just" fontAlgn="base">
              <a:spcBef>
                <a:spcPts val="1200"/>
              </a:spcBef>
              <a:buNone/>
            </a:pPr>
            <a:r>
              <a:rPr lang="en-US" sz="2000" b="1" dirty="0" err="1">
                <a:latin typeface="Courier New" pitchFamily="49" charset="0"/>
                <a:cs typeface="Courier New" pitchFamily="49" charset="0"/>
              </a:rPr>
              <a:t>g.FillEllipse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redBrush</a:t>
            </a:r>
            <a:r>
              <a:rPr lang="en-US" sz="2000" b="1" dirty="0">
                <a:latin typeface="Courier New" pitchFamily="49" charset="0"/>
                <a:cs typeface="Courier New" pitchFamily="49" charset="0"/>
              </a:rPr>
              <a:t>, 20, 40, 100, 110);</a:t>
            </a:r>
          </a:p>
          <a:p>
            <a:pPr marL="0" indent="0" algn="just" fontAlgn="base">
              <a:spcBef>
                <a:spcPts val="1200"/>
              </a:spcBef>
              <a:buNone/>
            </a:pPr>
            <a:r>
              <a:rPr lang="en-US" sz="2000" b="1" dirty="0">
                <a:latin typeface="Courier New" pitchFamily="49" charset="0"/>
                <a:cs typeface="Courier New" pitchFamily="49" charset="0"/>
              </a:rPr>
              <a:t>Rectangle </a:t>
            </a:r>
            <a:r>
              <a:rPr lang="en-US" sz="2000" b="1" dirty="0" err="1">
                <a:latin typeface="Courier New" pitchFamily="49" charset="0"/>
                <a:cs typeface="Courier New" pitchFamily="49" charset="0"/>
              </a:rPr>
              <a:t>rect</a:t>
            </a:r>
            <a:r>
              <a:rPr lang="en-US" sz="2000" b="1" dirty="0">
                <a:latin typeface="Courier New" pitchFamily="49" charset="0"/>
                <a:cs typeface="Courier New" pitchFamily="49" charset="0"/>
              </a:rPr>
              <a:t> = new Rectangle(150, 100, 200, 180);</a:t>
            </a:r>
          </a:p>
          <a:p>
            <a:pPr marL="0" indent="0" algn="just" fontAlgn="base">
              <a:spcBef>
                <a:spcPts val="1200"/>
              </a:spcBef>
              <a:buNone/>
            </a:pPr>
            <a:r>
              <a:rPr lang="en-US" sz="2000" b="1" dirty="0" err="1">
                <a:latin typeface="Courier New" pitchFamily="49" charset="0"/>
                <a:cs typeface="Courier New" pitchFamily="49" charset="0"/>
              </a:rPr>
              <a:t>g.FillRectangle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blueBrush</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rect</a:t>
            </a:r>
            <a:r>
              <a:rPr lang="en-US" sz="2000" b="1" dirty="0">
                <a:latin typeface="Courier New" pitchFamily="49" charset="0"/>
                <a:cs typeface="Courier New" pitchFamily="49" charset="0"/>
              </a:rPr>
              <a:t>); </a:t>
            </a:r>
          </a:p>
        </p:txBody>
      </p:sp>
      <p:sp>
        <p:nvSpPr>
          <p:cNvPr id="7" name="Title 6"/>
          <p:cNvSpPr>
            <a:spLocks noGrp="1"/>
          </p:cNvSpPr>
          <p:nvPr>
            <p:ph type="title"/>
          </p:nvPr>
        </p:nvSpPr>
        <p:spPr>
          <a:xfrm>
            <a:off x="457200" y="0"/>
            <a:ext cx="8229600" cy="1143000"/>
          </a:xfrm>
        </p:spPr>
        <p:txBody>
          <a:bodyPr>
            <a:normAutofit/>
          </a:bodyPr>
          <a:lstStyle/>
          <a:p>
            <a:r>
              <a:rPr lang="en-US" b="1" smtClean="0"/>
              <a:t>SolidBrush</a:t>
            </a:r>
            <a:endParaRPr lang="en-US" b="1"/>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a:t>SolidBrush</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200525" cy="355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280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a:latin typeface="Calibri (Body)"/>
              </a:rPr>
              <a:t>Hatch brush là brush được sử dụng dựa trên các kiểu Hatch Style</a:t>
            </a:r>
            <a:r>
              <a:rPr lang="en-US" sz="2400" smtClean="0">
                <a:latin typeface="Calibri (Body)"/>
              </a:rPr>
              <a:t>, </a:t>
            </a:r>
            <a:r>
              <a:rPr lang="en-US" sz="2400">
                <a:latin typeface="Calibri (Body)"/>
              </a:rPr>
              <a:t>foreground </a:t>
            </a:r>
            <a:r>
              <a:rPr lang="en-US" sz="2400" smtClean="0">
                <a:latin typeface="Calibri (Body)"/>
              </a:rPr>
              <a:t>color và </a:t>
            </a:r>
            <a:r>
              <a:rPr lang="en-US" sz="2400">
                <a:latin typeface="Calibri (Body)"/>
              </a:rPr>
              <a:t>background </a:t>
            </a:r>
            <a:r>
              <a:rPr lang="en-US" sz="2400" smtClean="0">
                <a:latin typeface="Calibri (Body)"/>
              </a:rPr>
              <a:t>color.</a:t>
            </a:r>
          </a:p>
          <a:p>
            <a:pPr algn="just">
              <a:spcBef>
                <a:spcPts val="800"/>
              </a:spcBef>
              <a:spcAft>
                <a:spcPts val="800"/>
              </a:spcAft>
            </a:pPr>
            <a:r>
              <a:rPr lang="en-US" sz="2400" smtClean="0">
                <a:latin typeface="Calibri (Body)"/>
              </a:rPr>
              <a:t>Một kiểu trong Hatch Style</a:t>
            </a:r>
          </a:p>
          <a:p>
            <a:pPr lvl="1" algn="just" fontAlgn="base">
              <a:lnSpc>
                <a:spcPct val="80000"/>
              </a:lnSpc>
              <a:spcBef>
                <a:spcPts val="800"/>
              </a:spcBef>
              <a:spcAft>
                <a:spcPts val="800"/>
              </a:spcAft>
              <a:buFont typeface="Wingdings" pitchFamily="2" charset="2"/>
              <a:buChar char="§"/>
            </a:pPr>
            <a:r>
              <a:rPr lang="en-US" sz="2000">
                <a:latin typeface="Calibri (Body)"/>
              </a:rPr>
              <a:t>BackwardDiagonal</a:t>
            </a:r>
          </a:p>
          <a:p>
            <a:pPr lvl="1" algn="just" fontAlgn="base">
              <a:lnSpc>
                <a:spcPct val="80000"/>
              </a:lnSpc>
              <a:spcBef>
                <a:spcPts val="800"/>
              </a:spcBef>
              <a:spcAft>
                <a:spcPts val="800"/>
              </a:spcAft>
              <a:buFont typeface="Wingdings" pitchFamily="2" charset="2"/>
              <a:buChar char="§"/>
            </a:pPr>
            <a:r>
              <a:rPr lang="en-US" sz="2000">
                <a:latin typeface="Calibri (Body)"/>
              </a:rPr>
              <a:t>Cross</a:t>
            </a:r>
          </a:p>
          <a:p>
            <a:pPr lvl="1" algn="just" fontAlgn="base">
              <a:lnSpc>
                <a:spcPct val="80000"/>
              </a:lnSpc>
              <a:spcBef>
                <a:spcPts val="800"/>
              </a:spcBef>
              <a:spcAft>
                <a:spcPts val="800"/>
              </a:spcAft>
              <a:buFont typeface="Wingdings" pitchFamily="2" charset="2"/>
              <a:buChar char="§"/>
            </a:pPr>
            <a:r>
              <a:rPr lang="en-US" sz="2000">
                <a:latin typeface="Calibri (Body)"/>
              </a:rPr>
              <a:t>DiagonalCross</a:t>
            </a:r>
          </a:p>
          <a:p>
            <a:pPr lvl="1" algn="just" fontAlgn="base">
              <a:lnSpc>
                <a:spcPct val="80000"/>
              </a:lnSpc>
              <a:spcBef>
                <a:spcPts val="800"/>
              </a:spcBef>
              <a:spcAft>
                <a:spcPts val="800"/>
              </a:spcAft>
              <a:buFont typeface="Wingdings" pitchFamily="2" charset="2"/>
              <a:buChar char="§"/>
            </a:pPr>
            <a:r>
              <a:rPr lang="en-US" sz="2000">
                <a:latin typeface="Calibri (Body)"/>
              </a:rPr>
              <a:t>HorizontalBrick</a:t>
            </a:r>
          </a:p>
          <a:p>
            <a:pPr lvl="1" algn="just" fontAlgn="base">
              <a:lnSpc>
                <a:spcPct val="80000"/>
              </a:lnSpc>
              <a:spcBef>
                <a:spcPts val="800"/>
              </a:spcBef>
              <a:spcAft>
                <a:spcPts val="800"/>
              </a:spcAft>
              <a:buFont typeface="Wingdings" pitchFamily="2" charset="2"/>
              <a:buChar char="§"/>
            </a:pPr>
            <a:r>
              <a:rPr lang="en-US" sz="2000">
                <a:latin typeface="Calibri (Body)"/>
              </a:rPr>
              <a:t>LightDownwardDiagonal</a:t>
            </a:r>
          </a:p>
          <a:p>
            <a:pPr lvl="1" algn="just" fontAlgn="base">
              <a:lnSpc>
                <a:spcPct val="80000"/>
              </a:lnSpc>
              <a:spcBef>
                <a:spcPts val="800"/>
              </a:spcBef>
              <a:spcAft>
                <a:spcPts val="800"/>
              </a:spcAft>
              <a:buFont typeface="Wingdings" pitchFamily="2" charset="2"/>
              <a:buChar char="§"/>
            </a:pPr>
            <a:r>
              <a:rPr lang="en-US" sz="2000" smtClean="0">
                <a:latin typeface="Calibri (Body)"/>
              </a:rPr>
              <a:t>LightUpwardDiagonal</a:t>
            </a:r>
          </a:p>
          <a:p>
            <a:pPr lvl="1" algn="just" fontAlgn="base">
              <a:lnSpc>
                <a:spcPct val="80000"/>
              </a:lnSpc>
              <a:spcBef>
                <a:spcPts val="800"/>
              </a:spcBef>
              <a:spcAft>
                <a:spcPts val="800"/>
              </a:spcAft>
              <a:buFont typeface="Wingdings" pitchFamily="2" charset="2"/>
              <a:buChar char="§"/>
            </a:pPr>
            <a:r>
              <a:rPr lang="en-US" sz="2000" smtClean="0">
                <a:latin typeface="Calibri (Body)"/>
              </a:rPr>
              <a:t>….</a:t>
            </a:r>
            <a:endParaRPr lang="en-US" sz="200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algn="just">
              <a:spcBef>
                <a:spcPts val="800"/>
              </a:spcBef>
              <a:spcAft>
                <a:spcPts val="8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HatchBrush</a:t>
            </a:r>
            <a:endParaRPr lang="en-US" b="1"/>
          </a:p>
        </p:txBody>
      </p:sp>
    </p:spTree>
    <p:extLst>
      <p:ext uri="{BB962C8B-B14F-4D97-AF65-F5344CB8AC3E}">
        <p14:creationId xmlns:p14="http://schemas.microsoft.com/office/powerpoint/2010/main" val="15955857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HatchStyle style = HatchStyle.BackwardDiagonal;</a:t>
            </a:r>
          </a:p>
          <a:p>
            <a:pPr marL="0" indent="0" algn="just" fontAlgn="base">
              <a:spcBef>
                <a:spcPts val="800"/>
              </a:spcBef>
              <a:buNone/>
            </a:pPr>
            <a:r>
              <a:rPr lang="en-US" sz="1800" b="1">
                <a:latin typeface="Courier New" pitchFamily="49" charset="0"/>
                <a:cs typeface="Courier New" pitchFamily="49" charset="0"/>
              </a:rPr>
              <a:t>Color forColor = Color.Red;</a:t>
            </a:r>
          </a:p>
          <a:p>
            <a:pPr marL="0" indent="0" algn="just" fontAlgn="base">
              <a:spcBef>
                <a:spcPts val="800"/>
              </a:spcBef>
              <a:buNone/>
            </a:pPr>
            <a:r>
              <a:rPr lang="en-US" sz="1800" b="1">
                <a:latin typeface="Courier New" pitchFamily="49" charset="0"/>
                <a:cs typeface="Courier New" pitchFamily="49" charset="0"/>
              </a:rPr>
              <a:t>Color bgrndColor = Color.Blue;</a:t>
            </a:r>
          </a:p>
          <a:p>
            <a:pPr marL="0" indent="0" algn="just" fontAlgn="base">
              <a:spcBef>
                <a:spcPts val="800"/>
              </a:spcBef>
              <a:buNone/>
            </a:pPr>
            <a:r>
              <a:rPr lang="en-US" sz="1800" b="1">
                <a:latin typeface="Courier New" pitchFamily="49" charset="0"/>
                <a:cs typeface="Courier New" pitchFamily="49" charset="0"/>
              </a:rPr>
              <a:t>HatchBrush brush = new HatchBrush(style, forColor, </a:t>
            </a:r>
            <a:r>
              <a:rPr lang="en-US" sz="1800" b="1" smtClean="0">
                <a:latin typeface="Courier New" pitchFamily="49" charset="0"/>
                <a:cs typeface="Courier New" pitchFamily="49" charset="0"/>
              </a:rPr>
              <a:t>						bgrndColor</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g.FillRectangle(brush, 20, 20, 200, 200);</a:t>
            </a:r>
          </a:p>
          <a:p>
            <a:pPr marL="0" indent="0" algn="just" fontAlgn="base">
              <a:spcBef>
                <a:spcPts val="800"/>
              </a:spcBef>
              <a:buNone/>
            </a:pPr>
            <a:r>
              <a:rPr lang="en-US" sz="1800" b="1">
                <a:latin typeface="Courier New" pitchFamily="49" charset="0"/>
                <a:cs typeface="Courier New" pitchFamily="49" charset="0"/>
              </a:rPr>
              <a:t>style = HatchStyle.DarkVertical;</a:t>
            </a:r>
          </a:p>
          <a:p>
            <a:pPr marL="0" indent="0" algn="just" fontAlgn="base">
              <a:spcBef>
                <a:spcPts val="800"/>
              </a:spcBef>
              <a:buNone/>
            </a:pPr>
            <a:r>
              <a:rPr lang="en-US" sz="1800" b="1">
                <a:latin typeface="Courier New" pitchFamily="49" charset="0"/>
                <a:cs typeface="Courier New" pitchFamily="49" charset="0"/>
              </a:rPr>
              <a:t>forColor = Color.Green;</a:t>
            </a:r>
          </a:p>
          <a:p>
            <a:pPr marL="0" indent="0" algn="just" fontAlgn="base">
              <a:spcBef>
                <a:spcPts val="800"/>
              </a:spcBef>
              <a:buNone/>
            </a:pPr>
            <a:r>
              <a:rPr lang="en-US" sz="1800" b="1">
                <a:latin typeface="Courier New" pitchFamily="49" charset="0"/>
                <a:cs typeface="Courier New" pitchFamily="49" charset="0"/>
              </a:rPr>
              <a:t>bgrndColor = Color.Orange;</a:t>
            </a:r>
          </a:p>
          <a:p>
            <a:pPr marL="0" indent="0" algn="just" fontAlgn="base">
              <a:spcBef>
                <a:spcPts val="800"/>
              </a:spcBef>
              <a:buNone/>
            </a:pPr>
            <a:r>
              <a:rPr lang="en-US" sz="1800" b="1">
                <a:latin typeface="Courier New" pitchFamily="49" charset="0"/>
                <a:cs typeface="Courier New" pitchFamily="49" charset="0"/>
              </a:rPr>
              <a:t>brush = new HatchBrush(style, forColor, bgrndColor);</a:t>
            </a:r>
          </a:p>
          <a:p>
            <a:pPr marL="0" indent="0" algn="just" fontAlgn="base">
              <a:spcBef>
                <a:spcPts val="800"/>
              </a:spcBef>
              <a:buNone/>
            </a:pPr>
            <a:r>
              <a:rPr lang="en-US" sz="1800" b="1">
                <a:latin typeface="Courier New" pitchFamily="49" charset="0"/>
                <a:cs typeface="Courier New" pitchFamily="49" charset="0"/>
              </a:rPr>
              <a:t>g.FillRectangle(brush, 240, 20, 200, 200);</a:t>
            </a:r>
          </a:p>
        </p:txBody>
      </p:sp>
      <p:sp>
        <p:nvSpPr>
          <p:cNvPr id="7" name="Title 6"/>
          <p:cNvSpPr>
            <a:spLocks noGrp="1"/>
          </p:cNvSpPr>
          <p:nvPr>
            <p:ph type="title"/>
          </p:nvPr>
        </p:nvSpPr>
        <p:spPr>
          <a:xfrm>
            <a:off x="457200" y="0"/>
            <a:ext cx="8229600" cy="1143000"/>
          </a:xfrm>
        </p:spPr>
        <p:txBody>
          <a:bodyPr/>
          <a:lstStyle/>
          <a:p>
            <a:r>
              <a:rPr lang="en-US" b="1"/>
              <a:t>HatchBrush</a:t>
            </a:r>
          </a:p>
        </p:txBody>
      </p:sp>
    </p:spTree>
    <p:extLst>
      <p:ext uri="{BB962C8B-B14F-4D97-AF65-F5344CB8AC3E}">
        <p14:creationId xmlns:p14="http://schemas.microsoft.com/office/powerpoint/2010/main" val="1654144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HatchBrush</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613447" cy="324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839200" cy="4953000"/>
          </a:xfrm>
        </p:spPr>
        <p:txBody>
          <a:bodyPr>
            <a:noAutofit/>
          </a:bodyPr>
          <a:lstStyle/>
          <a:p>
            <a:pPr algn="just">
              <a:spcBef>
                <a:spcPts val="800"/>
              </a:spcBef>
              <a:spcAft>
                <a:spcPts val="800"/>
              </a:spcAft>
            </a:pPr>
            <a:r>
              <a:rPr lang="en-US" sz="2400" dirty="0" smtClean="0">
                <a:latin typeface="Calibri (Body)"/>
              </a:rPr>
              <a:t>Texture Brush </a:t>
            </a:r>
            <a:r>
              <a:rPr lang="en-US" sz="2400" dirty="0" err="1" smtClean="0">
                <a:latin typeface="Calibri (Body)"/>
              </a:rPr>
              <a:t>cho</a:t>
            </a:r>
            <a:r>
              <a:rPr lang="en-US" sz="2400" dirty="0" smtClean="0">
                <a:latin typeface="Calibri (Body)"/>
              </a:rPr>
              <a:t> </a:t>
            </a:r>
            <a:r>
              <a:rPr lang="en-US" sz="2400" dirty="0" err="1" smtClean="0">
                <a:latin typeface="Calibri (Body)"/>
              </a:rPr>
              <a:t>phép</a:t>
            </a:r>
            <a:r>
              <a:rPr lang="en-US" sz="2400" dirty="0" smtClean="0">
                <a:latin typeface="Calibri (Body)"/>
              </a:rPr>
              <a:t> </a:t>
            </a:r>
            <a:r>
              <a:rPr lang="en-US" sz="2400" dirty="0" err="1" smtClean="0">
                <a:latin typeface="Calibri (Body)"/>
              </a:rPr>
              <a:t>sử</a:t>
            </a:r>
            <a:r>
              <a:rPr lang="en-US" sz="2400" dirty="0" smtClean="0">
                <a:latin typeface="Calibri (Body)"/>
              </a:rPr>
              <a:t> </a:t>
            </a:r>
            <a:r>
              <a:rPr lang="en-US" sz="2400" dirty="0" err="1" smtClean="0">
                <a:latin typeface="Calibri (Body)"/>
              </a:rPr>
              <a:t>dụng</a:t>
            </a:r>
            <a:r>
              <a:rPr lang="en-US" sz="2400" dirty="0" smtClean="0">
                <a:latin typeface="Calibri (Body)"/>
              </a:rPr>
              <a:t> </a:t>
            </a:r>
            <a:r>
              <a:rPr lang="en-US" sz="2400" dirty="0" err="1" smtClean="0">
                <a:latin typeface="Calibri (Body)"/>
              </a:rPr>
              <a:t>ảnh</a:t>
            </a:r>
            <a:r>
              <a:rPr lang="en-US" sz="2400" dirty="0" smtClean="0">
                <a:latin typeface="Calibri (Body)"/>
              </a:rPr>
              <a:t> </a:t>
            </a:r>
            <a:r>
              <a:rPr lang="en-US" sz="2400" dirty="0" err="1" smtClean="0">
                <a:latin typeface="Calibri (Body)"/>
              </a:rPr>
              <a:t>như</a:t>
            </a:r>
            <a:r>
              <a:rPr lang="en-US" sz="2400" dirty="0" smtClean="0">
                <a:latin typeface="Calibri (Body)"/>
              </a:rPr>
              <a:t> </a:t>
            </a:r>
            <a:r>
              <a:rPr lang="en-US" sz="2400" dirty="0" err="1" smtClean="0">
                <a:latin typeface="Calibri (Body)"/>
              </a:rPr>
              <a:t>là</a:t>
            </a:r>
            <a:r>
              <a:rPr lang="en-US" sz="2400" dirty="0" smtClean="0">
                <a:latin typeface="Calibri (Body)"/>
              </a:rPr>
              <a:t> </a:t>
            </a:r>
            <a:r>
              <a:rPr lang="en-US" sz="2400" dirty="0" err="1" smtClean="0">
                <a:latin typeface="Calibri (Body)"/>
              </a:rPr>
              <a:t>một</a:t>
            </a:r>
            <a:r>
              <a:rPr lang="en-US" sz="2400" dirty="0" smtClean="0">
                <a:latin typeface="Calibri (Body)"/>
              </a:rPr>
              <a:t> brush </a:t>
            </a:r>
            <a:r>
              <a:rPr lang="en-US" sz="2400" dirty="0" err="1" smtClean="0">
                <a:latin typeface="Calibri (Body)"/>
              </a:rPr>
              <a:t>để</a:t>
            </a:r>
            <a:r>
              <a:rPr lang="en-US" sz="2400" dirty="0" smtClean="0">
                <a:latin typeface="Calibri (Body)"/>
              </a:rPr>
              <a:t> </a:t>
            </a:r>
            <a:r>
              <a:rPr lang="en-US" sz="2400" dirty="0" err="1" smtClean="0">
                <a:latin typeface="Calibri (Body)"/>
              </a:rPr>
              <a:t>tô</a:t>
            </a:r>
            <a:r>
              <a:rPr lang="en-US" sz="2400" dirty="0" smtClean="0">
                <a:latin typeface="Calibri (Body)"/>
              </a:rPr>
              <a:t> </a:t>
            </a:r>
            <a:r>
              <a:rPr lang="en-US" sz="2400" dirty="0" err="1" smtClean="0">
                <a:latin typeface="Calibri (Body)"/>
              </a:rPr>
              <a:t>các</a:t>
            </a:r>
            <a:r>
              <a:rPr lang="en-US" sz="2400" dirty="0" smtClean="0">
                <a:latin typeface="Calibri (Body)"/>
              </a:rPr>
              <a:t> </a:t>
            </a:r>
            <a:r>
              <a:rPr lang="en-US" sz="2400" dirty="0" err="1" smtClean="0">
                <a:latin typeface="Calibri (Body)"/>
              </a:rPr>
              <a:t>đối</a:t>
            </a:r>
            <a:r>
              <a:rPr lang="en-US" sz="2400" dirty="0" smtClean="0">
                <a:latin typeface="Calibri (Body)"/>
              </a:rPr>
              <a:t> </a:t>
            </a:r>
            <a:r>
              <a:rPr lang="en-US" sz="2400" dirty="0" err="1" smtClean="0">
                <a:latin typeface="Calibri (Body)"/>
              </a:rPr>
              <a:t>tượng</a:t>
            </a:r>
            <a:endParaRPr lang="en-US" sz="2400" dirty="0" smtClean="0">
              <a:latin typeface="Calibri (Body)"/>
            </a:endParaRPr>
          </a:p>
          <a:p>
            <a:pPr marL="0" indent="0" algn="just" fontAlgn="base">
              <a:spcBef>
                <a:spcPts val="800"/>
              </a:spcBef>
              <a:buNone/>
            </a:pPr>
            <a:r>
              <a:rPr lang="en-US" sz="1700" b="1" dirty="0">
                <a:latin typeface="Courier New" pitchFamily="49" charset="0"/>
                <a:cs typeface="Courier New" pitchFamily="49" charset="0"/>
              </a:rPr>
              <a:t>private </a:t>
            </a:r>
            <a:r>
              <a:rPr lang="en-US" sz="1700" b="1" dirty="0" err="1">
                <a:latin typeface="Courier New" pitchFamily="49" charset="0"/>
                <a:cs typeface="Courier New" pitchFamily="49" charset="0"/>
              </a:rPr>
              <a:t>TextureBrush</a:t>
            </a:r>
            <a:r>
              <a:rPr lang="en-US" sz="1700" b="1" dirty="0">
                <a:latin typeface="Courier New" pitchFamily="49" charset="0"/>
                <a:cs typeface="Courier New" pitchFamily="49" charset="0"/>
              </a:rPr>
              <a:t> brush = null;</a:t>
            </a:r>
          </a:p>
          <a:p>
            <a:pPr marL="0" indent="0" algn="just" fontAlgn="base">
              <a:spcBef>
                <a:spcPts val="800"/>
              </a:spcBef>
              <a:buNone/>
            </a:pPr>
            <a:r>
              <a:rPr lang="en-US" sz="1700" b="1" dirty="0">
                <a:latin typeface="Courier New" pitchFamily="49" charset="0"/>
                <a:cs typeface="Courier New" pitchFamily="49" charset="0"/>
              </a:rPr>
              <a:t>private void </a:t>
            </a:r>
            <a:r>
              <a:rPr lang="en-US" sz="1700" b="1" dirty="0" err="1">
                <a:latin typeface="Courier New" pitchFamily="49" charset="0"/>
                <a:cs typeface="Courier New" pitchFamily="49" charset="0"/>
              </a:rPr>
              <a:t>TextureBrushEx_Load</a:t>
            </a:r>
            <a:r>
              <a:rPr lang="en-US" sz="1700" b="1" dirty="0">
                <a:latin typeface="Courier New" pitchFamily="49" charset="0"/>
                <a:cs typeface="Courier New" pitchFamily="49" charset="0"/>
              </a:rPr>
              <a:t>(object sender, </a:t>
            </a:r>
            <a:r>
              <a:rPr lang="en-US" sz="1700" b="1" dirty="0" err="1">
                <a:latin typeface="Courier New" pitchFamily="49" charset="0"/>
                <a:cs typeface="Courier New" pitchFamily="49" charset="0"/>
              </a:rPr>
              <a:t>EventArgs</a:t>
            </a:r>
            <a:r>
              <a:rPr lang="en-US" sz="1700" b="1" dirty="0">
                <a:latin typeface="Courier New" pitchFamily="49" charset="0"/>
                <a:cs typeface="Courier New" pitchFamily="49" charset="0"/>
              </a:rPr>
              <a:t> e)</a:t>
            </a:r>
          </a:p>
          <a:p>
            <a:pPr marL="0" indent="0" algn="just" fontAlgn="base">
              <a:spcBef>
                <a:spcPts val="800"/>
              </a:spcBef>
              <a:buNone/>
            </a:pPr>
            <a:r>
              <a:rPr lang="en-US" sz="1700" b="1" dirty="0">
                <a:latin typeface="Courier New" pitchFamily="49" charset="0"/>
                <a:cs typeface="Courier New" pitchFamily="49" charset="0"/>
              </a:rPr>
              <a:t>{</a:t>
            </a:r>
          </a:p>
          <a:p>
            <a:pPr marL="0" indent="0" algn="just" fontAlgn="base">
              <a:spcBef>
                <a:spcPts val="800"/>
              </a:spcBef>
              <a:buNone/>
            </a:pPr>
            <a:r>
              <a:rPr lang="en-US" sz="1700" b="1" dirty="0">
                <a:latin typeface="Courier New" pitchFamily="49" charset="0"/>
                <a:cs typeface="Courier New" pitchFamily="49" charset="0"/>
              </a:rPr>
              <a:t>	Image </a:t>
            </a:r>
            <a:r>
              <a:rPr lang="en-US" sz="1700" b="1" dirty="0" err="1">
                <a:latin typeface="Courier New" pitchFamily="49" charset="0"/>
                <a:cs typeface="Courier New" pitchFamily="49" charset="0"/>
              </a:rPr>
              <a:t>img</a:t>
            </a:r>
            <a:r>
              <a:rPr lang="en-US" sz="1700" b="1" dirty="0">
                <a:latin typeface="Courier New" pitchFamily="49" charset="0"/>
                <a:cs typeface="Courier New" pitchFamily="49" charset="0"/>
              </a:rPr>
              <a:t> = new Bitmap(</a:t>
            </a:r>
            <a:r>
              <a:rPr lang="en-US" sz="1700" b="1" dirty="0" err="1">
                <a:latin typeface="Courier New" pitchFamily="49" charset="0"/>
                <a:cs typeface="Courier New" pitchFamily="49" charset="0"/>
              </a:rPr>
              <a:t>Brush.Properties.Resources.Img</a:t>
            </a:r>
            <a:r>
              <a:rPr lang="en-US" sz="1700" b="1" dirty="0">
                <a:latin typeface="Courier New" pitchFamily="49" charset="0"/>
                <a:cs typeface="Courier New" pitchFamily="49" charset="0"/>
              </a:rPr>
              <a:t>);</a:t>
            </a:r>
          </a:p>
          <a:p>
            <a:pPr marL="0" indent="0" algn="just" fontAlgn="base">
              <a:spcBef>
                <a:spcPts val="800"/>
              </a:spcBef>
              <a:buNone/>
            </a:pPr>
            <a:r>
              <a:rPr lang="en-US" sz="1700" b="1" dirty="0">
                <a:latin typeface="Courier New" pitchFamily="49" charset="0"/>
                <a:cs typeface="Courier New" pitchFamily="49" charset="0"/>
              </a:rPr>
              <a:t>	brush = new </a:t>
            </a:r>
            <a:r>
              <a:rPr lang="en-US" sz="1700" b="1" dirty="0" err="1">
                <a:latin typeface="Courier New" pitchFamily="49" charset="0"/>
                <a:cs typeface="Courier New" pitchFamily="49" charset="0"/>
              </a:rPr>
              <a:t>TextureBrush</a:t>
            </a:r>
            <a:r>
              <a:rPr lang="en-US" sz="1700" b="1" dirty="0">
                <a:latin typeface="Courier New" pitchFamily="49" charset="0"/>
                <a:cs typeface="Courier New" pitchFamily="49" charset="0"/>
              </a:rPr>
              <a:t>(</a:t>
            </a:r>
            <a:r>
              <a:rPr lang="en-US" sz="1700" b="1" dirty="0" err="1">
                <a:latin typeface="Courier New" pitchFamily="49" charset="0"/>
                <a:cs typeface="Courier New" pitchFamily="49" charset="0"/>
              </a:rPr>
              <a:t>img</a:t>
            </a:r>
            <a:r>
              <a:rPr lang="en-US" sz="1700" b="1" dirty="0">
                <a:latin typeface="Courier New" pitchFamily="49" charset="0"/>
                <a:cs typeface="Courier New" pitchFamily="49" charset="0"/>
              </a:rPr>
              <a:t>);</a:t>
            </a:r>
          </a:p>
          <a:p>
            <a:pPr marL="0" indent="0" algn="just" fontAlgn="base">
              <a:spcBef>
                <a:spcPts val="800"/>
              </a:spcBef>
              <a:buNone/>
            </a:pPr>
            <a:r>
              <a:rPr lang="en-US" sz="1700" b="1" dirty="0">
                <a:latin typeface="Courier New" pitchFamily="49" charset="0"/>
                <a:cs typeface="Courier New" pitchFamily="49" charset="0"/>
              </a:rPr>
              <a:t>}</a:t>
            </a:r>
          </a:p>
          <a:p>
            <a:pPr marL="0" indent="0" algn="just" fontAlgn="base">
              <a:spcBef>
                <a:spcPts val="800"/>
              </a:spcBef>
              <a:buNone/>
            </a:pPr>
            <a:r>
              <a:rPr lang="en-US" sz="1700" b="1" dirty="0">
                <a:latin typeface="Courier New" pitchFamily="49" charset="0"/>
                <a:cs typeface="Courier New" pitchFamily="49" charset="0"/>
              </a:rPr>
              <a:t>private void </a:t>
            </a:r>
            <a:r>
              <a:rPr lang="en-US" sz="1700" b="1" dirty="0" err="1">
                <a:latin typeface="Courier New" pitchFamily="49" charset="0"/>
                <a:cs typeface="Courier New" pitchFamily="49" charset="0"/>
              </a:rPr>
              <a:t>TextureBrushEx_Paint</a:t>
            </a:r>
            <a:r>
              <a:rPr lang="en-US" sz="1700" b="1" dirty="0">
                <a:latin typeface="Courier New" pitchFamily="49" charset="0"/>
                <a:cs typeface="Courier New" pitchFamily="49" charset="0"/>
              </a:rPr>
              <a:t>(object sender, </a:t>
            </a:r>
            <a:r>
              <a:rPr lang="en-US" sz="1700" b="1" dirty="0" err="1">
                <a:latin typeface="Courier New" pitchFamily="49" charset="0"/>
                <a:cs typeface="Courier New" pitchFamily="49" charset="0"/>
              </a:rPr>
              <a:t>PaintEventArgs</a:t>
            </a:r>
            <a:r>
              <a:rPr lang="en-US" sz="1700" b="1" dirty="0">
                <a:latin typeface="Courier New" pitchFamily="49" charset="0"/>
                <a:cs typeface="Courier New" pitchFamily="49" charset="0"/>
              </a:rPr>
              <a:t> e)</a:t>
            </a:r>
          </a:p>
          <a:p>
            <a:pPr marL="0" indent="0" algn="just" fontAlgn="base">
              <a:spcBef>
                <a:spcPts val="800"/>
              </a:spcBef>
              <a:buNone/>
            </a:pPr>
            <a:r>
              <a:rPr lang="en-US" sz="1700" b="1" dirty="0">
                <a:latin typeface="Courier New" pitchFamily="49" charset="0"/>
                <a:cs typeface="Courier New" pitchFamily="49" charset="0"/>
              </a:rPr>
              <a:t>{</a:t>
            </a:r>
          </a:p>
          <a:p>
            <a:pPr marL="0" indent="0" algn="just" fontAlgn="base">
              <a:spcBef>
                <a:spcPts val="800"/>
              </a:spcBef>
              <a:buNone/>
            </a:pPr>
            <a:r>
              <a:rPr lang="en-US" sz="1700" b="1" dirty="0">
                <a:latin typeface="Courier New" pitchFamily="49" charset="0"/>
                <a:cs typeface="Courier New" pitchFamily="49" charset="0"/>
              </a:rPr>
              <a:t>	Graphics g = </a:t>
            </a:r>
            <a:r>
              <a:rPr lang="en-US" sz="1700" b="1" dirty="0" err="1">
                <a:latin typeface="Courier New" pitchFamily="49" charset="0"/>
                <a:cs typeface="Courier New" pitchFamily="49" charset="0"/>
              </a:rPr>
              <a:t>e.Graphics</a:t>
            </a:r>
            <a:r>
              <a:rPr lang="en-US" sz="1700" b="1" dirty="0">
                <a:latin typeface="Courier New" pitchFamily="49" charset="0"/>
                <a:cs typeface="Courier New" pitchFamily="49" charset="0"/>
              </a:rPr>
              <a:t>;</a:t>
            </a:r>
          </a:p>
          <a:p>
            <a:pPr marL="0" indent="0" algn="just" fontAlgn="base">
              <a:spcBef>
                <a:spcPts val="800"/>
              </a:spcBef>
              <a:buNone/>
            </a:pPr>
            <a:r>
              <a:rPr lang="en-US" sz="1700" b="1" dirty="0">
                <a:latin typeface="Courier New" pitchFamily="49" charset="0"/>
                <a:cs typeface="Courier New" pitchFamily="49" charset="0"/>
              </a:rPr>
              <a:t>	Rectangle </a:t>
            </a:r>
            <a:r>
              <a:rPr lang="en-US" sz="1700" b="1" dirty="0" err="1">
                <a:latin typeface="Courier New" pitchFamily="49" charset="0"/>
                <a:cs typeface="Courier New" pitchFamily="49" charset="0"/>
              </a:rPr>
              <a:t>rect</a:t>
            </a:r>
            <a:r>
              <a:rPr lang="en-US" sz="1700" b="1" dirty="0">
                <a:latin typeface="Courier New" pitchFamily="49" charset="0"/>
                <a:cs typeface="Courier New" pitchFamily="49" charset="0"/>
              </a:rPr>
              <a:t> = new Rectangle(10, 10, 400, 300);</a:t>
            </a:r>
          </a:p>
          <a:p>
            <a:pPr marL="0" indent="0" algn="just" fontAlgn="base">
              <a:spcBef>
                <a:spcPts val="800"/>
              </a:spcBef>
              <a:buNone/>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g.FillRectangle</a:t>
            </a:r>
            <a:r>
              <a:rPr lang="en-US" sz="1700" b="1" dirty="0">
                <a:latin typeface="Courier New" pitchFamily="49" charset="0"/>
                <a:cs typeface="Courier New" pitchFamily="49" charset="0"/>
              </a:rPr>
              <a:t>(brush, </a:t>
            </a:r>
            <a:r>
              <a:rPr lang="en-US" sz="1700" b="1" dirty="0" err="1">
                <a:latin typeface="Courier New" pitchFamily="49" charset="0"/>
                <a:cs typeface="Courier New" pitchFamily="49" charset="0"/>
              </a:rPr>
              <a:t>rect</a:t>
            </a:r>
            <a:r>
              <a:rPr lang="en-US" sz="1700" b="1" dirty="0">
                <a:latin typeface="Courier New" pitchFamily="49" charset="0"/>
                <a:cs typeface="Courier New" pitchFamily="49" charset="0"/>
              </a:rPr>
              <a:t>);</a:t>
            </a:r>
          </a:p>
          <a:p>
            <a:pPr marL="0" indent="0" algn="just" fontAlgn="base">
              <a:spcBef>
                <a:spcPts val="800"/>
              </a:spcBef>
              <a:buNone/>
            </a:pPr>
            <a:r>
              <a:rPr lang="en-US" sz="1700" b="1" dirty="0">
                <a:latin typeface="Courier New" pitchFamily="49" charset="0"/>
                <a:cs typeface="Courier New" pitchFamily="49" charset="0"/>
              </a:rPr>
              <a:t>}</a:t>
            </a:r>
          </a:p>
          <a:p>
            <a:pPr marL="0" indent="0" algn="just">
              <a:spcBef>
                <a:spcPts val="800"/>
              </a:spcBef>
              <a:spcAft>
                <a:spcPts val="800"/>
              </a:spcAft>
              <a:buNone/>
            </a:pPr>
            <a:endParaRPr lang="en-US" sz="1200" dirty="0">
              <a:latin typeface="Calibri (Body)"/>
            </a:endParaRPr>
          </a:p>
          <a:p>
            <a:pPr algn="just">
              <a:spcBef>
                <a:spcPts val="800"/>
              </a:spcBef>
              <a:spcAft>
                <a:spcPts val="800"/>
              </a:spcAft>
            </a:pPr>
            <a:endParaRPr lang="en-US" sz="2400" dirty="0" smtClean="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TextureBrush</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TextureBrush</a:t>
            </a:r>
            <a:endParaRPr lang="en-US" b="1"/>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752156"/>
            <a:ext cx="5191125" cy="411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062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800"/>
              </a:spcBef>
              <a:spcAft>
                <a:spcPts val="800"/>
              </a:spcAft>
            </a:pPr>
            <a:r>
              <a:rPr lang="en-US" sz="2800">
                <a:latin typeface="Calibri (Body)"/>
              </a:rPr>
              <a:t>System.Drawing</a:t>
            </a:r>
          </a:p>
          <a:p>
            <a:pPr algn="just">
              <a:spcBef>
                <a:spcPts val="800"/>
              </a:spcBef>
              <a:spcAft>
                <a:spcPts val="800"/>
              </a:spcAft>
            </a:pPr>
            <a:r>
              <a:rPr lang="en-US" sz="2800">
                <a:latin typeface="Calibri (Body)"/>
              </a:rPr>
              <a:t>System.Drawing. Drawing2D</a:t>
            </a:r>
          </a:p>
          <a:p>
            <a:pPr algn="just">
              <a:spcBef>
                <a:spcPts val="800"/>
              </a:spcBef>
              <a:spcAft>
                <a:spcPts val="800"/>
              </a:spcAft>
            </a:pPr>
            <a:r>
              <a:rPr lang="en-US" sz="2800">
                <a:latin typeface="Calibri (Body)"/>
              </a:rPr>
              <a:t>System.Drawing.Imaging</a:t>
            </a:r>
          </a:p>
          <a:p>
            <a:pPr algn="just">
              <a:spcBef>
                <a:spcPts val="800"/>
              </a:spcBef>
              <a:spcAft>
                <a:spcPts val="800"/>
              </a:spcAft>
            </a:pPr>
            <a:r>
              <a:rPr lang="en-US" sz="2800">
                <a:latin typeface="Calibri (Body)"/>
              </a:rPr>
              <a:t>System.Drawing.Printing</a:t>
            </a:r>
          </a:p>
          <a:p>
            <a:pPr algn="just">
              <a:spcBef>
                <a:spcPts val="800"/>
              </a:spcBef>
              <a:spcAft>
                <a:spcPts val="800"/>
              </a:spcAft>
            </a:pPr>
            <a:r>
              <a:rPr lang="en-US" sz="2800">
                <a:latin typeface="Calibri (Body)"/>
              </a:rPr>
              <a:t>System.Drawing.Text</a:t>
            </a:r>
          </a:p>
          <a:p>
            <a:pPr algn="just">
              <a:spcBef>
                <a:spcPts val="800"/>
              </a:spcBef>
              <a:spcAft>
                <a:spcPts val="800"/>
              </a:spcAft>
            </a:pPr>
            <a:endParaRPr lang="en-US" sz="2800">
              <a:latin typeface="Calibri (Body)"/>
            </a:endParaRPr>
          </a:p>
          <a:p>
            <a:pPr algn="just">
              <a:spcBef>
                <a:spcPts val="800"/>
              </a:spcBef>
              <a:spcAft>
                <a:spcPts val="800"/>
              </a:spcAft>
            </a:pPr>
            <a:endParaRPr lang="en-US" sz="2800">
              <a:latin typeface="Calibri (Body)"/>
            </a:endParaRPr>
          </a:p>
          <a:p>
            <a:pPr algn="just">
              <a:spcBef>
                <a:spcPts val="800"/>
              </a:spcBef>
              <a:spcAft>
                <a:spcPts val="800"/>
              </a:spcAft>
            </a:pPr>
            <a:endParaRPr lang="en-US" sz="2800">
              <a:latin typeface="Calibri (Body)"/>
            </a:endParaRPr>
          </a:p>
        </p:txBody>
      </p:sp>
      <p:sp>
        <p:nvSpPr>
          <p:cNvPr id="7" name="Title 6"/>
          <p:cNvSpPr>
            <a:spLocks noGrp="1"/>
          </p:cNvSpPr>
          <p:nvPr>
            <p:ph type="title"/>
          </p:nvPr>
        </p:nvSpPr>
        <p:spPr>
          <a:xfrm>
            <a:off x="457200" y="0"/>
            <a:ext cx="8229600" cy="1143000"/>
          </a:xfrm>
        </p:spPr>
        <p:txBody>
          <a:bodyPr/>
          <a:lstStyle/>
          <a:p>
            <a:r>
              <a:rPr lang="en-US" b="1"/>
              <a:t>GDI+ namespace</a:t>
            </a:r>
          </a:p>
        </p:txBody>
      </p:sp>
    </p:spTree>
    <p:extLst>
      <p:ext uri="{BB962C8B-B14F-4D97-AF65-F5344CB8AC3E}">
        <p14:creationId xmlns:p14="http://schemas.microsoft.com/office/powerpoint/2010/main" val="42249246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Point pt1 = new Point(0,10);</a:t>
            </a:r>
          </a:p>
          <a:p>
            <a:pPr marL="0" indent="0" algn="just" fontAlgn="base">
              <a:spcBef>
                <a:spcPts val="800"/>
              </a:spcBef>
              <a:buNone/>
            </a:pPr>
            <a:r>
              <a:rPr lang="en-US" sz="1800" b="1">
                <a:latin typeface="Courier New" pitchFamily="49" charset="0"/>
                <a:cs typeface="Courier New" pitchFamily="49" charset="0"/>
              </a:rPr>
              <a:t>Point pt2 = new Point(200, 10);</a:t>
            </a:r>
          </a:p>
          <a:p>
            <a:pPr marL="0" indent="0" algn="just" fontAlgn="base">
              <a:spcBef>
                <a:spcPts val="800"/>
              </a:spcBef>
              <a:buNone/>
            </a:pPr>
            <a:r>
              <a:rPr lang="en-US" sz="1800" b="1">
                <a:latin typeface="Courier New" pitchFamily="49" charset="0"/>
                <a:cs typeface="Courier New" pitchFamily="49" charset="0"/>
              </a:rPr>
              <a:t>LinearGradientBrush brush = new LinearGradientBrush(pt1, </a:t>
            </a:r>
            <a:r>
              <a:rPr lang="en-US" sz="1800" b="1" smtClean="0">
                <a:latin typeface="Courier New" pitchFamily="49" charset="0"/>
                <a:cs typeface="Courier New" pitchFamily="49" charset="0"/>
              </a:rPr>
              <a:t>				pt2</a:t>
            </a:r>
            <a:r>
              <a:rPr lang="en-US" sz="1800" b="1">
                <a:latin typeface="Courier New" pitchFamily="49" charset="0"/>
                <a:cs typeface="Courier New" pitchFamily="49" charset="0"/>
              </a:rPr>
              <a:t>, Color.Yellow, Color.Blue);</a:t>
            </a:r>
          </a:p>
          <a:p>
            <a:pPr marL="0" indent="0" algn="just" fontAlgn="base">
              <a:spcBef>
                <a:spcPts val="800"/>
              </a:spcBef>
              <a:buNone/>
            </a:pPr>
            <a:r>
              <a:rPr lang="en-US" sz="1800" b="1">
                <a:latin typeface="Courier New" pitchFamily="49" charset="0"/>
                <a:cs typeface="Courier New" pitchFamily="49" charset="0"/>
              </a:rPr>
              <a:t>e.Graphics.FillEllipse(brush, 0, 20, 200, 100);</a:t>
            </a:r>
          </a:p>
          <a:p>
            <a:pPr marL="0" indent="0" algn="just" fontAlgn="base">
              <a:spcBef>
                <a:spcPts val="800"/>
              </a:spcBef>
              <a:buNone/>
            </a:pPr>
            <a:r>
              <a:rPr lang="en-US" sz="1800" b="1">
                <a:latin typeface="Courier New" pitchFamily="49" charset="0"/>
                <a:cs typeface="Courier New" pitchFamily="49" charset="0"/>
              </a:rPr>
              <a:t>e.Graphics.FillRectangle(brush, 0, 160, 300, 200);</a:t>
            </a:r>
          </a:p>
        </p:txBody>
      </p:sp>
      <p:sp>
        <p:nvSpPr>
          <p:cNvPr id="7" name="Title 6"/>
          <p:cNvSpPr>
            <a:spLocks noGrp="1"/>
          </p:cNvSpPr>
          <p:nvPr>
            <p:ph type="title"/>
          </p:nvPr>
        </p:nvSpPr>
        <p:spPr>
          <a:xfrm>
            <a:off x="457200" y="0"/>
            <a:ext cx="8229600" cy="1143000"/>
          </a:xfrm>
        </p:spPr>
        <p:txBody>
          <a:bodyPr/>
          <a:lstStyle/>
          <a:p>
            <a:r>
              <a:rPr lang="en-US" b="1" smtClean="0"/>
              <a:t>LinearGradientBrush</a:t>
            </a:r>
            <a:endParaRPr lang="en-US" b="1"/>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483429"/>
            <a:ext cx="281921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47800"/>
            <a:ext cx="9067800" cy="4953000"/>
          </a:xfrm>
        </p:spPr>
        <p:txBody>
          <a:bodyPr>
            <a:noAutofit/>
          </a:bodyPr>
          <a:lstStyle/>
          <a:p>
            <a:pPr algn="just">
              <a:spcBef>
                <a:spcPts val="1200"/>
              </a:spcBef>
              <a:spcAft>
                <a:spcPts val="600"/>
              </a:spcAft>
            </a:pPr>
            <a:r>
              <a:rPr lang="en-US" sz="2400" smtClean="0">
                <a:latin typeface="Calibri (Body)"/>
              </a:rPr>
              <a:t>Có thể tạo các đối tượng Pen thông qua các constructor với tham số là một đối tượng Brush hoặc Color và có thể xác định độ dài của Pen</a:t>
            </a:r>
          </a:p>
          <a:p>
            <a:pPr marL="0" indent="0" algn="just" fontAlgn="base">
              <a:spcBef>
                <a:spcPts val="1200"/>
              </a:spcBef>
              <a:spcAft>
                <a:spcPts val="600"/>
              </a:spcAft>
              <a:buNone/>
            </a:pPr>
            <a:r>
              <a:rPr lang="en-US" sz="1800" b="1">
                <a:latin typeface="Courier New" pitchFamily="49" charset="0"/>
                <a:cs typeface="Courier New" pitchFamily="49" charset="0"/>
              </a:rPr>
              <a:t>SolidBrush blueBrush = new SolidBrush(Color.Blue);</a:t>
            </a:r>
          </a:p>
          <a:p>
            <a:pPr marL="0" indent="0" algn="just" fontAlgn="base">
              <a:spcBef>
                <a:spcPts val="1200"/>
              </a:spcBef>
              <a:spcAft>
                <a:spcPts val="600"/>
              </a:spcAft>
              <a:buNone/>
            </a:pPr>
            <a:r>
              <a:rPr lang="en-US" sz="1800" b="1">
                <a:latin typeface="Courier New" pitchFamily="49" charset="0"/>
                <a:cs typeface="Courier New" pitchFamily="49" charset="0"/>
              </a:rPr>
              <a:t>HatchBrush hatchBrush = new HatchBrush(HatchStyle.DashedVertical, 					Color.Black, Color.Green);</a:t>
            </a:r>
          </a:p>
          <a:p>
            <a:pPr marL="0" indent="0" algn="just" fontAlgn="base">
              <a:spcBef>
                <a:spcPts val="1200"/>
              </a:spcBef>
              <a:spcAft>
                <a:spcPts val="600"/>
              </a:spcAft>
              <a:buNone/>
            </a:pPr>
            <a:r>
              <a:rPr lang="en-US" sz="1800" b="1">
                <a:latin typeface="Courier New" pitchFamily="49" charset="0"/>
                <a:cs typeface="Courier New" pitchFamily="49" charset="0"/>
              </a:rPr>
              <a:t>Pen pn1 = new Pen( blueBrush, 3);</a:t>
            </a:r>
          </a:p>
          <a:p>
            <a:pPr marL="0" indent="0" algn="just" fontAlgn="base">
              <a:spcBef>
                <a:spcPts val="1200"/>
              </a:spcBef>
              <a:spcAft>
                <a:spcPts val="600"/>
              </a:spcAft>
              <a:buNone/>
            </a:pPr>
            <a:r>
              <a:rPr lang="en-US" sz="1800" b="1">
                <a:latin typeface="Courier New" pitchFamily="49" charset="0"/>
                <a:cs typeface="Courier New" pitchFamily="49" charset="0"/>
              </a:rPr>
              <a:t>Pen pn2 = new Pen(hatchBrush, 8);</a:t>
            </a:r>
          </a:p>
          <a:p>
            <a:pPr marL="0" indent="0" algn="just" fontAlgn="base">
              <a:spcBef>
                <a:spcPts val="1200"/>
              </a:spcBef>
              <a:spcAft>
                <a:spcPts val="600"/>
              </a:spcAft>
              <a:buNone/>
            </a:pPr>
            <a:r>
              <a:rPr lang="en-US" sz="1800" b="1">
                <a:latin typeface="Courier New" pitchFamily="49" charset="0"/>
                <a:cs typeface="Courier New" pitchFamily="49" charset="0"/>
              </a:rPr>
              <a:t>Pen pn3 = new Pen(Color.Red);</a:t>
            </a:r>
          </a:p>
        </p:txBody>
      </p:sp>
      <p:sp>
        <p:nvSpPr>
          <p:cNvPr id="7" name="Title 6"/>
          <p:cNvSpPr>
            <a:spLocks noGrp="1"/>
          </p:cNvSpPr>
          <p:nvPr>
            <p:ph type="title"/>
          </p:nvPr>
        </p:nvSpPr>
        <p:spPr>
          <a:xfrm>
            <a:off x="457200" y="0"/>
            <a:ext cx="8229600" cy="1143000"/>
          </a:xfrm>
        </p:spPr>
        <p:txBody>
          <a:bodyPr/>
          <a:lstStyle/>
          <a:p>
            <a:r>
              <a:rPr lang="en-US" b="1" smtClean="0"/>
              <a:t>Pen</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1400"/>
              </a:spcBef>
              <a:spcAft>
                <a:spcPts val="800"/>
              </a:spcAft>
            </a:pPr>
            <a:r>
              <a:rPr lang="en-US" sz="2400" smtClean="0">
                <a:latin typeface="Calibri (Body)"/>
              </a:rPr>
              <a:t>Có thể lấy các đối tương Pen thông qua lớp tính Pens. Lớp này có các thuộc tính trả về các loại Pen với các màu sắc thông thường.</a:t>
            </a:r>
          </a:p>
          <a:p>
            <a:pPr marL="0" indent="0" algn="just">
              <a:spcBef>
                <a:spcPts val="1400"/>
              </a:spcBef>
              <a:spcAft>
                <a:spcPts val="800"/>
              </a:spcAft>
              <a:buNone/>
            </a:pPr>
            <a:r>
              <a:rPr lang="en-US" sz="2400">
                <a:latin typeface="Calibri (Body)"/>
              </a:rPr>
              <a:t>Pen pn1 = Pens.Red;</a:t>
            </a:r>
          </a:p>
          <a:p>
            <a:pPr marL="0" indent="0" algn="just">
              <a:spcBef>
                <a:spcPts val="1400"/>
              </a:spcBef>
              <a:spcAft>
                <a:spcPts val="800"/>
              </a:spcAft>
              <a:buNone/>
            </a:pPr>
            <a:r>
              <a:rPr lang="en-US" sz="2400">
                <a:latin typeface="Calibri (Body)"/>
              </a:rPr>
              <a:t>Pen pn2 = Pens.Blue;</a:t>
            </a:r>
          </a:p>
          <a:p>
            <a:pPr marL="0" indent="0" algn="just">
              <a:spcBef>
                <a:spcPts val="1400"/>
              </a:spcBef>
              <a:spcAft>
                <a:spcPts val="800"/>
              </a:spcAft>
              <a:buNone/>
            </a:pPr>
            <a:r>
              <a:rPr lang="en-US" sz="2400">
                <a:latin typeface="Calibri (Body)"/>
              </a:rPr>
              <a:t>Pen pn3 = Pens.Green;</a:t>
            </a:r>
          </a:p>
        </p:txBody>
      </p:sp>
      <p:sp>
        <p:nvSpPr>
          <p:cNvPr id="7" name="Title 6"/>
          <p:cNvSpPr>
            <a:spLocks noGrp="1"/>
          </p:cNvSpPr>
          <p:nvPr>
            <p:ph type="title"/>
          </p:nvPr>
        </p:nvSpPr>
        <p:spPr>
          <a:xfrm>
            <a:off x="457200" y="0"/>
            <a:ext cx="8229600" cy="1143000"/>
          </a:xfrm>
        </p:spPr>
        <p:txBody>
          <a:bodyPr/>
          <a:lstStyle/>
          <a:p>
            <a:r>
              <a:rPr lang="en-US" b="1" smtClean="0"/>
              <a:t>Pen</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Tính chất LineCap của lớp Pen được sử dụng để xác định kiểu vẽ điểm đầu và điểm cuối của các dòng vẽ bởi Pen</a:t>
            </a:r>
          </a:p>
          <a:p>
            <a:pPr algn="just">
              <a:spcBef>
                <a:spcPts val="800"/>
              </a:spcBef>
              <a:spcAft>
                <a:spcPts val="800"/>
              </a:spcAft>
            </a:pPr>
            <a:r>
              <a:rPr lang="en-US" sz="2400" smtClean="0">
                <a:latin typeface="Calibri (Body)"/>
              </a:rPr>
              <a:t>GetLineCap(): trả về một enum LineCap</a:t>
            </a:r>
          </a:p>
          <a:p>
            <a:pPr algn="just">
              <a:spcBef>
                <a:spcPts val="800"/>
              </a:spcBef>
              <a:spcAft>
                <a:spcPts val="800"/>
              </a:spcAft>
            </a:pPr>
            <a:r>
              <a:rPr lang="en-US" sz="2400" smtClean="0">
                <a:latin typeface="Calibri (Body)"/>
              </a:rPr>
              <a:t>SetLineCap(): áp dụng một LineCap cho Pen</a:t>
            </a:r>
          </a:p>
        </p:txBody>
      </p:sp>
      <p:sp>
        <p:nvSpPr>
          <p:cNvPr id="7" name="Title 6"/>
          <p:cNvSpPr>
            <a:spLocks noGrp="1"/>
          </p:cNvSpPr>
          <p:nvPr>
            <p:ph type="title"/>
          </p:nvPr>
        </p:nvSpPr>
        <p:spPr>
          <a:xfrm>
            <a:off x="457200" y="0"/>
            <a:ext cx="8229600" cy="1143000"/>
          </a:xfrm>
        </p:spPr>
        <p:txBody>
          <a:bodyPr/>
          <a:lstStyle/>
          <a:p>
            <a:r>
              <a:rPr lang="en-US" b="1" smtClean="0"/>
              <a:t>LineCap</a:t>
            </a:r>
            <a:endParaRPr lang="en-US" b="1"/>
          </a:p>
        </p:txBody>
      </p:sp>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763000" cy="5410200"/>
          </a:xfrm>
        </p:spPr>
        <p:txBody>
          <a:bodyPr>
            <a:noAutofit/>
          </a:bodyPr>
          <a:lstStyle/>
          <a:p>
            <a:pPr algn="just">
              <a:spcBef>
                <a:spcPts val="600"/>
              </a:spcBef>
            </a:pPr>
            <a:r>
              <a:rPr lang="en-US" sz="2400">
                <a:latin typeface="Calibri (Body)"/>
              </a:rPr>
              <a:t>Một số kiểu LineCap:</a:t>
            </a:r>
          </a:p>
          <a:p>
            <a:pPr lvl="1" algn="just">
              <a:spcBef>
                <a:spcPts val="600"/>
              </a:spcBef>
              <a:buFont typeface="Wingdings" pitchFamily="2" charset="2"/>
              <a:buChar char="§"/>
            </a:pPr>
            <a:r>
              <a:rPr lang="en-US" sz="2200">
                <a:latin typeface="Calibri (Body)"/>
              </a:rPr>
              <a:t>Member</a:t>
            </a:r>
          </a:p>
          <a:p>
            <a:pPr lvl="1" algn="just">
              <a:spcBef>
                <a:spcPts val="600"/>
              </a:spcBef>
              <a:buFont typeface="Wingdings" pitchFamily="2" charset="2"/>
              <a:buChar char="§"/>
            </a:pPr>
            <a:r>
              <a:rPr lang="en-US" sz="2200">
                <a:latin typeface="Calibri (Body)"/>
              </a:rPr>
              <a:t>AnchorMask</a:t>
            </a:r>
          </a:p>
          <a:p>
            <a:pPr lvl="1" algn="just">
              <a:spcBef>
                <a:spcPts val="600"/>
              </a:spcBef>
              <a:buFont typeface="Wingdings" pitchFamily="2" charset="2"/>
              <a:buChar char="§"/>
            </a:pPr>
            <a:r>
              <a:rPr lang="en-US" sz="2200">
                <a:latin typeface="Calibri (Body)"/>
              </a:rPr>
              <a:t>ArrowAnchor</a:t>
            </a:r>
          </a:p>
          <a:p>
            <a:pPr lvl="1" algn="just">
              <a:spcBef>
                <a:spcPts val="600"/>
              </a:spcBef>
              <a:buFont typeface="Wingdings" pitchFamily="2" charset="2"/>
              <a:buChar char="§"/>
            </a:pPr>
            <a:r>
              <a:rPr lang="en-US" sz="2200">
                <a:latin typeface="Calibri (Body)"/>
              </a:rPr>
              <a:t>Custom</a:t>
            </a:r>
          </a:p>
          <a:p>
            <a:pPr lvl="1" algn="just">
              <a:spcBef>
                <a:spcPts val="600"/>
              </a:spcBef>
              <a:buFont typeface="Wingdings" pitchFamily="2" charset="2"/>
              <a:buChar char="§"/>
            </a:pPr>
            <a:r>
              <a:rPr lang="en-US" sz="2200">
                <a:latin typeface="Calibri (Body)"/>
              </a:rPr>
              <a:t>DiamondAnchor</a:t>
            </a:r>
          </a:p>
          <a:p>
            <a:pPr lvl="1" algn="just">
              <a:spcBef>
                <a:spcPts val="600"/>
              </a:spcBef>
              <a:buFont typeface="Wingdings" pitchFamily="2" charset="2"/>
              <a:buChar char="§"/>
            </a:pPr>
            <a:r>
              <a:rPr lang="en-US" sz="2200">
                <a:latin typeface="Calibri (Body)"/>
              </a:rPr>
              <a:t>Flat</a:t>
            </a:r>
          </a:p>
          <a:p>
            <a:pPr lvl="1" algn="just">
              <a:spcBef>
                <a:spcPts val="600"/>
              </a:spcBef>
              <a:buFont typeface="Wingdings" pitchFamily="2" charset="2"/>
              <a:buChar char="§"/>
            </a:pPr>
            <a:r>
              <a:rPr lang="en-US" sz="2200">
                <a:latin typeface="Calibri (Body)"/>
              </a:rPr>
              <a:t>NoAnchor</a:t>
            </a:r>
          </a:p>
          <a:p>
            <a:pPr lvl="1" algn="just">
              <a:spcBef>
                <a:spcPts val="600"/>
              </a:spcBef>
              <a:buFont typeface="Wingdings" pitchFamily="2" charset="2"/>
              <a:buChar char="§"/>
            </a:pPr>
            <a:r>
              <a:rPr lang="en-US" sz="2200">
                <a:latin typeface="Calibri (Body)"/>
              </a:rPr>
              <a:t>Round</a:t>
            </a:r>
          </a:p>
          <a:p>
            <a:pPr lvl="1" algn="just">
              <a:spcBef>
                <a:spcPts val="600"/>
              </a:spcBef>
              <a:buFont typeface="Wingdings" pitchFamily="2" charset="2"/>
              <a:buChar char="§"/>
            </a:pPr>
            <a:r>
              <a:rPr lang="en-US" sz="2200">
                <a:latin typeface="Calibri (Body)"/>
              </a:rPr>
              <a:t>RoundAnchor</a:t>
            </a:r>
          </a:p>
          <a:p>
            <a:pPr lvl="1" algn="just">
              <a:spcBef>
                <a:spcPts val="600"/>
              </a:spcBef>
              <a:buFont typeface="Wingdings" pitchFamily="2" charset="2"/>
              <a:buChar char="§"/>
            </a:pPr>
            <a:r>
              <a:rPr lang="en-US" sz="2200">
                <a:latin typeface="Calibri (Body)"/>
              </a:rPr>
              <a:t>Square</a:t>
            </a:r>
          </a:p>
          <a:p>
            <a:pPr lvl="1" algn="just">
              <a:spcBef>
                <a:spcPts val="600"/>
              </a:spcBef>
              <a:buFont typeface="Wingdings" pitchFamily="2" charset="2"/>
              <a:buChar char="§"/>
            </a:pPr>
            <a:r>
              <a:rPr lang="en-US" sz="2200">
                <a:latin typeface="Calibri (Body)"/>
              </a:rPr>
              <a:t>SquareAnchor</a:t>
            </a:r>
          </a:p>
          <a:p>
            <a:pPr lvl="1" algn="just">
              <a:spcBef>
                <a:spcPts val="600"/>
              </a:spcBef>
              <a:buFont typeface="Wingdings" pitchFamily="2" charset="2"/>
              <a:buChar char="§"/>
            </a:pPr>
            <a:r>
              <a:rPr lang="en-US" sz="2200">
                <a:latin typeface="Calibri (Body)"/>
              </a:rPr>
              <a:t>Triangle</a:t>
            </a:r>
          </a:p>
          <a:p>
            <a:pPr algn="just">
              <a:spcBef>
                <a:spcPts val="600"/>
              </a:spcBef>
            </a:pPr>
            <a:endParaRPr lang="en-US" sz="28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LineCap</a:t>
            </a:r>
            <a:endParaRPr lang="en-US" b="1"/>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942" y="1371600"/>
            <a:ext cx="3410857" cy="526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404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Flat</a:t>
            </a:r>
            <a:endParaRPr lang="en-US" sz="2400">
              <a:latin typeface="Calibri (Body)"/>
            </a:endParaRPr>
          </a:p>
          <a:p>
            <a:pPr algn="just">
              <a:spcBef>
                <a:spcPts val="800"/>
              </a:spcBef>
              <a:spcAft>
                <a:spcPts val="800"/>
              </a:spcAft>
            </a:pPr>
            <a:r>
              <a:rPr lang="en-US" sz="2400" smtClean="0">
                <a:latin typeface="Calibri (Body)"/>
              </a:rPr>
              <a:t>Round</a:t>
            </a:r>
            <a:endParaRPr lang="en-US" sz="2400">
              <a:latin typeface="Calibri (Body)"/>
            </a:endParaRPr>
          </a:p>
          <a:p>
            <a:pPr algn="just">
              <a:spcBef>
                <a:spcPts val="800"/>
              </a:spcBef>
              <a:spcAft>
                <a:spcPts val="800"/>
              </a:spcAft>
            </a:pPr>
            <a:r>
              <a:rPr lang="en-US" sz="2400" smtClean="0">
                <a:latin typeface="Calibri (Body)"/>
              </a:rPr>
              <a:t>Triangle</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DashCap</a:t>
            </a:r>
            <a:endParaRPr lang="en-US" b="1"/>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23216"/>
            <a:ext cx="4876800" cy="387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7126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a:latin typeface="Calibri (Body)"/>
              </a:rPr>
              <a:t>Custom</a:t>
            </a:r>
          </a:p>
          <a:p>
            <a:pPr algn="just">
              <a:spcBef>
                <a:spcPts val="800"/>
              </a:spcBef>
              <a:spcAft>
                <a:spcPts val="800"/>
              </a:spcAft>
            </a:pPr>
            <a:r>
              <a:rPr lang="en-US" sz="2400">
                <a:latin typeface="Calibri (Body)"/>
              </a:rPr>
              <a:t>Dash</a:t>
            </a:r>
          </a:p>
          <a:p>
            <a:pPr algn="just">
              <a:spcBef>
                <a:spcPts val="800"/>
              </a:spcBef>
              <a:spcAft>
                <a:spcPts val="800"/>
              </a:spcAft>
            </a:pPr>
            <a:r>
              <a:rPr lang="en-US" sz="2400">
                <a:latin typeface="Calibri (Body)"/>
              </a:rPr>
              <a:t>DashDot</a:t>
            </a:r>
          </a:p>
          <a:p>
            <a:pPr algn="just">
              <a:spcBef>
                <a:spcPts val="800"/>
              </a:spcBef>
              <a:spcAft>
                <a:spcPts val="800"/>
              </a:spcAft>
            </a:pPr>
            <a:r>
              <a:rPr lang="en-US" sz="2400">
                <a:latin typeface="Calibri (Body)"/>
              </a:rPr>
              <a:t>DashDotDot</a:t>
            </a:r>
          </a:p>
          <a:p>
            <a:pPr algn="just">
              <a:spcBef>
                <a:spcPts val="800"/>
              </a:spcBef>
              <a:spcAft>
                <a:spcPts val="800"/>
              </a:spcAft>
            </a:pPr>
            <a:r>
              <a:rPr lang="en-US" sz="2400">
                <a:latin typeface="Calibri (Body)"/>
              </a:rPr>
              <a:t>Dot</a:t>
            </a:r>
          </a:p>
          <a:p>
            <a:pPr algn="just">
              <a:spcBef>
                <a:spcPts val="800"/>
              </a:spcBef>
              <a:spcAft>
                <a:spcPts val="800"/>
              </a:spcAft>
            </a:pPr>
            <a:r>
              <a:rPr lang="en-US" sz="2400">
                <a:latin typeface="Calibri (Body)"/>
              </a:rPr>
              <a:t>Solid</a:t>
            </a:r>
          </a:p>
        </p:txBody>
      </p:sp>
      <p:sp>
        <p:nvSpPr>
          <p:cNvPr id="7" name="Title 6"/>
          <p:cNvSpPr>
            <a:spLocks noGrp="1"/>
          </p:cNvSpPr>
          <p:nvPr>
            <p:ph type="title"/>
          </p:nvPr>
        </p:nvSpPr>
        <p:spPr>
          <a:xfrm>
            <a:off x="457200" y="0"/>
            <a:ext cx="8229600" cy="1143000"/>
          </a:xfrm>
        </p:spPr>
        <p:txBody>
          <a:bodyPr/>
          <a:lstStyle/>
          <a:p>
            <a:r>
              <a:rPr lang="en-US" b="1" smtClean="0"/>
              <a:t>DashStyles</a:t>
            </a:r>
            <a:endParaRPr lang="en-US" b="1"/>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42143"/>
            <a:ext cx="57245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9100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Pen pen = new Pen(Color.Green);</a:t>
            </a:r>
          </a:p>
          <a:p>
            <a:pPr marL="0" indent="0" algn="just" fontAlgn="base">
              <a:spcBef>
                <a:spcPts val="800"/>
              </a:spcBef>
              <a:buNone/>
            </a:pPr>
            <a:r>
              <a:rPr lang="en-US" sz="1800" b="1">
                <a:latin typeface="Courier New" pitchFamily="49" charset="0"/>
                <a:cs typeface="Courier New" pitchFamily="49" charset="0"/>
              </a:rPr>
              <a:t>pen.Width = 4.0F;</a:t>
            </a:r>
          </a:p>
          <a:p>
            <a:pPr marL="0" indent="0" algn="just" fontAlgn="base">
              <a:spcBef>
                <a:spcPts val="800"/>
              </a:spcBef>
              <a:buNone/>
            </a:pPr>
            <a:r>
              <a:rPr lang="en-US" sz="1800" b="1">
                <a:latin typeface="Courier New" pitchFamily="49" charset="0"/>
                <a:cs typeface="Courier New" pitchFamily="49" charset="0"/>
              </a:rPr>
              <a:t>pen.StartCap = LineCap.RoundAnchor;</a:t>
            </a:r>
          </a:p>
          <a:p>
            <a:pPr marL="0" indent="0" algn="just" fontAlgn="base">
              <a:spcBef>
                <a:spcPts val="800"/>
              </a:spcBef>
              <a:buNone/>
            </a:pPr>
            <a:r>
              <a:rPr lang="en-US" sz="1800" b="1">
                <a:latin typeface="Courier New" pitchFamily="49" charset="0"/>
                <a:cs typeface="Courier New" pitchFamily="49" charset="0"/>
              </a:rPr>
              <a:t>pen.EndCap = LineCap.ArrowAnchor;</a:t>
            </a:r>
          </a:p>
          <a:p>
            <a:pPr marL="0" indent="0" algn="just" fontAlgn="base">
              <a:spcBef>
                <a:spcPts val="800"/>
              </a:spcBef>
              <a:buNone/>
            </a:pPr>
            <a:r>
              <a:rPr lang="en-US" sz="1800" b="1">
                <a:latin typeface="Courier New" pitchFamily="49" charset="0"/>
                <a:cs typeface="Courier New" pitchFamily="49" charset="0"/>
              </a:rPr>
              <a:t>pen.DashStyle = DashStyle.Dot;</a:t>
            </a:r>
          </a:p>
          <a:p>
            <a:pPr marL="0" indent="0" algn="just" fontAlgn="base">
              <a:spcBef>
                <a:spcPts val="800"/>
              </a:spcBef>
              <a:buNone/>
            </a:pP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g.DrawLine(pen, 20.0F, 20.0F, 200.0F, 240.0F);</a:t>
            </a:r>
          </a:p>
          <a:p>
            <a:pPr marL="0" indent="0" algn="just" fontAlgn="base">
              <a:spcBef>
                <a:spcPts val="800"/>
              </a:spcBef>
              <a:buNone/>
            </a:pPr>
            <a:r>
              <a:rPr lang="en-US" sz="1800" b="1">
                <a:latin typeface="Courier New" pitchFamily="49" charset="0"/>
                <a:cs typeface="Courier New" pitchFamily="49" charset="0"/>
              </a:rPr>
              <a:t>g.DrawLine(pen, 200.0F, 240.0F, 160.0F, 20.0F);</a:t>
            </a:r>
          </a:p>
          <a:p>
            <a:pPr marL="0" indent="0" algn="just" fontAlgn="base">
              <a:spcBef>
                <a:spcPts val="800"/>
              </a:spcBef>
              <a:buNone/>
            </a:pP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pen.DashStyle = DashStyle.Dash;</a:t>
            </a:r>
          </a:p>
          <a:p>
            <a:pPr marL="0" indent="0" algn="just" fontAlgn="base">
              <a:spcBef>
                <a:spcPts val="800"/>
              </a:spcBef>
              <a:buNone/>
            </a:pPr>
            <a:r>
              <a:rPr lang="en-US" sz="1800" b="1">
                <a:latin typeface="Courier New" pitchFamily="49" charset="0"/>
                <a:cs typeface="Courier New" pitchFamily="49" charset="0"/>
              </a:rPr>
              <a:t>Rectangle rect = new Rectangle(10, 10, 220, 260);</a:t>
            </a:r>
          </a:p>
          <a:p>
            <a:pPr marL="0" indent="0" algn="just" fontAlgn="base">
              <a:spcBef>
                <a:spcPts val="800"/>
              </a:spcBef>
              <a:buNone/>
            </a:pPr>
            <a:r>
              <a:rPr lang="en-US" sz="1800" b="1">
                <a:latin typeface="Courier New" pitchFamily="49" charset="0"/>
                <a:cs typeface="Courier New" pitchFamily="49" charset="0"/>
              </a:rPr>
              <a:t>g.DrawRectangle(pen, rect);</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8949100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804219"/>
            <a:ext cx="3381375" cy="376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9169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sp>
        <p:nvSpPr>
          <p:cNvPr id="4" name="Rectangle 3"/>
          <p:cNvSpPr txBox="1">
            <a:spLocks noChangeArrowheads="1"/>
          </p:cNvSpPr>
          <p:nvPr/>
        </p:nvSpPr>
        <p:spPr>
          <a:xfrm>
            <a:off x="381000" y="1377950"/>
            <a:ext cx="85344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b="0">
                <a:latin typeface="Calibri (Body)"/>
                <a:cs typeface="Calibri" pitchFamily="34" charset="0"/>
              </a:rPr>
              <a:t>Region: một vùng được tạo ra bằng các phép kết giữa các hình chữ nhật hoặc path. Region thường được dùng cho “hit-test” hoặc “clipping”</a:t>
            </a:r>
          </a:p>
          <a:p>
            <a:pPr marL="0" indent="0" algn="just">
              <a:buNone/>
            </a:pPr>
            <a:endParaRPr lang="en-US" sz="2800">
              <a:latin typeface="Calibri (Body)"/>
              <a:cs typeface="Calibri" pitchFamily="34" charset="0"/>
            </a:endParaRPr>
          </a:p>
        </p:txBody>
      </p:sp>
      <p:pic>
        <p:nvPicPr>
          <p:cNvPr id="5" name="Picture 4" descr="Reg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294" y="3054350"/>
            <a:ext cx="180535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egi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291" y="3054350"/>
            <a:ext cx="3610709"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85800" y="4724400"/>
            <a:ext cx="3774831" cy="1158875"/>
          </a:xfrm>
          <a:prstGeom prst="rect">
            <a:avLst/>
          </a:prstGeom>
          <a:noFill/>
          <a:ln>
            <a:no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b="1"/>
              <a:t>System.Drawing.Drawing2D</a:t>
            </a:r>
          </a:p>
          <a:p>
            <a:pPr>
              <a:spcBef>
                <a:spcPct val="50000"/>
              </a:spcBef>
            </a:pPr>
            <a:r>
              <a:rPr lang="en-US" sz="2000"/>
              <a:t>Region.Intersect, Union, Xor, Exclude, Complement</a:t>
            </a:r>
          </a:p>
        </p:txBody>
      </p:sp>
    </p:spTree>
    <p:extLst>
      <p:ext uri="{BB962C8B-B14F-4D97-AF65-F5344CB8AC3E}">
        <p14:creationId xmlns:p14="http://schemas.microsoft.com/office/powerpoint/2010/main" val="1638140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r>
              <a:rPr lang="en-US" sz="2800">
                <a:latin typeface="Calibri (Body)"/>
                <a:cs typeface="Calibri" pitchFamily="34" charset="0"/>
              </a:rPr>
              <a:t>Color</a:t>
            </a:r>
          </a:p>
          <a:p>
            <a:r>
              <a:rPr lang="en-US" sz="2800">
                <a:latin typeface="Calibri (Body)"/>
                <a:cs typeface="Calibri" pitchFamily="34" charset="0"/>
              </a:rPr>
              <a:t>Point, PointF</a:t>
            </a:r>
          </a:p>
          <a:p>
            <a:r>
              <a:rPr lang="en-US" sz="2800">
                <a:latin typeface="Calibri (Body)"/>
                <a:cs typeface="Calibri" pitchFamily="34" charset="0"/>
              </a:rPr>
              <a:t>Rectangle, RectangleF</a:t>
            </a:r>
          </a:p>
          <a:p>
            <a:r>
              <a:rPr lang="en-US" sz="2800">
                <a:latin typeface="Calibri (Body)"/>
                <a:cs typeface="Calibri" pitchFamily="34" charset="0"/>
              </a:rPr>
              <a:t>Size, </a:t>
            </a:r>
            <a:r>
              <a:rPr lang="en-US" sz="2800" smtClean="0">
                <a:latin typeface="Calibri (Body)"/>
                <a:cs typeface="Calibri" pitchFamily="34" charset="0"/>
              </a:rPr>
              <a:t>SizeF</a:t>
            </a:r>
          </a:p>
        </p:txBody>
      </p:sp>
      <p:sp>
        <p:nvSpPr>
          <p:cNvPr id="7" name="Title 6"/>
          <p:cNvSpPr>
            <a:spLocks noGrp="1"/>
          </p:cNvSpPr>
          <p:nvPr>
            <p:ph type="title"/>
          </p:nvPr>
        </p:nvSpPr>
        <p:spPr>
          <a:xfrm>
            <a:off x="457200" y="0"/>
            <a:ext cx="8229600" cy="1143000"/>
          </a:xfrm>
        </p:spPr>
        <p:txBody>
          <a:bodyPr/>
          <a:lstStyle/>
          <a:p>
            <a:r>
              <a:rPr lang="en-US" b="1"/>
              <a:t>Một số </a:t>
            </a:r>
            <a:r>
              <a:rPr lang="en-US" b="1" smtClean="0"/>
              <a:t>đối tượng cơ bản của GDI+</a:t>
            </a:r>
            <a:endParaRPr lang="en-US" b="1"/>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600200"/>
            <a:ext cx="2789238"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683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algn="just">
              <a:spcBef>
                <a:spcPts val="800"/>
              </a:spcBef>
              <a:spcAft>
                <a:spcPts val="800"/>
              </a:spcAft>
            </a:pPr>
            <a:r>
              <a:rPr lang="en-US" sz="2400" smtClean="0">
                <a:latin typeface="Calibri (Body)"/>
              </a:rPr>
              <a:t>Một số phương thức áp dụng giữa các region</a:t>
            </a:r>
          </a:p>
          <a:p>
            <a:pPr lvl="1" algn="just">
              <a:spcBef>
                <a:spcPts val="800"/>
              </a:spcBef>
              <a:spcAft>
                <a:spcPts val="800"/>
              </a:spcAft>
              <a:buFont typeface="Wingdings" pitchFamily="2" charset="2"/>
              <a:buChar char="§"/>
            </a:pPr>
            <a:r>
              <a:rPr lang="en-US" sz="2000" smtClean="0">
                <a:latin typeface="Calibri (Body)"/>
              </a:rPr>
              <a:t>Region1.Complement(Region2): lấy vùng nằm ở Region 2 và không thuộc Region 1</a:t>
            </a:r>
          </a:p>
          <a:p>
            <a:pPr lvl="1" algn="just">
              <a:spcBef>
                <a:spcPts val="800"/>
              </a:spcBef>
              <a:spcAft>
                <a:spcPts val="800"/>
              </a:spcAft>
              <a:buFont typeface="Wingdings" pitchFamily="2" charset="2"/>
              <a:buChar char="§"/>
            </a:pPr>
            <a:r>
              <a:rPr lang="en-US" sz="2000" smtClean="0">
                <a:latin typeface="Calibri (Body)"/>
              </a:rPr>
              <a:t>Region1.Exclude(Region2): lấy vùng ở Region 1 và không thuộc Region 2</a:t>
            </a:r>
          </a:p>
          <a:p>
            <a:pPr lvl="1" algn="just">
              <a:spcBef>
                <a:spcPts val="800"/>
              </a:spcBef>
              <a:spcAft>
                <a:spcPts val="800"/>
              </a:spcAft>
              <a:buFont typeface="Wingdings" pitchFamily="2" charset="2"/>
              <a:buChar char="§"/>
            </a:pPr>
            <a:r>
              <a:rPr lang="en-US" sz="2000" smtClean="0">
                <a:latin typeface="Calibri (Body)"/>
              </a:rPr>
              <a:t>Region1.Union(Region2): lấy vùng hợp của 2 Region</a:t>
            </a:r>
          </a:p>
          <a:p>
            <a:pPr lvl="1" algn="just">
              <a:spcBef>
                <a:spcPts val="800"/>
              </a:spcBef>
              <a:spcAft>
                <a:spcPts val="800"/>
              </a:spcAft>
              <a:buFont typeface="Wingdings" pitchFamily="2" charset="2"/>
              <a:buChar char="§"/>
            </a:pPr>
            <a:r>
              <a:rPr lang="en-US" sz="2000" smtClean="0">
                <a:latin typeface="Calibri (Body)"/>
              </a:rPr>
              <a:t>Region1.Xor(Region2): Lấy vùng hợp của 2 Region và bỏ phần giao giữa hai Region</a:t>
            </a:r>
          </a:p>
          <a:p>
            <a:pPr lvl="1" algn="just">
              <a:spcBef>
                <a:spcPts val="800"/>
              </a:spcBef>
              <a:spcAft>
                <a:spcPts val="800"/>
              </a:spcAft>
              <a:buFont typeface="Wingdings" pitchFamily="2" charset="2"/>
              <a:buChar char="§"/>
            </a:pPr>
            <a:r>
              <a:rPr lang="en-US" sz="2000" smtClean="0">
                <a:latin typeface="Calibri (Body)"/>
              </a:rPr>
              <a:t>Region1.Intersect(Region2): Lấy vùng giao giữa 2 Region</a:t>
            </a:r>
            <a:endParaRPr lang="en-US" sz="200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lvl="1" algn="just">
              <a:spcBef>
                <a:spcPts val="800"/>
              </a:spcBef>
              <a:spcAft>
                <a:spcPts val="800"/>
              </a:spcAft>
              <a:buFont typeface="Wingdings" pitchFamily="2" charset="2"/>
              <a:buChar char="§"/>
            </a:pPr>
            <a:endParaRPr lang="en-US" sz="2000" smtClean="0">
              <a:latin typeface="Calibri (Body)"/>
            </a:endParaRPr>
          </a:p>
          <a:p>
            <a:pPr lvl="1" algn="just">
              <a:spcBef>
                <a:spcPts val="800"/>
              </a:spcBef>
              <a:spcAft>
                <a:spcPts val="800"/>
              </a:spcAft>
              <a:buFont typeface="Wingdings" pitchFamily="2" charset="2"/>
              <a:buChar char="§"/>
            </a:pPr>
            <a:endParaRPr lang="en-US" sz="20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spTree>
    <p:extLst>
      <p:ext uri="{BB962C8B-B14F-4D97-AF65-F5344CB8AC3E}">
        <p14:creationId xmlns:p14="http://schemas.microsoft.com/office/powerpoint/2010/main" val="8949100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1800" b="1">
                <a:latin typeface="Courier New" pitchFamily="49" charset="0"/>
                <a:cs typeface="Courier New" pitchFamily="49" charset="0"/>
              </a:rPr>
              <a:t>Graphics g = e.Graphics;</a:t>
            </a:r>
          </a:p>
          <a:p>
            <a:pPr marL="0" indent="0" algn="just" fontAlgn="base">
              <a:spcBef>
                <a:spcPts val="800"/>
              </a:spcBef>
              <a:buNone/>
            </a:pPr>
            <a:r>
              <a:rPr lang="en-US" sz="1800" b="1">
                <a:latin typeface="Courier New" pitchFamily="49" charset="0"/>
                <a:cs typeface="Courier New" pitchFamily="49" charset="0"/>
              </a:rPr>
              <a:t>Rectangle rect1 = new Rectangle(10, 10, 120, 140);</a:t>
            </a:r>
          </a:p>
          <a:p>
            <a:pPr marL="0" indent="0" algn="just" fontAlgn="base">
              <a:spcBef>
                <a:spcPts val="800"/>
              </a:spcBef>
              <a:buNone/>
            </a:pPr>
            <a:r>
              <a:rPr lang="en-US" sz="1800" b="1">
                <a:latin typeface="Courier New" pitchFamily="49" charset="0"/>
                <a:cs typeface="Courier New" pitchFamily="49" charset="0"/>
              </a:rPr>
              <a:t>Rectangle rect2 = new Rectangle(80, 50, 160, 200);</a:t>
            </a:r>
          </a:p>
          <a:p>
            <a:pPr marL="0" indent="0" algn="just" fontAlgn="base">
              <a:spcBef>
                <a:spcPts val="800"/>
              </a:spcBef>
              <a:buNone/>
            </a:pPr>
            <a:r>
              <a:rPr lang="en-US" sz="1800" b="1">
                <a:latin typeface="Courier New" pitchFamily="49" charset="0"/>
                <a:cs typeface="Courier New" pitchFamily="49" charset="0"/>
              </a:rPr>
              <a:t>Region rgn1 = new Region(rect1);</a:t>
            </a:r>
          </a:p>
          <a:p>
            <a:pPr marL="0" indent="0" algn="just" fontAlgn="base">
              <a:spcBef>
                <a:spcPts val="800"/>
              </a:spcBef>
              <a:buNone/>
            </a:pPr>
            <a:r>
              <a:rPr lang="en-US" sz="1800" b="1">
                <a:latin typeface="Courier New" pitchFamily="49" charset="0"/>
                <a:cs typeface="Courier New" pitchFamily="49" charset="0"/>
              </a:rPr>
              <a:t>Region rgn2 = new Region(rect2);</a:t>
            </a:r>
          </a:p>
          <a:p>
            <a:pPr marL="0" indent="0" algn="just" fontAlgn="base">
              <a:spcBef>
                <a:spcPts val="800"/>
              </a:spcBef>
              <a:buNone/>
            </a:pPr>
            <a:r>
              <a:rPr lang="en-US" sz="1800" b="1">
                <a:latin typeface="Courier New" pitchFamily="49" charset="0"/>
                <a:cs typeface="Courier New" pitchFamily="49" charset="0"/>
              </a:rPr>
              <a:t>g.DrawRectangle(Pens.Green, rect1);</a:t>
            </a:r>
          </a:p>
          <a:p>
            <a:pPr marL="0" indent="0" algn="just" fontAlgn="base">
              <a:spcBef>
                <a:spcPts val="800"/>
              </a:spcBef>
              <a:buNone/>
            </a:pPr>
            <a:r>
              <a:rPr lang="en-US" sz="1800" b="1">
                <a:latin typeface="Courier New" pitchFamily="49" charset="0"/>
                <a:cs typeface="Courier New" pitchFamily="49" charset="0"/>
              </a:rPr>
              <a:t>g.DrawRectangle(Pens.Black, rect2);</a:t>
            </a:r>
          </a:p>
          <a:p>
            <a:pPr marL="0" indent="0" algn="just" fontAlgn="base">
              <a:spcBef>
                <a:spcPts val="800"/>
              </a:spcBef>
              <a:buNone/>
            </a:pPr>
            <a:r>
              <a:rPr lang="en-US" sz="1800" b="1">
                <a:solidFill>
                  <a:schemeClr val="tx2">
                    <a:lumMod val="60000"/>
                    <a:lumOff val="40000"/>
                  </a:schemeClr>
                </a:solidFill>
                <a:latin typeface="Courier New" pitchFamily="49" charset="0"/>
                <a:cs typeface="Courier New" pitchFamily="49" charset="0"/>
              </a:rPr>
              <a:t>rgn1.Complement(rgn2);</a:t>
            </a:r>
          </a:p>
          <a:p>
            <a:pPr marL="0" indent="0" algn="just" fontAlgn="base">
              <a:spcBef>
                <a:spcPts val="800"/>
              </a:spcBef>
              <a:buNone/>
            </a:pPr>
            <a:r>
              <a:rPr lang="en-US" sz="1800" b="1">
                <a:latin typeface="Courier New" pitchFamily="49" charset="0"/>
                <a:cs typeface="Courier New" pitchFamily="49" charset="0"/>
              </a:rPr>
              <a:t>g.FillRegion(Brushes.Blue, rgn1);</a:t>
            </a:r>
          </a:p>
          <a:p>
            <a:pPr marL="0" indent="0" algn="just" fontAlgn="base">
              <a:spcBef>
                <a:spcPts val="800"/>
              </a:spcBef>
              <a:buNone/>
            </a:pPr>
            <a:r>
              <a:rPr lang="en-US" sz="1800" b="1">
                <a:latin typeface="Courier New" pitchFamily="49" charset="0"/>
                <a:cs typeface="Courier New" pitchFamily="49" charset="0"/>
              </a:rPr>
              <a:t>g.Dispose();</a:t>
            </a:r>
          </a:p>
        </p:txBody>
      </p:sp>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276600"/>
            <a:ext cx="31623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3256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496457"/>
            <a:ext cx="342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496457"/>
            <a:ext cx="3352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1781145"/>
            <a:ext cx="2661498"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rgn1.Exclude(rgn2);</a:t>
            </a:r>
          </a:p>
        </p:txBody>
      </p:sp>
      <p:sp>
        <p:nvSpPr>
          <p:cNvPr id="4" name="Rectangle 3"/>
          <p:cNvSpPr/>
          <p:nvPr/>
        </p:nvSpPr>
        <p:spPr>
          <a:xfrm>
            <a:off x="5105400" y="1781145"/>
            <a:ext cx="2456313"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rgn1.Union(rgn2</a:t>
            </a:r>
            <a:r>
              <a:rPr lang="en-US" sz="2400">
                <a:latin typeface="+mn-lt"/>
                <a:cs typeface="+mn-cs"/>
              </a:rPr>
              <a:t>);</a:t>
            </a:r>
          </a:p>
        </p:txBody>
      </p:sp>
    </p:spTree>
    <p:extLst>
      <p:ext uri="{BB962C8B-B14F-4D97-AF65-F5344CB8AC3E}">
        <p14:creationId xmlns:p14="http://schemas.microsoft.com/office/powerpoint/2010/main" val="21203256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Region</a:t>
            </a:r>
            <a:endParaRPr lang="en-US" b="1"/>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34671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314" y="2438400"/>
            <a:ext cx="34671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82914" y="1538514"/>
            <a:ext cx="2125710"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rgn1.Xor(rgn2</a:t>
            </a:r>
            <a:r>
              <a:rPr lang="en-US" sz="2400">
                <a:latin typeface="+mn-lt"/>
                <a:cs typeface="+mn-cs"/>
              </a:rPr>
              <a:t>);</a:t>
            </a:r>
          </a:p>
        </p:txBody>
      </p:sp>
      <p:sp>
        <p:nvSpPr>
          <p:cNvPr id="4" name="Rectangle 3"/>
          <p:cNvSpPr/>
          <p:nvPr/>
        </p:nvSpPr>
        <p:spPr>
          <a:xfrm>
            <a:off x="5152784" y="1569291"/>
            <a:ext cx="2810385" cy="461665"/>
          </a:xfrm>
          <a:prstGeom prst="rect">
            <a:avLst/>
          </a:prstGeom>
        </p:spPr>
        <p:txBody>
          <a:bodyPr wrap="none">
            <a:spAutoFit/>
          </a:bodyPr>
          <a:lstStyle/>
          <a:p>
            <a:pPr>
              <a:spcBef>
                <a:spcPct val="20000"/>
              </a:spcBef>
            </a:pPr>
            <a:r>
              <a:rPr lang="en-US" sz="2400">
                <a:solidFill>
                  <a:schemeClr val="tx2">
                    <a:lumMod val="60000"/>
                    <a:lumOff val="40000"/>
                  </a:schemeClr>
                </a:solidFill>
                <a:latin typeface="+mn-lt"/>
                <a:cs typeface="+mn-cs"/>
              </a:rPr>
              <a:t>rgn1.Intersect(rgn2</a:t>
            </a:r>
            <a:r>
              <a:rPr lang="en-US" sz="2400">
                <a:latin typeface="+mn-lt"/>
                <a:cs typeface="+mn-cs"/>
              </a:rPr>
              <a:t>);</a:t>
            </a:r>
          </a:p>
        </p:txBody>
      </p:sp>
    </p:spTree>
    <p:extLst>
      <p:ext uri="{BB962C8B-B14F-4D97-AF65-F5344CB8AC3E}">
        <p14:creationId xmlns:p14="http://schemas.microsoft.com/office/powerpoint/2010/main" val="21203256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Clipping</a:t>
            </a:r>
            <a:endParaRPr lang="en-US" b="1"/>
          </a:p>
        </p:txBody>
      </p:sp>
      <p:sp>
        <p:nvSpPr>
          <p:cNvPr id="4" name="Text Box 7"/>
          <p:cNvSpPr txBox="1">
            <a:spLocks noChangeArrowheads="1"/>
          </p:cNvSpPr>
          <p:nvPr/>
        </p:nvSpPr>
        <p:spPr bwMode="auto">
          <a:xfrm>
            <a:off x="809625" y="4526340"/>
            <a:ext cx="4676775" cy="1569660"/>
          </a:xfrm>
          <a:prstGeom prst="rect">
            <a:avLst/>
          </a:prstGeom>
          <a:noFill/>
          <a:ln>
            <a:noFill/>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b="1"/>
              <a:t>Graphics.SetClip(</a:t>
            </a:r>
            <a:r>
              <a:rPr lang="en-US" b="1">
                <a:solidFill>
                  <a:schemeClr val="accent2"/>
                </a:solidFill>
              </a:rPr>
              <a:t>&lt;region&gt;</a:t>
            </a:r>
            <a:r>
              <a:rPr lang="en-US" b="1"/>
              <a:t>)</a:t>
            </a:r>
          </a:p>
          <a:p>
            <a:pPr>
              <a:spcBef>
                <a:spcPct val="50000"/>
              </a:spcBef>
            </a:pPr>
            <a:r>
              <a:rPr lang="en-US"/>
              <a:t>Graphics.SetClip(&lt;path&gt;)</a:t>
            </a:r>
          </a:p>
          <a:p>
            <a:pPr>
              <a:spcBef>
                <a:spcPct val="50000"/>
              </a:spcBef>
            </a:pPr>
            <a:r>
              <a:rPr lang="en-US"/>
              <a:t>Graphics.SetClip(&lt;rectangle</a:t>
            </a:r>
            <a:r>
              <a:rPr lang="en-US" smtClean="0"/>
              <a:t>&gt;)</a:t>
            </a:r>
            <a:endParaRPr lang="en-US"/>
          </a:p>
        </p:txBody>
      </p:sp>
      <p:pic>
        <p:nvPicPr>
          <p:cNvPr id="5" name="Picture 8" descr="cli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2332037"/>
            <a:ext cx="17526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li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630488"/>
            <a:ext cx="3816350" cy="1255712"/>
          </a:xfrm>
          <a:prstGeom prst="rect">
            <a:avLst/>
          </a:prstGeom>
          <a:noFill/>
          <a:ln>
            <a:noFill/>
          </a:ln>
        </p:spPr>
      </p:pic>
      <p:sp>
        <p:nvSpPr>
          <p:cNvPr id="8" name="Rectangle 3"/>
          <p:cNvSpPr txBox="1">
            <a:spLocks noChangeArrowheads="1"/>
          </p:cNvSpPr>
          <p:nvPr/>
        </p:nvSpPr>
        <p:spPr>
          <a:xfrm>
            <a:off x="304800" y="1371600"/>
            <a:ext cx="8534400" cy="914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b="0">
                <a:latin typeface="Calibri (Body)"/>
                <a:cs typeface="Calibri" pitchFamily="34" charset="0"/>
              </a:rPr>
              <a:t>Clipping: giới hạn các hình vẽ vào trong một region, path hoặc rectangle</a:t>
            </a:r>
            <a:endParaRPr lang="en-US" sz="2400" b="0">
              <a:latin typeface="Calibri (Body)"/>
              <a:cs typeface="Calibri" pitchFamily="34" charset="0"/>
            </a:endParaRPr>
          </a:p>
          <a:p>
            <a:pPr marL="609600" indent="-609600">
              <a:buFontTx/>
              <a:buNone/>
            </a:pPr>
            <a:endParaRPr lang="en-US" sz="2800" b="1" smtClean="0"/>
          </a:p>
        </p:txBody>
      </p:sp>
    </p:spTree>
    <p:extLst>
      <p:ext uri="{BB962C8B-B14F-4D97-AF65-F5344CB8AC3E}">
        <p14:creationId xmlns:p14="http://schemas.microsoft.com/office/powerpoint/2010/main" val="3856593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Autofit/>
          </a:bodyPr>
          <a:lstStyle/>
          <a:p>
            <a:pPr marL="0" indent="0" algn="just" fontAlgn="base">
              <a:spcBef>
                <a:spcPts val="800"/>
              </a:spcBef>
              <a:buNone/>
            </a:pPr>
            <a:r>
              <a:rPr lang="en-US" sz="2000" b="1" dirty="0">
                <a:latin typeface="Courier New" pitchFamily="49" charset="0"/>
                <a:cs typeface="Courier New" pitchFamily="49" charset="0"/>
              </a:rPr>
              <a:t>Graphics g = </a:t>
            </a:r>
            <a:r>
              <a:rPr lang="en-US" sz="2000" b="1" dirty="0" err="1">
                <a:latin typeface="Courier New" pitchFamily="49" charset="0"/>
                <a:cs typeface="Courier New" pitchFamily="49" charset="0"/>
              </a:rPr>
              <a:t>e.Graphics</a:t>
            </a:r>
            <a:r>
              <a:rPr lang="en-US" sz="2000" b="1" dirty="0">
                <a:latin typeface="Courier New" pitchFamily="49" charset="0"/>
                <a:cs typeface="Courier New" pitchFamily="49" charset="0"/>
              </a:rPr>
              <a:t>;</a:t>
            </a:r>
          </a:p>
          <a:p>
            <a:pPr marL="0" indent="0" algn="just" fontAlgn="base">
              <a:spcBef>
                <a:spcPts val="800"/>
              </a:spcBef>
              <a:buNone/>
            </a:pPr>
            <a:r>
              <a:rPr lang="en-US" sz="2000" b="1" dirty="0">
                <a:latin typeface="Courier New" pitchFamily="49" charset="0"/>
                <a:cs typeface="Courier New" pitchFamily="49" charset="0"/>
              </a:rPr>
              <a:t>Rectangle rect1 = new Rectangle(20, 20, 200, 200);</a:t>
            </a:r>
          </a:p>
          <a:p>
            <a:pPr marL="0" indent="0" algn="just" fontAlgn="base">
              <a:spcBef>
                <a:spcPts val="800"/>
              </a:spcBef>
              <a:buNone/>
            </a:pPr>
            <a:r>
              <a:rPr lang="en-US" sz="2000" b="1" dirty="0">
                <a:latin typeface="Courier New" pitchFamily="49" charset="0"/>
                <a:cs typeface="Courier New" pitchFamily="49" charset="0"/>
              </a:rPr>
              <a:t>Rectangle rect2 = new Rectangle(100, 100, 200, 200);</a:t>
            </a:r>
          </a:p>
          <a:p>
            <a:pPr marL="0" indent="0" algn="just" fontAlgn="base">
              <a:spcBef>
                <a:spcPts val="800"/>
              </a:spcBef>
              <a:buNone/>
            </a:pPr>
            <a:r>
              <a:rPr lang="en-US" sz="2000" b="1" dirty="0">
                <a:latin typeface="Courier New" pitchFamily="49" charset="0"/>
                <a:cs typeface="Courier New" pitchFamily="49" charset="0"/>
              </a:rPr>
              <a:t>Region rgn1 = new Region(rect1);</a:t>
            </a:r>
          </a:p>
          <a:p>
            <a:pPr marL="0" indent="0" algn="just" fontAlgn="base">
              <a:spcBef>
                <a:spcPts val="800"/>
              </a:spcBef>
              <a:buNone/>
            </a:pPr>
            <a:r>
              <a:rPr lang="en-US" sz="2000" b="1" dirty="0">
                <a:latin typeface="Courier New" pitchFamily="49" charset="0"/>
                <a:cs typeface="Courier New" pitchFamily="49" charset="0"/>
              </a:rPr>
              <a:t>Region rgn2 = new Region(rect2);</a:t>
            </a:r>
          </a:p>
          <a:p>
            <a:pPr marL="0" indent="0" algn="just" fontAlgn="base">
              <a:spcBef>
                <a:spcPts val="800"/>
              </a:spcBef>
              <a:buNone/>
            </a:pPr>
            <a:r>
              <a:rPr lang="en-US" sz="2000" b="1" dirty="0" err="1">
                <a:solidFill>
                  <a:schemeClr val="tx2">
                    <a:lumMod val="60000"/>
                    <a:lumOff val="40000"/>
                  </a:schemeClr>
                </a:solidFill>
                <a:latin typeface="Courier New" pitchFamily="49" charset="0"/>
                <a:cs typeface="Courier New" pitchFamily="49" charset="0"/>
              </a:rPr>
              <a:t>g.SetClip</a:t>
            </a:r>
            <a:r>
              <a:rPr lang="en-US" sz="2000" b="1" dirty="0">
                <a:latin typeface="Courier New" pitchFamily="49" charset="0"/>
                <a:cs typeface="Courier New" pitchFamily="49" charset="0"/>
              </a:rPr>
              <a:t>(rgn1, </a:t>
            </a:r>
            <a:r>
              <a:rPr lang="en-US" sz="2000" b="1" dirty="0" err="1">
                <a:latin typeface="Courier New" pitchFamily="49" charset="0"/>
                <a:cs typeface="Courier New" pitchFamily="49" charset="0"/>
              </a:rPr>
              <a:t>CombineMode.Exclude</a:t>
            </a:r>
            <a:r>
              <a:rPr lang="en-US" sz="2000" b="1" dirty="0">
                <a:latin typeface="Courier New" pitchFamily="49" charset="0"/>
                <a:cs typeface="Courier New" pitchFamily="49" charset="0"/>
              </a:rPr>
              <a:t>);</a:t>
            </a:r>
          </a:p>
          <a:p>
            <a:pPr marL="0" indent="0" algn="just" fontAlgn="base">
              <a:spcBef>
                <a:spcPts val="800"/>
              </a:spcBef>
              <a:buNone/>
            </a:pPr>
            <a:r>
              <a:rPr lang="en-US" sz="2000" b="1" dirty="0" err="1">
                <a:solidFill>
                  <a:schemeClr val="tx2">
                    <a:lumMod val="60000"/>
                    <a:lumOff val="40000"/>
                  </a:schemeClr>
                </a:solidFill>
                <a:latin typeface="Courier New" pitchFamily="49" charset="0"/>
                <a:cs typeface="Courier New" pitchFamily="49" charset="0"/>
              </a:rPr>
              <a:t>g.IntersectClip</a:t>
            </a:r>
            <a:r>
              <a:rPr lang="en-US" sz="2000" b="1" dirty="0">
                <a:solidFill>
                  <a:schemeClr val="tx2">
                    <a:lumMod val="60000"/>
                    <a:lumOff val="40000"/>
                  </a:schemeClr>
                </a:solidFill>
                <a:latin typeface="Courier New" pitchFamily="49" charset="0"/>
                <a:cs typeface="Courier New" pitchFamily="49" charset="0"/>
              </a:rPr>
              <a:t>(rgn2</a:t>
            </a:r>
            <a:r>
              <a:rPr lang="en-US" sz="2000" b="1" dirty="0">
                <a:latin typeface="Courier New" pitchFamily="49" charset="0"/>
                <a:cs typeface="Courier New" pitchFamily="49" charset="0"/>
              </a:rPr>
              <a:t>);</a:t>
            </a:r>
          </a:p>
          <a:p>
            <a:pPr marL="0" indent="0" algn="just" fontAlgn="base">
              <a:spcBef>
                <a:spcPts val="800"/>
              </a:spcBef>
              <a:buNone/>
            </a:pPr>
            <a:r>
              <a:rPr lang="en-US" sz="2000" b="1" dirty="0" err="1">
                <a:latin typeface="Courier New" pitchFamily="49" charset="0"/>
                <a:cs typeface="Courier New" pitchFamily="49" charset="0"/>
              </a:rPr>
              <a:t>g.FillRectangle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Brushes.Red</a:t>
            </a:r>
            <a:r>
              <a:rPr lang="en-US" sz="2000" b="1" dirty="0">
                <a:latin typeface="Courier New" pitchFamily="49" charset="0"/>
                <a:cs typeface="Courier New" pitchFamily="49" charset="0"/>
              </a:rPr>
              <a:t>, 0, 0, 300, 300);</a:t>
            </a:r>
          </a:p>
          <a:p>
            <a:pPr marL="0" indent="0" algn="just" fontAlgn="base">
              <a:spcBef>
                <a:spcPts val="800"/>
              </a:spcBef>
              <a:buNone/>
            </a:pPr>
            <a:r>
              <a:rPr lang="en-US" sz="2000" b="1" dirty="0" err="1">
                <a:latin typeface="Courier New" pitchFamily="49" charset="0"/>
                <a:cs typeface="Courier New" pitchFamily="49" charset="0"/>
              </a:rPr>
              <a:t>g.ResetClip</a:t>
            </a:r>
            <a:r>
              <a:rPr lang="en-US" sz="2000" b="1" dirty="0">
                <a:latin typeface="Courier New" pitchFamily="49" charset="0"/>
                <a:cs typeface="Courier New" pitchFamily="49" charset="0"/>
              </a:rPr>
              <a:t>();</a:t>
            </a:r>
          </a:p>
          <a:p>
            <a:pPr marL="0" indent="0" algn="just" fontAlgn="base">
              <a:spcBef>
                <a:spcPts val="800"/>
              </a:spcBef>
              <a:buNone/>
            </a:pPr>
            <a:r>
              <a:rPr lang="en-US" sz="2000" b="1" dirty="0" err="1">
                <a:latin typeface="Courier New" pitchFamily="49" charset="0"/>
                <a:cs typeface="Courier New" pitchFamily="49" charset="0"/>
              </a:rPr>
              <a:t>g.DrawRectangle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Pens.Green</a:t>
            </a:r>
            <a:r>
              <a:rPr lang="en-US" sz="2000" b="1" dirty="0">
                <a:latin typeface="Courier New" pitchFamily="49" charset="0"/>
                <a:cs typeface="Courier New" pitchFamily="49" charset="0"/>
              </a:rPr>
              <a:t>, rect1);</a:t>
            </a:r>
          </a:p>
          <a:p>
            <a:pPr marL="0" indent="0" algn="just" fontAlgn="base">
              <a:spcBef>
                <a:spcPts val="800"/>
              </a:spcBef>
              <a:buNone/>
            </a:pPr>
            <a:r>
              <a:rPr lang="en-US" sz="2000" b="1" dirty="0" err="1">
                <a:latin typeface="Courier New" pitchFamily="49" charset="0"/>
                <a:cs typeface="Courier New" pitchFamily="49" charset="0"/>
              </a:rPr>
              <a:t>g.DrawRectangle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Pens.Yellow</a:t>
            </a:r>
            <a:r>
              <a:rPr lang="en-US" sz="2000" b="1" dirty="0">
                <a:latin typeface="Courier New" pitchFamily="49" charset="0"/>
                <a:cs typeface="Courier New" pitchFamily="49" charset="0"/>
              </a:rPr>
              <a:t>, rect2);</a:t>
            </a:r>
          </a:p>
          <a:p>
            <a:pPr marL="0" indent="0" algn="just" fontAlgn="base">
              <a:spcBef>
                <a:spcPts val="800"/>
              </a:spcBef>
              <a:buNone/>
            </a:pPr>
            <a:endParaRPr lang="en-US" sz="2000" b="1" dirty="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dirty="0" smtClean="0"/>
              <a:t>Clipping</a:t>
            </a:r>
            <a:endParaRPr lang="en-US" b="1" dirty="0"/>
          </a:p>
        </p:txBody>
      </p:sp>
    </p:spTree>
    <p:extLst>
      <p:ext uri="{BB962C8B-B14F-4D97-AF65-F5344CB8AC3E}">
        <p14:creationId xmlns:p14="http://schemas.microsoft.com/office/powerpoint/2010/main" val="33287831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Clipping</a:t>
            </a:r>
            <a:endParaRPr lang="en-US" b="1"/>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4419600" cy="445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452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algn="just">
              <a:spcBef>
                <a:spcPts val="600"/>
              </a:spcBef>
              <a:spcAft>
                <a:spcPts val="600"/>
              </a:spcAft>
            </a:pPr>
            <a:r>
              <a:rPr lang="en-US" sz="2400" dirty="0">
                <a:latin typeface="Calibri (Body)"/>
                <a:cs typeface="Calibri" pitchFamily="34" charset="0"/>
              </a:rPr>
              <a:t>Cho </a:t>
            </a:r>
            <a:r>
              <a:rPr lang="en-US" sz="2400" dirty="0" err="1">
                <a:latin typeface="Calibri (Body)"/>
                <a:cs typeface="Calibri" pitchFamily="34" charset="0"/>
              </a:rPr>
              <a:t>phép</a:t>
            </a:r>
            <a:r>
              <a:rPr lang="en-US" sz="2400" dirty="0">
                <a:latin typeface="Calibri (Body)"/>
                <a:cs typeface="Calibri" pitchFamily="34" charset="0"/>
              </a:rPr>
              <a:t> </a:t>
            </a:r>
            <a:r>
              <a:rPr lang="en-US" sz="2400" dirty="0" err="1">
                <a:latin typeface="Calibri (Body)"/>
                <a:cs typeface="Calibri" pitchFamily="34" charset="0"/>
              </a:rPr>
              <a:t>vẽ</a:t>
            </a:r>
            <a:r>
              <a:rPr lang="en-US" sz="2400" dirty="0">
                <a:latin typeface="Calibri (Body)"/>
                <a:cs typeface="Calibri" pitchFamily="34" charset="0"/>
              </a:rPr>
              <a:t> </a:t>
            </a:r>
            <a:r>
              <a:rPr lang="en-US" sz="2400" dirty="0" err="1">
                <a:latin typeface="Calibri (Body)"/>
                <a:cs typeface="Calibri" pitchFamily="34" charset="0"/>
              </a:rPr>
              <a:t>các</a:t>
            </a:r>
            <a:r>
              <a:rPr lang="en-US" sz="2400" dirty="0">
                <a:latin typeface="Calibri (Body)"/>
                <a:cs typeface="Calibri" pitchFamily="34" charset="0"/>
              </a:rPr>
              <a:t> </a:t>
            </a:r>
            <a:r>
              <a:rPr lang="en-US" sz="2400" dirty="0" err="1">
                <a:latin typeface="Calibri (Body)"/>
                <a:cs typeface="Calibri" pitchFamily="34" charset="0"/>
              </a:rPr>
              <a:t>hình</a:t>
            </a:r>
            <a:r>
              <a:rPr lang="en-US" sz="2400" dirty="0">
                <a:latin typeface="Calibri (Body)"/>
                <a:cs typeface="Calibri" pitchFamily="34" charset="0"/>
              </a:rPr>
              <a:t> </a:t>
            </a:r>
            <a:r>
              <a:rPr lang="en-US" sz="2400" dirty="0" err="1" smtClean="0">
                <a:latin typeface="Calibri (Body)"/>
                <a:cs typeface="Calibri" pitchFamily="34" charset="0"/>
              </a:rPr>
              <a:t>ảnh</a:t>
            </a:r>
            <a:endParaRPr lang="en-US" sz="2400" dirty="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200" dirty="0" err="1">
                <a:latin typeface="Calibri (Body)"/>
                <a:cs typeface="Calibri" pitchFamily="34" charset="0"/>
              </a:rPr>
              <a:t>Tạo</a:t>
            </a:r>
            <a:r>
              <a:rPr lang="en-US" sz="2200" dirty="0">
                <a:latin typeface="Calibri (Body)"/>
                <a:cs typeface="Calibri" pitchFamily="34" charset="0"/>
              </a:rPr>
              <a:t> </a:t>
            </a:r>
            <a:r>
              <a:rPr lang="en-US" sz="2200" dirty="0" err="1">
                <a:latin typeface="Calibri (Body)"/>
                <a:cs typeface="Calibri" pitchFamily="34" charset="0"/>
              </a:rPr>
              <a:t>các</a:t>
            </a:r>
            <a:r>
              <a:rPr lang="en-US" sz="2200" dirty="0">
                <a:latin typeface="Calibri (Body)"/>
                <a:cs typeface="Calibri" pitchFamily="34" charset="0"/>
              </a:rPr>
              <a:t> </a:t>
            </a:r>
            <a:r>
              <a:rPr lang="en-US" sz="2200" dirty="0" err="1">
                <a:latin typeface="Calibri (Body)"/>
                <a:cs typeface="Calibri" pitchFamily="34" charset="0"/>
              </a:rPr>
              <a:t>hình</a:t>
            </a:r>
            <a:r>
              <a:rPr lang="en-US" sz="2200" dirty="0">
                <a:latin typeface="Calibri (Body)"/>
                <a:cs typeface="Calibri" pitchFamily="34" charset="0"/>
              </a:rPr>
              <a:t> </a:t>
            </a:r>
            <a:r>
              <a:rPr lang="en-US" sz="2200" dirty="0" err="1">
                <a:latin typeface="Calibri (Body)"/>
                <a:cs typeface="Calibri" pitchFamily="34" charset="0"/>
              </a:rPr>
              <a:t>ảnh</a:t>
            </a:r>
            <a:r>
              <a:rPr lang="en-US" sz="2200" dirty="0">
                <a:latin typeface="Calibri (Body)"/>
                <a:cs typeface="Calibri" pitchFamily="34" charset="0"/>
              </a:rPr>
              <a:t> </a:t>
            </a:r>
            <a:r>
              <a:rPr lang="en-US" sz="2200" dirty="0" err="1">
                <a:latin typeface="Calibri (Body)"/>
                <a:cs typeface="Calibri" pitchFamily="34" charset="0"/>
              </a:rPr>
              <a:t>thông</a:t>
            </a:r>
            <a:r>
              <a:rPr lang="en-US" sz="2200" dirty="0">
                <a:latin typeface="Calibri (Body)"/>
                <a:cs typeface="Calibri" pitchFamily="34" charset="0"/>
              </a:rPr>
              <a:t> qua class Image (Bitmap, Metafile, Icon, …)</a:t>
            </a:r>
          </a:p>
          <a:p>
            <a:pPr marL="742950" lvl="2" indent="-342900" algn="just">
              <a:spcBef>
                <a:spcPts val="600"/>
              </a:spcBef>
              <a:spcAft>
                <a:spcPts val="600"/>
              </a:spcAft>
              <a:buFont typeface="Wingdings" pitchFamily="2" charset="2"/>
              <a:buChar char="§"/>
            </a:pPr>
            <a:r>
              <a:rPr lang="en-US" sz="2200" dirty="0">
                <a:latin typeface="Calibri (Body)"/>
                <a:cs typeface="Calibri" pitchFamily="34" charset="0"/>
              </a:rPr>
              <a:t>Class Bitmap </a:t>
            </a:r>
            <a:r>
              <a:rPr lang="en-US" sz="2200" dirty="0" err="1">
                <a:latin typeface="Calibri (Body)"/>
                <a:cs typeface="Calibri" pitchFamily="34" charset="0"/>
              </a:rPr>
              <a:t>hỗ</a:t>
            </a:r>
            <a:r>
              <a:rPr lang="en-US" sz="2200" dirty="0">
                <a:latin typeface="Calibri (Body)"/>
                <a:cs typeface="Calibri" pitchFamily="34" charset="0"/>
              </a:rPr>
              <a:t> </a:t>
            </a:r>
            <a:r>
              <a:rPr lang="en-US" sz="2200" dirty="0" err="1">
                <a:latin typeface="Calibri (Body)"/>
                <a:cs typeface="Calibri" pitchFamily="34" charset="0"/>
              </a:rPr>
              <a:t>trợ</a:t>
            </a:r>
            <a:r>
              <a:rPr lang="en-US" sz="2200" dirty="0">
                <a:latin typeface="Calibri (Body)"/>
                <a:cs typeface="Calibri" pitchFamily="34" charset="0"/>
              </a:rPr>
              <a:t> </a:t>
            </a:r>
            <a:r>
              <a:rPr lang="en-US" sz="2200" dirty="0" err="1">
                <a:latin typeface="Calibri (Body)"/>
                <a:cs typeface="Calibri" pitchFamily="34" charset="0"/>
              </a:rPr>
              <a:t>các</a:t>
            </a:r>
            <a:r>
              <a:rPr lang="en-US" sz="2200" dirty="0">
                <a:latin typeface="Calibri (Body)"/>
                <a:cs typeface="Calibri" pitchFamily="34" charset="0"/>
              </a:rPr>
              <a:t> </a:t>
            </a:r>
            <a:r>
              <a:rPr lang="en-US" sz="2200" dirty="0" err="1">
                <a:latin typeface="Calibri (Body)"/>
                <a:cs typeface="Calibri" pitchFamily="34" charset="0"/>
              </a:rPr>
              <a:t>định</a:t>
            </a:r>
            <a:r>
              <a:rPr lang="en-US" sz="2200" dirty="0">
                <a:latin typeface="Calibri (Body)"/>
                <a:cs typeface="Calibri" pitchFamily="34" charset="0"/>
              </a:rPr>
              <a:t> </a:t>
            </a:r>
            <a:r>
              <a:rPr lang="en-US" sz="2200" dirty="0" err="1">
                <a:latin typeface="Calibri (Body)"/>
                <a:cs typeface="Calibri" pitchFamily="34" charset="0"/>
              </a:rPr>
              <a:t>dạng</a:t>
            </a:r>
            <a:r>
              <a:rPr lang="en-US" sz="2200" dirty="0">
                <a:latin typeface="Calibri (Body)"/>
                <a:cs typeface="Calibri" pitchFamily="34" charset="0"/>
              </a:rPr>
              <a:t> </a:t>
            </a:r>
            <a:r>
              <a:rPr lang="en-US" sz="2200" dirty="0" err="1">
                <a:latin typeface="Calibri (Body)"/>
                <a:cs typeface="Calibri" pitchFamily="34" charset="0"/>
              </a:rPr>
              <a:t>chuẩn</a:t>
            </a:r>
            <a:r>
              <a:rPr lang="en-US" sz="2200" dirty="0">
                <a:latin typeface="Calibri (Body)"/>
                <a:cs typeface="Calibri" pitchFamily="34" charset="0"/>
              </a:rPr>
              <a:t> GIF, JPG, BMP, PNG, TIFF.</a:t>
            </a:r>
          </a:p>
          <a:p>
            <a:pPr marL="742950" lvl="2" indent="-342900" algn="just">
              <a:spcBef>
                <a:spcPts val="600"/>
              </a:spcBef>
              <a:spcAft>
                <a:spcPts val="600"/>
              </a:spcAft>
              <a:buFont typeface="Wingdings" pitchFamily="2" charset="2"/>
              <a:buChar char="§"/>
            </a:pPr>
            <a:r>
              <a:rPr lang="en-US" sz="2200" dirty="0" err="1">
                <a:latin typeface="Calibri (Body)"/>
                <a:cs typeface="Calibri" pitchFamily="34" charset="0"/>
              </a:rPr>
              <a:t>Dùng</a:t>
            </a:r>
            <a:r>
              <a:rPr lang="en-US" sz="2200" dirty="0">
                <a:latin typeface="Calibri (Body)"/>
                <a:cs typeface="Calibri" pitchFamily="34" charset="0"/>
              </a:rPr>
              <a:t> </a:t>
            </a:r>
            <a:r>
              <a:rPr lang="en-US" sz="2200" dirty="0" err="1">
                <a:latin typeface="Calibri (Body)"/>
                <a:cs typeface="Calibri" pitchFamily="34" charset="0"/>
              </a:rPr>
              <a:t>Graphics.DrawImage</a:t>
            </a:r>
            <a:r>
              <a:rPr lang="en-US" sz="2200" dirty="0">
                <a:latin typeface="Calibri (Body)"/>
                <a:cs typeface="Calibri" pitchFamily="34" charset="0"/>
              </a:rPr>
              <a:t>, </a:t>
            </a:r>
            <a:r>
              <a:rPr lang="en-US" sz="2200" dirty="0" err="1">
                <a:latin typeface="Calibri (Body)"/>
                <a:cs typeface="Calibri" pitchFamily="34" charset="0"/>
              </a:rPr>
              <a:t>DrawIcon</a:t>
            </a:r>
            <a:r>
              <a:rPr lang="en-US" sz="2200" dirty="0">
                <a:latin typeface="Calibri (Body)"/>
                <a:cs typeface="Calibri" pitchFamily="34" charset="0"/>
              </a:rPr>
              <a:t>, </a:t>
            </a:r>
            <a:r>
              <a:rPr lang="en-US" sz="2200" dirty="0" err="1">
                <a:latin typeface="Calibri (Body)"/>
                <a:cs typeface="Calibri" pitchFamily="34" charset="0"/>
              </a:rPr>
              <a:t>DrawIconUnstretched</a:t>
            </a:r>
            <a:r>
              <a:rPr lang="en-US" sz="2200" dirty="0">
                <a:latin typeface="Calibri (Body)"/>
                <a:cs typeface="Calibri" pitchFamily="34" charset="0"/>
              </a:rPr>
              <a:t>, </a:t>
            </a:r>
            <a:r>
              <a:rPr lang="en-US" sz="2200" dirty="0" err="1">
                <a:latin typeface="Calibri (Body)"/>
                <a:cs typeface="Calibri" pitchFamily="34" charset="0"/>
              </a:rPr>
              <a:t>DrawImageUnscaled</a:t>
            </a:r>
            <a:r>
              <a:rPr lang="en-US" sz="2200" dirty="0">
                <a:latin typeface="Calibri (Body)"/>
                <a:cs typeface="Calibri" pitchFamily="34" charset="0"/>
              </a:rPr>
              <a:t> </a:t>
            </a:r>
          </a:p>
          <a:p>
            <a:pPr marL="0" indent="0" algn="just" fontAlgn="base">
              <a:spcBef>
                <a:spcPts val="800"/>
              </a:spcBef>
              <a:buNone/>
            </a:pPr>
            <a:endParaRPr lang="en-US" sz="2000" b="1" dirty="0" smtClean="0">
              <a:latin typeface="Courier New" pitchFamily="49" charset="0"/>
              <a:cs typeface="Courier New" pitchFamily="49" charset="0"/>
            </a:endParaRPr>
          </a:p>
          <a:p>
            <a:pPr marL="0" indent="0" algn="just" fontAlgn="base">
              <a:spcBef>
                <a:spcPts val="800"/>
              </a:spcBef>
              <a:buNone/>
            </a:pPr>
            <a:r>
              <a:rPr lang="en-US" sz="2000" b="1" dirty="0" smtClean="0">
                <a:latin typeface="Courier New" pitchFamily="49" charset="0"/>
                <a:cs typeface="Courier New" pitchFamily="49" charset="0"/>
              </a:rPr>
              <a:t>Graphics </a:t>
            </a:r>
            <a:r>
              <a:rPr lang="en-US" sz="2000" b="1" dirty="0">
                <a:latin typeface="Courier New" pitchFamily="49" charset="0"/>
                <a:cs typeface="Courier New" pitchFamily="49" charset="0"/>
              </a:rPr>
              <a:t>g = </a:t>
            </a:r>
            <a:r>
              <a:rPr lang="en-US" sz="2000" b="1" dirty="0" err="1">
                <a:latin typeface="Courier New" pitchFamily="49" charset="0"/>
                <a:cs typeface="Courier New" pitchFamily="49" charset="0"/>
              </a:rPr>
              <a:t>e.Graphics</a:t>
            </a:r>
            <a:r>
              <a:rPr lang="en-US" sz="2000" b="1" dirty="0">
                <a:latin typeface="Courier New" pitchFamily="49" charset="0"/>
                <a:cs typeface="Courier New" pitchFamily="49" charset="0"/>
              </a:rPr>
              <a:t>;</a:t>
            </a:r>
          </a:p>
          <a:p>
            <a:pPr marL="0" indent="0" algn="just" fontAlgn="base">
              <a:spcBef>
                <a:spcPts val="800"/>
              </a:spcBef>
              <a:buNone/>
            </a:pPr>
            <a:r>
              <a:rPr lang="en-US" sz="2000" b="1" dirty="0">
                <a:latin typeface="Courier New" pitchFamily="49" charset="0"/>
                <a:cs typeface="Courier New" pitchFamily="49" charset="0"/>
              </a:rPr>
              <a:t>Image </a:t>
            </a:r>
            <a:r>
              <a:rPr lang="en-US" sz="2000" b="1" dirty="0" err="1">
                <a:latin typeface="Courier New" pitchFamily="49" charset="0"/>
                <a:cs typeface="Courier New" pitchFamily="49" charset="0"/>
              </a:rPr>
              <a:t>curImage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Image.FromFile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curFileName</a:t>
            </a:r>
            <a:r>
              <a:rPr lang="en-US" sz="2000" b="1" dirty="0">
                <a:latin typeface="Courier New" pitchFamily="49" charset="0"/>
                <a:cs typeface="Courier New" pitchFamily="49" charset="0"/>
              </a:rPr>
              <a:t>);</a:t>
            </a:r>
          </a:p>
          <a:p>
            <a:pPr marL="0" indent="0" algn="just" fontAlgn="base">
              <a:spcBef>
                <a:spcPts val="800"/>
              </a:spcBef>
              <a:buNone/>
            </a:pPr>
            <a:r>
              <a:rPr lang="en-US" sz="2000" b="1" dirty="0">
                <a:latin typeface="Courier New" pitchFamily="49" charset="0"/>
                <a:cs typeface="Courier New" pitchFamily="49" charset="0"/>
              </a:rPr>
              <a:t>Rectangle </a:t>
            </a:r>
            <a:r>
              <a:rPr lang="en-US" sz="2000" b="1" dirty="0" err="1">
                <a:latin typeface="Courier New" pitchFamily="49" charset="0"/>
                <a:cs typeface="Courier New" pitchFamily="49" charset="0"/>
              </a:rPr>
              <a:t>rect</a:t>
            </a:r>
            <a:r>
              <a:rPr lang="en-US" sz="2000" b="1" dirty="0">
                <a:latin typeface="Courier New" pitchFamily="49" charset="0"/>
                <a:cs typeface="Courier New" pitchFamily="49" charset="0"/>
              </a:rPr>
              <a:t> = new Rectangle(20, 20, 100, 100);</a:t>
            </a:r>
          </a:p>
          <a:p>
            <a:pPr marL="0" indent="0" algn="just" fontAlgn="base">
              <a:spcBef>
                <a:spcPts val="800"/>
              </a:spcBef>
              <a:buNone/>
            </a:pPr>
            <a:r>
              <a:rPr lang="en-US" sz="2000" b="1" dirty="0" err="1">
                <a:latin typeface="Courier New" pitchFamily="49" charset="0"/>
                <a:cs typeface="Courier New" pitchFamily="49" charset="0"/>
              </a:rPr>
              <a:t>g.DrawImage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curImage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rect</a:t>
            </a:r>
            <a:r>
              <a:rPr lang="en-US" sz="2000" b="1" dirty="0">
                <a:latin typeface="Courier New" pitchFamily="49" charset="0"/>
                <a:cs typeface="Courier New" pitchFamily="49" charset="0"/>
              </a:rPr>
              <a:t>);</a:t>
            </a:r>
          </a:p>
          <a:p>
            <a:pPr algn="just">
              <a:spcBef>
                <a:spcPts val="600"/>
              </a:spcBef>
              <a:spcAft>
                <a:spcPts val="600"/>
              </a:spcAft>
            </a:pPr>
            <a:endParaRPr lang="en-US" sz="2400" dirty="0">
              <a:latin typeface="Calibri (Body)"/>
              <a:cs typeface="Calibri" pitchFamily="34" charset="0"/>
            </a:endParaRPr>
          </a:p>
        </p:txBody>
      </p:sp>
      <p:sp>
        <p:nvSpPr>
          <p:cNvPr id="7" name="Title 6"/>
          <p:cNvSpPr>
            <a:spLocks noGrp="1"/>
          </p:cNvSpPr>
          <p:nvPr>
            <p:ph type="title"/>
          </p:nvPr>
        </p:nvSpPr>
        <p:spPr>
          <a:xfrm>
            <a:off x="457200" y="0"/>
            <a:ext cx="8229600" cy="1143000"/>
          </a:xfrm>
        </p:spPr>
        <p:txBody>
          <a:bodyPr/>
          <a:lstStyle/>
          <a:p>
            <a:r>
              <a:rPr lang="en-US" b="1"/>
              <a:t>Image</a:t>
            </a:r>
          </a:p>
        </p:txBody>
      </p:sp>
    </p:spTree>
    <p:extLst>
      <p:ext uri="{BB962C8B-B14F-4D97-AF65-F5344CB8AC3E}">
        <p14:creationId xmlns:p14="http://schemas.microsoft.com/office/powerpoint/2010/main" val="3417446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342900" lvl="1" indent="-342900" algn="just">
              <a:spcBef>
                <a:spcPts val="600"/>
              </a:spcBef>
              <a:spcAft>
                <a:spcPts val="600"/>
              </a:spcAft>
              <a:buFont typeface="Arial" pitchFamily="34" charset="0"/>
              <a:buChar char="•"/>
            </a:pPr>
            <a:r>
              <a:rPr lang="en-US" sz="2400" dirty="0" err="1">
                <a:latin typeface="Calibri (Body)"/>
                <a:cs typeface="Calibri" pitchFamily="34" charset="0"/>
              </a:rPr>
              <a:t>Lớp</a:t>
            </a:r>
            <a:r>
              <a:rPr lang="en-US" sz="2400" dirty="0">
                <a:latin typeface="Calibri (Body)"/>
                <a:cs typeface="Calibri" pitchFamily="34" charset="0"/>
              </a:rPr>
              <a:t> Image </a:t>
            </a:r>
            <a:r>
              <a:rPr lang="en-US" sz="2400" dirty="0" err="1">
                <a:latin typeface="Calibri (Body)"/>
                <a:cs typeface="Calibri" pitchFamily="34" charset="0"/>
              </a:rPr>
              <a:t>còn</a:t>
            </a:r>
            <a:r>
              <a:rPr lang="en-US" sz="2400" dirty="0">
                <a:latin typeface="Calibri (Body)"/>
                <a:cs typeface="Calibri" pitchFamily="34" charset="0"/>
              </a:rPr>
              <a:t> </a:t>
            </a:r>
            <a:r>
              <a:rPr lang="en-US" sz="2400" dirty="0" err="1">
                <a:latin typeface="Calibri (Body)"/>
                <a:cs typeface="Calibri" pitchFamily="34" charset="0"/>
              </a:rPr>
              <a:t>cung</a:t>
            </a:r>
            <a:r>
              <a:rPr lang="en-US" sz="2400" dirty="0">
                <a:latin typeface="Calibri (Body)"/>
                <a:cs typeface="Calibri" pitchFamily="34" charset="0"/>
              </a:rPr>
              <a:t> </a:t>
            </a:r>
            <a:r>
              <a:rPr lang="en-US" sz="2400" dirty="0" err="1">
                <a:latin typeface="Calibri (Body)"/>
                <a:cs typeface="Calibri" pitchFamily="34" charset="0"/>
              </a:rPr>
              <a:t>cấp</a:t>
            </a:r>
            <a:r>
              <a:rPr lang="en-US" sz="2400" dirty="0">
                <a:latin typeface="Calibri (Body)"/>
                <a:cs typeface="Calibri" pitchFamily="34" charset="0"/>
              </a:rPr>
              <a:t> </a:t>
            </a:r>
            <a:r>
              <a:rPr lang="en-US" sz="2400" dirty="0" err="1">
                <a:latin typeface="Calibri (Body)"/>
                <a:cs typeface="Calibri" pitchFamily="34" charset="0"/>
              </a:rPr>
              <a:t>phương</a:t>
            </a:r>
            <a:r>
              <a:rPr lang="en-US" sz="2400" dirty="0">
                <a:latin typeface="Calibri (Body)"/>
                <a:cs typeface="Calibri" pitchFamily="34" charset="0"/>
              </a:rPr>
              <a:t> </a:t>
            </a:r>
            <a:r>
              <a:rPr lang="en-US" sz="2400" dirty="0" err="1">
                <a:latin typeface="Calibri (Body)"/>
                <a:cs typeface="Calibri" pitchFamily="34" charset="0"/>
              </a:rPr>
              <a:t>thức</a:t>
            </a:r>
            <a:r>
              <a:rPr lang="en-US" sz="2400" dirty="0">
                <a:latin typeface="Calibri (Body)"/>
                <a:cs typeface="Calibri" pitchFamily="34" charset="0"/>
              </a:rPr>
              <a:t> </a:t>
            </a:r>
            <a:r>
              <a:rPr lang="en-US" sz="2400" dirty="0" err="1">
                <a:latin typeface="Calibri (Body)"/>
                <a:cs typeface="Calibri" pitchFamily="34" charset="0"/>
              </a:rPr>
              <a:t>RotateFlip</a:t>
            </a:r>
            <a:r>
              <a:rPr lang="en-US" sz="2400" dirty="0">
                <a:latin typeface="Calibri (Body)"/>
                <a:cs typeface="Calibri" pitchFamily="34" charset="0"/>
              </a:rPr>
              <a:t> </a:t>
            </a:r>
            <a:r>
              <a:rPr lang="en-US" sz="2400" dirty="0" err="1">
                <a:latin typeface="Calibri (Body)"/>
                <a:cs typeface="Calibri" pitchFamily="34" charset="0"/>
              </a:rPr>
              <a:t>dùng</a:t>
            </a:r>
            <a:r>
              <a:rPr lang="en-US" sz="2400" dirty="0">
                <a:latin typeface="Calibri (Body)"/>
                <a:cs typeface="Calibri" pitchFamily="34" charset="0"/>
              </a:rPr>
              <a:t> </a:t>
            </a:r>
            <a:r>
              <a:rPr lang="en-US" sz="2400" dirty="0" err="1">
                <a:latin typeface="Calibri (Body)"/>
                <a:cs typeface="Calibri" pitchFamily="34" charset="0"/>
              </a:rPr>
              <a:t>để</a:t>
            </a:r>
            <a:r>
              <a:rPr lang="en-US" sz="2400" dirty="0">
                <a:latin typeface="Calibri (Body)"/>
                <a:cs typeface="Calibri" pitchFamily="34" charset="0"/>
              </a:rPr>
              <a:t> quay </a:t>
            </a:r>
            <a:r>
              <a:rPr lang="en-US" sz="2400" dirty="0" err="1">
                <a:latin typeface="Calibri (Body)"/>
                <a:cs typeface="Calibri" pitchFamily="34" charset="0"/>
              </a:rPr>
              <a:t>và</a:t>
            </a:r>
            <a:r>
              <a:rPr lang="en-US" sz="2400" dirty="0">
                <a:latin typeface="Calibri (Body)"/>
                <a:cs typeface="Calibri" pitchFamily="34" charset="0"/>
              </a:rPr>
              <a:t> flip </a:t>
            </a:r>
            <a:r>
              <a:rPr lang="en-US" sz="2400" dirty="0" err="1">
                <a:latin typeface="Calibri (Body)"/>
                <a:cs typeface="Calibri" pitchFamily="34" charset="0"/>
              </a:rPr>
              <a:t>ảnh</a:t>
            </a:r>
            <a:r>
              <a:rPr lang="en-US" sz="2400" dirty="0" smtClean="0">
                <a:latin typeface="Calibri (Body)"/>
                <a:cs typeface="Calibri" pitchFamily="34" charset="0"/>
              </a:rPr>
              <a:t>.</a:t>
            </a:r>
          </a:p>
          <a:p>
            <a:pPr marL="342900" lvl="1" indent="-342900" algn="just">
              <a:spcBef>
                <a:spcPts val="600"/>
              </a:spcBef>
              <a:spcAft>
                <a:spcPts val="600"/>
              </a:spcAft>
              <a:buFont typeface="Arial" pitchFamily="34" charset="0"/>
              <a:buChar char="•"/>
            </a:pPr>
            <a:r>
              <a:rPr lang="en-US" sz="2400" dirty="0" err="1" smtClean="0">
                <a:latin typeface="Calibri (Body)"/>
                <a:cs typeface="Calibri" pitchFamily="34" charset="0"/>
              </a:rPr>
              <a:t>RotateFlipType</a:t>
            </a:r>
            <a:r>
              <a:rPr lang="en-US" sz="2400" dirty="0" smtClean="0">
                <a:latin typeface="Calibri (Body)"/>
                <a:cs typeface="Calibri" pitchFamily="34" charset="0"/>
              </a:rPr>
              <a:t> </a:t>
            </a:r>
            <a:r>
              <a:rPr lang="en-US" sz="2400" dirty="0" err="1" smtClean="0">
                <a:latin typeface="Calibri (Body)"/>
                <a:cs typeface="Calibri" pitchFamily="34" charset="0"/>
              </a:rPr>
              <a:t>xác</a:t>
            </a:r>
            <a:r>
              <a:rPr lang="en-US" sz="2400" dirty="0" smtClean="0">
                <a:latin typeface="Calibri (Body)"/>
                <a:cs typeface="Calibri" pitchFamily="34" charset="0"/>
              </a:rPr>
              <a:t> </a:t>
            </a:r>
            <a:r>
              <a:rPr lang="en-US" sz="2400" dirty="0" err="1" smtClean="0">
                <a:latin typeface="Calibri (Body)"/>
                <a:cs typeface="Calibri" pitchFamily="34" charset="0"/>
              </a:rPr>
              <a:t>đinh</a:t>
            </a:r>
            <a:r>
              <a:rPr lang="en-US" sz="2400" dirty="0" smtClean="0">
                <a:latin typeface="Calibri (Body)"/>
                <a:cs typeface="Calibri" pitchFamily="34" charset="0"/>
              </a:rPr>
              <a:t> </a:t>
            </a:r>
            <a:r>
              <a:rPr lang="en-US" sz="2400" dirty="0" err="1" smtClean="0">
                <a:latin typeface="Calibri (Body)"/>
                <a:cs typeface="Calibri" pitchFamily="34" charset="0"/>
              </a:rPr>
              <a:t>kiểu</a:t>
            </a:r>
            <a:r>
              <a:rPr lang="en-US" sz="2400" dirty="0" smtClean="0">
                <a:latin typeface="Calibri (Body)"/>
                <a:cs typeface="Calibri" pitchFamily="34" charset="0"/>
              </a:rPr>
              <a:t> quay </a:t>
            </a:r>
            <a:r>
              <a:rPr lang="en-US" sz="2400" dirty="0" err="1" smtClean="0">
                <a:latin typeface="Calibri (Body)"/>
                <a:cs typeface="Calibri" pitchFamily="34" charset="0"/>
              </a:rPr>
              <a:t>của</a:t>
            </a:r>
            <a:r>
              <a:rPr lang="en-US" sz="2400" dirty="0" smtClean="0">
                <a:latin typeface="Calibri (Body)"/>
                <a:cs typeface="Calibri" pitchFamily="34" charset="0"/>
              </a:rPr>
              <a:t> </a:t>
            </a:r>
            <a:r>
              <a:rPr lang="en-US" sz="2400" dirty="0" err="1" smtClean="0">
                <a:latin typeface="Calibri (Body)"/>
                <a:cs typeface="Calibri" pitchFamily="34" charset="0"/>
              </a:rPr>
              <a:t>đối</a:t>
            </a:r>
            <a:r>
              <a:rPr lang="en-US" sz="2400" dirty="0" smtClean="0">
                <a:latin typeface="Calibri (Body)"/>
                <a:cs typeface="Calibri" pitchFamily="34" charset="0"/>
              </a:rPr>
              <a:t> </a:t>
            </a:r>
            <a:r>
              <a:rPr lang="en-US" sz="2400" dirty="0" err="1" smtClean="0">
                <a:latin typeface="Calibri (Body)"/>
                <a:cs typeface="Calibri" pitchFamily="34" charset="0"/>
              </a:rPr>
              <a:t>tượng</a:t>
            </a:r>
            <a:r>
              <a:rPr lang="en-US" sz="2400" dirty="0" smtClean="0">
                <a:latin typeface="Calibri (Body)"/>
                <a:cs typeface="Calibri" pitchFamily="34" charset="0"/>
              </a:rPr>
              <a:t>.</a:t>
            </a:r>
          </a:p>
          <a:p>
            <a:pPr marL="742950" lvl="2" indent="-342900" algn="just">
              <a:spcBef>
                <a:spcPts val="600"/>
              </a:spcBef>
              <a:spcAft>
                <a:spcPts val="600"/>
              </a:spcAft>
              <a:buFont typeface="Wingdings" pitchFamily="2" charset="2"/>
              <a:buChar char="§"/>
            </a:pPr>
            <a:r>
              <a:rPr lang="en-US" sz="2000" dirty="0" smtClean="0">
                <a:latin typeface="Calibri (Body)"/>
                <a:cs typeface="Calibri" pitchFamily="34" charset="0"/>
              </a:rPr>
              <a:t>RotateFlipType.Rotate90FlipNone: Quay 90 </a:t>
            </a:r>
            <a:r>
              <a:rPr lang="en-US" sz="2000" dirty="0" err="1" smtClean="0">
                <a:latin typeface="Calibri (Body)"/>
                <a:cs typeface="Calibri" pitchFamily="34" charset="0"/>
              </a:rPr>
              <a:t>độ</a:t>
            </a:r>
            <a:endParaRPr lang="en-US" sz="2000" dirty="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dirty="0" smtClean="0">
                <a:latin typeface="Calibri (Body)"/>
                <a:cs typeface="Calibri" pitchFamily="34" charset="0"/>
              </a:rPr>
              <a:t>RotateFlipType.Rotate180FlipNone: Quay 180 </a:t>
            </a:r>
            <a:r>
              <a:rPr lang="en-US" sz="2000" dirty="0" err="1" smtClean="0">
                <a:latin typeface="Calibri (Body)"/>
                <a:cs typeface="Calibri" pitchFamily="34" charset="0"/>
              </a:rPr>
              <a:t>độ</a:t>
            </a:r>
            <a:endParaRPr lang="en-US" sz="2000" dirty="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dirty="0" err="1" smtClean="0">
                <a:latin typeface="Calibri (Body)"/>
                <a:cs typeface="Calibri" pitchFamily="34" charset="0"/>
              </a:rPr>
              <a:t>RotateFlipType.RotateNoneFlipX</a:t>
            </a:r>
            <a:r>
              <a:rPr lang="en-US" sz="2000" dirty="0" smtClean="0">
                <a:latin typeface="Calibri (Body)"/>
                <a:cs typeface="Calibri" pitchFamily="34" charset="0"/>
              </a:rPr>
              <a:t>: Flip </a:t>
            </a:r>
            <a:r>
              <a:rPr lang="en-US" sz="2000" dirty="0" err="1" smtClean="0">
                <a:latin typeface="Calibri (Body)"/>
                <a:cs typeface="Calibri" pitchFamily="34" charset="0"/>
              </a:rPr>
              <a:t>theo</a:t>
            </a:r>
            <a:r>
              <a:rPr lang="en-US" sz="2000" dirty="0" smtClean="0">
                <a:latin typeface="Calibri (Body)"/>
                <a:cs typeface="Calibri" pitchFamily="34" charset="0"/>
              </a:rPr>
              <a:t> </a:t>
            </a:r>
            <a:r>
              <a:rPr lang="en-US" sz="2000" dirty="0" err="1" smtClean="0">
                <a:latin typeface="Calibri (Body)"/>
                <a:cs typeface="Calibri" pitchFamily="34" charset="0"/>
              </a:rPr>
              <a:t>chiều</a:t>
            </a:r>
            <a:r>
              <a:rPr lang="en-US" sz="2000" dirty="0" smtClean="0">
                <a:latin typeface="Calibri (Body)"/>
                <a:cs typeface="Calibri" pitchFamily="34" charset="0"/>
              </a:rPr>
              <a:t> X</a:t>
            </a:r>
            <a:endParaRPr lang="en-US" sz="2000" dirty="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dirty="0" err="1" smtClean="0">
                <a:latin typeface="Calibri (Body)"/>
                <a:cs typeface="Calibri" pitchFamily="34" charset="0"/>
              </a:rPr>
              <a:t>RotateFlipType.RotateNoneFlipY</a:t>
            </a:r>
            <a:r>
              <a:rPr lang="en-US" sz="2000" dirty="0" smtClean="0">
                <a:latin typeface="Calibri (Body)"/>
                <a:cs typeface="Calibri" pitchFamily="34" charset="0"/>
              </a:rPr>
              <a:t>: Flip </a:t>
            </a:r>
            <a:r>
              <a:rPr lang="en-US" sz="2000" dirty="0" err="1" smtClean="0">
                <a:latin typeface="Calibri (Body)"/>
                <a:cs typeface="Calibri" pitchFamily="34" charset="0"/>
              </a:rPr>
              <a:t>theo</a:t>
            </a:r>
            <a:r>
              <a:rPr lang="en-US" sz="2000" dirty="0" smtClean="0">
                <a:latin typeface="Calibri (Body)"/>
                <a:cs typeface="Calibri" pitchFamily="34" charset="0"/>
              </a:rPr>
              <a:t> </a:t>
            </a:r>
            <a:r>
              <a:rPr lang="en-US" sz="2000" dirty="0" err="1" smtClean="0">
                <a:latin typeface="Calibri (Body)"/>
                <a:cs typeface="Calibri" pitchFamily="34" charset="0"/>
              </a:rPr>
              <a:t>chiều</a:t>
            </a:r>
            <a:r>
              <a:rPr lang="en-US" sz="2000" dirty="0" smtClean="0">
                <a:latin typeface="Calibri (Body)"/>
                <a:cs typeface="Calibri" pitchFamily="34" charset="0"/>
              </a:rPr>
              <a:t> Y</a:t>
            </a:r>
            <a:endParaRPr lang="en-US" sz="2000" dirty="0">
              <a:latin typeface="Calibri (Body)"/>
              <a:cs typeface="Calibri" pitchFamily="34" charset="0"/>
            </a:endParaRPr>
          </a:p>
          <a:p>
            <a:pPr marL="742950" lvl="2" indent="-342900" algn="just">
              <a:spcBef>
                <a:spcPts val="600"/>
              </a:spcBef>
              <a:spcAft>
                <a:spcPts val="600"/>
              </a:spcAft>
              <a:buFont typeface="Wingdings" pitchFamily="2" charset="2"/>
              <a:buChar char="§"/>
            </a:pPr>
            <a:r>
              <a:rPr lang="en-US" sz="2000" dirty="0" smtClean="0">
                <a:latin typeface="Calibri (Body)"/>
                <a:cs typeface="Calibri" pitchFamily="34" charset="0"/>
              </a:rPr>
              <a:t>….</a:t>
            </a:r>
            <a:endParaRPr lang="en-US" sz="2000" dirty="0">
              <a:latin typeface="Calibri (Body)"/>
              <a:cs typeface="Calibri" pitchFamily="34" charset="0"/>
            </a:endParaRPr>
          </a:p>
          <a:p>
            <a:pPr algn="just">
              <a:spcBef>
                <a:spcPts val="600"/>
              </a:spcBef>
              <a:spcAft>
                <a:spcPts val="600"/>
              </a:spcAft>
            </a:pPr>
            <a:endParaRPr lang="en-US" sz="2400" dirty="0">
              <a:latin typeface="Calibri (Body)"/>
              <a:cs typeface="Calibri" pitchFamily="34" charset="0"/>
            </a:endParaRPr>
          </a:p>
        </p:txBody>
      </p:sp>
      <p:sp>
        <p:nvSpPr>
          <p:cNvPr id="7" name="Title 6"/>
          <p:cNvSpPr>
            <a:spLocks noGrp="1"/>
          </p:cNvSpPr>
          <p:nvPr>
            <p:ph type="title"/>
          </p:nvPr>
        </p:nvSpPr>
        <p:spPr>
          <a:xfrm>
            <a:off x="457200" y="0"/>
            <a:ext cx="8229600" cy="1143000"/>
          </a:xfrm>
        </p:spPr>
        <p:txBody>
          <a:bodyPr/>
          <a:lstStyle/>
          <a:p>
            <a:r>
              <a:rPr lang="en-US" b="1"/>
              <a:t>Image</a:t>
            </a:r>
          </a:p>
        </p:txBody>
      </p:sp>
    </p:spTree>
    <p:extLst>
      <p:ext uri="{BB962C8B-B14F-4D97-AF65-F5344CB8AC3E}">
        <p14:creationId xmlns:p14="http://schemas.microsoft.com/office/powerpoint/2010/main" val="7030096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Image</a:t>
            </a:r>
          </a:p>
        </p:txBody>
      </p:sp>
      <p:pic>
        <p:nvPicPr>
          <p:cNvPr id="51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70762"/>
            <a:ext cx="4191000" cy="361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81200"/>
            <a:ext cx="4096582" cy="353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376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lgn="just">
              <a:spcBef>
                <a:spcPts val="1200"/>
              </a:spcBef>
            </a:pPr>
            <a:r>
              <a:rPr lang="en-US" sz="2400" smtClean="0">
                <a:latin typeface="Calibri (Body)"/>
              </a:rPr>
              <a:t>Cấu trúc Color đại diện cho màu ARGB (alpha-red-green-blue) trong GDI+. </a:t>
            </a:r>
          </a:p>
          <a:p>
            <a:pPr algn="just">
              <a:spcBef>
                <a:spcPts val="1200"/>
              </a:spcBef>
            </a:pPr>
            <a:r>
              <a:rPr lang="en-US" sz="2400" smtClean="0">
                <a:latin typeface="Calibri (Body)"/>
              </a:rPr>
              <a:t>Lớp này chứa một số thuộc tính tĩnh dùng để hiển thị cho một số màu nhất định như: Color.Black, Color.Red</a:t>
            </a:r>
          </a:p>
          <a:p>
            <a:pPr algn="just">
              <a:spcBef>
                <a:spcPts val="1200"/>
              </a:spcBef>
            </a:pPr>
            <a:r>
              <a:rPr lang="en-US" sz="2400" smtClean="0">
                <a:latin typeface="Calibri (Body)"/>
              </a:rPr>
              <a:t>Một số thuộc tính và phương thức của lớp Color</a:t>
            </a:r>
            <a:endParaRPr lang="en-US" sz="2400">
              <a:latin typeface="Calibri (Body)"/>
            </a:endParaRPr>
          </a:p>
        </p:txBody>
      </p:sp>
      <p:sp>
        <p:nvSpPr>
          <p:cNvPr id="7" name="Title 6"/>
          <p:cNvSpPr>
            <a:spLocks noGrp="1"/>
          </p:cNvSpPr>
          <p:nvPr>
            <p:ph type="title"/>
          </p:nvPr>
        </p:nvSpPr>
        <p:spPr>
          <a:xfrm>
            <a:off x="457200" y="0"/>
            <a:ext cx="8229600" cy="1143000"/>
          </a:xfrm>
        </p:spPr>
        <p:txBody>
          <a:bodyPr/>
          <a:lstStyle/>
          <a:p>
            <a:r>
              <a:rPr lang="en-US" b="1" smtClean="0"/>
              <a:t>Color</a:t>
            </a:r>
            <a:endParaRPr lang="en-US" b="1"/>
          </a:p>
        </p:txBody>
      </p:sp>
      <p:graphicFrame>
        <p:nvGraphicFramePr>
          <p:cNvPr id="2" name="Table 1"/>
          <p:cNvGraphicFramePr>
            <a:graphicFrameLocks noGrp="1"/>
          </p:cNvGraphicFramePr>
          <p:nvPr>
            <p:extLst>
              <p:ext uri="{D42A27DB-BD31-4B8C-83A1-F6EECF244321}">
                <p14:modId xmlns:p14="http://schemas.microsoft.com/office/powerpoint/2010/main" val="4227071850"/>
              </p:ext>
            </p:extLst>
          </p:nvPr>
        </p:nvGraphicFramePr>
        <p:xfrm>
          <a:off x="381000" y="3810000"/>
          <a:ext cx="8382000" cy="259588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r>
                        <a:rPr lang="en-US" dirty="0" err="1" smtClean="0"/>
                        <a:t>Thuộc</a:t>
                      </a:r>
                      <a:r>
                        <a:rPr lang="en-US" baseline="0" dirty="0" smtClean="0"/>
                        <a:t> </a:t>
                      </a:r>
                      <a:r>
                        <a:rPr lang="en-US" baseline="0" dirty="0" err="1" smtClean="0"/>
                        <a:t>tính</a:t>
                      </a:r>
                      <a:endParaRPr lang="en-US" dirty="0"/>
                    </a:p>
                  </a:txBody>
                  <a:tcPr/>
                </a:tc>
                <a:tc>
                  <a:txBody>
                    <a:bodyPr/>
                    <a:lstStyle/>
                    <a:p>
                      <a:r>
                        <a:rPr lang="en-US" smtClean="0"/>
                        <a:t>Miêu</a:t>
                      </a:r>
                      <a:r>
                        <a:rPr lang="en-US" baseline="0" smtClean="0"/>
                        <a:t> tả</a:t>
                      </a:r>
                      <a:endParaRPr lang="en-US"/>
                    </a:p>
                  </a:txBody>
                  <a:tcPr/>
                </a:tc>
                <a:extLst>
                  <a:ext uri="{0D108BD9-81ED-4DB2-BD59-A6C34878D82A}">
                    <a16:rowId xmlns:a16="http://schemas.microsoft.com/office/drawing/2014/main" val="10000"/>
                  </a:ext>
                </a:extLst>
              </a:tr>
              <a:tr h="370840">
                <a:tc>
                  <a:txBody>
                    <a:bodyPr/>
                    <a:lstStyle/>
                    <a:p>
                      <a:r>
                        <a:rPr lang="en-US" smtClean="0"/>
                        <a:t>A</a:t>
                      </a:r>
                      <a:endParaRPr lang="en-US"/>
                    </a:p>
                  </a:txBody>
                  <a:tcPr/>
                </a:tc>
                <a:tc>
                  <a:txBody>
                    <a:bodyPr/>
                    <a:lstStyle/>
                    <a:p>
                      <a:r>
                        <a:rPr lang="en-US" smtClean="0"/>
                        <a:t>Trả</a:t>
                      </a:r>
                      <a:r>
                        <a:rPr lang="en-US" baseline="0" smtClean="0"/>
                        <a:t> về giá trị alpha của màu</a:t>
                      </a:r>
                      <a:endParaRPr lang="en-US"/>
                    </a:p>
                  </a:txBody>
                  <a:tcPr/>
                </a:tc>
                <a:extLst>
                  <a:ext uri="{0D108BD9-81ED-4DB2-BD59-A6C34878D82A}">
                    <a16:rowId xmlns:a16="http://schemas.microsoft.com/office/drawing/2014/main" val="10001"/>
                  </a:ext>
                </a:extLst>
              </a:tr>
              <a:tr h="370840">
                <a:tc>
                  <a:txBody>
                    <a:bodyPr/>
                    <a:lstStyle/>
                    <a:p>
                      <a:r>
                        <a:rPr lang="en-US" smtClean="0"/>
                        <a:t>R</a:t>
                      </a:r>
                      <a:endParaRPr lang="en-US"/>
                    </a:p>
                  </a:txBody>
                  <a:tcPr/>
                </a:tc>
                <a:tc>
                  <a:txBody>
                    <a:bodyPr/>
                    <a:lstStyle/>
                    <a:p>
                      <a:r>
                        <a:rPr lang="en-US" smtClean="0"/>
                        <a:t>Trả</a:t>
                      </a:r>
                      <a:r>
                        <a:rPr lang="en-US" baseline="0" smtClean="0"/>
                        <a:t> về giá trị của sắc màu đỏ</a:t>
                      </a:r>
                      <a:endParaRPr lang="en-US"/>
                    </a:p>
                  </a:txBody>
                  <a:tcPr/>
                </a:tc>
                <a:extLst>
                  <a:ext uri="{0D108BD9-81ED-4DB2-BD59-A6C34878D82A}">
                    <a16:rowId xmlns:a16="http://schemas.microsoft.com/office/drawing/2014/main" val="10002"/>
                  </a:ext>
                </a:extLst>
              </a:tr>
              <a:tr h="370840">
                <a:tc>
                  <a:txBody>
                    <a:bodyPr/>
                    <a:lstStyle/>
                    <a:p>
                      <a:r>
                        <a:rPr lang="en-US" smtClean="0"/>
                        <a:t>G</a:t>
                      </a:r>
                      <a:endParaRPr lang="en-US"/>
                    </a:p>
                  </a:txBody>
                  <a:tcPr/>
                </a:tc>
                <a:tc>
                  <a:txBody>
                    <a:bodyPr/>
                    <a:lstStyle/>
                    <a:p>
                      <a:r>
                        <a:rPr lang="en-US"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sắc</a:t>
                      </a:r>
                      <a:r>
                        <a:rPr lang="en-US" baseline="0" dirty="0" smtClean="0"/>
                        <a:t> </a:t>
                      </a:r>
                      <a:r>
                        <a:rPr lang="en-US" baseline="0" dirty="0" err="1" smtClean="0"/>
                        <a:t>màu</a:t>
                      </a:r>
                      <a:r>
                        <a:rPr lang="en-US" baseline="0" dirty="0" smtClean="0"/>
                        <a:t> </a:t>
                      </a:r>
                      <a:r>
                        <a:rPr lang="en-US" baseline="0" dirty="0" err="1" smtClean="0"/>
                        <a:t>xanh</a:t>
                      </a:r>
                      <a:r>
                        <a:rPr lang="en-US" baseline="0" dirty="0" smtClean="0"/>
                        <a:t> </a:t>
                      </a:r>
                      <a:r>
                        <a:rPr lang="en-US" baseline="0" dirty="0" err="1" smtClean="0"/>
                        <a:t>lá</a:t>
                      </a:r>
                      <a:r>
                        <a:rPr lang="en-US" baseline="0" dirty="0" smtClean="0"/>
                        <a:t> </a:t>
                      </a:r>
                      <a:r>
                        <a:rPr lang="en-US" baseline="0" dirty="0" err="1" smtClean="0"/>
                        <a:t>cây</a:t>
                      </a:r>
                      <a:endParaRPr lang="en-US" dirty="0"/>
                    </a:p>
                  </a:txBody>
                  <a:tcPr/>
                </a:tc>
                <a:extLst>
                  <a:ext uri="{0D108BD9-81ED-4DB2-BD59-A6C34878D82A}">
                    <a16:rowId xmlns:a16="http://schemas.microsoft.com/office/drawing/2014/main" val="10003"/>
                  </a:ext>
                </a:extLst>
              </a:tr>
              <a:tr h="370840">
                <a:tc>
                  <a:txBody>
                    <a:bodyPr/>
                    <a:lstStyle/>
                    <a:p>
                      <a:r>
                        <a:rPr lang="en-US" smtClean="0"/>
                        <a:t>B</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Trả</a:t>
                      </a:r>
                      <a:r>
                        <a:rPr lang="en-US" baseline="0" smtClean="0"/>
                        <a:t> về giá trị của sắc màu xanh dương</a:t>
                      </a:r>
                      <a:endParaRPr lang="en-US" smtClean="0"/>
                    </a:p>
                  </a:txBody>
                  <a:tcPr/>
                </a:tc>
                <a:extLst>
                  <a:ext uri="{0D108BD9-81ED-4DB2-BD59-A6C34878D82A}">
                    <a16:rowId xmlns:a16="http://schemas.microsoft.com/office/drawing/2014/main" val="10004"/>
                  </a:ext>
                </a:extLst>
              </a:tr>
              <a:tr h="370840">
                <a:tc>
                  <a:txBody>
                    <a:bodyPr/>
                    <a:lstStyle/>
                    <a:p>
                      <a:r>
                        <a:rPr lang="en-US" smtClean="0"/>
                        <a:t>IsEmpty</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Xác</a:t>
                      </a:r>
                      <a:r>
                        <a:rPr lang="en-US" baseline="0" smtClean="0"/>
                        <a:t> dịnh xem màu có được tạo</a:t>
                      </a:r>
                      <a:endParaRPr lang="en-US" smtClean="0"/>
                    </a:p>
                  </a:txBody>
                  <a:tcPr/>
                </a:tc>
                <a:extLst>
                  <a:ext uri="{0D108BD9-81ED-4DB2-BD59-A6C34878D82A}">
                    <a16:rowId xmlns:a16="http://schemas.microsoft.com/office/drawing/2014/main" val="10005"/>
                  </a:ext>
                </a:extLst>
              </a:tr>
              <a:tr h="370840">
                <a:tc>
                  <a:txBody>
                    <a:bodyPr/>
                    <a:lstStyle/>
                    <a:p>
                      <a:r>
                        <a:rPr lang="en-US" smtClean="0"/>
                        <a:t>IsKnownColor</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Xác</a:t>
                      </a:r>
                      <a:r>
                        <a:rPr lang="en-US" baseline="0" smtClean="0"/>
                        <a:t> dịnh xem màu có được xác định trước</a:t>
                      </a:r>
                      <a:endParaRPr lang="en-US" smtClean="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166472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algn="just">
              <a:spcBef>
                <a:spcPts val="600"/>
              </a:spcBef>
            </a:pPr>
            <a:r>
              <a:rPr lang="en-US" sz="2800" b="1" smtClean="0">
                <a:latin typeface="Calibri (Body)"/>
                <a:cs typeface="Calibri" pitchFamily="34" charset="0"/>
              </a:rPr>
              <a:t>Bitmap</a:t>
            </a:r>
            <a:endParaRPr lang="en-US" sz="2800" b="1">
              <a:latin typeface="Calibri (Body)"/>
              <a:cs typeface="Calibri" pitchFamily="34" charset="0"/>
            </a:endParaRPr>
          </a:p>
          <a:p>
            <a:pPr marL="742950" lvl="2" indent="-342900" algn="just">
              <a:spcBef>
                <a:spcPts val="600"/>
              </a:spcBef>
              <a:buFont typeface="Wingdings" pitchFamily="2" charset="2"/>
              <a:buChar char="§"/>
            </a:pPr>
            <a:r>
              <a:rPr lang="en-US" sz="2200" smtClean="0">
                <a:latin typeface="Calibri (Body)"/>
                <a:cs typeface="Calibri" pitchFamily="34" charset="0"/>
              </a:rPr>
              <a:t>Bitmap bmp = new Bitmap(filename, …)</a:t>
            </a:r>
          </a:p>
          <a:p>
            <a:pPr marL="742950" lvl="2" indent="-342900" algn="just">
              <a:spcBef>
                <a:spcPts val="600"/>
              </a:spcBef>
              <a:buFont typeface="Wingdings" pitchFamily="2" charset="2"/>
              <a:buChar char="§"/>
            </a:pPr>
            <a:r>
              <a:rPr lang="en-US" sz="2200" smtClean="0">
                <a:latin typeface="Calibri (Body)"/>
                <a:cs typeface="Calibri" pitchFamily="34" charset="0"/>
              </a:rPr>
              <a:t>MakeTransparent: đặt màu trong suốt.</a:t>
            </a:r>
          </a:p>
          <a:p>
            <a:pPr marL="742950" lvl="2" indent="-342900" algn="just">
              <a:spcBef>
                <a:spcPts val="600"/>
              </a:spcBef>
              <a:buFont typeface="Wingdings" pitchFamily="2" charset="2"/>
              <a:buChar char="§"/>
            </a:pPr>
            <a:r>
              <a:rPr lang="en-US" sz="2200" smtClean="0">
                <a:latin typeface="Calibri (Body)"/>
                <a:cs typeface="Calibri" pitchFamily="34" charset="0"/>
              </a:rPr>
              <a:t>GetPixel, SetPixel: vẽ bằng cách chấm từng điểm!</a:t>
            </a:r>
          </a:p>
          <a:p>
            <a:pPr marL="0" lvl="1" indent="0" algn="just" fontAlgn="base">
              <a:spcBef>
                <a:spcPts val="800"/>
              </a:spcBef>
              <a:buNone/>
            </a:pPr>
            <a:r>
              <a:rPr lang="en-US" sz="1800" b="1">
                <a:latin typeface="Courier New" pitchFamily="49" charset="0"/>
                <a:cs typeface="Courier New" pitchFamily="49" charset="0"/>
              </a:rPr>
              <a:t>Image image = Image.FromFile("myImage.bmp");</a:t>
            </a:r>
          </a:p>
          <a:p>
            <a:pPr marL="0" lvl="1" indent="0" algn="just" fontAlgn="base">
              <a:spcBef>
                <a:spcPts val="800"/>
              </a:spcBef>
              <a:buNone/>
            </a:pPr>
            <a:r>
              <a:rPr lang="en-US" sz="1800" b="1">
                <a:latin typeface="Courier New" pitchFamily="49" charset="0"/>
                <a:cs typeface="Courier New" pitchFamily="49" charset="0"/>
              </a:rPr>
              <a:t>// Tạo một bitmap từ một file</a:t>
            </a:r>
          </a:p>
          <a:p>
            <a:pPr marL="0" lvl="1" indent="0" algn="just" fontAlgn="base">
              <a:spcBef>
                <a:spcPts val="800"/>
              </a:spcBef>
              <a:buNone/>
            </a:pPr>
            <a:r>
              <a:rPr lang="en-US" sz="1800" b="1">
                <a:latin typeface="Courier New" pitchFamily="49" charset="0"/>
                <a:cs typeface="Courier New" pitchFamily="49" charset="0"/>
              </a:rPr>
              <a:t>Bitmap bitmap1 = new Bitmap("myImage.bmp);</a:t>
            </a:r>
          </a:p>
          <a:p>
            <a:pPr marL="0" lvl="1" indent="0" algn="just" fontAlgn="base">
              <a:spcBef>
                <a:spcPts val="800"/>
              </a:spcBef>
              <a:buNone/>
            </a:pPr>
            <a:r>
              <a:rPr lang="en-US" sz="1800" b="1">
                <a:latin typeface="Courier New" pitchFamily="49" charset="0"/>
                <a:cs typeface="Courier New" pitchFamily="49" charset="0"/>
              </a:rPr>
              <a:t>// Tạo một bitmap từ một đối tượng Image</a:t>
            </a:r>
          </a:p>
          <a:p>
            <a:pPr marL="0" lvl="1" indent="0" algn="just" fontAlgn="base">
              <a:spcBef>
                <a:spcPts val="800"/>
              </a:spcBef>
              <a:buNone/>
            </a:pPr>
            <a:r>
              <a:rPr lang="en-US" sz="1800" b="1">
                <a:latin typeface="Courier New" pitchFamily="49" charset="0"/>
                <a:cs typeface="Courier New" pitchFamily="49" charset="0"/>
              </a:rPr>
              <a:t>Bitmap bitmap2 = new Bitmap(image);</a:t>
            </a:r>
          </a:p>
          <a:p>
            <a:pPr marL="0" lvl="1" indent="0" algn="just" fontAlgn="base">
              <a:spcBef>
                <a:spcPts val="800"/>
              </a:spcBef>
              <a:buNone/>
            </a:pPr>
            <a:r>
              <a:rPr lang="en-US" sz="1800" b="1">
                <a:latin typeface="Courier New" pitchFamily="49" charset="0"/>
                <a:cs typeface="Courier New" pitchFamily="49" charset="0"/>
              </a:rPr>
              <a:t>// Tạo mộ bitmap với size</a:t>
            </a:r>
          </a:p>
          <a:p>
            <a:pPr marL="0" lvl="1" indent="0" algn="just" fontAlgn="base">
              <a:spcBef>
                <a:spcPts val="800"/>
              </a:spcBef>
              <a:buNone/>
            </a:pPr>
            <a:r>
              <a:rPr lang="en-US" sz="1800" b="1">
                <a:latin typeface="Courier New" pitchFamily="49" charset="0"/>
                <a:cs typeface="Courier New" pitchFamily="49" charset="0"/>
              </a:rPr>
              <a:t>Bitmap curBitmap3 = new Bitmap(curImage, new Size(200, 100) );</a:t>
            </a:r>
          </a:p>
          <a:p>
            <a:pPr marL="0" lvl="1" indent="0" algn="just" fontAlgn="base">
              <a:spcBef>
                <a:spcPts val="800"/>
              </a:spcBef>
              <a:buNone/>
            </a:pPr>
            <a:r>
              <a:rPr lang="en-US" sz="1800" b="1">
                <a:latin typeface="Courier New" pitchFamily="49" charset="0"/>
                <a:cs typeface="Courier New" pitchFamily="49" charset="0"/>
              </a:rPr>
              <a:t>// Tạo một bitmap không có dữ liệu ảnh</a:t>
            </a:r>
          </a:p>
          <a:p>
            <a:pPr marL="0" lvl="1" indent="0" algn="just" fontAlgn="base">
              <a:spcBef>
                <a:spcPts val="800"/>
              </a:spcBef>
              <a:buNone/>
            </a:pPr>
            <a:r>
              <a:rPr lang="en-US" sz="1800" b="1">
                <a:latin typeface="Courier New" pitchFamily="49" charset="0"/>
                <a:cs typeface="Courier New" pitchFamily="49" charset="0"/>
              </a:rPr>
              <a:t>Bitmap curBitmap4 = new Bitmap(200, 100);</a:t>
            </a:r>
          </a:p>
          <a:p>
            <a:pPr marL="342900" lvl="1" indent="-342900" algn="just" fontAlgn="base">
              <a:spcBef>
                <a:spcPts val="800"/>
              </a:spcBef>
            </a:pPr>
            <a:endParaRPr lang="en-US" sz="1800" b="1">
              <a:latin typeface="Courier New" pitchFamily="49" charset="0"/>
              <a:cs typeface="Courier New" pitchFamily="49" charset="0"/>
            </a:endParaRPr>
          </a:p>
          <a:p>
            <a:pPr algn="just">
              <a:spcBef>
                <a:spcPts val="600"/>
              </a:spcBef>
            </a:pPr>
            <a:endParaRPr lang="en-US" sz="2400">
              <a:latin typeface="Calibri (Body)"/>
              <a:cs typeface="Calibri" pitchFamily="34" charset="0"/>
            </a:endParaRPr>
          </a:p>
          <a:p>
            <a:pPr algn="just">
              <a:spcBef>
                <a:spcPts val="600"/>
              </a:spcBef>
              <a:spcAft>
                <a:spcPts val="1200"/>
              </a:spcAft>
            </a:pPr>
            <a:endParaRPr lang="en-US" sz="2400">
              <a:latin typeface="Calibri (Body)"/>
              <a:cs typeface="Calibri" pitchFamily="34" charset="0"/>
            </a:endParaRPr>
          </a:p>
        </p:txBody>
      </p:sp>
      <p:sp>
        <p:nvSpPr>
          <p:cNvPr id="7" name="Title 6"/>
          <p:cNvSpPr>
            <a:spLocks noGrp="1"/>
          </p:cNvSpPr>
          <p:nvPr>
            <p:ph type="title"/>
          </p:nvPr>
        </p:nvSpPr>
        <p:spPr>
          <a:xfrm>
            <a:off x="457200" y="0"/>
            <a:ext cx="8229600" cy="1143000"/>
          </a:xfrm>
        </p:spPr>
        <p:txBody>
          <a:bodyPr/>
          <a:lstStyle/>
          <a:p>
            <a:r>
              <a:rPr lang="en-US" b="1" smtClean="0"/>
              <a:t>Bitmap</a:t>
            </a:r>
            <a:endParaRPr lang="en-US" b="1"/>
          </a:p>
        </p:txBody>
      </p:sp>
    </p:spTree>
    <p:extLst>
      <p:ext uri="{BB962C8B-B14F-4D97-AF65-F5344CB8AC3E}">
        <p14:creationId xmlns:p14="http://schemas.microsoft.com/office/powerpoint/2010/main" val="31023177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257800"/>
          </a:xfrm>
        </p:spPr>
        <p:txBody>
          <a:bodyPr>
            <a:noAutofit/>
          </a:bodyPr>
          <a:lstStyle/>
          <a:p>
            <a:pPr algn="just">
              <a:spcBef>
                <a:spcPts val="0"/>
              </a:spcBef>
            </a:pPr>
            <a:r>
              <a:rPr lang="en-US" sz="2000" dirty="0" err="1" smtClean="0">
                <a:latin typeface="Calibri (Body)"/>
                <a:cs typeface="Calibri" pitchFamily="34" charset="0"/>
              </a:rPr>
              <a:t>Thay</a:t>
            </a:r>
            <a:r>
              <a:rPr lang="en-US" sz="2000" dirty="0" smtClean="0">
                <a:latin typeface="Calibri (Body)"/>
                <a:cs typeface="Calibri" pitchFamily="34" charset="0"/>
              </a:rPr>
              <a:t> </a:t>
            </a:r>
            <a:r>
              <a:rPr lang="en-US" sz="2000" dirty="0" err="1" smtClean="0">
                <a:latin typeface="Calibri (Body)"/>
                <a:cs typeface="Calibri" pitchFamily="34" charset="0"/>
              </a:rPr>
              <a:t>đổi</a:t>
            </a:r>
            <a:r>
              <a:rPr lang="en-US" sz="2000" dirty="0" smtClean="0">
                <a:latin typeface="Calibri (Body)"/>
                <a:cs typeface="Calibri" pitchFamily="34" charset="0"/>
              </a:rPr>
              <a:t> </a:t>
            </a:r>
            <a:r>
              <a:rPr lang="en-US" sz="2000" dirty="0" err="1" smtClean="0">
                <a:latin typeface="Calibri (Body)"/>
                <a:cs typeface="Calibri" pitchFamily="34" charset="0"/>
              </a:rPr>
              <a:t>màu</a:t>
            </a:r>
            <a:r>
              <a:rPr lang="en-US" sz="2000" dirty="0" smtClean="0">
                <a:latin typeface="Calibri (Body)"/>
                <a:cs typeface="Calibri" pitchFamily="34" charset="0"/>
              </a:rPr>
              <a:t> </a:t>
            </a:r>
            <a:r>
              <a:rPr lang="en-US" sz="2000" dirty="0" err="1" smtClean="0">
                <a:latin typeface="Calibri (Body)"/>
                <a:cs typeface="Calibri" pitchFamily="34" charset="0"/>
              </a:rPr>
              <a:t>sắc</a:t>
            </a:r>
            <a:r>
              <a:rPr lang="en-US" sz="2000" dirty="0" smtClean="0">
                <a:latin typeface="Calibri (Body)"/>
                <a:cs typeface="Calibri" pitchFamily="34" charset="0"/>
              </a:rPr>
              <a:t> </a:t>
            </a:r>
            <a:r>
              <a:rPr lang="en-US" sz="2000" dirty="0" err="1" smtClean="0">
                <a:latin typeface="Calibri (Body)"/>
                <a:cs typeface="Calibri" pitchFamily="34" charset="0"/>
              </a:rPr>
              <a:t>của</a:t>
            </a:r>
            <a:r>
              <a:rPr lang="en-US" sz="2000" dirty="0" smtClean="0">
                <a:latin typeface="Calibri (Body)"/>
                <a:cs typeface="Calibri" pitchFamily="34" charset="0"/>
              </a:rPr>
              <a:t> </a:t>
            </a:r>
            <a:r>
              <a:rPr lang="en-US" sz="2000" dirty="0" err="1" smtClean="0">
                <a:latin typeface="Calibri (Body)"/>
                <a:cs typeface="Calibri" pitchFamily="34" charset="0"/>
              </a:rPr>
              <a:t>một</a:t>
            </a:r>
            <a:r>
              <a:rPr lang="en-US" sz="2000" dirty="0" smtClean="0">
                <a:latin typeface="Calibri (Body)"/>
                <a:cs typeface="Calibri" pitchFamily="34" charset="0"/>
              </a:rPr>
              <a:t> </a:t>
            </a:r>
            <a:r>
              <a:rPr lang="en-US" sz="2000" dirty="0" err="1" smtClean="0">
                <a:latin typeface="Calibri (Body)"/>
                <a:cs typeface="Calibri" pitchFamily="34" charset="0"/>
              </a:rPr>
              <a:t>phần</a:t>
            </a:r>
            <a:r>
              <a:rPr lang="en-US" sz="2000" dirty="0" smtClean="0">
                <a:latin typeface="Calibri (Body)"/>
                <a:cs typeface="Calibri" pitchFamily="34" charset="0"/>
              </a:rPr>
              <a:t> </a:t>
            </a:r>
            <a:r>
              <a:rPr lang="en-US" sz="2000" dirty="0" err="1" smtClean="0">
                <a:latin typeface="Calibri (Body)"/>
                <a:cs typeface="Calibri" pitchFamily="34" charset="0"/>
              </a:rPr>
              <a:t>bức</a:t>
            </a:r>
            <a:r>
              <a:rPr lang="en-US" sz="2000" dirty="0" smtClean="0">
                <a:latin typeface="Calibri (Body)"/>
                <a:cs typeface="Calibri" pitchFamily="34" charset="0"/>
              </a:rPr>
              <a:t> </a:t>
            </a:r>
            <a:r>
              <a:rPr lang="en-US" sz="2000" dirty="0" err="1" smtClean="0">
                <a:latin typeface="Calibri (Body)"/>
                <a:cs typeface="Calibri" pitchFamily="34" charset="0"/>
              </a:rPr>
              <a:t>ảnh</a:t>
            </a:r>
            <a:r>
              <a:rPr lang="en-US" sz="2000" dirty="0" smtClean="0">
                <a:latin typeface="Calibri (Body)"/>
                <a:cs typeface="Calibri" pitchFamily="34" charset="0"/>
              </a:rPr>
              <a:t> </a:t>
            </a:r>
            <a:r>
              <a:rPr lang="en-US" sz="2000" dirty="0" err="1" smtClean="0">
                <a:latin typeface="Calibri (Body)"/>
                <a:cs typeface="Calibri" pitchFamily="34" charset="0"/>
              </a:rPr>
              <a:t>sử</a:t>
            </a:r>
            <a:r>
              <a:rPr lang="en-US" sz="2000" dirty="0" smtClean="0">
                <a:latin typeface="Calibri (Body)"/>
                <a:cs typeface="Calibri" pitchFamily="34" charset="0"/>
              </a:rPr>
              <a:t> </a:t>
            </a:r>
            <a:r>
              <a:rPr lang="en-US" sz="2000" dirty="0" err="1" smtClean="0">
                <a:latin typeface="Calibri (Body)"/>
                <a:cs typeface="Calibri" pitchFamily="34" charset="0"/>
              </a:rPr>
              <a:t>dụng</a:t>
            </a:r>
            <a:r>
              <a:rPr lang="en-US" sz="2000" dirty="0" smtClean="0">
                <a:latin typeface="Calibri (Body)"/>
                <a:cs typeface="Calibri" pitchFamily="34" charset="0"/>
              </a:rPr>
              <a:t> </a:t>
            </a:r>
            <a:r>
              <a:rPr lang="en-US" sz="2000" dirty="0" err="1" smtClean="0">
                <a:latin typeface="Calibri (Body)"/>
                <a:cs typeface="Calibri" pitchFamily="34" charset="0"/>
              </a:rPr>
              <a:t>SetPixel</a:t>
            </a:r>
            <a:r>
              <a:rPr lang="en-US" sz="2000" dirty="0" smtClean="0">
                <a:latin typeface="Calibri (Body)"/>
                <a:cs typeface="Calibri" pitchFamily="34" charset="0"/>
              </a:rPr>
              <a:t>()</a:t>
            </a:r>
          </a:p>
          <a:p>
            <a:pPr marL="0" indent="0" algn="just" defTabSz="347663" fontAlgn="base">
              <a:spcBef>
                <a:spcPts val="800"/>
              </a:spcBef>
              <a:buNone/>
              <a:tabLst>
                <a:tab pos="623888" algn="l"/>
              </a:tabLst>
            </a:pPr>
            <a:r>
              <a:rPr lang="en-US" sz="1800" b="1" dirty="0" smtClean="0">
                <a:latin typeface="Courier New" pitchFamily="49" charset="0"/>
                <a:cs typeface="Courier New" pitchFamily="49" charset="0"/>
              </a:rPr>
              <a:t>Graphics </a:t>
            </a:r>
            <a:r>
              <a:rPr lang="en-US" sz="1800" b="1" dirty="0">
                <a:latin typeface="Courier New" pitchFamily="49" charset="0"/>
                <a:cs typeface="Courier New" pitchFamily="49" charset="0"/>
              </a:rPr>
              <a:t>g = </a:t>
            </a:r>
            <a:r>
              <a:rPr lang="en-US" sz="1800" b="1" dirty="0" err="1">
                <a:latin typeface="Courier New" pitchFamily="49" charset="0"/>
                <a:cs typeface="Courier New" pitchFamily="49" charset="0"/>
              </a:rPr>
              <a:t>e.Graphics</a:t>
            </a:r>
            <a:r>
              <a:rPr lang="en-US" sz="1800" b="1" dirty="0">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Bitmap </a:t>
            </a:r>
            <a:r>
              <a:rPr lang="en-US" sz="1800" b="1" dirty="0" err="1">
                <a:latin typeface="Courier New" pitchFamily="49" charset="0"/>
                <a:cs typeface="Courier New" pitchFamily="49" charset="0"/>
              </a:rPr>
              <a:t>curBitmap</a:t>
            </a:r>
            <a:r>
              <a:rPr lang="en-US" sz="1800" b="1" dirty="0">
                <a:latin typeface="Courier New" pitchFamily="49" charset="0"/>
                <a:cs typeface="Courier New" pitchFamily="49" charset="0"/>
              </a:rPr>
              <a:t> = new Bitmap("Image.jpg");</a:t>
            </a:r>
          </a:p>
          <a:p>
            <a:pPr marL="0" indent="0" algn="just" defTabSz="347663" fontAlgn="base">
              <a:spcBef>
                <a:spcPts val="800"/>
              </a:spcBef>
              <a:buNone/>
              <a:tabLst>
                <a:tab pos="623888" algn="l"/>
              </a:tabLst>
            </a:pPr>
            <a:r>
              <a:rPr lang="en-US" sz="1800" b="1" dirty="0" err="1">
                <a:latin typeface="Courier New" pitchFamily="49" charset="0"/>
                <a:cs typeface="Courier New" pitchFamily="49" charset="0"/>
              </a:rPr>
              <a:t>g.DrawImage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curBitmap</a:t>
            </a:r>
            <a:r>
              <a:rPr lang="en-US" sz="1800" b="1" dirty="0">
                <a:latin typeface="Courier New" pitchFamily="49" charset="0"/>
                <a:cs typeface="Courier New" pitchFamily="49" charset="0"/>
              </a:rPr>
              <a:t>, 0, 0, </a:t>
            </a:r>
            <a:r>
              <a:rPr lang="en-US" sz="1800" b="1" dirty="0" err="1">
                <a:latin typeface="Courier New" pitchFamily="49" charset="0"/>
                <a:cs typeface="Courier New" pitchFamily="49" charset="0"/>
              </a:rPr>
              <a:t>curBitmap.Width</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curBitmap.Height</a:t>
            </a:r>
            <a:r>
              <a:rPr lang="en-US" sz="1800" b="1" dirty="0">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for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 100;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&lt; 200;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	for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j = 100; j &lt; 200; </a:t>
            </a:r>
            <a:r>
              <a:rPr lang="en-US" sz="1800" b="1" dirty="0" err="1">
                <a:latin typeface="Courier New" pitchFamily="49" charset="0"/>
                <a:cs typeface="Courier New" pitchFamily="49" charset="0"/>
              </a:rPr>
              <a:t>j++</a:t>
            </a:r>
            <a:r>
              <a:rPr lang="en-US" sz="1800" b="1" dirty="0">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	{</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		Color </a:t>
            </a:r>
            <a:r>
              <a:rPr lang="en-US" sz="1800" b="1" dirty="0" err="1">
                <a:latin typeface="Courier New" pitchFamily="49" charset="0"/>
                <a:cs typeface="Courier New" pitchFamily="49" charset="0"/>
              </a:rPr>
              <a:t>curColor</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curBitmap.GetPixel</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j);</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ret = (</a:t>
            </a:r>
            <a:r>
              <a:rPr lang="en-US" sz="1800" b="1" dirty="0" err="1">
                <a:latin typeface="Courier New" pitchFamily="49" charset="0"/>
                <a:cs typeface="Courier New" pitchFamily="49" charset="0"/>
              </a:rPr>
              <a:t>curColor.R</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curColor.G</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curColor.B</a:t>
            </a:r>
            <a:r>
              <a:rPr lang="en-US" sz="1800" b="1" dirty="0">
                <a:latin typeface="Courier New" pitchFamily="49" charset="0"/>
                <a:cs typeface="Courier New" pitchFamily="49" charset="0"/>
              </a:rPr>
              <a:t>) / 3;</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curBitmap.SetPixel</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j, </a:t>
            </a:r>
            <a:r>
              <a:rPr lang="en-US" sz="1800" b="1" dirty="0" err="1">
                <a:latin typeface="Courier New" pitchFamily="49" charset="0"/>
                <a:cs typeface="Courier New" pitchFamily="49" charset="0"/>
              </a:rPr>
              <a:t>Color.FromArgb</a:t>
            </a:r>
            <a:r>
              <a:rPr lang="en-US" sz="1800" b="1" dirty="0">
                <a:latin typeface="Courier New" pitchFamily="49" charset="0"/>
                <a:cs typeface="Courier New" pitchFamily="49" charset="0"/>
              </a:rPr>
              <a:t>(ret, ret, ret));</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	}</a:t>
            </a:r>
          </a:p>
          <a:p>
            <a:pPr marL="0" indent="0" algn="just" defTabSz="347663" fontAlgn="base">
              <a:spcBef>
                <a:spcPts val="800"/>
              </a:spcBef>
              <a:buNone/>
              <a:tabLst>
                <a:tab pos="623888" algn="l"/>
              </a:tabLst>
            </a:pPr>
            <a:r>
              <a:rPr lang="en-US" sz="1800" b="1" dirty="0">
                <a:latin typeface="Courier New" pitchFamily="49" charset="0"/>
                <a:cs typeface="Courier New" pitchFamily="49" charset="0"/>
              </a:rPr>
              <a:t>}</a:t>
            </a:r>
          </a:p>
          <a:p>
            <a:pPr marL="0" indent="0" algn="just" defTabSz="347663" fontAlgn="base">
              <a:spcBef>
                <a:spcPts val="800"/>
              </a:spcBef>
              <a:buNone/>
              <a:tabLst>
                <a:tab pos="623888" algn="l"/>
              </a:tabLst>
            </a:pPr>
            <a:r>
              <a:rPr lang="en-US" sz="1800" b="1" dirty="0" err="1">
                <a:latin typeface="Courier New" pitchFamily="49" charset="0"/>
                <a:cs typeface="Courier New" pitchFamily="49" charset="0"/>
              </a:rPr>
              <a:t>g.DrawImage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curBitmap</a:t>
            </a:r>
            <a:r>
              <a:rPr lang="en-US" sz="1800" b="1" dirty="0">
                <a:latin typeface="Courier New" pitchFamily="49" charset="0"/>
                <a:cs typeface="Courier New" pitchFamily="49" charset="0"/>
              </a:rPr>
              <a:t>, 0, 0, </a:t>
            </a:r>
            <a:r>
              <a:rPr lang="en-US" sz="1800" b="1" dirty="0" err="1">
                <a:latin typeface="Courier New" pitchFamily="49" charset="0"/>
                <a:cs typeface="Courier New" pitchFamily="49" charset="0"/>
              </a:rPr>
              <a:t>curBitmap.Width</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curBitmap.Height</a:t>
            </a:r>
            <a:r>
              <a:rPr lang="en-US" sz="1800" b="1" dirty="0">
                <a:latin typeface="Courier New" pitchFamily="49" charset="0"/>
                <a:cs typeface="Courier New" pitchFamily="49" charset="0"/>
              </a:rPr>
              <a:t>); </a:t>
            </a:r>
          </a:p>
        </p:txBody>
      </p:sp>
      <p:sp>
        <p:nvSpPr>
          <p:cNvPr id="7" name="Title 6"/>
          <p:cNvSpPr>
            <a:spLocks noGrp="1"/>
          </p:cNvSpPr>
          <p:nvPr>
            <p:ph type="title"/>
          </p:nvPr>
        </p:nvSpPr>
        <p:spPr>
          <a:xfrm>
            <a:off x="457200" y="0"/>
            <a:ext cx="8229600" cy="1143000"/>
          </a:xfrm>
        </p:spPr>
        <p:txBody>
          <a:bodyPr/>
          <a:lstStyle/>
          <a:p>
            <a:r>
              <a:rPr lang="en-US" b="1" smtClean="0"/>
              <a:t>Bitmap</a:t>
            </a:r>
            <a:endParaRPr lang="en-US" b="1"/>
          </a:p>
        </p:txBody>
      </p:sp>
    </p:spTree>
    <p:extLst>
      <p:ext uri="{BB962C8B-B14F-4D97-AF65-F5344CB8AC3E}">
        <p14:creationId xmlns:p14="http://schemas.microsoft.com/office/powerpoint/2010/main" val="36879330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Bitmap</a:t>
            </a:r>
            <a:endParaRPr lang="en-US" b="1"/>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4770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2211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105400"/>
          </a:xfrm>
        </p:spPr>
        <p:txBody>
          <a:bodyPr>
            <a:normAutofit fontScale="70000" lnSpcReduction="20000"/>
          </a:bodyPr>
          <a:lstStyle/>
          <a:p>
            <a:pPr marL="0" lvl="1" indent="0" algn="just">
              <a:lnSpc>
                <a:spcPct val="120000"/>
              </a:lnSpc>
              <a:spcBef>
                <a:spcPts val="800"/>
              </a:spcBef>
              <a:buNone/>
            </a:pPr>
            <a:r>
              <a:rPr lang="en-US" sz="3400">
                <a:solidFill>
                  <a:srgbClr val="C00000"/>
                </a:solidFill>
                <a:latin typeface="Calibri (Body)"/>
                <a:cs typeface="Calibri" pitchFamily="34" charset="0"/>
              </a:rPr>
              <a:t>Xóa cũ - vẽ mới là sai lầm!</a:t>
            </a:r>
          </a:p>
          <a:p>
            <a:pPr marL="0" lvl="1" indent="0" algn="just">
              <a:lnSpc>
                <a:spcPct val="120000"/>
              </a:lnSpc>
              <a:spcBef>
                <a:spcPts val="800"/>
              </a:spcBef>
              <a:buNone/>
            </a:pPr>
            <a:r>
              <a:rPr lang="en-US" sz="3400" b="1">
                <a:latin typeface="Calibri (Body)"/>
                <a:cs typeface="Calibri" pitchFamily="34" charset="0"/>
              </a:rPr>
              <a:t>Frame-based animation:</a:t>
            </a:r>
            <a:r>
              <a:rPr lang="en-US" sz="3400">
                <a:latin typeface="Calibri (Body)"/>
                <a:cs typeface="Calibri" pitchFamily="34" charset="0"/>
              </a:rPr>
              <a:t> vẽ lại toàn bộ form theo tốc độ nhất định. Kiểm soát bằng các biến trạng thái.</a:t>
            </a:r>
          </a:p>
          <a:p>
            <a:pPr marL="0" indent="0">
              <a:buNone/>
            </a:pPr>
            <a:endParaRPr lang="en-US" sz="1800">
              <a:solidFill>
                <a:schemeClr val="accent2"/>
              </a:solidFill>
            </a:endParaRPr>
          </a:p>
          <a:p>
            <a:pPr marL="0" indent="0">
              <a:buNone/>
            </a:pPr>
            <a:r>
              <a:rPr lang="en-US" sz="2400" b="1">
                <a:latin typeface="Courier New" pitchFamily="49" charset="0"/>
              </a:rPr>
              <a:t>protected int </a:t>
            </a:r>
            <a:r>
              <a:rPr lang="en-US" sz="2400" b="1">
                <a:solidFill>
                  <a:srgbClr val="FF0000"/>
                </a:solidFill>
                <a:latin typeface="Courier New" pitchFamily="49" charset="0"/>
              </a:rPr>
              <a:t>x</a:t>
            </a:r>
            <a:r>
              <a:rPr lang="en-US" sz="2400" b="1">
                <a:latin typeface="Courier New" pitchFamily="49" charset="0"/>
              </a:rPr>
              <a:t>=0;</a:t>
            </a:r>
          </a:p>
          <a:p>
            <a:pPr marL="0" indent="0">
              <a:buNone/>
            </a:pPr>
            <a:r>
              <a:rPr lang="en-US" sz="2400" b="1">
                <a:latin typeface="Courier New" pitchFamily="49" charset="0"/>
              </a:rPr>
              <a:t>protected int </a:t>
            </a:r>
            <a:r>
              <a:rPr lang="en-US" sz="2400" b="1">
                <a:solidFill>
                  <a:srgbClr val="FF0000"/>
                </a:solidFill>
                <a:latin typeface="Courier New" pitchFamily="49" charset="0"/>
              </a:rPr>
              <a:t>y</a:t>
            </a:r>
            <a:r>
              <a:rPr lang="en-US" sz="2400" b="1">
                <a:latin typeface="Courier New" pitchFamily="49" charset="0"/>
              </a:rPr>
              <a:t>=0;</a:t>
            </a:r>
          </a:p>
          <a:p>
            <a:pPr marL="0" indent="0">
              <a:buNone/>
            </a:pPr>
            <a:r>
              <a:rPr lang="en-US" sz="2400" b="1">
                <a:solidFill>
                  <a:schemeClr val="accent2"/>
                </a:solidFill>
                <a:latin typeface="Courier New" pitchFamily="49" charset="0"/>
              </a:rPr>
              <a:t>…</a:t>
            </a:r>
          </a:p>
          <a:p>
            <a:pPr marL="0" indent="0">
              <a:buNone/>
            </a:pPr>
            <a:r>
              <a:rPr lang="en-US" sz="2400" b="1">
                <a:solidFill>
                  <a:schemeClr val="accent2"/>
                </a:solidFill>
                <a:latin typeface="Courier New" pitchFamily="49" charset="0"/>
              </a:rPr>
              <a:t>private</a:t>
            </a:r>
            <a:r>
              <a:rPr lang="en-US" sz="2400" b="1">
                <a:latin typeface="Courier New" pitchFamily="49" charset="0"/>
              </a:rPr>
              <a:t> void Form1_Paint(object sender, PaintEventArgs e) {</a:t>
            </a:r>
          </a:p>
          <a:p>
            <a:pPr marL="0" indent="0">
              <a:buNone/>
            </a:pPr>
            <a:r>
              <a:rPr lang="en-US" sz="2400" b="1">
                <a:latin typeface="Courier New" pitchFamily="49" charset="0"/>
              </a:rPr>
              <a:t>	Graphics g = e.Graphics;</a:t>
            </a:r>
          </a:p>
          <a:p>
            <a:pPr marL="0" indent="0">
              <a:buNone/>
            </a:pPr>
            <a:r>
              <a:rPr lang="en-US" sz="2400" b="1">
                <a:latin typeface="Courier New" pitchFamily="49" charset="0"/>
              </a:rPr>
              <a:t>	Pen pen = new Pen(Color.Red);</a:t>
            </a:r>
          </a:p>
          <a:p>
            <a:pPr marL="0" indent="0">
              <a:buNone/>
            </a:pPr>
            <a:r>
              <a:rPr lang="en-US" sz="2400" b="1">
                <a:latin typeface="Courier New" pitchFamily="49" charset="0"/>
              </a:rPr>
              <a:t>	g.DrawRectangle(pen, </a:t>
            </a:r>
            <a:r>
              <a:rPr lang="en-US" sz="2400" b="1">
                <a:solidFill>
                  <a:srgbClr val="FF0000"/>
                </a:solidFill>
                <a:latin typeface="Courier New" pitchFamily="49" charset="0"/>
              </a:rPr>
              <a:t>x</a:t>
            </a:r>
            <a:r>
              <a:rPr lang="en-US" sz="2400" b="1">
                <a:latin typeface="Courier New" pitchFamily="49" charset="0"/>
              </a:rPr>
              <a:t>, 10, 100, 50);</a:t>
            </a:r>
          </a:p>
          <a:p>
            <a:pPr marL="0" indent="0">
              <a:buNone/>
            </a:pPr>
            <a:r>
              <a:rPr lang="en-US" sz="2400" b="1">
                <a:latin typeface="Courier New" pitchFamily="49" charset="0"/>
              </a:rPr>
              <a:t>	g.DrawRectangle(pen, 10, </a:t>
            </a:r>
            <a:r>
              <a:rPr lang="en-US" sz="2400" b="1">
                <a:solidFill>
                  <a:srgbClr val="FF0000"/>
                </a:solidFill>
                <a:latin typeface="Courier New" pitchFamily="49" charset="0"/>
              </a:rPr>
              <a:t>y</a:t>
            </a:r>
            <a:r>
              <a:rPr lang="en-US" sz="2400" b="1">
                <a:latin typeface="Courier New" pitchFamily="49" charset="0"/>
              </a:rPr>
              <a:t>, 100, 50);</a:t>
            </a:r>
          </a:p>
          <a:p>
            <a:pPr marL="0" indent="0">
              <a:buNone/>
            </a:pPr>
            <a:r>
              <a:rPr lang="en-US" sz="2400" b="1">
                <a:latin typeface="Courier New" pitchFamily="49" charset="0"/>
              </a:rPr>
              <a:t>}</a:t>
            </a:r>
          </a:p>
          <a:p>
            <a:pPr marL="0" indent="0">
              <a:buNone/>
            </a:pPr>
            <a:r>
              <a:rPr lang="en-US" sz="2400" b="1">
                <a:latin typeface="Courier New" pitchFamily="49" charset="0"/>
              </a:rPr>
              <a:t>private void timer1_Tick(object sender, EventArgs e) {</a:t>
            </a:r>
          </a:p>
          <a:p>
            <a:pPr marL="0" indent="0">
              <a:buNone/>
            </a:pPr>
            <a:r>
              <a:rPr lang="en-US" sz="2400" b="1">
                <a:latin typeface="Courier New" pitchFamily="49" charset="0"/>
              </a:rPr>
              <a:t>	</a:t>
            </a:r>
            <a:r>
              <a:rPr lang="en-US" sz="2400" b="1">
                <a:solidFill>
                  <a:srgbClr val="FF0000"/>
                </a:solidFill>
                <a:latin typeface="Courier New" pitchFamily="49" charset="0"/>
              </a:rPr>
              <a:t>x = (x + 1) % 200; y = (y+1) % 200;</a:t>
            </a:r>
          </a:p>
          <a:p>
            <a:pPr marL="0" indent="0">
              <a:buNone/>
            </a:pPr>
            <a:r>
              <a:rPr lang="en-US" sz="2400" b="1">
                <a:latin typeface="Courier New" pitchFamily="49" charset="0"/>
              </a:rPr>
              <a:t>	Refresh();</a:t>
            </a:r>
          </a:p>
          <a:p>
            <a:pPr marL="0" indent="0">
              <a:buNone/>
            </a:pPr>
            <a:r>
              <a:rPr lang="en-US" sz="2400" b="1">
                <a:latin typeface="Courier New" pitchFamily="49" charset="0"/>
              </a:rPr>
              <a:t>}</a:t>
            </a:r>
          </a:p>
          <a:p>
            <a:pPr marL="0" indent="0">
              <a:buNone/>
            </a:pPr>
            <a:endParaRPr lang="en-US" sz="2400">
              <a:latin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Ý tưởng tạo animation với GDI+</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dirty="0"/>
              <a:t>Ý </a:t>
            </a:r>
            <a:r>
              <a:rPr lang="en-US" b="1" dirty="0" err="1"/>
              <a:t>tưởng</a:t>
            </a:r>
            <a:r>
              <a:rPr lang="en-US" b="1" dirty="0"/>
              <a:t> </a:t>
            </a:r>
            <a:r>
              <a:rPr lang="en-US" b="1" dirty="0" err="1"/>
              <a:t>tạo</a:t>
            </a:r>
            <a:r>
              <a:rPr lang="en-US" b="1" dirty="0"/>
              <a:t> animation </a:t>
            </a:r>
            <a:r>
              <a:rPr lang="en-US" b="1" dirty="0" err="1"/>
              <a:t>với</a:t>
            </a:r>
            <a:r>
              <a:rPr lang="en-US" b="1" dirty="0"/>
              <a:t> GDI+</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320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133600"/>
            <a:ext cx="320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634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fontAlgn="base">
              <a:spcAft>
                <a:spcPct val="0"/>
              </a:spcAft>
            </a:pPr>
            <a:r>
              <a:rPr lang="en-US" sz="2400">
                <a:latin typeface="Calibri (Body)"/>
              </a:rPr>
              <a:t>Một khi sự kiện Paint được gọi, các đối tượng sẽ được vẽ trực tiếp lên màn hình và khi các dữ liệu vẽ đối tượng chưa được nạp đầy đủ lên bộ đệm màn hình sẽ gây hiện tượng flicker (nháy hình). </a:t>
            </a:r>
          </a:p>
          <a:p>
            <a:pPr fontAlgn="base">
              <a:spcAft>
                <a:spcPct val="0"/>
              </a:spcAft>
            </a:pPr>
            <a:r>
              <a:rPr lang="en-US" sz="2400" smtClean="0">
                <a:latin typeface="Calibri (Body)"/>
              </a:rPr>
              <a:t>Nháy </a:t>
            </a:r>
            <a:r>
              <a:rPr lang="en-US" sz="2400">
                <a:latin typeface="Calibri (Body)"/>
              </a:rPr>
              <a:t>hình thường xảy ra trong các trường hợp sau:</a:t>
            </a:r>
          </a:p>
          <a:p>
            <a:pPr lvl="1" fontAlgn="base">
              <a:spcAft>
                <a:spcPct val="0"/>
              </a:spcAft>
              <a:buFont typeface="Wingdings" pitchFamily="2" charset="2"/>
              <a:buChar char="§"/>
            </a:pPr>
            <a:r>
              <a:rPr lang="en-US" sz="2400">
                <a:latin typeface="Calibri (Body)"/>
              </a:rPr>
              <a:t>Resize màn hình hoặc control</a:t>
            </a:r>
          </a:p>
          <a:p>
            <a:pPr lvl="1" fontAlgn="base">
              <a:spcAft>
                <a:spcPct val="0"/>
              </a:spcAft>
              <a:buFont typeface="Wingdings" pitchFamily="2" charset="2"/>
              <a:buChar char="§"/>
            </a:pPr>
            <a:r>
              <a:rPr lang="en-US" sz="2400">
                <a:latin typeface="Calibri (Body)"/>
              </a:rPr>
              <a:t>Tọa độ đối tượng </a:t>
            </a:r>
            <a:r>
              <a:rPr lang="en-US" sz="2400" smtClean="0">
                <a:latin typeface="Calibri (Body)"/>
              </a:rPr>
              <a:t>vẽ đối tượng </a:t>
            </a:r>
            <a:r>
              <a:rPr lang="en-US" sz="2400">
                <a:latin typeface="Calibri (Body)"/>
              </a:rPr>
              <a:t>thay đổi hay chuyển động của đối tượng</a:t>
            </a:r>
          </a:p>
          <a:p>
            <a:pPr lvl="1" fontAlgn="base">
              <a:spcAft>
                <a:spcPct val="0"/>
              </a:spcAft>
              <a:buFont typeface="Wingdings" pitchFamily="2" charset="2"/>
              <a:buChar char="§"/>
            </a:pPr>
            <a:r>
              <a:rPr lang="en-US" sz="2400">
                <a:latin typeface="Calibri (Body)"/>
              </a:rPr>
              <a:t>Drag và Drop thả một đối tượng</a:t>
            </a:r>
          </a:p>
          <a:p>
            <a:pPr fontAlgn="base">
              <a:spcAft>
                <a:spcPct val="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a:t>
            </a:r>
            <a:r>
              <a:rPr lang="en-US" sz="3600" b="1" smtClean="0"/>
              <a:t>double-buffer</a:t>
            </a:r>
            <a:endParaRPr lang="en-US" sz="3600" b="1"/>
          </a:p>
        </p:txBody>
      </p:sp>
    </p:spTree>
    <p:extLst>
      <p:ext uri="{BB962C8B-B14F-4D97-AF65-F5344CB8AC3E}">
        <p14:creationId xmlns:p14="http://schemas.microsoft.com/office/powerpoint/2010/main" val="7721467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5867400" cy="3429000"/>
          </a:xfrm>
        </p:spPr>
        <p:txBody>
          <a:bodyPr>
            <a:noAutofit/>
          </a:bodyPr>
          <a:lstStyle/>
          <a:p>
            <a:pPr marL="0" indent="0" algn="just">
              <a:spcBef>
                <a:spcPts val="1000"/>
              </a:spcBef>
              <a:buNone/>
            </a:pPr>
            <a:r>
              <a:rPr lang="en-US" sz="2400">
                <a:latin typeface="Calibri (Body)"/>
              </a:rPr>
              <a:t>Để giải quyết nháy hình ta sử dụng kỹ thuật double buffer. </a:t>
            </a:r>
            <a:endParaRPr lang="en-US" sz="2400" smtClean="0">
              <a:latin typeface="Calibri (Body)"/>
            </a:endParaRPr>
          </a:p>
          <a:p>
            <a:pPr marL="0" indent="0" algn="just">
              <a:spcBef>
                <a:spcPts val="1000"/>
              </a:spcBef>
              <a:buNone/>
            </a:pPr>
            <a:r>
              <a:rPr lang="en-US" sz="2400" smtClean="0">
                <a:latin typeface="Calibri (Body)"/>
              </a:rPr>
              <a:t>Mọi </a:t>
            </a:r>
            <a:r>
              <a:rPr lang="en-US" sz="2400">
                <a:latin typeface="Calibri (Body)"/>
              </a:rPr>
              <a:t>thao tác vẽ </a:t>
            </a:r>
            <a:r>
              <a:rPr lang="en-US" sz="2400" smtClean="0">
                <a:latin typeface="Calibri (Body)"/>
              </a:rPr>
              <a:t>sẽ diễn </a:t>
            </a:r>
            <a:r>
              <a:rPr lang="en-US" sz="2400">
                <a:latin typeface="Calibri (Body)"/>
              </a:rPr>
              <a:t>ra tại back-buffer. </a:t>
            </a:r>
          </a:p>
          <a:p>
            <a:pPr marL="0" indent="0" algn="just">
              <a:spcBef>
                <a:spcPts val="1000"/>
              </a:spcBef>
              <a:buNone/>
            </a:pPr>
            <a:r>
              <a:rPr lang="en-US" sz="2400">
                <a:latin typeface="Calibri (Body)"/>
              </a:rPr>
              <a:t>Khi hoàn tất, nội dung của back-buffer được hoán chuyển (flip) lên </a:t>
            </a:r>
            <a:r>
              <a:rPr lang="en-US" sz="2400" smtClean="0">
                <a:latin typeface="Calibri (Body)"/>
              </a:rPr>
              <a:t>front-buffer.</a:t>
            </a:r>
            <a:endParaRPr lang="en-US" sz="2400">
              <a:solidFill>
                <a:schemeClr val="accent2"/>
              </a:solidFill>
              <a:latin typeface="Calibri (Body)"/>
            </a:endParaRPr>
          </a:p>
          <a:p>
            <a:pPr marL="0" indent="0" algn="just">
              <a:spcBef>
                <a:spcPts val="1000"/>
              </a:spcBef>
              <a:buNone/>
            </a:pPr>
            <a:r>
              <a:rPr lang="en-US" sz="2400" smtClean="0">
                <a:latin typeface="Calibri (Body)"/>
              </a:rPr>
              <a:t>*Thao </a:t>
            </a:r>
            <a:r>
              <a:rPr lang="en-US" sz="2400">
                <a:latin typeface="Calibri (Body)"/>
              </a:rPr>
              <a:t>tác flip được thực hiện bằng phần cứng nên thường rất nhanh.</a:t>
            </a:r>
          </a:p>
          <a:p>
            <a:pPr algn="just">
              <a:spcBef>
                <a:spcPts val="1000"/>
              </a:spcBef>
              <a:spcAft>
                <a:spcPts val="1200"/>
              </a:spcAft>
            </a:pPr>
            <a:endParaRPr lang="en-US" sz="24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smtClean="0">
                <a:solidFill>
                  <a:schemeClr val="tx2">
                    <a:lumMod val="60000"/>
                    <a:lumOff val="40000"/>
                  </a:schemeClr>
                </a:solidFill>
              </a:rPr>
              <a:t>nháy </a:t>
            </a:r>
            <a:r>
              <a:rPr lang="en-US" sz="3600" b="1">
                <a:solidFill>
                  <a:schemeClr val="tx2">
                    <a:lumMod val="60000"/>
                    <a:lumOff val="40000"/>
                  </a:schemeClr>
                </a:solidFill>
              </a:rPr>
              <a:t>hình </a:t>
            </a:r>
            <a:r>
              <a:rPr lang="en-US" sz="3600" b="1"/>
              <a:t>bằng double-buffer</a:t>
            </a:r>
          </a:p>
        </p:txBody>
      </p:sp>
      <p:sp>
        <p:nvSpPr>
          <p:cNvPr id="4" name="Rectangle 5"/>
          <p:cNvSpPr>
            <a:spLocks noChangeArrowheads="1"/>
          </p:cNvSpPr>
          <p:nvPr/>
        </p:nvSpPr>
        <p:spPr bwMode="auto">
          <a:xfrm>
            <a:off x="1524000" y="4876800"/>
            <a:ext cx="22860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Rectangle 6"/>
          <p:cNvSpPr>
            <a:spLocks noChangeArrowheads="1"/>
          </p:cNvSpPr>
          <p:nvPr/>
        </p:nvSpPr>
        <p:spPr bwMode="auto">
          <a:xfrm>
            <a:off x="3962400" y="4876800"/>
            <a:ext cx="22860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7"/>
          <p:cNvSpPr>
            <a:spLocks noChangeArrowheads="1"/>
          </p:cNvSpPr>
          <p:nvPr/>
        </p:nvSpPr>
        <p:spPr bwMode="auto">
          <a:xfrm>
            <a:off x="2209800" y="52578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Oval 9"/>
          <p:cNvSpPr>
            <a:spLocks noChangeArrowheads="1"/>
          </p:cNvSpPr>
          <p:nvPr/>
        </p:nvSpPr>
        <p:spPr bwMode="auto">
          <a:xfrm>
            <a:off x="4648200" y="52578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10"/>
          <p:cNvSpPr>
            <a:spLocks noChangeArrowheads="1"/>
          </p:cNvSpPr>
          <p:nvPr/>
        </p:nvSpPr>
        <p:spPr bwMode="auto">
          <a:xfrm>
            <a:off x="4876800" y="5410200"/>
            <a:ext cx="533400" cy="533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0" name="Rectangle 11"/>
          <p:cNvSpPr>
            <a:spLocks noChangeArrowheads="1"/>
          </p:cNvSpPr>
          <p:nvPr/>
        </p:nvSpPr>
        <p:spPr bwMode="auto">
          <a:xfrm>
            <a:off x="6400800" y="4876800"/>
            <a:ext cx="22860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Rectangle 14"/>
          <p:cNvSpPr>
            <a:spLocks noChangeArrowheads="1"/>
          </p:cNvSpPr>
          <p:nvPr/>
        </p:nvSpPr>
        <p:spPr bwMode="auto">
          <a:xfrm>
            <a:off x="6629400" y="5867400"/>
            <a:ext cx="457200" cy="304800"/>
          </a:xfrm>
          <a:prstGeom prst="rect">
            <a:avLst/>
          </a:prstGeom>
          <a:solidFill>
            <a:srgbClr val="99CC00"/>
          </a:solidFill>
          <a:ln w="9525">
            <a:solidFill>
              <a:schemeClr val="tx1"/>
            </a:solidFill>
            <a:miter lim="800000"/>
            <a:headEnd/>
            <a:tailEnd/>
          </a:ln>
        </p:spPr>
        <p:txBody>
          <a:bodyPr wrap="none" anchor="ctr"/>
          <a:lstStyle/>
          <a:p>
            <a:endParaRPr lang="en-US"/>
          </a:p>
        </p:txBody>
      </p:sp>
      <p:sp>
        <p:nvSpPr>
          <p:cNvPr id="12" name="Rectangle 15"/>
          <p:cNvSpPr>
            <a:spLocks noChangeArrowheads="1"/>
          </p:cNvSpPr>
          <p:nvPr/>
        </p:nvSpPr>
        <p:spPr bwMode="auto">
          <a:xfrm>
            <a:off x="6400800" y="2133600"/>
            <a:ext cx="2286000" cy="1524000"/>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13" name="Oval 16"/>
          <p:cNvSpPr>
            <a:spLocks noChangeArrowheads="1"/>
          </p:cNvSpPr>
          <p:nvPr/>
        </p:nvSpPr>
        <p:spPr bwMode="auto">
          <a:xfrm>
            <a:off x="7086600" y="2209800"/>
            <a:ext cx="533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7"/>
          <p:cNvSpPr>
            <a:spLocks noChangeArrowheads="1"/>
          </p:cNvSpPr>
          <p:nvPr/>
        </p:nvSpPr>
        <p:spPr bwMode="auto">
          <a:xfrm>
            <a:off x="7315200" y="2667000"/>
            <a:ext cx="533400" cy="5334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5" name="Rectangle 18"/>
          <p:cNvSpPr>
            <a:spLocks noChangeArrowheads="1"/>
          </p:cNvSpPr>
          <p:nvPr/>
        </p:nvSpPr>
        <p:spPr bwMode="auto">
          <a:xfrm>
            <a:off x="6629400" y="3124200"/>
            <a:ext cx="457200" cy="304800"/>
          </a:xfrm>
          <a:prstGeom prst="rect">
            <a:avLst/>
          </a:prstGeom>
          <a:solidFill>
            <a:srgbClr val="99CC00"/>
          </a:solidFill>
          <a:ln w="9525">
            <a:solidFill>
              <a:schemeClr val="tx1"/>
            </a:solidFill>
            <a:miter lim="800000"/>
            <a:headEnd/>
            <a:tailEnd/>
          </a:ln>
        </p:spPr>
        <p:txBody>
          <a:bodyPr wrap="none" anchor="ctr"/>
          <a:lstStyle/>
          <a:p>
            <a:endParaRPr lang="en-US"/>
          </a:p>
        </p:txBody>
      </p:sp>
      <p:sp>
        <p:nvSpPr>
          <p:cNvPr id="16" name="Line 19"/>
          <p:cNvSpPr>
            <a:spLocks noChangeShapeType="1"/>
          </p:cNvSpPr>
          <p:nvPr/>
        </p:nvSpPr>
        <p:spPr bwMode="auto">
          <a:xfrm flipV="1">
            <a:off x="7696200" y="3733800"/>
            <a:ext cx="0" cy="990600"/>
          </a:xfrm>
          <a:prstGeom prst="line">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8711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algn="just" fontAlgn="base">
              <a:spcBef>
                <a:spcPts val="2000"/>
              </a:spcBef>
              <a:spcAft>
                <a:spcPct val="0"/>
              </a:spcAft>
            </a:pPr>
            <a:r>
              <a:rPr lang="en-US" sz="2400">
                <a:latin typeface="Calibri (Body)"/>
              </a:rPr>
              <a:t>Có thể sử dụng kỹ thuật double buffer </a:t>
            </a:r>
            <a:r>
              <a:rPr lang="en-US" sz="2400" smtClean="0">
                <a:latin typeface="Calibri (Body)"/>
              </a:rPr>
              <a:t>tự động trên form bằng </a:t>
            </a:r>
            <a:r>
              <a:rPr lang="en-US" sz="2400">
                <a:latin typeface="Calibri (Body)"/>
              </a:rPr>
              <a:t>cách xác lập thuộc tính DoubleBuffered </a:t>
            </a:r>
            <a:r>
              <a:rPr lang="en-US" sz="2400" smtClean="0">
                <a:latin typeface="Calibri (Body)"/>
              </a:rPr>
              <a:t>bằng true hoặc gọi phương thức SetTyle với các và xác lập </a:t>
            </a:r>
            <a:r>
              <a:rPr lang="en-US" sz="2400">
                <a:latin typeface="Calibri (Body)"/>
              </a:rPr>
              <a:t>cờ  OptimizedDoubleBuffer bằng  </a:t>
            </a:r>
            <a:r>
              <a:rPr lang="en-US" sz="2400" smtClean="0">
                <a:latin typeface="Calibri (Body)"/>
              </a:rPr>
              <a:t>true.</a:t>
            </a:r>
          </a:p>
          <a:p>
            <a:pPr lvl="1" algn="just" fontAlgn="base">
              <a:spcBef>
                <a:spcPts val="2000"/>
              </a:spcBef>
              <a:buFont typeface="Wingdings" pitchFamily="2" charset="2"/>
              <a:buChar char="§"/>
            </a:pPr>
            <a:r>
              <a:rPr lang="en-US" sz="1800" b="1">
                <a:latin typeface="Courier New" pitchFamily="49" charset="0"/>
                <a:cs typeface="Courier New" pitchFamily="49" charset="0"/>
              </a:rPr>
              <a:t>DoubleBuffered = true;</a:t>
            </a:r>
          </a:p>
          <a:p>
            <a:pPr lvl="1" algn="just" fontAlgn="base">
              <a:spcBef>
                <a:spcPts val="2000"/>
              </a:spcBef>
              <a:buFont typeface="Wingdings" pitchFamily="2" charset="2"/>
              <a:buChar char="§"/>
            </a:pPr>
            <a:r>
              <a:rPr lang="en-US" sz="1800" b="1">
                <a:latin typeface="Courier New" pitchFamily="49" charset="0"/>
                <a:cs typeface="Courier New" pitchFamily="49" charset="0"/>
              </a:rPr>
              <a:t>SetStyle(ControlStyles.OptimizedDoubleBuffer, true);</a:t>
            </a:r>
          </a:p>
          <a:p>
            <a:pPr algn="just" fontAlgn="base">
              <a:spcBef>
                <a:spcPts val="2000"/>
              </a:spcBef>
              <a:spcAft>
                <a:spcPct val="0"/>
              </a:spcAft>
            </a:pPr>
            <a:r>
              <a:rPr lang="en-US" sz="2400" smtClean="0">
                <a:latin typeface="Calibri (Body)"/>
              </a:rPr>
              <a:t>Nều không muốn hệ thống tự động sử dụng double buffer và thay vào đó muốn tạo một hệ thống buffer riêng, ta có thể tạo sử dụng double buffer một cách thủ công.</a:t>
            </a:r>
            <a:endParaRPr lang="en-US" sz="2400" smtClean="0"/>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37139544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257800"/>
          </a:xfrm>
        </p:spPr>
        <p:txBody>
          <a:bodyPr>
            <a:noAutofit/>
          </a:bodyPr>
          <a:lstStyle/>
          <a:p>
            <a:pPr marL="0" indent="0" algn="just" fontAlgn="base">
              <a:spcBef>
                <a:spcPts val="800"/>
              </a:spcBef>
              <a:buNone/>
            </a:pPr>
            <a:r>
              <a:rPr lang="vi-VN" sz="1800" b="1">
                <a:latin typeface="Courier New" pitchFamily="49" charset="0"/>
                <a:cs typeface="Courier New" pitchFamily="49" charset="0"/>
              </a:rPr>
              <a:t>private Bitmap _backBuffer;</a:t>
            </a:r>
          </a:p>
          <a:p>
            <a:pPr marL="0" indent="0" algn="just" fontAlgn="base">
              <a:spcBef>
                <a:spcPts val="800"/>
              </a:spcBef>
              <a:buNone/>
            </a:pPr>
            <a:r>
              <a:rPr lang="vi-VN" sz="1800" b="1">
                <a:latin typeface="Courier New" pitchFamily="49" charset="0"/>
                <a:cs typeface="Courier New" pitchFamily="49" charset="0"/>
              </a:rPr>
              <a:t>float _angle;</a:t>
            </a:r>
          </a:p>
          <a:p>
            <a:pPr marL="0" indent="0" algn="just" fontAlgn="base">
              <a:spcBef>
                <a:spcPts val="800"/>
              </a:spcBef>
              <a:buNone/>
            </a:pPr>
            <a:r>
              <a:rPr lang="vi-VN" sz="1800" b="1">
                <a:latin typeface="Courier New" pitchFamily="49" charset="0"/>
                <a:cs typeface="Courier New" pitchFamily="49" charset="0"/>
              </a:rPr>
              <a:t>bool _doBuffer;</a:t>
            </a:r>
          </a:p>
          <a:p>
            <a:pPr marL="0" indent="0" algn="just" fontAlgn="base">
              <a:spcBef>
                <a:spcPts val="800"/>
              </a:spcBef>
              <a:buNone/>
            </a:pPr>
            <a:r>
              <a:rPr lang="vi-VN" sz="1800" b="1">
                <a:latin typeface="Courier New" pitchFamily="49" charset="0"/>
                <a:cs typeface="Courier New" pitchFamily="49" charset="0"/>
              </a:rPr>
              <a:t>private Timer timer1;        </a:t>
            </a:r>
            <a:endParaRPr lang="en-US" sz="1800" b="1">
              <a:latin typeface="Courier New" pitchFamily="49" charset="0"/>
              <a:cs typeface="Courier New" pitchFamily="49" charset="0"/>
            </a:endParaRPr>
          </a:p>
          <a:p>
            <a:pPr marL="0" indent="0" algn="just" fontAlgn="base">
              <a:spcBef>
                <a:spcPts val="800"/>
              </a:spcBef>
              <a:buNone/>
            </a:pP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public Form1()</a:t>
            </a:r>
            <a:r>
              <a:rPr lang="en-US" sz="1800" b="1">
                <a:latin typeface="Courier New" pitchFamily="49" charset="0"/>
                <a:cs typeface="Courier New" pitchFamily="49" charset="0"/>
              </a:rPr>
              <a:t> </a:t>
            </a:r>
            <a:r>
              <a:rPr lang="vi-VN" sz="1800" b="1">
                <a:latin typeface="Courier New" pitchFamily="49" charset="0"/>
                <a:cs typeface="Courier New" pitchFamily="49" charset="0"/>
              </a:rPr>
              <a:t>{</a:t>
            </a:r>
            <a:r>
              <a:rPr lang="en-US" sz="1800" b="1">
                <a:latin typeface="Courier New" pitchFamily="49" charset="0"/>
                <a:cs typeface="Courier New" pitchFamily="49" charset="0"/>
              </a:rPr>
              <a:t>…</a:t>
            </a:r>
            <a:r>
              <a:rPr lang="vi-VN"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 Dùng timer để thay đổi góc chuyển động</a:t>
            </a: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private void timer1_Tick(object sender, System.EventArgs e)</a:t>
            </a:r>
          </a:p>
          <a:p>
            <a:pPr marL="0" indent="0" algn="just" fontAlgn="base">
              <a:spcBef>
                <a:spcPts val="800"/>
              </a:spcBef>
              <a:buNone/>
            </a:pPr>
            <a:r>
              <a:rPr lang="vi-VN" sz="1800" b="1">
                <a:latin typeface="Courier New" pitchFamily="49" charset="0"/>
                <a:cs typeface="Courier New" pitchFamily="49" charset="0"/>
              </a:rPr>
              <a:t>{</a:t>
            </a:r>
          </a:p>
          <a:p>
            <a:pPr marL="0" indent="0" algn="just" fontAlgn="base">
              <a:spcBef>
                <a:spcPts val="800"/>
              </a:spcBef>
              <a:buNone/>
            </a:pPr>
            <a:r>
              <a:rPr lang="vi-VN" sz="1800" b="1">
                <a:latin typeface="Courier New" pitchFamily="49" charset="0"/>
                <a:cs typeface="Courier New" pitchFamily="49" charset="0"/>
              </a:rPr>
              <a:t>	_angle += 3;</a:t>
            </a:r>
          </a:p>
          <a:p>
            <a:pPr marL="0" indent="0" algn="just" fontAlgn="base">
              <a:spcBef>
                <a:spcPts val="800"/>
              </a:spcBef>
              <a:buNone/>
            </a:pPr>
            <a:r>
              <a:rPr lang="vi-VN" sz="1800" b="1">
                <a:latin typeface="Courier New" pitchFamily="49" charset="0"/>
                <a:cs typeface="Courier New" pitchFamily="49" charset="0"/>
              </a:rPr>
              <a:t>	if (_angle &gt; 359)</a:t>
            </a:r>
          </a:p>
          <a:p>
            <a:pPr marL="0" indent="0" algn="just" fontAlgn="base">
              <a:spcBef>
                <a:spcPts val="800"/>
              </a:spcBef>
              <a:buNone/>
            </a:pPr>
            <a:r>
              <a:rPr lang="vi-VN" sz="1800" b="1">
                <a:latin typeface="Courier New" pitchFamily="49" charset="0"/>
                <a:cs typeface="Courier New" pitchFamily="49" charset="0"/>
              </a:rPr>
              <a:t>		_angle = 0;</a:t>
            </a:r>
          </a:p>
          <a:p>
            <a:pPr marL="0" indent="0" algn="just" fontAlgn="base">
              <a:spcBef>
                <a:spcPts val="800"/>
              </a:spcBef>
              <a:buNone/>
            </a:pPr>
            <a:r>
              <a:rPr lang="vi-VN" sz="1800" b="1">
                <a:latin typeface="Courier New" pitchFamily="49" charset="0"/>
                <a:cs typeface="Courier New" pitchFamily="49" charset="0"/>
              </a:rPr>
              <a:t>	Invalidate();</a:t>
            </a:r>
          </a:p>
          <a:p>
            <a:pPr marL="0" indent="0" algn="just" fontAlgn="base">
              <a:spcBef>
                <a:spcPts val="800"/>
              </a:spcBef>
              <a:buNone/>
            </a:pPr>
            <a:r>
              <a:rPr lang="vi-VN" sz="1800" b="1">
                <a:latin typeface="Courier New" pitchFamily="49" charset="0"/>
                <a:cs typeface="Courier New" pitchFamily="49" charset="0"/>
              </a:rPr>
              <a:t>}</a:t>
            </a:r>
          </a:p>
          <a:p>
            <a:pPr marL="0" indent="0" algn="just" fontAlgn="base">
              <a:spcBef>
                <a:spcPts val="800"/>
              </a:spcBef>
              <a:buNone/>
            </a:pPr>
            <a:endParaRPr lang="vi-VN"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686800" cy="5105400"/>
          </a:xfrm>
        </p:spPr>
        <p:txBody>
          <a:bodyPr>
            <a:noAutofit/>
          </a:bodyPr>
          <a:lstStyle/>
          <a:p>
            <a:pPr marL="0" indent="0" algn="just" fontAlgn="base">
              <a:spcBef>
                <a:spcPts val="800"/>
              </a:spcBef>
              <a:buNone/>
            </a:pPr>
            <a:r>
              <a:rPr lang="vi-VN" sz="1800" b="1">
                <a:latin typeface="Courier New" pitchFamily="49" charset="0"/>
                <a:cs typeface="Courier New" pitchFamily="49" charset="0"/>
              </a:rPr>
              <a:t>protected override void OnPaint(PaintEventArgs e)</a:t>
            </a:r>
          </a:p>
          <a:p>
            <a:pPr marL="0" indent="0" algn="just" fontAlgn="base">
              <a:spcBef>
                <a:spcPts val="800"/>
              </a:spcBef>
              <a:buNone/>
            </a:pPr>
            <a:r>
              <a:rPr lang="vi-VN" sz="1800" b="1">
                <a:latin typeface="Courier New" pitchFamily="49" charset="0"/>
                <a:cs typeface="Courier New" pitchFamily="49" charset="0"/>
              </a:rPr>
              <a:t>{</a:t>
            </a: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	// Tạo một back buffer</a:t>
            </a: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	if (_backBuffer == null)</a:t>
            </a:r>
          </a:p>
          <a:p>
            <a:pPr marL="0" indent="0" algn="just" fontAlgn="base">
              <a:spcBef>
                <a:spcPts val="800"/>
              </a:spcBef>
              <a:buNone/>
            </a:pPr>
            <a:r>
              <a:rPr lang="vi-VN" sz="1800" b="1">
                <a:latin typeface="Courier New" pitchFamily="49" charset="0"/>
                <a:cs typeface="Courier New" pitchFamily="49" charset="0"/>
              </a:rPr>
              <a:t>	{</a:t>
            </a:r>
          </a:p>
          <a:p>
            <a:pPr marL="0" indent="0" algn="just" fontAlgn="base">
              <a:spcBef>
                <a:spcPts val="800"/>
              </a:spcBef>
              <a:buNone/>
            </a:pPr>
            <a:r>
              <a:rPr lang="vi-VN" sz="1800" b="1">
                <a:latin typeface="Courier New" pitchFamily="49" charset="0"/>
                <a:cs typeface="Courier New" pitchFamily="49" charset="0"/>
              </a:rPr>
              <a:t>		_backBuffer = new Bitmap(this.ClientSize.Width, </a:t>
            </a:r>
            <a:r>
              <a:rPr lang="en-US" sz="1800" b="1" smtClean="0">
                <a:latin typeface="Courier New" pitchFamily="49" charset="0"/>
                <a:cs typeface="Courier New" pitchFamily="49" charset="0"/>
              </a:rPr>
              <a:t>					</a:t>
            </a:r>
            <a:r>
              <a:rPr lang="vi-VN" sz="1800" b="1" smtClean="0">
                <a:latin typeface="Courier New" pitchFamily="49" charset="0"/>
                <a:cs typeface="Courier New" pitchFamily="49" charset="0"/>
              </a:rPr>
              <a:t>this.ClientSize.Height</a:t>
            </a:r>
            <a:r>
              <a:rPr lang="vi-VN" sz="1800" b="1">
                <a:latin typeface="Courier New" pitchFamily="49" charset="0"/>
                <a:cs typeface="Courier New" pitchFamily="49" charset="0"/>
              </a:rPr>
              <a:t>);</a:t>
            </a:r>
          </a:p>
          <a:p>
            <a:pPr marL="0" indent="0" algn="just" fontAlgn="base">
              <a:spcBef>
                <a:spcPts val="800"/>
              </a:spcBef>
              <a:buNone/>
            </a:pPr>
            <a:r>
              <a:rPr lang="vi-VN" sz="1800" b="1">
                <a:latin typeface="Courier New" pitchFamily="49" charset="0"/>
                <a:cs typeface="Courier New" pitchFamily="49" charset="0"/>
              </a:rPr>
              <a:t>	</a:t>
            </a:r>
            <a:r>
              <a:rPr lang="vi-VN" sz="1800" b="1" smtClean="0">
                <a:latin typeface="Courier New" pitchFamily="49" charset="0"/>
                <a:cs typeface="Courier New" pitchFamily="49" charset="0"/>
              </a:rPr>
              <a:t>}</a:t>
            </a:r>
            <a:endParaRPr lang="vi-VN" sz="1800" b="1">
              <a:latin typeface="Courier New" pitchFamily="49" charset="0"/>
              <a:cs typeface="Courier New" pitchFamily="49" charset="0"/>
            </a:endParaRPr>
          </a:p>
          <a:p>
            <a:pPr marL="0" indent="0" algn="just" fontAlgn="base">
              <a:spcBef>
                <a:spcPts val="800"/>
              </a:spcBef>
              <a:buNone/>
            </a:pPr>
            <a:r>
              <a:rPr lang="vi-VN" sz="1800" b="1">
                <a:latin typeface="Courier New" pitchFamily="49" charset="0"/>
                <a:cs typeface="Courier New" pitchFamily="49" charset="0"/>
              </a:rPr>
              <a:t>	// Khởi tạo đối tượng Graphics</a:t>
            </a:r>
          </a:p>
          <a:p>
            <a:pPr marL="0" indent="0" algn="just" fontAlgn="base">
              <a:spcBef>
                <a:spcPts val="800"/>
              </a:spcBef>
              <a:buNone/>
            </a:pPr>
            <a:r>
              <a:rPr lang="vi-VN" sz="1800" b="1">
                <a:latin typeface="Courier New" pitchFamily="49" charset="0"/>
                <a:cs typeface="Courier New" pitchFamily="49" charset="0"/>
              </a:rPr>
              <a:t>	Graphics g = null;</a:t>
            </a:r>
          </a:p>
          <a:p>
            <a:pPr marL="0" indent="0" algn="just" fontAlgn="base">
              <a:spcBef>
                <a:spcPts val="800"/>
              </a:spcBef>
              <a:buNone/>
            </a:pPr>
            <a:r>
              <a:rPr lang="vi-VN" sz="1800" b="1">
                <a:latin typeface="Courier New" pitchFamily="49" charset="0"/>
                <a:cs typeface="Courier New" pitchFamily="49" charset="0"/>
              </a:rPr>
              <a:t>	if (_doBuffer)</a:t>
            </a:r>
          </a:p>
          <a:p>
            <a:pPr marL="0" indent="0" algn="just" fontAlgn="base">
              <a:spcBef>
                <a:spcPts val="800"/>
              </a:spcBef>
              <a:buNone/>
            </a:pPr>
            <a:r>
              <a:rPr lang="vi-VN" sz="1800" b="1">
                <a:latin typeface="Courier New" pitchFamily="49" charset="0"/>
                <a:cs typeface="Courier New" pitchFamily="49" charset="0"/>
              </a:rPr>
              <a:t>		// Lấy đối tượng Graphics để vẽ lên back buffer</a:t>
            </a:r>
          </a:p>
          <a:p>
            <a:pPr marL="0" indent="0" algn="just" fontAlgn="base">
              <a:spcBef>
                <a:spcPts val="800"/>
              </a:spcBef>
              <a:buNone/>
            </a:pPr>
            <a:r>
              <a:rPr lang="vi-VN" sz="1800" b="1">
                <a:latin typeface="Courier New" pitchFamily="49" charset="0"/>
                <a:cs typeface="Courier New" pitchFamily="49" charset="0"/>
              </a:rPr>
              <a:t>		g = Graphics.FromImage(_backBuffer);</a:t>
            </a:r>
          </a:p>
          <a:p>
            <a:pPr marL="0" indent="0" algn="just" fontAlgn="base">
              <a:spcBef>
                <a:spcPts val="800"/>
              </a:spcBef>
              <a:buNone/>
            </a:pPr>
            <a:r>
              <a:rPr lang="vi-VN" sz="1800" b="1">
                <a:latin typeface="Courier New" pitchFamily="49" charset="0"/>
                <a:cs typeface="Courier New" pitchFamily="49" charset="0"/>
              </a:rPr>
              <a:t>	else</a:t>
            </a:r>
          </a:p>
          <a:p>
            <a:pPr marL="0" indent="0" algn="just" fontAlgn="base">
              <a:spcBef>
                <a:spcPts val="800"/>
              </a:spcBef>
              <a:buNone/>
            </a:pPr>
            <a:r>
              <a:rPr lang="vi-VN" sz="1800" b="1">
                <a:latin typeface="Courier New" pitchFamily="49" charset="0"/>
                <a:cs typeface="Courier New" pitchFamily="49" charset="0"/>
              </a:rPr>
              <a:t>		g = e.Graphics;</a:t>
            </a:r>
          </a:p>
          <a:p>
            <a:pPr marL="0" indent="0" algn="just" fontAlgn="base">
              <a:spcBef>
                <a:spcPts val="800"/>
              </a:spcBef>
              <a:buNone/>
            </a:pPr>
            <a:endParaRPr lang="vi-VN"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70999422"/>
              </p:ext>
            </p:extLst>
          </p:nvPr>
        </p:nvGraphicFramePr>
        <p:xfrm>
          <a:off x="381000" y="1447800"/>
          <a:ext cx="8382000" cy="222504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r>
                        <a:rPr lang="en-US" smtClean="0"/>
                        <a:t>Phương</a:t>
                      </a:r>
                      <a:r>
                        <a:rPr lang="en-US" baseline="0" smtClean="0"/>
                        <a:t> Thức</a:t>
                      </a:r>
                      <a:endParaRPr lang="en-US"/>
                    </a:p>
                  </a:txBody>
                  <a:tcPr/>
                </a:tc>
                <a:tc>
                  <a:txBody>
                    <a:bodyPr/>
                    <a:lstStyle/>
                    <a:p>
                      <a:r>
                        <a:rPr lang="en-US" smtClean="0"/>
                        <a:t>Mô</a:t>
                      </a:r>
                      <a:r>
                        <a:rPr lang="en-US" baseline="0" smtClean="0"/>
                        <a:t> tả</a:t>
                      </a:r>
                      <a:endParaRPr lang="en-US"/>
                    </a:p>
                  </a:txBody>
                  <a:tcPr/>
                </a:tc>
                <a:extLst>
                  <a:ext uri="{0D108BD9-81ED-4DB2-BD59-A6C34878D82A}">
                    <a16:rowId xmlns:a16="http://schemas.microsoft.com/office/drawing/2014/main" val="10000"/>
                  </a:ext>
                </a:extLst>
              </a:tr>
              <a:tr h="370840">
                <a:tc>
                  <a:txBody>
                    <a:bodyPr/>
                    <a:lstStyle/>
                    <a:p>
                      <a:r>
                        <a:rPr lang="en-US" smtClean="0"/>
                        <a:t>FromArgb</a:t>
                      </a:r>
                      <a:endParaRPr lang="en-US"/>
                    </a:p>
                  </a:txBody>
                  <a:tcPr/>
                </a:tc>
                <a:tc>
                  <a:txBody>
                    <a:bodyPr/>
                    <a:lstStyle/>
                    <a:p>
                      <a:r>
                        <a:rPr lang="en-US" smtClean="0"/>
                        <a:t>Tạo</a:t>
                      </a:r>
                      <a:r>
                        <a:rPr lang="en-US" baseline="0" smtClean="0"/>
                        <a:t> màu sắc từ các giá trị 8bit alpha, red, green, blue</a:t>
                      </a:r>
                      <a:endParaRPr lang="en-US"/>
                    </a:p>
                  </a:txBody>
                  <a:tcPr/>
                </a:tc>
                <a:extLst>
                  <a:ext uri="{0D108BD9-81ED-4DB2-BD59-A6C34878D82A}">
                    <a16:rowId xmlns:a16="http://schemas.microsoft.com/office/drawing/2014/main" val="10001"/>
                  </a:ext>
                </a:extLst>
              </a:tr>
              <a:tr h="370840">
                <a:tc>
                  <a:txBody>
                    <a:bodyPr/>
                    <a:lstStyle/>
                    <a:p>
                      <a:r>
                        <a:rPr lang="en-US" smtClean="0"/>
                        <a:t>GetBrightness</a:t>
                      </a:r>
                      <a:endParaRPr lang="en-US"/>
                    </a:p>
                  </a:txBody>
                  <a:tcPr/>
                </a:tc>
                <a:tc>
                  <a:txBody>
                    <a:bodyPr/>
                    <a:lstStyle/>
                    <a:p>
                      <a:r>
                        <a:rPr lang="en-US" smtClean="0"/>
                        <a:t>Trả</a:t>
                      </a:r>
                      <a:r>
                        <a:rPr lang="en-US" baseline="0" smtClean="0"/>
                        <a:t> về giá trị độ sáng của cấu trúc Color</a:t>
                      </a:r>
                      <a:endParaRPr lang="en-US"/>
                    </a:p>
                  </a:txBody>
                  <a:tcPr/>
                </a:tc>
                <a:extLst>
                  <a:ext uri="{0D108BD9-81ED-4DB2-BD59-A6C34878D82A}">
                    <a16:rowId xmlns:a16="http://schemas.microsoft.com/office/drawing/2014/main" val="10002"/>
                  </a:ext>
                </a:extLst>
              </a:tr>
              <a:tr h="370840">
                <a:tc>
                  <a:txBody>
                    <a:bodyPr/>
                    <a:lstStyle/>
                    <a:p>
                      <a:r>
                        <a:rPr lang="en-US" smtClean="0"/>
                        <a:t>GetHue</a:t>
                      </a:r>
                      <a:endParaRPr lang="en-US"/>
                    </a:p>
                  </a:txBody>
                  <a:tcPr/>
                </a:tc>
                <a:tc>
                  <a:txBody>
                    <a:bodyPr/>
                    <a:lstStyle/>
                    <a:p>
                      <a:r>
                        <a:rPr lang="en-US" smtClean="0"/>
                        <a:t>Trả</a:t>
                      </a:r>
                      <a:r>
                        <a:rPr lang="en-US" baseline="0" smtClean="0"/>
                        <a:t> về giá trị Hue của cấu trúc Color</a:t>
                      </a:r>
                      <a:endParaRPr lang="en-US"/>
                    </a:p>
                  </a:txBody>
                  <a:tcPr/>
                </a:tc>
                <a:extLst>
                  <a:ext uri="{0D108BD9-81ED-4DB2-BD59-A6C34878D82A}">
                    <a16:rowId xmlns:a16="http://schemas.microsoft.com/office/drawing/2014/main" val="10003"/>
                  </a:ext>
                </a:extLst>
              </a:tr>
              <a:tr h="370840">
                <a:tc>
                  <a:txBody>
                    <a:bodyPr/>
                    <a:lstStyle/>
                    <a:p>
                      <a:r>
                        <a:rPr lang="en-US" smtClean="0"/>
                        <a:t>GetSaturation</a:t>
                      </a:r>
                      <a:endParaRPr lang="en-US"/>
                    </a:p>
                  </a:txBody>
                  <a:tcPr/>
                </a:tc>
                <a:tc>
                  <a:txBody>
                    <a:bodyPr/>
                    <a:lstStyle/>
                    <a:p>
                      <a:r>
                        <a:rPr lang="en-US" smtClean="0"/>
                        <a:t>Trả</a:t>
                      </a:r>
                      <a:r>
                        <a:rPr lang="en-US" baseline="0" smtClean="0"/>
                        <a:t> về giá trị Saturation</a:t>
                      </a:r>
                      <a:endParaRPr lang="en-US"/>
                    </a:p>
                  </a:txBody>
                  <a:tcPr/>
                </a:tc>
                <a:extLst>
                  <a:ext uri="{0D108BD9-81ED-4DB2-BD59-A6C34878D82A}">
                    <a16:rowId xmlns:a16="http://schemas.microsoft.com/office/drawing/2014/main" val="10004"/>
                  </a:ext>
                </a:extLst>
              </a:tr>
              <a:tr h="370840">
                <a:tc>
                  <a:txBody>
                    <a:bodyPr/>
                    <a:lstStyle/>
                    <a:p>
                      <a:r>
                        <a:rPr lang="en-US" smtClean="0"/>
                        <a:t>ToArgb</a:t>
                      </a:r>
                      <a:endParaRPr lang="en-US"/>
                    </a:p>
                  </a:txBody>
                  <a:tcPr/>
                </a:tc>
                <a:tc>
                  <a:txBody>
                    <a:bodyPr/>
                    <a:lstStyle/>
                    <a:p>
                      <a:r>
                        <a:rPr lang="en-US" smtClean="0"/>
                        <a:t>Trả</a:t>
                      </a:r>
                      <a:r>
                        <a:rPr lang="en-US" baseline="0" smtClean="0"/>
                        <a:t> về giá trị 32bit của cấu trúc Color</a:t>
                      </a:r>
                      <a:endParaRPr lang="en-US"/>
                    </a:p>
                  </a:txBody>
                  <a:tcPr/>
                </a:tc>
                <a:extLst>
                  <a:ext uri="{0D108BD9-81ED-4DB2-BD59-A6C34878D82A}">
                    <a16:rowId xmlns:a16="http://schemas.microsoft.com/office/drawing/2014/main" val="10005"/>
                  </a:ext>
                </a:extLst>
              </a:tr>
            </a:tbl>
          </a:graphicData>
        </a:graphic>
      </p:graphicFrame>
      <p:sp>
        <p:nvSpPr>
          <p:cNvPr id="7" name="Title 6"/>
          <p:cNvSpPr>
            <a:spLocks noGrp="1"/>
          </p:cNvSpPr>
          <p:nvPr>
            <p:ph type="title"/>
          </p:nvPr>
        </p:nvSpPr>
        <p:spPr>
          <a:xfrm>
            <a:off x="457200" y="0"/>
            <a:ext cx="8229600" cy="1143000"/>
          </a:xfrm>
        </p:spPr>
        <p:txBody>
          <a:bodyPr/>
          <a:lstStyle/>
          <a:p>
            <a:r>
              <a:rPr lang="en-US" b="1" smtClean="0"/>
              <a:t>Color</a:t>
            </a:r>
            <a:endParaRPr lang="en-US" b="1"/>
          </a:p>
        </p:txBody>
      </p:sp>
    </p:spTree>
    <p:extLst>
      <p:ext uri="{BB962C8B-B14F-4D97-AF65-F5344CB8AC3E}">
        <p14:creationId xmlns:p14="http://schemas.microsoft.com/office/powerpoint/2010/main" val="726204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0" indent="0" algn="just" fontAlgn="base">
              <a:spcBef>
                <a:spcPts val="2000"/>
              </a:spcBef>
              <a:buNone/>
            </a:pPr>
            <a:r>
              <a:rPr lang="vi-VN" sz="1800" b="1">
                <a:latin typeface="Courier New" pitchFamily="49" charset="0"/>
                <a:cs typeface="Courier New" pitchFamily="49" charset="0"/>
              </a:rPr>
              <a:t>	g.Clear(Color.White);</a:t>
            </a:r>
          </a:p>
          <a:p>
            <a:pPr marL="0" indent="0" algn="just" fontAlgn="base">
              <a:spcBef>
                <a:spcPts val="2000"/>
              </a:spcBef>
              <a:buNone/>
            </a:pPr>
            <a:r>
              <a:rPr lang="vi-VN" sz="1800" b="1">
                <a:latin typeface="Courier New" pitchFamily="49" charset="0"/>
                <a:cs typeface="Courier New" pitchFamily="49" charset="0"/>
              </a:rPr>
              <a:t>	g.SmoothingMode = SmoothingMode.AntiAlias;</a:t>
            </a:r>
            <a:endParaRPr lang="en-US" sz="1800" b="1">
              <a:latin typeface="Courier New" pitchFamily="49" charset="0"/>
              <a:cs typeface="Courier New" pitchFamily="49" charset="0"/>
            </a:endParaRPr>
          </a:p>
          <a:p>
            <a:pPr marL="0" indent="0" algn="just" fontAlgn="base">
              <a:spcBef>
                <a:spcPts val="2000"/>
              </a:spcBef>
              <a:buNone/>
            </a:pPr>
            <a:r>
              <a:rPr lang="en-US" sz="1800" b="1">
                <a:latin typeface="Courier New" pitchFamily="49" charset="0"/>
                <a:cs typeface="Courier New" pitchFamily="49" charset="0"/>
              </a:rPr>
              <a:t>	int w = this.ClientSize.Width / 2;</a:t>
            </a:r>
          </a:p>
          <a:p>
            <a:pPr marL="0" indent="0" algn="just" fontAlgn="base">
              <a:spcBef>
                <a:spcPts val="2000"/>
              </a:spcBef>
              <a:buNone/>
            </a:pPr>
            <a:r>
              <a:rPr lang="en-US" sz="1800" b="1">
                <a:latin typeface="Courier New" pitchFamily="49" charset="0"/>
                <a:cs typeface="Courier New" pitchFamily="49" charset="0"/>
              </a:rPr>
              <a:t>	int h = this.ClientSize.Height / 2;</a:t>
            </a:r>
            <a:endParaRPr lang="vi-VN" sz="1800" b="1">
              <a:latin typeface="Courier New" pitchFamily="49" charset="0"/>
              <a:cs typeface="Courier New" pitchFamily="49" charset="0"/>
            </a:endParaRPr>
          </a:p>
          <a:p>
            <a:pPr marL="0" indent="0" algn="just" fontAlgn="base">
              <a:spcBef>
                <a:spcPts val="2000"/>
              </a:spcBef>
              <a:buNone/>
            </a:pPr>
            <a:r>
              <a:rPr lang="vi-VN" sz="1800" b="1">
                <a:latin typeface="Courier New" pitchFamily="49" charset="0"/>
                <a:cs typeface="Courier New" pitchFamily="49" charset="0"/>
              </a:rPr>
              <a:t>	// Chuyển động các đối tượng bằng cách xoay</a:t>
            </a:r>
          </a:p>
          <a:p>
            <a:pPr marL="0" indent="0" algn="just" fontAlgn="base">
              <a:spcBef>
                <a:spcPts val="2000"/>
              </a:spcBef>
              <a:buNone/>
            </a:pPr>
            <a:r>
              <a:rPr lang="vi-VN" sz="1800" b="1">
                <a:latin typeface="Courier New" pitchFamily="49" charset="0"/>
                <a:cs typeface="Courier New" pitchFamily="49" charset="0"/>
              </a:rPr>
              <a:t>	Matrix mx = new Matrix();</a:t>
            </a:r>
          </a:p>
          <a:p>
            <a:pPr marL="0" indent="0" algn="just" fontAlgn="base">
              <a:spcBef>
                <a:spcPts val="2000"/>
              </a:spcBef>
              <a:buNone/>
            </a:pPr>
            <a:r>
              <a:rPr lang="vi-VN" sz="1800" b="1">
                <a:latin typeface="Courier New" pitchFamily="49" charset="0"/>
                <a:cs typeface="Courier New" pitchFamily="49" charset="0"/>
              </a:rPr>
              <a:t>	mx.Rotate(_angle, MatrixOrder.Append);</a:t>
            </a:r>
          </a:p>
          <a:p>
            <a:pPr marL="0" indent="0" algn="just" fontAlgn="base">
              <a:spcBef>
                <a:spcPts val="2000"/>
              </a:spcBef>
              <a:buNone/>
            </a:pPr>
            <a:r>
              <a:rPr lang="en-US" sz="1800" b="1">
                <a:latin typeface="Courier New" pitchFamily="49" charset="0"/>
                <a:cs typeface="Courier New" pitchFamily="49" charset="0"/>
              </a:rPr>
              <a:t>	mx.Translate(w, h, MatrixOrder.Append);</a:t>
            </a:r>
          </a:p>
          <a:p>
            <a:pPr marL="0" indent="0" algn="just" fontAlgn="base">
              <a:spcBef>
                <a:spcPts val="2000"/>
              </a:spcBef>
              <a:buNone/>
            </a:pPr>
            <a:r>
              <a:rPr lang="vi-VN" sz="1800" b="1">
                <a:latin typeface="Courier New" pitchFamily="49" charset="0"/>
                <a:cs typeface="Courier New" pitchFamily="49" charset="0"/>
              </a:rPr>
              <a:t>	g.Transform = mx;</a:t>
            </a:r>
          </a:p>
          <a:p>
            <a:pPr marL="0" indent="0" algn="just" fontAlgn="base">
              <a:spcBef>
                <a:spcPts val="2000"/>
              </a:spcBef>
              <a:buNone/>
            </a:pPr>
            <a:r>
              <a:rPr lang="vi-VN" sz="1800" b="1">
                <a:latin typeface="Courier New" pitchFamily="49" charset="0"/>
                <a:cs typeface="Courier New" pitchFamily="49" charset="0"/>
              </a:rPr>
              <a:t>	g.FillRectangle(Brushes.Red, -100, -100, 200, 200);</a:t>
            </a:r>
          </a:p>
          <a:p>
            <a:pPr marL="0" indent="0" algn="just" fontAlgn="base">
              <a:spcBef>
                <a:spcPts val="2000"/>
              </a:spcBef>
              <a:buNone/>
            </a:pPr>
            <a:endParaRPr lang="en-US"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0" indent="0" algn="just" fontAlgn="base">
              <a:spcBef>
                <a:spcPts val="1600"/>
              </a:spcBef>
              <a:buNone/>
            </a:pPr>
            <a:r>
              <a:rPr lang="vi-VN" sz="1800" b="1">
                <a:latin typeface="Courier New" pitchFamily="49" charset="0"/>
                <a:cs typeface="Courier New" pitchFamily="49" charset="0"/>
              </a:rPr>
              <a:t>	mx = new Matrix();</a:t>
            </a:r>
          </a:p>
          <a:p>
            <a:pPr marL="0" indent="0" algn="just" fontAlgn="base">
              <a:spcBef>
                <a:spcPts val="1600"/>
              </a:spcBef>
              <a:buNone/>
            </a:pPr>
            <a:r>
              <a:rPr lang="vi-VN" sz="1800" b="1">
                <a:latin typeface="Courier New" pitchFamily="49" charset="0"/>
                <a:cs typeface="Courier New" pitchFamily="49" charset="0"/>
              </a:rPr>
              <a:t>	mx.Rotate(-_angle, MatrixOrder.Append);</a:t>
            </a:r>
          </a:p>
          <a:p>
            <a:pPr marL="0" indent="0" algn="just" fontAlgn="base">
              <a:spcBef>
                <a:spcPts val="1600"/>
              </a:spcBef>
              <a:buNone/>
            </a:pPr>
            <a:r>
              <a:rPr lang="en-US" sz="1800" b="1">
                <a:latin typeface="Courier New" pitchFamily="49" charset="0"/>
                <a:cs typeface="Courier New" pitchFamily="49" charset="0"/>
              </a:rPr>
              <a:t>	mx.Translate(w, h, MatrixOrder.Append);</a:t>
            </a:r>
          </a:p>
          <a:p>
            <a:pPr marL="0" indent="0" algn="just" fontAlgn="base">
              <a:spcBef>
                <a:spcPts val="1600"/>
              </a:spcBef>
              <a:buNone/>
            </a:pPr>
            <a:r>
              <a:rPr lang="vi-VN" sz="1800" b="1">
                <a:latin typeface="Courier New" pitchFamily="49" charset="0"/>
                <a:cs typeface="Courier New" pitchFamily="49" charset="0"/>
              </a:rPr>
              <a:t>	g.Transform = mx;</a:t>
            </a:r>
          </a:p>
          <a:p>
            <a:pPr marL="0" indent="0" algn="just" fontAlgn="base">
              <a:spcBef>
                <a:spcPts val="1600"/>
              </a:spcBef>
              <a:buNone/>
            </a:pPr>
            <a:r>
              <a:rPr lang="vi-VN" sz="1800" b="1">
                <a:latin typeface="Courier New" pitchFamily="49" charset="0"/>
                <a:cs typeface="Courier New" pitchFamily="49" charset="0"/>
              </a:rPr>
              <a:t>	g.FillRectangle(Brushes.Green, -75, -75, 149, 149);</a:t>
            </a:r>
          </a:p>
          <a:p>
            <a:pPr marL="0" indent="0" algn="just" fontAlgn="base">
              <a:spcBef>
                <a:spcPts val="1600"/>
              </a:spcBef>
              <a:buNone/>
            </a:pPr>
            <a:endParaRPr lang="vi-VN" sz="1800" b="1">
              <a:latin typeface="Courier New" pitchFamily="49" charset="0"/>
              <a:cs typeface="Courier New" pitchFamily="49" charset="0"/>
            </a:endParaRPr>
          </a:p>
          <a:p>
            <a:pPr marL="0" indent="0" algn="just" fontAlgn="base">
              <a:spcBef>
                <a:spcPts val="1600"/>
              </a:spcBef>
              <a:buNone/>
            </a:pPr>
            <a:r>
              <a:rPr lang="vi-VN" sz="1800" b="1">
                <a:latin typeface="Courier New" pitchFamily="49" charset="0"/>
                <a:cs typeface="Courier New" pitchFamily="49" charset="0"/>
              </a:rPr>
              <a:t>	mx = new Matrix();</a:t>
            </a:r>
          </a:p>
          <a:p>
            <a:pPr marL="0" indent="0" algn="just" fontAlgn="base">
              <a:spcBef>
                <a:spcPts val="1600"/>
              </a:spcBef>
              <a:buNone/>
            </a:pPr>
            <a:r>
              <a:rPr lang="vi-VN" sz="1800" b="1">
                <a:latin typeface="Courier New" pitchFamily="49" charset="0"/>
                <a:cs typeface="Courier New" pitchFamily="49" charset="0"/>
              </a:rPr>
              <a:t>	mx.Rotate(_angle * 2, MatrixOrder.Append);</a:t>
            </a:r>
          </a:p>
          <a:p>
            <a:pPr marL="0" indent="0" algn="just" fontAlgn="base">
              <a:spcBef>
                <a:spcPts val="1600"/>
              </a:spcBef>
              <a:buNone/>
            </a:pPr>
            <a:r>
              <a:rPr lang="en-US" sz="1800" b="1">
                <a:latin typeface="Courier New" pitchFamily="49" charset="0"/>
                <a:cs typeface="Courier New" pitchFamily="49" charset="0"/>
              </a:rPr>
              <a:t>	mx.Translate(w, h, MatrixOrder.Append);</a:t>
            </a:r>
          </a:p>
          <a:p>
            <a:pPr marL="0" indent="0" algn="just" fontAlgn="base">
              <a:spcBef>
                <a:spcPts val="1600"/>
              </a:spcBef>
              <a:buNone/>
            </a:pPr>
            <a:r>
              <a:rPr lang="vi-VN" sz="1800" b="1">
                <a:latin typeface="Courier New" pitchFamily="49" charset="0"/>
                <a:cs typeface="Courier New" pitchFamily="49" charset="0"/>
              </a:rPr>
              <a:t>	g.Transform = mx;</a:t>
            </a:r>
          </a:p>
          <a:p>
            <a:pPr marL="0" indent="0" algn="just" fontAlgn="base">
              <a:spcBef>
                <a:spcPts val="1600"/>
              </a:spcBef>
              <a:buNone/>
            </a:pPr>
            <a:r>
              <a:rPr lang="vi-VN" sz="1800" b="1">
                <a:latin typeface="Courier New" pitchFamily="49" charset="0"/>
                <a:cs typeface="Courier New" pitchFamily="49" charset="0"/>
              </a:rPr>
              <a:t>	g.FillRectangle(Brushes.Blue, -50, -50, 100, 100);</a:t>
            </a: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22005067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marL="0" indent="0" algn="just" defTabSz="465138" fontAlgn="base">
              <a:spcBef>
                <a:spcPts val="800"/>
              </a:spcBef>
              <a:buNone/>
            </a:pPr>
            <a:endParaRPr lang="vi-VN" sz="1800" b="1">
              <a:latin typeface="Courier New" pitchFamily="49" charset="0"/>
              <a:cs typeface="Courier New" pitchFamily="49" charset="0"/>
            </a:endParaRPr>
          </a:p>
          <a:p>
            <a:pPr marL="0" indent="0" algn="just" defTabSz="465138" fontAlgn="base">
              <a:spcBef>
                <a:spcPts val="800"/>
              </a:spcBef>
              <a:buNone/>
            </a:pPr>
            <a:r>
              <a:rPr lang="vi-VN" sz="1800" b="1">
                <a:latin typeface="Courier New" pitchFamily="49" charset="0"/>
                <a:cs typeface="Courier New" pitchFamily="49" charset="0"/>
              </a:rPr>
              <a:t>	// Nếu checkbox được chọn vẽ lên màn hình</a:t>
            </a:r>
            <a:r>
              <a:rPr lang="en-US" sz="1800" b="1">
                <a:latin typeface="Courier New" pitchFamily="49" charset="0"/>
                <a:cs typeface="Courier New" pitchFamily="49" charset="0"/>
              </a:rPr>
              <a:t> bằng back buffer</a:t>
            </a:r>
            <a:endParaRPr lang="vi-VN" sz="1800" b="1">
              <a:latin typeface="Courier New" pitchFamily="49" charset="0"/>
              <a:cs typeface="Courier New" pitchFamily="49" charset="0"/>
            </a:endParaRPr>
          </a:p>
          <a:p>
            <a:pPr marL="0" indent="0" algn="just" defTabSz="465138" fontAlgn="base">
              <a:spcBef>
                <a:spcPts val="800"/>
              </a:spcBef>
              <a:buNone/>
            </a:pPr>
            <a:r>
              <a:rPr lang="vi-VN" sz="1800" b="1">
                <a:latin typeface="Courier New" pitchFamily="49" charset="0"/>
                <a:cs typeface="Courier New" pitchFamily="49" charset="0"/>
              </a:rPr>
              <a:t>	if (_doBuffer)</a:t>
            </a:r>
          </a:p>
          <a:p>
            <a:pPr marL="0" indent="0" algn="just" defTabSz="465138" fontAlgn="base">
              <a:spcBef>
                <a:spcPts val="800"/>
              </a:spcBef>
              <a:buNone/>
            </a:pPr>
            <a:r>
              <a:rPr lang="vi-VN" sz="1800" b="1">
                <a:latin typeface="Courier New" pitchFamily="49" charset="0"/>
                <a:cs typeface="Courier New" pitchFamily="49" charset="0"/>
              </a:rPr>
              <a:t>	{</a:t>
            </a:r>
          </a:p>
          <a:p>
            <a:pPr marL="0" indent="0" algn="just" defTabSz="465138" fontAlgn="base">
              <a:spcBef>
                <a:spcPts val="800"/>
              </a:spcBef>
              <a:buNone/>
            </a:pPr>
            <a:r>
              <a:rPr lang="vi-VN" sz="1800" b="1">
                <a:latin typeface="Courier New" pitchFamily="49" charset="0"/>
                <a:cs typeface="Courier New" pitchFamily="49" charset="0"/>
              </a:rPr>
              <a:t>		g.Dispose();                </a:t>
            </a:r>
          </a:p>
          <a:p>
            <a:pPr marL="0" indent="0" algn="just" defTabSz="465138" fontAlgn="base">
              <a:spcBef>
                <a:spcPts val="800"/>
              </a:spcBef>
              <a:buNone/>
            </a:pPr>
            <a:r>
              <a:rPr lang="vi-VN" sz="1800" b="1">
                <a:latin typeface="Courier New" pitchFamily="49" charset="0"/>
                <a:cs typeface="Courier New" pitchFamily="49" charset="0"/>
              </a:rPr>
              <a:t>		e.Graphics.DrawImageUnscaled(_backBuffer, 0, 0);</a:t>
            </a:r>
          </a:p>
          <a:p>
            <a:pPr marL="0" indent="0" algn="just" defTabSz="465138" fontAlgn="base">
              <a:spcBef>
                <a:spcPts val="800"/>
              </a:spcBef>
              <a:buNone/>
            </a:pPr>
            <a:r>
              <a:rPr lang="vi-VN" sz="1800" b="1">
                <a:latin typeface="Courier New" pitchFamily="49" charset="0"/>
                <a:cs typeface="Courier New" pitchFamily="49" charset="0"/>
              </a:rPr>
              <a:t>	}</a:t>
            </a:r>
          </a:p>
          <a:p>
            <a:pPr marL="0" indent="0" algn="just" defTabSz="465138" fontAlgn="base">
              <a:spcBef>
                <a:spcPts val="800"/>
              </a:spcBef>
              <a:buNone/>
            </a:pPr>
            <a:r>
              <a:rPr lang="vi-VN" sz="1800" b="1">
                <a:latin typeface="Courier New" pitchFamily="49" charset="0"/>
                <a:cs typeface="Courier New" pitchFamily="49" charset="0"/>
              </a:rPr>
              <a:t>}</a:t>
            </a:r>
          </a:p>
          <a:p>
            <a:pPr marL="0" indent="0" algn="just" defTabSz="465138" fontAlgn="base">
              <a:spcBef>
                <a:spcPts val="800"/>
              </a:spcBef>
              <a:buNone/>
            </a:pPr>
            <a:endParaRPr lang="vi-VN"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19907671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905000"/>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7671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Autofit/>
          </a:bodyPr>
          <a:lstStyle/>
          <a:p>
            <a:pPr fontAlgn="base">
              <a:spcAft>
                <a:spcPct val="0"/>
              </a:spcAft>
            </a:pPr>
            <a:r>
              <a:rPr lang="en-US" sz="2400" smtClean="0">
                <a:latin typeface="Calibri (Body)"/>
              </a:rPr>
              <a:t>Ta cũng có </a:t>
            </a:r>
            <a:r>
              <a:rPr lang="en-US" sz="2400">
                <a:latin typeface="Calibri (Body)"/>
              </a:rPr>
              <a:t>thể sử </a:t>
            </a:r>
            <a:r>
              <a:rPr lang="en-US" sz="2400" smtClean="0">
                <a:latin typeface="Calibri (Body)"/>
              </a:rPr>
              <a:t>dụng BufferedGraphicsContext và BufferedGraphics (Hỗ trợ từ .NET Framework 2 trrở đi)</a:t>
            </a:r>
          </a:p>
          <a:p>
            <a:pPr marL="0" indent="0" algn="just" fontAlgn="base">
              <a:spcBef>
                <a:spcPts val="8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Khởi </a:t>
            </a:r>
            <a:r>
              <a:rPr lang="en-US" sz="1800" b="1">
                <a:latin typeface="Courier New" pitchFamily="49" charset="0"/>
                <a:cs typeface="Courier New" pitchFamily="49" charset="0"/>
              </a:rPr>
              <a:t>tạo</a:t>
            </a:r>
          </a:p>
          <a:p>
            <a:pPr marL="0" indent="0" algn="just" fontAlgn="base">
              <a:spcBef>
                <a:spcPts val="800"/>
              </a:spcBef>
              <a:buNone/>
            </a:pPr>
            <a:r>
              <a:rPr lang="en-US" sz="1800" b="1">
                <a:latin typeface="Courier New" pitchFamily="49" charset="0"/>
                <a:cs typeface="Courier New" pitchFamily="49" charset="0"/>
              </a:rPr>
              <a:t>BufferedGraphicsContext currentContext; </a:t>
            </a:r>
          </a:p>
          <a:p>
            <a:pPr marL="0" indent="0" algn="just" fontAlgn="base">
              <a:spcBef>
                <a:spcPts val="800"/>
              </a:spcBef>
              <a:buNone/>
            </a:pPr>
            <a:r>
              <a:rPr lang="en-US" sz="1800" b="1">
                <a:latin typeface="Courier New" pitchFamily="49" charset="0"/>
                <a:cs typeface="Courier New" pitchFamily="49" charset="0"/>
              </a:rPr>
              <a:t>BufferedGraphics myBuffer; </a:t>
            </a:r>
          </a:p>
          <a:p>
            <a:pPr marL="0" indent="0" algn="just" fontAlgn="base">
              <a:spcBef>
                <a:spcPts val="800"/>
              </a:spcBef>
              <a:buNone/>
            </a:pPr>
            <a:r>
              <a:rPr lang="en-US" sz="1800" b="1">
                <a:latin typeface="Courier New" pitchFamily="49" charset="0"/>
                <a:cs typeface="Courier New" pitchFamily="49" charset="0"/>
              </a:rPr>
              <a:t>// Lấy một tham chiếu của BufferedGraphicsContext</a:t>
            </a:r>
          </a:p>
          <a:p>
            <a:pPr marL="0" indent="0" algn="just" fontAlgn="base">
              <a:spcBef>
                <a:spcPts val="800"/>
              </a:spcBef>
              <a:buNone/>
            </a:pPr>
            <a:r>
              <a:rPr lang="en-US" sz="1800" b="1">
                <a:latin typeface="Courier New" pitchFamily="49" charset="0"/>
                <a:cs typeface="Courier New" pitchFamily="49" charset="0"/>
              </a:rPr>
              <a:t>currentContext = BufferedGraphicsManager.Current;</a:t>
            </a:r>
          </a:p>
          <a:p>
            <a:pPr marL="0" indent="0" algn="just" fontAlgn="base">
              <a:spcBef>
                <a:spcPts val="800"/>
              </a:spcBef>
              <a:buNone/>
            </a:pPr>
            <a:r>
              <a:rPr lang="en-US" sz="1800" b="1">
                <a:latin typeface="Courier New" pitchFamily="49" charset="0"/>
                <a:cs typeface="Courier New" pitchFamily="49" charset="0"/>
              </a:rPr>
              <a:t>// Tạo một buffer với kích cỡ là bề mặt form;</a:t>
            </a:r>
          </a:p>
          <a:p>
            <a:pPr marL="0" indent="0" algn="just" fontAlgn="base">
              <a:spcBef>
                <a:spcPts val="800"/>
              </a:spcBef>
              <a:buNone/>
            </a:pPr>
            <a:r>
              <a:rPr lang="en-US" sz="1800" b="1">
                <a:latin typeface="Courier New" pitchFamily="49" charset="0"/>
                <a:cs typeface="Courier New" pitchFamily="49" charset="0"/>
              </a:rPr>
              <a:t>myBuffer = currentContext.Allocate(this.CreateGraphics(), </a:t>
            </a:r>
            <a:r>
              <a:rPr lang="en-US" sz="1800" b="1" smtClean="0">
                <a:latin typeface="Courier New" pitchFamily="49" charset="0"/>
                <a:cs typeface="Courier New" pitchFamily="49" charset="0"/>
              </a:rPr>
              <a:t>					this.DisplayRectangle</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 Vẽ một ellipse</a:t>
            </a:r>
          </a:p>
          <a:p>
            <a:pPr marL="0" indent="0" algn="just" fontAlgn="base">
              <a:spcBef>
                <a:spcPts val="800"/>
              </a:spcBef>
              <a:buNone/>
            </a:pPr>
            <a:r>
              <a:rPr lang="en-US" sz="1800" b="1">
                <a:latin typeface="Courier New" pitchFamily="49" charset="0"/>
                <a:cs typeface="Courier New" pitchFamily="49" charset="0"/>
              </a:rPr>
              <a:t>myBuffer.Graphics.DrawEllipse(Pens.Blue, </a:t>
            </a:r>
            <a:r>
              <a:rPr lang="en-US" sz="1800" b="1" smtClean="0">
                <a:latin typeface="Courier New" pitchFamily="49" charset="0"/>
                <a:cs typeface="Courier New" pitchFamily="49" charset="0"/>
              </a:rPr>
              <a:t>this.DisplayRectangle</a:t>
            </a:r>
            <a:r>
              <a:rPr lang="en-US" sz="1800" b="1">
                <a:latin typeface="Courier New" pitchFamily="49" charset="0"/>
                <a:cs typeface="Courier New" pitchFamily="49" charset="0"/>
              </a:rPr>
              <a:t>);</a:t>
            </a:r>
          </a:p>
          <a:p>
            <a:pPr marL="0" indent="0" algn="just" fontAlgn="base">
              <a:spcBef>
                <a:spcPts val="800"/>
              </a:spcBef>
              <a:buNone/>
            </a:pPr>
            <a:r>
              <a:rPr lang="en-US" sz="1800" b="1">
                <a:latin typeface="Courier New" pitchFamily="49" charset="0"/>
                <a:cs typeface="Courier New" pitchFamily="49" charset="0"/>
              </a:rPr>
              <a:t>// Render nội dung</a:t>
            </a:r>
          </a:p>
          <a:p>
            <a:pPr marL="0" indent="0" algn="just" fontAlgn="base">
              <a:spcBef>
                <a:spcPts val="800"/>
              </a:spcBef>
              <a:buNone/>
            </a:pPr>
            <a:r>
              <a:rPr lang="en-US" sz="1800" b="1">
                <a:latin typeface="Courier New" pitchFamily="49" charset="0"/>
                <a:cs typeface="Courier New" pitchFamily="49" charset="0"/>
              </a:rPr>
              <a:t>myBuffer.Render</a:t>
            </a:r>
            <a:r>
              <a:rPr lang="en-US" sz="1800" b="1" smtClean="0">
                <a:latin typeface="Courier New" pitchFamily="49" charset="0"/>
                <a:cs typeface="Courier New" pitchFamily="49" charset="0"/>
              </a:rPr>
              <a:t>();</a:t>
            </a:r>
            <a:endParaRPr lang="en-US" sz="1800" b="1">
              <a:latin typeface="Courier New" pitchFamily="49" charset="0"/>
              <a:cs typeface="Courier New" pitchFamily="49" charset="0"/>
            </a:endParaRPr>
          </a:p>
          <a:p>
            <a:pPr marL="0" indent="0" algn="just" fontAlgn="base">
              <a:spcBef>
                <a:spcPts val="800"/>
              </a:spcBef>
              <a:buNone/>
            </a:pPr>
            <a:r>
              <a:rPr lang="en-US" sz="1800" b="1" smtClean="0">
                <a:latin typeface="Courier New" pitchFamily="49" charset="0"/>
                <a:cs typeface="Courier New" pitchFamily="49" charset="0"/>
              </a:rPr>
              <a:t>myBuffer.Dispose</a:t>
            </a:r>
            <a:r>
              <a:rPr lang="en-US" sz="1800" b="1">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normAutofit/>
          </a:bodyPr>
          <a:lstStyle/>
          <a:p>
            <a:r>
              <a:rPr lang="en-US" sz="3600" b="1"/>
              <a:t>Giải quyết </a:t>
            </a:r>
            <a:r>
              <a:rPr lang="en-US" sz="3600" b="1">
                <a:solidFill>
                  <a:schemeClr val="tx2">
                    <a:lumMod val="60000"/>
                    <a:lumOff val="40000"/>
                  </a:schemeClr>
                </a:solidFill>
              </a:rPr>
              <a:t>nháy hình </a:t>
            </a:r>
            <a:r>
              <a:rPr lang="en-US" sz="3600" b="1"/>
              <a:t>bằng double-buffer</a:t>
            </a:r>
          </a:p>
        </p:txBody>
      </p:sp>
    </p:spTree>
    <p:extLst>
      <p:ext uri="{BB962C8B-B14F-4D97-AF65-F5344CB8AC3E}">
        <p14:creationId xmlns:p14="http://schemas.microsoft.com/office/powerpoint/2010/main" val="19907671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Sprites</a:t>
            </a:r>
          </a:p>
        </p:txBody>
      </p:sp>
      <p:sp>
        <p:nvSpPr>
          <p:cNvPr id="4" name="Rectangle 18"/>
          <p:cNvSpPr txBox="1">
            <a:spLocks noChangeArrowheads="1"/>
          </p:cNvSpPr>
          <p:nvPr/>
        </p:nvSpPr>
        <p:spPr>
          <a:xfrm>
            <a:off x="304800" y="1371600"/>
            <a:ext cx="8534400" cy="518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0" smtClean="0">
                <a:latin typeface="Calibri (Body)"/>
              </a:rPr>
              <a:t>Mỗi bitmap một frame =&gt; nạp hình nhiều lần, khó quản lý.</a:t>
            </a:r>
          </a:p>
          <a:p>
            <a:pPr algn="just"/>
            <a:r>
              <a:rPr lang="en-US" sz="2400" b="0" smtClean="0">
                <a:latin typeface="Calibri (Body)"/>
              </a:rPr>
              <a:t>Dùng một hình lớn chứa nhiều hình nhỏ kích thước bằng nhau (sprites)</a:t>
            </a:r>
          </a:p>
          <a:p>
            <a:pPr algn="just"/>
            <a:endParaRPr lang="en-US" sz="2400" b="0" smtClean="0">
              <a:latin typeface="Calibri (Body)"/>
            </a:endParaRPr>
          </a:p>
          <a:p>
            <a:pPr algn="just"/>
            <a:endParaRPr lang="en-US" sz="2400" b="0" smtClean="0">
              <a:latin typeface="Calibri (Body)"/>
            </a:endParaRPr>
          </a:p>
          <a:p>
            <a:pPr algn="just"/>
            <a:endParaRPr lang="en-US" sz="2400" b="0" smtClean="0">
              <a:latin typeface="Calibri (Body)"/>
            </a:endParaRPr>
          </a:p>
          <a:p>
            <a:pPr algn="just"/>
            <a:r>
              <a:rPr lang="en-US" sz="2400" b="0" smtClean="0">
                <a:latin typeface="Calibri (Body)"/>
              </a:rPr>
              <a:t>Hàm DrawImage cho phép vẽ </a:t>
            </a:r>
            <a:r>
              <a:rPr lang="en-US" sz="2400" b="0" u="sng" smtClean="0">
                <a:latin typeface="Calibri (Body)"/>
              </a:rPr>
              <a:t>một phần</a:t>
            </a:r>
            <a:r>
              <a:rPr lang="en-US" sz="2400" b="0" smtClean="0">
                <a:latin typeface="Calibri (Body)"/>
              </a:rPr>
              <a:t> hình chữ nhật của image lên Graphic</a:t>
            </a:r>
          </a:p>
          <a:p>
            <a:pPr algn="just"/>
            <a:r>
              <a:rPr lang="en-US" sz="2400" b="0" smtClean="0">
                <a:latin typeface="Calibri (Body)"/>
              </a:rPr>
              <a:t>Xem </a:t>
            </a:r>
            <a:r>
              <a:rPr lang="en-US" sz="2800" b="0" smtClean="0">
                <a:solidFill>
                  <a:schemeClr val="tx2">
                    <a:lumMod val="60000"/>
                    <a:lumOff val="40000"/>
                  </a:schemeClr>
                </a:solidFill>
                <a:latin typeface="Calibri (Body)"/>
              </a:rPr>
              <a:t>http://www.codeproject.com/vcpp/gdiplus/imageexgdi.asp</a:t>
            </a:r>
          </a:p>
          <a:p>
            <a:pPr algn="just"/>
            <a:r>
              <a:rPr lang="en-US" sz="2400" b="0" smtClean="0">
                <a:latin typeface="Calibri (Body)"/>
              </a:rPr>
              <a:t>để biết cách extract frames (sprites) từ animated GIF files</a:t>
            </a:r>
          </a:p>
        </p:txBody>
      </p:sp>
      <p:pic>
        <p:nvPicPr>
          <p:cNvPr id="5"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315" y="2847975"/>
            <a:ext cx="431548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Autofit/>
          </a:bodyPr>
          <a:lstStyle/>
          <a:p>
            <a:pPr fontAlgn="base">
              <a:spcAft>
                <a:spcPct val="0"/>
              </a:spcAft>
            </a:pPr>
            <a:r>
              <a:rPr lang="en-US" sz="2000" smtClean="0">
                <a:latin typeface="Calibri (Body)"/>
              </a:rPr>
              <a:t>Ví dụ sử dụng một ảnh sprite.</a:t>
            </a:r>
          </a:p>
          <a:p>
            <a:pPr marL="0" indent="0" algn="just" fontAlgn="base">
              <a:spcBef>
                <a:spcPts val="800"/>
              </a:spcBef>
              <a:buNone/>
            </a:pPr>
            <a:r>
              <a:rPr lang="en-US" sz="1800" b="1">
                <a:latin typeface="Courier New" pitchFamily="49" charset="0"/>
                <a:cs typeface="Courier New" pitchFamily="49" charset="0"/>
              </a:rPr>
              <a:t>// Khởi tạo</a:t>
            </a:r>
          </a:p>
          <a:p>
            <a:pPr marL="0" indent="0" algn="just" fontAlgn="base">
              <a:spcBef>
                <a:spcPts val="800"/>
              </a:spcBef>
              <a:buNone/>
            </a:pPr>
            <a:r>
              <a:rPr lang="en-US" sz="1800" b="1">
                <a:latin typeface="Courier New" pitchFamily="49" charset="0"/>
                <a:cs typeface="Courier New" pitchFamily="49" charset="0"/>
              </a:rPr>
              <a:t>// Bitmap dùng cho ảnh sprite</a:t>
            </a:r>
          </a:p>
          <a:p>
            <a:pPr marL="0" indent="0" algn="just" fontAlgn="base">
              <a:spcBef>
                <a:spcPts val="800"/>
              </a:spcBef>
              <a:buNone/>
            </a:pPr>
            <a:r>
              <a:rPr lang="en-US" sz="1800" b="1">
                <a:latin typeface="Courier New" pitchFamily="49" charset="0"/>
                <a:cs typeface="Courier New" pitchFamily="49" charset="0"/>
              </a:rPr>
              <a:t>private Bitmap sprite;</a:t>
            </a:r>
          </a:p>
          <a:p>
            <a:pPr marL="0" indent="0" algn="just" fontAlgn="base">
              <a:spcBef>
                <a:spcPts val="800"/>
              </a:spcBef>
              <a:buNone/>
            </a:pPr>
            <a:r>
              <a:rPr lang="en-US" sz="1800" b="1">
                <a:latin typeface="Courier New" pitchFamily="49" charset="0"/>
                <a:cs typeface="Courier New" pitchFamily="49" charset="0"/>
              </a:rPr>
              <a:t>//  Back buffer</a:t>
            </a:r>
          </a:p>
          <a:p>
            <a:pPr marL="0" indent="0" algn="just" fontAlgn="base">
              <a:spcBef>
                <a:spcPts val="800"/>
              </a:spcBef>
              <a:buNone/>
            </a:pPr>
            <a:r>
              <a:rPr lang="en-US" sz="1800" b="1">
                <a:latin typeface="Courier New" pitchFamily="49" charset="0"/>
                <a:cs typeface="Courier New" pitchFamily="49" charset="0"/>
              </a:rPr>
              <a:t>private Bitmap backBuffer;</a:t>
            </a:r>
          </a:p>
          <a:p>
            <a:pPr marL="0" indent="0" algn="just" fontAlgn="base">
              <a:spcBef>
                <a:spcPts val="800"/>
              </a:spcBef>
              <a:buNone/>
            </a:pPr>
            <a:r>
              <a:rPr lang="en-US" sz="1800" b="1">
                <a:latin typeface="Courier New" pitchFamily="49" charset="0"/>
                <a:cs typeface="Courier New" pitchFamily="49" charset="0"/>
              </a:rPr>
              <a:t>private Timer timer;</a:t>
            </a:r>
          </a:p>
          <a:p>
            <a:pPr marL="0" indent="0" algn="just" fontAlgn="base">
              <a:spcBef>
                <a:spcPts val="800"/>
              </a:spcBef>
              <a:buNone/>
            </a:pPr>
            <a:r>
              <a:rPr lang="en-US" sz="1800" b="1">
                <a:latin typeface="Courier New" pitchFamily="49" charset="0"/>
                <a:cs typeface="Courier New" pitchFamily="49" charset="0"/>
              </a:rPr>
              <a:t>public Graphics graphics;</a:t>
            </a:r>
          </a:p>
          <a:p>
            <a:pPr marL="0" indent="0" algn="just" fontAlgn="base">
              <a:spcBef>
                <a:spcPts val="800"/>
              </a:spcBef>
              <a:buNone/>
            </a:pPr>
            <a:r>
              <a:rPr lang="en-US" sz="1800" b="1">
                <a:latin typeface="Courier New" pitchFamily="49" charset="0"/>
                <a:cs typeface="Courier New" pitchFamily="49" charset="0"/>
              </a:rPr>
              <a:t>// Số thự tự của frame (16 frame ảnh)</a:t>
            </a:r>
          </a:p>
          <a:p>
            <a:pPr marL="0" indent="0" algn="just" fontAlgn="base">
              <a:spcBef>
                <a:spcPts val="800"/>
              </a:spcBef>
              <a:buNone/>
            </a:pPr>
            <a:r>
              <a:rPr lang="en-US" sz="1800" b="1">
                <a:latin typeface="Courier New" pitchFamily="49" charset="0"/>
                <a:cs typeface="Courier New" pitchFamily="49" charset="0"/>
              </a:rPr>
              <a:t>private int index;</a:t>
            </a:r>
          </a:p>
          <a:p>
            <a:pPr marL="0" indent="0" algn="just" fontAlgn="base">
              <a:spcBef>
                <a:spcPts val="8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dòng hiện tại của frame</a:t>
            </a: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private int curFrameColumn;</a:t>
            </a:r>
          </a:p>
          <a:p>
            <a:pPr marL="0" indent="0" algn="just" fontAlgn="base">
              <a:spcBef>
                <a:spcPts val="8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cột hiện tại của frame</a:t>
            </a:r>
            <a:endParaRPr lang="en-US" sz="1800" b="1">
              <a:latin typeface="Courier New" pitchFamily="49" charset="0"/>
              <a:cs typeface="Courier New" pitchFamily="49" charset="0"/>
            </a:endParaRPr>
          </a:p>
          <a:p>
            <a:pPr marL="0" indent="0" algn="just" fontAlgn="base">
              <a:spcBef>
                <a:spcPts val="800"/>
              </a:spcBef>
              <a:buNone/>
            </a:pPr>
            <a:r>
              <a:rPr lang="en-US" sz="1800" b="1">
                <a:latin typeface="Courier New" pitchFamily="49" charset="0"/>
                <a:cs typeface="Courier New" pitchFamily="49" charset="0"/>
              </a:rPr>
              <a:t>private int curFrameRow;</a:t>
            </a:r>
          </a:p>
          <a:p>
            <a:pPr fontAlgn="base">
              <a:spcAft>
                <a:spcPct val="0"/>
              </a:spcAft>
            </a:pPr>
            <a:endParaRPr lang="en-US" sz="2000">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00" y="1524000"/>
            <a:ext cx="3048000" cy="3048000"/>
          </a:xfrm>
          <a:prstGeom prst="rect">
            <a:avLst/>
          </a:prstGeom>
        </p:spPr>
      </p:pic>
    </p:spTree>
    <p:extLst>
      <p:ext uri="{BB962C8B-B14F-4D97-AF65-F5344CB8AC3E}">
        <p14:creationId xmlns:p14="http://schemas.microsoft.com/office/powerpoint/2010/main" val="23586260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105400"/>
          </a:xfrm>
        </p:spPr>
        <p:txBody>
          <a:bodyPr>
            <a:noAutofit/>
          </a:bodyPr>
          <a:lstStyle/>
          <a:p>
            <a:pPr marL="0" indent="0" algn="just" fontAlgn="base">
              <a:spcBef>
                <a:spcPts val="400"/>
              </a:spcBef>
              <a:buNone/>
            </a:pPr>
            <a:r>
              <a:rPr lang="en-US" sz="1800" b="1" dirty="0">
                <a:latin typeface="Courier New" pitchFamily="49" charset="0"/>
                <a:cs typeface="Courier New" pitchFamily="49" charset="0"/>
              </a:rPr>
              <a:t>public </a:t>
            </a:r>
            <a:r>
              <a:rPr lang="en-US" sz="1800" b="1" dirty="0" err="1">
                <a:latin typeface="Courier New" pitchFamily="49" charset="0"/>
                <a:cs typeface="Courier New" pitchFamily="49" charset="0"/>
              </a:rPr>
              <a:t>SpriteFrm</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InitializeComponent</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graphics = </a:t>
            </a:r>
            <a:r>
              <a:rPr lang="en-US" sz="1800" b="1" dirty="0" err="1">
                <a:latin typeface="Courier New" pitchFamily="49" charset="0"/>
                <a:cs typeface="Courier New" pitchFamily="49" charset="0"/>
              </a:rPr>
              <a:t>this.CreateGraphics</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SetStyle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ControlStyles.AllPaintingInWmPaint</a:t>
            </a:r>
            <a:r>
              <a:rPr lang="en-US" sz="1800" b="1" dirty="0">
                <a:latin typeface="Courier New" pitchFamily="49" charset="0"/>
                <a:cs typeface="Courier New" pitchFamily="49" charset="0"/>
              </a:rPr>
              <a:t>, true);</a:t>
            </a:r>
          </a:p>
          <a:p>
            <a:pPr marL="0" indent="0" algn="just" fontAlgn="base">
              <a:spcBef>
                <a:spcPts val="4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Tạo</a:t>
            </a:r>
            <a:r>
              <a:rPr lang="en-US" sz="1800" b="1" dirty="0">
                <a:latin typeface="Courier New" pitchFamily="49" charset="0"/>
                <a:cs typeface="Courier New" pitchFamily="49" charset="0"/>
              </a:rPr>
              <a:t> back buffer</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backBuffer</a:t>
            </a:r>
            <a:r>
              <a:rPr lang="en-US" sz="1800" b="1" dirty="0">
                <a:latin typeface="Courier New" pitchFamily="49" charset="0"/>
                <a:cs typeface="Courier New" pitchFamily="49" charset="0"/>
              </a:rPr>
              <a:t> = new Bitmap(</a:t>
            </a:r>
            <a:r>
              <a:rPr lang="en-US" sz="1800" b="1" dirty="0" err="1">
                <a:latin typeface="Courier New" pitchFamily="49" charset="0"/>
                <a:cs typeface="Courier New" pitchFamily="49" charset="0"/>
              </a:rPr>
              <a:t>this.ClientSize.Width</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this.ClientSize.Height</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Lấy</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ảnh</a:t>
            </a:r>
            <a:r>
              <a:rPr lang="en-US" sz="1800" b="1" dirty="0">
                <a:latin typeface="Courier New" pitchFamily="49" charset="0"/>
                <a:cs typeface="Courier New" pitchFamily="49" charset="0"/>
              </a:rPr>
              <a:t> sprite</a:t>
            </a:r>
          </a:p>
          <a:p>
            <a:pPr marL="0" indent="0" algn="just" fontAlgn="base">
              <a:spcBef>
                <a:spcPts val="400"/>
              </a:spcBef>
              <a:buNone/>
            </a:pPr>
            <a:r>
              <a:rPr lang="en-US" sz="1800" b="1" dirty="0">
                <a:latin typeface="Courier New" pitchFamily="49" charset="0"/>
                <a:cs typeface="Courier New" pitchFamily="49" charset="0"/>
              </a:rPr>
              <a:t>	sprite = new Bitmap("Sprite.png");</a:t>
            </a:r>
          </a:p>
          <a:p>
            <a:pPr marL="0" indent="0" algn="just" fontAlgn="base">
              <a:spcBef>
                <a:spcPts val="400"/>
              </a:spcBef>
              <a:buNone/>
            </a:pPr>
            <a:r>
              <a:rPr lang="en-US" sz="1800" b="1" dirty="0">
                <a:latin typeface="Courier New" pitchFamily="49" charset="0"/>
                <a:cs typeface="Courier New" pitchFamily="49" charset="0"/>
              </a:rPr>
              <a:t>	index = 0;</a:t>
            </a:r>
          </a:p>
          <a:p>
            <a:pPr marL="0" indent="0" algn="just" fontAlgn="base">
              <a:spcBef>
                <a:spcPts val="4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Khởi</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tạo</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một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đồng</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hồ</a:t>
            </a:r>
            <a:endParaRPr lang="en-US" sz="1800" b="1" dirty="0">
              <a:latin typeface="Courier New" pitchFamily="49" charset="0"/>
              <a:cs typeface="Courier New" pitchFamily="49" charset="0"/>
            </a:endParaRPr>
          </a:p>
          <a:p>
            <a:pPr marL="0" indent="0" algn="just" fontAlgn="base">
              <a:spcBef>
                <a:spcPts val="400"/>
              </a:spcBef>
              <a:buNone/>
            </a:pPr>
            <a:r>
              <a:rPr lang="en-US" sz="1800" b="1" dirty="0">
                <a:latin typeface="Courier New" pitchFamily="49" charset="0"/>
                <a:cs typeface="Courier New" pitchFamily="49" charset="0"/>
              </a:rPr>
              <a:t>	timer = new Timer();</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timer.Enabled</a:t>
            </a:r>
            <a:r>
              <a:rPr lang="en-US" sz="1800" b="1" dirty="0">
                <a:latin typeface="Courier New" pitchFamily="49" charset="0"/>
                <a:cs typeface="Courier New" pitchFamily="49" charset="0"/>
              </a:rPr>
              <a:t> = true;</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timer.Interval</a:t>
            </a:r>
            <a:r>
              <a:rPr lang="en-US" sz="1800" b="1" dirty="0">
                <a:latin typeface="Courier New" pitchFamily="49" charset="0"/>
                <a:cs typeface="Courier New" pitchFamily="49" charset="0"/>
              </a:rPr>
              <a:t> = 60;</a:t>
            </a:r>
          </a:p>
          <a:p>
            <a:pPr marL="0" indent="0" algn="just" fontAlgn="base">
              <a:spcBef>
                <a:spcPts val="4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timer.Tick</a:t>
            </a:r>
            <a:r>
              <a:rPr lang="en-US" sz="1800" b="1" dirty="0">
                <a:latin typeface="Courier New" pitchFamily="49" charset="0"/>
                <a:cs typeface="Courier New" pitchFamily="49" charset="0"/>
              </a:rPr>
              <a:t> += new </a:t>
            </a:r>
            <a:r>
              <a:rPr lang="en-US" sz="1800" b="1" dirty="0" err="1">
                <a:latin typeface="Courier New" pitchFamily="49" charset="0"/>
                <a:cs typeface="Courier New" pitchFamily="49" charset="0"/>
              </a:rPr>
              <a:t>EventHandler</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timer_Tick</a:t>
            </a:r>
            <a:r>
              <a:rPr lang="en-US" sz="1800" b="1" dirty="0">
                <a:latin typeface="Courier New" pitchFamily="49" charset="0"/>
                <a:cs typeface="Courier New" pitchFamily="49" charset="0"/>
              </a:rPr>
              <a:t>);</a:t>
            </a:r>
          </a:p>
          <a:p>
            <a:pPr marL="0" indent="0" algn="just" fontAlgn="base">
              <a:spcBef>
                <a:spcPts val="400"/>
              </a:spcBef>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915400" cy="5791200"/>
          </a:xfrm>
        </p:spPr>
        <p:txBody>
          <a:bodyPr>
            <a:noAutofit/>
          </a:bodyPr>
          <a:lstStyle/>
          <a:p>
            <a:pPr marL="0" indent="0" defTabSz="566738" fontAlgn="base">
              <a:spcBef>
                <a:spcPts val="600"/>
              </a:spcBef>
              <a:buNone/>
            </a:pPr>
            <a:r>
              <a:rPr lang="en-US" sz="1800" b="1">
                <a:latin typeface="Courier New" pitchFamily="49" charset="0"/>
                <a:cs typeface="Courier New" pitchFamily="49" charset="0"/>
              </a:rPr>
              <a:t>// Vẽ một phần của ảnh sprite</a:t>
            </a:r>
          </a:p>
          <a:p>
            <a:pPr marL="0" indent="0" defTabSz="566738" fontAlgn="base">
              <a:spcBef>
                <a:spcPts val="600"/>
              </a:spcBef>
              <a:buNone/>
            </a:pPr>
            <a:r>
              <a:rPr lang="en-US" sz="1800" b="1">
                <a:latin typeface="Courier New" pitchFamily="49" charset="0"/>
                <a:cs typeface="Courier New" pitchFamily="49" charset="0"/>
              </a:rPr>
              <a:t>private void Render()</a:t>
            </a:r>
          </a:p>
          <a:p>
            <a:pPr marL="0" indent="0" defTabSz="566738" fontAlgn="base">
              <a:spcBef>
                <a:spcPts val="600"/>
              </a:spcBef>
              <a:buNone/>
            </a:pPr>
            <a:r>
              <a:rPr lang="en-US" sz="1800" b="1">
                <a:latin typeface="Courier New" pitchFamily="49" charset="0"/>
                <a:cs typeface="Courier New" pitchFamily="49" charset="0"/>
              </a:rPr>
              <a:t>{</a:t>
            </a:r>
          </a:p>
          <a:p>
            <a:pPr marL="0" indent="0" defTabSz="566738" fontAlgn="base">
              <a:spcBef>
                <a:spcPts val="600"/>
              </a:spcBef>
              <a:buNone/>
            </a:pPr>
            <a:r>
              <a:rPr lang="en-US" sz="1800" b="1">
                <a:latin typeface="Courier New" pitchFamily="49" charset="0"/>
                <a:cs typeface="Courier New" pitchFamily="49" charset="0"/>
              </a:rPr>
              <a:t>	// Lấy đối tượng graphics để vẽ lên back buffer</a:t>
            </a:r>
          </a:p>
          <a:p>
            <a:pPr marL="0" indent="0" defTabSz="566738" fontAlgn="base">
              <a:spcBef>
                <a:spcPts val="600"/>
              </a:spcBef>
              <a:buNone/>
            </a:pPr>
            <a:r>
              <a:rPr lang="en-US" sz="1800" b="1">
                <a:latin typeface="Courier New" pitchFamily="49" charset="0"/>
                <a:cs typeface="Courier New" pitchFamily="49" charset="0"/>
              </a:rPr>
              <a:t>	Graphics g = Graphics.FromImage(backBuffer);</a:t>
            </a:r>
          </a:p>
          <a:p>
            <a:pPr marL="0" indent="0" defTabSz="566738" fontAlgn="base">
              <a:spcBef>
                <a:spcPts val="600"/>
              </a:spcBef>
              <a:buNone/>
            </a:pPr>
            <a:r>
              <a:rPr lang="en-US" sz="1800" b="1">
                <a:latin typeface="Courier New" pitchFamily="49" charset="0"/>
                <a:cs typeface="Courier New" pitchFamily="49" charset="0"/>
              </a:rPr>
              <a:t>	g.Clear(Color.White);</a:t>
            </a:r>
          </a:p>
          <a:p>
            <a:pPr marL="0" indent="0" defTabSz="566738" fontAlgn="base">
              <a:spcBef>
                <a:spcPts val="600"/>
              </a:spcBef>
              <a:buNone/>
            </a:pPr>
            <a:r>
              <a:rPr lang="en-US" sz="1800" b="1">
                <a:latin typeface="Courier New" pitchFamily="49" charset="0"/>
                <a:cs typeface="Courier New" pitchFamily="49" charset="0"/>
              </a:rPr>
              <a:t>	</a:t>
            </a:r>
          </a:p>
          <a:p>
            <a:pPr marL="0" indent="0" defTabSz="566738" fontAlgn="base">
              <a:spcBef>
                <a:spcPts val="600"/>
              </a:spcBef>
              <a:buNone/>
            </a:pPr>
            <a:r>
              <a:rPr lang="en-US" sz="1800" b="1">
                <a:latin typeface="Courier New" pitchFamily="49" charset="0"/>
                <a:cs typeface="Courier New" pitchFamily="49" charset="0"/>
              </a:rPr>
              <a:t>	// Xác dịnh số dòng, cột của một frame trên ảnh sprite</a:t>
            </a:r>
          </a:p>
          <a:p>
            <a:pPr marL="0" indent="0" defTabSz="566738" fontAlgn="base">
              <a:spcBef>
                <a:spcPts val="600"/>
              </a:spcBef>
              <a:buNone/>
            </a:pPr>
            <a:r>
              <a:rPr lang="en-US" sz="1800" b="1">
                <a:latin typeface="Courier New" pitchFamily="49" charset="0"/>
                <a:cs typeface="Courier New" pitchFamily="49" charset="0"/>
              </a:rPr>
              <a:t>	curFrameColumn = index % 5;</a:t>
            </a:r>
          </a:p>
          <a:p>
            <a:pPr marL="0" indent="0" defTabSz="566738" fontAlgn="base">
              <a:spcBef>
                <a:spcPts val="600"/>
              </a:spcBef>
              <a:buNone/>
            </a:pPr>
            <a:r>
              <a:rPr lang="en-US" sz="1800" b="1">
                <a:latin typeface="Courier New" pitchFamily="49" charset="0"/>
                <a:cs typeface="Courier New" pitchFamily="49" charset="0"/>
              </a:rPr>
              <a:t>	curFrameRow = index / 5;</a:t>
            </a:r>
          </a:p>
          <a:p>
            <a:pPr marL="0" indent="0" defTabSz="566738" fontAlgn="base">
              <a:spcBef>
                <a:spcPts val="600"/>
              </a:spcBef>
              <a:buNone/>
            </a:pPr>
            <a:r>
              <a:rPr lang="en-US" sz="1800" b="1">
                <a:latin typeface="Courier New" pitchFamily="49" charset="0"/>
                <a:cs typeface="Courier New" pitchFamily="49" charset="0"/>
              </a:rPr>
              <a:t>	</a:t>
            </a:r>
          </a:p>
          <a:p>
            <a:pPr marL="0" indent="0" defTabSz="566738" fontAlgn="base">
              <a:spcBef>
                <a:spcPts val="600"/>
              </a:spcBef>
              <a:buNone/>
            </a:pPr>
            <a:r>
              <a:rPr lang="en-US" sz="1800" b="1">
                <a:latin typeface="Courier New" pitchFamily="49" charset="0"/>
                <a:cs typeface="Courier New" pitchFamily="49" charset="0"/>
              </a:rPr>
              <a:t>	// Vẽ lên buffer</a:t>
            </a:r>
          </a:p>
          <a:p>
            <a:pPr marL="0" indent="0" defTabSz="566738" fontAlgn="base">
              <a:spcBef>
                <a:spcPts val="600"/>
              </a:spcBef>
              <a:buNone/>
            </a:pPr>
            <a:r>
              <a:rPr lang="en-US" sz="1800" b="1">
                <a:latin typeface="Courier New" pitchFamily="49" charset="0"/>
                <a:cs typeface="Courier New" pitchFamily="49" charset="0"/>
              </a:rPr>
              <a:t>	g.DrawImage(sprite, 120, 120, </a:t>
            </a:r>
            <a:endParaRPr lang="en-US" sz="1800" b="1" smtClean="0">
              <a:latin typeface="Courier New" pitchFamily="49" charset="0"/>
              <a:cs typeface="Courier New" pitchFamily="49" charset="0"/>
            </a:endParaRPr>
          </a:p>
          <a:p>
            <a:pPr marL="0" indent="0" defTabSz="566738" fontAlgn="base">
              <a:spcBef>
                <a:spcPts val="6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			new </a:t>
            </a:r>
            <a:r>
              <a:rPr lang="en-US" sz="1800" b="1">
                <a:latin typeface="Courier New" pitchFamily="49" charset="0"/>
                <a:cs typeface="Courier New" pitchFamily="49" charset="0"/>
              </a:rPr>
              <a:t>Rectangle(curFrameColumn </a:t>
            </a:r>
            <a:r>
              <a:rPr lang="en-US" sz="1800" b="1" smtClean="0">
                <a:latin typeface="Courier New" pitchFamily="49" charset="0"/>
                <a:cs typeface="Courier New" pitchFamily="49" charset="0"/>
              </a:rPr>
              <a:t>	* 64</a:t>
            </a:r>
            <a:r>
              <a:rPr lang="en-US" sz="1800" b="1">
                <a:latin typeface="Courier New" pitchFamily="49" charset="0"/>
                <a:cs typeface="Courier New" pitchFamily="49" charset="0"/>
              </a:rPr>
              <a:t>, </a:t>
            </a:r>
            <a:endParaRPr lang="en-US" sz="1800" b="1" smtClean="0">
              <a:latin typeface="Courier New" pitchFamily="49" charset="0"/>
              <a:cs typeface="Courier New" pitchFamily="49" charset="0"/>
            </a:endParaRPr>
          </a:p>
          <a:p>
            <a:pPr marL="0" indent="0" defTabSz="566738" fontAlgn="base">
              <a:spcBef>
                <a:spcPts val="600"/>
              </a:spcBef>
              <a:buNone/>
            </a:pPr>
            <a:r>
              <a:rPr lang="en-US" sz="1800" b="1">
                <a:latin typeface="Courier New" pitchFamily="49" charset="0"/>
                <a:cs typeface="Courier New" pitchFamily="49" charset="0"/>
              </a:rPr>
              <a:t>	</a:t>
            </a:r>
            <a:r>
              <a:rPr lang="en-US" sz="1800" b="1" smtClean="0">
                <a:latin typeface="Courier New" pitchFamily="49" charset="0"/>
                <a:cs typeface="Courier New" pitchFamily="49" charset="0"/>
              </a:rPr>
              <a:t>			curFrameRow * 64, 64, 64</a:t>
            </a:r>
            <a:r>
              <a:rPr lang="en-US" sz="1800" b="1">
                <a:latin typeface="Courier New" pitchFamily="49" charset="0"/>
                <a:cs typeface="Courier New" pitchFamily="49" charset="0"/>
              </a:rPr>
              <a:t>), GraphicsUnit.Pixel);</a:t>
            </a:r>
          </a:p>
          <a:p>
            <a:pPr marL="0" indent="0" defTabSz="566738" fontAlgn="base">
              <a:spcBef>
                <a:spcPts val="600"/>
              </a:spcBef>
              <a:buNone/>
            </a:pPr>
            <a:r>
              <a:rPr lang="en-US" sz="1800" b="1">
                <a:latin typeface="Courier New" pitchFamily="49" charset="0"/>
                <a:cs typeface="Courier New" pitchFamily="49" charset="0"/>
              </a:rPr>
              <a:t>	g.Dispose();</a:t>
            </a:r>
          </a:p>
          <a:p>
            <a:pPr marL="0" indent="0" defTabSz="566738" fontAlgn="base">
              <a:spcBef>
                <a:spcPts val="600"/>
              </a:spcBef>
              <a:buNone/>
            </a:pPr>
            <a:endParaRPr lang="en-US" sz="1800" b="1">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562600"/>
          </a:xfrm>
        </p:spPr>
        <p:txBody>
          <a:bodyPr>
            <a:noAutofit/>
          </a:bodyPr>
          <a:lstStyle/>
          <a:p>
            <a:pPr marL="0" indent="0" algn="just" fontAlgn="base">
              <a:spcBef>
                <a:spcPts val="10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Tăng</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thứ</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tự</a:t>
            </a:r>
            <a:r>
              <a:rPr lang="en-US" sz="1800" b="1" dirty="0">
                <a:latin typeface="Courier New" pitchFamily="49" charset="0"/>
                <a:cs typeface="Courier New" pitchFamily="49" charset="0"/>
              </a:rPr>
              <a:t> frame </a:t>
            </a:r>
            <a:r>
              <a:rPr lang="en-US" sz="1800" b="1" dirty="0" err="1">
                <a:latin typeface="Courier New" pitchFamily="49" charset="0"/>
                <a:cs typeface="Courier New" pitchFamily="49" charset="0"/>
              </a:rPr>
              <a:t>để</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lấy</a:t>
            </a:r>
            <a:r>
              <a:rPr lang="en-US" sz="1800" b="1" dirty="0">
                <a:latin typeface="Courier New" pitchFamily="49" charset="0"/>
                <a:cs typeface="Courier New" pitchFamily="49" charset="0"/>
              </a:rPr>
              <a:t> frame </a:t>
            </a:r>
            <a:r>
              <a:rPr lang="en-US" sz="1800" b="1" dirty="0" err="1">
                <a:latin typeface="Courier New" pitchFamily="49" charset="0"/>
                <a:cs typeface="Courier New" pitchFamily="49" charset="0"/>
              </a:rPr>
              <a:t>tiếp</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theo</a:t>
            </a:r>
            <a:endParaRPr lang="en-US" sz="1800" b="1" dirty="0">
              <a:latin typeface="Courier New" pitchFamily="49" charset="0"/>
              <a:cs typeface="Courier New" pitchFamily="49" charset="0"/>
            </a:endParaRPr>
          </a:p>
          <a:p>
            <a:pPr marL="0" indent="0" algn="just" fontAlgn="base">
              <a:spcBef>
                <a:spcPts val="1000"/>
              </a:spcBef>
              <a:buNone/>
            </a:pPr>
            <a:r>
              <a:rPr lang="en-US" sz="1800" b="1" dirty="0">
                <a:latin typeface="Courier New" pitchFamily="49" charset="0"/>
                <a:cs typeface="Courier New" pitchFamily="49" charset="0"/>
              </a:rPr>
              <a:t>	index++;</a:t>
            </a:r>
          </a:p>
          <a:p>
            <a:pPr marL="0" indent="0" algn="just" fontAlgn="base">
              <a:spcBef>
                <a:spcPts val="1000"/>
              </a:spcBef>
              <a:buNone/>
            </a:pPr>
            <a:r>
              <a:rPr lang="en-US" sz="1800" b="1" dirty="0">
                <a:latin typeface="Courier New" pitchFamily="49" charset="0"/>
                <a:cs typeface="Courier New" pitchFamily="49" charset="0"/>
              </a:rPr>
              <a:t>	if (index &gt; 25)</a:t>
            </a:r>
          </a:p>
          <a:p>
            <a:pPr marL="0" indent="0" algn="just" fontAlgn="base">
              <a:spcBef>
                <a:spcPts val="1000"/>
              </a:spcBef>
              <a:buNone/>
            </a:pPr>
            <a:r>
              <a:rPr lang="en-US" sz="1800" b="1" dirty="0">
                <a:latin typeface="Courier New" pitchFamily="49" charset="0"/>
                <a:cs typeface="Courier New" pitchFamily="49" charset="0"/>
              </a:rPr>
              <a:t>		index = 0;</a:t>
            </a:r>
          </a:p>
          <a:p>
            <a:pPr marL="0" indent="0" algn="just" fontAlgn="base">
              <a:spcBef>
                <a:spcPts val="1000"/>
              </a:spcBef>
              <a:buNone/>
            </a:pPr>
            <a:r>
              <a:rPr lang="en-US" sz="1800" b="1" dirty="0">
                <a:latin typeface="Courier New" pitchFamily="49" charset="0"/>
                <a:cs typeface="Courier New" pitchFamily="49" charset="0"/>
              </a:rPr>
              <a:t>	else</a:t>
            </a:r>
          </a:p>
          <a:p>
            <a:pPr marL="0" indent="0" algn="just" fontAlgn="base">
              <a:spcBef>
                <a:spcPts val="1000"/>
              </a:spcBef>
              <a:buNone/>
            </a:pPr>
            <a:r>
              <a:rPr lang="en-US" sz="1800" b="1" dirty="0">
                <a:latin typeface="Courier New" pitchFamily="49" charset="0"/>
                <a:cs typeface="Courier New" pitchFamily="49" charset="0"/>
              </a:rPr>
              <a:t>		index++;</a:t>
            </a:r>
          </a:p>
          <a:p>
            <a:pPr marL="0" indent="0" algn="just" fontAlgn="base">
              <a:spcBef>
                <a:spcPts val="1000"/>
              </a:spcBef>
              <a:buNone/>
            </a:pPr>
            <a:r>
              <a:rPr lang="en-US" sz="1800" b="1" dirty="0">
                <a:latin typeface="Courier New" pitchFamily="49" charset="0"/>
                <a:cs typeface="Courier New" pitchFamily="49" charset="0"/>
              </a:rPr>
              <a:t>}</a:t>
            </a:r>
          </a:p>
          <a:p>
            <a:pPr marL="0" indent="0" algn="just" fontAlgn="base">
              <a:spcBef>
                <a:spcPts val="1000"/>
              </a:spcBef>
              <a:buNone/>
            </a:pPr>
            <a:endParaRPr lang="en-US" sz="1800" b="1" dirty="0">
              <a:latin typeface="Courier New" pitchFamily="49" charset="0"/>
              <a:cs typeface="Courier New" pitchFamily="49" charset="0"/>
            </a:endParaRPr>
          </a:p>
          <a:p>
            <a:pPr marL="0" indent="0" algn="just" fontAlgn="base">
              <a:spcBef>
                <a:spcPts val="1000"/>
              </a:spcBef>
              <a:buNone/>
            </a:pPr>
            <a:r>
              <a:rPr lang="en-US" sz="1800" b="1" dirty="0">
                <a:latin typeface="Courier New" pitchFamily="49" charset="0"/>
                <a:cs typeface="Courier New" pitchFamily="49" charset="0"/>
              </a:rPr>
              <a:t>private void </a:t>
            </a:r>
            <a:r>
              <a:rPr lang="en-US" sz="1800" b="1" dirty="0" err="1">
                <a:latin typeface="Courier New" pitchFamily="49" charset="0"/>
                <a:cs typeface="Courier New" pitchFamily="49" charset="0"/>
              </a:rPr>
              <a:t>timer_Tick</a:t>
            </a:r>
            <a:r>
              <a:rPr lang="en-US" sz="1800" b="1" dirty="0">
                <a:latin typeface="Courier New" pitchFamily="49" charset="0"/>
                <a:cs typeface="Courier New" pitchFamily="49" charset="0"/>
              </a:rPr>
              <a:t>(object sender, </a:t>
            </a:r>
            <a:r>
              <a:rPr lang="en-US" sz="1800" b="1" dirty="0" err="1">
                <a:latin typeface="Courier New" pitchFamily="49" charset="0"/>
                <a:cs typeface="Courier New" pitchFamily="49" charset="0"/>
              </a:rPr>
              <a:t>EventArgs</a:t>
            </a:r>
            <a:r>
              <a:rPr lang="en-US" sz="1800" b="1" dirty="0">
                <a:latin typeface="Courier New" pitchFamily="49" charset="0"/>
                <a:cs typeface="Courier New" pitchFamily="49" charset="0"/>
              </a:rPr>
              <a:t> e)</a:t>
            </a:r>
          </a:p>
          <a:p>
            <a:pPr marL="0" indent="0" algn="just" fontAlgn="base">
              <a:spcBef>
                <a:spcPts val="1000"/>
              </a:spcBef>
              <a:buNone/>
            </a:pPr>
            <a:r>
              <a:rPr lang="en-US" sz="1800" b="1" dirty="0">
                <a:latin typeface="Courier New" pitchFamily="49" charset="0"/>
                <a:cs typeface="Courier New" pitchFamily="49" charset="0"/>
              </a:rPr>
              <a:t>{</a:t>
            </a:r>
          </a:p>
          <a:p>
            <a:pPr marL="0" indent="0" algn="just" fontAlgn="base">
              <a:spcBef>
                <a:spcPts val="1000"/>
              </a:spcBef>
              <a:buNone/>
            </a:pPr>
            <a:r>
              <a:rPr lang="en-US" sz="1800" b="1" dirty="0">
                <a:latin typeface="Courier New" pitchFamily="49" charset="0"/>
                <a:cs typeface="Courier New" pitchFamily="49" charset="0"/>
              </a:rPr>
              <a:t>	Render();</a:t>
            </a:r>
          </a:p>
          <a:p>
            <a:pPr marL="0" indent="0" algn="just" fontAlgn="base">
              <a:spcBef>
                <a:spcPts val="1000"/>
              </a:spcBef>
              <a:buNone/>
            </a:pP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Vẽ</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lên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màn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hình</a:t>
            </a:r>
            <a:endParaRPr lang="en-US" sz="1800" b="1" dirty="0">
              <a:latin typeface="Courier New" pitchFamily="49" charset="0"/>
              <a:cs typeface="Courier New" pitchFamily="49" charset="0"/>
            </a:endParaRPr>
          </a:p>
          <a:p>
            <a:pPr marL="0" indent="0" algn="just" fontAlgn="base">
              <a:spcBef>
                <a:spcPts val="1000"/>
              </a:spcBef>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graphics.DrawImageUnscaled</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backBuffer</a:t>
            </a:r>
            <a:r>
              <a:rPr lang="en-US" sz="1800" b="1" dirty="0">
                <a:latin typeface="Courier New" pitchFamily="49" charset="0"/>
                <a:cs typeface="Courier New" pitchFamily="49" charset="0"/>
              </a:rPr>
              <a:t>, 0, 0);</a:t>
            </a:r>
          </a:p>
          <a:p>
            <a:pPr marL="0" indent="0" algn="just" fontAlgn="base">
              <a:spcBef>
                <a:spcPts val="1000"/>
              </a:spcBef>
              <a:buNone/>
            </a:pPr>
            <a:r>
              <a:rPr lang="en-US" sz="1800" b="1" dirty="0">
                <a:latin typeface="Courier New" pitchFamily="49" charset="0"/>
                <a:cs typeface="Courier New" pitchFamily="49" charset="0"/>
              </a:rPr>
              <a:t>}</a:t>
            </a:r>
          </a:p>
        </p:txBody>
      </p:sp>
      <p:sp>
        <p:nvSpPr>
          <p:cNvPr id="7" name="Title 6"/>
          <p:cNvSpPr>
            <a:spLocks noGrp="1"/>
          </p:cNvSpPr>
          <p:nvPr>
            <p:ph type="title"/>
          </p:nvPr>
        </p:nvSpPr>
        <p:spPr>
          <a:xfrm>
            <a:off x="457200" y="0"/>
            <a:ext cx="8229600" cy="1143000"/>
          </a:xfrm>
        </p:spPr>
        <p:txBody>
          <a:bodyPr>
            <a:normAutofit/>
          </a:bodyPr>
          <a:lstStyle/>
          <a:p>
            <a:r>
              <a:rPr lang="en-US" b="1" dirty="0" smtClean="0"/>
              <a:t>Sprites</a:t>
            </a:r>
            <a:endParaRPr lang="en-US" b="1" dirty="0"/>
          </a:p>
        </p:txBody>
      </p:sp>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Color</a:t>
            </a:r>
            <a:endParaRPr lang="en-US" b="1"/>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389" y="1524000"/>
            <a:ext cx="550545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0166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Sprites</a:t>
            </a:r>
            <a:endParaRPr lang="en-US" b="1"/>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36957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437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4953000"/>
          </a:xfrm>
        </p:spPr>
        <p:txBody>
          <a:bodyPr>
            <a:normAutofit/>
          </a:bodyPr>
          <a:lstStyle/>
          <a:p>
            <a:pPr>
              <a:spcBef>
                <a:spcPts val="800"/>
              </a:spcBef>
              <a:spcAft>
                <a:spcPts val="600"/>
              </a:spcAft>
            </a:pPr>
            <a:r>
              <a:rPr lang="en-US">
                <a:latin typeface="Calibri (Body)"/>
              </a:rPr>
              <a:t>Hệ trục (coordinate system)</a:t>
            </a:r>
          </a:p>
          <a:p>
            <a:pPr lvl="1">
              <a:spcBef>
                <a:spcPts val="800"/>
              </a:spcBef>
              <a:spcAft>
                <a:spcPts val="600"/>
              </a:spcAft>
              <a:buFont typeface="Wingdings" pitchFamily="2" charset="2"/>
              <a:buChar char="§"/>
            </a:pPr>
            <a:r>
              <a:rPr lang="en-US">
                <a:latin typeface="Calibri (Body)"/>
              </a:rPr>
              <a:t>Hệ trục thế giới (world coordinate system)</a:t>
            </a:r>
          </a:p>
          <a:p>
            <a:pPr lvl="1">
              <a:spcBef>
                <a:spcPts val="800"/>
              </a:spcBef>
              <a:spcAft>
                <a:spcPts val="600"/>
              </a:spcAft>
              <a:buFont typeface="Wingdings" pitchFamily="2" charset="2"/>
              <a:buChar char="§"/>
            </a:pPr>
            <a:r>
              <a:rPr lang="en-US" i="1">
                <a:latin typeface="Calibri (Body)"/>
              </a:rPr>
              <a:t>Hệ trục trang (page coordinate system)</a:t>
            </a:r>
          </a:p>
          <a:p>
            <a:pPr lvl="1">
              <a:spcBef>
                <a:spcPts val="800"/>
              </a:spcBef>
              <a:spcAft>
                <a:spcPts val="600"/>
              </a:spcAft>
              <a:buFont typeface="Wingdings" pitchFamily="2" charset="2"/>
              <a:buChar char="§"/>
            </a:pPr>
            <a:r>
              <a:rPr lang="en-US">
                <a:latin typeface="Calibri (Body)"/>
              </a:rPr>
              <a:t>Hệ trục thiết bị (device coordinate system)</a:t>
            </a:r>
          </a:p>
          <a:p>
            <a:pPr algn="just">
              <a:spcBef>
                <a:spcPts val="800"/>
              </a:spcBef>
              <a:spcAft>
                <a:spcPts val="600"/>
              </a:spcAft>
            </a:pPr>
            <a:endParaRPr lang="en-US">
              <a:latin typeface="Calibri (Body)"/>
            </a:endParaRPr>
          </a:p>
        </p:txBody>
      </p:sp>
      <p:sp>
        <p:nvSpPr>
          <p:cNvPr id="7" name="Title 6"/>
          <p:cNvSpPr>
            <a:spLocks noGrp="1"/>
          </p:cNvSpPr>
          <p:nvPr>
            <p:ph type="title"/>
          </p:nvPr>
        </p:nvSpPr>
        <p:spPr>
          <a:xfrm>
            <a:off x="457200" y="0"/>
            <a:ext cx="8229600" cy="1143000"/>
          </a:xfrm>
        </p:spPr>
        <p:txBody>
          <a:bodyPr/>
          <a:lstStyle/>
          <a:p>
            <a:r>
              <a:rPr lang="en-US" b="1"/>
              <a:t>Transformation – biến đổi hệ trục</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57086"/>
            <a:ext cx="8534400" cy="457200"/>
          </a:xfrm>
        </p:spPr>
        <p:txBody>
          <a:bodyPr>
            <a:normAutofit/>
          </a:bodyPr>
          <a:lstStyle/>
          <a:p>
            <a:pPr algn="just">
              <a:spcBef>
                <a:spcPts val="1200"/>
              </a:spcBef>
              <a:spcAft>
                <a:spcPts val="1200"/>
              </a:spcAft>
            </a:pPr>
            <a:r>
              <a:rPr lang="en-US" sz="2400" b="1">
                <a:latin typeface="Calibri (Body)"/>
              </a:rPr>
              <a:t>Hệ trục thiết bị - </a:t>
            </a:r>
            <a:r>
              <a:rPr lang="en-US" sz="2400" b="1" smtClean="0">
                <a:latin typeface="Calibri (Body)"/>
              </a:rPr>
              <a:t>form</a:t>
            </a:r>
            <a:endParaRPr lang="en-US" sz="2400" b="1">
              <a:latin typeface="Calibri (Body)"/>
            </a:endParaRPr>
          </a:p>
        </p:txBody>
      </p:sp>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5"/>
          <p:cNvSpPr>
            <a:spLocks noChangeShapeType="1"/>
          </p:cNvSpPr>
          <p:nvPr/>
        </p:nvSpPr>
        <p:spPr bwMode="auto">
          <a:xfrm>
            <a:off x="987425" y="2095500"/>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a:off x="989013" y="2095500"/>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Text Box 7"/>
          <p:cNvSpPr txBox="1">
            <a:spLocks noChangeArrowheads="1"/>
          </p:cNvSpPr>
          <p:nvPr/>
        </p:nvSpPr>
        <p:spPr bwMode="auto">
          <a:xfrm>
            <a:off x="6878638" y="21097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0" name="Text Box 8"/>
          <p:cNvSpPr txBox="1">
            <a:spLocks noChangeArrowheads="1"/>
          </p:cNvSpPr>
          <p:nvPr/>
        </p:nvSpPr>
        <p:spPr bwMode="auto">
          <a:xfrm>
            <a:off x="1338263" y="629920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Tree>
    <p:extLst>
      <p:ext uri="{BB962C8B-B14F-4D97-AF65-F5344CB8AC3E}">
        <p14:creationId xmlns:p14="http://schemas.microsoft.com/office/powerpoint/2010/main" val="2118176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1836738"/>
            <a:ext cx="73279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876300" y="2192338"/>
            <a:ext cx="0" cy="450215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877888" y="2192338"/>
            <a:ext cx="5838825" cy="1587"/>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6462713" y="22066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9" name="Text Box 7"/>
          <p:cNvSpPr txBox="1">
            <a:spLocks noChangeArrowheads="1"/>
          </p:cNvSpPr>
          <p:nvPr/>
        </p:nvSpPr>
        <p:spPr bwMode="auto">
          <a:xfrm>
            <a:off x="922338" y="63960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0" name="Text Box 8"/>
          <p:cNvSpPr txBox="1">
            <a:spLocks noChangeArrowheads="1"/>
          </p:cNvSpPr>
          <p:nvPr/>
        </p:nvSpPr>
        <p:spPr bwMode="auto">
          <a:xfrm>
            <a:off x="242888" y="1349375"/>
            <a:ext cx="828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b="1">
                <a:latin typeface="Calibri (Body)"/>
              </a:rPr>
              <a:t>Hệ trục thế giới (</a:t>
            </a:r>
            <a:r>
              <a:rPr lang="en-US" b="1">
                <a:solidFill>
                  <a:schemeClr val="tx2">
                    <a:lumMod val="60000"/>
                    <a:lumOff val="40000"/>
                  </a:schemeClr>
                </a:solidFill>
                <a:latin typeface="Calibri (Body)"/>
              </a:rPr>
              <a:t>ảo</a:t>
            </a:r>
            <a:r>
              <a:rPr lang="en-US" b="1">
                <a:latin typeface="Calibri (Body)"/>
              </a:rPr>
              <a:t> – cơ sở của các lệnh Draw, Fill)</a:t>
            </a:r>
          </a:p>
        </p:txBody>
      </p:sp>
      <p:sp>
        <p:nvSpPr>
          <p:cNvPr id="11" name="Text Box 9"/>
          <p:cNvSpPr txBox="1">
            <a:spLocks noChangeArrowheads="1"/>
          </p:cNvSpPr>
          <p:nvPr/>
        </p:nvSpPr>
        <p:spPr bwMode="auto">
          <a:xfrm>
            <a:off x="1990725" y="2719388"/>
            <a:ext cx="581342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Ban đầu, hệ trục world </a:t>
            </a:r>
            <a:r>
              <a:rPr lang="en-US" b="1" u="sng">
                <a:solidFill>
                  <a:schemeClr val="tx2">
                    <a:lumMod val="60000"/>
                    <a:lumOff val="40000"/>
                  </a:schemeClr>
                </a:solidFill>
              </a:rPr>
              <a:t>trùng</a:t>
            </a:r>
            <a:r>
              <a:rPr lang="en-US"/>
              <a:t> với hệ trục thiết bị. </a:t>
            </a:r>
          </a:p>
          <a:p>
            <a:pPr>
              <a:spcBef>
                <a:spcPct val="50000"/>
              </a:spcBef>
            </a:pPr>
            <a:r>
              <a:rPr lang="en-US"/>
              <a:t>Các lệnh </a:t>
            </a:r>
            <a:r>
              <a:rPr lang="en-US" b="1">
                <a:solidFill>
                  <a:schemeClr val="tx2">
                    <a:lumMod val="60000"/>
                    <a:lumOff val="40000"/>
                  </a:schemeClr>
                </a:solidFill>
              </a:rPr>
              <a:t>Graphics.xxxTransform</a:t>
            </a:r>
            <a:r>
              <a:rPr lang="en-US"/>
              <a:t> giúp biến đổi các tọa độ từ hệ trục thế giới sang hệ trục thiết bị (phép biến đổi này gọi là </a:t>
            </a:r>
            <a:r>
              <a:rPr lang="en-US" b="1"/>
              <a:t>world transformation</a:t>
            </a:r>
            <a:r>
              <a:rPr lang="en-US"/>
              <a:t>)</a:t>
            </a:r>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487612" y="2190750"/>
            <a:ext cx="0" cy="457200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942975" y="3057525"/>
            <a:ext cx="4595812" cy="1587"/>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5378450" y="32353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9" name="Text Box 7"/>
          <p:cNvSpPr txBox="1">
            <a:spLocks noChangeArrowheads="1"/>
          </p:cNvSpPr>
          <p:nvPr/>
        </p:nvSpPr>
        <p:spPr bwMode="auto">
          <a:xfrm>
            <a:off x="2628900" y="640397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0" name="Text Box 8"/>
          <p:cNvSpPr txBox="1">
            <a:spLocks noChangeArrowheads="1"/>
          </p:cNvSpPr>
          <p:nvPr/>
        </p:nvSpPr>
        <p:spPr bwMode="auto">
          <a:xfrm>
            <a:off x="228600" y="1397913"/>
            <a:ext cx="87360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a:latin typeface="Calibri (Body)"/>
              </a:rPr>
              <a:t>World coordinate – hệ trục ảo – cơ sở của các lệnh Draw, Fill</a:t>
            </a:r>
          </a:p>
        </p:txBody>
      </p:sp>
      <p:sp>
        <p:nvSpPr>
          <p:cNvPr id="11" name="Line 10"/>
          <p:cNvSpPr>
            <a:spLocks noChangeShapeType="1"/>
          </p:cNvSpPr>
          <p:nvPr/>
        </p:nvSpPr>
        <p:spPr bwMode="auto">
          <a:xfrm>
            <a:off x="987425" y="2176462"/>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989012" y="2176462"/>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Text Box 12"/>
          <p:cNvSpPr txBox="1">
            <a:spLocks noChangeArrowheads="1"/>
          </p:cNvSpPr>
          <p:nvPr/>
        </p:nvSpPr>
        <p:spPr bwMode="auto">
          <a:xfrm>
            <a:off x="6573837"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4" name="Text Box 13"/>
          <p:cNvSpPr txBox="1">
            <a:spLocks noChangeArrowheads="1"/>
          </p:cNvSpPr>
          <p:nvPr/>
        </p:nvSpPr>
        <p:spPr bwMode="auto">
          <a:xfrm>
            <a:off x="1033462" y="6380162"/>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5" name="Text Box 14"/>
          <p:cNvSpPr txBox="1">
            <a:spLocks noChangeArrowheads="1"/>
          </p:cNvSpPr>
          <p:nvPr/>
        </p:nvSpPr>
        <p:spPr bwMode="auto">
          <a:xfrm>
            <a:off x="2459037" y="2109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100</a:t>
            </a:r>
          </a:p>
        </p:txBody>
      </p:sp>
      <p:sp>
        <p:nvSpPr>
          <p:cNvPr id="16" name="Text Box 15"/>
          <p:cNvSpPr txBox="1">
            <a:spLocks noChangeArrowheads="1"/>
          </p:cNvSpPr>
          <p:nvPr/>
        </p:nvSpPr>
        <p:spPr bwMode="auto">
          <a:xfrm>
            <a:off x="947737" y="3025775"/>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50</a:t>
            </a:r>
          </a:p>
        </p:txBody>
      </p:sp>
      <p:sp>
        <p:nvSpPr>
          <p:cNvPr id="17" name="Text Box 16"/>
          <p:cNvSpPr txBox="1">
            <a:spLocks noChangeArrowheads="1"/>
          </p:cNvSpPr>
          <p:nvPr/>
        </p:nvSpPr>
        <p:spPr bwMode="auto">
          <a:xfrm>
            <a:off x="2436812" y="2744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(0,0)</a:t>
            </a:r>
          </a:p>
        </p:txBody>
      </p:sp>
      <p:sp>
        <p:nvSpPr>
          <p:cNvPr id="18" name="Oval 17"/>
          <p:cNvSpPr>
            <a:spLocks noChangeArrowheads="1"/>
          </p:cNvSpPr>
          <p:nvPr/>
        </p:nvSpPr>
        <p:spPr bwMode="auto">
          <a:xfrm>
            <a:off x="3317875" y="3665537"/>
            <a:ext cx="117475" cy="11747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Text Box 18"/>
          <p:cNvSpPr txBox="1">
            <a:spLocks noChangeArrowheads="1"/>
          </p:cNvSpPr>
          <p:nvPr/>
        </p:nvSpPr>
        <p:spPr bwMode="auto">
          <a:xfrm>
            <a:off x="3455987" y="3563937"/>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(25,50)</a:t>
            </a:r>
          </a:p>
        </p:txBody>
      </p:sp>
      <p:sp>
        <p:nvSpPr>
          <p:cNvPr id="20" name="Text Box 19"/>
          <p:cNvSpPr txBox="1">
            <a:spLocks noChangeArrowheads="1"/>
          </p:cNvSpPr>
          <p:nvPr/>
        </p:nvSpPr>
        <p:spPr bwMode="auto">
          <a:xfrm>
            <a:off x="3454400" y="3798887"/>
            <a:ext cx="1039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(75,150)</a:t>
            </a:r>
          </a:p>
        </p:txBody>
      </p:sp>
      <p:sp>
        <p:nvSpPr>
          <p:cNvPr id="21" name="Line 20"/>
          <p:cNvSpPr>
            <a:spLocks noChangeShapeType="1"/>
          </p:cNvSpPr>
          <p:nvPr/>
        </p:nvSpPr>
        <p:spPr bwMode="auto">
          <a:xfrm flipV="1">
            <a:off x="3387725" y="2176462"/>
            <a:ext cx="0" cy="15478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flipH="1" flipV="1">
            <a:off x="984250" y="3748087"/>
            <a:ext cx="2390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2"/>
          <p:cNvSpPr txBox="1">
            <a:spLocks noChangeArrowheads="1"/>
          </p:cNvSpPr>
          <p:nvPr/>
        </p:nvSpPr>
        <p:spPr bwMode="auto">
          <a:xfrm>
            <a:off x="3025775" y="4673600"/>
            <a:ext cx="5027612"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(đặt hệ trục </a:t>
            </a:r>
            <a:r>
              <a:rPr lang="en-US" b="1"/>
              <a:t>world </a:t>
            </a:r>
            <a:r>
              <a:rPr lang="en-US"/>
              <a:t>tại vị trí (100,50) của hệ trục world </a:t>
            </a:r>
            <a:r>
              <a:rPr lang="en-US" b="1"/>
              <a:t>hiện tại</a:t>
            </a:r>
            <a:r>
              <a:rPr lang="en-US"/>
              <a:t> = hệ trục device)</a:t>
            </a:r>
            <a:endParaRPr lang="en-US" b="1"/>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640013" y="2190750"/>
            <a:ext cx="0" cy="457200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1095375" y="3057525"/>
            <a:ext cx="4595813" cy="1587"/>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5530850" y="32353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9" name="Text Box 7"/>
          <p:cNvSpPr txBox="1">
            <a:spLocks noChangeArrowheads="1"/>
          </p:cNvSpPr>
          <p:nvPr/>
        </p:nvSpPr>
        <p:spPr bwMode="auto">
          <a:xfrm>
            <a:off x="2781300" y="640397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0" name="Text Box 8"/>
          <p:cNvSpPr txBox="1">
            <a:spLocks noChangeArrowheads="1"/>
          </p:cNvSpPr>
          <p:nvPr/>
        </p:nvSpPr>
        <p:spPr bwMode="auto">
          <a:xfrm>
            <a:off x="76200" y="1371600"/>
            <a:ext cx="883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b="1">
                <a:latin typeface="Calibri (Body)"/>
              </a:rPr>
              <a:t>World coordinate – hệ trục </a:t>
            </a:r>
            <a:r>
              <a:rPr lang="en-US" sz="2200" b="1">
                <a:solidFill>
                  <a:schemeClr val="accent2"/>
                </a:solidFill>
                <a:latin typeface="Calibri (Body)"/>
              </a:rPr>
              <a:t>ảo</a:t>
            </a:r>
            <a:r>
              <a:rPr lang="en-US" sz="2200" b="1">
                <a:latin typeface="Calibri (Body)"/>
              </a:rPr>
              <a:t> – cơ sở của các lệnh Draw, Fill</a:t>
            </a:r>
          </a:p>
        </p:txBody>
      </p:sp>
      <p:sp>
        <p:nvSpPr>
          <p:cNvPr id="11" name="Line 9"/>
          <p:cNvSpPr>
            <a:spLocks noChangeShapeType="1"/>
          </p:cNvSpPr>
          <p:nvPr/>
        </p:nvSpPr>
        <p:spPr bwMode="auto">
          <a:xfrm>
            <a:off x="1139825" y="2176462"/>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141413" y="2176462"/>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6726238"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4" name="Text Box 12"/>
          <p:cNvSpPr txBox="1">
            <a:spLocks noChangeArrowheads="1"/>
          </p:cNvSpPr>
          <p:nvPr/>
        </p:nvSpPr>
        <p:spPr bwMode="auto">
          <a:xfrm>
            <a:off x="1185863" y="6380162"/>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5" name="Text Box 13"/>
          <p:cNvSpPr txBox="1">
            <a:spLocks noChangeArrowheads="1"/>
          </p:cNvSpPr>
          <p:nvPr/>
        </p:nvSpPr>
        <p:spPr bwMode="auto">
          <a:xfrm>
            <a:off x="2611438" y="2109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100</a:t>
            </a:r>
          </a:p>
        </p:txBody>
      </p:sp>
      <p:sp>
        <p:nvSpPr>
          <p:cNvPr id="16" name="Text Box 14"/>
          <p:cNvSpPr txBox="1">
            <a:spLocks noChangeArrowheads="1"/>
          </p:cNvSpPr>
          <p:nvPr/>
        </p:nvSpPr>
        <p:spPr bwMode="auto">
          <a:xfrm>
            <a:off x="1100138" y="3025775"/>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50</a:t>
            </a:r>
          </a:p>
        </p:txBody>
      </p:sp>
      <p:sp>
        <p:nvSpPr>
          <p:cNvPr id="17" name="Text Box 15"/>
          <p:cNvSpPr txBox="1">
            <a:spLocks noChangeArrowheads="1"/>
          </p:cNvSpPr>
          <p:nvPr/>
        </p:nvSpPr>
        <p:spPr bwMode="auto">
          <a:xfrm>
            <a:off x="2589213" y="2744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(0,0)</a:t>
            </a:r>
          </a:p>
        </p:txBody>
      </p:sp>
      <p:sp>
        <p:nvSpPr>
          <p:cNvPr id="18" name="Text Box 21"/>
          <p:cNvSpPr txBox="1">
            <a:spLocks noChangeArrowheads="1"/>
          </p:cNvSpPr>
          <p:nvPr/>
        </p:nvSpPr>
        <p:spPr bwMode="auto">
          <a:xfrm>
            <a:off x="3178175" y="4673600"/>
            <a:ext cx="502761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g.DrawRectangle(pen,0,0,50,50)</a:t>
            </a:r>
          </a:p>
        </p:txBody>
      </p:sp>
      <p:sp>
        <p:nvSpPr>
          <p:cNvPr id="19" name="Rectangle 22"/>
          <p:cNvSpPr>
            <a:spLocks noChangeArrowheads="1"/>
          </p:cNvSpPr>
          <p:nvPr/>
        </p:nvSpPr>
        <p:spPr bwMode="auto">
          <a:xfrm>
            <a:off x="2671763" y="3090862"/>
            <a:ext cx="996950" cy="868363"/>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0862"/>
            <a:ext cx="73279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4"/>
          <p:cNvSpPr>
            <a:spLocks noChangeShapeType="1"/>
          </p:cNvSpPr>
          <p:nvPr/>
        </p:nvSpPr>
        <p:spPr bwMode="auto">
          <a:xfrm>
            <a:off x="2640013" y="2190750"/>
            <a:ext cx="0" cy="457200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3" name="Line 5"/>
          <p:cNvSpPr>
            <a:spLocks noChangeShapeType="1"/>
          </p:cNvSpPr>
          <p:nvPr/>
        </p:nvSpPr>
        <p:spPr bwMode="auto">
          <a:xfrm>
            <a:off x="1095375" y="3057525"/>
            <a:ext cx="4595813" cy="1587"/>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4" name="Text Box 6"/>
          <p:cNvSpPr txBox="1">
            <a:spLocks noChangeArrowheads="1"/>
          </p:cNvSpPr>
          <p:nvPr/>
        </p:nvSpPr>
        <p:spPr bwMode="auto">
          <a:xfrm>
            <a:off x="5530850" y="32353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25" name="Text Box 7"/>
          <p:cNvSpPr txBox="1">
            <a:spLocks noChangeArrowheads="1"/>
          </p:cNvSpPr>
          <p:nvPr/>
        </p:nvSpPr>
        <p:spPr bwMode="auto">
          <a:xfrm>
            <a:off x="2781300" y="640397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26" name="Text Box 8"/>
          <p:cNvSpPr txBox="1">
            <a:spLocks noChangeArrowheads="1"/>
          </p:cNvSpPr>
          <p:nvPr/>
        </p:nvSpPr>
        <p:spPr bwMode="auto">
          <a:xfrm>
            <a:off x="47625" y="1321713"/>
            <a:ext cx="89439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a:latin typeface="Calibri (Body)"/>
              </a:rPr>
              <a:t>World coordinate – hệ trục ảo – cơ sở của các lệnh Draw, Fill</a:t>
            </a:r>
          </a:p>
        </p:txBody>
      </p:sp>
      <p:sp>
        <p:nvSpPr>
          <p:cNvPr id="27" name="Line 9"/>
          <p:cNvSpPr>
            <a:spLocks noChangeShapeType="1"/>
          </p:cNvSpPr>
          <p:nvPr/>
        </p:nvSpPr>
        <p:spPr bwMode="auto">
          <a:xfrm>
            <a:off x="1139825" y="2176462"/>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8" name="Line 10"/>
          <p:cNvSpPr>
            <a:spLocks noChangeShapeType="1"/>
          </p:cNvSpPr>
          <p:nvPr/>
        </p:nvSpPr>
        <p:spPr bwMode="auto">
          <a:xfrm>
            <a:off x="1141413" y="2176462"/>
            <a:ext cx="5838825"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 name="Text Box 11"/>
          <p:cNvSpPr txBox="1">
            <a:spLocks noChangeArrowheads="1"/>
          </p:cNvSpPr>
          <p:nvPr/>
        </p:nvSpPr>
        <p:spPr bwMode="auto">
          <a:xfrm>
            <a:off x="6726238"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30" name="Text Box 12"/>
          <p:cNvSpPr txBox="1">
            <a:spLocks noChangeArrowheads="1"/>
          </p:cNvSpPr>
          <p:nvPr/>
        </p:nvSpPr>
        <p:spPr bwMode="auto">
          <a:xfrm>
            <a:off x="1185863" y="6380162"/>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31" name="Text Box 13"/>
          <p:cNvSpPr txBox="1">
            <a:spLocks noChangeArrowheads="1"/>
          </p:cNvSpPr>
          <p:nvPr/>
        </p:nvSpPr>
        <p:spPr bwMode="auto">
          <a:xfrm>
            <a:off x="2611438" y="2109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100</a:t>
            </a:r>
          </a:p>
        </p:txBody>
      </p:sp>
      <p:sp>
        <p:nvSpPr>
          <p:cNvPr id="32" name="Text Box 14"/>
          <p:cNvSpPr txBox="1">
            <a:spLocks noChangeArrowheads="1"/>
          </p:cNvSpPr>
          <p:nvPr/>
        </p:nvSpPr>
        <p:spPr bwMode="auto">
          <a:xfrm>
            <a:off x="1100138" y="3025775"/>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50</a:t>
            </a:r>
          </a:p>
        </p:txBody>
      </p:sp>
      <p:sp>
        <p:nvSpPr>
          <p:cNvPr id="33" name="Text Box 15"/>
          <p:cNvSpPr txBox="1">
            <a:spLocks noChangeArrowheads="1"/>
          </p:cNvSpPr>
          <p:nvPr/>
        </p:nvSpPr>
        <p:spPr bwMode="auto">
          <a:xfrm>
            <a:off x="2589213" y="2744787"/>
            <a:ext cx="61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(0,0)</a:t>
            </a:r>
          </a:p>
        </p:txBody>
      </p:sp>
      <p:sp>
        <p:nvSpPr>
          <p:cNvPr id="34" name="Text Box 16"/>
          <p:cNvSpPr txBox="1">
            <a:spLocks noChangeArrowheads="1"/>
          </p:cNvSpPr>
          <p:nvPr/>
        </p:nvSpPr>
        <p:spPr bwMode="auto">
          <a:xfrm>
            <a:off x="3178175" y="4673600"/>
            <a:ext cx="502761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g.DrawRectangle(pen,-25,-25,50,50)</a:t>
            </a:r>
          </a:p>
        </p:txBody>
      </p:sp>
      <p:sp>
        <p:nvSpPr>
          <p:cNvPr id="35" name="Rectangle 17"/>
          <p:cNvSpPr>
            <a:spLocks noChangeArrowheads="1"/>
          </p:cNvSpPr>
          <p:nvPr/>
        </p:nvSpPr>
        <p:spPr bwMode="auto">
          <a:xfrm>
            <a:off x="2143125" y="2644775"/>
            <a:ext cx="996950" cy="868362"/>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Text Box 18"/>
          <p:cNvSpPr txBox="1">
            <a:spLocks noChangeArrowheads="1"/>
          </p:cNvSpPr>
          <p:nvPr/>
        </p:nvSpPr>
        <p:spPr bwMode="auto">
          <a:xfrm>
            <a:off x="1628775" y="2325687"/>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(-25,-25)</a:t>
            </a:r>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Transformation –biến đổi hệ trục</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1820863"/>
            <a:ext cx="7327900"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flipH="1">
            <a:off x="1111250" y="2235200"/>
            <a:ext cx="2366963" cy="2219325"/>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a:off x="1665288" y="2179638"/>
            <a:ext cx="4608512" cy="4654550"/>
          </a:xfrm>
          <a:prstGeom prst="line">
            <a:avLst/>
          </a:prstGeom>
          <a:noFill/>
          <a:ln w="127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5688013" y="6448425"/>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x</a:t>
            </a:r>
          </a:p>
        </p:txBody>
      </p:sp>
      <p:sp>
        <p:nvSpPr>
          <p:cNvPr id="9" name="Text Box 7"/>
          <p:cNvSpPr txBox="1">
            <a:spLocks noChangeArrowheads="1"/>
          </p:cNvSpPr>
          <p:nvPr/>
        </p:nvSpPr>
        <p:spPr bwMode="auto">
          <a:xfrm>
            <a:off x="1122363" y="43767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y</a:t>
            </a:r>
          </a:p>
        </p:txBody>
      </p:sp>
      <p:sp>
        <p:nvSpPr>
          <p:cNvPr id="10" name="Text Box 8"/>
          <p:cNvSpPr txBox="1">
            <a:spLocks noChangeArrowheads="1"/>
          </p:cNvSpPr>
          <p:nvPr/>
        </p:nvSpPr>
        <p:spPr bwMode="auto">
          <a:xfrm>
            <a:off x="152400" y="1321713"/>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spcBef>
                <a:spcPct val="50000"/>
              </a:spcBef>
              <a:buFont typeface="Arial" pitchFamily="34" charset="0"/>
              <a:buChar char="•"/>
            </a:pPr>
            <a:r>
              <a:rPr lang="en-US" sz="2200">
                <a:latin typeface="Calibri (Body)"/>
              </a:rPr>
              <a:t>World coordinate – hệ trục ảo – cơ sở của các lệnh Draw, Fill</a:t>
            </a:r>
          </a:p>
        </p:txBody>
      </p:sp>
      <p:sp>
        <p:nvSpPr>
          <p:cNvPr id="11" name="Line 9"/>
          <p:cNvSpPr>
            <a:spLocks noChangeShapeType="1"/>
          </p:cNvSpPr>
          <p:nvPr/>
        </p:nvSpPr>
        <p:spPr bwMode="auto">
          <a:xfrm>
            <a:off x="1050925" y="2176463"/>
            <a:ext cx="0" cy="450215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052513" y="2176463"/>
            <a:ext cx="5838825" cy="1587"/>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6637338" y="21907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4" name="Text Box 12"/>
          <p:cNvSpPr txBox="1">
            <a:spLocks noChangeArrowheads="1"/>
          </p:cNvSpPr>
          <p:nvPr/>
        </p:nvSpPr>
        <p:spPr bwMode="auto">
          <a:xfrm>
            <a:off x="1096963" y="6380163"/>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5" name="Text Box 16"/>
          <p:cNvSpPr txBox="1">
            <a:spLocks noChangeArrowheads="1"/>
          </p:cNvSpPr>
          <p:nvPr/>
        </p:nvSpPr>
        <p:spPr bwMode="auto">
          <a:xfrm>
            <a:off x="3089275" y="4673600"/>
            <a:ext cx="50276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t>g.TranslateTransform(100,50)</a:t>
            </a:r>
          </a:p>
          <a:p>
            <a:pPr>
              <a:spcBef>
                <a:spcPct val="50000"/>
              </a:spcBef>
            </a:pPr>
            <a:r>
              <a:rPr lang="en-US"/>
              <a:t>g.RotateTransform(</a:t>
            </a:r>
            <a:r>
              <a:rPr lang="en-US" b="1">
                <a:solidFill>
                  <a:srgbClr val="FF0000"/>
                </a:solidFill>
              </a:rPr>
              <a:t>45</a:t>
            </a:r>
            <a:r>
              <a:rPr lang="en-US"/>
              <a:t>)</a:t>
            </a:r>
          </a:p>
          <a:p>
            <a:pPr>
              <a:spcBef>
                <a:spcPct val="50000"/>
              </a:spcBef>
            </a:pPr>
            <a:r>
              <a:rPr lang="en-US"/>
              <a:t>g.DrawRectangle(pen,-25,-25,50,50)</a:t>
            </a:r>
          </a:p>
        </p:txBody>
      </p:sp>
      <p:sp>
        <p:nvSpPr>
          <p:cNvPr id="16" name="Rectangle 17"/>
          <p:cNvSpPr>
            <a:spLocks noChangeArrowheads="1"/>
          </p:cNvSpPr>
          <p:nvPr/>
        </p:nvSpPr>
        <p:spPr bwMode="auto">
          <a:xfrm rot="2700000">
            <a:off x="2053432" y="2645568"/>
            <a:ext cx="996950" cy="868363"/>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9"/>
          <p:cNvSpPr>
            <a:spLocks noChangeShapeType="1"/>
          </p:cNvSpPr>
          <p:nvPr/>
        </p:nvSpPr>
        <p:spPr bwMode="auto">
          <a:xfrm>
            <a:off x="1504950" y="3089275"/>
            <a:ext cx="6108700" cy="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Freeform 20"/>
          <p:cNvSpPr>
            <a:spLocks/>
          </p:cNvSpPr>
          <p:nvPr/>
        </p:nvSpPr>
        <p:spPr bwMode="auto">
          <a:xfrm>
            <a:off x="3168650" y="3081338"/>
            <a:ext cx="563563" cy="619125"/>
          </a:xfrm>
          <a:custGeom>
            <a:avLst/>
            <a:gdLst>
              <a:gd name="T0" fmla="*/ 2147483647 w 429"/>
              <a:gd name="T1" fmla="*/ 0 h 546"/>
              <a:gd name="T2" fmla="*/ 2147483647 w 429"/>
              <a:gd name="T3" fmla="*/ 2147483647 h 546"/>
              <a:gd name="T4" fmla="*/ 0 w 429"/>
              <a:gd name="T5" fmla="*/ 2147483647 h 546"/>
              <a:gd name="T6" fmla="*/ 0 60000 65536"/>
              <a:gd name="T7" fmla="*/ 0 60000 65536"/>
              <a:gd name="T8" fmla="*/ 0 60000 65536"/>
              <a:gd name="T9" fmla="*/ 0 w 429"/>
              <a:gd name="T10" fmla="*/ 0 h 546"/>
              <a:gd name="T11" fmla="*/ 429 w 429"/>
              <a:gd name="T12" fmla="*/ 546 h 546"/>
            </a:gdLst>
            <a:ahLst/>
            <a:cxnLst>
              <a:cxn ang="T6">
                <a:pos x="T0" y="T1"/>
              </a:cxn>
              <a:cxn ang="T7">
                <a:pos x="T2" y="T3"/>
              </a:cxn>
              <a:cxn ang="T8">
                <a:pos x="T4" y="T5"/>
              </a:cxn>
            </a:cxnLst>
            <a:rect l="T9" t="T10" r="T11" b="T12"/>
            <a:pathLst>
              <a:path w="429" h="546">
                <a:moveTo>
                  <a:pt x="429" y="0"/>
                </a:moveTo>
                <a:cubicBezTo>
                  <a:pt x="406" y="142"/>
                  <a:pt x="383" y="285"/>
                  <a:pt x="311" y="376"/>
                </a:cubicBezTo>
                <a:cubicBezTo>
                  <a:pt x="239" y="467"/>
                  <a:pt x="119" y="506"/>
                  <a:pt x="0" y="54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Text Box 21"/>
          <p:cNvSpPr txBox="1">
            <a:spLocks noChangeArrowheads="1"/>
          </p:cNvSpPr>
          <p:nvPr/>
        </p:nvSpPr>
        <p:spPr bwMode="auto">
          <a:xfrm>
            <a:off x="3678238" y="3321050"/>
            <a:ext cx="49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45</a:t>
            </a:r>
            <a:r>
              <a:rPr lang="en-US" sz="1600" b="1" baseline="30000">
                <a:solidFill>
                  <a:srgbClr val="FF0000"/>
                </a:solidFill>
                <a:latin typeface="Arial" pitchFamily="34" charset="0"/>
              </a:rPr>
              <a:t>0</a:t>
            </a:r>
          </a:p>
        </p:txBody>
      </p:sp>
      <p:sp>
        <p:nvSpPr>
          <p:cNvPr id="20" name="Line 22"/>
          <p:cNvSpPr>
            <a:spLocks noChangeShapeType="1"/>
          </p:cNvSpPr>
          <p:nvPr/>
        </p:nvSpPr>
        <p:spPr bwMode="auto">
          <a:xfrm>
            <a:off x="2571750" y="2165350"/>
            <a:ext cx="0" cy="4313238"/>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Thứ tự phép biến đổi</a:t>
            </a:r>
          </a:p>
        </p:txBody>
      </p:sp>
      <p:sp>
        <p:nvSpPr>
          <p:cNvPr id="4" name="Rectangle 3"/>
          <p:cNvSpPr txBox="1">
            <a:spLocks noChangeArrowheads="1"/>
          </p:cNvSpPr>
          <p:nvPr/>
        </p:nvSpPr>
        <p:spPr>
          <a:xfrm>
            <a:off x="73025" y="1419225"/>
            <a:ext cx="8385175" cy="1146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sym typeface="Symbol" pitchFamily="18" charset="2"/>
              </a:rPr>
              <a:t>Thứ tự phép biến đổi là quan trọng, áp dụng thứ tự biến đổi khác nhau sẽ tạo ra hiệu ứng khác nhau.</a:t>
            </a:r>
          </a:p>
        </p:txBody>
      </p:sp>
      <p:sp>
        <p:nvSpPr>
          <p:cNvPr id="5" name="Text Box 4"/>
          <p:cNvSpPr txBox="1">
            <a:spLocks noChangeArrowheads="1"/>
          </p:cNvSpPr>
          <p:nvPr/>
        </p:nvSpPr>
        <p:spPr bwMode="auto">
          <a:xfrm>
            <a:off x="5419725" y="2633663"/>
            <a:ext cx="3668713"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a:t>g.RotateTransform(</a:t>
            </a:r>
            <a:r>
              <a:rPr lang="en-US" sz="1800" b="1">
                <a:solidFill>
                  <a:srgbClr val="FF0000"/>
                </a:solidFill>
              </a:rPr>
              <a:t>45</a:t>
            </a:r>
            <a:r>
              <a:rPr lang="en-US" sz="1800"/>
              <a:t>)</a:t>
            </a:r>
          </a:p>
          <a:p>
            <a:pPr>
              <a:spcBef>
                <a:spcPct val="50000"/>
              </a:spcBef>
            </a:pPr>
            <a:r>
              <a:rPr lang="en-US" sz="1800"/>
              <a:t>g.TranslateTransform(100,50)</a:t>
            </a:r>
          </a:p>
          <a:p>
            <a:pPr>
              <a:spcBef>
                <a:spcPct val="50000"/>
              </a:spcBef>
            </a:pPr>
            <a:r>
              <a:rPr lang="en-US" sz="1800"/>
              <a:t>g.DrawRectangle(pen,-25,-25,50,50)</a:t>
            </a:r>
          </a:p>
        </p:txBody>
      </p:sp>
      <p:grpSp>
        <p:nvGrpSpPr>
          <p:cNvPr id="6" name="Group 14"/>
          <p:cNvGrpSpPr>
            <a:grpSpLocks/>
          </p:cNvGrpSpPr>
          <p:nvPr/>
        </p:nvGrpSpPr>
        <p:grpSpPr bwMode="auto">
          <a:xfrm>
            <a:off x="266700" y="2327275"/>
            <a:ext cx="5759450" cy="4530725"/>
            <a:chOff x="433388" y="1590675"/>
            <a:chExt cx="7721600" cy="5267325"/>
          </a:xfrm>
        </p:grpSpPr>
        <p:sp>
          <p:nvSpPr>
            <p:cNvPr id="8" name="Line 5"/>
            <p:cNvSpPr>
              <a:spLocks noChangeShapeType="1"/>
            </p:cNvSpPr>
            <p:nvPr/>
          </p:nvSpPr>
          <p:spPr bwMode="auto">
            <a:xfrm>
              <a:off x="3179763" y="1590675"/>
              <a:ext cx="0" cy="52673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895350" y="3946525"/>
              <a:ext cx="7245350"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 name="Text Box 7"/>
            <p:cNvSpPr txBox="1">
              <a:spLocks noChangeArrowheads="1"/>
            </p:cNvSpPr>
            <p:nvPr/>
          </p:nvSpPr>
          <p:spPr bwMode="auto">
            <a:xfrm>
              <a:off x="7827963" y="35385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1" name="Text Box 8"/>
            <p:cNvSpPr txBox="1">
              <a:spLocks noChangeArrowheads="1"/>
            </p:cNvSpPr>
            <p:nvPr/>
          </p:nvSpPr>
          <p:spPr bwMode="auto">
            <a:xfrm>
              <a:off x="2755900" y="61229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2" name="Line 9"/>
            <p:cNvSpPr>
              <a:spLocks noChangeShapeType="1"/>
            </p:cNvSpPr>
            <p:nvPr/>
          </p:nvSpPr>
          <p:spPr bwMode="auto">
            <a:xfrm>
              <a:off x="1347788" y="2051050"/>
              <a:ext cx="4302125" cy="4448175"/>
            </a:xfrm>
            <a:prstGeom prst="line">
              <a:avLst/>
            </a:prstGeom>
            <a:noFill/>
            <a:ln w="952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flipV="1">
              <a:off x="433388" y="1657350"/>
              <a:ext cx="5192712" cy="4837113"/>
            </a:xfrm>
            <a:prstGeom prst="line">
              <a:avLst/>
            </a:prstGeom>
            <a:noFill/>
            <a:ln w="9525">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4" name="Text Box 11"/>
            <p:cNvSpPr txBox="1">
              <a:spLocks noChangeArrowheads="1"/>
            </p:cNvSpPr>
            <p:nvPr/>
          </p:nvSpPr>
          <p:spPr bwMode="auto">
            <a:xfrm>
              <a:off x="5613400" y="6081713"/>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x</a:t>
              </a:r>
            </a:p>
          </p:txBody>
        </p:sp>
        <p:sp>
          <p:nvSpPr>
            <p:cNvPr id="15" name="Text Box 12"/>
            <p:cNvSpPr txBox="1">
              <a:spLocks noChangeArrowheads="1"/>
            </p:cNvSpPr>
            <p:nvPr/>
          </p:nvSpPr>
          <p:spPr bwMode="auto">
            <a:xfrm>
              <a:off x="666750" y="6280150"/>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y</a:t>
              </a:r>
            </a:p>
          </p:txBody>
        </p:sp>
        <p:sp>
          <p:nvSpPr>
            <p:cNvPr id="16" name="Rectangle 14"/>
            <p:cNvSpPr>
              <a:spLocks noChangeArrowheads="1"/>
            </p:cNvSpPr>
            <p:nvPr/>
          </p:nvSpPr>
          <p:spPr bwMode="auto">
            <a:xfrm>
              <a:off x="3222625" y="3997325"/>
              <a:ext cx="3154363" cy="2309813"/>
            </a:xfrm>
            <a:prstGeom prst="rect">
              <a:avLst/>
            </a:prstGeom>
            <a:solidFill>
              <a:schemeClr val="tx1">
                <a:alpha val="20000"/>
              </a:schemeClr>
            </a:solidFill>
            <a:ln w="9525">
              <a:solidFill>
                <a:srgbClr val="000000"/>
              </a:solidFill>
              <a:prstDash val="dash"/>
              <a:miter lim="800000"/>
              <a:headEnd/>
              <a:tailEnd/>
            </a:ln>
          </p:spPr>
          <p:txBody>
            <a:bodyPr wrap="none" anchor="ctr"/>
            <a:lstStyle/>
            <a:p>
              <a:endParaRPr lang="en-US"/>
            </a:p>
          </p:txBody>
        </p:sp>
      </p:gr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Thứ tự phép biến đổi</a:t>
            </a:r>
          </a:p>
        </p:txBody>
      </p:sp>
      <p:sp>
        <p:nvSpPr>
          <p:cNvPr id="4" name="Rectangle 3"/>
          <p:cNvSpPr txBox="1">
            <a:spLocks noChangeArrowheads="1"/>
          </p:cNvSpPr>
          <p:nvPr/>
        </p:nvSpPr>
        <p:spPr>
          <a:xfrm>
            <a:off x="0" y="1363663"/>
            <a:ext cx="8385175" cy="1146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sym typeface="Symbol" pitchFamily="18" charset="2"/>
              </a:rPr>
              <a:t>Thứ tự phép biến đổi là quan trọng, áp dụng thứ tự biến đổi khác nhau sẽ tạo ra hiệu ứng khác nhau.</a:t>
            </a:r>
          </a:p>
        </p:txBody>
      </p:sp>
      <p:sp>
        <p:nvSpPr>
          <p:cNvPr id="5" name="Text Box 4"/>
          <p:cNvSpPr txBox="1">
            <a:spLocks noChangeArrowheads="1"/>
          </p:cNvSpPr>
          <p:nvPr/>
        </p:nvSpPr>
        <p:spPr bwMode="auto">
          <a:xfrm>
            <a:off x="5475288" y="4787900"/>
            <a:ext cx="3668712"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err="1"/>
              <a:t>g.RotateTransform</a:t>
            </a:r>
            <a:r>
              <a:rPr lang="en-US" sz="1800" dirty="0"/>
              <a:t>(</a:t>
            </a:r>
            <a:r>
              <a:rPr lang="en-US" sz="1800" b="1" dirty="0">
                <a:solidFill>
                  <a:srgbClr val="FF0000"/>
                </a:solidFill>
              </a:rPr>
              <a:t>45</a:t>
            </a:r>
            <a:r>
              <a:rPr lang="en-US" sz="1800" dirty="0"/>
              <a:t>)</a:t>
            </a:r>
          </a:p>
          <a:p>
            <a:pPr>
              <a:spcBef>
                <a:spcPct val="50000"/>
              </a:spcBef>
            </a:pPr>
            <a:r>
              <a:rPr lang="en-US" sz="1800" dirty="0" err="1"/>
              <a:t>g.TranslateTransform</a:t>
            </a:r>
            <a:r>
              <a:rPr lang="en-US" sz="1800" dirty="0"/>
              <a:t>(100,50)</a:t>
            </a:r>
          </a:p>
          <a:p>
            <a:pPr>
              <a:spcBef>
                <a:spcPct val="50000"/>
              </a:spcBef>
            </a:pPr>
            <a:r>
              <a:rPr lang="en-US" sz="1800" dirty="0" err="1"/>
              <a:t>g.DrawRectangle</a:t>
            </a:r>
            <a:r>
              <a:rPr lang="en-US" sz="1800" dirty="0"/>
              <a:t>(pen,-25,-25,50,50)</a:t>
            </a:r>
          </a:p>
        </p:txBody>
      </p:sp>
      <p:grpSp>
        <p:nvGrpSpPr>
          <p:cNvPr id="6" name="Group 18"/>
          <p:cNvGrpSpPr>
            <a:grpSpLocks/>
          </p:cNvGrpSpPr>
          <p:nvPr/>
        </p:nvGrpSpPr>
        <p:grpSpPr bwMode="auto">
          <a:xfrm>
            <a:off x="409575" y="2535238"/>
            <a:ext cx="5686425" cy="4100512"/>
            <a:chOff x="409575" y="1590675"/>
            <a:chExt cx="7745413" cy="5267325"/>
          </a:xfrm>
        </p:grpSpPr>
        <p:sp>
          <p:nvSpPr>
            <p:cNvPr id="8" name="Line 5"/>
            <p:cNvSpPr>
              <a:spLocks noChangeShapeType="1"/>
            </p:cNvSpPr>
            <p:nvPr/>
          </p:nvSpPr>
          <p:spPr bwMode="auto">
            <a:xfrm>
              <a:off x="3179763" y="1590675"/>
              <a:ext cx="0" cy="52673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895350" y="3946525"/>
              <a:ext cx="7245350" cy="158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 name="Text Box 7"/>
            <p:cNvSpPr txBox="1">
              <a:spLocks noChangeArrowheads="1"/>
            </p:cNvSpPr>
            <p:nvPr/>
          </p:nvSpPr>
          <p:spPr bwMode="auto">
            <a:xfrm>
              <a:off x="7827963" y="353853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x</a:t>
              </a:r>
            </a:p>
          </p:txBody>
        </p:sp>
        <p:sp>
          <p:nvSpPr>
            <p:cNvPr id="11" name="Text Box 8"/>
            <p:cNvSpPr txBox="1">
              <a:spLocks noChangeArrowheads="1"/>
            </p:cNvSpPr>
            <p:nvPr/>
          </p:nvSpPr>
          <p:spPr bwMode="auto">
            <a:xfrm>
              <a:off x="2755900" y="61229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latin typeface="Arial" pitchFamily="34" charset="0"/>
                </a:rPr>
                <a:t>y</a:t>
              </a:r>
            </a:p>
          </p:txBody>
        </p:sp>
        <p:sp>
          <p:nvSpPr>
            <p:cNvPr id="12" name="Line 9"/>
            <p:cNvSpPr>
              <a:spLocks noChangeShapeType="1"/>
            </p:cNvSpPr>
            <p:nvPr/>
          </p:nvSpPr>
          <p:spPr bwMode="auto">
            <a:xfrm>
              <a:off x="1347788" y="2051050"/>
              <a:ext cx="4302125" cy="4448175"/>
            </a:xfrm>
            <a:prstGeom prst="line">
              <a:avLst/>
            </a:prstGeom>
            <a:noFill/>
            <a:ln w="9525">
              <a:solidFill>
                <a:srgbClr val="FF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flipV="1">
              <a:off x="409575" y="1657350"/>
              <a:ext cx="5216525" cy="4859338"/>
            </a:xfrm>
            <a:prstGeom prst="line">
              <a:avLst/>
            </a:prstGeom>
            <a:noFill/>
            <a:ln w="9525">
              <a:solidFill>
                <a:srgbClr val="FF0000"/>
              </a:solidFill>
              <a:prstDash val="dash"/>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4" name="Text Box 11"/>
            <p:cNvSpPr txBox="1">
              <a:spLocks noChangeArrowheads="1"/>
            </p:cNvSpPr>
            <p:nvPr/>
          </p:nvSpPr>
          <p:spPr bwMode="auto">
            <a:xfrm>
              <a:off x="5613400" y="6081713"/>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x</a:t>
              </a:r>
            </a:p>
          </p:txBody>
        </p:sp>
        <p:sp>
          <p:nvSpPr>
            <p:cNvPr id="15" name="Text Box 12"/>
            <p:cNvSpPr txBox="1">
              <a:spLocks noChangeArrowheads="1"/>
            </p:cNvSpPr>
            <p:nvPr/>
          </p:nvSpPr>
          <p:spPr bwMode="auto">
            <a:xfrm>
              <a:off x="595313" y="6326188"/>
              <a:ext cx="32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y</a:t>
              </a:r>
            </a:p>
          </p:txBody>
        </p:sp>
        <p:sp>
          <p:nvSpPr>
            <p:cNvPr id="16" name="Line 15"/>
            <p:cNvSpPr>
              <a:spLocks noChangeShapeType="1"/>
            </p:cNvSpPr>
            <p:nvPr/>
          </p:nvSpPr>
          <p:spPr bwMode="auto">
            <a:xfrm>
              <a:off x="1500188" y="3352800"/>
              <a:ext cx="3211512" cy="332105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flipV="1">
              <a:off x="1839913" y="2959100"/>
              <a:ext cx="3938587" cy="3668713"/>
            </a:xfrm>
            <a:prstGeom prst="line">
              <a:avLst/>
            </a:prstGeom>
            <a:noFill/>
            <a:ln w="25400">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8" name="Rectangle 17"/>
            <p:cNvSpPr>
              <a:spLocks noChangeArrowheads="1"/>
            </p:cNvSpPr>
            <p:nvPr/>
          </p:nvSpPr>
          <p:spPr bwMode="auto">
            <a:xfrm rot="2775820">
              <a:off x="2858294" y="4806157"/>
              <a:ext cx="996950" cy="868362"/>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Text Box 18"/>
            <p:cNvSpPr txBox="1">
              <a:spLocks noChangeArrowheads="1"/>
            </p:cNvSpPr>
            <p:nvPr/>
          </p:nvSpPr>
          <p:spPr bwMode="auto">
            <a:xfrm>
              <a:off x="3978275" y="4521200"/>
              <a:ext cx="631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100</a:t>
              </a:r>
              <a:endParaRPr lang="en-US" sz="1600" b="1" baseline="30000">
                <a:solidFill>
                  <a:srgbClr val="FF0000"/>
                </a:solidFill>
                <a:latin typeface="Arial" pitchFamily="34" charset="0"/>
              </a:endParaRPr>
            </a:p>
          </p:txBody>
        </p:sp>
        <p:sp>
          <p:nvSpPr>
            <p:cNvPr id="20" name="Text Box 19"/>
            <p:cNvSpPr txBox="1">
              <a:spLocks noChangeArrowheads="1"/>
            </p:cNvSpPr>
            <p:nvPr/>
          </p:nvSpPr>
          <p:spPr bwMode="auto">
            <a:xfrm>
              <a:off x="2149475" y="4321175"/>
              <a:ext cx="49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600" b="1">
                  <a:solidFill>
                    <a:srgbClr val="FF0000"/>
                  </a:solidFill>
                  <a:latin typeface="Arial" pitchFamily="34" charset="0"/>
                </a:rPr>
                <a:t>50</a:t>
              </a:r>
              <a:endParaRPr lang="en-US" sz="1600" b="1" baseline="30000">
                <a:solidFill>
                  <a:srgbClr val="FF0000"/>
                </a:solidFill>
                <a:latin typeface="Arial" pitchFamily="34" charset="0"/>
              </a:endParaRPr>
            </a:p>
          </p:txBody>
        </p:sp>
        <p:sp>
          <p:nvSpPr>
            <p:cNvPr id="21" name="Rectangle 21"/>
            <p:cNvSpPr>
              <a:spLocks noChangeArrowheads="1"/>
            </p:cNvSpPr>
            <p:nvPr/>
          </p:nvSpPr>
          <p:spPr bwMode="auto">
            <a:xfrm>
              <a:off x="3222625" y="3997325"/>
              <a:ext cx="3154363" cy="2309813"/>
            </a:xfrm>
            <a:prstGeom prst="rect">
              <a:avLst/>
            </a:prstGeom>
            <a:solidFill>
              <a:schemeClr val="tx1">
                <a:alpha val="20000"/>
              </a:schemeClr>
            </a:solidFill>
            <a:ln w="9525">
              <a:solidFill>
                <a:srgbClr val="000000"/>
              </a:solidFill>
              <a:prstDash val="dash"/>
              <a:miter lim="800000"/>
              <a:headEnd/>
              <a:tailEnd/>
            </a:ln>
          </p:spPr>
          <p:txBody>
            <a:bodyPr wrap="none" anchor="ctr"/>
            <a:lstStyle/>
            <a:p>
              <a:endParaRPr lang="en-US"/>
            </a:p>
          </p:txBody>
        </p:sp>
      </p:grpSp>
    </p:spTree>
    <p:extLst>
      <p:ext uri="{BB962C8B-B14F-4D97-AF65-F5344CB8AC3E}">
        <p14:creationId xmlns:p14="http://schemas.microsoft.com/office/powerpoint/2010/main" val="3093379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14706</TotalTime>
  <Words>4832</Words>
  <Application>Microsoft Office PowerPoint</Application>
  <PresentationFormat>On-screen Show (4:3)</PresentationFormat>
  <Paragraphs>1056</Paragraphs>
  <Slides>118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Calibri (Body)</vt:lpstr>
      <vt:lpstr>Arial</vt:lpstr>
      <vt:lpstr>Calibri</vt:lpstr>
      <vt:lpstr>Courier New</vt:lpstr>
      <vt:lpstr>Symbol</vt:lpstr>
      <vt:lpstr>Times New Roman</vt:lpstr>
      <vt:lpstr>Wingdings</vt:lpstr>
      <vt:lpstr>Template</vt:lpstr>
      <vt:lpstr>GDI+  (Graphic Device Interface) </vt:lpstr>
      <vt:lpstr>Tổng quan</vt:lpstr>
      <vt:lpstr>Tổng quan</vt:lpstr>
      <vt:lpstr>Tổng quan</vt:lpstr>
      <vt:lpstr>GDI+ namespace</vt:lpstr>
      <vt:lpstr>Một số đối tượng cơ bản của GDI+</vt:lpstr>
      <vt:lpstr>Color</vt:lpstr>
      <vt:lpstr>Color</vt:lpstr>
      <vt:lpstr>Color</vt:lpstr>
      <vt:lpstr>Một số đối tượng cơ bản của GDI+</vt:lpstr>
      <vt:lpstr>Một số enumeration</vt:lpstr>
      <vt:lpstr>Lớp Graphics</vt:lpstr>
      <vt:lpstr>Lấy đối tượng Graphics</vt:lpstr>
      <vt:lpstr>Lấy đối tượng Graphics</vt:lpstr>
      <vt:lpstr>Lấy đối tượng Graphics</vt:lpstr>
      <vt:lpstr>Lấy đối tượng Graphics</vt:lpstr>
      <vt:lpstr>Lấy đối tượng Graphics</vt:lpstr>
      <vt:lpstr>DrawLine</vt:lpstr>
      <vt:lpstr>DrawLine</vt:lpstr>
      <vt:lpstr> DrawRectangle</vt:lpstr>
      <vt:lpstr> DrawRectangle</vt:lpstr>
      <vt:lpstr>DrawEllipse</vt:lpstr>
      <vt:lpstr>DrawEllipse</vt:lpstr>
      <vt:lpstr>DrawArc</vt:lpstr>
      <vt:lpstr>DrawArc</vt:lpstr>
      <vt:lpstr>DrawArc</vt:lpstr>
      <vt:lpstr>DrawCurve</vt:lpstr>
      <vt:lpstr>DrawCurve</vt:lpstr>
      <vt:lpstr>DrawCurve</vt:lpstr>
      <vt:lpstr>DrawBezier</vt:lpstr>
      <vt:lpstr>DrawBezier</vt:lpstr>
      <vt:lpstr>DrawPolygon</vt:lpstr>
      <vt:lpstr>DrawPolygon</vt:lpstr>
      <vt:lpstr>DrawPath</vt:lpstr>
      <vt:lpstr>DrawPath</vt:lpstr>
      <vt:lpstr>DrawString</vt:lpstr>
      <vt:lpstr>DrawString</vt:lpstr>
      <vt:lpstr>DrawString</vt:lpstr>
      <vt:lpstr>Các Phương thức Fill</vt:lpstr>
      <vt:lpstr>Các Phương thức Fill</vt:lpstr>
      <vt:lpstr>Các Phương thức Fill</vt:lpstr>
      <vt:lpstr>Brush</vt:lpstr>
      <vt:lpstr>SolidBrush</vt:lpstr>
      <vt:lpstr>SolidBrush</vt:lpstr>
      <vt:lpstr>HatchBrush</vt:lpstr>
      <vt:lpstr>HatchBrush</vt:lpstr>
      <vt:lpstr>HatchBrush</vt:lpstr>
      <vt:lpstr>TextureBrush</vt:lpstr>
      <vt:lpstr>TextureBrush</vt:lpstr>
      <vt:lpstr>LinearGradientBrush</vt:lpstr>
      <vt:lpstr>Pen</vt:lpstr>
      <vt:lpstr>Pen</vt:lpstr>
      <vt:lpstr>LineCap</vt:lpstr>
      <vt:lpstr>LineCap</vt:lpstr>
      <vt:lpstr>DashCap</vt:lpstr>
      <vt:lpstr>DashStyles</vt:lpstr>
      <vt:lpstr>Ví dụ</vt:lpstr>
      <vt:lpstr>Ví dụ</vt:lpstr>
      <vt:lpstr>Region</vt:lpstr>
      <vt:lpstr>Region</vt:lpstr>
      <vt:lpstr>Region</vt:lpstr>
      <vt:lpstr>Region</vt:lpstr>
      <vt:lpstr>Region</vt:lpstr>
      <vt:lpstr>Clipping</vt:lpstr>
      <vt:lpstr>Clipping</vt:lpstr>
      <vt:lpstr>Clipping</vt:lpstr>
      <vt:lpstr>Image</vt:lpstr>
      <vt:lpstr>Image</vt:lpstr>
      <vt:lpstr>Image</vt:lpstr>
      <vt:lpstr>Bitmap</vt:lpstr>
      <vt:lpstr>Bitmap</vt:lpstr>
      <vt:lpstr>Bitmap</vt:lpstr>
      <vt:lpstr>Ý tưởng tạo animation với GDI+</vt:lpstr>
      <vt:lpstr>Ý tưởng tạo animation với GDI+</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Giải quyết nháy hình bằng double-buffer</vt:lpstr>
      <vt:lpstr>Sprites</vt:lpstr>
      <vt:lpstr>Sprites</vt:lpstr>
      <vt:lpstr>Sprites</vt:lpstr>
      <vt:lpstr>Sprites</vt:lpstr>
      <vt:lpstr>Sprites</vt:lpstr>
      <vt:lpstr>Sprites</vt:lpstr>
      <vt:lpstr>Transformation – biến đổi hệ trục</vt:lpstr>
      <vt:lpstr>Transformation –biến đổi hệ trục</vt:lpstr>
      <vt:lpstr>Transformation –biến đổi hệ trục</vt:lpstr>
      <vt:lpstr>Transformation –biến đổi hệ trục</vt:lpstr>
      <vt:lpstr>Transformation –biến đổi hệ trục</vt:lpstr>
      <vt:lpstr>Transformation –biến đổi hệ trục</vt:lpstr>
      <vt:lpstr>Transformation –biến đổi hệ trục</vt:lpstr>
      <vt:lpstr>Thứ tự phép biến đổi</vt:lpstr>
      <vt:lpstr>Thứ tự phép biến đổi</vt:lpstr>
      <vt:lpstr>Biến đổi hệ trục bằng ma trận</vt:lpstr>
      <vt:lpstr>Đại cương về ma trận</vt:lpstr>
      <vt:lpstr>Đại cương về ma trận</vt:lpstr>
      <vt:lpstr>Đại cương về ma trận</vt:lpstr>
      <vt:lpstr>Đại cương về ma trận</vt:lpstr>
      <vt:lpstr>Biến đổi tọa độ điểm bằng ma trận</vt:lpstr>
      <vt:lpstr>Biến đổi tọa độ điểm bằng ma trận</vt:lpstr>
      <vt:lpstr>Biến đổi tọa độ điểm bằng ma trận</vt:lpstr>
      <vt:lpstr>Biến đổi tọa độ điểm bằng ma trận</vt:lpstr>
      <vt:lpstr>Biến đổi tọa độ điểm bằng ma trận</vt:lpstr>
      <vt:lpstr>Biến đổi tọa độ điểm bằng ma trận</vt:lpstr>
      <vt:lpstr>Matrix class</vt:lpstr>
      <vt:lpstr>Biến đổi cục bộ</vt:lpstr>
      <vt:lpstr>Âm thanh</vt:lpstr>
      <vt:lpstr>Âm thanh</vt:lpstr>
      <vt:lpstr>Âm thanh</vt:lpstr>
      <vt:lpstr>Âm thanh</vt:lpstr>
      <vt:lpstr>Âm thanh</vt:lpstr>
      <vt:lpstr>Âm thanh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ADMIN</cp:lastModifiedBy>
  <cp:revision>1109</cp:revision>
  <cp:lastPrinted>1601-01-01T00:00:00Z</cp:lastPrinted>
  <dcterms:created xsi:type="dcterms:W3CDTF">1601-01-01T00:00:00Z</dcterms:created>
  <dcterms:modified xsi:type="dcterms:W3CDTF">2019-10-16T13:50:35Z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