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66" r:id="rId4"/>
    <p:sldId id="267" r:id="rId5"/>
    <p:sldId id="272" r:id="rId6"/>
    <p:sldId id="268" r:id="rId7"/>
    <p:sldId id="269" r:id="rId8"/>
    <p:sldId id="257" r:id="rId9"/>
    <p:sldId id="294" r:id="rId10"/>
    <p:sldId id="258" r:id="rId11"/>
    <p:sldId id="259" r:id="rId12"/>
    <p:sldId id="260" r:id="rId13"/>
    <p:sldId id="261" r:id="rId14"/>
    <p:sldId id="289" r:id="rId15"/>
    <p:sldId id="283" r:id="rId16"/>
    <p:sldId id="285" r:id="rId17"/>
    <p:sldId id="286" r:id="rId18"/>
    <p:sldId id="284" r:id="rId19"/>
    <p:sldId id="290" r:id="rId20"/>
    <p:sldId id="291" r:id="rId21"/>
    <p:sldId id="292" r:id="rId22"/>
    <p:sldId id="264" r:id="rId23"/>
    <p:sldId id="265" r:id="rId24"/>
    <p:sldId id="271" r:id="rId25"/>
    <p:sldId id="276" r:id="rId26"/>
    <p:sldId id="277" r:id="rId27"/>
    <p:sldId id="278" r:id="rId28"/>
    <p:sldId id="296" r:id="rId29"/>
    <p:sldId id="297" r:id="rId30"/>
    <p:sldId id="279" r:id="rId31"/>
    <p:sldId id="295" r:id="rId32"/>
    <p:sldId id="281" r:id="rId33"/>
    <p:sldId id="293" r:id="rId34"/>
    <p:sldId id="282" r:id="rId35"/>
    <p:sldId id="29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000" autoAdjust="0"/>
  </p:normalViewPr>
  <p:slideViewPr>
    <p:cSldViewPr>
      <p:cViewPr varScale="1">
        <p:scale>
          <a:sx n="86" d="100"/>
          <a:sy n="86" d="100"/>
        </p:scale>
        <p:origin x="9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29C82E8B-74DD-4345-960E-429299CD1C5D}" type="datetimeFigureOut">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636601-08CD-468F-81CA-B2AF3DDDE2E6}"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Times New Roman" pitchFamily="18" charset="0"/>
                <a:cs typeface="Times New Roman" pitchFamily="18" charset="0"/>
              </a:defRPr>
            </a:lvl1pPr>
          </a:lstStyle>
          <a:p>
            <a:pPr>
              <a:defRPr/>
            </a:pPr>
            <a:fld id="{84705399-1B04-42A2-8B4A-6CC279263BDF}" type="datetimeFigureOut">
              <a:rPr lang="en-US" smtClean="0"/>
              <a:pPr>
                <a:defRPr/>
              </a:pPr>
              <a:t>04/27/2015</a:t>
            </a:fld>
            <a:endParaRPr lang="en-US"/>
          </a:p>
        </p:txBody>
      </p:sp>
      <p:sp>
        <p:nvSpPr>
          <p:cNvPr id="5" name="Footer Placeholder 4"/>
          <p:cNvSpPr>
            <a:spLocks noGrp="1"/>
          </p:cNvSpPr>
          <p:nvPr>
            <p:ph type="ftr" sz="quarter" idx="11"/>
          </p:nvPr>
        </p:nvSpPr>
        <p:spPr/>
        <p:txBody>
          <a:bodyPr/>
          <a:lstStyle>
            <a:lvl1pPr>
              <a:defRPr>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Times New Roman" pitchFamily="18" charset="0"/>
                <a:cs typeface="Times New Roman" pitchFamily="18" charset="0"/>
              </a:defRPr>
            </a:lvl1pPr>
          </a:lstStyle>
          <a:p>
            <a:pPr>
              <a:defRPr/>
            </a:pPr>
            <a:fld id="{0E5819FA-363E-404A-BAFD-705AD36B8208}"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Times New Roman" pitchFamily="18" charset="0"/>
                <a:cs typeface="Times New Roman" pitchFamily="18" charset="0"/>
              </a:defRPr>
            </a:lvl1pPr>
          </a:lstStyle>
          <a:p>
            <a:pPr>
              <a:defRPr/>
            </a:pPr>
            <a:fld id="{68E6D991-929B-4B27-838A-051916710C18}" type="datetimeFigureOut">
              <a:rPr lang="en-US" smtClean="0"/>
              <a:pPr>
                <a:defRPr/>
              </a:pPr>
              <a:t>04/27/2015</a:t>
            </a:fld>
            <a:endParaRPr lang="en-US"/>
          </a:p>
        </p:txBody>
      </p:sp>
      <p:sp>
        <p:nvSpPr>
          <p:cNvPr id="5" name="Footer Placeholder 4"/>
          <p:cNvSpPr>
            <a:spLocks noGrp="1"/>
          </p:cNvSpPr>
          <p:nvPr>
            <p:ph type="ftr" sz="quarter" idx="11"/>
          </p:nvPr>
        </p:nvSpPr>
        <p:spPr/>
        <p:txBody>
          <a:bodyPr/>
          <a:lstStyle>
            <a:lvl1pPr>
              <a:defRPr>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Times New Roman" pitchFamily="18" charset="0"/>
                <a:cs typeface="Times New Roman" pitchFamily="18" charset="0"/>
              </a:defRPr>
            </a:lvl1pPr>
          </a:lstStyle>
          <a:p>
            <a:pPr>
              <a:defRPr/>
            </a:pPr>
            <a:fld id="{BB96E0CE-01C8-43AE-855B-AD3CE1FDDFE7}"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Table Placeholder 2"/>
          <p:cNvSpPr>
            <a:spLocks noGrp="1"/>
          </p:cNvSpPr>
          <p:nvPr>
            <p:ph type="tbl" idx="1"/>
          </p:nvPr>
        </p:nvSpPr>
        <p:spPr>
          <a:xfrm>
            <a:off x="457200" y="1338263"/>
            <a:ext cx="8229600" cy="5092700"/>
          </a:xfrm>
        </p:spPr>
        <p:txBody>
          <a:bodyPr/>
          <a:lstStyle>
            <a:lvl1pPr>
              <a:defRPr>
                <a:latin typeface="Times New Roman" pitchFamily="18" charset="0"/>
                <a:cs typeface="Times New Roman" pitchFamily="18" charset="0"/>
              </a:defRPr>
            </a:lvl1pPr>
          </a:lstStyle>
          <a:p>
            <a:r>
              <a:rPr lang="en-US" smtClean="0"/>
              <a:t>Click icon to add table</a:t>
            </a:r>
            <a:endParaRPr lang="en-US"/>
          </a:p>
        </p:txBody>
      </p:sp>
      <p:sp>
        <p:nvSpPr>
          <p:cNvPr id="4" name="Date Placeholder 3"/>
          <p:cNvSpPr>
            <a:spLocks noGrp="1"/>
          </p:cNvSpPr>
          <p:nvPr>
            <p:ph type="dt" sz="half" idx="10"/>
          </p:nvPr>
        </p:nvSpPr>
        <p:spPr>
          <a:xfrm>
            <a:off x="6781800" y="269875"/>
            <a:ext cx="2133600" cy="246063"/>
          </a:xfrm>
        </p:spPr>
        <p:txBody>
          <a:bodyPr/>
          <a:lstStyle>
            <a:lvl1pPr>
              <a:defRPr>
                <a:latin typeface="Times New Roman" pitchFamily="18" charset="0"/>
                <a:cs typeface="Times New Roman" pitchFamily="18" charset="0"/>
              </a:defRPr>
            </a:lvl1pPr>
          </a:lstStyle>
          <a:p>
            <a:pPr>
              <a:defRPr/>
            </a:pPr>
            <a:fld id="{C70EE808-D770-4A24-B14D-9163C4192B2E}" type="datetimeFigureOut">
              <a:rPr lang="en-US" smtClean="0"/>
              <a:pPr>
                <a:defRPr/>
              </a:pPr>
              <a:t>04/27/2015</a:t>
            </a:fld>
            <a:endParaRPr lang="en-US"/>
          </a:p>
        </p:txBody>
      </p:sp>
      <p:sp>
        <p:nvSpPr>
          <p:cNvPr id="5" name="Footer Placeholder 4"/>
          <p:cNvSpPr>
            <a:spLocks noGrp="1"/>
          </p:cNvSpPr>
          <p:nvPr>
            <p:ph type="ftr" sz="quarter" idx="11"/>
          </p:nvPr>
        </p:nvSpPr>
        <p:spPr>
          <a:xfrm>
            <a:off x="5791200" y="6530975"/>
            <a:ext cx="2895600" cy="276225"/>
          </a:xfrm>
        </p:spPr>
        <p:txBody>
          <a:bodyPr/>
          <a:lstStyle>
            <a:lvl1pPr>
              <a:defRPr>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12"/>
          </p:nvPr>
        </p:nvSpPr>
        <p:spPr>
          <a:xfrm>
            <a:off x="3505200" y="6553200"/>
            <a:ext cx="2133600" cy="254000"/>
          </a:xfrm>
        </p:spPr>
        <p:txBody>
          <a:bodyPr/>
          <a:lstStyle>
            <a:lvl1pPr>
              <a:defRPr>
                <a:latin typeface="Times New Roman" pitchFamily="18" charset="0"/>
                <a:cs typeface="Times New Roman" pitchFamily="18" charset="0"/>
              </a:defRPr>
            </a:lvl1pPr>
          </a:lstStyle>
          <a:p>
            <a:pPr>
              <a:defRPr/>
            </a:pPr>
            <a:fld id="{656BD2E3-8DFA-4D12-95EA-7005797C1BDF}"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pPr>
              <a:defRPr/>
            </a:pPr>
            <a:fld id="{630EC42B-6D2D-4393-8D7F-59308AA91CE8}" type="datetime1">
              <a:rPr lang="en-US" smtClean="0"/>
              <a:pPr>
                <a:defRPr/>
              </a:pPr>
              <a:t>04/27/2015</a:t>
            </a:fld>
            <a:endParaRPr lang="en-US"/>
          </a:p>
        </p:txBody>
      </p:sp>
      <p:sp>
        <p:nvSpPr>
          <p:cNvPr id="19" name="Footer Placeholder 18"/>
          <p:cNvSpPr>
            <a:spLocks noGrp="1"/>
          </p:cNvSpPr>
          <p:nvPr>
            <p:ph type="ftr" sz="quarter" idx="11"/>
          </p:nvPr>
        </p:nvSpPr>
        <p:spPr/>
        <p:txBody>
          <a:bodyPr/>
          <a:lstStyle/>
          <a:p>
            <a:pPr>
              <a:defRPr/>
            </a:pPr>
            <a:r>
              <a:rPr lang="vi-VN" smtClean="0"/>
              <a:t>Lập trình môi trường Windows</a:t>
            </a:r>
            <a:endParaRPr lang="en-US"/>
          </a:p>
        </p:txBody>
      </p:sp>
      <p:sp>
        <p:nvSpPr>
          <p:cNvPr id="27" name="Slide Number Placeholder 26"/>
          <p:cNvSpPr>
            <a:spLocks noGrp="1"/>
          </p:cNvSpPr>
          <p:nvPr>
            <p:ph type="sldNum" sz="quarter" idx="12"/>
          </p:nvPr>
        </p:nvSpPr>
        <p:spPr/>
        <p:txBody>
          <a:bodyPr/>
          <a:lstStyle/>
          <a:p>
            <a:pPr>
              <a:defRPr/>
            </a:pPr>
            <a:fld id="{057AE3CE-19B0-41A3-9898-AD2CAB2CBFDA}"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6C9ACEC-4E53-4F9E-B036-FFA4F9C8A670}" type="datetime1">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B38EFB1-E674-4BBE-8D61-3A3DC02117A9}" type="datetime1">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C3B05DB-05E0-495B-9FE8-50827FBAFAB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A9CCAAF-BEAE-45BF-AB85-ACDC41D10881}" type="datetime1">
              <a:rPr lang="en-US" smtClean="0"/>
              <a:pPr>
                <a:defRPr/>
              </a:pPr>
              <a:t>04/27/2015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8067D40-E70C-4449-B62D-AE0A00997EC2}"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80AD6C-342A-4A4A-88F9-0E29E1087530}" type="datetime1">
              <a:rPr lang="en-US" smtClean="0"/>
              <a:pPr>
                <a:defRPr/>
              </a:pPr>
              <a:t>04/27/2015</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5FE34FE5-C2BE-4422-8EA4-1E3462DF6F95}"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A83B9EBD-090C-4E03-BBD2-1FA6D52159CD}" type="datetime1">
              <a:rPr lang="en-US" smtClean="0"/>
              <a:pPr>
                <a:defRPr/>
              </a:pPr>
              <a:t>04/27/2015</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0A06DE59-54BB-4F2C-BFCA-9D772ED30054}"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2430D69-5C8F-4AB5-873C-2A29C6BF380B}" type="datetime1">
              <a:rPr lang="en-US" smtClean="0"/>
              <a:pPr>
                <a:defRPr/>
              </a:pPr>
              <a:t>04/27/2015</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0B2ECC29-9F1E-4227-8D30-060C7D4580B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D85AE47-0DC2-4B30-A546-C8AAFC650DDD}" type="datetimeFigureOut">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779E7C3-8980-4D2C-8268-15F6B5C6B34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25010195-FAAD-4C92-BF4D-FD4D002193F6}" type="datetime1">
              <a:rPr lang="en-US" smtClean="0"/>
              <a:pPr>
                <a:defRPr/>
              </a:pPr>
              <a:t>04/27/2015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107F8AD6-4B4F-4145-AE65-B4EC9A960436}"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AD84771-9565-402F-A621-4FCAF432CF65}" type="datetime1">
              <a:rPr lang="en-US" smtClean="0"/>
              <a:pPr>
                <a:defRPr/>
              </a:pPr>
              <a:t>04/27/2015</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a:xfrm>
            <a:off x="8153400" y="6356350"/>
            <a:ext cx="533400" cy="365125"/>
          </a:xfrm>
        </p:spPr>
        <p:txBody>
          <a:bodyPr/>
          <a:lstStyle/>
          <a:p>
            <a:pPr>
              <a:defRPr/>
            </a:pPr>
            <a:fld id="{4A5355A0-A7DE-4ACC-B750-1DEEB014EE29}"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F92B1D9-2A48-4D97-AA6C-D3736E8DE439}" type="datetime1">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BEC122A-DBF7-4D56-B97A-495C7D283082}"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7EC900D-57D4-469E-BDD4-929E2D6FE444}" type="datetime1">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995A6B67-5385-4098-B10D-BC390A2211A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5ACEA3B-3301-45E2-9E17-FA5B3EC14DEF}" type="datetimeFigureOut">
              <a:rPr lang="en-US" smtClean="0"/>
              <a:pPr>
                <a:defRPr/>
              </a:pPr>
              <a:t>04/27/2015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EAC990-EDFA-47F7-AC65-1F6C2A0759F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777F61B2-D20F-4C6A-881B-EF21626CC698}" type="datetimeFigureOut">
              <a:rPr lang="en-US" smtClean="0"/>
              <a:pPr>
                <a:defRPr/>
              </a:pPr>
              <a:t>04/27/2015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BC49E4A-5015-4F5D-8594-1082B7176840}"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144F4D9-F0CE-4628-BAC4-CB2A92DB0E24}" type="datetimeFigureOut">
              <a:rPr lang="en-US" smtClean="0"/>
              <a:pPr>
                <a:defRPr/>
              </a:pPr>
              <a:t>04/27/2015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33933B-3138-42EB-9C0F-239F42F74C3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DC242F9-33AB-4484-A7A0-43C29892EE91}" type="datetimeFigureOut">
              <a:rPr lang="en-US" smtClean="0"/>
              <a:pPr>
                <a:defRPr/>
              </a:pPr>
              <a:t>04/27/2015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FEB8A69-598E-4ABE-A20C-F959F250783A}"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6264150-1420-448D-A0D1-BD3B475D0F58}" type="datetimeFigureOut">
              <a:rPr lang="en-US" smtClean="0"/>
              <a:pPr>
                <a:defRPr/>
              </a:pPr>
              <a:t>04/27/2015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3BDF6B-5154-4F6E-A788-0A04AE5CD59C}"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Times New Roman" pitchFamily="18" charset="0"/>
                <a:cs typeface="Times New Roman"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itchFamily="18" charset="0"/>
                <a:cs typeface="Times New Roman" pitchFamily="18" charset="0"/>
              </a:defRPr>
            </a:lvl1pPr>
            <a:lvl2pPr>
              <a:defRPr sz="28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Times New Roman" pitchFamily="18" charset="0"/>
                <a:cs typeface="Times New Roman" pitchFamily="18" charset="0"/>
              </a:defRPr>
            </a:lvl1pPr>
          </a:lstStyle>
          <a:p>
            <a:pPr>
              <a:defRPr/>
            </a:pPr>
            <a:fld id="{2354EDFF-73D9-47CF-9638-19CCEE08C84E}" type="datetimeFigureOut">
              <a:rPr lang="en-US" smtClean="0"/>
              <a:pPr>
                <a:defRPr/>
              </a:pPr>
              <a:t>04/27/2015</a:t>
            </a:fld>
            <a:endParaRPr lang="en-US"/>
          </a:p>
        </p:txBody>
      </p:sp>
      <p:sp>
        <p:nvSpPr>
          <p:cNvPr id="6" name="Footer Placeholder 5"/>
          <p:cNvSpPr>
            <a:spLocks noGrp="1"/>
          </p:cNvSpPr>
          <p:nvPr>
            <p:ph type="ftr" sz="quarter" idx="11"/>
          </p:nvPr>
        </p:nvSpPr>
        <p:spPr/>
        <p:txBody>
          <a:bodyPr/>
          <a:lstStyle>
            <a:lvl1pPr>
              <a:defRPr>
                <a:latin typeface="Times New Roman" pitchFamily="18" charset="0"/>
                <a:cs typeface="Times New Roman"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atin typeface="Times New Roman" pitchFamily="18" charset="0"/>
                <a:cs typeface="Times New Roman" pitchFamily="18" charset="0"/>
              </a:defRPr>
            </a:lvl1pPr>
          </a:lstStyle>
          <a:p>
            <a:pPr>
              <a:defRPr/>
            </a:pPr>
            <a:fld id="{F178C9C4-289B-4C49-9147-9B2B4E0939D8}"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itchFamily="18" charset="0"/>
                <a:cs typeface="Times New Roman" pitchFamily="18"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Times New Roman" pitchFamily="18" charset="0"/>
                <a:cs typeface="Times New Roman"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Times New Roman" pitchFamily="18" charset="0"/>
                <a:cs typeface="Times New Roman" pitchFamily="18" charset="0"/>
              </a:defRPr>
            </a:lvl1pPr>
          </a:lstStyle>
          <a:p>
            <a:pPr>
              <a:defRPr/>
            </a:pPr>
            <a:fld id="{4B818620-B3C3-432A-8E9D-27B63B45BEF0}" type="datetimeFigureOut">
              <a:rPr lang="en-US" smtClean="0"/>
              <a:pPr>
                <a:defRPr/>
              </a:pPr>
              <a:t>04/27/2015</a:t>
            </a:fld>
            <a:endParaRPr lang="en-US"/>
          </a:p>
        </p:txBody>
      </p:sp>
      <p:sp>
        <p:nvSpPr>
          <p:cNvPr id="6" name="Footer Placeholder 5"/>
          <p:cNvSpPr>
            <a:spLocks noGrp="1"/>
          </p:cNvSpPr>
          <p:nvPr>
            <p:ph type="ftr" sz="quarter" idx="11"/>
          </p:nvPr>
        </p:nvSpPr>
        <p:spPr/>
        <p:txBody>
          <a:bodyPr/>
          <a:lstStyle>
            <a:lvl1pPr>
              <a:defRPr>
                <a:latin typeface="Times New Roman" pitchFamily="18" charset="0"/>
                <a:cs typeface="Times New Roman" pitchFamily="18"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atin typeface="Times New Roman" pitchFamily="18" charset="0"/>
                <a:cs typeface="Times New Roman" pitchFamily="18" charset="0"/>
              </a:defRPr>
            </a:lvl1pPr>
          </a:lstStyle>
          <a:p>
            <a:pPr>
              <a:defRPr/>
            </a:pPr>
            <a:fld id="{21714C7F-F8E3-4537-BC4A-E1E0519E38D7}"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70EE808-D770-4A24-B14D-9163C4192B2E}" type="datetimeFigureOut">
              <a:rPr lang="en-US" smtClean="0"/>
              <a:pPr>
                <a:defRPr/>
              </a:pPr>
              <a:t>04/27/2015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56BD2E3-8DFA-4D12-95EA-7005797C1BDF}"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pPr>
              <a:defRPr/>
            </a:pPr>
            <a:fld id="{60931591-DC85-4FEA-A539-A0E87BB82E74}" type="datetime1">
              <a:rPr lang="en-US" smtClean="0"/>
              <a:pPr>
                <a:defRPr/>
              </a:pPr>
              <a:t>04/27/2015</a:t>
            </a:fld>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pPr>
              <a:defRPr/>
            </a:pPr>
            <a:r>
              <a:rPr lang="vi-VN" smtClean="0"/>
              <a:t>Lập trình môi trường Windows</a:t>
            </a:r>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pPr>
              <a:defRPr/>
            </a:pPr>
            <a:fld id="{4F8C8229-0385-4345-AD97-5B046B99A6DB}"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a:xfrm>
            <a:off x="0" y="2286000"/>
            <a:ext cx="9144000" cy="1470025"/>
          </a:xfrm>
        </p:spPr>
        <p:txBody>
          <a:bodyPr>
            <a:noAutofit/>
          </a:bodyPr>
          <a:lstStyle/>
          <a:p>
            <a:pPr eaLnBrk="1" hangingPunct="1"/>
            <a:r>
              <a:rPr lang="en-US" sz="7200" b="1" dirty="0" smtClean="0">
                <a:latin typeface="Arial" pitchFamily="34" charset="0"/>
                <a:cs typeface="Arial" pitchFamily="34" charset="0"/>
              </a:rPr>
              <a:t>MDI</a:t>
            </a:r>
            <a:r>
              <a:rPr lang="en-US" sz="4800" b="1" dirty="0" smtClean="0">
                <a:latin typeface="Arial" pitchFamily="34" charset="0"/>
                <a:cs typeface="Arial" pitchFamily="34" charset="0"/>
              </a:rPr>
              <a:t/>
            </a:r>
            <a:br>
              <a:rPr lang="en-US" sz="4800" b="1" dirty="0" smtClean="0">
                <a:latin typeface="Arial" pitchFamily="34" charset="0"/>
                <a:cs typeface="Arial" pitchFamily="34" charset="0"/>
              </a:rPr>
            </a:br>
            <a:r>
              <a:rPr lang="en-US" sz="4800" b="1" dirty="0" smtClean="0">
                <a:latin typeface="Arial" pitchFamily="34" charset="0"/>
                <a:cs typeface="Arial" pitchFamily="34" charset="0"/>
              </a:rPr>
              <a:t>(Multiple Document Interfaces)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pPr eaLnBrk="1" hangingPunct="1"/>
            <a:r>
              <a:rPr lang="en-US" b="1" smtClean="0">
                <a:latin typeface="Arial" pitchFamily="34" charset="0"/>
                <a:cs typeface="Arial" pitchFamily="34" charset="0"/>
              </a:rPr>
              <a:t>Khái niệm cơ bản về MDI</a:t>
            </a:r>
          </a:p>
        </p:txBody>
      </p:sp>
      <p:sp>
        <p:nvSpPr>
          <p:cNvPr id="10242" name="Content Placeholder 2"/>
          <p:cNvSpPr>
            <a:spLocks noGrp="1"/>
          </p:cNvSpPr>
          <p:nvPr>
            <p:ph idx="1"/>
          </p:nvPr>
        </p:nvSpPr>
        <p:spPr>
          <a:xfrm>
            <a:off x="533400" y="1752600"/>
            <a:ext cx="8229600" cy="4525963"/>
          </a:xfrm>
        </p:spPr>
        <p:txBody>
          <a:bodyPr/>
          <a:lstStyle/>
          <a:p>
            <a:pPr eaLnBrk="1" hangingPunct="1"/>
            <a:r>
              <a:rPr lang="en-US" smtClean="0">
                <a:latin typeface="Arial" pitchFamily="34" charset="0"/>
                <a:cs typeface="Arial" pitchFamily="34" charset="0"/>
              </a:rPr>
              <a:t>Đặc tả MDI đã xuất hiện từ Windows 2.0, nhưng các ứng dụng MDI lúc đó rất khó viết và cần nhiều công sức lập trình.</a:t>
            </a:r>
          </a:p>
          <a:p>
            <a:pPr eaLnBrk="1" hangingPunct="1"/>
            <a:r>
              <a:rPr lang="en-US" smtClean="0">
                <a:latin typeface="Arial" pitchFamily="34" charset="0"/>
                <a:cs typeface="Arial" pitchFamily="34" charset="0"/>
              </a:rPr>
              <a:t>Từ Windows 3.0 trở đi, nhiều chức năng đã được mở rộng và hỗ trợ được đưa vào.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000" b="1" smtClean="0">
                <a:latin typeface="Arial" pitchFamily="34" charset="0"/>
                <a:cs typeface="Arial" pitchFamily="34" charset="0"/>
              </a:rPr>
              <a:t>Các thành phần của MDI</a:t>
            </a:r>
          </a:p>
        </p:txBody>
      </p:sp>
      <p:sp>
        <p:nvSpPr>
          <p:cNvPr id="11267" name="Content Placeholder 2"/>
          <p:cNvSpPr>
            <a:spLocks noGrp="1"/>
          </p:cNvSpPr>
          <p:nvPr>
            <p:ph idx="1"/>
          </p:nvPr>
        </p:nvSpPr>
        <p:spPr/>
        <p:txBody>
          <a:bodyPr/>
          <a:lstStyle/>
          <a:p>
            <a:pPr eaLnBrk="1" hangingPunct="1"/>
            <a:r>
              <a:rPr lang="en-US" smtClean="0">
                <a:latin typeface="Arial" pitchFamily="34" charset="0"/>
                <a:cs typeface="Arial" pitchFamily="34" charset="0"/>
              </a:rPr>
              <a:t>Cửa sổ ứng dụng chính của một chương trình MDI theo kiểu cổ điển gồm có </a:t>
            </a:r>
          </a:p>
          <a:p>
            <a:pPr lvl="1" eaLnBrk="1" hangingPunct="1">
              <a:buFont typeface="Wingdings" pitchFamily="2" charset="2"/>
              <a:buChar char="Ø"/>
            </a:pPr>
            <a:r>
              <a:rPr lang="en-US" sz="3200" smtClean="0">
                <a:latin typeface="Arial" pitchFamily="34" charset="0"/>
                <a:cs typeface="Arial" pitchFamily="34" charset="0"/>
              </a:rPr>
              <a:t> Thanh tiêu đề.</a:t>
            </a:r>
          </a:p>
          <a:p>
            <a:pPr lvl="1" eaLnBrk="1" hangingPunct="1">
              <a:buFont typeface="Wingdings" pitchFamily="2" charset="2"/>
              <a:buChar char="Ø"/>
            </a:pPr>
            <a:r>
              <a:rPr lang="en-US" sz="3200" smtClean="0">
                <a:latin typeface="Arial" pitchFamily="34" charset="0"/>
                <a:cs typeface="Arial" pitchFamily="34" charset="0"/>
              </a:rPr>
              <a:t> Một trình đơn.</a:t>
            </a:r>
          </a:p>
          <a:p>
            <a:pPr lvl="1" eaLnBrk="1" hangingPunct="1">
              <a:buFont typeface="Wingdings" pitchFamily="2" charset="2"/>
              <a:buChar char="Ø"/>
            </a:pPr>
            <a:r>
              <a:rPr lang="en-US" sz="3200" smtClean="0">
                <a:latin typeface="Arial" pitchFamily="34" charset="0"/>
                <a:cs typeface="Arial" pitchFamily="34" charset="0"/>
              </a:rPr>
              <a:t> Một đường viền thay đổi kích thước.</a:t>
            </a:r>
          </a:p>
          <a:p>
            <a:pPr lvl="1" eaLnBrk="1" hangingPunct="1">
              <a:buFont typeface="Wingdings" pitchFamily="2" charset="2"/>
              <a:buChar char="Ø"/>
            </a:pPr>
            <a:r>
              <a:rPr lang="en-US" sz="3200" smtClean="0">
                <a:latin typeface="Arial" pitchFamily="34" charset="0"/>
                <a:cs typeface="Arial" pitchFamily="34" charset="0"/>
              </a:rPr>
              <a:t> Một icon trình đơn hệ thống.</a:t>
            </a:r>
          </a:p>
          <a:p>
            <a:pPr lvl="1" eaLnBrk="1" hangingPunct="1">
              <a:buFont typeface="Wingdings" pitchFamily="2" charset="2"/>
              <a:buChar char="Ø"/>
            </a:pPr>
            <a:r>
              <a:rPr lang="en-US" sz="3200" smtClean="0">
                <a:latin typeface="Arial" pitchFamily="34" charset="0"/>
                <a:cs typeface="Arial" pitchFamily="34" charset="0"/>
              </a:rPr>
              <a:t> Các nút minimize/maximize/close.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28600" y="1371600"/>
            <a:ext cx="8382000" cy="5257800"/>
          </a:xfrm>
        </p:spPr>
        <p:txBody>
          <a:bodyPr>
            <a:normAutofit fontScale="92500" lnSpcReduction="20000"/>
          </a:bodyPr>
          <a:lstStyle/>
          <a:p>
            <a:pPr algn="just" eaLnBrk="1" hangingPunct="1"/>
            <a:r>
              <a:rPr lang="en-US" sz="2800" smtClean="0">
                <a:latin typeface="Arial" pitchFamily="34" charset="0"/>
                <a:cs typeface="Arial" pitchFamily="34" charset="0"/>
              </a:rPr>
              <a:t>Vùng client thường được gọi là </a:t>
            </a:r>
            <a:r>
              <a:rPr lang="en-US" sz="2800" smtClean="0">
                <a:solidFill>
                  <a:srgbClr val="3333FF"/>
                </a:solidFill>
                <a:latin typeface="Arial" pitchFamily="34" charset="0"/>
                <a:cs typeface="Arial" pitchFamily="34" charset="0"/>
              </a:rPr>
              <a:t>“workspace”</a:t>
            </a:r>
            <a:r>
              <a:rPr lang="en-US" sz="2800" smtClean="0">
                <a:latin typeface="Arial" pitchFamily="34" charset="0"/>
                <a:cs typeface="Arial" pitchFamily="34" charset="0"/>
              </a:rPr>
              <a:t> và không sử dụng trực tiếp để hiển thị output của chương trình.</a:t>
            </a:r>
          </a:p>
          <a:p>
            <a:pPr algn="just" eaLnBrk="1" hangingPunct="1"/>
            <a:r>
              <a:rPr lang="en-US" sz="2800" smtClean="0">
                <a:latin typeface="Arial" pitchFamily="34" charset="0"/>
                <a:cs typeface="Arial" pitchFamily="34" charset="0"/>
              </a:rPr>
              <a:t>Workspace có thể không chứa hay chứa nhiều cửa sổ con, mỗi cửa sổ con hiển thị một tài liệu.</a:t>
            </a:r>
          </a:p>
          <a:p>
            <a:pPr algn="just" eaLnBrk="1" hangingPunct="1"/>
            <a:r>
              <a:rPr lang="en-US" sz="2800" smtClean="0">
                <a:latin typeface="Arial" pitchFamily="34" charset="0"/>
                <a:cs typeface="Arial" pitchFamily="34" charset="0"/>
              </a:rPr>
              <a:t>Các cửa sổ con rất giống các cửa sổ ứng dụng bình thường và các cửa sổ ứng dụng chính của một chương trình MDI</a:t>
            </a:r>
          </a:p>
          <a:p>
            <a:pPr algn="just" eaLnBrk="1" hangingPunct="1"/>
            <a:r>
              <a:rPr lang="en-US" sz="2800" smtClean="0">
                <a:latin typeface="Arial" pitchFamily="34" charset="0"/>
                <a:cs typeface="Arial" pitchFamily="34" charset="0"/>
              </a:rPr>
              <a:t>Ở tại một thời điểm, chỉ một cửa sổ tài liệu được kích hoạt và nó xuất hiện trước tất cả các cửa sổ tài liệu khác.</a:t>
            </a:r>
          </a:p>
          <a:p>
            <a:pPr algn="just" eaLnBrk="1" hangingPunct="1"/>
            <a:r>
              <a:rPr lang="en-US" sz="2800" smtClean="0">
                <a:latin typeface="Arial" pitchFamily="34" charset="0"/>
                <a:cs typeface="Arial" pitchFamily="34" charset="0"/>
              </a:rPr>
              <a:t>Tất cả các cửa sổ tài liệu con được giới hạn bởi vùng workspace và không bao giờ xuất hiện bên ngoài cửa sổ ứng dụng.</a:t>
            </a:r>
          </a:p>
          <a:p>
            <a:pPr algn="just" eaLnBrk="1" hangingPunct="1"/>
            <a:endParaRPr lang="en-US" sz="2800" smtClean="0">
              <a:latin typeface="Arial" pitchFamily="34" charset="0"/>
              <a:cs typeface="Arial" pitchFamily="34" charset="0"/>
            </a:endParaRPr>
          </a:p>
        </p:txBody>
      </p:sp>
      <p:sp>
        <p:nvSpPr>
          <p:cNvPr id="3" name="TextBox 2"/>
          <p:cNvSpPr txBox="1"/>
          <p:nvPr/>
        </p:nvSpPr>
        <p:spPr>
          <a:xfrm>
            <a:off x="3962400" y="206514"/>
            <a:ext cx="1125629" cy="707886"/>
          </a:xfrm>
          <a:prstGeom prst="rect">
            <a:avLst/>
          </a:prstGeom>
          <a:noFill/>
        </p:spPr>
        <p:txBody>
          <a:bodyPr wrap="none" rtlCol="0">
            <a:spAutoFit/>
          </a:bodyPr>
          <a:lstStyle/>
          <a:p>
            <a:pPr algn="ctr"/>
            <a:r>
              <a:rPr lang="en-US" sz="4000" b="1" smtClean="0"/>
              <a:t>MDI</a:t>
            </a:r>
            <a:endParaRPr lang="en-US" sz="40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Các loại MDI</a:t>
            </a:r>
          </a:p>
        </p:txBody>
      </p:sp>
      <p:sp>
        <p:nvSpPr>
          <p:cNvPr id="13315" name="Content Placeholder 2"/>
          <p:cNvSpPr>
            <a:spLocks noGrp="1"/>
          </p:cNvSpPr>
          <p:nvPr>
            <p:ph idx="1"/>
          </p:nvPr>
        </p:nvSpPr>
        <p:spPr/>
        <p:txBody>
          <a:bodyPr/>
          <a:lstStyle/>
          <a:p>
            <a:r>
              <a:rPr lang="en-US" smtClean="0"/>
              <a:t>Document application</a:t>
            </a:r>
          </a:p>
          <a:p>
            <a:r>
              <a:rPr lang="en-US" smtClean="0"/>
              <a:t>Workspace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MDI</a:t>
            </a:r>
          </a:p>
        </p:txBody>
      </p:sp>
      <p:pic>
        <p:nvPicPr>
          <p:cNvPr id="14339" name="Picture 4"/>
          <p:cNvPicPr>
            <a:picLocks noChangeAspect="1" noChangeArrowheads="1"/>
          </p:cNvPicPr>
          <p:nvPr/>
        </p:nvPicPr>
        <p:blipFill>
          <a:blip r:embed="rId2"/>
          <a:srcRect/>
          <a:stretch>
            <a:fillRect/>
          </a:stretch>
        </p:blipFill>
        <p:spPr bwMode="auto">
          <a:xfrm>
            <a:off x="665163" y="1828800"/>
            <a:ext cx="3221037" cy="2667000"/>
          </a:xfrm>
          <a:prstGeom prst="rect">
            <a:avLst/>
          </a:prstGeom>
          <a:noFill/>
          <a:ln w="9525">
            <a:noFill/>
            <a:miter lim="800000"/>
            <a:headEnd/>
            <a:tailEnd/>
          </a:ln>
        </p:spPr>
      </p:pic>
      <p:pic>
        <p:nvPicPr>
          <p:cNvPr id="14340" name="Picture 5" descr="C:\books\2001\csphtp1\Frame Files\Power Point\ch13images\mdiFormMdi.tif"/>
          <p:cNvPicPr>
            <a:picLocks noChangeAspect="1" noChangeArrowheads="1"/>
          </p:cNvPicPr>
          <p:nvPr/>
        </p:nvPicPr>
        <p:blipFill>
          <a:blip r:embed="rId3"/>
          <a:srcRect/>
          <a:stretch>
            <a:fillRect/>
          </a:stretch>
        </p:blipFill>
        <p:spPr bwMode="auto">
          <a:xfrm>
            <a:off x="4648200" y="1828800"/>
            <a:ext cx="3316288" cy="2743200"/>
          </a:xfrm>
          <a:prstGeom prst="rect">
            <a:avLst/>
          </a:prstGeom>
          <a:noFill/>
          <a:ln w="9525">
            <a:noFill/>
            <a:miter lim="800000"/>
            <a:headEnd/>
            <a:tailEnd/>
          </a:ln>
        </p:spPr>
      </p:pic>
      <p:sp>
        <p:nvSpPr>
          <p:cNvPr id="14341" name="Text Box 6"/>
          <p:cNvSpPr txBox="1">
            <a:spLocks noChangeArrowheads="1"/>
          </p:cNvSpPr>
          <p:nvPr/>
        </p:nvSpPr>
        <p:spPr bwMode="auto">
          <a:xfrm>
            <a:off x="457200" y="4876800"/>
            <a:ext cx="3813175" cy="830263"/>
          </a:xfrm>
          <a:prstGeom prst="rect">
            <a:avLst/>
          </a:prstGeom>
          <a:noFill/>
          <a:ln w="9525">
            <a:noFill/>
            <a:miter lim="800000"/>
            <a:headEnd/>
            <a:tailEnd/>
          </a:ln>
        </p:spPr>
        <p:txBody>
          <a:bodyPr wrap="none">
            <a:spAutoFit/>
          </a:bodyPr>
          <a:lstStyle/>
          <a:p>
            <a:pPr algn="ctr" eaLnBrk="0" hangingPunct="0"/>
            <a:r>
              <a:rPr lang="en-US" sz="2400"/>
              <a:t>SDI</a:t>
            </a:r>
          </a:p>
          <a:p>
            <a:pPr algn="ctr" eaLnBrk="0" hangingPunct="0"/>
            <a:r>
              <a:rPr lang="en-US" sz="2400"/>
              <a:t>Single Document Interface</a:t>
            </a:r>
          </a:p>
        </p:txBody>
      </p:sp>
      <p:sp>
        <p:nvSpPr>
          <p:cNvPr id="14342" name="Text Box 7"/>
          <p:cNvSpPr txBox="1">
            <a:spLocks noChangeArrowheads="1"/>
          </p:cNvSpPr>
          <p:nvPr/>
        </p:nvSpPr>
        <p:spPr bwMode="auto">
          <a:xfrm>
            <a:off x="4572000" y="4884738"/>
            <a:ext cx="4019550" cy="830262"/>
          </a:xfrm>
          <a:prstGeom prst="rect">
            <a:avLst/>
          </a:prstGeom>
          <a:noFill/>
          <a:ln w="9525">
            <a:noFill/>
            <a:miter lim="800000"/>
            <a:headEnd/>
            <a:tailEnd/>
          </a:ln>
        </p:spPr>
        <p:txBody>
          <a:bodyPr wrap="none">
            <a:spAutoFit/>
          </a:bodyPr>
          <a:lstStyle/>
          <a:p>
            <a:pPr algn="ctr" eaLnBrk="0" hangingPunct="0"/>
            <a:r>
              <a:rPr lang="en-US" sz="2400"/>
              <a:t>MDI</a:t>
            </a:r>
          </a:p>
          <a:p>
            <a:pPr algn="ctr" eaLnBrk="0" hangingPunct="0"/>
            <a:r>
              <a:rPr lang="en-US" sz="2400"/>
              <a:t>Multiple Document Interface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MDI</a:t>
            </a:r>
          </a:p>
        </p:txBody>
      </p:sp>
      <p:pic>
        <p:nvPicPr>
          <p:cNvPr id="15363" name="Picture 3"/>
          <p:cNvPicPr>
            <a:picLocks noChangeAspect="1" noChangeArrowheads="1"/>
          </p:cNvPicPr>
          <p:nvPr/>
        </p:nvPicPr>
        <p:blipFill>
          <a:blip r:embed="rId2"/>
          <a:srcRect/>
          <a:stretch>
            <a:fillRect/>
          </a:stretch>
        </p:blipFill>
        <p:spPr bwMode="auto">
          <a:xfrm>
            <a:off x="754063" y="2209800"/>
            <a:ext cx="3979862" cy="2514600"/>
          </a:xfrm>
          <a:prstGeom prst="rect">
            <a:avLst/>
          </a:prstGeom>
          <a:noFill/>
          <a:ln w="9525">
            <a:noFill/>
            <a:miter lim="800000"/>
            <a:headEnd/>
            <a:tailEnd/>
          </a:ln>
        </p:spPr>
      </p:pic>
      <p:pic>
        <p:nvPicPr>
          <p:cNvPr id="15364" name="Picture 4" descr="C:\books\2001\csphtp1\Frame Files\Power Point\ch13images\mdiChildMaximized.tif"/>
          <p:cNvPicPr>
            <a:picLocks noChangeAspect="1" noChangeArrowheads="1"/>
          </p:cNvPicPr>
          <p:nvPr/>
        </p:nvPicPr>
        <p:blipFill>
          <a:blip r:embed="rId3"/>
          <a:srcRect/>
          <a:stretch>
            <a:fillRect/>
          </a:stretch>
        </p:blipFill>
        <p:spPr bwMode="auto">
          <a:xfrm>
            <a:off x="5029200" y="2209800"/>
            <a:ext cx="3979863" cy="2514600"/>
          </a:xfrm>
          <a:prstGeom prst="rect">
            <a:avLst/>
          </a:prstGeom>
          <a:noFill/>
          <a:ln w="9525">
            <a:noFill/>
            <a:miter lim="800000"/>
            <a:headEnd/>
            <a:tailEnd/>
          </a:ln>
        </p:spPr>
      </p:pic>
      <p:sp>
        <p:nvSpPr>
          <p:cNvPr id="15365" name="Rectangle 5"/>
          <p:cNvSpPr>
            <a:spLocks noChangeArrowheads="1"/>
          </p:cNvSpPr>
          <p:nvPr/>
        </p:nvSpPr>
        <p:spPr bwMode="auto">
          <a:xfrm>
            <a:off x="457200" y="1143000"/>
            <a:ext cx="4038600" cy="769938"/>
          </a:xfrm>
          <a:prstGeom prst="rect">
            <a:avLst/>
          </a:prstGeom>
          <a:noFill/>
          <a:ln w="9525">
            <a:noFill/>
            <a:miter lim="800000"/>
            <a:headEnd/>
            <a:tailEnd/>
          </a:ln>
        </p:spPr>
        <p:txBody>
          <a:bodyPr>
            <a:spAutoFit/>
          </a:bodyPr>
          <a:lstStyle/>
          <a:p>
            <a:r>
              <a:rPr lang="en-US" sz="2200" noProof="1">
                <a:latin typeface="AvantGarde"/>
              </a:rPr>
              <a:t>Parent’s icons: minimize, maximize and close</a:t>
            </a:r>
          </a:p>
        </p:txBody>
      </p:sp>
      <p:sp>
        <p:nvSpPr>
          <p:cNvPr id="15366" name="Rectangle 6"/>
          <p:cNvSpPr>
            <a:spLocks noChangeArrowheads="1"/>
          </p:cNvSpPr>
          <p:nvPr/>
        </p:nvSpPr>
        <p:spPr bwMode="auto">
          <a:xfrm>
            <a:off x="5181600" y="1066800"/>
            <a:ext cx="3810000" cy="769938"/>
          </a:xfrm>
          <a:prstGeom prst="rect">
            <a:avLst/>
          </a:prstGeom>
          <a:noFill/>
          <a:ln w="9525">
            <a:noFill/>
            <a:miter lim="800000"/>
            <a:headEnd/>
            <a:tailEnd/>
          </a:ln>
        </p:spPr>
        <p:txBody>
          <a:bodyPr>
            <a:spAutoFit/>
          </a:bodyPr>
          <a:lstStyle/>
          <a:p>
            <a:r>
              <a:rPr lang="en-US" sz="2200" noProof="1">
                <a:latin typeface="AvantGarde"/>
              </a:rPr>
              <a:t>Maximized child’s icons: minimize, restore and clos</a:t>
            </a:r>
            <a:r>
              <a:rPr lang="en-US" sz="2200">
                <a:latin typeface="AvantGarde"/>
              </a:rPr>
              <a:t>e</a:t>
            </a:r>
            <a:endParaRPr lang="en-US" sz="2200" noProof="1">
              <a:latin typeface="AvantGarde"/>
            </a:endParaRPr>
          </a:p>
        </p:txBody>
      </p:sp>
      <p:sp>
        <p:nvSpPr>
          <p:cNvPr id="15367" name="Rectangle 7"/>
          <p:cNvSpPr>
            <a:spLocks noChangeArrowheads="1"/>
          </p:cNvSpPr>
          <p:nvPr/>
        </p:nvSpPr>
        <p:spPr bwMode="auto">
          <a:xfrm>
            <a:off x="609600" y="5715000"/>
            <a:ext cx="4419600" cy="830263"/>
          </a:xfrm>
          <a:prstGeom prst="rect">
            <a:avLst/>
          </a:prstGeom>
          <a:noFill/>
          <a:ln w="9525">
            <a:noFill/>
            <a:miter lim="800000"/>
            <a:headEnd/>
            <a:tailEnd/>
          </a:ln>
        </p:spPr>
        <p:txBody>
          <a:bodyPr>
            <a:spAutoFit/>
          </a:bodyPr>
          <a:lstStyle/>
          <a:p>
            <a:r>
              <a:rPr lang="en-US" sz="2400" noProof="1">
                <a:latin typeface="AvantGarde"/>
              </a:rPr>
              <a:t>Minimized child’s icons: restore, maximize and close</a:t>
            </a:r>
          </a:p>
        </p:txBody>
      </p:sp>
      <p:sp>
        <p:nvSpPr>
          <p:cNvPr id="15368" name="Rectangle 8"/>
          <p:cNvSpPr>
            <a:spLocks noChangeArrowheads="1"/>
          </p:cNvSpPr>
          <p:nvPr/>
        </p:nvSpPr>
        <p:spPr bwMode="auto">
          <a:xfrm>
            <a:off x="5257800" y="5715000"/>
            <a:ext cx="3657600" cy="830263"/>
          </a:xfrm>
          <a:prstGeom prst="rect">
            <a:avLst/>
          </a:prstGeom>
          <a:noFill/>
          <a:ln w="9525">
            <a:noFill/>
            <a:miter lim="800000"/>
            <a:headEnd/>
            <a:tailEnd/>
          </a:ln>
        </p:spPr>
        <p:txBody>
          <a:bodyPr>
            <a:spAutoFit/>
          </a:bodyPr>
          <a:lstStyle/>
          <a:p>
            <a:r>
              <a:rPr lang="en-US" sz="2400" noProof="1">
                <a:latin typeface="AvantGarde"/>
              </a:rPr>
              <a:t>Parent’s title bar displays maximized child</a:t>
            </a:r>
          </a:p>
        </p:txBody>
      </p:sp>
      <p:sp>
        <p:nvSpPr>
          <p:cNvPr id="15369" name="Line 9"/>
          <p:cNvSpPr>
            <a:spLocks noChangeShapeType="1"/>
          </p:cNvSpPr>
          <p:nvPr/>
        </p:nvSpPr>
        <p:spPr bwMode="auto">
          <a:xfrm flipH="1" flipV="1">
            <a:off x="2438400" y="4572000"/>
            <a:ext cx="533400" cy="1143000"/>
          </a:xfrm>
          <a:prstGeom prst="line">
            <a:avLst/>
          </a:prstGeom>
          <a:noFill/>
          <a:ln w="9525">
            <a:solidFill>
              <a:schemeClr val="tx1"/>
            </a:solidFill>
            <a:round/>
            <a:headEnd/>
            <a:tailEnd type="triangle" w="med" len="med"/>
          </a:ln>
        </p:spPr>
        <p:txBody>
          <a:bodyPr/>
          <a:lstStyle/>
          <a:p>
            <a:endParaRPr lang="en-US"/>
          </a:p>
        </p:txBody>
      </p:sp>
      <p:sp>
        <p:nvSpPr>
          <p:cNvPr id="15370" name="Line 10"/>
          <p:cNvSpPr>
            <a:spLocks noChangeShapeType="1"/>
          </p:cNvSpPr>
          <p:nvPr/>
        </p:nvSpPr>
        <p:spPr bwMode="auto">
          <a:xfrm flipH="1" flipV="1">
            <a:off x="6248400" y="2438400"/>
            <a:ext cx="381000" cy="3352800"/>
          </a:xfrm>
          <a:prstGeom prst="line">
            <a:avLst/>
          </a:prstGeom>
          <a:noFill/>
          <a:ln w="9525">
            <a:solidFill>
              <a:schemeClr val="tx1"/>
            </a:solidFill>
            <a:round/>
            <a:headEnd/>
            <a:tailEnd type="triangle" w="med" len="med"/>
          </a:ln>
        </p:spPr>
        <p:txBody>
          <a:bodyPr/>
          <a:lstStyle/>
          <a:p>
            <a:endParaRPr lang="en-US"/>
          </a:p>
        </p:txBody>
      </p:sp>
      <p:sp>
        <p:nvSpPr>
          <p:cNvPr id="15371" name="Line 11"/>
          <p:cNvSpPr>
            <a:spLocks noChangeShapeType="1"/>
          </p:cNvSpPr>
          <p:nvPr/>
        </p:nvSpPr>
        <p:spPr bwMode="auto">
          <a:xfrm>
            <a:off x="2895600" y="1828800"/>
            <a:ext cx="1143000" cy="533400"/>
          </a:xfrm>
          <a:prstGeom prst="line">
            <a:avLst/>
          </a:prstGeom>
          <a:noFill/>
          <a:ln w="9525">
            <a:solidFill>
              <a:schemeClr val="tx1"/>
            </a:solidFill>
            <a:round/>
            <a:headEnd/>
            <a:tailEnd type="triangle" w="med" len="med"/>
          </a:ln>
        </p:spPr>
        <p:txBody>
          <a:bodyPr/>
          <a:lstStyle/>
          <a:p>
            <a:endParaRPr lang="en-US"/>
          </a:p>
        </p:txBody>
      </p:sp>
      <p:sp>
        <p:nvSpPr>
          <p:cNvPr id="15372" name="Line 12"/>
          <p:cNvSpPr>
            <a:spLocks noChangeShapeType="1"/>
          </p:cNvSpPr>
          <p:nvPr/>
        </p:nvSpPr>
        <p:spPr bwMode="auto">
          <a:xfrm>
            <a:off x="6324600" y="1752600"/>
            <a:ext cx="1905000" cy="838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0"/>
            <a:ext cx="8229600" cy="1143000"/>
          </a:xfrm>
        </p:spPr>
        <p:txBody>
          <a:bodyPr/>
          <a:lstStyle/>
          <a:p>
            <a:r>
              <a:rPr lang="en-US" smtClean="0"/>
              <a:t>MDI</a:t>
            </a:r>
          </a:p>
        </p:txBody>
      </p:sp>
      <p:sp>
        <p:nvSpPr>
          <p:cNvPr id="16" name="Slide Number Placeholder 2"/>
          <p:cNvSpPr>
            <a:spLocks noGrp="1"/>
          </p:cNvSpPr>
          <p:nvPr>
            <p:ph type="sldNum" sz="quarter" idx="12"/>
          </p:nvPr>
        </p:nvSpPr>
        <p:spPr>
          <a:xfrm>
            <a:off x="457200" y="6356350"/>
            <a:ext cx="2133600" cy="365125"/>
          </a:xfrm>
        </p:spPr>
        <p:txBody>
          <a:bodyPr/>
          <a:lstStyle/>
          <a:p>
            <a:pPr algn="l">
              <a:defRPr/>
            </a:pPr>
            <a:fld id="{AA81B67C-547F-42FF-9300-0D6EC5934D10}" type="slidenum">
              <a:rPr lang="en-US"/>
              <a:pPr algn="l">
                <a:defRPr/>
              </a:pPr>
              <a:t>16</a:t>
            </a:fld>
            <a:endParaRPr lang="en-US"/>
          </a:p>
        </p:txBody>
      </p:sp>
      <p:pic>
        <p:nvPicPr>
          <p:cNvPr id="16388" name="Picture 4" descr="C:\books\2001\csphtp1\Frame Files\Power Point\ch13images\mdiList_1.tif"/>
          <p:cNvPicPr>
            <a:picLocks noChangeAspect="1" noChangeArrowheads="1"/>
          </p:cNvPicPr>
          <p:nvPr/>
        </p:nvPicPr>
        <p:blipFill>
          <a:blip r:embed="rId2"/>
          <a:srcRect/>
          <a:stretch>
            <a:fillRect/>
          </a:stretch>
        </p:blipFill>
        <p:spPr bwMode="auto">
          <a:xfrm>
            <a:off x="762000" y="1219200"/>
            <a:ext cx="3124200" cy="2690813"/>
          </a:xfrm>
          <a:prstGeom prst="rect">
            <a:avLst/>
          </a:prstGeom>
          <a:noFill/>
          <a:ln w="9525">
            <a:noFill/>
            <a:miter lim="800000"/>
            <a:headEnd/>
            <a:tailEnd/>
          </a:ln>
        </p:spPr>
      </p:pic>
      <p:pic>
        <p:nvPicPr>
          <p:cNvPr id="16389" name="Picture 5" descr="C:\books\2001\csphtp1\Frame Files\Power Point\ch13images\mdiList_2.tif"/>
          <p:cNvPicPr>
            <a:picLocks noChangeAspect="1" noChangeArrowheads="1"/>
          </p:cNvPicPr>
          <p:nvPr/>
        </p:nvPicPr>
        <p:blipFill>
          <a:blip r:embed="rId3"/>
          <a:srcRect/>
          <a:stretch>
            <a:fillRect/>
          </a:stretch>
        </p:blipFill>
        <p:spPr bwMode="auto">
          <a:xfrm>
            <a:off x="4953000" y="1219200"/>
            <a:ext cx="3124200" cy="2690813"/>
          </a:xfrm>
          <a:prstGeom prst="rect">
            <a:avLst/>
          </a:prstGeom>
          <a:noFill/>
          <a:ln w="9525">
            <a:noFill/>
            <a:miter lim="800000"/>
            <a:headEnd/>
            <a:tailEnd/>
          </a:ln>
        </p:spPr>
      </p:pic>
      <p:pic>
        <p:nvPicPr>
          <p:cNvPr id="16390" name="Picture 6" descr="C:\books\2001\csphtp1\Frame Files\Power Point\ch13images\mdiList_3.tif"/>
          <p:cNvPicPr>
            <a:picLocks noChangeAspect="1" noChangeArrowheads="1"/>
          </p:cNvPicPr>
          <p:nvPr/>
        </p:nvPicPr>
        <p:blipFill>
          <a:blip r:embed="rId4"/>
          <a:srcRect/>
          <a:stretch>
            <a:fillRect/>
          </a:stretch>
        </p:blipFill>
        <p:spPr bwMode="auto">
          <a:xfrm>
            <a:off x="3429000" y="4038600"/>
            <a:ext cx="2220913" cy="1789113"/>
          </a:xfrm>
          <a:prstGeom prst="rect">
            <a:avLst/>
          </a:prstGeom>
          <a:noFill/>
          <a:ln w="9525">
            <a:noFill/>
            <a:miter lim="800000"/>
            <a:headEnd/>
            <a:tailEnd/>
          </a:ln>
        </p:spPr>
      </p:pic>
      <p:grpSp>
        <p:nvGrpSpPr>
          <p:cNvPr id="16391" name="Group 12"/>
          <p:cNvGrpSpPr>
            <a:grpSpLocks/>
          </p:cNvGrpSpPr>
          <p:nvPr/>
        </p:nvGrpSpPr>
        <p:grpSpPr bwMode="auto">
          <a:xfrm>
            <a:off x="457200" y="2057400"/>
            <a:ext cx="1933575" cy="2803525"/>
            <a:chOff x="384" y="912"/>
            <a:chExt cx="1218" cy="1766"/>
          </a:xfrm>
        </p:grpSpPr>
        <p:sp>
          <p:nvSpPr>
            <p:cNvPr id="16398" name="Rectangle 7"/>
            <p:cNvSpPr>
              <a:spLocks noChangeArrowheads="1"/>
            </p:cNvSpPr>
            <p:nvPr/>
          </p:nvSpPr>
          <p:spPr bwMode="auto">
            <a:xfrm>
              <a:off x="384" y="2352"/>
              <a:ext cx="1218" cy="326"/>
            </a:xfrm>
            <a:prstGeom prst="rect">
              <a:avLst/>
            </a:prstGeom>
            <a:noFill/>
            <a:ln w="9525">
              <a:noFill/>
              <a:miter lim="800000"/>
              <a:headEnd/>
              <a:tailEnd/>
            </a:ln>
          </p:spPr>
          <p:txBody>
            <a:bodyPr>
              <a:spAutoFit/>
            </a:bodyPr>
            <a:lstStyle/>
            <a:p>
              <a:r>
                <a:rPr lang="en-US" sz="1400" noProof="1">
                  <a:latin typeface="AvantGarde"/>
                </a:rPr>
                <a:t>Separator bar and child windows</a:t>
              </a:r>
            </a:p>
          </p:txBody>
        </p:sp>
        <p:sp>
          <p:nvSpPr>
            <p:cNvPr id="16399" name="Line 9"/>
            <p:cNvSpPr>
              <a:spLocks noChangeShapeType="1"/>
            </p:cNvSpPr>
            <p:nvPr/>
          </p:nvSpPr>
          <p:spPr bwMode="auto">
            <a:xfrm flipV="1">
              <a:off x="816" y="912"/>
              <a:ext cx="144" cy="1488"/>
            </a:xfrm>
            <a:prstGeom prst="line">
              <a:avLst/>
            </a:prstGeom>
            <a:noFill/>
            <a:ln w="9525">
              <a:solidFill>
                <a:schemeClr val="tx1"/>
              </a:solidFill>
              <a:round/>
              <a:headEnd/>
              <a:tailEnd type="triangle" w="med" len="med"/>
            </a:ln>
          </p:spPr>
          <p:txBody>
            <a:bodyPr/>
            <a:lstStyle/>
            <a:p>
              <a:endParaRPr lang="en-US"/>
            </a:p>
          </p:txBody>
        </p:sp>
      </p:grpSp>
      <p:grpSp>
        <p:nvGrpSpPr>
          <p:cNvPr id="16392" name="Group 14"/>
          <p:cNvGrpSpPr>
            <a:grpSpLocks/>
          </p:cNvGrpSpPr>
          <p:nvPr/>
        </p:nvGrpSpPr>
        <p:grpSpPr bwMode="auto">
          <a:xfrm>
            <a:off x="5181600" y="3505200"/>
            <a:ext cx="3429000" cy="1492250"/>
            <a:chOff x="3264" y="2208"/>
            <a:chExt cx="2160" cy="940"/>
          </a:xfrm>
        </p:grpSpPr>
        <p:sp>
          <p:nvSpPr>
            <p:cNvPr id="16395" name="Rectangle 8"/>
            <p:cNvSpPr>
              <a:spLocks noChangeArrowheads="1"/>
            </p:cNvSpPr>
            <p:nvPr/>
          </p:nvSpPr>
          <p:spPr bwMode="auto">
            <a:xfrm>
              <a:off x="3984" y="2688"/>
              <a:ext cx="1440" cy="460"/>
            </a:xfrm>
            <a:prstGeom prst="rect">
              <a:avLst/>
            </a:prstGeom>
            <a:noFill/>
            <a:ln w="9525">
              <a:noFill/>
              <a:miter lim="800000"/>
              <a:headEnd/>
              <a:tailEnd/>
            </a:ln>
          </p:spPr>
          <p:txBody>
            <a:bodyPr>
              <a:spAutoFit/>
            </a:bodyPr>
            <a:lstStyle/>
            <a:p>
              <a:r>
                <a:rPr lang="en-US" sz="1400" noProof="1">
                  <a:latin typeface="AvantGarde"/>
                </a:rPr>
                <a:t>9 or more child windows enables the </a:t>
              </a:r>
              <a:r>
                <a:rPr lang="en-US" sz="1400" b="1" noProof="1">
                  <a:latin typeface="Helvetica"/>
                </a:rPr>
                <a:t>More Windows...</a:t>
              </a:r>
              <a:r>
                <a:rPr lang="en-US" sz="1400" noProof="1">
                  <a:latin typeface="AvantGarde"/>
                </a:rPr>
                <a:t> option</a:t>
              </a:r>
            </a:p>
          </p:txBody>
        </p:sp>
        <p:sp>
          <p:nvSpPr>
            <p:cNvPr id="16396" name="Line 10"/>
            <p:cNvSpPr>
              <a:spLocks noChangeShapeType="1"/>
            </p:cNvSpPr>
            <p:nvPr/>
          </p:nvSpPr>
          <p:spPr bwMode="auto">
            <a:xfrm flipH="1">
              <a:off x="3264" y="2880"/>
              <a:ext cx="768" cy="96"/>
            </a:xfrm>
            <a:prstGeom prst="line">
              <a:avLst/>
            </a:prstGeom>
            <a:noFill/>
            <a:ln w="9525">
              <a:solidFill>
                <a:schemeClr val="tx1"/>
              </a:solidFill>
              <a:round/>
              <a:headEnd/>
              <a:tailEnd type="triangle" w="med" len="med"/>
            </a:ln>
          </p:spPr>
          <p:txBody>
            <a:bodyPr/>
            <a:lstStyle/>
            <a:p>
              <a:endParaRPr lang="en-US"/>
            </a:p>
          </p:txBody>
        </p:sp>
        <p:sp>
          <p:nvSpPr>
            <p:cNvPr id="16397" name="Line 11"/>
            <p:cNvSpPr>
              <a:spLocks noChangeShapeType="1"/>
            </p:cNvSpPr>
            <p:nvPr/>
          </p:nvSpPr>
          <p:spPr bwMode="auto">
            <a:xfrm flipH="1" flipV="1">
              <a:off x="3888" y="2208"/>
              <a:ext cx="384" cy="528"/>
            </a:xfrm>
            <a:prstGeom prst="line">
              <a:avLst/>
            </a:prstGeom>
            <a:noFill/>
            <a:ln w="9525">
              <a:solidFill>
                <a:schemeClr val="tx1"/>
              </a:solidFill>
              <a:round/>
              <a:headEnd/>
              <a:tailEnd type="triangle" w="med" len="med"/>
            </a:ln>
          </p:spPr>
          <p:txBody>
            <a:bodyPr/>
            <a:lstStyle/>
            <a:p>
              <a:endParaRPr lang="en-US"/>
            </a:p>
          </p:txBody>
        </p:sp>
      </p:grpSp>
      <p:sp>
        <p:nvSpPr>
          <p:cNvPr id="16393" name="Line 15"/>
          <p:cNvSpPr>
            <a:spLocks noChangeShapeType="1"/>
          </p:cNvSpPr>
          <p:nvPr/>
        </p:nvSpPr>
        <p:spPr bwMode="auto">
          <a:xfrm flipH="1" flipV="1">
            <a:off x="1900238" y="2513013"/>
            <a:ext cx="614362" cy="3354387"/>
          </a:xfrm>
          <a:prstGeom prst="line">
            <a:avLst/>
          </a:prstGeom>
          <a:noFill/>
          <a:ln w="9525">
            <a:solidFill>
              <a:schemeClr val="tx1"/>
            </a:solidFill>
            <a:round/>
            <a:headEnd/>
            <a:tailEnd type="triangle" w="med" len="med"/>
          </a:ln>
        </p:spPr>
        <p:txBody>
          <a:bodyPr>
            <a:spAutoFit/>
          </a:bodyPr>
          <a:lstStyle/>
          <a:p>
            <a:endParaRPr lang="en-US"/>
          </a:p>
        </p:txBody>
      </p:sp>
      <p:sp>
        <p:nvSpPr>
          <p:cNvPr id="16394" name="Text Box 16"/>
          <p:cNvSpPr txBox="1">
            <a:spLocks noChangeArrowheads="1"/>
          </p:cNvSpPr>
          <p:nvPr/>
        </p:nvSpPr>
        <p:spPr bwMode="auto">
          <a:xfrm>
            <a:off x="1600200" y="5867400"/>
            <a:ext cx="1722438" cy="336550"/>
          </a:xfrm>
          <a:prstGeom prst="rect">
            <a:avLst/>
          </a:prstGeom>
          <a:noFill/>
          <a:ln w="9525">
            <a:noFill/>
            <a:miter lim="800000"/>
            <a:headEnd/>
            <a:tailEnd/>
          </a:ln>
        </p:spPr>
        <p:txBody>
          <a:bodyPr wrap="none">
            <a:spAutoFit/>
          </a:bodyPr>
          <a:lstStyle/>
          <a:p>
            <a:pPr eaLnBrk="0" hangingPunct="0"/>
            <a:r>
              <a:rPr lang="en-US"/>
              <a:t>Child windows 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srcRect/>
          <a:stretch>
            <a:fillRect/>
          </a:stretch>
        </p:blipFill>
        <p:spPr bwMode="auto">
          <a:xfrm>
            <a:off x="533400" y="152400"/>
            <a:ext cx="3429000" cy="2947988"/>
          </a:xfrm>
          <a:prstGeom prst="rect">
            <a:avLst/>
          </a:prstGeom>
          <a:noFill/>
          <a:ln w="9525">
            <a:noFill/>
            <a:miter lim="800000"/>
            <a:headEnd/>
            <a:tailEnd/>
          </a:ln>
        </p:spPr>
      </p:pic>
      <p:pic>
        <p:nvPicPr>
          <p:cNvPr id="17411" name="Picture 5" descr="C:\books\2001\csphtp1\Frame Files\Power Point\ch13images\mdiLayoutCascade.tif"/>
          <p:cNvPicPr>
            <a:picLocks noChangeAspect="1" noChangeArrowheads="1"/>
          </p:cNvPicPr>
          <p:nvPr/>
        </p:nvPicPr>
        <p:blipFill>
          <a:blip r:embed="rId3"/>
          <a:srcRect/>
          <a:stretch>
            <a:fillRect/>
          </a:stretch>
        </p:blipFill>
        <p:spPr bwMode="auto">
          <a:xfrm>
            <a:off x="5181600" y="152400"/>
            <a:ext cx="3429000" cy="2947988"/>
          </a:xfrm>
          <a:prstGeom prst="rect">
            <a:avLst/>
          </a:prstGeom>
          <a:noFill/>
          <a:ln w="9525">
            <a:noFill/>
            <a:miter lim="800000"/>
            <a:headEnd/>
            <a:tailEnd/>
          </a:ln>
        </p:spPr>
      </p:pic>
      <p:sp>
        <p:nvSpPr>
          <p:cNvPr id="17412" name="Text Box 6"/>
          <p:cNvSpPr txBox="1">
            <a:spLocks noChangeArrowheads="1"/>
          </p:cNvSpPr>
          <p:nvPr/>
        </p:nvSpPr>
        <p:spPr bwMode="auto">
          <a:xfrm>
            <a:off x="914400" y="3124200"/>
            <a:ext cx="1838325" cy="369888"/>
          </a:xfrm>
          <a:prstGeom prst="rect">
            <a:avLst/>
          </a:prstGeom>
          <a:noFill/>
          <a:ln w="9525">
            <a:noFill/>
            <a:miter lim="800000"/>
            <a:headEnd/>
            <a:tailEnd/>
          </a:ln>
        </p:spPr>
        <p:txBody>
          <a:bodyPr wrap="none">
            <a:spAutoFit/>
          </a:bodyPr>
          <a:lstStyle/>
          <a:p>
            <a:r>
              <a:rPr lang="en-US" b="1">
                <a:latin typeface="Courier New" pitchFamily="49" charset="0"/>
              </a:rPr>
              <a:t>ArrangeIcons</a:t>
            </a:r>
          </a:p>
        </p:txBody>
      </p:sp>
      <p:sp>
        <p:nvSpPr>
          <p:cNvPr id="17413" name="Text Box 7"/>
          <p:cNvSpPr txBox="1">
            <a:spLocks noChangeArrowheads="1"/>
          </p:cNvSpPr>
          <p:nvPr/>
        </p:nvSpPr>
        <p:spPr bwMode="auto">
          <a:xfrm>
            <a:off x="6172200" y="3200400"/>
            <a:ext cx="1149350" cy="369888"/>
          </a:xfrm>
          <a:prstGeom prst="rect">
            <a:avLst/>
          </a:prstGeom>
          <a:noFill/>
          <a:ln w="9525">
            <a:noFill/>
            <a:miter lim="800000"/>
            <a:headEnd/>
            <a:tailEnd/>
          </a:ln>
        </p:spPr>
        <p:txBody>
          <a:bodyPr wrap="none">
            <a:spAutoFit/>
          </a:bodyPr>
          <a:lstStyle/>
          <a:p>
            <a:r>
              <a:rPr lang="en-US" b="1">
                <a:latin typeface="Courier New" pitchFamily="49" charset="0"/>
              </a:rPr>
              <a:t>Cascade</a:t>
            </a:r>
          </a:p>
        </p:txBody>
      </p:sp>
      <p:pic>
        <p:nvPicPr>
          <p:cNvPr id="17414" name="Picture 4" descr="C:\books\2001\csphtp1\Frame Files\Power Point\ch13images\mdiLayoutTileH.tif"/>
          <p:cNvPicPr>
            <a:picLocks noChangeAspect="1" noChangeArrowheads="1"/>
          </p:cNvPicPr>
          <p:nvPr/>
        </p:nvPicPr>
        <p:blipFill>
          <a:blip r:embed="rId4"/>
          <a:srcRect/>
          <a:stretch>
            <a:fillRect/>
          </a:stretch>
        </p:blipFill>
        <p:spPr bwMode="auto">
          <a:xfrm>
            <a:off x="457200" y="3581400"/>
            <a:ext cx="3190875" cy="2743200"/>
          </a:xfrm>
          <a:prstGeom prst="rect">
            <a:avLst/>
          </a:prstGeom>
          <a:noFill/>
          <a:ln w="9525">
            <a:noFill/>
            <a:miter lim="800000"/>
            <a:headEnd/>
            <a:tailEnd/>
          </a:ln>
        </p:spPr>
      </p:pic>
      <p:pic>
        <p:nvPicPr>
          <p:cNvPr id="17415" name="Picture 5" descr="C:\books\2001\csphtp1\Frame Files\Power Point\ch13images\mdiLayoutTileV.tif"/>
          <p:cNvPicPr>
            <a:picLocks noChangeAspect="1" noChangeArrowheads="1"/>
          </p:cNvPicPr>
          <p:nvPr/>
        </p:nvPicPr>
        <p:blipFill>
          <a:blip r:embed="rId5"/>
          <a:srcRect/>
          <a:stretch>
            <a:fillRect/>
          </a:stretch>
        </p:blipFill>
        <p:spPr bwMode="auto">
          <a:xfrm>
            <a:off x="5181600" y="3505200"/>
            <a:ext cx="3190875" cy="2743200"/>
          </a:xfrm>
          <a:prstGeom prst="rect">
            <a:avLst/>
          </a:prstGeom>
          <a:noFill/>
          <a:ln w="9525">
            <a:noFill/>
            <a:miter lim="800000"/>
            <a:headEnd/>
            <a:tailEnd/>
          </a:ln>
        </p:spPr>
      </p:pic>
      <p:sp>
        <p:nvSpPr>
          <p:cNvPr id="17416" name="Text Box 6"/>
          <p:cNvSpPr txBox="1">
            <a:spLocks noChangeArrowheads="1"/>
          </p:cNvSpPr>
          <p:nvPr/>
        </p:nvSpPr>
        <p:spPr bwMode="auto">
          <a:xfrm>
            <a:off x="1066800" y="6400800"/>
            <a:ext cx="2286000" cy="369888"/>
          </a:xfrm>
          <a:prstGeom prst="rect">
            <a:avLst/>
          </a:prstGeom>
          <a:noFill/>
          <a:ln w="9525">
            <a:noFill/>
            <a:miter lim="800000"/>
            <a:headEnd/>
            <a:tailEnd/>
          </a:ln>
        </p:spPr>
        <p:txBody>
          <a:bodyPr>
            <a:spAutoFit/>
          </a:bodyPr>
          <a:lstStyle/>
          <a:p>
            <a:r>
              <a:rPr lang="en-US" b="1">
                <a:latin typeface="Courier New" pitchFamily="49" charset="0"/>
              </a:rPr>
              <a:t>TileHorizontal</a:t>
            </a:r>
          </a:p>
        </p:txBody>
      </p:sp>
      <p:sp>
        <p:nvSpPr>
          <p:cNvPr id="17417" name="Text Box 7"/>
          <p:cNvSpPr txBox="1">
            <a:spLocks noChangeArrowheads="1"/>
          </p:cNvSpPr>
          <p:nvPr/>
        </p:nvSpPr>
        <p:spPr bwMode="auto">
          <a:xfrm>
            <a:off x="5486400" y="6324600"/>
            <a:ext cx="2209800" cy="369888"/>
          </a:xfrm>
          <a:prstGeom prst="rect">
            <a:avLst/>
          </a:prstGeom>
          <a:noFill/>
          <a:ln w="9525">
            <a:noFill/>
            <a:miter lim="800000"/>
            <a:headEnd/>
            <a:tailEnd/>
          </a:ln>
        </p:spPr>
        <p:txBody>
          <a:bodyPr>
            <a:spAutoFit/>
          </a:bodyPr>
          <a:lstStyle/>
          <a:p>
            <a:r>
              <a:rPr lang="en-US" b="1">
                <a:latin typeface="Courier New" pitchFamily="49" charset="0"/>
              </a:rPr>
              <a:t>TileVertical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MDI trên .NET</a:t>
            </a:r>
            <a:endParaRPr lang="en-US"/>
          </a:p>
        </p:txBody>
      </p:sp>
      <p:sp>
        <p:nvSpPr>
          <p:cNvPr id="19458" name="Content Placeholder 2"/>
          <p:cNvSpPr>
            <a:spLocks noGrp="1"/>
          </p:cNvSpPr>
          <p:nvPr>
            <p:ph idx="1"/>
          </p:nvPr>
        </p:nvSpPr>
        <p:spPr/>
        <p:txBody>
          <a:bodyPr/>
          <a:lstStyle/>
          <a:p>
            <a:r>
              <a:rPr lang="en-US" sz="3600" smtClean="0">
                <a:latin typeface="Times New Roman" pitchFamily="18" charset="0"/>
                <a:cs typeface="Times New Roman" pitchFamily="18" charset="0"/>
              </a:rPr>
              <a:t>Trên .NET, việc phân biệt các cửa sổ bình thường và cửa sổ MDI không thật rõ ràng.</a:t>
            </a:r>
          </a:p>
          <a:p>
            <a:r>
              <a:rPr lang="en-US" sz="3600" smtClean="0">
                <a:latin typeface="Times New Roman" pitchFamily="18" charset="0"/>
                <a:cs typeface="Times New Roman" pitchFamily="18" charset="0"/>
              </a:rPr>
              <a:t>Có thể biến đổi bất cứ cửa sổ nào thành cửa sổ MDI Parent bằng cách đặt</a:t>
            </a:r>
          </a:p>
          <a:p>
            <a:pPr>
              <a:buFont typeface="Arial" pitchFamily="34" charset="0"/>
              <a:buNone/>
            </a:pPr>
            <a:r>
              <a:rPr lang="en-US" sz="3600" smtClean="0">
                <a:latin typeface="Times New Roman" pitchFamily="18" charset="0"/>
                <a:cs typeface="Times New Roman" pitchFamily="18" charset="0"/>
              </a:rPr>
              <a:t>			this.IsMdiContainer = true;</a:t>
            </a:r>
          </a:p>
          <a:p>
            <a:pPr>
              <a:buFont typeface="Arial" pitchFamily="34" charset="0"/>
              <a:buNone/>
            </a:pPr>
            <a:endParaRPr lang="en-US" sz="3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MDI trên .NET</a:t>
            </a:r>
            <a:endParaRPr lang="en-US"/>
          </a:p>
        </p:txBody>
      </p:sp>
      <p:sp>
        <p:nvSpPr>
          <p:cNvPr id="20482" name="Content Placeholder 2"/>
          <p:cNvSpPr>
            <a:spLocks noGrp="1"/>
          </p:cNvSpPr>
          <p:nvPr>
            <p:ph idx="1"/>
          </p:nvPr>
        </p:nvSpPr>
        <p:spPr/>
        <p:txBody>
          <a:bodyPr>
            <a:normAutofit lnSpcReduction="10000"/>
          </a:bodyPr>
          <a:lstStyle/>
          <a:p>
            <a:r>
              <a:rPr lang="en-US" sz="3600" smtClean="0">
                <a:latin typeface="Times New Roman" pitchFamily="18" charset="0"/>
                <a:cs typeface="Times New Roman" pitchFamily="18" charset="0"/>
              </a:rPr>
              <a:t>Khi được hiển thị như là một MDI container, biểu mẫu sẽ trở thành màu xám.</a:t>
            </a:r>
          </a:p>
          <a:p>
            <a:r>
              <a:rPr lang="en-US" sz="3600" smtClean="0">
                <a:latin typeface="Times New Roman" pitchFamily="18" charset="0"/>
                <a:cs typeface="Times New Roman" pitchFamily="18" charset="0"/>
              </a:rPr>
              <a:t>Muốn thêm một cửa sổ mới như là một MDI Child, chỉ cần đặt thuộc tính MDI Parent của biểu mẩu Child trong hàm Parent_Load()</a:t>
            </a:r>
          </a:p>
          <a:p>
            <a:pPr>
              <a:buFont typeface="Arial" pitchFamily="34" charset="0"/>
              <a:buNone/>
            </a:pPr>
            <a:r>
              <a:rPr lang="en-US" sz="36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smtClean="0">
                <a:latin typeface="Times New Roman" pitchFamily="18" charset="0"/>
                <a:cs typeface="Times New Roman" pitchFamily="18" charset="0"/>
              </a:rPr>
              <a:t>Tổng quát</a:t>
            </a:r>
          </a:p>
        </p:txBody>
      </p:sp>
      <p:sp>
        <p:nvSpPr>
          <p:cNvPr id="3075"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Phần lớn các ứng dụng của Windows đều rơi vào một trong 3 loại sau:</a:t>
            </a:r>
          </a:p>
          <a:p>
            <a:pPr lvl="1" eaLnBrk="1" hangingPunct="1">
              <a:buFont typeface="Wingdings" pitchFamily="2" charset="2"/>
              <a:buChar char="Ø"/>
            </a:pPr>
            <a:r>
              <a:rPr lang="en-US" smtClean="0">
                <a:latin typeface="Times New Roman" pitchFamily="18" charset="0"/>
                <a:cs typeface="Times New Roman" pitchFamily="18" charset="0"/>
              </a:rPr>
              <a:t> Single Document Interfaces (SDI)</a:t>
            </a:r>
          </a:p>
          <a:p>
            <a:pPr lvl="1" eaLnBrk="1" hangingPunct="1">
              <a:buFont typeface="Wingdings" pitchFamily="2" charset="2"/>
              <a:buChar char="Ø"/>
            </a:pPr>
            <a:r>
              <a:rPr lang="en-US" smtClean="0">
                <a:latin typeface="Times New Roman" pitchFamily="18" charset="0"/>
                <a:cs typeface="Times New Roman" pitchFamily="18" charset="0"/>
              </a:rPr>
              <a:t> Explorer Interfaces</a:t>
            </a:r>
          </a:p>
          <a:p>
            <a:pPr lvl="1" eaLnBrk="1" hangingPunct="1">
              <a:buFont typeface="Wingdings" pitchFamily="2" charset="2"/>
              <a:buChar char="Ø"/>
            </a:pPr>
            <a:r>
              <a:rPr lang="en-US" smtClean="0">
                <a:latin typeface="Times New Roman" pitchFamily="18" charset="0"/>
                <a:cs typeface="Times New Roman" pitchFamily="18" charset="0"/>
              </a:rPr>
              <a:t> Multiple Document Interfaces (MDI)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MDI trên .NET</a:t>
            </a:r>
            <a:endParaRPr lang="en-US"/>
          </a:p>
        </p:txBody>
      </p:sp>
      <p:sp>
        <p:nvSpPr>
          <p:cNvPr id="21506" name="Content Placeholder 2"/>
          <p:cNvSpPr>
            <a:spLocks noGrp="1"/>
          </p:cNvSpPr>
          <p:nvPr>
            <p:ph idx="1"/>
          </p:nvPr>
        </p:nvSpPr>
        <p:spPr/>
        <p:txBody>
          <a:bodyPr/>
          <a:lstStyle/>
          <a:p>
            <a:pPr>
              <a:buFont typeface="Arial" pitchFamily="34" charset="0"/>
              <a:buNone/>
            </a:pPr>
            <a:r>
              <a:rPr lang="en-US" smtClean="0">
                <a:latin typeface="Times New Roman" pitchFamily="18" charset="0"/>
                <a:cs typeface="Times New Roman" pitchFamily="18" charset="0"/>
              </a:rPr>
              <a:t>private void Parent_Load (object sender, System.EventArgs e)</a:t>
            </a:r>
          </a:p>
          <a:p>
            <a:pPr>
              <a:buFont typeface="Arial" pitchFamily="34" charset="0"/>
              <a:buNone/>
            </a:pPr>
            <a:r>
              <a:rPr lang="en-US" smtClean="0">
                <a:latin typeface="Times New Roman" pitchFamily="18" charset="0"/>
                <a:cs typeface="Times New Roman" pitchFamily="18" charset="0"/>
              </a:rPr>
              <a:t>{</a:t>
            </a:r>
          </a:p>
          <a:p>
            <a:pPr>
              <a:buFont typeface="Arial" pitchFamily="34" charset="0"/>
              <a:buNone/>
            </a:pPr>
            <a:r>
              <a:rPr lang="en-US" smtClean="0">
                <a:latin typeface="Times New Roman" pitchFamily="18" charset="0"/>
                <a:cs typeface="Times New Roman" pitchFamily="18" charset="0"/>
              </a:rPr>
              <a:t>	Child frmChild = new Child();</a:t>
            </a:r>
          </a:p>
          <a:p>
            <a:pPr>
              <a:buFont typeface="Arial" pitchFamily="34" charset="0"/>
              <a:buNone/>
            </a:pPr>
            <a:r>
              <a:rPr lang="en-US" smtClean="0">
                <a:latin typeface="Times New Roman" pitchFamily="18" charset="0"/>
                <a:cs typeface="Times New Roman" pitchFamily="18" charset="0"/>
              </a:rPr>
              <a:t>	</a:t>
            </a:r>
            <a:r>
              <a:rPr lang="en-US" b="1" smtClean="0">
                <a:latin typeface="Times New Roman" pitchFamily="18" charset="0"/>
                <a:cs typeface="Times New Roman" pitchFamily="18" charset="0"/>
              </a:rPr>
              <a:t>frmChild.MdiParent = this;</a:t>
            </a:r>
          </a:p>
          <a:p>
            <a:pPr>
              <a:buFont typeface="Arial" pitchFamily="34" charset="0"/>
              <a:buNone/>
            </a:pPr>
            <a:r>
              <a:rPr lang="en-US" smtClean="0">
                <a:latin typeface="Times New Roman" pitchFamily="18" charset="0"/>
                <a:cs typeface="Times New Roman" pitchFamily="18" charset="0"/>
              </a:rPr>
              <a:t>	frmChild.Show();</a:t>
            </a:r>
          </a:p>
          <a:p>
            <a:pPr>
              <a:buFont typeface="Arial" pitchFamily="34" charset="0"/>
              <a:buNone/>
            </a:pPr>
            <a:r>
              <a:rPr lang="en-US"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smtClean="0">
                <a:latin typeface="Times New Roman" pitchFamily="18" charset="0"/>
                <a:cs typeface="Times New Roman" pitchFamily="18" charset="0"/>
              </a:rPr>
              <a:t>Minh hoạ MDI Form</a:t>
            </a:r>
          </a:p>
        </p:txBody>
      </p:sp>
      <p:pic>
        <p:nvPicPr>
          <p:cNvPr id="22531" name="Content Placeholder 3" descr="Hinh1.jpg"/>
          <p:cNvPicPr>
            <a:picLocks noGrp="1" noChangeAspect="1"/>
          </p:cNvPicPr>
          <p:nvPr>
            <p:ph idx="1"/>
          </p:nvPr>
        </p:nvPicPr>
        <p:blipFill>
          <a:blip r:embed="rId2"/>
          <a:stretch>
            <a:fillRect/>
          </a:stretch>
        </p:blipFill>
        <p:spPr>
          <a:xfrm>
            <a:off x="1519360" y="1600200"/>
            <a:ext cx="6105280" cy="452596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1143000"/>
          </a:xfrm>
        </p:spPr>
        <p:txBody>
          <a:bodyPr/>
          <a:lstStyle/>
          <a:p>
            <a:pPr eaLnBrk="1" hangingPunct="1"/>
            <a:r>
              <a:rPr lang="en-US" smtClean="0">
                <a:solidFill>
                  <a:srgbClr val="3333FF"/>
                </a:solidFill>
                <a:latin typeface="Times New Roman" pitchFamily="18" charset="0"/>
                <a:cs typeface="Times New Roman" pitchFamily="18" charset="0"/>
              </a:rPr>
              <a:t>Các lớp thường dùng</a:t>
            </a:r>
          </a:p>
        </p:txBody>
      </p:sp>
      <p:graphicFrame>
        <p:nvGraphicFramePr>
          <p:cNvPr id="4" name="Content Placeholder 3"/>
          <p:cNvGraphicFramePr>
            <a:graphicFrameLocks noGrp="1"/>
          </p:cNvGraphicFramePr>
          <p:nvPr>
            <p:ph idx="1"/>
          </p:nvPr>
        </p:nvGraphicFramePr>
        <p:xfrm>
          <a:off x="152400" y="944563"/>
          <a:ext cx="8839200" cy="5608320"/>
        </p:xfrm>
        <a:graphic>
          <a:graphicData uri="http://schemas.openxmlformats.org/drawingml/2006/table">
            <a:tbl>
              <a:tblPr firstRow="1" bandRow="1">
                <a:tableStyleId>{5C22544A-7EE6-4342-B048-85BDC9FD1C3A}</a:tableStyleId>
              </a:tblPr>
              <a:tblGrid>
                <a:gridCol w="1227666"/>
                <a:gridCol w="1309512"/>
                <a:gridCol w="1964266"/>
                <a:gridCol w="4337756"/>
              </a:tblGrid>
              <a:tr h="370840">
                <a:tc>
                  <a:txBody>
                    <a:bodyPr/>
                    <a:lstStyle/>
                    <a:p>
                      <a:pPr algn="ctr"/>
                      <a:r>
                        <a:rPr lang="en-US" sz="2000" dirty="0" err="1" smtClean="0">
                          <a:solidFill>
                            <a:srgbClr val="FFFF00"/>
                          </a:solidFill>
                          <a:latin typeface="Times New Roman" pitchFamily="18" charset="0"/>
                          <a:cs typeface="Times New Roman" pitchFamily="18" charset="0"/>
                        </a:rPr>
                        <a:t>Lớp</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Loại</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Tên</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Mô</a:t>
                      </a:r>
                      <a:r>
                        <a:rPr lang="en-US" sz="2000" baseline="0" dirty="0" smtClean="0">
                          <a:solidFill>
                            <a:srgbClr val="FFFF00"/>
                          </a:solidFill>
                          <a:latin typeface="Times New Roman" pitchFamily="18" charset="0"/>
                          <a:cs typeface="Times New Roman" pitchFamily="18" charset="0"/>
                        </a:rPr>
                        <a:t> </a:t>
                      </a:r>
                      <a:r>
                        <a:rPr lang="en-US" sz="2000" baseline="0" dirty="0" err="1" smtClean="0">
                          <a:solidFill>
                            <a:srgbClr val="FFFF00"/>
                          </a:solidFill>
                          <a:latin typeface="Times New Roman" pitchFamily="18" charset="0"/>
                          <a:cs typeface="Times New Roman" pitchFamily="18" charset="0"/>
                        </a:rPr>
                        <a:t>tả</a:t>
                      </a:r>
                      <a:endParaRPr lang="en-US" sz="2000" dirty="0">
                        <a:solidFill>
                          <a:srgbClr val="FFFF00"/>
                        </a:solidFill>
                        <a:latin typeface="Times New Roman" pitchFamily="18" charset="0"/>
                        <a:cs typeface="Times New Roman" pitchFamily="18" charset="0"/>
                      </a:endParaRPr>
                    </a:p>
                  </a:txBody>
                  <a:tcPr/>
                </a:tc>
              </a:tr>
              <a:tr h="370840">
                <a:tc>
                  <a:txBody>
                    <a:bodyPr/>
                    <a:lstStyle/>
                    <a:p>
                      <a:r>
                        <a:rPr lang="en-US" sz="2000" b="1" dirty="0" smtClean="0">
                          <a:solidFill>
                            <a:srgbClr val="FF0000"/>
                          </a:solidFill>
                          <a:latin typeface="Times New Roman" pitchFamily="18" charset="0"/>
                          <a:cs typeface="Times New Roman" pitchFamily="18" charset="0"/>
                        </a:rPr>
                        <a:t>Form</a:t>
                      </a:r>
                      <a:endParaRPr lang="en-US" sz="2000" b="1"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Properties</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ActiveMdiChild</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a:t>
                      </a:r>
                      <a:r>
                        <a:rPr lang="en-US" sz="2000" baseline="0" dirty="0" smtClean="0">
                          <a:solidFill>
                            <a:srgbClr val="3333FF"/>
                          </a:solidFill>
                          <a:latin typeface="Times New Roman" pitchFamily="18" charset="0"/>
                          <a:cs typeface="Times New Roman" pitchFamily="18" charset="0"/>
                        </a:rPr>
                        <a:t> the MDI child window that is currently active.</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IsMdiChid</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whether the form is an MDI</a:t>
                      </a:r>
                      <a:r>
                        <a:rPr lang="en-US" sz="2000" baseline="0" dirty="0" smtClean="0">
                          <a:solidFill>
                            <a:srgbClr val="3333FF"/>
                          </a:solidFill>
                          <a:latin typeface="Times New Roman" pitchFamily="18" charset="0"/>
                          <a:cs typeface="Times New Roman" pitchFamily="18" charset="0"/>
                        </a:rPr>
                        <a:t> child.</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IsMdiContainer</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whether the form is an MDI</a:t>
                      </a:r>
                      <a:r>
                        <a:rPr lang="en-US" sz="2000" baseline="0" dirty="0" smtClean="0">
                          <a:solidFill>
                            <a:srgbClr val="3333FF"/>
                          </a:solidFill>
                          <a:latin typeface="Times New Roman" pitchFamily="18" charset="0"/>
                          <a:cs typeface="Times New Roman" pitchFamily="18" charset="0"/>
                        </a:rPr>
                        <a:t> container form</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MdiChildren</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the set of MDI children</a:t>
                      </a:r>
                      <a:r>
                        <a:rPr lang="en-US" sz="2000" baseline="0" dirty="0" smtClean="0">
                          <a:solidFill>
                            <a:srgbClr val="3333FF"/>
                          </a:solidFill>
                          <a:latin typeface="Times New Roman" pitchFamily="18" charset="0"/>
                          <a:cs typeface="Times New Roman" pitchFamily="18" charset="0"/>
                        </a:rPr>
                        <a:t> contained by this form as an array of </a:t>
                      </a:r>
                      <a:r>
                        <a:rPr lang="en-US" sz="2000" i="1" baseline="0" dirty="0" smtClean="0">
                          <a:solidFill>
                            <a:srgbClr val="3333FF"/>
                          </a:solidFill>
                          <a:latin typeface="Times New Roman" pitchFamily="18" charset="0"/>
                          <a:cs typeface="Times New Roman" pitchFamily="18" charset="0"/>
                        </a:rPr>
                        <a:t>Form</a:t>
                      </a:r>
                      <a:r>
                        <a:rPr lang="en-US" sz="2000" baseline="0" dirty="0" smtClean="0">
                          <a:solidFill>
                            <a:srgbClr val="3333FF"/>
                          </a:solidFill>
                          <a:latin typeface="Times New Roman" pitchFamily="18" charset="0"/>
                          <a:cs typeface="Times New Roman" pitchFamily="18" charset="0"/>
                        </a:rPr>
                        <a:t> object.</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MdiParent</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a:t>
                      </a:r>
                      <a:r>
                        <a:rPr lang="en-US" sz="2000" baseline="0" dirty="0" smtClean="0">
                          <a:solidFill>
                            <a:srgbClr val="3333FF"/>
                          </a:solidFill>
                          <a:latin typeface="Times New Roman" pitchFamily="18" charset="0"/>
                          <a:cs typeface="Times New Roman" pitchFamily="18" charset="0"/>
                        </a:rPr>
                        <a:t> or sets the MDI container for this form. If set, then this form is an MDI child form.</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MergedMenu</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a:t>
                      </a:r>
                      <a:r>
                        <a:rPr lang="en-US" sz="2000" baseline="0" dirty="0" smtClean="0">
                          <a:solidFill>
                            <a:srgbClr val="3333FF"/>
                          </a:solidFill>
                          <a:latin typeface="Times New Roman" pitchFamily="18" charset="0"/>
                          <a:cs typeface="Times New Roman" pitchFamily="18" charset="0"/>
                        </a:rPr>
                        <a:t> the </a:t>
                      </a:r>
                      <a:r>
                        <a:rPr lang="en-US" sz="2000" i="1" baseline="0" dirty="0" err="1" smtClean="0">
                          <a:solidFill>
                            <a:srgbClr val="3333FF"/>
                          </a:solidFill>
                          <a:latin typeface="Times New Roman" pitchFamily="18" charset="0"/>
                          <a:cs typeface="Times New Roman" pitchFamily="18" charset="0"/>
                        </a:rPr>
                        <a:t>MainMenu</a:t>
                      </a:r>
                      <a:r>
                        <a:rPr lang="en-US" sz="2000" baseline="0" dirty="0" smtClean="0">
                          <a:solidFill>
                            <a:srgbClr val="3333FF"/>
                          </a:solidFill>
                          <a:latin typeface="Times New Roman" pitchFamily="18" charset="0"/>
                          <a:cs typeface="Times New Roman" pitchFamily="18" charset="0"/>
                        </a:rPr>
                        <a:t> object representing the current merged menu for an MDI container form</a:t>
                      </a:r>
                      <a:endParaRPr lang="en-US" sz="2000" dirty="0">
                        <a:solidFill>
                          <a:srgbClr val="3333FF"/>
                        </a:solidFill>
                        <a:latin typeface="Times New Roman" pitchFamily="18" charset="0"/>
                        <a:cs typeface="Times New Roman" pitchFamily="18" charset="0"/>
                      </a:endParaRPr>
                    </a:p>
                  </a:txBody>
                  <a:tcPr/>
                </a:tc>
              </a:tr>
              <a:tr h="370840">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Methods</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LayoutMdi</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Arranges</a:t>
                      </a:r>
                      <a:r>
                        <a:rPr lang="en-US" sz="2000" baseline="0" dirty="0" smtClean="0">
                          <a:solidFill>
                            <a:srgbClr val="3333FF"/>
                          </a:solidFill>
                          <a:latin typeface="Times New Roman" pitchFamily="18" charset="0"/>
                          <a:cs typeface="Times New Roman" pitchFamily="18" charset="0"/>
                        </a:rPr>
                        <a:t> the MDI children within this form using a given layout style.</a:t>
                      </a:r>
                      <a:endParaRPr lang="en-US" sz="2000" dirty="0">
                        <a:solidFill>
                          <a:srgbClr val="3333FF"/>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228600"/>
          <a:ext cx="8915400" cy="6568440"/>
        </p:xfrm>
        <a:graphic>
          <a:graphicData uri="http://schemas.openxmlformats.org/drawingml/2006/table">
            <a:tbl>
              <a:tblPr firstRow="1" bandRow="1">
                <a:tableStyleId>{5C22544A-7EE6-4342-B048-85BDC9FD1C3A}</a:tableStyleId>
              </a:tblPr>
              <a:tblGrid>
                <a:gridCol w="1143000"/>
                <a:gridCol w="1219200"/>
                <a:gridCol w="2012950"/>
                <a:gridCol w="4540250"/>
              </a:tblGrid>
              <a:tr h="533400">
                <a:tc>
                  <a:txBody>
                    <a:bodyPr/>
                    <a:lstStyle/>
                    <a:p>
                      <a:pPr algn="ctr"/>
                      <a:r>
                        <a:rPr lang="en-US" sz="2000" dirty="0" err="1" smtClean="0">
                          <a:solidFill>
                            <a:srgbClr val="FFFF00"/>
                          </a:solidFill>
                          <a:latin typeface="Times New Roman" pitchFamily="18" charset="0"/>
                          <a:cs typeface="Times New Roman" pitchFamily="18" charset="0"/>
                        </a:rPr>
                        <a:t>Lớp</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Loại</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Tên</a:t>
                      </a:r>
                      <a:endParaRPr lang="en-US" sz="2000" dirty="0">
                        <a:solidFill>
                          <a:srgbClr val="FFFF00"/>
                        </a:solidFill>
                        <a:latin typeface="Times New Roman" pitchFamily="18" charset="0"/>
                        <a:cs typeface="Times New Roman" pitchFamily="18" charset="0"/>
                      </a:endParaRPr>
                    </a:p>
                  </a:txBody>
                  <a:tcPr/>
                </a:tc>
                <a:tc>
                  <a:txBody>
                    <a:bodyPr/>
                    <a:lstStyle/>
                    <a:p>
                      <a:pPr algn="ctr"/>
                      <a:r>
                        <a:rPr lang="en-US" sz="2000" dirty="0" err="1" smtClean="0">
                          <a:solidFill>
                            <a:srgbClr val="FFFF00"/>
                          </a:solidFill>
                          <a:latin typeface="Times New Roman" pitchFamily="18" charset="0"/>
                          <a:cs typeface="Times New Roman" pitchFamily="18" charset="0"/>
                        </a:rPr>
                        <a:t>Mô</a:t>
                      </a:r>
                      <a:r>
                        <a:rPr lang="en-US" sz="2000" baseline="0" dirty="0" smtClean="0">
                          <a:solidFill>
                            <a:srgbClr val="FFFF00"/>
                          </a:solidFill>
                          <a:latin typeface="Times New Roman" pitchFamily="18" charset="0"/>
                          <a:cs typeface="Times New Roman" pitchFamily="18" charset="0"/>
                        </a:rPr>
                        <a:t> </a:t>
                      </a:r>
                      <a:r>
                        <a:rPr lang="en-US" sz="2000" baseline="0" dirty="0" err="1" smtClean="0">
                          <a:solidFill>
                            <a:srgbClr val="FFFF00"/>
                          </a:solidFill>
                          <a:latin typeface="Times New Roman" pitchFamily="18" charset="0"/>
                          <a:cs typeface="Times New Roman" pitchFamily="18" charset="0"/>
                        </a:rPr>
                        <a:t>tả</a:t>
                      </a:r>
                      <a:endParaRPr lang="en-US" sz="2000" dirty="0">
                        <a:solidFill>
                          <a:srgbClr val="FFFF00"/>
                        </a:solidFill>
                        <a:latin typeface="Times New Roman" pitchFamily="18" charset="0"/>
                        <a:cs typeface="Times New Roman" pitchFamily="18" charset="0"/>
                      </a:endParaRPr>
                    </a:p>
                  </a:txBody>
                  <a:tcPr/>
                </a:tc>
              </a:tr>
              <a:tr h="1128052">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Events</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MdiChildActive</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Occurs when an MDI child form is </a:t>
                      </a:r>
                      <a:r>
                        <a:rPr lang="en-US" sz="2000" dirty="0" err="1" smtClean="0">
                          <a:solidFill>
                            <a:srgbClr val="3333FF"/>
                          </a:solidFill>
                          <a:latin typeface="Times New Roman" pitchFamily="18" charset="0"/>
                          <a:cs typeface="Times New Roman" pitchFamily="18" charset="0"/>
                        </a:rPr>
                        <a:t>actived</a:t>
                      </a:r>
                      <a:r>
                        <a:rPr lang="en-US" sz="2000" dirty="0" smtClean="0">
                          <a:solidFill>
                            <a:srgbClr val="3333FF"/>
                          </a:solidFill>
                          <a:latin typeface="Times New Roman" pitchFamily="18" charset="0"/>
                          <a:cs typeface="Times New Roman" pitchFamily="18" charset="0"/>
                        </a:rPr>
                        <a:t> or </a:t>
                      </a:r>
                      <a:r>
                        <a:rPr lang="en-US" sz="2000" dirty="0" err="1" smtClean="0">
                          <a:solidFill>
                            <a:srgbClr val="3333FF"/>
                          </a:solidFill>
                          <a:latin typeface="Times New Roman" pitchFamily="18" charset="0"/>
                          <a:cs typeface="Times New Roman" pitchFamily="18" charset="0"/>
                        </a:rPr>
                        <a:t>deactived</a:t>
                      </a:r>
                      <a:r>
                        <a:rPr lang="en-US" sz="2000" baseline="0" dirty="0" smtClean="0">
                          <a:solidFill>
                            <a:srgbClr val="3333FF"/>
                          </a:solidFill>
                          <a:latin typeface="Times New Roman" pitchFamily="18" charset="0"/>
                          <a:cs typeface="Times New Roman" pitchFamily="18" charset="0"/>
                        </a:rPr>
                        <a:t> with an MDI </a:t>
                      </a:r>
                      <a:r>
                        <a:rPr lang="en-US" sz="2000" baseline="0" dirty="0" err="1" smtClean="0">
                          <a:solidFill>
                            <a:srgbClr val="3333FF"/>
                          </a:solidFill>
                          <a:latin typeface="Times New Roman" pitchFamily="18" charset="0"/>
                          <a:cs typeface="Times New Roman" pitchFamily="18" charset="0"/>
                        </a:rPr>
                        <a:t>aplication</a:t>
                      </a:r>
                      <a:r>
                        <a:rPr lang="en-US" sz="2000" baseline="0" dirty="0" smtClean="0">
                          <a:solidFill>
                            <a:srgbClr val="3333FF"/>
                          </a:solidFill>
                          <a:latin typeface="Times New Roman" pitchFamily="18" charset="0"/>
                          <a:cs typeface="Times New Roman" pitchFamily="18" charset="0"/>
                        </a:rPr>
                        <a:t> . Note that MDI children do not receive the </a:t>
                      </a:r>
                      <a:r>
                        <a:rPr lang="en-US" sz="2000" baseline="0" dirty="0" err="1" smtClean="0">
                          <a:solidFill>
                            <a:srgbClr val="3333FF"/>
                          </a:solidFill>
                          <a:latin typeface="Times New Roman" pitchFamily="18" charset="0"/>
                          <a:cs typeface="Times New Roman" pitchFamily="18" charset="0"/>
                        </a:rPr>
                        <a:t>Actived</a:t>
                      </a:r>
                      <a:r>
                        <a:rPr lang="en-US" sz="2000" baseline="0" dirty="0" smtClean="0">
                          <a:solidFill>
                            <a:srgbClr val="3333FF"/>
                          </a:solidFill>
                          <a:latin typeface="Times New Roman" pitchFamily="18" charset="0"/>
                          <a:cs typeface="Times New Roman" pitchFamily="18" charset="0"/>
                        </a:rPr>
                        <a:t> and </a:t>
                      </a:r>
                      <a:r>
                        <a:rPr lang="en-US" sz="2000" baseline="0" dirty="0" err="1" smtClean="0">
                          <a:solidFill>
                            <a:srgbClr val="3333FF"/>
                          </a:solidFill>
                          <a:latin typeface="Times New Roman" pitchFamily="18" charset="0"/>
                          <a:cs typeface="Times New Roman" pitchFamily="18" charset="0"/>
                        </a:rPr>
                        <a:t>Deatived</a:t>
                      </a:r>
                      <a:r>
                        <a:rPr lang="en-US" sz="2000" baseline="0" dirty="0" smtClean="0">
                          <a:solidFill>
                            <a:srgbClr val="3333FF"/>
                          </a:solidFill>
                          <a:latin typeface="Times New Roman" pitchFamily="18" charset="0"/>
                          <a:cs typeface="Times New Roman" pitchFamily="18" charset="0"/>
                        </a:rPr>
                        <a:t> events.</a:t>
                      </a:r>
                      <a:endParaRPr lang="en-US" sz="2000" dirty="0">
                        <a:solidFill>
                          <a:srgbClr val="3333FF"/>
                        </a:solidFill>
                        <a:latin typeface="Times New Roman" pitchFamily="18" charset="0"/>
                        <a:cs typeface="Times New Roman" pitchFamily="18" charset="0"/>
                      </a:endParaRPr>
                    </a:p>
                  </a:txBody>
                  <a:tcPr/>
                </a:tc>
              </a:tr>
              <a:tr h="870211">
                <a:tc>
                  <a:txBody>
                    <a:bodyPr/>
                    <a:lstStyle/>
                    <a:p>
                      <a:r>
                        <a:rPr lang="en-US" sz="2000" b="1" dirty="0" smtClean="0">
                          <a:solidFill>
                            <a:srgbClr val="FF0000"/>
                          </a:solidFill>
                          <a:latin typeface="Times New Roman" pitchFamily="18" charset="0"/>
                          <a:cs typeface="Times New Roman" pitchFamily="18" charset="0"/>
                        </a:rPr>
                        <a:t>Menu</a:t>
                      </a:r>
                      <a:endParaRPr lang="en-US" sz="2000" b="1" dirty="0">
                        <a:solidFill>
                          <a:srgbClr val="FF0000"/>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Properties</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MdiListItem</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the </a:t>
                      </a:r>
                      <a:r>
                        <a:rPr lang="en-US" sz="2000" i="1" dirty="0" err="1" smtClean="0">
                          <a:solidFill>
                            <a:srgbClr val="3333FF"/>
                          </a:solidFill>
                          <a:latin typeface="Times New Roman" pitchFamily="18" charset="0"/>
                          <a:cs typeface="Times New Roman" pitchFamily="18" charset="0"/>
                        </a:rPr>
                        <a:t>MenuItem</a:t>
                      </a:r>
                      <a:r>
                        <a:rPr lang="en-US" sz="2000" dirty="0" smtClean="0">
                          <a:solidFill>
                            <a:srgbClr val="3333FF"/>
                          </a:solidFill>
                          <a:latin typeface="Times New Roman" pitchFamily="18" charset="0"/>
                          <a:cs typeface="Times New Roman" pitchFamily="18" charset="0"/>
                        </a:rPr>
                        <a:t> object contained by</a:t>
                      </a:r>
                      <a:r>
                        <a:rPr lang="en-US" sz="2000" baseline="0" dirty="0" smtClean="0">
                          <a:solidFill>
                            <a:srgbClr val="3333FF"/>
                          </a:solidFill>
                          <a:latin typeface="Times New Roman" pitchFamily="18" charset="0"/>
                          <a:cs typeface="Times New Roman" pitchFamily="18" charset="0"/>
                        </a:rPr>
                        <a:t> this menu that displays a list of MDI child forms for the associated from object.</a:t>
                      </a:r>
                      <a:endParaRPr lang="en-US" sz="2000" dirty="0">
                        <a:solidFill>
                          <a:srgbClr val="3333FF"/>
                        </a:solidFill>
                        <a:latin typeface="Times New Roman" pitchFamily="18" charset="0"/>
                        <a:cs typeface="Times New Roman" pitchFamily="18" charset="0"/>
                      </a:endParaRPr>
                    </a:p>
                  </a:txBody>
                  <a:tcPr/>
                </a:tc>
              </a:tr>
              <a:tr h="612371">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Method</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MergeMenu</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Merges the </a:t>
                      </a:r>
                      <a:r>
                        <a:rPr lang="en-US" sz="2000" i="1" dirty="0" err="1" smtClean="0">
                          <a:solidFill>
                            <a:srgbClr val="3333FF"/>
                          </a:solidFill>
                          <a:latin typeface="Times New Roman" pitchFamily="18" charset="0"/>
                          <a:cs typeface="Times New Roman" pitchFamily="18" charset="0"/>
                        </a:rPr>
                        <a:t>MenuItem</a:t>
                      </a:r>
                      <a:r>
                        <a:rPr lang="en-US" sz="2000" baseline="0" dirty="0" smtClean="0">
                          <a:solidFill>
                            <a:srgbClr val="3333FF"/>
                          </a:solidFill>
                          <a:latin typeface="Times New Roman" pitchFamily="18" charset="0"/>
                          <a:cs typeface="Times New Roman" pitchFamily="18" charset="0"/>
                        </a:rPr>
                        <a:t> objects in a given menu with those contained by this menu.</a:t>
                      </a:r>
                      <a:endParaRPr lang="en-US" sz="2000" dirty="0">
                        <a:solidFill>
                          <a:srgbClr val="3333FF"/>
                        </a:solidFill>
                        <a:latin typeface="Times New Roman" pitchFamily="18" charset="0"/>
                        <a:cs typeface="Times New Roman" pitchFamily="18" charset="0"/>
                      </a:endParaRPr>
                    </a:p>
                  </a:txBody>
                  <a:tcPr/>
                </a:tc>
              </a:tr>
              <a:tr h="870211">
                <a:tc>
                  <a:txBody>
                    <a:bodyPr/>
                    <a:lstStyle/>
                    <a:p>
                      <a:r>
                        <a:rPr lang="en-US" sz="2000" b="1" dirty="0" err="1" smtClean="0">
                          <a:solidFill>
                            <a:srgbClr val="FF0000"/>
                          </a:solidFill>
                          <a:latin typeface="Times New Roman" pitchFamily="18" charset="0"/>
                          <a:cs typeface="Times New Roman" pitchFamily="18" charset="0"/>
                        </a:rPr>
                        <a:t>MenuItem</a:t>
                      </a:r>
                      <a:endParaRPr lang="en-US" sz="2000" b="1" dirty="0">
                        <a:solidFill>
                          <a:srgbClr val="FF00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3333FF"/>
                          </a:solidFill>
                          <a:latin typeface="Times New Roman" pitchFamily="18" charset="0"/>
                          <a:cs typeface="Times New Roman" pitchFamily="18" charset="0"/>
                        </a:rPr>
                        <a:t>Properties</a:t>
                      </a:r>
                    </a:p>
                  </a:txBody>
                  <a:tcPr/>
                </a:tc>
                <a:tc>
                  <a:txBody>
                    <a:bodyPr/>
                    <a:lstStyle/>
                    <a:p>
                      <a:r>
                        <a:rPr lang="en-US" sz="2000" dirty="0" err="1" smtClean="0">
                          <a:solidFill>
                            <a:srgbClr val="3333FF"/>
                          </a:solidFill>
                          <a:latin typeface="Times New Roman" pitchFamily="18" charset="0"/>
                          <a:cs typeface="Times New Roman" pitchFamily="18" charset="0"/>
                        </a:rPr>
                        <a:t>MdiList</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or sets whether</a:t>
                      </a:r>
                      <a:r>
                        <a:rPr lang="en-US" sz="2000" baseline="0" dirty="0" smtClean="0">
                          <a:solidFill>
                            <a:srgbClr val="3333FF"/>
                          </a:solidFill>
                          <a:latin typeface="Times New Roman" pitchFamily="18" charset="0"/>
                          <a:cs typeface="Times New Roman" pitchFamily="18" charset="0"/>
                        </a:rPr>
                        <a:t> this menu should be populated with a list of MDI child forms contained by the associated form.</a:t>
                      </a:r>
                      <a:endParaRPr lang="en-US" sz="2000" dirty="0">
                        <a:solidFill>
                          <a:srgbClr val="3333FF"/>
                        </a:solidFill>
                        <a:latin typeface="Times New Roman" pitchFamily="18" charset="0"/>
                        <a:cs typeface="Times New Roman" pitchFamily="18" charset="0"/>
                      </a:endParaRPr>
                    </a:p>
                  </a:txBody>
                  <a:tcPr/>
                </a:tc>
              </a:tr>
              <a:tr h="622822">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MergeOrder</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a:t>
                      </a:r>
                      <a:r>
                        <a:rPr lang="en-US" sz="2000" baseline="0" dirty="0" smtClean="0">
                          <a:solidFill>
                            <a:srgbClr val="3333FF"/>
                          </a:solidFill>
                          <a:latin typeface="Times New Roman" pitchFamily="18" charset="0"/>
                          <a:cs typeface="Times New Roman" pitchFamily="18" charset="0"/>
                        </a:rPr>
                        <a:t> or sets the relative position of this menu item when it is merged with another menu.</a:t>
                      </a:r>
                      <a:endParaRPr lang="en-US" sz="2000" dirty="0">
                        <a:solidFill>
                          <a:srgbClr val="3333FF"/>
                        </a:solidFill>
                        <a:latin typeface="Times New Roman" pitchFamily="18" charset="0"/>
                        <a:cs typeface="Times New Roman" pitchFamily="18" charset="0"/>
                      </a:endParaRPr>
                    </a:p>
                  </a:txBody>
                  <a:tcPr/>
                </a:tc>
              </a:tr>
              <a:tr h="870211">
                <a:tc>
                  <a:txBody>
                    <a:bodyPr/>
                    <a:lstStyle/>
                    <a:p>
                      <a:endParaRPr lang="en-US" sz="2000" dirty="0">
                        <a:solidFill>
                          <a:srgbClr val="3333FF"/>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rgbClr val="3333FF"/>
                        </a:solidFill>
                        <a:latin typeface="Times New Roman" pitchFamily="18" charset="0"/>
                        <a:cs typeface="Times New Roman" pitchFamily="18" charset="0"/>
                      </a:endParaRPr>
                    </a:p>
                  </a:txBody>
                  <a:tcPr/>
                </a:tc>
                <a:tc>
                  <a:txBody>
                    <a:bodyPr/>
                    <a:lstStyle/>
                    <a:p>
                      <a:r>
                        <a:rPr lang="en-US" sz="2000" dirty="0" err="1" smtClean="0">
                          <a:solidFill>
                            <a:srgbClr val="3333FF"/>
                          </a:solidFill>
                          <a:latin typeface="Times New Roman" pitchFamily="18" charset="0"/>
                          <a:cs typeface="Times New Roman" pitchFamily="18" charset="0"/>
                        </a:rPr>
                        <a:t>MergeType</a:t>
                      </a:r>
                      <a:endParaRPr lang="en-US" sz="2000" dirty="0">
                        <a:solidFill>
                          <a:srgbClr val="3333FF"/>
                        </a:solidFill>
                        <a:latin typeface="Times New Roman" pitchFamily="18" charset="0"/>
                        <a:cs typeface="Times New Roman" pitchFamily="18" charset="0"/>
                      </a:endParaRPr>
                    </a:p>
                  </a:txBody>
                  <a:tcPr/>
                </a:tc>
                <a:tc>
                  <a:txBody>
                    <a:bodyPr/>
                    <a:lstStyle/>
                    <a:p>
                      <a:r>
                        <a:rPr lang="en-US" sz="2000" dirty="0" smtClean="0">
                          <a:solidFill>
                            <a:srgbClr val="3333FF"/>
                          </a:solidFill>
                          <a:latin typeface="Times New Roman" pitchFamily="18" charset="0"/>
                          <a:cs typeface="Times New Roman" pitchFamily="18" charset="0"/>
                        </a:rPr>
                        <a:t>Gets or sets</a:t>
                      </a:r>
                      <a:r>
                        <a:rPr lang="en-US" sz="2000" baseline="0" dirty="0" smtClean="0">
                          <a:solidFill>
                            <a:srgbClr val="3333FF"/>
                          </a:solidFill>
                          <a:latin typeface="Times New Roman" pitchFamily="18" charset="0"/>
                          <a:cs typeface="Times New Roman" pitchFamily="18" charset="0"/>
                        </a:rPr>
                        <a:t> how this menu should be merged with other menus. The default is </a:t>
                      </a:r>
                      <a:r>
                        <a:rPr lang="en-US" sz="2000" i="1" baseline="0" dirty="0" err="1" smtClean="0">
                          <a:solidFill>
                            <a:srgbClr val="3333FF"/>
                          </a:solidFill>
                          <a:latin typeface="Times New Roman" pitchFamily="18" charset="0"/>
                          <a:cs typeface="Times New Roman" pitchFamily="18" charset="0"/>
                        </a:rPr>
                        <a:t>MergeType.Add</a:t>
                      </a:r>
                      <a:endParaRPr lang="en-US" sz="2000" i="1" dirty="0">
                        <a:solidFill>
                          <a:srgbClr val="3333FF"/>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MDI trên .NET</a:t>
            </a:r>
            <a:endParaRPr lang="en-US"/>
          </a:p>
        </p:txBody>
      </p:sp>
      <p:sp>
        <p:nvSpPr>
          <p:cNvPr id="25602" name="Content Placeholder 2"/>
          <p:cNvSpPr>
            <a:spLocks noGrp="1"/>
          </p:cNvSpPr>
          <p:nvPr>
            <p:ph idx="1"/>
          </p:nvPr>
        </p:nvSpPr>
        <p:spPr/>
        <p:txBody>
          <a:bodyPr/>
          <a:lstStyle/>
          <a:p>
            <a:r>
              <a:rPr lang="en-US" sz="3600" smtClean="0">
                <a:latin typeface="Times New Roman" pitchFamily="18" charset="0"/>
                <a:cs typeface="Times New Roman" pitchFamily="18" charset="0"/>
              </a:rPr>
              <a:t>Trong một project có thể có nhiều MDI Parent.</a:t>
            </a:r>
          </a:p>
          <a:p>
            <a:r>
              <a:rPr lang="en-US" sz="3600" smtClean="0">
                <a:latin typeface="Times New Roman" pitchFamily="18" charset="0"/>
                <a:cs typeface="Times New Roman" pitchFamily="18" charset="0"/>
              </a:rPr>
              <a:t>Có thể chuyển đổi một MDI Child từ MDI Parent này sang MDI Parent khác bằng cách thay đổi thuộc tính MdiParent.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b="1" smtClean="0">
                <a:latin typeface="Times New Roman" pitchFamily="18" charset="0"/>
                <a:cs typeface="Times New Roman" pitchFamily="18" charset="0"/>
              </a:rPr>
              <a:t>Sắp xếp các MDI Child</a:t>
            </a:r>
          </a:p>
        </p:txBody>
      </p:sp>
      <p:sp>
        <p:nvSpPr>
          <p:cNvPr id="26627" name="Content Placeholder 2"/>
          <p:cNvSpPr>
            <a:spLocks noGrp="1"/>
          </p:cNvSpPr>
          <p:nvPr>
            <p:ph idx="1"/>
          </p:nvPr>
        </p:nvSpPr>
        <p:spPr>
          <a:xfrm>
            <a:off x="381000" y="1600200"/>
            <a:ext cx="8305800" cy="4525963"/>
          </a:xfrm>
        </p:spPr>
        <p:txBody>
          <a:bodyPr/>
          <a:lstStyle/>
          <a:p>
            <a:r>
              <a:rPr lang="en-US" smtClean="0">
                <a:latin typeface="Times New Roman" pitchFamily="18" charset="0"/>
                <a:cs typeface="Times New Roman" pitchFamily="18" charset="0"/>
              </a:rPr>
              <a:t>Để tạo một danh sách các MDI Child, chỉ cần thêm một top-level menu item (thường mang tên Window), rồi cho thuộc tính MdiList = true.</a:t>
            </a:r>
          </a:p>
          <a:p>
            <a:r>
              <a:rPr lang="en-US" smtClean="0">
                <a:latin typeface="Times New Roman" pitchFamily="18" charset="0"/>
                <a:cs typeface="Times New Roman" pitchFamily="18" charset="0"/>
              </a:rPr>
              <a:t>Bộ máy Windows.Forms sẽ tự động thêm một item vào cuối submenu cho mỗi cửa sổ MDI Child.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868362"/>
          </a:xfrm>
        </p:spPr>
        <p:txBody>
          <a:bodyPr>
            <a:normAutofit fontScale="90000"/>
          </a:bodyPr>
          <a:lstStyle/>
          <a:p>
            <a:pPr algn="l"/>
            <a:r>
              <a:rPr lang="en-US" sz="3200" smtClean="0">
                <a:latin typeface="Times New Roman" pitchFamily="18" charset="0"/>
                <a:cs typeface="Times New Roman" pitchFamily="18" charset="0"/>
              </a:rPr>
              <a:t>Người dùng có thể chuyển từ cửa sổ này sang cửa sổ khác bằng cách sử dụng trình đơn.</a:t>
            </a:r>
          </a:p>
        </p:txBody>
      </p:sp>
      <p:pic>
        <p:nvPicPr>
          <p:cNvPr id="27651" name="Content Placeholder 3" descr="Hinh4.jpg"/>
          <p:cNvPicPr>
            <a:picLocks noGrp="1" noChangeAspect="1"/>
          </p:cNvPicPr>
          <p:nvPr>
            <p:ph idx="1"/>
          </p:nvPr>
        </p:nvPicPr>
        <p:blipFill>
          <a:blip r:embed="rId2"/>
          <a:srcRect/>
          <a:stretch>
            <a:fillRect/>
          </a:stretch>
        </p:blipFill>
        <p:spPr>
          <a:xfrm>
            <a:off x="1179513" y="1371600"/>
            <a:ext cx="6784975" cy="475456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Sắp xếp các Child Form</a:t>
            </a:r>
            <a:endParaRPr lang="en-US"/>
          </a:p>
        </p:txBody>
      </p:sp>
      <p:sp>
        <p:nvSpPr>
          <p:cNvPr id="3" name="Content Placeholder 2"/>
          <p:cNvSpPr>
            <a:spLocks noGrp="1"/>
          </p:cNvSpPr>
          <p:nvPr>
            <p:ph idx="1"/>
          </p:nvPr>
        </p:nvSpPr>
        <p:spPr/>
        <p:txBody>
          <a:bodyPr/>
          <a:lstStyle/>
          <a:p>
            <a:r>
              <a:rPr lang="en-US" smtClean="0"/>
              <a:t>Có nhiều các sắp xếp các child form trên parent form</a:t>
            </a:r>
          </a:p>
          <a:p>
            <a:pPr lvl="1"/>
            <a:r>
              <a:rPr lang="en-US" smtClean="0"/>
              <a:t>Cascade</a:t>
            </a:r>
          </a:p>
          <a:p>
            <a:pPr lvl="1"/>
            <a:r>
              <a:rPr lang="en-US" smtClean="0"/>
              <a:t>TileHorizontal</a:t>
            </a:r>
          </a:p>
          <a:p>
            <a:pPr lvl="1"/>
            <a:r>
              <a:rPr lang="en-US" smtClean="0"/>
              <a:t>TileVertical</a:t>
            </a:r>
          </a:p>
          <a:p>
            <a:pPr lvl="1"/>
            <a:r>
              <a:rPr lang="en-US" smtClean="0"/>
              <a:t>ArrangeIcons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4953000" cy="31752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396592" y="1371600"/>
            <a:ext cx="4747408" cy="3048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3811466"/>
            <a:ext cx="4724400" cy="3046533"/>
          </a:xfrm>
          <a:prstGeom prst="rect">
            <a:avLst/>
          </a:prstGeom>
          <a:noFill/>
          <a:ln w="9525">
            <a:noFill/>
            <a:miter lim="800000"/>
            <a:headEnd/>
            <a:tailEnd/>
          </a:ln>
          <a:effectLst/>
        </p:spPr>
      </p:pic>
      <p:sp>
        <p:nvSpPr>
          <p:cNvPr id="7" name="TextBox 6"/>
          <p:cNvSpPr txBox="1"/>
          <p:nvPr/>
        </p:nvSpPr>
        <p:spPr>
          <a:xfrm>
            <a:off x="4953000" y="0"/>
            <a:ext cx="1452642" cy="461665"/>
          </a:xfrm>
          <a:prstGeom prst="rect">
            <a:avLst/>
          </a:prstGeom>
          <a:noFill/>
        </p:spPr>
        <p:txBody>
          <a:bodyPr wrap="none" rtlCol="0">
            <a:spAutoFit/>
          </a:bodyPr>
          <a:lstStyle/>
          <a:p>
            <a:r>
              <a:rPr lang="en-US" sz="2400" b="1" smtClean="0"/>
              <a:t>Cascade</a:t>
            </a:r>
            <a:endParaRPr lang="en-US" sz="2400" b="1"/>
          </a:p>
        </p:txBody>
      </p:sp>
      <p:sp>
        <p:nvSpPr>
          <p:cNvPr id="8" name="TextBox 7"/>
          <p:cNvSpPr txBox="1"/>
          <p:nvPr/>
        </p:nvSpPr>
        <p:spPr>
          <a:xfrm>
            <a:off x="6350504" y="4419600"/>
            <a:ext cx="2211696" cy="461665"/>
          </a:xfrm>
          <a:prstGeom prst="rect">
            <a:avLst/>
          </a:prstGeom>
          <a:noFill/>
        </p:spPr>
        <p:txBody>
          <a:bodyPr wrap="none" rtlCol="0">
            <a:spAutoFit/>
          </a:bodyPr>
          <a:lstStyle/>
          <a:p>
            <a:r>
              <a:rPr lang="en-US" sz="2400" b="1" smtClean="0"/>
              <a:t>TileHorizontal</a:t>
            </a:r>
            <a:endParaRPr lang="en-US" sz="2400" b="1"/>
          </a:p>
        </p:txBody>
      </p:sp>
      <p:sp>
        <p:nvSpPr>
          <p:cNvPr id="9" name="TextBox 8"/>
          <p:cNvSpPr txBox="1"/>
          <p:nvPr/>
        </p:nvSpPr>
        <p:spPr>
          <a:xfrm>
            <a:off x="4724400" y="6172200"/>
            <a:ext cx="1803571" cy="461665"/>
          </a:xfrm>
          <a:prstGeom prst="rect">
            <a:avLst/>
          </a:prstGeom>
          <a:noFill/>
        </p:spPr>
        <p:txBody>
          <a:bodyPr wrap="none" rtlCol="0">
            <a:spAutoFit/>
          </a:bodyPr>
          <a:lstStyle/>
          <a:p>
            <a:r>
              <a:rPr lang="en-US" sz="2400" b="1" smtClean="0"/>
              <a:t>TileVertical</a:t>
            </a:r>
            <a:endParaRPr lang="en-US" sz="24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4000" smtClean="0">
                <a:latin typeface="Times New Roman" pitchFamily="18" charset="0"/>
                <a:cs typeface="Times New Roman" pitchFamily="18" charset="0"/>
              </a:rPr>
              <a:t>Sắp xếp các Child Form</a:t>
            </a:r>
          </a:p>
        </p:txBody>
      </p:sp>
      <p:sp>
        <p:nvSpPr>
          <p:cNvPr id="28675" name="Content Placeholder 2"/>
          <p:cNvSpPr>
            <a:spLocks noGrp="1"/>
          </p:cNvSpPr>
          <p:nvPr>
            <p:ph idx="1"/>
          </p:nvPr>
        </p:nvSpPr>
        <p:spPr/>
        <p:txBody>
          <a:bodyPr/>
          <a:lstStyle/>
          <a:p>
            <a:pPr algn="just"/>
            <a:r>
              <a:rPr lang="en-US" smtClean="0">
                <a:latin typeface="Times New Roman" pitchFamily="18" charset="0"/>
                <a:cs typeface="Times New Roman" pitchFamily="18" charset="0"/>
              </a:rPr>
              <a:t>Nếu muốn sắp xếp theo kiểu Cascade hoặc Tile, cần thêm các chức năng này vào trình đơn.</a:t>
            </a:r>
          </a:p>
          <a:p>
            <a:pPr algn="just"/>
            <a:r>
              <a:rPr lang="en-US" smtClean="0">
                <a:latin typeface="Times New Roman" pitchFamily="18" charset="0"/>
                <a:cs typeface="Times New Roman" pitchFamily="18" charset="0"/>
              </a:rPr>
              <a:t>Mỗi MDI container đều hổ trợ hàm LayoutMdi(), hàm này nhận giá trị từ Enumeration </a:t>
            </a:r>
            <a:r>
              <a:rPr lang="en-US" b="1" smtClean="0">
                <a:latin typeface="Times New Roman" pitchFamily="18" charset="0"/>
                <a:cs typeface="Times New Roman" pitchFamily="18" charset="0"/>
              </a:rPr>
              <a:t>MdiLayout</a:t>
            </a:r>
            <a:r>
              <a:rPr lang="en-US" smtClean="0">
                <a:latin typeface="Times New Roman" pitchFamily="18" charset="0"/>
                <a:cs typeface="Times New Roman" pitchFamily="18" charset="0"/>
              </a:rPr>
              <a:t> và sắp xếp tự động các cửa sổ.</a:t>
            </a:r>
          </a:p>
          <a:p>
            <a:pPr algn="just">
              <a:buFont typeface="Arial" pitchFamily="34" charset="0"/>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smtClean="0">
                <a:latin typeface="Times New Roman" pitchFamily="18" charset="0"/>
                <a:cs typeface="Times New Roman" pitchFamily="18" charset="0"/>
              </a:rPr>
              <a:t>Single Document Interface</a:t>
            </a:r>
          </a:p>
        </p:txBody>
      </p:sp>
      <p:sp>
        <p:nvSpPr>
          <p:cNvPr id="4099"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Mỗi tài liệu sẽ được thể hiện ở một cửa sổ đơn.</a:t>
            </a:r>
          </a:p>
          <a:p>
            <a:pPr eaLnBrk="1" hangingPunct="1"/>
            <a:r>
              <a:rPr lang="en-US" smtClean="0">
                <a:latin typeface="Times New Roman" pitchFamily="18" charset="0"/>
                <a:cs typeface="Times New Roman" pitchFamily="18" charset="0"/>
              </a:rPr>
              <a:t>Trong Windows tiêu biểu cho loại giao diện này là Notepad hay Wordpad.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Sắp xếp các Child Form</a:t>
            </a:r>
            <a:endParaRPr lang="en-US"/>
          </a:p>
        </p:txBody>
      </p:sp>
      <p:sp>
        <p:nvSpPr>
          <p:cNvPr id="3" name="Content Placeholder 2"/>
          <p:cNvSpPr>
            <a:spLocks noGrp="1"/>
          </p:cNvSpPr>
          <p:nvPr>
            <p:ph idx="1"/>
          </p:nvPr>
        </p:nvSpPr>
        <p:spPr>
          <a:xfrm>
            <a:off x="304800" y="1600200"/>
            <a:ext cx="8382000" cy="4525963"/>
          </a:xfrm>
        </p:spPr>
        <p:txBody>
          <a:bodyPr>
            <a:normAutofit fontScale="70000" lnSpcReduction="20000"/>
          </a:bodyPr>
          <a:lstStyle/>
          <a:p>
            <a:r>
              <a:rPr lang="en-US" sz="3600" b="1" smtClean="0"/>
              <a:t>Đoạn chương trình sắp xếp theo kiểu Cascade</a:t>
            </a:r>
            <a:endParaRPr lang="en-US" b="1" smtClean="0"/>
          </a:p>
          <a:p>
            <a:pPr>
              <a:buNone/>
            </a:pPr>
            <a:r>
              <a:rPr lang="en-US" smtClean="0"/>
              <a:t>private  void  mnuCascade_Click ( Object  sender, System.EventArgs  e)</a:t>
            </a:r>
          </a:p>
          <a:p>
            <a:pPr>
              <a:buNone/>
            </a:pPr>
            <a:r>
              <a:rPr lang="en-US" smtClean="0"/>
              <a:t>{</a:t>
            </a:r>
          </a:p>
          <a:p>
            <a:pPr>
              <a:buNone/>
            </a:pPr>
            <a:r>
              <a:rPr lang="en-US" smtClean="0"/>
              <a:t>	this.LayoutMdi (MdiLayout.Cascade)</a:t>
            </a:r>
          </a:p>
          <a:p>
            <a:pPr>
              <a:buNone/>
            </a:pPr>
            <a:r>
              <a:rPr lang="en-US" smtClean="0"/>
              <a:t>}</a:t>
            </a:r>
          </a:p>
          <a:p>
            <a:r>
              <a:rPr lang="en-US" sz="3600" b="1" smtClean="0"/>
              <a:t>Đoạn chương trình sắp xếp theo kiểu Tile Horizontal</a:t>
            </a:r>
          </a:p>
          <a:p>
            <a:pPr>
              <a:buNone/>
            </a:pPr>
            <a:r>
              <a:rPr lang="en-US" smtClean="0"/>
              <a:t>private  void  mnuTileH_Click  ( Object  sender ,   System.EventArgs  e)</a:t>
            </a:r>
          </a:p>
          <a:p>
            <a:pPr>
              <a:buNone/>
            </a:pPr>
            <a:r>
              <a:rPr lang="en-US" smtClean="0"/>
              <a:t>{</a:t>
            </a:r>
          </a:p>
          <a:p>
            <a:pPr>
              <a:buNone/>
            </a:pPr>
            <a:r>
              <a:rPr lang="en-US" smtClean="0"/>
              <a:t>	this.LayoutMdi (MdiLayout.TileHorizontal)</a:t>
            </a:r>
          </a:p>
          <a:p>
            <a:pPr>
              <a:buNone/>
            </a:pPr>
            <a:r>
              <a:rPr lang="en-US" smtClean="0"/>
              <a:t>}</a:t>
            </a:r>
          </a:p>
          <a:p>
            <a:pPr>
              <a:buNone/>
            </a:pPr>
            <a:endParaRPr lang="en-US" smtClean="0"/>
          </a:p>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Sắp xếp các Child Form</a:t>
            </a:r>
            <a:endParaRPr lang="en-US"/>
          </a:p>
        </p:txBody>
      </p:sp>
      <p:sp>
        <p:nvSpPr>
          <p:cNvPr id="30722" name="Content Placeholder 2"/>
          <p:cNvSpPr>
            <a:spLocks noGrp="1"/>
          </p:cNvSpPr>
          <p:nvPr>
            <p:ph idx="1"/>
          </p:nvPr>
        </p:nvSpPr>
        <p:spPr/>
        <p:txBody>
          <a:bodyPr>
            <a:normAutofit fontScale="92500" lnSpcReduction="20000"/>
          </a:bodyPr>
          <a:lstStyle/>
          <a:p>
            <a:r>
              <a:rPr lang="en-US" smtClean="0">
                <a:latin typeface="Times New Roman" pitchFamily="18" charset="0"/>
                <a:cs typeface="Times New Roman" pitchFamily="18" charset="0"/>
              </a:rPr>
              <a:t>Ngoài ra, có thể tạo ra các cách sắp xếp riêng tùy theo mỗi ứng dụng.</a:t>
            </a:r>
          </a:p>
          <a:p>
            <a:r>
              <a:rPr lang="en-US" smtClean="0">
                <a:latin typeface="Times New Roman" pitchFamily="18" charset="0"/>
                <a:cs typeface="Times New Roman" pitchFamily="18" charset="0"/>
              </a:rPr>
              <a:t>Ví dụ, đoạn chương trình sau cho phép thu nhỏ lại tất cả các cửa sổ đang mở.</a:t>
            </a:r>
          </a:p>
          <a:p>
            <a:pPr>
              <a:buFont typeface="Arial" pitchFamily="34" charset="0"/>
              <a:buNone/>
            </a:pPr>
            <a:r>
              <a:rPr lang="en-US" sz="2800" smtClean="0">
                <a:latin typeface="Times New Roman" pitchFamily="18" charset="0"/>
                <a:cs typeface="Times New Roman" pitchFamily="18" charset="0"/>
              </a:rPr>
              <a:t>private  void  mnuMinimizeAll_Click (Object sender, System.EventArgs e)</a:t>
            </a:r>
          </a:p>
          <a:p>
            <a:pPr>
              <a:buFont typeface="Arial" pitchFamily="34" charset="0"/>
              <a:buNone/>
            </a:pPr>
            <a:r>
              <a:rPr lang="en-US" sz="2800" smtClean="0">
                <a:latin typeface="Times New Roman" pitchFamily="18" charset="0"/>
                <a:cs typeface="Times New Roman" pitchFamily="18" charset="0"/>
              </a:rPr>
              <a:t>{</a:t>
            </a:r>
          </a:p>
          <a:p>
            <a:pPr>
              <a:buFont typeface="Arial" pitchFamily="34" charset="0"/>
              <a:buNone/>
            </a:pPr>
            <a:r>
              <a:rPr lang="en-US" sz="2800" smtClean="0">
                <a:latin typeface="Times New Roman" pitchFamily="18" charset="0"/>
                <a:cs typeface="Times New Roman" pitchFamily="18" charset="0"/>
              </a:rPr>
              <a:t>	foreach (Form frm in this.MdiChildren) {</a:t>
            </a:r>
          </a:p>
          <a:p>
            <a:pPr>
              <a:buFont typeface="Arial" pitchFamily="34" charset="0"/>
              <a:buNone/>
            </a:pPr>
            <a:r>
              <a:rPr lang="en-US" sz="2800" smtClean="0">
                <a:latin typeface="Times New Roman" pitchFamily="18" charset="0"/>
                <a:cs typeface="Times New Roman" pitchFamily="18" charset="0"/>
              </a:rPr>
              <a:t>		frm.WindowState = FormWindowState.Minized;</a:t>
            </a:r>
          </a:p>
          <a:p>
            <a:pPr>
              <a:buFont typeface="Arial" pitchFamily="34" charset="0"/>
              <a:buNone/>
            </a:pPr>
            <a:r>
              <a:rPr lang="en-US" sz="2800" smtClean="0">
                <a:latin typeface="Times New Roman" pitchFamily="18" charset="0"/>
                <a:cs typeface="Times New Roman" pitchFamily="18" charset="0"/>
              </a:rPr>
              <a:t>	}</a:t>
            </a:r>
          </a:p>
          <a:p>
            <a:pPr>
              <a:buFont typeface="Arial" pitchFamily="34" charset="0"/>
              <a:buNone/>
            </a:pPr>
            <a:r>
              <a:rPr lang="en-US" sz="28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Merge Menu</a:t>
            </a:r>
          </a:p>
        </p:txBody>
      </p:sp>
      <p:sp>
        <p:nvSpPr>
          <p:cNvPr id="31747" name="Content Placeholder 2"/>
          <p:cNvSpPr>
            <a:spLocks noGrp="1"/>
          </p:cNvSpPr>
          <p:nvPr>
            <p:ph idx="1"/>
          </p:nvPr>
        </p:nvSpPr>
        <p:spPr/>
        <p:txBody>
          <a:bodyPr>
            <a:normAutofit lnSpcReduction="10000"/>
          </a:bodyPr>
          <a:lstStyle/>
          <a:p>
            <a:r>
              <a:rPr lang="en-US" smtClean="0"/>
              <a:t>Nếu trên cả Parent Form và Child Form đều có menu thì khi Child Form được show, menu của Child Form sẽ được thêm vào phía sau menu của Parent Form</a:t>
            </a:r>
          </a:p>
          <a:p>
            <a:r>
              <a:rPr lang="en-US" smtClean="0"/>
              <a:t>Nếu trên Child Form và Parent Form có các menu item có caption giống nhau thì sẽ xuất hiện cả 2 menu item đó trên cùng 1 thanh menu (vd có cả 2 menu File trên cùng một menu)</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Picture 3" descr="peace_dove_olive_branch_hg_wht"/>
          <p:cNvSpPr>
            <a:spLocks noChangeAspect="1" noChangeArrowheads="1"/>
          </p:cNvSpPr>
          <p:nvPr/>
        </p:nvSpPr>
        <p:spPr bwMode="auto">
          <a:xfrm>
            <a:off x="2362200" y="2057400"/>
            <a:ext cx="4191000" cy="2994025"/>
          </a:xfrm>
          <a:prstGeom prst="rect">
            <a:avLst/>
          </a:prstGeom>
          <a:noFill/>
          <a:ln w="9525">
            <a:noFill/>
            <a:miter lim="800000"/>
            <a:headEnd/>
            <a:tailEnd/>
          </a:ln>
        </p:spPr>
        <p:txBody>
          <a:bodyPr/>
          <a:lstStyle/>
          <a:p>
            <a:endParaRPr lang="en-US"/>
          </a:p>
        </p:txBody>
      </p:sp>
      <p:sp>
        <p:nvSpPr>
          <p:cNvPr id="3" name="Title 2"/>
          <p:cNvSpPr>
            <a:spLocks noGrp="1"/>
          </p:cNvSpPr>
          <p:nvPr>
            <p:ph type="title"/>
          </p:nvPr>
        </p:nvSpPr>
        <p:spPr/>
        <p:txBody>
          <a:bodyPr/>
          <a:lstStyle/>
          <a:p>
            <a:r>
              <a:rPr lang="en-US" smtClean="0"/>
              <a:t>Merge Menu</a:t>
            </a:r>
            <a:endParaRPr lang="en-US"/>
          </a:p>
        </p:txBody>
      </p:sp>
      <p:sp>
        <p:nvSpPr>
          <p:cNvPr id="4" name="Content Placeholder 3"/>
          <p:cNvSpPr>
            <a:spLocks noGrp="1"/>
          </p:cNvSpPr>
          <p:nvPr>
            <p:ph idx="1"/>
          </p:nvPr>
        </p:nvSpPr>
        <p:spPr/>
        <p:txBody>
          <a:bodyPr>
            <a:normAutofit/>
          </a:bodyPr>
          <a:lstStyle/>
          <a:p>
            <a:r>
              <a:rPr lang="en-US" smtClean="0"/>
              <a:t>Để tránh tình trạng này ta có thể trộn chung 2 menu của Parent Form và Child Form lại với nhau:</a:t>
            </a:r>
          </a:p>
          <a:p>
            <a:pPr>
              <a:buNone/>
            </a:pPr>
            <a:r>
              <a:rPr lang="en-US" sz="2400" smtClean="0"/>
              <a:t>	mnu_PFile.MergeType = MenuMerge.MergeItems; //Parent</a:t>
            </a:r>
          </a:p>
          <a:p>
            <a:pPr>
              <a:buNone/>
            </a:pPr>
            <a:r>
              <a:rPr lang="en-US" sz="2400" smtClean="0"/>
              <a:t>	mnu_CFile.MergeType = MenuMerge.MergeItems; //Child</a:t>
            </a:r>
          </a:p>
          <a:p>
            <a:r>
              <a:rPr lang="en-US" smtClean="0"/>
              <a:t>Có thể định vị trí cho các item con sau khi trộn bằng thuộc tính MergeOrder</a:t>
            </a:r>
          </a:p>
          <a:p>
            <a:pPr>
              <a:buNone/>
            </a:pPr>
            <a:r>
              <a:rPr lang="en-US" sz="2400" smtClean="0"/>
              <a:t>	mnu_Exit.MergeOrder = 2;</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5943600" cy="358780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76600" y="3205336"/>
            <a:ext cx="5867400" cy="3652663"/>
          </a:xfrm>
          <a:prstGeom prst="rect">
            <a:avLst/>
          </a:prstGeom>
          <a:noFill/>
          <a:ln w="9525">
            <a:noFill/>
            <a:miter lim="800000"/>
            <a:headEnd/>
            <a:tailEnd/>
          </a:ln>
          <a:effectLst/>
        </p:spPr>
      </p:pic>
      <p:sp>
        <p:nvSpPr>
          <p:cNvPr id="6" name="TextBox 5"/>
          <p:cNvSpPr txBox="1"/>
          <p:nvPr/>
        </p:nvSpPr>
        <p:spPr>
          <a:xfrm>
            <a:off x="6096000" y="228600"/>
            <a:ext cx="2682145" cy="369332"/>
          </a:xfrm>
          <a:prstGeom prst="rect">
            <a:avLst/>
          </a:prstGeom>
          <a:noFill/>
        </p:spPr>
        <p:txBody>
          <a:bodyPr wrap="none" rtlCol="0">
            <a:spAutoFit/>
          </a:bodyPr>
          <a:lstStyle/>
          <a:p>
            <a:r>
              <a:rPr lang="en-US" smtClean="0"/>
              <a:t>Menu chưa được merge</a:t>
            </a:r>
            <a:endParaRPr lang="en-US"/>
          </a:p>
        </p:txBody>
      </p:sp>
      <p:sp>
        <p:nvSpPr>
          <p:cNvPr id="7" name="TextBox 6"/>
          <p:cNvSpPr txBox="1"/>
          <p:nvPr/>
        </p:nvSpPr>
        <p:spPr>
          <a:xfrm>
            <a:off x="533400" y="6096000"/>
            <a:ext cx="2092239" cy="369332"/>
          </a:xfrm>
          <a:prstGeom prst="rect">
            <a:avLst/>
          </a:prstGeom>
          <a:noFill/>
        </p:spPr>
        <p:txBody>
          <a:bodyPr wrap="none" rtlCol="0">
            <a:spAutoFit/>
          </a:bodyPr>
          <a:lstStyle/>
          <a:p>
            <a:r>
              <a:rPr lang="en-US" smtClean="0"/>
              <a:t>Menu được merge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smtClean="0">
                <a:latin typeface="Times New Roman" pitchFamily="18" charset="0"/>
                <a:cs typeface="Times New Roman" pitchFamily="18" charset="0"/>
              </a:rPr>
              <a:t>Cửa sổ SDI</a:t>
            </a:r>
          </a:p>
        </p:txBody>
      </p:sp>
      <p:pic>
        <p:nvPicPr>
          <p:cNvPr id="5123" name="Content Placeholder 3" descr="Hinh2.jpg"/>
          <p:cNvPicPr>
            <a:picLocks noGrp="1" noChangeAspect="1"/>
          </p:cNvPicPr>
          <p:nvPr>
            <p:ph idx="1"/>
          </p:nvPr>
        </p:nvPicPr>
        <p:blipFill>
          <a:blip r:embed="rId2"/>
          <a:stretch>
            <a:fillRect/>
          </a:stretch>
        </p:blipFill>
        <p:spPr>
          <a:xfrm>
            <a:off x="1694123" y="1600200"/>
            <a:ext cx="5755753"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latin typeface="Times New Roman" pitchFamily="18" charset="0"/>
                <a:cs typeface="Times New Roman" pitchFamily="18" charset="0"/>
              </a:rPr>
              <a:t>Explorer Interface</a:t>
            </a:r>
          </a:p>
        </p:txBody>
      </p:sp>
      <p:sp>
        <p:nvSpPr>
          <p:cNvPr id="6147"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Đây là cửa sổ mà thông tin sẽ được hiển thị theo một hệ thống phân cấp.</a:t>
            </a:r>
          </a:p>
          <a:p>
            <a:pPr eaLnBrk="1" hangingPunct="1"/>
            <a:r>
              <a:rPr lang="en-US" smtClean="0">
                <a:latin typeface="Times New Roman" pitchFamily="18" charset="0"/>
                <a:cs typeface="Times New Roman" pitchFamily="18" charset="0"/>
              </a:rPr>
              <a:t>Thông thường một TreeView control sẽ dùng để hiển thị hệ thống phân cấp này.</a:t>
            </a:r>
          </a:p>
          <a:p>
            <a:pPr eaLnBrk="1" hangingPunct="1"/>
            <a:r>
              <a:rPr lang="en-US" smtClean="0">
                <a:latin typeface="Times New Roman" pitchFamily="18" charset="0"/>
                <a:cs typeface="Times New Roman" pitchFamily="18" charset="0"/>
              </a:rPr>
              <a:t>Thông tin chi tiết của mỗi nút trên TreeView được chọn sẽ hiển thị trong một ListView control.</a:t>
            </a:r>
          </a:p>
          <a:p>
            <a:pPr eaLnBrk="1" hangingPunct="1">
              <a:buFont typeface="Arial" pitchFamily="34" charset="0"/>
              <a:buNone/>
            </a:pP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latin typeface="Times New Roman" pitchFamily="18" charset="0"/>
                <a:cs typeface="Times New Roman" pitchFamily="18" charset="0"/>
              </a:rPr>
              <a:t>Cửa sổ Explorer Interface </a:t>
            </a:r>
          </a:p>
        </p:txBody>
      </p:sp>
      <p:pic>
        <p:nvPicPr>
          <p:cNvPr id="7171" name="Content Placeholder 5" descr="Hinh3.jpg"/>
          <p:cNvPicPr>
            <a:picLocks noGrp="1" noChangeAspect="1"/>
          </p:cNvPicPr>
          <p:nvPr>
            <p:ph idx="1"/>
          </p:nvPr>
        </p:nvPicPr>
        <p:blipFill>
          <a:blip r:embed="rId2"/>
          <a:stretch>
            <a:fillRect/>
          </a:stretch>
        </p:blipFill>
        <p:spPr>
          <a:xfrm>
            <a:off x="1644882" y="1600200"/>
            <a:ext cx="5854235"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smtClean="0">
                <a:latin typeface="Arial" pitchFamily="34" charset="0"/>
                <a:cs typeface="Arial" pitchFamily="34" charset="0"/>
              </a:rPr>
              <a:t>Khái niệm cơ bản về MDI</a:t>
            </a:r>
          </a:p>
        </p:txBody>
      </p:sp>
      <p:sp>
        <p:nvSpPr>
          <p:cNvPr id="8195" name="Content Placeholder 2"/>
          <p:cNvSpPr>
            <a:spLocks noGrp="1"/>
          </p:cNvSpPr>
          <p:nvPr>
            <p:ph idx="1"/>
          </p:nvPr>
        </p:nvSpPr>
        <p:spPr/>
        <p:txBody>
          <a:bodyPr/>
          <a:lstStyle/>
          <a:p>
            <a:pPr eaLnBrk="1" hangingPunct="1"/>
            <a:r>
              <a:rPr lang="en-US" smtClean="0">
                <a:latin typeface="Arial" pitchFamily="34" charset="0"/>
                <a:cs typeface="Arial" pitchFamily="34" charset="0"/>
              </a:rPr>
              <a:t>Multiple Document Interface (MDI) là một đặc tả quản lý tài liệu trong Microsoft Windows.</a:t>
            </a:r>
          </a:p>
          <a:p>
            <a:pPr eaLnBrk="1" hangingPunct="1"/>
            <a:r>
              <a:rPr lang="en-US" smtClean="0">
                <a:latin typeface="Arial" pitchFamily="34" charset="0"/>
                <a:cs typeface="Arial" pitchFamily="34" charset="0"/>
              </a:rPr>
              <a:t>Mô tả một cấu trúc cửa sổ và giao diện người dùng, cho phép người sử dụng làm việc với nhiều tài liệu trong một ứng dụng đơn.</a:t>
            </a:r>
          </a:p>
          <a:p>
            <a:pPr eaLnBrk="1" hangingPunct="1">
              <a:buFont typeface="Arial" pitchFamily="34" charset="0"/>
              <a:buNone/>
            </a:pPr>
            <a:endParaRPr lang="en-US" sz="3600" smtClean="0">
              <a:latin typeface="Arial" pitchFamily="34" charset="0"/>
              <a:cs typeface="Arial" pitchFamily="34" charset="0"/>
            </a:endParaRPr>
          </a:p>
          <a:p>
            <a:pPr eaLnBrk="1" hangingPunct="1"/>
            <a:endParaRPr lang="en-US" sz="360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Cửa sổ MDI</a:t>
            </a:r>
            <a:endParaRPr lang="en-US"/>
          </a:p>
        </p:txBody>
      </p:sp>
      <p:sp>
        <p:nvSpPr>
          <p:cNvPr id="3" name="Content Placeholder 2"/>
          <p:cNvSpPr>
            <a:spLocks noGrp="1"/>
          </p:cNvSpPr>
          <p:nvPr>
            <p:ph idx="1"/>
          </p:nvPr>
        </p:nvSpPr>
        <p:spPr/>
        <p:txBody>
          <a:bodyPr/>
          <a:lstStyle/>
          <a:p>
            <a:endParaRPr lang="en-US"/>
          </a:p>
        </p:txBody>
      </p:sp>
      <p:pic>
        <p:nvPicPr>
          <p:cNvPr id="1026" name="Picture 2" descr="D:\UIT\Editted\Images\272004-500-359.png"/>
          <p:cNvPicPr>
            <a:picLocks noChangeAspect="1" noChangeArrowheads="1"/>
          </p:cNvPicPr>
          <p:nvPr/>
        </p:nvPicPr>
        <p:blipFill>
          <a:blip r:embed="rId2"/>
          <a:srcRect/>
          <a:stretch>
            <a:fillRect/>
          </a:stretch>
        </p:blipFill>
        <p:spPr bwMode="auto">
          <a:xfrm>
            <a:off x="838200" y="1371600"/>
            <a:ext cx="7467600" cy="536173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smtClean="0">
                <a:latin typeface="Arial" pitchFamily="34" charset="0"/>
                <a:cs typeface="Arial" pitchFamily="34" charset="0"/>
              </a:rPr>
              <a:t>Ví dụ</a:t>
            </a:r>
          </a:p>
        </p:txBody>
      </p:sp>
      <p:sp>
        <p:nvSpPr>
          <p:cNvPr id="9219" name="Content Placeholder 2"/>
          <p:cNvSpPr>
            <a:spLocks noGrp="1"/>
          </p:cNvSpPr>
          <p:nvPr>
            <p:ph idx="1"/>
          </p:nvPr>
        </p:nvSpPr>
        <p:spPr/>
        <p:txBody>
          <a:bodyPr/>
          <a:lstStyle/>
          <a:p>
            <a:pPr eaLnBrk="1" hangingPunct="1"/>
            <a:r>
              <a:rPr lang="en-US" sz="3600" smtClean="0">
                <a:latin typeface="Arial" pitchFamily="34" charset="0"/>
                <a:cs typeface="Arial" pitchFamily="34" charset="0"/>
              </a:rPr>
              <a:t>Windows duy trì nhiều ứng dụng Windows trong một màn hình đơn.</a:t>
            </a:r>
          </a:p>
          <a:p>
            <a:pPr eaLnBrk="1" hangingPunct="1"/>
            <a:r>
              <a:rPr lang="en-US" sz="3600" smtClean="0">
                <a:latin typeface="Arial" pitchFamily="34" charset="0"/>
                <a:cs typeface="Arial" pitchFamily="34" charset="0"/>
              </a:rPr>
              <a:t>Một ứng dụng MDI duy trì nhiều cửa sổ tài liệu trong một vùng client đơn.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1 - Tổng quan</Template>
  <TotalTime>3708</TotalTime>
  <Words>1256</Words>
  <Application>Microsoft Office PowerPoint</Application>
  <PresentationFormat>On-screen Show (4:3)</PresentationFormat>
  <Paragraphs>170</Paragraphs>
  <Slides>34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AvantGarde</vt:lpstr>
      <vt:lpstr>Corbel</vt:lpstr>
      <vt:lpstr>Courier New</vt:lpstr>
      <vt:lpstr>Helvetica</vt:lpstr>
      <vt:lpstr>Times New Roman</vt:lpstr>
      <vt:lpstr>Wingdings</vt:lpstr>
      <vt:lpstr>Wingdings 2</vt:lpstr>
      <vt:lpstr>Template</vt:lpstr>
      <vt:lpstr>Deluxe</vt:lpstr>
      <vt:lpstr>MDI (Multiple Document Interfaces)</vt:lpstr>
      <vt:lpstr>Tổng quát</vt:lpstr>
      <vt:lpstr>Single Document Interface</vt:lpstr>
      <vt:lpstr>Cửa sổ SDI</vt:lpstr>
      <vt:lpstr>Explorer Interface</vt:lpstr>
      <vt:lpstr>Cửa sổ Explorer Interface </vt:lpstr>
      <vt:lpstr>Khái niệm cơ bản về MDI</vt:lpstr>
      <vt:lpstr>Cửa sổ MDI</vt:lpstr>
      <vt:lpstr>Ví dụ</vt:lpstr>
      <vt:lpstr>Khái niệm cơ bản về MDI</vt:lpstr>
      <vt:lpstr>Các thành phần của MDI</vt:lpstr>
      <vt:lpstr>PowerPoint Presentation</vt:lpstr>
      <vt:lpstr>Các loại MDI</vt:lpstr>
      <vt:lpstr>MDI</vt:lpstr>
      <vt:lpstr>MDI</vt:lpstr>
      <vt:lpstr>MDI</vt:lpstr>
      <vt:lpstr>PowerPoint Presentation</vt:lpstr>
      <vt:lpstr>MDI trên .NET</vt:lpstr>
      <vt:lpstr>MDI trên .NET</vt:lpstr>
      <vt:lpstr>MDI trên .NET</vt:lpstr>
      <vt:lpstr>Minh hoạ MDI Form</vt:lpstr>
      <vt:lpstr>Các lớp thường dùng</vt:lpstr>
      <vt:lpstr>PowerPoint Presentation</vt:lpstr>
      <vt:lpstr>MDI trên .NET</vt:lpstr>
      <vt:lpstr>Sắp xếp các MDI Child</vt:lpstr>
      <vt:lpstr>Người dùng có thể chuyển từ cửa sổ này sang cửa sổ khác bằng cách sử dụng trình đơn.</vt:lpstr>
      <vt:lpstr>Sắp xếp các Child Form</vt:lpstr>
      <vt:lpstr>PowerPoint Presentation</vt:lpstr>
      <vt:lpstr>Sắp xếp các Child Form</vt:lpstr>
      <vt:lpstr>Sắp xếp các Child Form</vt:lpstr>
      <vt:lpstr>Sắp xếp các Child Form</vt:lpstr>
      <vt:lpstr>Merge Menu</vt:lpstr>
      <vt:lpstr>Merge Menu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dc:title>
  <dc:creator>Computer</dc:creator>
  <cp:lastModifiedBy>AnhHT</cp:lastModifiedBy>
  <cp:revision>84</cp:revision>
  <dcterms:created xsi:type="dcterms:W3CDTF">2007-09-24T21:05:39Z</dcterms:created>
  <dcterms:modified xsi:type="dcterms:W3CDTF">2015-04-26T23:42:58Z</dcterms:modified>
</cp:coreProperties>
</file>