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92"/>
  </p:notesMasterIdLst>
  <p:handoutMasterIdLst>
    <p:handoutMasterId r:id="rId93"/>
  </p:handoutMasterIdLst>
  <p:sldIdLst>
    <p:sldId id="256" r:id="rId2"/>
    <p:sldId id="366" r:id="rId3"/>
    <p:sldId id="367" r:id="rId4"/>
    <p:sldId id="325" r:id="rId5"/>
    <p:sldId id="326" r:id="rId6"/>
    <p:sldId id="323" r:id="rId7"/>
    <p:sldId id="371" r:id="rId8"/>
    <p:sldId id="292" r:id="rId9"/>
    <p:sldId id="293" r:id="rId10"/>
    <p:sldId id="294" r:id="rId11"/>
    <p:sldId id="257" r:id="rId12"/>
    <p:sldId id="368" r:id="rId13"/>
    <p:sldId id="291" r:id="rId14"/>
    <p:sldId id="357" r:id="rId15"/>
    <p:sldId id="380" r:id="rId16"/>
    <p:sldId id="358" r:id="rId17"/>
    <p:sldId id="359" r:id="rId18"/>
    <p:sldId id="360" r:id="rId19"/>
    <p:sldId id="369" r:id="rId20"/>
    <p:sldId id="373" r:id="rId21"/>
    <p:sldId id="295" r:id="rId22"/>
    <p:sldId id="336" r:id="rId23"/>
    <p:sldId id="296" r:id="rId24"/>
    <p:sldId id="258" r:id="rId25"/>
    <p:sldId id="259" r:id="rId26"/>
    <p:sldId id="260" r:id="rId27"/>
    <p:sldId id="261" r:id="rId28"/>
    <p:sldId id="374" r:id="rId29"/>
    <p:sldId id="379" r:id="rId30"/>
    <p:sldId id="375" r:id="rId31"/>
    <p:sldId id="376" r:id="rId32"/>
    <p:sldId id="377" r:id="rId33"/>
    <p:sldId id="378" r:id="rId34"/>
    <p:sldId id="370" r:id="rId35"/>
    <p:sldId id="309" r:id="rId36"/>
    <p:sldId id="364" r:id="rId37"/>
    <p:sldId id="363" r:id="rId38"/>
    <p:sldId id="362" r:id="rId39"/>
    <p:sldId id="361" r:id="rId40"/>
    <p:sldId id="311" r:id="rId41"/>
    <p:sldId id="312" r:id="rId42"/>
    <p:sldId id="328" r:id="rId43"/>
    <p:sldId id="313" r:id="rId44"/>
    <p:sldId id="329" r:id="rId45"/>
    <p:sldId id="314" r:id="rId46"/>
    <p:sldId id="316" r:id="rId47"/>
    <p:sldId id="330" r:id="rId48"/>
    <p:sldId id="331" r:id="rId49"/>
    <p:sldId id="317" r:id="rId50"/>
    <p:sldId id="318" r:id="rId51"/>
    <p:sldId id="319" r:id="rId52"/>
    <p:sldId id="333" r:id="rId53"/>
    <p:sldId id="332" r:id="rId54"/>
    <p:sldId id="315" r:id="rId55"/>
    <p:sldId id="320" r:id="rId56"/>
    <p:sldId id="322" r:id="rId57"/>
    <p:sldId id="321" r:id="rId58"/>
    <p:sldId id="299" r:id="rId59"/>
    <p:sldId id="262" r:id="rId60"/>
    <p:sldId id="263" r:id="rId61"/>
    <p:sldId id="264" r:id="rId62"/>
    <p:sldId id="265" r:id="rId63"/>
    <p:sldId id="266" r:id="rId64"/>
    <p:sldId id="267" r:id="rId65"/>
    <p:sldId id="300" r:id="rId66"/>
    <p:sldId id="268" r:id="rId67"/>
    <p:sldId id="269" r:id="rId68"/>
    <p:sldId id="270" r:id="rId69"/>
    <p:sldId id="271" r:id="rId70"/>
    <p:sldId id="272" r:id="rId71"/>
    <p:sldId id="273" r:id="rId72"/>
    <p:sldId id="274" r:id="rId73"/>
    <p:sldId id="275" r:id="rId74"/>
    <p:sldId id="276" r:id="rId75"/>
    <p:sldId id="277" r:id="rId76"/>
    <p:sldId id="301" r:id="rId77"/>
    <p:sldId id="278" r:id="rId78"/>
    <p:sldId id="279" r:id="rId79"/>
    <p:sldId id="280" r:id="rId80"/>
    <p:sldId id="281" r:id="rId81"/>
    <p:sldId id="282" r:id="rId82"/>
    <p:sldId id="283" r:id="rId83"/>
    <p:sldId id="284" r:id="rId84"/>
    <p:sldId id="285" r:id="rId85"/>
    <p:sldId id="286" r:id="rId86"/>
    <p:sldId id="287" r:id="rId87"/>
    <p:sldId id="288" r:id="rId88"/>
    <p:sldId id="289" r:id="rId89"/>
    <p:sldId id="290" r:id="rId90"/>
    <p:sldId id="337" r:id="rId9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charset="0"/>
        <a:ea typeface="Times New Roman" charset="0"/>
        <a:cs typeface="Times New Roman" charset="0"/>
      </a:defRPr>
    </a:lvl1pPr>
    <a:lvl2pPr marL="457200" algn="l" rtl="0" eaLnBrk="0" fontAlgn="base" hangingPunct="0">
      <a:spcBef>
        <a:spcPct val="0"/>
      </a:spcBef>
      <a:spcAft>
        <a:spcPct val="0"/>
      </a:spcAft>
      <a:defRPr kern="1200">
        <a:solidFill>
          <a:schemeClr val="tx1"/>
        </a:solidFill>
        <a:latin typeface="Times New Roman" charset="0"/>
        <a:ea typeface="Times New Roman" charset="0"/>
        <a:cs typeface="Times New Roman" charset="0"/>
      </a:defRPr>
    </a:lvl2pPr>
    <a:lvl3pPr marL="914400" algn="l" rtl="0" eaLnBrk="0" fontAlgn="base" hangingPunct="0">
      <a:spcBef>
        <a:spcPct val="0"/>
      </a:spcBef>
      <a:spcAft>
        <a:spcPct val="0"/>
      </a:spcAft>
      <a:defRPr kern="1200">
        <a:solidFill>
          <a:schemeClr val="tx1"/>
        </a:solidFill>
        <a:latin typeface="Times New Roman" charset="0"/>
        <a:ea typeface="Times New Roman" charset="0"/>
        <a:cs typeface="Times New Roman" charset="0"/>
      </a:defRPr>
    </a:lvl3pPr>
    <a:lvl4pPr marL="1371600" algn="l" rtl="0" eaLnBrk="0" fontAlgn="base" hangingPunct="0">
      <a:spcBef>
        <a:spcPct val="0"/>
      </a:spcBef>
      <a:spcAft>
        <a:spcPct val="0"/>
      </a:spcAft>
      <a:defRPr kern="1200">
        <a:solidFill>
          <a:schemeClr val="tx1"/>
        </a:solidFill>
        <a:latin typeface="Times New Roman" charset="0"/>
        <a:ea typeface="Times New Roman" charset="0"/>
        <a:cs typeface="Times New Roman" charset="0"/>
      </a:defRPr>
    </a:lvl4pPr>
    <a:lvl5pPr marL="1828800" algn="l" rtl="0" eaLnBrk="0" fontAlgn="base" hangingPunct="0">
      <a:spcBef>
        <a:spcPct val="0"/>
      </a:spcBef>
      <a:spcAft>
        <a:spcPct val="0"/>
      </a:spcAft>
      <a:defRPr kern="1200">
        <a:solidFill>
          <a:schemeClr val="tx1"/>
        </a:solidFill>
        <a:latin typeface="Times New Roman" charset="0"/>
        <a:ea typeface="Times New Roman" charset="0"/>
        <a:cs typeface="Times New Roman" charset="0"/>
      </a:defRPr>
    </a:lvl5pPr>
    <a:lvl6pPr marL="2286000" algn="l" defTabSz="914400" rtl="0" eaLnBrk="1" latinLnBrk="0" hangingPunct="1">
      <a:defRPr kern="1200">
        <a:solidFill>
          <a:schemeClr val="tx1"/>
        </a:solidFill>
        <a:latin typeface="Times New Roman" charset="0"/>
        <a:ea typeface="Times New Roman" charset="0"/>
        <a:cs typeface="Times New Roman" charset="0"/>
      </a:defRPr>
    </a:lvl6pPr>
    <a:lvl7pPr marL="2743200" algn="l" defTabSz="914400" rtl="0" eaLnBrk="1" latinLnBrk="0" hangingPunct="1">
      <a:defRPr kern="1200">
        <a:solidFill>
          <a:schemeClr val="tx1"/>
        </a:solidFill>
        <a:latin typeface="Times New Roman" charset="0"/>
        <a:ea typeface="Times New Roman" charset="0"/>
        <a:cs typeface="Times New Roman" charset="0"/>
      </a:defRPr>
    </a:lvl7pPr>
    <a:lvl8pPr marL="3200400" algn="l" defTabSz="914400" rtl="0" eaLnBrk="1" latinLnBrk="0" hangingPunct="1">
      <a:defRPr kern="1200">
        <a:solidFill>
          <a:schemeClr val="tx1"/>
        </a:solidFill>
        <a:latin typeface="Times New Roman" charset="0"/>
        <a:ea typeface="Times New Roman" charset="0"/>
        <a:cs typeface="Times New Roman" charset="0"/>
      </a:defRPr>
    </a:lvl8pPr>
    <a:lvl9pPr marL="3657600" algn="l" defTabSz="914400" rtl="0" eaLnBrk="1" latinLnBrk="0" hangingPunct="1">
      <a:defRPr kern="1200">
        <a:solidFill>
          <a:schemeClr val="tx1"/>
        </a:solidFill>
        <a:latin typeface="Times New Roman" charset="0"/>
        <a:ea typeface="Times New Roman" charset="0"/>
        <a:cs typeface="Times New Roman"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0066FF"/>
    <a:srgbClr val="FF0000"/>
    <a:srgbClr val="B0A3FB"/>
    <a:srgbClr val="F4AAEF"/>
    <a:srgbClr val="FF9393"/>
    <a:srgbClr val="BCC8FA"/>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10" autoAdjust="0"/>
    <p:restoredTop sz="62099" autoAdjust="0"/>
  </p:normalViewPr>
  <p:slideViewPr>
    <p:cSldViewPr>
      <p:cViewPr varScale="1">
        <p:scale>
          <a:sx n="88" d="100"/>
          <a:sy n="88" d="100"/>
        </p:scale>
        <p:origin x="1061"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2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200"/>
            </a:lvl1pPr>
          </a:lstStyle>
          <a:p>
            <a:endParaRPr lang="en-US" altLang="en-US"/>
          </a:p>
        </p:txBody>
      </p:sp>
      <p:sp>
        <p:nvSpPr>
          <p:cNvPr id="286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endParaRPr lang="en-US" altLang="en-US"/>
          </a:p>
        </p:txBody>
      </p:sp>
      <p:sp>
        <p:nvSpPr>
          <p:cNvPr id="286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50000"/>
              </a:spcBef>
              <a:defRPr sz="1200"/>
            </a:lvl1pPr>
          </a:lstStyle>
          <a:p>
            <a:endParaRPr lang="en-US" altLang="en-US"/>
          </a:p>
        </p:txBody>
      </p:sp>
      <p:sp>
        <p:nvSpPr>
          <p:cNvPr id="286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50000"/>
              </a:spcBef>
              <a:defRPr sz="1200"/>
            </a:lvl1pPr>
          </a:lstStyle>
          <a:p>
            <a:fld id="{49FAC4DB-2636-274F-BE5C-DF247D3990A5}" type="slidenum">
              <a:rPr lang="en-US" altLang="en-US"/>
              <a:pPr/>
              <a:t>‹#›</a:t>
            </a:fld>
            <a:endParaRPr lang="en-US" altLang="en-US"/>
          </a:p>
        </p:txBody>
      </p:sp>
    </p:spTree>
    <p:extLst>
      <p:ext uri="{BB962C8B-B14F-4D97-AF65-F5344CB8AC3E}">
        <p14:creationId xmlns:p14="http://schemas.microsoft.com/office/powerpoint/2010/main" val="1073060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200"/>
            </a:lvl1pPr>
          </a:lstStyle>
          <a:p>
            <a:endParaRPr lang="en-US" altLang="en-US"/>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50000"/>
              </a:spcBef>
              <a:defRPr sz="1200"/>
            </a:lvl1pPr>
          </a:lstStyle>
          <a:p>
            <a:endParaRPr lang="en-US" altLang="en-US"/>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50000"/>
              </a:spcBef>
              <a:defRPr sz="1200"/>
            </a:lvl1pPr>
          </a:lstStyle>
          <a:p>
            <a:fld id="{EF4F6638-E27D-CB4A-8235-04CA0E71F102}" type="slidenum">
              <a:rPr lang="en-US" altLang="en-US"/>
              <a:pPr/>
              <a:t>‹#›</a:t>
            </a:fld>
            <a:endParaRPr lang="en-US" altLang="en-US"/>
          </a:p>
        </p:txBody>
      </p:sp>
    </p:spTree>
    <p:extLst>
      <p:ext uri="{BB962C8B-B14F-4D97-AF65-F5344CB8AC3E}">
        <p14:creationId xmlns:p14="http://schemas.microsoft.com/office/powerpoint/2010/main" val="10131773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Times New Roman" charset="0"/>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Times New Roman" charset="0"/>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Times New Roman" charset="0"/>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Times New Roman" charset="0"/>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Times New Roman" charset="0"/>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dotnet/api/system.threading.threadstate?view=netframework-4.8"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Times New Roman" charset="0"/>
                <a:cs typeface="Times New Roman" charset="0"/>
              </a:defRPr>
            </a:lvl1pPr>
            <a:lvl2pPr marL="742950" indent="-285750">
              <a:spcBef>
                <a:spcPct val="30000"/>
              </a:spcBef>
              <a:defRPr sz="1200">
                <a:solidFill>
                  <a:schemeClr val="tx1"/>
                </a:solidFill>
                <a:latin typeface="Times New Roman" charset="0"/>
                <a:ea typeface="Times New Roman" charset="0"/>
                <a:cs typeface="Times New Roman" charset="0"/>
              </a:defRPr>
            </a:lvl2pPr>
            <a:lvl3pPr marL="1143000" indent="-228600">
              <a:spcBef>
                <a:spcPct val="30000"/>
              </a:spcBef>
              <a:defRPr sz="1200">
                <a:solidFill>
                  <a:schemeClr val="tx1"/>
                </a:solidFill>
                <a:latin typeface="Times New Roman" charset="0"/>
                <a:ea typeface="Times New Roman" charset="0"/>
                <a:cs typeface="Times New Roman" charset="0"/>
              </a:defRPr>
            </a:lvl3pPr>
            <a:lvl4pPr marL="1600200" indent="-228600">
              <a:spcBef>
                <a:spcPct val="30000"/>
              </a:spcBef>
              <a:defRPr sz="1200">
                <a:solidFill>
                  <a:schemeClr val="tx1"/>
                </a:solidFill>
                <a:latin typeface="Times New Roman" charset="0"/>
                <a:ea typeface="Times New Roman" charset="0"/>
                <a:cs typeface="Times New Roman" charset="0"/>
              </a:defRPr>
            </a:lvl4pPr>
            <a:lvl5pPr marL="2057400" indent="-228600">
              <a:spcBef>
                <a:spcPct val="30000"/>
              </a:spcBef>
              <a:defRPr sz="1200">
                <a:solidFill>
                  <a:schemeClr val="tx1"/>
                </a:solidFill>
                <a:latin typeface="Times New Roman" charset="0"/>
                <a:ea typeface="Times New Roman" charset="0"/>
                <a:cs typeface="Times New Roman" charset="0"/>
              </a:defRPr>
            </a:lvl5pPr>
            <a:lvl6pPr marL="2514600" indent="-228600" eaLnBrk="0" fontAlgn="base" hangingPunct="0">
              <a:spcBef>
                <a:spcPct val="30000"/>
              </a:spcBef>
              <a:spcAft>
                <a:spcPct val="0"/>
              </a:spcAft>
              <a:defRPr sz="1200">
                <a:solidFill>
                  <a:schemeClr val="tx1"/>
                </a:solidFill>
                <a:latin typeface="Times New Roman" charset="0"/>
                <a:ea typeface="Times New Roman" charset="0"/>
                <a:cs typeface="Times New Roman" charset="0"/>
              </a:defRPr>
            </a:lvl6pPr>
            <a:lvl7pPr marL="2971800" indent="-228600" eaLnBrk="0" fontAlgn="base" hangingPunct="0">
              <a:spcBef>
                <a:spcPct val="30000"/>
              </a:spcBef>
              <a:spcAft>
                <a:spcPct val="0"/>
              </a:spcAft>
              <a:defRPr sz="1200">
                <a:solidFill>
                  <a:schemeClr val="tx1"/>
                </a:solidFill>
                <a:latin typeface="Times New Roman" charset="0"/>
                <a:ea typeface="Times New Roman" charset="0"/>
                <a:cs typeface="Times New Roman" charset="0"/>
              </a:defRPr>
            </a:lvl7pPr>
            <a:lvl8pPr marL="3429000" indent="-228600" eaLnBrk="0" fontAlgn="base" hangingPunct="0">
              <a:spcBef>
                <a:spcPct val="30000"/>
              </a:spcBef>
              <a:spcAft>
                <a:spcPct val="0"/>
              </a:spcAft>
              <a:defRPr sz="1200">
                <a:solidFill>
                  <a:schemeClr val="tx1"/>
                </a:solidFill>
                <a:latin typeface="Times New Roman" charset="0"/>
                <a:ea typeface="Times New Roman" charset="0"/>
                <a:cs typeface="Times New Roman" charset="0"/>
              </a:defRPr>
            </a:lvl8pPr>
            <a:lvl9pPr marL="3886200" indent="-228600" eaLnBrk="0" fontAlgn="base" hangingPunct="0">
              <a:spcBef>
                <a:spcPct val="30000"/>
              </a:spcBef>
              <a:spcAft>
                <a:spcPct val="0"/>
              </a:spcAft>
              <a:defRPr sz="1200">
                <a:solidFill>
                  <a:schemeClr val="tx1"/>
                </a:solidFill>
                <a:latin typeface="Times New Roman" charset="0"/>
                <a:ea typeface="Times New Roman" charset="0"/>
                <a:cs typeface="Times New Roman" charset="0"/>
              </a:defRPr>
            </a:lvl9pPr>
          </a:lstStyle>
          <a:p>
            <a:pPr>
              <a:spcBef>
                <a:spcPct val="50000"/>
              </a:spcBef>
            </a:pPr>
            <a:fld id="{ADCC2CB8-75E9-EE41-A5CD-43AA6714A94F}" type="slidenum">
              <a:rPr lang="en-US" altLang="en-US"/>
              <a:pPr>
                <a:spcBef>
                  <a:spcPct val="50000"/>
                </a:spcBef>
              </a:pPr>
              <a:t>1</a:t>
            </a:fld>
            <a:endParaRPr lang="en-US"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vi-VN" altLang="en-US">
              <a:latin typeface="Times New Roman" charset="0"/>
              <a:cs typeface="Times New Roman" charset="0"/>
            </a:endParaRPr>
          </a:p>
        </p:txBody>
      </p:sp>
    </p:spTree>
    <p:extLst>
      <p:ext uri="{BB962C8B-B14F-4D97-AF65-F5344CB8AC3E}">
        <p14:creationId xmlns:p14="http://schemas.microsoft.com/office/powerpoint/2010/main" val="365937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cs typeface="Times New Roman" charset="0"/>
              </a:rPr>
              <a:t>1 CPU có xử lý song song được không?</a:t>
            </a:r>
          </a:p>
          <a:p>
            <a:endParaRPr lang="en-US" altLang="en-US">
              <a:latin typeface="Times New Roman" charset="0"/>
              <a:cs typeface="Times New Roman" charset="0"/>
            </a:endParaRPr>
          </a:p>
          <a:p>
            <a:r>
              <a:rPr lang="vi-VN" altLang="en-US">
                <a:latin typeface="Times New Roman" charset="0"/>
                <a:cs typeface="Times New Roman" charset="0"/>
              </a:rPr>
              <a:t>Ví dụ: </a:t>
            </a:r>
            <a:r>
              <a:rPr lang="en-US" altLang="en-US">
                <a:latin typeface="Times New Roman" charset="0"/>
                <a:cs typeface="Times New Roman" charset="0"/>
              </a:rPr>
              <a:t>Giả sử ứng dụng của bạn đang tiến hành đọc vào bộ nhớ một tập tin có</a:t>
            </a:r>
            <a:r>
              <a:rPr lang="vi-VN" altLang="en-US">
                <a:latin typeface="Times New Roman" charset="0"/>
                <a:cs typeface="Times New Roman" charset="0"/>
              </a:rPr>
              <a:t> </a:t>
            </a:r>
            <a:r>
              <a:rPr lang="en-US" altLang="en-US">
                <a:latin typeface="Times New Roman" charset="0"/>
                <a:cs typeface="Times New Roman" charset="0"/>
              </a:rPr>
              <a:t>kích thước khoảng 500MB, trong lúc đang đọc thì dĩ nhiên ứng dụng không thể đáp</a:t>
            </a:r>
            <a:r>
              <a:rPr lang="vi-VN" altLang="en-US">
                <a:latin typeface="Times New Roman" charset="0"/>
                <a:cs typeface="Times New Roman" charset="0"/>
              </a:rPr>
              <a:t> </a:t>
            </a:r>
            <a:r>
              <a:rPr lang="en-US" altLang="en-US">
                <a:latin typeface="Times New Roman" charset="0"/>
                <a:cs typeface="Times New Roman" charset="0"/>
              </a:rPr>
              <a:t>ứng yêu cầu xử lý giao diện. Giả sử người dùng muốn ngưng giữa chừng, không</a:t>
            </a:r>
            <a:r>
              <a:rPr lang="vi-VN" altLang="en-US">
                <a:latin typeface="Times New Roman" charset="0"/>
                <a:cs typeface="Times New Roman" charset="0"/>
              </a:rPr>
              <a:t> </a:t>
            </a:r>
            <a:r>
              <a:rPr lang="en-US" altLang="en-US">
                <a:latin typeface="Times New Roman" charset="0"/>
                <a:cs typeface="Times New Roman" charset="0"/>
              </a:rPr>
              <a:t>cho ứng dụng đọc tiếp tập tin lớn đó nữa, do đó cần một thread khác để xử lý giao</a:t>
            </a:r>
            <a:r>
              <a:rPr lang="vi-VN" altLang="en-US">
                <a:latin typeface="Times New Roman" charset="0"/>
                <a:cs typeface="Times New Roman" charset="0"/>
              </a:rPr>
              <a:t> </a:t>
            </a:r>
            <a:r>
              <a:rPr lang="en-US" altLang="en-US">
                <a:latin typeface="Times New Roman" charset="0"/>
                <a:cs typeface="Times New Roman" charset="0"/>
              </a:rPr>
              <a:t>diện, lúc này khi người dùng ấn nút Stop thì ứng dụng đáp ứng được yêu cầu trong</a:t>
            </a:r>
            <a:r>
              <a:rPr lang="vi-VN" altLang="en-US">
                <a:latin typeface="Times New Roman" charset="0"/>
                <a:cs typeface="Times New Roman" charset="0"/>
              </a:rPr>
              <a:t> </a:t>
            </a:r>
            <a:r>
              <a:rPr lang="en-US" altLang="en-US">
                <a:latin typeface="Times New Roman" charset="0"/>
                <a:cs typeface="Times New Roman" charset="0"/>
              </a:rPr>
              <a:t>khi thread ban đầu vẫn đang đọc tập tin.</a:t>
            </a:r>
          </a:p>
          <a:p>
            <a:endParaRPr lang="en-US" altLang="en-US">
              <a:latin typeface="Times New Roman" charset="0"/>
              <a:cs typeface="Times New Roman" charset="0"/>
            </a:endParaRPr>
          </a:p>
          <a:p>
            <a:r>
              <a:rPr lang="vi-VN" altLang="en-US">
                <a:latin typeface="Times New Roman" charset="0"/>
                <a:cs typeface="Times New Roman" charset="0"/>
              </a:rPr>
              <a:t>Sau đây là bảng tổng kết sự khác nhau giữa thread và process:</a:t>
            </a:r>
          </a:p>
          <a:p>
            <a:r>
              <a:rPr lang="vi-VN" altLang="en-US">
                <a:latin typeface="Times New Roman" charset="0"/>
                <a:cs typeface="Times New Roman" charset="0"/>
              </a:rPr>
              <a:t>Để tạo nhiều thread thì dễ dàng hơn so với process vì chúng không cần các địa chỉ nhớ riêng rẽ.</a:t>
            </a:r>
          </a:p>
          <a:p>
            <a:r>
              <a:rPr lang="vi-VN" altLang="en-US">
                <a:latin typeface="Times New Roman" charset="0"/>
                <a:cs typeface="Times New Roman" charset="0"/>
              </a:rPr>
              <a:t>Việc chạy đa luồng cần được lập trình một cách chi tiết vì các thread chia sẻ các cấu trúc chung mà chỉ sử dụng được bởi từng thread vào mỗi thời điểm. Khác với thread, các process không dùng chung địa chỉ nhớ.</a:t>
            </a:r>
          </a:p>
          <a:p>
            <a:r>
              <a:rPr lang="vi-VN" altLang="en-US">
                <a:latin typeface="Times New Roman" charset="0"/>
                <a:cs typeface="Times New Roman" charset="0"/>
              </a:rPr>
              <a:t>Thread được xếp hạng “nhẹ cân” bởi vì chúng sử dụng ít tài nguyên hơn so với các process.</a:t>
            </a:r>
          </a:p>
          <a:p>
            <a:r>
              <a:rPr lang="vi-VN" altLang="en-US">
                <a:latin typeface="Times New Roman" charset="0"/>
                <a:cs typeface="Times New Roman" charset="0"/>
              </a:rPr>
              <a:t>Các process chạy độc lập với nhau. Các thread thì sử dụng chung các địa chỉ nhớ liên kết với nhau, vì thế cần thận trọng tránh việc thread này nhảy sang thread khác. (Điều đã được nhắc đến trong ý thứ 2 vừa trên)</a:t>
            </a:r>
          </a:p>
          <a:p>
            <a:r>
              <a:rPr lang="vi-VN" altLang="en-US">
                <a:latin typeface="Times New Roman" charset="0"/>
                <a:cs typeface="Times New Roman" charset="0"/>
              </a:rPr>
              <a:t>Một process có thể chứa nhiều thread. </a:t>
            </a:r>
          </a:p>
          <a:p>
            <a:endParaRPr lang="en-US" altLang="en-US">
              <a:latin typeface="Times New Roman" charset="0"/>
              <a:cs typeface="Times New Roman" charset="0"/>
            </a:endParaRPr>
          </a:p>
          <a:p>
            <a:r>
              <a:rPr lang="vi-VN" altLang="en-US">
                <a:latin typeface="Times New Roman" charset="0"/>
                <a:cs typeface="Times New Roman" charset="0"/>
              </a:rPr>
              <a:t>xét về mặt kỹ thuật, nhân CPU có thể thực thi 4 lệnh 32-bit mỗi xung (sử dụng tập lệnh 128 bit SSE) hay 8 lệnh (dùng AVX). Trong khi một GPU Radeon HD 5970 có thể thực thi 3200 lệnh 32 bit mỗi xung (dùng 3200 ALU hay shader của nó), số lệnh gấp 800 lần (hay 400 lần trong trường hợp AVX).</a:t>
            </a:r>
          </a:p>
          <a:p>
            <a:r>
              <a:rPr lang="vi-VN" altLang="en-US">
                <a:latin typeface="Times New Roman" charset="0"/>
                <a:cs typeface="Times New Roman" charset="0"/>
              </a:rPr>
              <a:t>Theo các chuyên gia </a:t>
            </a:r>
            <a:r>
              <a:rPr lang="vi-VN" altLang="en-US" b="1">
                <a:latin typeface="Times New Roman" charset="0"/>
                <a:cs typeface="Times New Roman" charset="0"/>
              </a:rPr>
              <a:t>bán bitcoin online</a:t>
            </a:r>
            <a:r>
              <a:rPr lang="vi-VN" altLang="en-US">
                <a:latin typeface="Times New Roman" charset="0"/>
                <a:cs typeface="Times New Roman" charset="0"/>
              </a:rPr>
              <a:t>, nếu phân tích theo kiểu “dân dã” thì có thể so sánh CPU như thằng quản đốc còn GPU là đám công nhân. Thằng quản đốc thì nó cũng có thể làm việc như công nhân, nhưng việc chính của nó là quản lý đám công nhân kia, nên ít khi ngồi làm việc như công nhân. Còn công nhân thì nó được đào tạo chuyên mộn và việc chính của nó là suốt ngày ngồi làm, làm nhiều thì nó quen tay và làm nhanh hơn. Quản đốc thì chỉ có 1, hoặc vài, còn công nhân thì cả ngàn.</a:t>
            </a:r>
            <a:endParaRPr lang="en-US" altLang="en-US">
              <a:latin typeface="Times New Roman" charset="0"/>
              <a:cs typeface="Times New Roman" charset="0"/>
            </a:endParaRPr>
          </a:p>
          <a:p>
            <a:endParaRPr lang="en-US" altLang="en-US">
              <a:latin typeface="Times New Roman" charset="0"/>
              <a:cs typeface="Times New Roman" charset="0"/>
            </a:endParaRPr>
          </a:p>
          <a:p>
            <a:r>
              <a:rPr lang="en-US" altLang="en-US">
                <a:latin typeface="Times New Roman" charset="0"/>
                <a:cs typeface="Times New Roman" charset="0"/>
              </a:rPr>
              <a:t>https://kipalog.com/posts/Xu-li-song-song</a:t>
            </a:r>
          </a:p>
          <a:p>
            <a:r>
              <a:rPr lang="vi-VN" altLang="en-US">
                <a:latin typeface="Times New Roman" charset="0"/>
                <a:cs typeface="Times New Roman" charset="0"/>
              </a:rPr>
              <a:t>Q: Xử lí song song là gì, có lợi gì?</a:t>
            </a:r>
            <a:br>
              <a:rPr lang="vi-VN" altLang="en-US">
                <a:latin typeface="Times New Roman" charset="0"/>
                <a:cs typeface="Times New Roman" charset="0"/>
              </a:rPr>
            </a:br>
            <a:r>
              <a:rPr lang="vi-VN" altLang="en-US">
                <a:latin typeface="Times New Roman" charset="0"/>
                <a:cs typeface="Times New Roman" charset="0"/>
              </a:rPr>
              <a:t>A: Là phân chia bài toán to thành nhiều bài toán nhỏ, rồi giải cùng lúc, nhờ đó tốc độ giải bài toán gốc tăng lên.</a:t>
            </a:r>
          </a:p>
          <a:p>
            <a:r>
              <a:rPr lang="vi-VN" altLang="en-US">
                <a:latin typeface="Times New Roman" charset="0"/>
                <a:cs typeface="Times New Roman" charset="0"/>
              </a:rPr>
              <a:t>Q: Ví dụ?</a:t>
            </a:r>
            <a:br>
              <a:rPr lang="vi-VN" altLang="en-US">
                <a:latin typeface="Times New Roman" charset="0"/>
                <a:cs typeface="Times New Roman" charset="0"/>
              </a:rPr>
            </a:br>
            <a:r>
              <a:rPr lang="vi-VN" altLang="en-US">
                <a:latin typeface="Times New Roman" charset="0"/>
                <a:cs typeface="Times New Roman" charset="0"/>
              </a:rPr>
              <a:t>A: Tính tích phân trong khoảng [0, 100], thì có thể phân làm 2 bài toán nhỏ là tính tích phân trong khoảng [0, 50] và [50, 100], rồi cộng 2 kết quả lại.</a:t>
            </a:r>
          </a:p>
          <a:p>
            <a:r>
              <a:rPr lang="vi-VN" altLang="en-US">
                <a:latin typeface="Times New Roman" charset="0"/>
                <a:cs typeface="Times New Roman" charset="0"/>
              </a:rPr>
              <a:t>Q: Windows là hệ điều hành đa nhiệm, chẳng phải xử lí song song đã đến tay đại chúng 20 chục năm nay là gì?</a:t>
            </a:r>
            <a:br>
              <a:rPr lang="vi-VN" altLang="en-US">
                <a:latin typeface="Times New Roman" charset="0"/>
                <a:cs typeface="Times New Roman" charset="0"/>
              </a:rPr>
            </a:br>
            <a:r>
              <a:rPr lang="vi-VN" altLang="en-US">
                <a:latin typeface="Times New Roman" charset="0"/>
                <a:cs typeface="Times New Roman" charset="0"/>
              </a:rPr>
              <a:t>A: Concurrent khác parallel. Concurrent = song song về mặc cảm giác, hệ điều hành giả lập bằng chỉ một CPU bằng chiêu thức chia sẻ thời gian (scheduling). Parallel = song song về mặt vật lí, phải có 2 CPU hoặc 2 lõi trở lên. Ví dụ người có đầu 2 lõi có thể viết 2 tay 2 văn bản khác nhau cùng lúc, còn người chỉ có 1 lõi nếu bảo là có thể vừa chat chit vừa làm việc, thì chỉ có thể làm việc được tẹo, ngưng, rồi chuyển sang chat chit.</a:t>
            </a:r>
          </a:p>
          <a:p>
            <a:r>
              <a:rPr lang="vi-VN" altLang="en-US">
                <a:latin typeface="Times New Roman" charset="0"/>
                <a:cs typeface="Times New Roman" charset="0"/>
              </a:rPr>
              <a:t>Q: Tóm lại vấn đề cốt lõi là làm sao phân chia bài toán to được thành nhiều bài toán nhỏ?</a:t>
            </a:r>
            <a:br>
              <a:rPr lang="vi-VN" altLang="en-US">
                <a:latin typeface="Times New Roman" charset="0"/>
                <a:cs typeface="Times New Roman" charset="0"/>
              </a:rPr>
            </a:br>
            <a:r>
              <a:rPr lang="vi-VN" altLang="en-US">
                <a:latin typeface="Times New Roman" charset="0"/>
                <a:cs typeface="Times New Roman" charset="0"/>
              </a:rPr>
              <a:t>A: WHAT chỉ vậy, còn HOW thì nhiều, hãy tìm hiểu vài từ khoá sau:</a:t>
            </a:r>
          </a:p>
          <a:p>
            <a:endParaRPr lang="en-US" altLang="en-US">
              <a:latin typeface="Times New Roman" charset="0"/>
              <a:cs typeface="Times New Roman" charset="0"/>
            </a:endParaRPr>
          </a:p>
          <a:p>
            <a:r>
              <a:rPr lang="vi-VN" altLang="en-US">
                <a:latin typeface="Times New Roman" charset="0"/>
                <a:cs typeface="Times New Roman" charset="0"/>
              </a:rPr>
              <a:t>domain decomposition: phân chia bài toán to thành nhiều bài toán nhỏ</a:t>
            </a:r>
            <a:br>
              <a:rPr lang="vi-VN" altLang="en-US">
                <a:latin typeface="Times New Roman" charset="0"/>
                <a:cs typeface="Times New Roman" charset="0"/>
              </a:rPr>
            </a:br>
            <a:r>
              <a:rPr lang="vi-VN" altLang="en-US">
                <a:latin typeface="Times New Roman" charset="0"/>
                <a:cs typeface="Times New Roman" charset="0"/>
              </a:rPr>
              <a:t>parameter search: cùng chương trình, nhưng chạy thành nhiều process khác nhau, mỗi process nhận tham số khác nhau, sau đó kết quả chạy của các process được tập hợp lại thành kết quả cuối cùng</a:t>
            </a:r>
          </a:p>
          <a:p>
            <a:r>
              <a:rPr lang="vi-VN" altLang="en-US">
                <a:latin typeface="Times New Roman" charset="0"/>
                <a:cs typeface="Times New Roman" charset="0"/>
              </a:rPr>
              <a:t>data parallel: phân chia dữ liệu cần xử lí thành nhiều phần rồi xử lí</a:t>
            </a:r>
          </a:p>
          <a:p>
            <a:r>
              <a:rPr lang="vi-VN" altLang="en-US">
                <a:latin typeface="Times New Roman" charset="0"/>
                <a:cs typeface="Times New Roman" charset="0"/>
              </a:rPr>
              <a:t>pipeline: gán từng resource song song với nhau cho từng luồng xử lí</a:t>
            </a:r>
          </a:p>
          <a:p>
            <a:r>
              <a:rPr lang="vi-VN" altLang="en-US">
                <a:latin typeface="Times New Roman" charset="0"/>
                <a:cs typeface="Times New Roman" charset="0"/>
              </a:rPr>
              <a:t>master/worker: phân pool chứa việc cần xử lí cho lần lượt nhiều worker, ví dụ theo kiểu round robin (không cần viết hoa vì không phải tên người như Robin Hood)</a:t>
            </a:r>
          </a:p>
          <a:p>
            <a:endParaRPr lang="en-US" altLang="en-US">
              <a:latin typeface="Times New Roman" charset="0"/>
              <a:cs typeface="Times New Roman" charset="0"/>
            </a:endParaRPr>
          </a:p>
        </p:txBody>
      </p:sp>
    </p:spTree>
    <p:extLst>
      <p:ext uri="{BB962C8B-B14F-4D97-AF65-F5344CB8AC3E}">
        <p14:creationId xmlns:p14="http://schemas.microsoft.com/office/powerpoint/2010/main" val="2067595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https://docs.microsoft.com/en-us/dotnet/api/system.threading.threadstate?view=netframework-4.8</a:t>
            </a:r>
            <a:endParaRPr lang="en-US" dirty="0"/>
          </a:p>
        </p:txBody>
      </p:sp>
      <p:sp>
        <p:nvSpPr>
          <p:cNvPr id="4" name="Slide Number Placeholder 3"/>
          <p:cNvSpPr>
            <a:spLocks noGrp="1"/>
          </p:cNvSpPr>
          <p:nvPr>
            <p:ph type="sldNum" sz="quarter" idx="10"/>
          </p:nvPr>
        </p:nvSpPr>
        <p:spPr/>
        <p:txBody>
          <a:bodyPr/>
          <a:lstStyle/>
          <a:p>
            <a:fld id="{EF4F6638-E27D-CB4A-8235-04CA0E71F102}" type="slidenum">
              <a:rPr lang="en-US" altLang="en-US" smtClean="0"/>
              <a:pPr/>
              <a:t>9</a:t>
            </a:fld>
            <a:endParaRPr lang="en-US" altLang="en-US"/>
          </a:p>
        </p:txBody>
      </p:sp>
    </p:spTree>
    <p:extLst>
      <p:ext uri="{BB962C8B-B14F-4D97-AF65-F5344CB8AC3E}">
        <p14:creationId xmlns:p14="http://schemas.microsoft.com/office/powerpoint/2010/main" val="1213907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vi-VN" altLang="en-US">
              <a:latin typeface="Times New Roman" charset="0"/>
              <a:cs typeface="Times New Roman" charset="0"/>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fld id="{CD5B3281-402A-CA4D-AFBD-37EFF5270F97}" type="slidenum">
              <a:rPr lang="en-US" altLang="en-US"/>
              <a:pPr/>
              <a:t>13</a:t>
            </a:fld>
            <a:endParaRPr lang="en-US" altLang="en-US"/>
          </a:p>
        </p:txBody>
      </p:sp>
    </p:spTree>
    <p:extLst>
      <p:ext uri="{BB962C8B-B14F-4D97-AF65-F5344CB8AC3E}">
        <p14:creationId xmlns:p14="http://schemas.microsoft.com/office/powerpoint/2010/main" val="1643886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cs typeface="Times New Roman" charset="0"/>
              </a:rPr>
              <a:t>https://yinyangit.wordpress.com/2011/04/11/c-thread-basic/</a:t>
            </a:r>
          </a:p>
          <a:p>
            <a:endParaRPr lang="en-US" altLang="en-US">
              <a:latin typeface="Times New Roman" charset="0"/>
              <a:cs typeface="Times New Roman" charset="0"/>
            </a:endParaRPr>
          </a:p>
          <a:p>
            <a:r>
              <a:rPr lang="en-US" altLang="en-US">
                <a:latin typeface="Times New Roman" charset="0"/>
                <a:cs typeface="Times New Roman" charset="0"/>
              </a:rPr>
              <a:t>class Program</a:t>
            </a:r>
          </a:p>
          <a:p>
            <a:r>
              <a:rPr lang="en-US" altLang="en-US">
                <a:latin typeface="Times New Roman" charset="0"/>
                <a:cs typeface="Times New Roman" charset="0"/>
              </a:rPr>
              <a:t>{</a:t>
            </a:r>
          </a:p>
          <a:p>
            <a:r>
              <a:rPr lang="en-US" altLang="en-US">
                <a:latin typeface="Times New Roman" charset="0"/>
                <a:cs typeface="Times New Roman" charset="0"/>
              </a:rPr>
              <a:t>    static void Main()</a:t>
            </a:r>
          </a:p>
          <a:p>
            <a:r>
              <a:rPr lang="en-US" altLang="en-US">
                <a:latin typeface="Times New Roman" charset="0"/>
                <a:cs typeface="Times New Roman" charset="0"/>
              </a:rPr>
              <a:t>    {</a:t>
            </a:r>
          </a:p>
          <a:p>
            <a:r>
              <a:rPr lang="en-US" altLang="en-US">
                <a:latin typeface="Times New Roman" charset="0"/>
                <a:cs typeface="Times New Roman" charset="0"/>
              </a:rPr>
              <a:t>        Thread t = new Thread(new ThreadStart(MethodA));</a:t>
            </a:r>
          </a:p>
          <a:p>
            <a:r>
              <a:rPr lang="en-US" altLang="en-US">
                <a:latin typeface="Times New Roman" charset="0"/>
                <a:cs typeface="Times New Roman" charset="0"/>
              </a:rPr>
              <a:t>        t.Start();</a:t>
            </a:r>
          </a:p>
          <a:p>
            <a:r>
              <a:rPr lang="en-US" altLang="en-US">
                <a:latin typeface="Times New Roman" charset="0"/>
                <a:cs typeface="Times New Roman" charset="0"/>
              </a:rPr>
              <a:t>        MethodB();</a:t>
            </a:r>
          </a:p>
          <a:p>
            <a:r>
              <a:rPr lang="en-US" altLang="en-US">
                <a:latin typeface="Times New Roman" charset="0"/>
                <a:cs typeface="Times New Roman" charset="0"/>
              </a:rPr>
              <a:t> </a:t>
            </a:r>
          </a:p>
          <a:p>
            <a:r>
              <a:rPr lang="en-US" altLang="en-US">
                <a:latin typeface="Times New Roman" charset="0"/>
                <a:cs typeface="Times New Roman" charset="0"/>
              </a:rPr>
              <a:t>    }</a:t>
            </a:r>
          </a:p>
          <a:p>
            <a:r>
              <a:rPr lang="en-US" altLang="en-US">
                <a:latin typeface="Times New Roman" charset="0"/>
                <a:cs typeface="Times New Roman" charset="0"/>
              </a:rPr>
              <a:t> </a:t>
            </a:r>
          </a:p>
          <a:p>
            <a:r>
              <a:rPr lang="en-US" altLang="en-US">
                <a:latin typeface="Times New Roman" charset="0"/>
                <a:cs typeface="Times New Roman" charset="0"/>
              </a:rPr>
              <a:t>    static void MethodA()</a:t>
            </a:r>
          </a:p>
          <a:p>
            <a:r>
              <a:rPr lang="en-US" altLang="en-US">
                <a:latin typeface="Times New Roman" charset="0"/>
                <a:cs typeface="Times New Roman" charset="0"/>
              </a:rPr>
              <a:t>    {</a:t>
            </a:r>
          </a:p>
          <a:p>
            <a:r>
              <a:rPr lang="en-US" altLang="en-US">
                <a:latin typeface="Times New Roman" charset="0"/>
                <a:cs typeface="Times New Roman" charset="0"/>
              </a:rPr>
              <a:t>        for (int i = 0; i &lt; 100; i++)</a:t>
            </a:r>
          </a:p>
          <a:p>
            <a:r>
              <a:rPr lang="en-US" altLang="en-US">
                <a:latin typeface="Times New Roman" charset="0"/>
                <a:cs typeface="Times New Roman" charset="0"/>
              </a:rPr>
              <a:t>            Console.Write("0");</a:t>
            </a:r>
          </a:p>
          <a:p>
            <a:r>
              <a:rPr lang="en-US" altLang="en-US">
                <a:latin typeface="Times New Roman" charset="0"/>
                <a:cs typeface="Times New Roman" charset="0"/>
              </a:rPr>
              <a:t>    }</a:t>
            </a:r>
          </a:p>
          <a:p>
            <a:r>
              <a:rPr lang="en-US" altLang="en-US">
                <a:latin typeface="Times New Roman" charset="0"/>
                <a:cs typeface="Times New Roman" charset="0"/>
              </a:rPr>
              <a:t>    static void MethodB()</a:t>
            </a:r>
          </a:p>
          <a:p>
            <a:r>
              <a:rPr lang="en-US" altLang="en-US">
                <a:latin typeface="Times New Roman" charset="0"/>
                <a:cs typeface="Times New Roman" charset="0"/>
              </a:rPr>
              <a:t>    {</a:t>
            </a:r>
          </a:p>
          <a:p>
            <a:r>
              <a:rPr lang="en-US" altLang="en-US">
                <a:latin typeface="Times New Roman" charset="0"/>
                <a:cs typeface="Times New Roman" charset="0"/>
              </a:rPr>
              <a:t>        for (int i = 0; i &lt; 100; i++)</a:t>
            </a:r>
          </a:p>
          <a:p>
            <a:r>
              <a:rPr lang="en-US" altLang="en-US">
                <a:latin typeface="Times New Roman" charset="0"/>
                <a:cs typeface="Times New Roman" charset="0"/>
              </a:rPr>
              <a:t>            Console.Write("1");</a:t>
            </a:r>
          </a:p>
          <a:p>
            <a:r>
              <a:rPr lang="en-US" altLang="en-US">
                <a:latin typeface="Times New Roman" charset="0"/>
                <a:cs typeface="Times New Roman" charset="0"/>
              </a:rPr>
              <a:t>    }</a:t>
            </a:r>
          </a:p>
          <a:p>
            <a:r>
              <a:rPr lang="en-US" altLang="en-US">
                <a:latin typeface="Times New Roman" charset="0"/>
                <a:cs typeface="Times New Roman" charset="0"/>
              </a:rPr>
              <a:t>}</a:t>
            </a:r>
          </a:p>
          <a:p>
            <a:endParaRPr lang="en-US" altLang="en-US">
              <a:latin typeface="Times New Roman" charset="0"/>
              <a:cs typeface="Times New Roman" charset="0"/>
            </a:endParaRPr>
          </a:p>
          <a:p>
            <a:r>
              <a:rPr lang="en-US" altLang="en-US">
                <a:latin typeface="Times New Roman" charset="0"/>
                <a:cs typeface="Times New Roman" charset="0"/>
              </a:rPr>
              <a:t>Thread t = new Thread(()=&gt;</a:t>
            </a:r>
            <a:br>
              <a:rPr lang="en-US" altLang="en-US">
                <a:latin typeface="Times New Roman" charset="0"/>
                <a:cs typeface="Times New Roman" charset="0"/>
              </a:rPr>
            </a:br>
            <a:r>
              <a:rPr lang="en-US" altLang="en-US">
                <a:latin typeface="Times New Roman" charset="0"/>
                <a:cs typeface="Times New Roman" charset="0"/>
              </a:rPr>
              <a:t>{</a:t>
            </a:r>
            <a:br>
              <a:rPr lang="en-US" altLang="en-US">
                <a:latin typeface="Times New Roman" charset="0"/>
                <a:cs typeface="Times New Roman" charset="0"/>
              </a:rPr>
            </a:br>
            <a:r>
              <a:rPr lang="en-US" altLang="en-US">
                <a:latin typeface="Times New Roman" charset="0"/>
                <a:cs typeface="Times New Roman" charset="0"/>
              </a:rPr>
              <a:t>Console.Write(“Hello”);</a:t>
            </a:r>
            <a:br>
              <a:rPr lang="en-US" altLang="en-US">
                <a:latin typeface="Times New Roman" charset="0"/>
                <a:cs typeface="Times New Roman" charset="0"/>
              </a:rPr>
            </a:br>
            <a:r>
              <a:rPr lang="en-US" altLang="en-US">
                <a:latin typeface="Times New Roman" charset="0"/>
                <a:cs typeface="Times New Roman" charset="0"/>
              </a:rPr>
              <a:t>});</a:t>
            </a:r>
          </a:p>
          <a:p>
            <a:endParaRPr lang="en-US" altLang="en-US">
              <a:latin typeface="Times New Roman" charset="0"/>
              <a:cs typeface="Times New Roman" charset="0"/>
            </a:endParaRPr>
          </a:p>
          <a:p>
            <a:endParaRPr lang="en-US" altLang="en-US">
              <a:latin typeface="Times New Roman" charset="0"/>
              <a:cs typeface="Times New Roman" charset="0"/>
            </a:endParaRPr>
          </a:p>
          <a:p>
            <a:r>
              <a:rPr lang="en-US" altLang="en-US">
                <a:latin typeface="Times New Roman" charset="0"/>
                <a:cs typeface="Times New Roman" charset="0"/>
              </a:rPr>
              <a:t>class Program</a:t>
            </a:r>
          </a:p>
          <a:p>
            <a:r>
              <a:rPr lang="en-US" altLang="en-US">
                <a:latin typeface="Times New Roman" charset="0"/>
                <a:cs typeface="Times New Roman" charset="0"/>
              </a:rPr>
              <a:t>{</a:t>
            </a:r>
          </a:p>
          <a:p>
            <a:r>
              <a:rPr lang="en-US" altLang="en-US">
                <a:latin typeface="Times New Roman" charset="0"/>
                <a:cs typeface="Times New Roman" charset="0"/>
              </a:rPr>
              <a:t>    static void Main()</a:t>
            </a:r>
          </a:p>
          <a:p>
            <a:r>
              <a:rPr lang="en-US" altLang="en-US">
                <a:latin typeface="Times New Roman" charset="0"/>
                <a:cs typeface="Times New Roman" charset="0"/>
              </a:rPr>
              <a:t>    {</a:t>
            </a:r>
          </a:p>
          <a:p>
            <a:r>
              <a:rPr lang="en-US" altLang="en-US">
                <a:latin typeface="Times New Roman" charset="0"/>
                <a:cs typeface="Times New Roman" charset="0"/>
              </a:rPr>
              <a:t>        Thread t = new Thread(MethodA);</a:t>
            </a:r>
          </a:p>
          <a:p>
            <a:r>
              <a:rPr lang="en-US" altLang="en-US">
                <a:latin typeface="Times New Roman" charset="0"/>
                <a:cs typeface="Times New Roman" charset="0"/>
              </a:rPr>
              <a:t>        t.Start();</a:t>
            </a:r>
          </a:p>
          <a:p>
            <a:r>
              <a:rPr lang="en-US" altLang="en-US">
                <a:latin typeface="Times New Roman" charset="0"/>
                <a:cs typeface="Times New Roman" charset="0"/>
              </a:rPr>
              <a:t>        MethodB();</a:t>
            </a:r>
          </a:p>
          <a:p>
            <a:r>
              <a:rPr lang="en-US" altLang="en-US">
                <a:latin typeface="Times New Roman" charset="0"/>
                <a:cs typeface="Times New Roman" charset="0"/>
              </a:rPr>
              <a:t>    }</a:t>
            </a:r>
          </a:p>
          <a:p>
            <a:r>
              <a:rPr lang="en-US" altLang="en-US">
                <a:latin typeface="Times New Roman" charset="0"/>
                <a:cs typeface="Times New Roman" charset="0"/>
              </a:rPr>
              <a:t> </a:t>
            </a:r>
          </a:p>
          <a:p>
            <a:r>
              <a:rPr lang="en-US" altLang="en-US">
                <a:latin typeface="Times New Roman" charset="0"/>
                <a:cs typeface="Times New Roman" charset="0"/>
              </a:rPr>
              <a:t>    static void MethodA()</a:t>
            </a:r>
          </a:p>
          <a:p>
            <a:r>
              <a:rPr lang="en-US" altLang="en-US">
                <a:latin typeface="Times New Roman" charset="0"/>
                <a:cs typeface="Times New Roman" charset="0"/>
              </a:rPr>
              <a:t>    {</a:t>
            </a:r>
          </a:p>
          <a:p>
            <a:r>
              <a:rPr lang="en-US" altLang="en-US">
                <a:latin typeface="Times New Roman" charset="0"/>
                <a:cs typeface="Times New Roman" charset="0"/>
              </a:rPr>
              <a:t>        Thread.Sleep(500); // sleep for 500 miliseconds</a:t>
            </a:r>
          </a:p>
          <a:p>
            <a:r>
              <a:rPr lang="en-US" altLang="en-US">
                <a:latin typeface="Times New Roman" charset="0"/>
                <a:cs typeface="Times New Roman" charset="0"/>
              </a:rPr>
              <a:t>        for (int i = 0; i &lt; 100; i++)</a:t>
            </a:r>
          </a:p>
          <a:p>
            <a:r>
              <a:rPr lang="en-US" altLang="en-US">
                <a:latin typeface="Times New Roman" charset="0"/>
                <a:cs typeface="Times New Roman" charset="0"/>
              </a:rPr>
              <a:t>            Console.Write("0");</a:t>
            </a:r>
          </a:p>
          <a:p>
            <a:r>
              <a:rPr lang="en-US" altLang="en-US">
                <a:latin typeface="Times New Roman" charset="0"/>
                <a:cs typeface="Times New Roman" charset="0"/>
              </a:rPr>
              <a:t>    }</a:t>
            </a:r>
          </a:p>
          <a:p>
            <a:r>
              <a:rPr lang="en-US" altLang="en-US">
                <a:latin typeface="Times New Roman" charset="0"/>
                <a:cs typeface="Times New Roman" charset="0"/>
              </a:rPr>
              <a:t>    static void MethodB()</a:t>
            </a:r>
          </a:p>
          <a:p>
            <a:r>
              <a:rPr lang="en-US" altLang="en-US">
                <a:latin typeface="Times New Roman" charset="0"/>
                <a:cs typeface="Times New Roman" charset="0"/>
              </a:rPr>
              <a:t>    {</a:t>
            </a:r>
          </a:p>
          <a:p>
            <a:r>
              <a:rPr lang="en-US" altLang="en-US">
                <a:latin typeface="Times New Roman" charset="0"/>
                <a:cs typeface="Times New Roman" charset="0"/>
              </a:rPr>
              <a:t>        for (int i = 0; i &lt; 100; i++)</a:t>
            </a:r>
          </a:p>
          <a:p>
            <a:r>
              <a:rPr lang="en-US" altLang="en-US">
                <a:latin typeface="Times New Roman" charset="0"/>
                <a:cs typeface="Times New Roman" charset="0"/>
              </a:rPr>
              <a:t>            Console.Write("1");</a:t>
            </a:r>
          </a:p>
          <a:p>
            <a:r>
              <a:rPr lang="en-US" altLang="en-US">
                <a:latin typeface="Times New Roman" charset="0"/>
                <a:cs typeface="Times New Roman" charset="0"/>
              </a:rPr>
              <a:t>    }</a:t>
            </a:r>
          </a:p>
          <a:p>
            <a:r>
              <a:rPr lang="en-US" altLang="en-US">
                <a:latin typeface="Times New Roman" charset="0"/>
                <a:cs typeface="Times New Roman" charset="0"/>
              </a:rPr>
              <a:t>}</a:t>
            </a:r>
          </a:p>
          <a:p>
            <a:r>
              <a:rPr lang="en-US" altLang="en-US">
                <a:latin typeface="Times New Roman" charset="0"/>
                <a:cs typeface="Times New Roman" charset="0"/>
              </a:rPr>
              <a:t>Ouput:</a:t>
            </a:r>
          </a:p>
          <a:p>
            <a:r>
              <a:rPr lang="en-US" altLang="en-US" i="1">
                <a:latin typeface="Times New Roman" charset="0"/>
                <a:cs typeface="Times New Roman" charset="0"/>
              </a:rPr>
              <a:t>11111111111111111111111111111111111111111111111111111111111111111111111111111111</a:t>
            </a:r>
          </a:p>
          <a:p>
            <a:r>
              <a:rPr lang="en-US" altLang="en-US" i="1">
                <a:latin typeface="Times New Roman" charset="0"/>
                <a:cs typeface="Times New Roman" charset="0"/>
              </a:rPr>
              <a:t>11111111111111111111000000000000000000000000000000000000000000000000000000000000</a:t>
            </a:r>
          </a:p>
          <a:p>
            <a:r>
              <a:rPr lang="en-US" altLang="en-US" i="1">
                <a:latin typeface="Times New Roman" charset="0"/>
                <a:cs typeface="Times New Roman" charset="0"/>
              </a:rPr>
              <a:t>0000000000000000000000000000000000000000</a:t>
            </a:r>
          </a:p>
          <a:p>
            <a:endParaRPr lang="en-US" altLang="en-US">
              <a:latin typeface="Times New Roman" charset="0"/>
              <a:cs typeface="Times New Roman" charset="0"/>
            </a:endParaRPr>
          </a:p>
          <a:p>
            <a:endParaRPr lang="en-US" altLang="en-US">
              <a:latin typeface="Times New Roman" charset="0"/>
              <a:cs typeface="Times New Roman" charset="0"/>
            </a:endParaRPr>
          </a:p>
          <a:p>
            <a:endParaRPr lang="en-US" altLang="en-US">
              <a:latin typeface="Times New Roman" charset="0"/>
              <a:cs typeface="Times New Roman" charset="0"/>
            </a:endParaRPr>
          </a:p>
          <a:p>
            <a:endParaRPr lang="en-US" altLang="en-US">
              <a:latin typeface="Times New Roman" charset="0"/>
              <a:cs typeface="Times New Roman" charset="0"/>
            </a:endParaRPr>
          </a:p>
          <a:p>
            <a:r>
              <a:rPr lang="en-US" altLang="en-US">
                <a:latin typeface="Times New Roman" charset="0"/>
                <a:cs typeface="Times New Roman" charset="0"/>
              </a:rPr>
              <a:t>static void Main(string[] args)</a:t>
            </a:r>
          </a:p>
          <a:p>
            <a:r>
              <a:rPr lang="en-US" altLang="en-US">
                <a:latin typeface="Times New Roman" charset="0"/>
                <a:cs typeface="Times New Roman" charset="0"/>
              </a:rPr>
              <a:t>{</a:t>
            </a:r>
          </a:p>
          <a:p>
            <a:r>
              <a:rPr lang="en-US" altLang="en-US">
                <a:latin typeface="Times New Roman" charset="0"/>
                <a:cs typeface="Times New Roman" charset="0"/>
              </a:rPr>
              <a:t>    Thread t1 = new Thread(() =&gt;</a:t>
            </a:r>
          </a:p>
          <a:p>
            <a:r>
              <a:rPr lang="en-US" altLang="en-US">
                <a:latin typeface="Times New Roman" charset="0"/>
                <a:cs typeface="Times New Roman" charset="0"/>
              </a:rPr>
              <a:t>        {</a:t>
            </a:r>
          </a:p>
          <a:p>
            <a:r>
              <a:rPr lang="en-US" altLang="en-US">
                <a:latin typeface="Times New Roman" charset="0"/>
                <a:cs typeface="Times New Roman" charset="0"/>
              </a:rPr>
              <a:t>            Thread.Sleep(1000);</a:t>
            </a:r>
          </a:p>
          <a:p>
            <a:r>
              <a:rPr lang="en-US" altLang="en-US">
                <a:latin typeface="Times New Roman" charset="0"/>
                <a:cs typeface="Times New Roman" charset="0"/>
              </a:rPr>
              <a:t>            Console.WriteLine("Thread t1 started");</a:t>
            </a:r>
          </a:p>
          <a:p>
            <a:r>
              <a:rPr lang="en-US" altLang="en-US">
                <a:latin typeface="Times New Roman" charset="0"/>
                <a:cs typeface="Times New Roman" charset="0"/>
              </a:rPr>
              <a:t>        });</a:t>
            </a:r>
          </a:p>
          <a:p>
            <a:r>
              <a:rPr lang="en-US" altLang="en-US">
                <a:latin typeface="Times New Roman" charset="0"/>
                <a:cs typeface="Times New Roman" charset="0"/>
              </a:rPr>
              <a:t>    // t1.IsBackground = true;</a:t>
            </a:r>
          </a:p>
          <a:p>
            <a:r>
              <a:rPr lang="en-US" altLang="en-US">
                <a:latin typeface="Times New Roman" charset="0"/>
                <a:cs typeface="Times New Roman" charset="0"/>
              </a:rPr>
              <a:t>    t1.Start();</a:t>
            </a:r>
          </a:p>
          <a:p>
            <a:r>
              <a:rPr lang="en-US" altLang="en-US">
                <a:latin typeface="Times New Roman" charset="0"/>
                <a:cs typeface="Times New Roman" charset="0"/>
              </a:rPr>
              <a:t>    Console.WriteLine("Main thread ending...");</a:t>
            </a:r>
          </a:p>
          <a:p>
            <a:r>
              <a:rPr lang="en-US" altLang="en-US">
                <a:latin typeface="Times New Roman" charset="0"/>
                <a:cs typeface="Times New Roman" charset="0"/>
              </a:rPr>
              <a:t>}</a:t>
            </a:r>
          </a:p>
          <a:p>
            <a:endParaRPr lang="en-US" altLang="en-US">
              <a:latin typeface="Times New Roman" charset="0"/>
              <a:cs typeface="Times New Roman" charset="0"/>
            </a:endParaRP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fld id="{C8F269E1-DDA8-0641-96B1-5E3A4A6FE528}" type="slidenum">
              <a:rPr lang="en-US" altLang="en-US"/>
              <a:pPr/>
              <a:t>24</a:t>
            </a:fld>
            <a:endParaRPr lang="en-US" altLang="en-US"/>
          </a:p>
        </p:txBody>
      </p:sp>
    </p:spTree>
    <p:extLst>
      <p:ext uri="{BB962C8B-B14F-4D97-AF65-F5344CB8AC3E}">
        <p14:creationId xmlns:p14="http://schemas.microsoft.com/office/powerpoint/2010/main" val="1422681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vi-VN" altLang="en-US">
              <a:latin typeface="Times New Roman" charset="0"/>
              <a:cs typeface="Times New Roman"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charset="0"/>
                <a:ea typeface="Times New Roman" charset="0"/>
                <a:cs typeface="Times New Roman" charset="0"/>
              </a:defRPr>
            </a:lvl1pPr>
            <a:lvl2pPr marL="742950" indent="-285750">
              <a:spcBef>
                <a:spcPct val="30000"/>
              </a:spcBef>
              <a:defRPr sz="1200">
                <a:solidFill>
                  <a:schemeClr val="tx1"/>
                </a:solidFill>
                <a:latin typeface="Times New Roman" charset="0"/>
                <a:ea typeface="Times New Roman" charset="0"/>
                <a:cs typeface="Times New Roman" charset="0"/>
              </a:defRPr>
            </a:lvl2pPr>
            <a:lvl3pPr marL="1143000" indent="-228600">
              <a:spcBef>
                <a:spcPct val="30000"/>
              </a:spcBef>
              <a:defRPr sz="1200">
                <a:solidFill>
                  <a:schemeClr val="tx1"/>
                </a:solidFill>
                <a:latin typeface="Times New Roman" charset="0"/>
                <a:ea typeface="Times New Roman" charset="0"/>
                <a:cs typeface="Times New Roman" charset="0"/>
              </a:defRPr>
            </a:lvl3pPr>
            <a:lvl4pPr marL="1600200" indent="-228600">
              <a:spcBef>
                <a:spcPct val="30000"/>
              </a:spcBef>
              <a:defRPr sz="1200">
                <a:solidFill>
                  <a:schemeClr val="tx1"/>
                </a:solidFill>
                <a:latin typeface="Times New Roman" charset="0"/>
                <a:ea typeface="Times New Roman" charset="0"/>
                <a:cs typeface="Times New Roman" charset="0"/>
              </a:defRPr>
            </a:lvl4pPr>
            <a:lvl5pPr marL="2057400" indent="-228600">
              <a:spcBef>
                <a:spcPct val="30000"/>
              </a:spcBef>
              <a:defRPr sz="1200">
                <a:solidFill>
                  <a:schemeClr val="tx1"/>
                </a:solidFill>
                <a:latin typeface="Times New Roman" charset="0"/>
                <a:ea typeface="Times New Roman" charset="0"/>
                <a:cs typeface="Times New Roman" charset="0"/>
              </a:defRPr>
            </a:lvl5pPr>
            <a:lvl6pPr marL="2514600" indent="-228600" eaLnBrk="0" fontAlgn="base" hangingPunct="0">
              <a:spcBef>
                <a:spcPct val="30000"/>
              </a:spcBef>
              <a:spcAft>
                <a:spcPct val="0"/>
              </a:spcAft>
              <a:defRPr sz="1200">
                <a:solidFill>
                  <a:schemeClr val="tx1"/>
                </a:solidFill>
                <a:latin typeface="Times New Roman" charset="0"/>
                <a:ea typeface="Times New Roman" charset="0"/>
                <a:cs typeface="Times New Roman" charset="0"/>
              </a:defRPr>
            </a:lvl6pPr>
            <a:lvl7pPr marL="2971800" indent="-228600" eaLnBrk="0" fontAlgn="base" hangingPunct="0">
              <a:spcBef>
                <a:spcPct val="30000"/>
              </a:spcBef>
              <a:spcAft>
                <a:spcPct val="0"/>
              </a:spcAft>
              <a:defRPr sz="1200">
                <a:solidFill>
                  <a:schemeClr val="tx1"/>
                </a:solidFill>
                <a:latin typeface="Times New Roman" charset="0"/>
                <a:ea typeface="Times New Roman" charset="0"/>
                <a:cs typeface="Times New Roman" charset="0"/>
              </a:defRPr>
            </a:lvl7pPr>
            <a:lvl8pPr marL="3429000" indent="-228600" eaLnBrk="0" fontAlgn="base" hangingPunct="0">
              <a:spcBef>
                <a:spcPct val="30000"/>
              </a:spcBef>
              <a:spcAft>
                <a:spcPct val="0"/>
              </a:spcAft>
              <a:defRPr sz="1200">
                <a:solidFill>
                  <a:schemeClr val="tx1"/>
                </a:solidFill>
                <a:latin typeface="Times New Roman" charset="0"/>
                <a:ea typeface="Times New Roman" charset="0"/>
                <a:cs typeface="Times New Roman" charset="0"/>
              </a:defRPr>
            </a:lvl8pPr>
            <a:lvl9pPr marL="3886200" indent="-228600" eaLnBrk="0" fontAlgn="base" hangingPunct="0">
              <a:spcBef>
                <a:spcPct val="30000"/>
              </a:spcBef>
              <a:spcAft>
                <a:spcPct val="0"/>
              </a:spcAft>
              <a:defRPr sz="1200">
                <a:solidFill>
                  <a:schemeClr val="tx1"/>
                </a:solidFill>
                <a:latin typeface="Times New Roman" charset="0"/>
                <a:ea typeface="Times New Roman" charset="0"/>
                <a:cs typeface="Times New Roman" charset="0"/>
              </a:defRPr>
            </a:lvl9pPr>
          </a:lstStyle>
          <a:p>
            <a:pPr>
              <a:spcBef>
                <a:spcPct val="50000"/>
              </a:spcBef>
            </a:pPr>
            <a:fld id="{E06B1CFF-3C4E-F54A-8972-A1D0F491E6FB}" type="slidenum">
              <a:rPr lang="en-US" altLang="en-US"/>
              <a:pPr>
                <a:spcBef>
                  <a:spcPct val="50000"/>
                </a:spcBef>
              </a:pPr>
              <a:t>40</a:t>
            </a:fld>
            <a:endParaRPr lang="en-US" altLang="en-US"/>
          </a:p>
        </p:txBody>
      </p:sp>
    </p:spTree>
    <p:extLst>
      <p:ext uri="{BB962C8B-B14F-4D97-AF65-F5344CB8AC3E}">
        <p14:creationId xmlns:p14="http://schemas.microsoft.com/office/powerpoint/2010/main" val="929969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BDAF3A9-5443-B646-95D5-EB56F221F4CD}" type="slidenum">
              <a:rPr lang="en-US" altLang="en-US"/>
              <a:pPr/>
              <a:t>‹#›</a:t>
            </a:fld>
            <a:endParaRPr lang="en-US" altLang="en-US"/>
          </a:p>
        </p:txBody>
      </p:sp>
    </p:spTree>
    <p:extLst>
      <p:ext uri="{BB962C8B-B14F-4D97-AF65-F5344CB8AC3E}">
        <p14:creationId xmlns:p14="http://schemas.microsoft.com/office/powerpoint/2010/main" val="607252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5B80648-8BAB-1C44-88B9-3E8F12DA1DEF}" type="slidenum">
              <a:rPr lang="en-US" altLang="en-US"/>
              <a:pPr/>
              <a:t>‹#›</a:t>
            </a:fld>
            <a:endParaRPr lang="en-US" altLang="en-US"/>
          </a:p>
        </p:txBody>
      </p:sp>
    </p:spTree>
    <p:extLst>
      <p:ext uri="{BB962C8B-B14F-4D97-AF65-F5344CB8AC3E}">
        <p14:creationId xmlns:p14="http://schemas.microsoft.com/office/powerpoint/2010/main" val="47781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174737E-19CF-714B-B6BE-E3E3085A0434}" type="slidenum">
              <a:rPr lang="en-US" altLang="en-US"/>
              <a:pPr/>
              <a:t>‹#›</a:t>
            </a:fld>
            <a:endParaRPr lang="en-US" altLang="en-US"/>
          </a:p>
        </p:txBody>
      </p:sp>
    </p:spTree>
    <p:extLst>
      <p:ext uri="{BB962C8B-B14F-4D97-AF65-F5344CB8AC3E}">
        <p14:creationId xmlns:p14="http://schemas.microsoft.com/office/powerpoint/2010/main" val="1132137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547688"/>
            <a:ext cx="7391400" cy="563562"/>
          </a:xfrm>
        </p:spPr>
        <p:txBody>
          <a:bodyPr/>
          <a:lstStyle/>
          <a:p>
            <a:r>
              <a:rPr lang="en-US"/>
              <a:t>Click to edit Master title style</a:t>
            </a:r>
          </a:p>
        </p:txBody>
      </p:sp>
      <p:sp>
        <p:nvSpPr>
          <p:cNvPr id="3" name="Table Placeholder 2"/>
          <p:cNvSpPr>
            <a:spLocks noGrp="1"/>
          </p:cNvSpPr>
          <p:nvPr>
            <p:ph type="tbl" idx="1"/>
          </p:nvPr>
        </p:nvSpPr>
        <p:spPr>
          <a:xfrm>
            <a:off x="457200" y="1338263"/>
            <a:ext cx="8229600" cy="5092700"/>
          </a:xfrm>
        </p:spPr>
        <p:txBody>
          <a:bodyPr rtlCol="0">
            <a:normAutofit/>
          </a:bodyPr>
          <a:lstStyle/>
          <a:p>
            <a:pPr lvl="0"/>
            <a:r>
              <a:rPr lang="en-US" noProof="0"/>
              <a:t>Click icon to add table</a:t>
            </a:r>
          </a:p>
        </p:txBody>
      </p:sp>
      <p:sp>
        <p:nvSpPr>
          <p:cNvPr id="4" name="Date Placeholder 3"/>
          <p:cNvSpPr>
            <a:spLocks noGrp="1"/>
          </p:cNvSpPr>
          <p:nvPr>
            <p:ph type="dt" sz="half" idx="10"/>
          </p:nvPr>
        </p:nvSpPr>
        <p:spPr>
          <a:xfrm>
            <a:off x="6781800" y="269875"/>
            <a:ext cx="2133600" cy="246063"/>
          </a:xfrm>
        </p:spPr>
        <p:txBody>
          <a:bodyPr/>
          <a:lstStyle>
            <a:lvl1pPr>
              <a:defRPr/>
            </a:lvl1pPr>
          </a:lstStyle>
          <a:p>
            <a:endParaRPr lang="en-US" altLang="en-US"/>
          </a:p>
        </p:txBody>
      </p:sp>
      <p:sp>
        <p:nvSpPr>
          <p:cNvPr id="5" name="Footer Placeholder 4"/>
          <p:cNvSpPr>
            <a:spLocks noGrp="1"/>
          </p:cNvSpPr>
          <p:nvPr>
            <p:ph type="ftr" sz="quarter" idx="11"/>
          </p:nvPr>
        </p:nvSpPr>
        <p:spPr>
          <a:xfrm>
            <a:off x="5791200" y="6530975"/>
            <a:ext cx="2895600" cy="276225"/>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3505200" y="6553200"/>
            <a:ext cx="2133600" cy="254000"/>
          </a:xfrm>
        </p:spPr>
        <p:txBody>
          <a:bodyPr/>
          <a:lstStyle>
            <a:lvl1pPr>
              <a:defRPr/>
            </a:lvl1pPr>
          </a:lstStyle>
          <a:p>
            <a:fld id="{CF85131D-D07D-0543-8802-E7AF8086BC34}" type="slidenum">
              <a:rPr lang="en-US" altLang="en-US"/>
              <a:pPr/>
              <a:t>‹#›</a:t>
            </a:fld>
            <a:endParaRPr lang="en-US" altLang="en-US"/>
          </a:p>
        </p:txBody>
      </p:sp>
    </p:spTree>
    <p:extLst>
      <p:ext uri="{BB962C8B-B14F-4D97-AF65-F5344CB8AC3E}">
        <p14:creationId xmlns:p14="http://schemas.microsoft.com/office/powerpoint/2010/main" val="113388376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83395F4-2AA2-9447-8EA9-6595439C3299}" type="slidenum">
              <a:rPr lang="en-US" altLang="en-US"/>
              <a:pPr/>
              <a:t>‹#›</a:t>
            </a:fld>
            <a:endParaRPr lang="en-US" altLang="en-US"/>
          </a:p>
        </p:txBody>
      </p:sp>
    </p:spTree>
    <p:extLst>
      <p:ext uri="{BB962C8B-B14F-4D97-AF65-F5344CB8AC3E}">
        <p14:creationId xmlns:p14="http://schemas.microsoft.com/office/powerpoint/2010/main" val="1247199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D97EBD9-F840-FA41-A32F-6B2309772354}" type="slidenum">
              <a:rPr lang="en-US" altLang="en-US"/>
              <a:pPr/>
              <a:t>‹#›</a:t>
            </a:fld>
            <a:endParaRPr lang="en-US" altLang="en-US"/>
          </a:p>
        </p:txBody>
      </p:sp>
    </p:spTree>
    <p:extLst>
      <p:ext uri="{BB962C8B-B14F-4D97-AF65-F5344CB8AC3E}">
        <p14:creationId xmlns:p14="http://schemas.microsoft.com/office/powerpoint/2010/main" val="95647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0CE164AD-4E46-DC44-9CB3-F0B988AA8E4C}" type="slidenum">
              <a:rPr lang="en-US" altLang="en-US"/>
              <a:pPr/>
              <a:t>‹#›</a:t>
            </a:fld>
            <a:endParaRPr lang="en-US" altLang="en-US"/>
          </a:p>
        </p:txBody>
      </p:sp>
    </p:spTree>
    <p:extLst>
      <p:ext uri="{BB962C8B-B14F-4D97-AF65-F5344CB8AC3E}">
        <p14:creationId xmlns:p14="http://schemas.microsoft.com/office/powerpoint/2010/main" val="1230941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endParaRPr lang="en-US" altLang="en-US"/>
          </a:p>
        </p:txBody>
      </p:sp>
      <p:sp>
        <p:nvSpPr>
          <p:cNvPr id="8" name="Footer Placeholder 4"/>
          <p:cNvSpPr>
            <a:spLocks noGrp="1"/>
          </p:cNvSpPr>
          <p:nvPr>
            <p:ph type="ftr" sz="quarter" idx="11"/>
          </p:nvPr>
        </p:nvSpPr>
        <p:spPr/>
        <p:txBody>
          <a:bodyPr/>
          <a:lstStyle>
            <a:lvl1pPr>
              <a:defRPr/>
            </a:lvl1pPr>
          </a:lstStyle>
          <a:p>
            <a:endParaRPr lang="en-US" altLang="en-US"/>
          </a:p>
        </p:txBody>
      </p:sp>
      <p:sp>
        <p:nvSpPr>
          <p:cNvPr id="9" name="Slide Number Placeholder 5"/>
          <p:cNvSpPr>
            <a:spLocks noGrp="1"/>
          </p:cNvSpPr>
          <p:nvPr>
            <p:ph type="sldNum" sz="quarter" idx="12"/>
          </p:nvPr>
        </p:nvSpPr>
        <p:spPr/>
        <p:txBody>
          <a:bodyPr/>
          <a:lstStyle>
            <a:lvl1pPr>
              <a:defRPr/>
            </a:lvl1pPr>
          </a:lstStyle>
          <a:p>
            <a:fld id="{01A98B0D-A5CC-DE4A-8748-09D0809ADBEF}" type="slidenum">
              <a:rPr lang="en-US" altLang="en-US"/>
              <a:pPr/>
              <a:t>‹#›</a:t>
            </a:fld>
            <a:endParaRPr lang="en-US" altLang="en-US"/>
          </a:p>
        </p:txBody>
      </p:sp>
    </p:spTree>
    <p:extLst>
      <p:ext uri="{BB962C8B-B14F-4D97-AF65-F5344CB8AC3E}">
        <p14:creationId xmlns:p14="http://schemas.microsoft.com/office/powerpoint/2010/main" val="1715986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endParaRPr lang="en-US" altLang="en-US"/>
          </a:p>
        </p:txBody>
      </p:sp>
      <p:sp>
        <p:nvSpPr>
          <p:cNvPr id="4" name="Footer Placeholder 4"/>
          <p:cNvSpPr>
            <a:spLocks noGrp="1"/>
          </p:cNvSpPr>
          <p:nvPr>
            <p:ph type="ftr" sz="quarter" idx="11"/>
          </p:nvPr>
        </p:nvSpPr>
        <p:spPr/>
        <p:txBody>
          <a:bodyPr/>
          <a:lstStyle>
            <a:lvl1pPr>
              <a:defRPr/>
            </a:lvl1pPr>
          </a:lstStyle>
          <a:p>
            <a:endParaRPr lang="en-US" altLang="en-US"/>
          </a:p>
        </p:txBody>
      </p:sp>
      <p:sp>
        <p:nvSpPr>
          <p:cNvPr id="5" name="Slide Number Placeholder 5"/>
          <p:cNvSpPr>
            <a:spLocks noGrp="1"/>
          </p:cNvSpPr>
          <p:nvPr>
            <p:ph type="sldNum" sz="quarter" idx="12"/>
          </p:nvPr>
        </p:nvSpPr>
        <p:spPr/>
        <p:txBody>
          <a:bodyPr/>
          <a:lstStyle>
            <a:lvl1pPr>
              <a:defRPr/>
            </a:lvl1pPr>
          </a:lstStyle>
          <a:p>
            <a:fld id="{767DA4A9-EA12-3A47-B462-2BB68299D39B}" type="slidenum">
              <a:rPr lang="en-US" altLang="en-US"/>
              <a:pPr/>
              <a:t>‹#›</a:t>
            </a:fld>
            <a:endParaRPr lang="en-US" altLang="en-US"/>
          </a:p>
        </p:txBody>
      </p:sp>
    </p:spTree>
    <p:extLst>
      <p:ext uri="{BB962C8B-B14F-4D97-AF65-F5344CB8AC3E}">
        <p14:creationId xmlns:p14="http://schemas.microsoft.com/office/powerpoint/2010/main" val="203371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endParaRPr lang="en-US" altLang="en-US"/>
          </a:p>
        </p:txBody>
      </p:sp>
      <p:sp>
        <p:nvSpPr>
          <p:cNvPr id="3" name="Footer Placeholder 4"/>
          <p:cNvSpPr>
            <a:spLocks noGrp="1"/>
          </p:cNvSpPr>
          <p:nvPr>
            <p:ph type="ftr" sz="quarter" idx="11"/>
          </p:nvPr>
        </p:nvSpPr>
        <p:spPr/>
        <p:txBody>
          <a:bodyPr/>
          <a:lstStyle>
            <a:lvl1pPr>
              <a:defRPr/>
            </a:lvl1pPr>
          </a:lstStyle>
          <a:p>
            <a:endParaRPr lang="en-US" altLang="en-US"/>
          </a:p>
        </p:txBody>
      </p:sp>
      <p:sp>
        <p:nvSpPr>
          <p:cNvPr id="4" name="Slide Number Placeholder 5"/>
          <p:cNvSpPr>
            <a:spLocks noGrp="1"/>
          </p:cNvSpPr>
          <p:nvPr>
            <p:ph type="sldNum" sz="quarter" idx="12"/>
          </p:nvPr>
        </p:nvSpPr>
        <p:spPr/>
        <p:txBody>
          <a:bodyPr/>
          <a:lstStyle>
            <a:lvl1pPr>
              <a:defRPr/>
            </a:lvl1pPr>
          </a:lstStyle>
          <a:p>
            <a:fld id="{B3FA25A4-368A-CF46-B2E4-3C4BA777B457}" type="slidenum">
              <a:rPr lang="en-US" altLang="en-US"/>
              <a:pPr/>
              <a:t>‹#›</a:t>
            </a:fld>
            <a:endParaRPr lang="en-US" altLang="en-US"/>
          </a:p>
        </p:txBody>
      </p:sp>
    </p:spTree>
    <p:extLst>
      <p:ext uri="{BB962C8B-B14F-4D97-AF65-F5344CB8AC3E}">
        <p14:creationId xmlns:p14="http://schemas.microsoft.com/office/powerpoint/2010/main" val="1285606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57CD4B7F-89B1-4F4D-AC28-6FB2B431E693}" type="slidenum">
              <a:rPr lang="en-US" altLang="en-US"/>
              <a:pPr/>
              <a:t>‹#›</a:t>
            </a:fld>
            <a:endParaRPr lang="en-US" altLang="en-US"/>
          </a:p>
        </p:txBody>
      </p:sp>
    </p:spTree>
    <p:extLst>
      <p:ext uri="{BB962C8B-B14F-4D97-AF65-F5344CB8AC3E}">
        <p14:creationId xmlns:p14="http://schemas.microsoft.com/office/powerpoint/2010/main" val="1361691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D9C81326-0782-2149-8162-671CD60A9C16}" type="slidenum">
              <a:rPr lang="en-US" altLang="en-US"/>
              <a:pPr/>
              <a:t>‹#›</a:t>
            </a:fld>
            <a:endParaRPr lang="en-US" altLang="en-US"/>
          </a:p>
        </p:txBody>
      </p:sp>
    </p:spTree>
    <p:extLst>
      <p:ext uri="{BB962C8B-B14F-4D97-AF65-F5344CB8AC3E}">
        <p14:creationId xmlns:p14="http://schemas.microsoft.com/office/powerpoint/2010/main" val="217881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64FDA3BA-A54E-1140-90E2-D56872F2726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 id="2147484071" r:id="rId12"/>
  </p:sldLayoutIdLst>
  <p:hf hdr="0" ftr="0" dt="0"/>
  <p:txStyles>
    <p:titleStyle>
      <a:lvl1pPr algn="ctr" rtl="0" eaLnBrk="0" fontAlgn="base" hangingPunct="0">
        <a:spcBef>
          <a:spcPct val="0"/>
        </a:spcBef>
        <a:spcAft>
          <a:spcPct val="0"/>
        </a:spcAft>
        <a:defRPr sz="4400" kern="1200">
          <a:solidFill>
            <a:schemeClr val="tx1"/>
          </a:solidFill>
          <a:latin typeface="Times New Roman" pitchFamily="18" charset="0"/>
          <a:ea typeface="Times New Roman" charset="0"/>
          <a:cs typeface="Times New Roman" pitchFamily="18" charset="0"/>
        </a:defRPr>
      </a:lvl1pPr>
      <a:lvl2pPr algn="ctr" rtl="0" eaLnBrk="0" fontAlgn="base" hangingPunct="0">
        <a:spcBef>
          <a:spcPct val="0"/>
        </a:spcBef>
        <a:spcAft>
          <a:spcPct val="0"/>
        </a:spcAft>
        <a:defRPr sz="4400">
          <a:solidFill>
            <a:schemeClr val="tx1"/>
          </a:solidFill>
          <a:latin typeface="Times New Roman" pitchFamily="18" charset="0"/>
          <a:ea typeface="Times New Roman" charset="0"/>
          <a:cs typeface="Times New Roman" pitchFamily="18" charset="0"/>
        </a:defRPr>
      </a:lvl2pPr>
      <a:lvl3pPr algn="ctr" rtl="0" eaLnBrk="0" fontAlgn="base" hangingPunct="0">
        <a:spcBef>
          <a:spcPct val="0"/>
        </a:spcBef>
        <a:spcAft>
          <a:spcPct val="0"/>
        </a:spcAft>
        <a:defRPr sz="4400">
          <a:solidFill>
            <a:schemeClr val="tx1"/>
          </a:solidFill>
          <a:latin typeface="Times New Roman" pitchFamily="18" charset="0"/>
          <a:ea typeface="Times New Roman" charset="0"/>
          <a:cs typeface="Times New Roman" pitchFamily="18" charset="0"/>
        </a:defRPr>
      </a:lvl3pPr>
      <a:lvl4pPr algn="ctr" rtl="0" eaLnBrk="0" fontAlgn="base" hangingPunct="0">
        <a:spcBef>
          <a:spcPct val="0"/>
        </a:spcBef>
        <a:spcAft>
          <a:spcPct val="0"/>
        </a:spcAft>
        <a:defRPr sz="4400">
          <a:solidFill>
            <a:schemeClr val="tx1"/>
          </a:solidFill>
          <a:latin typeface="Times New Roman" pitchFamily="18" charset="0"/>
          <a:ea typeface="Times New Roman" charset="0"/>
          <a:cs typeface="Times New Roman" pitchFamily="18" charset="0"/>
        </a:defRPr>
      </a:lvl4pPr>
      <a:lvl5pPr algn="ctr" rtl="0" eaLnBrk="0" fontAlgn="base" hangingPunct="0">
        <a:spcBef>
          <a:spcPct val="0"/>
        </a:spcBef>
        <a:spcAft>
          <a:spcPct val="0"/>
        </a:spcAft>
        <a:defRPr sz="4400">
          <a:solidFill>
            <a:schemeClr val="tx1"/>
          </a:solidFill>
          <a:latin typeface="Times New Roman" pitchFamily="18" charset="0"/>
          <a:ea typeface="Times New Roman" charset="0"/>
          <a:cs typeface="Times New Roman" pitchFamily="18" charset="0"/>
        </a:defRPr>
      </a:lvl5pPr>
      <a:lvl6pPr marL="457200" algn="ctr" rtl="0" fontAlgn="base">
        <a:spcBef>
          <a:spcPct val="0"/>
        </a:spcBef>
        <a:spcAft>
          <a:spcPct val="0"/>
        </a:spcAft>
        <a:defRPr sz="4400">
          <a:solidFill>
            <a:schemeClr val="tx1"/>
          </a:solidFill>
          <a:latin typeface="Times New Roman" pitchFamily="18" charset="0"/>
          <a:cs typeface="Times New Roman" pitchFamily="18" charset="0"/>
        </a:defRPr>
      </a:lvl6pPr>
      <a:lvl7pPr marL="914400" algn="ctr" rtl="0" fontAlgn="base">
        <a:spcBef>
          <a:spcPct val="0"/>
        </a:spcBef>
        <a:spcAft>
          <a:spcPct val="0"/>
        </a:spcAft>
        <a:defRPr sz="4400">
          <a:solidFill>
            <a:schemeClr val="tx1"/>
          </a:solidFill>
          <a:latin typeface="Times New Roman" pitchFamily="18" charset="0"/>
          <a:cs typeface="Times New Roman" pitchFamily="18" charset="0"/>
        </a:defRPr>
      </a:lvl7pPr>
      <a:lvl8pPr marL="1371600" algn="ctr" rtl="0" fontAlgn="base">
        <a:spcBef>
          <a:spcPct val="0"/>
        </a:spcBef>
        <a:spcAft>
          <a:spcPct val="0"/>
        </a:spcAft>
        <a:defRPr sz="4400">
          <a:solidFill>
            <a:schemeClr val="tx1"/>
          </a:solidFill>
          <a:latin typeface="Times New Roman" pitchFamily="18" charset="0"/>
          <a:cs typeface="Times New Roman" pitchFamily="18" charset="0"/>
        </a:defRPr>
      </a:lvl8pPr>
      <a:lvl9pPr marL="1828800" algn="ctr" rtl="0" fontAlgn="base">
        <a:spcBef>
          <a:spcPct val="0"/>
        </a:spcBef>
        <a:spcAft>
          <a:spcPct val="0"/>
        </a:spcAft>
        <a:defRPr sz="4400">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Times New Roman" pitchFamily="18" charset="0"/>
          <a:ea typeface="Times New Roman" charset="0"/>
          <a:cs typeface="Times New Roman" pitchFamily="18"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Times New Roman" pitchFamily="18" charset="0"/>
          <a:ea typeface="Times New Roman" charset="0"/>
          <a:cs typeface="Times New Roman" pitchFamily="18"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Times New Roman" pitchFamily="18" charset="0"/>
          <a:ea typeface="Times New Roman" charset="0"/>
          <a:cs typeface="Times New Roman" pitchFamily="18"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Times New Roman" charset="0"/>
          <a:cs typeface="Times New Roman" pitchFamily="18"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Times New Roman" charset="0"/>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dotnet/api/system.threading.thread.sleep?view=netframework-4.8#System_Threading_Thread_Sleep_System_Int32_"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ocs.microsoft.com/en-us/dotnet/api/system.threading.thread.join?view=netframework-4.8#System_Threading_Thread_Join"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1066800"/>
            <a:ext cx="5562600" cy="1371600"/>
          </a:xfrm>
        </p:spPr>
        <p:txBody>
          <a:bodyPr/>
          <a:lstStyle/>
          <a:p>
            <a:pPr eaLnBrk="1" hangingPunct="1"/>
            <a:r>
              <a:rPr lang="vi-VN" altLang="en-US" sz="5400">
                <a:solidFill>
                  <a:srgbClr val="FF3300"/>
                </a:solidFill>
                <a:latin typeface="Times New Roman" charset="0"/>
                <a:cs typeface="Times New Roman" charset="0"/>
              </a:rPr>
              <a:t>Chương 8</a:t>
            </a:r>
            <a:endParaRPr lang="en-US" altLang="en-US" sz="5400">
              <a:solidFill>
                <a:srgbClr val="FF3300"/>
              </a:solidFill>
              <a:latin typeface="Times New Roman" charset="0"/>
              <a:cs typeface="Times New Roman" charset="0"/>
            </a:endParaRPr>
          </a:p>
        </p:txBody>
      </p:sp>
      <p:sp>
        <p:nvSpPr>
          <p:cNvPr id="512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580B82C9-4862-8745-87B3-91479E37AB5F}" type="slidenum">
              <a:rPr lang="en-US" altLang="en-US" sz="1200">
                <a:solidFill>
                  <a:srgbClr val="898989"/>
                </a:solidFill>
              </a:rPr>
              <a:pPr>
                <a:spcBef>
                  <a:spcPct val="0"/>
                </a:spcBef>
                <a:buFontTx/>
                <a:buNone/>
              </a:pPr>
              <a:t>1</a:t>
            </a:fld>
            <a:endParaRPr lang="en-US" altLang="en-US" sz="1200">
              <a:solidFill>
                <a:srgbClr val="898989"/>
              </a:solidFill>
            </a:endParaRPr>
          </a:p>
        </p:txBody>
      </p:sp>
      <p:sp>
        <p:nvSpPr>
          <p:cNvPr id="3076" name="TextBox 4"/>
          <p:cNvSpPr txBox="1">
            <a:spLocks noChangeArrowheads="1"/>
          </p:cNvSpPr>
          <p:nvPr/>
        </p:nvSpPr>
        <p:spPr bwMode="auto">
          <a:xfrm>
            <a:off x="685800" y="3479800"/>
            <a:ext cx="6781800" cy="1016000"/>
          </a:xfrm>
          <a:prstGeom prst="rect">
            <a:avLst/>
          </a:prstGeom>
          <a:noFill/>
          <a:ln w="9525">
            <a:noFill/>
            <a:miter lim="800000"/>
            <a:headEnd/>
            <a:tailEnd/>
          </a:ln>
        </p:spPr>
        <p:txBody>
          <a:bodyPr>
            <a:spAutoFit/>
          </a:bodyP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r>
              <a:rPr lang="en-US" altLang="en-US" sz="6000" b="1">
                <a:latin typeface="Calibri" charset="0"/>
              </a:rPr>
              <a:t>ĐA TIẾN TRÌNH</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026"/>
          <p:cNvSpPr>
            <a:spLocks noGrp="1" noChangeArrowheads="1"/>
          </p:cNvSpPr>
          <p:nvPr>
            <p:ph type="title"/>
          </p:nvPr>
        </p:nvSpPr>
        <p:spPr>
          <a:xfrm>
            <a:off x="457200" y="76200"/>
            <a:ext cx="8229600" cy="1143000"/>
          </a:xfrm>
        </p:spPr>
        <p:txBody>
          <a:bodyPr>
            <a:normAutofit fontScale="90000"/>
          </a:bodyPr>
          <a:lstStyle/>
          <a:p>
            <a:pPr eaLnBrk="1" hangingPunct="1"/>
            <a:r>
              <a:rPr lang="en-US" altLang="en-US" sz="4000" b="1">
                <a:latin typeface="Times New Roman" charset="0"/>
                <a:cs typeface="Times New Roman" charset="0"/>
              </a:rPr>
              <a:t>Các trạng thái tiến trình: Chu trình của một tiến trình</a:t>
            </a:r>
          </a:p>
        </p:txBody>
      </p:sp>
      <p:sp>
        <p:nvSpPr>
          <p:cNvPr id="16387" name="Rectangle 1027"/>
          <p:cNvSpPr>
            <a:spLocks noGrp="1" noChangeArrowheads="1"/>
          </p:cNvSpPr>
          <p:nvPr>
            <p:ph idx="1"/>
          </p:nvPr>
        </p:nvSpPr>
        <p:spPr/>
        <p:txBody>
          <a:bodyPr/>
          <a:lstStyle/>
          <a:p>
            <a:pPr eaLnBrk="1" hangingPunct="1"/>
            <a:r>
              <a:rPr lang="en-US" altLang="en-US" sz="1800">
                <a:latin typeface="Times New Roman" charset="0"/>
                <a:cs typeface="Times New Roman" charset="0"/>
              </a:rPr>
              <a:t>Trạng thái tiến trình:</a:t>
            </a:r>
          </a:p>
          <a:p>
            <a:pPr lvl="1" eaLnBrk="1" hangingPunct="1"/>
            <a:r>
              <a:rPr lang="en-US" altLang="en-US" sz="1800">
                <a:latin typeface="Times New Roman" charset="0"/>
                <a:cs typeface="Times New Roman" charset="0"/>
              </a:rPr>
              <a:t>Tạm ngưng (Suspended):</a:t>
            </a:r>
          </a:p>
          <a:p>
            <a:pPr lvl="2" eaLnBrk="1" hangingPunct="1"/>
            <a:r>
              <a:rPr lang="en-US" altLang="en-US" sz="1800">
                <a:latin typeface="Times New Roman" charset="0"/>
                <a:cs typeface="Times New Roman" charset="0"/>
              </a:rPr>
              <a:t>Khi phương thức Suspend được gọi</a:t>
            </a:r>
          </a:p>
          <a:p>
            <a:pPr lvl="2" eaLnBrk="1" hangingPunct="1"/>
            <a:r>
              <a:rPr lang="en-US" altLang="en-US" sz="1800">
                <a:latin typeface="Times New Roman" charset="0"/>
                <a:cs typeface="Times New Roman" charset="0"/>
              </a:rPr>
              <a:t>Trở về trạng thái bắt đầu (Started) khi phương thức Resume được gọi</a:t>
            </a:r>
          </a:p>
        </p:txBody>
      </p:sp>
      <p:sp>
        <p:nvSpPr>
          <p:cNvPr id="1638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DB35B416-EBF2-AA47-BDF8-844D37B13D80}" type="slidenum">
              <a:rPr lang="en-US" altLang="en-US" sz="1200">
                <a:solidFill>
                  <a:srgbClr val="898989"/>
                </a:solidFill>
              </a:rPr>
              <a:pPr>
                <a:spcBef>
                  <a:spcPct val="0"/>
                </a:spcBef>
                <a:buFontTx/>
                <a:buNone/>
              </a:pPr>
              <a:t>10</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76200"/>
            <a:ext cx="8229600" cy="1143000"/>
          </a:xfrm>
        </p:spPr>
        <p:txBody>
          <a:bodyPr>
            <a:normAutofit fontScale="90000"/>
          </a:bodyPr>
          <a:lstStyle/>
          <a:p>
            <a:pPr eaLnBrk="1" hangingPunct="1"/>
            <a:r>
              <a:rPr lang="en-US" altLang="en-US" sz="4000" b="1">
                <a:latin typeface="Times New Roman" charset="0"/>
                <a:cs typeface="Times New Roman" charset="0"/>
              </a:rPr>
              <a:t>Các trạng thái tiến trình: Chu trình của một tiến trình</a:t>
            </a:r>
          </a:p>
        </p:txBody>
      </p:sp>
      <p:sp>
        <p:nvSpPr>
          <p:cNvPr id="17411" name="Slide Number Placeholder 4"/>
          <p:cNvSpPr>
            <a:spLocks noGrp="1"/>
          </p:cNvSpPr>
          <p:nvPr>
            <p:ph type="sldNum" sz="quarter" idx="12"/>
          </p:nvPr>
        </p:nvSpPr>
        <p:spPr bwMode="auto">
          <a:xfrm>
            <a:off x="6629400" y="609600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4F0950E9-E322-A14E-9FAB-DBBA5E5CE309}" type="slidenum">
              <a:rPr lang="en-US" altLang="en-US" sz="1200">
                <a:solidFill>
                  <a:srgbClr val="898989"/>
                </a:solidFill>
              </a:rPr>
              <a:pPr>
                <a:spcBef>
                  <a:spcPct val="0"/>
                </a:spcBef>
                <a:buFontTx/>
                <a:buNone/>
              </a:pPr>
              <a:t>11</a:t>
            </a:fld>
            <a:endParaRPr lang="en-US" altLang="en-US" sz="1200">
              <a:solidFill>
                <a:srgbClr val="898989"/>
              </a:solidFill>
            </a:endParaRPr>
          </a:p>
        </p:txBody>
      </p:sp>
      <p:sp>
        <p:nvSpPr>
          <p:cNvPr id="17412" name="Rectangle 3"/>
          <p:cNvSpPr>
            <a:spLocks noChangeArrowheads="1"/>
          </p:cNvSpPr>
          <p:nvPr/>
        </p:nvSpPr>
        <p:spPr bwMode="auto">
          <a:xfrm>
            <a:off x="3124200" y="6248400"/>
            <a:ext cx="297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600" b="1"/>
              <a:t>Chu trình của một tiến trình</a:t>
            </a:r>
            <a:r>
              <a:rPr lang="en-US" altLang="en-US" sz="1600"/>
              <a:t> </a:t>
            </a:r>
          </a:p>
        </p:txBody>
      </p:sp>
      <p:sp>
        <p:nvSpPr>
          <p:cNvPr id="17413" name="Oval 5"/>
          <p:cNvSpPr>
            <a:spLocks noChangeArrowheads="1"/>
          </p:cNvSpPr>
          <p:nvPr/>
        </p:nvSpPr>
        <p:spPr bwMode="auto">
          <a:xfrm>
            <a:off x="1365250" y="5175250"/>
            <a:ext cx="1501775" cy="476250"/>
          </a:xfrm>
          <a:prstGeom prst="ellipse">
            <a:avLst/>
          </a:prstGeom>
          <a:solidFill>
            <a:srgbClr val="CCECFF"/>
          </a:solidFill>
          <a:ln w="19050">
            <a:solidFill>
              <a:schemeClr val="tx1"/>
            </a:solidFill>
            <a:round/>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17414" name="Text Box 6"/>
          <p:cNvSpPr txBox="1">
            <a:spLocks noChangeArrowheads="1"/>
          </p:cNvSpPr>
          <p:nvPr/>
        </p:nvSpPr>
        <p:spPr bwMode="auto">
          <a:xfrm>
            <a:off x="1365250" y="5237163"/>
            <a:ext cx="1566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latin typeface="Courier New" charset="0"/>
              </a:rPr>
              <a:t>WaitSleepJoin</a:t>
            </a:r>
          </a:p>
        </p:txBody>
      </p:sp>
      <p:sp>
        <p:nvSpPr>
          <p:cNvPr id="17415" name="Oval 7"/>
          <p:cNvSpPr>
            <a:spLocks noChangeArrowheads="1"/>
          </p:cNvSpPr>
          <p:nvPr/>
        </p:nvSpPr>
        <p:spPr bwMode="auto">
          <a:xfrm>
            <a:off x="3138488" y="5175250"/>
            <a:ext cx="1163637" cy="476250"/>
          </a:xfrm>
          <a:prstGeom prst="ellipse">
            <a:avLst/>
          </a:prstGeom>
          <a:solidFill>
            <a:srgbClr val="CCECFF"/>
          </a:solidFill>
          <a:ln w="19050">
            <a:solidFill>
              <a:schemeClr val="tx1"/>
            </a:solidFill>
            <a:round/>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17416" name="Text Box 8"/>
          <p:cNvSpPr txBox="1">
            <a:spLocks noChangeArrowheads="1"/>
          </p:cNvSpPr>
          <p:nvPr/>
        </p:nvSpPr>
        <p:spPr bwMode="auto">
          <a:xfrm>
            <a:off x="3194050" y="5237163"/>
            <a:ext cx="1141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latin typeface="Courier New" charset="0"/>
              </a:rPr>
              <a:t>Suspended</a:t>
            </a:r>
          </a:p>
        </p:txBody>
      </p:sp>
      <p:sp>
        <p:nvSpPr>
          <p:cNvPr id="17417" name="Oval 9"/>
          <p:cNvSpPr>
            <a:spLocks noChangeArrowheads="1"/>
          </p:cNvSpPr>
          <p:nvPr/>
        </p:nvSpPr>
        <p:spPr bwMode="auto">
          <a:xfrm>
            <a:off x="4640263" y="5175250"/>
            <a:ext cx="1162050" cy="476250"/>
          </a:xfrm>
          <a:prstGeom prst="ellipse">
            <a:avLst/>
          </a:prstGeom>
          <a:solidFill>
            <a:srgbClr val="CCECFF"/>
          </a:solidFill>
          <a:ln w="19050">
            <a:solidFill>
              <a:schemeClr val="tx1"/>
            </a:solidFill>
            <a:round/>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17418" name="Text Box 10"/>
          <p:cNvSpPr txBox="1">
            <a:spLocks noChangeArrowheads="1"/>
          </p:cNvSpPr>
          <p:nvPr/>
        </p:nvSpPr>
        <p:spPr bwMode="auto">
          <a:xfrm>
            <a:off x="4794250" y="5237163"/>
            <a:ext cx="92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latin typeface="Courier New" charset="0"/>
              </a:rPr>
              <a:t>Stopped</a:t>
            </a:r>
          </a:p>
        </p:txBody>
      </p:sp>
      <p:sp>
        <p:nvSpPr>
          <p:cNvPr id="17419" name="Oval 11"/>
          <p:cNvSpPr>
            <a:spLocks noChangeArrowheads="1"/>
          </p:cNvSpPr>
          <p:nvPr/>
        </p:nvSpPr>
        <p:spPr bwMode="auto">
          <a:xfrm>
            <a:off x="6073775" y="5175250"/>
            <a:ext cx="1162050" cy="476250"/>
          </a:xfrm>
          <a:prstGeom prst="ellipse">
            <a:avLst/>
          </a:prstGeom>
          <a:solidFill>
            <a:srgbClr val="CCECFF"/>
          </a:solidFill>
          <a:ln w="19050">
            <a:solidFill>
              <a:schemeClr val="tx1"/>
            </a:solidFill>
            <a:round/>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17420" name="Text Box 12"/>
          <p:cNvSpPr txBox="1">
            <a:spLocks noChangeArrowheads="1"/>
          </p:cNvSpPr>
          <p:nvPr/>
        </p:nvSpPr>
        <p:spPr bwMode="auto">
          <a:xfrm>
            <a:off x="6278563" y="5243513"/>
            <a:ext cx="9286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latin typeface="Courier New" charset="0"/>
              </a:rPr>
              <a:t>Blocked</a:t>
            </a:r>
          </a:p>
        </p:txBody>
      </p:sp>
      <p:sp>
        <p:nvSpPr>
          <p:cNvPr id="17421" name="Oval 13"/>
          <p:cNvSpPr>
            <a:spLocks noChangeArrowheads="1"/>
          </p:cNvSpPr>
          <p:nvPr/>
        </p:nvSpPr>
        <p:spPr bwMode="auto">
          <a:xfrm>
            <a:off x="3821113" y="1579563"/>
            <a:ext cx="1163637" cy="474662"/>
          </a:xfrm>
          <a:prstGeom prst="ellipse">
            <a:avLst/>
          </a:prstGeom>
          <a:solidFill>
            <a:srgbClr val="CCECFF"/>
          </a:solidFill>
          <a:ln w="19050">
            <a:solidFill>
              <a:schemeClr val="tx1"/>
            </a:solidFill>
            <a:round/>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17422" name="Text Box 14"/>
          <p:cNvSpPr txBox="1">
            <a:spLocks noChangeArrowheads="1"/>
          </p:cNvSpPr>
          <p:nvPr/>
        </p:nvSpPr>
        <p:spPr bwMode="auto">
          <a:xfrm>
            <a:off x="3879850" y="1655763"/>
            <a:ext cx="11414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latin typeface="Courier New" charset="0"/>
              </a:rPr>
              <a:t>Unstarted</a:t>
            </a:r>
          </a:p>
        </p:txBody>
      </p:sp>
      <p:sp>
        <p:nvSpPr>
          <p:cNvPr id="17423" name="Oval 15"/>
          <p:cNvSpPr>
            <a:spLocks noChangeArrowheads="1"/>
          </p:cNvSpPr>
          <p:nvPr/>
        </p:nvSpPr>
        <p:spPr bwMode="auto">
          <a:xfrm>
            <a:off x="3821113" y="2466975"/>
            <a:ext cx="1163637" cy="474663"/>
          </a:xfrm>
          <a:prstGeom prst="ellipse">
            <a:avLst/>
          </a:prstGeom>
          <a:solidFill>
            <a:srgbClr val="CCECFF"/>
          </a:solidFill>
          <a:ln w="19050">
            <a:solidFill>
              <a:schemeClr val="tx1"/>
            </a:solidFill>
            <a:round/>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17424" name="Text Box 16"/>
          <p:cNvSpPr txBox="1">
            <a:spLocks noChangeArrowheads="1"/>
          </p:cNvSpPr>
          <p:nvPr/>
        </p:nvSpPr>
        <p:spPr bwMode="auto">
          <a:xfrm>
            <a:off x="3959225" y="2606675"/>
            <a:ext cx="92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latin typeface="Courier New" charset="0"/>
              </a:rPr>
              <a:t>Started</a:t>
            </a:r>
          </a:p>
        </p:txBody>
      </p:sp>
      <p:sp>
        <p:nvSpPr>
          <p:cNvPr id="17425" name="Oval 17"/>
          <p:cNvSpPr>
            <a:spLocks noChangeArrowheads="1"/>
          </p:cNvSpPr>
          <p:nvPr/>
        </p:nvSpPr>
        <p:spPr bwMode="auto">
          <a:xfrm>
            <a:off x="3889375" y="3490913"/>
            <a:ext cx="1163638" cy="474662"/>
          </a:xfrm>
          <a:prstGeom prst="ellipse">
            <a:avLst/>
          </a:prstGeom>
          <a:solidFill>
            <a:srgbClr val="CCECFF"/>
          </a:solidFill>
          <a:ln w="19050">
            <a:solidFill>
              <a:schemeClr val="tx1"/>
            </a:solidFill>
            <a:round/>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17426" name="Text Box 18"/>
          <p:cNvSpPr txBox="1">
            <a:spLocks noChangeArrowheads="1"/>
          </p:cNvSpPr>
          <p:nvPr/>
        </p:nvSpPr>
        <p:spPr bwMode="auto">
          <a:xfrm>
            <a:off x="4025900" y="3627438"/>
            <a:ext cx="928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latin typeface="Courier New" charset="0"/>
              </a:rPr>
              <a:t>Running</a:t>
            </a:r>
          </a:p>
        </p:txBody>
      </p:sp>
      <p:sp>
        <p:nvSpPr>
          <p:cNvPr id="17427" name="Text Box 30"/>
          <p:cNvSpPr txBox="1">
            <a:spLocks noChangeArrowheads="1"/>
          </p:cNvSpPr>
          <p:nvPr/>
        </p:nvSpPr>
        <p:spPr bwMode="auto">
          <a:xfrm>
            <a:off x="4794250" y="2874963"/>
            <a:ext cx="93186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t>dispatch (assign a processor)</a:t>
            </a:r>
          </a:p>
        </p:txBody>
      </p:sp>
      <p:sp>
        <p:nvSpPr>
          <p:cNvPr id="17428" name="Text Box 32"/>
          <p:cNvSpPr txBox="1">
            <a:spLocks noChangeArrowheads="1"/>
          </p:cNvSpPr>
          <p:nvPr/>
        </p:nvSpPr>
        <p:spPr bwMode="auto">
          <a:xfrm>
            <a:off x="4572000" y="2057400"/>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b="1">
                <a:latin typeface="Courier New" charset="0"/>
              </a:rPr>
              <a:t>Start</a:t>
            </a:r>
          </a:p>
        </p:txBody>
      </p:sp>
      <p:sp>
        <p:nvSpPr>
          <p:cNvPr id="17429" name="Text Box 36"/>
          <p:cNvSpPr txBox="1">
            <a:spLocks noChangeArrowheads="1"/>
          </p:cNvSpPr>
          <p:nvPr/>
        </p:nvSpPr>
        <p:spPr bwMode="auto">
          <a:xfrm>
            <a:off x="1822450" y="5846763"/>
            <a:ext cx="82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b="1">
                <a:latin typeface="Courier New" charset="0"/>
              </a:rPr>
              <a:t>Resume</a:t>
            </a:r>
          </a:p>
        </p:txBody>
      </p:sp>
      <p:cxnSp>
        <p:nvCxnSpPr>
          <p:cNvPr id="17430" name="AutoShape 44"/>
          <p:cNvCxnSpPr>
            <a:cxnSpLocks noChangeShapeType="1"/>
            <a:stCxn id="17415" idx="4"/>
            <a:endCxn id="17429" idx="3"/>
          </p:cNvCxnSpPr>
          <p:nvPr/>
        </p:nvCxnSpPr>
        <p:spPr bwMode="auto">
          <a:xfrm rot="5400000">
            <a:off x="3013869" y="5291931"/>
            <a:ext cx="338138" cy="1076325"/>
          </a:xfrm>
          <a:prstGeom prst="curvedConnector2">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7431" name="AutoShape 45"/>
          <p:cNvCxnSpPr>
            <a:cxnSpLocks noChangeShapeType="1"/>
            <a:stCxn id="17429" idx="1"/>
            <a:endCxn id="17423" idx="1"/>
          </p:cNvCxnSpPr>
          <p:nvPr/>
        </p:nvCxnSpPr>
        <p:spPr bwMode="auto">
          <a:xfrm rot="10800000" flipH="1">
            <a:off x="1822450" y="2527300"/>
            <a:ext cx="2168525" cy="3471863"/>
          </a:xfrm>
          <a:prstGeom prst="curvedConnector4">
            <a:avLst>
              <a:gd name="adj1" fmla="val -58495"/>
              <a:gd name="adj2" fmla="val 108324"/>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2" name="AutoShape 51"/>
          <p:cNvCxnSpPr>
            <a:cxnSpLocks noChangeShapeType="1"/>
            <a:stCxn id="17421" idx="4"/>
            <a:endCxn id="17423" idx="0"/>
          </p:cNvCxnSpPr>
          <p:nvPr/>
        </p:nvCxnSpPr>
        <p:spPr bwMode="auto">
          <a:xfrm>
            <a:off x="4403725" y="206375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33" name="Line 53"/>
          <p:cNvSpPr>
            <a:spLocks noChangeShapeType="1"/>
          </p:cNvSpPr>
          <p:nvPr/>
        </p:nvSpPr>
        <p:spPr bwMode="auto">
          <a:xfrm>
            <a:off x="4260850" y="2951163"/>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7434" name="Line 54"/>
          <p:cNvSpPr>
            <a:spLocks noChangeShapeType="1"/>
          </p:cNvSpPr>
          <p:nvPr/>
        </p:nvSpPr>
        <p:spPr bwMode="auto">
          <a:xfrm flipV="1">
            <a:off x="4641850" y="2951163"/>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cxnSp>
        <p:nvCxnSpPr>
          <p:cNvPr id="17435" name="AutoShape 59"/>
          <p:cNvCxnSpPr>
            <a:cxnSpLocks noChangeShapeType="1"/>
            <a:stCxn id="17413" idx="0"/>
            <a:endCxn id="17423" idx="2"/>
          </p:cNvCxnSpPr>
          <p:nvPr/>
        </p:nvCxnSpPr>
        <p:spPr bwMode="auto">
          <a:xfrm rot="-5400000">
            <a:off x="1733550" y="3087688"/>
            <a:ext cx="2460625" cy="1695450"/>
          </a:xfrm>
          <a:prstGeom prst="curvedConnector2">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36" name="Text Box 37"/>
          <p:cNvSpPr txBox="1">
            <a:spLocks noChangeArrowheads="1"/>
          </p:cNvSpPr>
          <p:nvPr/>
        </p:nvSpPr>
        <p:spPr bwMode="auto">
          <a:xfrm rot="27264">
            <a:off x="1770063" y="2932113"/>
            <a:ext cx="1716087" cy="962025"/>
          </a:xfrm>
          <a:prstGeom prst="rect">
            <a:avLst/>
          </a:prstGeom>
          <a:solidFill>
            <a:schemeClr val="bg1"/>
          </a:solidFill>
          <a:ln w="19050">
            <a:solidFill>
              <a:schemeClr val="bg1"/>
            </a:solidFill>
            <a:miter lim="800000"/>
            <a:headEnd/>
            <a:tailEnd/>
          </a:ln>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eaLnBrk="1" hangingPunct="1">
              <a:spcBef>
                <a:spcPct val="0"/>
              </a:spcBef>
              <a:buFontTx/>
              <a:buNone/>
            </a:pPr>
            <a:r>
              <a:rPr lang="en-US" altLang="en-US" sz="1400" b="1">
                <a:latin typeface="Courier New" charset="0"/>
              </a:rPr>
              <a:t>Interrupt</a:t>
            </a:r>
          </a:p>
          <a:p>
            <a:pPr algn="ctr" eaLnBrk="1" hangingPunct="1">
              <a:spcBef>
                <a:spcPct val="0"/>
              </a:spcBef>
              <a:buFontTx/>
              <a:buNone/>
            </a:pPr>
            <a:r>
              <a:rPr lang="en-US" altLang="en-US" sz="1400" b="1">
                <a:latin typeface="Courier New" charset="0"/>
              </a:rPr>
              <a:t>Pulse</a:t>
            </a:r>
            <a:br>
              <a:rPr lang="en-US" altLang="en-US" sz="1400" b="1">
                <a:latin typeface="Courier New" charset="0"/>
              </a:rPr>
            </a:br>
            <a:r>
              <a:rPr lang="en-US" altLang="en-US" sz="1400" b="1">
                <a:latin typeface="Courier New" charset="0"/>
              </a:rPr>
              <a:t>PulseAll</a:t>
            </a:r>
            <a:endParaRPr lang="en-US" altLang="en-US" sz="1400"/>
          </a:p>
          <a:p>
            <a:pPr algn="ctr" eaLnBrk="1" hangingPunct="1">
              <a:spcBef>
                <a:spcPct val="0"/>
              </a:spcBef>
              <a:buFontTx/>
              <a:buNone/>
            </a:pPr>
            <a:r>
              <a:rPr lang="en-US" altLang="en-US" sz="1400"/>
              <a:t>sleep interval expires</a:t>
            </a:r>
          </a:p>
        </p:txBody>
      </p:sp>
      <p:sp>
        <p:nvSpPr>
          <p:cNvPr id="17437" name="Text Box 31"/>
          <p:cNvSpPr txBox="1">
            <a:spLocks noChangeArrowheads="1"/>
          </p:cNvSpPr>
          <p:nvPr/>
        </p:nvSpPr>
        <p:spPr bwMode="auto">
          <a:xfrm>
            <a:off x="3270250" y="3013075"/>
            <a:ext cx="9747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t>quantum expiration</a:t>
            </a:r>
          </a:p>
        </p:txBody>
      </p:sp>
      <p:cxnSp>
        <p:nvCxnSpPr>
          <p:cNvPr id="17438" name="AutoShape 60"/>
          <p:cNvCxnSpPr>
            <a:cxnSpLocks noChangeShapeType="1"/>
            <a:stCxn id="17419" idx="0"/>
            <a:endCxn id="17423" idx="6"/>
          </p:cNvCxnSpPr>
          <p:nvPr/>
        </p:nvCxnSpPr>
        <p:spPr bwMode="auto">
          <a:xfrm rot="5400000" flipH="1">
            <a:off x="4594225" y="3105150"/>
            <a:ext cx="2460625" cy="1660525"/>
          </a:xfrm>
          <a:prstGeom prst="curvedConnector2">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39" name="AutoShape 63"/>
          <p:cNvCxnSpPr>
            <a:cxnSpLocks noChangeShapeType="1"/>
            <a:stCxn id="17425" idx="4"/>
            <a:endCxn id="17417" idx="0"/>
          </p:cNvCxnSpPr>
          <p:nvPr/>
        </p:nvCxnSpPr>
        <p:spPr bwMode="auto">
          <a:xfrm>
            <a:off x="4471988" y="3975100"/>
            <a:ext cx="749300" cy="119062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40" name="AutoShape 64"/>
          <p:cNvCxnSpPr>
            <a:cxnSpLocks noChangeShapeType="1"/>
            <a:stCxn id="17425" idx="3"/>
            <a:endCxn id="17415" idx="0"/>
          </p:cNvCxnSpPr>
          <p:nvPr/>
        </p:nvCxnSpPr>
        <p:spPr bwMode="auto">
          <a:xfrm flipH="1">
            <a:off x="3721100" y="3905250"/>
            <a:ext cx="338138" cy="12604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41" name="AutoShape 65"/>
          <p:cNvCxnSpPr>
            <a:cxnSpLocks noChangeShapeType="1"/>
            <a:stCxn id="17425" idx="2"/>
            <a:endCxn id="17413" idx="7"/>
          </p:cNvCxnSpPr>
          <p:nvPr/>
        </p:nvCxnSpPr>
        <p:spPr bwMode="auto">
          <a:xfrm rot="10800000" flipV="1">
            <a:off x="2646363" y="3729038"/>
            <a:ext cx="1233487" cy="1506537"/>
          </a:xfrm>
          <a:prstGeom prst="curvedConnector2">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42" name="AutoShape 66"/>
          <p:cNvCxnSpPr>
            <a:cxnSpLocks noChangeShapeType="1"/>
            <a:stCxn id="17425" idx="6"/>
            <a:endCxn id="17419" idx="1"/>
          </p:cNvCxnSpPr>
          <p:nvPr/>
        </p:nvCxnSpPr>
        <p:spPr bwMode="auto">
          <a:xfrm>
            <a:off x="5062538" y="3729038"/>
            <a:ext cx="1181100" cy="1506537"/>
          </a:xfrm>
          <a:prstGeom prst="curvedConnector2">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43" name="Text Box 26"/>
          <p:cNvSpPr txBox="1">
            <a:spLocks noChangeArrowheads="1"/>
          </p:cNvSpPr>
          <p:nvPr/>
        </p:nvSpPr>
        <p:spPr bwMode="auto">
          <a:xfrm rot="55763">
            <a:off x="3575050" y="4246563"/>
            <a:ext cx="928688" cy="304800"/>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b="1">
                <a:latin typeface="Courier New" charset="0"/>
              </a:rPr>
              <a:t>Suspend</a:t>
            </a:r>
          </a:p>
        </p:txBody>
      </p:sp>
      <p:sp>
        <p:nvSpPr>
          <p:cNvPr id="17444" name="Text Box 27"/>
          <p:cNvSpPr txBox="1">
            <a:spLocks noChangeArrowheads="1"/>
          </p:cNvSpPr>
          <p:nvPr/>
        </p:nvSpPr>
        <p:spPr bwMode="auto">
          <a:xfrm rot="-5793">
            <a:off x="2279650" y="4322763"/>
            <a:ext cx="1354138" cy="517525"/>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eaLnBrk="1" hangingPunct="1">
              <a:spcBef>
                <a:spcPct val="0"/>
              </a:spcBef>
              <a:buFontTx/>
              <a:buNone/>
            </a:pPr>
            <a:r>
              <a:rPr lang="en-US" altLang="en-US" sz="1400" b="1">
                <a:latin typeface="Courier New" charset="0"/>
              </a:rPr>
              <a:t>Wait</a:t>
            </a:r>
          </a:p>
          <a:p>
            <a:pPr algn="ctr" eaLnBrk="1" hangingPunct="1">
              <a:spcBef>
                <a:spcPct val="0"/>
              </a:spcBef>
              <a:buFontTx/>
              <a:buNone/>
            </a:pPr>
            <a:r>
              <a:rPr lang="en-US" altLang="en-US" sz="1400" b="1">
                <a:latin typeface="Courier New" charset="0"/>
              </a:rPr>
              <a:t>Sleep, Join</a:t>
            </a:r>
          </a:p>
        </p:txBody>
      </p:sp>
      <p:sp>
        <p:nvSpPr>
          <p:cNvPr id="17445" name="Text Box 28"/>
          <p:cNvSpPr txBox="1">
            <a:spLocks noChangeArrowheads="1"/>
          </p:cNvSpPr>
          <p:nvPr/>
        </p:nvSpPr>
        <p:spPr bwMode="auto">
          <a:xfrm rot="12908">
            <a:off x="4565650" y="4475163"/>
            <a:ext cx="836613" cy="304800"/>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t>complete</a:t>
            </a:r>
          </a:p>
        </p:txBody>
      </p:sp>
      <p:sp>
        <p:nvSpPr>
          <p:cNvPr id="17446" name="Text Box 29"/>
          <p:cNvSpPr txBox="1">
            <a:spLocks noChangeArrowheads="1"/>
          </p:cNvSpPr>
          <p:nvPr/>
        </p:nvSpPr>
        <p:spPr bwMode="auto">
          <a:xfrm rot="-33487">
            <a:off x="5403850" y="3941763"/>
            <a:ext cx="838200" cy="517525"/>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t>issue I/O request</a:t>
            </a:r>
          </a:p>
        </p:txBody>
      </p:sp>
      <p:sp>
        <p:nvSpPr>
          <p:cNvPr id="17447" name="Text Box 39"/>
          <p:cNvSpPr txBox="1">
            <a:spLocks noChangeArrowheads="1"/>
          </p:cNvSpPr>
          <p:nvPr/>
        </p:nvSpPr>
        <p:spPr bwMode="auto">
          <a:xfrm rot="-84253">
            <a:off x="5784850" y="3179763"/>
            <a:ext cx="1000125" cy="517525"/>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t>I/O completion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NỘI DUNG CHÍNH</a:t>
            </a:r>
          </a:p>
        </p:txBody>
      </p:sp>
      <p:sp>
        <p:nvSpPr>
          <p:cNvPr id="18435" name="Content Placeholder 2"/>
          <p:cNvSpPr>
            <a:spLocks noGrp="1"/>
          </p:cNvSpPr>
          <p:nvPr>
            <p:ph idx="1"/>
          </p:nvPr>
        </p:nvSpPr>
        <p:spPr/>
        <p:txBody>
          <a:bodyPr/>
          <a:lstStyle/>
          <a:p>
            <a:endParaRPr lang="en-US" altLang="en-US">
              <a:latin typeface="Times New Roman" charset="0"/>
              <a:cs typeface="Times New Roman" charset="0"/>
            </a:endParaRPr>
          </a:p>
        </p:txBody>
      </p:sp>
      <p:sp>
        <p:nvSpPr>
          <p:cNvPr id="184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E6900D26-C584-CC42-97E5-016C05C4EFE6}" type="slidenum">
              <a:rPr lang="en-US" altLang="en-US" sz="1200">
                <a:solidFill>
                  <a:srgbClr val="898989"/>
                </a:solidFill>
              </a:rPr>
              <a:pPr>
                <a:spcBef>
                  <a:spcPct val="0"/>
                </a:spcBef>
                <a:buFontTx/>
                <a:buNone/>
              </a:pPr>
              <a:t>12</a:t>
            </a:fld>
            <a:endParaRPr lang="en-US" altLang="en-US" sz="1200">
              <a:solidFill>
                <a:srgbClr val="898989"/>
              </a:solidFill>
            </a:endParaRPr>
          </a:p>
        </p:txBody>
      </p:sp>
      <p:grpSp>
        <p:nvGrpSpPr>
          <p:cNvPr id="18437" name="Group 3"/>
          <p:cNvGrpSpPr>
            <a:grpSpLocks/>
          </p:cNvGrpSpPr>
          <p:nvPr/>
        </p:nvGrpSpPr>
        <p:grpSpPr bwMode="auto">
          <a:xfrm>
            <a:off x="1828800" y="1871663"/>
            <a:ext cx="762000" cy="665162"/>
            <a:chOff x="1110" y="2656"/>
            <a:chExt cx="1549" cy="1351"/>
          </a:xfrm>
        </p:grpSpPr>
        <p:sp>
          <p:nvSpPr>
            <p:cNvPr id="1846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18463"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8"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grpSp>
        <p:nvGrpSpPr>
          <p:cNvPr id="18438" name="Group 7"/>
          <p:cNvGrpSpPr>
            <a:grpSpLocks/>
          </p:cNvGrpSpPr>
          <p:nvPr/>
        </p:nvGrpSpPr>
        <p:grpSpPr bwMode="auto">
          <a:xfrm>
            <a:off x="1828800" y="2811463"/>
            <a:ext cx="762000" cy="665162"/>
            <a:chOff x="3174" y="2656"/>
            <a:chExt cx="1549" cy="1351"/>
          </a:xfrm>
        </p:grpSpPr>
        <p:sp>
          <p:nvSpPr>
            <p:cNvPr id="1845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1846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12"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sp>
        <p:nvSpPr>
          <p:cNvPr id="18439" name="Line 11"/>
          <p:cNvSpPr>
            <a:spLocks noChangeShapeType="1"/>
          </p:cNvSpPr>
          <p:nvPr/>
        </p:nvSpPr>
        <p:spPr bwMode="auto">
          <a:xfrm>
            <a:off x="2438400" y="24812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0" name="Text Box 12"/>
          <p:cNvSpPr txBox="1">
            <a:spLocks noChangeArrowheads="1"/>
          </p:cNvSpPr>
          <p:nvPr/>
        </p:nvSpPr>
        <p:spPr bwMode="auto">
          <a:xfrm>
            <a:off x="2895600" y="1947863"/>
            <a:ext cx="2625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Giới thiệu tiến trình</a:t>
            </a:r>
          </a:p>
        </p:txBody>
      </p:sp>
      <p:sp>
        <p:nvSpPr>
          <p:cNvPr id="18441" name="Text Box 13"/>
          <p:cNvSpPr txBox="1">
            <a:spLocks noChangeArrowheads="1"/>
          </p:cNvSpPr>
          <p:nvPr/>
        </p:nvSpPr>
        <p:spPr bwMode="gray">
          <a:xfrm>
            <a:off x="2025650" y="1970088"/>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1</a:t>
            </a:r>
          </a:p>
        </p:txBody>
      </p:sp>
      <p:sp>
        <p:nvSpPr>
          <p:cNvPr id="18442" name="Line 14"/>
          <p:cNvSpPr>
            <a:spLocks noChangeShapeType="1"/>
          </p:cNvSpPr>
          <p:nvPr/>
        </p:nvSpPr>
        <p:spPr bwMode="auto">
          <a:xfrm>
            <a:off x="2438400" y="33956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3" name="Text Box 15"/>
          <p:cNvSpPr txBox="1">
            <a:spLocks noChangeArrowheads="1"/>
          </p:cNvSpPr>
          <p:nvPr/>
        </p:nvSpPr>
        <p:spPr bwMode="auto">
          <a:xfrm>
            <a:off x="2895600" y="2862263"/>
            <a:ext cx="3805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800" b="1"/>
              <a:t>Đa tiến trình trên .NET</a:t>
            </a:r>
          </a:p>
        </p:txBody>
      </p:sp>
      <p:sp>
        <p:nvSpPr>
          <p:cNvPr id="18444" name="Text Box 16"/>
          <p:cNvSpPr txBox="1">
            <a:spLocks noChangeArrowheads="1"/>
          </p:cNvSpPr>
          <p:nvPr/>
        </p:nvSpPr>
        <p:spPr bwMode="gray">
          <a:xfrm>
            <a:off x="2025650" y="2981325"/>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2</a:t>
            </a:r>
          </a:p>
        </p:txBody>
      </p:sp>
      <p:grpSp>
        <p:nvGrpSpPr>
          <p:cNvPr id="18445" name="Group 17"/>
          <p:cNvGrpSpPr>
            <a:grpSpLocks/>
          </p:cNvGrpSpPr>
          <p:nvPr/>
        </p:nvGrpSpPr>
        <p:grpSpPr bwMode="auto">
          <a:xfrm>
            <a:off x="1828800" y="3678238"/>
            <a:ext cx="762000" cy="665162"/>
            <a:chOff x="1110" y="2656"/>
            <a:chExt cx="1549" cy="1351"/>
          </a:xfrm>
        </p:grpSpPr>
        <p:sp>
          <p:nvSpPr>
            <p:cNvPr id="1845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1845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2"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grpSp>
        <p:nvGrpSpPr>
          <p:cNvPr id="18446" name="Group 21"/>
          <p:cNvGrpSpPr>
            <a:grpSpLocks/>
          </p:cNvGrpSpPr>
          <p:nvPr/>
        </p:nvGrpSpPr>
        <p:grpSpPr bwMode="auto">
          <a:xfrm>
            <a:off x="1828800" y="4592638"/>
            <a:ext cx="762000" cy="665162"/>
            <a:chOff x="3174" y="2656"/>
            <a:chExt cx="1549" cy="1351"/>
          </a:xfrm>
        </p:grpSpPr>
        <p:sp>
          <p:nvSpPr>
            <p:cNvPr id="18453"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18454"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6"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sp>
        <p:nvSpPr>
          <p:cNvPr id="18447" name="Line 25"/>
          <p:cNvSpPr>
            <a:spLocks noChangeShapeType="1"/>
          </p:cNvSpPr>
          <p:nvPr/>
        </p:nvSpPr>
        <p:spPr bwMode="auto">
          <a:xfrm>
            <a:off x="2438400" y="42878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26"/>
          <p:cNvSpPr txBox="1">
            <a:spLocks noChangeArrowheads="1"/>
          </p:cNvSpPr>
          <p:nvPr/>
        </p:nvSpPr>
        <p:spPr bwMode="auto">
          <a:xfrm>
            <a:off x="2895600" y="3754438"/>
            <a:ext cx="2362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Quản lý tiến trình</a:t>
            </a:r>
          </a:p>
        </p:txBody>
      </p:sp>
      <p:sp>
        <p:nvSpPr>
          <p:cNvPr id="18449" name="Text Box 27"/>
          <p:cNvSpPr txBox="1">
            <a:spLocks noChangeArrowheads="1"/>
          </p:cNvSpPr>
          <p:nvPr/>
        </p:nvSpPr>
        <p:spPr bwMode="gray">
          <a:xfrm>
            <a:off x="2025650" y="377666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3</a:t>
            </a:r>
          </a:p>
        </p:txBody>
      </p:sp>
      <p:sp>
        <p:nvSpPr>
          <p:cNvPr id="18450" name="Line 28"/>
          <p:cNvSpPr>
            <a:spLocks noChangeShapeType="1"/>
          </p:cNvSpPr>
          <p:nvPr/>
        </p:nvSpPr>
        <p:spPr bwMode="auto">
          <a:xfrm>
            <a:off x="2438400" y="52022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51" name="Text Box 29"/>
          <p:cNvSpPr txBox="1">
            <a:spLocks noChangeArrowheads="1"/>
          </p:cNvSpPr>
          <p:nvPr/>
        </p:nvSpPr>
        <p:spPr bwMode="auto">
          <a:xfrm>
            <a:off x="2895600" y="4668838"/>
            <a:ext cx="177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Đồng bộ hóa</a:t>
            </a:r>
          </a:p>
        </p:txBody>
      </p:sp>
      <p:sp>
        <p:nvSpPr>
          <p:cNvPr id="18452" name="Text Box 30"/>
          <p:cNvSpPr txBox="1">
            <a:spLocks noChangeArrowheads="1"/>
          </p:cNvSpPr>
          <p:nvPr/>
        </p:nvSpPr>
        <p:spPr bwMode="gray">
          <a:xfrm>
            <a:off x="2025650" y="469106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4</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Đa tiến trình trong .NET</a:t>
            </a:r>
          </a:p>
        </p:txBody>
      </p:sp>
      <p:sp>
        <p:nvSpPr>
          <p:cNvPr id="19459" name="Rectangle 1027"/>
          <p:cNvSpPr>
            <a:spLocks noGrp="1" noChangeArrowheads="1"/>
          </p:cNvSpPr>
          <p:nvPr>
            <p:ph idx="1"/>
          </p:nvPr>
        </p:nvSpPr>
        <p:spPr/>
        <p:txBody>
          <a:bodyPr/>
          <a:lstStyle/>
          <a:p>
            <a:pPr eaLnBrk="1" hangingPunct="1">
              <a:lnSpc>
                <a:spcPct val="90000"/>
              </a:lnSpc>
            </a:pPr>
            <a:r>
              <a:rPr lang="en-US" altLang="en-US" dirty="0" err="1">
                <a:latin typeface="Times New Roman" charset="0"/>
                <a:cs typeface="Times New Roman" charset="0"/>
              </a:rPr>
              <a:t>Hầu</a:t>
            </a:r>
            <a:r>
              <a:rPr lang="en-US" altLang="en-US" dirty="0">
                <a:latin typeface="Times New Roman" charset="0"/>
                <a:cs typeface="Times New Roman" charset="0"/>
              </a:rPr>
              <a:t> </a:t>
            </a:r>
            <a:r>
              <a:rPr lang="en-US" altLang="en-US" dirty="0" err="1">
                <a:latin typeface="Times New Roman" charset="0"/>
                <a:cs typeface="Times New Roman" charset="0"/>
              </a:rPr>
              <a:t>hết</a:t>
            </a:r>
            <a:r>
              <a:rPr lang="en-US" altLang="en-US" dirty="0">
                <a:latin typeface="Times New Roman" charset="0"/>
                <a:cs typeface="Times New Roman" charset="0"/>
              </a:rPr>
              <a:t> </a:t>
            </a:r>
            <a:r>
              <a:rPr lang="en-US" altLang="en-US" dirty="0" err="1">
                <a:latin typeface="Times New Roman" charset="0"/>
                <a:cs typeface="Times New Roman" charset="0"/>
              </a:rPr>
              <a:t>các</a:t>
            </a:r>
            <a:r>
              <a:rPr lang="en-US" altLang="en-US" dirty="0">
                <a:latin typeface="Times New Roman" charset="0"/>
                <a:cs typeface="Times New Roman" charset="0"/>
              </a:rPr>
              <a:t> </a:t>
            </a:r>
            <a:r>
              <a:rPr lang="en-US" altLang="en-US" dirty="0" err="1">
                <a:latin typeface="Times New Roman" charset="0"/>
                <a:cs typeface="Times New Roman" charset="0"/>
              </a:rPr>
              <a:t>ngôn</a:t>
            </a:r>
            <a:r>
              <a:rPr lang="en-US" altLang="en-US" dirty="0">
                <a:latin typeface="Times New Roman" charset="0"/>
                <a:cs typeface="Times New Roman" charset="0"/>
              </a:rPr>
              <a:t> </a:t>
            </a:r>
            <a:r>
              <a:rPr lang="en-US" altLang="en-US" dirty="0" err="1">
                <a:latin typeface="Times New Roman" charset="0"/>
                <a:cs typeface="Times New Roman" charset="0"/>
              </a:rPr>
              <a:t>ngữ</a:t>
            </a:r>
            <a:r>
              <a:rPr lang="en-US" altLang="en-US" dirty="0">
                <a:latin typeface="Times New Roman" charset="0"/>
                <a:cs typeface="Times New Roman" charset="0"/>
              </a:rPr>
              <a:t> </a:t>
            </a:r>
            <a:r>
              <a:rPr lang="en-US" altLang="en-US" dirty="0" err="1">
                <a:latin typeface="Times New Roman" charset="0"/>
                <a:cs typeface="Times New Roman" charset="0"/>
              </a:rPr>
              <a:t>chỉ</a:t>
            </a:r>
            <a:r>
              <a:rPr lang="en-US" altLang="en-US" dirty="0">
                <a:latin typeface="Times New Roman" charset="0"/>
                <a:cs typeface="Times New Roman" charset="0"/>
              </a:rPr>
              <a:t> </a:t>
            </a:r>
            <a:r>
              <a:rPr lang="en-US" altLang="en-US" dirty="0" err="1">
                <a:latin typeface="Times New Roman" charset="0"/>
                <a:cs typeface="Times New Roman" charset="0"/>
              </a:rPr>
              <a:t>cho</a:t>
            </a:r>
            <a:r>
              <a:rPr lang="en-US" altLang="en-US" dirty="0">
                <a:latin typeface="Times New Roman" charset="0"/>
                <a:cs typeface="Times New Roman" charset="0"/>
              </a:rPr>
              <a:t> </a:t>
            </a:r>
            <a:r>
              <a:rPr lang="en-US" altLang="en-US" dirty="0" err="1">
                <a:latin typeface="Times New Roman" charset="0"/>
                <a:cs typeface="Times New Roman" charset="0"/>
              </a:rPr>
              <a:t>phép</a:t>
            </a:r>
            <a:r>
              <a:rPr lang="en-US" altLang="en-US" dirty="0">
                <a:latin typeface="Times New Roman" charset="0"/>
                <a:cs typeface="Times New Roman" charset="0"/>
              </a:rPr>
              <a:t> </a:t>
            </a:r>
            <a:r>
              <a:rPr lang="en-US" altLang="en-US" dirty="0" err="1">
                <a:latin typeface="Times New Roman" charset="0"/>
                <a:cs typeface="Times New Roman" charset="0"/>
              </a:rPr>
              <a:t>thực</a:t>
            </a:r>
            <a:r>
              <a:rPr lang="en-US" altLang="en-US" dirty="0">
                <a:latin typeface="Times New Roman" charset="0"/>
                <a:cs typeface="Times New Roman" charset="0"/>
              </a:rPr>
              <a:t> </a:t>
            </a:r>
            <a:r>
              <a:rPr lang="en-US" altLang="en-US" dirty="0" err="1">
                <a:latin typeface="Times New Roman" charset="0"/>
                <a:cs typeface="Times New Roman" charset="0"/>
              </a:rPr>
              <a:t>hiện</a:t>
            </a:r>
            <a:r>
              <a:rPr lang="en-US" altLang="en-US" dirty="0">
                <a:latin typeface="Times New Roman" charset="0"/>
                <a:cs typeface="Times New Roman" charset="0"/>
              </a:rPr>
              <a:t> </a:t>
            </a:r>
            <a:r>
              <a:rPr lang="en-US" altLang="en-US" dirty="0" err="1">
                <a:latin typeface="Times New Roman" charset="0"/>
                <a:cs typeface="Times New Roman" charset="0"/>
              </a:rPr>
              <a:t>một</a:t>
            </a:r>
            <a:r>
              <a:rPr lang="en-US" altLang="en-US" dirty="0">
                <a:latin typeface="Times New Roman" charset="0"/>
                <a:cs typeface="Times New Roman" charset="0"/>
              </a:rPr>
              <a:t> </a:t>
            </a:r>
            <a:r>
              <a:rPr lang="en-US" altLang="en-US" dirty="0" err="1">
                <a:latin typeface="Times New Roman" charset="0"/>
                <a:cs typeface="Times New Roman" charset="0"/>
              </a:rPr>
              <a:t>câu</a:t>
            </a:r>
            <a:r>
              <a:rPr lang="en-US" altLang="en-US" dirty="0">
                <a:latin typeface="Times New Roman" charset="0"/>
                <a:cs typeface="Times New Roman" charset="0"/>
              </a:rPr>
              <a:t> </a:t>
            </a:r>
            <a:r>
              <a:rPr lang="en-US" altLang="en-US" dirty="0" err="1">
                <a:latin typeface="Times New Roman" charset="0"/>
                <a:cs typeface="Times New Roman" charset="0"/>
              </a:rPr>
              <a:t>lệnh</a:t>
            </a:r>
            <a:r>
              <a:rPr lang="en-US" altLang="en-US" dirty="0">
                <a:latin typeface="Times New Roman" charset="0"/>
                <a:cs typeface="Times New Roman" charset="0"/>
              </a:rPr>
              <a:t> </a:t>
            </a:r>
            <a:r>
              <a:rPr lang="en-US" altLang="en-US" dirty="0" err="1">
                <a:latin typeface="Times New Roman" charset="0"/>
                <a:cs typeface="Times New Roman" charset="0"/>
              </a:rPr>
              <a:t>tại</a:t>
            </a:r>
            <a:r>
              <a:rPr lang="en-US" altLang="en-US" dirty="0">
                <a:latin typeface="Times New Roman" charset="0"/>
                <a:cs typeface="Times New Roman" charset="0"/>
              </a:rPr>
              <a:t> </a:t>
            </a:r>
            <a:r>
              <a:rPr lang="en-US" altLang="en-US" dirty="0" err="1">
                <a:latin typeface="Times New Roman" charset="0"/>
                <a:cs typeface="Times New Roman" charset="0"/>
              </a:rPr>
              <a:t>một</a:t>
            </a:r>
            <a:r>
              <a:rPr lang="en-US" altLang="en-US" dirty="0">
                <a:latin typeface="Times New Roman" charset="0"/>
                <a:cs typeface="Times New Roman" charset="0"/>
              </a:rPr>
              <a:t> </a:t>
            </a:r>
            <a:r>
              <a:rPr lang="en-US" altLang="en-US" dirty="0" err="1">
                <a:latin typeface="Times New Roman" charset="0"/>
                <a:cs typeface="Times New Roman" charset="0"/>
              </a:rPr>
              <a:t>thời</a:t>
            </a:r>
            <a:r>
              <a:rPr lang="en-US" altLang="en-US" dirty="0">
                <a:latin typeface="Times New Roman" charset="0"/>
                <a:cs typeface="Times New Roman" charset="0"/>
              </a:rPr>
              <a:t> </a:t>
            </a:r>
            <a:r>
              <a:rPr lang="en-US" altLang="en-US" dirty="0" err="1">
                <a:latin typeface="Times New Roman" charset="0"/>
                <a:cs typeface="Times New Roman" charset="0"/>
              </a:rPr>
              <a:t>điểm</a:t>
            </a:r>
            <a:endParaRPr lang="en-US" altLang="en-US" dirty="0">
              <a:latin typeface="Times New Roman" charset="0"/>
              <a:cs typeface="Times New Roman" charset="0"/>
            </a:endParaRPr>
          </a:p>
          <a:p>
            <a:pPr lvl="1" eaLnBrk="1" hangingPunct="1">
              <a:lnSpc>
                <a:spcPct val="90000"/>
              </a:lnSpc>
            </a:pPr>
            <a:r>
              <a:rPr lang="en-US" altLang="en-US" dirty="0" err="1">
                <a:latin typeface="Times New Roman" charset="0"/>
                <a:cs typeface="Times New Roman" charset="0"/>
              </a:rPr>
              <a:t>Thông</a:t>
            </a:r>
            <a:r>
              <a:rPr lang="en-US" altLang="en-US" dirty="0">
                <a:latin typeface="Times New Roman" charset="0"/>
                <a:cs typeface="Times New Roman" charset="0"/>
              </a:rPr>
              <a:t> </a:t>
            </a:r>
            <a:r>
              <a:rPr lang="en-US" altLang="en-US" dirty="0" err="1">
                <a:latin typeface="Times New Roman" charset="0"/>
                <a:cs typeface="Times New Roman" charset="0"/>
              </a:rPr>
              <a:t>thường</a:t>
            </a:r>
            <a:r>
              <a:rPr lang="en-US" altLang="en-US" dirty="0">
                <a:latin typeface="Times New Roman" charset="0"/>
                <a:cs typeface="Times New Roman" charset="0"/>
              </a:rPr>
              <a:t> </a:t>
            </a:r>
            <a:r>
              <a:rPr lang="en-US" altLang="en-US" dirty="0" err="1">
                <a:latin typeface="Times New Roman" charset="0"/>
                <a:cs typeface="Times New Roman" charset="0"/>
              </a:rPr>
              <a:t>việc</a:t>
            </a:r>
            <a:r>
              <a:rPr lang="en-US" altLang="en-US" dirty="0">
                <a:latin typeface="Times New Roman" charset="0"/>
                <a:cs typeface="Times New Roman" charset="0"/>
              </a:rPr>
              <a:t> </a:t>
            </a:r>
            <a:r>
              <a:rPr lang="en-US" altLang="en-US" dirty="0" err="1">
                <a:latin typeface="Times New Roman" charset="0"/>
                <a:cs typeface="Times New Roman" charset="0"/>
              </a:rPr>
              <a:t>thực</a:t>
            </a:r>
            <a:r>
              <a:rPr lang="en-US" altLang="en-US" dirty="0">
                <a:latin typeface="Times New Roman" charset="0"/>
                <a:cs typeface="Times New Roman" charset="0"/>
              </a:rPr>
              <a:t> </a:t>
            </a:r>
            <a:r>
              <a:rPr lang="en-US" altLang="en-US" dirty="0" err="1">
                <a:latin typeface="Times New Roman" charset="0"/>
                <a:cs typeface="Times New Roman" charset="0"/>
              </a:rPr>
              <a:t>thi</a:t>
            </a:r>
            <a:r>
              <a:rPr lang="en-US" altLang="en-US" dirty="0">
                <a:latin typeface="Times New Roman" charset="0"/>
                <a:cs typeface="Times New Roman" charset="0"/>
              </a:rPr>
              <a:t> </a:t>
            </a:r>
            <a:r>
              <a:rPr lang="en-US" altLang="en-US" dirty="0" err="1">
                <a:latin typeface="Times New Roman" charset="0"/>
                <a:cs typeface="Times New Roman" charset="0"/>
              </a:rPr>
              <a:t>các</a:t>
            </a:r>
            <a:r>
              <a:rPr lang="en-US" altLang="en-US" dirty="0">
                <a:latin typeface="Times New Roman" charset="0"/>
                <a:cs typeface="Times New Roman" charset="0"/>
              </a:rPr>
              <a:t> </a:t>
            </a:r>
            <a:r>
              <a:rPr lang="en-US" altLang="en-US" dirty="0" err="1">
                <a:latin typeface="Times New Roman" charset="0"/>
                <a:cs typeface="Times New Roman" charset="0"/>
              </a:rPr>
              <a:t>câu</a:t>
            </a:r>
            <a:r>
              <a:rPr lang="en-US" altLang="en-US" dirty="0">
                <a:latin typeface="Times New Roman" charset="0"/>
                <a:cs typeface="Times New Roman" charset="0"/>
              </a:rPr>
              <a:t> </a:t>
            </a:r>
            <a:r>
              <a:rPr lang="en-US" altLang="en-US" dirty="0" err="1">
                <a:latin typeface="Times New Roman" charset="0"/>
                <a:cs typeface="Times New Roman" charset="0"/>
              </a:rPr>
              <a:t>lệnh</a:t>
            </a:r>
            <a:r>
              <a:rPr lang="en-US" altLang="en-US" dirty="0">
                <a:latin typeface="Times New Roman" charset="0"/>
                <a:cs typeface="Times New Roman" charset="0"/>
              </a:rPr>
              <a:t> </a:t>
            </a:r>
            <a:r>
              <a:rPr lang="en-US" altLang="en-US" dirty="0" err="1">
                <a:latin typeface="Times New Roman" charset="0"/>
                <a:cs typeface="Times New Roman" charset="0"/>
              </a:rPr>
              <a:t>một</a:t>
            </a:r>
            <a:r>
              <a:rPr lang="en-US" altLang="en-US" dirty="0">
                <a:latin typeface="Times New Roman" charset="0"/>
                <a:cs typeface="Times New Roman" charset="0"/>
              </a:rPr>
              <a:t> </a:t>
            </a:r>
            <a:r>
              <a:rPr lang="en-US" altLang="en-US" dirty="0" err="1">
                <a:latin typeface="Times New Roman" charset="0"/>
                <a:cs typeface="Times New Roman" charset="0"/>
              </a:rPr>
              <a:t>cách</a:t>
            </a:r>
            <a:r>
              <a:rPr lang="en-US" altLang="en-US" dirty="0">
                <a:latin typeface="Times New Roman" charset="0"/>
                <a:cs typeface="Times New Roman" charset="0"/>
              </a:rPr>
              <a:t> </a:t>
            </a:r>
            <a:r>
              <a:rPr lang="en-US" altLang="en-US" dirty="0" err="1">
                <a:latin typeface="Times New Roman" charset="0"/>
                <a:cs typeface="Times New Roman" charset="0"/>
              </a:rPr>
              <a:t>đồng</a:t>
            </a:r>
            <a:r>
              <a:rPr lang="en-US" altLang="en-US" dirty="0">
                <a:latin typeface="Times New Roman" charset="0"/>
                <a:cs typeface="Times New Roman" charset="0"/>
              </a:rPr>
              <a:t> </a:t>
            </a:r>
            <a:r>
              <a:rPr lang="en-US" altLang="en-US" dirty="0" err="1">
                <a:latin typeface="Times New Roman" charset="0"/>
                <a:cs typeface="Times New Roman" charset="0"/>
              </a:rPr>
              <a:t>thời</a:t>
            </a:r>
            <a:r>
              <a:rPr lang="en-US" altLang="en-US" dirty="0">
                <a:latin typeface="Times New Roman" charset="0"/>
                <a:cs typeface="Times New Roman" charset="0"/>
              </a:rPr>
              <a:t> </a:t>
            </a:r>
            <a:r>
              <a:rPr lang="en-US" altLang="en-US" dirty="0" err="1">
                <a:latin typeface="Times New Roman" charset="0"/>
                <a:cs typeface="Times New Roman" charset="0"/>
              </a:rPr>
              <a:t>chỉ</a:t>
            </a:r>
            <a:r>
              <a:rPr lang="en-US" altLang="en-US" dirty="0">
                <a:latin typeface="Times New Roman" charset="0"/>
                <a:cs typeface="Times New Roman" charset="0"/>
              </a:rPr>
              <a:t> </a:t>
            </a:r>
            <a:r>
              <a:rPr lang="en-US" altLang="en-US" dirty="0" err="1">
                <a:latin typeface="Times New Roman" charset="0"/>
                <a:cs typeface="Times New Roman" charset="0"/>
              </a:rPr>
              <a:t>bằng</a:t>
            </a:r>
            <a:r>
              <a:rPr lang="en-US" altLang="en-US" dirty="0">
                <a:latin typeface="Times New Roman" charset="0"/>
                <a:cs typeface="Times New Roman" charset="0"/>
              </a:rPr>
              <a:t> </a:t>
            </a:r>
            <a:r>
              <a:rPr lang="en-US" altLang="en-US" dirty="0" err="1">
                <a:latin typeface="Times New Roman" charset="0"/>
                <a:cs typeface="Times New Roman" charset="0"/>
              </a:rPr>
              <a:t>cách</a:t>
            </a:r>
            <a:r>
              <a:rPr lang="en-US" altLang="en-US" dirty="0">
                <a:latin typeface="Times New Roman" charset="0"/>
                <a:cs typeface="Times New Roman" charset="0"/>
              </a:rPr>
              <a:t> </a:t>
            </a:r>
            <a:r>
              <a:rPr lang="en-US" altLang="en-US" dirty="0" err="1">
                <a:latin typeface="Times New Roman" charset="0"/>
                <a:cs typeface="Times New Roman" charset="0"/>
              </a:rPr>
              <a:t>dùng</a:t>
            </a:r>
            <a:r>
              <a:rPr lang="en-US" altLang="en-US" dirty="0">
                <a:latin typeface="Times New Roman" charset="0"/>
                <a:cs typeface="Times New Roman" charset="0"/>
              </a:rPr>
              <a:t> </a:t>
            </a:r>
            <a:r>
              <a:rPr lang="en-US" altLang="en-US" dirty="0" err="1">
                <a:latin typeface="Times New Roman" charset="0"/>
                <a:cs typeface="Times New Roman" charset="0"/>
              </a:rPr>
              <a:t>hệ</a:t>
            </a:r>
            <a:r>
              <a:rPr lang="en-US" altLang="en-US" dirty="0">
                <a:latin typeface="Times New Roman" charset="0"/>
                <a:cs typeface="Times New Roman" charset="0"/>
              </a:rPr>
              <a:t> </a:t>
            </a:r>
            <a:r>
              <a:rPr lang="en-US" altLang="en-US" dirty="0" err="1">
                <a:latin typeface="Times New Roman" charset="0"/>
                <a:cs typeface="Times New Roman" charset="0"/>
              </a:rPr>
              <a:t>điều</a:t>
            </a:r>
            <a:r>
              <a:rPr lang="en-US" altLang="en-US" dirty="0">
                <a:latin typeface="Times New Roman" charset="0"/>
                <a:cs typeface="Times New Roman" charset="0"/>
              </a:rPr>
              <a:t> </a:t>
            </a:r>
            <a:r>
              <a:rPr lang="en-US" altLang="en-US" dirty="0" err="1">
                <a:latin typeface="Times New Roman" charset="0"/>
                <a:cs typeface="Times New Roman" charset="0"/>
              </a:rPr>
              <a:t>hành</a:t>
            </a:r>
            <a:endParaRPr lang="en-US" altLang="en-US" dirty="0">
              <a:latin typeface="Times New Roman" charset="0"/>
              <a:cs typeface="Times New Roman" charset="0"/>
            </a:endParaRPr>
          </a:p>
          <a:p>
            <a:pPr eaLnBrk="1" hangingPunct="1">
              <a:lnSpc>
                <a:spcPct val="90000"/>
              </a:lnSpc>
            </a:pPr>
            <a:r>
              <a:rPr lang="en-US" altLang="en-US" dirty="0" err="1">
                <a:latin typeface="Times New Roman" charset="0"/>
                <a:cs typeface="Times New Roman" charset="0"/>
              </a:rPr>
              <a:t>Thư</a:t>
            </a:r>
            <a:r>
              <a:rPr lang="en-US" altLang="en-US" dirty="0">
                <a:latin typeface="Times New Roman" charset="0"/>
                <a:cs typeface="Times New Roman" charset="0"/>
              </a:rPr>
              <a:t> </a:t>
            </a:r>
            <a:r>
              <a:rPr lang="en-US" altLang="en-US" dirty="0" err="1">
                <a:latin typeface="Times New Roman" charset="0"/>
                <a:cs typeface="Times New Roman" charset="0"/>
              </a:rPr>
              <a:t>viện</a:t>
            </a:r>
            <a:r>
              <a:rPr lang="en-US" altLang="en-US" dirty="0">
                <a:latin typeface="Times New Roman" charset="0"/>
                <a:cs typeface="Times New Roman" charset="0"/>
              </a:rPr>
              <a:t> .NET Framework </a:t>
            </a:r>
            <a:r>
              <a:rPr lang="en-US" altLang="en-US" dirty="0" err="1">
                <a:latin typeface="Times New Roman" charset="0"/>
                <a:cs typeface="Times New Roman" charset="0"/>
              </a:rPr>
              <a:t>cho</a:t>
            </a:r>
            <a:r>
              <a:rPr lang="en-US" altLang="en-US" dirty="0">
                <a:latin typeface="Times New Roman" charset="0"/>
                <a:cs typeface="Times New Roman" charset="0"/>
              </a:rPr>
              <a:t> </a:t>
            </a:r>
            <a:r>
              <a:rPr lang="en-US" altLang="en-US" dirty="0" err="1">
                <a:latin typeface="Times New Roman" charset="0"/>
                <a:cs typeface="Times New Roman" charset="0"/>
              </a:rPr>
              <a:t>phép</a:t>
            </a:r>
            <a:r>
              <a:rPr lang="en-US" altLang="en-US" dirty="0">
                <a:latin typeface="Times New Roman" charset="0"/>
                <a:cs typeface="Times New Roman" charset="0"/>
              </a:rPr>
              <a:t> </a:t>
            </a:r>
            <a:r>
              <a:rPr lang="en-US" altLang="en-US" dirty="0" err="1">
                <a:latin typeface="Times New Roman" charset="0"/>
                <a:cs typeface="Times New Roman" charset="0"/>
              </a:rPr>
              <a:t>xử</a:t>
            </a:r>
            <a:r>
              <a:rPr lang="en-US" altLang="en-US" dirty="0">
                <a:latin typeface="Times New Roman" charset="0"/>
                <a:cs typeface="Times New Roman" charset="0"/>
              </a:rPr>
              <a:t> </a:t>
            </a:r>
            <a:r>
              <a:rPr lang="en-US" altLang="en-US" dirty="0" err="1">
                <a:latin typeface="Times New Roman" charset="0"/>
                <a:cs typeface="Times New Roman" charset="0"/>
              </a:rPr>
              <a:t>lý</a:t>
            </a:r>
            <a:r>
              <a:rPr lang="en-US" altLang="en-US" dirty="0">
                <a:latin typeface="Times New Roman" charset="0"/>
                <a:cs typeface="Times New Roman" charset="0"/>
              </a:rPr>
              <a:t> </a:t>
            </a:r>
            <a:r>
              <a:rPr lang="en-US" altLang="en-US" dirty="0" err="1">
                <a:latin typeface="Times New Roman" charset="0"/>
                <a:cs typeface="Times New Roman" charset="0"/>
              </a:rPr>
              <a:t>đồng</a:t>
            </a:r>
            <a:r>
              <a:rPr lang="en-US" altLang="en-US" dirty="0">
                <a:latin typeface="Times New Roman" charset="0"/>
                <a:cs typeface="Times New Roman" charset="0"/>
              </a:rPr>
              <a:t> </a:t>
            </a:r>
            <a:r>
              <a:rPr lang="en-US" altLang="en-US" dirty="0" err="1">
                <a:latin typeface="Times New Roman" charset="0"/>
                <a:cs typeface="Times New Roman" charset="0"/>
              </a:rPr>
              <a:t>thời</a:t>
            </a:r>
            <a:r>
              <a:rPr lang="en-US" altLang="en-US" dirty="0">
                <a:latin typeface="Times New Roman" charset="0"/>
                <a:cs typeface="Times New Roman" charset="0"/>
              </a:rPr>
              <a:t> </a:t>
            </a:r>
            <a:r>
              <a:rPr lang="en-US" altLang="en-US" dirty="0" err="1">
                <a:latin typeface="Times New Roman" charset="0"/>
                <a:cs typeface="Times New Roman" charset="0"/>
              </a:rPr>
              <a:t>bằng</a:t>
            </a:r>
            <a:r>
              <a:rPr lang="en-US" altLang="en-US" dirty="0">
                <a:latin typeface="Times New Roman" charset="0"/>
                <a:cs typeface="Times New Roman" charset="0"/>
              </a:rPr>
              <a:t> </a:t>
            </a:r>
            <a:r>
              <a:rPr lang="en-US" altLang="en-US" dirty="0" err="1">
                <a:latin typeface="Times New Roman" charset="0"/>
                <a:cs typeface="Times New Roman" charset="0"/>
              </a:rPr>
              <a:t>đa</a:t>
            </a:r>
            <a:r>
              <a:rPr lang="en-US" altLang="en-US" dirty="0">
                <a:latin typeface="Times New Roman" charset="0"/>
                <a:cs typeface="Times New Roman" charset="0"/>
              </a:rPr>
              <a:t> </a:t>
            </a:r>
            <a:r>
              <a:rPr lang="en-US" altLang="en-US" dirty="0" err="1">
                <a:latin typeface="Times New Roman" charset="0"/>
                <a:cs typeface="Times New Roman" charset="0"/>
              </a:rPr>
              <a:t>tiến</a:t>
            </a:r>
            <a:r>
              <a:rPr lang="en-US" altLang="en-US" dirty="0">
                <a:latin typeface="Times New Roman" charset="0"/>
                <a:cs typeface="Times New Roman" charset="0"/>
              </a:rPr>
              <a:t> </a:t>
            </a:r>
            <a:r>
              <a:rPr lang="en-US" altLang="en-US" dirty="0" err="1">
                <a:latin typeface="Times New Roman" charset="0"/>
                <a:cs typeface="Times New Roman" charset="0"/>
              </a:rPr>
              <a:t>trình</a:t>
            </a:r>
            <a:endParaRPr lang="en-US" altLang="en-US" dirty="0">
              <a:latin typeface="Times New Roman" charset="0"/>
              <a:cs typeface="Times New Roman" charset="0"/>
            </a:endParaRPr>
          </a:p>
          <a:p>
            <a:pPr lvl="1" eaLnBrk="1" hangingPunct="1">
              <a:lnSpc>
                <a:spcPct val="90000"/>
              </a:lnSpc>
            </a:pPr>
            <a:r>
              <a:rPr lang="en-US" altLang="en-US" dirty="0" err="1">
                <a:latin typeface="Times New Roman" charset="0"/>
                <a:cs typeface="Times New Roman" charset="0"/>
              </a:rPr>
              <a:t>Đa</a:t>
            </a:r>
            <a:r>
              <a:rPr lang="en-US" altLang="en-US" dirty="0">
                <a:latin typeface="Times New Roman" charset="0"/>
                <a:cs typeface="Times New Roman" charset="0"/>
              </a:rPr>
              <a:t> </a:t>
            </a:r>
            <a:r>
              <a:rPr lang="en-US" altLang="en-US" dirty="0" err="1">
                <a:latin typeface="Times New Roman" charset="0"/>
                <a:cs typeface="Times New Roman" charset="0"/>
              </a:rPr>
              <a:t>tiến</a:t>
            </a:r>
            <a:r>
              <a:rPr lang="en-US" altLang="en-US" dirty="0">
                <a:latin typeface="Times New Roman" charset="0"/>
                <a:cs typeface="Times New Roman" charset="0"/>
              </a:rPr>
              <a:t> </a:t>
            </a:r>
            <a:r>
              <a:rPr lang="en-US" altLang="en-US" dirty="0" err="1">
                <a:latin typeface="Times New Roman" charset="0"/>
                <a:cs typeface="Times New Roman" charset="0"/>
              </a:rPr>
              <a:t>trình</a:t>
            </a:r>
            <a:r>
              <a:rPr lang="en-US" altLang="en-US" dirty="0">
                <a:latin typeface="Times New Roman" charset="0"/>
                <a:cs typeface="Times New Roman" charset="0"/>
              </a:rPr>
              <a:t>: </a:t>
            </a:r>
            <a:r>
              <a:rPr lang="en-US" altLang="en-US" dirty="0" err="1">
                <a:latin typeface="Times New Roman" charset="0"/>
                <a:cs typeface="Times New Roman" charset="0"/>
              </a:rPr>
              <a:t>thực</a:t>
            </a:r>
            <a:r>
              <a:rPr lang="en-US" altLang="en-US" dirty="0">
                <a:latin typeface="Times New Roman" charset="0"/>
                <a:cs typeface="Times New Roman" charset="0"/>
              </a:rPr>
              <a:t> </a:t>
            </a:r>
            <a:r>
              <a:rPr lang="en-US" altLang="en-US" dirty="0" err="1">
                <a:latin typeface="Times New Roman" charset="0"/>
                <a:cs typeface="Times New Roman" charset="0"/>
              </a:rPr>
              <a:t>thi</a:t>
            </a:r>
            <a:r>
              <a:rPr lang="en-US" altLang="en-US" dirty="0">
                <a:latin typeface="Times New Roman" charset="0"/>
                <a:cs typeface="Times New Roman" charset="0"/>
              </a:rPr>
              <a:t> </a:t>
            </a:r>
            <a:r>
              <a:rPr lang="en-US" altLang="en-US" dirty="0" err="1">
                <a:latin typeface="Times New Roman" charset="0"/>
                <a:cs typeface="Times New Roman" charset="0"/>
              </a:rPr>
              <a:t>các</a:t>
            </a:r>
            <a:r>
              <a:rPr lang="en-US" altLang="en-US" dirty="0">
                <a:latin typeface="Times New Roman" charset="0"/>
                <a:cs typeface="Times New Roman" charset="0"/>
              </a:rPr>
              <a:t> </a:t>
            </a:r>
            <a:r>
              <a:rPr lang="en-US" altLang="en-US" dirty="0" err="1">
                <a:latin typeface="Times New Roman" charset="0"/>
                <a:cs typeface="Times New Roman" charset="0"/>
              </a:rPr>
              <a:t>tiến</a:t>
            </a:r>
            <a:r>
              <a:rPr lang="en-US" altLang="en-US" dirty="0">
                <a:latin typeface="Times New Roman" charset="0"/>
                <a:cs typeface="Times New Roman" charset="0"/>
              </a:rPr>
              <a:t> </a:t>
            </a:r>
            <a:r>
              <a:rPr lang="en-US" altLang="en-US" dirty="0" err="1">
                <a:latin typeface="Times New Roman" charset="0"/>
                <a:cs typeface="Times New Roman" charset="0"/>
              </a:rPr>
              <a:t>trình</a:t>
            </a:r>
            <a:r>
              <a:rPr lang="en-US" altLang="en-US" dirty="0">
                <a:latin typeface="Times New Roman" charset="0"/>
                <a:cs typeface="Times New Roman" charset="0"/>
              </a:rPr>
              <a:t> </a:t>
            </a:r>
            <a:r>
              <a:rPr lang="en-US" altLang="en-US" dirty="0" err="1">
                <a:latin typeface="Times New Roman" charset="0"/>
                <a:cs typeface="Times New Roman" charset="0"/>
              </a:rPr>
              <a:t>đồng</a:t>
            </a:r>
            <a:r>
              <a:rPr lang="en-US" altLang="en-US" dirty="0">
                <a:latin typeface="Times New Roman" charset="0"/>
                <a:cs typeface="Times New Roman" charset="0"/>
              </a:rPr>
              <a:t> </a:t>
            </a:r>
            <a:r>
              <a:rPr lang="en-US" altLang="en-US" dirty="0" err="1">
                <a:latin typeface="Times New Roman" charset="0"/>
                <a:cs typeface="Times New Roman" charset="0"/>
              </a:rPr>
              <a:t>thời</a:t>
            </a:r>
            <a:endParaRPr lang="en-US" altLang="en-US" dirty="0">
              <a:latin typeface="Times New Roman" charset="0"/>
              <a:cs typeface="Times New Roman" charset="0"/>
            </a:endParaRPr>
          </a:p>
          <a:p>
            <a:pPr lvl="1" eaLnBrk="1" hangingPunct="1">
              <a:lnSpc>
                <a:spcPct val="90000"/>
              </a:lnSpc>
            </a:pPr>
            <a:r>
              <a:rPr lang="en-US" altLang="en-US" dirty="0" err="1">
                <a:latin typeface="Times New Roman" charset="0"/>
                <a:cs typeface="Times New Roman" charset="0"/>
              </a:rPr>
              <a:t>Tiến</a:t>
            </a:r>
            <a:r>
              <a:rPr lang="en-US" altLang="en-US" dirty="0">
                <a:latin typeface="Times New Roman" charset="0"/>
                <a:cs typeface="Times New Roman" charset="0"/>
              </a:rPr>
              <a:t> </a:t>
            </a:r>
            <a:r>
              <a:rPr lang="en-US" altLang="en-US" dirty="0" err="1">
                <a:latin typeface="Times New Roman" charset="0"/>
                <a:cs typeface="Times New Roman" charset="0"/>
              </a:rPr>
              <a:t>trình</a:t>
            </a:r>
            <a:r>
              <a:rPr lang="en-US" altLang="en-US" dirty="0">
                <a:latin typeface="Times New Roman" charset="0"/>
                <a:cs typeface="Times New Roman" charset="0"/>
              </a:rPr>
              <a:t>: </a:t>
            </a:r>
            <a:r>
              <a:rPr lang="en-US" altLang="en-US" dirty="0" err="1">
                <a:latin typeface="Times New Roman" charset="0"/>
                <a:cs typeface="Times New Roman" charset="0"/>
              </a:rPr>
              <a:t>phần</a:t>
            </a:r>
            <a:r>
              <a:rPr lang="en-US" altLang="en-US" dirty="0">
                <a:latin typeface="Times New Roman" charset="0"/>
                <a:cs typeface="Times New Roman" charset="0"/>
              </a:rPr>
              <a:t> </a:t>
            </a:r>
            <a:r>
              <a:rPr lang="en-US" altLang="en-US" dirty="0" err="1">
                <a:latin typeface="Times New Roman" charset="0"/>
                <a:cs typeface="Times New Roman" charset="0"/>
              </a:rPr>
              <a:t>của</a:t>
            </a:r>
            <a:r>
              <a:rPr lang="en-US" altLang="en-US" dirty="0">
                <a:latin typeface="Times New Roman" charset="0"/>
                <a:cs typeface="Times New Roman" charset="0"/>
              </a:rPr>
              <a:t> </a:t>
            </a:r>
            <a:r>
              <a:rPr lang="en-US" altLang="en-US" dirty="0" err="1">
                <a:latin typeface="Times New Roman" charset="0"/>
                <a:cs typeface="Times New Roman" charset="0"/>
              </a:rPr>
              <a:t>một</a:t>
            </a:r>
            <a:r>
              <a:rPr lang="en-US" altLang="en-US" dirty="0">
                <a:latin typeface="Times New Roman" charset="0"/>
                <a:cs typeface="Times New Roman" charset="0"/>
              </a:rPr>
              <a:t> </a:t>
            </a:r>
            <a:r>
              <a:rPr lang="en-US" altLang="en-US" dirty="0" err="1">
                <a:latin typeface="Times New Roman" charset="0"/>
                <a:cs typeface="Times New Roman" charset="0"/>
              </a:rPr>
              <a:t>chương</a:t>
            </a:r>
            <a:r>
              <a:rPr lang="en-US" altLang="en-US" dirty="0">
                <a:latin typeface="Times New Roman" charset="0"/>
                <a:cs typeface="Times New Roman" charset="0"/>
              </a:rPr>
              <a:t> </a:t>
            </a:r>
            <a:r>
              <a:rPr lang="en-US" altLang="en-US" dirty="0" err="1">
                <a:latin typeface="Times New Roman" charset="0"/>
                <a:cs typeface="Times New Roman" charset="0"/>
              </a:rPr>
              <a:t>trình</a:t>
            </a:r>
            <a:r>
              <a:rPr lang="en-US" altLang="en-US" dirty="0">
                <a:latin typeface="Times New Roman" charset="0"/>
                <a:cs typeface="Times New Roman" charset="0"/>
              </a:rPr>
              <a:t> </a:t>
            </a:r>
            <a:r>
              <a:rPr lang="en-US" altLang="en-US" dirty="0" err="1">
                <a:latin typeface="Times New Roman" charset="0"/>
                <a:cs typeface="Times New Roman" charset="0"/>
              </a:rPr>
              <a:t>mà</a:t>
            </a:r>
            <a:r>
              <a:rPr lang="en-US" altLang="en-US" dirty="0">
                <a:latin typeface="Times New Roman" charset="0"/>
                <a:cs typeface="Times New Roman" charset="0"/>
              </a:rPr>
              <a:t> </a:t>
            </a:r>
            <a:r>
              <a:rPr lang="en-US" altLang="en-US" dirty="0" err="1">
                <a:latin typeface="Times New Roman" charset="0"/>
                <a:cs typeface="Times New Roman" charset="0"/>
              </a:rPr>
              <a:t>có</a:t>
            </a:r>
            <a:r>
              <a:rPr lang="en-US" altLang="en-US" dirty="0">
                <a:latin typeface="Times New Roman" charset="0"/>
                <a:cs typeface="Times New Roman" charset="0"/>
              </a:rPr>
              <a:t> </a:t>
            </a:r>
            <a:r>
              <a:rPr lang="en-US" altLang="en-US" dirty="0" err="1">
                <a:latin typeface="Times New Roman" charset="0"/>
                <a:cs typeface="Times New Roman" charset="0"/>
              </a:rPr>
              <a:t>thể</a:t>
            </a:r>
            <a:r>
              <a:rPr lang="en-US" altLang="en-US" dirty="0">
                <a:latin typeface="Times New Roman" charset="0"/>
                <a:cs typeface="Times New Roman" charset="0"/>
              </a:rPr>
              <a:t> </a:t>
            </a:r>
            <a:r>
              <a:rPr lang="en-US" altLang="en-US" dirty="0" err="1">
                <a:latin typeface="Times New Roman" charset="0"/>
                <a:cs typeface="Times New Roman" charset="0"/>
              </a:rPr>
              <a:t>thực</a:t>
            </a:r>
            <a:r>
              <a:rPr lang="en-US" altLang="en-US" dirty="0">
                <a:latin typeface="Times New Roman" charset="0"/>
                <a:cs typeface="Times New Roman" charset="0"/>
              </a:rPr>
              <a:t> </a:t>
            </a:r>
            <a:r>
              <a:rPr lang="en-US" altLang="en-US" dirty="0" err="1">
                <a:latin typeface="Times New Roman" charset="0"/>
                <a:cs typeface="Times New Roman" charset="0"/>
              </a:rPr>
              <a:t>thi</a:t>
            </a:r>
            <a:endParaRPr lang="en-US" altLang="en-US" dirty="0">
              <a:latin typeface="Times New Roman" charset="0"/>
              <a:cs typeface="Times New Roman" charset="0"/>
            </a:endParaRPr>
          </a:p>
          <a:p>
            <a:pPr eaLnBrk="1" hangingPunct="1">
              <a:lnSpc>
                <a:spcPct val="90000"/>
              </a:lnSpc>
            </a:pPr>
            <a:endParaRPr lang="en-US" altLang="en-US" dirty="0">
              <a:latin typeface="Times New Roman" charset="0"/>
              <a:cs typeface="Times New Roman" charset="0"/>
            </a:endParaRPr>
          </a:p>
        </p:txBody>
      </p:sp>
      <p:sp>
        <p:nvSpPr>
          <p:cNvPr id="194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F84AB310-ADFC-B642-BFA9-31F49A73E466}" type="slidenum">
              <a:rPr lang="en-US" altLang="en-US" sz="1200">
                <a:solidFill>
                  <a:srgbClr val="898989"/>
                </a:solidFill>
              </a:rPr>
              <a:pPr>
                <a:spcBef>
                  <a:spcPct val="0"/>
                </a:spcBef>
                <a:buFontTx/>
                <a:buNone/>
              </a:pPr>
              <a:t>13</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Tạo tiến trình</a:t>
            </a:r>
          </a:p>
        </p:txBody>
      </p:sp>
      <p:sp>
        <p:nvSpPr>
          <p:cNvPr id="16387" name="Content Placeholder 2"/>
          <p:cNvSpPr>
            <a:spLocks noGrp="1"/>
          </p:cNvSpPr>
          <p:nvPr>
            <p:ph idx="1"/>
          </p:nvPr>
        </p:nvSpPr>
        <p:spPr>
          <a:xfrm>
            <a:off x="457200" y="1447800"/>
            <a:ext cx="8229600" cy="4876800"/>
          </a:xfrm>
        </p:spPr>
        <p:txBody>
          <a:bodyPr/>
          <a:lstStyle/>
          <a:p>
            <a:r>
              <a:rPr lang="en-US" altLang="en-US" dirty="0" err="1">
                <a:latin typeface="Times New Roman" charset="0"/>
                <a:cs typeface="Times New Roman" charset="0"/>
              </a:rPr>
              <a:t>Lớp</a:t>
            </a:r>
            <a:r>
              <a:rPr lang="en-US" altLang="en-US" dirty="0">
                <a:latin typeface="Times New Roman" charset="0"/>
                <a:cs typeface="Times New Roman" charset="0"/>
              </a:rPr>
              <a:t> </a:t>
            </a:r>
            <a:r>
              <a:rPr lang="en-US" altLang="en-US" dirty="0" err="1">
                <a:latin typeface="Times New Roman" charset="0"/>
                <a:cs typeface="Times New Roman" charset="0"/>
              </a:rPr>
              <a:t>quản</a:t>
            </a:r>
            <a:r>
              <a:rPr lang="en-US" altLang="en-US" dirty="0">
                <a:latin typeface="Times New Roman" charset="0"/>
                <a:cs typeface="Times New Roman" charset="0"/>
              </a:rPr>
              <a:t> </a:t>
            </a:r>
            <a:r>
              <a:rPr lang="en-US" altLang="en-US" dirty="0" err="1">
                <a:latin typeface="Times New Roman" charset="0"/>
                <a:cs typeface="Times New Roman" charset="0"/>
              </a:rPr>
              <a:t>lý</a:t>
            </a:r>
            <a:r>
              <a:rPr lang="en-US" altLang="en-US" dirty="0">
                <a:latin typeface="Times New Roman" charset="0"/>
                <a:cs typeface="Times New Roman" charset="0"/>
              </a:rPr>
              <a:t> </a:t>
            </a:r>
            <a:r>
              <a:rPr lang="en-US" altLang="en-US" dirty="0" err="1">
                <a:latin typeface="Times New Roman" charset="0"/>
                <a:cs typeface="Times New Roman" charset="0"/>
              </a:rPr>
              <a:t>tiến</a:t>
            </a:r>
            <a:r>
              <a:rPr lang="en-US" altLang="en-US" dirty="0">
                <a:latin typeface="Times New Roman" charset="0"/>
                <a:cs typeface="Times New Roman" charset="0"/>
              </a:rPr>
              <a:t> </a:t>
            </a:r>
            <a:r>
              <a:rPr lang="en-US" altLang="en-US" dirty="0" err="1">
                <a:latin typeface="Times New Roman" charset="0"/>
                <a:cs typeface="Times New Roman" charset="0"/>
              </a:rPr>
              <a:t>trình</a:t>
            </a:r>
            <a:r>
              <a:rPr lang="en-US" altLang="en-US" dirty="0">
                <a:latin typeface="Times New Roman" charset="0"/>
                <a:cs typeface="Times New Roman" charset="0"/>
              </a:rPr>
              <a:t>: Thread</a:t>
            </a:r>
          </a:p>
          <a:p>
            <a:r>
              <a:rPr lang="en-US" dirty="0" err="1" smtClean="0"/>
              <a:t>Tạo</a:t>
            </a:r>
            <a:r>
              <a:rPr lang="en-US" dirty="0" smtClean="0"/>
              <a:t> </a:t>
            </a:r>
            <a:r>
              <a:rPr lang="en-US" dirty="0" err="1"/>
              <a:t>một</a:t>
            </a:r>
            <a:r>
              <a:rPr lang="en-US" dirty="0"/>
              <a:t> </a:t>
            </a:r>
            <a:r>
              <a:rPr lang="en-US" dirty="0" err="1"/>
              <a:t>thể</a:t>
            </a:r>
            <a:r>
              <a:rPr lang="en-US" dirty="0"/>
              <a:t> </a:t>
            </a:r>
            <a:r>
              <a:rPr lang="en-US" dirty="0" err="1"/>
              <a:t>hiện</a:t>
            </a:r>
            <a:r>
              <a:rPr lang="en-US" dirty="0"/>
              <a:t> </a:t>
            </a:r>
            <a:r>
              <a:rPr lang="en-US" dirty="0" err="1"/>
              <a:t>của</a:t>
            </a:r>
            <a:r>
              <a:rPr lang="en-US" dirty="0"/>
              <a:t> </a:t>
            </a:r>
            <a:r>
              <a:rPr lang="en-US" dirty="0" err="1"/>
              <a:t>lớp</a:t>
            </a:r>
            <a:r>
              <a:rPr lang="en-US" dirty="0"/>
              <a:t> Thread</a:t>
            </a:r>
            <a:endParaRPr lang="en-US" altLang="en-US" dirty="0" smtClean="0">
              <a:latin typeface="Times New Roman" charset="0"/>
              <a:cs typeface="Times New Roman" charset="0"/>
            </a:endParaRPr>
          </a:p>
          <a:p>
            <a:r>
              <a:rPr lang="en-US" altLang="en-US" dirty="0" smtClean="0">
                <a:latin typeface="Times New Roman" charset="0"/>
                <a:cs typeface="Times New Roman" charset="0"/>
              </a:rPr>
              <a:t>Constructor </a:t>
            </a:r>
            <a:r>
              <a:rPr lang="en-US" altLang="en-US" dirty="0" err="1">
                <a:latin typeface="Times New Roman" charset="0"/>
                <a:cs typeface="Times New Roman" charset="0"/>
              </a:rPr>
              <a:t>của</a:t>
            </a:r>
            <a:r>
              <a:rPr lang="en-US" altLang="en-US" dirty="0">
                <a:latin typeface="Times New Roman" charset="0"/>
                <a:cs typeface="Times New Roman" charset="0"/>
              </a:rPr>
              <a:t> Thread </a:t>
            </a:r>
            <a:r>
              <a:rPr lang="en-US" altLang="en-US" dirty="0" err="1">
                <a:latin typeface="Times New Roman" charset="0"/>
                <a:cs typeface="Times New Roman" charset="0"/>
              </a:rPr>
              <a:t>nhận</a:t>
            </a:r>
            <a:r>
              <a:rPr lang="en-US" altLang="en-US" dirty="0">
                <a:latin typeface="Times New Roman" charset="0"/>
                <a:cs typeface="Times New Roman" charset="0"/>
              </a:rPr>
              <a:t> </a:t>
            </a:r>
            <a:r>
              <a:rPr lang="en-US" altLang="en-US" dirty="0" err="1">
                <a:latin typeface="Times New Roman" charset="0"/>
                <a:cs typeface="Times New Roman" charset="0"/>
              </a:rPr>
              <a:t>tham</a:t>
            </a:r>
            <a:r>
              <a:rPr lang="en-US" altLang="en-US" dirty="0">
                <a:latin typeface="Times New Roman" charset="0"/>
                <a:cs typeface="Times New Roman" charset="0"/>
              </a:rPr>
              <a:t> </a:t>
            </a:r>
            <a:r>
              <a:rPr lang="en-US" altLang="en-US" dirty="0" err="1">
                <a:latin typeface="Times New Roman" charset="0"/>
                <a:cs typeface="Times New Roman" charset="0"/>
              </a:rPr>
              <a:t>số</a:t>
            </a:r>
            <a:r>
              <a:rPr lang="en-US" altLang="en-US" dirty="0">
                <a:latin typeface="Times New Roman" charset="0"/>
                <a:cs typeface="Times New Roman" charset="0"/>
              </a:rPr>
              <a:t> </a:t>
            </a:r>
            <a:r>
              <a:rPr lang="en-US" altLang="en-US" dirty="0" err="1">
                <a:latin typeface="Times New Roman" charset="0"/>
                <a:cs typeface="Times New Roman" charset="0"/>
              </a:rPr>
              <a:t>là</a:t>
            </a:r>
            <a:r>
              <a:rPr lang="en-US" altLang="en-US" dirty="0">
                <a:latin typeface="Times New Roman" charset="0"/>
                <a:cs typeface="Times New Roman" charset="0"/>
              </a:rPr>
              <a:t> 1 delegate </a:t>
            </a:r>
            <a:r>
              <a:rPr lang="en-US" altLang="en-US" dirty="0" err="1">
                <a:latin typeface="Times New Roman" charset="0"/>
                <a:cs typeface="Times New Roman" charset="0"/>
              </a:rPr>
              <a:t>kiểu</a:t>
            </a:r>
            <a:r>
              <a:rPr lang="en-US" altLang="en-US" dirty="0">
                <a:latin typeface="Times New Roman" charset="0"/>
                <a:cs typeface="Times New Roman" charset="0"/>
              </a:rPr>
              <a:t> </a:t>
            </a:r>
            <a:r>
              <a:rPr lang="en-US" altLang="en-US" dirty="0" err="1" smtClean="0">
                <a:latin typeface="Times New Roman" charset="0"/>
                <a:cs typeface="Times New Roman" charset="0"/>
              </a:rPr>
              <a:t>ThreadStart</a:t>
            </a:r>
            <a:r>
              <a:rPr lang="en-US" altLang="en-US" dirty="0" smtClean="0">
                <a:latin typeface="Times New Roman" charset="0"/>
                <a:cs typeface="Times New Roman" charset="0"/>
              </a:rPr>
              <a:t> </a:t>
            </a:r>
            <a:r>
              <a:rPr lang="en-US" altLang="en-US" dirty="0" err="1" smtClean="0">
                <a:latin typeface="Times New Roman" charset="0"/>
                <a:cs typeface="Times New Roman" charset="0"/>
              </a:rPr>
              <a:t>được</a:t>
            </a:r>
            <a:r>
              <a:rPr lang="en-US" altLang="en-US" dirty="0" smtClean="0">
                <a:latin typeface="Times New Roman" charset="0"/>
                <a:cs typeface="Times New Roman" charset="0"/>
              </a:rPr>
              <a:t> </a:t>
            </a:r>
            <a:r>
              <a:rPr lang="en-US" altLang="en-US" dirty="0" err="1" smtClean="0">
                <a:latin typeface="Times New Roman" charset="0"/>
                <a:cs typeface="Times New Roman" charset="0"/>
              </a:rPr>
              <a:t>khai</a:t>
            </a:r>
            <a:r>
              <a:rPr lang="en-US" altLang="en-US" dirty="0" smtClean="0">
                <a:latin typeface="Times New Roman" charset="0"/>
                <a:cs typeface="Times New Roman" charset="0"/>
              </a:rPr>
              <a:t> </a:t>
            </a:r>
            <a:r>
              <a:rPr lang="en-US" altLang="en-US" dirty="0" err="1" smtClean="0">
                <a:latin typeface="Times New Roman" charset="0"/>
                <a:cs typeface="Times New Roman" charset="0"/>
              </a:rPr>
              <a:t>báo</a:t>
            </a:r>
            <a:r>
              <a:rPr lang="en-US" altLang="en-US" dirty="0" smtClean="0">
                <a:latin typeface="Times New Roman" charset="0"/>
                <a:cs typeface="Times New Roman" charset="0"/>
              </a:rPr>
              <a:t>:</a:t>
            </a:r>
            <a:endParaRPr lang="en-US" altLang="en-US" dirty="0">
              <a:latin typeface="Times New Roman" charset="0"/>
              <a:cs typeface="Times New Roman" charset="0"/>
            </a:endParaRPr>
          </a:p>
          <a:p>
            <a:pPr marL="342900" lvl="1" indent="-342900">
              <a:buFont typeface="Arial" charset="0"/>
              <a:buNone/>
            </a:pPr>
            <a:r>
              <a:rPr lang="en-US" altLang="en-US" sz="2000" dirty="0">
                <a:solidFill>
                  <a:srgbClr val="0066FF"/>
                </a:solidFill>
                <a:latin typeface="Courier" charset="0"/>
                <a:cs typeface="Times New Roman" charset="0"/>
              </a:rPr>
              <a:t>		public delegate void </a:t>
            </a:r>
            <a:r>
              <a:rPr lang="en-US" altLang="en-US" sz="2000" dirty="0" err="1">
                <a:solidFill>
                  <a:srgbClr val="0066FF"/>
                </a:solidFill>
                <a:latin typeface="Courier" charset="0"/>
                <a:cs typeface="Times New Roman" charset="0"/>
              </a:rPr>
              <a:t>ThreadStart</a:t>
            </a:r>
            <a:r>
              <a:rPr lang="en-US" altLang="en-US" sz="2000" dirty="0">
                <a:solidFill>
                  <a:srgbClr val="0066FF"/>
                </a:solidFill>
                <a:latin typeface="Courier" charset="0"/>
                <a:cs typeface="Times New Roman" charset="0"/>
              </a:rPr>
              <a:t>( </a:t>
            </a:r>
            <a:r>
              <a:rPr lang="en-US" altLang="en-US" sz="2000" dirty="0" smtClean="0">
                <a:solidFill>
                  <a:srgbClr val="0066FF"/>
                </a:solidFill>
                <a:latin typeface="Courier" charset="0"/>
                <a:cs typeface="Times New Roman" charset="0"/>
              </a:rPr>
              <a:t>);</a:t>
            </a:r>
            <a:endParaRPr lang="en-US" altLang="en-US" dirty="0">
              <a:latin typeface="Times New Roman" charset="0"/>
              <a:cs typeface="Times New Roman" charset="0"/>
            </a:endParaRPr>
          </a:p>
        </p:txBody>
      </p:sp>
      <p:sp>
        <p:nvSpPr>
          <p:cNvPr id="215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98DC6604-464A-7046-B8D9-BD947BDAD608}" type="slidenum">
              <a:rPr lang="en-US" altLang="en-US" sz="1200">
                <a:solidFill>
                  <a:srgbClr val="898989"/>
                </a:solidFill>
              </a:rPr>
              <a:pPr>
                <a:spcBef>
                  <a:spcPct val="0"/>
                </a:spcBef>
                <a:buFontTx/>
                <a:buNone/>
              </a:pPr>
              <a:t>14</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vi-VN" dirty="0"/>
              <a:t>Phương thức </a:t>
            </a:r>
            <a:r>
              <a:rPr lang="vi-VN" dirty="0" smtClean="0"/>
              <a:t>muốn </a:t>
            </a:r>
            <a:r>
              <a:rPr lang="vi-VN" dirty="0"/>
              <a:t>gán vào delegate phải không chứa tham số và phải trả về kiểu </a:t>
            </a:r>
            <a:r>
              <a:rPr lang="vi-VN" dirty="0" smtClean="0"/>
              <a:t>void</a:t>
            </a:r>
            <a:endParaRPr lang="en-US" dirty="0" smtClean="0"/>
          </a:p>
          <a:p>
            <a:r>
              <a:rPr lang="vi-VN" dirty="0"/>
              <a:t>đối tượng </a:t>
            </a:r>
            <a:r>
              <a:rPr lang="vi-VN" b="1" dirty="0"/>
              <a:t>Thread</a:t>
            </a:r>
            <a:r>
              <a:rPr lang="vi-VN" dirty="0"/>
              <a:t> mới tạo sẽ không tự thực thi (</a:t>
            </a:r>
            <a:r>
              <a:rPr lang="vi-VN" b="1" dirty="0"/>
              <a:t>execute</a:t>
            </a:r>
            <a:r>
              <a:rPr lang="vi-VN" dirty="0"/>
              <a:t>), để đối tượng thực thi, </a:t>
            </a:r>
            <a:r>
              <a:rPr lang="en-US" dirty="0" smtClean="0"/>
              <a:t>ta </a:t>
            </a:r>
            <a:r>
              <a:rPr lang="vi-VN" dirty="0" smtClean="0"/>
              <a:t>gọi </a:t>
            </a:r>
            <a:r>
              <a:rPr lang="vi-VN" dirty="0"/>
              <a:t>phương thức </a:t>
            </a:r>
            <a:r>
              <a:rPr lang="vi-VN" b="1" dirty="0"/>
              <a:t>Start()</a:t>
            </a:r>
            <a:r>
              <a:rPr lang="vi-VN" dirty="0"/>
              <a:t> </a:t>
            </a:r>
            <a:endParaRPr lang="en-US" dirty="0" smtClean="0"/>
          </a:p>
          <a:p>
            <a:r>
              <a:rPr lang="en-US" altLang="en-US" sz="1800" dirty="0" smtClean="0">
                <a:solidFill>
                  <a:srgbClr val="0066FF"/>
                </a:solidFill>
                <a:latin typeface="Courier" charset="0"/>
                <a:cs typeface="Times New Roman" charset="0"/>
              </a:rPr>
              <a:t>Thread </a:t>
            </a:r>
            <a:r>
              <a:rPr lang="en-US" altLang="en-US" sz="1800" dirty="0" err="1">
                <a:solidFill>
                  <a:srgbClr val="0066FF"/>
                </a:solidFill>
                <a:latin typeface="Courier" charset="0"/>
                <a:cs typeface="Times New Roman" charset="0"/>
              </a:rPr>
              <a:t>myThread</a:t>
            </a:r>
            <a:r>
              <a:rPr lang="en-US" altLang="en-US" sz="1800" dirty="0">
                <a:solidFill>
                  <a:srgbClr val="0066FF"/>
                </a:solidFill>
                <a:latin typeface="Courier" charset="0"/>
                <a:cs typeface="Times New Roman" charset="0"/>
              </a:rPr>
              <a:t> = new Thread( </a:t>
            </a:r>
            <a:r>
              <a:rPr lang="en-US" altLang="en-US" sz="1800" dirty="0" err="1" smtClean="0">
                <a:solidFill>
                  <a:srgbClr val="0066FF"/>
                </a:solidFill>
                <a:latin typeface="Courier" charset="0"/>
                <a:cs typeface="Times New Roman" charset="0"/>
              </a:rPr>
              <a:t>newThreadStart</a:t>
            </a:r>
            <a:r>
              <a:rPr lang="en-US" altLang="en-US" sz="1800" dirty="0" smtClean="0">
                <a:solidFill>
                  <a:srgbClr val="0066FF"/>
                </a:solidFill>
                <a:latin typeface="Courier" charset="0"/>
                <a:cs typeface="Times New Roman" charset="0"/>
              </a:rPr>
              <a:t>(</a:t>
            </a:r>
            <a:r>
              <a:rPr lang="en-US" altLang="en-US" sz="1800" dirty="0" err="1" smtClean="0">
                <a:solidFill>
                  <a:srgbClr val="0066FF"/>
                </a:solidFill>
                <a:latin typeface="Courier" charset="0"/>
                <a:cs typeface="Times New Roman" charset="0"/>
              </a:rPr>
              <a:t>myFunc</a:t>
            </a:r>
            <a:r>
              <a:rPr lang="en-US" altLang="en-US" sz="1800" dirty="0" smtClean="0">
                <a:solidFill>
                  <a:srgbClr val="0066FF"/>
                </a:solidFill>
                <a:latin typeface="Courier" charset="0"/>
                <a:cs typeface="Times New Roman" charset="0"/>
              </a:rPr>
              <a:t>));</a:t>
            </a:r>
            <a:endParaRPr lang="en-US" altLang="en-US" sz="1800" dirty="0">
              <a:solidFill>
                <a:srgbClr val="0066FF"/>
              </a:solidFill>
              <a:latin typeface="Courier" charset="0"/>
              <a:cs typeface="Times New Roman" charset="0"/>
            </a:endParaRPr>
          </a:p>
          <a:p>
            <a:pPr marL="342900" lvl="1" indent="-342900">
              <a:buNone/>
            </a:pPr>
            <a:r>
              <a:rPr lang="en-US" altLang="en-US" sz="2000" dirty="0">
                <a:solidFill>
                  <a:srgbClr val="0066FF"/>
                </a:solidFill>
                <a:latin typeface="Courier" charset="0"/>
                <a:cs typeface="Times New Roman" charset="0"/>
              </a:rPr>
              <a:t>	</a:t>
            </a:r>
            <a:r>
              <a:rPr lang="en-US" altLang="en-US" sz="1800" dirty="0" err="1">
                <a:solidFill>
                  <a:srgbClr val="0066FF"/>
                </a:solidFill>
                <a:latin typeface="Courier" charset="0"/>
                <a:cs typeface="Times New Roman" charset="0"/>
              </a:rPr>
              <a:t>myThread.Start</a:t>
            </a:r>
            <a:r>
              <a:rPr lang="en-US" altLang="en-US" sz="1800" dirty="0">
                <a:solidFill>
                  <a:srgbClr val="0066FF"/>
                </a:solidFill>
                <a:latin typeface="Courier" charset="0"/>
                <a:cs typeface="Times New Roman" charset="0"/>
              </a:rPr>
              <a:t>();		</a:t>
            </a:r>
            <a:r>
              <a:rPr lang="en-US" altLang="en-US" sz="1800" dirty="0">
                <a:solidFill>
                  <a:srgbClr val="77933C"/>
                </a:solidFill>
                <a:latin typeface="Courier" charset="0"/>
                <a:cs typeface="Times New Roman" charset="0"/>
              </a:rPr>
              <a:t>//</a:t>
            </a:r>
            <a:r>
              <a:rPr lang="en-US" altLang="en-US" sz="1800" dirty="0" err="1">
                <a:solidFill>
                  <a:srgbClr val="77933C"/>
                </a:solidFill>
                <a:latin typeface="Courier" charset="0"/>
                <a:cs typeface="Times New Roman" charset="0"/>
              </a:rPr>
              <a:t>Chạy</a:t>
            </a:r>
            <a:r>
              <a:rPr lang="en-US" altLang="en-US" sz="1800" dirty="0">
                <a:solidFill>
                  <a:srgbClr val="77933C"/>
                </a:solidFill>
                <a:latin typeface="Courier" charset="0"/>
                <a:cs typeface="Times New Roman" charset="0"/>
              </a:rPr>
              <a:t> </a:t>
            </a:r>
            <a:r>
              <a:rPr lang="en-US" altLang="en-US" sz="1800" dirty="0" err="1">
                <a:solidFill>
                  <a:srgbClr val="77933C"/>
                </a:solidFill>
                <a:latin typeface="Courier" charset="0"/>
                <a:cs typeface="Times New Roman" charset="0"/>
              </a:rPr>
              <a:t>tiến</a:t>
            </a:r>
            <a:r>
              <a:rPr lang="en-US" altLang="en-US" sz="1800" dirty="0">
                <a:solidFill>
                  <a:srgbClr val="77933C"/>
                </a:solidFill>
                <a:latin typeface="Courier" charset="0"/>
                <a:cs typeface="Times New Roman" charset="0"/>
              </a:rPr>
              <a:t> </a:t>
            </a:r>
            <a:r>
              <a:rPr lang="en-US" altLang="en-US" sz="1800" dirty="0" err="1">
                <a:solidFill>
                  <a:srgbClr val="77933C"/>
                </a:solidFill>
                <a:latin typeface="Courier" charset="0"/>
                <a:cs typeface="Times New Roman" charset="0"/>
              </a:rPr>
              <a:t>trình</a:t>
            </a:r>
            <a:endParaRPr lang="en-US" altLang="en-US" sz="2400" dirty="0">
              <a:latin typeface="Times New Roman" charset="0"/>
              <a:cs typeface="Times New Roman" charset="0"/>
            </a:endParaRPr>
          </a:p>
          <a:p>
            <a:endParaRPr lang="en-US" dirty="0" smtClean="0"/>
          </a:p>
          <a:p>
            <a:endParaRPr lang="en-US" dirty="0"/>
          </a:p>
        </p:txBody>
      </p:sp>
      <p:sp>
        <p:nvSpPr>
          <p:cNvPr id="4" name="Slide Number Placeholder 3"/>
          <p:cNvSpPr>
            <a:spLocks noGrp="1"/>
          </p:cNvSpPr>
          <p:nvPr>
            <p:ph type="sldNum" sz="quarter" idx="12"/>
          </p:nvPr>
        </p:nvSpPr>
        <p:spPr/>
        <p:txBody>
          <a:bodyPr/>
          <a:lstStyle/>
          <a:p>
            <a:fld id="{B83395F4-2AA2-9447-8EA9-6595439C3299}" type="slidenum">
              <a:rPr lang="en-US" altLang="en-US" smtClean="0"/>
              <a:pPr/>
              <a:t>15</a:t>
            </a:fld>
            <a:endParaRPr lang="en-US" altLang="en-US"/>
          </a:p>
        </p:txBody>
      </p:sp>
    </p:spTree>
    <p:extLst>
      <p:ext uri="{BB962C8B-B14F-4D97-AF65-F5344CB8AC3E}">
        <p14:creationId xmlns:p14="http://schemas.microsoft.com/office/powerpoint/2010/main" val="1649057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Join tiến trình</a:t>
            </a:r>
          </a:p>
        </p:txBody>
      </p:sp>
      <p:sp>
        <p:nvSpPr>
          <p:cNvPr id="3" name="Content Placeholder 2"/>
          <p:cNvSpPr>
            <a:spLocks noGrp="1"/>
          </p:cNvSpPr>
          <p:nvPr>
            <p:ph idx="1"/>
          </p:nvPr>
        </p:nvSpPr>
        <p:spPr/>
        <p:txBody>
          <a:bodyPr/>
          <a:lstStyle/>
          <a:p>
            <a:r>
              <a:rPr lang="en-US" altLang="en-US">
                <a:latin typeface="Times New Roman" charset="0"/>
                <a:cs typeface="Times New Roman" charset="0"/>
              </a:rPr>
              <a:t>Để tiến trình A tạm dừng và chờ tiến trình B hoàn thành thì mới tiếp tục, ta đặt hàm Join trong hàm thực thi của tiến trình A</a:t>
            </a:r>
          </a:p>
          <a:p>
            <a:pPr lvl="1">
              <a:buFont typeface="Arial" charset="0"/>
              <a:buNone/>
            </a:pPr>
            <a:r>
              <a:rPr lang="en-US" altLang="en-US" sz="2400">
                <a:solidFill>
                  <a:srgbClr val="558ED5"/>
                </a:solidFill>
                <a:latin typeface="Courier" charset="0"/>
                <a:cs typeface="Times New Roman" charset="0"/>
              </a:rPr>
              <a:t>public void myFunc ()</a:t>
            </a:r>
          </a:p>
          <a:p>
            <a:pPr lvl="1">
              <a:buFont typeface="Arial" charset="0"/>
              <a:buNone/>
            </a:pPr>
            <a:r>
              <a:rPr lang="en-US" altLang="en-US" sz="2400">
                <a:solidFill>
                  <a:srgbClr val="558ED5"/>
                </a:solidFill>
                <a:latin typeface="Courier" charset="0"/>
                <a:cs typeface="Times New Roman" charset="0"/>
              </a:rPr>
              <a:t>{</a:t>
            </a:r>
          </a:p>
          <a:p>
            <a:pPr lvl="1">
              <a:buFont typeface="Arial" charset="0"/>
              <a:buNone/>
            </a:pPr>
            <a:r>
              <a:rPr lang="en-US" altLang="en-US" sz="2400">
                <a:solidFill>
                  <a:srgbClr val="558ED5"/>
                </a:solidFill>
                <a:latin typeface="Courier" charset="0"/>
                <a:cs typeface="Times New Roman" charset="0"/>
              </a:rPr>
              <a:t>	…</a:t>
            </a:r>
          </a:p>
          <a:p>
            <a:pPr lvl="1">
              <a:buFont typeface="Arial" charset="0"/>
              <a:buNone/>
            </a:pPr>
            <a:r>
              <a:rPr lang="en-US" altLang="en-US" sz="2400">
                <a:solidFill>
                  <a:srgbClr val="558ED5"/>
                </a:solidFill>
                <a:latin typeface="Courier" charset="0"/>
                <a:cs typeface="Times New Roman" charset="0"/>
              </a:rPr>
              <a:t>	thB.Join();</a:t>
            </a:r>
          </a:p>
          <a:p>
            <a:pPr lvl="1">
              <a:buFont typeface="Arial" charset="0"/>
              <a:buNone/>
            </a:pPr>
            <a:r>
              <a:rPr lang="en-US" altLang="en-US" sz="2400">
                <a:solidFill>
                  <a:srgbClr val="558ED5"/>
                </a:solidFill>
                <a:latin typeface="Courier" charset="0"/>
                <a:cs typeface="Times New Roman" charset="0"/>
              </a:rPr>
              <a:t>	…</a:t>
            </a:r>
          </a:p>
          <a:p>
            <a:pPr lvl="1">
              <a:buFont typeface="Arial" charset="0"/>
              <a:buNone/>
            </a:pPr>
            <a:r>
              <a:rPr lang="en-US" altLang="en-US" sz="2400">
                <a:solidFill>
                  <a:srgbClr val="558ED5"/>
                </a:solidFill>
                <a:latin typeface="Courier" charset="0"/>
                <a:cs typeface="Times New Roman" charset="0"/>
              </a:rPr>
              <a:t>}</a:t>
            </a:r>
          </a:p>
          <a:p>
            <a:endParaRPr lang="en-US" altLang="en-US">
              <a:latin typeface="Times New Roman" charset="0"/>
              <a:cs typeface="Times New Roman" charset="0"/>
            </a:endParaRPr>
          </a:p>
        </p:txBody>
      </p:sp>
      <p:sp>
        <p:nvSpPr>
          <p:cNvPr id="225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837FD054-1BB8-1B43-B2D7-02AB70749782}" type="slidenum">
              <a:rPr lang="en-US" altLang="en-US" sz="1200">
                <a:solidFill>
                  <a:srgbClr val="898989"/>
                </a:solidFill>
              </a:rPr>
              <a:pPr>
                <a:spcBef>
                  <a:spcPct val="0"/>
                </a:spcBef>
                <a:buFontTx/>
                <a:buNone/>
              </a:pPr>
              <a:t>16</a:t>
            </a:fld>
            <a:endParaRPr lang="en-US" altLang="en-US" sz="1200">
              <a:solidFill>
                <a:srgbClr val="898989"/>
              </a:solidFill>
            </a:endParaRPr>
          </a:p>
        </p:txBody>
      </p:sp>
      <p:cxnSp>
        <p:nvCxnSpPr>
          <p:cNvPr id="6" name="Straight Arrow Connector 5"/>
          <p:cNvCxnSpPr>
            <a:cxnSpLocks noChangeShapeType="1"/>
          </p:cNvCxnSpPr>
          <p:nvPr/>
        </p:nvCxnSpPr>
        <p:spPr bwMode="auto">
          <a:xfrm rot="10800000" flipV="1">
            <a:off x="2667000" y="4038600"/>
            <a:ext cx="2514600" cy="762000"/>
          </a:xfrm>
          <a:prstGeom prst="straightConnector1">
            <a:avLst/>
          </a:prstGeom>
          <a:noFill/>
          <a:ln w="25400">
            <a:solidFill>
              <a:srgbClr val="FF0000"/>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2534" name="TextBox 7"/>
          <p:cNvSpPr txBox="1">
            <a:spLocks noChangeArrowheads="1"/>
          </p:cNvSpPr>
          <p:nvPr/>
        </p:nvSpPr>
        <p:spPr bwMode="auto">
          <a:xfrm>
            <a:off x="5181600" y="3657600"/>
            <a:ext cx="2413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800">
                <a:solidFill>
                  <a:srgbClr val="FF0000"/>
                </a:solidFill>
              </a:rPr>
              <a:t>Dừng ở đây cho đến khi</a:t>
            </a:r>
          </a:p>
          <a:p>
            <a:pPr eaLnBrk="1" hangingPunct="1">
              <a:spcBef>
                <a:spcPct val="0"/>
              </a:spcBef>
              <a:buFontTx/>
              <a:buNone/>
            </a:pPr>
            <a:r>
              <a:rPr lang="en-US" altLang="en-US" sz="1800">
                <a:solidFill>
                  <a:srgbClr val="FF0000"/>
                </a:solidFill>
              </a:rPr>
              <a:t>thread thB kết thúc</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Tạm dừng tiến trình</a:t>
            </a:r>
          </a:p>
        </p:txBody>
      </p:sp>
      <p:sp>
        <p:nvSpPr>
          <p:cNvPr id="17411" name="Content Placeholder 2"/>
          <p:cNvSpPr>
            <a:spLocks noGrp="1"/>
          </p:cNvSpPr>
          <p:nvPr>
            <p:ph idx="1"/>
          </p:nvPr>
        </p:nvSpPr>
        <p:spPr>
          <a:xfrm>
            <a:off x="457200" y="1600200"/>
            <a:ext cx="8229600" cy="5105400"/>
          </a:xfrm>
        </p:spPr>
        <p:txBody>
          <a:bodyPr/>
          <a:lstStyle/>
          <a:p>
            <a:pPr algn="just"/>
            <a:r>
              <a:rPr lang="en-US" altLang="en-US" dirty="0" err="1">
                <a:latin typeface="Times New Roman" charset="0"/>
                <a:cs typeface="Times New Roman" charset="0"/>
              </a:rPr>
              <a:t>Tạm</a:t>
            </a:r>
            <a:r>
              <a:rPr lang="en-US" altLang="en-US" dirty="0">
                <a:latin typeface="Times New Roman" charset="0"/>
                <a:cs typeface="Times New Roman" charset="0"/>
              </a:rPr>
              <a:t> </a:t>
            </a:r>
            <a:r>
              <a:rPr lang="en-US" altLang="en-US" dirty="0" err="1">
                <a:latin typeface="Times New Roman" charset="0"/>
                <a:cs typeface="Times New Roman" charset="0"/>
              </a:rPr>
              <a:t>dừng</a:t>
            </a:r>
            <a:r>
              <a:rPr lang="en-US" altLang="en-US" dirty="0">
                <a:latin typeface="Times New Roman" charset="0"/>
                <a:cs typeface="Times New Roman" charset="0"/>
              </a:rPr>
              <a:t> </a:t>
            </a:r>
            <a:r>
              <a:rPr lang="en-US" altLang="en-US" dirty="0" err="1">
                <a:latin typeface="Times New Roman" charset="0"/>
                <a:cs typeface="Times New Roman" charset="0"/>
              </a:rPr>
              <a:t>tiến</a:t>
            </a:r>
            <a:r>
              <a:rPr lang="en-US" altLang="en-US" dirty="0">
                <a:latin typeface="Times New Roman" charset="0"/>
                <a:cs typeface="Times New Roman" charset="0"/>
              </a:rPr>
              <a:t> </a:t>
            </a:r>
            <a:r>
              <a:rPr lang="en-US" altLang="en-US" dirty="0" err="1">
                <a:latin typeface="Times New Roman" charset="0"/>
                <a:cs typeface="Times New Roman" charset="0"/>
              </a:rPr>
              <a:t>trình</a:t>
            </a:r>
            <a:r>
              <a:rPr lang="en-US" altLang="en-US" dirty="0">
                <a:latin typeface="Times New Roman" charset="0"/>
                <a:cs typeface="Times New Roman" charset="0"/>
              </a:rPr>
              <a:t> </a:t>
            </a:r>
            <a:r>
              <a:rPr lang="en-US" altLang="en-US" dirty="0" err="1">
                <a:latin typeface="Times New Roman" charset="0"/>
                <a:cs typeface="Times New Roman" charset="0"/>
              </a:rPr>
              <a:t>trong</a:t>
            </a:r>
            <a:r>
              <a:rPr lang="en-US" altLang="en-US" dirty="0">
                <a:latin typeface="Times New Roman" charset="0"/>
                <a:cs typeface="Times New Roman" charset="0"/>
              </a:rPr>
              <a:t> </a:t>
            </a:r>
            <a:r>
              <a:rPr lang="en-US" altLang="en-US" dirty="0" err="1">
                <a:latin typeface="Times New Roman" charset="0"/>
                <a:cs typeface="Times New Roman" charset="0"/>
              </a:rPr>
              <a:t>một</a:t>
            </a:r>
            <a:r>
              <a:rPr lang="en-US" altLang="en-US" dirty="0">
                <a:latin typeface="Times New Roman" charset="0"/>
                <a:cs typeface="Times New Roman" charset="0"/>
              </a:rPr>
              <a:t> </a:t>
            </a:r>
            <a:r>
              <a:rPr lang="en-US" altLang="en-US" dirty="0" err="1">
                <a:latin typeface="Times New Roman" charset="0"/>
                <a:cs typeface="Times New Roman" charset="0"/>
              </a:rPr>
              <a:t>khoảng</a:t>
            </a:r>
            <a:r>
              <a:rPr lang="en-US" altLang="en-US" dirty="0">
                <a:latin typeface="Times New Roman" charset="0"/>
                <a:cs typeface="Times New Roman" charset="0"/>
              </a:rPr>
              <a:t> </a:t>
            </a:r>
            <a:r>
              <a:rPr lang="en-US" altLang="en-US" dirty="0" err="1">
                <a:latin typeface="Times New Roman" charset="0"/>
                <a:cs typeface="Times New Roman" charset="0"/>
              </a:rPr>
              <a:t>thời</a:t>
            </a:r>
            <a:r>
              <a:rPr lang="en-US" altLang="en-US" dirty="0">
                <a:latin typeface="Times New Roman" charset="0"/>
                <a:cs typeface="Times New Roman" charset="0"/>
              </a:rPr>
              <a:t> </a:t>
            </a:r>
            <a:r>
              <a:rPr lang="en-US" altLang="en-US" dirty="0" err="1">
                <a:latin typeface="Times New Roman" charset="0"/>
                <a:cs typeface="Times New Roman" charset="0"/>
              </a:rPr>
              <a:t>gian</a:t>
            </a:r>
            <a:r>
              <a:rPr lang="en-US" altLang="en-US" dirty="0">
                <a:latin typeface="Times New Roman" charset="0"/>
                <a:cs typeface="Times New Roman" charset="0"/>
              </a:rPr>
              <a:t> </a:t>
            </a:r>
            <a:r>
              <a:rPr lang="en-US" altLang="en-US" dirty="0" err="1">
                <a:latin typeface="Times New Roman" charset="0"/>
                <a:cs typeface="Times New Roman" charset="0"/>
              </a:rPr>
              <a:t>xác</a:t>
            </a:r>
            <a:r>
              <a:rPr lang="en-US" altLang="en-US" dirty="0">
                <a:latin typeface="Times New Roman" charset="0"/>
                <a:cs typeface="Times New Roman" charset="0"/>
              </a:rPr>
              <a:t> </a:t>
            </a:r>
            <a:r>
              <a:rPr lang="en-US" altLang="en-US" dirty="0" err="1">
                <a:latin typeface="Times New Roman" charset="0"/>
                <a:cs typeface="Times New Roman" charset="0"/>
              </a:rPr>
              <a:t>định</a:t>
            </a:r>
            <a:r>
              <a:rPr lang="en-US" altLang="en-US" dirty="0">
                <a:latin typeface="Times New Roman" charset="0"/>
                <a:cs typeface="Times New Roman" charset="0"/>
              </a:rPr>
              <a:t> (</a:t>
            </a:r>
            <a:r>
              <a:rPr lang="en-US" altLang="en-US" dirty="0" err="1">
                <a:latin typeface="Times New Roman" charset="0"/>
                <a:cs typeface="Times New Roman" charset="0"/>
              </a:rPr>
              <a:t>bộ</a:t>
            </a:r>
            <a:r>
              <a:rPr lang="en-US" altLang="en-US" dirty="0">
                <a:latin typeface="Times New Roman" charset="0"/>
                <a:cs typeface="Times New Roman" charset="0"/>
              </a:rPr>
              <a:t> </a:t>
            </a:r>
            <a:r>
              <a:rPr lang="en-US" altLang="en-US" dirty="0" err="1">
                <a:latin typeface="Times New Roman" charset="0"/>
                <a:cs typeface="Times New Roman" charset="0"/>
              </a:rPr>
              <a:t>điều</a:t>
            </a:r>
            <a:r>
              <a:rPr lang="en-US" altLang="en-US" dirty="0">
                <a:latin typeface="Times New Roman" charset="0"/>
                <a:cs typeface="Times New Roman" charset="0"/>
              </a:rPr>
              <a:t> </a:t>
            </a:r>
            <a:r>
              <a:rPr lang="en-US" altLang="en-US" dirty="0" err="1">
                <a:latin typeface="Times New Roman" charset="0"/>
                <a:cs typeface="Times New Roman" charset="0"/>
              </a:rPr>
              <a:t>phối</a:t>
            </a:r>
            <a:r>
              <a:rPr lang="en-US" altLang="en-US" dirty="0">
                <a:latin typeface="Times New Roman" charset="0"/>
                <a:cs typeface="Times New Roman" charset="0"/>
              </a:rPr>
              <a:t> thread </a:t>
            </a:r>
            <a:r>
              <a:rPr lang="en-US" altLang="en-US" dirty="0" err="1">
                <a:latin typeface="Times New Roman" charset="0"/>
                <a:cs typeface="Times New Roman" charset="0"/>
              </a:rPr>
              <a:t>của</a:t>
            </a:r>
            <a:r>
              <a:rPr lang="en-US" altLang="en-US" dirty="0">
                <a:latin typeface="Times New Roman" charset="0"/>
                <a:cs typeface="Times New Roman" charset="0"/>
              </a:rPr>
              <a:t> </a:t>
            </a:r>
            <a:r>
              <a:rPr lang="en-US" altLang="en-US" dirty="0" err="1">
                <a:latin typeface="Times New Roman" charset="0"/>
                <a:cs typeface="Times New Roman" charset="0"/>
              </a:rPr>
              <a:t>hệ</a:t>
            </a:r>
            <a:r>
              <a:rPr lang="en-US" altLang="en-US" dirty="0">
                <a:latin typeface="Times New Roman" charset="0"/>
                <a:cs typeface="Times New Roman" charset="0"/>
              </a:rPr>
              <a:t> </a:t>
            </a:r>
            <a:r>
              <a:rPr lang="en-US" altLang="en-US" dirty="0" err="1">
                <a:latin typeface="Times New Roman" charset="0"/>
                <a:cs typeface="Times New Roman" charset="0"/>
              </a:rPr>
              <a:t>điều</a:t>
            </a:r>
            <a:r>
              <a:rPr lang="en-US" altLang="en-US" dirty="0">
                <a:latin typeface="Times New Roman" charset="0"/>
                <a:cs typeface="Times New Roman" charset="0"/>
              </a:rPr>
              <a:t> </a:t>
            </a:r>
            <a:r>
              <a:rPr lang="en-US" altLang="en-US" dirty="0" err="1">
                <a:latin typeface="Times New Roman" charset="0"/>
                <a:cs typeface="Times New Roman" charset="0"/>
              </a:rPr>
              <a:t>hành</a:t>
            </a:r>
            <a:r>
              <a:rPr lang="en-US" altLang="en-US" dirty="0">
                <a:latin typeface="Times New Roman" charset="0"/>
                <a:cs typeface="Times New Roman" charset="0"/>
              </a:rPr>
              <a:t> </a:t>
            </a:r>
            <a:r>
              <a:rPr lang="en-US" altLang="en-US" dirty="0" err="1">
                <a:latin typeface="Times New Roman" charset="0"/>
                <a:cs typeface="Times New Roman" charset="0"/>
              </a:rPr>
              <a:t>sẽ</a:t>
            </a:r>
            <a:r>
              <a:rPr lang="en-US" altLang="en-US" dirty="0">
                <a:latin typeface="Times New Roman" charset="0"/>
                <a:cs typeface="Times New Roman" charset="0"/>
              </a:rPr>
              <a:t> </a:t>
            </a:r>
            <a:r>
              <a:rPr lang="en-US" altLang="en-US" dirty="0" err="1">
                <a:latin typeface="Times New Roman" charset="0"/>
                <a:cs typeface="Times New Roman" charset="0"/>
              </a:rPr>
              <a:t>không</a:t>
            </a:r>
            <a:r>
              <a:rPr lang="en-US" altLang="en-US" dirty="0">
                <a:latin typeface="Times New Roman" charset="0"/>
                <a:cs typeface="Times New Roman" charset="0"/>
              </a:rPr>
              <a:t> </a:t>
            </a:r>
            <a:r>
              <a:rPr lang="en-US" altLang="en-US" dirty="0" err="1">
                <a:latin typeface="Times New Roman" charset="0"/>
                <a:cs typeface="Times New Roman" charset="0"/>
              </a:rPr>
              <a:t>phân</a:t>
            </a:r>
            <a:r>
              <a:rPr lang="en-US" altLang="en-US" dirty="0">
                <a:latin typeface="Times New Roman" charset="0"/>
                <a:cs typeface="Times New Roman" charset="0"/>
              </a:rPr>
              <a:t> </a:t>
            </a:r>
            <a:r>
              <a:rPr lang="en-US" altLang="en-US" dirty="0" err="1">
                <a:latin typeface="Times New Roman" charset="0"/>
                <a:cs typeface="Times New Roman" charset="0"/>
              </a:rPr>
              <a:t>phối</a:t>
            </a:r>
            <a:r>
              <a:rPr lang="en-US" altLang="en-US" dirty="0">
                <a:latin typeface="Times New Roman" charset="0"/>
                <a:cs typeface="Times New Roman" charset="0"/>
              </a:rPr>
              <a:t> </a:t>
            </a:r>
            <a:r>
              <a:rPr lang="en-US" altLang="en-US" dirty="0" err="1">
                <a:latin typeface="Times New Roman" charset="0"/>
                <a:cs typeface="Times New Roman" charset="0"/>
              </a:rPr>
              <a:t>thời</a:t>
            </a:r>
            <a:r>
              <a:rPr lang="en-US" altLang="en-US" dirty="0">
                <a:latin typeface="Times New Roman" charset="0"/>
                <a:cs typeface="Times New Roman" charset="0"/>
              </a:rPr>
              <a:t> </a:t>
            </a:r>
            <a:r>
              <a:rPr lang="en-US" altLang="en-US" dirty="0" err="1">
                <a:latin typeface="Times New Roman" charset="0"/>
                <a:cs typeface="Times New Roman" charset="0"/>
              </a:rPr>
              <a:t>gian</a:t>
            </a:r>
            <a:r>
              <a:rPr lang="en-US" altLang="en-US" dirty="0">
                <a:latin typeface="Times New Roman" charset="0"/>
                <a:cs typeface="Times New Roman" charset="0"/>
              </a:rPr>
              <a:t> CPU </a:t>
            </a:r>
            <a:r>
              <a:rPr lang="en-US" altLang="en-US" dirty="0" err="1">
                <a:latin typeface="Times New Roman" charset="0"/>
                <a:cs typeface="Times New Roman" charset="0"/>
              </a:rPr>
              <a:t>cho</a:t>
            </a:r>
            <a:r>
              <a:rPr lang="en-US" altLang="en-US" dirty="0">
                <a:latin typeface="Times New Roman" charset="0"/>
                <a:cs typeface="Times New Roman" charset="0"/>
              </a:rPr>
              <a:t> </a:t>
            </a:r>
            <a:r>
              <a:rPr lang="en-US" altLang="en-US" dirty="0" smtClean="0">
                <a:latin typeface="Times New Roman" charset="0"/>
                <a:cs typeface="Times New Roman" charset="0"/>
              </a:rPr>
              <a:t>thread </a:t>
            </a:r>
            <a:r>
              <a:rPr lang="en-US" altLang="en-US" dirty="0" err="1">
                <a:latin typeface="Times New Roman" charset="0"/>
                <a:cs typeface="Times New Roman" charset="0"/>
              </a:rPr>
              <a:t>này</a:t>
            </a:r>
            <a:r>
              <a:rPr lang="en-US" altLang="en-US" dirty="0">
                <a:latin typeface="Times New Roman" charset="0"/>
                <a:cs typeface="Times New Roman" charset="0"/>
              </a:rPr>
              <a:t> </a:t>
            </a:r>
            <a:r>
              <a:rPr lang="en-US" altLang="en-US" dirty="0" err="1">
                <a:latin typeface="Times New Roman" charset="0"/>
                <a:cs typeface="Times New Roman" charset="0"/>
              </a:rPr>
              <a:t>trong</a:t>
            </a:r>
            <a:r>
              <a:rPr lang="en-US" altLang="en-US" dirty="0">
                <a:latin typeface="Times New Roman" charset="0"/>
                <a:cs typeface="Times New Roman" charset="0"/>
              </a:rPr>
              <a:t> </a:t>
            </a:r>
            <a:r>
              <a:rPr lang="en-US" altLang="en-US" dirty="0" err="1">
                <a:latin typeface="Times New Roman" charset="0"/>
                <a:cs typeface="Times New Roman" charset="0"/>
              </a:rPr>
              <a:t>khoảng</a:t>
            </a:r>
            <a:r>
              <a:rPr lang="en-US" altLang="en-US" dirty="0">
                <a:latin typeface="Times New Roman" charset="0"/>
                <a:cs typeface="Times New Roman" charset="0"/>
              </a:rPr>
              <a:t> </a:t>
            </a:r>
            <a:r>
              <a:rPr lang="en-US" altLang="en-US" dirty="0" err="1">
                <a:latin typeface="Times New Roman" charset="0"/>
                <a:cs typeface="Times New Roman" charset="0"/>
              </a:rPr>
              <a:t>thời</a:t>
            </a:r>
            <a:r>
              <a:rPr lang="en-US" altLang="en-US" dirty="0">
                <a:latin typeface="Times New Roman" charset="0"/>
                <a:cs typeface="Times New Roman" charset="0"/>
              </a:rPr>
              <a:t> </a:t>
            </a:r>
            <a:r>
              <a:rPr lang="en-US" altLang="en-US" dirty="0" err="1">
                <a:latin typeface="Times New Roman" charset="0"/>
                <a:cs typeface="Times New Roman" charset="0"/>
              </a:rPr>
              <a:t>gian</a:t>
            </a:r>
            <a:r>
              <a:rPr lang="en-US" altLang="en-US" dirty="0">
                <a:latin typeface="Times New Roman" charset="0"/>
                <a:cs typeface="Times New Roman" charset="0"/>
              </a:rPr>
              <a:t> </a:t>
            </a:r>
            <a:r>
              <a:rPr lang="en-US" altLang="en-US" dirty="0" err="1">
                <a:latin typeface="Times New Roman" charset="0"/>
                <a:cs typeface="Times New Roman" charset="0"/>
              </a:rPr>
              <a:t>đó</a:t>
            </a:r>
            <a:r>
              <a:rPr lang="en-US" altLang="en-US" dirty="0">
                <a:latin typeface="Times New Roman" charset="0"/>
                <a:cs typeface="Times New Roman" charset="0"/>
              </a:rPr>
              <a:t>).</a:t>
            </a:r>
          </a:p>
          <a:p>
            <a:pPr lvl="1" algn="just">
              <a:buFont typeface="Arial" charset="0"/>
              <a:buNone/>
            </a:pPr>
            <a:r>
              <a:rPr lang="en-US" altLang="en-US" sz="2400" dirty="0">
                <a:solidFill>
                  <a:srgbClr val="558ED5"/>
                </a:solidFill>
                <a:latin typeface="Courier" charset="0"/>
                <a:cs typeface="Times New Roman" charset="0"/>
              </a:rPr>
              <a:t>	</a:t>
            </a:r>
            <a:r>
              <a:rPr lang="en-US" altLang="en-US" sz="2400" dirty="0" err="1">
                <a:solidFill>
                  <a:srgbClr val="558ED5"/>
                </a:solidFill>
                <a:latin typeface="Courier" charset="0"/>
                <a:cs typeface="Times New Roman" charset="0"/>
              </a:rPr>
              <a:t>Thread.Sleep</a:t>
            </a:r>
            <a:r>
              <a:rPr lang="en-US" altLang="en-US" sz="2400" dirty="0">
                <a:solidFill>
                  <a:srgbClr val="558ED5"/>
                </a:solidFill>
                <a:latin typeface="Courier" charset="0"/>
                <a:cs typeface="Times New Roman" charset="0"/>
              </a:rPr>
              <a:t>(1000);</a:t>
            </a:r>
          </a:p>
          <a:p>
            <a:pPr algn="just"/>
            <a:r>
              <a:rPr lang="en-US" altLang="en-US" dirty="0" err="1">
                <a:latin typeface="Times New Roman" charset="0"/>
                <a:cs typeface="Times New Roman" charset="0"/>
              </a:rPr>
              <a:t>Tham</a:t>
            </a:r>
            <a:r>
              <a:rPr lang="en-US" altLang="en-US" dirty="0">
                <a:latin typeface="Times New Roman" charset="0"/>
                <a:cs typeface="Times New Roman" charset="0"/>
              </a:rPr>
              <a:t> </a:t>
            </a:r>
            <a:r>
              <a:rPr lang="en-US" altLang="en-US" dirty="0" err="1">
                <a:latin typeface="Times New Roman" charset="0"/>
                <a:cs typeface="Times New Roman" charset="0"/>
              </a:rPr>
              <a:t>số</a:t>
            </a:r>
            <a:r>
              <a:rPr lang="en-US" altLang="en-US" dirty="0">
                <a:latin typeface="Times New Roman" charset="0"/>
                <a:cs typeface="Times New Roman" charset="0"/>
              </a:rPr>
              <a:t> </a:t>
            </a:r>
            <a:r>
              <a:rPr lang="en-US" altLang="en-US" dirty="0" err="1">
                <a:latin typeface="Times New Roman" charset="0"/>
                <a:cs typeface="Times New Roman" charset="0"/>
              </a:rPr>
              <a:t>đưa</a:t>
            </a:r>
            <a:r>
              <a:rPr lang="en-US" altLang="en-US" dirty="0">
                <a:latin typeface="Times New Roman" charset="0"/>
                <a:cs typeface="Times New Roman" charset="0"/>
              </a:rPr>
              <a:t> </a:t>
            </a:r>
            <a:r>
              <a:rPr lang="en-US" altLang="en-US" dirty="0" err="1">
                <a:latin typeface="Times New Roman" charset="0"/>
                <a:cs typeface="Times New Roman" charset="0"/>
              </a:rPr>
              <a:t>vào</a:t>
            </a:r>
            <a:r>
              <a:rPr lang="en-US" altLang="en-US" dirty="0">
                <a:latin typeface="Times New Roman" charset="0"/>
                <a:cs typeface="Times New Roman" charset="0"/>
              </a:rPr>
              <a:t> </a:t>
            </a:r>
            <a:r>
              <a:rPr lang="en-US" altLang="en-US" dirty="0" err="1">
                <a:latin typeface="Times New Roman" charset="0"/>
                <a:cs typeface="Times New Roman" charset="0"/>
              </a:rPr>
              <a:t>được</a:t>
            </a:r>
            <a:r>
              <a:rPr lang="en-US" altLang="en-US" dirty="0">
                <a:latin typeface="Times New Roman" charset="0"/>
                <a:cs typeface="Times New Roman" charset="0"/>
              </a:rPr>
              <a:t> </a:t>
            </a:r>
            <a:r>
              <a:rPr lang="en-US" altLang="en-US" dirty="0" err="1">
                <a:latin typeface="Times New Roman" charset="0"/>
                <a:cs typeface="Times New Roman" charset="0"/>
              </a:rPr>
              <a:t>tính</a:t>
            </a:r>
            <a:r>
              <a:rPr lang="en-US" altLang="en-US" dirty="0">
                <a:latin typeface="Times New Roman" charset="0"/>
                <a:cs typeface="Times New Roman" charset="0"/>
              </a:rPr>
              <a:t> </a:t>
            </a:r>
            <a:r>
              <a:rPr lang="en-US" altLang="en-US" dirty="0" err="1">
                <a:latin typeface="Times New Roman" charset="0"/>
                <a:cs typeface="Times New Roman" charset="0"/>
              </a:rPr>
              <a:t>theo</a:t>
            </a:r>
            <a:r>
              <a:rPr lang="en-US" altLang="en-US" dirty="0">
                <a:latin typeface="Times New Roman" charset="0"/>
                <a:cs typeface="Times New Roman" charset="0"/>
              </a:rPr>
              <a:t> </a:t>
            </a:r>
            <a:r>
              <a:rPr lang="en-US" altLang="en-US" dirty="0" err="1">
                <a:latin typeface="Times New Roman" charset="0"/>
                <a:cs typeface="Times New Roman" charset="0"/>
              </a:rPr>
              <a:t>ms</a:t>
            </a:r>
            <a:endParaRPr lang="en-US" altLang="en-US" dirty="0">
              <a:latin typeface="Times New Roman" charset="0"/>
              <a:cs typeface="Times New Roman" charset="0"/>
            </a:endParaRPr>
          </a:p>
          <a:p>
            <a:pPr algn="just"/>
            <a:r>
              <a:rPr lang="en-US" altLang="en-US" dirty="0" err="1">
                <a:latin typeface="Times New Roman" charset="0"/>
                <a:cs typeface="Times New Roman" charset="0"/>
              </a:rPr>
              <a:t>Có</a:t>
            </a:r>
            <a:r>
              <a:rPr lang="en-US" altLang="en-US" dirty="0">
                <a:latin typeface="Times New Roman" charset="0"/>
                <a:cs typeface="Times New Roman" charset="0"/>
              </a:rPr>
              <a:t> </a:t>
            </a:r>
            <a:r>
              <a:rPr lang="en-US" altLang="en-US" dirty="0" err="1">
                <a:latin typeface="Times New Roman" charset="0"/>
                <a:cs typeface="Times New Roman" charset="0"/>
              </a:rPr>
              <a:t>thể</a:t>
            </a:r>
            <a:r>
              <a:rPr lang="en-US" altLang="en-US" dirty="0">
                <a:latin typeface="Times New Roman" charset="0"/>
                <a:cs typeface="Times New Roman" charset="0"/>
              </a:rPr>
              <a:t> </a:t>
            </a:r>
            <a:r>
              <a:rPr lang="en-US" altLang="en-US" dirty="0" err="1">
                <a:latin typeface="Times New Roman" charset="0"/>
                <a:cs typeface="Times New Roman" charset="0"/>
              </a:rPr>
              <a:t>dùng</a:t>
            </a:r>
            <a:r>
              <a:rPr lang="en-US" altLang="en-US" dirty="0">
                <a:latin typeface="Times New Roman" charset="0"/>
                <a:cs typeface="Times New Roman" charset="0"/>
              </a:rPr>
              <a:t> </a:t>
            </a:r>
            <a:r>
              <a:rPr lang="en-US" altLang="en-US" dirty="0" err="1">
                <a:latin typeface="Times New Roman" charset="0"/>
                <a:cs typeface="Times New Roman" charset="0"/>
              </a:rPr>
              <a:t>hàm</a:t>
            </a:r>
            <a:r>
              <a:rPr lang="en-US" altLang="en-US" dirty="0">
                <a:latin typeface="Times New Roman" charset="0"/>
                <a:cs typeface="Times New Roman" charset="0"/>
              </a:rPr>
              <a:t> Sleep </a:t>
            </a:r>
            <a:r>
              <a:rPr lang="en-US" altLang="en-US" dirty="0" err="1">
                <a:latin typeface="Times New Roman" charset="0"/>
                <a:cs typeface="Times New Roman" charset="0"/>
              </a:rPr>
              <a:t>để</a:t>
            </a:r>
            <a:r>
              <a:rPr lang="en-US" altLang="en-US" dirty="0">
                <a:latin typeface="Times New Roman" charset="0"/>
                <a:cs typeface="Times New Roman" charset="0"/>
              </a:rPr>
              <a:t> </a:t>
            </a:r>
            <a:r>
              <a:rPr lang="en-US" altLang="en-US" dirty="0" err="1">
                <a:latin typeface="Times New Roman" charset="0"/>
                <a:cs typeface="Times New Roman" charset="0"/>
              </a:rPr>
              <a:t>hệ</a:t>
            </a:r>
            <a:r>
              <a:rPr lang="en-US" altLang="en-US" dirty="0">
                <a:latin typeface="Times New Roman" charset="0"/>
                <a:cs typeface="Times New Roman" charset="0"/>
              </a:rPr>
              <a:t> </a:t>
            </a:r>
            <a:r>
              <a:rPr lang="en-US" altLang="en-US" dirty="0" err="1">
                <a:latin typeface="Times New Roman" charset="0"/>
                <a:cs typeface="Times New Roman" charset="0"/>
              </a:rPr>
              <a:t>điều</a:t>
            </a:r>
            <a:r>
              <a:rPr lang="en-US" altLang="en-US" dirty="0">
                <a:latin typeface="Times New Roman" charset="0"/>
                <a:cs typeface="Times New Roman" charset="0"/>
              </a:rPr>
              <a:t> </a:t>
            </a:r>
            <a:r>
              <a:rPr lang="en-US" altLang="en-US" dirty="0" err="1">
                <a:latin typeface="Times New Roman" charset="0"/>
                <a:cs typeface="Times New Roman" charset="0"/>
              </a:rPr>
              <a:t>hành</a:t>
            </a:r>
            <a:r>
              <a:rPr lang="en-US" altLang="en-US" dirty="0">
                <a:latin typeface="Times New Roman" charset="0"/>
                <a:cs typeface="Times New Roman" charset="0"/>
              </a:rPr>
              <a:t> </a:t>
            </a:r>
            <a:r>
              <a:rPr lang="en-US" altLang="en-US" dirty="0" err="1">
                <a:latin typeface="Times New Roman" charset="0"/>
                <a:cs typeface="Times New Roman" charset="0"/>
              </a:rPr>
              <a:t>chuyển</a:t>
            </a:r>
            <a:r>
              <a:rPr lang="en-US" altLang="en-US" dirty="0">
                <a:latin typeface="Times New Roman" charset="0"/>
                <a:cs typeface="Times New Roman" charset="0"/>
              </a:rPr>
              <a:t> </a:t>
            </a:r>
            <a:r>
              <a:rPr lang="en-US" altLang="en-US" dirty="0" err="1">
                <a:latin typeface="Times New Roman" charset="0"/>
                <a:cs typeface="Times New Roman" charset="0"/>
              </a:rPr>
              <a:t>quyền</a:t>
            </a:r>
            <a:r>
              <a:rPr lang="en-US" altLang="en-US" dirty="0">
                <a:latin typeface="Times New Roman" charset="0"/>
                <a:cs typeface="Times New Roman" charset="0"/>
              </a:rPr>
              <a:t> </a:t>
            </a:r>
            <a:r>
              <a:rPr lang="en-US" altLang="en-US" dirty="0" err="1">
                <a:latin typeface="Times New Roman" charset="0"/>
                <a:cs typeface="Times New Roman" charset="0"/>
              </a:rPr>
              <a:t>điều</a:t>
            </a:r>
            <a:r>
              <a:rPr lang="en-US" altLang="en-US" dirty="0">
                <a:latin typeface="Times New Roman" charset="0"/>
                <a:cs typeface="Times New Roman" charset="0"/>
              </a:rPr>
              <a:t> </a:t>
            </a:r>
            <a:r>
              <a:rPr lang="en-US" altLang="en-US" dirty="0" err="1">
                <a:latin typeface="Times New Roman" charset="0"/>
                <a:cs typeface="Times New Roman" charset="0"/>
              </a:rPr>
              <a:t>khiển</a:t>
            </a:r>
            <a:r>
              <a:rPr lang="en-US" altLang="en-US" dirty="0">
                <a:latin typeface="Times New Roman" charset="0"/>
                <a:cs typeface="Times New Roman" charset="0"/>
              </a:rPr>
              <a:t> sang </a:t>
            </a:r>
            <a:r>
              <a:rPr lang="en-US" altLang="en-US" dirty="0" err="1">
                <a:latin typeface="Times New Roman" charset="0"/>
                <a:cs typeface="Times New Roman" charset="0"/>
              </a:rPr>
              <a:t>một</a:t>
            </a:r>
            <a:r>
              <a:rPr lang="en-US" altLang="en-US" dirty="0">
                <a:latin typeface="Times New Roman" charset="0"/>
                <a:cs typeface="Times New Roman" charset="0"/>
              </a:rPr>
              <a:t> </a:t>
            </a:r>
            <a:r>
              <a:rPr lang="en-US" altLang="en-US" dirty="0" err="1">
                <a:latin typeface="Times New Roman" charset="0"/>
                <a:cs typeface="Times New Roman" charset="0"/>
              </a:rPr>
              <a:t>tiến</a:t>
            </a:r>
            <a:r>
              <a:rPr lang="en-US" altLang="en-US" dirty="0">
                <a:latin typeface="Times New Roman" charset="0"/>
                <a:cs typeface="Times New Roman" charset="0"/>
              </a:rPr>
              <a:t> </a:t>
            </a:r>
            <a:r>
              <a:rPr lang="en-US" altLang="en-US" dirty="0" err="1">
                <a:latin typeface="Times New Roman" charset="0"/>
                <a:cs typeface="Times New Roman" charset="0"/>
              </a:rPr>
              <a:t>trình</a:t>
            </a:r>
            <a:r>
              <a:rPr lang="en-US" altLang="en-US" dirty="0">
                <a:latin typeface="Times New Roman" charset="0"/>
                <a:cs typeface="Times New Roman" charset="0"/>
              </a:rPr>
              <a:t> </a:t>
            </a:r>
            <a:r>
              <a:rPr lang="en-US" altLang="en-US" dirty="0" err="1">
                <a:latin typeface="Times New Roman" charset="0"/>
                <a:cs typeface="Times New Roman" charset="0"/>
              </a:rPr>
              <a:t>khác</a:t>
            </a:r>
            <a:endParaRPr lang="en-US" altLang="en-US" dirty="0">
              <a:latin typeface="Times New Roman" charset="0"/>
              <a:cs typeface="Times New Roman" charset="0"/>
            </a:endParaRPr>
          </a:p>
          <a:p>
            <a:pPr lvl="1" algn="just">
              <a:buFont typeface="Arial" charset="0"/>
              <a:buNone/>
            </a:pPr>
            <a:r>
              <a:rPr lang="en-US" altLang="en-US" sz="2400" dirty="0">
                <a:solidFill>
                  <a:srgbClr val="558ED5"/>
                </a:solidFill>
                <a:latin typeface="Courier" charset="0"/>
                <a:cs typeface="Times New Roman" charset="0"/>
              </a:rPr>
              <a:t>	</a:t>
            </a:r>
            <a:r>
              <a:rPr lang="en-US" altLang="en-US" sz="2400" dirty="0" err="1">
                <a:solidFill>
                  <a:srgbClr val="558ED5"/>
                </a:solidFill>
                <a:latin typeface="Courier" charset="0"/>
                <a:cs typeface="Times New Roman" charset="0"/>
              </a:rPr>
              <a:t>Thread.Sleep</a:t>
            </a:r>
            <a:r>
              <a:rPr lang="en-US" altLang="en-US" sz="2400" dirty="0">
                <a:solidFill>
                  <a:srgbClr val="558ED5"/>
                </a:solidFill>
                <a:latin typeface="Courier" charset="0"/>
                <a:cs typeface="Times New Roman" charset="0"/>
              </a:rPr>
              <a:t>(1);</a:t>
            </a:r>
            <a:endParaRPr lang="en-US" altLang="en-US" sz="2400" dirty="0">
              <a:latin typeface="Times New Roman" charset="0"/>
              <a:cs typeface="Times New Roman" charset="0"/>
            </a:endParaRPr>
          </a:p>
          <a:p>
            <a:pPr algn="just"/>
            <a:endParaRPr lang="en-US" altLang="en-US" dirty="0">
              <a:latin typeface="Times New Roman" charset="0"/>
              <a:cs typeface="Times New Roman" charset="0"/>
            </a:endParaRPr>
          </a:p>
        </p:txBody>
      </p:sp>
      <p:sp>
        <p:nvSpPr>
          <p:cNvPr id="235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B3AA6BCF-5B0B-2242-82CD-84BCC612CE11}" type="slidenum">
              <a:rPr lang="en-US" altLang="en-US" sz="1200">
                <a:solidFill>
                  <a:srgbClr val="898989"/>
                </a:solidFill>
              </a:rPr>
              <a:pPr>
                <a:spcBef>
                  <a:spcPct val="0"/>
                </a:spcBef>
                <a:buFontTx/>
                <a:buNone/>
              </a:pPr>
              <a:t>17</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Hủy tiến trình</a:t>
            </a:r>
          </a:p>
        </p:txBody>
      </p:sp>
      <p:sp>
        <p:nvSpPr>
          <p:cNvPr id="24579" name="Content Placeholder 2"/>
          <p:cNvSpPr>
            <a:spLocks noGrp="1"/>
          </p:cNvSpPr>
          <p:nvPr>
            <p:ph idx="1"/>
          </p:nvPr>
        </p:nvSpPr>
        <p:spPr>
          <a:xfrm>
            <a:off x="457200" y="1447800"/>
            <a:ext cx="8229600" cy="5257800"/>
          </a:xfrm>
        </p:spPr>
        <p:txBody>
          <a:bodyPr/>
          <a:lstStyle/>
          <a:p>
            <a:r>
              <a:rPr lang="en-US" altLang="en-US" sz="2800">
                <a:latin typeface="Times New Roman" charset="0"/>
                <a:cs typeface="Times New Roman" charset="0"/>
              </a:rPr>
              <a:t>Tiến trình sẽ kết thúc khi hàm thực thi của nó kết thúc (Đây là cách tự nhiên nhất, tốt nhất)</a:t>
            </a:r>
          </a:p>
          <a:p>
            <a:r>
              <a:rPr lang="en-US" altLang="en-US" sz="2800">
                <a:latin typeface="Times New Roman" charset="0"/>
                <a:cs typeface="Times New Roman" charset="0"/>
              </a:rPr>
              <a:t>Để ép tiến trình kết thúc ngay lập tức có thể sử dụng hàm Interrupt (ThreadInterruptedException được bung ra)</a:t>
            </a:r>
          </a:p>
          <a:p>
            <a:r>
              <a:rPr lang="en-US" altLang="en-US" sz="2800">
                <a:latin typeface="Times New Roman" charset="0"/>
                <a:cs typeface="Times New Roman" charset="0"/>
              </a:rPr>
              <a:t>Thread bị chấm dứt có thể bắt exception này để dọn dẹp tài nguyên</a:t>
            </a:r>
          </a:p>
          <a:p>
            <a:pPr lvl="1" eaLnBrk="1" hangingPunct="1">
              <a:lnSpc>
                <a:spcPct val="90000"/>
              </a:lnSpc>
              <a:buFontTx/>
              <a:buNone/>
            </a:pPr>
            <a:endParaRPr lang="en-US" altLang="en-US" sz="1600">
              <a:solidFill>
                <a:srgbClr val="0066FF"/>
              </a:solidFill>
              <a:latin typeface="Courier" charset="0"/>
              <a:cs typeface="Times New Roman" charset="0"/>
            </a:endParaRPr>
          </a:p>
          <a:p>
            <a:pPr lvl="1" eaLnBrk="1" hangingPunct="1">
              <a:lnSpc>
                <a:spcPct val="90000"/>
              </a:lnSpc>
              <a:buFontTx/>
              <a:buNone/>
            </a:pPr>
            <a:r>
              <a:rPr lang="en-US" altLang="en-US" sz="1600">
                <a:solidFill>
                  <a:srgbClr val="0066FF"/>
                </a:solidFill>
                <a:latin typeface="Courier" charset="0"/>
                <a:cs typeface="Times New Roman" charset="0"/>
              </a:rPr>
              <a:t>catch (ThreadInterruptedException)</a:t>
            </a:r>
          </a:p>
          <a:p>
            <a:pPr lvl="1" eaLnBrk="1" hangingPunct="1">
              <a:lnSpc>
                <a:spcPct val="90000"/>
              </a:lnSpc>
              <a:buFontTx/>
              <a:buNone/>
            </a:pPr>
            <a:r>
              <a:rPr lang="en-US" altLang="en-US" sz="1600">
                <a:solidFill>
                  <a:srgbClr val="0066FF"/>
                </a:solidFill>
                <a:latin typeface="Courier" charset="0"/>
                <a:cs typeface="Times New Roman" charset="0"/>
              </a:rPr>
              <a:t>{</a:t>
            </a:r>
            <a:endParaRPr lang="vi-VN" altLang="en-US" sz="1600">
              <a:solidFill>
                <a:srgbClr val="0066FF"/>
              </a:solidFill>
              <a:latin typeface="Courier" charset="0"/>
              <a:cs typeface="Times New Roman" charset="0"/>
            </a:endParaRPr>
          </a:p>
          <a:p>
            <a:pPr lvl="1" eaLnBrk="1" hangingPunct="1">
              <a:lnSpc>
                <a:spcPct val="90000"/>
              </a:lnSpc>
              <a:buFontTx/>
              <a:buNone/>
            </a:pPr>
            <a:r>
              <a:rPr lang="vi-VN" altLang="en-US" sz="1600">
                <a:solidFill>
                  <a:srgbClr val="0066FF"/>
                </a:solidFill>
                <a:latin typeface="Courier" charset="0"/>
                <a:cs typeface="Times New Roman" charset="0"/>
              </a:rPr>
              <a:t>	</a:t>
            </a:r>
            <a:r>
              <a:rPr lang="en-US" altLang="en-US" sz="1600">
                <a:solidFill>
                  <a:srgbClr val="0066FF"/>
                </a:solidFill>
                <a:latin typeface="Courier" charset="0"/>
                <a:cs typeface="Times New Roman" charset="0"/>
              </a:rPr>
              <a:t>Console.WriteLine("[{0}] Interrupted! Cleaning up...",</a:t>
            </a:r>
          </a:p>
          <a:p>
            <a:pPr lvl="1" eaLnBrk="1" hangingPunct="1">
              <a:lnSpc>
                <a:spcPct val="90000"/>
              </a:lnSpc>
              <a:buFontTx/>
              <a:buNone/>
            </a:pPr>
            <a:r>
              <a:rPr lang="vi-VN" altLang="en-US" sz="1600">
                <a:solidFill>
                  <a:srgbClr val="0066FF"/>
                </a:solidFill>
                <a:latin typeface="Courier" charset="0"/>
                <a:cs typeface="Times New Roman" charset="0"/>
              </a:rPr>
              <a:t>	</a:t>
            </a:r>
            <a:r>
              <a:rPr lang="en-US" altLang="en-US" sz="1600">
                <a:solidFill>
                  <a:srgbClr val="0066FF"/>
                </a:solidFill>
                <a:latin typeface="Courier" charset="0"/>
                <a:cs typeface="Times New Roman" charset="0"/>
              </a:rPr>
              <a:t>Thread.CurrentThread.Name);</a:t>
            </a:r>
          </a:p>
          <a:p>
            <a:pPr lvl="1" eaLnBrk="1" hangingPunct="1">
              <a:lnSpc>
                <a:spcPct val="90000"/>
              </a:lnSpc>
              <a:buFontTx/>
              <a:buNone/>
            </a:pPr>
            <a:r>
              <a:rPr lang="en-US" altLang="en-US" sz="1600">
                <a:solidFill>
                  <a:srgbClr val="0066FF"/>
                </a:solidFill>
                <a:latin typeface="Courier" charset="0"/>
                <a:cs typeface="Times New Roman" charset="0"/>
              </a:rPr>
              <a:t>}</a:t>
            </a:r>
          </a:p>
          <a:p>
            <a:endParaRPr lang="en-US" altLang="en-US">
              <a:latin typeface="Times New Roman" charset="0"/>
              <a:cs typeface="Times New Roman" charset="0"/>
            </a:endParaRPr>
          </a:p>
        </p:txBody>
      </p:sp>
      <p:sp>
        <p:nvSpPr>
          <p:cNvPr id="245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1BDF4426-5193-C24C-B152-2E67DCDCBA41}" type="slidenum">
              <a:rPr lang="en-US" altLang="en-US" sz="1200">
                <a:solidFill>
                  <a:srgbClr val="898989"/>
                </a:solidFill>
              </a:rPr>
              <a:pPr>
                <a:spcBef>
                  <a:spcPct val="0"/>
                </a:spcBef>
                <a:buFontTx/>
                <a:buNone/>
              </a:pPr>
              <a:t>18</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NỘI DUNG CHÍNH</a:t>
            </a:r>
          </a:p>
        </p:txBody>
      </p:sp>
      <p:sp>
        <p:nvSpPr>
          <p:cNvPr id="25603" name="Content Placeholder 2"/>
          <p:cNvSpPr>
            <a:spLocks noGrp="1"/>
          </p:cNvSpPr>
          <p:nvPr>
            <p:ph idx="1"/>
          </p:nvPr>
        </p:nvSpPr>
        <p:spPr/>
        <p:txBody>
          <a:bodyPr/>
          <a:lstStyle/>
          <a:p>
            <a:endParaRPr lang="en-US" altLang="en-US">
              <a:latin typeface="Times New Roman" charset="0"/>
              <a:cs typeface="Times New Roman" charset="0"/>
            </a:endParaRPr>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F4F32043-B090-F348-94D9-7737A2EEED4D}" type="slidenum">
              <a:rPr lang="en-US" altLang="en-US" sz="1200">
                <a:solidFill>
                  <a:srgbClr val="898989"/>
                </a:solidFill>
              </a:rPr>
              <a:pPr>
                <a:spcBef>
                  <a:spcPct val="0"/>
                </a:spcBef>
                <a:buFontTx/>
                <a:buNone/>
              </a:pPr>
              <a:t>19</a:t>
            </a:fld>
            <a:endParaRPr lang="en-US" altLang="en-US" sz="1200">
              <a:solidFill>
                <a:srgbClr val="898989"/>
              </a:solidFill>
            </a:endParaRPr>
          </a:p>
        </p:txBody>
      </p:sp>
      <p:grpSp>
        <p:nvGrpSpPr>
          <p:cNvPr id="25605" name="Group 3"/>
          <p:cNvGrpSpPr>
            <a:grpSpLocks/>
          </p:cNvGrpSpPr>
          <p:nvPr/>
        </p:nvGrpSpPr>
        <p:grpSpPr bwMode="auto">
          <a:xfrm>
            <a:off x="1828800" y="1871663"/>
            <a:ext cx="762000" cy="665162"/>
            <a:chOff x="1110" y="2656"/>
            <a:chExt cx="1549" cy="1351"/>
          </a:xfrm>
        </p:grpSpPr>
        <p:sp>
          <p:nvSpPr>
            <p:cNvPr id="25630"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5631"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8"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grpSp>
        <p:nvGrpSpPr>
          <p:cNvPr id="25606" name="Group 7"/>
          <p:cNvGrpSpPr>
            <a:grpSpLocks/>
          </p:cNvGrpSpPr>
          <p:nvPr/>
        </p:nvGrpSpPr>
        <p:grpSpPr bwMode="auto">
          <a:xfrm>
            <a:off x="1828800" y="2811463"/>
            <a:ext cx="762000" cy="665162"/>
            <a:chOff x="3174" y="2656"/>
            <a:chExt cx="1549" cy="1351"/>
          </a:xfrm>
        </p:grpSpPr>
        <p:sp>
          <p:nvSpPr>
            <p:cNvPr id="2562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562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12"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sp>
        <p:nvSpPr>
          <p:cNvPr id="25607" name="Line 11"/>
          <p:cNvSpPr>
            <a:spLocks noChangeShapeType="1"/>
          </p:cNvSpPr>
          <p:nvPr/>
        </p:nvSpPr>
        <p:spPr bwMode="auto">
          <a:xfrm>
            <a:off x="2438400" y="24812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08" name="Text Box 12"/>
          <p:cNvSpPr txBox="1">
            <a:spLocks noChangeArrowheads="1"/>
          </p:cNvSpPr>
          <p:nvPr/>
        </p:nvSpPr>
        <p:spPr bwMode="auto">
          <a:xfrm>
            <a:off x="2895600" y="1947863"/>
            <a:ext cx="2625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Giới thiệu tiến trình</a:t>
            </a:r>
          </a:p>
        </p:txBody>
      </p:sp>
      <p:sp>
        <p:nvSpPr>
          <p:cNvPr id="25609" name="Text Box 13"/>
          <p:cNvSpPr txBox="1">
            <a:spLocks noChangeArrowheads="1"/>
          </p:cNvSpPr>
          <p:nvPr/>
        </p:nvSpPr>
        <p:spPr bwMode="gray">
          <a:xfrm>
            <a:off x="2025650" y="1970088"/>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1</a:t>
            </a:r>
          </a:p>
        </p:txBody>
      </p:sp>
      <p:sp>
        <p:nvSpPr>
          <p:cNvPr id="25610" name="Line 14"/>
          <p:cNvSpPr>
            <a:spLocks noChangeShapeType="1"/>
          </p:cNvSpPr>
          <p:nvPr/>
        </p:nvSpPr>
        <p:spPr bwMode="auto">
          <a:xfrm>
            <a:off x="2438400" y="33956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11" name="Text Box 15"/>
          <p:cNvSpPr txBox="1">
            <a:spLocks noChangeArrowheads="1"/>
          </p:cNvSpPr>
          <p:nvPr/>
        </p:nvSpPr>
        <p:spPr bwMode="auto">
          <a:xfrm>
            <a:off x="2895600" y="2862263"/>
            <a:ext cx="304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Đa tiến trình trên .NET</a:t>
            </a:r>
          </a:p>
        </p:txBody>
      </p:sp>
      <p:sp>
        <p:nvSpPr>
          <p:cNvPr id="25612" name="Text Box 16"/>
          <p:cNvSpPr txBox="1">
            <a:spLocks noChangeArrowheads="1"/>
          </p:cNvSpPr>
          <p:nvPr/>
        </p:nvSpPr>
        <p:spPr bwMode="gray">
          <a:xfrm>
            <a:off x="2025650" y="2981325"/>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2</a:t>
            </a:r>
          </a:p>
        </p:txBody>
      </p:sp>
      <p:grpSp>
        <p:nvGrpSpPr>
          <p:cNvPr id="25613" name="Group 17"/>
          <p:cNvGrpSpPr>
            <a:grpSpLocks/>
          </p:cNvGrpSpPr>
          <p:nvPr/>
        </p:nvGrpSpPr>
        <p:grpSpPr bwMode="auto">
          <a:xfrm>
            <a:off x="1828800" y="3678238"/>
            <a:ext cx="762000" cy="665162"/>
            <a:chOff x="1110" y="2656"/>
            <a:chExt cx="1549" cy="1351"/>
          </a:xfrm>
        </p:grpSpPr>
        <p:sp>
          <p:nvSpPr>
            <p:cNvPr id="2562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562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2"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grpSp>
        <p:nvGrpSpPr>
          <p:cNvPr id="25614" name="Group 21"/>
          <p:cNvGrpSpPr>
            <a:grpSpLocks/>
          </p:cNvGrpSpPr>
          <p:nvPr/>
        </p:nvGrpSpPr>
        <p:grpSpPr bwMode="auto">
          <a:xfrm>
            <a:off x="1828800" y="4592638"/>
            <a:ext cx="762000" cy="665162"/>
            <a:chOff x="3174" y="2656"/>
            <a:chExt cx="1549" cy="1351"/>
          </a:xfrm>
        </p:grpSpPr>
        <p:sp>
          <p:nvSpPr>
            <p:cNvPr id="2562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562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6"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sp>
        <p:nvSpPr>
          <p:cNvPr id="25615" name="Line 25"/>
          <p:cNvSpPr>
            <a:spLocks noChangeShapeType="1"/>
          </p:cNvSpPr>
          <p:nvPr/>
        </p:nvSpPr>
        <p:spPr bwMode="auto">
          <a:xfrm>
            <a:off x="2438400" y="42878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16" name="Text Box 26"/>
          <p:cNvSpPr txBox="1">
            <a:spLocks noChangeArrowheads="1"/>
          </p:cNvSpPr>
          <p:nvPr/>
        </p:nvSpPr>
        <p:spPr bwMode="auto">
          <a:xfrm>
            <a:off x="2895600" y="3754438"/>
            <a:ext cx="33401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b="1"/>
              <a:t>Quản lý tiến trình</a:t>
            </a:r>
          </a:p>
        </p:txBody>
      </p:sp>
      <p:sp>
        <p:nvSpPr>
          <p:cNvPr id="25617" name="Text Box 27"/>
          <p:cNvSpPr txBox="1">
            <a:spLocks noChangeArrowheads="1"/>
          </p:cNvSpPr>
          <p:nvPr/>
        </p:nvSpPr>
        <p:spPr bwMode="gray">
          <a:xfrm>
            <a:off x="2025650" y="377666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3</a:t>
            </a:r>
          </a:p>
        </p:txBody>
      </p:sp>
      <p:sp>
        <p:nvSpPr>
          <p:cNvPr id="25618" name="Line 28"/>
          <p:cNvSpPr>
            <a:spLocks noChangeShapeType="1"/>
          </p:cNvSpPr>
          <p:nvPr/>
        </p:nvSpPr>
        <p:spPr bwMode="auto">
          <a:xfrm>
            <a:off x="2438400" y="52022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19" name="Text Box 29"/>
          <p:cNvSpPr txBox="1">
            <a:spLocks noChangeArrowheads="1"/>
          </p:cNvSpPr>
          <p:nvPr/>
        </p:nvSpPr>
        <p:spPr bwMode="auto">
          <a:xfrm>
            <a:off x="2895600" y="4668838"/>
            <a:ext cx="177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Đồng bộ hóa</a:t>
            </a:r>
          </a:p>
        </p:txBody>
      </p:sp>
      <p:sp>
        <p:nvSpPr>
          <p:cNvPr id="25620" name="Text Box 30"/>
          <p:cNvSpPr txBox="1">
            <a:spLocks noChangeArrowheads="1"/>
          </p:cNvSpPr>
          <p:nvPr/>
        </p:nvSpPr>
        <p:spPr bwMode="gray">
          <a:xfrm>
            <a:off x="2025650" y="469106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4</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NỘI DUNG CHÍNH</a:t>
            </a:r>
          </a:p>
        </p:txBody>
      </p:sp>
      <p:sp>
        <p:nvSpPr>
          <p:cNvPr id="7171" name="Content Placeholder 2"/>
          <p:cNvSpPr>
            <a:spLocks noGrp="1"/>
          </p:cNvSpPr>
          <p:nvPr>
            <p:ph idx="1"/>
          </p:nvPr>
        </p:nvSpPr>
        <p:spPr/>
        <p:txBody>
          <a:bodyPr/>
          <a:lstStyle/>
          <a:p>
            <a:endParaRPr lang="en-US" altLang="en-US">
              <a:latin typeface="Times New Roman" charset="0"/>
              <a:cs typeface="Times New Roman" charset="0"/>
            </a:endParaRPr>
          </a:p>
        </p:txBody>
      </p:sp>
      <p:sp>
        <p:nvSpPr>
          <p:cNvPr id="71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F7B234E2-7749-6C47-AB51-077E22456728}" type="slidenum">
              <a:rPr lang="en-US" altLang="en-US" sz="1200">
                <a:solidFill>
                  <a:srgbClr val="898989"/>
                </a:solidFill>
              </a:rPr>
              <a:pPr>
                <a:spcBef>
                  <a:spcPct val="0"/>
                </a:spcBef>
                <a:buFontTx/>
                <a:buNone/>
              </a:pPr>
              <a:t>2</a:t>
            </a:fld>
            <a:endParaRPr lang="en-US" altLang="en-US" sz="1200">
              <a:solidFill>
                <a:srgbClr val="898989"/>
              </a:solidFill>
            </a:endParaRPr>
          </a:p>
        </p:txBody>
      </p:sp>
      <p:grpSp>
        <p:nvGrpSpPr>
          <p:cNvPr id="7173" name="Group 3"/>
          <p:cNvGrpSpPr>
            <a:grpSpLocks/>
          </p:cNvGrpSpPr>
          <p:nvPr/>
        </p:nvGrpSpPr>
        <p:grpSpPr bwMode="auto">
          <a:xfrm>
            <a:off x="1828800" y="1871663"/>
            <a:ext cx="762000" cy="665162"/>
            <a:chOff x="1110" y="2656"/>
            <a:chExt cx="1549" cy="1351"/>
          </a:xfrm>
        </p:grpSpPr>
        <p:sp>
          <p:nvSpPr>
            <p:cNvPr id="7198"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7199"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8"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grpSp>
        <p:nvGrpSpPr>
          <p:cNvPr id="7174" name="Group 7"/>
          <p:cNvGrpSpPr>
            <a:grpSpLocks/>
          </p:cNvGrpSpPr>
          <p:nvPr/>
        </p:nvGrpSpPr>
        <p:grpSpPr bwMode="auto">
          <a:xfrm>
            <a:off x="1828800" y="2811463"/>
            <a:ext cx="762000" cy="665162"/>
            <a:chOff x="3174" y="2656"/>
            <a:chExt cx="1549" cy="1351"/>
          </a:xfrm>
        </p:grpSpPr>
        <p:sp>
          <p:nvSpPr>
            <p:cNvPr id="7195"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7196"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12"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sp>
        <p:nvSpPr>
          <p:cNvPr id="7175" name="Line 11"/>
          <p:cNvSpPr>
            <a:spLocks noChangeShapeType="1"/>
          </p:cNvSpPr>
          <p:nvPr/>
        </p:nvSpPr>
        <p:spPr bwMode="auto">
          <a:xfrm>
            <a:off x="2438400" y="24812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6" name="Text Box 12"/>
          <p:cNvSpPr txBox="1">
            <a:spLocks noChangeArrowheads="1"/>
          </p:cNvSpPr>
          <p:nvPr/>
        </p:nvSpPr>
        <p:spPr bwMode="auto">
          <a:xfrm>
            <a:off x="2895600" y="1947863"/>
            <a:ext cx="2625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Giới thiệu tiến trình</a:t>
            </a:r>
          </a:p>
        </p:txBody>
      </p:sp>
      <p:sp>
        <p:nvSpPr>
          <p:cNvPr id="7177" name="Text Box 13"/>
          <p:cNvSpPr txBox="1">
            <a:spLocks noChangeArrowheads="1"/>
          </p:cNvSpPr>
          <p:nvPr/>
        </p:nvSpPr>
        <p:spPr bwMode="gray">
          <a:xfrm>
            <a:off x="2025650" y="1970088"/>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1</a:t>
            </a:r>
          </a:p>
        </p:txBody>
      </p:sp>
      <p:sp>
        <p:nvSpPr>
          <p:cNvPr id="7178" name="Line 14"/>
          <p:cNvSpPr>
            <a:spLocks noChangeShapeType="1"/>
          </p:cNvSpPr>
          <p:nvPr/>
        </p:nvSpPr>
        <p:spPr bwMode="auto">
          <a:xfrm>
            <a:off x="2438400" y="33956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79" name="Text Box 15"/>
          <p:cNvSpPr txBox="1">
            <a:spLocks noChangeArrowheads="1"/>
          </p:cNvSpPr>
          <p:nvPr/>
        </p:nvSpPr>
        <p:spPr bwMode="auto">
          <a:xfrm>
            <a:off x="2895600" y="2862263"/>
            <a:ext cx="304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Đa tiến trình trên .NET</a:t>
            </a:r>
          </a:p>
        </p:txBody>
      </p:sp>
      <p:sp>
        <p:nvSpPr>
          <p:cNvPr id="7180" name="Text Box 16"/>
          <p:cNvSpPr txBox="1">
            <a:spLocks noChangeArrowheads="1"/>
          </p:cNvSpPr>
          <p:nvPr/>
        </p:nvSpPr>
        <p:spPr bwMode="gray">
          <a:xfrm>
            <a:off x="2025650" y="2981325"/>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2</a:t>
            </a:r>
          </a:p>
        </p:txBody>
      </p:sp>
      <p:grpSp>
        <p:nvGrpSpPr>
          <p:cNvPr id="7181" name="Group 17"/>
          <p:cNvGrpSpPr>
            <a:grpSpLocks/>
          </p:cNvGrpSpPr>
          <p:nvPr/>
        </p:nvGrpSpPr>
        <p:grpSpPr bwMode="auto">
          <a:xfrm>
            <a:off x="1828800" y="3678238"/>
            <a:ext cx="762000" cy="665162"/>
            <a:chOff x="1110" y="2656"/>
            <a:chExt cx="1549" cy="1351"/>
          </a:xfrm>
        </p:grpSpPr>
        <p:sp>
          <p:nvSpPr>
            <p:cNvPr id="7192"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7193"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2"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grpSp>
        <p:nvGrpSpPr>
          <p:cNvPr id="7182" name="Group 21"/>
          <p:cNvGrpSpPr>
            <a:grpSpLocks/>
          </p:cNvGrpSpPr>
          <p:nvPr/>
        </p:nvGrpSpPr>
        <p:grpSpPr bwMode="auto">
          <a:xfrm>
            <a:off x="1828800" y="4592638"/>
            <a:ext cx="762000" cy="665162"/>
            <a:chOff x="3174" y="2656"/>
            <a:chExt cx="1549" cy="1351"/>
          </a:xfrm>
        </p:grpSpPr>
        <p:sp>
          <p:nvSpPr>
            <p:cNvPr id="7189"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7190"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6"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sp>
        <p:nvSpPr>
          <p:cNvPr id="7183" name="Line 25"/>
          <p:cNvSpPr>
            <a:spLocks noChangeShapeType="1"/>
          </p:cNvSpPr>
          <p:nvPr/>
        </p:nvSpPr>
        <p:spPr bwMode="auto">
          <a:xfrm>
            <a:off x="2438400" y="42878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84" name="Text Box 26"/>
          <p:cNvSpPr txBox="1">
            <a:spLocks noChangeArrowheads="1"/>
          </p:cNvSpPr>
          <p:nvPr/>
        </p:nvSpPr>
        <p:spPr bwMode="auto">
          <a:xfrm>
            <a:off x="2895600" y="3754438"/>
            <a:ext cx="2362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Quản lý tiến trình</a:t>
            </a:r>
          </a:p>
        </p:txBody>
      </p:sp>
      <p:sp>
        <p:nvSpPr>
          <p:cNvPr id="7185" name="Text Box 27"/>
          <p:cNvSpPr txBox="1">
            <a:spLocks noChangeArrowheads="1"/>
          </p:cNvSpPr>
          <p:nvPr/>
        </p:nvSpPr>
        <p:spPr bwMode="gray">
          <a:xfrm>
            <a:off x="2025650" y="377666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3</a:t>
            </a:r>
          </a:p>
        </p:txBody>
      </p:sp>
      <p:sp>
        <p:nvSpPr>
          <p:cNvPr id="7186" name="Line 28"/>
          <p:cNvSpPr>
            <a:spLocks noChangeShapeType="1"/>
          </p:cNvSpPr>
          <p:nvPr/>
        </p:nvSpPr>
        <p:spPr bwMode="auto">
          <a:xfrm>
            <a:off x="2438400" y="52022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187" name="Text Box 29"/>
          <p:cNvSpPr txBox="1">
            <a:spLocks noChangeArrowheads="1"/>
          </p:cNvSpPr>
          <p:nvPr/>
        </p:nvSpPr>
        <p:spPr bwMode="auto">
          <a:xfrm>
            <a:off x="2895600" y="4668838"/>
            <a:ext cx="177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Đồng bộ hóa</a:t>
            </a:r>
          </a:p>
        </p:txBody>
      </p:sp>
      <p:sp>
        <p:nvSpPr>
          <p:cNvPr id="7188" name="Text Box 30"/>
          <p:cNvSpPr txBox="1">
            <a:spLocks noChangeArrowheads="1"/>
          </p:cNvSpPr>
          <p:nvPr/>
        </p:nvSpPr>
        <p:spPr bwMode="gray">
          <a:xfrm>
            <a:off x="2025650" y="469106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4</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Background và Foreground</a:t>
            </a:r>
            <a:endParaRPr lang="vi-VN" altLang="en-US" b="1">
              <a:latin typeface="Times New Roman" charset="0"/>
              <a:cs typeface="Times New Roman" charset="0"/>
            </a:endParaRPr>
          </a:p>
        </p:txBody>
      </p:sp>
      <p:sp>
        <p:nvSpPr>
          <p:cNvPr id="3" name="Content Placeholder 2"/>
          <p:cNvSpPr>
            <a:spLocks noGrp="1"/>
          </p:cNvSpPr>
          <p:nvPr>
            <p:ph idx="1"/>
          </p:nvPr>
        </p:nvSpPr>
        <p:spPr/>
        <p:txBody>
          <a:bodyPr>
            <a:normAutofit/>
          </a:bodyPr>
          <a:lstStyle/>
          <a:p>
            <a:pPr>
              <a:lnSpc>
                <a:spcPct val="150000"/>
              </a:lnSpc>
            </a:pPr>
            <a:r>
              <a:rPr lang="vi-VN" altLang="en-US" sz="2400">
                <a:latin typeface="Times New Roman" charset="0"/>
                <a:ea typeface="Arial" charset="0"/>
                <a:cs typeface="Arial" charset="0"/>
              </a:rPr>
              <a:t>Một tiểu trình có thể được thực thi theo hai cách: background hoặc foreground. </a:t>
            </a:r>
          </a:p>
          <a:p>
            <a:pPr>
              <a:lnSpc>
                <a:spcPct val="150000"/>
              </a:lnSpc>
            </a:pPr>
            <a:r>
              <a:rPr lang="vi-VN" altLang="en-US" sz="2400">
                <a:latin typeface="Times New Roman" charset="0"/>
                <a:ea typeface="Arial" charset="0"/>
                <a:cs typeface="Arial" charset="0"/>
              </a:rPr>
              <a:t>Một tiểu trình</a:t>
            </a:r>
            <a:r>
              <a:rPr lang="en-US" altLang="en-US" sz="2400">
                <a:latin typeface="Times New Roman" charset="0"/>
                <a:cs typeface="Times New Roman" charset="0"/>
              </a:rPr>
              <a:t> background </a:t>
            </a:r>
            <a:r>
              <a:rPr lang="vi-VN" altLang="en-US" sz="2400">
                <a:latin typeface="Times New Roman" charset="0"/>
                <a:ea typeface="Arial" charset="0"/>
                <a:cs typeface="Arial" charset="0"/>
              </a:rPr>
              <a:t>được hoàn thành khi ứng dụng được kết thúc, ngược lại tiểu trình chạy </a:t>
            </a:r>
            <a:r>
              <a:rPr lang="en-US" altLang="en-US" sz="2400">
                <a:latin typeface="Times New Roman" charset="0"/>
                <a:cs typeface="Times New Roman" charset="0"/>
              </a:rPr>
              <a:t>foreground</a:t>
            </a:r>
            <a:r>
              <a:rPr lang="en-US" altLang="en-US" sz="2400">
                <a:latin typeface="Calibri" charset="0"/>
                <a:ea typeface="Arial" charset="0"/>
                <a:cs typeface="Arial" charset="0"/>
              </a:rPr>
              <a:t> </a:t>
            </a:r>
            <a:r>
              <a:rPr lang="vi-VN" altLang="en-US" sz="2400">
                <a:latin typeface="Times New Roman" charset="0"/>
                <a:ea typeface="Arial" charset="0"/>
                <a:cs typeface="Arial" charset="0"/>
              </a:rPr>
              <a:t>thì không phải chờ đợi sự kết thúc của ứng dụng.</a:t>
            </a:r>
          </a:p>
          <a:p>
            <a:pPr>
              <a:lnSpc>
                <a:spcPct val="150000"/>
              </a:lnSpc>
            </a:pPr>
            <a:r>
              <a:rPr lang="vi-VN" altLang="en-US" sz="2400">
                <a:latin typeface="Times New Roman" charset="0"/>
                <a:ea typeface="Arial" charset="0"/>
                <a:cs typeface="Arial" charset="0"/>
              </a:rPr>
              <a:t>Có thể thiết lập sự thực thi của tiểu trình bằng cách sử dụng thuộc tính IsBackground</a:t>
            </a:r>
            <a:r>
              <a:rPr lang="en-US" altLang="en-US" sz="2400">
                <a:latin typeface="Times New Roman" charset="0"/>
                <a:cs typeface="Times New Roman" charset="0"/>
              </a:rPr>
              <a:t> (true or false)</a:t>
            </a:r>
            <a:endParaRPr lang="vi-VN" altLang="en-US" sz="2400">
              <a:latin typeface="Times New Roman" charset="0"/>
              <a:cs typeface="Times New Roman" charset="0"/>
            </a:endParaRPr>
          </a:p>
        </p:txBody>
      </p:sp>
      <p:sp>
        <p:nvSpPr>
          <p:cNvPr id="266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59ED6316-71F7-3F46-B147-2785668E2B3E}" type="slidenum">
              <a:rPr lang="vi-VN" altLang="en-US" sz="1200">
                <a:solidFill>
                  <a:srgbClr val="898989"/>
                </a:solidFill>
              </a:rPr>
              <a:pPr>
                <a:spcBef>
                  <a:spcPct val="0"/>
                </a:spcBef>
                <a:buFontTx/>
                <a:buNone/>
              </a:pPr>
              <a:t>20</a:t>
            </a:fld>
            <a:endParaRPr lang="vi-VN" altLang="en-US" sz="1200">
              <a:solidFill>
                <a:srgbClr val="898989"/>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1026"/>
          <p:cNvSpPr>
            <a:spLocks noGrp="1" noChangeArrowheads="1"/>
          </p:cNvSpPr>
          <p:nvPr>
            <p:ph type="title"/>
          </p:nvPr>
        </p:nvSpPr>
        <p:spPr>
          <a:xfrm>
            <a:off x="457200" y="0"/>
            <a:ext cx="8229600" cy="1143000"/>
          </a:xfrm>
        </p:spPr>
        <p:txBody>
          <a:bodyPr>
            <a:normAutofit fontScale="90000"/>
          </a:bodyPr>
          <a:lstStyle/>
          <a:p>
            <a:pPr eaLnBrk="1" hangingPunct="1"/>
            <a:r>
              <a:rPr lang="en-US" altLang="en-US" sz="4000" b="1">
                <a:latin typeface="Times New Roman" charset="0"/>
                <a:cs typeface="Times New Roman" charset="0"/>
              </a:rPr>
              <a:t>Độ ưu tiên tiến trình </a:t>
            </a:r>
            <a:br>
              <a:rPr lang="en-US" altLang="en-US" sz="4000" b="1">
                <a:latin typeface="Times New Roman" charset="0"/>
                <a:cs typeface="Times New Roman" charset="0"/>
              </a:rPr>
            </a:br>
            <a:r>
              <a:rPr lang="en-US" altLang="en-US" sz="4000" b="1">
                <a:latin typeface="Times New Roman" charset="0"/>
                <a:cs typeface="Times New Roman" charset="0"/>
              </a:rPr>
              <a:t>và lập lịch cho tiến trình</a:t>
            </a:r>
          </a:p>
        </p:txBody>
      </p:sp>
      <p:sp>
        <p:nvSpPr>
          <p:cNvPr id="27651" name="Rectangle 1027"/>
          <p:cNvSpPr>
            <a:spLocks noGrp="1" noChangeArrowheads="1"/>
          </p:cNvSpPr>
          <p:nvPr>
            <p:ph idx="1"/>
          </p:nvPr>
        </p:nvSpPr>
        <p:spPr>
          <a:xfrm>
            <a:off x="457200" y="1600200"/>
            <a:ext cx="8229600" cy="4876800"/>
          </a:xfrm>
        </p:spPr>
        <p:txBody>
          <a:bodyPr/>
          <a:lstStyle/>
          <a:p>
            <a:pPr eaLnBrk="1" hangingPunct="1"/>
            <a:r>
              <a:rPr lang="en-US" altLang="en-US" sz="2800">
                <a:latin typeface="Times New Roman" charset="0"/>
                <a:cs typeface="Times New Roman" charset="0"/>
              </a:rPr>
              <a:t>Tất cả tiến trình đều có một độ ưu tiên:</a:t>
            </a:r>
          </a:p>
          <a:p>
            <a:pPr lvl="1" eaLnBrk="1" hangingPunct="1"/>
            <a:r>
              <a:rPr lang="en-US" altLang="en-US">
                <a:latin typeface="Times New Roman" charset="0"/>
                <a:cs typeface="Times New Roman" charset="0"/>
              </a:rPr>
              <a:t>Các độ ưu tiên là:</a:t>
            </a:r>
          </a:p>
          <a:p>
            <a:pPr lvl="2" eaLnBrk="1" hangingPunct="1"/>
            <a:r>
              <a:rPr lang="en-US" altLang="en-US" sz="2000">
                <a:latin typeface="Times New Roman" charset="0"/>
                <a:cs typeface="Times New Roman" charset="0"/>
              </a:rPr>
              <a:t>Thấp nhất(Lowest)</a:t>
            </a:r>
          </a:p>
          <a:p>
            <a:pPr lvl="2" eaLnBrk="1" hangingPunct="1"/>
            <a:r>
              <a:rPr lang="en-US" altLang="en-US" sz="2000">
                <a:latin typeface="Times New Roman" charset="0"/>
                <a:cs typeface="Times New Roman" charset="0"/>
              </a:rPr>
              <a:t>Dưới trung bình(BelowNormal)</a:t>
            </a:r>
          </a:p>
          <a:p>
            <a:pPr lvl="2" eaLnBrk="1" hangingPunct="1"/>
            <a:r>
              <a:rPr lang="en-US" altLang="en-US" sz="2000">
                <a:latin typeface="Times New Roman" charset="0"/>
                <a:cs typeface="Times New Roman" charset="0"/>
              </a:rPr>
              <a:t>Trung bình(Normal)</a:t>
            </a:r>
          </a:p>
          <a:p>
            <a:pPr lvl="2" eaLnBrk="1" hangingPunct="1"/>
            <a:r>
              <a:rPr lang="en-US" altLang="en-US" sz="2000">
                <a:latin typeface="Times New Roman" charset="0"/>
                <a:cs typeface="Times New Roman" charset="0"/>
              </a:rPr>
              <a:t>Trên trung bình(AboveNormal)</a:t>
            </a:r>
          </a:p>
          <a:p>
            <a:pPr lvl="2" eaLnBrk="1" hangingPunct="1"/>
            <a:r>
              <a:rPr lang="en-US" altLang="en-US" sz="2000">
                <a:latin typeface="Times New Roman" charset="0"/>
                <a:cs typeface="Times New Roman" charset="0"/>
              </a:rPr>
              <a:t>Cao nhất(Highest)</a:t>
            </a:r>
          </a:p>
          <a:p>
            <a:pPr lvl="1" eaLnBrk="1" hangingPunct="1"/>
            <a:r>
              <a:rPr lang="en-US" altLang="en-US">
                <a:latin typeface="Times New Roman" charset="0"/>
                <a:cs typeface="Times New Roman" charset="0"/>
              </a:rPr>
              <a:t>Tất cả tiến trình mặc định là có độ ưu tiên trung bình</a:t>
            </a:r>
          </a:p>
          <a:p>
            <a:pPr lvl="1" eaLnBrk="1" hangingPunct="1"/>
            <a:r>
              <a:rPr lang="en-US" altLang="en-US">
                <a:latin typeface="Times New Roman" charset="0"/>
                <a:cs typeface="Times New Roman" charset="0"/>
              </a:rPr>
              <a:t>Sử dụng thuộc tính Priority để thay đổi độ ưu tiên của tiến trình</a:t>
            </a:r>
          </a:p>
        </p:txBody>
      </p:sp>
      <p:sp>
        <p:nvSpPr>
          <p:cNvPr id="2765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9350995D-E694-BA4D-A9A9-CEF11F54425C}" type="slidenum">
              <a:rPr lang="en-US" altLang="en-US" sz="1200">
                <a:solidFill>
                  <a:srgbClr val="898989"/>
                </a:solidFill>
              </a:rPr>
              <a:pPr>
                <a:spcBef>
                  <a:spcPct val="0"/>
                </a:spcBef>
                <a:buFontTx/>
                <a:buNone/>
              </a:pPr>
              <a:t>21</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026"/>
          <p:cNvSpPr>
            <a:spLocks noGrp="1" noChangeArrowheads="1"/>
          </p:cNvSpPr>
          <p:nvPr>
            <p:ph type="title"/>
          </p:nvPr>
        </p:nvSpPr>
        <p:spPr>
          <a:xfrm>
            <a:off x="457200" y="0"/>
            <a:ext cx="8229600" cy="1143000"/>
          </a:xfrm>
        </p:spPr>
        <p:txBody>
          <a:bodyPr>
            <a:normAutofit fontScale="90000"/>
          </a:bodyPr>
          <a:lstStyle/>
          <a:p>
            <a:pPr eaLnBrk="1" hangingPunct="1"/>
            <a:r>
              <a:rPr lang="en-US" altLang="en-US" sz="4000" b="1">
                <a:latin typeface="Times New Roman" charset="0"/>
                <a:cs typeface="Times New Roman" charset="0"/>
              </a:rPr>
              <a:t>Độ ưu tiên tiến trình </a:t>
            </a:r>
            <a:br>
              <a:rPr lang="en-US" altLang="en-US" sz="4000" b="1">
                <a:latin typeface="Times New Roman" charset="0"/>
                <a:cs typeface="Times New Roman" charset="0"/>
              </a:rPr>
            </a:br>
            <a:r>
              <a:rPr lang="en-US" altLang="en-US" sz="4000" b="1">
                <a:latin typeface="Times New Roman" charset="0"/>
                <a:cs typeface="Times New Roman" charset="0"/>
              </a:rPr>
              <a:t>và lập lịch cho tiến trình</a:t>
            </a:r>
          </a:p>
        </p:txBody>
      </p:sp>
      <p:sp>
        <p:nvSpPr>
          <p:cNvPr id="28675" name="Rectangle 1027"/>
          <p:cNvSpPr>
            <a:spLocks noGrp="1" noChangeArrowheads="1"/>
          </p:cNvSpPr>
          <p:nvPr>
            <p:ph idx="1"/>
          </p:nvPr>
        </p:nvSpPr>
        <p:spPr/>
        <p:txBody>
          <a:bodyPr/>
          <a:lstStyle/>
          <a:p>
            <a:pPr eaLnBrk="1" hangingPunct="1"/>
            <a:r>
              <a:rPr lang="en-US" altLang="en-US" sz="2000">
                <a:latin typeface="Times New Roman" charset="0"/>
                <a:cs typeface="Times New Roman" charset="0"/>
              </a:rPr>
              <a:t>Timeslicing:</a:t>
            </a:r>
          </a:p>
          <a:p>
            <a:pPr lvl="1" eaLnBrk="1" hangingPunct="1"/>
            <a:r>
              <a:rPr lang="en-US" altLang="en-US" sz="2000">
                <a:latin typeface="Times New Roman" charset="0"/>
                <a:cs typeface="Times New Roman" charset="0"/>
              </a:rPr>
              <a:t>Mỗi tiến trình được cấp một khoảng thời gian để thực thi trước khi bộ xử lý được giao cho tiến trình khác</a:t>
            </a:r>
          </a:p>
          <a:p>
            <a:pPr lvl="1" eaLnBrk="1" hangingPunct="1"/>
            <a:r>
              <a:rPr lang="en-US" altLang="en-US" sz="2000">
                <a:latin typeface="Times New Roman" charset="0"/>
                <a:cs typeface="Times New Roman" charset="0"/>
              </a:rPr>
              <a:t>Nếu không có thì các tiến trình sẽ thực hiện cho đến lúc hoàn thành trước khi tiến trình khác bắt đầu thực thi</a:t>
            </a:r>
          </a:p>
          <a:p>
            <a:pPr eaLnBrk="1" hangingPunct="1"/>
            <a:r>
              <a:rPr lang="en-US" altLang="en-US" sz="2000">
                <a:latin typeface="Times New Roman" charset="0"/>
                <a:cs typeface="Times New Roman" charset="0"/>
              </a:rPr>
              <a:t>Lưu ý</a:t>
            </a:r>
            <a:r>
              <a:rPr lang="vi-VN" altLang="en-US" sz="2000">
                <a:latin typeface="Times New Roman" charset="0"/>
                <a:cs typeface="Times New Roman" charset="0"/>
              </a:rPr>
              <a:t>:</a:t>
            </a:r>
            <a:r>
              <a:rPr lang="en-US" altLang="en-US" sz="2000">
                <a:latin typeface="Times New Roman" charset="0"/>
                <a:cs typeface="Times New Roman" charset="0"/>
              </a:rPr>
              <a:t> </a:t>
            </a:r>
            <a:endParaRPr lang="vi-VN" altLang="en-US" sz="2000">
              <a:latin typeface="Times New Roman" charset="0"/>
              <a:cs typeface="Times New Roman" charset="0"/>
            </a:endParaRPr>
          </a:p>
          <a:p>
            <a:pPr lvl="1" eaLnBrk="1" hangingPunct="1"/>
            <a:r>
              <a:rPr lang="vi-VN" altLang="en-US" sz="2000">
                <a:latin typeface="Times New Roman" charset="0"/>
                <a:cs typeface="Times New Roman" charset="0"/>
              </a:rPr>
              <a:t>M</a:t>
            </a:r>
            <a:r>
              <a:rPr lang="en-US" altLang="en-US" sz="2000">
                <a:latin typeface="Times New Roman" charset="0"/>
                <a:cs typeface="Times New Roman" charset="0"/>
              </a:rPr>
              <a:t>ỗi luồng có 1 độ ưu tiên cơ sở. </a:t>
            </a:r>
            <a:r>
              <a:rPr lang="vi-VN" altLang="en-US" sz="2000">
                <a:latin typeface="Times New Roman" charset="0"/>
                <a:cs typeface="Times New Roman" charset="0"/>
              </a:rPr>
              <a:t>N</a:t>
            </a:r>
            <a:r>
              <a:rPr lang="en-US" altLang="en-US" sz="2000">
                <a:latin typeface="Times New Roman" charset="0"/>
                <a:cs typeface="Times New Roman" charset="0"/>
              </a:rPr>
              <a:t>hững giá trị này liên quan đến độ ưu tiên trong tiến trình.</a:t>
            </a:r>
            <a:endParaRPr lang="vi-VN" altLang="en-US" sz="2000">
              <a:latin typeface="Times New Roman" charset="0"/>
              <a:cs typeface="Times New Roman" charset="0"/>
            </a:endParaRPr>
          </a:p>
          <a:p>
            <a:pPr lvl="1" eaLnBrk="1" hangingPunct="1"/>
            <a:r>
              <a:rPr lang="vi-VN" altLang="en-US" sz="2000">
                <a:latin typeface="Times New Roman" charset="0"/>
                <a:cs typeface="Times New Roman" charset="0"/>
              </a:rPr>
              <a:t>Một</a:t>
            </a:r>
            <a:r>
              <a:rPr lang="en-US" altLang="en-US" sz="2000">
                <a:latin typeface="Times New Roman" charset="0"/>
                <a:cs typeface="Times New Roman" charset="0"/>
              </a:rPr>
              <a:t> luồng có độ ưu tiên cao hơn đảm bảo nó sẽ chiếm quyền ưu tiên so với các luồng khác trong tiến trình.</a:t>
            </a:r>
            <a:endParaRPr lang="vi-VN" altLang="en-US" sz="2000">
              <a:latin typeface="Times New Roman" charset="0"/>
              <a:cs typeface="Times New Roman" charset="0"/>
            </a:endParaRPr>
          </a:p>
          <a:p>
            <a:pPr lvl="1" eaLnBrk="1" hangingPunct="1"/>
            <a:r>
              <a:rPr lang="en-US" altLang="en-US" sz="2000">
                <a:latin typeface="Times New Roman" charset="0"/>
                <a:cs typeface="Times New Roman" charset="0"/>
              </a:rPr>
              <a:t>Windows có khuynh hướng đặt độ ưu tiên cao cho các luồng hệ điều hành của riêng nó.</a:t>
            </a:r>
          </a:p>
        </p:txBody>
      </p:sp>
      <p:sp>
        <p:nvSpPr>
          <p:cNvPr id="2867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C97D9C0C-CC6B-2B45-ACE2-875164A384F7}" type="slidenum">
              <a:rPr lang="en-US" altLang="en-US" sz="1200">
                <a:solidFill>
                  <a:srgbClr val="898989"/>
                </a:solidFill>
              </a:rPr>
              <a:pPr>
                <a:spcBef>
                  <a:spcPct val="0"/>
                </a:spcBef>
                <a:buFontTx/>
                <a:buNone/>
              </a:pPr>
              <a:t>22</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026"/>
          <p:cNvSpPr>
            <a:spLocks noGrp="1" noChangeArrowheads="1"/>
          </p:cNvSpPr>
          <p:nvPr>
            <p:ph type="title"/>
          </p:nvPr>
        </p:nvSpPr>
        <p:spPr>
          <a:xfrm>
            <a:off x="457200" y="0"/>
            <a:ext cx="8229600" cy="1143000"/>
          </a:xfrm>
        </p:spPr>
        <p:txBody>
          <a:bodyPr>
            <a:normAutofit fontScale="90000"/>
          </a:bodyPr>
          <a:lstStyle/>
          <a:p>
            <a:pPr eaLnBrk="1" hangingPunct="1"/>
            <a:r>
              <a:rPr lang="en-US" altLang="en-US" sz="4000" b="1">
                <a:latin typeface="Times New Roman" charset="0"/>
                <a:cs typeface="Times New Roman" charset="0"/>
              </a:rPr>
              <a:t>Độ ưu tiên tiến trình </a:t>
            </a:r>
            <a:br>
              <a:rPr lang="en-US" altLang="en-US" sz="4000" b="1">
                <a:latin typeface="Times New Roman" charset="0"/>
                <a:cs typeface="Times New Roman" charset="0"/>
              </a:rPr>
            </a:br>
            <a:r>
              <a:rPr lang="en-US" altLang="en-US" sz="4000" b="1">
                <a:latin typeface="Times New Roman" charset="0"/>
                <a:cs typeface="Times New Roman" charset="0"/>
              </a:rPr>
              <a:t>và lập lịch cho tiến trình</a:t>
            </a:r>
          </a:p>
        </p:txBody>
      </p:sp>
      <p:sp>
        <p:nvSpPr>
          <p:cNvPr id="29699" name="Rectangle 1027"/>
          <p:cNvSpPr>
            <a:spLocks noGrp="1" noChangeArrowheads="1"/>
          </p:cNvSpPr>
          <p:nvPr>
            <p:ph idx="1"/>
          </p:nvPr>
        </p:nvSpPr>
        <p:spPr>
          <a:xfrm>
            <a:off x="457200" y="1600200"/>
            <a:ext cx="8229600" cy="4343400"/>
          </a:xfrm>
        </p:spPr>
        <p:txBody>
          <a:bodyPr/>
          <a:lstStyle/>
          <a:p>
            <a:pPr eaLnBrk="1" hangingPunct="1"/>
            <a:r>
              <a:rPr lang="en-US" altLang="en-US" sz="2400">
                <a:latin typeface="Times New Roman" charset="0"/>
                <a:cs typeface="Times New Roman" charset="0"/>
              </a:rPr>
              <a:t>Bộ lập lịch tiến trình:</a:t>
            </a:r>
          </a:p>
          <a:p>
            <a:pPr lvl="1" eaLnBrk="1" hangingPunct="1"/>
            <a:r>
              <a:rPr lang="en-US" altLang="en-US" sz="2400">
                <a:latin typeface="Times New Roman" charset="0"/>
                <a:cs typeface="Times New Roman" charset="0"/>
              </a:rPr>
              <a:t>Giữ tiến trình có độ ưu tiên cao nhất luôn thực thi tại mọi thời điểm</a:t>
            </a:r>
          </a:p>
          <a:p>
            <a:pPr lvl="2" eaLnBrk="1" hangingPunct="1"/>
            <a:r>
              <a:rPr lang="en-US" altLang="en-US">
                <a:latin typeface="Times New Roman" charset="0"/>
                <a:cs typeface="Times New Roman" charset="0"/>
              </a:rPr>
              <a:t>Nếu nhiều tiến trình có cùng độ ưu tiên: thực hiện xoay vòng</a:t>
            </a:r>
          </a:p>
          <a:p>
            <a:pPr lvl="1" eaLnBrk="1" hangingPunct="1"/>
            <a:r>
              <a:rPr lang="en-US" altLang="en-US" sz="2400">
                <a:latin typeface="Times New Roman" charset="0"/>
                <a:cs typeface="Times New Roman" charset="0"/>
              </a:rPr>
              <a:t>Đôi khi gây ra thiếu hụt:</a:t>
            </a:r>
          </a:p>
          <a:p>
            <a:pPr lvl="2" eaLnBrk="1" hangingPunct="1"/>
            <a:r>
              <a:rPr lang="en-US" altLang="en-US">
                <a:latin typeface="Times New Roman" charset="0"/>
                <a:cs typeface="Times New Roman" charset="0"/>
              </a:rPr>
              <a:t>Sự trì hoãn việc thực thi của một tiến trình có độ ưu tiên thấp</a:t>
            </a:r>
          </a:p>
        </p:txBody>
      </p:sp>
      <p:sp>
        <p:nvSpPr>
          <p:cNvPr id="2970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0B15D9C4-249F-2849-B0F5-CED1C3BAC414}" type="slidenum">
              <a:rPr lang="en-US" altLang="en-US" sz="1200">
                <a:solidFill>
                  <a:srgbClr val="898989"/>
                </a:solidFill>
              </a:rPr>
              <a:pPr>
                <a:spcBef>
                  <a:spcPct val="0"/>
                </a:spcBef>
                <a:buFontTx/>
                <a:buNone/>
              </a:pPr>
              <a:t>23</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0"/>
            <a:ext cx="8229600" cy="1143000"/>
          </a:xfrm>
        </p:spPr>
        <p:txBody>
          <a:bodyPr>
            <a:normAutofit fontScale="90000"/>
          </a:bodyPr>
          <a:lstStyle/>
          <a:p>
            <a:pPr eaLnBrk="1" hangingPunct="1"/>
            <a:r>
              <a:rPr lang="en-US" altLang="en-US" sz="4000" b="1">
                <a:latin typeface="Times New Roman" charset="0"/>
                <a:cs typeface="Times New Roman" charset="0"/>
              </a:rPr>
              <a:t>Độ ưu tiên tiến trình </a:t>
            </a:r>
            <a:br>
              <a:rPr lang="en-US" altLang="en-US" sz="4000" b="1">
                <a:latin typeface="Times New Roman" charset="0"/>
                <a:cs typeface="Times New Roman" charset="0"/>
              </a:rPr>
            </a:br>
            <a:r>
              <a:rPr lang="en-US" altLang="en-US" sz="4000" b="1">
                <a:latin typeface="Times New Roman" charset="0"/>
                <a:cs typeface="Times New Roman" charset="0"/>
              </a:rPr>
              <a:t>và lập lịch cho tiến trình</a:t>
            </a:r>
          </a:p>
        </p:txBody>
      </p:sp>
      <p:sp>
        <p:nvSpPr>
          <p:cNvPr id="3072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2932C054-56F1-B845-8A3C-C50FCA2416D3}" type="slidenum">
              <a:rPr lang="en-US" altLang="en-US" sz="1200">
                <a:solidFill>
                  <a:srgbClr val="898989"/>
                </a:solidFill>
              </a:rPr>
              <a:pPr>
                <a:spcBef>
                  <a:spcPct val="0"/>
                </a:spcBef>
                <a:buFontTx/>
                <a:buNone/>
              </a:pPr>
              <a:t>24</a:t>
            </a:fld>
            <a:endParaRPr lang="en-US" altLang="en-US" sz="1200">
              <a:solidFill>
                <a:srgbClr val="898989"/>
              </a:solidFill>
            </a:endParaRPr>
          </a:p>
        </p:txBody>
      </p:sp>
      <p:sp>
        <p:nvSpPr>
          <p:cNvPr id="30724" name="Rectangle 3"/>
          <p:cNvSpPr>
            <a:spLocks noChangeArrowheads="1"/>
          </p:cNvSpPr>
          <p:nvPr/>
        </p:nvSpPr>
        <p:spPr bwMode="auto">
          <a:xfrm>
            <a:off x="2971800" y="5867400"/>
            <a:ext cx="3657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600" b="1"/>
              <a:t>Lập lịch độ ưu tiên tiến trình</a:t>
            </a:r>
            <a:endParaRPr lang="en-US" altLang="en-US" sz="1600"/>
          </a:p>
        </p:txBody>
      </p:sp>
      <p:grpSp>
        <p:nvGrpSpPr>
          <p:cNvPr id="30725" name="Group 4"/>
          <p:cNvGrpSpPr>
            <a:grpSpLocks/>
          </p:cNvGrpSpPr>
          <p:nvPr/>
        </p:nvGrpSpPr>
        <p:grpSpPr bwMode="auto">
          <a:xfrm>
            <a:off x="1752600" y="2209800"/>
            <a:ext cx="5041900" cy="3440113"/>
            <a:chOff x="192" y="384"/>
            <a:chExt cx="3176" cy="2167"/>
          </a:xfrm>
        </p:grpSpPr>
        <p:sp>
          <p:nvSpPr>
            <p:cNvPr id="30728" name="Text Box 5"/>
            <p:cNvSpPr txBox="1">
              <a:spLocks noChangeArrowheads="1"/>
            </p:cNvSpPr>
            <p:nvPr/>
          </p:nvSpPr>
          <p:spPr bwMode="auto">
            <a:xfrm>
              <a:off x="192" y="384"/>
              <a:ext cx="1488" cy="228"/>
            </a:xfrm>
            <a:prstGeom prst="rect">
              <a:avLst/>
            </a:prstGeom>
            <a:solidFill>
              <a:srgbClr val="CCECFF"/>
            </a:solidFill>
            <a:ln w="25400">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600"/>
                <a:t>Priority </a:t>
              </a:r>
              <a:r>
                <a:rPr lang="en-US" altLang="en-US" sz="1600" b="1">
                  <a:latin typeface="Courier New" charset="0"/>
                </a:rPr>
                <a:t>Highest</a:t>
              </a:r>
            </a:p>
          </p:txBody>
        </p:sp>
        <p:sp>
          <p:nvSpPr>
            <p:cNvPr id="30729" name="Text Box 6"/>
            <p:cNvSpPr txBox="1">
              <a:spLocks noChangeArrowheads="1"/>
            </p:cNvSpPr>
            <p:nvPr/>
          </p:nvSpPr>
          <p:spPr bwMode="auto">
            <a:xfrm>
              <a:off x="192" y="864"/>
              <a:ext cx="1488" cy="228"/>
            </a:xfrm>
            <a:prstGeom prst="rect">
              <a:avLst/>
            </a:prstGeom>
            <a:solidFill>
              <a:srgbClr val="CCECFF"/>
            </a:solidFill>
            <a:ln w="25400">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600"/>
                <a:t>Priority </a:t>
              </a:r>
              <a:r>
                <a:rPr lang="en-US" altLang="en-US" sz="1600" b="1">
                  <a:latin typeface="Courier New" charset="0"/>
                </a:rPr>
                <a:t>AboveNormal</a:t>
              </a:r>
            </a:p>
          </p:txBody>
        </p:sp>
        <p:sp>
          <p:nvSpPr>
            <p:cNvPr id="30730" name="Text Box 7"/>
            <p:cNvSpPr txBox="1">
              <a:spLocks noChangeArrowheads="1"/>
            </p:cNvSpPr>
            <p:nvPr/>
          </p:nvSpPr>
          <p:spPr bwMode="auto">
            <a:xfrm>
              <a:off x="192" y="1344"/>
              <a:ext cx="1488" cy="228"/>
            </a:xfrm>
            <a:prstGeom prst="rect">
              <a:avLst/>
            </a:prstGeom>
            <a:solidFill>
              <a:srgbClr val="CCECFF"/>
            </a:solidFill>
            <a:ln w="25400">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600"/>
                <a:t>Priority </a:t>
              </a:r>
              <a:r>
                <a:rPr lang="en-US" altLang="en-US" sz="1600" b="1">
                  <a:latin typeface="Courier New" charset="0"/>
                </a:rPr>
                <a:t>Normal</a:t>
              </a:r>
            </a:p>
          </p:txBody>
        </p:sp>
        <p:sp>
          <p:nvSpPr>
            <p:cNvPr id="30731" name="Text Box 8"/>
            <p:cNvSpPr txBox="1">
              <a:spLocks noChangeArrowheads="1"/>
            </p:cNvSpPr>
            <p:nvPr/>
          </p:nvSpPr>
          <p:spPr bwMode="auto">
            <a:xfrm>
              <a:off x="192" y="1824"/>
              <a:ext cx="1488" cy="228"/>
            </a:xfrm>
            <a:prstGeom prst="rect">
              <a:avLst/>
            </a:prstGeom>
            <a:solidFill>
              <a:srgbClr val="CCECFF"/>
            </a:solidFill>
            <a:ln w="25400">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600"/>
                <a:t>Priority </a:t>
              </a:r>
              <a:r>
                <a:rPr lang="en-US" altLang="en-US" sz="1600" b="1">
                  <a:latin typeface="Courier New" charset="0"/>
                </a:rPr>
                <a:t>BelowNormal</a:t>
              </a:r>
            </a:p>
          </p:txBody>
        </p:sp>
        <p:sp>
          <p:nvSpPr>
            <p:cNvPr id="30732" name="Text Box 9"/>
            <p:cNvSpPr txBox="1">
              <a:spLocks noChangeArrowheads="1"/>
            </p:cNvSpPr>
            <p:nvPr/>
          </p:nvSpPr>
          <p:spPr bwMode="auto">
            <a:xfrm>
              <a:off x="192" y="2304"/>
              <a:ext cx="1488" cy="228"/>
            </a:xfrm>
            <a:prstGeom prst="rect">
              <a:avLst/>
            </a:prstGeom>
            <a:solidFill>
              <a:srgbClr val="CCECFF"/>
            </a:solidFill>
            <a:ln w="25400">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600"/>
                <a:t>Priority </a:t>
              </a:r>
              <a:r>
                <a:rPr lang="en-US" altLang="en-US" sz="1600" b="1">
                  <a:latin typeface="Courier New" charset="0"/>
                </a:rPr>
                <a:t>Lowest</a:t>
              </a:r>
            </a:p>
          </p:txBody>
        </p:sp>
        <p:sp>
          <p:nvSpPr>
            <p:cNvPr id="30733" name="Text Box 10"/>
            <p:cNvSpPr txBox="1">
              <a:spLocks noChangeArrowheads="1"/>
            </p:cNvSpPr>
            <p:nvPr/>
          </p:nvSpPr>
          <p:spPr bwMode="auto">
            <a:xfrm>
              <a:off x="1968" y="384"/>
              <a:ext cx="240" cy="247"/>
            </a:xfrm>
            <a:prstGeom prst="rect">
              <a:avLst/>
            </a:prstGeom>
            <a:solidFill>
              <a:srgbClr val="CCECFF"/>
            </a:solidFill>
            <a:ln w="25400">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800"/>
                <a:t>A</a:t>
              </a:r>
            </a:p>
          </p:txBody>
        </p:sp>
        <p:sp>
          <p:nvSpPr>
            <p:cNvPr id="30734" name="Text Box 11"/>
            <p:cNvSpPr txBox="1">
              <a:spLocks noChangeArrowheads="1"/>
            </p:cNvSpPr>
            <p:nvPr/>
          </p:nvSpPr>
          <p:spPr bwMode="auto">
            <a:xfrm>
              <a:off x="2496" y="384"/>
              <a:ext cx="240" cy="247"/>
            </a:xfrm>
            <a:prstGeom prst="rect">
              <a:avLst/>
            </a:prstGeom>
            <a:solidFill>
              <a:srgbClr val="CCECFF"/>
            </a:solidFill>
            <a:ln w="25400">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800"/>
                <a:t>B</a:t>
              </a:r>
            </a:p>
          </p:txBody>
        </p:sp>
        <p:sp>
          <p:nvSpPr>
            <p:cNvPr id="30735" name="Text Box 12"/>
            <p:cNvSpPr txBox="1">
              <a:spLocks noChangeArrowheads="1"/>
            </p:cNvSpPr>
            <p:nvPr/>
          </p:nvSpPr>
          <p:spPr bwMode="auto">
            <a:xfrm>
              <a:off x="1968" y="864"/>
              <a:ext cx="240" cy="247"/>
            </a:xfrm>
            <a:prstGeom prst="rect">
              <a:avLst/>
            </a:prstGeom>
            <a:solidFill>
              <a:srgbClr val="CCECFF"/>
            </a:solidFill>
            <a:ln w="25400">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800"/>
                <a:t>C</a:t>
              </a:r>
            </a:p>
          </p:txBody>
        </p:sp>
        <p:sp>
          <p:nvSpPr>
            <p:cNvPr id="30736" name="Text Box 13"/>
            <p:cNvSpPr txBox="1">
              <a:spLocks noChangeArrowheads="1"/>
            </p:cNvSpPr>
            <p:nvPr/>
          </p:nvSpPr>
          <p:spPr bwMode="auto">
            <a:xfrm>
              <a:off x="1968" y="1776"/>
              <a:ext cx="240" cy="247"/>
            </a:xfrm>
            <a:prstGeom prst="rect">
              <a:avLst/>
            </a:prstGeom>
            <a:solidFill>
              <a:srgbClr val="CCECFF"/>
            </a:solidFill>
            <a:ln w="25400">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800"/>
                <a:t>D</a:t>
              </a:r>
            </a:p>
          </p:txBody>
        </p:sp>
        <p:sp>
          <p:nvSpPr>
            <p:cNvPr id="30737" name="Text Box 14"/>
            <p:cNvSpPr txBox="1">
              <a:spLocks noChangeArrowheads="1"/>
            </p:cNvSpPr>
            <p:nvPr/>
          </p:nvSpPr>
          <p:spPr bwMode="auto">
            <a:xfrm>
              <a:off x="2544" y="1776"/>
              <a:ext cx="240" cy="247"/>
            </a:xfrm>
            <a:prstGeom prst="rect">
              <a:avLst/>
            </a:prstGeom>
            <a:solidFill>
              <a:srgbClr val="CCECFF"/>
            </a:solidFill>
            <a:ln w="25400">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800"/>
                <a:t>E</a:t>
              </a:r>
            </a:p>
          </p:txBody>
        </p:sp>
        <p:sp>
          <p:nvSpPr>
            <p:cNvPr id="30738" name="Text Box 15"/>
            <p:cNvSpPr txBox="1">
              <a:spLocks noChangeArrowheads="1"/>
            </p:cNvSpPr>
            <p:nvPr/>
          </p:nvSpPr>
          <p:spPr bwMode="auto">
            <a:xfrm>
              <a:off x="3120" y="1776"/>
              <a:ext cx="240" cy="247"/>
            </a:xfrm>
            <a:prstGeom prst="rect">
              <a:avLst/>
            </a:prstGeom>
            <a:solidFill>
              <a:srgbClr val="CCECFF"/>
            </a:solidFill>
            <a:ln w="25400">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800"/>
                <a:t>F</a:t>
              </a:r>
            </a:p>
          </p:txBody>
        </p:sp>
        <p:sp>
          <p:nvSpPr>
            <p:cNvPr id="30739" name="Text Box 16"/>
            <p:cNvSpPr txBox="1">
              <a:spLocks noChangeArrowheads="1"/>
            </p:cNvSpPr>
            <p:nvPr/>
          </p:nvSpPr>
          <p:spPr bwMode="auto">
            <a:xfrm>
              <a:off x="1968" y="2304"/>
              <a:ext cx="240" cy="247"/>
            </a:xfrm>
            <a:prstGeom prst="rect">
              <a:avLst/>
            </a:prstGeom>
            <a:solidFill>
              <a:srgbClr val="CCECFF"/>
            </a:solidFill>
            <a:ln w="25400">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800"/>
                <a:t>G</a:t>
              </a:r>
            </a:p>
          </p:txBody>
        </p:sp>
        <p:cxnSp>
          <p:nvCxnSpPr>
            <p:cNvPr id="30740" name="AutoShape 17"/>
            <p:cNvCxnSpPr>
              <a:cxnSpLocks noChangeShapeType="1"/>
              <a:stCxn id="30733" idx="3"/>
              <a:endCxn id="30734" idx="1"/>
            </p:cNvCxnSpPr>
            <p:nvPr/>
          </p:nvCxnSpPr>
          <p:spPr bwMode="auto">
            <a:xfrm>
              <a:off x="2216" y="508"/>
              <a:ext cx="272"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41" name="AutoShape 18"/>
            <p:cNvCxnSpPr>
              <a:cxnSpLocks noChangeShapeType="1"/>
              <a:stCxn id="30736" idx="3"/>
              <a:endCxn id="30737" idx="1"/>
            </p:cNvCxnSpPr>
            <p:nvPr/>
          </p:nvCxnSpPr>
          <p:spPr bwMode="auto">
            <a:xfrm>
              <a:off x="2216" y="1900"/>
              <a:ext cx="32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42" name="AutoShape 19"/>
            <p:cNvCxnSpPr>
              <a:cxnSpLocks noChangeShapeType="1"/>
              <a:stCxn id="30737" idx="3"/>
              <a:endCxn id="30738" idx="1"/>
            </p:cNvCxnSpPr>
            <p:nvPr/>
          </p:nvCxnSpPr>
          <p:spPr bwMode="auto">
            <a:xfrm>
              <a:off x="2792" y="1900"/>
              <a:ext cx="32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43" name="AutoShape 20"/>
            <p:cNvCxnSpPr>
              <a:cxnSpLocks noChangeShapeType="1"/>
              <a:stCxn id="30734" idx="3"/>
              <a:endCxn id="30733" idx="1"/>
            </p:cNvCxnSpPr>
            <p:nvPr/>
          </p:nvCxnSpPr>
          <p:spPr bwMode="auto">
            <a:xfrm flipH="1">
              <a:off x="1960" y="508"/>
              <a:ext cx="784" cy="1"/>
            </a:xfrm>
            <a:prstGeom prst="bentConnector5">
              <a:avLst>
                <a:gd name="adj1" fmla="val -17347"/>
                <a:gd name="adj2" fmla="val 17300009"/>
                <a:gd name="adj3" fmla="val 117347"/>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744" name="AutoShape 21"/>
            <p:cNvCxnSpPr>
              <a:cxnSpLocks noChangeShapeType="1"/>
              <a:stCxn id="30738" idx="3"/>
              <a:endCxn id="30736" idx="1"/>
            </p:cNvCxnSpPr>
            <p:nvPr/>
          </p:nvCxnSpPr>
          <p:spPr bwMode="auto">
            <a:xfrm flipH="1">
              <a:off x="1960" y="1900"/>
              <a:ext cx="1408" cy="1"/>
            </a:xfrm>
            <a:prstGeom prst="bentConnector5">
              <a:avLst>
                <a:gd name="adj1" fmla="val -9657"/>
                <a:gd name="adj2" fmla="val 21400009"/>
                <a:gd name="adj3" fmla="val 109657"/>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745" name="Line 22"/>
            <p:cNvSpPr>
              <a:spLocks noChangeShapeType="1"/>
            </p:cNvSpPr>
            <p:nvPr/>
          </p:nvSpPr>
          <p:spPr bwMode="auto">
            <a:xfrm>
              <a:off x="2064" y="2160"/>
              <a:ext cx="0" cy="14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46" name="Line 23"/>
            <p:cNvSpPr>
              <a:spLocks noChangeShapeType="1"/>
            </p:cNvSpPr>
            <p:nvPr/>
          </p:nvSpPr>
          <p:spPr bwMode="auto">
            <a:xfrm>
              <a:off x="2064" y="720"/>
              <a:ext cx="0" cy="14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0726" name="Text Box 24"/>
          <p:cNvSpPr txBox="1">
            <a:spLocks noChangeArrowheads="1"/>
          </p:cNvSpPr>
          <p:nvPr/>
        </p:nvSpPr>
        <p:spPr bwMode="auto">
          <a:xfrm>
            <a:off x="4114800" y="1447800"/>
            <a:ext cx="1343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Ready threads</a:t>
            </a:r>
          </a:p>
        </p:txBody>
      </p:sp>
      <p:cxnSp>
        <p:nvCxnSpPr>
          <p:cNvPr id="30727" name="AutoShape 25"/>
          <p:cNvCxnSpPr>
            <a:cxnSpLocks noChangeShapeType="1"/>
            <a:stCxn id="30726" idx="2"/>
            <a:endCxn id="30733" idx="0"/>
          </p:cNvCxnSpPr>
          <p:nvPr/>
        </p:nvCxnSpPr>
        <p:spPr bwMode="auto">
          <a:xfrm rot="5400000">
            <a:off x="4561682" y="1985168"/>
            <a:ext cx="425450" cy="23813"/>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9" name="Rectangle 2"/>
          <p:cNvSpPr>
            <a:spLocks noGrp="1" noChangeArrowheads="1"/>
          </p:cNvSpPr>
          <p:nvPr>
            <p:ph type="ctrTitle"/>
          </p:nvPr>
        </p:nvSpPr>
        <p:spPr>
          <a:xfrm>
            <a:off x="5943600" y="0"/>
            <a:ext cx="3200400" cy="381000"/>
          </a:xfrm>
        </p:spPr>
        <p:txBody>
          <a:bodyPr rtlCol="0">
            <a:normAutofit fontScale="90000"/>
          </a:bodyPr>
          <a:lstStyle/>
          <a:p>
            <a:pPr eaLnBrk="1" fontAlgn="auto" hangingPunct="1">
              <a:spcAft>
                <a:spcPts val="0"/>
              </a:spcAft>
              <a:defRPr/>
            </a:pPr>
            <a:r>
              <a:rPr lang="en-US" sz="2400">
                <a:latin typeface="Courier New" pitchFamily="49" charset="0"/>
                <a:ea typeface="+mj-ea"/>
              </a:rPr>
              <a:t>ThreadTester.cs</a:t>
            </a:r>
          </a:p>
        </p:txBody>
      </p:sp>
      <p:sp>
        <p:nvSpPr>
          <p:cNvPr id="11268" name="Rectangle 3"/>
          <p:cNvSpPr>
            <a:spLocks noGrp="1" noChangeArrowheads="1"/>
          </p:cNvSpPr>
          <p:nvPr>
            <p:ph type="subTitle" idx="1"/>
          </p:nvPr>
        </p:nvSpPr>
        <p:spPr>
          <a:xfrm>
            <a:off x="0" y="0"/>
            <a:ext cx="8686800" cy="68580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1    </a:t>
            </a:r>
            <a:r>
              <a:rPr lang="en-US" altLang="en-US" sz="1000">
                <a:solidFill>
                  <a:srgbClr val="008000"/>
                </a:solidFill>
                <a:latin typeface="Courier New" charset="0"/>
                <a:ea typeface="Courier New" charset="0"/>
                <a:cs typeface="Courier New" charset="0"/>
              </a:rPr>
              <a:t>// Fig. 14.3: ThreadTester.cs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    </a:t>
            </a:r>
            <a:r>
              <a:rPr lang="en-US" altLang="en-US" sz="1000">
                <a:solidFill>
                  <a:srgbClr val="008000"/>
                </a:solidFill>
                <a:latin typeface="Courier New" charset="0"/>
                <a:ea typeface="Courier New" charset="0"/>
                <a:cs typeface="Courier New" charset="0"/>
              </a:rPr>
              <a:t>// Multiple threads printing at different intervals.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3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4    </a:t>
            </a:r>
            <a:r>
              <a:rPr lang="en-US" altLang="en-US" sz="1000">
                <a:solidFill>
                  <a:srgbClr val="275AFF"/>
                </a:solidFill>
                <a:latin typeface="Courier New" charset="0"/>
                <a:ea typeface="Courier New" charset="0"/>
                <a:cs typeface="Courier New" charset="0"/>
              </a:rPr>
              <a:t>using</a:t>
            </a:r>
            <a:r>
              <a:rPr lang="en-US" altLang="en-US" sz="1000">
                <a:solidFill>
                  <a:srgbClr val="000000"/>
                </a:solidFill>
                <a:latin typeface="Courier New" charset="0"/>
                <a:ea typeface="Courier New" charset="0"/>
                <a:cs typeface="Courier New" charset="0"/>
              </a:rPr>
              <a:t> System;</a:t>
            </a:r>
          </a:p>
          <a:p>
            <a:pPr algn="l" eaLnBrk="1" hangingPunct="1"/>
            <a:r>
              <a:rPr lang="en-US" altLang="en-US" sz="1000">
                <a:solidFill>
                  <a:srgbClr val="5F5F5F"/>
                </a:solidFill>
                <a:latin typeface="Courier New" charset="0"/>
                <a:ea typeface="Courier New" charset="0"/>
                <a:cs typeface="Courier New" charset="0"/>
              </a:rPr>
              <a:t>5    </a:t>
            </a:r>
            <a:r>
              <a:rPr lang="en-US" altLang="en-US" sz="1000">
                <a:solidFill>
                  <a:srgbClr val="275AFF"/>
                </a:solidFill>
                <a:latin typeface="Courier New" charset="0"/>
                <a:ea typeface="Courier New" charset="0"/>
                <a:cs typeface="Courier New" charset="0"/>
              </a:rPr>
              <a:t>using</a:t>
            </a:r>
            <a:r>
              <a:rPr lang="en-US" altLang="en-US" sz="1000">
                <a:solidFill>
                  <a:srgbClr val="000000"/>
                </a:solidFill>
                <a:latin typeface="Courier New" charset="0"/>
                <a:ea typeface="Courier New" charset="0"/>
                <a:cs typeface="Courier New" charset="0"/>
              </a:rPr>
              <a:t> System.Threading;</a:t>
            </a:r>
          </a:p>
          <a:p>
            <a:pPr algn="l" eaLnBrk="1" hangingPunct="1"/>
            <a:r>
              <a:rPr lang="en-US" altLang="en-US" sz="1000">
                <a:solidFill>
                  <a:srgbClr val="5F5F5F"/>
                </a:solidFill>
                <a:latin typeface="Courier New" charset="0"/>
                <a:ea typeface="Courier New" charset="0"/>
                <a:cs typeface="Courier New" charset="0"/>
              </a:rPr>
              <a:t>6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    </a:t>
            </a:r>
            <a:r>
              <a:rPr lang="en-US" altLang="en-US" sz="1000">
                <a:solidFill>
                  <a:srgbClr val="008000"/>
                </a:solidFill>
                <a:latin typeface="Courier New" charset="0"/>
                <a:ea typeface="Courier New" charset="0"/>
                <a:cs typeface="Courier New" charset="0"/>
              </a:rPr>
              <a:t>// class ThreadTester demonstrates basic threading concepts</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8</a:t>
            </a:r>
            <a:r>
              <a:rPr lang="en-US" altLang="en-US" sz="1000">
                <a:solidFill>
                  <a:srgbClr val="5F5F5F"/>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class</a:t>
            </a:r>
            <a:r>
              <a:rPr lang="en-US" altLang="en-US" sz="1000">
                <a:solidFill>
                  <a:srgbClr val="000000"/>
                </a:solidFill>
                <a:latin typeface="Courier New" charset="0"/>
                <a:ea typeface="Courier New" charset="0"/>
                <a:cs typeface="Courier New" charset="0"/>
              </a:rPr>
              <a:t> ThreadTester</a:t>
            </a:r>
          </a:p>
          <a:p>
            <a:pPr algn="l" eaLnBrk="1" hangingPunct="1"/>
            <a:r>
              <a:rPr lang="en-US" altLang="en-US" sz="1000">
                <a:solidFill>
                  <a:srgbClr val="5F5F5F"/>
                </a:solidFill>
                <a:latin typeface="Courier New" charset="0"/>
                <a:ea typeface="Courier New" charset="0"/>
                <a:cs typeface="Courier New" charset="0"/>
              </a:rPr>
              <a:t>9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10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static void</a:t>
            </a:r>
            <a:r>
              <a:rPr lang="en-US" altLang="en-US" sz="1000">
                <a:solidFill>
                  <a:srgbClr val="000000"/>
                </a:solidFill>
                <a:latin typeface="Courier New" charset="0"/>
                <a:ea typeface="Courier New" charset="0"/>
                <a:cs typeface="Courier New" charset="0"/>
              </a:rPr>
              <a:t> Main( </a:t>
            </a:r>
            <a:r>
              <a:rPr lang="en-US" altLang="en-US" sz="1000">
                <a:solidFill>
                  <a:srgbClr val="275AFF"/>
                </a:solidFill>
                <a:latin typeface="Courier New" charset="0"/>
                <a:ea typeface="Courier New" charset="0"/>
                <a:cs typeface="Courier New" charset="0"/>
              </a:rPr>
              <a:t>string</a:t>
            </a:r>
            <a:r>
              <a:rPr lang="en-US" altLang="en-US" sz="1000">
                <a:solidFill>
                  <a:srgbClr val="000000"/>
                </a:solidFill>
                <a:latin typeface="Courier New" charset="0"/>
                <a:ea typeface="Courier New" charset="0"/>
                <a:cs typeface="Courier New" charset="0"/>
              </a:rPr>
              <a:t>[] args )</a:t>
            </a:r>
          </a:p>
          <a:p>
            <a:pPr algn="l" eaLnBrk="1" hangingPunct="1"/>
            <a:r>
              <a:rPr lang="en-US" altLang="en-US" sz="1000">
                <a:solidFill>
                  <a:srgbClr val="5F5F5F"/>
                </a:solidFill>
                <a:latin typeface="Courier New" charset="0"/>
                <a:ea typeface="Courier New" charset="0"/>
                <a:cs typeface="Courier New" charset="0"/>
              </a:rPr>
              <a:t>11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12   </a:t>
            </a:r>
            <a:r>
              <a:rPr lang="en-US" altLang="en-US" sz="1000">
                <a:solidFill>
                  <a:srgbClr val="008000"/>
                </a:solidFill>
                <a:latin typeface="Courier New" charset="0"/>
                <a:ea typeface="Courier New" charset="0"/>
                <a:cs typeface="Courier New" charset="0"/>
              </a:rPr>
              <a:t>      // Create and name each thread. Use MessagePrinter's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13   </a:t>
            </a:r>
            <a:r>
              <a:rPr lang="en-US" altLang="en-US" sz="1000">
                <a:solidFill>
                  <a:srgbClr val="008000"/>
                </a:solidFill>
                <a:latin typeface="Courier New" charset="0"/>
                <a:ea typeface="Courier New" charset="0"/>
                <a:cs typeface="Courier New" charset="0"/>
              </a:rPr>
              <a:t>      // Print method as argument to ThreadStart delegate.</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14</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MessagePrinter printer1 =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MessagePrinter();</a:t>
            </a:r>
          </a:p>
          <a:p>
            <a:pPr algn="l" eaLnBrk="1" hangingPunct="1"/>
            <a:r>
              <a:rPr lang="en-US" altLang="en-US" sz="1000" u="sng">
                <a:solidFill>
                  <a:srgbClr val="5F5F5F"/>
                </a:solidFill>
                <a:latin typeface="Courier New" charset="0"/>
                <a:ea typeface="Courier New" charset="0"/>
                <a:cs typeface="Courier New" charset="0"/>
              </a:rPr>
              <a:t>15</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 thread1 = </a:t>
            </a:r>
          </a:p>
          <a:p>
            <a:pPr algn="l" eaLnBrk="1" hangingPunct="1"/>
            <a:r>
              <a:rPr lang="en-US" altLang="en-US" sz="1000" u="sng">
                <a:solidFill>
                  <a:srgbClr val="5F5F5F"/>
                </a:solidFill>
                <a:latin typeface="Courier New" charset="0"/>
                <a:ea typeface="Courier New" charset="0"/>
                <a:cs typeface="Courier New" charset="0"/>
              </a:rPr>
              <a:t>16</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 (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ThreadStart( printer1.Print ) );</a:t>
            </a:r>
          </a:p>
          <a:p>
            <a:pPr algn="l" eaLnBrk="1" hangingPunct="1"/>
            <a:r>
              <a:rPr lang="en-US" altLang="en-US" sz="1000" u="sng">
                <a:solidFill>
                  <a:srgbClr val="5F5F5F"/>
                </a:solidFill>
                <a:latin typeface="Courier New" charset="0"/>
                <a:ea typeface="Courier New" charset="0"/>
                <a:cs typeface="Courier New" charset="0"/>
              </a:rPr>
              <a:t>17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thread1.Name = </a:t>
            </a:r>
            <a:r>
              <a:rPr lang="en-US" altLang="en-US" sz="1000">
                <a:solidFill>
                  <a:srgbClr val="4DA6FF"/>
                </a:solidFill>
                <a:latin typeface="Courier New" charset="0"/>
                <a:ea typeface="Courier New" charset="0"/>
                <a:cs typeface="Courier New" charset="0"/>
              </a:rPr>
              <a:t>"thread1"</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18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MessagePrinter printer2 =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MessagePrinter();</a:t>
            </a:r>
          </a:p>
          <a:p>
            <a:pPr algn="l" eaLnBrk="1" hangingPunct="1"/>
            <a:r>
              <a:rPr lang="en-US" altLang="en-US" sz="1000" u="sng">
                <a:solidFill>
                  <a:srgbClr val="5F5F5F"/>
                </a:solidFill>
                <a:latin typeface="Courier New" charset="0"/>
                <a:ea typeface="Courier New" charset="0"/>
                <a:cs typeface="Courier New" charset="0"/>
              </a:rPr>
              <a:t>20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 thread2 = </a:t>
            </a:r>
          </a:p>
          <a:p>
            <a:pPr algn="l" eaLnBrk="1" hangingPunct="1"/>
            <a:r>
              <a:rPr lang="en-US" altLang="en-US" sz="1000" u="sng">
                <a:solidFill>
                  <a:srgbClr val="5F5F5F"/>
                </a:solidFill>
                <a:latin typeface="Courier New" charset="0"/>
                <a:ea typeface="Courier New" charset="0"/>
                <a:cs typeface="Courier New" charset="0"/>
              </a:rPr>
              <a:t>21</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 (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ThreadStart( printer2.Print ) );</a:t>
            </a:r>
          </a:p>
          <a:p>
            <a:pPr algn="l" eaLnBrk="1" hangingPunct="1"/>
            <a:r>
              <a:rPr lang="en-US" altLang="en-US" sz="1000" u="sng">
                <a:solidFill>
                  <a:srgbClr val="5F5F5F"/>
                </a:solidFill>
                <a:latin typeface="Courier New" charset="0"/>
                <a:ea typeface="Courier New" charset="0"/>
                <a:cs typeface="Courier New" charset="0"/>
              </a:rPr>
              <a:t>22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thread2.Name = </a:t>
            </a:r>
            <a:r>
              <a:rPr lang="en-US" altLang="en-US" sz="1000">
                <a:solidFill>
                  <a:srgbClr val="4DA6FF"/>
                </a:solidFill>
                <a:latin typeface="Courier New" charset="0"/>
                <a:ea typeface="Courier New" charset="0"/>
                <a:cs typeface="Courier New" charset="0"/>
              </a:rPr>
              <a:t>"thread2"</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23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24</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MessagePrinter printer3 =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MessagePrinter();</a:t>
            </a:r>
          </a:p>
          <a:p>
            <a:pPr algn="l" eaLnBrk="1" hangingPunct="1"/>
            <a:r>
              <a:rPr lang="en-US" altLang="en-US" sz="1000" u="sng">
                <a:solidFill>
                  <a:srgbClr val="5F5F5F"/>
                </a:solidFill>
                <a:latin typeface="Courier New" charset="0"/>
                <a:ea typeface="Courier New" charset="0"/>
                <a:cs typeface="Courier New" charset="0"/>
              </a:rPr>
              <a:t>25</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 thread3 = </a:t>
            </a:r>
          </a:p>
          <a:p>
            <a:pPr algn="l" eaLnBrk="1" hangingPunct="1"/>
            <a:r>
              <a:rPr lang="en-US" altLang="en-US" sz="1000" u="sng">
                <a:solidFill>
                  <a:srgbClr val="5F5F5F"/>
                </a:solidFill>
                <a:latin typeface="Courier New" charset="0"/>
                <a:ea typeface="Courier New" charset="0"/>
                <a:cs typeface="Courier New" charset="0"/>
              </a:rPr>
              <a:t>26</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 ( new ThreadStart( printer3.Print  ) );</a:t>
            </a:r>
          </a:p>
          <a:p>
            <a:pPr algn="l" eaLnBrk="1" hangingPunct="1"/>
            <a:r>
              <a:rPr lang="en-US" altLang="en-US" sz="1000" u="sng">
                <a:solidFill>
                  <a:srgbClr val="5F5F5F"/>
                </a:solidFill>
                <a:latin typeface="Courier New" charset="0"/>
                <a:ea typeface="Courier New" charset="0"/>
                <a:cs typeface="Courier New" charset="0"/>
              </a:rPr>
              <a:t>27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thread3.Name = </a:t>
            </a:r>
            <a:r>
              <a:rPr lang="en-US" altLang="en-US" sz="1000">
                <a:solidFill>
                  <a:srgbClr val="4DA6FF"/>
                </a:solidFill>
                <a:latin typeface="Courier New" charset="0"/>
                <a:ea typeface="Courier New" charset="0"/>
                <a:cs typeface="Courier New" charset="0"/>
              </a:rPr>
              <a:t>"thread3"</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28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29   </a:t>
            </a:r>
            <a:r>
              <a:rPr lang="en-US" altLang="en-US" sz="1000">
                <a:solidFill>
                  <a:srgbClr val="000000"/>
                </a:solidFill>
                <a:latin typeface="Courier New" charset="0"/>
                <a:ea typeface="Courier New" charset="0"/>
                <a:cs typeface="Courier New" charset="0"/>
              </a:rPr>
              <a:t>      Console.WriteLine( </a:t>
            </a:r>
            <a:r>
              <a:rPr lang="en-US" altLang="en-US" sz="1000">
                <a:solidFill>
                  <a:srgbClr val="4DA6FF"/>
                </a:solidFill>
                <a:latin typeface="Courier New" charset="0"/>
                <a:ea typeface="Courier New" charset="0"/>
                <a:cs typeface="Courier New" charset="0"/>
              </a:rPr>
              <a:t>"Starting threads"</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30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31   </a:t>
            </a:r>
            <a:r>
              <a:rPr lang="en-US" altLang="en-US" sz="1000">
                <a:solidFill>
                  <a:srgbClr val="008000"/>
                </a:solidFill>
                <a:latin typeface="Courier New" charset="0"/>
                <a:ea typeface="Courier New" charset="0"/>
                <a:cs typeface="Courier New" charset="0"/>
              </a:rPr>
              <a:t>      // call each thread's Start method to place each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32   </a:t>
            </a:r>
            <a:r>
              <a:rPr lang="en-US" altLang="en-US" sz="1000">
                <a:solidFill>
                  <a:srgbClr val="008000"/>
                </a:solidFill>
                <a:latin typeface="Courier New" charset="0"/>
                <a:ea typeface="Courier New" charset="0"/>
                <a:cs typeface="Courier New" charset="0"/>
              </a:rPr>
              <a:t>      // thread in Started state</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33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thread1.Start();</a:t>
            </a:r>
          </a:p>
          <a:p>
            <a:pPr algn="l" eaLnBrk="1" hangingPunct="1"/>
            <a:r>
              <a:rPr lang="en-US" altLang="en-US" sz="1000">
                <a:solidFill>
                  <a:srgbClr val="5F5F5F"/>
                </a:solidFill>
                <a:latin typeface="Courier New" charset="0"/>
                <a:ea typeface="Courier New" charset="0"/>
                <a:cs typeface="Courier New" charset="0"/>
              </a:rPr>
              <a:t>34   </a:t>
            </a:r>
            <a:r>
              <a:rPr lang="en-US" altLang="en-US" sz="1000">
                <a:solidFill>
                  <a:srgbClr val="000000"/>
                </a:solidFill>
                <a:latin typeface="Courier New" charset="0"/>
                <a:ea typeface="Courier New" charset="0"/>
                <a:cs typeface="Courier New" charset="0"/>
              </a:rPr>
              <a:t>      thread2.Start();</a:t>
            </a:r>
          </a:p>
          <a:p>
            <a:pPr algn="l" eaLnBrk="1" hangingPunct="1"/>
            <a:r>
              <a:rPr lang="en-US" altLang="en-US" sz="1000">
                <a:solidFill>
                  <a:srgbClr val="5F5F5F"/>
                </a:solidFill>
                <a:latin typeface="Courier New" charset="0"/>
                <a:ea typeface="Courier New" charset="0"/>
                <a:cs typeface="Courier New" charset="0"/>
              </a:rPr>
              <a:t>35   </a:t>
            </a:r>
            <a:r>
              <a:rPr lang="en-US" altLang="en-US" sz="1000">
                <a:solidFill>
                  <a:srgbClr val="000000"/>
                </a:solidFill>
                <a:latin typeface="Courier New" charset="0"/>
                <a:ea typeface="Courier New" charset="0"/>
                <a:cs typeface="Courier New" charset="0"/>
              </a:rPr>
              <a:t>      thread3.Start();</a:t>
            </a:r>
          </a:p>
        </p:txBody>
      </p:sp>
      <p:sp>
        <p:nvSpPr>
          <p:cNvPr id="3277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6F27DEF3-C4F9-E64A-B9E1-D22AF3F43116}" type="slidenum">
              <a:rPr lang="en-US" altLang="en-US" sz="1200">
                <a:solidFill>
                  <a:srgbClr val="898989"/>
                </a:solidFill>
              </a:rPr>
              <a:pPr>
                <a:spcBef>
                  <a:spcPct val="0"/>
                </a:spcBef>
                <a:buFontTx/>
                <a:buNone/>
              </a:pPr>
              <a:t>25</a:t>
            </a:fld>
            <a:endParaRPr lang="en-US" altLang="en-US" sz="1200">
              <a:solidFill>
                <a:srgbClr val="898989"/>
              </a:solidFill>
            </a:endParaRPr>
          </a:p>
        </p:txBody>
      </p:sp>
      <p:sp>
        <p:nvSpPr>
          <p:cNvPr id="32773" name="Text Box 4"/>
          <p:cNvSpPr txBox="1">
            <a:spLocks noChangeArrowheads="1"/>
          </p:cNvSpPr>
          <p:nvPr/>
        </p:nvSpPr>
        <p:spPr bwMode="auto">
          <a:xfrm>
            <a:off x="4648200" y="1600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endParaRPr lang="vi-VN" altLang="en-US" sz="1600">
              <a:latin typeface="Courier New" charset="0"/>
            </a:endParaRPr>
          </a:p>
        </p:txBody>
      </p:sp>
      <p:grpSp>
        <p:nvGrpSpPr>
          <p:cNvPr id="2" name="Group 8"/>
          <p:cNvGrpSpPr>
            <a:grpSpLocks/>
          </p:cNvGrpSpPr>
          <p:nvPr/>
        </p:nvGrpSpPr>
        <p:grpSpPr bwMode="auto">
          <a:xfrm>
            <a:off x="2895600" y="914400"/>
            <a:ext cx="4114800" cy="609600"/>
            <a:chOff x="1824" y="576"/>
            <a:chExt cx="2592" cy="384"/>
          </a:xfrm>
        </p:grpSpPr>
        <p:sp>
          <p:nvSpPr>
            <p:cNvPr id="32808" name="Text Box 6"/>
            <p:cNvSpPr txBox="1">
              <a:spLocks noChangeArrowheads="1"/>
            </p:cNvSpPr>
            <p:nvPr/>
          </p:nvSpPr>
          <p:spPr bwMode="auto">
            <a:xfrm>
              <a:off x="3360" y="576"/>
              <a:ext cx="1056"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Class that creates 3 new threads</a:t>
              </a:r>
            </a:p>
          </p:txBody>
        </p:sp>
        <p:sp>
          <p:nvSpPr>
            <p:cNvPr id="32809" name="Line 7"/>
            <p:cNvSpPr>
              <a:spLocks noChangeShapeType="1"/>
            </p:cNvSpPr>
            <p:nvPr/>
          </p:nvSpPr>
          <p:spPr bwMode="auto">
            <a:xfrm flipH="1">
              <a:off x="1824" y="864"/>
              <a:ext cx="153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15"/>
          <p:cNvGrpSpPr>
            <a:grpSpLocks/>
          </p:cNvGrpSpPr>
          <p:nvPr/>
        </p:nvGrpSpPr>
        <p:grpSpPr bwMode="auto">
          <a:xfrm>
            <a:off x="5257800" y="2133600"/>
            <a:ext cx="3429000" cy="2438400"/>
            <a:chOff x="3312" y="1344"/>
            <a:chExt cx="2160" cy="1536"/>
          </a:xfrm>
        </p:grpSpPr>
        <p:grpSp>
          <p:nvGrpSpPr>
            <p:cNvPr id="32802" name="Group 13"/>
            <p:cNvGrpSpPr>
              <a:grpSpLocks/>
            </p:cNvGrpSpPr>
            <p:nvPr/>
          </p:nvGrpSpPr>
          <p:grpSpPr bwMode="auto">
            <a:xfrm>
              <a:off x="3408" y="1344"/>
              <a:ext cx="2064" cy="912"/>
              <a:chOff x="3408" y="1344"/>
              <a:chExt cx="2064" cy="912"/>
            </a:xfrm>
          </p:grpSpPr>
          <p:grpSp>
            <p:nvGrpSpPr>
              <p:cNvPr id="32804" name="Group 11"/>
              <p:cNvGrpSpPr>
                <a:grpSpLocks/>
              </p:cNvGrpSpPr>
              <p:nvPr/>
            </p:nvGrpSpPr>
            <p:grpSpPr bwMode="auto">
              <a:xfrm>
                <a:off x="3408" y="1344"/>
                <a:ext cx="2064" cy="372"/>
                <a:chOff x="3408" y="1344"/>
                <a:chExt cx="2064" cy="372"/>
              </a:xfrm>
            </p:grpSpPr>
            <p:sp>
              <p:nvSpPr>
                <p:cNvPr id="32806" name="Text Box 9"/>
                <p:cNvSpPr txBox="1">
                  <a:spLocks noChangeArrowheads="1"/>
                </p:cNvSpPr>
                <p:nvPr/>
              </p:nvSpPr>
              <p:spPr bwMode="auto">
                <a:xfrm>
                  <a:off x="4128" y="1344"/>
                  <a:ext cx="1344"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MessagePrinter objects</a:t>
                  </a:r>
                </a:p>
              </p:txBody>
            </p:sp>
            <p:sp>
              <p:nvSpPr>
                <p:cNvPr id="32807" name="Line 10"/>
                <p:cNvSpPr>
                  <a:spLocks noChangeShapeType="1"/>
                </p:cNvSpPr>
                <p:nvPr/>
              </p:nvSpPr>
              <p:spPr bwMode="auto">
                <a:xfrm flipH="1">
                  <a:off x="3408" y="1603"/>
                  <a:ext cx="720" cy="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32805" name="Line 12"/>
              <p:cNvSpPr>
                <a:spLocks noChangeShapeType="1"/>
              </p:cNvSpPr>
              <p:nvPr/>
            </p:nvSpPr>
            <p:spPr bwMode="auto">
              <a:xfrm flipH="1">
                <a:off x="3408" y="1728"/>
                <a:ext cx="768"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32803" name="Line 14"/>
            <p:cNvSpPr>
              <a:spLocks noChangeShapeType="1"/>
            </p:cNvSpPr>
            <p:nvPr/>
          </p:nvSpPr>
          <p:spPr bwMode="auto">
            <a:xfrm flipH="1">
              <a:off x="3312" y="1728"/>
              <a:ext cx="1008"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20"/>
          <p:cNvGrpSpPr>
            <a:grpSpLocks/>
          </p:cNvGrpSpPr>
          <p:nvPr/>
        </p:nvGrpSpPr>
        <p:grpSpPr bwMode="auto">
          <a:xfrm>
            <a:off x="2819400" y="3200400"/>
            <a:ext cx="5638800" cy="1676400"/>
            <a:chOff x="1776" y="2016"/>
            <a:chExt cx="3552" cy="1056"/>
          </a:xfrm>
        </p:grpSpPr>
        <p:sp>
          <p:nvSpPr>
            <p:cNvPr id="32798" name="Text Box 16"/>
            <p:cNvSpPr txBox="1">
              <a:spLocks noChangeArrowheads="1"/>
            </p:cNvSpPr>
            <p:nvPr/>
          </p:nvSpPr>
          <p:spPr bwMode="auto">
            <a:xfrm>
              <a:off x="3696" y="2160"/>
              <a:ext cx="163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and initialize threads</a:t>
              </a:r>
            </a:p>
          </p:txBody>
        </p:sp>
        <p:sp>
          <p:nvSpPr>
            <p:cNvPr id="32799" name="Line 17"/>
            <p:cNvSpPr>
              <a:spLocks noChangeShapeType="1"/>
            </p:cNvSpPr>
            <p:nvPr/>
          </p:nvSpPr>
          <p:spPr bwMode="auto">
            <a:xfrm flipH="1" flipV="1">
              <a:off x="2304" y="2016"/>
              <a:ext cx="13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2800" name="Line 18"/>
            <p:cNvSpPr>
              <a:spLocks noChangeShapeType="1"/>
            </p:cNvSpPr>
            <p:nvPr/>
          </p:nvSpPr>
          <p:spPr bwMode="auto">
            <a:xfrm flipH="1">
              <a:off x="1776" y="2352"/>
              <a:ext cx="1920"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2801" name="Line 19"/>
            <p:cNvSpPr>
              <a:spLocks noChangeShapeType="1"/>
            </p:cNvSpPr>
            <p:nvPr/>
          </p:nvSpPr>
          <p:spPr bwMode="auto">
            <a:xfrm flipH="1">
              <a:off x="3312" y="2400"/>
              <a:ext cx="528"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7"/>
          <p:cNvGrpSpPr>
            <a:grpSpLocks/>
          </p:cNvGrpSpPr>
          <p:nvPr/>
        </p:nvGrpSpPr>
        <p:grpSpPr bwMode="auto">
          <a:xfrm>
            <a:off x="3124200" y="3352800"/>
            <a:ext cx="5181600" cy="1752600"/>
            <a:chOff x="1968" y="2112"/>
            <a:chExt cx="3264" cy="1104"/>
          </a:xfrm>
        </p:grpSpPr>
        <p:grpSp>
          <p:nvGrpSpPr>
            <p:cNvPr id="32792" name="Group 25"/>
            <p:cNvGrpSpPr>
              <a:grpSpLocks/>
            </p:cNvGrpSpPr>
            <p:nvPr/>
          </p:nvGrpSpPr>
          <p:grpSpPr bwMode="auto">
            <a:xfrm>
              <a:off x="1968" y="2112"/>
              <a:ext cx="3264" cy="650"/>
              <a:chOff x="1968" y="2112"/>
              <a:chExt cx="3264" cy="650"/>
            </a:xfrm>
          </p:grpSpPr>
          <p:sp>
            <p:nvSpPr>
              <p:cNvPr id="32794" name="Line 22"/>
              <p:cNvSpPr>
                <a:spLocks noChangeShapeType="1"/>
              </p:cNvSpPr>
              <p:nvPr/>
            </p:nvSpPr>
            <p:spPr bwMode="auto">
              <a:xfrm flipH="1" flipV="1">
                <a:off x="1968" y="2112"/>
                <a:ext cx="2016"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nvGrpSpPr>
              <p:cNvPr id="32795" name="Group 24"/>
              <p:cNvGrpSpPr>
                <a:grpSpLocks/>
              </p:cNvGrpSpPr>
              <p:nvPr/>
            </p:nvGrpSpPr>
            <p:grpSpPr bwMode="auto">
              <a:xfrm>
                <a:off x="2208" y="2544"/>
                <a:ext cx="3024" cy="218"/>
                <a:chOff x="2208" y="2544"/>
                <a:chExt cx="3024" cy="218"/>
              </a:xfrm>
            </p:grpSpPr>
            <p:sp>
              <p:nvSpPr>
                <p:cNvPr id="32796" name="Text Box 21"/>
                <p:cNvSpPr txBox="1">
                  <a:spLocks noChangeArrowheads="1"/>
                </p:cNvSpPr>
                <p:nvPr/>
              </p:nvSpPr>
              <p:spPr bwMode="auto">
                <a:xfrm>
                  <a:off x="3984" y="2544"/>
                  <a:ext cx="1248"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thread’s name</a:t>
                  </a:r>
                </a:p>
              </p:txBody>
            </p:sp>
            <p:sp>
              <p:nvSpPr>
                <p:cNvPr id="32797" name="Line 23"/>
                <p:cNvSpPr>
                  <a:spLocks noChangeShapeType="1"/>
                </p:cNvSpPr>
                <p:nvPr/>
              </p:nvSpPr>
              <p:spPr bwMode="auto">
                <a:xfrm flipH="1" flipV="1">
                  <a:off x="2208" y="2640"/>
                  <a:ext cx="1776"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sp>
          <p:nvSpPr>
            <p:cNvPr id="32793" name="Line 26"/>
            <p:cNvSpPr>
              <a:spLocks noChangeShapeType="1"/>
            </p:cNvSpPr>
            <p:nvPr/>
          </p:nvSpPr>
          <p:spPr bwMode="auto">
            <a:xfrm flipH="1">
              <a:off x="2304" y="2736"/>
              <a:ext cx="168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10" name="Group 35"/>
          <p:cNvGrpSpPr>
            <a:grpSpLocks/>
          </p:cNvGrpSpPr>
          <p:nvPr/>
        </p:nvGrpSpPr>
        <p:grpSpPr bwMode="auto">
          <a:xfrm>
            <a:off x="4343400" y="3200400"/>
            <a:ext cx="3657600" cy="1676400"/>
            <a:chOff x="2736" y="2016"/>
            <a:chExt cx="2304" cy="1056"/>
          </a:xfrm>
        </p:grpSpPr>
        <p:grpSp>
          <p:nvGrpSpPr>
            <p:cNvPr id="32786" name="Group 33"/>
            <p:cNvGrpSpPr>
              <a:grpSpLocks/>
            </p:cNvGrpSpPr>
            <p:nvPr/>
          </p:nvGrpSpPr>
          <p:grpSpPr bwMode="auto">
            <a:xfrm>
              <a:off x="2736" y="2016"/>
              <a:ext cx="2304" cy="986"/>
              <a:chOff x="2736" y="2016"/>
              <a:chExt cx="2304" cy="986"/>
            </a:xfrm>
          </p:grpSpPr>
          <p:grpSp>
            <p:nvGrpSpPr>
              <p:cNvPr id="32788" name="Group 31"/>
              <p:cNvGrpSpPr>
                <a:grpSpLocks/>
              </p:cNvGrpSpPr>
              <p:nvPr/>
            </p:nvGrpSpPr>
            <p:grpSpPr bwMode="auto">
              <a:xfrm>
                <a:off x="2736" y="2016"/>
                <a:ext cx="2304" cy="986"/>
                <a:chOff x="2736" y="2016"/>
                <a:chExt cx="2304" cy="986"/>
              </a:xfrm>
            </p:grpSpPr>
            <p:sp>
              <p:nvSpPr>
                <p:cNvPr id="32790" name="Text Box 29"/>
                <p:cNvSpPr txBox="1">
                  <a:spLocks noChangeArrowheads="1"/>
                </p:cNvSpPr>
                <p:nvPr/>
              </p:nvSpPr>
              <p:spPr bwMode="auto">
                <a:xfrm>
                  <a:off x="3840" y="2784"/>
                  <a:ext cx="120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Thread delegates</a:t>
                  </a:r>
                </a:p>
              </p:txBody>
            </p:sp>
            <p:sp>
              <p:nvSpPr>
                <p:cNvPr id="32791" name="Line 30"/>
                <p:cNvSpPr>
                  <a:spLocks noChangeShapeType="1"/>
                </p:cNvSpPr>
                <p:nvPr/>
              </p:nvSpPr>
              <p:spPr bwMode="auto">
                <a:xfrm flipH="1" flipV="1">
                  <a:off x="2736" y="2016"/>
                  <a:ext cx="1104" cy="7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32789" name="Line 32"/>
              <p:cNvSpPr>
                <a:spLocks noChangeShapeType="1"/>
              </p:cNvSpPr>
              <p:nvPr/>
            </p:nvSpPr>
            <p:spPr bwMode="auto">
              <a:xfrm flipH="1" flipV="1">
                <a:off x="2832" y="2592"/>
                <a:ext cx="100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32787" name="Line 34"/>
            <p:cNvSpPr>
              <a:spLocks noChangeShapeType="1"/>
            </p:cNvSpPr>
            <p:nvPr/>
          </p:nvSpPr>
          <p:spPr bwMode="auto">
            <a:xfrm flipH="1">
              <a:off x="3600" y="2976"/>
              <a:ext cx="24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13" name="Group 43"/>
          <p:cNvGrpSpPr>
            <a:grpSpLocks/>
          </p:cNvGrpSpPr>
          <p:nvPr/>
        </p:nvGrpSpPr>
        <p:grpSpPr bwMode="auto">
          <a:xfrm>
            <a:off x="2667000" y="6096000"/>
            <a:ext cx="2438400" cy="533400"/>
            <a:chOff x="1680" y="3840"/>
            <a:chExt cx="1536" cy="336"/>
          </a:xfrm>
        </p:grpSpPr>
        <p:grpSp>
          <p:nvGrpSpPr>
            <p:cNvPr id="32780" name="Group 41"/>
            <p:cNvGrpSpPr>
              <a:grpSpLocks/>
            </p:cNvGrpSpPr>
            <p:nvPr/>
          </p:nvGrpSpPr>
          <p:grpSpPr bwMode="auto">
            <a:xfrm>
              <a:off x="1680" y="3840"/>
              <a:ext cx="1536" cy="240"/>
              <a:chOff x="1680" y="3840"/>
              <a:chExt cx="1536" cy="240"/>
            </a:xfrm>
          </p:grpSpPr>
          <p:grpSp>
            <p:nvGrpSpPr>
              <p:cNvPr id="32782" name="Group 39"/>
              <p:cNvGrpSpPr>
                <a:grpSpLocks/>
              </p:cNvGrpSpPr>
              <p:nvPr/>
            </p:nvGrpSpPr>
            <p:grpSpPr bwMode="auto">
              <a:xfrm>
                <a:off x="1728" y="3840"/>
                <a:ext cx="1488" cy="218"/>
                <a:chOff x="1728" y="3840"/>
                <a:chExt cx="1488" cy="218"/>
              </a:xfrm>
            </p:grpSpPr>
            <p:sp>
              <p:nvSpPr>
                <p:cNvPr id="32784" name="Text Box 37"/>
                <p:cNvSpPr txBox="1">
                  <a:spLocks noChangeArrowheads="1"/>
                </p:cNvSpPr>
                <p:nvPr/>
              </p:nvSpPr>
              <p:spPr bwMode="auto">
                <a:xfrm>
                  <a:off x="2304" y="3840"/>
                  <a:ext cx="91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Start threads</a:t>
                  </a:r>
                </a:p>
              </p:txBody>
            </p:sp>
            <p:sp>
              <p:nvSpPr>
                <p:cNvPr id="32785" name="Line 38"/>
                <p:cNvSpPr>
                  <a:spLocks noChangeShapeType="1"/>
                </p:cNvSpPr>
                <p:nvPr/>
              </p:nvSpPr>
              <p:spPr bwMode="auto">
                <a:xfrm flipH="1">
                  <a:off x="1728" y="3936"/>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32783" name="Line 40"/>
              <p:cNvSpPr>
                <a:spLocks noChangeShapeType="1"/>
              </p:cNvSpPr>
              <p:nvPr/>
            </p:nvSpPr>
            <p:spPr bwMode="auto">
              <a:xfrm flipH="1">
                <a:off x="1680" y="3984"/>
                <a:ext cx="624"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32781" name="Line 42"/>
            <p:cNvSpPr>
              <a:spLocks noChangeShapeType="1"/>
            </p:cNvSpPr>
            <p:nvPr/>
          </p:nvSpPr>
          <p:spPr bwMode="auto">
            <a:xfrm flipH="1">
              <a:off x="1728" y="4032"/>
              <a:ext cx="57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2" name="Rectangle 2"/>
          <p:cNvSpPr>
            <a:spLocks noGrp="1" noChangeArrowheads="1"/>
          </p:cNvSpPr>
          <p:nvPr>
            <p:ph type="ctrTitle"/>
          </p:nvPr>
        </p:nvSpPr>
        <p:spPr>
          <a:xfrm>
            <a:off x="5943600" y="0"/>
            <a:ext cx="3200400" cy="381000"/>
          </a:xfrm>
        </p:spPr>
        <p:txBody>
          <a:bodyPr rtlCol="0">
            <a:normAutofit fontScale="90000"/>
          </a:bodyPr>
          <a:lstStyle/>
          <a:p>
            <a:pPr eaLnBrk="1" fontAlgn="auto" hangingPunct="1">
              <a:spcAft>
                <a:spcPts val="0"/>
              </a:spcAft>
              <a:defRPr/>
            </a:pPr>
            <a:r>
              <a:rPr lang="en-US" sz="2400">
                <a:latin typeface="Courier New" pitchFamily="49" charset="0"/>
                <a:ea typeface="+mj-ea"/>
              </a:rPr>
              <a:t>ThreadTester.cs</a:t>
            </a:r>
          </a:p>
        </p:txBody>
      </p:sp>
      <p:sp>
        <p:nvSpPr>
          <p:cNvPr id="12292" name="Rectangle 3"/>
          <p:cNvSpPr>
            <a:spLocks noGrp="1" noChangeArrowheads="1"/>
          </p:cNvSpPr>
          <p:nvPr>
            <p:ph type="subTitle" idx="1"/>
          </p:nvPr>
        </p:nvSpPr>
        <p:spPr>
          <a:xfrm>
            <a:off x="0" y="228600"/>
            <a:ext cx="6934200" cy="64008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36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37   </a:t>
            </a:r>
            <a:r>
              <a:rPr lang="en-US" altLang="en-US" sz="1000">
                <a:solidFill>
                  <a:srgbClr val="000000"/>
                </a:solidFill>
                <a:latin typeface="Courier New" charset="0"/>
                <a:ea typeface="Courier New" charset="0"/>
                <a:cs typeface="Courier New" charset="0"/>
              </a:rPr>
              <a:t>      Console.WriteLine( </a:t>
            </a:r>
            <a:r>
              <a:rPr lang="en-US" altLang="en-US" sz="1000">
                <a:solidFill>
                  <a:srgbClr val="4DA6FF"/>
                </a:solidFill>
                <a:latin typeface="Courier New" charset="0"/>
                <a:ea typeface="Courier New" charset="0"/>
                <a:cs typeface="Courier New" charset="0"/>
              </a:rPr>
              <a:t>"Threads started\n"</a:t>
            </a:r>
            <a:r>
              <a:rPr lang="en-US" altLang="en-US" sz="1000">
                <a:solidFill>
                  <a:srgbClr val="000000"/>
                </a:solidFill>
                <a:latin typeface="Courier New" charset="0"/>
                <a:ea typeface="Courier New" charset="0"/>
                <a:cs typeface="Courier New" charset="0"/>
              </a:rPr>
              <a:t> ); </a:t>
            </a:r>
          </a:p>
          <a:p>
            <a:pPr algn="l" eaLnBrk="1" hangingPunct="1"/>
            <a:r>
              <a:rPr lang="en-US" altLang="en-US" sz="1000">
                <a:solidFill>
                  <a:srgbClr val="5F5F5F"/>
                </a:solidFill>
                <a:latin typeface="Courier New" charset="0"/>
                <a:ea typeface="Courier New" charset="0"/>
                <a:cs typeface="Courier New" charset="0"/>
              </a:rPr>
              <a:t>38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39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method Main</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40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41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end class ThreadTester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42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43   </a:t>
            </a:r>
            <a:r>
              <a:rPr lang="en-US" altLang="en-US" sz="1000">
                <a:solidFill>
                  <a:srgbClr val="008000"/>
                </a:solidFill>
                <a:latin typeface="Courier New" charset="0"/>
                <a:ea typeface="Courier New" charset="0"/>
                <a:cs typeface="Courier New" charset="0"/>
              </a:rPr>
              <a:t>// Print method of this class used to control threads</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44</a:t>
            </a:r>
            <a:r>
              <a:rPr lang="en-US" altLang="en-US" sz="1000">
                <a:solidFill>
                  <a:srgbClr val="5F5F5F"/>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class</a:t>
            </a:r>
            <a:r>
              <a:rPr lang="en-US" altLang="en-US" sz="1000">
                <a:solidFill>
                  <a:srgbClr val="000000"/>
                </a:solidFill>
                <a:latin typeface="Courier New" charset="0"/>
                <a:ea typeface="Courier New" charset="0"/>
                <a:cs typeface="Courier New" charset="0"/>
              </a:rPr>
              <a:t> MessagePrinter </a:t>
            </a:r>
          </a:p>
          <a:p>
            <a:pPr algn="l" eaLnBrk="1" hangingPunct="1"/>
            <a:r>
              <a:rPr lang="en-US" altLang="en-US" sz="1000">
                <a:solidFill>
                  <a:srgbClr val="5F5F5F"/>
                </a:solidFill>
                <a:latin typeface="Courier New" charset="0"/>
                <a:ea typeface="Courier New" charset="0"/>
                <a:cs typeface="Courier New" charset="0"/>
              </a:rPr>
              <a:t>45   </a:t>
            </a:r>
            <a:r>
              <a:rPr lang="en-US" altLang="en-US" sz="1000">
                <a:solidFill>
                  <a:srgbClr val="000000"/>
                </a:solidFill>
                <a:latin typeface="Courier New" charset="0"/>
                <a:ea typeface="Courier New" charset="0"/>
                <a:cs typeface="Courier New" charset="0"/>
              </a:rPr>
              <a:t>{</a:t>
            </a:r>
          </a:p>
          <a:p>
            <a:pPr algn="l" eaLnBrk="1" hangingPunct="1"/>
            <a:r>
              <a:rPr lang="en-US" altLang="en-US" sz="1000" u="sng">
                <a:solidFill>
                  <a:srgbClr val="5F5F5F"/>
                </a:solidFill>
                <a:latin typeface="Courier New" charset="0"/>
                <a:ea typeface="Courier New" charset="0"/>
                <a:cs typeface="Courier New" charset="0"/>
              </a:rPr>
              <a:t>46</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 int</a:t>
            </a:r>
            <a:r>
              <a:rPr lang="en-US" altLang="en-US" sz="1000">
                <a:solidFill>
                  <a:srgbClr val="000000"/>
                </a:solidFill>
                <a:latin typeface="Courier New" charset="0"/>
                <a:ea typeface="Courier New" charset="0"/>
                <a:cs typeface="Courier New" charset="0"/>
              </a:rPr>
              <a:t> sleepTime;</a:t>
            </a:r>
          </a:p>
          <a:p>
            <a:pPr algn="l" eaLnBrk="1" hangingPunct="1"/>
            <a:r>
              <a:rPr lang="en-US" altLang="en-US" sz="1000">
                <a:solidFill>
                  <a:srgbClr val="5F5F5F"/>
                </a:solidFill>
                <a:latin typeface="Courier New" charset="0"/>
                <a:ea typeface="Courier New" charset="0"/>
                <a:cs typeface="Courier New" charset="0"/>
              </a:rPr>
              <a:t>47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 static</a:t>
            </a:r>
            <a:r>
              <a:rPr lang="en-US" altLang="en-US" sz="1000">
                <a:solidFill>
                  <a:srgbClr val="000000"/>
                </a:solidFill>
                <a:latin typeface="Courier New" charset="0"/>
                <a:ea typeface="Courier New" charset="0"/>
                <a:cs typeface="Courier New" charset="0"/>
              </a:rPr>
              <a:t> Random random =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Random();</a:t>
            </a:r>
          </a:p>
          <a:p>
            <a:pPr algn="l" eaLnBrk="1" hangingPunct="1"/>
            <a:r>
              <a:rPr lang="en-US" altLang="en-US" sz="1000">
                <a:solidFill>
                  <a:srgbClr val="5F5F5F"/>
                </a:solidFill>
                <a:latin typeface="Courier New" charset="0"/>
                <a:ea typeface="Courier New" charset="0"/>
                <a:cs typeface="Courier New" charset="0"/>
              </a:rPr>
              <a:t>48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49   </a:t>
            </a:r>
            <a:r>
              <a:rPr lang="en-US" altLang="en-US" sz="1000">
                <a:solidFill>
                  <a:srgbClr val="008000"/>
                </a:solidFill>
                <a:latin typeface="Courier New" charset="0"/>
                <a:ea typeface="Courier New" charset="0"/>
                <a:cs typeface="Courier New" charset="0"/>
              </a:rPr>
              <a:t>   // constructor to initialize a MessagePrinter object</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50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a:t>
            </a:r>
            <a:r>
              <a:rPr lang="en-US" altLang="en-US" sz="1000">
                <a:solidFill>
                  <a:srgbClr val="000000"/>
                </a:solidFill>
                <a:latin typeface="Courier New" charset="0"/>
                <a:ea typeface="Courier New" charset="0"/>
                <a:cs typeface="Courier New" charset="0"/>
              </a:rPr>
              <a:t> MessagePrinter()</a:t>
            </a:r>
          </a:p>
          <a:p>
            <a:pPr algn="l" eaLnBrk="1" hangingPunct="1"/>
            <a:r>
              <a:rPr lang="en-US" altLang="en-US" sz="1000">
                <a:solidFill>
                  <a:srgbClr val="5F5F5F"/>
                </a:solidFill>
                <a:latin typeface="Courier New" charset="0"/>
                <a:ea typeface="Courier New" charset="0"/>
                <a:cs typeface="Courier New" charset="0"/>
              </a:rPr>
              <a:t>51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52   </a:t>
            </a:r>
            <a:r>
              <a:rPr lang="en-US" altLang="en-US" sz="1000">
                <a:solidFill>
                  <a:srgbClr val="008000"/>
                </a:solidFill>
                <a:latin typeface="Courier New" charset="0"/>
                <a:ea typeface="Courier New" charset="0"/>
                <a:cs typeface="Courier New" charset="0"/>
              </a:rPr>
              <a:t>      // pick random sleep time between 0 and 5 seconds</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53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sleepTime = random.Next( </a:t>
            </a:r>
            <a:r>
              <a:rPr lang="en-US" altLang="en-US" sz="1000">
                <a:solidFill>
                  <a:srgbClr val="4DA6FF"/>
                </a:solidFill>
                <a:latin typeface="Courier New" charset="0"/>
                <a:ea typeface="Courier New" charset="0"/>
                <a:cs typeface="Courier New" charset="0"/>
              </a:rPr>
              <a:t>5001</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54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55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56   </a:t>
            </a:r>
            <a:r>
              <a:rPr lang="en-US" altLang="en-US" sz="1000">
                <a:solidFill>
                  <a:srgbClr val="008000"/>
                </a:solidFill>
                <a:latin typeface="Courier New" charset="0"/>
                <a:ea typeface="Courier New" charset="0"/>
                <a:cs typeface="Courier New" charset="0"/>
              </a:rPr>
              <a:t>   // method Print controls thread that prints messages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57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void</a:t>
            </a:r>
            <a:r>
              <a:rPr lang="en-US" altLang="en-US" sz="1000">
                <a:solidFill>
                  <a:srgbClr val="000000"/>
                </a:solidFill>
                <a:latin typeface="Courier New" charset="0"/>
                <a:ea typeface="Courier New" charset="0"/>
                <a:cs typeface="Courier New" charset="0"/>
              </a:rPr>
              <a:t> Print() </a:t>
            </a:r>
          </a:p>
          <a:p>
            <a:pPr algn="l" eaLnBrk="1" hangingPunct="1"/>
            <a:r>
              <a:rPr lang="en-US" altLang="en-US" sz="1000">
                <a:solidFill>
                  <a:srgbClr val="5F5F5F"/>
                </a:solidFill>
                <a:latin typeface="Courier New" charset="0"/>
                <a:ea typeface="Courier New" charset="0"/>
                <a:cs typeface="Courier New" charset="0"/>
              </a:rPr>
              <a:t>58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59   </a:t>
            </a:r>
            <a:r>
              <a:rPr lang="en-US" altLang="en-US" sz="1000">
                <a:solidFill>
                  <a:srgbClr val="008000"/>
                </a:solidFill>
                <a:latin typeface="Courier New" charset="0"/>
                <a:ea typeface="Courier New" charset="0"/>
                <a:cs typeface="Courier New" charset="0"/>
              </a:rPr>
              <a:t>      // obtain reference to currently executing thread</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60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 current = Thread.CurrentThread; </a:t>
            </a:r>
          </a:p>
          <a:p>
            <a:pPr algn="l" eaLnBrk="1" hangingPunct="1"/>
            <a:r>
              <a:rPr lang="en-US" altLang="en-US" sz="1000">
                <a:solidFill>
                  <a:srgbClr val="5F5F5F"/>
                </a:solidFill>
                <a:latin typeface="Courier New" charset="0"/>
                <a:ea typeface="Courier New" charset="0"/>
                <a:cs typeface="Courier New" charset="0"/>
              </a:rPr>
              <a:t>61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62   </a:t>
            </a:r>
            <a:r>
              <a:rPr lang="en-US" altLang="en-US" sz="1000">
                <a:solidFill>
                  <a:srgbClr val="008000"/>
                </a:solidFill>
                <a:latin typeface="Courier New" charset="0"/>
                <a:ea typeface="Courier New" charset="0"/>
                <a:cs typeface="Courier New" charset="0"/>
              </a:rPr>
              <a:t>      // put thread to sleep for sleepTime amount of time</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63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Console.WriteLine( </a:t>
            </a:r>
          </a:p>
          <a:p>
            <a:pPr algn="l" eaLnBrk="1" hangingPunct="1"/>
            <a:r>
              <a:rPr lang="en-US" altLang="en-US" sz="1000">
                <a:solidFill>
                  <a:srgbClr val="5F5F5F"/>
                </a:solidFill>
                <a:latin typeface="Courier New" charset="0"/>
                <a:ea typeface="Courier New" charset="0"/>
                <a:cs typeface="Courier New" charset="0"/>
              </a:rPr>
              <a:t>64   </a:t>
            </a:r>
            <a:r>
              <a:rPr lang="en-US" altLang="en-US" sz="1000">
                <a:solidFill>
                  <a:srgbClr val="000000"/>
                </a:solidFill>
                <a:latin typeface="Courier New" charset="0"/>
                <a:ea typeface="Courier New" charset="0"/>
                <a:cs typeface="Courier New" charset="0"/>
              </a:rPr>
              <a:t>         current.Name + </a:t>
            </a:r>
            <a:r>
              <a:rPr lang="en-US" altLang="en-US" sz="1000">
                <a:solidFill>
                  <a:srgbClr val="4DA6FF"/>
                </a:solidFill>
                <a:latin typeface="Courier New" charset="0"/>
                <a:ea typeface="Courier New" charset="0"/>
                <a:cs typeface="Courier New" charset="0"/>
              </a:rPr>
              <a:t>" going to sleep for "</a:t>
            </a:r>
            <a:r>
              <a:rPr lang="en-US" altLang="en-US" sz="1000">
                <a:solidFill>
                  <a:srgbClr val="000000"/>
                </a:solidFill>
                <a:latin typeface="Courier New" charset="0"/>
                <a:ea typeface="Courier New" charset="0"/>
                <a:cs typeface="Courier New" charset="0"/>
              </a:rPr>
              <a:t> + sleepTime );</a:t>
            </a:r>
          </a:p>
          <a:p>
            <a:pPr algn="l" eaLnBrk="1" hangingPunct="1"/>
            <a:r>
              <a:rPr lang="en-US" altLang="en-US" sz="1000">
                <a:solidFill>
                  <a:srgbClr val="5F5F5F"/>
                </a:solidFill>
                <a:latin typeface="Courier New" charset="0"/>
                <a:ea typeface="Courier New" charset="0"/>
                <a:cs typeface="Courier New" charset="0"/>
              </a:rPr>
              <a:t>65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66</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Thread.Sleep ( sleepTime );</a:t>
            </a:r>
          </a:p>
          <a:p>
            <a:pPr algn="l" eaLnBrk="1" hangingPunct="1"/>
            <a:r>
              <a:rPr lang="en-US" altLang="en-US" sz="1000">
                <a:solidFill>
                  <a:srgbClr val="5F5F5F"/>
                </a:solidFill>
                <a:latin typeface="Courier New" charset="0"/>
                <a:ea typeface="Courier New" charset="0"/>
                <a:cs typeface="Courier New" charset="0"/>
              </a:rPr>
              <a:t>67   </a:t>
            </a:r>
          </a:p>
        </p:txBody>
      </p:sp>
      <p:sp>
        <p:nvSpPr>
          <p:cNvPr id="3379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A033C241-7DFB-7C46-819B-49CEB80EA51F}" type="slidenum">
              <a:rPr lang="en-US" altLang="en-US" sz="1200">
                <a:solidFill>
                  <a:srgbClr val="898989"/>
                </a:solidFill>
              </a:rPr>
              <a:pPr>
                <a:spcBef>
                  <a:spcPct val="0"/>
                </a:spcBef>
                <a:buFontTx/>
                <a:buNone/>
              </a:pPr>
              <a:t>26</a:t>
            </a:fld>
            <a:endParaRPr lang="en-US" altLang="en-US" sz="1200">
              <a:solidFill>
                <a:srgbClr val="898989"/>
              </a:solidFill>
            </a:endParaRPr>
          </a:p>
        </p:txBody>
      </p:sp>
      <p:grpSp>
        <p:nvGrpSpPr>
          <p:cNvPr id="2" name="Group 7"/>
          <p:cNvGrpSpPr>
            <a:grpSpLocks/>
          </p:cNvGrpSpPr>
          <p:nvPr/>
        </p:nvGrpSpPr>
        <p:grpSpPr bwMode="auto">
          <a:xfrm>
            <a:off x="2209800" y="1447800"/>
            <a:ext cx="6400800" cy="590550"/>
            <a:chOff x="624" y="912"/>
            <a:chExt cx="4032" cy="372"/>
          </a:xfrm>
        </p:grpSpPr>
        <p:sp>
          <p:nvSpPr>
            <p:cNvPr id="33819" name="Text Box 5"/>
            <p:cNvSpPr txBox="1">
              <a:spLocks noChangeArrowheads="1"/>
            </p:cNvSpPr>
            <p:nvPr/>
          </p:nvSpPr>
          <p:spPr bwMode="auto">
            <a:xfrm>
              <a:off x="3648" y="912"/>
              <a:ext cx="1008"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Class to define action of threads</a:t>
              </a:r>
            </a:p>
          </p:txBody>
        </p:sp>
        <p:sp>
          <p:nvSpPr>
            <p:cNvPr id="33820" name="Line 6"/>
            <p:cNvSpPr>
              <a:spLocks noChangeShapeType="1"/>
            </p:cNvSpPr>
            <p:nvPr/>
          </p:nvSpPr>
          <p:spPr bwMode="auto">
            <a:xfrm flipH="1" flipV="1">
              <a:off x="624" y="1200"/>
              <a:ext cx="3024"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10"/>
          <p:cNvGrpSpPr>
            <a:grpSpLocks/>
          </p:cNvGrpSpPr>
          <p:nvPr/>
        </p:nvGrpSpPr>
        <p:grpSpPr bwMode="auto">
          <a:xfrm>
            <a:off x="3124200" y="1752600"/>
            <a:ext cx="3200400" cy="590550"/>
            <a:chOff x="2688" y="1920"/>
            <a:chExt cx="2016" cy="372"/>
          </a:xfrm>
        </p:grpSpPr>
        <p:sp>
          <p:nvSpPr>
            <p:cNvPr id="33817" name="Text Box 8"/>
            <p:cNvSpPr txBox="1">
              <a:spLocks noChangeArrowheads="1"/>
            </p:cNvSpPr>
            <p:nvPr/>
          </p:nvSpPr>
          <p:spPr bwMode="auto">
            <a:xfrm>
              <a:off x="3744" y="1920"/>
              <a:ext cx="960"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Random sleep time for thread</a:t>
              </a:r>
            </a:p>
          </p:txBody>
        </p:sp>
        <p:sp>
          <p:nvSpPr>
            <p:cNvPr id="33818" name="Line 9"/>
            <p:cNvSpPr>
              <a:spLocks noChangeShapeType="1"/>
            </p:cNvSpPr>
            <p:nvPr/>
          </p:nvSpPr>
          <p:spPr bwMode="auto">
            <a:xfrm flipH="1" flipV="1">
              <a:off x="2688" y="2160"/>
              <a:ext cx="1056"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3"/>
          <p:cNvGrpSpPr>
            <a:grpSpLocks/>
          </p:cNvGrpSpPr>
          <p:nvPr/>
        </p:nvGrpSpPr>
        <p:grpSpPr bwMode="auto">
          <a:xfrm>
            <a:off x="3200400" y="2590800"/>
            <a:ext cx="4648200" cy="381000"/>
            <a:chOff x="2016" y="1632"/>
            <a:chExt cx="2928" cy="240"/>
          </a:xfrm>
        </p:grpSpPr>
        <p:sp>
          <p:nvSpPr>
            <p:cNvPr id="33815" name="Text Box 11"/>
            <p:cNvSpPr txBox="1">
              <a:spLocks noChangeArrowheads="1"/>
            </p:cNvSpPr>
            <p:nvPr/>
          </p:nvSpPr>
          <p:spPr bwMode="auto">
            <a:xfrm>
              <a:off x="3792" y="1632"/>
              <a:ext cx="115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Thread constructor</a:t>
              </a:r>
            </a:p>
          </p:txBody>
        </p:sp>
        <p:sp>
          <p:nvSpPr>
            <p:cNvPr id="33816" name="Line 12"/>
            <p:cNvSpPr>
              <a:spLocks noChangeShapeType="1"/>
            </p:cNvSpPr>
            <p:nvPr/>
          </p:nvSpPr>
          <p:spPr bwMode="auto">
            <a:xfrm flipH="1">
              <a:off x="2016" y="1824"/>
              <a:ext cx="1776"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6"/>
          <p:cNvGrpSpPr>
            <a:grpSpLocks/>
          </p:cNvGrpSpPr>
          <p:nvPr/>
        </p:nvGrpSpPr>
        <p:grpSpPr bwMode="auto">
          <a:xfrm>
            <a:off x="4191000" y="3200400"/>
            <a:ext cx="3200400" cy="346075"/>
            <a:chOff x="2640" y="2016"/>
            <a:chExt cx="2016" cy="218"/>
          </a:xfrm>
        </p:grpSpPr>
        <p:sp>
          <p:nvSpPr>
            <p:cNvPr id="33813" name="Text Box 14"/>
            <p:cNvSpPr txBox="1">
              <a:spLocks noChangeArrowheads="1"/>
            </p:cNvSpPr>
            <p:nvPr/>
          </p:nvSpPr>
          <p:spPr bwMode="auto">
            <a:xfrm>
              <a:off x="3744" y="2016"/>
              <a:ext cx="91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sleep time</a:t>
              </a:r>
            </a:p>
          </p:txBody>
        </p:sp>
        <p:sp>
          <p:nvSpPr>
            <p:cNvPr id="33814" name="Line 15"/>
            <p:cNvSpPr>
              <a:spLocks noChangeShapeType="1"/>
            </p:cNvSpPr>
            <p:nvPr/>
          </p:nvSpPr>
          <p:spPr bwMode="auto">
            <a:xfrm flipH="1">
              <a:off x="2640" y="2208"/>
              <a:ext cx="11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9"/>
          <p:cNvGrpSpPr>
            <a:grpSpLocks/>
          </p:cNvGrpSpPr>
          <p:nvPr/>
        </p:nvGrpSpPr>
        <p:grpSpPr bwMode="auto">
          <a:xfrm>
            <a:off x="4724400" y="4343400"/>
            <a:ext cx="2590800" cy="590550"/>
            <a:chOff x="2976" y="2736"/>
            <a:chExt cx="1632" cy="372"/>
          </a:xfrm>
        </p:grpSpPr>
        <p:sp>
          <p:nvSpPr>
            <p:cNvPr id="33811" name="Text Box 17"/>
            <p:cNvSpPr txBox="1">
              <a:spLocks noChangeArrowheads="1"/>
            </p:cNvSpPr>
            <p:nvPr/>
          </p:nvSpPr>
          <p:spPr bwMode="auto">
            <a:xfrm>
              <a:off x="3744" y="2736"/>
              <a:ext cx="864"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Reference to current thread</a:t>
              </a:r>
            </a:p>
          </p:txBody>
        </p:sp>
        <p:sp>
          <p:nvSpPr>
            <p:cNvPr id="33812" name="Line 18"/>
            <p:cNvSpPr>
              <a:spLocks noChangeShapeType="1"/>
            </p:cNvSpPr>
            <p:nvPr/>
          </p:nvSpPr>
          <p:spPr bwMode="auto">
            <a:xfrm flipH="1">
              <a:off x="2976" y="3024"/>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2"/>
          <p:cNvGrpSpPr>
            <a:grpSpLocks/>
          </p:cNvGrpSpPr>
          <p:nvPr/>
        </p:nvGrpSpPr>
        <p:grpSpPr bwMode="auto">
          <a:xfrm>
            <a:off x="5410200" y="5257800"/>
            <a:ext cx="3124200" cy="590550"/>
            <a:chOff x="3408" y="3312"/>
            <a:chExt cx="1968" cy="372"/>
          </a:xfrm>
        </p:grpSpPr>
        <p:sp>
          <p:nvSpPr>
            <p:cNvPr id="33809" name="Text Box 20"/>
            <p:cNvSpPr txBox="1">
              <a:spLocks noChangeArrowheads="1"/>
            </p:cNvSpPr>
            <p:nvPr/>
          </p:nvSpPr>
          <p:spPr bwMode="auto">
            <a:xfrm>
              <a:off x="4176" y="3312"/>
              <a:ext cx="1200"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Print name of thread and sleep time</a:t>
              </a:r>
            </a:p>
          </p:txBody>
        </p:sp>
        <p:sp>
          <p:nvSpPr>
            <p:cNvPr id="33810" name="Line 21"/>
            <p:cNvSpPr>
              <a:spLocks noChangeShapeType="1"/>
            </p:cNvSpPr>
            <p:nvPr/>
          </p:nvSpPr>
          <p:spPr bwMode="auto">
            <a:xfrm flipH="1">
              <a:off x="3408" y="3504"/>
              <a:ext cx="76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 name="Group 25"/>
          <p:cNvGrpSpPr>
            <a:grpSpLocks/>
          </p:cNvGrpSpPr>
          <p:nvPr/>
        </p:nvGrpSpPr>
        <p:grpSpPr bwMode="auto">
          <a:xfrm>
            <a:off x="3505200" y="5943600"/>
            <a:ext cx="2590800" cy="346075"/>
            <a:chOff x="2208" y="3744"/>
            <a:chExt cx="1632" cy="218"/>
          </a:xfrm>
        </p:grpSpPr>
        <p:sp>
          <p:nvSpPr>
            <p:cNvPr id="33807" name="Text Box 23"/>
            <p:cNvSpPr txBox="1">
              <a:spLocks noChangeArrowheads="1"/>
            </p:cNvSpPr>
            <p:nvPr/>
          </p:nvSpPr>
          <p:spPr bwMode="auto">
            <a:xfrm>
              <a:off x="2688" y="3744"/>
              <a:ext cx="115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Put thread to sleep</a:t>
              </a:r>
            </a:p>
          </p:txBody>
        </p:sp>
        <p:sp>
          <p:nvSpPr>
            <p:cNvPr id="33808" name="Line 24"/>
            <p:cNvSpPr>
              <a:spLocks noChangeShapeType="1"/>
            </p:cNvSpPr>
            <p:nvPr/>
          </p:nvSpPr>
          <p:spPr bwMode="auto">
            <a:xfrm flipH="1" flipV="1">
              <a:off x="2208" y="3744"/>
              <a:ext cx="48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9" name="Group 28"/>
          <p:cNvGrpSpPr>
            <a:grpSpLocks/>
          </p:cNvGrpSpPr>
          <p:nvPr/>
        </p:nvGrpSpPr>
        <p:grpSpPr bwMode="auto">
          <a:xfrm>
            <a:off x="4876800" y="381000"/>
            <a:ext cx="1752600" cy="590550"/>
            <a:chOff x="3072" y="240"/>
            <a:chExt cx="1104" cy="372"/>
          </a:xfrm>
        </p:grpSpPr>
        <p:sp>
          <p:nvSpPr>
            <p:cNvPr id="33805" name="Text Box 26"/>
            <p:cNvSpPr txBox="1">
              <a:spLocks noChangeArrowheads="1"/>
            </p:cNvSpPr>
            <p:nvPr/>
          </p:nvSpPr>
          <p:spPr bwMode="auto">
            <a:xfrm>
              <a:off x="3216" y="240"/>
              <a:ext cx="960"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Tell user threads started</a:t>
              </a:r>
            </a:p>
          </p:txBody>
        </p:sp>
        <p:sp>
          <p:nvSpPr>
            <p:cNvPr id="33806" name="Line 27"/>
            <p:cNvSpPr>
              <a:spLocks noChangeShapeType="1"/>
            </p:cNvSpPr>
            <p:nvPr/>
          </p:nvSpPr>
          <p:spPr bwMode="auto">
            <a:xfrm flipH="1">
              <a:off x="3072" y="38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6" name="Rectangle 3"/>
          <p:cNvSpPr>
            <a:spLocks noGrp="1" noChangeArrowheads="1"/>
          </p:cNvSpPr>
          <p:nvPr>
            <p:ph type="subTitle" idx="1"/>
          </p:nvPr>
        </p:nvSpPr>
        <p:spPr>
          <a:xfrm>
            <a:off x="0" y="304800"/>
            <a:ext cx="6400800" cy="14478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68   </a:t>
            </a:r>
            <a:r>
              <a:rPr lang="en-US" altLang="en-US" sz="1000">
                <a:solidFill>
                  <a:srgbClr val="008000"/>
                </a:solidFill>
                <a:latin typeface="Courier New" charset="0"/>
                <a:ea typeface="Courier New" charset="0"/>
                <a:cs typeface="Courier New" charset="0"/>
              </a:rPr>
              <a:t>      // print thread name</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69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Console.WriteLine( current.Name + </a:t>
            </a:r>
            <a:r>
              <a:rPr lang="en-US" altLang="en-US" sz="1000">
                <a:solidFill>
                  <a:srgbClr val="4DA6FF"/>
                </a:solidFill>
                <a:latin typeface="Courier New" charset="0"/>
                <a:ea typeface="Courier New" charset="0"/>
                <a:cs typeface="Courier New" charset="0"/>
              </a:rPr>
              <a:t>" done sleeping"</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70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71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method Print</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72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73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end class MessagePrinter</a:t>
            </a:r>
          </a:p>
        </p:txBody>
      </p:sp>
      <p:sp>
        <p:nvSpPr>
          <p:cNvPr id="3481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50FBF9D2-0253-2D45-B1CB-74BF729C0768}" type="slidenum">
              <a:rPr lang="en-US" altLang="en-US" sz="1200">
                <a:solidFill>
                  <a:srgbClr val="898989"/>
                </a:solidFill>
              </a:rPr>
              <a:pPr>
                <a:spcBef>
                  <a:spcPct val="0"/>
                </a:spcBef>
                <a:buFontTx/>
                <a:buNone/>
              </a:pPr>
              <a:t>27</a:t>
            </a:fld>
            <a:endParaRPr lang="en-US" altLang="en-US" sz="1200">
              <a:solidFill>
                <a:srgbClr val="898989"/>
              </a:solidFill>
            </a:endParaRPr>
          </a:p>
        </p:txBody>
      </p:sp>
      <p:sp>
        <p:nvSpPr>
          <p:cNvPr id="34820" name="Rectangle 4"/>
          <p:cNvSpPr>
            <a:spLocks noChangeArrowheads="1"/>
          </p:cNvSpPr>
          <p:nvPr/>
        </p:nvSpPr>
        <p:spPr bwMode="auto">
          <a:xfrm>
            <a:off x="73025" y="1981200"/>
            <a:ext cx="6937375" cy="1735138"/>
          </a:xfrm>
          <a:prstGeom prst="rect">
            <a:avLst/>
          </a:prstGeom>
          <a:solidFill>
            <a:srgbClr val="CCCCFF"/>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200" b="1">
                <a:solidFill>
                  <a:srgbClr val="000000"/>
                </a:solidFill>
                <a:latin typeface="Courier New" charset="0"/>
                <a:ea typeface="Courier New" charset="0"/>
                <a:cs typeface="Courier New" charset="0"/>
              </a:rPr>
              <a:t>Starting threads</a:t>
            </a:r>
            <a:endParaRPr lang="en-US" altLang="en-US" sz="1200" b="1">
              <a:solidFill>
                <a:srgbClr val="000000"/>
              </a:solidFill>
              <a:latin typeface="Courier New" charset="0"/>
            </a:endParaRPr>
          </a:p>
          <a:p>
            <a:pPr>
              <a:spcBef>
                <a:spcPct val="0"/>
              </a:spcBef>
              <a:buFontTx/>
              <a:buNone/>
            </a:pPr>
            <a:r>
              <a:rPr lang="en-US" altLang="en-US" sz="1200" b="1">
                <a:solidFill>
                  <a:srgbClr val="000000"/>
                </a:solidFill>
                <a:latin typeface="Courier New" charset="0"/>
                <a:ea typeface="Courier New" charset="0"/>
                <a:cs typeface="Courier New" charset="0"/>
              </a:rPr>
              <a:t>Threads started</a:t>
            </a:r>
            <a:endParaRPr lang="en-US" altLang="en-US" sz="1200" b="1">
              <a:solidFill>
                <a:srgbClr val="000000"/>
              </a:solidFill>
              <a:latin typeface="Courier New" charset="0"/>
            </a:endParaRPr>
          </a:p>
          <a:p>
            <a:pPr>
              <a:spcBef>
                <a:spcPct val="0"/>
              </a:spcBef>
              <a:buFontTx/>
              <a:buNone/>
            </a:pPr>
            <a:r>
              <a:rPr lang="en-US" altLang="en-US" sz="1200" b="1">
                <a:latin typeface="Courier New" charset="0"/>
              </a:rPr>
              <a:t> </a:t>
            </a:r>
            <a:endParaRPr lang="en-US" altLang="en-US" sz="1200" b="1">
              <a:solidFill>
                <a:srgbClr val="000000"/>
              </a:solidFill>
              <a:latin typeface="Courier New" charset="0"/>
            </a:endParaRPr>
          </a:p>
          <a:p>
            <a:pPr>
              <a:spcBef>
                <a:spcPct val="0"/>
              </a:spcBef>
              <a:buFontTx/>
              <a:buNone/>
            </a:pPr>
            <a:r>
              <a:rPr lang="en-US" altLang="en-US" sz="1200" b="1">
                <a:solidFill>
                  <a:srgbClr val="000000"/>
                </a:solidFill>
                <a:latin typeface="Courier New" charset="0"/>
                <a:ea typeface="Courier New" charset="0"/>
                <a:cs typeface="Courier New" charset="0"/>
              </a:rPr>
              <a:t>thread1 going to sleep for 1977</a:t>
            </a:r>
            <a:endParaRPr lang="en-US" altLang="en-US" sz="1200" b="1">
              <a:solidFill>
                <a:srgbClr val="000000"/>
              </a:solidFill>
              <a:latin typeface="Courier New" charset="0"/>
            </a:endParaRPr>
          </a:p>
          <a:p>
            <a:pPr>
              <a:spcBef>
                <a:spcPct val="0"/>
              </a:spcBef>
              <a:buFontTx/>
              <a:buNone/>
            </a:pPr>
            <a:r>
              <a:rPr lang="en-US" altLang="en-US" sz="1200" b="1">
                <a:solidFill>
                  <a:srgbClr val="000000"/>
                </a:solidFill>
                <a:latin typeface="Courier New" charset="0"/>
                <a:ea typeface="Courier New" charset="0"/>
                <a:cs typeface="Courier New" charset="0"/>
              </a:rPr>
              <a:t>thread2 going to sleep for 4513</a:t>
            </a:r>
            <a:endParaRPr lang="en-US" altLang="en-US" sz="1200" b="1">
              <a:solidFill>
                <a:srgbClr val="000000"/>
              </a:solidFill>
              <a:latin typeface="Courier New" charset="0"/>
            </a:endParaRPr>
          </a:p>
          <a:p>
            <a:pPr>
              <a:spcBef>
                <a:spcPct val="0"/>
              </a:spcBef>
              <a:buFontTx/>
              <a:buNone/>
            </a:pPr>
            <a:r>
              <a:rPr lang="en-US" altLang="en-US" sz="1200" b="1">
                <a:solidFill>
                  <a:srgbClr val="000000"/>
                </a:solidFill>
                <a:latin typeface="Courier New" charset="0"/>
                <a:ea typeface="Courier New" charset="0"/>
                <a:cs typeface="Courier New" charset="0"/>
              </a:rPr>
              <a:t>thread3 going to sleep for 1261</a:t>
            </a:r>
            <a:endParaRPr lang="en-US" altLang="en-US" sz="1200" b="1">
              <a:solidFill>
                <a:srgbClr val="000000"/>
              </a:solidFill>
              <a:latin typeface="Courier New" charset="0"/>
            </a:endParaRPr>
          </a:p>
          <a:p>
            <a:pPr>
              <a:spcBef>
                <a:spcPct val="0"/>
              </a:spcBef>
              <a:buFontTx/>
              <a:buNone/>
            </a:pPr>
            <a:r>
              <a:rPr lang="en-US" altLang="en-US" sz="1200" b="1">
                <a:solidFill>
                  <a:srgbClr val="000000"/>
                </a:solidFill>
                <a:latin typeface="Courier New" charset="0"/>
                <a:ea typeface="Courier New" charset="0"/>
                <a:cs typeface="Courier New" charset="0"/>
              </a:rPr>
              <a:t>thread3 done sleeping</a:t>
            </a:r>
            <a:endParaRPr lang="en-US" altLang="en-US" sz="1200" b="1">
              <a:solidFill>
                <a:srgbClr val="000000"/>
              </a:solidFill>
              <a:latin typeface="Courier New" charset="0"/>
            </a:endParaRPr>
          </a:p>
          <a:p>
            <a:pPr>
              <a:spcBef>
                <a:spcPct val="0"/>
              </a:spcBef>
              <a:buFontTx/>
              <a:buNone/>
            </a:pPr>
            <a:r>
              <a:rPr lang="en-US" altLang="en-US" sz="1200" b="1">
                <a:solidFill>
                  <a:srgbClr val="000000"/>
                </a:solidFill>
                <a:latin typeface="Courier New" charset="0"/>
                <a:ea typeface="Courier New" charset="0"/>
                <a:cs typeface="Courier New" charset="0"/>
              </a:rPr>
              <a:t>thread1 done sleeping</a:t>
            </a:r>
            <a:endParaRPr lang="en-US" altLang="en-US" sz="1200" b="1">
              <a:solidFill>
                <a:srgbClr val="000000"/>
              </a:solidFill>
              <a:latin typeface="Courier New" charset="0"/>
            </a:endParaRPr>
          </a:p>
          <a:p>
            <a:pPr>
              <a:spcBef>
                <a:spcPct val="0"/>
              </a:spcBef>
              <a:buFontTx/>
              <a:buNone/>
            </a:pPr>
            <a:r>
              <a:rPr lang="en-US" altLang="en-US" sz="1200" b="1">
                <a:solidFill>
                  <a:srgbClr val="000000"/>
                </a:solidFill>
                <a:latin typeface="Courier New" charset="0"/>
                <a:ea typeface="Courier New" charset="0"/>
                <a:cs typeface="Courier New" charset="0"/>
              </a:rPr>
              <a:t>thread2 done sleeping</a:t>
            </a:r>
            <a:endParaRPr lang="en-US" altLang="en-US" sz="1200" b="1">
              <a:latin typeface="Courier New" charset="0"/>
            </a:endParaRPr>
          </a:p>
        </p:txBody>
      </p:sp>
      <p:sp>
        <p:nvSpPr>
          <p:cNvPr id="34821" name="Rectangle 5"/>
          <p:cNvSpPr>
            <a:spLocks noChangeArrowheads="1"/>
          </p:cNvSpPr>
          <p:nvPr/>
        </p:nvSpPr>
        <p:spPr bwMode="auto">
          <a:xfrm>
            <a:off x="73025" y="4038600"/>
            <a:ext cx="6937375" cy="1735138"/>
          </a:xfrm>
          <a:prstGeom prst="rect">
            <a:avLst/>
          </a:prstGeom>
          <a:solidFill>
            <a:srgbClr val="CCCCFF"/>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200" b="1">
                <a:solidFill>
                  <a:srgbClr val="000000"/>
                </a:solidFill>
                <a:latin typeface="Courier New" charset="0"/>
                <a:ea typeface="Courier New" charset="0"/>
                <a:cs typeface="Courier New" charset="0"/>
              </a:rPr>
              <a:t>Starting threads</a:t>
            </a:r>
            <a:endParaRPr lang="en-US" altLang="en-US" sz="1200" b="1">
              <a:solidFill>
                <a:srgbClr val="000000"/>
              </a:solidFill>
              <a:latin typeface="Courier New" charset="0"/>
            </a:endParaRPr>
          </a:p>
          <a:p>
            <a:pPr>
              <a:spcBef>
                <a:spcPct val="0"/>
              </a:spcBef>
              <a:buFontTx/>
              <a:buNone/>
            </a:pPr>
            <a:r>
              <a:rPr lang="en-US" altLang="en-US" sz="1200" b="1">
                <a:solidFill>
                  <a:srgbClr val="000000"/>
                </a:solidFill>
                <a:latin typeface="Courier New" charset="0"/>
                <a:ea typeface="Courier New" charset="0"/>
                <a:cs typeface="Courier New" charset="0"/>
              </a:rPr>
              <a:t>Threads started</a:t>
            </a:r>
            <a:endParaRPr lang="en-US" altLang="en-US" sz="1200" b="1">
              <a:solidFill>
                <a:srgbClr val="000000"/>
              </a:solidFill>
              <a:latin typeface="Courier New" charset="0"/>
            </a:endParaRPr>
          </a:p>
          <a:p>
            <a:pPr>
              <a:spcBef>
                <a:spcPct val="0"/>
              </a:spcBef>
              <a:buFontTx/>
              <a:buNone/>
            </a:pPr>
            <a:r>
              <a:rPr lang="en-US" altLang="en-US" sz="1200" b="1">
                <a:latin typeface="Courier New" charset="0"/>
              </a:rPr>
              <a:t> </a:t>
            </a:r>
            <a:endParaRPr lang="en-US" altLang="en-US" sz="1200" b="1">
              <a:solidFill>
                <a:srgbClr val="000000"/>
              </a:solidFill>
              <a:latin typeface="Courier New" charset="0"/>
            </a:endParaRPr>
          </a:p>
          <a:p>
            <a:pPr>
              <a:spcBef>
                <a:spcPct val="0"/>
              </a:spcBef>
              <a:buFontTx/>
              <a:buNone/>
            </a:pPr>
            <a:r>
              <a:rPr lang="en-US" altLang="en-US" sz="1200" b="1">
                <a:solidFill>
                  <a:srgbClr val="000000"/>
                </a:solidFill>
                <a:latin typeface="Courier New" charset="0"/>
                <a:ea typeface="Courier New" charset="0"/>
                <a:cs typeface="Courier New" charset="0"/>
              </a:rPr>
              <a:t>thread1 going to sleep for 1466</a:t>
            </a:r>
            <a:endParaRPr lang="en-US" altLang="en-US" sz="1200" b="1">
              <a:solidFill>
                <a:srgbClr val="000000"/>
              </a:solidFill>
              <a:latin typeface="Courier New" charset="0"/>
            </a:endParaRPr>
          </a:p>
          <a:p>
            <a:pPr>
              <a:spcBef>
                <a:spcPct val="0"/>
              </a:spcBef>
              <a:buFontTx/>
              <a:buNone/>
            </a:pPr>
            <a:r>
              <a:rPr lang="en-US" altLang="en-US" sz="1200" b="1">
                <a:solidFill>
                  <a:srgbClr val="000000"/>
                </a:solidFill>
                <a:latin typeface="Courier New" charset="0"/>
                <a:ea typeface="Courier New" charset="0"/>
                <a:cs typeface="Courier New" charset="0"/>
              </a:rPr>
              <a:t>thread2 going to sleep for 4245</a:t>
            </a:r>
            <a:endParaRPr lang="en-US" altLang="en-US" sz="1200" b="1">
              <a:solidFill>
                <a:srgbClr val="000000"/>
              </a:solidFill>
              <a:latin typeface="Courier New" charset="0"/>
            </a:endParaRPr>
          </a:p>
          <a:p>
            <a:pPr>
              <a:spcBef>
                <a:spcPct val="0"/>
              </a:spcBef>
              <a:buFontTx/>
              <a:buNone/>
            </a:pPr>
            <a:r>
              <a:rPr lang="en-US" altLang="en-US" sz="1200" b="1">
                <a:solidFill>
                  <a:srgbClr val="000000"/>
                </a:solidFill>
                <a:latin typeface="Courier New" charset="0"/>
                <a:ea typeface="Courier New" charset="0"/>
                <a:cs typeface="Courier New" charset="0"/>
              </a:rPr>
              <a:t>thread3 going to sleep for 1929</a:t>
            </a:r>
            <a:endParaRPr lang="en-US" altLang="en-US" sz="1200" b="1">
              <a:solidFill>
                <a:srgbClr val="000000"/>
              </a:solidFill>
              <a:latin typeface="Courier New" charset="0"/>
            </a:endParaRPr>
          </a:p>
          <a:p>
            <a:pPr>
              <a:spcBef>
                <a:spcPct val="0"/>
              </a:spcBef>
              <a:buFontTx/>
              <a:buNone/>
            </a:pPr>
            <a:r>
              <a:rPr lang="en-US" altLang="en-US" sz="1200" b="1">
                <a:solidFill>
                  <a:srgbClr val="000000"/>
                </a:solidFill>
                <a:latin typeface="Courier New" charset="0"/>
                <a:ea typeface="Courier New" charset="0"/>
                <a:cs typeface="Courier New" charset="0"/>
              </a:rPr>
              <a:t>thread1 done sleeping</a:t>
            </a:r>
            <a:endParaRPr lang="en-US" altLang="en-US" sz="1200" b="1">
              <a:solidFill>
                <a:srgbClr val="000000"/>
              </a:solidFill>
              <a:latin typeface="Courier New" charset="0"/>
            </a:endParaRPr>
          </a:p>
          <a:p>
            <a:pPr>
              <a:spcBef>
                <a:spcPct val="0"/>
              </a:spcBef>
              <a:buFontTx/>
              <a:buNone/>
            </a:pPr>
            <a:r>
              <a:rPr lang="en-US" altLang="en-US" sz="1200" b="1">
                <a:solidFill>
                  <a:srgbClr val="000000"/>
                </a:solidFill>
                <a:latin typeface="Courier New" charset="0"/>
                <a:ea typeface="Courier New" charset="0"/>
                <a:cs typeface="Courier New" charset="0"/>
              </a:rPr>
              <a:t>thread3 done sleeping</a:t>
            </a:r>
            <a:endParaRPr lang="en-US" altLang="en-US" sz="1200" b="1">
              <a:solidFill>
                <a:srgbClr val="000000"/>
              </a:solidFill>
              <a:latin typeface="Courier New" charset="0"/>
            </a:endParaRPr>
          </a:p>
          <a:p>
            <a:pPr>
              <a:spcBef>
                <a:spcPct val="0"/>
              </a:spcBef>
              <a:buFontTx/>
              <a:buNone/>
            </a:pPr>
            <a:r>
              <a:rPr lang="en-US" altLang="en-US" sz="1200" b="1">
                <a:latin typeface="Courier New" charset="0"/>
                <a:ea typeface="Courier New" charset="0"/>
                <a:cs typeface="Courier New" charset="0"/>
              </a:rPr>
              <a:t>thread2 done sleeping</a:t>
            </a:r>
            <a:r>
              <a:rPr lang="en-US" altLang="en-US" sz="1200" b="1">
                <a:latin typeface="Courier New" charset="0"/>
              </a:rPr>
              <a:t> </a:t>
            </a:r>
          </a:p>
        </p:txBody>
      </p:sp>
      <p:grpSp>
        <p:nvGrpSpPr>
          <p:cNvPr id="2" name="Group 8"/>
          <p:cNvGrpSpPr>
            <a:grpSpLocks/>
          </p:cNvGrpSpPr>
          <p:nvPr/>
        </p:nvGrpSpPr>
        <p:grpSpPr bwMode="auto">
          <a:xfrm>
            <a:off x="4953000" y="685800"/>
            <a:ext cx="2057400" cy="666750"/>
            <a:chOff x="3120" y="432"/>
            <a:chExt cx="1296" cy="420"/>
          </a:xfrm>
        </p:grpSpPr>
        <p:sp>
          <p:nvSpPr>
            <p:cNvPr id="34824" name="Text Box 6"/>
            <p:cNvSpPr txBox="1">
              <a:spLocks noChangeArrowheads="1"/>
            </p:cNvSpPr>
            <p:nvPr/>
          </p:nvSpPr>
          <p:spPr bwMode="auto">
            <a:xfrm>
              <a:off x="3456" y="480"/>
              <a:ext cx="960"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Tell user thread is done sleeping</a:t>
              </a:r>
            </a:p>
          </p:txBody>
        </p:sp>
        <p:sp>
          <p:nvSpPr>
            <p:cNvPr id="34825" name="Line 7"/>
            <p:cNvSpPr>
              <a:spLocks noChangeShapeType="1"/>
            </p:cNvSpPr>
            <p:nvPr/>
          </p:nvSpPr>
          <p:spPr bwMode="auto">
            <a:xfrm flipH="1" flipV="1">
              <a:off x="3120" y="432"/>
              <a:ext cx="33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10" name="Rectangle 2"/>
          <p:cNvSpPr txBox="1">
            <a:spLocks noChangeArrowheads="1"/>
          </p:cNvSpPr>
          <p:nvPr/>
        </p:nvSpPr>
        <p:spPr bwMode="auto">
          <a:xfrm>
            <a:off x="5943600" y="0"/>
            <a:ext cx="3200400" cy="381000"/>
          </a:xfrm>
          <a:prstGeom prst="rect">
            <a:avLst/>
          </a:prstGeom>
          <a:noFill/>
          <a:ln w="9525">
            <a:noFill/>
            <a:miter lim="800000"/>
            <a:headEnd/>
            <a:tailEnd/>
          </a:ln>
        </p:spPr>
        <p:txBody>
          <a:bodyPr anchor="ctr"/>
          <a:lstStyle/>
          <a:p>
            <a:pPr algn="ctr" eaLnBrk="1" hangingPunct="1">
              <a:defRPr/>
            </a:pPr>
            <a:r>
              <a:rPr lang="en-US" sz="2400" kern="0" dirty="0" err="1">
                <a:solidFill>
                  <a:srgbClr val="FF0000"/>
                </a:solidFill>
                <a:latin typeface="Courier New" pitchFamily="49" charset="0"/>
                <a:ea typeface="+mj-ea"/>
                <a:cs typeface="+mj-cs"/>
              </a:rPr>
              <a:t>ThreadTester.cs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152400"/>
            <a:ext cx="8229600" cy="1143000"/>
          </a:xfrm>
        </p:spPr>
        <p:txBody>
          <a:bodyPr/>
          <a:lstStyle/>
          <a:p>
            <a:r>
              <a:rPr lang="vi-VN" altLang="en-US" b="1">
                <a:latin typeface="Times New Roman" charset="0"/>
                <a:cs typeface="Times New Roman" charset="0"/>
              </a:rPr>
              <a:t>ThreadPool</a:t>
            </a:r>
          </a:p>
        </p:txBody>
      </p:sp>
      <p:sp>
        <p:nvSpPr>
          <p:cNvPr id="35843" name="Content Placeholder 2"/>
          <p:cNvSpPr>
            <a:spLocks noGrp="1"/>
          </p:cNvSpPr>
          <p:nvPr>
            <p:ph idx="1"/>
          </p:nvPr>
        </p:nvSpPr>
        <p:spPr>
          <a:xfrm>
            <a:off x="381000" y="1600200"/>
            <a:ext cx="8229600" cy="4419600"/>
          </a:xfrm>
        </p:spPr>
        <p:txBody>
          <a:bodyPr/>
          <a:lstStyle/>
          <a:p>
            <a:pPr>
              <a:spcAft>
                <a:spcPts val="600"/>
              </a:spcAft>
            </a:pPr>
            <a:r>
              <a:rPr lang="vi-VN" altLang="en-US" sz="2400">
                <a:latin typeface="Times New Roman" charset="0"/>
                <a:cs typeface="Times New Roman" charset="0"/>
              </a:rPr>
              <a:t>Nếu ứng dụng sử dụng nhiều tiểu trình có thời gian sống ngắn hay duy trì một số lượng lớn các tiểu trình đồng thời thì hiệu năng có thể giảm sút bởi các chi phí cho việc tạo, vận hành và hủy các tiểu trình. </a:t>
            </a:r>
            <a:endParaRPr lang="en-US" altLang="en-US" sz="2400">
              <a:latin typeface="Times New Roman" charset="0"/>
              <a:cs typeface="Times New Roman" charset="0"/>
            </a:endParaRPr>
          </a:p>
          <a:p>
            <a:pPr>
              <a:spcAft>
                <a:spcPts val="600"/>
              </a:spcAft>
            </a:pPr>
            <a:r>
              <a:rPr lang="en-US" altLang="en-US" sz="2400">
                <a:latin typeface="Times New Roman" charset="0"/>
                <a:cs typeface="Times New Roman" charset="0"/>
              </a:rPr>
              <a:t>T</a:t>
            </a:r>
            <a:r>
              <a:rPr lang="vi-VN" altLang="en-US" sz="2400">
                <a:latin typeface="Times New Roman" charset="0"/>
                <a:cs typeface="Times New Roman" charset="0"/>
              </a:rPr>
              <a:t>rong một hệ thống hỗ-trợ-đa-tiểu-trình, các tiểu trình thường ở trạng thái rỗi suốt một khoảng thời gian dài để chờ điều kiện thực thi phù hợp.</a:t>
            </a:r>
            <a:endParaRPr lang="en-US" altLang="en-US" sz="2400">
              <a:latin typeface="Times New Roman" charset="0"/>
              <a:cs typeface="Times New Roman" charset="0"/>
            </a:endParaRPr>
          </a:p>
          <a:p>
            <a:pPr>
              <a:spcAft>
                <a:spcPts val="600"/>
              </a:spcAft>
              <a:buFont typeface="Arial" charset="0"/>
              <a:buNone/>
            </a:pPr>
            <a:r>
              <a:rPr lang="en-US" altLang="en-US" sz="2400">
                <a:latin typeface="Times New Roman" charset="0"/>
                <a:cs typeface="Times New Roman" charset="0"/>
              </a:rPr>
              <a:t>=&gt; </a:t>
            </a:r>
            <a:r>
              <a:rPr lang="vi-VN" altLang="en-US" sz="2400">
                <a:latin typeface="Times New Roman" charset="0"/>
                <a:cs typeface="Times New Roman" charset="0"/>
              </a:rPr>
              <a:t>Việc sử dụng thread-pool sẽ cung cấp một giải pháp chung nhằm cải thiện tính quy mô và hiệu năng của các hệ thống hỗ</a:t>
            </a:r>
            <a:r>
              <a:rPr lang="en-US" altLang="en-US" sz="2400">
                <a:latin typeface="Times New Roman" charset="0"/>
                <a:cs typeface="Times New Roman" charset="0"/>
              </a:rPr>
              <a:t> </a:t>
            </a:r>
            <a:r>
              <a:rPr lang="vi-VN" altLang="en-US" sz="2400">
                <a:latin typeface="Times New Roman" charset="0"/>
                <a:cs typeface="Times New Roman" charset="0"/>
              </a:rPr>
              <a:t>trợ</a:t>
            </a:r>
            <a:r>
              <a:rPr lang="en-US" altLang="en-US" sz="2400">
                <a:latin typeface="Times New Roman" charset="0"/>
                <a:cs typeface="Times New Roman" charset="0"/>
              </a:rPr>
              <a:t> </a:t>
            </a:r>
            <a:r>
              <a:rPr lang="vi-VN" altLang="en-US" sz="2400">
                <a:latin typeface="Times New Roman" charset="0"/>
                <a:cs typeface="Times New Roman" charset="0"/>
              </a:rPr>
              <a:t>đa</a:t>
            </a:r>
            <a:r>
              <a:rPr lang="en-US" altLang="en-US" sz="2400">
                <a:latin typeface="Times New Roman" charset="0"/>
                <a:cs typeface="Times New Roman" charset="0"/>
              </a:rPr>
              <a:t> </a:t>
            </a:r>
            <a:r>
              <a:rPr lang="vi-VN" altLang="en-US" sz="2400">
                <a:latin typeface="Times New Roman" charset="0"/>
                <a:cs typeface="Times New Roman" charset="0"/>
              </a:rPr>
              <a:t>tiểu</a:t>
            </a:r>
            <a:r>
              <a:rPr lang="en-US" altLang="en-US" sz="2400">
                <a:latin typeface="Times New Roman" charset="0"/>
                <a:cs typeface="Times New Roman" charset="0"/>
              </a:rPr>
              <a:t> </a:t>
            </a:r>
            <a:r>
              <a:rPr lang="vi-VN" altLang="en-US" sz="2400">
                <a:latin typeface="Times New Roman" charset="0"/>
                <a:cs typeface="Times New Roman" charset="0"/>
              </a:rPr>
              <a:t>trình.</a:t>
            </a:r>
            <a:endParaRPr lang="en-US" altLang="en-US" sz="2400">
              <a:latin typeface="Times New Roman" charset="0"/>
              <a:cs typeface="Times New Roman" charset="0"/>
            </a:endParaRPr>
          </a:p>
        </p:txBody>
      </p:sp>
      <p:sp>
        <p:nvSpPr>
          <p:cNvPr id="358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D33B20FF-1671-754A-B934-674E4BED5338}" type="slidenum">
              <a:rPr lang="vi-VN" altLang="en-US" sz="1200">
                <a:solidFill>
                  <a:srgbClr val="898989"/>
                </a:solidFill>
              </a:rPr>
              <a:pPr>
                <a:spcBef>
                  <a:spcPct val="0"/>
                </a:spcBef>
                <a:buFontTx/>
                <a:buNone/>
              </a:pPr>
              <a:t>28</a:t>
            </a:fld>
            <a:endParaRPr lang="vi-VN" altLang="en-US" sz="1200">
              <a:solidFill>
                <a:srgbClr val="898989"/>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ThreadPool</a:t>
            </a:r>
          </a:p>
        </p:txBody>
      </p:sp>
      <p:pic>
        <p:nvPicPr>
          <p:cNvPr id="36867" name="Content Placeholder 4" descr="580px-Thread_pool.svg.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828800"/>
            <a:ext cx="7513638" cy="3886200"/>
          </a:xfrm>
        </p:spPr>
      </p:pic>
      <p:sp>
        <p:nvSpPr>
          <p:cNvPr id="368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66E4677C-B6AC-984B-8E25-22D75F05758B}" type="slidenum">
              <a:rPr lang="en-US" altLang="en-US" sz="1200">
                <a:solidFill>
                  <a:srgbClr val="898989"/>
                </a:solidFill>
              </a:rPr>
              <a:pPr>
                <a:spcBef>
                  <a:spcPct val="0"/>
                </a:spcBef>
                <a:buFontTx/>
                <a:buNone/>
              </a:pPr>
              <a:t>29</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NỘI DUNG CHÍNH</a:t>
            </a:r>
          </a:p>
        </p:txBody>
      </p:sp>
      <p:sp>
        <p:nvSpPr>
          <p:cNvPr id="8195" name="Content Placeholder 2"/>
          <p:cNvSpPr>
            <a:spLocks noGrp="1"/>
          </p:cNvSpPr>
          <p:nvPr>
            <p:ph idx="1"/>
          </p:nvPr>
        </p:nvSpPr>
        <p:spPr/>
        <p:txBody>
          <a:bodyPr/>
          <a:lstStyle/>
          <a:p>
            <a:endParaRPr lang="en-US" altLang="en-US">
              <a:latin typeface="Times New Roman" charset="0"/>
              <a:cs typeface="Times New Roman" charset="0"/>
            </a:endParaRPr>
          </a:p>
        </p:txBody>
      </p:sp>
      <p:sp>
        <p:nvSpPr>
          <p:cNvPr id="81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94DBE148-05D5-F041-8AB5-66998FD8F275}" type="slidenum">
              <a:rPr lang="en-US" altLang="en-US" sz="1200">
                <a:solidFill>
                  <a:srgbClr val="898989"/>
                </a:solidFill>
              </a:rPr>
              <a:pPr>
                <a:spcBef>
                  <a:spcPct val="0"/>
                </a:spcBef>
                <a:buFontTx/>
                <a:buNone/>
              </a:pPr>
              <a:t>3</a:t>
            </a:fld>
            <a:endParaRPr lang="en-US" altLang="en-US" sz="1200">
              <a:solidFill>
                <a:srgbClr val="898989"/>
              </a:solidFill>
            </a:endParaRPr>
          </a:p>
        </p:txBody>
      </p:sp>
      <p:grpSp>
        <p:nvGrpSpPr>
          <p:cNvPr id="8197" name="Group 3"/>
          <p:cNvGrpSpPr>
            <a:grpSpLocks/>
          </p:cNvGrpSpPr>
          <p:nvPr/>
        </p:nvGrpSpPr>
        <p:grpSpPr bwMode="auto">
          <a:xfrm>
            <a:off x="1828800" y="1871663"/>
            <a:ext cx="762000" cy="665162"/>
            <a:chOff x="1110" y="2656"/>
            <a:chExt cx="1549" cy="1351"/>
          </a:xfrm>
        </p:grpSpPr>
        <p:sp>
          <p:nvSpPr>
            <p:cNvPr id="822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8223"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8"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grpSp>
        <p:nvGrpSpPr>
          <p:cNvPr id="8198" name="Group 7"/>
          <p:cNvGrpSpPr>
            <a:grpSpLocks/>
          </p:cNvGrpSpPr>
          <p:nvPr/>
        </p:nvGrpSpPr>
        <p:grpSpPr bwMode="auto">
          <a:xfrm>
            <a:off x="1828800" y="2811463"/>
            <a:ext cx="762000" cy="665162"/>
            <a:chOff x="3174" y="2656"/>
            <a:chExt cx="1549" cy="1351"/>
          </a:xfrm>
        </p:grpSpPr>
        <p:sp>
          <p:nvSpPr>
            <p:cNvPr id="8219"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8220"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12"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sp>
        <p:nvSpPr>
          <p:cNvPr id="8199" name="Line 11"/>
          <p:cNvSpPr>
            <a:spLocks noChangeShapeType="1"/>
          </p:cNvSpPr>
          <p:nvPr/>
        </p:nvSpPr>
        <p:spPr bwMode="auto">
          <a:xfrm>
            <a:off x="2438400" y="24812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00" name="Text Box 12"/>
          <p:cNvSpPr txBox="1">
            <a:spLocks noChangeArrowheads="1"/>
          </p:cNvSpPr>
          <p:nvPr/>
        </p:nvSpPr>
        <p:spPr bwMode="auto">
          <a:xfrm>
            <a:off x="2895600" y="1947863"/>
            <a:ext cx="3267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800" b="1"/>
              <a:t>Giới thiệu tiến trình</a:t>
            </a:r>
          </a:p>
        </p:txBody>
      </p:sp>
      <p:sp>
        <p:nvSpPr>
          <p:cNvPr id="8201" name="Text Box 13"/>
          <p:cNvSpPr txBox="1">
            <a:spLocks noChangeArrowheads="1"/>
          </p:cNvSpPr>
          <p:nvPr/>
        </p:nvSpPr>
        <p:spPr bwMode="gray">
          <a:xfrm>
            <a:off x="2025650" y="1970088"/>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1</a:t>
            </a:r>
          </a:p>
        </p:txBody>
      </p:sp>
      <p:sp>
        <p:nvSpPr>
          <p:cNvPr id="8202" name="Line 14"/>
          <p:cNvSpPr>
            <a:spLocks noChangeShapeType="1"/>
          </p:cNvSpPr>
          <p:nvPr/>
        </p:nvSpPr>
        <p:spPr bwMode="auto">
          <a:xfrm>
            <a:off x="2438400" y="33956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03" name="Text Box 15"/>
          <p:cNvSpPr txBox="1">
            <a:spLocks noChangeArrowheads="1"/>
          </p:cNvSpPr>
          <p:nvPr/>
        </p:nvSpPr>
        <p:spPr bwMode="auto">
          <a:xfrm>
            <a:off x="2895600" y="2862263"/>
            <a:ext cx="304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Đa tiến trình trên .NET</a:t>
            </a:r>
          </a:p>
        </p:txBody>
      </p:sp>
      <p:sp>
        <p:nvSpPr>
          <p:cNvPr id="8204" name="Text Box 16"/>
          <p:cNvSpPr txBox="1">
            <a:spLocks noChangeArrowheads="1"/>
          </p:cNvSpPr>
          <p:nvPr/>
        </p:nvSpPr>
        <p:spPr bwMode="gray">
          <a:xfrm>
            <a:off x="2025650" y="2981325"/>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2</a:t>
            </a:r>
          </a:p>
        </p:txBody>
      </p:sp>
      <p:grpSp>
        <p:nvGrpSpPr>
          <p:cNvPr id="8205" name="Group 17"/>
          <p:cNvGrpSpPr>
            <a:grpSpLocks/>
          </p:cNvGrpSpPr>
          <p:nvPr/>
        </p:nvGrpSpPr>
        <p:grpSpPr bwMode="auto">
          <a:xfrm>
            <a:off x="1828800" y="3678238"/>
            <a:ext cx="762000" cy="665162"/>
            <a:chOff x="1110" y="2656"/>
            <a:chExt cx="1549" cy="1351"/>
          </a:xfrm>
        </p:grpSpPr>
        <p:sp>
          <p:nvSpPr>
            <p:cNvPr id="8216"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8217"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2"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grpSp>
        <p:nvGrpSpPr>
          <p:cNvPr id="8206" name="Group 21"/>
          <p:cNvGrpSpPr>
            <a:grpSpLocks/>
          </p:cNvGrpSpPr>
          <p:nvPr/>
        </p:nvGrpSpPr>
        <p:grpSpPr bwMode="auto">
          <a:xfrm>
            <a:off x="1828800" y="4592638"/>
            <a:ext cx="762000" cy="665162"/>
            <a:chOff x="3174" y="2656"/>
            <a:chExt cx="1549" cy="1351"/>
          </a:xfrm>
        </p:grpSpPr>
        <p:sp>
          <p:nvSpPr>
            <p:cNvPr id="8213"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8214"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6"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sp>
        <p:nvSpPr>
          <p:cNvPr id="8207" name="Line 25"/>
          <p:cNvSpPr>
            <a:spLocks noChangeShapeType="1"/>
          </p:cNvSpPr>
          <p:nvPr/>
        </p:nvSpPr>
        <p:spPr bwMode="auto">
          <a:xfrm>
            <a:off x="2438400" y="42878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08" name="Text Box 26"/>
          <p:cNvSpPr txBox="1">
            <a:spLocks noChangeArrowheads="1"/>
          </p:cNvSpPr>
          <p:nvPr/>
        </p:nvSpPr>
        <p:spPr bwMode="auto">
          <a:xfrm>
            <a:off x="2895600" y="3754438"/>
            <a:ext cx="2362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Quản lý tiến trình</a:t>
            </a:r>
          </a:p>
        </p:txBody>
      </p:sp>
      <p:sp>
        <p:nvSpPr>
          <p:cNvPr id="8209" name="Text Box 27"/>
          <p:cNvSpPr txBox="1">
            <a:spLocks noChangeArrowheads="1"/>
          </p:cNvSpPr>
          <p:nvPr/>
        </p:nvSpPr>
        <p:spPr bwMode="gray">
          <a:xfrm>
            <a:off x="2025650" y="377666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3</a:t>
            </a:r>
          </a:p>
        </p:txBody>
      </p:sp>
      <p:sp>
        <p:nvSpPr>
          <p:cNvPr id="8210" name="Line 28"/>
          <p:cNvSpPr>
            <a:spLocks noChangeShapeType="1"/>
          </p:cNvSpPr>
          <p:nvPr/>
        </p:nvSpPr>
        <p:spPr bwMode="auto">
          <a:xfrm>
            <a:off x="2438400" y="52022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11" name="Text Box 29"/>
          <p:cNvSpPr txBox="1">
            <a:spLocks noChangeArrowheads="1"/>
          </p:cNvSpPr>
          <p:nvPr/>
        </p:nvSpPr>
        <p:spPr bwMode="auto">
          <a:xfrm>
            <a:off x="2895600" y="4668838"/>
            <a:ext cx="177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Đồng bộ hóa</a:t>
            </a:r>
          </a:p>
        </p:txBody>
      </p:sp>
      <p:sp>
        <p:nvSpPr>
          <p:cNvPr id="8212" name="Text Box 30"/>
          <p:cNvSpPr txBox="1">
            <a:spLocks noChangeArrowheads="1"/>
          </p:cNvSpPr>
          <p:nvPr/>
        </p:nvSpPr>
        <p:spPr bwMode="gray">
          <a:xfrm>
            <a:off x="2025650" y="469106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4</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152400"/>
            <a:ext cx="8229600" cy="1143000"/>
          </a:xfrm>
        </p:spPr>
        <p:txBody>
          <a:bodyPr/>
          <a:lstStyle/>
          <a:p>
            <a:r>
              <a:rPr lang="vi-VN" altLang="en-US" b="1">
                <a:latin typeface="Times New Roman" charset="0"/>
                <a:cs typeface="Times New Roman" charset="0"/>
              </a:rPr>
              <a:t>ThreadPool</a:t>
            </a:r>
          </a:p>
        </p:txBody>
      </p:sp>
      <p:sp>
        <p:nvSpPr>
          <p:cNvPr id="37891" name="Content Placeholder 2"/>
          <p:cNvSpPr>
            <a:spLocks noGrp="1"/>
          </p:cNvSpPr>
          <p:nvPr>
            <p:ph idx="1"/>
          </p:nvPr>
        </p:nvSpPr>
        <p:spPr>
          <a:xfrm>
            <a:off x="304800" y="1643063"/>
            <a:ext cx="8229600" cy="4525962"/>
          </a:xfrm>
        </p:spPr>
        <p:txBody>
          <a:bodyPr/>
          <a:lstStyle/>
          <a:p>
            <a:r>
              <a:rPr lang="vi-VN" altLang="en-US" sz="2400">
                <a:latin typeface="Times New Roman" charset="0"/>
                <a:cs typeface="Times New Roman" charset="0"/>
              </a:rPr>
              <a:t>.NET Framework cung cấp một hiện thực đơn giản cho thread-pool có thể truy xuất thông qua các thành viên tĩnh của lớp ThreadPool. Khi một tiểu trình trong thread-pool sẵn sàng, nó nhận công việc kế tiếp từ hàng đợi và thực thi công việc này. Khi đã hoàn tất công việc, thay vì kết thúc, tiểu trình này quay về thread-pool và nhận công việc kế tiếp từ hàng đợi. </a:t>
            </a:r>
            <a:endParaRPr lang="en-US" altLang="en-US" sz="2400">
              <a:latin typeface="Times New Roman" charset="0"/>
              <a:cs typeface="Times New Roman" charset="0"/>
            </a:endParaRPr>
          </a:p>
          <a:p>
            <a:r>
              <a:rPr lang="vi-VN" altLang="en-US" sz="2400">
                <a:latin typeface="Times New Roman" charset="0"/>
                <a:cs typeface="Times New Roman" charset="0"/>
              </a:rPr>
              <a:t>Bộ thực thi quy định số tiểu trình tối đa được cấp cho thread-pool; không thể thay đổi số tối đa này bằng các tham số cấu hình hay từ bên trong mã được-quản-lý. Giới hạn mặc định là 25 tiểu trình cho mỗi CPU trong hệ thống. Số tiểu trình tối đa trong thread-pool không giới hạn số các công việc đang chờ trong hàng đợi.</a:t>
            </a:r>
            <a:br>
              <a:rPr lang="vi-VN" altLang="en-US" sz="2400">
                <a:latin typeface="Times New Roman" charset="0"/>
                <a:cs typeface="Times New Roman" charset="0"/>
              </a:rPr>
            </a:br>
            <a:endParaRPr lang="vi-VN" altLang="en-US" sz="2400">
              <a:latin typeface="Times New Roman" charset="0"/>
              <a:cs typeface="Times New Roman" charset="0"/>
            </a:endParaRPr>
          </a:p>
        </p:txBody>
      </p:sp>
      <p:sp>
        <p:nvSpPr>
          <p:cNvPr id="378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6D97B6D4-1BA5-7443-BB4F-7CC891B2989E}" type="slidenum">
              <a:rPr lang="vi-VN" altLang="en-US" sz="1200">
                <a:solidFill>
                  <a:srgbClr val="898989"/>
                </a:solidFill>
              </a:rPr>
              <a:pPr>
                <a:spcBef>
                  <a:spcPct val="0"/>
                </a:spcBef>
                <a:buFontTx/>
                <a:buNone/>
              </a:pPr>
              <a:t>30</a:t>
            </a:fld>
            <a:endParaRPr lang="vi-VN" altLang="en-US" sz="1200">
              <a:solidFill>
                <a:srgbClr val="898989"/>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152400"/>
            <a:ext cx="8229600" cy="1143000"/>
          </a:xfrm>
        </p:spPr>
        <p:txBody>
          <a:bodyPr/>
          <a:lstStyle/>
          <a:p>
            <a:r>
              <a:rPr lang="vi-VN" altLang="en-US" b="1">
                <a:latin typeface="Times New Roman" charset="0"/>
                <a:cs typeface="Times New Roman" charset="0"/>
              </a:rPr>
              <a:t>ThreadPool</a:t>
            </a:r>
          </a:p>
        </p:txBody>
      </p:sp>
      <p:sp>
        <p:nvSpPr>
          <p:cNvPr id="38915" name="Content Placeholder 2"/>
          <p:cNvSpPr>
            <a:spLocks noGrp="1"/>
          </p:cNvSpPr>
          <p:nvPr>
            <p:ph idx="1"/>
          </p:nvPr>
        </p:nvSpPr>
        <p:spPr>
          <a:xfrm>
            <a:off x="500063" y="1643063"/>
            <a:ext cx="8229600" cy="4525962"/>
          </a:xfrm>
        </p:spPr>
        <p:txBody>
          <a:bodyPr/>
          <a:lstStyle/>
          <a:p>
            <a:pPr>
              <a:buFont typeface="Arial" charset="0"/>
              <a:buNone/>
            </a:pPr>
            <a:r>
              <a:rPr lang="vi-VN" altLang="en-US" sz="2400">
                <a:latin typeface="Times New Roman" charset="0"/>
                <a:cs typeface="Times New Roman" charset="0"/>
              </a:rPr>
              <a:t>	• Bộ thực thi còn sử dụng thread-pool cho nhiều mục đích bên trong, bao gồm việc thực thi phương thức một cách bất đồng bộ và thực thi các sự kiện định thời. Tất cả các công việc này có thể dẫn đến sự tranh chấp giữa các tiểu trình trong thread-pool; nghĩa là hàng đợi có thể trở nên rất dài. Mặc dù độ dài tối đa của hàng đợi chỉ bị giới hạn bởi số lượng bộ nhớ còn lại cho tiến trình của bộ thực thi, nhưng hàng đợi quá dài sẽ làm kéo dài quá trình thực thi của các công việc trong hàng đợi.</a:t>
            </a:r>
            <a:br>
              <a:rPr lang="vi-VN" altLang="en-US" sz="2400">
                <a:latin typeface="Times New Roman" charset="0"/>
                <a:cs typeface="Times New Roman" charset="0"/>
              </a:rPr>
            </a:br>
            <a:endParaRPr lang="vi-VN" altLang="en-US" sz="2400">
              <a:latin typeface="Times New Roman" charset="0"/>
              <a:cs typeface="Times New Roman" charset="0"/>
            </a:endParaRPr>
          </a:p>
        </p:txBody>
      </p:sp>
      <p:sp>
        <p:nvSpPr>
          <p:cNvPr id="389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2D705974-24E0-E04A-9D8A-383647EBAA0A}" type="slidenum">
              <a:rPr lang="vi-VN" altLang="en-US" sz="1200">
                <a:solidFill>
                  <a:srgbClr val="898989"/>
                </a:solidFill>
              </a:rPr>
              <a:pPr>
                <a:spcBef>
                  <a:spcPct val="0"/>
                </a:spcBef>
                <a:buFontTx/>
                <a:buNone/>
              </a:pPr>
              <a:t>31</a:t>
            </a:fld>
            <a:endParaRPr lang="vi-VN" altLang="en-US" sz="1200">
              <a:solidFill>
                <a:srgbClr val="898989"/>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152400"/>
            <a:ext cx="8229600" cy="1143000"/>
          </a:xfrm>
        </p:spPr>
        <p:txBody>
          <a:bodyPr/>
          <a:lstStyle/>
          <a:p>
            <a:r>
              <a:rPr lang="vi-VN" altLang="en-US" b="1">
                <a:latin typeface="Times New Roman" charset="0"/>
                <a:cs typeface="Times New Roman" charset="0"/>
              </a:rPr>
              <a:t>ThreadPool</a:t>
            </a:r>
          </a:p>
        </p:txBody>
      </p:sp>
      <p:sp>
        <p:nvSpPr>
          <p:cNvPr id="39939" name="Content Placeholder 2"/>
          <p:cNvSpPr>
            <a:spLocks noGrp="1"/>
          </p:cNvSpPr>
          <p:nvPr>
            <p:ph idx="1"/>
          </p:nvPr>
        </p:nvSpPr>
        <p:spPr/>
        <p:txBody>
          <a:bodyPr/>
          <a:lstStyle/>
          <a:p>
            <a:pPr>
              <a:spcAft>
                <a:spcPts val="600"/>
              </a:spcAft>
              <a:buFont typeface="Arial" charset="0"/>
              <a:buNone/>
            </a:pPr>
            <a:r>
              <a:rPr lang="vi-VN" altLang="en-US" sz="2400">
                <a:latin typeface="Times New Roman" charset="0"/>
                <a:cs typeface="Times New Roman" charset="0"/>
              </a:rPr>
              <a:t>	• Không nên sử dụng thread-pool để thực thi các tiến trình chạy trong một thời gian dài. Vì số tiểu trình trong thread-pool là có giới hạn, nên chỉ một số ít tiểu trình thuộc các tiến trình loại này cũng sẽ ảnh hưởng đáng kể đến toàn bộ hiệu năng của thread-pool. Nên tránh đặt các tiểu trình trong thread-pool vào trạng thái đợi trong một thời gian quá dài.</a:t>
            </a:r>
            <a:br>
              <a:rPr lang="vi-VN" altLang="en-US" sz="2400">
                <a:latin typeface="Times New Roman" charset="0"/>
                <a:cs typeface="Times New Roman" charset="0"/>
              </a:rPr>
            </a:br>
            <a:r>
              <a:rPr lang="vi-VN" altLang="en-US" sz="2400">
                <a:latin typeface="Times New Roman" charset="0"/>
                <a:cs typeface="Times New Roman" charset="0"/>
              </a:rPr>
              <a:t>• Không thể điều khiển lịch trình của các tiểu trình trong thread-pool, cũng như không thể thay đổi độ ưu tiên của các công việc. Thread-pool xử lý các công việc theo thứ tự như khi thêm chúng vào hàng đợi.</a:t>
            </a:r>
            <a:br>
              <a:rPr lang="vi-VN" altLang="en-US" sz="2400">
                <a:latin typeface="Times New Roman" charset="0"/>
                <a:cs typeface="Times New Roman" charset="0"/>
              </a:rPr>
            </a:br>
            <a:r>
              <a:rPr lang="vi-VN" altLang="en-US" sz="2400">
                <a:latin typeface="Times New Roman" charset="0"/>
                <a:cs typeface="Times New Roman" charset="0"/>
              </a:rPr>
              <a:t>• Một khi công việc đã được đặt vào hàng đợi thì không thể hủy hay dừng</a:t>
            </a:r>
          </a:p>
        </p:txBody>
      </p:sp>
      <p:sp>
        <p:nvSpPr>
          <p:cNvPr id="399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57A53A91-389E-664A-A54B-DAEA8D4D465F}" type="slidenum">
              <a:rPr lang="vi-VN" altLang="en-US" sz="1200">
                <a:solidFill>
                  <a:srgbClr val="898989"/>
                </a:solidFill>
              </a:rPr>
              <a:pPr>
                <a:spcBef>
                  <a:spcPct val="0"/>
                </a:spcBef>
                <a:buFontTx/>
                <a:buNone/>
              </a:pPr>
              <a:t>32</a:t>
            </a:fld>
            <a:endParaRPr lang="vi-VN" altLang="en-US" sz="1200">
              <a:solidFill>
                <a:srgbClr val="898989"/>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solidFill>
            <a:schemeClr val="bg1"/>
          </a:solidFill>
        </p:spPr>
        <p:txBody>
          <a:bodyPr>
            <a:normAutofit/>
          </a:bodyPr>
          <a:lstStyle/>
          <a:p>
            <a:pPr>
              <a:lnSpc>
                <a:spcPct val="90000"/>
              </a:lnSpc>
              <a:buFont typeface="Arial" charset="0"/>
              <a:buNone/>
            </a:pPr>
            <a:r>
              <a:rPr lang="en-US" altLang="en-US" sz="1800">
                <a:solidFill>
                  <a:srgbClr val="558ED5"/>
                </a:solidFill>
                <a:latin typeface="Arial" charset="0"/>
                <a:ea typeface="Arial" charset="0"/>
                <a:cs typeface="Arial" charset="0"/>
              </a:rPr>
              <a:t>using</a:t>
            </a:r>
            <a:r>
              <a:rPr lang="en-US" altLang="en-US" sz="1800">
                <a:latin typeface="Arial" charset="0"/>
                <a:ea typeface="Arial" charset="0"/>
                <a:cs typeface="Arial" charset="0"/>
              </a:rPr>
              <a:t> System; </a:t>
            </a:r>
          </a:p>
          <a:p>
            <a:pPr>
              <a:lnSpc>
                <a:spcPct val="90000"/>
              </a:lnSpc>
              <a:buFont typeface="Arial" charset="0"/>
              <a:buNone/>
            </a:pPr>
            <a:r>
              <a:rPr lang="en-US" altLang="en-US" sz="1800">
                <a:solidFill>
                  <a:srgbClr val="558ED5"/>
                </a:solidFill>
                <a:latin typeface="Arial" charset="0"/>
                <a:ea typeface="Arial" charset="0"/>
                <a:cs typeface="Arial" charset="0"/>
              </a:rPr>
              <a:t>using</a:t>
            </a:r>
            <a:r>
              <a:rPr lang="en-US" altLang="en-US" sz="1800">
                <a:latin typeface="Arial" charset="0"/>
                <a:ea typeface="Arial" charset="0"/>
                <a:cs typeface="Arial" charset="0"/>
              </a:rPr>
              <a:t> System.Threading; </a:t>
            </a:r>
          </a:p>
          <a:p>
            <a:pPr>
              <a:lnSpc>
                <a:spcPct val="90000"/>
              </a:lnSpc>
              <a:buFont typeface="Arial" charset="0"/>
              <a:buNone/>
            </a:pPr>
            <a:r>
              <a:rPr lang="en-US" altLang="en-US" sz="1800">
                <a:solidFill>
                  <a:srgbClr val="558ED5"/>
                </a:solidFill>
                <a:latin typeface="Arial" charset="0"/>
                <a:ea typeface="Arial" charset="0"/>
                <a:cs typeface="Arial" charset="0"/>
              </a:rPr>
              <a:t>public class </a:t>
            </a:r>
            <a:r>
              <a:rPr lang="en-US" altLang="en-US" sz="1800">
                <a:latin typeface="Arial" charset="0"/>
                <a:ea typeface="Arial" charset="0"/>
                <a:cs typeface="Arial" charset="0"/>
              </a:rPr>
              <a:t>Example </a:t>
            </a:r>
          </a:p>
          <a:p>
            <a:pPr>
              <a:lnSpc>
                <a:spcPct val="90000"/>
              </a:lnSpc>
              <a:buFont typeface="Arial" charset="0"/>
              <a:buNone/>
            </a:pPr>
            <a:r>
              <a:rPr lang="en-US" altLang="en-US" sz="1800">
                <a:latin typeface="Arial" charset="0"/>
                <a:ea typeface="Arial" charset="0"/>
                <a:cs typeface="Arial" charset="0"/>
              </a:rPr>
              <a:t>{ </a:t>
            </a:r>
          </a:p>
          <a:p>
            <a:pPr>
              <a:lnSpc>
                <a:spcPct val="90000"/>
              </a:lnSpc>
              <a:buFont typeface="Arial" charset="0"/>
              <a:buNone/>
            </a:pPr>
            <a:r>
              <a:rPr lang="en-US" altLang="en-US" sz="1800">
                <a:latin typeface="Arial" charset="0"/>
                <a:ea typeface="Arial" charset="0"/>
                <a:cs typeface="Arial" charset="0"/>
              </a:rPr>
              <a:t>	</a:t>
            </a:r>
            <a:r>
              <a:rPr lang="en-US" altLang="en-US" sz="1800">
                <a:solidFill>
                  <a:srgbClr val="558ED5"/>
                </a:solidFill>
                <a:latin typeface="Arial" charset="0"/>
                <a:ea typeface="Arial" charset="0"/>
                <a:cs typeface="Arial" charset="0"/>
              </a:rPr>
              <a:t>public static void </a:t>
            </a:r>
            <a:r>
              <a:rPr lang="en-US" altLang="en-US" sz="1800">
                <a:latin typeface="Arial" charset="0"/>
                <a:ea typeface="Arial" charset="0"/>
                <a:cs typeface="Arial" charset="0"/>
              </a:rPr>
              <a:t>Main() </a:t>
            </a:r>
          </a:p>
          <a:p>
            <a:pPr>
              <a:lnSpc>
                <a:spcPct val="90000"/>
              </a:lnSpc>
              <a:buFont typeface="Arial" charset="0"/>
              <a:buNone/>
            </a:pPr>
            <a:r>
              <a:rPr lang="en-US" altLang="en-US" sz="1800">
                <a:latin typeface="Arial" charset="0"/>
                <a:ea typeface="Arial" charset="0"/>
                <a:cs typeface="Arial" charset="0"/>
              </a:rPr>
              <a:t>	{ 	</a:t>
            </a:r>
            <a:r>
              <a:rPr lang="en-US" altLang="en-US" sz="1800">
                <a:solidFill>
                  <a:srgbClr val="00B050"/>
                </a:solidFill>
                <a:latin typeface="Arial" charset="0"/>
                <a:ea typeface="Arial" charset="0"/>
                <a:cs typeface="Arial" charset="0"/>
              </a:rPr>
              <a:t>// Queue the task. </a:t>
            </a:r>
          </a:p>
          <a:p>
            <a:pPr>
              <a:lnSpc>
                <a:spcPct val="90000"/>
              </a:lnSpc>
              <a:buFont typeface="Arial" charset="0"/>
              <a:buNone/>
            </a:pPr>
            <a:r>
              <a:rPr lang="en-US" altLang="en-US" sz="1800">
                <a:latin typeface="Arial" charset="0"/>
                <a:ea typeface="Arial" charset="0"/>
                <a:cs typeface="Arial" charset="0"/>
              </a:rPr>
              <a:t>		</a:t>
            </a:r>
            <a:r>
              <a:rPr lang="en-US" altLang="en-US" sz="1800">
                <a:solidFill>
                  <a:srgbClr val="95B3D7"/>
                </a:solidFill>
                <a:latin typeface="Arial" charset="0"/>
                <a:ea typeface="Arial" charset="0"/>
                <a:cs typeface="Arial" charset="0"/>
              </a:rPr>
              <a:t>ThreadPool</a:t>
            </a:r>
            <a:r>
              <a:rPr lang="en-US" altLang="en-US" sz="1800">
                <a:latin typeface="Arial" charset="0"/>
                <a:ea typeface="Arial" charset="0"/>
                <a:cs typeface="Arial" charset="0"/>
              </a:rPr>
              <a:t>.QueueUserWorkItem(</a:t>
            </a:r>
            <a:r>
              <a:rPr lang="en-US" altLang="en-US" sz="1800">
                <a:solidFill>
                  <a:srgbClr val="558ED5"/>
                </a:solidFill>
                <a:latin typeface="Arial" charset="0"/>
                <a:ea typeface="Arial" charset="0"/>
                <a:cs typeface="Arial" charset="0"/>
              </a:rPr>
              <a:t>new</a:t>
            </a:r>
            <a:r>
              <a:rPr lang="en-US" altLang="en-US" sz="1800">
                <a:latin typeface="Arial" charset="0"/>
                <a:ea typeface="Arial" charset="0"/>
                <a:cs typeface="Arial" charset="0"/>
              </a:rPr>
              <a:t> </a:t>
            </a:r>
            <a:r>
              <a:rPr lang="en-US" altLang="en-US" sz="1800">
                <a:solidFill>
                  <a:srgbClr val="95B3D7"/>
                </a:solidFill>
                <a:latin typeface="Arial" charset="0"/>
                <a:ea typeface="Arial" charset="0"/>
                <a:cs typeface="Arial" charset="0"/>
              </a:rPr>
              <a:t>WaitCallback</a:t>
            </a:r>
            <a:r>
              <a:rPr lang="en-US" altLang="en-US" sz="1800">
                <a:latin typeface="Arial" charset="0"/>
                <a:ea typeface="Arial" charset="0"/>
                <a:cs typeface="Arial" charset="0"/>
              </a:rPr>
              <a:t>(ThreadProc)); 	Console.WriteLine( </a:t>
            </a:r>
            <a:r>
              <a:rPr lang="en-US" altLang="en-US" sz="1800">
                <a:solidFill>
                  <a:srgbClr val="953735"/>
                </a:solidFill>
                <a:latin typeface="Arial" charset="0"/>
                <a:ea typeface="Arial" charset="0"/>
                <a:cs typeface="Arial" charset="0"/>
              </a:rPr>
              <a:t>"Main thread does some work, then sleeps. " </a:t>
            </a:r>
            <a:r>
              <a:rPr lang="en-US" altLang="en-US" sz="1800">
                <a:latin typeface="Arial" charset="0"/>
                <a:ea typeface="Arial" charset="0"/>
                <a:cs typeface="Arial" charset="0"/>
              </a:rPr>
              <a:t>); </a:t>
            </a:r>
          </a:p>
          <a:p>
            <a:pPr>
              <a:lnSpc>
                <a:spcPct val="90000"/>
              </a:lnSpc>
              <a:buFont typeface="Arial" charset="0"/>
              <a:buNone/>
            </a:pPr>
            <a:r>
              <a:rPr lang="en-US" altLang="en-US" sz="1800">
                <a:latin typeface="Arial" charset="0"/>
                <a:ea typeface="Arial" charset="0"/>
                <a:cs typeface="Arial" charset="0"/>
              </a:rPr>
              <a:t>		</a:t>
            </a:r>
            <a:r>
              <a:rPr lang="en-US" altLang="en-US" sz="1800">
                <a:solidFill>
                  <a:srgbClr val="00B050"/>
                </a:solidFill>
                <a:latin typeface="Arial" charset="0"/>
                <a:ea typeface="Arial" charset="0"/>
                <a:cs typeface="Arial" charset="0"/>
              </a:rPr>
              <a:t>// If you comment out the Sleep, the main thread exits before </a:t>
            </a:r>
          </a:p>
          <a:p>
            <a:pPr>
              <a:lnSpc>
                <a:spcPct val="90000"/>
              </a:lnSpc>
              <a:buFont typeface="Arial" charset="0"/>
              <a:buNone/>
            </a:pPr>
            <a:r>
              <a:rPr lang="en-US" altLang="en-US" sz="1800">
                <a:solidFill>
                  <a:srgbClr val="00B050"/>
                </a:solidFill>
                <a:latin typeface="Arial" charset="0"/>
                <a:ea typeface="Arial" charset="0"/>
                <a:cs typeface="Arial" charset="0"/>
              </a:rPr>
              <a:t>		// the thread pool task runs. The thread pool uses background </a:t>
            </a:r>
          </a:p>
          <a:p>
            <a:pPr>
              <a:lnSpc>
                <a:spcPct val="90000"/>
              </a:lnSpc>
              <a:buFont typeface="Arial" charset="0"/>
              <a:buNone/>
            </a:pPr>
            <a:r>
              <a:rPr lang="en-US" altLang="en-US" sz="1800">
                <a:solidFill>
                  <a:srgbClr val="00B050"/>
                </a:solidFill>
                <a:latin typeface="Arial" charset="0"/>
                <a:ea typeface="Arial" charset="0"/>
                <a:cs typeface="Arial" charset="0"/>
              </a:rPr>
              <a:t>		// threads, which do not keep the application running. (This </a:t>
            </a:r>
          </a:p>
          <a:p>
            <a:pPr>
              <a:lnSpc>
                <a:spcPct val="90000"/>
              </a:lnSpc>
              <a:buFont typeface="Arial" charset="0"/>
              <a:buNone/>
            </a:pPr>
            <a:r>
              <a:rPr lang="en-US" altLang="en-US" sz="1800">
                <a:solidFill>
                  <a:srgbClr val="00B050"/>
                </a:solidFill>
                <a:latin typeface="Arial" charset="0"/>
                <a:ea typeface="Arial" charset="0"/>
                <a:cs typeface="Arial" charset="0"/>
              </a:rPr>
              <a:t>		// is a simple example of a race condition.) </a:t>
            </a:r>
          </a:p>
          <a:p>
            <a:pPr>
              <a:lnSpc>
                <a:spcPct val="90000"/>
              </a:lnSpc>
              <a:buFont typeface="Arial" charset="0"/>
              <a:buNone/>
            </a:pPr>
            <a:r>
              <a:rPr lang="en-US" altLang="en-US" sz="1800">
                <a:latin typeface="Arial" charset="0"/>
                <a:ea typeface="Arial" charset="0"/>
                <a:cs typeface="Arial" charset="0"/>
              </a:rPr>
              <a:t>		</a:t>
            </a:r>
            <a:r>
              <a:rPr lang="en-US" altLang="en-US" sz="1800">
                <a:solidFill>
                  <a:srgbClr val="B9CDE5"/>
                </a:solidFill>
                <a:latin typeface="Arial" charset="0"/>
                <a:ea typeface="Arial" charset="0"/>
                <a:cs typeface="Arial" charset="0"/>
              </a:rPr>
              <a:t>Thread</a:t>
            </a:r>
            <a:r>
              <a:rPr lang="en-US" altLang="en-US" sz="1800">
                <a:latin typeface="Arial" charset="0"/>
                <a:ea typeface="Arial" charset="0"/>
                <a:cs typeface="Arial" charset="0"/>
              </a:rPr>
              <a:t>.Sleep(1000); </a:t>
            </a:r>
          </a:p>
          <a:p>
            <a:pPr>
              <a:lnSpc>
                <a:spcPct val="90000"/>
              </a:lnSpc>
              <a:buFont typeface="Arial" charset="0"/>
              <a:buNone/>
            </a:pPr>
            <a:r>
              <a:rPr lang="en-US" altLang="en-US" sz="1800">
                <a:latin typeface="Arial" charset="0"/>
                <a:ea typeface="Arial" charset="0"/>
                <a:cs typeface="Arial" charset="0"/>
              </a:rPr>
              <a:t>		</a:t>
            </a:r>
            <a:r>
              <a:rPr lang="en-US" altLang="en-US" sz="1800">
                <a:solidFill>
                  <a:srgbClr val="B9CDE5"/>
                </a:solidFill>
                <a:latin typeface="Arial" charset="0"/>
                <a:ea typeface="Arial" charset="0"/>
                <a:cs typeface="Arial" charset="0"/>
              </a:rPr>
              <a:t>Console</a:t>
            </a:r>
            <a:r>
              <a:rPr lang="en-US" altLang="en-US" sz="1800">
                <a:latin typeface="Arial" charset="0"/>
                <a:ea typeface="Arial" charset="0"/>
                <a:cs typeface="Arial" charset="0"/>
              </a:rPr>
              <a:t>.WriteLine( </a:t>
            </a:r>
            <a:r>
              <a:rPr lang="en-US" altLang="en-US" sz="1800">
                <a:solidFill>
                  <a:srgbClr val="953735"/>
                </a:solidFill>
                <a:latin typeface="Arial" charset="0"/>
                <a:ea typeface="Arial" charset="0"/>
                <a:cs typeface="Arial" charset="0"/>
              </a:rPr>
              <a:t>"Main thread exits. " </a:t>
            </a:r>
            <a:r>
              <a:rPr lang="en-US" altLang="en-US" sz="1800">
                <a:latin typeface="Arial" charset="0"/>
                <a:ea typeface="Arial" charset="0"/>
                <a:cs typeface="Arial" charset="0"/>
              </a:rPr>
              <a:t>); </a:t>
            </a:r>
          </a:p>
          <a:p>
            <a:pPr>
              <a:lnSpc>
                <a:spcPct val="90000"/>
              </a:lnSpc>
              <a:buFont typeface="Arial" charset="0"/>
              <a:buNone/>
            </a:pPr>
            <a:r>
              <a:rPr lang="en-US" altLang="en-US" sz="1800">
                <a:latin typeface="Arial" charset="0"/>
                <a:ea typeface="Arial" charset="0"/>
                <a:cs typeface="Arial" charset="0"/>
              </a:rPr>
              <a:t>	} </a:t>
            </a:r>
          </a:p>
          <a:p>
            <a:pPr>
              <a:lnSpc>
                <a:spcPct val="90000"/>
              </a:lnSpc>
              <a:buFont typeface="Arial" charset="0"/>
              <a:buNone/>
            </a:pPr>
            <a:r>
              <a:rPr lang="en-US" altLang="en-US" sz="1800">
                <a:latin typeface="Arial" charset="0"/>
                <a:ea typeface="Arial" charset="0"/>
                <a:cs typeface="Arial" charset="0"/>
              </a:rPr>
              <a:t>	</a:t>
            </a:r>
            <a:r>
              <a:rPr lang="en-US" altLang="en-US" sz="1800">
                <a:solidFill>
                  <a:srgbClr val="00B050"/>
                </a:solidFill>
                <a:latin typeface="Arial" charset="0"/>
                <a:ea typeface="Arial" charset="0"/>
                <a:cs typeface="Arial" charset="0"/>
              </a:rPr>
              <a:t>// This thread procedure performs the task. </a:t>
            </a:r>
          </a:p>
          <a:p>
            <a:pPr>
              <a:lnSpc>
                <a:spcPct val="90000"/>
              </a:lnSpc>
              <a:buFont typeface="Arial" charset="0"/>
              <a:buNone/>
            </a:pPr>
            <a:r>
              <a:rPr lang="en-US" altLang="en-US" sz="1800">
                <a:latin typeface="Arial" charset="0"/>
                <a:ea typeface="Arial" charset="0"/>
                <a:cs typeface="Arial" charset="0"/>
              </a:rPr>
              <a:t>	</a:t>
            </a:r>
            <a:r>
              <a:rPr lang="en-US" altLang="en-US" sz="1800">
                <a:solidFill>
                  <a:srgbClr val="558ED5"/>
                </a:solidFill>
                <a:latin typeface="Arial" charset="0"/>
                <a:ea typeface="Arial" charset="0"/>
                <a:cs typeface="Arial" charset="0"/>
              </a:rPr>
              <a:t>static void </a:t>
            </a:r>
            <a:r>
              <a:rPr lang="en-US" altLang="en-US" sz="1800">
                <a:latin typeface="Arial" charset="0"/>
                <a:ea typeface="Arial" charset="0"/>
                <a:cs typeface="Arial" charset="0"/>
              </a:rPr>
              <a:t>ThreadProc(</a:t>
            </a:r>
            <a:r>
              <a:rPr lang="en-US" altLang="en-US" sz="1800">
                <a:solidFill>
                  <a:srgbClr val="558ED5"/>
                </a:solidFill>
                <a:latin typeface="Arial" charset="0"/>
                <a:ea typeface="Arial" charset="0"/>
                <a:cs typeface="Arial" charset="0"/>
              </a:rPr>
              <a:t>Object</a:t>
            </a:r>
            <a:r>
              <a:rPr lang="en-US" altLang="en-US" sz="1800">
                <a:latin typeface="Arial" charset="0"/>
                <a:ea typeface="Arial" charset="0"/>
                <a:cs typeface="Arial" charset="0"/>
              </a:rPr>
              <a:t> stateInfo) </a:t>
            </a:r>
          </a:p>
          <a:p>
            <a:pPr>
              <a:lnSpc>
                <a:spcPct val="90000"/>
              </a:lnSpc>
              <a:buFont typeface="Arial" charset="0"/>
              <a:buNone/>
            </a:pPr>
            <a:r>
              <a:rPr lang="en-US" altLang="en-US" sz="1800">
                <a:latin typeface="Arial" charset="0"/>
                <a:ea typeface="Arial" charset="0"/>
                <a:cs typeface="Arial" charset="0"/>
              </a:rPr>
              <a:t>	{ 	</a:t>
            </a:r>
            <a:r>
              <a:rPr lang="en-US" altLang="en-US" sz="1800">
                <a:solidFill>
                  <a:srgbClr val="00B050"/>
                </a:solidFill>
                <a:latin typeface="Arial" charset="0"/>
                <a:ea typeface="Arial" charset="0"/>
                <a:cs typeface="Arial" charset="0"/>
              </a:rPr>
              <a:t>// No state object was passed to QueueUserWorkItem, so </a:t>
            </a:r>
          </a:p>
          <a:p>
            <a:pPr>
              <a:lnSpc>
                <a:spcPct val="90000"/>
              </a:lnSpc>
              <a:buFont typeface="Arial" charset="0"/>
              <a:buNone/>
            </a:pPr>
            <a:r>
              <a:rPr lang="en-US" altLang="en-US" sz="1800">
                <a:solidFill>
                  <a:srgbClr val="00B050"/>
                </a:solidFill>
                <a:latin typeface="Arial" charset="0"/>
                <a:ea typeface="Arial" charset="0"/>
                <a:cs typeface="Arial" charset="0"/>
              </a:rPr>
              <a:t>		// stateInfo is null. 	</a:t>
            </a:r>
          </a:p>
          <a:p>
            <a:pPr>
              <a:lnSpc>
                <a:spcPct val="90000"/>
              </a:lnSpc>
              <a:buFont typeface="Arial" charset="0"/>
              <a:buNone/>
            </a:pPr>
            <a:r>
              <a:rPr lang="en-US" altLang="en-US" sz="1800">
                <a:latin typeface="Arial" charset="0"/>
                <a:ea typeface="Arial" charset="0"/>
                <a:cs typeface="Arial" charset="0"/>
              </a:rPr>
              <a:t>		</a:t>
            </a:r>
            <a:r>
              <a:rPr lang="en-US" altLang="en-US" sz="1800">
                <a:solidFill>
                  <a:srgbClr val="B9CDE5"/>
                </a:solidFill>
                <a:latin typeface="Arial" charset="0"/>
                <a:ea typeface="Arial" charset="0"/>
                <a:cs typeface="Arial" charset="0"/>
              </a:rPr>
              <a:t>Console</a:t>
            </a:r>
            <a:r>
              <a:rPr lang="en-US" altLang="en-US" sz="1800">
                <a:latin typeface="Arial" charset="0"/>
                <a:ea typeface="Arial" charset="0"/>
                <a:cs typeface="Arial" charset="0"/>
              </a:rPr>
              <a:t>.WriteLine( </a:t>
            </a:r>
            <a:r>
              <a:rPr lang="en-US" altLang="en-US" sz="1800">
                <a:solidFill>
                  <a:srgbClr val="953735"/>
                </a:solidFill>
                <a:latin typeface="Arial" charset="0"/>
                <a:ea typeface="Arial" charset="0"/>
                <a:cs typeface="Arial" charset="0"/>
              </a:rPr>
              <a:t>"Hello from the thread pool. " </a:t>
            </a:r>
            <a:r>
              <a:rPr lang="en-US" altLang="en-US" sz="1800">
                <a:latin typeface="Arial" charset="0"/>
                <a:ea typeface="Arial" charset="0"/>
                <a:cs typeface="Arial" charset="0"/>
              </a:rPr>
              <a:t>); </a:t>
            </a:r>
          </a:p>
          <a:p>
            <a:pPr>
              <a:lnSpc>
                <a:spcPct val="90000"/>
              </a:lnSpc>
              <a:buFont typeface="Arial" charset="0"/>
              <a:buNone/>
            </a:pPr>
            <a:r>
              <a:rPr lang="en-US" altLang="en-US" sz="1800">
                <a:latin typeface="Arial" charset="0"/>
                <a:ea typeface="Arial" charset="0"/>
                <a:cs typeface="Arial" charset="0"/>
              </a:rPr>
              <a:t>	} </a:t>
            </a:r>
          </a:p>
          <a:p>
            <a:pPr>
              <a:lnSpc>
                <a:spcPct val="90000"/>
              </a:lnSpc>
              <a:buFont typeface="Arial" charset="0"/>
              <a:buNone/>
            </a:pPr>
            <a:r>
              <a:rPr lang="en-US" altLang="en-US" sz="1800">
                <a:latin typeface="Arial" charset="0"/>
                <a:ea typeface="Arial" charset="0"/>
                <a:cs typeface="Arial" charset="0"/>
              </a:rPr>
              <a:t>}</a:t>
            </a:r>
            <a:endParaRPr lang="vi-VN" altLang="en-US" sz="1800">
              <a:latin typeface="Arial" charset="0"/>
              <a:ea typeface="Arial" charset="0"/>
              <a:cs typeface="Arial" charset="0"/>
            </a:endParaRPr>
          </a:p>
        </p:txBody>
      </p:sp>
      <p:sp>
        <p:nvSpPr>
          <p:cNvPr id="4096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973ADD12-83D4-094A-9582-42DC8C289C98}" type="slidenum">
              <a:rPr lang="vi-VN" altLang="en-US" sz="1200">
                <a:solidFill>
                  <a:srgbClr val="898989"/>
                </a:solidFill>
              </a:rPr>
              <a:pPr>
                <a:spcBef>
                  <a:spcPct val="0"/>
                </a:spcBef>
                <a:buFontTx/>
                <a:buNone/>
              </a:pPr>
              <a:t>33</a:t>
            </a:fld>
            <a:endParaRPr lang="vi-VN" altLang="en-US" sz="1200">
              <a:solidFill>
                <a:srgbClr val="898989"/>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NỘI DUNG CHÍNH</a:t>
            </a:r>
          </a:p>
        </p:txBody>
      </p:sp>
      <p:sp>
        <p:nvSpPr>
          <p:cNvPr id="41987" name="Content Placeholder 2"/>
          <p:cNvSpPr>
            <a:spLocks noGrp="1"/>
          </p:cNvSpPr>
          <p:nvPr>
            <p:ph idx="1"/>
          </p:nvPr>
        </p:nvSpPr>
        <p:spPr/>
        <p:txBody>
          <a:bodyPr/>
          <a:lstStyle/>
          <a:p>
            <a:endParaRPr lang="en-US" altLang="en-US">
              <a:latin typeface="Times New Roman" charset="0"/>
              <a:cs typeface="Times New Roman" charset="0"/>
            </a:endParaRPr>
          </a:p>
        </p:txBody>
      </p:sp>
      <p:sp>
        <p:nvSpPr>
          <p:cNvPr id="419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87E3C7E3-A67A-AB42-9544-A504CE2D3A2A}" type="slidenum">
              <a:rPr lang="en-US" altLang="en-US" sz="1200">
                <a:solidFill>
                  <a:srgbClr val="898989"/>
                </a:solidFill>
              </a:rPr>
              <a:pPr>
                <a:spcBef>
                  <a:spcPct val="0"/>
                </a:spcBef>
                <a:buFontTx/>
                <a:buNone/>
              </a:pPr>
              <a:t>34</a:t>
            </a:fld>
            <a:endParaRPr lang="en-US" altLang="en-US" sz="1200">
              <a:solidFill>
                <a:srgbClr val="898989"/>
              </a:solidFill>
            </a:endParaRPr>
          </a:p>
        </p:txBody>
      </p:sp>
      <p:grpSp>
        <p:nvGrpSpPr>
          <p:cNvPr id="41989" name="Group 3"/>
          <p:cNvGrpSpPr>
            <a:grpSpLocks/>
          </p:cNvGrpSpPr>
          <p:nvPr/>
        </p:nvGrpSpPr>
        <p:grpSpPr bwMode="auto">
          <a:xfrm>
            <a:off x="1828800" y="1871663"/>
            <a:ext cx="762000" cy="665162"/>
            <a:chOff x="1110" y="2656"/>
            <a:chExt cx="1549" cy="1351"/>
          </a:xfrm>
        </p:grpSpPr>
        <p:sp>
          <p:nvSpPr>
            <p:cNvPr id="4201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4201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8"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grpSp>
        <p:nvGrpSpPr>
          <p:cNvPr id="41990" name="Group 7"/>
          <p:cNvGrpSpPr>
            <a:grpSpLocks/>
          </p:cNvGrpSpPr>
          <p:nvPr/>
        </p:nvGrpSpPr>
        <p:grpSpPr bwMode="auto">
          <a:xfrm>
            <a:off x="1828800" y="2811463"/>
            <a:ext cx="762000" cy="665162"/>
            <a:chOff x="3174" y="2656"/>
            <a:chExt cx="1549" cy="1351"/>
          </a:xfrm>
        </p:grpSpPr>
        <p:sp>
          <p:nvSpPr>
            <p:cNvPr id="4201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4201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12"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sp>
        <p:nvSpPr>
          <p:cNvPr id="41991" name="Line 11"/>
          <p:cNvSpPr>
            <a:spLocks noChangeShapeType="1"/>
          </p:cNvSpPr>
          <p:nvPr/>
        </p:nvSpPr>
        <p:spPr bwMode="auto">
          <a:xfrm>
            <a:off x="2438400" y="24812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992" name="Text Box 12"/>
          <p:cNvSpPr txBox="1">
            <a:spLocks noChangeArrowheads="1"/>
          </p:cNvSpPr>
          <p:nvPr/>
        </p:nvSpPr>
        <p:spPr bwMode="auto">
          <a:xfrm>
            <a:off x="2895600" y="1947863"/>
            <a:ext cx="2625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Giới thiệu tiến trình</a:t>
            </a:r>
          </a:p>
        </p:txBody>
      </p:sp>
      <p:sp>
        <p:nvSpPr>
          <p:cNvPr id="41993" name="Text Box 13"/>
          <p:cNvSpPr txBox="1">
            <a:spLocks noChangeArrowheads="1"/>
          </p:cNvSpPr>
          <p:nvPr/>
        </p:nvSpPr>
        <p:spPr bwMode="gray">
          <a:xfrm>
            <a:off x="2025650" y="1970088"/>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1</a:t>
            </a:r>
          </a:p>
        </p:txBody>
      </p:sp>
      <p:sp>
        <p:nvSpPr>
          <p:cNvPr id="41994" name="Line 14"/>
          <p:cNvSpPr>
            <a:spLocks noChangeShapeType="1"/>
          </p:cNvSpPr>
          <p:nvPr/>
        </p:nvSpPr>
        <p:spPr bwMode="auto">
          <a:xfrm>
            <a:off x="2438400" y="3395663"/>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995" name="Text Box 15"/>
          <p:cNvSpPr txBox="1">
            <a:spLocks noChangeArrowheads="1"/>
          </p:cNvSpPr>
          <p:nvPr/>
        </p:nvSpPr>
        <p:spPr bwMode="auto">
          <a:xfrm>
            <a:off x="2895600" y="2862263"/>
            <a:ext cx="304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Đa tiến trình trên .NET</a:t>
            </a:r>
          </a:p>
        </p:txBody>
      </p:sp>
      <p:sp>
        <p:nvSpPr>
          <p:cNvPr id="41996" name="Text Box 16"/>
          <p:cNvSpPr txBox="1">
            <a:spLocks noChangeArrowheads="1"/>
          </p:cNvSpPr>
          <p:nvPr/>
        </p:nvSpPr>
        <p:spPr bwMode="gray">
          <a:xfrm>
            <a:off x="2025650" y="2981325"/>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2</a:t>
            </a:r>
          </a:p>
        </p:txBody>
      </p:sp>
      <p:grpSp>
        <p:nvGrpSpPr>
          <p:cNvPr id="41997" name="Group 17"/>
          <p:cNvGrpSpPr>
            <a:grpSpLocks/>
          </p:cNvGrpSpPr>
          <p:nvPr/>
        </p:nvGrpSpPr>
        <p:grpSpPr bwMode="auto">
          <a:xfrm>
            <a:off x="1828800" y="3678238"/>
            <a:ext cx="762000" cy="665162"/>
            <a:chOff x="1110" y="2656"/>
            <a:chExt cx="1549" cy="1351"/>
          </a:xfrm>
        </p:grpSpPr>
        <p:sp>
          <p:nvSpPr>
            <p:cNvPr id="4200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4200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2"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grpSp>
        <p:nvGrpSpPr>
          <p:cNvPr id="41998" name="Group 21"/>
          <p:cNvGrpSpPr>
            <a:grpSpLocks/>
          </p:cNvGrpSpPr>
          <p:nvPr/>
        </p:nvGrpSpPr>
        <p:grpSpPr bwMode="auto">
          <a:xfrm>
            <a:off x="1828800" y="4592638"/>
            <a:ext cx="762000" cy="665162"/>
            <a:chOff x="3174" y="2656"/>
            <a:chExt cx="1549" cy="1351"/>
          </a:xfrm>
        </p:grpSpPr>
        <p:sp>
          <p:nvSpPr>
            <p:cNvPr id="42005"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42006"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en-US" altLang="en-US" sz="1800"/>
            </a:p>
          </p:txBody>
        </p:sp>
        <p:sp>
          <p:nvSpPr>
            <p:cNvPr id="26"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p:spPr>
          <p:txBody>
            <a:bodyPr wrap="none"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eaLnBrk="1" hangingPunct="1"/>
              <a:endParaRPr lang="en-US" altLang="en-US"/>
            </a:p>
          </p:txBody>
        </p:sp>
      </p:grpSp>
      <p:sp>
        <p:nvSpPr>
          <p:cNvPr id="41999" name="Line 25"/>
          <p:cNvSpPr>
            <a:spLocks noChangeShapeType="1"/>
          </p:cNvSpPr>
          <p:nvPr/>
        </p:nvSpPr>
        <p:spPr bwMode="auto">
          <a:xfrm>
            <a:off x="2438400" y="42878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00" name="Text Box 26"/>
          <p:cNvSpPr txBox="1">
            <a:spLocks noChangeArrowheads="1"/>
          </p:cNvSpPr>
          <p:nvPr/>
        </p:nvSpPr>
        <p:spPr bwMode="auto">
          <a:xfrm>
            <a:off x="2895600" y="3754438"/>
            <a:ext cx="2362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400"/>
              <a:t>Quản lý tiến trình</a:t>
            </a:r>
          </a:p>
        </p:txBody>
      </p:sp>
      <p:sp>
        <p:nvSpPr>
          <p:cNvPr id="42001" name="Text Box 27"/>
          <p:cNvSpPr txBox="1">
            <a:spLocks noChangeArrowheads="1"/>
          </p:cNvSpPr>
          <p:nvPr/>
        </p:nvSpPr>
        <p:spPr bwMode="gray">
          <a:xfrm>
            <a:off x="2025650" y="377666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3</a:t>
            </a:r>
          </a:p>
        </p:txBody>
      </p:sp>
      <p:sp>
        <p:nvSpPr>
          <p:cNvPr id="42002" name="Line 28"/>
          <p:cNvSpPr>
            <a:spLocks noChangeShapeType="1"/>
          </p:cNvSpPr>
          <p:nvPr/>
        </p:nvSpPr>
        <p:spPr bwMode="auto">
          <a:xfrm>
            <a:off x="2438400" y="5202238"/>
            <a:ext cx="48006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03" name="Text Box 29"/>
          <p:cNvSpPr txBox="1">
            <a:spLocks noChangeArrowheads="1"/>
          </p:cNvSpPr>
          <p:nvPr/>
        </p:nvSpPr>
        <p:spPr bwMode="auto">
          <a:xfrm>
            <a:off x="2895600" y="4668838"/>
            <a:ext cx="212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r>
              <a:rPr lang="en-US" altLang="en-US" sz="2800" b="1"/>
              <a:t>Đồng bộ hóa</a:t>
            </a:r>
          </a:p>
        </p:txBody>
      </p:sp>
      <p:sp>
        <p:nvSpPr>
          <p:cNvPr id="42004" name="Text Box 30"/>
          <p:cNvSpPr txBox="1">
            <a:spLocks noChangeArrowheads="1"/>
          </p:cNvSpPr>
          <p:nvPr/>
        </p:nvSpPr>
        <p:spPr bwMode="gray">
          <a:xfrm>
            <a:off x="2025650" y="469106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lgn="ctr">
              <a:spcBef>
                <a:spcPct val="0"/>
              </a:spcBef>
              <a:buFontTx/>
              <a:buNone/>
            </a:pPr>
            <a:r>
              <a:rPr lang="en-US" altLang="en-US" sz="2400" b="1">
                <a:solidFill>
                  <a:schemeClr val="bg1"/>
                </a:solidFill>
              </a:rPr>
              <a:t>4</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Đồng bộ hóa (Synchronization)</a:t>
            </a:r>
          </a:p>
        </p:txBody>
      </p:sp>
      <p:sp>
        <p:nvSpPr>
          <p:cNvPr id="43011" name="Rectangle 3"/>
          <p:cNvSpPr>
            <a:spLocks noGrp="1" noChangeArrowheads="1"/>
          </p:cNvSpPr>
          <p:nvPr>
            <p:ph idx="1"/>
          </p:nvPr>
        </p:nvSpPr>
        <p:spPr/>
        <p:txBody>
          <a:bodyPr/>
          <a:lstStyle/>
          <a:p>
            <a:pPr eaLnBrk="1" hangingPunct="1">
              <a:lnSpc>
                <a:spcPct val="80000"/>
              </a:lnSpc>
              <a:spcAft>
                <a:spcPts val="600"/>
              </a:spcAft>
            </a:pPr>
            <a:r>
              <a:rPr lang="en-US" altLang="en-US" sz="2400">
                <a:latin typeface="Times New Roman" charset="0"/>
                <a:cs typeface="Times New Roman" charset="0"/>
              </a:rPr>
              <a:t>Khi bạn cần bảo vệ một tài nguyên, trong một thời điểm chỉ cho phép một thread thay đổi</a:t>
            </a:r>
            <a:r>
              <a:rPr lang="vi-VN" altLang="en-US" sz="2400">
                <a:latin typeface="Times New Roman" charset="0"/>
                <a:cs typeface="Times New Roman" charset="0"/>
              </a:rPr>
              <a:t> </a:t>
            </a:r>
            <a:r>
              <a:rPr lang="en-US" altLang="en-US" sz="2400">
                <a:latin typeface="Times New Roman" charset="0"/>
                <a:cs typeface="Times New Roman" charset="0"/>
              </a:rPr>
              <a:t>hoặc sử dụng tài nguyên đó, bạn cần </a:t>
            </a:r>
            <a:r>
              <a:rPr lang="en-US" altLang="en-US" sz="2400" b="1">
                <a:latin typeface="Times New Roman" charset="0"/>
                <a:cs typeface="Times New Roman" charset="0"/>
              </a:rPr>
              <a:t>đồng bộ hóa</a:t>
            </a:r>
            <a:r>
              <a:rPr lang="en-US" altLang="en-US" sz="2400">
                <a:latin typeface="Times New Roman" charset="0"/>
                <a:cs typeface="Times New Roman" charset="0"/>
              </a:rPr>
              <a:t>.</a:t>
            </a:r>
          </a:p>
          <a:p>
            <a:pPr eaLnBrk="1" hangingPunct="1">
              <a:lnSpc>
                <a:spcPct val="80000"/>
              </a:lnSpc>
              <a:spcAft>
                <a:spcPts val="600"/>
              </a:spcAft>
            </a:pPr>
            <a:r>
              <a:rPr lang="en-US" altLang="en-US" sz="2400">
                <a:latin typeface="Times New Roman" charset="0"/>
                <a:cs typeface="Times New Roman" charset="0"/>
              </a:rPr>
              <a:t>Đồng bộ hóa được cung cấp bởi một khóa trên đối tượng đó, khóa đó sẽ ngăn cản</a:t>
            </a:r>
            <a:r>
              <a:rPr lang="vi-VN" altLang="en-US" sz="2400">
                <a:latin typeface="Times New Roman" charset="0"/>
                <a:cs typeface="Times New Roman" charset="0"/>
              </a:rPr>
              <a:t> </a:t>
            </a:r>
            <a:r>
              <a:rPr lang="en-US" altLang="en-US" sz="2400">
                <a:latin typeface="Times New Roman" charset="0"/>
                <a:cs typeface="Times New Roman" charset="0"/>
              </a:rPr>
              <a:t>thread thứ 2 truy cập vào đối tượng nếu thread thứ nhất chưa trả quyền truy cập đối</a:t>
            </a:r>
            <a:r>
              <a:rPr lang="vi-VN" altLang="en-US" sz="2400">
                <a:latin typeface="Times New Roman" charset="0"/>
                <a:cs typeface="Times New Roman" charset="0"/>
              </a:rPr>
              <a:t> </a:t>
            </a:r>
            <a:r>
              <a:rPr lang="en-US" altLang="en-US" sz="2400">
                <a:latin typeface="Times New Roman" charset="0"/>
                <a:cs typeface="Times New Roman" charset="0"/>
              </a:rPr>
              <a:t>tượng.</a:t>
            </a:r>
          </a:p>
          <a:p>
            <a:pPr eaLnBrk="1" hangingPunct="1">
              <a:lnSpc>
                <a:spcPct val="80000"/>
              </a:lnSpc>
              <a:spcAft>
                <a:spcPts val="600"/>
              </a:spcAft>
            </a:pPr>
            <a:r>
              <a:rPr lang="en-US" altLang="en-US" sz="2400">
                <a:latin typeface="Times New Roman" charset="0"/>
                <a:cs typeface="Times New Roman" charset="0"/>
              </a:rPr>
              <a:t>Có 4 loại đồng bộ hóa chính</a:t>
            </a:r>
          </a:p>
          <a:p>
            <a:pPr lvl="1" eaLnBrk="1" hangingPunct="1">
              <a:lnSpc>
                <a:spcPct val="80000"/>
              </a:lnSpc>
              <a:spcAft>
                <a:spcPts val="600"/>
              </a:spcAft>
            </a:pPr>
            <a:r>
              <a:rPr lang="en-US" altLang="en-US" sz="2000">
                <a:solidFill>
                  <a:srgbClr val="0066FF"/>
                </a:solidFill>
                <a:latin typeface="Times New Roman" charset="0"/>
                <a:cs typeface="Times New Roman" charset="0"/>
              </a:rPr>
              <a:t>Blocking</a:t>
            </a:r>
          </a:p>
          <a:p>
            <a:pPr lvl="1" eaLnBrk="1" hangingPunct="1">
              <a:lnSpc>
                <a:spcPct val="80000"/>
              </a:lnSpc>
              <a:spcAft>
                <a:spcPts val="600"/>
              </a:spcAft>
            </a:pPr>
            <a:r>
              <a:rPr lang="en-US" altLang="en-US" sz="2000">
                <a:solidFill>
                  <a:srgbClr val="0066FF"/>
                </a:solidFill>
                <a:latin typeface="Times New Roman" charset="0"/>
                <a:cs typeface="Times New Roman" charset="0"/>
              </a:rPr>
              <a:t>Locking</a:t>
            </a:r>
          </a:p>
          <a:p>
            <a:pPr lvl="1" eaLnBrk="1" hangingPunct="1">
              <a:lnSpc>
                <a:spcPct val="80000"/>
              </a:lnSpc>
              <a:spcAft>
                <a:spcPts val="600"/>
              </a:spcAft>
            </a:pPr>
            <a:r>
              <a:rPr lang="en-US" altLang="en-US" sz="2000">
                <a:solidFill>
                  <a:srgbClr val="0066FF"/>
                </a:solidFill>
                <a:latin typeface="Times New Roman" charset="0"/>
                <a:cs typeface="Times New Roman" charset="0"/>
              </a:rPr>
              <a:t>Signaling</a:t>
            </a:r>
          </a:p>
          <a:p>
            <a:pPr lvl="1" eaLnBrk="1" hangingPunct="1">
              <a:lnSpc>
                <a:spcPct val="80000"/>
              </a:lnSpc>
              <a:spcAft>
                <a:spcPts val="600"/>
              </a:spcAft>
            </a:pPr>
            <a:r>
              <a:rPr lang="en-US" altLang="en-US" sz="2000">
                <a:solidFill>
                  <a:srgbClr val="0066FF"/>
                </a:solidFill>
                <a:latin typeface="Times New Roman" charset="0"/>
                <a:cs typeface="Times New Roman" charset="0"/>
              </a:rPr>
              <a:t>Nonblocking</a:t>
            </a:r>
          </a:p>
        </p:txBody>
      </p:sp>
      <p:sp>
        <p:nvSpPr>
          <p:cNvPr id="430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15B0FB09-8BD5-DE46-964A-BAFAFB41ECB7}" type="slidenum">
              <a:rPr lang="en-US" altLang="en-US" sz="1200">
                <a:solidFill>
                  <a:srgbClr val="898989"/>
                </a:solidFill>
              </a:rPr>
              <a:pPr>
                <a:spcBef>
                  <a:spcPct val="0"/>
                </a:spcBef>
                <a:buFontTx/>
                <a:buNone/>
              </a:pPr>
              <a:t>35</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Blocking</a:t>
            </a:r>
          </a:p>
        </p:txBody>
      </p:sp>
      <p:sp>
        <p:nvSpPr>
          <p:cNvPr id="34819" name="Content Placeholder 2"/>
          <p:cNvSpPr>
            <a:spLocks noGrp="1"/>
          </p:cNvSpPr>
          <p:nvPr>
            <p:ph idx="1"/>
          </p:nvPr>
        </p:nvSpPr>
        <p:spPr/>
        <p:txBody>
          <a:bodyPr/>
          <a:lstStyle/>
          <a:p>
            <a:pPr algn="just"/>
            <a:r>
              <a:rPr lang="en-US" altLang="en-US">
                <a:latin typeface="Times New Roman" charset="0"/>
                <a:cs typeface="Times New Roman" charset="0"/>
              </a:rPr>
              <a:t>Chờ một thread khác kết thúc hoặc một khoảng thời gian nhất định trôi qua</a:t>
            </a:r>
          </a:p>
          <a:p>
            <a:pPr lvl="1"/>
            <a:r>
              <a:rPr lang="en-US" altLang="en-US">
                <a:solidFill>
                  <a:srgbClr val="558ED5"/>
                </a:solidFill>
                <a:latin typeface="Times New Roman" charset="0"/>
                <a:cs typeface="Times New Roman" charset="0"/>
              </a:rPr>
              <a:t>Sleep</a:t>
            </a:r>
          </a:p>
          <a:p>
            <a:pPr lvl="1"/>
            <a:r>
              <a:rPr lang="en-US" altLang="en-US">
                <a:solidFill>
                  <a:srgbClr val="558ED5"/>
                </a:solidFill>
                <a:latin typeface="Times New Roman" charset="0"/>
                <a:cs typeface="Times New Roman" charset="0"/>
              </a:rPr>
              <a:t>Join</a:t>
            </a:r>
          </a:p>
          <a:p>
            <a:pPr lvl="1"/>
            <a:r>
              <a:rPr lang="en-US" altLang="en-US">
                <a:solidFill>
                  <a:srgbClr val="558ED5"/>
                </a:solidFill>
                <a:latin typeface="Times New Roman" charset="0"/>
                <a:cs typeface="Times New Roman" charset="0"/>
              </a:rPr>
              <a:t>Task.Wait</a:t>
            </a:r>
          </a:p>
        </p:txBody>
      </p:sp>
      <p:sp>
        <p:nvSpPr>
          <p:cNvPr id="440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BF208723-F98F-2545-B326-5AD14DB1262A}" type="slidenum">
              <a:rPr lang="en-US" altLang="en-US" sz="1200">
                <a:solidFill>
                  <a:srgbClr val="898989"/>
                </a:solidFill>
              </a:rPr>
              <a:pPr>
                <a:spcBef>
                  <a:spcPct val="0"/>
                </a:spcBef>
                <a:buFontTx/>
                <a:buNone/>
              </a:pPr>
              <a:t>36</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Locking</a:t>
            </a:r>
          </a:p>
        </p:txBody>
      </p:sp>
      <p:sp>
        <p:nvSpPr>
          <p:cNvPr id="35843" name="Content Placeholder 2"/>
          <p:cNvSpPr>
            <a:spLocks noGrp="1"/>
          </p:cNvSpPr>
          <p:nvPr>
            <p:ph idx="1"/>
          </p:nvPr>
        </p:nvSpPr>
        <p:spPr>
          <a:xfrm>
            <a:off x="457200" y="1447800"/>
            <a:ext cx="8229600" cy="4800600"/>
          </a:xfrm>
        </p:spPr>
        <p:txBody>
          <a:bodyPr/>
          <a:lstStyle/>
          <a:p>
            <a:r>
              <a:rPr lang="en-US" altLang="en-US">
                <a:latin typeface="Times New Roman" charset="0"/>
                <a:cs typeface="Times New Roman" charset="0"/>
              </a:rPr>
              <a:t>Giới hạn số lượng thread cùng thực hiện một thao tác hoặc một đoạn mã cùng một lúc</a:t>
            </a:r>
          </a:p>
          <a:p>
            <a:r>
              <a:rPr lang="en-US" altLang="en-US">
                <a:latin typeface="Times New Roman" charset="0"/>
                <a:cs typeface="Times New Roman" charset="0"/>
              </a:rPr>
              <a:t>Exclusive locking</a:t>
            </a:r>
          </a:p>
          <a:p>
            <a:pPr lvl="1"/>
            <a:r>
              <a:rPr lang="en-US" altLang="en-US">
                <a:solidFill>
                  <a:srgbClr val="558ED5"/>
                </a:solidFill>
                <a:latin typeface="Times New Roman" charset="0"/>
                <a:cs typeface="Times New Roman" charset="0"/>
              </a:rPr>
              <a:t>Lock (Monitor.Enter/Monitor.Exit)</a:t>
            </a:r>
          </a:p>
          <a:p>
            <a:pPr lvl="1"/>
            <a:r>
              <a:rPr lang="en-US" altLang="en-US">
                <a:solidFill>
                  <a:srgbClr val="558ED5"/>
                </a:solidFill>
                <a:latin typeface="Times New Roman" charset="0"/>
                <a:cs typeface="Times New Roman" charset="0"/>
              </a:rPr>
              <a:t>Mutex</a:t>
            </a:r>
          </a:p>
          <a:p>
            <a:pPr lvl="1"/>
            <a:r>
              <a:rPr lang="en-US" altLang="en-US">
                <a:solidFill>
                  <a:srgbClr val="558ED5"/>
                </a:solidFill>
                <a:latin typeface="Times New Roman" charset="0"/>
                <a:cs typeface="Times New Roman" charset="0"/>
              </a:rPr>
              <a:t>SpinLock</a:t>
            </a:r>
          </a:p>
          <a:p>
            <a:r>
              <a:rPr lang="en-US" altLang="en-US">
                <a:latin typeface="Times New Roman" charset="0"/>
                <a:cs typeface="Times New Roman" charset="0"/>
              </a:rPr>
              <a:t>Nonexclusive locking</a:t>
            </a:r>
          </a:p>
          <a:p>
            <a:pPr lvl="1"/>
            <a:r>
              <a:rPr lang="en-US" altLang="en-US">
                <a:solidFill>
                  <a:srgbClr val="558ED5"/>
                </a:solidFill>
                <a:latin typeface="Times New Roman" charset="0"/>
                <a:cs typeface="Times New Roman" charset="0"/>
              </a:rPr>
              <a:t>Semaphore</a:t>
            </a:r>
          </a:p>
          <a:p>
            <a:pPr lvl="1"/>
            <a:r>
              <a:rPr lang="en-US" altLang="en-US">
                <a:solidFill>
                  <a:srgbClr val="558ED5"/>
                </a:solidFill>
                <a:latin typeface="Times New Roman" charset="0"/>
                <a:cs typeface="Times New Roman" charset="0"/>
              </a:rPr>
              <a:t>SemaphoreSlim</a:t>
            </a:r>
          </a:p>
        </p:txBody>
      </p:sp>
      <p:sp>
        <p:nvSpPr>
          <p:cNvPr id="450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417CA668-1CCC-F646-9FA0-11A88EEA5190}" type="slidenum">
              <a:rPr lang="en-US" altLang="en-US" sz="1200">
                <a:solidFill>
                  <a:srgbClr val="898989"/>
                </a:solidFill>
              </a:rPr>
              <a:pPr>
                <a:spcBef>
                  <a:spcPct val="0"/>
                </a:spcBef>
                <a:buFontTx/>
                <a:buNone/>
              </a:pPr>
              <a:t>37</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Signaling</a:t>
            </a:r>
          </a:p>
        </p:txBody>
      </p:sp>
      <p:sp>
        <p:nvSpPr>
          <p:cNvPr id="36867" name="Content Placeholder 2"/>
          <p:cNvSpPr>
            <a:spLocks noGrp="1"/>
          </p:cNvSpPr>
          <p:nvPr>
            <p:ph idx="1"/>
          </p:nvPr>
        </p:nvSpPr>
        <p:spPr/>
        <p:txBody>
          <a:bodyPr/>
          <a:lstStyle/>
          <a:p>
            <a:r>
              <a:rPr lang="en-US" altLang="en-US">
                <a:latin typeface="Times New Roman" charset="0"/>
                <a:cs typeface="Times New Roman" charset="0"/>
              </a:rPr>
              <a:t>Cho phép một thread tạm dừng cho tới khi nhận được thông báo (signal) từ một thread khác</a:t>
            </a:r>
          </a:p>
          <a:p>
            <a:r>
              <a:rPr lang="en-US" altLang="en-US">
                <a:latin typeface="Times New Roman" charset="0"/>
                <a:cs typeface="Times New Roman" charset="0"/>
              </a:rPr>
              <a:t>Tránh việc kiểm tra điều kiện (polling) không cần thiết</a:t>
            </a:r>
          </a:p>
          <a:p>
            <a:r>
              <a:rPr lang="en-US" altLang="en-US">
                <a:latin typeface="Times New Roman" charset="0"/>
                <a:cs typeface="Times New Roman" charset="0"/>
              </a:rPr>
              <a:t>Các loại signaling:</a:t>
            </a:r>
          </a:p>
          <a:p>
            <a:pPr lvl="1"/>
            <a:r>
              <a:rPr lang="en-US" altLang="en-US">
                <a:solidFill>
                  <a:srgbClr val="558ED5"/>
                </a:solidFill>
                <a:latin typeface="Times New Roman" charset="0"/>
                <a:cs typeface="Times New Roman" charset="0"/>
              </a:rPr>
              <a:t>Wait/Pulse của Monitor</a:t>
            </a:r>
          </a:p>
          <a:p>
            <a:pPr lvl="1"/>
            <a:r>
              <a:rPr lang="en-US" altLang="en-US">
                <a:solidFill>
                  <a:srgbClr val="558ED5"/>
                </a:solidFill>
                <a:latin typeface="Times New Roman" charset="0"/>
                <a:cs typeface="Times New Roman" charset="0"/>
              </a:rPr>
              <a:t>CountdownEvent</a:t>
            </a:r>
          </a:p>
          <a:p>
            <a:pPr lvl="1"/>
            <a:r>
              <a:rPr lang="en-US" altLang="en-US">
                <a:solidFill>
                  <a:srgbClr val="558ED5"/>
                </a:solidFill>
                <a:latin typeface="Times New Roman" charset="0"/>
                <a:cs typeface="Times New Roman" charset="0"/>
              </a:rPr>
              <a:t>Barrier</a:t>
            </a:r>
          </a:p>
        </p:txBody>
      </p:sp>
      <p:sp>
        <p:nvSpPr>
          <p:cNvPr id="460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E5AAB801-1534-CF42-98A6-E4FB76EDF728}" type="slidenum">
              <a:rPr lang="en-US" altLang="en-US" sz="1200">
                <a:solidFill>
                  <a:srgbClr val="898989"/>
                </a:solidFill>
              </a:rPr>
              <a:pPr>
                <a:spcBef>
                  <a:spcPct val="0"/>
                </a:spcBef>
                <a:buFontTx/>
                <a:buNone/>
              </a:pPr>
              <a:t>38</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Nonblocking</a:t>
            </a:r>
          </a:p>
        </p:txBody>
      </p:sp>
      <p:sp>
        <p:nvSpPr>
          <p:cNvPr id="32771" name="Content Placeholder 2"/>
          <p:cNvSpPr>
            <a:spLocks noGrp="1"/>
          </p:cNvSpPr>
          <p:nvPr>
            <p:ph idx="1"/>
          </p:nvPr>
        </p:nvSpPr>
        <p:spPr/>
        <p:txBody>
          <a:bodyPr/>
          <a:lstStyle/>
          <a:p>
            <a:r>
              <a:rPr lang="en-US" altLang="en-US">
                <a:latin typeface="Times New Roman" charset="0"/>
                <a:cs typeface="Times New Roman" charset="0"/>
              </a:rPr>
              <a:t>Bảo vệ sự truy cập vào những tài nguyên chung bằng cách gọi các processor primitive</a:t>
            </a:r>
          </a:p>
          <a:p>
            <a:r>
              <a:rPr lang="en-US" altLang="en-US">
                <a:latin typeface="Times New Roman" charset="0"/>
                <a:cs typeface="Times New Roman" charset="0"/>
              </a:rPr>
              <a:t>Các lớp Nonbloking trong .NET:</a:t>
            </a:r>
          </a:p>
          <a:p>
            <a:pPr lvl="1"/>
            <a:r>
              <a:rPr lang="en-US" altLang="en-US">
                <a:solidFill>
                  <a:srgbClr val="558ED5"/>
                </a:solidFill>
                <a:latin typeface="Times New Roman" charset="0"/>
                <a:cs typeface="Times New Roman" charset="0"/>
              </a:rPr>
              <a:t>Thread.MemoryBarrier</a:t>
            </a:r>
          </a:p>
          <a:p>
            <a:pPr lvl="1"/>
            <a:r>
              <a:rPr lang="en-US" altLang="en-US">
                <a:solidFill>
                  <a:srgbClr val="558ED5"/>
                </a:solidFill>
                <a:latin typeface="Times New Roman" charset="0"/>
                <a:cs typeface="Times New Roman" charset="0"/>
              </a:rPr>
              <a:t>Thread.VolatileRead</a:t>
            </a:r>
          </a:p>
          <a:p>
            <a:pPr lvl="1"/>
            <a:r>
              <a:rPr lang="en-US" altLang="en-US">
                <a:solidFill>
                  <a:srgbClr val="558ED5"/>
                </a:solidFill>
                <a:latin typeface="Times New Roman" charset="0"/>
                <a:cs typeface="Times New Roman" charset="0"/>
              </a:rPr>
              <a:t>Thread.VolatileWrite</a:t>
            </a:r>
          </a:p>
          <a:p>
            <a:pPr lvl="1"/>
            <a:r>
              <a:rPr lang="en-US" altLang="en-US">
                <a:latin typeface="Times New Roman" charset="0"/>
                <a:cs typeface="Times New Roman" charset="0"/>
              </a:rPr>
              <a:t>keyword </a:t>
            </a:r>
            <a:r>
              <a:rPr lang="en-US" altLang="en-US">
                <a:solidFill>
                  <a:srgbClr val="558ED5"/>
                </a:solidFill>
                <a:latin typeface="Times New Roman" charset="0"/>
                <a:cs typeface="Times New Roman" charset="0"/>
              </a:rPr>
              <a:t>volatile</a:t>
            </a:r>
          </a:p>
          <a:p>
            <a:pPr lvl="1"/>
            <a:r>
              <a:rPr lang="en-US" altLang="en-US">
                <a:solidFill>
                  <a:srgbClr val="558ED5"/>
                </a:solidFill>
                <a:latin typeface="Times New Roman" charset="0"/>
                <a:cs typeface="Times New Roman" charset="0"/>
              </a:rPr>
              <a:t>Interlocked</a:t>
            </a:r>
          </a:p>
        </p:txBody>
      </p:sp>
      <p:sp>
        <p:nvSpPr>
          <p:cNvPr id="471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79269260-6E07-E74E-A5B1-2D61324A31DD}" type="slidenum">
              <a:rPr lang="en-US" altLang="en-US" sz="1200">
                <a:solidFill>
                  <a:srgbClr val="898989"/>
                </a:solidFill>
              </a:rPr>
              <a:pPr>
                <a:spcBef>
                  <a:spcPct val="0"/>
                </a:spcBef>
                <a:buFontTx/>
                <a:buNone/>
              </a:pPr>
              <a:t>39</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52400"/>
            <a:ext cx="8229600" cy="1143000"/>
          </a:xfrm>
        </p:spPr>
        <p:txBody>
          <a:bodyPr/>
          <a:lstStyle/>
          <a:p>
            <a:pPr eaLnBrk="1" hangingPunct="1"/>
            <a:r>
              <a:rPr lang="vi-VN" altLang="en-US" b="1">
                <a:latin typeface="Times New Roman" charset="0"/>
                <a:cs typeface="Times New Roman" charset="0"/>
              </a:rPr>
              <a:t>Tiến trình</a:t>
            </a:r>
            <a:endParaRPr lang="en-US" altLang="en-US" b="1">
              <a:latin typeface="Times New Roman" charset="0"/>
              <a:cs typeface="Times New Roman" charset="0"/>
            </a:endParaRPr>
          </a:p>
        </p:txBody>
      </p:sp>
      <p:sp>
        <p:nvSpPr>
          <p:cNvPr id="9219" name="Rectangle 3"/>
          <p:cNvSpPr>
            <a:spLocks noGrp="1" noChangeArrowheads="1"/>
          </p:cNvSpPr>
          <p:nvPr>
            <p:ph idx="1"/>
          </p:nvPr>
        </p:nvSpPr>
        <p:spPr>
          <a:xfrm>
            <a:off x="457200" y="1371600"/>
            <a:ext cx="8229600" cy="4754563"/>
          </a:xfrm>
        </p:spPr>
        <p:txBody>
          <a:bodyPr/>
          <a:lstStyle/>
          <a:p>
            <a:pPr eaLnBrk="1" hangingPunct="1"/>
            <a:r>
              <a:rPr lang="en-US" altLang="en-US">
                <a:latin typeface="Times New Roman" charset="0"/>
                <a:cs typeface="Times New Roman" charset="0"/>
              </a:rPr>
              <a:t>Tiến trình (thread) thường được tạo ra khi muốn làm đồng thời 2 việc trong cùng một</a:t>
            </a:r>
            <a:r>
              <a:rPr lang="vi-VN" altLang="en-US">
                <a:latin typeface="Times New Roman" charset="0"/>
                <a:cs typeface="Times New Roman" charset="0"/>
              </a:rPr>
              <a:t> </a:t>
            </a:r>
            <a:r>
              <a:rPr lang="en-US" altLang="en-US">
                <a:latin typeface="Times New Roman" charset="0"/>
                <a:cs typeface="Times New Roman" charset="0"/>
              </a:rPr>
              <a:t>thời điểm </a:t>
            </a:r>
            <a:endParaRPr lang="vi-VN" altLang="en-US">
              <a:latin typeface="Times New Roman" charset="0"/>
              <a:cs typeface="Times New Roman" charset="0"/>
            </a:endParaRPr>
          </a:p>
          <a:p>
            <a:pPr eaLnBrk="1" hangingPunct="1">
              <a:buFontTx/>
              <a:buNone/>
            </a:pPr>
            <a:endParaRPr lang="en-US" altLang="en-US">
              <a:latin typeface="Times New Roman" charset="0"/>
              <a:cs typeface="Times New Roman" charset="0"/>
            </a:endParaRPr>
          </a:p>
        </p:txBody>
      </p:sp>
      <p:sp>
        <p:nvSpPr>
          <p:cNvPr id="922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31CA97D4-060E-E541-9C56-6FC9C77B19F5}" type="slidenum">
              <a:rPr lang="en-US" altLang="en-US" sz="1200">
                <a:solidFill>
                  <a:srgbClr val="898989"/>
                </a:solidFill>
              </a:rPr>
              <a:pPr>
                <a:spcBef>
                  <a:spcPct val="0"/>
                </a:spcBef>
                <a:buFontTx/>
                <a:buNone/>
              </a:pPr>
              <a:t>4</a:t>
            </a:fld>
            <a:endParaRPr lang="en-US" altLang="en-US" sz="1200">
              <a:solidFill>
                <a:srgbClr val="898989"/>
              </a:solidFill>
            </a:endParaRPr>
          </a:p>
        </p:txBody>
      </p:sp>
      <p:pic>
        <p:nvPicPr>
          <p:cNvPr id="9221" name="Picture 4" descr="450px-Fork_jo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43200"/>
            <a:ext cx="80010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Đồng bộ hóa (Synchronization)</a:t>
            </a:r>
          </a:p>
        </p:txBody>
      </p:sp>
      <p:sp>
        <p:nvSpPr>
          <p:cNvPr id="48131" name="Rectangle 3"/>
          <p:cNvSpPr>
            <a:spLocks noGrp="1" noChangeArrowheads="1"/>
          </p:cNvSpPr>
          <p:nvPr>
            <p:ph idx="1"/>
          </p:nvPr>
        </p:nvSpPr>
        <p:spPr>
          <a:xfrm>
            <a:off x="-304800" y="2057400"/>
            <a:ext cx="9448800" cy="4876800"/>
          </a:xfrm>
        </p:spPr>
        <p:txBody>
          <a:bodyPr/>
          <a:lstStyle/>
          <a:p>
            <a:pPr lvl="1" eaLnBrk="1" hangingPunct="1">
              <a:lnSpc>
                <a:spcPct val="80000"/>
              </a:lnSpc>
              <a:buFontTx/>
              <a:buNone/>
            </a:pPr>
            <a:r>
              <a:rPr lang="en-US" altLang="en-US" sz="1600">
                <a:latin typeface="Courier New" charset="0"/>
                <a:ea typeface="Courier New" charset="0"/>
                <a:cs typeface="Courier New" charset="0"/>
              </a:rPr>
              <a:t>Hàm làm thay đổi giá trị của Counter:</a:t>
            </a:r>
          </a:p>
          <a:p>
            <a:pPr lvl="1" eaLnBrk="1" hangingPunct="1">
              <a:lnSpc>
                <a:spcPct val="80000"/>
              </a:lnSpc>
              <a:buFontTx/>
              <a:buNone/>
            </a:pPr>
            <a:r>
              <a:rPr lang="en-US" altLang="en-US" sz="1600">
                <a:solidFill>
                  <a:srgbClr val="0066FF"/>
                </a:solidFill>
                <a:latin typeface="Courier New" charset="0"/>
                <a:ea typeface="Courier New" charset="0"/>
                <a:cs typeface="Courier New" charset="0"/>
              </a:rPr>
              <a:t>public void</a:t>
            </a:r>
            <a:r>
              <a:rPr lang="en-US" altLang="en-US" sz="1600">
                <a:latin typeface="Courier New" charset="0"/>
                <a:ea typeface="Courier New" charset="0"/>
                <a:cs typeface="Courier New" charset="0"/>
              </a:rPr>
              <a:t> Incrementer( )</a:t>
            </a:r>
          </a:p>
          <a:p>
            <a:pPr lvl="1" eaLnBrk="1" hangingPunct="1">
              <a:lnSpc>
                <a:spcPct val="80000"/>
              </a:lnSpc>
              <a:buFontTx/>
              <a:buNone/>
            </a:pPr>
            <a:r>
              <a:rPr lang="en-US" altLang="en-US" sz="1600">
                <a:latin typeface="Courier New" charset="0"/>
                <a:ea typeface="Courier New" charset="0"/>
                <a:cs typeface="Courier New" charset="0"/>
              </a:rPr>
              <a:t>{</a:t>
            </a:r>
          </a:p>
          <a:p>
            <a:pPr lvl="2" eaLnBrk="1" hangingPunct="1">
              <a:lnSpc>
                <a:spcPct val="80000"/>
              </a:lnSpc>
              <a:buFontTx/>
              <a:buNone/>
            </a:pPr>
            <a:r>
              <a:rPr lang="en-US" altLang="en-US" sz="1600">
                <a:solidFill>
                  <a:srgbClr val="0066FF"/>
                </a:solidFill>
                <a:latin typeface="Courier New" charset="0"/>
                <a:ea typeface="Courier New" charset="0"/>
                <a:cs typeface="Courier New" charset="0"/>
              </a:rPr>
              <a:t>try</a:t>
            </a:r>
          </a:p>
          <a:p>
            <a:pPr lvl="2" eaLnBrk="1" hangingPunct="1">
              <a:lnSpc>
                <a:spcPct val="80000"/>
              </a:lnSpc>
              <a:buFontTx/>
              <a:buNone/>
            </a:pPr>
            <a:r>
              <a:rPr lang="en-US" altLang="en-US" sz="1600">
                <a:latin typeface="Courier New" charset="0"/>
                <a:ea typeface="Courier New" charset="0"/>
                <a:cs typeface="Courier New" charset="0"/>
              </a:rPr>
              <a:t>{</a:t>
            </a:r>
          </a:p>
          <a:p>
            <a:pPr lvl="2" eaLnBrk="1" hangingPunct="1">
              <a:lnSpc>
                <a:spcPct val="80000"/>
              </a:lnSpc>
              <a:buFontTx/>
              <a:buNone/>
            </a:pPr>
            <a:r>
              <a:rPr lang="en-US" altLang="en-US" sz="1600">
                <a:latin typeface="Courier New" charset="0"/>
                <a:ea typeface="Courier New" charset="0"/>
                <a:cs typeface="Courier New" charset="0"/>
              </a:rPr>
              <a:t>while (counter &lt; 1000)</a:t>
            </a:r>
          </a:p>
          <a:p>
            <a:pPr lvl="2" eaLnBrk="1" hangingPunct="1">
              <a:lnSpc>
                <a:spcPct val="80000"/>
              </a:lnSpc>
              <a:buFontTx/>
              <a:buNone/>
            </a:pPr>
            <a:r>
              <a:rPr lang="en-US" altLang="en-US" sz="1600">
                <a:latin typeface="Courier New" charset="0"/>
                <a:ea typeface="Courier New" charset="0"/>
                <a:cs typeface="Courier New" charset="0"/>
              </a:rPr>
              <a:t>{</a:t>
            </a:r>
          </a:p>
          <a:p>
            <a:pPr lvl="2" eaLnBrk="1" hangingPunct="1">
              <a:lnSpc>
                <a:spcPct val="80000"/>
              </a:lnSpc>
              <a:buFontTx/>
              <a:buNone/>
            </a:pPr>
            <a:r>
              <a:rPr lang="en-US" altLang="en-US" sz="1600">
                <a:latin typeface="Courier New" charset="0"/>
                <a:ea typeface="Courier New" charset="0"/>
                <a:cs typeface="Courier New" charset="0"/>
              </a:rPr>
              <a:t>int temp = counter;</a:t>
            </a:r>
          </a:p>
          <a:p>
            <a:pPr lvl="2" eaLnBrk="1" hangingPunct="1">
              <a:lnSpc>
                <a:spcPct val="80000"/>
              </a:lnSpc>
              <a:buFontTx/>
              <a:buNone/>
            </a:pPr>
            <a:r>
              <a:rPr lang="en-US" altLang="en-US" sz="1600">
                <a:latin typeface="Courier New" charset="0"/>
                <a:ea typeface="Courier New" charset="0"/>
                <a:cs typeface="Courier New" charset="0"/>
              </a:rPr>
              <a:t>temp++; </a:t>
            </a:r>
            <a:r>
              <a:rPr lang="en-US" altLang="en-US" sz="1600">
                <a:solidFill>
                  <a:srgbClr val="00B050"/>
                </a:solidFill>
                <a:latin typeface="Courier New" charset="0"/>
                <a:ea typeface="Courier New" charset="0"/>
                <a:cs typeface="Courier New" charset="0"/>
              </a:rPr>
              <a:t>// increment</a:t>
            </a:r>
          </a:p>
          <a:p>
            <a:pPr lvl="2" eaLnBrk="1" hangingPunct="1">
              <a:lnSpc>
                <a:spcPct val="80000"/>
              </a:lnSpc>
              <a:buFontTx/>
              <a:buNone/>
            </a:pPr>
            <a:r>
              <a:rPr lang="en-US" altLang="en-US" sz="1600">
                <a:solidFill>
                  <a:srgbClr val="00B050"/>
                </a:solidFill>
                <a:latin typeface="Courier New" charset="0"/>
                <a:ea typeface="Courier New" charset="0"/>
                <a:cs typeface="Courier New" charset="0"/>
              </a:rPr>
              <a:t>// simulate some work in this method</a:t>
            </a:r>
          </a:p>
          <a:p>
            <a:pPr lvl="2" eaLnBrk="1" hangingPunct="1">
              <a:lnSpc>
                <a:spcPct val="80000"/>
              </a:lnSpc>
              <a:buFontTx/>
              <a:buNone/>
            </a:pPr>
            <a:r>
              <a:rPr lang="en-US" altLang="en-US" sz="1600">
                <a:latin typeface="Courier New" charset="0"/>
                <a:ea typeface="Courier New" charset="0"/>
                <a:cs typeface="Courier New" charset="0"/>
              </a:rPr>
              <a:t>Thread.Sleep(1);</a:t>
            </a:r>
          </a:p>
          <a:p>
            <a:pPr lvl="2" eaLnBrk="1" hangingPunct="1">
              <a:lnSpc>
                <a:spcPct val="80000"/>
              </a:lnSpc>
              <a:buFontTx/>
              <a:buNone/>
            </a:pPr>
            <a:r>
              <a:rPr lang="en-US" altLang="en-US" sz="1600">
                <a:solidFill>
                  <a:srgbClr val="00B050"/>
                </a:solidFill>
                <a:latin typeface="Courier New" charset="0"/>
                <a:ea typeface="Courier New" charset="0"/>
                <a:cs typeface="Courier New" charset="0"/>
              </a:rPr>
              <a:t>// assign the Incremented value</a:t>
            </a:r>
            <a:r>
              <a:rPr lang="vi-VN" altLang="en-US" sz="1600">
                <a:solidFill>
                  <a:srgbClr val="00B050"/>
                </a:solidFill>
                <a:latin typeface="Courier New" charset="0"/>
                <a:ea typeface="Courier New" charset="0"/>
                <a:cs typeface="Courier New" charset="0"/>
              </a:rPr>
              <a:t> </a:t>
            </a:r>
            <a:r>
              <a:rPr lang="en-US" altLang="en-US" sz="1600">
                <a:solidFill>
                  <a:srgbClr val="00B050"/>
                </a:solidFill>
                <a:latin typeface="Courier New" charset="0"/>
                <a:ea typeface="Courier New" charset="0"/>
                <a:cs typeface="Courier New" charset="0"/>
              </a:rPr>
              <a:t>to the counter variable</a:t>
            </a:r>
            <a:r>
              <a:rPr lang="vi-VN" altLang="en-US" sz="1600">
                <a:solidFill>
                  <a:srgbClr val="00B050"/>
                </a:solidFill>
                <a:latin typeface="Courier New" charset="0"/>
                <a:ea typeface="Courier New" charset="0"/>
                <a:cs typeface="Courier New" charset="0"/>
              </a:rPr>
              <a:t> </a:t>
            </a:r>
            <a:r>
              <a:rPr lang="en-US" altLang="en-US" sz="1600">
                <a:solidFill>
                  <a:srgbClr val="00B050"/>
                </a:solidFill>
                <a:latin typeface="Courier New" charset="0"/>
                <a:ea typeface="Courier New" charset="0"/>
                <a:cs typeface="Courier New" charset="0"/>
              </a:rPr>
              <a:t>and display the results</a:t>
            </a:r>
          </a:p>
          <a:p>
            <a:pPr lvl="2" eaLnBrk="1" hangingPunct="1">
              <a:lnSpc>
                <a:spcPct val="80000"/>
              </a:lnSpc>
              <a:buFontTx/>
              <a:buNone/>
            </a:pPr>
            <a:r>
              <a:rPr lang="en-US" altLang="en-US" sz="1600">
                <a:latin typeface="Courier New" charset="0"/>
                <a:ea typeface="Courier New" charset="0"/>
                <a:cs typeface="Courier New" charset="0"/>
              </a:rPr>
              <a:t>counter = temp;</a:t>
            </a:r>
          </a:p>
          <a:p>
            <a:pPr lvl="2" eaLnBrk="1" hangingPunct="1">
              <a:lnSpc>
                <a:spcPct val="80000"/>
              </a:lnSpc>
              <a:buFontTx/>
              <a:buNone/>
            </a:pPr>
            <a:r>
              <a:rPr lang="en-US" altLang="en-US" sz="1600">
                <a:latin typeface="Courier New" charset="0"/>
                <a:ea typeface="Courier New" charset="0"/>
                <a:cs typeface="Courier New" charset="0"/>
              </a:rPr>
              <a:t>Console.WriteLine("Thread {0}. Incrementer:{1}",Thread.CurrentThread.Name,</a:t>
            </a:r>
            <a:r>
              <a:rPr lang="vi-VN" altLang="en-US" sz="1600">
                <a:latin typeface="Courier New" charset="0"/>
                <a:ea typeface="Courier New" charset="0"/>
                <a:cs typeface="Courier New" charset="0"/>
              </a:rPr>
              <a:t> </a:t>
            </a:r>
            <a:r>
              <a:rPr lang="en-US" altLang="en-US" sz="1600">
                <a:latin typeface="Courier New" charset="0"/>
                <a:ea typeface="Courier New" charset="0"/>
                <a:cs typeface="Courier New" charset="0"/>
              </a:rPr>
              <a:t>counter);</a:t>
            </a:r>
          </a:p>
          <a:p>
            <a:pPr lvl="2" eaLnBrk="1" hangingPunct="1">
              <a:lnSpc>
                <a:spcPct val="80000"/>
              </a:lnSpc>
              <a:buFontTx/>
              <a:buNone/>
            </a:pPr>
            <a:r>
              <a:rPr lang="en-US" altLang="en-US" sz="1600">
                <a:latin typeface="Courier New" charset="0"/>
                <a:ea typeface="Courier New" charset="0"/>
                <a:cs typeface="Courier New" charset="0"/>
              </a:rPr>
              <a:t>}</a:t>
            </a:r>
          </a:p>
          <a:p>
            <a:pPr lvl="1" eaLnBrk="1" hangingPunct="1">
              <a:lnSpc>
                <a:spcPct val="80000"/>
              </a:lnSpc>
              <a:buFontTx/>
              <a:buNone/>
            </a:pPr>
            <a:r>
              <a:rPr lang="en-US" altLang="en-US" sz="1600">
                <a:latin typeface="Courier New" charset="0"/>
                <a:ea typeface="Courier New" charset="0"/>
                <a:cs typeface="Courier New" charset="0"/>
              </a:rPr>
              <a:t>}</a:t>
            </a:r>
          </a:p>
          <a:p>
            <a:pPr eaLnBrk="1" hangingPunct="1">
              <a:lnSpc>
                <a:spcPct val="80000"/>
              </a:lnSpc>
            </a:pPr>
            <a:endParaRPr lang="en-US" altLang="en-US" sz="1600">
              <a:latin typeface="Courier New" charset="0"/>
              <a:ea typeface="Courier New" charset="0"/>
              <a:cs typeface="Courier New" charset="0"/>
            </a:endParaRPr>
          </a:p>
        </p:txBody>
      </p:sp>
      <p:sp>
        <p:nvSpPr>
          <p:cNvPr id="481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D67FF706-8C21-FF47-8668-63099B2A00DE}" type="slidenum">
              <a:rPr lang="en-US" altLang="en-US" sz="1200">
                <a:solidFill>
                  <a:srgbClr val="898989"/>
                </a:solidFill>
              </a:rPr>
              <a:pPr>
                <a:spcBef>
                  <a:spcPct val="0"/>
                </a:spcBef>
                <a:buFontTx/>
                <a:buNone/>
              </a:pPr>
              <a:t>40</a:t>
            </a:fld>
            <a:endParaRPr lang="en-US" altLang="en-US" sz="1200">
              <a:solidFill>
                <a:srgbClr val="898989"/>
              </a:solidFill>
            </a:endParaRPr>
          </a:p>
        </p:txBody>
      </p:sp>
      <p:sp>
        <p:nvSpPr>
          <p:cNvPr id="48133" name="TextBox 4"/>
          <p:cNvSpPr txBox="1">
            <a:spLocks noChangeArrowheads="1"/>
          </p:cNvSpPr>
          <p:nvPr/>
        </p:nvSpPr>
        <p:spPr bwMode="auto">
          <a:xfrm>
            <a:off x="152400" y="1447800"/>
            <a:ext cx="7769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2000" b="1"/>
              <a:t>Ví dụ:</a:t>
            </a:r>
            <a:r>
              <a:rPr lang="en-US" altLang="en-US" sz="2000"/>
              <a:t> Hai Thread sẽ tiến hành tăng tuần tự 1 đơn vị cho một biến counter</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Interlocked</a:t>
            </a:r>
          </a:p>
        </p:txBody>
      </p:sp>
      <p:sp>
        <p:nvSpPr>
          <p:cNvPr id="50179" name="Rectangle 3"/>
          <p:cNvSpPr>
            <a:spLocks noGrp="1" noChangeArrowheads="1"/>
          </p:cNvSpPr>
          <p:nvPr>
            <p:ph idx="1"/>
          </p:nvPr>
        </p:nvSpPr>
        <p:spPr>
          <a:xfrm>
            <a:off x="-228600" y="1600200"/>
            <a:ext cx="8839200" cy="4525963"/>
          </a:xfrm>
        </p:spPr>
        <p:txBody>
          <a:bodyPr/>
          <a:lstStyle/>
          <a:p>
            <a:pPr lvl="1" algn="just" eaLnBrk="1" hangingPunct="1"/>
            <a:r>
              <a:rPr lang="en-US" altLang="en-US" sz="2400" dirty="0">
                <a:latin typeface="Times New Roman" charset="0"/>
                <a:cs typeface="Times New Roman" charset="0"/>
              </a:rPr>
              <a:t>CLR </a:t>
            </a:r>
            <a:r>
              <a:rPr lang="en-US" altLang="en-US" sz="2400" dirty="0" err="1">
                <a:latin typeface="Times New Roman" charset="0"/>
                <a:cs typeface="Times New Roman" charset="0"/>
              </a:rPr>
              <a:t>cung</a:t>
            </a:r>
            <a:r>
              <a:rPr lang="en-US" altLang="en-US" sz="2400" dirty="0">
                <a:latin typeface="Times New Roman" charset="0"/>
                <a:cs typeface="Times New Roman" charset="0"/>
              </a:rPr>
              <a:t> </a:t>
            </a:r>
            <a:r>
              <a:rPr lang="en-US" altLang="en-US" sz="2400" dirty="0" err="1">
                <a:latin typeface="Times New Roman" charset="0"/>
                <a:cs typeface="Times New Roman" charset="0"/>
              </a:rPr>
              <a:t>cấp</a:t>
            </a:r>
            <a:r>
              <a:rPr lang="en-US" altLang="en-US" sz="2400" dirty="0">
                <a:latin typeface="Times New Roman" charset="0"/>
                <a:cs typeface="Times New Roman" charset="0"/>
              </a:rPr>
              <a:t> </a:t>
            </a:r>
            <a:r>
              <a:rPr lang="en-US" altLang="en-US" sz="2400" dirty="0" err="1">
                <a:latin typeface="Times New Roman" charset="0"/>
                <a:cs typeface="Times New Roman" charset="0"/>
              </a:rPr>
              <a:t>một</a:t>
            </a:r>
            <a:r>
              <a:rPr lang="en-US" altLang="en-US" sz="2400" dirty="0">
                <a:latin typeface="Times New Roman" charset="0"/>
                <a:cs typeface="Times New Roman" charset="0"/>
              </a:rPr>
              <a:t> </a:t>
            </a:r>
            <a:r>
              <a:rPr lang="en-US" altLang="en-US" sz="2400" dirty="0" err="1">
                <a:latin typeface="Times New Roman" charset="0"/>
                <a:cs typeface="Times New Roman" charset="0"/>
              </a:rPr>
              <a:t>lớp</a:t>
            </a:r>
            <a:r>
              <a:rPr lang="en-US" altLang="en-US" sz="2400" dirty="0">
                <a:latin typeface="Times New Roman" charset="0"/>
                <a:cs typeface="Times New Roman" charset="0"/>
              </a:rPr>
              <a:t> </a:t>
            </a:r>
            <a:r>
              <a:rPr lang="en-US" altLang="en-US" sz="2400" dirty="0" err="1">
                <a:latin typeface="Times New Roman" charset="0"/>
                <a:cs typeface="Times New Roman" charset="0"/>
              </a:rPr>
              <a:t>đặc</a:t>
            </a:r>
            <a:r>
              <a:rPr lang="en-US" altLang="en-US" sz="2400" dirty="0">
                <a:latin typeface="Times New Roman" charset="0"/>
                <a:cs typeface="Times New Roman" charset="0"/>
              </a:rPr>
              <a:t> </a:t>
            </a:r>
            <a:r>
              <a:rPr lang="en-US" altLang="en-US" sz="2400" dirty="0" err="1">
                <a:latin typeface="Times New Roman" charset="0"/>
                <a:cs typeface="Times New Roman" charset="0"/>
              </a:rPr>
              <a:t>biệt</a:t>
            </a:r>
            <a:r>
              <a:rPr lang="vi-VN" altLang="en-US" sz="2400" dirty="0">
                <a:latin typeface="Times New Roman" charset="0"/>
                <a:cs typeface="Times New Roman" charset="0"/>
              </a:rPr>
              <a:t> </a:t>
            </a:r>
            <a:r>
              <a:rPr lang="en-US" altLang="en-US" sz="2400" b="1" dirty="0">
                <a:latin typeface="Times New Roman" charset="0"/>
                <a:cs typeface="Times New Roman" charset="0"/>
              </a:rPr>
              <a:t>Interlocked </a:t>
            </a:r>
            <a:r>
              <a:rPr lang="en-US" altLang="en-US" sz="2400" dirty="0" err="1">
                <a:latin typeface="Times New Roman" charset="0"/>
                <a:cs typeface="Times New Roman" charset="0"/>
              </a:rPr>
              <a:t>nhằm</a:t>
            </a:r>
            <a:r>
              <a:rPr lang="en-US" altLang="en-US" sz="2400" dirty="0">
                <a:latin typeface="Times New Roman" charset="0"/>
                <a:cs typeface="Times New Roman" charset="0"/>
              </a:rPr>
              <a:t> </a:t>
            </a:r>
            <a:r>
              <a:rPr lang="en-US" altLang="en-US" sz="2400" dirty="0" err="1">
                <a:latin typeface="Times New Roman" charset="0"/>
                <a:cs typeface="Times New Roman" charset="0"/>
              </a:rPr>
              <a:t>đáp</a:t>
            </a:r>
            <a:r>
              <a:rPr lang="en-US" altLang="en-US" sz="2400" dirty="0">
                <a:latin typeface="Times New Roman" charset="0"/>
                <a:cs typeface="Times New Roman" charset="0"/>
              </a:rPr>
              <a:t> </a:t>
            </a:r>
            <a:r>
              <a:rPr lang="en-US" altLang="en-US" sz="2400" dirty="0" err="1">
                <a:latin typeface="Times New Roman" charset="0"/>
                <a:cs typeface="Times New Roman" charset="0"/>
              </a:rPr>
              <a:t>ứng</a:t>
            </a:r>
            <a:r>
              <a:rPr lang="en-US" altLang="en-US" sz="2400" dirty="0">
                <a:latin typeface="Times New Roman" charset="0"/>
                <a:cs typeface="Times New Roman" charset="0"/>
              </a:rPr>
              <a:t> </a:t>
            </a:r>
            <a:r>
              <a:rPr lang="en-US" altLang="en-US" sz="2400" dirty="0" err="1">
                <a:latin typeface="Times New Roman" charset="0"/>
                <a:cs typeface="Times New Roman" charset="0"/>
              </a:rPr>
              <a:t>nhu</a:t>
            </a:r>
            <a:r>
              <a:rPr lang="en-US" altLang="en-US" sz="2400" dirty="0">
                <a:latin typeface="Times New Roman" charset="0"/>
                <a:cs typeface="Times New Roman" charset="0"/>
              </a:rPr>
              <a:t> </a:t>
            </a:r>
            <a:r>
              <a:rPr lang="en-US" altLang="en-US" sz="2400" dirty="0" err="1">
                <a:latin typeface="Times New Roman" charset="0"/>
                <a:cs typeface="Times New Roman" charset="0"/>
              </a:rPr>
              <a:t>cầu</a:t>
            </a:r>
            <a:r>
              <a:rPr lang="en-US" altLang="en-US" sz="2400" dirty="0">
                <a:latin typeface="Times New Roman" charset="0"/>
                <a:cs typeface="Times New Roman" charset="0"/>
              </a:rPr>
              <a:t> </a:t>
            </a:r>
            <a:r>
              <a:rPr lang="en-US" altLang="en-US" sz="2400" dirty="0" err="1">
                <a:latin typeface="Times New Roman" charset="0"/>
                <a:cs typeface="Times New Roman" charset="0"/>
              </a:rPr>
              <a:t>tăng</a:t>
            </a:r>
            <a:r>
              <a:rPr lang="en-US" altLang="en-US" sz="2400" dirty="0">
                <a:latin typeface="Times New Roman" charset="0"/>
                <a:cs typeface="Times New Roman" charset="0"/>
              </a:rPr>
              <a:t> </a:t>
            </a:r>
            <a:r>
              <a:rPr lang="en-US" altLang="en-US" sz="2400" dirty="0" err="1">
                <a:latin typeface="Times New Roman" charset="0"/>
                <a:cs typeface="Times New Roman" charset="0"/>
              </a:rPr>
              <a:t>giảm</a:t>
            </a:r>
            <a:r>
              <a:rPr lang="en-US" altLang="en-US" sz="2400" dirty="0">
                <a:latin typeface="Times New Roman" charset="0"/>
                <a:cs typeface="Times New Roman" charset="0"/>
              </a:rPr>
              <a:t> </a:t>
            </a:r>
            <a:r>
              <a:rPr lang="en-US" altLang="en-US" sz="2400" dirty="0" err="1">
                <a:latin typeface="Times New Roman" charset="0"/>
                <a:cs typeface="Times New Roman" charset="0"/>
              </a:rPr>
              <a:t>giá</a:t>
            </a:r>
            <a:r>
              <a:rPr lang="en-US" altLang="en-US" sz="2400" dirty="0">
                <a:latin typeface="Times New Roman" charset="0"/>
                <a:cs typeface="Times New Roman" charset="0"/>
              </a:rPr>
              <a:t> </a:t>
            </a:r>
            <a:r>
              <a:rPr lang="en-US" altLang="en-US" sz="2400" dirty="0" err="1">
                <a:latin typeface="Times New Roman" charset="0"/>
                <a:cs typeface="Times New Roman" charset="0"/>
              </a:rPr>
              <a:t>trị</a:t>
            </a:r>
            <a:r>
              <a:rPr lang="en-US" altLang="en-US" sz="2400" dirty="0">
                <a:latin typeface="Times New Roman" charset="0"/>
                <a:cs typeface="Times New Roman" charset="0"/>
              </a:rPr>
              <a:t>. Interlocked </a:t>
            </a:r>
            <a:r>
              <a:rPr lang="en-US" altLang="en-US" sz="2400" dirty="0" err="1">
                <a:latin typeface="Times New Roman" charset="0"/>
                <a:cs typeface="Times New Roman" charset="0"/>
              </a:rPr>
              <a:t>có</a:t>
            </a:r>
            <a:r>
              <a:rPr lang="en-US" altLang="en-US" sz="2400" dirty="0">
                <a:latin typeface="Times New Roman" charset="0"/>
                <a:cs typeface="Times New Roman" charset="0"/>
              </a:rPr>
              <a:t> 2 </a:t>
            </a:r>
            <a:r>
              <a:rPr lang="en-US" altLang="en-US" sz="2400" dirty="0" err="1">
                <a:latin typeface="Times New Roman" charset="0"/>
                <a:cs typeface="Times New Roman" charset="0"/>
              </a:rPr>
              <a:t>phương</a:t>
            </a:r>
            <a:r>
              <a:rPr lang="en-US" altLang="en-US" sz="2400" dirty="0">
                <a:latin typeface="Times New Roman" charset="0"/>
                <a:cs typeface="Times New Roman" charset="0"/>
              </a:rPr>
              <a:t> </a:t>
            </a:r>
            <a:r>
              <a:rPr lang="en-US" altLang="en-US" sz="2400" dirty="0" err="1">
                <a:latin typeface="Times New Roman" charset="0"/>
                <a:cs typeface="Times New Roman" charset="0"/>
              </a:rPr>
              <a:t>thức</a:t>
            </a:r>
            <a:r>
              <a:rPr lang="en-US" altLang="en-US" sz="2400" dirty="0">
                <a:latin typeface="Times New Roman" charset="0"/>
                <a:cs typeface="Times New Roman" charset="0"/>
              </a:rPr>
              <a:t> </a:t>
            </a:r>
            <a:r>
              <a:rPr lang="en-US" altLang="en-US" sz="2400" b="1" dirty="0">
                <a:latin typeface="Times New Roman" charset="0"/>
                <a:cs typeface="Times New Roman" charset="0"/>
              </a:rPr>
              <a:t>Increment()</a:t>
            </a:r>
            <a:r>
              <a:rPr lang="vi-VN" altLang="en-US" sz="2400" b="1" dirty="0">
                <a:latin typeface="Times New Roman" charset="0"/>
                <a:cs typeface="Times New Roman" charset="0"/>
              </a:rPr>
              <a:t> </a:t>
            </a:r>
            <a:r>
              <a:rPr lang="en-US" altLang="en-US" sz="2400" dirty="0" err="1">
                <a:latin typeface="Times New Roman" charset="0"/>
                <a:cs typeface="Times New Roman" charset="0"/>
              </a:rPr>
              <a:t>và</a:t>
            </a:r>
            <a:r>
              <a:rPr lang="en-US" altLang="en-US" sz="2400" dirty="0">
                <a:latin typeface="Times New Roman" charset="0"/>
                <a:cs typeface="Times New Roman" charset="0"/>
              </a:rPr>
              <a:t> </a:t>
            </a:r>
            <a:r>
              <a:rPr lang="en-US" altLang="en-US" sz="2400" b="1" dirty="0">
                <a:latin typeface="Times New Roman" charset="0"/>
                <a:cs typeface="Times New Roman" charset="0"/>
              </a:rPr>
              <a:t>Decrement() </a:t>
            </a:r>
            <a:r>
              <a:rPr lang="en-US" altLang="en-US" sz="2400" dirty="0" err="1">
                <a:latin typeface="Times New Roman" charset="0"/>
                <a:cs typeface="Times New Roman" charset="0"/>
              </a:rPr>
              <a:t>nhằm</a:t>
            </a:r>
            <a:r>
              <a:rPr lang="en-US" altLang="en-US" sz="2400" dirty="0">
                <a:latin typeface="Times New Roman" charset="0"/>
                <a:cs typeface="Times New Roman" charset="0"/>
              </a:rPr>
              <a:t> </a:t>
            </a:r>
            <a:r>
              <a:rPr lang="en-US" altLang="en-US" sz="2400" dirty="0" err="1">
                <a:latin typeface="Times New Roman" charset="0"/>
                <a:cs typeface="Times New Roman" charset="0"/>
              </a:rPr>
              <a:t>tăng</a:t>
            </a:r>
            <a:r>
              <a:rPr lang="en-US" altLang="en-US" sz="2400" dirty="0">
                <a:latin typeface="Times New Roman" charset="0"/>
                <a:cs typeface="Times New Roman" charset="0"/>
              </a:rPr>
              <a:t> </a:t>
            </a:r>
            <a:r>
              <a:rPr lang="en-US" altLang="en-US" sz="2400" dirty="0" err="1">
                <a:latin typeface="Times New Roman" charset="0"/>
                <a:cs typeface="Times New Roman" charset="0"/>
              </a:rPr>
              <a:t>và</a:t>
            </a:r>
            <a:r>
              <a:rPr lang="en-US" altLang="en-US" sz="2400" dirty="0">
                <a:latin typeface="Times New Roman" charset="0"/>
                <a:cs typeface="Times New Roman" charset="0"/>
              </a:rPr>
              <a:t> </a:t>
            </a:r>
            <a:r>
              <a:rPr lang="en-US" altLang="en-US" sz="2400" dirty="0" err="1">
                <a:latin typeface="Times New Roman" charset="0"/>
                <a:cs typeface="Times New Roman" charset="0"/>
              </a:rPr>
              <a:t>giảm</a:t>
            </a:r>
            <a:r>
              <a:rPr lang="en-US" altLang="en-US" sz="2400" dirty="0">
                <a:latin typeface="Times New Roman" charset="0"/>
                <a:cs typeface="Times New Roman" charset="0"/>
              </a:rPr>
              <a:t> </a:t>
            </a:r>
            <a:r>
              <a:rPr lang="en-US" altLang="en-US" sz="2400" dirty="0" err="1">
                <a:latin typeface="Times New Roman" charset="0"/>
                <a:cs typeface="Times New Roman" charset="0"/>
              </a:rPr>
              <a:t>giá</a:t>
            </a:r>
            <a:r>
              <a:rPr lang="en-US" altLang="en-US" sz="2400" dirty="0">
                <a:latin typeface="Times New Roman" charset="0"/>
                <a:cs typeface="Times New Roman" charset="0"/>
              </a:rPr>
              <a:t> </a:t>
            </a:r>
            <a:r>
              <a:rPr lang="en-US" altLang="en-US" sz="2400" dirty="0" err="1">
                <a:latin typeface="Times New Roman" charset="0"/>
                <a:cs typeface="Times New Roman" charset="0"/>
              </a:rPr>
              <a:t>trị</a:t>
            </a:r>
            <a:r>
              <a:rPr lang="en-US" altLang="en-US" sz="2400" dirty="0">
                <a:latin typeface="Times New Roman" charset="0"/>
                <a:cs typeface="Times New Roman" charset="0"/>
              </a:rPr>
              <a:t> </a:t>
            </a:r>
            <a:r>
              <a:rPr lang="en-US" altLang="en-US" sz="2400" b="1" dirty="0" err="1">
                <a:latin typeface="Times New Roman" charset="0"/>
                <a:cs typeface="Times New Roman" charset="0"/>
              </a:rPr>
              <a:t>trong</a:t>
            </a:r>
            <a:r>
              <a:rPr lang="en-US" altLang="en-US" sz="2400" b="1" dirty="0">
                <a:latin typeface="Times New Roman" charset="0"/>
                <a:cs typeface="Times New Roman" charset="0"/>
              </a:rPr>
              <a:t> </a:t>
            </a:r>
            <a:r>
              <a:rPr lang="en-US" altLang="en-US" sz="2400" b="1" dirty="0" err="1">
                <a:latin typeface="Times New Roman" charset="0"/>
                <a:cs typeface="Times New Roman" charset="0"/>
              </a:rPr>
              <a:t>sự</a:t>
            </a:r>
            <a:r>
              <a:rPr lang="en-US" altLang="en-US" sz="2400" b="1" dirty="0">
                <a:latin typeface="Times New Roman" charset="0"/>
                <a:cs typeface="Times New Roman" charset="0"/>
              </a:rPr>
              <a:t> </a:t>
            </a:r>
            <a:r>
              <a:rPr lang="en-US" altLang="en-US" sz="2400" b="1" dirty="0" err="1">
                <a:latin typeface="Times New Roman" charset="0"/>
                <a:cs typeface="Times New Roman" charset="0"/>
              </a:rPr>
              <a:t>bảo</a:t>
            </a:r>
            <a:r>
              <a:rPr lang="en-US" altLang="en-US" sz="2400" b="1" dirty="0">
                <a:latin typeface="Times New Roman" charset="0"/>
                <a:cs typeface="Times New Roman" charset="0"/>
              </a:rPr>
              <a:t> </a:t>
            </a:r>
            <a:r>
              <a:rPr lang="en-US" altLang="en-US" sz="2400" b="1" dirty="0" err="1">
                <a:latin typeface="Times New Roman" charset="0"/>
                <a:cs typeface="Times New Roman" charset="0"/>
              </a:rPr>
              <a:t>vệ</a:t>
            </a:r>
            <a:r>
              <a:rPr lang="en-US" altLang="en-US" sz="2400" b="1" dirty="0">
                <a:latin typeface="Times New Roman" charset="0"/>
                <a:cs typeface="Times New Roman" charset="0"/>
              </a:rPr>
              <a:t> </a:t>
            </a:r>
            <a:r>
              <a:rPr lang="en-US" altLang="en-US" sz="2400" dirty="0" err="1">
                <a:latin typeface="Times New Roman" charset="0"/>
                <a:cs typeface="Times New Roman" charset="0"/>
              </a:rPr>
              <a:t>của</a:t>
            </a:r>
            <a:r>
              <a:rPr lang="en-US" altLang="en-US" sz="2400" dirty="0">
                <a:latin typeface="Times New Roman" charset="0"/>
                <a:cs typeface="Times New Roman" charset="0"/>
              </a:rPr>
              <a:t> </a:t>
            </a:r>
            <a:r>
              <a:rPr lang="en-US" altLang="en-US" sz="2400" dirty="0" err="1">
                <a:latin typeface="Times New Roman" charset="0"/>
                <a:cs typeface="Times New Roman" charset="0"/>
              </a:rPr>
              <a:t>cơ</a:t>
            </a:r>
            <a:r>
              <a:rPr lang="en-US" altLang="en-US" sz="2400" dirty="0">
                <a:latin typeface="Times New Roman" charset="0"/>
                <a:cs typeface="Times New Roman" charset="0"/>
              </a:rPr>
              <a:t> </a:t>
            </a:r>
            <a:r>
              <a:rPr lang="en-US" altLang="en-US" sz="2400" dirty="0" err="1">
                <a:latin typeface="Times New Roman" charset="0"/>
                <a:cs typeface="Times New Roman" charset="0"/>
              </a:rPr>
              <a:t>chế</a:t>
            </a:r>
            <a:r>
              <a:rPr lang="en-US" altLang="en-US" sz="2400" dirty="0">
                <a:latin typeface="Times New Roman" charset="0"/>
                <a:cs typeface="Times New Roman" charset="0"/>
              </a:rPr>
              <a:t> </a:t>
            </a:r>
            <a:r>
              <a:rPr lang="en-US" altLang="en-US" sz="2400" dirty="0" err="1">
                <a:latin typeface="Times New Roman" charset="0"/>
                <a:cs typeface="Times New Roman" charset="0"/>
              </a:rPr>
              <a:t>đồng</a:t>
            </a:r>
            <a:r>
              <a:rPr lang="en-US" altLang="en-US" sz="2400" dirty="0">
                <a:latin typeface="Times New Roman" charset="0"/>
                <a:cs typeface="Times New Roman" charset="0"/>
              </a:rPr>
              <a:t> </a:t>
            </a:r>
            <a:r>
              <a:rPr lang="en-US" altLang="en-US" sz="2400" dirty="0" err="1">
                <a:latin typeface="Times New Roman" charset="0"/>
                <a:cs typeface="Times New Roman" charset="0"/>
              </a:rPr>
              <a:t>bộ</a:t>
            </a:r>
            <a:r>
              <a:rPr lang="en-US" altLang="en-US" sz="2400" dirty="0">
                <a:latin typeface="Times New Roman" charset="0"/>
                <a:cs typeface="Times New Roman" charset="0"/>
              </a:rPr>
              <a:t>. </a:t>
            </a:r>
          </a:p>
        </p:txBody>
      </p:sp>
      <p:sp>
        <p:nvSpPr>
          <p:cNvPr id="501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143E3B2B-DF0D-6F4E-A88B-9FEE4ED9E632}" type="slidenum">
              <a:rPr lang="en-US" altLang="en-US" sz="1200">
                <a:solidFill>
                  <a:srgbClr val="898989"/>
                </a:solidFill>
              </a:rPr>
              <a:pPr>
                <a:spcBef>
                  <a:spcPct val="0"/>
                </a:spcBef>
                <a:buFontTx/>
                <a:buNone/>
              </a:pPr>
              <a:t>41</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Interlocked</a:t>
            </a:r>
          </a:p>
        </p:txBody>
      </p:sp>
      <p:sp>
        <p:nvSpPr>
          <p:cNvPr id="51203" name="Rectangle 3"/>
          <p:cNvSpPr>
            <a:spLocks noGrp="1" noChangeArrowheads="1"/>
          </p:cNvSpPr>
          <p:nvPr>
            <p:ph idx="1"/>
          </p:nvPr>
        </p:nvSpPr>
        <p:spPr/>
        <p:txBody>
          <a:bodyPr/>
          <a:lstStyle/>
          <a:p>
            <a:pPr lvl="1" eaLnBrk="1" hangingPunct="1">
              <a:lnSpc>
                <a:spcPct val="80000"/>
              </a:lnSpc>
              <a:buFontTx/>
              <a:buNone/>
            </a:pPr>
            <a:r>
              <a:rPr lang="en-US" altLang="en-US" sz="1600">
                <a:solidFill>
                  <a:srgbClr val="0066FF"/>
                </a:solidFill>
                <a:latin typeface="Courier New" charset="0"/>
                <a:ea typeface="Courier New" charset="0"/>
                <a:cs typeface="Courier New" charset="0"/>
              </a:rPr>
              <a:t>public void </a:t>
            </a:r>
            <a:r>
              <a:rPr lang="en-US" altLang="en-US" sz="1600">
                <a:latin typeface="Courier New" charset="0"/>
                <a:ea typeface="Courier New" charset="0"/>
                <a:cs typeface="Courier New" charset="0"/>
              </a:rPr>
              <a:t>Incrementer( )</a:t>
            </a:r>
          </a:p>
          <a:p>
            <a:pPr lvl="1" eaLnBrk="1" hangingPunct="1">
              <a:lnSpc>
                <a:spcPct val="80000"/>
              </a:lnSpc>
              <a:buFontTx/>
              <a:buNone/>
            </a:pPr>
            <a:r>
              <a:rPr lang="en-US" altLang="en-US" sz="1600">
                <a:latin typeface="Courier New" charset="0"/>
                <a:ea typeface="Courier New" charset="0"/>
                <a:cs typeface="Courier New" charset="0"/>
              </a:rPr>
              <a:t>{</a:t>
            </a:r>
          </a:p>
          <a:p>
            <a:pPr lvl="2" eaLnBrk="1" hangingPunct="1">
              <a:lnSpc>
                <a:spcPct val="80000"/>
              </a:lnSpc>
              <a:buFontTx/>
              <a:buNone/>
            </a:pPr>
            <a:r>
              <a:rPr lang="en-US" altLang="en-US" sz="1600">
                <a:solidFill>
                  <a:srgbClr val="0066FF"/>
                </a:solidFill>
                <a:latin typeface="Courier New" charset="0"/>
                <a:ea typeface="Courier New" charset="0"/>
                <a:cs typeface="Courier New" charset="0"/>
              </a:rPr>
              <a:t>try</a:t>
            </a:r>
          </a:p>
          <a:p>
            <a:pPr lvl="2" eaLnBrk="1" hangingPunct="1">
              <a:lnSpc>
                <a:spcPct val="80000"/>
              </a:lnSpc>
              <a:buFontTx/>
              <a:buNone/>
            </a:pPr>
            <a:r>
              <a:rPr lang="en-US" altLang="en-US" sz="1600">
                <a:latin typeface="Courier New" charset="0"/>
                <a:ea typeface="Courier New" charset="0"/>
                <a:cs typeface="Courier New" charset="0"/>
              </a:rPr>
              <a:t>{</a:t>
            </a:r>
          </a:p>
          <a:p>
            <a:pPr lvl="2" eaLnBrk="1" hangingPunct="1">
              <a:lnSpc>
                <a:spcPct val="80000"/>
              </a:lnSpc>
              <a:buFontTx/>
              <a:buNone/>
            </a:pPr>
            <a:r>
              <a:rPr lang="en-US" altLang="en-US" sz="1600">
                <a:latin typeface="Courier New" charset="0"/>
                <a:ea typeface="Courier New" charset="0"/>
                <a:cs typeface="Courier New" charset="0"/>
              </a:rPr>
              <a:t>while (counter &lt; 1000)</a:t>
            </a:r>
          </a:p>
          <a:p>
            <a:pPr lvl="2" eaLnBrk="1" hangingPunct="1">
              <a:lnSpc>
                <a:spcPct val="80000"/>
              </a:lnSpc>
              <a:buFontTx/>
              <a:buNone/>
            </a:pPr>
            <a:r>
              <a:rPr lang="en-US" altLang="en-US" sz="1600">
                <a:latin typeface="Courier New" charset="0"/>
                <a:ea typeface="Courier New" charset="0"/>
                <a:cs typeface="Courier New" charset="0"/>
              </a:rPr>
              <a:t>{</a:t>
            </a:r>
            <a:endParaRPr lang="en-US" altLang="en-US" sz="1600" b="1">
              <a:latin typeface="Courier New" charset="0"/>
              <a:ea typeface="Courier New" charset="0"/>
              <a:cs typeface="Courier New" charset="0"/>
            </a:endParaRPr>
          </a:p>
          <a:p>
            <a:pPr lvl="2" eaLnBrk="1" hangingPunct="1">
              <a:lnSpc>
                <a:spcPct val="80000"/>
              </a:lnSpc>
              <a:buFontTx/>
              <a:buNone/>
            </a:pPr>
            <a:r>
              <a:rPr lang="en-US" altLang="en-US" sz="1600" b="1">
                <a:solidFill>
                  <a:srgbClr val="FF0000"/>
                </a:solidFill>
                <a:latin typeface="Courier New" charset="0"/>
                <a:ea typeface="Courier New" charset="0"/>
                <a:cs typeface="Courier New" charset="0"/>
              </a:rPr>
              <a:t>Interlocked.Increment(ref counter);</a:t>
            </a:r>
            <a:endParaRPr lang="en-US" altLang="en-US" sz="1600">
              <a:solidFill>
                <a:srgbClr val="FF0000"/>
              </a:solidFill>
              <a:latin typeface="Courier New" charset="0"/>
              <a:ea typeface="Courier New" charset="0"/>
              <a:cs typeface="Courier New" charset="0"/>
            </a:endParaRPr>
          </a:p>
          <a:p>
            <a:pPr lvl="2" eaLnBrk="1" hangingPunct="1">
              <a:lnSpc>
                <a:spcPct val="80000"/>
              </a:lnSpc>
              <a:buFontTx/>
              <a:buNone/>
            </a:pPr>
            <a:r>
              <a:rPr lang="en-US" altLang="en-US" sz="1600">
                <a:solidFill>
                  <a:srgbClr val="00B050"/>
                </a:solidFill>
                <a:latin typeface="Courier New" charset="0"/>
                <a:ea typeface="Courier New" charset="0"/>
                <a:cs typeface="Courier New" charset="0"/>
              </a:rPr>
              <a:t>// simulate some work in this method</a:t>
            </a:r>
          </a:p>
          <a:p>
            <a:pPr lvl="2" eaLnBrk="1" hangingPunct="1">
              <a:lnSpc>
                <a:spcPct val="80000"/>
              </a:lnSpc>
              <a:buFontTx/>
              <a:buNone/>
            </a:pPr>
            <a:r>
              <a:rPr lang="en-US" altLang="en-US" sz="1600">
                <a:latin typeface="Courier New" charset="0"/>
                <a:ea typeface="Courier New" charset="0"/>
                <a:cs typeface="Courier New" charset="0"/>
              </a:rPr>
              <a:t>Thread.Sleep(1);</a:t>
            </a:r>
          </a:p>
          <a:p>
            <a:pPr lvl="2" eaLnBrk="1" hangingPunct="1">
              <a:lnSpc>
                <a:spcPct val="80000"/>
              </a:lnSpc>
              <a:buFontTx/>
              <a:buNone/>
            </a:pPr>
            <a:r>
              <a:rPr lang="en-US" altLang="en-US" sz="1600">
                <a:solidFill>
                  <a:srgbClr val="00B050"/>
                </a:solidFill>
                <a:latin typeface="Courier New" charset="0"/>
                <a:ea typeface="Courier New" charset="0"/>
                <a:cs typeface="Courier New" charset="0"/>
              </a:rPr>
              <a:t>// assign the decremented value and display the results</a:t>
            </a:r>
          </a:p>
          <a:p>
            <a:pPr lvl="2" eaLnBrk="1" hangingPunct="1">
              <a:lnSpc>
                <a:spcPct val="80000"/>
              </a:lnSpc>
              <a:buFontTx/>
              <a:buNone/>
            </a:pPr>
            <a:r>
              <a:rPr lang="en-US" altLang="en-US" sz="1600">
                <a:latin typeface="Courier New" charset="0"/>
                <a:ea typeface="Courier New" charset="0"/>
                <a:cs typeface="Courier New" charset="0"/>
              </a:rPr>
              <a:t>Console.WriteLine("Thread {0}. Incrementer: {1}",</a:t>
            </a:r>
            <a:r>
              <a:rPr lang="vi-VN" altLang="en-US" sz="1600">
                <a:latin typeface="Courier New" charset="0"/>
                <a:ea typeface="Courier New" charset="0"/>
                <a:cs typeface="Courier New" charset="0"/>
              </a:rPr>
              <a:t> </a:t>
            </a:r>
            <a:r>
              <a:rPr lang="en-US" altLang="en-US" sz="1600">
                <a:latin typeface="Courier New" charset="0"/>
                <a:ea typeface="Courier New" charset="0"/>
                <a:cs typeface="Courier New" charset="0"/>
              </a:rPr>
              <a:t>Thread.CurrentThread.Name,</a:t>
            </a:r>
            <a:r>
              <a:rPr lang="vi-VN" altLang="en-US" sz="1600">
                <a:latin typeface="Courier New" charset="0"/>
                <a:ea typeface="Courier New" charset="0"/>
                <a:cs typeface="Courier New" charset="0"/>
              </a:rPr>
              <a:t> </a:t>
            </a:r>
            <a:r>
              <a:rPr lang="en-US" altLang="en-US" sz="1600">
                <a:latin typeface="Courier New" charset="0"/>
                <a:ea typeface="Courier New" charset="0"/>
                <a:cs typeface="Courier New" charset="0"/>
              </a:rPr>
              <a:t>counter);</a:t>
            </a:r>
          </a:p>
          <a:p>
            <a:pPr lvl="2" eaLnBrk="1" hangingPunct="1">
              <a:lnSpc>
                <a:spcPct val="80000"/>
              </a:lnSpc>
              <a:buFontTx/>
              <a:buNone/>
            </a:pPr>
            <a:r>
              <a:rPr lang="en-US" altLang="en-US" sz="1600">
                <a:latin typeface="Courier New" charset="0"/>
                <a:ea typeface="Courier New" charset="0"/>
                <a:cs typeface="Courier New" charset="0"/>
              </a:rPr>
              <a:t>}</a:t>
            </a:r>
          </a:p>
          <a:p>
            <a:pPr lvl="2" eaLnBrk="1" hangingPunct="1">
              <a:lnSpc>
                <a:spcPct val="80000"/>
              </a:lnSpc>
              <a:buFontTx/>
              <a:buNone/>
            </a:pPr>
            <a:r>
              <a:rPr lang="en-US" altLang="en-US" sz="1600">
                <a:latin typeface="Courier New" charset="0"/>
                <a:ea typeface="Courier New" charset="0"/>
                <a:cs typeface="Courier New" charset="0"/>
              </a:rPr>
              <a:t>}</a:t>
            </a:r>
          </a:p>
          <a:p>
            <a:pPr lvl="1" eaLnBrk="1" hangingPunct="1">
              <a:lnSpc>
                <a:spcPct val="80000"/>
              </a:lnSpc>
              <a:buFontTx/>
              <a:buNone/>
            </a:pPr>
            <a:r>
              <a:rPr lang="en-US" altLang="en-US" sz="1600">
                <a:latin typeface="Courier New" charset="0"/>
                <a:ea typeface="Courier New" charset="0"/>
                <a:cs typeface="Courier New" charset="0"/>
              </a:rPr>
              <a:t>}</a:t>
            </a:r>
          </a:p>
          <a:p>
            <a:pPr lvl="1" eaLnBrk="1" hangingPunct="1">
              <a:lnSpc>
                <a:spcPct val="80000"/>
              </a:lnSpc>
              <a:buFontTx/>
              <a:buNone/>
            </a:pPr>
            <a:r>
              <a:rPr lang="en-US" altLang="en-US" sz="1600">
                <a:latin typeface="Courier New" charset="0"/>
                <a:ea typeface="Courier New" charset="0"/>
                <a:cs typeface="Courier New" charset="0"/>
              </a:rPr>
              <a:t>Khối catch và finally không thay đổi so với ví dụ trước.</a:t>
            </a:r>
          </a:p>
        </p:txBody>
      </p:sp>
      <p:sp>
        <p:nvSpPr>
          <p:cNvPr id="512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B8B8DB0C-341C-6C40-ABAA-1FF8C5F9930E}" type="slidenum">
              <a:rPr lang="en-US" altLang="en-US" sz="1200">
                <a:solidFill>
                  <a:srgbClr val="898989"/>
                </a:solidFill>
              </a:rPr>
              <a:pPr>
                <a:spcBef>
                  <a:spcPct val="0"/>
                </a:spcBef>
                <a:buFontTx/>
                <a:buNone/>
              </a:pPr>
              <a:t>42</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Locks</a:t>
            </a:r>
          </a:p>
        </p:txBody>
      </p:sp>
      <p:sp>
        <p:nvSpPr>
          <p:cNvPr id="52227" name="Rectangle 3"/>
          <p:cNvSpPr>
            <a:spLocks noGrp="1" noChangeArrowheads="1"/>
          </p:cNvSpPr>
          <p:nvPr>
            <p:ph idx="1"/>
          </p:nvPr>
        </p:nvSpPr>
        <p:spPr>
          <a:xfrm>
            <a:off x="457200" y="1447800"/>
            <a:ext cx="8229600" cy="4953000"/>
          </a:xfrm>
        </p:spPr>
        <p:txBody>
          <a:bodyPr/>
          <a:lstStyle/>
          <a:p>
            <a:pPr eaLnBrk="1" hangingPunct="1"/>
            <a:r>
              <a:rPr lang="en-US" altLang="en-US" sz="2400">
                <a:latin typeface="Times New Roman" charset="0"/>
                <a:cs typeface="Times New Roman" charset="0"/>
              </a:rPr>
              <a:t>Lock đánh dấu một đoạn mã then chốt (critical section) trong chương trình của bạn,</a:t>
            </a:r>
            <a:r>
              <a:rPr lang="vi-VN" altLang="en-US" sz="2400">
                <a:latin typeface="Times New Roman" charset="0"/>
                <a:cs typeface="Times New Roman" charset="0"/>
              </a:rPr>
              <a:t> </a:t>
            </a:r>
            <a:r>
              <a:rPr lang="en-US" altLang="en-US" sz="2400">
                <a:latin typeface="Times New Roman" charset="0"/>
                <a:cs typeface="Times New Roman" charset="0"/>
              </a:rPr>
              <a:t>cung cấp cơ chế đồng bộ cho khối mã mà lock có hiệu lực.</a:t>
            </a:r>
          </a:p>
          <a:p>
            <a:pPr eaLnBrk="1" hangingPunct="1"/>
            <a:r>
              <a:rPr lang="en-US" altLang="en-US" sz="2400">
                <a:latin typeface="Times New Roman" charset="0"/>
                <a:cs typeface="Times New Roman" charset="0"/>
              </a:rPr>
              <a:t>C# cung cấp sự hỗ trợ cho lock bằng từ khóa (keyword) </a:t>
            </a:r>
            <a:r>
              <a:rPr lang="en-US" altLang="en-US" sz="2400" b="1">
                <a:latin typeface="Times New Roman" charset="0"/>
                <a:cs typeface="Times New Roman" charset="0"/>
              </a:rPr>
              <a:t>lock</a:t>
            </a:r>
            <a:r>
              <a:rPr lang="en-US" altLang="en-US" sz="2400">
                <a:latin typeface="Times New Roman" charset="0"/>
                <a:cs typeface="Times New Roman" charset="0"/>
              </a:rPr>
              <a:t>. Lock được gỡ bỏ khi</a:t>
            </a:r>
            <a:r>
              <a:rPr lang="vi-VN" altLang="en-US" sz="2400">
                <a:latin typeface="Times New Roman" charset="0"/>
                <a:cs typeface="Times New Roman" charset="0"/>
              </a:rPr>
              <a:t> </a:t>
            </a:r>
            <a:r>
              <a:rPr lang="en-US" altLang="en-US" sz="2400">
                <a:latin typeface="Times New Roman" charset="0"/>
                <a:cs typeface="Times New Roman" charset="0"/>
              </a:rPr>
              <a:t>hết khối lệnh. </a:t>
            </a:r>
          </a:p>
          <a:p>
            <a:pPr eaLnBrk="1" hangingPunct="1"/>
            <a:r>
              <a:rPr lang="en-US" altLang="en-US" sz="2400">
                <a:latin typeface="Times New Roman" charset="0"/>
                <a:cs typeface="Times New Roman" charset="0"/>
              </a:rPr>
              <a:t>Lock tương đương với 1 cặp Monitor.Enter/Monitor.Exit</a:t>
            </a:r>
          </a:p>
          <a:p>
            <a:pPr eaLnBrk="1" hangingPunct="1"/>
            <a:r>
              <a:rPr lang="en-US" altLang="en-US" sz="2400">
                <a:latin typeface="Times New Roman" charset="0"/>
                <a:cs typeface="Times New Roman" charset="0"/>
              </a:rPr>
              <a:t>Khi vào khối lock CLR sẽ kiểm tra tài nguyên được khóa trong lock:</a:t>
            </a:r>
          </a:p>
          <a:p>
            <a:pPr lvl="1" eaLnBrk="1" hangingPunct="1"/>
            <a:r>
              <a:rPr lang="en-US" altLang="en-US" sz="2000">
                <a:latin typeface="Times New Roman" charset="0"/>
                <a:cs typeface="Times New Roman" charset="0"/>
              </a:rPr>
              <a:t>Nếu tài nguyên bị chiếm giữ thì tiếp tục chờ, quay lại kiểm tra sau 1 khoảng thời gian</a:t>
            </a:r>
          </a:p>
          <a:p>
            <a:pPr lvl="1" eaLnBrk="1" hangingPunct="1"/>
            <a:r>
              <a:rPr lang="en-US" altLang="en-US" sz="2000">
                <a:latin typeface="Times New Roman" charset="0"/>
                <a:cs typeface="Times New Roman" charset="0"/>
              </a:rPr>
              <a:t>Nếu không bị khóa thì vào thực thi đoạn mã bên trong, đồng thời khóa tài nguyên lại</a:t>
            </a:r>
          </a:p>
          <a:p>
            <a:pPr lvl="1" eaLnBrk="1" hangingPunct="1"/>
            <a:r>
              <a:rPr lang="en-US" altLang="en-US" sz="2000">
                <a:latin typeface="Times New Roman" charset="0"/>
                <a:cs typeface="Times New Roman" charset="0"/>
              </a:rPr>
              <a:t>Sau khi thoát khỏi đoạn mã thì mở khóa cho tài nguyên</a:t>
            </a:r>
          </a:p>
        </p:txBody>
      </p:sp>
      <p:sp>
        <p:nvSpPr>
          <p:cNvPr id="522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9F57F4B8-3C83-8540-AD7C-D1C71E031615}" type="slidenum">
              <a:rPr lang="en-US" altLang="en-US" sz="1200">
                <a:solidFill>
                  <a:srgbClr val="898989"/>
                </a:solidFill>
              </a:rPr>
              <a:pPr>
                <a:spcBef>
                  <a:spcPct val="0"/>
                </a:spcBef>
                <a:buFontTx/>
                <a:buNone/>
              </a:pPr>
              <a:t>43</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Locks</a:t>
            </a:r>
          </a:p>
        </p:txBody>
      </p:sp>
      <p:sp>
        <p:nvSpPr>
          <p:cNvPr id="53251" name="Rectangle 3"/>
          <p:cNvSpPr>
            <a:spLocks noGrp="1" noChangeArrowheads="1"/>
          </p:cNvSpPr>
          <p:nvPr>
            <p:ph idx="1"/>
          </p:nvPr>
        </p:nvSpPr>
        <p:spPr>
          <a:xfrm>
            <a:off x="457200" y="1600200"/>
            <a:ext cx="8229600" cy="4953000"/>
          </a:xfrm>
        </p:spPr>
        <p:txBody>
          <a:bodyPr/>
          <a:lstStyle/>
          <a:p>
            <a:pPr eaLnBrk="1" hangingPunct="1">
              <a:lnSpc>
                <a:spcPct val="80000"/>
              </a:lnSpc>
              <a:buFontTx/>
              <a:buNone/>
            </a:pPr>
            <a:r>
              <a:rPr lang="en-US" altLang="en-US" sz="1600">
                <a:solidFill>
                  <a:srgbClr val="0066FF"/>
                </a:solidFill>
                <a:latin typeface="Courier New" charset="0"/>
                <a:ea typeface="Courier New" charset="0"/>
                <a:cs typeface="Courier New" charset="0"/>
              </a:rPr>
              <a:t>public void</a:t>
            </a:r>
            <a:r>
              <a:rPr lang="en-US" altLang="en-US" sz="1600">
                <a:latin typeface="Courier New" charset="0"/>
                <a:ea typeface="Courier New" charset="0"/>
                <a:cs typeface="Courier New" charset="0"/>
              </a:rPr>
              <a:t> Incrementer( )</a:t>
            </a:r>
          </a:p>
          <a:p>
            <a:pPr eaLnBrk="1" hangingPunct="1">
              <a:lnSpc>
                <a:spcPct val="80000"/>
              </a:lnSpc>
              <a:buFontTx/>
              <a:buNone/>
            </a:pPr>
            <a:r>
              <a:rPr lang="en-US" altLang="en-US" sz="1600">
                <a:latin typeface="Courier New" charset="0"/>
                <a:ea typeface="Courier New" charset="0"/>
                <a:cs typeface="Courier New" charset="0"/>
              </a:rPr>
              <a:t>{</a:t>
            </a:r>
          </a:p>
          <a:p>
            <a:pPr eaLnBrk="1" hangingPunct="1">
              <a:lnSpc>
                <a:spcPct val="80000"/>
              </a:lnSpc>
              <a:buFontTx/>
              <a:buNone/>
            </a:pPr>
            <a:r>
              <a:rPr lang="en-US" altLang="en-US" sz="1600">
                <a:solidFill>
                  <a:srgbClr val="0066FF"/>
                </a:solidFill>
                <a:latin typeface="Courier New" charset="0"/>
                <a:ea typeface="Courier New" charset="0"/>
                <a:cs typeface="Courier New" charset="0"/>
              </a:rPr>
              <a:t>try</a:t>
            </a:r>
          </a:p>
          <a:p>
            <a:pPr eaLnBrk="1" hangingPunct="1">
              <a:lnSpc>
                <a:spcPct val="80000"/>
              </a:lnSpc>
              <a:buFontTx/>
              <a:buNone/>
            </a:pPr>
            <a:r>
              <a:rPr lang="en-US" altLang="en-US" sz="1600">
                <a:latin typeface="Courier New" charset="0"/>
                <a:ea typeface="Courier New" charset="0"/>
                <a:cs typeface="Courier New" charset="0"/>
              </a:rPr>
              <a:t>{</a:t>
            </a:r>
          </a:p>
          <a:p>
            <a:pPr eaLnBrk="1" hangingPunct="1">
              <a:lnSpc>
                <a:spcPct val="80000"/>
              </a:lnSpc>
              <a:buFontTx/>
              <a:buNone/>
            </a:pPr>
            <a:r>
              <a:rPr lang="en-US" altLang="en-US" sz="1600">
                <a:solidFill>
                  <a:srgbClr val="0066FF"/>
                </a:solidFill>
                <a:latin typeface="Courier New" charset="0"/>
                <a:ea typeface="Courier New" charset="0"/>
                <a:cs typeface="Courier New" charset="0"/>
              </a:rPr>
              <a:t>while</a:t>
            </a:r>
            <a:r>
              <a:rPr lang="en-US" altLang="en-US" sz="1600">
                <a:latin typeface="Courier New" charset="0"/>
                <a:ea typeface="Courier New" charset="0"/>
                <a:cs typeface="Courier New" charset="0"/>
              </a:rPr>
              <a:t> (counter &lt; 1000)</a:t>
            </a:r>
          </a:p>
          <a:p>
            <a:pPr eaLnBrk="1" hangingPunct="1">
              <a:lnSpc>
                <a:spcPct val="80000"/>
              </a:lnSpc>
              <a:buFontTx/>
              <a:buNone/>
            </a:pPr>
            <a:r>
              <a:rPr lang="en-US" altLang="en-US" sz="1600">
                <a:latin typeface="Courier New" charset="0"/>
                <a:ea typeface="Courier New" charset="0"/>
                <a:cs typeface="Courier New" charset="0"/>
              </a:rPr>
              <a:t>{</a:t>
            </a:r>
          </a:p>
          <a:p>
            <a:pPr eaLnBrk="1" hangingPunct="1">
              <a:lnSpc>
                <a:spcPct val="80000"/>
              </a:lnSpc>
              <a:buFontTx/>
              <a:buNone/>
            </a:pPr>
            <a:r>
              <a:rPr lang="en-US" altLang="en-US" sz="1600">
                <a:latin typeface="Courier New" charset="0"/>
                <a:ea typeface="Courier New" charset="0"/>
                <a:cs typeface="Courier New" charset="0"/>
              </a:rPr>
              <a:t>lock (this)</a:t>
            </a:r>
          </a:p>
          <a:p>
            <a:pPr eaLnBrk="1" hangingPunct="1">
              <a:lnSpc>
                <a:spcPct val="80000"/>
              </a:lnSpc>
              <a:buFontTx/>
              <a:buNone/>
            </a:pPr>
            <a:r>
              <a:rPr lang="en-US" altLang="en-US" sz="1600">
                <a:latin typeface="Courier New" charset="0"/>
                <a:ea typeface="Courier New" charset="0"/>
                <a:cs typeface="Courier New" charset="0"/>
              </a:rPr>
              <a:t>{ </a:t>
            </a:r>
            <a:r>
              <a:rPr lang="en-US" altLang="en-US" sz="1600" b="1">
                <a:solidFill>
                  <a:srgbClr val="00B050"/>
                </a:solidFill>
                <a:latin typeface="Courier New" charset="0"/>
                <a:ea typeface="Courier New" charset="0"/>
                <a:cs typeface="Courier New" charset="0"/>
              </a:rPr>
              <a:t>// lock bắt đầu có hiệu lực</a:t>
            </a:r>
            <a:endParaRPr lang="en-US" altLang="en-US" sz="1600">
              <a:solidFill>
                <a:srgbClr val="00B050"/>
              </a:solidFill>
              <a:latin typeface="Courier New" charset="0"/>
              <a:ea typeface="Courier New" charset="0"/>
              <a:cs typeface="Courier New" charset="0"/>
            </a:endParaRPr>
          </a:p>
          <a:p>
            <a:pPr eaLnBrk="1" hangingPunct="1">
              <a:lnSpc>
                <a:spcPct val="80000"/>
              </a:lnSpc>
              <a:buFontTx/>
              <a:buNone/>
            </a:pPr>
            <a:r>
              <a:rPr lang="en-US" altLang="en-US" sz="1600">
                <a:latin typeface="Courier New" charset="0"/>
                <a:ea typeface="Courier New" charset="0"/>
                <a:cs typeface="Courier New" charset="0"/>
              </a:rPr>
              <a:t>	int temp = counter;</a:t>
            </a:r>
          </a:p>
          <a:p>
            <a:pPr eaLnBrk="1" hangingPunct="1">
              <a:lnSpc>
                <a:spcPct val="80000"/>
              </a:lnSpc>
              <a:buFontTx/>
              <a:buNone/>
            </a:pPr>
            <a:r>
              <a:rPr lang="en-US" altLang="en-US" sz="1600">
                <a:latin typeface="Courier New" charset="0"/>
                <a:ea typeface="Courier New" charset="0"/>
                <a:cs typeface="Courier New" charset="0"/>
              </a:rPr>
              <a:t>	temp ++;</a:t>
            </a:r>
          </a:p>
          <a:p>
            <a:pPr eaLnBrk="1" hangingPunct="1">
              <a:lnSpc>
                <a:spcPct val="80000"/>
              </a:lnSpc>
              <a:buFontTx/>
              <a:buNone/>
            </a:pPr>
            <a:r>
              <a:rPr lang="en-US" altLang="en-US" sz="1600">
                <a:latin typeface="Courier New" charset="0"/>
                <a:ea typeface="Courier New" charset="0"/>
                <a:cs typeface="Courier New" charset="0"/>
              </a:rPr>
              <a:t>	Thread.Sleep(1);</a:t>
            </a:r>
          </a:p>
          <a:p>
            <a:pPr eaLnBrk="1" hangingPunct="1">
              <a:lnSpc>
                <a:spcPct val="80000"/>
              </a:lnSpc>
              <a:buFontTx/>
              <a:buNone/>
            </a:pPr>
            <a:r>
              <a:rPr lang="en-US" altLang="en-US" sz="1600">
                <a:latin typeface="Courier New" charset="0"/>
                <a:ea typeface="Courier New" charset="0"/>
                <a:cs typeface="Courier New" charset="0"/>
              </a:rPr>
              <a:t>	counter = temp;</a:t>
            </a:r>
          </a:p>
          <a:p>
            <a:pPr eaLnBrk="1" hangingPunct="1">
              <a:lnSpc>
                <a:spcPct val="80000"/>
              </a:lnSpc>
              <a:buFontTx/>
              <a:buNone/>
            </a:pPr>
            <a:r>
              <a:rPr lang="en-US" altLang="en-US" sz="1600">
                <a:latin typeface="Courier New" charset="0"/>
                <a:ea typeface="Courier New" charset="0"/>
                <a:cs typeface="Courier New" charset="0"/>
              </a:rPr>
              <a:t>} </a:t>
            </a:r>
            <a:r>
              <a:rPr lang="en-US" altLang="en-US" sz="1600" b="1">
                <a:solidFill>
                  <a:srgbClr val="00B050"/>
                </a:solidFill>
                <a:latin typeface="Courier New" charset="0"/>
                <a:ea typeface="Courier New" charset="0"/>
                <a:cs typeface="Courier New" charset="0"/>
              </a:rPr>
              <a:t>// lock hết hiệu lực -&gt; bị gỡ bỏ</a:t>
            </a:r>
            <a:endParaRPr lang="en-US" altLang="en-US" sz="1600">
              <a:solidFill>
                <a:srgbClr val="00B050"/>
              </a:solidFill>
              <a:latin typeface="Courier New" charset="0"/>
              <a:ea typeface="Courier New" charset="0"/>
              <a:cs typeface="Courier New" charset="0"/>
            </a:endParaRPr>
          </a:p>
          <a:p>
            <a:pPr eaLnBrk="1" hangingPunct="1">
              <a:lnSpc>
                <a:spcPct val="80000"/>
              </a:lnSpc>
              <a:buFontTx/>
              <a:buNone/>
            </a:pPr>
            <a:r>
              <a:rPr lang="en-US" altLang="en-US" sz="1600">
                <a:solidFill>
                  <a:srgbClr val="00B050"/>
                </a:solidFill>
                <a:latin typeface="Courier New" charset="0"/>
                <a:ea typeface="Courier New" charset="0"/>
                <a:cs typeface="Courier New" charset="0"/>
              </a:rPr>
              <a:t>// assign the decremented value</a:t>
            </a:r>
            <a:r>
              <a:rPr lang="vi-VN" altLang="en-US" sz="1600">
                <a:solidFill>
                  <a:srgbClr val="00B050"/>
                </a:solidFill>
                <a:latin typeface="Courier New" charset="0"/>
                <a:ea typeface="Courier New" charset="0"/>
                <a:cs typeface="Courier New" charset="0"/>
              </a:rPr>
              <a:t> </a:t>
            </a:r>
            <a:r>
              <a:rPr lang="en-US" altLang="en-US" sz="1600">
                <a:solidFill>
                  <a:srgbClr val="00B050"/>
                </a:solidFill>
                <a:latin typeface="Courier New" charset="0"/>
                <a:ea typeface="Courier New" charset="0"/>
                <a:cs typeface="Courier New" charset="0"/>
              </a:rPr>
              <a:t>and display the results</a:t>
            </a:r>
          </a:p>
          <a:p>
            <a:pPr eaLnBrk="1" hangingPunct="1">
              <a:lnSpc>
                <a:spcPct val="80000"/>
              </a:lnSpc>
              <a:buFontTx/>
              <a:buNone/>
            </a:pPr>
            <a:r>
              <a:rPr lang="en-US" altLang="en-US" sz="1600">
                <a:latin typeface="Courier New" charset="0"/>
                <a:ea typeface="Courier New" charset="0"/>
                <a:cs typeface="Courier New" charset="0"/>
              </a:rPr>
              <a:t>Console.WriteLine( "Thread {0}. Incrementer: {1}",</a:t>
            </a:r>
            <a:r>
              <a:rPr lang="vi-VN" altLang="en-US" sz="1600">
                <a:latin typeface="Courier New" charset="0"/>
                <a:ea typeface="Courier New" charset="0"/>
                <a:cs typeface="Courier New" charset="0"/>
              </a:rPr>
              <a:t> </a:t>
            </a:r>
            <a:r>
              <a:rPr lang="en-US" altLang="en-US" sz="1600">
                <a:latin typeface="Courier New" charset="0"/>
                <a:ea typeface="Courier New" charset="0"/>
                <a:cs typeface="Courier New" charset="0"/>
              </a:rPr>
              <a:t>Thread.CurrentThread.Name, counter);</a:t>
            </a:r>
          </a:p>
          <a:p>
            <a:pPr eaLnBrk="1" hangingPunct="1">
              <a:lnSpc>
                <a:spcPct val="80000"/>
              </a:lnSpc>
              <a:buFontTx/>
              <a:buNone/>
            </a:pPr>
            <a:r>
              <a:rPr lang="en-US" altLang="en-US" sz="1600">
                <a:latin typeface="Courier New" charset="0"/>
                <a:ea typeface="Courier New" charset="0"/>
                <a:cs typeface="Courier New" charset="0"/>
              </a:rPr>
              <a:t>}</a:t>
            </a:r>
          </a:p>
          <a:p>
            <a:pPr eaLnBrk="1" hangingPunct="1">
              <a:lnSpc>
                <a:spcPct val="80000"/>
              </a:lnSpc>
              <a:buFontTx/>
              <a:buNone/>
            </a:pPr>
            <a:r>
              <a:rPr lang="en-US" altLang="en-US" sz="1600">
                <a:latin typeface="Courier New" charset="0"/>
                <a:ea typeface="Courier New" charset="0"/>
                <a:cs typeface="Courier New" charset="0"/>
              </a:rPr>
              <a:t>}</a:t>
            </a:r>
          </a:p>
          <a:p>
            <a:pPr eaLnBrk="1" hangingPunct="1">
              <a:lnSpc>
                <a:spcPct val="80000"/>
              </a:lnSpc>
              <a:buFontTx/>
              <a:buNone/>
            </a:pPr>
            <a:r>
              <a:rPr lang="en-US" altLang="en-US" sz="1600">
                <a:latin typeface="Courier New" charset="0"/>
                <a:ea typeface="Courier New" charset="0"/>
                <a:cs typeface="Courier New" charset="0"/>
              </a:rPr>
              <a:t>Khối catch và finally không thay đổi so với ví dụ trước.</a:t>
            </a:r>
          </a:p>
        </p:txBody>
      </p:sp>
      <p:sp>
        <p:nvSpPr>
          <p:cNvPr id="532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CFF17618-DEED-904F-8AC1-0287DD32B59C}" type="slidenum">
              <a:rPr lang="en-US" altLang="en-US" sz="1200">
                <a:solidFill>
                  <a:srgbClr val="898989"/>
                </a:solidFill>
              </a:rPr>
              <a:pPr>
                <a:spcBef>
                  <a:spcPct val="0"/>
                </a:spcBef>
                <a:buFontTx/>
                <a:buNone/>
              </a:pPr>
              <a:t>44</a:t>
            </a:fld>
            <a:endParaRPr lang="en-US" altLang="en-US" sz="1200">
              <a:solidFill>
                <a:srgbClr val="898989"/>
              </a:solidFill>
            </a:endParaRPr>
          </a:p>
        </p:txBody>
      </p:sp>
      <p:sp>
        <p:nvSpPr>
          <p:cNvPr id="8" name="Rectangle 7"/>
          <p:cNvSpPr/>
          <p:nvPr/>
        </p:nvSpPr>
        <p:spPr>
          <a:xfrm>
            <a:off x="838200" y="3581400"/>
            <a:ext cx="57150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algn="ctr" eaLnBrk="1" hangingPunct="1"/>
            <a:endParaRPr lang="en-US" altLang="en-US">
              <a:solidFill>
                <a:srgbClr val="FFFFFF"/>
              </a:solidFill>
              <a:latin typeface="Calibri" charset="0"/>
            </a:endParaRPr>
          </a:p>
        </p:txBody>
      </p:sp>
      <p:sp>
        <p:nvSpPr>
          <p:cNvPr id="9" name="Rectangle 8"/>
          <p:cNvSpPr/>
          <p:nvPr/>
        </p:nvSpPr>
        <p:spPr>
          <a:xfrm>
            <a:off x="1219200" y="3048000"/>
            <a:ext cx="685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Times New Roman" charset="0"/>
                <a:ea typeface="Times New Roman" charset="0"/>
                <a:cs typeface="Times New Roman" charset="0"/>
              </a:defRPr>
            </a:lvl1pPr>
            <a:lvl2pPr marL="742950" indent="-285750">
              <a:defRPr>
                <a:solidFill>
                  <a:schemeClr val="tx1"/>
                </a:solidFill>
                <a:latin typeface="Times New Roman" charset="0"/>
                <a:ea typeface="Times New Roman" charset="0"/>
                <a:cs typeface="Times New Roman" charset="0"/>
              </a:defRPr>
            </a:lvl2pPr>
            <a:lvl3pPr marL="1143000" indent="-228600">
              <a:defRPr>
                <a:solidFill>
                  <a:schemeClr val="tx1"/>
                </a:solidFill>
                <a:latin typeface="Times New Roman" charset="0"/>
                <a:ea typeface="Times New Roman" charset="0"/>
                <a:cs typeface="Times New Roman" charset="0"/>
              </a:defRPr>
            </a:lvl3pPr>
            <a:lvl4pPr marL="1600200" indent="-228600">
              <a:defRPr>
                <a:solidFill>
                  <a:schemeClr val="tx1"/>
                </a:solidFill>
                <a:latin typeface="Times New Roman" charset="0"/>
                <a:ea typeface="Times New Roman" charset="0"/>
                <a:cs typeface="Times New Roman" charset="0"/>
              </a:defRPr>
            </a:lvl4pPr>
            <a:lvl5pPr marL="2057400" indent="-228600">
              <a:defRPr>
                <a:solidFill>
                  <a:schemeClr val="tx1"/>
                </a:solidFill>
                <a:latin typeface="Times New Roman" charset="0"/>
                <a:ea typeface="Times New Roman" charset="0"/>
                <a:cs typeface="Times New Roman" charset="0"/>
              </a:defRPr>
            </a:lvl5pPr>
            <a:lvl6pPr marL="25146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6pPr>
            <a:lvl7pPr marL="29718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7pPr>
            <a:lvl8pPr marL="34290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8pPr>
            <a:lvl9pPr marL="3886200" indent="-228600" eaLnBrk="0" fontAlgn="base" hangingPunct="0">
              <a:spcBef>
                <a:spcPct val="0"/>
              </a:spcBef>
              <a:spcAft>
                <a:spcPct val="0"/>
              </a:spcAft>
              <a:defRPr>
                <a:solidFill>
                  <a:schemeClr val="tx1"/>
                </a:solidFill>
                <a:latin typeface="Times New Roman" charset="0"/>
                <a:ea typeface="Times New Roman" charset="0"/>
                <a:cs typeface="Times New Roman" charset="0"/>
              </a:defRPr>
            </a:lvl9pPr>
          </a:lstStyle>
          <a:p>
            <a:pPr algn="ctr" eaLnBrk="1" hangingPunct="1"/>
            <a:endParaRPr lang="en-US" altLang="en-US">
              <a:solidFill>
                <a:srgbClr val="FFFFFF"/>
              </a:solidFill>
              <a:latin typeface="Calibri" charset="0"/>
            </a:endParaRPr>
          </a:p>
        </p:txBody>
      </p:sp>
      <p:cxnSp>
        <p:nvCxnSpPr>
          <p:cNvPr id="11" name="Straight Arrow Connector 10"/>
          <p:cNvCxnSpPr>
            <a:stCxn id="9" idx="3"/>
          </p:cNvCxnSpPr>
          <p:nvPr/>
        </p:nvCxnSpPr>
        <p:spPr>
          <a:xfrm flipV="1">
            <a:off x="1905000" y="2590800"/>
            <a:ext cx="2514600" cy="571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256" name="TextBox 11"/>
          <p:cNvSpPr txBox="1">
            <a:spLocks noChangeArrowheads="1"/>
          </p:cNvSpPr>
          <p:nvPr/>
        </p:nvSpPr>
        <p:spPr bwMode="auto">
          <a:xfrm>
            <a:off x="4419600" y="2362200"/>
            <a:ext cx="2259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800">
                <a:solidFill>
                  <a:srgbClr val="FF0000"/>
                </a:solidFill>
              </a:rPr>
              <a:t>Tài nguyên được khóa</a:t>
            </a:r>
          </a:p>
        </p:txBody>
      </p:sp>
      <p:cxnSp>
        <p:nvCxnSpPr>
          <p:cNvPr id="13" name="Straight Arrow Connector 12"/>
          <p:cNvCxnSpPr/>
          <p:nvPr/>
        </p:nvCxnSpPr>
        <p:spPr>
          <a:xfrm flipV="1">
            <a:off x="4114800" y="2971800"/>
            <a:ext cx="2514600" cy="571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258" name="TextBox 13"/>
          <p:cNvSpPr txBox="1">
            <a:spLocks noChangeArrowheads="1"/>
          </p:cNvSpPr>
          <p:nvPr/>
        </p:nvSpPr>
        <p:spPr bwMode="auto">
          <a:xfrm>
            <a:off x="6553200" y="2667000"/>
            <a:ext cx="2014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800">
                <a:solidFill>
                  <a:srgbClr val="FF0000"/>
                </a:solidFill>
              </a:rPr>
              <a:t>Khối mã được khóa</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Monito</a:t>
            </a:r>
            <a:r>
              <a:rPr lang="vi-VN" altLang="en-US" b="1">
                <a:latin typeface="Times New Roman" charset="0"/>
                <a:cs typeface="Times New Roman" charset="0"/>
              </a:rPr>
              <a:t>r</a:t>
            </a:r>
            <a:endParaRPr lang="en-US" altLang="en-US" b="1">
              <a:latin typeface="Times New Roman" charset="0"/>
              <a:cs typeface="Times New Roman" charset="0"/>
            </a:endParaRPr>
          </a:p>
        </p:txBody>
      </p:sp>
      <p:sp>
        <p:nvSpPr>
          <p:cNvPr id="54275" name="Rectangle 3"/>
          <p:cNvSpPr>
            <a:spLocks noGrp="1" noChangeArrowheads="1"/>
          </p:cNvSpPr>
          <p:nvPr>
            <p:ph idx="1"/>
          </p:nvPr>
        </p:nvSpPr>
        <p:spPr/>
        <p:txBody>
          <a:bodyPr/>
          <a:lstStyle/>
          <a:p>
            <a:pPr eaLnBrk="1" hangingPunct="1">
              <a:lnSpc>
                <a:spcPct val="90000"/>
              </a:lnSpc>
            </a:pPr>
            <a:r>
              <a:rPr lang="en-US" altLang="en-US" sz="2400">
                <a:latin typeface="Times New Roman" charset="0"/>
                <a:cs typeface="Times New Roman" charset="0"/>
              </a:rPr>
              <a:t>Để có thể đồng bộ hóa phức tạp hơn cho tài nguyên, </a:t>
            </a:r>
            <a:r>
              <a:rPr lang="vi-VN" altLang="en-US" sz="2400">
                <a:latin typeface="Times New Roman" charset="0"/>
                <a:cs typeface="Times New Roman" charset="0"/>
              </a:rPr>
              <a:t>ta</a:t>
            </a:r>
            <a:r>
              <a:rPr lang="en-US" altLang="en-US" sz="2400">
                <a:latin typeface="Times New Roman" charset="0"/>
                <a:cs typeface="Times New Roman" charset="0"/>
              </a:rPr>
              <a:t> cần sử dụng monitor. Một</a:t>
            </a:r>
            <a:r>
              <a:rPr lang="vi-VN" altLang="en-US" sz="2400">
                <a:latin typeface="Times New Roman" charset="0"/>
                <a:cs typeface="Times New Roman" charset="0"/>
              </a:rPr>
              <a:t> </a:t>
            </a:r>
            <a:r>
              <a:rPr lang="en-US" altLang="en-US" sz="2400">
                <a:latin typeface="Times New Roman" charset="0"/>
                <a:cs typeface="Times New Roman" charset="0"/>
              </a:rPr>
              <a:t>monitor cho </a:t>
            </a:r>
            <a:r>
              <a:rPr lang="vi-VN" altLang="en-US" sz="2400">
                <a:latin typeface="Times New Roman" charset="0"/>
                <a:cs typeface="Times New Roman" charset="0"/>
              </a:rPr>
              <a:t>ta</a:t>
            </a:r>
            <a:r>
              <a:rPr lang="en-US" altLang="en-US" sz="2400">
                <a:latin typeface="Times New Roman" charset="0"/>
                <a:cs typeface="Times New Roman" charset="0"/>
              </a:rPr>
              <a:t> khả năng quyết định khi nào thì bắt đầu, khi nào thì kết thúc đồng</a:t>
            </a:r>
            <a:r>
              <a:rPr lang="vi-VN" altLang="en-US" sz="2400">
                <a:latin typeface="Times New Roman" charset="0"/>
                <a:cs typeface="Times New Roman" charset="0"/>
              </a:rPr>
              <a:t> </a:t>
            </a:r>
            <a:r>
              <a:rPr lang="en-US" altLang="en-US" sz="2400">
                <a:latin typeface="Times New Roman" charset="0"/>
                <a:cs typeface="Times New Roman" charset="0"/>
              </a:rPr>
              <a:t>bộ và khả năng chờ đợi một khối mã nào đó của chương trình “tự do”.</a:t>
            </a:r>
            <a:r>
              <a:rPr lang="vi-VN" altLang="en-US" sz="2400">
                <a:latin typeface="Times New Roman" charset="0"/>
                <a:cs typeface="Times New Roman" charset="0"/>
              </a:rPr>
              <a:t> </a:t>
            </a:r>
            <a:r>
              <a:rPr lang="en-US" altLang="en-US" sz="2400">
                <a:latin typeface="Times New Roman" charset="0"/>
                <a:cs typeface="Times New Roman" charset="0"/>
              </a:rPr>
              <a:t>Khi cần bắt đầu đồng bộ hóa, trao đối tượng cần đồng bộ cho hàm sau:</a:t>
            </a:r>
          </a:p>
          <a:p>
            <a:pPr eaLnBrk="1" hangingPunct="1">
              <a:lnSpc>
                <a:spcPct val="90000"/>
              </a:lnSpc>
              <a:buFontTx/>
              <a:buNone/>
            </a:pPr>
            <a:r>
              <a:rPr lang="vi-VN" altLang="en-US" sz="2400">
                <a:latin typeface="Times New Roman" charset="0"/>
                <a:cs typeface="Times New Roman" charset="0"/>
              </a:rPr>
              <a:t>		</a:t>
            </a:r>
            <a:r>
              <a:rPr lang="en-US" altLang="en-US" sz="2400">
                <a:solidFill>
                  <a:srgbClr val="0066FF"/>
                </a:solidFill>
                <a:latin typeface="Times New Roman" charset="0"/>
                <a:cs typeface="Times New Roman" charset="0"/>
              </a:rPr>
              <a:t>Monitor.Enter(đối tượng X);</a:t>
            </a:r>
          </a:p>
          <a:p>
            <a:pPr eaLnBrk="1" hangingPunct="1">
              <a:lnSpc>
                <a:spcPct val="90000"/>
              </a:lnSpc>
            </a:pPr>
            <a:r>
              <a:rPr lang="en-US" altLang="en-US" sz="2400">
                <a:latin typeface="Times New Roman" charset="0"/>
                <a:cs typeface="Times New Roman" charset="0"/>
              </a:rPr>
              <a:t>Nếu monitor không sẵn dùng (unavailable), đối tượng bảo vệ bởi monitor đang</a:t>
            </a:r>
            <a:r>
              <a:rPr lang="vi-VN" altLang="en-US" sz="2400">
                <a:latin typeface="Times New Roman" charset="0"/>
                <a:cs typeface="Times New Roman" charset="0"/>
              </a:rPr>
              <a:t> </a:t>
            </a:r>
            <a:r>
              <a:rPr lang="en-US" altLang="en-US" sz="2400">
                <a:latin typeface="Times New Roman" charset="0"/>
                <a:cs typeface="Times New Roman" charset="0"/>
              </a:rPr>
              <a:t>được sử dụng. </a:t>
            </a:r>
            <a:r>
              <a:rPr lang="vi-VN" altLang="en-US" sz="2400">
                <a:latin typeface="Times New Roman" charset="0"/>
                <a:cs typeface="Times New Roman" charset="0"/>
              </a:rPr>
              <a:t>Ta</a:t>
            </a:r>
            <a:r>
              <a:rPr lang="en-US" altLang="en-US" sz="2400">
                <a:latin typeface="Times New Roman" charset="0"/>
                <a:cs typeface="Times New Roman" charset="0"/>
              </a:rPr>
              <a:t> có thể làm việc khác trong khi chờ đợi monitor sẵn dùng</a:t>
            </a:r>
            <a:r>
              <a:rPr lang="vi-VN" altLang="en-US" sz="2400">
                <a:latin typeface="Times New Roman" charset="0"/>
                <a:cs typeface="Times New Roman" charset="0"/>
              </a:rPr>
              <a:t> </a:t>
            </a:r>
            <a:r>
              <a:rPr lang="en-US" altLang="en-US" sz="2400">
                <a:latin typeface="Times New Roman" charset="0"/>
                <a:cs typeface="Times New Roman" charset="0"/>
              </a:rPr>
              <a:t>(available) hoặc treo thread lại cho đến khi có monitor (bằng cách gọi hàm Wait())</a:t>
            </a:r>
          </a:p>
        </p:txBody>
      </p:sp>
      <p:sp>
        <p:nvSpPr>
          <p:cNvPr id="542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29A5BABC-6004-5C48-8843-C5376826F8B7}" type="slidenum">
              <a:rPr lang="en-US" altLang="en-US" sz="1200">
                <a:solidFill>
                  <a:srgbClr val="898989"/>
                </a:solidFill>
              </a:rPr>
              <a:pPr>
                <a:spcBef>
                  <a:spcPct val="0"/>
                </a:spcBef>
                <a:buFontTx/>
                <a:buNone/>
              </a:pPr>
              <a:t>45</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Monito</a:t>
            </a:r>
            <a:r>
              <a:rPr lang="vi-VN" altLang="en-US" b="1">
                <a:latin typeface="Times New Roman" charset="0"/>
                <a:cs typeface="Times New Roman" charset="0"/>
              </a:rPr>
              <a:t>r</a:t>
            </a:r>
            <a:endParaRPr lang="en-US" altLang="en-US" b="1">
              <a:latin typeface="Times New Roman" charset="0"/>
              <a:cs typeface="Times New Roman" charset="0"/>
            </a:endParaRPr>
          </a:p>
        </p:txBody>
      </p:sp>
      <p:sp>
        <p:nvSpPr>
          <p:cNvPr id="55299" name="Rectangle 3"/>
          <p:cNvSpPr>
            <a:spLocks noGrp="1" noChangeArrowheads="1"/>
          </p:cNvSpPr>
          <p:nvPr>
            <p:ph idx="1"/>
          </p:nvPr>
        </p:nvSpPr>
        <p:spPr>
          <a:xfrm>
            <a:off x="457200" y="1600200"/>
            <a:ext cx="8229600" cy="4724400"/>
          </a:xfrm>
        </p:spPr>
        <p:txBody>
          <a:bodyPr/>
          <a:lstStyle/>
          <a:p>
            <a:pPr eaLnBrk="1" hangingPunct="1">
              <a:lnSpc>
                <a:spcPct val="90000"/>
              </a:lnSpc>
            </a:pPr>
            <a:r>
              <a:rPr lang="en-US" altLang="en-US" sz="2400">
                <a:latin typeface="Times New Roman" charset="0"/>
                <a:cs typeface="Times New Roman" charset="0"/>
              </a:rPr>
              <a:t>Lời gọi Wait() giải phóng monitor nhưng bạn đã báo cho CLR biết là</a:t>
            </a:r>
            <a:r>
              <a:rPr lang="vi-VN" altLang="en-US" sz="2400">
                <a:latin typeface="Times New Roman" charset="0"/>
                <a:cs typeface="Times New Roman" charset="0"/>
              </a:rPr>
              <a:t> </a:t>
            </a:r>
            <a:r>
              <a:rPr lang="en-US" altLang="en-US" sz="2400">
                <a:latin typeface="Times New Roman" charset="0"/>
                <a:cs typeface="Times New Roman" charset="0"/>
              </a:rPr>
              <a:t>bạn muốn lấy</a:t>
            </a:r>
            <a:r>
              <a:rPr lang="vi-VN" altLang="en-US" sz="2400">
                <a:latin typeface="Times New Roman" charset="0"/>
                <a:cs typeface="Times New Roman" charset="0"/>
              </a:rPr>
              <a:t> </a:t>
            </a:r>
            <a:r>
              <a:rPr lang="en-US" altLang="en-US" sz="2400">
                <a:latin typeface="Times New Roman" charset="0"/>
                <a:cs typeface="Times New Roman" charset="0"/>
              </a:rPr>
              <a:t>lại monitor ngay sau khi monitor được tự do một lần nữa. Thread thực thi phương</a:t>
            </a:r>
            <a:r>
              <a:rPr lang="vi-VN" altLang="en-US" sz="2400">
                <a:latin typeface="Times New Roman" charset="0"/>
                <a:cs typeface="Times New Roman" charset="0"/>
              </a:rPr>
              <a:t> </a:t>
            </a:r>
            <a:r>
              <a:rPr lang="en-US" altLang="en-US" sz="2400">
                <a:latin typeface="Times New Roman" charset="0"/>
                <a:cs typeface="Times New Roman" charset="0"/>
              </a:rPr>
              <a:t>thức Wait() sẽ bị treo lại. Các thread đang treo vì chờ đợi monitor sẽ tiếp tục chạy</a:t>
            </a:r>
            <a:r>
              <a:rPr lang="vi-VN" altLang="en-US" sz="2400">
                <a:latin typeface="Times New Roman" charset="0"/>
                <a:cs typeface="Times New Roman" charset="0"/>
              </a:rPr>
              <a:t> </a:t>
            </a:r>
            <a:r>
              <a:rPr lang="en-US" altLang="en-US" sz="2400">
                <a:latin typeface="Times New Roman" charset="0"/>
                <a:cs typeface="Times New Roman" charset="0"/>
              </a:rPr>
              <a:t>khi thread đang thực thi gọi hàm </a:t>
            </a:r>
            <a:r>
              <a:rPr lang="en-US" altLang="en-US" sz="2400" b="1">
                <a:latin typeface="Times New Roman" charset="0"/>
                <a:cs typeface="Times New Roman" charset="0"/>
              </a:rPr>
              <a:t>Pulse()</a:t>
            </a:r>
            <a:r>
              <a:rPr lang="en-US" altLang="en-US" sz="2400">
                <a:latin typeface="Times New Roman" charset="0"/>
                <a:cs typeface="Times New Roman" charset="0"/>
              </a:rPr>
              <a:t>.</a:t>
            </a:r>
          </a:p>
          <a:p>
            <a:pPr eaLnBrk="1" hangingPunct="1">
              <a:lnSpc>
                <a:spcPct val="90000"/>
              </a:lnSpc>
              <a:buFontTx/>
              <a:buNone/>
            </a:pPr>
            <a:r>
              <a:rPr lang="vi-VN" altLang="en-US" sz="2400">
                <a:latin typeface="Times New Roman" charset="0"/>
                <a:cs typeface="Times New Roman" charset="0"/>
              </a:rPr>
              <a:t>		</a:t>
            </a:r>
            <a:r>
              <a:rPr lang="en-US" altLang="en-US" sz="2400">
                <a:solidFill>
                  <a:srgbClr val="0066FF"/>
                </a:solidFill>
                <a:latin typeface="Times New Roman" charset="0"/>
                <a:cs typeface="Times New Roman" charset="0"/>
              </a:rPr>
              <a:t>Monitor.Pulse(this);</a:t>
            </a:r>
          </a:p>
          <a:p>
            <a:pPr eaLnBrk="1" hangingPunct="1">
              <a:lnSpc>
                <a:spcPct val="90000"/>
              </a:lnSpc>
            </a:pPr>
            <a:r>
              <a:rPr lang="en-US" altLang="en-US" sz="2400">
                <a:latin typeface="Times New Roman" charset="0"/>
                <a:cs typeface="Times New Roman" charset="0"/>
              </a:rPr>
              <a:t>Pulse() báo hiệu cho CLR rằng có sự thay đổi trong trạng thái monitor có thể dẫn</a:t>
            </a:r>
            <a:r>
              <a:rPr lang="vi-VN" altLang="en-US" sz="2400">
                <a:latin typeface="Times New Roman" charset="0"/>
                <a:cs typeface="Times New Roman" charset="0"/>
              </a:rPr>
              <a:t> </a:t>
            </a:r>
            <a:r>
              <a:rPr lang="en-US" altLang="en-US" sz="2400">
                <a:latin typeface="Times New Roman" charset="0"/>
                <a:cs typeface="Times New Roman" charset="0"/>
              </a:rPr>
              <a:t>đến việc giải phóng (tiếp tục chạy) một thread đang trong tình trạng chờ đợi.</a:t>
            </a:r>
            <a:r>
              <a:rPr lang="vi-VN" altLang="en-US" sz="2400">
                <a:latin typeface="Times New Roman" charset="0"/>
                <a:cs typeface="Times New Roman" charset="0"/>
              </a:rPr>
              <a:t> </a:t>
            </a:r>
            <a:r>
              <a:rPr lang="en-US" altLang="en-US" sz="2400">
                <a:latin typeface="Times New Roman" charset="0"/>
                <a:cs typeface="Times New Roman" charset="0"/>
              </a:rPr>
              <a:t>Khi thread hoàn tất việc sử dụng monitor, nó gọi hàm </a:t>
            </a:r>
            <a:r>
              <a:rPr lang="en-US" altLang="en-US" sz="2400" b="1">
                <a:latin typeface="Times New Roman" charset="0"/>
                <a:cs typeface="Times New Roman" charset="0"/>
              </a:rPr>
              <a:t>Exit() </a:t>
            </a:r>
            <a:r>
              <a:rPr lang="en-US" altLang="en-US" sz="2400">
                <a:latin typeface="Times New Roman" charset="0"/>
                <a:cs typeface="Times New Roman" charset="0"/>
              </a:rPr>
              <a:t>để trả monitor.</a:t>
            </a:r>
          </a:p>
          <a:p>
            <a:pPr eaLnBrk="1" hangingPunct="1">
              <a:lnSpc>
                <a:spcPct val="90000"/>
              </a:lnSpc>
              <a:buFontTx/>
              <a:buNone/>
            </a:pPr>
            <a:r>
              <a:rPr lang="vi-VN" altLang="en-US" sz="2400">
                <a:latin typeface="Times New Roman" charset="0"/>
                <a:cs typeface="Times New Roman" charset="0"/>
              </a:rPr>
              <a:t>		</a:t>
            </a:r>
            <a:r>
              <a:rPr lang="en-US" altLang="en-US" sz="2400">
                <a:solidFill>
                  <a:srgbClr val="0066FF"/>
                </a:solidFill>
                <a:latin typeface="Times New Roman" charset="0"/>
                <a:cs typeface="Times New Roman" charset="0"/>
              </a:rPr>
              <a:t>Monitor.Exit(this);</a:t>
            </a:r>
          </a:p>
          <a:p>
            <a:pPr eaLnBrk="1" hangingPunct="1">
              <a:lnSpc>
                <a:spcPct val="90000"/>
              </a:lnSpc>
            </a:pPr>
            <a:r>
              <a:rPr lang="en-US" altLang="en-US" sz="2400">
                <a:latin typeface="Times New Roman" charset="0"/>
                <a:cs typeface="Times New Roman" charset="0"/>
              </a:rPr>
              <a:t>Ưu điểm: Thread chờ không cần phải kiểm tra monitor khóa theo từng khoảng thời gian</a:t>
            </a:r>
          </a:p>
          <a:p>
            <a:pPr eaLnBrk="1" hangingPunct="1">
              <a:lnSpc>
                <a:spcPct val="90000"/>
              </a:lnSpc>
            </a:pPr>
            <a:endParaRPr lang="en-US" altLang="en-US" sz="2400">
              <a:latin typeface="Times New Roman" charset="0"/>
              <a:cs typeface="Times New Roman" charset="0"/>
            </a:endParaRPr>
          </a:p>
        </p:txBody>
      </p:sp>
      <p:sp>
        <p:nvSpPr>
          <p:cNvPr id="553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BCF6F2CD-6655-C046-8BEC-9C135A2E1ABC}" type="slidenum">
              <a:rPr lang="en-US" altLang="en-US" sz="1200">
                <a:solidFill>
                  <a:srgbClr val="898989"/>
                </a:solidFill>
              </a:rPr>
              <a:pPr>
                <a:spcBef>
                  <a:spcPct val="0"/>
                </a:spcBef>
                <a:buFontTx/>
                <a:buNone/>
              </a:pPr>
              <a:t>46</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Monito</a:t>
            </a:r>
            <a:r>
              <a:rPr lang="vi-VN" altLang="en-US" b="1">
                <a:latin typeface="Times New Roman" charset="0"/>
                <a:cs typeface="Times New Roman" charset="0"/>
              </a:rPr>
              <a:t>r</a:t>
            </a:r>
            <a:endParaRPr lang="en-US" altLang="en-US" b="1">
              <a:latin typeface="Times New Roman" charset="0"/>
              <a:cs typeface="Times New Roman" charset="0"/>
            </a:endParaRPr>
          </a:p>
        </p:txBody>
      </p:sp>
      <p:sp>
        <p:nvSpPr>
          <p:cNvPr id="56323" name="Rectangle 3"/>
          <p:cNvSpPr>
            <a:spLocks noGrp="1" noChangeArrowheads="1"/>
          </p:cNvSpPr>
          <p:nvPr>
            <p:ph idx="1"/>
          </p:nvPr>
        </p:nvSpPr>
        <p:spPr>
          <a:xfrm>
            <a:off x="381000" y="1341438"/>
            <a:ext cx="8229600" cy="4525962"/>
          </a:xfrm>
        </p:spPr>
        <p:txBody>
          <a:bodyPr/>
          <a:lstStyle/>
          <a:p>
            <a:pPr eaLnBrk="1" hangingPunct="1">
              <a:lnSpc>
                <a:spcPct val="80000"/>
              </a:lnSpc>
              <a:spcAft>
                <a:spcPts val="600"/>
              </a:spcAft>
            </a:pPr>
            <a:r>
              <a:rPr lang="en-US" altLang="en-US" sz="2400">
                <a:latin typeface="Times New Roman" charset="0"/>
                <a:cs typeface="Times New Roman" charset="0"/>
              </a:rPr>
              <a:t>Ví dụ bạn đang download và in một bài báo từ Web. Để hiệu quả bạn cần tiến hành</a:t>
            </a:r>
            <a:r>
              <a:rPr lang="vi-VN" altLang="en-US" sz="2400">
                <a:latin typeface="Times New Roman" charset="0"/>
                <a:cs typeface="Times New Roman" charset="0"/>
              </a:rPr>
              <a:t> </a:t>
            </a:r>
            <a:r>
              <a:rPr lang="en-US" altLang="en-US" sz="2400">
                <a:latin typeface="Times New Roman" charset="0"/>
                <a:cs typeface="Times New Roman" charset="0"/>
              </a:rPr>
              <a:t>in background, tuy nhiên cần chắc chắn rằng 10 trang đã được</a:t>
            </a:r>
            <a:r>
              <a:rPr lang="vi-VN" altLang="en-US" sz="2400">
                <a:latin typeface="Times New Roman" charset="0"/>
                <a:cs typeface="Times New Roman" charset="0"/>
              </a:rPr>
              <a:t> </a:t>
            </a:r>
            <a:r>
              <a:rPr lang="en-US" altLang="en-US" sz="2400">
                <a:latin typeface="Times New Roman" charset="0"/>
                <a:cs typeface="Times New Roman" charset="0"/>
              </a:rPr>
              <a:t>download trước khi bạn tiến hành in.</a:t>
            </a:r>
            <a:r>
              <a:rPr lang="vi-VN" altLang="en-US" sz="2400">
                <a:latin typeface="Times New Roman" charset="0"/>
                <a:cs typeface="Times New Roman" charset="0"/>
              </a:rPr>
              <a:t> </a:t>
            </a:r>
            <a:r>
              <a:rPr lang="en-US" altLang="en-US" sz="2400">
                <a:latin typeface="Times New Roman" charset="0"/>
                <a:cs typeface="Times New Roman" charset="0"/>
              </a:rPr>
              <a:t>Thread in ấn sẽ chờ đợi cho đến khi thread download báo hiệu rằng số lượng trang</a:t>
            </a:r>
            <a:r>
              <a:rPr lang="vi-VN" altLang="en-US" sz="2400">
                <a:latin typeface="Times New Roman" charset="0"/>
                <a:cs typeface="Times New Roman" charset="0"/>
              </a:rPr>
              <a:t> </a:t>
            </a:r>
            <a:r>
              <a:rPr lang="en-US" altLang="en-US" sz="2400">
                <a:latin typeface="Times New Roman" charset="0"/>
                <a:cs typeface="Times New Roman" charset="0"/>
              </a:rPr>
              <a:t>download đã đủ. Bạn không muốn gia nhập (join) với thread download vì số lượng</a:t>
            </a:r>
            <a:r>
              <a:rPr lang="vi-VN" altLang="en-US" sz="2400">
                <a:latin typeface="Times New Roman" charset="0"/>
                <a:cs typeface="Times New Roman" charset="0"/>
              </a:rPr>
              <a:t> </a:t>
            </a:r>
            <a:r>
              <a:rPr lang="en-US" altLang="en-US" sz="2400">
                <a:latin typeface="Times New Roman" charset="0"/>
                <a:cs typeface="Times New Roman" charset="0"/>
              </a:rPr>
              <a:t>trang có thể lên đến vài trăm. Bạn muốn chờ cho đến khi ít nhất 10 trang đã được</a:t>
            </a:r>
            <a:r>
              <a:rPr lang="vi-VN" altLang="en-US" sz="2400">
                <a:latin typeface="Times New Roman" charset="0"/>
                <a:cs typeface="Times New Roman" charset="0"/>
              </a:rPr>
              <a:t> </a:t>
            </a:r>
            <a:r>
              <a:rPr lang="en-US" altLang="en-US" sz="2400">
                <a:latin typeface="Times New Roman" charset="0"/>
                <a:cs typeface="Times New Roman" charset="0"/>
              </a:rPr>
              <a:t>download.</a:t>
            </a:r>
            <a:r>
              <a:rPr lang="vi-VN" altLang="en-US" sz="2400">
                <a:latin typeface="Times New Roman" charset="0"/>
                <a:cs typeface="Times New Roman" charset="0"/>
              </a:rPr>
              <a:t> </a:t>
            </a:r>
          </a:p>
          <a:p>
            <a:pPr eaLnBrk="1" hangingPunct="1">
              <a:lnSpc>
                <a:spcPct val="80000"/>
              </a:lnSpc>
              <a:spcAft>
                <a:spcPts val="600"/>
              </a:spcAft>
            </a:pPr>
            <a:r>
              <a:rPr lang="en-US" altLang="en-US" sz="2400">
                <a:latin typeface="Times New Roman" charset="0"/>
                <a:cs typeface="Times New Roman" charset="0"/>
              </a:rPr>
              <a:t>Để giả lập việc này, bạn thiết lập 2 hàm đếm dùng chung 1 biến counter. Một hàm</a:t>
            </a:r>
            <a:r>
              <a:rPr lang="vi-VN" altLang="en-US" sz="2400">
                <a:latin typeface="Times New Roman" charset="0"/>
                <a:cs typeface="Times New Roman" charset="0"/>
              </a:rPr>
              <a:t> </a:t>
            </a:r>
            <a:r>
              <a:rPr lang="en-US" altLang="en-US" sz="2400">
                <a:latin typeface="Times New Roman" charset="0"/>
                <a:cs typeface="Times New Roman" charset="0"/>
              </a:rPr>
              <a:t>đếm tăng 1 tương ứng với thread download, một hàm đếm giảm 1 tương ứng với</a:t>
            </a:r>
            <a:r>
              <a:rPr lang="vi-VN" altLang="en-US" sz="2400">
                <a:latin typeface="Times New Roman" charset="0"/>
                <a:cs typeface="Times New Roman" charset="0"/>
              </a:rPr>
              <a:t> </a:t>
            </a:r>
            <a:r>
              <a:rPr lang="en-US" altLang="en-US" sz="2400">
                <a:latin typeface="Times New Roman" charset="0"/>
                <a:cs typeface="Times New Roman" charset="0"/>
              </a:rPr>
              <a:t>thread in ấn.</a:t>
            </a:r>
            <a:r>
              <a:rPr lang="vi-VN" altLang="en-US" sz="2400">
                <a:latin typeface="Times New Roman" charset="0"/>
                <a:cs typeface="Times New Roman" charset="0"/>
              </a:rPr>
              <a:t> </a:t>
            </a:r>
            <a:r>
              <a:rPr lang="en-US" altLang="en-US" sz="2400">
                <a:latin typeface="Times New Roman" charset="0"/>
                <a:cs typeface="Times New Roman" charset="0"/>
              </a:rPr>
              <a:t>Trong hàm làm giảm bạn gọi phương thức </a:t>
            </a:r>
            <a:r>
              <a:rPr lang="en-US" altLang="en-US" sz="2400" b="1">
                <a:latin typeface="Times New Roman" charset="0"/>
                <a:cs typeface="Times New Roman" charset="0"/>
              </a:rPr>
              <a:t>Enter(), </a:t>
            </a:r>
            <a:r>
              <a:rPr lang="en-US" altLang="en-US" sz="2400">
                <a:latin typeface="Times New Roman" charset="0"/>
                <a:cs typeface="Times New Roman" charset="0"/>
              </a:rPr>
              <a:t>sau đó kiểm tra giá trị counter,</a:t>
            </a:r>
            <a:r>
              <a:rPr lang="vi-VN" altLang="en-US" sz="2400">
                <a:latin typeface="Times New Roman" charset="0"/>
                <a:cs typeface="Times New Roman" charset="0"/>
              </a:rPr>
              <a:t> </a:t>
            </a:r>
            <a:r>
              <a:rPr lang="en-US" altLang="en-US" sz="2400">
                <a:latin typeface="Times New Roman" charset="0"/>
                <a:cs typeface="Times New Roman" charset="0"/>
              </a:rPr>
              <a:t>nếu &lt; 5 thì gọi hàm </a:t>
            </a:r>
            <a:r>
              <a:rPr lang="en-US" altLang="en-US" sz="2400" b="1">
                <a:latin typeface="Times New Roman" charset="0"/>
                <a:cs typeface="Times New Roman" charset="0"/>
              </a:rPr>
              <a:t>Wait()</a:t>
            </a:r>
            <a:r>
              <a:rPr lang="vi-VN" altLang="en-US" sz="2400" b="1">
                <a:latin typeface="Times New Roman" charset="0"/>
                <a:cs typeface="Times New Roman" charset="0"/>
              </a:rPr>
              <a:t> </a:t>
            </a:r>
          </a:p>
          <a:p>
            <a:pPr lvl="2" eaLnBrk="1" hangingPunct="1">
              <a:lnSpc>
                <a:spcPct val="80000"/>
              </a:lnSpc>
              <a:spcAft>
                <a:spcPts val="600"/>
              </a:spcAft>
              <a:buFontTx/>
              <a:buNone/>
            </a:pPr>
            <a:r>
              <a:rPr lang="en-US" altLang="en-US" sz="1800">
                <a:solidFill>
                  <a:srgbClr val="0066FF"/>
                </a:solidFill>
                <a:latin typeface="Times New Roman" charset="0"/>
                <a:cs typeface="Times New Roman" charset="0"/>
              </a:rPr>
              <a:t>if (counter &lt; 5)</a:t>
            </a:r>
          </a:p>
          <a:p>
            <a:pPr lvl="2" eaLnBrk="1" hangingPunct="1">
              <a:lnSpc>
                <a:spcPct val="80000"/>
              </a:lnSpc>
              <a:spcAft>
                <a:spcPts val="600"/>
              </a:spcAft>
              <a:buFontTx/>
              <a:buNone/>
            </a:pPr>
            <a:r>
              <a:rPr lang="en-US" altLang="en-US" sz="1800">
                <a:solidFill>
                  <a:srgbClr val="0066FF"/>
                </a:solidFill>
                <a:latin typeface="Times New Roman" charset="0"/>
                <a:cs typeface="Times New Roman" charset="0"/>
              </a:rPr>
              <a:t>{</a:t>
            </a:r>
          </a:p>
          <a:p>
            <a:pPr lvl="2" eaLnBrk="1" hangingPunct="1">
              <a:lnSpc>
                <a:spcPct val="80000"/>
              </a:lnSpc>
              <a:spcAft>
                <a:spcPts val="600"/>
              </a:spcAft>
              <a:buFontTx/>
              <a:buNone/>
            </a:pPr>
            <a:r>
              <a:rPr lang="en-US" altLang="en-US" sz="1800">
                <a:solidFill>
                  <a:srgbClr val="0066FF"/>
                </a:solidFill>
                <a:latin typeface="Times New Roman" charset="0"/>
                <a:cs typeface="Times New Roman" charset="0"/>
              </a:rPr>
              <a:t>Monitor.Wait(this);</a:t>
            </a:r>
          </a:p>
          <a:p>
            <a:pPr lvl="2" eaLnBrk="1" hangingPunct="1">
              <a:lnSpc>
                <a:spcPct val="80000"/>
              </a:lnSpc>
              <a:spcAft>
                <a:spcPts val="600"/>
              </a:spcAft>
              <a:buFontTx/>
              <a:buNone/>
            </a:pPr>
            <a:r>
              <a:rPr lang="en-US" altLang="en-US" sz="1800">
                <a:solidFill>
                  <a:srgbClr val="0066FF"/>
                </a:solidFill>
                <a:latin typeface="Times New Roman" charset="0"/>
                <a:cs typeface="Times New Roman" charset="0"/>
              </a:rPr>
              <a:t>}</a:t>
            </a:r>
          </a:p>
          <a:p>
            <a:pPr lvl="1" eaLnBrk="1" hangingPunct="1">
              <a:lnSpc>
                <a:spcPct val="80000"/>
              </a:lnSpc>
              <a:spcAft>
                <a:spcPts val="600"/>
              </a:spcAft>
            </a:pPr>
            <a:endParaRPr lang="en-US" altLang="en-US" sz="2000">
              <a:solidFill>
                <a:srgbClr val="0066FF"/>
              </a:solidFill>
              <a:latin typeface="Times New Roman" charset="0"/>
              <a:cs typeface="Times New Roman" charset="0"/>
            </a:endParaRPr>
          </a:p>
        </p:txBody>
      </p:sp>
      <p:sp>
        <p:nvSpPr>
          <p:cNvPr id="563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46CF36DE-4C84-4A47-A598-957CD7B855AA}" type="slidenum">
              <a:rPr lang="en-US" altLang="en-US" sz="1200">
                <a:solidFill>
                  <a:srgbClr val="898989"/>
                </a:solidFill>
              </a:rPr>
              <a:pPr>
                <a:spcBef>
                  <a:spcPct val="0"/>
                </a:spcBef>
                <a:buFontTx/>
                <a:buNone/>
              </a:pPr>
              <a:t>47</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Monito</a:t>
            </a:r>
            <a:r>
              <a:rPr lang="vi-VN" altLang="en-US" b="1">
                <a:latin typeface="Times New Roman" charset="0"/>
                <a:cs typeface="Times New Roman" charset="0"/>
              </a:rPr>
              <a:t>r</a:t>
            </a:r>
            <a:endParaRPr lang="en-US" altLang="en-US" b="1">
              <a:latin typeface="Times New Roman" charset="0"/>
              <a:cs typeface="Times New Roman" charset="0"/>
            </a:endParaRPr>
          </a:p>
        </p:txBody>
      </p:sp>
      <p:sp>
        <p:nvSpPr>
          <p:cNvPr id="57347" name="Rectangle 3"/>
          <p:cNvSpPr>
            <a:spLocks noGrp="1" noChangeArrowheads="1"/>
          </p:cNvSpPr>
          <p:nvPr>
            <p:ph idx="1"/>
          </p:nvPr>
        </p:nvSpPr>
        <p:spPr/>
        <p:txBody>
          <a:bodyPr/>
          <a:lstStyle/>
          <a:p>
            <a:pPr eaLnBrk="1" hangingPunct="1">
              <a:lnSpc>
                <a:spcPct val="80000"/>
              </a:lnSpc>
              <a:buFontTx/>
              <a:buNone/>
            </a:pPr>
            <a:r>
              <a:rPr lang="en-US" altLang="en-US" sz="2000">
                <a:solidFill>
                  <a:srgbClr val="CC9900"/>
                </a:solidFill>
                <a:latin typeface="Times New Roman" charset="0"/>
                <a:cs typeface="Times New Roman" charset="0"/>
              </a:rPr>
              <a:t>Source code ví dụ:</a:t>
            </a:r>
          </a:p>
          <a:p>
            <a:pPr eaLnBrk="1" hangingPunct="1">
              <a:lnSpc>
                <a:spcPct val="80000"/>
              </a:lnSpc>
              <a:buFontTx/>
              <a:buNone/>
            </a:pPr>
            <a:r>
              <a:rPr lang="en-US" altLang="en-US" sz="1600">
                <a:solidFill>
                  <a:srgbClr val="0066FF"/>
                </a:solidFill>
                <a:latin typeface="Courier New" charset="0"/>
                <a:ea typeface="Courier New" charset="0"/>
                <a:cs typeface="Courier New" charset="0"/>
              </a:rPr>
              <a:t>namespace</a:t>
            </a:r>
            <a:r>
              <a:rPr lang="en-US" altLang="en-US" sz="1600">
                <a:latin typeface="Courier New" charset="0"/>
                <a:ea typeface="Courier New" charset="0"/>
                <a:cs typeface="Courier New" charset="0"/>
              </a:rPr>
              <a:t> Programming_CSharp</a:t>
            </a:r>
          </a:p>
          <a:p>
            <a:pPr eaLnBrk="1" hangingPunct="1">
              <a:lnSpc>
                <a:spcPct val="80000"/>
              </a:lnSpc>
              <a:buFontTx/>
              <a:buNone/>
            </a:pPr>
            <a:r>
              <a:rPr lang="en-US" altLang="en-US" sz="1600">
                <a:latin typeface="Courier New" charset="0"/>
                <a:ea typeface="Courier New" charset="0"/>
                <a:cs typeface="Courier New" charset="0"/>
              </a:rPr>
              <a:t>{</a:t>
            </a:r>
          </a:p>
          <a:p>
            <a:pPr lvl="1" eaLnBrk="1" hangingPunct="1">
              <a:lnSpc>
                <a:spcPct val="80000"/>
              </a:lnSpc>
              <a:buFontTx/>
              <a:buNone/>
            </a:pPr>
            <a:r>
              <a:rPr lang="en-US" altLang="en-US" sz="1600">
                <a:solidFill>
                  <a:srgbClr val="0066FF"/>
                </a:solidFill>
                <a:latin typeface="Courier New" charset="0"/>
                <a:ea typeface="Courier New" charset="0"/>
                <a:cs typeface="Courier New" charset="0"/>
              </a:rPr>
              <a:t>using</a:t>
            </a:r>
            <a:r>
              <a:rPr lang="en-US" altLang="en-US" sz="1600">
                <a:latin typeface="Courier New" charset="0"/>
                <a:ea typeface="Courier New" charset="0"/>
                <a:cs typeface="Courier New" charset="0"/>
              </a:rPr>
              <a:t> System;</a:t>
            </a:r>
          </a:p>
          <a:p>
            <a:pPr lvl="1" eaLnBrk="1" hangingPunct="1">
              <a:lnSpc>
                <a:spcPct val="80000"/>
              </a:lnSpc>
              <a:buFontTx/>
              <a:buNone/>
            </a:pPr>
            <a:r>
              <a:rPr lang="en-US" altLang="en-US" sz="1600">
                <a:solidFill>
                  <a:srgbClr val="0066FF"/>
                </a:solidFill>
                <a:latin typeface="Courier New" charset="0"/>
                <a:ea typeface="Courier New" charset="0"/>
                <a:cs typeface="Courier New" charset="0"/>
              </a:rPr>
              <a:t>using</a:t>
            </a:r>
            <a:r>
              <a:rPr lang="en-US" altLang="en-US" sz="1600">
                <a:latin typeface="Courier New" charset="0"/>
                <a:ea typeface="Courier New" charset="0"/>
                <a:cs typeface="Courier New" charset="0"/>
              </a:rPr>
              <a:t> System.Threading;</a:t>
            </a:r>
          </a:p>
          <a:p>
            <a:pPr lvl="1" eaLnBrk="1" hangingPunct="1">
              <a:lnSpc>
                <a:spcPct val="80000"/>
              </a:lnSpc>
              <a:buFontTx/>
              <a:buNone/>
            </a:pPr>
            <a:r>
              <a:rPr lang="en-US" altLang="en-US" sz="1600">
                <a:solidFill>
                  <a:srgbClr val="0066FF"/>
                </a:solidFill>
                <a:latin typeface="Courier New" charset="0"/>
                <a:ea typeface="Courier New" charset="0"/>
                <a:cs typeface="Courier New" charset="0"/>
              </a:rPr>
              <a:t>class</a:t>
            </a:r>
            <a:r>
              <a:rPr lang="en-US" altLang="en-US" sz="1600">
                <a:latin typeface="Courier New" charset="0"/>
                <a:ea typeface="Courier New" charset="0"/>
                <a:cs typeface="Courier New" charset="0"/>
              </a:rPr>
              <a:t> Tester</a:t>
            </a:r>
          </a:p>
          <a:p>
            <a:pPr lvl="1" eaLnBrk="1" hangingPunct="1">
              <a:lnSpc>
                <a:spcPct val="80000"/>
              </a:lnSpc>
              <a:buFontTx/>
              <a:buNone/>
            </a:pPr>
            <a:r>
              <a:rPr lang="en-US" altLang="en-US" sz="1600">
                <a:latin typeface="Courier New" charset="0"/>
                <a:ea typeface="Courier New" charset="0"/>
                <a:cs typeface="Courier New" charset="0"/>
              </a:rPr>
              <a:t>{</a:t>
            </a:r>
          </a:p>
          <a:p>
            <a:pPr lvl="1" eaLnBrk="1" hangingPunct="1">
              <a:lnSpc>
                <a:spcPct val="80000"/>
              </a:lnSpc>
              <a:buFontTx/>
              <a:buNone/>
            </a:pPr>
            <a:r>
              <a:rPr lang="en-US" altLang="en-US" sz="1600">
                <a:solidFill>
                  <a:srgbClr val="0066FF"/>
                </a:solidFill>
                <a:latin typeface="Courier New" charset="0"/>
                <a:ea typeface="Courier New" charset="0"/>
                <a:cs typeface="Courier New" charset="0"/>
              </a:rPr>
              <a:t>static</a:t>
            </a:r>
            <a:r>
              <a:rPr lang="en-US" altLang="en-US" sz="1600">
                <a:latin typeface="Courier New" charset="0"/>
                <a:ea typeface="Courier New" charset="0"/>
                <a:cs typeface="Courier New" charset="0"/>
              </a:rPr>
              <a:t> </a:t>
            </a:r>
            <a:r>
              <a:rPr lang="en-US" altLang="en-US" sz="1600">
                <a:solidFill>
                  <a:srgbClr val="0066FF"/>
                </a:solidFill>
                <a:latin typeface="Courier New" charset="0"/>
                <a:ea typeface="Courier New" charset="0"/>
                <a:cs typeface="Courier New" charset="0"/>
              </a:rPr>
              <a:t>void</a:t>
            </a:r>
            <a:r>
              <a:rPr lang="en-US" altLang="en-US" sz="1600">
                <a:latin typeface="Courier New" charset="0"/>
                <a:ea typeface="Courier New" charset="0"/>
                <a:cs typeface="Courier New" charset="0"/>
              </a:rPr>
              <a:t> Main( )</a:t>
            </a:r>
          </a:p>
          <a:p>
            <a:pPr lvl="1" eaLnBrk="1" hangingPunct="1">
              <a:lnSpc>
                <a:spcPct val="80000"/>
              </a:lnSpc>
              <a:buFontTx/>
              <a:buNone/>
            </a:pPr>
            <a:r>
              <a:rPr lang="en-US" altLang="en-US" sz="1600">
                <a:latin typeface="Courier New" charset="0"/>
                <a:ea typeface="Courier New" charset="0"/>
                <a:cs typeface="Courier New" charset="0"/>
              </a:rPr>
              <a:t>{</a:t>
            </a:r>
          </a:p>
          <a:p>
            <a:pPr lvl="1"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B050"/>
                </a:solidFill>
                <a:latin typeface="Courier New" charset="0"/>
                <a:ea typeface="Courier New" charset="0"/>
                <a:cs typeface="Courier New" charset="0"/>
              </a:rPr>
              <a:t>// make an instance of this class</a:t>
            </a:r>
          </a:p>
          <a:p>
            <a:pPr lvl="1" eaLnBrk="1" hangingPunct="1">
              <a:lnSpc>
                <a:spcPct val="80000"/>
              </a:lnSpc>
              <a:buFontTx/>
              <a:buNone/>
            </a:pPr>
            <a:r>
              <a:rPr lang="en-US" altLang="en-US" sz="1600">
                <a:latin typeface="Courier New" charset="0"/>
                <a:ea typeface="Courier New" charset="0"/>
                <a:cs typeface="Courier New" charset="0"/>
              </a:rPr>
              <a:t>	Tester t = new Tester( );</a:t>
            </a:r>
          </a:p>
          <a:p>
            <a:pPr lvl="1"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B050"/>
                </a:solidFill>
                <a:latin typeface="Courier New" charset="0"/>
                <a:ea typeface="Courier New" charset="0"/>
                <a:cs typeface="Courier New" charset="0"/>
              </a:rPr>
              <a:t>// run outside static Main</a:t>
            </a:r>
          </a:p>
          <a:p>
            <a:pPr lvl="1" eaLnBrk="1" hangingPunct="1">
              <a:lnSpc>
                <a:spcPct val="80000"/>
              </a:lnSpc>
              <a:buFontTx/>
              <a:buNone/>
            </a:pPr>
            <a:r>
              <a:rPr lang="en-US" altLang="en-US" sz="1600">
                <a:latin typeface="Courier New" charset="0"/>
                <a:ea typeface="Courier New" charset="0"/>
                <a:cs typeface="Courier New" charset="0"/>
              </a:rPr>
              <a:t>	t.DoTest( );</a:t>
            </a:r>
          </a:p>
          <a:p>
            <a:pPr lvl="1" eaLnBrk="1" hangingPunct="1">
              <a:lnSpc>
                <a:spcPct val="80000"/>
              </a:lnSpc>
              <a:buFontTx/>
              <a:buNone/>
            </a:pPr>
            <a:r>
              <a:rPr lang="en-US" altLang="en-US" sz="1600">
                <a:latin typeface="Courier New" charset="0"/>
                <a:ea typeface="Courier New" charset="0"/>
                <a:cs typeface="Courier New" charset="0"/>
              </a:rPr>
              <a:t>}</a:t>
            </a:r>
          </a:p>
          <a:p>
            <a:pPr eaLnBrk="1" hangingPunct="1">
              <a:lnSpc>
                <a:spcPct val="80000"/>
              </a:lnSpc>
              <a:buFontTx/>
              <a:buNone/>
            </a:pPr>
            <a:endParaRPr lang="en-US" altLang="en-US" sz="2000">
              <a:latin typeface="Courier New" charset="0"/>
              <a:ea typeface="Courier New" charset="0"/>
              <a:cs typeface="Courier New" charset="0"/>
            </a:endParaRPr>
          </a:p>
        </p:txBody>
      </p:sp>
      <p:sp>
        <p:nvSpPr>
          <p:cNvPr id="573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58856E62-26A6-BF4D-9D61-A72EEECA1CEA}" type="slidenum">
              <a:rPr lang="en-US" altLang="en-US" sz="1200">
                <a:solidFill>
                  <a:srgbClr val="898989"/>
                </a:solidFill>
              </a:rPr>
              <a:pPr>
                <a:spcBef>
                  <a:spcPct val="0"/>
                </a:spcBef>
                <a:buFontTx/>
                <a:buNone/>
              </a:pPr>
              <a:t>48</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Monito</a:t>
            </a:r>
            <a:r>
              <a:rPr lang="vi-VN" altLang="en-US" b="1">
                <a:latin typeface="Times New Roman" charset="0"/>
                <a:cs typeface="Times New Roman" charset="0"/>
              </a:rPr>
              <a:t>r</a:t>
            </a:r>
            <a:endParaRPr lang="en-US" altLang="en-US" b="1">
              <a:latin typeface="Times New Roman" charset="0"/>
              <a:cs typeface="Times New Roman" charset="0"/>
            </a:endParaRPr>
          </a:p>
        </p:txBody>
      </p:sp>
      <p:sp>
        <p:nvSpPr>
          <p:cNvPr id="58371" name="Rectangle 3"/>
          <p:cNvSpPr>
            <a:spLocks noGrp="1" noChangeArrowheads="1"/>
          </p:cNvSpPr>
          <p:nvPr>
            <p:ph idx="1"/>
          </p:nvPr>
        </p:nvSpPr>
        <p:spPr>
          <a:xfrm>
            <a:off x="457200" y="1371600"/>
            <a:ext cx="8229600" cy="4754563"/>
          </a:xfrm>
        </p:spPr>
        <p:txBody>
          <a:bodyPr/>
          <a:lstStyle/>
          <a:p>
            <a:pPr lvl="1" eaLnBrk="1" hangingPunct="1">
              <a:lnSpc>
                <a:spcPct val="80000"/>
              </a:lnSpc>
              <a:buFontTx/>
              <a:buNone/>
            </a:pPr>
            <a:r>
              <a:rPr lang="en-US" altLang="en-US" sz="1600">
                <a:solidFill>
                  <a:srgbClr val="0066FF"/>
                </a:solidFill>
                <a:latin typeface="Courier New" charset="0"/>
                <a:ea typeface="Courier New" charset="0"/>
                <a:cs typeface="Courier New" charset="0"/>
              </a:rPr>
              <a:t>public void </a:t>
            </a:r>
            <a:r>
              <a:rPr lang="en-US" altLang="en-US" sz="1600">
                <a:latin typeface="Courier New" charset="0"/>
                <a:ea typeface="Courier New" charset="0"/>
                <a:cs typeface="Courier New" charset="0"/>
              </a:rPr>
              <a:t>DoTest( )</a:t>
            </a:r>
          </a:p>
          <a:p>
            <a:pPr lvl="1" eaLnBrk="1" hangingPunct="1">
              <a:lnSpc>
                <a:spcPct val="80000"/>
              </a:lnSpc>
              <a:buFontTx/>
              <a:buNone/>
            </a:pPr>
            <a:r>
              <a:rPr lang="en-US" altLang="en-US" sz="1600">
                <a:latin typeface="Courier New" charset="0"/>
                <a:ea typeface="Courier New" charset="0"/>
                <a:cs typeface="Courier New" charset="0"/>
              </a:rPr>
              <a:t>{</a:t>
            </a:r>
          </a:p>
          <a:p>
            <a:pPr lvl="2" eaLnBrk="1" hangingPunct="1">
              <a:lnSpc>
                <a:spcPct val="80000"/>
              </a:lnSpc>
              <a:buFontTx/>
              <a:buNone/>
            </a:pPr>
            <a:r>
              <a:rPr lang="en-US" altLang="en-US" sz="1600">
                <a:solidFill>
                  <a:srgbClr val="00B050"/>
                </a:solidFill>
                <a:latin typeface="Courier New" charset="0"/>
                <a:ea typeface="Courier New" charset="0"/>
                <a:cs typeface="Courier New" charset="0"/>
              </a:rPr>
              <a:t>// create an array of unnamed threads</a:t>
            </a:r>
          </a:p>
          <a:p>
            <a:pPr lvl="2" eaLnBrk="1" hangingPunct="1">
              <a:lnSpc>
                <a:spcPct val="80000"/>
              </a:lnSpc>
              <a:buFontTx/>
              <a:buNone/>
            </a:pPr>
            <a:r>
              <a:rPr lang="en-US" altLang="en-US" sz="1600">
                <a:solidFill>
                  <a:srgbClr val="0066FF"/>
                </a:solidFill>
                <a:latin typeface="Courier New" charset="0"/>
                <a:ea typeface="Courier New" charset="0"/>
                <a:cs typeface="Courier New" charset="0"/>
              </a:rPr>
              <a:t>Thread</a:t>
            </a:r>
            <a:r>
              <a:rPr lang="en-US" altLang="en-US" sz="1600">
                <a:latin typeface="Courier New" charset="0"/>
                <a:ea typeface="Courier New" charset="0"/>
                <a:cs typeface="Courier New" charset="0"/>
              </a:rPr>
              <a:t>[] myThreads = {</a:t>
            </a:r>
          </a:p>
          <a:p>
            <a:pPr lvl="2" eaLnBrk="1" hangingPunct="1">
              <a:lnSpc>
                <a:spcPct val="80000"/>
              </a:lnSpc>
              <a:buFontTx/>
              <a:buNone/>
            </a:pPr>
            <a:r>
              <a:rPr lang="en-US" altLang="en-US" sz="1600">
                <a:solidFill>
                  <a:srgbClr val="0066FF"/>
                </a:solidFill>
                <a:latin typeface="Courier New" charset="0"/>
                <a:ea typeface="Courier New" charset="0"/>
                <a:cs typeface="Courier New" charset="0"/>
              </a:rPr>
              <a:t>new</a:t>
            </a:r>
            <a:r>
              <a:rPr lang="en-US" altLang="en-US" sz="1600">
                <a:latin typeface="Courier New" charset="0"/>
                <a:ea typeface="Courier New" charset="0"/>
                <a:cs typeface="Courier New" charset="0"/>
              </a:rPr>
              <a:t> Thread( </a:t>
            </a:r>
            <a:r>
              <a:rPr lang="en-US" altLang="en-US" sz="1600">
                <a:solidFill>
                  <a:srgbClr val="0066FF"/>
                </a:solidFill>
                <a:latin typeface="Courier New" charset="0"/>
                <a:ea typeface="Courier New" charset="0"/>
                <a:cs typeface="Courier New" charset="0"/>
              </a:rPr>
              <a:t>new</a:t>
            </a:r>
            <a:r>
              <a:rPr lang="en-US" altLang="en-US" sz="1600">
                <a:latin typeface="Courier New" charset="0"/>
                <a:ea typeface="Courier New" charset="0"/>
                <a:cs typeface="Courier New" charset="0"/>
              </a:rPr>
              <a:t> </a:t>
            </a:r>
            <a:r>
              <a:rPr lang="en-US" altLang="en-US" sz="1600">
                <a:solidFill>
                  <a:srgbClr val="0066FF"/>
                </a:solidFill>
                <a:latin typeface="Courier New" charset="0"/>
                <a:ea typeface="Courier New" charset="0"/>
                <a:cs typeface="Courier New" charset="0"/>
              </a:rPr>
              <a:t>ThreadStart</a:t>
            </a:r>
            <a:r>
              <a:rPr lang="en-US" altLang="en-US" sz="1600">
                <a:latin typeface="Courier New" charset="0"/>
                <a:ea typeface="Courier New" charset="0"/>
                <a:cs typeface="Courier New" charset="0"/>
              </a:rPr>
              <a:t>(Decrementer) ),</a:t>
            </a:r>
          </a:p>
          <a:p>
            <a:pPr lvl="2" eaLnBrk="1" hangingPunct="1">
              <a:lnSpc>
                <a:spcPct val="80000"/>
              </a:lnSpc>
              <a:buFontTx/>
              <a:buNone/>
            </a:pPr>
            <a:r>
              <a:rPr lang="en-US" altLang="en-US" sz="1600">
                <a:solidFill>
                  <a:srgbClr val="0066FF"/>
                </a:solidFill>
                <a:latin typeface="Courier New" charset="0"/>
                <a:ea typeface="Courier New" charset="0"/>
                <a:cs typeface="Courier New" charset="0"/>
              </a:rPr>
              <a:t>new</a:t>
            </a:r>
            <a:r>
              <a:rPr lang="en-US" altLang="en-US" sz="1600">
                <a:latin typeface="Courier New" charset="0"/>
                <a:ea typeface="Courier New" charset="0"/>
                <a:cs typeface="Courier New" charset="0"/>
              </a:rPr>
              <a:t> Thread( </a:t>
            </a:r>
            <a:r>
              <a:rPr lang="en-US" altLang="en-US" sz="1600">
                <a:solidFill>
                  <a:srgbClr val="0066FF"/>
                </a:solidFill>
                <a:latin typeface="Courier New" charset="0"/>
                <a:ea typeface="Courier New" charset="0"/>
                <a:cs typeface="Courier New" charset="0"/>
              </a:rPr>
              <a:t>new ThreadStart</a:t>
            </a:r>
            <a:r>
              <a:rPr lang="en-US" altLang="en-US" sz="1600">
                <a:latin typeface="Courier New" charset="0"/>
                <a:ea typeface="Courier New" charset="0"/>
                <a:cs typeface="Courier New" charset="0"/>
              </a:rPr>
              <a:t>(Incrementer) ) };</a:t>
            </a:r>
          </a:p>
          <a:p>
            <a:pPr lvl="2" eaLnBrk="1" hangingPunct="1">
              <a:lnSpc>
                <a:spcPct val="80000"/>
              </a:lnSpc>
              <a:buFontTx/>
              <a:buNone/>
            </a:pPr>
            <a:r>
              <a:rPr lang="en-US" altLang="en-US" sz="1600">
                <a:solidFill>
                  <a:srgbClr val="00B050"/>
                </a:solidFill>
                <a:latin typeface="Courier New" charset="0"/>
                <a:ea typeface="Courier New" charset="0"/>
                <a:cs typeface="Courier New" charset="0"/>
              </a:rPr>
              <a:t>// start each thread</a:t>
            </a:r>
          </a:p>
          <a:p>
            <a:pPr lvl="2" eaLnBrk="1" hangingPunct="1">
              <a:lnSpc>
                <a:spcPct val="80000"/>
              </a:lnSpc>
              <a:buFontTx/>
              <a:buNone/>
            </a:pPr>
            <a:r>
              <a:rPr lang="en-US" altLang="en-US" sz="1600">
                <a:solidFill>
                  <a:srgbClr val="0066FF"/>
                </a:solidFill>
                <a:latin typeface="Courier New" charset="0"/>
                <a:ea typeface="Courier New" charset="0"/>
                <a:cs typeface="Courier New" charset="0"/>
              </a:rPr>
              <a:t>int</a:t>
            </a:r>
            <a:r>
              <a:rPr lang="en-US" altLang="en-US" sz="1600">
                <a:latin typeface="Courier New" charset="0"/>
                <a:ea typeface="Courier New" charset="0"/>
                <a:cs typeface="Courier New" charset="0"/>
              </a:rPr>
              <a:t> ctr = 1;</a:t>
            </a:r>
          </a:p>
          <a:p>
            <a:pPr lvl="2" eaLnBrk="1" hangingPunct="1">
              <a:lnSpc>
                <a:spcPct val="80000"/>
              </a:lnSpc>
              <a:buFontTx/>
              <a:buNone/>
            </a:pPr>
            <a:r>
              <a:rPr lang="en-US" altLang="en-US" sz="1600">
                <a:solidFill>
                  <a:srgbClr val="0066FF"/>
                </a:solidFill>
                <a:latin typeface="Courier New" charset="0"/>
                <a:ea typeface="Courier New" charset="0"/>
                <a:cs typeface="Courier New" charset="0"/>
              </a:rPr>
              <a:t>foreach</a:t>
            </a:r>
            <a:r>
              <a:rPr lang="en-US" altLang="en-US" sz="1600">
                <a:latin typeface="Courier New" charset="0"/>
                <a:ea typeface="Courier New" charset="0"/>
                <a:cs typeface="Courier New" charset="0"/>
              </a:rPr>
              <a:t> (</a:t>
            </a:r>
            <a:r>
              <a:rPr lang="en-US" altLang="en-US" sz="1600">
                <a:solidFill>
                  <a:srgbClr val="0066FF"/>
                </a:solidFill>
                <a:latin typeface="Courier New" charset="0"/>
                <a:ea typeface="Courier New" charset="0"/>
                <a:cs typeface="Courier New" charset="0"/>
              </a:rPr>
              <a:t>Thread</a:t>
            </a:r>
            <a:r>
              <a:rPr lang="en-US" altLang="en-US" sz="1600">
                <a:latin typeface="Courier New" charset="0"/>
                <a:ea typeface="Courier New" charset="0"/>
                <a:cs typeface="Courier New" charset="0"/>
              </a:rPr>
              <a:t> myThread </a:t>
            </a:r>
            <a:r>
              <a:rPr lang="en-US" altLang="en-US" sz="1600">
                <a:solidFill>
                  <a:srgbClr val="0066FF"/>
                </a:solidFill>
                <a:latin typeface="Courier New" charset="0"/>
                <a:ea typeface="Courier New" charset="0"/>
                <a:cs typeface="Courier New" charset="0"/>
              </a:rPr>
              <a:t>in</a:t>
            </a:r>
            <a:r>
              <a:rPr lang="en-US" altLang="en-US" sz="1600">
                <a:latin typeface="Courier New" charset="0"/>
                <a:ea typeface="Courier New" charset="0"/>
                <a:cs typeface="Courier New" charset="0"/>
              </a:rPr>
              <a:t> myThreads)</a:t>
            </a:r>
          </a:p>
          <a:p>
            <a:pPr lvl="2" eaLnBrk="1" hangingPunct="1">
              <a:lnSpc>
                <a:spcPct val="80000"/>
              </a:lnSpc>
              <a:buFontTx/>
              <a:buNone/>
            </a:pPr>
            <a:r>
              <a:rPr lang="en-US" altLang="en-US" sz="1600">
                <a:latin typeface="Courier New" charset="0"/>
                <a:ea typeface="Courier New" charset="0"/>
                <a:cs typeface="Courier New" charset="0"/>
              </a:rPr>
              <a:t>{</a:t>
            </a:r>
          </a:p>
          <a:p>
            <a:pPr lvl="2" eaLnBrk="1" hangingPunct="1">
              <a:lnSpc>
                <a:spcPct val="80000"/>
              </a:lnSpc>
              <a:buFontTx/>
              <a:buNone/>
            </a:pPr>
            <a:r>
              <a:rPr lang="en-US" altLang="en-US" sz="1600">
                <a:latin typeface="Courier New" charset="0"/>
                <a:ea typeface="Courier New" charset="0"/>
                <a:cs typeface="Courier New" charset="0"/>
              </a:rPr>
              <a:t>	myThread.IsBackground=true;</a:t>
            </a:r>
          </a:p>
          <a:p>
            <a:pPr lvl="2" eaLnBrk="1" hangingPunct="1">
              <a:lnSpc>
                <a:spcPct val="80000"/>
              </a:lnSpc>
              <a:buFontTx/>
              <a:buNone/>
            </a:pPr>
            <a:r>
              <a:rPr lang="en-US" altLang="en-US" sz="1600">
                <a:latin typeface="Courier New" charset="0"/>
                <a:ea typeface="Courier New" charset="0"/>
                <a:cs typeface="Courier New" charset="0"/>
              </a:rPr>
              <a:t>	myThread.Start( );</a:t>
            </a:r>
          </a:p>
          <a:p>
            <a:pPr lvl="2" eaLnBrk="1" hangingPunct="1">
              <a:lnSpc>
                <a:spcPct val="80000"/>
              </a:lnSpc>
              <a:buFontTx/>
              <a:buNone/>
            </a:pPr>
            <a:r>
              <a:rPr lang="en-US" altLang="en-US" sz="1600">
                <a:latin typeface="Courier New" charset="0"/>
                <a:ea typeface="Courier New" charset="0"/>
                <a:cs typeface="Courier New" charset="0"/>
              </a:rPr>
              <a:t>	myThread.Name = "Thread" + ctr.ToString( );</a:t>
            </a:r>
          </a:p>
          <a:p>
            <a:pPr lvl="2" eaLnBrk="1" hangingPunct="1">
              <a:lnSpc>
                <a:spcPct val="80000"/>
              </a:lnSpc>
              <a:buFontTx/>
              <a:buNone/>
            </a:pPr>
            <a:r>
              <a:rPr lang="en-US" altLang="en-US" sz="1600">
                <a:latin typeface="Courier New" charset="0"/>
                <a:ea typeface="Courier New" charset="0"/>
                <a:cs typeface="Courier New" charset="0"/>
              </a:rPr>
              <a:t>	ctr++;</a:t>
            </a:r>
          </a:p>
          <a:p>
            <a:pPr lvl="2" eaLnBrk="1" hangingPunct="1">
              <a:lnSpc>
                <a:spcPct val="80000"/>
              </a:lnSpc>
              <a:buFontTx/>
              <a:buNone/>
            </a:pPr>
            <a:r>
              <a:rPr lang="en-US" altLang="en-US" sz="1600">
                <a:latin typeface="Courier New" charset="0"/>
                <a:ea typeface="Courier New" charset="0"/>
                <a:cs typeface="Courier New" charset="0"/>
              </a:rPr>
              <a:t>	Console.WriteLine("Started thread {0}",myThread.Name);</a:t>
            </a:r>
          </a:p>
          <a:p>
            <a:pPr lvl="2" eaLnBrk="1" hangingPunct="1">
              <a:lnSpc>
                <a:spcPct val="80000"/>
              </a:lnSpc>
              <a:buFontTx/>
              <a:buNone/>
            </a:pPr>
            <a:r>
              <a:rPr lang="en-US" altLang="en-US" sz="1600">
                <a:solidFill>
                  <a:srgbClr val="0066FF"/>
                </a:solidFill>
                <a:latin typeface="Courier New" charset="0"/>
                <a:ea typeface="Courier New" charset="0"/>
                <a:cs typeface="Courier New" charset="0"/>
              </a:rPr>
              <a:t>	Thread</a:t>
            </a:r>
            <a:r>
              <a:rPr lang="en-US" altLang="en-US" sz="1600">
                <a:latin typeface="Courier New" charset="0"/>
                <a:ea typeface="Courier New" charset="0"/>
                <a:cs typeface="Courier New" charset="0"/>
              </a:rPr>
              <a:t>.Sleep(50);</a:t>
            </a:r>
          </a:p>
          <a:p>
            <a:pPr lvl="1" eaLnBrk="1" hangingPunct="1">
              <a:lnSpc>
                <a:spcPct val="80000"/>
              </a:lnSpc>
              <a:buFontTx/>
              <a:buNone/>
            </a:pPr>
            <a:r>
              <a:rPr lang="en-US" altLang="en-US" sz="1600">
                <a:latin typeface="Courier New" charset="0"/>
                <a:ea typeface="Courier New" charset="0"/>
                <a:cs typeface="Courier New" charset="0"/>
              </a:rPr>
              <a:t>		}</a:t>
            </a:r>
          </a:p>
        </p:txBody>
      </p:sp>
      <p:sp>
        <p:nvSpPr>
          <p:cNvPr id="583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92A77D82-15AD-F04C-AF63-DB6A4EF73642}" type="slidenum">
              <a:rPr lang="en-US" altLang="en-US" sz="1200">
                <a:solidFill>
                  <a:srgbClr val="898989"/>
                </a:solidFill>
              </a:rPr>
              <a:pPr>
                <a:spcBef>
                  <a:spcPct val="0"/>
                </a:spcBef>
                <a:buFontTx/>
                <a:buNone/>
              </a:pPr>
              <a:t>49</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Giới thiệu</a:t>
            </a:r>
            <a:r>
              <a:rPr lang="vi-VN" altLang="en-US" b="1">
                <a:latin typeface="Times New Roman" charset="0"/>
                <a:cs typeface="Times New Roman" charset="0"/>
              </a:rPr>
              <a:t> đa tiến trình</a:t>
            </a:r>
            <a:endParaRPr lang="en-US" altLang="en-US" b="1">
              <a:latin typeface="Times New Roman" charset="0"/>
              <a:cs typeface="Times New Roman" charset="0"/>
            </a:endParaRPr>
          </a:p>
        </p:txBody>
      </p:sp>
      <p:sp>
        <p:nvSpPr>
          <p:cNvPr id="11267" name="Rectangle 3"/>
          <p:cNvSpPr>
            <a:spLocks noGrp="1" noChangeArrowheads="1"/>
          </p:cNvSpPr>
          <p:nvPr>
            <p:ph idx="1"/>
          </p:nvPr>
        </p:nvSpPr>
        <p:spPr>
          <a:xfrm>
            <a:off x="381000" y="1676400"/>
            <a:ext cx="8229600" cy="4876800"/>
          </a:xfrm>
        </p:spPr>
        <p:txBody>
          <a:bodyPr/>
          <a:lstStyle/>
          <a:p>
            <a:pPr eaLnBrk="1" hangingPunct="1">
              <a:lnSpc>
                <a:spcPct val="80000"/>
              </a:lnSpc>
              <a:spcAft>
                <a:spcPts val="600"/>
              </a:spcAft>
            </a:pPr>
            <a:r>
              <a:rPr lang="en-US" altLang="en-US" sz="2400" dirty="0" err="1">
                <a:latin typeface="Times New Roman" charset="0"/>
                <a:cs typeface="Times New Roman" charset="0"/>
              </a:rPr>
              <a:t>Một</a:t>
            </a:r>
            <a:r>
              <a:rPr lang="en-US" altLang="en-US" sz="2400" dirty="0">
                <a:latin typeface="Times New Roman" charset="0"/>
                <a:cs typeface="Times New Roman" charset="0"/>
              </a:rPr>
              <a:t> </a:t>
            </a:r>
            <a:r>
              <a:rPr lang="en-US" altLang="en-US" sz="2400" dirty="0" err="1">
                <a:latin typeface="Times New Roman" charset="0"/>
                <a:cs typeface="Times New Roman" charset="0"/>
              </a:rPr>
              <a:t>bộ</a:t>
            </a:r>
            <a:r>
              <a:rPr lang="en-US" altLang="en-US" sz="2400" dirty="0">
                <a:latin typeface="Times New Roman" charset="0"/>
                <a:cs typeface="Times New Roman" charset="0"/>
              </a:rPr>
              <a:t> </a:t>
            </a:r>
            <a:r>
              <a:rPr lang="en-US" altLang="en-US" sz="2400" dirty="0" err="1">
                <a:latin typeface="Times New Roman" charset="0"/>
                <a:cs typeface="Times New Roman" charset="0"/>
              </a:rPr>
              <a:t>xử</a:t>
            </a:r>
            <a:r>
              <a:rPr lang="en-US" altLang="en-US" sz="2400" dirty="0">
                <a:latin typeface="Times New Roman" charset="0"/>
                <a:cs typeface="Times New Roman" charset="0"/>
              </a:rPr>
              <a:t> l</a:t>
            </a:r>
            <a:r>
              <a:rPr lang="vi-VN" altLang="en-US" sz="2400" dirty="0">
                <a:latin typeface="Times New Roman" charset="0"/>
                <a:cs typeface="Times New Roman" charset="0"/>
              </a:rPr>
              <a:t>ý</a:t>
            </a:r>
            <a:r>
              <a:rPr lang="en-US" altLang="en-US" sz="2400" dirty="0">
                <a:latin typeface="Times New Roman" charset="0"/>
                <a:cs typeface="Times New Roman" charset="0"/>
              </a:rPr>
              <a:t> </a:t>
            </a:r>
            <a:r>
              <a:rPr lang="en-US" altLang="en-US" sz="2400" dirty="0" err="1">
                <a:latin typeface="Times New Roman" charset="0"/>
                <a:cs typeface="Times New Roman" charset="0"/>
              </a:rPr>
              <a:t>chỉ</a:t>
            </a:r>
            <a:r>
              <a:rPr lang="en-US" altLang="en-US" sz="2400" dirty="0">
                <a:latin typeface="Times New Roman" charset="0"/>
                <a:cs typeface="Times New Roman" charset="0"/>
              </a:rPr>
              <a:t> </a:t>
            </a:r>
            <a:r>
              <a:rPr lang="en-US" altLang="en-US" sz="2400" dirty="0" err="1">
                <a:latin typeface="Times New Roman" charset="0"/>
                <a:cs typeface="Times New Roman" charset="0"/>
              </a:rPr>
              <a:t>có</a:t>
            </a:r>
            <a:r>
              <a:rPr lang="en-US" altLang="en-US" sz="2400" dirty="0">
                <a:latin typeface="Times New Roman" charset="0"/>
                <a:cs typeface="Times New Roman" charset="0"/>
              </a:rPr>
              <a:t> </a:t>
            </a:r>
            <a:r>
              <a:rPr lang="en-US" altLang="en-US" sz="2400" dirty="0" err="1">
                <a:latin typeface="Times New Roman" charset="0"/>
                <a:cs typeface="Times New Roman" charset="0"/>
              </a:rPr>
              <a:t>thể</a:t>
            </a:r>
            <a:r>
              <a:rPr lang="en-US" altLang="en-US" sz="2400" dirty="0">
                <a:latin typeface="Times New Roman" charset="0"/>
                <a:cs typeface="Times New Roman" charset="0"/>
              </a:rPr>
              <a:t> </a:t>
            </a:r>
            <a:r>
              <a:rPr lang="en-US" altLang="en-US" sz="2400" dirty="0" err="1">
                <a:latin typeface="Times New Roman" charset="0"/>
                <a:cs typeface="Times New Roman" charset="0"/>
              </a:rPr>
              <a:t>làm</a:t>
            </a:r>
            <a:r>
              <a:rPr lang="en-US" altLang="en-US" sz="2400" dirty="0">
                <a:latin typeface="Times New Roman" charset="0"/>
                <a:cs typeface="Times New Roman" charset="0"/>
              </a:rPr>
              <a:t> </a:t>
            </a:r>
            <a:r>
              <a:rPr lang="en-US" altLang="en-US" sz="2400" dirty="0" err="1">
                <a:latin typeface="Times New Roman" charset="0"/>
                <a:cs typeface="Times New Roman" charset="0"/>
              </a:rPr>
              <a:t>một</a:t>
            </a:r>
            <a:r>
              <a:rPr lang="en-US" altLang="en-US" sz="2400" dirty="0">
                <a:latin typeface="Times New Roman" charset="0"/>
                <a:cs typeface="Times New Roman" charset="0"/>
              </a:rPr>
              <a:t> </a:t>
            </a:r>
            <a:r>
              <a:rPr lang="en-US" altLang="en-US" sz="2400" dirty="0" err="1">
                <a:latin typeface="Times New Roman" charset="0"/>
                <a:cs typeface="Times New Roman" charset="0"/>
              </a:rPr>
              <a:t>việc</a:t>
            </a:r>
            <a:r>
              <a:rPr lang="en-US" altLang="en-US" sz="2400" dirty="0">
                <a:latin typeface="Times New Roman" charset="0"/>
                <a:cs typeface="Times New Roman" charset="0"/>
              </a:rPr>
              <a:t> </a:t>
            </a:r>
            <a:r>
              <a:rPr lang="en-US" altLang="en-US" sz="2400" dirty="0" err="1">
                <a:latin typeface="Times New Roman" charset="0"/>
                <a:cs typeface="Times New Roman" charset="0"/>
              </a:rPr>
              <a:t>vào</a:t>
            </a:r>
            <a:r>
              <a:rPr lang="en-US" altLang="en-US" sz="2400" dirty="0">
                <a:latin typeface="Times New Roman" charset="0"/>
                <a:cs typeface="Times New Roman" charset="0"/>
              </a:rPr>
              <a:t> </a:t>
            </a:r>
            <a:r>
              <a:rPr lang="en-US" altLang="en-US" sz="2400" dirty="0" err="1">
                <a:latin typeface="Times New Roman" charset="0"/>
                <a:cs typeface="Times New Roman" charset="0"/>
              </a:rPr>
              <a:t>một</a:t>
            </a:r>
            <a:r>
              <a:rPr lang="en-US" altLang="en-US" sz="2400" dirty="0">
                <a:latin typeface="Times New Roman" charset="0"/>
                <a:cs typeface="Times New Roman" charset="0"/>
              </a:rPr>
              <a:t> </a:t>
            </a:r>
            <a:r>
              <a:rPr lang="en-US" altLang="en-US" sz="2400" dirty="0" err="1">
                <a:latin typeface="Times New Roman" charset="0"/>
                <a:cs typeface="Times New Roman" charset="0"/>
              </a:rPr>
              <a:t>thời</a:t>
            </a:r>
            <a:r>
              <a:rPr lang="en-US" altLang="en-US" sz="2400" dirty="0">
                <a:latin typeface="Times New Roman" charset="0"/>
                <a:cs typeface="Times New Roman" charset="0"/>
              </a:rPr>
              <a:t> </a:t>
            </a:r>
            <a:r>
              <a:rPr lang="en-US" altLang="en-US" sz="2400" dirty="0" err="1">
                <a:latin typeface="Times New Roman" charset="0"/>
                <a:cs typeface="Times New Roman" charset="0"/>
              </a:rPr>
              <a:t>điểm</a:t>
            </a:r>
            <a:endParaRPr lang="vi-VN" altLang="en-US" sz="2400" dirty="0">
              <a:latin typeface="Times New Roman" charset="0"/>
              <a:cs typeface="Times New Roman" charset="0"/>
            </a:endParaRPr>
          </a:p>
          <a:p>
            <a:pPr eaLnBrk="1" hangingPunct="1">
              <a:lnSpc>
                <a:spcPct val="80000"/>
              </a:lnSpc>
              <a:spcAft>
                <a:spcPts val="600"/>
              </a:spcAft>
            </a:pPr>
            <a:r>
              <a:rPr lang="vi-VN" altLang="en-US" sz="2400" dirty="0">
                <a:latin typeface="Times New Roman" charset="0"/>
                <a:cs typeface="Times New Roman" charset="0"/>
              </a:rPr>
              <a:t>N</a:t>
            </a:r>
            <a:r>
              <a:rPr lang="en-US" altLang="en-US" sz="2400" dirty="0" err="1">
                <a:latin typeface="Times New Roman" charset="0"/>
                <a:cs typeface="Times New Roman" charset="0"/>
              </a:rPr>
              <a:t>ếu</a:t>
            </a:r>
            <a:r>
              <a:rPr lang="en-US" altLang="en-US" sz="2400" dirty="0">
                <a:latin typeface="Times New Roman" charset="0"/>
                <a:cs typeface="Times New Roman" charset="0"/>
              </a:rPr>
              <a:t> </a:t>
            </a:r>
            <a:r>
              <a:rPr lang="en-US" altLang="en-US" sz="2400" dirty="0" err="1">
                <a:latin typeface="Times New Roman" charset="0"/>
                <a:cs typeface="Times New Roman" charset="0"/>
              </a:rPr>
              <a:t>có</a:t>
            </a:r>
            <a:r>
              <a:rPr lang="en-US" altLang="en-US" sz="2400" dirty="0">
                <a:latin typeface="Times New Roman" charset="0"/>
                <a:cs typeface="Times New Roman" charset="0"/>
              </a:rPr>
              <a:t> </a:t>
            </a:r>
            <a:r>
              <a:rPr lang="en-US" altLang="en-US" sz="2400" dirty="0" err="1">
                <a:latin typeface="Times New Roman" charset="0"/>
                <a:cs typeface="Times New Roman" charset="0"/>
              </a:rPr>
              <a:t>một</a:t>
            </a:r>
            <a:r>
              <a:rPr lang="en-US" altLang="en-US" sz="2400" dirty="0">
                <a:latin typeface="Times New Roman" charset="0"/>
                <a:cs typeface="Times New Roman" charset="0"/>
              </a:rPr>
              <a:t> </a:t>
            </a:r>
            <a:r>
              <a:rPr lang="en-US" altLang="en-US" sz="2400" dirty="0" err="1">
                <a:latin typeface="Times New Roman" charset="0"/>
                <a:cs typeface="Times New Roman" charset="0"/>
              </a:rPr>
              <a:t>hệ</a:t>
            </a:r>
            <a:r>
              <a:rPr lang="en-US" altLang="en-US" sz="2400" dirty="0">
                <a:latin typeface="Times New Roman" charset="0"/>
                <a:cs typeface="Times New Roman" charset="0"/>
              </a:rPr>
              <a:t> </a:t>
            </a:r>
            <a:r>
              <a:rPr lang="en-US" altLang="en-US" sz="2400" dirty="0" err="1">
                <a:latin typeface="Times New Roman" charset="0"/>
                <a:cs typeface="Times New Roman" charset="0"/>
              </a:rPr>
              <a:t>thống</a:t>
            </a:r>
            <a:r>
              <a:rPr lang="en-US" altLang="en-US" sz="2400" dirty="0">
                <a:latin typeface="Times New Roman" charset="0"/>
                <a:cs typeface="Times New Roman" charset="0"/>
              </a:rPr>
              <a:t> </a:t>
            </a:r>
            <a:r>
              <a:rPr lang="en-US" altLang="en-US" sz="2400" dirty="0" err="1">
                <a:latin typeface="Times New Roman" charset="0"/>
                <a:cs typeface="Times New Roman" charset="0"/>
              </a:rPr>
              <a:t>đa</a:t>
            </a:r>
            <a:r>
              <a:rPr lang="en-US" altLang="en-US" sz="2400" dirty="0">
                <a:latin typeface="Times New Roman" charset="0"/>
                <a:cs typeface="Times New Roman" charset="0"/>
              </a:rPr>
              <a:t> </a:t>
            </a:r>
            <a:r>
              <a:rPr lang="en-US" altLang="en-US" sz="2400" dirty="0" err="1">
                <a:latin typeface="Times New Roman" charset="0"/>
                <a:cs typeface="Times New Roman" charset="0"/>
              </a:rPr>
              <a:t>xử</a:t>
            </a:r>
            <a:r>
              <a:rPr lang="en-US" altLang="en-US" sz="2400" dirty="0">
                <a:latin typeface="Times New Roman" charset="0"/>
                <a:cs typeface="Times New Roman" charset="0"/>
              </a:rPr>
              <a:t> l</a:t>
            </a:r>
            <a:r>
              <a:rPr lang="vi-VN" altLang="en-US" sz="2400" dirty="0">
                <a:latin typeface="Times New Roman" charset="0"/>
                <a:cs typeface="Times New Roman" charset="0"/>
              </a:rPr>
              <a:t>ý</a:t>
            </a:r>
            <a:r>
              <a:rPr lang="en-US" altLang="en-US" sz="2400" dirty="0">
                <a:latin typeface="Times New Roman" charset="0"/>
                <a:cs typeface="Times New Roman" charset="0"/>
              </a:rPr>
              <a:t>, </a:t>
            </a:r>
            <a:r>
              <a:rPr lang="en-US" altLang="en-US" sz="2400" dirty="0" err="1">
                <a:latin typeface="Times New Roman" charset="0"/>
                <a:cs typeface="Times New Roman" charset="0"/>
              </a:rPr>
              <a:t>theo</a:t>
            </a:r>
            <a:r>
              <a:rPr lang="en-US" altLang="en-US" sz="2400" dirty="0">
                <a:latin typeface="Times New Roman" charset="0"/>
                <a:cs typeface="Times New Roman" charset="0"/>
              </a:rPr>
              <a:t> l</a:t>
            </a:r>
            <a:r>
              <a:rPr lang="vi-VN" altLang="en-US" sz="2400" dirty="0">
                <a:latin typeface="Times New Roman" charset="0"/>
                <a:cs typeface="Times New Roman" charset="0"/>
              </a:rPr>
              <a:t>ý</a:t>
            </a:r>
            <a:r>
              <a:rPr lang="en-US" altLang="en-US" sz="2400" dirty="0">
                <a:latin typeface="Times New Roman" charset="0"/>
                <a:cs typeface="Times New Roman" charset="0"/>
              </a:rPr>
              <a:t> </a:t>
            </a:r>
            <a:r>
              <a:rPr lang="en-US" altLang="en-US" sz="2400" dirty="0" err="1">
                <a:latin typeface="Times New Roman" charset="0"/>
                <a:cs typeface="Times New Roman" charset="0"/>
              </a:rPr>
              <a:t>thuyết</a:t>
            </a:r>
            <a:r>
              <a:rPr lang="en-US" altLang="en-US" sz="2400" dirty="0">
                <a:latin typeface="Times New Roman" charset="0"/>
                <a:cs typeface="Times New Roman" charset="0"/>
              </a:rPr>
              <a:t> </a:t>
            </a:r>
            <a:r>
              <a:rPr lang="en-US" altLang="en-US" sz="2400" dirty="0" err="1">
                <a:latin typeface="Times New Roman" charset="0"/>
                <a:cs typeface="Times New Roman" charset="0"/>
              </a:rPr>
              <a:t>có</a:t>
            </a:r>
            <a:r>
              <a:rPr lang="en-US" altLang="en-US" sz="2400" dirty="0">
                <a:latin typeface="Times New Roman" charset="0"/>
                <a:cs typeface="Times New Roman" charset="0"/>
              </a:rPr>
              <a:t> </a:t>
            </a:r>
            <a:r>
              <a:rPr lang="en-US" altLang="en-US" sz="2400" dirty="0" err="1">
                <a:latin typeface="Times New Roman" charset="0"/>
                <a:cs typeface="Times New Roman" charset="0"/>
              </a:rPr>
              <a:t>thể</a:t>
            </a:r>
            <a:r>
              <a:rPr lang="en-US" altLang="en-US" sz="2400" dirty="0">
                <a:latin typeface="Times New Roman" charset="0"/>
                <a:cs typeface="Times New Roman" charset="0"/>
              </a:rPr>
              <a:t> </a:t>
            </a:r>
            <a:r>
              <a:rPr lang="en-US" altLang="en-US" sz="2400" dirty="0" err="1">
                <a:latin typeface="Times New Roman" charset="0"/>
                <a:cs typeface="Times New Roman" charset="0"/>
              </a:rPr>
              <a:t>có</a:t>
            </a:r>
            <a:r>
              <a:rPr lang="en-US" altLang="en-US" sz="2400" dirty="0">
                <a:latin typeface="Times New Roman" charset="0"/>
                <a:cs typeface="Times New Roman" charset="0"/>
              </a:rPr>
              <a:t> </a:t>
            </a:r>
            <a:r>
              <a:rPr lang="en-US" altLang="en-US" sz="2400" dirty="0" err="1">
                <a:latin typeface="Times New Roman" charset="0"/>
                <a:cs typeface="Times New Roman" charset="0"/>
              </a:rPr>
              <a:t>nhiều</a:t>
            </a:r>
            <a:r>
              <a:rPr lang="en-US" altLang="en-US" sz="2400" dirty="0">
                <a:latin typeface="Times New Roman" charset="0"/>
                <a:cs typeface="Times New Roman" charset="0"/>
              </a:rPr>
              <a:t> </a:t>
            </a:r>
            <a:r>
              <a:rPr lang="en-US" altLang="en-US" sz="2400" dirty="0" err="1">
                <a:latin typeface="Times New Roman" charset="0"/>
                <a:cs typeface="Times New Roman" charset="0"/>
              </a:rPr>
              <a:t>lệnh</a:t>
            </a:r>
            <a:r>
              <a:rPr lang="en-US" altLang="en-US" sz="2400" dirty="0">
                <a:latin typeface="Times New Roman" charset="0"/>
                <a:cs typeface="Times New Roman" charset="0"/>
              </a:rPr>
              <a:t> </a:t>
            </a:r>
            <a:r>
              <a:rPr lang="en-US" altLang="en-US" sz="2400" dirty="0" err="1">
                <a:latin typeface="Times New Roman" charset="0"/>
                <a:cs typeface="Times New Roman" charset="0"/>
              </a:rPr>
              <a:t>được</a:t>
            </a:r>
            <a:r>
              <a:rPr lang="en-US" altLang="en-US" sz="2400" dirty="0">
                <a:latin typeface="Times New Roman" charset="0"/>
                <a:cs typeface="Times New Roman" charset="0"/>
              </a:rPr>
              <a:t> </a:t>
            </a:r>
            <a:r>
              <a:rPr lang="en-US" altLang="en-US" sz="2400" dirty="0" err="1">
                <a:latin typeface="Times New Roman" charset="0"/>
                <a:cs typeface="Times New Roman" charset="0"/>
              </a:rPr>
              <a:t>thi</a:t>
            </a:r>
            <a:r>
              <a:rPr lang="en-US" altLang="en-US" sz="2400" dirty="0">
                <a:latin typeface="Times New Roman" charset="0"/>
                <a:cs typeface="Times New Roman" charset="0"/>
              </a:rPr>
              <a:t> </a:t>
            </a:r>
            <a:r>
              <a:rPr lang="en-US" altLang="en-US" sz="2400" dirty="0" err="1">
                <a:latin typeface="Times New Roman" charset="0"/>
                <a:cs typeface="Times New Roman" charset="0"/>
              </a:rPr>
              <a:t>hành</a:t>
            </a:r>
            <a:r>
              <a:rPr lang="en-US" altLang="en-US" sz="2400" dirty="0">
                <a:latin typeface="Times New Roman" charset="0"/>
                <a:cs typeface="Times New Roman" charset="0"/>
              </a:rPr>
              <a:t> </a:t>
            </a:r>
            <a:r>
              <a:rPr lang="en-US" altLang="en-US" sz="2400" dirty="0" err="1">
                <a:latin typeface="Times New Roman" charset="0"/>
                <a:cs typeface="Times New Roman" charset="0"/>
              </a:rPr>
              <a:t>đồng</a:t>
            </a:r>
            <a:r>
              <a:rPr lang="en-US" altLang="en-US" sz="2400" dirty="0">
                <a:latin typeface="Times New Roman" charset="0"/>
                <a:cs typeface="Times New Roman" charset="0"/>
              </a:rPr>
              <a:t> </a:t>
            </a:r>
            <a:r>
              <a:rPr lang="en-US" altLang="en-US" sz="2400" dirty="0" err="1">
                <a:latin typeface="Times New Roman" charset="0"/>
                <a:cs typeface="Times New Roman" charset="0"/>
              </a:rPr>
              <a:t>bộ</a:t>
            </a:r>
            <a:r>
              <a:rPr lang="en-US" altLang="en-US" sz="2400" dirty="0">
                <a:latin typeface="Times New Roman" charset="0"/>
                <a:cs typeface="Times New Roman" charset="0"/>
              </a:rPr>
              <a:t>, m</a:t>
            </a:r>
            <a:r>
              <a:rPr lang="vi-VN" altLang="en-US" sz="2400" dirty="0">
                <a:latin typeface="Times New Roman" charset="0"/>
                <a:cs typeface="Times New Roman" charset="0"/>
              </a:rPr>
              <a:t>ỗi</a:t>
            </a:r>
            <a:r>
              <a:rPr lang="en-US" altLang="en-US" sz="2400" dirty="0">
                <a:latin typeface="Times New Roman" charset="0"/>
                <a:cs typeface="Times New Roman" charset="0"/>
              </a:rPr>
              <a:t> </a:t>
            </a:r>
            <a:r>
              <a:rPr lang="en-US" altLang="en-US" sz="2400" dirty="0" err="1">
                <a:latin typeface="Times New Roman" charset="0"/>
                <a:cs typeface="Times New Roman" charset="0"/>
              </a:rPr>
              <a:t>lệnh</a:t>
            </a:r>
            <a:r>
              <a:rPr lang="en-US" altLang="en-US" sz="2400" dirty="0">
                <a:latin typeface="Times New Roman" charset="0"/>
                <a:cs typeface="Times New Roman" charset="0"/>
              </a:rPr>
              <a:t> </a:t>
            </a:r>
            <a:r>
              <a:rPr lang="en-US" altLang="en-US" sz="2400" dirty="0" err="1">
                <a:latin typeface="Times New Roman" charset="0"/>
                <a:cs typeface="Times New Roman" charset="0"/>
              </a:rPr>
              <a:t>trên</a:t>
            </a:r>
            <a:r>
              <a:rPr lang="en-US" altLang="en-US" sz="2400" dirty="0">
                <a:latin typeface="Times New Roman" charset="0"/>
                <a:cs typeface="Times New Roman" charset="0"/>
              </a:rPr>
              <a:t> </a:t>
            </a:r>
            <a:r>
              <a:rPr lang="en-US" altLang="en-US" sz="2400" dirty="0" err="1">
                <a:latin typeface="Times New Roman" charset="0"/>
                <a:cs typeface="Times New Roman" charset="0"/>
              </a:rPr>
              <a:t>một</a:t>
            </a:r>
            <a:r>
              <a:rPr lang="en-US" altLang="en-US" sz="2400" dirty="0">
                <a:latin typeface="Times New Roman" charset="0"/>
                <a:cs typeface="Times New Roman" charset="0"/>
              </a:rPr>
              <a:t> </a:t>
            </a:r>
            <a:r>
              <a:rPr lang="en-US" altLang="en-US" sz="2400" dirty="0" err="1">
                <a:latin typeface="Times New Roman" charset="0"/>
                <a:cs typeface="Times New Roman" charset="0"/>
              </a:rPr>
              <a:t>bộ</a:t>
            </a:r>
            <a:r>
              <a:rPr lang="en-US" altLang="en-US" sz="2400" dirty="0">
                <a:latin typeface="Times New Roman" charset="0"/>
                <a:cs typeface="Times New Roman" charset="0"/>
              </a:rPr>
              <a:t> </a:t>
            </a:r>
            <a:r>
              <a:rPr lang="en-US" altLang="en-US" sz="2400" dirty="0" err="1">
                <a:latin typeface="Times New Roman" charset="0"/>
                <a:cs typeface="Times New Roman" charset="0"/>
              </a:rPr>
              <a:t>xử</a:t>
            </a:r>
            <a:r>
              <a:rPr lang="en-US" altLang="en-US" sz="2400" dirty="0">
                <a:latin typeface="Times New Roman" charset="0"/>
                <a:cs typeface="Times New Roman" charset="0"/>
              </a:rPr>
              <a:t> l</a:t>
            </a:r>
            <a:r>
              <a:rPr lang="vi-VN" altLang="en-US" sz="2400" dirty="0">
                <a:latin typeface="Times New Roman" charset="0"/>
                <a:cs typeface="Times New Roman" charset="0"/>
              </a:rPr>
              <a:t>ý.</a:t>
            </a:r>
          </a:p>
          <a:p>
            <a:pPr eaLnBrk="1" hangingPunct="1">
              <a:lnSpc>
                <a:spcPct val="80000"/>
              </a:lnSpc>
              <a:spcAft>
                <a:spcPts val="600"/>
              </a:spcAft>
            </a:pPr>
            <a:r>
              <a:rPr lang="vi-VN" altLang="en-US" sz="2400" dirty="0">
                <a:latin typeface="Times New Roman" charset="0"/>
                <a:cs typeface="Times New Roman" charset="0"/>
              </a:rPr>
              <a:t>T</a:t>
            </a:r>
            <a:r>
              <a:rPr lang="en-US" altLang="en-US" sz="2400" dirty="0" err="1">
                <a:latin typeface="Times New Roman" charset="0"/>
                <a:cs typeface="Times New Roman" charset="0"/>
              </a:rPr>
              <a:t>uy</a:t>
            </a:r>
            <a:r>
              <a:rPr lang="en-US" altLang="en-US" sz="2400" dirty="0">
                <a:latin typeface="Times New Roman" charset="0"/>
                <a:cs typeface="Times New Roman" charset="0"/>
              </a:rPr>
              <a:t> </a:t>
            </a:r>
            <a:r>
              <a:rPr lang="en-US" altLang="en-US" sz="2400" dirty="0" err="1">
                <a:latin typeface="Times New Roman" charset="0"/>
                <a:cs typeface="Times New Roman" charset="0"/>
              </a:rPr>
              <a:t>nhiên</a:t>
            </a:r>
            <a:r>
              <a:rPr lang="en-US" altLang="en-US" sz="2400" dirty="0">
                <a:latin typeface="Times New Roman" charset="0"/>
                <a:cs typeface="Times New Roman" charset="0"/>
              </a:rPr>
              <a:t> ta </a:t>
            </a:r>
            <a:r>
              <a:rPr lang="en-US" altLang="en-US" sz="2400" dirty="0" err="1">
                <a:latin typeface="Times New Roman" charset="0"/>
                <a:cs typeface="Times New Roman" charset="0"/>
              </a:rPr>
              <a:t>chỉ</a:t>
            </a:r>
            <a:r>
              <a:rPr lang="en-US" altLang="en-US" sz="2400" dirty="0">
                <a:latin typeface="Times New Roman" charset="0"/>
                <a:cs typeface="Times New Roman" charset="0"/>
              </a:rPr>
              <a:t> </a:t>
            </a:r>
            <a:r>
              <a:rPr lang="en-US" altLang="en-US" sz="2400" dirty="0" err="1">
                <a:latin typeface="Times New Roman" charset="0"/>
                <a:cs typeface="Times New Roman" charset="0"/>
              </a:rPr>
              <a:t>làm</a:t>
            </a:r>
            <a:r>
              <a:rPr lang="en-US" altLang="en-US" sz="2400" dirty="0">
                <a:latin typeface="Times New Roman" charset="0"/>
                <a:cs typeface="Times New Roman" charset="0"/>
              </a:rPr>
              <a:t> </a:t>
            </a:r>
            <a:r>
              <a:rPr lang="en-US" altLang="en-US" sz="2400" dirty="0" err="1">
                <a:latin typeface="Times New Roman" charset="0"/>
                <a:cs typeface="Times New Roman" charset="0"/>
              </a:rPr>
              <a:t>việc</a:t>
            </a:r>
            <a:r>
              <a:rPr lang="en-US" altLang="en-US" sz="2400" dirty="0">
                <a:latin typeface="Times New Roman" charset="0"/>
                <a:cs typeface="Times New Roman" charset="0"/>
              </a:rPr>
              <a:t> </a:t>
            </a:r>
            <a:r>
              <a:rPr lang="en-US" altLang="en-US" sz="2400" dirty="0" err="1">
                <a:latin typeface="Times New Roman" charset="0"/>
                <a:cs typeface="Times New Roman" charset="0"/>
              </a:rPr>
              <a:t>trên</a:t>
            </a:r>
            <a:r>
              <a:rPr lang="en-US" altLang="en-US" sz="2400" dirty="0">
                <a:latin typeface="Times New Roman" charset="0"/>
                <a:cs typeface="Times New Roman" charset="0"/>
              </a:rPr>
              <a:t> </a:t>
            </a:r>
            <a:r>
              <a:rPr lang="en-US" altLang="en-US" sz="2400" dirty="0" err="1" smtClean="0">
                <a:latin typeface="Times New Roman" charset="0"/>
                <a:cs typeface="Times New Roman" charset="0"/>
              </a:rPr>
              <a:t>một</a:t>
            </a:r>
            <a:r>
              <a:rPr lang="en-US" altLang="en-US" sz="2400" dirty="0">
                <a:latin typeface="Times New Roman" charset="0"/>
                <a:cs typeface="Times New Roman" charset="0"/>
              </a:rPr>
              <a:t> </a:t>
            </a:r>
            <a:r>
              <a:rPr lang="en-US" altLang="en-US" sz="2400" dirty="0" err="1" smtClean="0">
                <a:latin typeface="Times New Roman" charset="0"/>
                <a:cs typeface="Times New Roman" charset="0"/>
              </a:rPr>
              <a:t>bộ</a:t>
            </a:r>
            <a:r>
              <a:rPr lang="en-US" altLang="en-US" sz="2400" dirty="0" smtClean="0">
                <a:latin typeface="Times New Roman" charset="0"/>
                <a:cs typeface="Times New Roman" charset="0"/>
              </a:rPr>
              <a:t> </a:t>
            </a:r>
            <a:r>
              <a:rPr lang="en-US" altLang="en-US" sz="2400" dirty="0" err="1">
                <a:latin typeface="Times New Roman" charset="0"/>
                <a:cs typeface="Times New Roman" charset="0"/>
              </a:rPr>
              <a:t>xử</a:t>
            </a:r>
            <a:r>
              <a:rPr lang="en-US" altLang="en-US" sz="2400" dirty="0">
                <a:latin typeface="Times New Roman" charset="0"/>
                <a:cs typeface="Times New Roman" charset="0"/>
              </a:rPr>
              <a:t> l</a:t>
            </a:r>
            <a:r>
              <a:rPr lang="vi-VN" altLang="en-US" sz="2400" dirty="0">
                <a:latin typeface="Times New Roman" charset="0"/>
                <a:cs typeface="Times New Roman" charset="0"/>
              </a:rPr>
              <a:t>ý</a:t>
            </a:r>
            <a:r>
              <a:rPr lang="vi-VN" altLang="en-US" sz="2400" dirty="0" smtClean="0">
                <a:latin typeface="Times New Roman" charset="0"/>
                <a:cs typeface="Times New Roman" charset="0"/>
              </a:rPr>
              <a:t>.</a:t>
            </a:r>
            <a:r>
              <a:rPr lang="en-US" altLang="en-US" sz="2400" dirty="0" smtClean="0">
                <a:solidFill>
                  <a:srgbClr val="FF0000"/>
                </a:solidFill>
                <a:latin typeface="Times New Roman" charset="0"/>
                <a:cs typeface="Times New Roman" charset="0"/>
              </a:rPr>
              <a:t>**</a:t>
            </a:r>
            <a:endParaRPr lang="vi-VN" altLang="en-US" sz="2400" dirty="0">
              <a:solidFill>
                <a:srgbClr val="FF0000"/>
              </a:solidFill>
              <a:latin typeface="Times New Roman" charset="0"/>
              <a:cs typeface="Times New Roman" charset="0"/>
            </a:endParaRPr>
          </a:p>
          <a:p>
            <a:pPr eaLnBrk="1" hangingPunct="1">
              <a:lnSpc>
                <a:spcPct val="80000"/>
              </a:lnSpc>
              <a:spcAft>
                <a:spcPts val="600"/>
              </a:spcAft>
            </a:pPr>
            <a:r>
              <a:rPr lang="vi-VN" altLang="en-US" sz="2400" dirty="0">
                <a:latin typeface="Times New Roman" charset="0"/>
                <a:cs typeface="Times New Roman" charset="0"/>
              </a:rPr>
              <a:t>D</a:t>
            </a:r>
            <a:r>
              <a:rPr lang="en-US" altLang="en-US" sz="2400" dirty="0">
                <a:latin typeface="Times New Roman" charset="0"/>
                <a:cs typeface="Times New Roman" charset="0"/>
              </a:rPr>
              <a:t>o </a:t>
            </a:r>
            <a:r>
              <a:rPr lang="en-US" altLang="en-US" sz="2400" dirty="0" err="1">
                <a:latin typeface="Times New Roman" charset="0"/>
                <a:cs typeface="Times New Roman" charset="0"/>
              </a:rPr>
              <a:t>đó</a:t>
            </a:r>
            <a:r>
              <a:rPr lang="en-US" altLang="en-US" sz="2400" dirty="0">
                <a:latin typeface="Times New Roman" charset="0"/>
                <a:cs typeface="Times New Roman" charset="0"/>
              </a:rPr>
              <a:t> </a:t>
            </a:r>
            <a:r>
              <a:rPr lang="en-US" altLang="en-US" sz="2400" dirty="0" err="1">
                <a:latin typeface="Times New Roman" charset="0"/>
                <a:cs typeface="Times New Roman" charset="0"/>
              </a:rPr>
              <a:t>các</a:t>
            </a:r>
            <a:r>
              <a:rPr lang="en-US" altLang="en-US" sz="2400" dirty="0">
                <a:latin typeface="Times New Roman" charset="0"/>
                <a:cs typeface="Times New Roman" charset="0"/>
              </a:rPr>
              <a:t> </a:t>
            </a:r>
            <a:r>
              <a:rPr lang="en-US" altLang="en-US" sz="2400" dirty="0" err="1">
                <a:latin typeface="Times New Roman" charset="0"/>
                <a:cs typeface="Times New Roman" charset="0"/>
              </a:rPr>
              <a:t>công</a:t>
            </a:r>
            <a:r>
              <a:rPr lang="en-US" altLang="en-US" sz="2400" dirty="0">
                <a:latin typeface="Times New Roman" charset="0"/>
                <a:cs typeface="Times New Roman" charset="0"/>
              </a:rPr>
              <a:t> </a:t>
            </a:r>
            <a:r>
              <a:rPr lang="en-US" altLang="en-US" sz="2400" dirty="0" err="1">
                <a:latin typeface="Times New Roman" charset="0"/>
                <a:cs typeface="Times New Roman" charset="0"/>
              </a:rPr>
              <a:t>việc</a:t>
            </a:r>
            <a:r>
              <a:rPr lang="en-US" altLang="en-US" sz="2400" dirty="0">
                <a:latin typeface="Times New Roman" charset="0"/>
                <a:cs typeface="Times New Roman" charset="0"/>
              </a:rPr>
              <a:t> </a:t>
            </a:r>
            <a:r>
              <a:rPr lang="en-US" altLang="en-US" sz="2400" dirty="0" err="1">
                <a:latin typeface="Times New Roman" charset="0"/>
                <a:cs typeface="Times New Roman" charset="0"/>
              </a:rPr>
              <a:t>không</a:t>
            </a:r>
            <a:r>
              <a:rPr lang="en-US" altLang="en-US" sz="2400" dirty="0">
                <a:latin typeface="Times New Roman" charset="0"/>
                <a:cs typeface="Times New Roman" charset="0"/>
              </a:rPr>
              <a:t> </a:t>
            </a:r>
            <a:r>
              <a:rPr lang="en-US" altLang="en-US" sz="2400" dirty="0" err="1">
                <a:latin typeface="Times New Roman" charset="0"/>
                <a:cs typeface="Times New Roman" charset="0"/>
              </a:rPr>
              <a:t>thể</a:t>
            </a:r>
            <a:r>
              <a:rPr lang="en-US" altLang="en-US" sz="2400" dirty="0">
                <a:latin typeface="Times New Roman" charset="0"/>
                <a:cs typeface="Times New Roman" charset="0"/>
              </a:rPr>
              <a:t> </a:t>
            </a:r>
            <a:r>
              <a:rPr lang="en-US" altLang="en-US" sz="2400" dirty="0" err="1">
                <a:latin typeface="Times New Roman" charset="0"/>
                <a:cs typeface="Times New Roman" charset="0"/>
              </a:rPr>
              <a:t>xảy</a:t>
            </a:r>
            <a:r>
              <a:rPr lang="en-US" altLang="en-US" sz="2400" dirty="0">
                <a:latin typeface="Times New Roman" charset="0"/>
                <a:cs typeface="Times New Roman" charset="0"/>
              </a:rPr>
              <a:t> </a:t>
            </a:r>
            <a:r>
              <a:rPr lang="en-US" altLang="en-US" sz="2400" dirty="0" err="1">
                <a:latin typeface="Times New Roman" charset="0"/>
                <a:cs typeface="Times New Roman" charset="0"/>
              </a:rPr>
              <a:t>ra</a:t>
            </a:r>
            <a:r>
              <a:rPr lang="en-US" altLang="en-US" sz="2400" dirty="0">
                <a:latin typeface="Times New Roman" charset="0"/>
                <a:cs typeface="Times New Roman" charset="0"/>
              </a:rPr>
              <a:t> </a:t>
            </a:r>
            <a:r>
              <a:rPr lang="en-US" altLang="en-US" sz="2400" dirty="0" err="1">
                <a:latin typeface="Times New Roman" charset="0"/>
                <a:cs typeface="Times New Roman" charset="0"/>
              </a:rPr>
              <a:t>cùng</a:t>
            </a:r>
            <a:r>
              <a:rPr lang="en-US" altLang="en-US" sz="2400" dirty="0">
                <a:latin typeface="Times New Roman" charset="0"/>
                <a:cs typeface="Times New Roman" charset="0"/>
              </a:rPr>
              <a:t> </a:t>
            </a:r>
            <a:r>
              <a:rPr lang="en-US" altLang="en-US" sz="2400" dirty="0" err="1">
                <a:latin typeface="Times New Roman" charset="0"/>
                <a:cs typeface="Times New Roman" charset="0"/>
              </a:rPr>
              <a:t>lúc</a:t>
            </a:r>
            <a:r>
              <a:rPr lang="vi-VN" altLang="en-US" sz="2400" dirty="0">
                <a:latin typeface="Times New Roman" charset="0"/>
                <a:cs typeface="Times New Roman" charset="0"/>
              </a:rPr>
              <a:t>.</a:t>
            </a:r>
          </a:p>
          <a:p>
            <a:pPr eaLnBrk="1" hangingPunct="1">
              <a:lnSpc>
                <a:spcPct val="80000"/>
              </a:lnSpc>
              <a:spcAft>
                <a:spcPts val="600"/>
              </a:spcAft>
            </a:pPr>
            <a:r>
              <a:rPr lang="vi-VN" altLang="en-US" sz="2400" dirty="0">
                <a:latin typeface="Times New Roman" charset="0"/>
                <a:cs typeface="Times New Roman" charset="0"/>
              </a:rPr>
              <a:t>T</a:t>
            </a:r>
            <a:r>
              <a:rPr lang="en-US" altLang="en-US" sz="2400" dirty="0" err="1">
                <a:latin typeface="Times New Roman" charset="0"/>
                <a:cs typeface="Times New Roman" charset="0"/>
              </a:rPr>
              <a:t>hực</a:t>
            </a:r>
            <a:r>
              <a:rPr lang="en-US" altLang="en-US" sz="2400" dirty="0">
                <a:latin typeface="Times New Roman" charset="0"/>
                <a:cs typeface="Times New Roman" charset="0"/>
              </a:rPr>
              <a:t> </a:t>
            </a:r>
            <a:r>
              <a:rPr lang="en-US" altLang="en-US" sz="2400" dirty="0" err="1">
                <a:latin typeface="Times New Roman" charset="0"/>
                <a:cs typeface="Times New Roman" charset="0"/>
              </a:rPr>
              <a:t>sự</a:t>
            </a:r>
            <a:r>
              <a:rPr lang="en-US" altLang="en-US" sz="2400" dirty="0">
                <a:latin typeface="Times New Roman" charset="0"/>
                <a:cs typeface="Times New Roman" charset="0"/>
              </a:rPr>
              <a:t> </a:t>
            </a:r>
            <a:r>
              <a:rPr lang="en-US" altLang="en-US" sz="2400" dirty="0" err="1">
                <a:latin typeface="Times New Roman" charset="0"/>
                <a:cs typeface="Times New Roman" charset="0"/>
              </a:rPr>
              <a:t>thì</a:t>
            </a:r>
            <a:r>
              <a:rPr lang="en-US" altLang="en-US" sz="2400" dirty="0">
                <a:latin typeface="Times New Roman" charset="0"/>
                <a:cs typeface="Times New Roman" charset="0"/>
              </a:rPr>
              <a:t> </a:t>
            </a:r>
            <a:r>
              <a:rPr lang="en-US" altLang="en-US" sz="2400" dirty="0" err="1">
                <a:latin typeface="Times New Roman" charset="0"/>
                <a:cs typeface="Times New Roman" charset="0"/>
              </a:rPr>
              <a:t>hệ</a:t>
            </a:r>
            <a:r>
              <a:rPr lang="en-US" altLang="en-US" sz="2400" dirty="0">
                <a:latin typeface="Times New Roman" charset="0"/>
                <a:cs typeface="Times New Roman" charset="0"/>
              </a:rPr>
              <a:t> </a:t>
            </a:r>
            <a:r>
              <a:rPr lang="en-US" altLang="en-US" sz="2400" dirty="0" err="1">
                <a:latin typeface="Times New Roman" charset="0"/>
                <a:cs typeface="Times New Roman" charset="0"/>
              </a:rPr>
              <a:t>điều</a:t>
            </a:r>
            <a:r>
              <a:rPr lang="en-US" altLang="en-US" sz="2400" dirty="0">
                <a:latin typeface="Times New Roman" charset="0"/>
                <a:cs typeface="Times New Roman" charset="0"/>
              </a:rPr>
              <a:t> </a:t>
            </a:r>
            <a:r>
              <a:rPr lang="en-US" altLang="en-US" sz="2400" dirty="0" err="1">
                <a:latin typeface="Times New Roman" charset="0"/>
                <a:cs typeface="Times New Roman" charset="0"/>
              </a:rPr>
              <a:t>hành</a:t>
            </a:r>
            <a:r>
              <a:rPr lang="en-US" altLang="en-US" sz="2400" dirty="0">
                <a:latin typeface="Times New Roman" charset="0"/>
                <a:cs typeface="Times New Roman" charset="0"/>
              </a:rPr>
              <a:t> window </a:t>
            </a:r>
            <a:r>
              <a:rPr lang="en-US" altLang="en-US" sz="2400" dirty="0" err="1">
                <a:latin typeface="Times New Roman" charset="0"/>
                <a:cs typeface="Times New Roman" charset="0"/>
              </a:rPr>
              <a:t>làm</a:t>
            </a:r>
            <a:r>
              <a:rPr lang="en-US" altLang="en-US" sz="2400" dirty="0">
                <a:latin typeface="Times New Roman" charset="0"/>
                <a:cs typeface="Times New Roman" charset="0"/>
              </a:rPr>
              <a:t> </a:t>
            </a:r>
            <a:r>
              <a:rPr lang="en-US" altLang="en-US" sz="2400" dirty="0" err="1">
                <a:latin typeface="Times New Roman" charset="0"/>
                <a:cs typeface="Times New Roman" charset="0"/>
              </a:rPr>
              <a:t>điều</a:t>
            </a:r>
            <a:r>
              <a:rPr lang="en-US" altLang="en-US" sz="2400" dirty="0">
                <a:latin typeface="Times New Roman" charset="0"/>
                <a:cs typeface="Times New Roman" charset="0"/>
              </a:rPr>
              <a:t> </a:t>
            </a:r>
            <a:r>
              <a:rPr lang="en-US" altLang="en-US" sz="2400" dirty="0" err="1">
                <a:latin typeface="Times New Roman" charset="0"/>
                <a:cs typeface="Times New Roman" charset="0"/>
              </a:rPr>
              <a:t>này</a:t>
            </a:r>
            <a:r>
              <a:rPr lang="en-US" altLang="en-US" sz="2400" dirty="0">
                <a:latin typeface="Times New Roman" charset="0"/>
                <a:cs typeface="Times New Roman" charset="0"/>
              </a:rPr>
              <a:t> </a:t>
            </a:r>
            <a:r>
              <a:rPr lang="en-US" altLang="en-US" sz="2400" dirty="0" err="1">
                <a:latin typeface="Times New Roman" charset="0"/>
                <a:cs typeface="Times New Roman" charset="0"/>
              </a:rPr>
              <a:t>bằng</a:t>
            </a:r>
            <a:r>
              <a:rPr lang="en-US" altLang="en-US" sz="2400" dirty="0">
                <a:latin typeface="Times New Roman" charset="0"/>
                <a:cs typeface="Times New Roman" charset="0"/>
              </a:rPr>
              <a:t> </a:t>
            </a:r>
            <a:r>
              <a:rPr lang="en-US" altLang="en-US" sz="2400" dirty="0" err="1">
                <a:latin typeface="Times New Roman" charset="0"/>
                <a:cs typeface="Times New Roman" charset="0"/>
              </a:rPr>
              <a:t>một</a:t>
            </a:r>
            <a:r>
              <a:rPr lang="en-US" altLang="en-US" sz="2400" dirty="0">
                <a:latin typeface="Times New Roman" charset="0"/>
                <a:cs typeface="Times New Roman" charset="0"/>
              </a:rPr>
              <a:t> </a:t>
            </a:r>
            <a:r>
              <a:rPr lang="en-US" altLang="en-US" sz="2400" dirty="0" err="1">
                <a:latin typeface="Times New Roman" charset="0"/>
                <a:cs typeface="Times New Roman" charset="0"/>
              </a:rPr>
              <a:t>thủ</a:t>
            </a:r>
            <a:r>
              <a:rPr lang="en-US" altLang="en-US" sz="2400" dirty="0">
                <a:latin typeface="Times New Roman" charset="0"/>
                <a:cs typeface="Times New Roman" charset="0"/>
              </a:rPr>
              <a:t> </a:t>
            </a:r>
            <a:r>
              <a:rPr lang="en-US" altLang="en-US" sz="2400" dirty="0" err="1">
                <a:latin typeface="Times New Roman" charset="0"/>
                <a:cs typeface="Times New Roman" charset="0"/>
              </a:rPr>
              <a:t>tục</a:t>
            </a:r>
            <a:r>
              <a:rPr lang="en-US" altLang="en-US" sz="2400" dirty="0">
                <a:latin typeface="Times New Roman" charset="0"/>
                <a:cs typeface="Times New Roman" charset="0"/>
              </a:rPr>
              <a:t> </a:t>
            </a:r>
            <a:r>
              <a:rPr lang="en-US" altLang="en-US" sz="2400" dirty="0" err="1">
                <a:latin typeface="Times New Roman" charset="0"/>
                <a:cs typeface="Times New Roman" charset="0"/>
              </a:rPr>
              <a:t>gọi</a:t>
            </a:r>
            <a:r>
              <a:rPr lang="en-US" altLang="en-US" sz="2400" dirty="0">
                <a:latin typeface="Times New Roman" charset="0"/>
                <a:cs typeface="Times New Roman" charset="0"/>
              </a:rPr>
              <a:t> </a:t>
            </a:r>
            <a:r>
              <a:rPr lang="en-US" altLang="en-US" sz="2400" dirty="0" err="1">
                <a:latin typeface="Times New Roman" charset="0"/>
                <a:cs typeface="Times New Roman" charset="0"/>
              </a:rPr>
              <a:t>là</a:t>
            </a:r>
            <a:r>
              <a:rPr lang="en-US" altLang="en-US" sz="2400" dirty="0">
                <a:latin typeface="Times New Roman" charset="0"/>
                <a:cs typeface="Times New Roman" charset="0"/>
              </a:rPr>
              <a:t> </a:t>
            </a:r>
            <a:r>
              <a:rPr lang="en-US" altLang="en-US" sz="2400" b="1" dirty="0">
                <a:latin typeface="Times New Roman" charset="0"/>
                <a:cs typeface="Times New Roman" charset="0"/>
              </a:rPr>
              <a:t>pre </a:t>
            </a:r>
            <a:r>
              <a:rPr lang="en-US" altLang="en-US" sz="2400" b="1" dirty="0" err="1">
                <a:latin typeface="Times New Roman" charset="0"/>
                <a:cs typeface="Times New Roman" charset="0"/>
              </a:rPr>
              <a:t>emptive</a:t>
            </a:r>
            <a:r>
              <a:rPr lang="en-US" altLang="en-US" sz="2400" b="1" dirty="0">
                <a:latin typeface="Times New Roman" charset="0"/>
                <a:cs typeface="Times New Roman" charset="0"/>
              </a:rPr>
              <a:t> multitasking</a:t>
            </a:r>
            <a:r>
              <a:rPr lang="en-US" altLang="en-US" sz="2400" dirty="0">
                <a:latin typeface="Times New Roman" charset="0"/>
                <a:cs typeface="Times New Roman" charset="0"/>
              </a:rPr>
              <a:t/>
            </a:r>
            <a:br>
              <a:rPr lang="en-US" altLang="en-US" sz="2400" dirty="0">
                <a:latin typeface="Times New Roman" charset="0"/>
                <a:cs typeface="Times New Roman" charset="0"/>
              </a:rPr>
            </a:br>
            <a:endParaRPr lang="vi-VN" altLang="en-US" sz="2400" dirty="0">
              <a:latin typeface="Times New Roman" charset="0"/>
              <a:cs typeface="Times New Roman" charset="0"/>
            </a:endParaRPr>
          </a:p>
        </p:txBody>
      </p:sp>
      <p:sp>
        <p:nvSpPr>
          <p:cNvPr id="112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1BBC9E7C-7579-334C-BB1E-7C2C87309A79}" type="slidenum">
              <a:rPr lang="en-US" altLang="en-US" sz="1200">
                <a:solidFill>
                  <a:srgbClr val="898989"/>
                </a:solidFill>
              </a:rPr>
              <a:pPr>
                <a:spcBef>
                  <a:spcPct val="0"/>
                </a:spcBef>
                <a:buFontTx/>
                <a:buNone/>
              </a:pPr>
              <a:t>5</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Monito</a:t>
            </a:r>
            <a:r>
              <a:rPr lang="vi-VN" altLang="en-US" b="1">
                <a:latin typeface="Times New Roman" charset="0"/>
                <a:cs typeface="Times New Roman" charset="0"/>
              </a:rPr>
              <a:t>r</a:t>
            </a:r>
            <a:endParaRPr lang="en-US" altLang="en-US" b="1">
              <a:latin typeface="Times New Roman" charset="0"/>
              <a:cs typeface="Times New Roman" charset="0"/>
            </a:endParaRPr>
          </a:p>
        </p:txBody>
      </p:sp>
      <p:sp>
        <p:nvSpPr>
          <p:cNvPr id="59395" name="Rectangle 3"/>
          <p:cNvSpPr>
            <a:spLocks noGrp="1" noChangeArrowheads="1"/>
          </p:cNvSpPr>
          <p:nvPr>
            <p:ph idx="1"/>
          </p:nvPr>
        </p:nvSpPr>
        <p:spPr>
          <a:xfrm>
            <a:off x="228600" y="1371600"/>
            <a:ext cx="8610600" cy="5410200"/>
          </a:xfrm>
        </p:spPr>
        <p:txBody>
          <a:bodyPr/>
          <a:lstStyle/>
          <a:p>
            <a:pPr lvl="1"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B050"/>
                </a:solidFill>
                <a:latin typeface="Courier New" charset="0"/>
                <a:ea typeface="Courier New" charset="0"/>
                <a:cs typeface="Courier New" charset="0"/>
              </a:rPr>
              <a:t>// wait for all threads to end before continuing</a:t>
            </a:r>
          </a:p>
          <a:p>
            <a:pPr lvl="1"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66FF"/>
                </a:solidFill>
                <a:latin typeface="Courier New" charset="0"/>
                <a:ea typeface="Courier New" charset="0"/>
                <a:cs typeface="Courier New" charset="0"/>
              </a:rPr>
              <a:t>foreach</a:t>
            </a:r>
            <a:r>
              <a:rPr lang="en-US" altLang="en-US" sz="1600">
                <a:latin typeface="Courier New" charset="0"/>
                <a:ea typeface="Courier New" charset="0"/>
                <a:cs typeface="Courier New" charset="0"/>
              </a:rPr>
              <a:t> (Thread myThread in myThreads)</a:t>
            </a:r>
          </a:p>
          <a:p>
            <a:pPr lvl="1" eaLnBrk="1" hangingPunct="1">
              <a:lnSpc>
                <a:spcPct val="80000"/>
              </a:lnSpc>
              <a:buFontTx/>
              <a:buNone/>
            </a:pPr>
            <a:r>
              <a:rPr lang="en-US" altLang="en-US" sz="1600">
                <a:latin typeface="Courier New" charset="0"/>
                <a:ea typeface="Courier New" charset="0"/>
                <a:cs typeface="Courier New" charset="0"/>
              </a:rPr>
              <a:t>	{</a:t>
            </a:r>
          </a:p>
          <a:p>
            <a:pPr lvl="1" eaLnBrk="1" hangingPunct="1">
              <a:lnSpc>
                <a:spcPct val="80000"/>
              </a:lnSpc>
              <a:buFontTx/>
              <a:buNone/>
            </a:pPr>
            <a:r>
              <a:rPr lang="en-US" altLang="en-US" sz="1600">
                <a:latin typeface="Courier New" charset="0"/>
                <a:ea typeface="Courier New" charset="0"/>
                <a:cs typeface="Courier New" charset="0"/>
              </a:rPr>
              <a:t>		myThread.Join( );</a:t>
            </a:r>
          </a:p>
          <a:p>
            <a:pPr lvl="1" eaLnBrk="1" hangingPunct="1">
              <a:lnSpc>
                <a:spcPct val="80000"/>
              </a:lnSpc>
              <a:buFontTx/>
              <a:buNone/>
            </a:pPr>
            <a:r>
              <a:rPr lang="en-US" altLang="en-US" sz="1600">
                <a:latin typeface="Courier New" charset="0"/>
                <a:ea typeface="Courier New" charset="0"/>
                <a:cs typeface="Courier New" charset="0"/>
              </a:rPr>
              <a:t>	}</a:t>
            </a:r>
            <a:endParaRPr lang="vi-VN" altLang="en-US" sz="1600">
              <a:latin typeface="Courier New" charset="0"/>
              <a:ea typeface="Courier New" charset="0"/>
              <a:cs typeface="Courier New" charset="0"/>
            </a:endParaRPr>
          </a:p>
          <a:p>
            <a:pPr lvl="1"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B050"/>
                </a:solidFill>
                <a:latin typeface="Courier New" charset="0"/>
                <a:ea typeface="Courier New" charset="0"/>
                <a:cs typeface="Courier New" charset="0"/>
              </a:rPr>
              <a:t>// after all threads end, print a message</a:t>
            </a:r>
          </a:p>
          <a:p>
            <a:pPr lvl="1" eaLnBrk="1" hangingPunct="1">
              <a:lnSpc>
                <a:spcPct val="80000"/>
              </a:lnSpc>
              <a:buFontTx/>
              <a:buNone/>
            </a:pPr>
            <a:r>
              <a:rPr lang="en-US" altLang="en-US" sz="1600">
                <a:latin typeface="Courier New" charset="0"/>
                <a:ea typeface="Courier New" charset="0"/>
                <a:cs typeface="Courier New" charset="0"/>
              </a:rPr>
              <a:t>	Console.WriteLine("All my threads are done.");</a:t>
            </a:r>
          </a:p>
          <a:p>
            <a:pPr lvl="1" eaLnBrk="1" hangingPunct="1">
              <a:lnSpc>
                <a:spcPct val="80000"/>
              </a:lnSpc>
              <a:buFontTx/>
              <a:buNone/>
            </a:pPr>
            <a:r>
              <a:rPr lang="en-US" altLang="en-US" sz="1600">
                <a:latin typeface="Courier New" charset="0"/>
                <a:ea typeface="Courier New" charset="0"/>
                <a:cs typeface="Courier New" charset="0"/>
              </a:rPr>
              <a:t>}</a:t>
            </a:r>
          </a:p>
          <a:p>
            <a:pPr lvl="1" eaLnBrk="1" hangingPunct="1">
              <a:lnSpc>
                <a:spcPct val="80000"/>
              </a:lnSpc>
              <a:buFontTx/>
              <a:buNone/>
            </a:pPr>
            <a:r>
              <a:rPr lang="en-US" altLang="en-US" sz="1600">
                <a:latin typeface="Courier New" charset="0"/>
                <a:ea typeface="Courier New" charset="0"/>
                <a:cs typeface="Courier New" charset="0"/>
              </a:rPr>
              <a:t>void Decrementer( )</a:t>
            </a:r>
          </a:p>
          <a:p>
            <a:pPr lvl="1" eaLnBrk="1" hangingPunct="1">
              <a:lnSpc>
                <a:spcPct val="80000"/>
              </a:lnSpc>
              <a:buFontTx/>
              <a:buNone/>
            </a:pPr>
            <a:r>
              <a:rPr lang="en-US" altLang="en-US" sz="1600">
                <a:latin typeface="Courier New" charset="0"/>
                <a:ea typeface="Courier New" charset="0"/>
                <a:cs typeface="Courier New" charset="0"/>
              </a:rPr>
              <a:t>{</a:t>
            </a:r>
          </a:p>
          <a:p>
            <a:pPr lvl="1"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66FF"/>
                </a:solidFill>
                <a:latin typeface="Courier New" charset="0"/>
                <a:ea typeface="Courier New" charset="0"/>
                <a:cs typeface="Courier New" charset="0"/>
              </a:rPr>
              <a:t>try</a:t>
            </a:r>
          </a:p>
          <a:p>
            <a:pPr lvl="1" eaLnBrk="1" hangingPunct="1">
              <a:lnSpc>
                <a:spcPct val="80000"/>
              </a:lnSpc>
              <a:buFontTx/>
              <a:buNone/>
            </a:pPr>
            <a:r>
              <a:rPr lang="en-US" altLang="en-US" sz="1600">
                <a:latin typeface="Courier New" charset="0"/>
                <a:ea typeface="Courier New" charset="0"/>
                <a:cs typeface="Courier New" charset="0"/>
              </a:rPr>
              <a:t>	{</a:t>
            </a:r>
          </a:p>
          <a:p>
            <a:pPr lvl="1"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B050"/>
                </a:solidFill>
                <a:latin typeface="Courier New" charset="0"/>
                <a:ea typeface="Courier New" charset="0"/>
                <a:cs typeface="Courier New" charset="0"/>
              </a:rPr>
              <a:t>// synchronize this area of code</a:t>
            </a:r>
          </a:p>
          <a:p>
            <a:pPr lvl="1" eaLnBrk="1" hangingPunct="1">
              <a:lnSpc>
                <a:spcPct val="80000"/>
              </a:lnSpc>
              <a:buFontTx/>
              <a:buNone/>
            </a:pPr>
            <a:r>
              <a:rPr lang="en-US" altLang="en-US" sz="1600">
                <a:latin typeface="Courier New" charset="0"/>
                <a:ea typeface="Courier New" charset="0"/>
                <a:cs typeface="Courier New" charset="0"/>
              </a:rPr>
              <a:t>		Monitor.Enter(this);</a:t>
            </a:r>
          </a:p>
          <a:p>
            <a:pPr lvl="1" eaLnBrk="1" hangingPunct="1">
              <a:lnSpc>
                <a:spcPct val="80000"/>
              </a:lnSpc>
              <a:buFontTx/>
              <a:buNone/>
            </a:pPr>
            <a:r>
              <a:rPr lang="en-US" altLang="en-US" sz="1600">
                <a:latin typeface="Courier New" charset="0"/>
                <a:ea typeface="Courier New" charset="0"/>
                <a:cs typeface="Courier New" charset="0"/>
              </a:rPr>
              <a:t>		// if counter is not yet 10</a:t>
            </a:r>
            <a:r>
              <a:rPr lang="vi-VN" altLang="en-US" sz="1600">
                <a:latin typeface="Courier New" charset="0"/>
                <a:ea typeface="Courier New" charset="0"/>
                <a:cs typeface="Courier New" charset="0"/>
              </a:rPr>
              <a:t> </a:t>
            </a:r>
            <a:r>
              <a:rPr lang="en-US" altLang="en-US" sz="1600">
                <a:latin typeface="Courier New" charset="0"/>
                <a:ea typeface="Courier New" charset="0"/>
                <a:cs typeface="Courier New" charset="0"/>
              </a:rPr>
              <a:t> then free the monitor to other </a:t>
            </a:r>
          </a:p>
          <a:p>
            <a:pPr lvl="1" eaLnBrk="1" hangingPunct="1">
              <a:lnSpc>
                <a:spcPct val="80000"/>
              </a:lnSpc>
              <a:buFontTx/>
              <a:buNone/>
            </a:pPr>
            <a:r>
              <a:rPr lang="en-US" altLang="en-US" sz="1600">
                <a:latin typeface="Courier New" charset="0"/>
                <a:ea typeface="Courier New" charset="0"/>
                <a:cs typeface="Courier New" charset="0"/>
              </a:rPr>
              <a:t>		// waiting</a:t>
            </a:r>
            <a:r>
              <a:rPr lang="vi-VN" altLang="en-US" sz="1600">
                <a:latin typeface="Courier New" charset="0"/>
                <a:ea typeface="Courier New" charset="0"/>
                <a:cs typeface="Courier New" charset="0"/>
              </a:rPr>
              <a:t> </a:t>
            </a:r>
            <a:r>
              <a:rPr lang="en-US" altLang="en-US" sz="1600">
                <a:latin typeface="Courier New" charset="0"/>
                <a:ea typeface="Courier New" charset="0"/>
                <a:cs typeface="Courier New" charset="0"/>
              </a:rPr>
              <a:t> threads, but wait in line for your turn</a:t>
            </a:r>
          </a:p>
          <a:p>
            <a:pPr lvl="1"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66FF"/>
                </a:solidFill>
                <a:latin typeface="Courier New" charset="0"/>
                <a:ea typeface="Courier New" charset="0"/>
                <a:cs typeface="Courier New" charset="0"/>
              </a:rPr>
              <a:t>if</a:t>
            </a:r>
            <a:r>
              <a:rPr lang="en-US" altLang="en-US" sz="1600">
                <a:latin typeface="Courier New" charset="0"/>
                <a:ea typeface="Courier New" charset="0"/>
                <a:cs typeface="Courier New" charset="0"/>
              </a:rPr>
              <a:t> (counter &lt; 10)</a:t>
            </a:r>
          </a:p>
          <a:p>
            <a:pPr lvl="1" eaLnBrk="1" hangingPunct="1">
              <a:lnSpc>
                <a:spcPct val="80000"/>
              </a:lnSpc>
              <a:buFontTx/>
              <a:buNone/>
            </a:pPr>
            <a:r>
              <a:rPr lang="en-US" altLang="en-US" sz="1600">
                <a:latin typeface="Courier New" charset="0"/>
                <a:ea typeface="Courier New" charset="0"/>
                <a:cs typeface="Courier New" charset="0"/>
              </a:rPr>
              <a:t>		{</a:t>
            </a:r>
          </a:p>
          <a:p>
            <a:pPr lvl="1" eaLnBrk="1" hangingPunct="1">
              <a:lnSpc>
                <a:spcPct val="80000"/>
              </a:lnSpc>
              <a:buFontTx/>
              <a:buNone/>
            </a:pPr>
            <a:r>
              <a:rPr lang="en-US" altLang="en-US" sz="1600">
                <a:latin typeface="Courier New" charset="0"/>
                <a:ea typeface="Courier New" charset="0"/>
                <a:cs typeface="Courier New" charset="0"/>
              </a:rPr>
              <a:t>		    Console.WriteLine("[{0}] In Decrementer. Counter: 		    {1}. GottaWait!",</a:t>
            </a:r>
            <a:r>
              <a:rPr lang="vi-VN" altLang="en-US" sz="1600">
                <a:latin typeface="Courier New" charset="0"/>
                <a:ea typeface="Courier New" charset="0"/>
                <a:cs typeface="Courier New" charset="0"/>
              </a:rPr>
              <a:t> </a:t>
            </a:r>
            <a:r>
              <a:rPr lang="en-US" altLang="en-US" sz="1600">
                <a:latin typeface="Courier New" charset="0"/>
                <a:ea typeface="Courier New" charset="0"/>
                <a:cs typeface="Courier New" charset="0"/>
              </a:rPr>
              <a:t>Thread.CurrentThread.Name, counter);</a:t>
            </a:r>
          </a:p>
          <a:p>
            <a:pPr lvl="1" eaLnBrk="1" hangingPunct="1">
              <a:lnSpc>
                <a:spcPct val="80000"/>
              </a:lnSpc>
              <a:buFontTx/>
              <a:buNone/>
            </a:pPr>
            <a:r>
              <a:rPr lang="en-US" altLang="en-US" sz="1600">
                <a:latin typeface="Courier New" charset="0"/>
                <a:ea typeface="Courier New" charset="0"/>
                <a:cs typeface="Courier New" charset="0"/>
              </a:rPr>
              <a:t>		    Monitor.Wait(</a:t>
            </a:r>
            <a:r>
              <a:rPr lang="en-US" altLang="en-US" sz="1600">
                <a:solidFill>
                  <a:srgbClr val="0066FF"/>
                </a:solidFill>
                <a:latin typeface="Courier New" charset="0"/>
                <a:ea typeface="Courier New" charset="0"/>
                <a:cs typeface="Courier New" charset="0"/>
              </a:rPr>
              <a:t>this</a:t>
            </a:r>
            <a:r>
              <a:rPr lang="en-US" altLang="en-US" sz="1600">
                <a:latin typeface="Courier New" charset="0"/>
                <a:ea typeface="Courier New" charset="0"/>
                <a:cs typeface="Courier New" charset="0"/>
              </a:rPr>
              <a:t>);</a:t>
            </a:r>
          </a:p>
          <a:p>
            <a:pPr lvl="1" eaLnBrk="1" hangingPunct="1">
              <a:lnSpc>
                <a:spcPct val="80000"/>
              </a:lnSpc>
              <a:buFontTx/>
              <a:buNone/>
            </a:pPr>
            <a:r>
              <a:rPr lang="en-US" altLang="en-US" sz="1600">
                <a:latin typeface="Courier New" charset="0"/>
                <a:ea typeface="Courier New" charset="0"/>
                <a:cs typeface="Courier New" charset="0"/>
              </a:rPr>
              <a:t>	 }</a:t>
            </a:r>
          </a:p>
        </p:txBody>
      </p:sp>
      <p:sp>
        <p:nvSpPr>
          <p:cNvPr id="593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C737FEE4-9703-5C46-B248-DBE659CE522F}" type="slidenum">
              <a:rPr lang="en-US" altLang="en-US" sz="1200">
                <a:solidFill>
                  <a:srgbClr val="898989"/>
                </a:solidFill>
              </a:rPr>
              <a:pPr>
                <a:spcBef>
                  <a:spcPct val="0"/>
                </a:spcBef>
                <a:buFontTx/>
                <a:buNone/>
              </a:pPr>
              <a:t>50</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Monito</a:t>
            </a:r>
            <a:r>
              <a:rPr lang="vi-VN" altLang="en-US" b="1">
                <a:latin typeface="Times New Roman" charset="0"/>
                <a:cs typeface="Times New Roman" charset="0"/>
              </a:rPr>
              <a:t>r</a:t>
            </a:r>
            <a:endParaRPr lang="en-US" altLang="en-US" b="1">
              <a:latin typeface="Times New Roman" charset="0"/>
              <a:cs typeface="Times New Roman" charset="0"/>
            </a:endParaRPr>
          </a:p>
        </p:txBody>
      </p:sp>
      <p:sp>
        <p:nvSpPr>
          <p:cNvPr id="60419" name="Rectangle 3"/>
          <p:cNvSpPr>
            <a:spLocks noGrp="1" noChangeArrowheads="1"/>
          </p:cNvSpPr>
          <p:nvPr>
            <p:ph idx="1"/>
          </p:nvPr>
        </p:nvSpPr>
        <p:spPr>
          <a:xfrm>
            <a:off x="304800" y="1600200"/>
            <a:ext cx="8382000" cy="4800600"/>
          </a:xfrm>
        </p:spPr>
        <p:txBody>
          <a:bodyPr/>
          <a:lstStyle/>
          <a:p>
            <a:pPr lvl="2"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66FF"/>
                </a:solidFill>
                <a:latin typeface="Courier New" charset="0"/>
                <a:ea typeface="Courier New" charset="0"/>
                <a:cs typeface="Courier New" charset="0"/>
              </a:rPr>
              <a:t>while</a:t>
            </a:r>
            <a:r>
              <a:rPr lang="en-US" altLang="en-US" sz="1600">
                <a:latin typeface="Courier New" charset="0"/>
                <a:ea typeface="Courier New" charset="0"/>
                <a:cs typeface="Courier New" charset="0"/>
              </a:rPr>
              <a:t> (counter &gt;0)</a:t>
            </a:r>
          </a:p>
          <a:p>
            <a:pPr lvl="2" eaLnBrk="1" hangingPunct="1">
              <a:lnSpc>
                <a:spcPct val="80000"/>
              </a:lnSpc>
              <a:buFontTx/>
              <a:buNone/>
            </a:pPr>
            <a:r>
              <a:rPr lang="en-US" altLang="en-US" sz="1600">
                <a:latin typeface="Courier New" charset="0"/>
                <a:ea typeface="Courier New" charset="0"/>
                <a:cs typeface="Courier New" charset="0"/>
              </a:rPr>
              <a:t>	{</a:t>
            </a:r>
          </a:p>
          <a:p>
            <a:pPr lvl="2"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66FF"/>
                </a:solidFill>
                <a:latin typeface="Courier New" charset="0"/>
                <a:ea typeface="Courier New" charset="0"/>
                <a:cs typeface="Courier New" charset="0"/>
              </a:rPr>
              <a:t>long</a:t>
            </a:r>
            <a:r>
              <a:rPr lang="en-US" altLang="en-US" sz="1600">
                <a:latin typeface="Courier New" charset="0"/>
                <a:ea typeface="Courier New" charset="0"/>
                <a:cs typeface="Courier New" charset="0"/>
              </a:rPr>
              <a:t> temp = counter;</a:t>
            </a:r>
          </a:p>
          <a:p>
            <a:pPr lvl="2" eaLnBrk="1" hangingPunct="1">
              <a:lnSpc>
                <a:spcPct val="80000"/>
              </a:lnSpc>
              <a:buFontTx/>
              <a:buNone/>
            </a:pPr>
            <a:r>
              <a:rPr lang="en-US" altLang="en-US" sz="1600">
                <a:latin typeface="Courier New" charset="0"/>
                <a:ea typeface="Courier New" charset="0"/>
                <a:cs typeface="Courier New" charset="0"/>
              </a:rPr>
              <a:t>		temp--;</a:t>
            </a:r>
          </a:p>
          <a:p>
            <a:pPr lvl="2"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66FF"/>
                </a:solidFill>
                <a:latin typeface="Courier New" charset="0"/>
                <a:ea typeface="Courier New" charset="0"/>
                <a:cs typeface="Courier New" charset="0"/>
              </a:rPr>
              <a:t>Thread</a:t>
            </a:r>
            <a:r>
              <a:rPr lang="en-US" altLang="en-US" sz="1600">
                <a:latin typeface="Courier New" charset="0"/>
                <a:ea typeface="Courier New" charset="0"/>
                <a:cs typeface="Courier New" charset="0"/>
              </a:rPr>
              <a:t>.Sleep(1);</a:t>
            </a:r>
          </a:p>
          <a:p>
            <a:pPr lvl="2" eaLnBrk="1" hangingPunct="1">
              <a:lnSpc>
                <a:spcPct val="80000"/>
              </a:lnSpc>
              <a:buFontTx/>
              <a:buNone/>
            </a:pPr>
            <a:r>
              <a:rPr lang="en-US" altLang="en-US" sz="1600">
                <a:latin typeface="Courier New" charset="0"/>
                <a:ea typeface="Courier New" charset="0"/>
                <a:cs typeface="Courier New" charset="0"/>
              </a:rPr>
              <a:t>		counter = temp;</a:t>
            </a:r>
          </a:p>
          <a:p>
            <a:pPr lvl="2" eaLnBrk="1" hangingPunct="1">
              <a:lnSpc>
                <a:spcPct val="80000"/>
              </a:lnSpc>
              <a:buFontTx/>
              <a:buNone/>
            </a:pPr>
            <a:r>
              <a:rPr lang="en-US" altLang="en-US" sz="1600">
                <a:latin typeface="Courier New" charset="0"/>
                <a:ea typeface="Courier New" charset="0"/>
                <a:cs typeface="Courier New" charset="0"/>
              </a:rPr>
              <a:t>		Console.WriteLine("[{0}] In Decrementer. Counter: 	{1}.",</a:t>
            </a:r>
            <a:r>
              <a:rPr lang="vi-VN" altLang="en-US" sz="1600">
                <a:latin typeface="Courier New" charset="0"/>
                <a:ea typeface="Courier New" charset="0"/>
                <a:cs typeface="Courier New" charset="0"/>
              </a:rPr>
              <a:t> </a:t>
            </a:r>
            <a:r>
              <a:rPr lang="en-US" altLang="en-US" sz="1600">
                <a:latin typeface="Courier New" charset="0"/>
                <a:ea typeface="Courier New" charset="0"/>
                <a:cs typeface="Courier New" charset="0"/>
              </a:rPr>
              <a:t>Thread.CurrentThread.Name, counter);</a:t>
            </a:r>
          </a:p>
          <a:p>
            <a:pPr lvl="2" eaLnBrk="1" hangingPunct="1">
              <a:lnSpc>
                <a:spcPct val="80000"/>
              </a:lnSpc>
              <a:buFontTx/>
              <a:buNone/>
            </a:pPr>
            <a:r>
              <a:rPr lang="en-US" altLang="en-US" sz="1600">
                <a:latin typeface="Courier New" charset="0"/>
                <a:ea typeface="Courier New" charset="0"/>
                <a:cs typeface="Courier New" charset="0"/>
              </a:rPr>
              <a:t>	}</a:t>
            </a:r>
          </a:p>
          <a:p>
            <a:pPr lvl="1" eaLnBrk="1" hangingPunct="1">
              <a:lnSpc>
                <a:spcPct val="80000"/>
              </a:lnSpc>
              <a:buFontTx/>
              <a:buNone/>
            </a:pPr>
            <a:r>
              <a:rPr lang="en-US" altLang="en-US" sz="2000">
                <a:latin typeface="Courier New" charset="0"/>
                <a:ea typeface="Courier New" charset="0"/>
                <a:cs typeface="Courier New" charset="0"/>
              </a:rPr>
              <a:t>		}</a:t>
            </a:r>
          </a:p>
          <a:p>
            <a:pPr lvl="2" eaLnBrk="1" hangingPunct="1">
              <a:lnSpc>
                <a:spcPct val="80000"/>
              </a:lnSpc>
              <a:buFontTx/>
              <a:buNone/>
            </a:pPr>
            <a:r>
              <a:rPr lang="en-US" altLang="en-US" sz="1600">
                <a:solidFill>
                  <a:srgbClr val="0066FF"/>
                </a:solidFill>
                <a:latin typeface="Courier New" charset="0"/>
                <a:ea typeface="Courier New" charset="0"/>
                <a:cs typeface="Courier New" charset="0"/>
              </a:rPr>
              <a:t>finally</a:t>
            </a:r>
          </a:p>
          <a:p>
            <a:pPr lvl="2" eaLnBrk="1" hangingPunct="1">
              <a:lnSpc>
                <a:spcPct val="80000"/>
              </a:lnSpc>
              <a:buFontTx/>
              <a:buNone/>
            </a:pPr>
            <a:r>
              <a:rPr lang="en-US" altLang="en-US" sz="1600">
                <a:latin typeface="Courier New" charset="0"/>
                <a:ea typeface="Courier New" charset="0"/>
                <a:cs typeface="Courier New" charset="0"/>
              </a:rPr>
              <a:t>{</a:t>
            </a:r>
          </a:p>
          <a:p>
            <a:pPr lvl="2" eaLnBrk="1" hangingPunct="1">
              <a:lnSpc>
                <a:spcPct val="80000"/>
              </a:lnSpc>
              <a:buFontTx/>
              <a:buNone/>
            </a:pPr>
            <a:r>
              <a:rPr lang="en-US" altLang="en-US" sz="1600">
                <a:latin typeface="Courier New" charset="0"/>
                <a:ea typeface="Courier New" charset="0"/>
                <a:cs typeface="Courier New" charset="0"/>
              </a:rPr>
              <a:t>	Monitor.Exit(this);</a:t>
            </a:r>
          </a:p>
          <a:p>
            <a:pPr lvl="2" eaLnBrk="1" hangingPunct="1">
              <a:lnSpc>
                <a:spcPct val="80000"/>
              </a:lnSpc>
              <a:buFontTx/>
              <a:buNone/>
            </a:pPr>
            <a:r>
              <a:rPr lang="en-US" altLang="en-US" sz="1600">
                <a:latin typeface="Courier New" charset="0"/>
                <a:ea typeface="Courier New" charset="0"/>
                <a:cs typeface="Courier New" charset="0"/>
              </a:rPr>
              <a:t>}</a:t>
            </a:r>
          </a:p>
          <a:p>
            <a:pPr lvl="1" eaLnBrk="1" hangingPunct="1">
              <a:lnSpc>
                <a:spcPct val="80000"/>
              </a:lnSpc>
              <a:buFontTx/>
              <a:buNone/>
            </a:pPr>
            <a:r>
              <a:rPr lang="en-US" altLang="en-US" sz="2000">
                <a:latin typeface="Courier New" charset="0"/>
                <a:ea typeface="Courier New" charset="0"/>
                <a:cs typeface="Courier New" charset="0"/>
              </a:rPr>
              <a:t>}</a:t>
            </a:r>
            <a:endParaRPr lang="vi-VN" altLang="en-US" sz="2000">
              <a:latin typeface="Courier New" charset="0"/>
              <a:ea typeface="Courier New" charset="0"/>
              <a:cs typeface="Courier New" charset="0"/>
            </a:endParaRPr>
          </a:p>
          <a:p>
            <a:pPr lvl="2" eaLnBrk="1" hangingPunct="1">
              <a:lnSpc>
                <a:spcPct val="80000"/>
              </a:lnSpc>
              <a:buFontTx/>
              <a:buNone/>
            </a:pPr>
            <a:endParaRPr lang="en-US" altLang="en-US" sz="1600">
              <a:latin typeface="Courier New" charset="0"/>
              <a:ea typeface="Courier New" charset="0"/>
              <a:cs typeface="Courier New" charset="0"/>
            </a:endParaRPr>
          </a:p>
        </p:txBody>
      </p:sp>
      <p:sp>
        <p:nvSpPr>
          <p:cNvPr id="604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45527A54-6911-D84C-8DED-FDD3F0D187F6}" type="slidenum">
              <a:rPr lang="en-US" altLang="en-US" sz="1200">
                <a:solidFill>
                  <a:srgbClr val="898989"/>
                </a:solidFill>
              </a:rPr>
              <a:pPr>
                <a:spcBef>
                  <a:spcPct val="0"/>
                </a:spcBef>
                <a:buFontTx/>
                <a:buNone/>
              </a:pPr>
              <a:t>51</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Monito</a:t>
            </a:r>
            <a:r>
              <a:rPr lang="vi-VN" altLang="en-US" b="1">
                <a:latin typeface="Times New Roman" charset="0"/>
                <a:cs typeface="Times New Roman" charset="0"/>
              </a:rPr>
              <a:t>r</a:t>
            </a:r>
            <a:endParaRPr lang="en-US" altLang="en-US" b="1">
              <a:latin typeface="Times New Roman" charset="0"/>
              <a:cs typeface="Times New Roman" charset="0"/>
            </a:endParaRPr>
          </a:p>
        </p:txBody>
      </p:sp>
      <p:sp>
        <p:nvSpPr>
          <p:cNvPr id="61443" name="Rectangle 3"/>
          <p:cNvSpPr>
            <a:spLocks noGrp="1" noChangeArrowheads="1"/>
          </p:cNvSpPr>
          <p:nvPr>
            <p:ph idx="1"/>
          </p:nvPr>
        </p:nvSpPr>
        <p:spPr/>
        <p:txBody>
          <a:bodyPr/>
          <a:lstStyle/>
          <a:p>
            <a:pPr lvl="1" eaLnBrk="1" hangingPunct="1">
              <a:lnSpc>
                <a:spcPct val="80000"/>
              </a:lnSpc>
              <a:buFontTx/>
              <a:buNone/>
            </a:pPr>
            <a:r>
              <a:rPr lang="en-US" altLang="en-US" sz="1600">
                <a:solidFill>
                  <a:srgbClr val="0066FF"/>
                </a:solidFill>
                <a:latin typeface="Courier New" charset="0"/>
                <a:ea typeface="Courier New" charset="0"/>
                <a:cs typeface="Courier New" charset="0"/>
              </a:rPr>
              <a:t>void</a:t>
            </a:r>
            <a:r>
              <a:rPr lang="en-US" altLang="en-US" sz="1600">
                <a:latin typeface="Courier New" charset="0"/>
                <a:ea typeface="Courier New" charset="0"/>
                <a:cs typeface="Courier New" charset="0"/>
              </a:rPr>
              <a:t> Incrementer( )</a:t>
            </a:r>
          </a:p>
          <a:p>
            <a:pPr lvl="1" eaLnBrk="1" hangingPunct="1">
              <a:lnSpc>
                <a:spcPct val="80000"/>
              </a:lnSpc>
              <a:buFontTx/>
              <a:buNone/>
            </a:pPr>
            <a:r>
              <a:rPr lang="en-US" altLang="en-US" sz="1600">
                <a:latin typeface="Courier New" charset="0"/>
                <a:ea typeface="Courier New" charset="0"/>
                <a:cs typeface="Courier New" charset="0"/>
              </a:rPr>
              <a:t>{</a:t>
            </a:r>
          </a:p>
          <a:p>
            <a:pPr lvl="1"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66FF"/>
                </a:solidFill>
                <a:latin typeface="Courier New" charset="0"/>
                <a:ea typeface="Courier New" charset="0"/>
                <a:cs typeface="Courier New" charset="0"/>
              </a:rPr>
              <a:t>try</a:t>
            </a:r>
          </a:p>
          <a:p>
            <a:pPr lvl="1" eaLnBrk="1" hangingPunct="1">
              <a:lnSpc>
                <a:spcPct val="80000"/>
              </a:lnSpc>
              <a:buFontTx/>
              <a:buNone/>
            </a:pPr>
            <a:r>
              <a:rPr lang="en-US" altLang="en-US" sz="1600">
                <a:latin typeface="Courier New" charset="0"/>
                <a:ea typeface="Courier New" charset="0"/>
                <a:cs typeface="Courier New" charset="0"/>
              </a:rPr>
              <a:t>	{</a:t>
            </a:r>
          </a:p>
          <a:p>
            <a:pPr lvl="1" eaLnBrk="1" hangingPunct="1">
              <a:lnSpc>
                <a:spcPct val="80000"/>
              </a:lnSpc>
              <a:buFontTx/>
              <a:buNone/>
            </a:pPr>
            <a:r>
              <a:rPr lang="en-US" altLang="en-US" sz="1600">
                <a:latin typeface="Courier New" charset="0"/>
                <a:ea typeface="Courier New" charset="0"/>
                <a:cs typeface="Courier New" charset="0"/>
              </a:rPr>
              <a:t>		Monitor.Enter(this);</a:t>
            </a:r>
          </a:p>
          <a:p>
            <a:pPr lvl="1"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66FF"/>
                </a:solidFill>
                <a:latin typeface="Courier New" charset="0"/>
                <a:ea typeface="Courier New" charset="0"/>
                <a:cs typeface="Courier New" charset="0"/>
              </a:rPr>
              <a:t>while</a:t>
            </a:r>
            <a:r>
              <a:rPr lang="en-US" altLang="en-US" sz="1600">
                <a:latin typeface="Courier New" charset="0"/>
                <a:ea typeface="Courier New" charset="0"/>
                <a:cs typeface="Courier New" charset="0"/>
              </a:rPr>
              <a:t> (counter &lt; 10)</a:t>
            </a:r>
          </a:p>
          <a:p>
            <a:pPr lvl="1" eaLnBrk="1" hangingPunct="1">
              <a:lnSpc>
                <a:spcPct val="80000"/>
              </a:lnSpc>
              <a:buFontTx/>
              <a:buNone/>
            </a:pPr>
            <a:r>
              <a:rPr lang="en-US" altLang="en-US" sz="1600">
                <a:latin typeface="Courier New" charset="0"/>
                <a:ea typeface="Courier New" charset="0"/>
                <a:cs typeface="Courier New" charset="0"/>
              </a:rPr>
              <a:t>		{</a:t>
            </a:r>
          </a:p>
          <a:p>
            <a:pPr lvl="1"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66FF"/>
                </a:solidFill>
                <a:latin typeface="Courier New" charset="0"/>
                <a:ea typeface="Courier New" charset="0"/>
                <a:cs typeface="Courier New" charset="0"/>
              </a:rPr>
              <a:t>long</a:t>
            </a:r>
            <a:r>
              <a:rPr lang="en-US" altLang="en-US" sz="1600">
                <a:latin typeface="Courier New" charset="0"/>
                <a:ea typeface="Courier New" charset="0"/>
                <a:cs typeface="Courier New" charset="0"/>
              </a:rPr>
              <a:t> temp = counter;</a:t>
            </a:r>
          </a:p>
          <a:p>
            <a:pPr lvl="1" eaLnBrk="1" hangingPunct="1">
              <a:lnSpc>
                <a:spcPct val="80000"/>
              </a:lnSpc>
              <a:buFontTx/>
              <a:buNone/>
            </a:pPr>
            <a:r>
              <a:rPr lang="en-US" altLang="en-US" sz="1600">
                <a:latin typeface="Courier New" charset="0"/>
                <a:ea typeface="Courier New" charset="0"/>
                <a:cs typeface="Courier New" charset="0"/>
              </a:rPr>
              <a:t>			temp++;</a:t>
            </a:r>
          </a:p>
          <a:p>
            <a:pPr lvl="1" eaLnBrk="1" hangingPunct="1">
              <a:lnSpc>
                <a:spcPct val="80000"/>
              </a:lnSpc>
              <a:buFontTx/>
              <a:buNone/>
            </a:pPr>
            <a:r>
              <a:rPr lang="en-US" altLang="en-US" sz="1600">
                <a:latin typeface="Courier New" charset="0"/>
                <a:ea typeface="Courier New" charset="0"/>
                <a:cs typeface="Courier New" charset="0"/>
              </a:rPr>
              <a:t>			</a:t>
            </a:r>
            <a:r>
              <a:rPr lang="en-US" altLang="en-US" sz="1600">
                <a:solidFill>
                  <a:srgbClr val="0066FF"/>
                </a:solidFill>
                <a:latin typeface="Courier New" charset="0"/>
                <a:ea typeface="Courier New" charset="0"/>
                <a:cs typeface="Courier New" charset="0"/>
              </a:rPr>
              <a:t>Thread</a:t>
            </a:r>
            <a:r>
              <a:rPr lang="en-US" altLang="en-US" sz="1600">
                <a:latin typeface="Courier New" charset="0"/>
                <a:ea typeface="Courier New" charset="0"/>
                <a:cs typeface="Courier New" charset="0"/>
              </a:rPr>
              <a:t>.Sleep(1);</a:t>
            </a:r>
          </a:p>
          <a:p>
            <a:pPr lvl="1" eaLnBrk="1" hangingPunct="1">
              <a:lnSpc>
                <a:spcPct val="80000"/>
              </a:lnSpc>
              <a:buFontTx/>
              <a:buNone/>
            </a:pPr>
            <a:r>
              <a:rPr lang="en-US" altLang="en-US" sz="1600">
                <a:latin typeface="Courier New" charset="0"/>
                <a:ea typeface="Courier New" charset="0"/>
                <a:cs typeface="Courier New" charset="0"/>
              </a:rPr>
              <a:t>			counter = temp;</a:t>
            </a:r>
          </a:p>
          <a:p>
            <a:pPr lvl="1" eaLnBrk="1" hangingPunct="1">
              <a:lnSpc>
                <a:spcPct val="80000"/>
              </a:lnSpc>
              <a:buFontTx/>
              <a:buNone/>
            </a:pPr>
            <a:r>
              <a:rPr lang="en-US" altLang="en-US" sz="1600">
                <a:latin typeface="Courier New" charset="0"/>
                <a:ea typeface="Courier New" charset="0"/>
                <a:cs typeface="Courier New" charset="0"/>
              </a:rPr>
              <a:t>			Console.WriteLine("[{0}] In Incrementer. Counter: 		{1}",Thread.CurrentThread.Name, counter);</a:t>
            </a:r>
          </a:p>
          <a:p>
            <a:pPr lvl="1" eaLnBrk="1" hangingPunct="1">
              <a:lnSpc>
                <a:spcPct val="80000"/>
              </a:lnSpc>
              <a:buFontTx/>
              <a:buNone/>
            </a:pPr>
            <a:r>
              <a:rPr lang="en-US" altLang="en-US" sz="1600">
                <a:latin typeface="Courier New" charset="0"/>
                <a:ea typeface="Courier New" charset="0"/>
                <a:cs typeface="Courier New" charset="0"/>
              </a:rPr>
              <a:t>		}</a:t>
            </a:r>
          </a:p>
          <a:p>
            <a:pPr lvl="1" eaLnBrk="1" hangingPunct="1">
              <a:lnSpc>
                <a:spcPct val="80000"/>
              </a:lnSpc>
              <a:buFontTx/>
              <a:buNone/>
            </a:pPr>
            <a:endParaRPr lang="en-US" altLang="en-US" sz="1600">
              <a:latin typeface="Courier New" charset="0"/>
              <a:ea typeface="Courier New" charset="0"/>
              <a:cs typeface="Courier New" charset="0"/>
            </a:endParaRPr>
          </a:p>
        </p:txBody>
      </p:sp>
      <p:sp>
        <p:nvSpPr>
          <p:cNvPr id="614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F1DE4B90-27F8-E940-8FDD-FF8F98D2F38B}" type="slidenum">
              <a:rPr lang="en-US" altLang="en-US" sz="1200">
                <a:solidFill>
                  <a:srgbClr val="898989"/>
                </a:solidFill>
              </a:rPr>
              <a:pPr>
                <a:spcBef>
                  <a:spcPct val="0"/>
                </a:spcBef>
                <a:buFontTx/>
                <a:buNone/>
              </a:pPr>
              <a:t>52</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Monito</a:t>
            </a:r>
            <a:r>
              <a:rPr lang="vi-VN" altLang="en-US" b="1">
                <a:latin typeface="Times New Roman" charset="0"/>
                <a:cs typeface="Times New Roman" charset="0"/>
              </a:rPr>
              <a:t>r</a:t>
            </a:r>
            <a:endParaRPr lang="en-US" altLang="en-US" b="1">
              <a:latin typeface="Times New Roman" charset="0"/>
              <a:cs typeface="Times New Roman" charset="0"/>
            </a:endParaRPr>
          </a:p>
        </p:txBody>
      </p:sp>
      <p:sp>
        <p:nvSpPr>
          <p:cNvPr id="62467" name="Rectangle 3"/>
          <p:cNvSpPr>
            <a:spLocks noGrp="1" noChangeArrowheads="1"/>
          </p:cNvSpPr>
          <p:nvPr>
            <p:ph idx="1"/>
          </p:nvPr>
        </p:nvSpPr>
        <p:spPr/>
        <p:txBody>
          <a:bodyPr/>
          <a:lstStyle/>
          <a:p>
            <a:pPr lvl="3" eaLnBrk="1" hangingPunct="1">
              <a:lnSpc>
                <a:spcPct val="80000"/>
              </a:lnSpc>
              <a:buFontTx/>
              <a:buNone/>
            </a:pPr>
            <a:r>
              <a:rPr lang="en-US" altLang="en-US" sz="1600">
                <a:solidFill>
                  <a:srgbClr val="00B050"/>
                </a:solidFill>
                <a:latin typeface="Courier New" charset="0"/>
                <a:ea typeface="Courier New" charset="0"/>
                <a:cs typeface="Courier New" charset="0"/>
              </a:rPr>
              <a:t>// I'm done incrementing for now, let another</a:t>
            </a:r>
          </a:p>
          <a:p>
            <a:pPr lvl="3" eaLnBrk="1" hangingPunct="1">
              <a:lnSpc>
                <a:spcPct val="80000"/>
              </a:lnSpc>
              <a:buFontTx/>
              <a:buNone/>
            </a:pPr>
            <a:r>
              <a:rPr lang="en-US" altLang="en-US" sz="1600">
                <a:solidFill>
                  <a:srgbClr val="00B050"/>
                </a:solidFill>
                <a:latin typeface="Courier New" charset="0"/>
                <a:ea typeface="Courier New" charset="0"/>
                <a:cs typeface="Courier New" charset="0"/>
              </a:rPr>
              <a:t>// thread have the Monitor</a:t>
            </a:r>
          </a:p>
          <a:p>
            <a:pPr lvl="3" eaLnBrk="1" hangingPunct="1">
              <a:lnSpc>
                <a:spcPct val="80000"/>
              </a:lnSpc>
              <a:buFontTx/>
              <a:buNone/>
            </a:pPr>
            <a:r>
              <a:rPr lang="en-US" altLang="en-US" sz="1600">
                <a:latin typeface="Courier New" charset="0"/>
                <a:ea typeface="Courier New" charset="0"/>
                <a:cs typeface="Courier New" charset="0"/>
              </a:rPr>
              <a:t>Monitor.Pulse(</a:t>
            </a:r>
            <a:r>
              <a:rPr lang="en-US" altLang="en-US" sz="1600">
                <a:solidFill>
                  <a:srgbClr val="0066FF"/>
                </a:solidFill>
                <a:latin typeface="Courier New" charset="0"/>
                <a:ea typeface="Courier New" charset="0"/>
                <a:cs typeface="Courier New" charset="0"/>
              </a:rPr>
              <a:t>this</a:t>
            </a:r>
            <a:r>
              <a:rPr lang="en-US" altLang="en-US" sz="1600">
                <a:latin typeface="Courier New" charset="0"/>
                <a:ea typeface="Courier New" charset="0"/>
                <a:cs typeface="Courier New" charset="0"/>
              </a:rPr>
              <a:t>);</a:t>
            </a:r>
          </a:p>
          <a:p>
            <a:pPr lvl="2" eaLnBrk="1" hangingPunct="1">
              <a:lnSpc>
                <a:spcPct val="80000"/>
              </a:lnSpc>
              <a:buFontTx/>
              <a:buNone/>
            </a:pPr>
            <a:r>
              <a:rPr lang="en-US" altLang="en-US" sz="1600">
                <a:latin typeface="Courier New" charset="0"/>
                <a:ea typeface="Courier New" charset="0"/>
                <a:cs typeface="Courier New" charset="0"/>
              </a:rPr>
              <a:t>}</a:t>
            </a:r>
          </a:p>
          <a:p>
            <a:pPr lvl="2" eaLnBrk="1" hangingPunct="1">
              <a:lnSpc>
                <a:spcPct val="80000"/>
              </a:lnSpc>
              <a:buFontTx/>
              <a:buNone/>
            </a:pPr>
            <a:r>
              <a:rPr lang="en-US" altLang="en-US" sz="1600">
                <a:solidFill>
                  <a:srgbClr val="0066FF"/>
                </a:solidFill>
                <a:latin typeface="Courier New" charset="0"/>
                <a:ea typeface="Courier New" charset="0"/>
                <a:cs typeface="Courier New" charset="0"/>
              </a:rPr>
              <a:t>finally</a:t>
            </a:r>
          </a:p>
          <a:p>
            <a:pPr lvl="2" eaLnBrk="1" hangingPunct="1">
              <a:lnSpc>
                <a:spcPct val="80000"/>
              </a:lnSpc>
              <a:buFontTx/>
              <a:buNone/>
            </a:pPr>
            <a:r>
              <a:rPr lang="en-US" altLang="en-US" sz="1600">
                <a:latin typeface="Courier New" charset="0"/>
                <a:ea typeface="Courier New" charset="0"/>
                <a:cs typeface="Courier New" charset="0"/>
              </a:rPr>
              <a:t>{</a:t>
            </a:r>
          </a:p>
          <a:p>
            <a:pPr lvl="2" eaLnBrk="1" hangingPunct="1">
              <a:lnSpc>
                <a:spcPct val="80000"/>
              </a:lnSpc>
              <a:buFontTx/>
              <a:buNone/>
            </a:pPr>
            <a:r>
              <a:rPr lang="en-US" altLang="en-US" sz="1600">
                <a:latin typeface="Courier New" charset="0"/>
                <a:ea typeface="Courier New" charset="0"/>
                <a:cs typeface="Courier New" charset="0"/>
              </a:rPr>
              <a:t>	Console.WriteLine("[{0}] Exiting...", 					Thread.CurrentThread.Name);</a:t>
            </a:r>
          </a:p>
          <a:p>
            <a:pPr lvl="2" eaLnBrk="1" hangingPunct="1">
              <a:lnSpc>
                <a:spcPct val="80000"/>
              </a:lnSpc>
              <a:buFontTx/>
              <a:buNone/>
            </a:pPr>
            <a:r>
              <a:rPr lang="en-US" altLang="en-US" sz="1600">
                <a:latin typeface="Courier New" charset="0"/>
                <a:ea typeface="Courier New" charset="0"/>
                <a:cs typeface="Courier New" charset="0"/>
              </a:rPr>
              <a:t>	Monitor.Exit(</a:t>
            </a:r>
            <a:r>
              <a:rPr lang="en-US" altLang="en-US" sz="1600">
                <a:solidFill>
                  <a:srgbClr val="0066FF"/>
                </a:solidFill>
                <a:latin typeface="Courier New" charset="0"/>
                <a:ea typeface="Courier New" charset="0"/>
                <a:cs typeface="Courier New" charset="0"/>
              </a:rPr>
              <a:t>this</a:t>
            </a:r>
            <a:r>
              <a:rPr lang="en-US" altLang="en-US" sz="1600">
                <a:latin typeface="Courier New" charset="0"/>
                <a:ea typeface="Courier New" charset="0"/>
                <a:cs typeface="Courier New" charset="0"/>
              </a:rPr>
              <a:t>);</a:t>
            </a:r>
          </a:p>
          <a:p>
            <a:pPr lvl="2" eaLnBrk="1" hangingPunct="1">
              <a:lnSpc>
                <a:spcPct val="80000"/>
              </a:lnSpc>
              <a:buFontTx/>
              <a:buNone/>
            </a:pPr>
            <a:r>
              <a:rPr lang="en-US" altLang="en-US" sz="1600">
                <a:latin typeface="Courier New" charset="0"/>
                <a:ea typeface="Courier New" charset="0"/>
                <a:cs typeface="Courier New" charset="0"/>
              </a:rPr>
              <a:t>}</a:t>
            </a:r>
          </a:p>
          <a:p>
            <a:pPr eaLnBrk="1" hangingPunct="1">
              <a:lnSpc>
                <a:spcPct val="80000"/>
              </a:lnSpc>
              <a:buFontTx/>
              <a:buNone/>
            </a:pPr>
            <a:r>
              <a:rPr lang="en-US" altLang="en-US" sz="1600">
                <a:latin typeface="Courier New" charset="0"/>
                <a:ea typeface="Courier New" charset="0"/>
                <a:cs typeface="Courier New" charset="0"/>
              </a:rPr>
              <a:t>		}</a:t>
            </a:r>
          </a:p>
          <a:p>
            <a:pPr lvl="1" eaLnBrk="1" hangingPunct="1">
              <a:lnSpc>
                <a:spcPct val="80000"/>
              </a:lnSpc>
              <a:buFontTx/>
              <a:buNone/>
            </a:pPr>
            <a:r>
              <a:rPr lang="en-US" altLang="en-US" sz="1600">
                <a:solidFill>
                  <a:srgbClr val="0066FF"/>
                </a:solidFill>
                <a:latin typeface="Courier New" charset="0"/>
                <a:ea typeface="Courier New" charset="0"/>
                <a:cs typeface="Courier New" charset="0"/>
              </a:rPr>
              <a:t>private long </a:t>
            </a:r>
            <a:r>
              <a:rPr lang="en-US" altLang="en-US" sz="1600">
                <a:latin typeface="Courier New" charset="0"/>
                <a:ea typeface="Courier New" charset="0"/>
                <a:cs typeface="Courier New" charset="0"/>
              </a:rPr>
              <a:t>counter = 0;</a:t>
            </a:r>
          </a:p>
          <a:p>
            <a:pPr eaLnBrk="1" hangingPunct="1">
              <a:lnSpc>
                <a:spcPct val="80000"/>
              </a:lnSpc>
              <a:buFontTx/>
              <a:buNone/>
            </a:pPr>
            <a:r>
              <a:rPr lang="en-US" altLang="en-US" sz="1600">
                <a:latin typeface="Courier New" charset="0"/>
                <a:ea typeface="Courier New" charset="0"/>
                <a:cs typeface="Courier New" charset="0"/>
              </a:rPr>
              <a:t>	}</a:t>
            </a:r>
          </a:p>
          <a:p>
            <a:pPr eaLnBrk="1" hangingPunct="1">
              <a:lnSpc>
                <a:spcPct val="80000"/>
              </a:lnSpc>
              <a:buFontTx/>
              <a:buNone/>
            </a:pPr>
            <a:r>
              <a:rPr lang="en-US" altLang="en-US" sz="1600">
                <a:latin typeface="Courier New" charset="0"/>
                <a:ea typeface="Courier New" charset="0"/>
                <a:cs typeface="Courier New" charset="0"/>
              </a:rPr>
              <a:t>}</a:t>
            </a:r>
          </a:p>
        </p:txBody>
      </p:sp>
      <p:sp>
        <p:nvSpPr>
          <p:cNvPr id="624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1255225D-8258-F547-B3A9-F3FFE0B84A68}" type="slidenum">
              <a:rPr lang="en-US" altLang="en-US" sz="1200">
                <a:solidFill>
                  <a:srgbClr val="898989"/>
                </a:solidFill>
              </a:rPr>
              <a:pPr>
                <a:spcBef>
                  <a:spcPct val="0"/>
                </a:spcBef>
                <a:buFontTx/>
                <a:buNone/>
              </a:pPr>
              <a:t>53</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Monito</a:t>
            </a:r>
            <a:r>
              <a:rPr lang="vi-VN" altLang="en-US" b="1">
                <a:latin typeface="Times New Roman" charset="0"/>
                <a:cs typeface="Times New Roman" charset="0"/>
              </a:rPr>
              <a:t>r</a:t>
            </a:r>
            <a:endParaRPr lang="en-US" altLang="en-US" b="1">
              <a:latin typeface="Times New Roman" charset="0"/>
              <a:cs typeface="Times New Roman" charset="0"/>
            </a:endParaRPr>
          </a:p>
        </p:txBody>
      </p:sp>
      <p:sp>
        <p:nvSpPr>
          <p:cNvPr id="63491" name="Rectangle 3"/>
          <p:cNvSpPr>
            <a:spLocks noGrp="1" noChangeArrowheads="1"/>
          </p:cNvSpPr>
          <p:nvPr>
            <p:ph idx="1"/>
          </p:nvPr>
        </p:nvSpPr>
        <p:spPr>
          <a:xfrm>
            <a:off x="381000" y="1295400"/>
            <a:ext cx="8229600" cy="5334000"/>
          </a:xfrm>
        </p:spPr>
        <p:txBody>
          <a:bodyPr/>
          <a:lstStyle/>
          <a:p>
            <a:pPr eaLnBrk="1" hangingPunct="1">
              <a:lnSpc>
                <a:spcPct val="80000"/>
              </a:lnSpc>
              <a:buFontTx/>
              <a:buNone/>
            </a:pPr>
            <a:r>
              <a:rPr lang="en-US" altLang="en-US" sz="1200">
                <a:latin typeface="Times New Roman" charset="0"/>
                <a:cs typeface="Times New Roman" charset="0"/>
              </a:rPr>
              <a:t>Kết quả:</a:t>
            </a:r>
          </a:p>
          <a:p>
            <a:pPr eaLnBrk="1" hangingPunct="1">
              <a:lnSpc>
                <a:spcPct val="80000"/>
              </a:lnSpc>
              <a:buFontTx/>
              <a:buNone/>
            </a:pPr>
            <a:r>
              <a:rPr lang="en-US" altLang="en-US" sz="1200">
                <a:latin typeface="Times New Roman" charset="0"/>
                <a:cs typeface="Times New Roman" charset="0"/>
              </a:rPr>
              <a:t>Started thread Thread1</a:t>
            </a:r>
          </a:p>
          <a:p>
            <a:pPr eaLnBrk="1" hangingPunct="1">
              <a:lnSpc>
                <a:spcPct val="80000"/>
              </a:lnSpc>
              <a:buFontTx/>
              <a:buNone/>
            </a:pPr>
            <a:r>
              <a:rPr lang="en-US" altLang="en-US" sz="1200">
                <a:latin typeface="Times New Roman" charset="0"/>
                <a:cs typeface="Times New Roman" charset="0"/>
              </a:rPr>
              <a:t>[Thread1] In Decrementer. Counter: 0. Gotta Wait!</a:t>
            </a:r>
          </a:p>
          <a:p>
            <a:pPr eaLnBrk="1" hangingPunct="1">
              <a:lnSpc>
                <a:spcPct val="80000"/>
              </a:lnSpc>
              <a:buFontTx/>
              <a:buNone/>
            </a:pPr>
            <a:r>
              <a:rPr lang="en-US" altLang="en-US" sz="1200">
                <a:latin typeface="Times New Roman" charset="0"/>
                <a:cs typeface="Times New Roman" charset="0"/>
              </a:rPr>
              <a:t>Started thread Thread2</a:t>
            </a:r>
          </a:p>
          <a:p>
            <a:pPr eaLnBrk="1" hangingPunct="1">
              <a:lnSpc>
                <a:spcPct val="80000"/>
              </a:lnSpc>
              <a:buFontTx/>
              <a:buNone/>
            </a:pPr>
            <a:r>
              <a:rPr lang="en-US" altLang="en-US" sz="1200">
                <a:latin typeface="Times New Roman" charset="0"/>
                <a:cs typeface="Times New Roman" charset="0"/>
              </a:rPr>
              <a:t>[Thread2] In Incrementer. Counter: 1</a:t>
            </a:r>
          </a:p>
          <a:p>
            <a:pPr eaLnBrk="1" hangingPunct="1">
              <a:lnSpc>
                <a:spcPct val="80000"/>
              </a:lnSpc>
              <a:buFontTx/>
              <a:buNone/>
            </a:pPr>
            <a:r>
              <a:rPr lang="en-US" altLang="en-US" sz="1200">
                <a:latin typeface="Times New Roman" charset="0"/>
                <a:cs typeface="Times New Roman" charset="0"/>
              </a:rPr>
              <a:t>[Thread2] In Incrementer. Counter: 2</a:t>
            </a:r>
          </a:p>
          <a:p>
            <a:pPr eaLnBrk="1" hangingPunct="1">
              <a:lnSpc>
                <a:spcPct val="80000"/>
              </a:lnSpc>
              <a:buFontTx/>
              <a:buNone/>
            </a:pPr>
            <a:r>
              <a:rPr lang="en-US" altLang="en-US" sz="1200">
                <a:latin typeface="Times New Roman" charset="0"/>
                <a:cs typeface="Times New Roman" charset="0"/>
              </a:rPr>
              <a:t>[Thread2] In Incrementer. Counter: 3</a:t>
            </a:r>
          </a:p>
          <a:p>
            <a:pPr eaLnBrk="1" hangingPunct="1">
              <a:lnSpc>
                <a:spcPct val="80000"/>
              </a:lnSpc>
              <a:buFontTx/>
              <a:buNone/>
            </a:pPr>
            <a:r>
              <a:rPr lang="en-US" altLang="en-US" sz="1200">
                <a:latin typeface="Times New Roman" charset="0"/>
                <a:cs typeface="Times New Roman" charset="0"/>
              </a:rPr>
              <a:t>[Thread2] In Incrementer. Counter: 4</a:t>
            </a:r>
          </a:p>
          <a:p>
            <a:pPr eaLnBrk="1" hangingPunct="1">
              <a:lnSpc>
                <a:spcPct val="80000"/>
              </a:lnSpc>
              <a:buFontTx/>
              <a:buNone/>
            </a:pPr>
            <a:r>
              <a:rPr lang="en-US" altLang="en-US" sz="1200">
                <a:latin typeface="Times New Roman" charset="0"/>
                <a:cs typeface="Times New Roman" charset="0"/>
              </a:rPr>
              <a:t>[Thread2] In Incrementer. Counter: 5</a:t>
            </a:r>
          </a:p>
          <a:p>
            <a:pPr eaLnBrk="1" hangingPunct="1">
              <a:lnSpc>
                <a:spcPct val="80000"/>
              </a:lnSpc>
              <a:buFontTx/>
              <a:buNone/>
            </a:pPr>
            <a:r>
              <a:rPr lang="en-US" altLang="en-US" sz="1200">
                <a:latin typeface="Times New Roman" charset="0"/>
                <a:cs typeface="Times New Roman" charset="0"/>
              </a:rPr>
              <a:t>[Thread2] In Incrementer. Counter: 6</a:t>
            </a:r>
          </a:p>
          <a:p>
            <a:pPr eaLnBrk="1" hangingPunct="1">
              <a:lnSpc>
                <a:spcPct val="80000"/>
              </a:lnSpc>
              <a:buFontTx/>
              <a:buNone/>
            </a:pPr>
            <a:r>
              <a:rPr lang="en-US" altLang="en-US" sz="1200">
                <a:latin typeface="Times New Roman" charset="0"/>
                <a:cs typeface="Times New Roman" charset="0"/>
              </a:rPr>
              <a:t>[Thread2] In Incrementer. Counter: 7</a:t>
            </a:r>
          </a:p>
          <a:p>
            <a:pPr eaLnBrk="1" hangingPunct="1">
              <a:lnSpc>
                <a:spcPct val="80000"/>
              </a:lnSpc>
              <a:buFontTx/>
              <a:buNone/>
            </a:pPr>
            <a:r>
              <a:rPr lang="en-US" altLang="en-US" sz="1200">
                <a:latin typeface="Times New Roman" charset="0"/>
                <a:cs typeface="Times New Roman" charset="0"/>
              </a:rPr>
              <a:t>[Thread2] In Incrementer. Counter: 8</a:t>
            </a:r>
          </a:p>
          <a:p>
            <a:pPr eaLnBrk="1" hangingPunct="1">
              <a:lnSpc>
                <a:spcPct val="80000"/>
              </a:lnSpc>
              <a:buFontTx/>
              <a:buNone/>
            </a:pPr>
            <a:r>
              <a:rPr lang="en-US" altLang="en-US" sz="1200">
                <a:latin typeface="Times New Roman" charset="0"/>
                <a:cs typeface="Times New Roman" charset="0"/>
              </a:rPr>
              <a:t>[Thread2] In Incrementer. Counter: 9</a:t>
            </a:r>
          </a:p>
          <a:p>
            <a:pPr eaLnBrk="1" hangingPunct="1">
              <a:lnSpc>
                <a:spcPct val="80000"/>
              </a:lnSpc>
              <a:buFontTx/>
              <a:buNone/>
            </a:pPr>
            <a:r>
              <a:rPr lang="en-US" altLang="en-US" sz="1200">
                <a:latin typeface="Times New Roman" charset="0"/>
                <a:cs typeface="Times New Roman" charset="0"/>
              </a:rPr>
              <a:t>[Thread2] In Incrementer. Counter: 10</a:t>
            </a:r>
          </a:p>
          <a:p>
            <a:pPr eaLnBrk="1" hangingPunct="1">
              <a:lnSpc>
                <a:spcPct val="80000"/>
              </a:lnSpc>
              <a:buFontTx/>
              <a:buNone/>
            </a:pPr>
            <a:r>
              <a:rPr lang="en-US" altLang="en-US" sz="1200">
                <a:latin typeface="Times New Roman" charset="0"/>
                <a:cs typeface="Times New Roman" charset="0"/>
              </a:rPr>
              <a:t>[Thread2] Exiting...</a:t>
            </a:r>
          </a:p>
          <a:p>
            <a:pPr eaLnBrk="1" hangingPunct="1">
              <a:lnSpc>
                <a:spcPct val="80000"/>
              </a:lnSpc>
              <a:buFontTx/>
              <a:buNone/>
            </a:pPr>
            <a:r>
              <a:rPr lang="en-US" altLang="en-US" sz="1200">
                <a:latin typeface="Times New Roman" charset="0"/>
                <a:cs typeface="Times New Roman" charset="0"/>
              </a:rPr>
              <a:t>[Thread1] In Decrementer. Counter: 9.</a:t>
            </a:r>
          </a:p>
          <a:p>
            <a:pPr eaLnBrk="1" hangingPunct="1">
              <a:lnSpc>
                <a:spcPct val="80000"/>
              </a:lnSpc>
              <a:buFontTx/>
              <a:buNone/>
            </a:pPr>
            <a:r>
              <a:rPr lang="en-US" altLang="en-US" sz="1200">
                <a:latin typeface="Times New Roman" charset="0"/>
                <a:cs typeface="Times New Roman" charset="0"/>
              </a:rPr>
              <a:t>[Thread1] In Decrementer. Counter: 8.</a:t>
            </a:r>
          </a:p>
          <a:p>
            <a:pPr eaLnBrk="1" hangingPunct="1">
              <a:lnSpc>
                <a:spcPct val="80000"/>
              </a:lnSpc>
              <a:buFontTx/>
              <a:buNone/>
            </a:pPr>
            <a:r>
              <a:rPr lang="en-US" altLang="en-US" sz="1200">
                <a:latin typeface="Times New Roman" charset="0"/>
                <a:cs typeface="Times New Roman" charset="0"/>
              </a:rPr>
              <a:t>[Thread1] In Decrementer. Counter: 7.</a:t>
            </a:r>
          </a:p>
          <a:p>
            <a:pPr eaLnBrk="1" hangingPunct="1">
              <a:lnSpc>
                <a:spcPct val="80000"/>
              </a:lnSpc>
              <a:buFontTx/>
              <a:buNone/>
            </a:pPr>
            <a:r>
              <a:rPr lang="en-US" altLang="en-US" sz="1200">
                <a:latin typeface="Times New Roman" charset="0"/>
                <a:cs typeface="Times New Roman" charset="0"/>
              </a:rPr>
              <a:t>[Thread1] In Decrementer. Counter: 6.</a:t>
            </a:r>
          </a:p>
          <a:p>
            <a:pPr eaLnBrk="1" hangingPunct="1">
              <a:lnSpc>
                <a:spcPct val="80000"/>
              </a:lnSpc>
              <a:buFontTx/>
              <a:buNone/>
            </a:pPr>
            <a:r>
              <a:rPr lang="en-US" altLang="en-US" sz="1200">
                <a:latin typeface="Times New Roman" charset="0"/>
                <a:cs typeface="Times New Roman" charset="0"/>
              </a:rPr>
              <a:t>[Thread1] In Decrementer. Counter: 5.</a:t>
            </a:r>
          </a:p>
          <a:p>
            <a:pPr eaLnBrk="1" hangingPunct="1">
              <a:lnSpc>
                <a:spcPct val="80000"/>
              </a:lnSpc>
              <a:buFontTx/>
              <a:buNone/>
            </a:pPr>
            <a:r>
              <a:rPr lang="en-US" altLang="en-US" sz="1200">
                <a:latin typeface="Times New Roman" charset="0"/>
                <a:cs typeface="Times New Roman" charset="0"/>
              </a:rPr>
              <a:t>[Thread1] In Decrementer. Counter: 4.</a:t>
            </a:r>
          </a:p>
          <a:p>
            <a:pPr eaLnBrk="1" hangingPunct="1">
              <a:lnSpc>
                <a:spcPct val="80000"/>
              </a:lnSpc>
              <a:buFontTx/>
              <a:buNone/>
            </a:pPr>
            <a:r>
              <a:rPr lang="en-US" altLang="en-US" sz="1200">
                <a:latin typeface="Times New Roman" charset="0"/>
                <a:cs typeface="Times New Roman" charset="0"/>
              </a:rPr>
              <a:t>[Thread1] In Decrementer. Counter: 3.</a:t>
            </a:r>
          </a:p>
          <a:p>
            <a:pPr eaLnBrk="1" hangingPunct="1">
              <a:lnSpc>
                <a:spcPct val="80000"/>
              </a:lnSpc>
              <a:buFontTx/>
              <a:buNone/>
            </a:pPr>
            <a:r>
              <a:rPr lang="en-US" altLang="en-US" sz="1200">
                <a:latin typeface="Times New Roman" charset="0"/>
                <a:cs typeface="Times New Roman" charset="0"/>
              </a:rPr>
              <a:t>[Thread1] In Decrementer. Counter: 2.</a:t>
            </a:r>
          </a:p>
          <a:p>
            <a:pPr eaLnBrk="1" hangingPunct="1">
              <a:lnSpc>
                <a:spcPct val="80000"/>
              </a:lnSpc>
              <a:buFontTx/>
              <a:buNone/>
            </a:pPr>
            <a:r>
              <a:rPr lang="en-US" altLang="en-US" sz="1200">
                <a:latin typeface="Times New Roman" charset="0"/>
                <a:cs typeface="Times New Roman" charset="0"/>
              </a:rPr>
              <a:t>[Thread1] In Decrementer. Counter: 1.</a:t>
            </a:r>
          </a:p>
          <a:p>
            <a:pPr eaLnBrk="1" hangingPunct="1">
              <a:lnSpc>
                <a:spcPct val="80000"/>
              </a:lnSpc>
              <a:buFontTx/>
              <a:buNone/>
            </a:pPr>
            <a:r>
              <a:rPr lang="en-US" altLang="en-US" sz="1200">
                <a:latin typeface="Times New Roman" charset="0"/>
                <a:cs typeface="Times New Roman" charset="0"/>
              </a:rPr>
              <a:t>[Thread1] In Decrementer. Counter: 0.</a:t>
            </a:r>
          </a:p>
          <a:p>
            <a:pPr eaLnBrk="1" hangingPunct="1">
              <a:lnSpc>
                <a:spcPct val="80000"/>
              </a:lnSpc>
              <a:buFontTx/>
              <a:buNone/>
            </a:pPr>
            <a:r>
              <a:rPr lang="en-US" altLang="en-US" sz="1200">
                <a:latin typeface="Times New Roman" charset="0"/>
                <a:cs typeface="Times New Roman" charset="0"/>
              </a:rPr>
              <a:t>All my threads are done.</a:t>
            </a:r>
          </a:p>
        </p:txBody>
      </p:sp>
      <p:sp>
        <p:nvSpPr>
          <p:cNvPr id="634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1625EC48-E3EE-0140-80AD-1D3C417E5009}" type="slidenum">
              <a:rPr lang="en-US" altLang="en-US" sz="1200">
                <a:solidFill>
                  <a:srgbClr val="898989"/>
                </a:solidFill>
              </a:rPr>
              <a:pPr>
                <a:spcBef>
                  <a:spcPct val="0"/>
                </a:spcBef>
                <a:buFontTx/>
                <a:buNone/>
              </a:pPr>
              <a:t>54</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Race condition và DeadLock</a:t>
            </a:r>
          </a:p>
        </p:txBody>
      </p:sp>
      <p:sp>
        <p:nvSpPr>
          <p:cNvPr id="64515" name="Rectangle 3"/>
          <p:cNvSpPr>
            <a:spLocks noGrp="1" noChangeArrowheads="1"/>
          </p:cNvSpPr>
          <p:nvPr>
            <p:ph idx="1"/>
          </p:nvPr>
        </p:nvSpPr>
        <p:spPr>
          <a:xfrm>
            <a:off x="457200" y="1447800"/>
            <a:ext cx="8229600" cy="4525963"/>
          </a:xfrm>
        </p:spPr>
        <p:txBody>
          <a:bodyPr/>
          <a:lstStyle/>
          <a:p>
            <a:pPr eaLnBrk="1" hangingPunct="1"/>
            <a:r>
              <a:rPr lang="en-US" altLang="en-US">
                <a:latin typeface="Times New Roman" charset="0"/>
                <a:cs typeface="Times New Roman" charset="0"/>
              </a:rPr>
              <a:t>Đồng bộ hóa thread khá rắc rối trong những chương trình phức tạp. Bạn cần phải</a:t>
            </a:r>
            <a:r>
              <a:rPr lang="vi-VN" altLang="en-US">
                <a:latin typeface="Times New Roman" charset="0"/>
                <a:cs typeface="Times New Roman" charset="0"/>
              </a:rPr>
              <a:t> </a:t>
            </a:r>
            <a:r>
              <a:rPr lang="en-US" altLang="en-US">
                <a:latin typeface="Times New Roman" charset="0"/>
                <a:cs typeface="Times New Roman" charset="0"/>
              </a:rPr>
              <a:t>cẩn thận kiểm tra và giải quyết các vấn đề liên quan đến đồng bộ hóa thread: race</a:t>
            </a:r>
            <a:r>
              <a:rPr lang="vi-VN" altLang="en-US">
                <a:latin typeface="Times New Roman" charset="0"/>
                <a:cs typeface="Times New Roman" charset="0"/>
              </a:rPr>
              <a:t> </a:t>
            </a:r>
            <a:r>
              <a:rPr lang="en-US" altLang="en-US">
                <a:latin typeface="Times New Roman" charset="0"/>
                <a:cs typeface="Times New Roman" charset="0"/>
              </a:rPr>
              <a:t>condition và deadlock</a:t>
            </a:r>
          </a:p>
        </p:txBody>
      </p:sp>
      <p:sp>
        <p:nvSpPr>
          <p:cNvPr id="6451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FE47F8A3-DC58-6F46-98E4-0CAABC2E4AA3}" type="slidenum">
              <a:rPr lang="en-US" altLang="en-US" sz="1200">
                <a:solidFill>
                  <a:srgbClr val="898989"/>
                </a:solidFill>
              </a:rPr>
              <a:pPr>
                <a:spcBef>
                  <a:spcPct val="0"/>
                </a:spcBef>
                <a:buFontTx/>
                <a:buNone/>
              </a:pPr>
              <a:t>55</a:t>
            </a:fld>
            <a:endParaRPr lang="en-US" altLang="en-US" sz="1200">
              <a:solidFill>
                <a:srgbClr val="898989"/>
              </a:solidFill>
            </a:endParaRPr>
          </a:p>
        </p:txBody>
      </p:sp>
      <p:pic>
        <p:nvPicPr>
          <p:cNvPr id="64517" name="Picture 4" descr="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886200"/>
            <a:ext cx="3076575"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Race condition</a:t>
            </a:r>
          </a:p>
        </p:txBody>
      </p:sp>
      <p:sp>
        <p:nvSpPr>
          <p:cNvPr id="65539" name="Rectangle 3"/>
          <p:cNvSpPr>
            <a:spLocks noGrp="1" noChangeArrowheads="1"/>
          </p:cNvSpPr>
          <p:nvPr>
            <p:ph idx="1"/>
          </p:nvPr>
        </p:nvSpPr>
        <p:spPr/>
        <p:txBody>
          <a:bodyPr/>
          <a:lstStyle/>
          <a:p>
            <a:pPr eaLnBrk="1" hangingPunct="1">
              <a:lnSpc>
                <a:spcPct val="90000"/>
              </a:lnSpc>
            </a:pPr>
            <a:r>
              <a:rPr lang="en-US" altLang="en-US" sz="2400">
                <a:latin typeface="Times New Roman" charset="0"/>
                <a:cs typeface="Times New Roman" charset="0"/>
              </a:rPr>
              <a:t>Một điều kiện tranh đua xảy ra khi sự đúng đắn của ứng dụng </a:t>
            </a:r>
            <a:r>
              <a:rPr lang="en-US" altLang="en-US" sz="2400" b="1">
                <a:latin typeface="Times New Roman" charset="0"/>
                <a:cs typeface="Times New Roman" charset="0"/>
              </a:rPr>
              <a:t>phụ thuộc </a:t>
            </a:r>
            <a:r>
              <a:rPr lang="en-US" altLang="en-US" sz="2400">
                <a:latin typeface="Times New Roman" charset="0"/>
                <a:cs typeface="Times New Roman" charset="0"/>
              </a:rPr>
              <a:t>vào thứ tự</a:t>
            </a:r>
            <a:r>
              <a:rPr lang="vi-VN" altLang="en-US" sz="2400">
                <a:latin typeface="Times New Roman" charset="0"/>
                <a:cs typeface="Times New Roman" charset="0"/>
              </a:rPr>
              <a:t> </a:t>
            </a:r>
            <a:r>
              <a:rPr lang="en-US" altLang="en-US" sz="2400">
                <a:latin typeface="Times New Roman" charset="0"/>
                <a:cs typeface="Times New Roman" charset="0"/>
              </a:rPr>
              <a:t>hoàn thành </a:t>
            </a:r>
            <a:r>
              <a:rPr lang="en-US" altLang="en-US" sz="2400" b="1">
                <a:latin typeface="Times New Roman" charset="0"/>
                <a:cs typeface="Times New Roman" charset="0"/>
              </a:rPr>
              <a:t>không kiểm soát </a:t>
            </a:r>
            <a:r>
              <a:rPr lang="en-US" altLang="en-US" sz="2400">
                <a:latin typeface="Times New Roman" charset="0"/>
                <a:cs typeface="Times New Roman" charset="0"/>
              </a:rPr>
              <a:t>được của 2 thread </a:t>
            </a:r>
            <a:r>
              <a:rPr lang="en-US" altLang="en-US" sz="2400" b="1">
                <a:latin typeface="Times New Roman" charset="0"/>
                <a:cs typeface="Times New Roman" charset="0"/>
              </a:rPr>
              <a:t>độc lập </a:t>
            </a:r>
            <a:r>
              <a:rPr lang="en-US" altLang="en-US" sz="2400">
                <a:latin typeface="Times New Roman" charset="0"/>
                <a:cs typeface="Times New Roman" charset="0"/>
              </a:rPr>
              <a:t>với nhau.</a:t>
            </a:r>
          </a:p>
          <a:p>
            <a:pPr eaLnBrk="1" hangingPunct="1">
              <a:lnSpc>
                <a:spcPct val="90000"/>
              </a:lnSpc>
              <a:buFontTx/>
              <a:buNone/>
            </a:pPr>
            <a:r>
              <a:rPr lang="vi-VN" altLang="en-US" sz="2400">
                <a:latin typeface="Times New Roman" charset="0"/>
                <a:cs typeface="Times New Roman" charset="0"/>
              </a:rPr>
              <a:t>	</a:t>
            </a:r>
            <a:r>
              <a:rPr lang="en-US" altLang="en-US" sz="2400">
                <a:latin typeface="Times New Roman" charset="0"/>
                <a:cs typeface="Times New Roman" charset="0"/>
              </a:rPr>
              <a:t>Ví dụ: giả sử bạn có 2 thread. Thread 1 tiến hành mở tập tin, thread 2 tiến hành ghi</a:t>
            </a:r>
            <a:r>
              <a:rPr lang="vi-VN" altLang="en-US" sz="2400">
                <a:latin typeface="Times New Roman" charset="0"/>
                <a:cs typeface="Times New Roman" charset="0"/>
              </a:rPr>
              <a:t> </a:t>
            </a:r>
            <a:r>
              <a:rPr lang="en-US" altLang="en-US" sz="2400">
                <a:latin typeface="Times New Roman" charset="0"/>
                <a:cs typeface="Times New Roman" charset="0"/>
              </a:rPr>
              <a:t>lên cùng tập tin đó. Điều quan trọng là bạn cần phải điều khiển thread 2 sao cho nó</a:t>
            </a:r>
            <a:r>
              <a:rPr lang="vi-VN" altLang="en-US" sz="2400">
                <a:latin typeface="Times New Roman" charset="0"/>
                <a:cs typeface="Times New Roman" charset="0"/>
              </a:rPr>
              <a:t> </a:t>
            </a:r>
            <a:r>
              <a:rPr lang="en-US" altLang="en-US" sz="2400">
                <a:latin typeface="Times New Roman" charset="0"/>
                <a:cs typeface="Times New Roman" charset="0"/>
              </a:rPr>
              <a:t>chỉ tiến hành công việc sau khi thread 1 đã tiến hành xong. Nếu không, thread 1 sẽ</a:t>
            </a:r>
            <a:r>
              <a:rPr lang="vi-VN" altLang="en-US" sz="2400">
                <a:latin typeface="Times New Roman" charset="0"/>
                <a:cs typeface="Times New Roman" charset="0"/>
              </a:rPr>
              <a:t> </a:t>
            </a:r>
            <a:r>
              <a:rPr lang="en-US" altLang="en-US" sz="2400">
                <a:latin typeface="Times New Roman" charset="0"/>
                <a:cs typeface="Times New Roman" charset="0"/>
              </a:rPr>
              <a:t>không mở được tập tin vì tập tin đó đã bị thread 2 mở để ghi. Kết quả là chương</a:t>
            </a:r>
            <a:r>
              <a:rPr lang="vi-VN" altLang="en-US" sz="2400">
                <a:latin typeface="Times New Roman" charset="0"/>
                <a:cs typeface="Times New Roman" charset="0"/>
              </a:rPr>
              <a:t> </a:t>
            </a:r>
            <a:r>
              <a:rPr lang="en-US" altLang="en-US" sz="2400">
                <a:latin typeface="Times New Roman" charset="0"/>
                <a:cs typeface="Times New Roman" charset="0"/>
              </a:rPr>
              <a:t>trình sẽ ném ra exception hoặc tệ hơn nữa là crash.</a:t>
            </a:r>
            <a:r>
              <a:rPr lang="vi-VN" altLang="en-US" sz="2400">
                <a:latin typeface="Times New Roman" charset="0"/>
                <a:cs typeface="Times New Roman" charset="0"/>
              </a:rPr>
              <a:t> </a:t>
            </a:r>
            <a:r>
              <a:rPr lang="en-US" altLang="en-US" sz="2400">
                <a:latin typeface="Times New Roman" charset="0"/>
                <a:cs typeface="Times New Roman" charset="0"/>
              </a:rPr>
              <a:t>Để giải quyết vấn đề trong ví dụ trên, bạn có thể tiến hành join thread 2 với thread 1</a:t>
            </a:r>
            <a:r>
              <a:rPr lang="vi-VN" altLang="en-US" sz="2400">
                <a:latin typeface="Times New Roman" charset="0"/>
                <a:cs typeface="Times New Roman" charset="0"/>
              </a:rPr>
              <a:t> </a:t>
            </a:r>
            <a:r>
              <a:rPr lang="en-US" altLang="en-US" sz="2400">
                <a:latin typeface="Times New Roman" charset="0"/>
                <a:cs typeface="Times New Roman" charset="0"/>
              </a:rPr>
              <a:t>hoặc thiết lập monitor.</a:t>
            </a:r>
          </a:p>
          <a:p>
            <a:pPr eaLnBrk="1" hangingPunct="1">
              <a:lnSpc>
                <a:spcPct val="90000"/>
              </a:lnSpc>
            </a:pPr>
            <a:endParaRPr lang="en-US" altLang="en-US" sz="2400">
              <a:latin typeface="Times New Roman" charset="0"/>
              <a:cs typeface="Times New Roman" charset="0"/>
            </a:endParaRPr>
          </a:p>
        </p:txBody>
      </p:sp>
      <p:sp>
        <p:nvSpPr>
          <p:cNvPr id="655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C1DE521E-F125-2D47-BF75-5221762A5BC0}" type="slidenum">
              <a:rPr lang="en-US" altLang="en-US" sz="1200">
                <a:solidFill>
                  <a:srgbClr val="898989"/>
                </a:solidFill>
              </a:rPr>
              <a:pPr>
                <a:spcBef>
                  <a:spcPct val="0"/>
                </a:spcBef>
                <a:buFontTx/>
                <a:buNone/>
              </a:pPr>
              <a:t>56</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Deadlock</a:t>
            </a:r>
          </a:p>
        </p:txBody>
      </p:sp>
      <p:sp>
        <p:nvSpPr>
          <p:cNvPr id="66563" name="Rectangle 3"/>
          <p:cNvSpPr>
            <a:spLocks noGrp="1" noChangeArrowheads="1"/>
          </p:cNvSpPr>
          <p:nvPr>
            <p:ph idx="1"/>
          </p:nvPr>
        </p:nvSpPr>
        <p:spPr/>
        <p:txBody>
          <a:bodyPr/>
          <a:lstStyle/>
          <a:p>
            <a:pPr eaLnBrk="1" hangingPunct="1">
              <a:lnSpc>
                <a:spcPct val="90000"/>
              </a:lnSpc>
            </a:pPr>
            <a:r>
              <a:rPr lang="en-US" altLang="en-US" sz="2400">
                <a:latin typeface="Times New Roman" charset="0"/>
                <a:cs typeface="Times New Roman" charset="0"/>
              </a:rPr>
              <a:t>Giả sử thread A đã nắm monitor của tài nguyên X và đang chờ monitor của tài</a:t>
            </a:r>
            <a:r>
              <a:rPr lang="vi-VN" altLang="en-US" sz="2400">
                <a:latin typeface="Times New Roman" charset="0"/>
                <a:cs typeface="Times New Roman" charset="0"/>
              </a:rPr>
              <a:t> </a:t>
            </a:r>
            <a:r>
              <a:rPr lang="en-US" altLang="en-US" sz="2400">
                <a:latin typeface="Times New Roman" charset="0"/>
                <a:cs typeface="Times New Roman" charset="0"/>
              </a:rPr>
              <a:t>nguyên Y. Trong khi đó thì thread B lại nắm monitor của tài nguyên Y và chờ</a:t>
            </a:r>
            <a:r>
              <a:rPr lang="vi-VN" altLang="en-US" sz="2400">
                <a:latin typeface="Times New Roman" charset="0"/>
                <a:cs typeface="Times New Roman" charset="0"/>
              </a:rPr>
              <a:t> </a:t>
            </a:r>
            <a:r>
              <a:rPr lang="en-US" altLang="en-US" sz="2400">
                <a:latin typeface="Times New Roman" charset="0"/>
                <a:cs typeface="Times New Roman" charset="0"/>
              </a:rPr>
              <a:t>monitor của tài nguyên X. 2 thread cứ chờ đợi lẫn nhau mà không thread nào có thể</a:t>
            </a:r>
            <a:r>
              <a:rPr lang="vi-VN" altLang="en-US" sz="2400">
                <a:latin typeface="Times New Roman" charset="0"/>
                <a:cs typeface="Times New Roman" charset="0"/>
              </a:rPr>
              <a:t> </a:t>
            </a:r>
            <a:r>
              <a:rPr lang="en-US" altLang="en-US" sz="2400">
                <a:latin typeface="Times New Roman" charset="0"/>
                <a:cs typeface="Times New Roman" charset="0"/>
              </a:rPr>
              <a:t>thoát ra khỏi tình trạng chờ đợi. Tình trạng trên gọi là deadlock.</a:t>
            </a:r>
            <a:r>
              <a:rPr lang="vi-VN" altLang="en-US" sz="2400">
                <a:latin typeface="Times New Roman" charset="0"/>
                <a:cs typeface="Times New Roman" charset="0"/>
              </a:rPr>
              <a:t> </a:t>
            </a:r>
            <a:endParaRPr lang="en-US" altLang="en-US" sz="2400">
              <a:latin typeface="Times New Roman" charset="0"/>
              <a:cs typeface="Times New Roman" charset="0"/>
            </a:endParaRPr>
          </a:p>
          <a:p>
            <a:pPr eaLnBrk="1" hangingPunct="1">
              <a:lnSpc>
                <a:spcPct val="90000"/>
              </a:lnSpc>
            </a:pPr>
            <a:endParaRPr lang="vi-VN" altLang="en-US" sz="2400">
              <a:latin typeface="Times New Roman" charset="0"/>
              <a:cs typeface="Times New Roman" charset="0"/>
            </a:endParaRPr>
          </a:p>
          <a:p>
            <a:pPr eaLnBrk="1" hangingPunct="1">
              <a:lnSpc>
                <a:spcPct val="90000"/>
              </a:lnSpc>
            </a:pPr>
            <a:r>
              <a:rPr lang="en-US" altLang="en-US" sz="2400">
                <a:latin typeface="Times New Roman" charset="0"/>
                <a:cs typeface="Times New Roman" charset="0"/>
              </a:rPr>
              <a:t>Trong một chương trình nhiều thread, deadlock rất khó phát hiện và gỡ lỗi. Một</a:t>
            </a:r>
            <a:r>
              <a:rPr lang="vi-VN" altLang="en-US" sz="2400">
                <a:latin typeface="Times New Roman" charset="0"/>
                <a:cs typeface="Times New Roman" charset="0"/>
              </a:rPr>
              <a:t> </a:t>
            </a:r>
            <a:r>
              <a:rPr lang="en-US" altLang="en-US" sz="2400">
                <a:latin typeface="Times New Roman" charset="0"/>
                <a:cs typeface="Times New Roman" charset="0"/>
              </a:rPr>
              <a:t>hướng dẫn để tránh deadlock đó là giải phóng tất cả lock đang sở hữu nếu tất cả các</a:t>
            </a:r>
            <a:r>
              <a:rPr lang="vi-VN" altLang="en-US" sz="2400">
                <a:latin typeface="Times New Roman" charset="0"/>
                <a:cs typeface="Times New Roman" charset="0"/>
              </a:rPr>
              <a:t> </a:t>
            </a:r>
            <a:r>
              <a:rPr lang="en-US" altLang="en-US" sz="2400">
                <a:latin typeface="Times New Roman" charset="0"/>
                <a:cs typeface="Times New Roman" charset="0"/>
              </a:rPr>
              <a:t>lock cần nhận không thể nhận hết được. Một hướng dẫn khác đó là giữ lock càng ít</a:t>
            </a:r>
            <a:r>
              <a:rPr lang="vi-VN" altLang="en-US" sz="2400">
                <a:latin typeface="Times New Roman" charset="0"/>
                <a:cs typeface="Times New Roman" charset="0"/>
              </a:rPr>
              <a:t> </a:t>
            </a:r>
            <a:r>
              <a:rPr lang="en-US" altLang="en-US" sz="2400">
                <a:latin typeface="Times New Roman" charset="0"/>
                <a:cs typeface="Times New Roman" charset="0"/>
              </a:rPr>
              <a:t>càng tốt.</a:t>
            </a:r>
          </a:p>
          <a:p>
            <a:pPr eaLnBrk="1" hangingPunct="1">
              <a:lnSpc>
                <a:spcPct val="90000"/>
              </a:lnSpc>
            </a:pPr>
            <a:endParaRPr lang="en-US" altLang="en-US" sz="2400">
              <a:latin typeface="Times New Roman" charset="0"/>
              <a:cs typeface="Times New Roman" charset="0"/>
            </a:endParaRPr>
          </a:p>
        </p:txBody>
      </p:sp>
      <p:sp>
        <p:nvSpPr>
          <p:cNvPr id="665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55A9BB32-3EA6-5E43-AA54-6AA52F8DDC18}" type="slidenum">
              <a:rPr lang="en-US" altLang="en-US" sz="1200">
                <a:solidFill>
                  <a:srgbClr val="898989"/>
                </a:solidFill>
              </a:rPr>
              <a:pPr>
                <a:spcBef>
                  <a:spcPct val="0"/>
                </a:spcBef>
                <a:buFontTx/>
                <a:buNone/>
              </a:pPr>
              <a:t>57</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1026"/>
          <p:cNvSpPr>
            <a:spLocks noGrp="1" noChangeArrowheads="1"/>
          </p:cNvSpPr>
          <p:nvPr>
            <p:ph type="title"/>
          </p:nvPr>
        </p:nvSpPr>
        <p:spPr>
          <a:xfrm>
            <a:off x="152400" y="76200"/>
            <a:ext cx="8686800" cy="1143000"/>
          </a:xfrm>
        </p:spPr>
        <p:txBody>
          <a:bodyPr>
            <a:normAutofit fontScale="90000"/>
          </a:bodyPr>
          <a:lstStyle/>
          <a:p>
            <a:pPr eaLnBrk="1" hangingPunct="1"/>
            <a:r>
              <a:rPr lang="en-US" altLang="en-US" sz="4000" b="1">
                <a:latin typeface="Times New Roman" charset="0"/>
                <a:cs typeface="Times New Roman" charset="0"/>
              </a:rPr>
              <a:t>Quan hệ sản xuất/ tiêu thụ không dùng đồng bộ hóa tiến trình</a:t>
            </a:r>
          </a:p>
        </p:txBody>
      </p:sp>
      <p:sp>
        <p:nvSpPr>
          <p:cNvPr id="67587" name="Rectangle 1027"/>
          <p:cNvSpPr>
            <a:spLocks noGrp="1" noChangeArrowheads="1"/>
          </p:cNvSpPr>
          <p:nvPr>
            <p:ph idx="1"/>
          </p:nvPr>
        </p:nvSpPr>
        <p:spPr>
          <a:xfrm>
            <a:off x="228600" y="1600200"/>
            <a:ext cx="8458200" cy="4525963"/>
          </a:xfrm>
        </p:spPr>
        <p:txBody>
          <a:bodyPr/>
          <a:lstStyle/>
          <a:p>
            <a:pPr eaLnBrk="1" hangingPunct="1"/>
            <a:r>
              <a:rPr lang="en-US" altLang="en-US" sz="2400">
                <a:latin typeface="Times New Roman" charset="0"/>
                <a:cs typeface="Times New Roman" charset="0"/>
              </a:rPr>
              <a:t>Tiến trình sản xuất tạo dữ liệu và đặt vào bộ đệm</a:t>
            </a:r>
          </a:p>
          <a:p>
            <a:pPr lvl="1" eaLnBrk="1" hangingPunct="1"/>
            <a:r>
              <a:rPr lang="en-US" altLang="en-US" sz="2400">
                <a:latin typeface="Times New Roman" charset="0"/>
                <a:cs typeface="Times New Roman" charset="0"/>
              </a:rPr>
              <a:t>Buffer: vùng chia sẻ của bộ nhớ</a:t>
            </a:r>
          </a:p>
          <a:p>
            <a:pPr eaLnBrk="1" hangingPunct="1"/>
            <a:r>
              <a:rPr lang="en-US" altLang="en-US" sz="2400">
                <a:latin typeface="Times New Roman" charset="0"/>
                <a:cs typeface="Times New Roman" charset="0"/>
              </a:rPr>
              <a:t>Bên tiêu thụ đọc dữ liệu từ bộ đệm</a:t>
            </a:r>
          </a:p>
          <a:p>
            <a:pPr eaLnBrk="1" hangingPunct="1"/>
            <a:r>
              <a:rPr lang="en-US" altLang="en-US" sz="2400">
                <a:latin typeface="Times New Roman" charset="0"/>
                <a:cs typeface="Times New Roman" charset="0"/>
              </a:rPr>
              <a:t>Sản xuất và tiêu thụ nên liên lạc cho phép dữ liệu thích hợp nào được đọc</a:t>
            </a:r>
          </a:p>
          <a:p>
            <a:pPr eaLnBrk="1" hangingPunct="1"/>
            <a:r>
              <a:rPr lang="en-US" altLang="en-US" sz="2400">
                <a:latin typeface="Times New Roman" charset="0"/>
                <a:cs typeface="Times New Roman" charset="0"/>
              </a:rPr>
              <a:t>Các lỗi logic xảy ra nếu các tiến trình chưa được đồng bộ hóa</a:t>
            </a:r>
          </a:p>
          <a:p>
            <a:pPr lvl="1" eaLnBrk="1" hangingPunct="1"/>
            <a:r>
              <a:rPr lang="en-US" altLang="en-US" sz="2400">
                <a:latin typeface="Times New Roman" charset="0"/>
                <a:cs typeface="Times New Roman" charset="0"/>
              </a:rPr>
              <a:t>Sản xuất có thể ghi đè dữ liệu trước khi tiêu thụ đọc nó</a:t>
            </a:r>
          </a:p>
          <a:p>
            <a:pPr lvl="1" eaLnBrk="1" hangingPunct="1"/>
            <a:r>
              <a:rPr lang="en-US" altLang="en-US" sz="2400">
                <a:latin typeface="Times New Roman" charset="0"/>
                <a:cs typeface="Times New Roman" charset="0"/>
              </a:rPr>
              <a:t>Tiêu thụ dọc dữ liệu sai hoạc là hai lần dữ liệu như nhau</a:t>
            </a:r>
          </a:p>
        </p:txBody>
      </p:sp>
      <p:sp>
        <p:nvSpPr>
          <p:cNvPr id="6758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D2FAF794-6280-9642-88EB-FF981D9C4263}" type="slidenum">
              <a:rPr lang="en-US" altLang="en-US" sz="1200">
                <a:solidFill>
                  <a:srgbClr val="898989"/>
                </a:solidFill>
              </a:rPr>
              <a:pPr>
                <a:spcBef>
                  <a:spcPct val="0"/>
                </a:spcBef>
                <a:buFontTx/>
                <a:buNone/>
              </a:pPr>
              <a:t>58</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a:xfrm>
            <a:off x="5562600" y="0"/>
            <a:ext cx="3581400" cy="552450"/>
          </a:xfrm>
        </p:spPr>
        <p:txBody>
          <a:bodyPr/>
          <a:lstStyle/>
          <a:p>
            <a:pPr eaLnBrk="1" hangingPunct="1"/>
            <a:r>
              <a:rPr lang="en-US" altLang="en-US" sz="2400">
                <a:latin typeface="Courier New" charset="0"/>
                <a:cs typeface="Times New Roman" charset="0"/>
              </a:rPr>
              <a:t>Unsynchronized.cs</a:t>
            </a:r>
          </a:p>
        </p:txBody>
      </p:sp>
      <p:sp>
        <p:nvSpPr>
          <p:cNvPr id="17412" name="Rectangle 3"/>
          <p:cNvSpPr>
            <a:spLocks noGrp="1" noChangeArrowheads="1"/>
          </p:cNvSpPr>
          <p:nvPr>
            <p:ph type="subTitle" idx="1"/>
          </p:nvPr>
        </p:nvSpPr>
        <p:spPr>
          <a:xfrm>
            <a:off x="228600" y="0"/>
            <a:ext cx="6400800" cy="6629400"/>
          </a:xfrm>
        </p:spPr>
        <p:txBody>
          <a:bodyPr>
            <a:normAutofit/>
          </a:bodyPr>
          <a:lstStyle/>
          <a:p>
            <a:pPr algn="l" eaLnBrk="1" hangingPunct="1">
              <a:lnSpc>
                <a:spcPct val="90000"/>
              </a:lnSpc>
            </a:pPr>
            <a:r>
              <a:rPr lang="en-US" altLang="en-US" sz="1000">
                <a:solidFill>
                  <a:srgbClr val="5F5F5F"/>
                </a:solidFill>
                <a:latin typeface="Courier New" charset="0"/>
                <a:ea typeface="Courier New" charset="0"/>
                <a:cs typeface="Courier New" charset="0"/>
              </a:rPr>
              <a:t>1    </a:t>
            </a:r>
            <a:r>
              <a:rPr lang="en-US" altLang="en-US" sz="1000">
                <a:solidFill>
                  <a:srgbClr val="008000"/>
                </a:solidFill>
                <a:latin typeface="Courier New" charset="0"/>
                <a:ea typeface="Courier New" charset="0"/>
                <a:cs typeface="Courier New" charset="0"/>
              </a:rPr>
              <a:t>// Fig. 14.4: Unsynchronized.cs</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2    </a:t>
            </a:r>
            <a:r>
              <a:rPr lang="en-US" altLang="en-US" sz="1000">
                <a:solidFill>
                  <a:srgbClr val="008000"/>
                </a:solidFill>
                <a:latin typeface="Courier New" charset="0"/>
                <a:ea typeface="Courier New" charset="0"/>
                <a:cs typeface="Courier New" charset="0"/>
              </a:rPr>
              <a:t>// Showing multiple threads modifying a shared object without</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3    </a:t>
            </a:r>
            <a:r>
              <a:rPr lang="en-US" altLang="en-US" sz="1000">
                <a:solidFill>
                  <a:srgbClr val="008000"/>
                </a:solidFill>
                <a:latin typeface="Courier New" charset="0"/>
                <a:ea typeface="Courier New" charset="0"/>
                <a:cs typeface="Courier New" charset="0"/>
              </a:rPr>
              <a:t>// synchronization.</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4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    </a:t>
            </a:r>
            <a:r>
              <a:rPr lang="en-US" altLang="en-US" sz="1000">
                <a:solidFill>
                  <a:srgbClr val="275AFF"/>
                </a:solidFill>
                <a:latin typeface="Courier New" charset="0"/>
                <a:ea typeface="Courier New" charset="0"/>
                <a:cs typeface="Courier New" charset="0"/>
              </a:rPr>
              <a:t>using</a:t>
            </a:r>
            <a:r>
              <a:rPr lang="en-US" altLang="en-US" sz="1000">
                <a:solidFill>
                  <a:srgbClr val="000000"/>
                </a:solidFill>
                <a:latin typeface="Courier New" charset="0"/>
                <a:ea typeface="Courier New" charset="0"/>
                <a:cs typeface="Courier New" charset="0"/>
              </a:rPr>
              <a:t> System;</a:t>
            </a:r>
          </a:p>
          <a:p>
            <a:pPr algn="l" eaLnBrk="1" hangingPunct="1">
              <a:lnSpc>
                <a:spcPct val="90000"/>
              </a:lnSpc>
            </a:pPr>
            <a:r>
              <a:rPr lang="en-US" altLang="en-US" sz="1000">
                <a:solidFill>
                  <a:srgbClr val="5F5F5F"/>
                </a:solidFill>
                <a:latin typeface="Courier New" charset="0"/>
                <a:ea typeface="Courier New" charset="0"/>
                <a:cs typeface="Courier New" charset="0"/>
              </a:rPr>
              <a:t>6    </a:t>
            </a:r>
            <a:r>
              <a:rPr lang="en-US" altLang="en-US" sz="1000">
                <a:solidFill>
                  <a:srgbClr val="275AFF"/>
                </a:solidFill>
                <a:latin typeface="Courier New" charset="0"/>
                <a:ea typeface="Courier New" charset="0"/>
                <a:cs typeface="Courier New" charset="0"/>
              </a:rPr>
              <a:t>using</a:t>
            </a:r>
            <a:r>
              <a:rPr lang="en-US" altLang="en-US" sz="1000">
                <a:solidFill>
                  <a:srgbClr val="000000"/>
                </a:solidFill>
                <a:latin typeface="Courier New" charset="0"/>
                <a:ea typeface="Courier New" charset="0"/>
                <a:cs typeface="Courier New" charset="0"/>
              </a:rPr>
              <a:t> System.Threading;</a:t>
            </a:r>
          </a:p>
          <a:p>
            <a:pPr algn="l" eaLnBrk="1" hangingPunct="1">
              <a:lnSpc>
                <a:spcPct val="90000"/>
              </a:lnSpc>
            </a:pPr>
            <a:r>
              <a:rPr lang="en-US" altLang="en-US" sz="1000">
                <a:solidFill>
                  <a:srgbClr val="5F5F5F"/>
                </a:solidFill>
                <a:latin typeface="Courier New" charset="0"/>
                <a:ea typeface="Courier New" charset="0"/>
                <a:cs typeface="Courier New" charset="0"/>
              </a:rPr>
              <a:t>7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8    </a:t>
            </a:r>
            <a:r>
              <a:rPr lang="en-US" altLang="en-US" sz="1000">
                <a:solidFill>
                  <a:srgbClr val="008000"/>
                </a:solidFill>
                <a:latin typeface="Courier New" charset="0"/>
                <a:ea typeface="Courier New" charset="0"/>
                <a:cs typeface="Courier New" charset="0"/>
              </a:rPr>
              <a:t>// this class represents a single shared int</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9</a:t>
            </a:r>
            <a:r>
              <a:rPr lang="en-US" altLang="en-US" sz="1000">
                <a:solidFill>
                  <a:srgbClr val="5F5F5F"/>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class</a:t>
            </a:r>
            <a:r>
              <a:rPr lang="en-US" altLang="en-US" sz="1000">
                <a:solidFill>
                  <a:srgbClr val="000000"/>
                </a:solidFill>
                <a:latin typeface="Courier New" charset="0"/>
                <a:ea typeface="Courier New" charset="0"/>
                <a:cs typeface="Courier New" charset="0"/>
              </a:rPr>
              <a:t> HoldIntegerUnsynchronized</a:t>
            </a:r>
          </a:p>
          <a:p>
            <a:pPr algn="l" eaLnBrk="1" hangingPunct="1">
              <a:lnSpc>
                <a:spcPct val="90000"/>
              </a:lnSpc>
            </a:pPr>
            <a:r>
              <a:rPr lang="en-US" altLang="en-US" sz="1000">
                <a:solidFill>
                  <a:srgbClr val="5F5F5F"/>
                </a:solidFill>
                <a:latin typeface="Courier New" charset="0"/>
                <a:ea typeface="Courier New" charset="0"/>
                <a:cs typeface="Courier New" charset="0"/>
              </a:rPr>
              <a:t>10   </a:t>
            </a:r>
            <a:r>
              <a:rPr lang="en-US" altLang="en-US" sz="1000">
                <a:solidFill>
                  <a:srgbClr val="000000"/>
                </a:solidFill>
                <a:latin typeface="Courier New" charset="0"/>
                <a:ea typeface="Courier New" charset="0"/>
                <a:cs typeface="Courier New" charset="0"/>
              </a:rPr>
              <a:t>{</a:t>
            </a:r>
          </a:p>
          <a:p>
            <a:pPr algn="l" eaLnBrk="1" hangingPunct="1">
              <a:lnSpc>
                <a:spcPct val="90000"/>
              </a:lnSpc>
            </a:pPr>
            <a:r>
              <a:rPr lang="en-US" altLang="en-US" sz="1000">
                <a:solidFill>
                  <a:srgbClr val="5F5F5F"/>
                </a:solidFill>
                <a:latin typeface="Courier New" charset="0"/>
                <a:ea typeface="Courier New" charset="0"/>
                <a:cs typeface="Courier New" charset="0"/>
              </a:rPr>
              <a:t>11   </a:t>
            </a:r>
            <a:r>
              <a:rPr lang="en-US" altLang="en-US" sz="1000">
                <a:solidFill>
                  <a:srgbClr val="008000"/>
                </a:solidFill>
                <a:latin typeface="Courier New" charset="0"/>
                <a:ea typeface="Courier New" charset="0"/>
                <a:cs typeface="Courier New" charset="0"/>
              </a:rPr>
              <a:t>   // buffer shared by producer and consumer threads</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12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 int</a:t>
            </a:r>
            <a:r>
              <a:rPr lang="en-US" altLang="en-US" sz="1000">
                <a:solidFill>
                  <a:srgbClr val="000000"/>
                </a:solidFill>
                <a:latin typeface="Courier New" charset="0"/>
                <a:ea typeface="Courier New" charset="0"/>
                <a:cs typeface="Courier New" charset="0"/>
              </a:rPr>
              <a:t> buffer =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13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14   </a:t>
            </a:r>
            <a:r>
              <a:rPr lang="en-US" altLang="en-US" sz="1000">
                <a:solidFill>
                  <a:srgbClr val="008000"/>
                </a:solidFill>
                <a:latin typeface="Courier New" charset="0"/>
                <a:ea typeface="Courier New" charset="0"/>
                <a:cs typeface="Courier New" charset="0"/>
              </a:rPr>
              <a:t>   // property Buffer</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15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int</a:t>
            </a:r>
            <a:r>
              <a:rPr lang="en-US" altLang="en-US" sz="1000">
                <a:solidFill>
                  <a:srgbClr val="000000"/>
                </a:solidFill>
                <a:latin typeface="Courier New" charset="0"/>
                <a:ea typeface="Courier New" charset="0"/>
                <a:cs typeface="Courier New" charset="0"/>
              </a:rPr>
              <a:t> Buffer</a:t>
            </a:r>
          </a:p>
          <a:p>
            <a:pPr algn="l" eaLnBrk="1" hangingPunct="1">
              <a:lnSpc>
                <a:spcPct val="90000"/>
              </a:lnSpc>
            </a:pPr>
            <a:r>
              <a:rPr lang="en-US" altLang="en-US" sz="1000">
                <a:solidFill>
                  <a:srgbClr val="5F5F5F"/>
                </a:solidFill>
                <a:latin typeface="Courier New" charset="0"/>
                <a:ea typeface="Courier New" charset="0"/>
                <a:cs typeface="Courier New" charset="0"/>
              </a:rPr>
              <a:t>16   </a:t>
            </a:r>
            <a:r>
              <a:rPr lang="en-US" altLang="en-US" sz="1000">
                <a:solidFill>
                  <a:srgbClr val="000000"/>
                </a:solidFill>
                <a:latin typeface="Courier New" charset="0"/>
                <a:ea typeface="Courier New" charset="0"/>
                <a:cs typeface="Courier New" charset="0"/>
              </a:rPr>
              <a:t>   {      </a:t>
            </a:r>
          </a:p>
          <a:p>
            <a:pPr algn="l" eaLnBrk="1" hangingPunct="1">
              <a:lnSpc>
                <a:spcPct val="90000"/>
              </a:lnSpc>
            </a:pPr>
            <a:r>
              <a:rPr lang="en-US" altLang="en-US" sz="1000">
                <a:solidFill>
                  <a:srgbClr val="5F5F5F"/>
                </a:solidFill>
                <a:latin typeface="Courier New" charset="0"/>
                <a:ea typeface="Courier New" charset="0"/>
                <a:cs typeface="Courier New" charset="0"/>
              </a:rPr>
              <a:t>17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get</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18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u="sng">
                <a:solidFill>
                  <a:srgbClr val="5F5F5F"/>
                </a:solidFill>
                <a:latin typeface="Courier New" charset="0"/>
                <a:ea typeface="Courier New" charset="0"/>
                <a:cs typeface="Courier New" charset="0"/>
              </a:rPr>
              <a:t>19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Console.WriteLine( Thread.CurrentThread.Name + </a:t>
            </a:r>
          </a:p>
          <a:p>
            <a:pPr algn="l" eaLnBrk="1" hangingPunct="1">
              <a:lnSpc>
                <a:spcPct val="90000"/>
              </a:lnSpc>
            </a:pPr>
            <a:r>
              <a:rPr lang="en-US" altLang="en-US" sz="1000">
                <a:solidFill>
                  <a:srgbClr val="5F5F5F"/>
                </a:solidFill>
                <a:latin typeface="Courier New" charset="0"/>
                <a:ea typeface="Courier New" charset="0"/>
                <a:cs typeface="Courier New" charset="0"/>
              </a:rPr>
              <a:t>20   </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 reads "</a:t>
            </a:r>
            <a:r>
              <a:rPr lang="en-US" altLang="en-US" sz="1000">
                <a:solidFill>
                  <a:srgbClr val="000000"/>
                </a:solidFill>
                <a:latin typeface="Courier New" charset="0"/>
                <a:ea typeface="Courier New" charset="0"/>
                <a:cs typeface="Courier New" charset="0"/>
              </a:rPr>
              <a:t> + buffer );</a:t>
            </a:r>
          </a:p>
          <a:p>
            <a:pPr algn="l" eaLnBrk="1" hangingPunct="1">
              <a:lnSpc>
                <a:spcPct val="90000"/>
              </a:lnSpc>
            </a:pPr>
            <a:r>
              <a:rPr lang="en-US" altLang="en-US" sz="1000">
                <a:solidFill>
                  <a:srgbClr val="5F5F5F"/>
                </a:solidFill>
                <a:latin typeface="Courier New" charset="0"/>
                <a:ea typeface="Courier New" charset="0"/>
                <a:cs typeface="Courier New" charset="0"/>
              </a:rPr>
              <a:t>21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22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return</a:t>
            </a:r>
            <a:r>
              <a:rPr lang="en-US" altLang="en-US" sz="1000">
                <a:solidFill>
                  <a:srgbClr val="000000"/>
                </a:solidFill>
                <a:latin typeface="Courier New" charset="0"/>
                <a:ea typeface="Courier New" charset="0"/>
                <a:cs typeface="Courier New" charset="0"/>
              </a:rPr>
              <a:t> buffer;</a:t>
            </a:r>
          </a:p>
          <a:p>
            <a:pPr algn="l" eaLnBrk="1" hangingPunct="1">
              <a:lnSpc>
                <a:spcPct val="90000"/>
              </a:lnSpc>
            </a:pPr>
            <a:r>
              <a:rPr lang="en-US" altLang="en-US" sz="1000">
                <a:solidFill>
                  <a:srgbClr val="5F5F5F"/>
                </a:solidFill>
                <a:latin typeface="Courier New" charset="0"/>
                <a:ea typeface="Courier New" charset="0"/>
                <a:cs typeface="Courier New" charset="0"/>
              </a:rPr>
              <a:t>23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24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25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set</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26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u="sng">
                <a:solidFill>
                  <a:srgbClr val="5F5F5F"/>
                </a:solidFill>
                <a:latin typeface="Courier New" charset="0"/>
                <a:ea typeface="Courier New" charset="0"/>
                <a:cs typeface="Courier New" charset="0"/>
              </a:rPr>
              <a:t>27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Console.WriteLine( Thread.CurrentThread.Name + </a:t>
            </a:r>
          </a:p>
          <a:p>
            <a:pPr algn="l" eaLnBrk="1" hangingPunct="1">
              <a:lnSpc>
                <a:spcPct val="90000"/>
              </a:lnSpc>
            </a:pPr>
            <a:r>
              <a:rPr lang="en-US" altLang="en-US" sz="1000">
                <a:solidFill>
                  <a:srgbClr val="5F5F5F"/>
                </a:solidFill>
                <a:latin typeface="Courier New" charset="0"/>
                <a:ea typeface="Courier New" charset="0"/>
                <a:cs typeface="Courier New" charset="0"/>
              </a:rPr>
              <a:t>28   </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 writes "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value</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29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30   </a:t>
            </a:r>
            <a:r>
              <a:rPr lang="en-US" altLang="en-US" sz="1000">
                <a:solidFill>
                  <a:srgbClr val="000000"/>
                </a:solidFill>
                <a:latin typeface="Courier New" charset="0"/>
                <a:ea typeface="Courier New" charset="0"/>
                <a:cs typeface="Courier New" charset="0"/>
              </a:rPr>
              <a:t>         buffer = </a:t>
            </a:r>
            <a:r>
              <a:rPr lang="en-US" altLang="en-US" sz="1000">
                <a:solidFill>
                  <a:srgbClr val="275AFF"/>
                </a:solidFill>
                <a:latin typeface="Courier New" charset="0"/>
                <a:ea typeface="Courier New" charset="0"/>
                <a:cs typeface="Courier New" charset="0"/>
              </a:rPr>
              <a:t>value</a:t>
            </a:r>
            <a:r>
              <a:rPr lang="en-US" altLang="en-US" sz="1000">
                <a:solidFill>
                  <a:srgbClr val="000000"/>
                </a:solidFill>
                <a:latin typeface="Courier New" charset="0"/>
                <a:ea typeface="Courier New" charset="0"/>
                <a:cs typeface="Courier New" charset="0"/>
              </a:rPr>
              <a:t>;</a:t>
            </a:r>
          </a:p>
          <a:p>
            <a:pPr algn="l" eaLnBrk="1" hangingPunct="1">
              <a:lnSpc>
                <a:spcPct val="90000"/>
              </a:lnSpc>
            </a:pPr>
            <a:r>
              <a:rPr lang="en-US" altLang="en-US" sz="1000">
                <a:solidFill>
                  <a:srgbClr val="5F5F5F"/>
                </a:solidFill>
                <a:latin typeface="Courier New" charset="0"/>
                <a:ea typeface="Courier New" charset="0"/>
                <a:cs typeface="Courier New" charset="0"/>
              </a:rPr>
              <a:t>31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32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33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property Buffer</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34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35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end class HoldIntegerUnsynchronized</a:t>
            </a:r>
          </a:p>
        </p:txBody>
      </p:sp>
      <p:sp>
        <p:nvSpPr>
          <p:cNvPr id="6861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6B049E60-AC91-3D48-A329-4878332C044C}" type="slidenum">
              <a:rPr lang="en-US" altLang="en-US" sz="1200">
                <a:solidFill>
                  <a:srgbClr val="898989"/>
                </a:solidFill>
              </a:rPr>
              <a:pPr>
                <a:spcBef>
                  <a:spcPct val="0"/>
                </a:spcBef>
                <a:buFontTx/>
                <a:buNone/>
              </a:pPr>
              <a:t>59</a:t>
            </a:fld>
            <a:endParaRPr lang="en-US" altLang="en-US" sz="1200">
              <a:solidFill>
                <a:srgbClr val="898989"/>
              </a:solidFill>
            </a:endParaRPr>
          </a:p>
        </p:txBody>
      </p:sp>
      <p:grpSp>
        <p:nvGrpSpPr>
          <p:cNvPr id="2" name="Group 6"/>
          <p:cNvGrpSpPr>
            <a:grpSpLocks/>
          </p:cNvGrpSpPr>
          <p:nvPr/>
        </p:nvGrpSpPr>
        <p:grpSpPr bwMode="auto">
          <a:xfrm>
            <a:off x="4191000" y="1447800"/>
            <a:ext cx="2514600" cy="346075"/>
            <a:chOff x="2640" y="912"/>
            <a:chExt cx="1584" cy="218"/>
          </a:xfrm>
        </p:grpSpPr>
        <p:sp>
          <p:nvSpPr>
            <p:cNvPr id="68623" name="Text Box 4"/>
            <p:cNvSpPr txBox="1">
              <a:spLocks noChangeArrowheads="1"/>
            </p:cNvSpPr>
            <p:nvPr/>
          </p:nvSpPr>
          <p:spPr bwMode="auto">
            <a:xfrm>
              <a:off x="3312" y="912"/>
              <a:ext cx="91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Buffer class</a:t>
              </a:r>
            </a:p>
          </p:txBody>
        </p:sp>
        <p:sp>
          <p:nvSpPr>
            <p:cNvPr id="68624" name="Line 5"/>
            <p:cNvSpPr>
              <a:spLocks noChangeShapeType="1"/>
            </p:cNvSpPr>
            <p:nvPr/>
          </p:nvSpPr>
          <p:spPr bwMode="auto">
            <a:xfrm flipH="1">
              <a:off x="2640" y="1027"/>
              <a:ext cx="672" cy="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10"/>
          <p:cNvGrpSpPr>
            <a:grpSpLocks/>
          </p:cNvGrpSpPr>
          <p:nvPr/>
        </p:nvGrpSpPr>
        <p:grpSpPr bwMode="auto">
          <a:xfrm>
            <a:off x="2667000" y="2362200"/>
            <a:ext cx="4191000" cy="590550"/>
            <a:chOff x="1680" y="1488"/>
            <a:chExt cx="2640" cy="372"/>
          </a:xfrm>
        </p:grpSpPr>
        <p:sp>
          <p:nvSpPr>
            <p:cNvPr id="68621" name="Text Box 7"/>
            <p:cNvSpPr txBox="1">
              <a:spLocks noChangeArrowheads="1"/>
            </p:cNvSpPr>
            <p:nvPr/>
          </p:nvSpPr>
          <p:spPr bwMode="auto">
            <a:xfrm>
              <a:off x="2592" y="1488"/>
              <a:ext cx="1728"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Integer shared by consumer and producer (buffer)</a:t>
              </a:r>
            </a:p>
          </p:txBody>
        </p:sp>
        <p:sp>
          <p:nvSpPr>
            <p:cNvPr id="68622" name="Line 8"/>
            <p:cNvSpPr>
              <a:spLocks noChangeShapeType="1"/>
            </p:cNvSpPr>
            <p:nvPr/>
          </p:nvSpPr>
          <p:spPr bwMode="auto">
            <a:xfrm flipH="1" flipV="1">
              <a:off x="1680" y="1488"/>
              <a:ext cx="91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3"/>
          <p:cNvGrpSpPr>
            <a:grpSpLocks/>
          </p:cNvGrpSpPr>
          <p:nvPr/>
        </p:nvGrpSpPr>
        <p:grpSpPr bwMode="auto">
          <a:xfrm>
            <a:off x="3810000" y="3810000"/>
            <a:ext cx="3200400" cy="742950"/>
            <a:chOff x="2400" y="2400"/>
            <a:chExt cx="2016" cy="468"/>
          </a:xfrm>
        </p:grpSpPr>
        <p:sp>
          <p:nvSpPr>
            <p:cNvPr id="68619" name="Text Box 11"/>
            <p:cNvSpPr txBox="1">
              <a:spLocks noChangeArrowheads="1"/>
            </p:cNvSpPr>
            <p:nvPr/>
          </p:nvSpPr>
          <p:spPr bwMode="auto">
            <a:xfrm>
              <a:off x="3264" y="2496"/>
              <a:ext cx="1152"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Accessor to read buffer</a:t>
              </a:r>
            </a:p>
          </p:txBody>
        </p:sp>
        <p:sp>
          <p:nvSpPr>
            <p:cNvPr id="68620" name="Line 12"/>
            <p:cNvSpPr>
              <a:spLocks noChangeShapeType="1"/>
            </p:cNvSpPr>
            <p:nvPr/>
          </p:nvSpPr>
          <p:spPr bwMode="auto">
            <a:xfrm flipH="1" flipV="1">
              <a:off x="2400" y="2400"/>
              <a:ext cx="86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6"/>
          <p:cNvGrpSpPr>
            <a:grpSpLocks/>
          </p:cNvGrpSpPr>
          <p:nvPr/>
        </p:nvGrpSpPr>
        <p:grpSpPr bwMode="auto">
          <a:xfrm>
            <a:off x="3962400" y="5257800"/>
            <a:ext cx="3276600" cy="590550"/>
            <a:chOff x="2496" y="3312"/>
            <a:chExt cx="2064" cy="372"/>
          </a:xfrm>
        </p:grpSpPr>
        <p:sp>
          <p:nvSpPr>
            <p:cNvPr id="68617" name="Text Box 14"/>
            <p:cNvSpPr txBox="1">
              <a:spLocks noChangeArrowheads="1"/>
            </p:cNvSpPr>
            <p:nvPr/>
          </p:nvSpPr>
          <p:spPr bwMode="auto">
            <a:xfrm>
              <a:off x="3456" y="3312"/>
              <a:ext cx="1104"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Accessor to write to buffer</a:t>
              </a:r>
            </a:p>
          </p:txBody>
        </p:sp>
        <p:sp>
          <p:nvSpPr>
            <p:cNvPr id="68618" name="Line 15"/>
            <p:cNvSpPr>
              <a:spLocks noChangeShapeType="1"/>
            </p:cNvSpPr>
            <p:nvPr/>
          </p:nvSpPr>
          <p:spPr bwMode="auto">
            <a:xfrm flipH="1" flipV="1">
              <a:off x="2496" y="3312"/>
              <a:ext cx="96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1143000"/>
          </a:xfrm>
        </p:spPr>
        <p:txBody>
          <a:bodyPr/>
          <a:lstStyle/>
          <a:p>
            <a:pPr eaLnBrk="1" hangingPunct="1"/>
            <a:r>
              <a:rPr lang="en-US" altLang="en-US" b="1">
                <a:latin typeface="Times New Roman" charset="0"/>
                <a:cs typeface="Times New Roman" charset="0"/>
              </a:rPr>
              <a:t>Giới thiệu</a:t>
            </a:r>
            <a:r>
              <a:rPr lang="vi-VN" altLang="en-US" b="1">
                <a:latin typeface="Times New Roman" charset="0"/>
                <a:cs typeface="Times New Roman" charset="0"/>
              </a:rPr>
              <a:t> đa tiến trình</a:t>
            </a:r>
            <a:endParaRPr lang="en-US" altLang="en-US" b="1">
              <a:latin typeface="Times New Roman" charset="0"/>
              <a:cs typeface="Times New Roman" charset="0"/>
            </a:endParaRPr>
          </a:p>
        </p:txBody>
      </p:sp>
      <p:sp>
        <p:nvSpPr>
          <p:cNvPr id="12291" name="Rectangle 3"/>
          <p:cNvSpPr>
            <a:spLocks noGrp="1" noChangeArrowheads="1"/>
          </p:cNvSpPr>
          <p:nvPr>
            <p:ph idx="1"/>
          </p:nvPr>
        </p:nvSpPr>
        <p:spPr>
          <a:xfrm>
            <a:off x="381000" y="1371600"/>
            <a:ext cx="8534400" cy="4572000"/>
          </a:xfrm>
        </p:spPr>
        <p:txBody>
          <a:bodyPr/>
          <a:lstStyle/>
          <a:p>
            <a:pPr eaLnBrk="1" hangingPunct="1">
              <a:lnSpc>
                <a:spcPct val="80000"/>
              </a:lnSpc>
              <a:spcAft>
                <a:spcPts val="600"/>
              </a:spcAft>
            </a:pPr>
            <a:r>
              <a:rPr lang="vi-VN" altLang="en-US" sz="2400">
                <a:latin typeface="Times New Roman" charset="0"/>
                <a:cs typeface="Times New Roman" charset="0"/>
              </a:rPr>
              <a:t>W</a:t>
            </a:r>
            <a:r>
              <a:rPr lang="en-US" altLang="en-US" sz="2400">
                <a:latin typeface="Times New Roman" charset="0"/>
                <a:cs typeface="Times New Roman" charset="0"/>
              </a:rPr>
              <a:t>indow lấy 1 luồng vào trong vài tiến trình và cho phép luồng đó chạy 1 khoảng thời gian ngắn </a:t>
            </a:r>
            <a:r>
              <a:rPr lang="vi-VN" altLang="en-US" sz="2400">
                <a:latin typeface="Times New Roman" charset="0"/>
                <a:cs typeface="Times New Roman" charset="0"/>
              </a:rPr>
              <a:t>(</a:t>
            </a:r>
            <a:r>
              <a:rPr lang="en-US" altLang="en-US" sz="2400">
                <a:latin typeface="Times New Roman" charset="0"/>
                <a:cs typeface="Times New Roman" charset="0"/>
              </a:rPr>
              <a:t>gọi là </a:t>
            </a:r>
            <a:r>
              <a:rPr lang="en-US" altLang="en-US" sz="2400" b="1">
                <a:latin typeface="Times New Roman" charset="0"/>
                <a:cs typeface="Times New Roman" charset="0"/>
              </a:rPr>
              <a:t>time slice</a:t>
            </a:r>
            <a:r>
              <a:rPr lang="vi-VN" altLang="en-US" sz="2400" b="1">
                <a:latin typeface="Times New Roman" charset="0"/>
                <a:cs typeface="Times New Roman" charset="0"/>
              </a:rPr>
              <a:t>)</a:t>
            </a:r>
            <a:r>
              <a:rPr lang="en-US" altLang="en-US" sz="2400">
                <a:latin typeface="Times New Roman" charset="0"/>
                <a:cs typeface="Times New Roman" charset="0"/>
              </a:rPr>
              <a:t>. </a:t>
            </a:r>
            <a:r>
              <a:rPr lang="vi-VN" altLang="en-US" sz="2400">
                <a:latin typeface="Times New Roman" charset="0"/>
                <a:cs typeface="Times New Roman" charset="0"/>
              </a:rPr>
              <a:t>K</a:t>
            </a:r>
            <a:r>
              <a:rPr lang="en-US" altLang="en-US" sz="2400">
                <a:latin typeface="Times New Roman" charset="0"/>
                <a:cs typeface="Times New Roman" charset="0"/>
              </a:rPr>
              <a:t>hi thời gian này kế</a:t>
            </a:r>
            <a:r>
              <a:rPr lang="vi-VN" altLang="en-US" sz="2400">
                <a:latin typeface="Times New Roman" charset="0"/>
                <a:cs typeface="Times New Roman" charset="0"/>
              </a:rPr>
              <a:t>t</a:t>
            </a:r>
            <a:r>
              <a:rPr lang="en-US" altLang="en-US" sz="2400">
                <a:latin typeface="Times New Roman" charset="0"/>
                <a:cs typeface="Times New Roman" charset="0"/>
              </a:rPr>
              <a:t> thúc</a:t>
            </a:r>
            <a:r>
              <a:rPr lang="vi-VN" altLang="en-US" sz="2400">
                <a:latin typeface="Times New Roman" charset="0"/>
                <a:cs typeface="Times New Roman" charset="0"/>
              </a:rPr>
              <a:t>,</a:t>
            </a:r>
            <a:r>
              <a:rPr lang="en-US" altLang="en-US" sz="2400">
                <a:latin typeface="Times New Roman" charset="0"/>
                <a:cs typeface="Times New Roman" charset="0"/>
              </a:rPr>
              <a:t> </a:t>
            </a:r>
            <a:r>
              <a:rPr lang="vi-VN" altLang="en-US" sz="2400">
                <a:latin typeface="Times New Roman" charset="0"/>
                <a:cs typeface="Times New Roman" charset="0"/>
              </a:rPr>
              <a:t>W</a:t>
            </a:r>
            <a:r>
              <a:rPr lang="en-US" altLang="en-US" sz="2400">
                <a:latin typeface="Times New Roman" charset="0"/>
                <a:cs typeface="Times New Roman" charset="0"/>
              </a:rPr>
              <a:t>indow lấy quyền điều khiển lại và lấy 1 luồng khác và lại cấp 1 khoảng thời gian time slice . </a:t>
            </a:r>
            <a:r>
              <a:rPr lang="vi-VN" altLang="en-US" sz="2400">
                <a:latin typeface="Times New Roman" charset="0"/>
                <a:cs typeface="Times New Roman" charset="0"/>
              </a:rPr>
              <a:t>V</a:t>
            </a:r>
            <a:r>
              <a:rPr lang="en-US" altLang="en-US" sz="2400">
                <a:latin typeface="Times New Roman" charset="0"/>
                <a:cs typeface="Times New Roman" charset="0"/>
              </a:rPr>
              <a:t>ì khoảng thời gian này quá ngắn nên ta có cảm tưởng như mọi thứ đều xảy ra cùng lúc.</a:t>
            </a:r>
            <a:endParaRPr lang="vi-VN" altLang="en-US" sz="2400">
              <a:latin typeface="Times New Roman" charset="0"/>
              <a:cs typeface="Times New Roman" charset="0"/>
            </a:endParaRPr>
          </a:p>
          <a:p>
            <a:pPr eaLnBrk="1" hangingPunct="1">
              <a:lnSpc>
                <a:spcPct val="80000"/>
              </a:lnSpc>
              <a:spcAft>
                <a:spcPts val="600"/>
              </a:spcAft>
            </a:pPr>
            <a:r>
              <a:rPr lang="vi-VN" altLang="en-US" sz="2400">
                <a:latin typeface="Times New Roman" charset="0"/>
                <a:cs typeface="Times New Roman" charset="0"/>
              </a:rPr>
              <a:t>K</a:t>
            </a:r>
            <a:r>
              <a:rPr lang="en-US" altLang="en-US" sz="2400">
                <a:latin typeface="Times New Roman" charset="0"/>
                <a:cs typeface="Times New Roman" charset="0"/>
              </a:rPr>
              <a:t>hi có nhiều cửa sổ trên màn hình</a:t>
            </a:r>
            <a:r>
              <a:rPr lang="vi-VN" altLang="en-US" sz="2400">
                <a:latin typeface="Times New Roman" charset="0"/>
                <a:cs typeface="Times New Roman" charset="0"/>
              </a:rPr>
              <a:t>,</a:t>
            </a:r>
            <a:r>
              <a:rPr lang="en-US" altLang="en-US" sz="2400">
                <a:latin typeface="Times New Roman" charset="0"/>
                <a:cs typeface="Times New Roman" charset="0"/>
              </a:rPr>
              <a:t> mỗi c</a:t>
            </a:r>
            <a:r>
              <a:rPr lang="vi-VN" altLang="en-US" sz="2400">
                <a:latin typeface="Times New Roman" charset="0"/>
                <a:cs typeface="Times New Roman" charset="0"/>
              </a:rPr>
              <a:t>ửa sổ</a:t>
            </a:r>
            <a:r>
              <a:rPr lang="en-US" altLang="en-US" sz="2400">
                <a:latin typeface="Times New Roman" charset="0"/>
                <a:cs typeface="Times New Roman" charset="0"/>
              </a:rPr>
              <a:t> đại diện cho một tiến trình khác nhau</a:t>
            </a:r>
            <a:r>
              <a:rPr lang="vi-VN" altLang="en-US" sz="2400">
                <a:latin typeface="Times New Roman" charset="0"/>
                <a:cs typeface="Times New Roman" charset="0"/>
              </a:rPr>
              <a:t>.</a:t>
            </a:r>
            <a:r>
              <a:rPr lang="en-US" altLang="en-US" sz="2400">
                <a:latin typeface="Times New Roman" charset="0"/>
                <a:cs typeface="Times New Roman" charset="0"/>
              </a:rPr>
              <a:t> </a:t>
            </a:r>
            <a:r>
              <a:rPr lang="vi-VN" altLang="en-US" sz="2400">
                <a:latin typeface="Times New Roman" charset="0"/>
                <a:cs typeface="Times New Roman" charset="0"/>
              </a:rPr>
              <a:t>Người dùng</a:t>
            </a:r>
            <a:r>
              <a:rPr lang="en-US" altLang="en-US" sz="2400">
                <a:latin typeface="Times New Roman" charset="0"/>
                <a:cs typeface="Times New Roman" charset="0"/>
              </a:rPr>
              <a:t> v</a:t>
            </a:r>
            <a:r>
              <a:rPr lang="vi-VN" altLang="en-US" sz="2400">
                <a:latin typeface="Times New Roman" charset="0"/>
                <a:cs typeface="Times New Roman" charset="0"/>
              </a:rPr>
              <a:t>ẫ</a:t>
            </a:r>
            <a:r>
              <a:rPr lang="en-US" altLang="en-US" sz="2400">
                <a:latin typeface="Times New Roman" charset="0"/>
                <a:cs typeface="Times New Roman" charset="0"/>
              </a:rPr>
              <a:t>n có thể </a:t>
            </a:r>
            <a:r>
              <a:rPr lang="vi-VN" altLang="en-US" sz="2400">
                <a:latin typeface="Times New Roman" charset="0"/>
                <a:cs typeface="Times New Roman" charset="0"/>
              </a:rPr>
              <a:t>tương tác với</a:t>
            </a:r>
            <a:r>
              <a:rPr lang="en-US" altLang="en-US" sz="2400">
                <a:latin typeface="Times New Roman" charset="0"/>
                <a:cs typeface="Times New Roman" charset="0"/>
              </a:rPr>
              <a:t> bất kì c</a:t>
            </a:r>
            <a:r>
              <a:rPr lang="vi-VN" altLang="en-US" sz="2400">
                <a:latin typeface="Times New Roman" charset="0"/>
                <a:cs typeface="Times New Roman" charset="0"/>
              </a:rPr>
              <a:t>ử</a:t>
            </a:r>
            <a:r>
              <a:rPr lang="en-US" altLang="en-US" sz="2400">
                <a:latin typeface="Times New Roman" charset="0"/>
                <a:cs typeface="Times New Roman" charset="0"/>
              </a:rPr>
              <a:t>a sổ nào</a:t>
            </a:r>
            <a:r>
              <a:rPr lang="vi-VN" altLang="en-US" sz="2400">
                <a:latin typeface="Times New Roman" charset="0"/>
                <a:cs typeface="Times New Roman" charset="0"/>
              </a:rPr>
              <a:t> và được</a:t>
            </a:r>
            <a:r>
              <a:rPr lang="en-US" altLang="en-US" sz="2400">
                <a:latin typeface="Times New Roman" charset="0"/>
                <a:cs typeface="Times New Roman" charset="0"/>
              </a:rPr>
              <a:t> đáp ứng ngay lập tức</a:t>
            </a:r>
            <a:r>
              <a:rPr lang="vi-VN" altLang="en-US" sz="2400">
                <a:latin typeface="Times New Roman" charset="0"/>
                <a:cs typeface="Times New Roman" charset="0"/>
              </a:rPr>
              <a:t>. Nhưng t</a:t>
            </a:r>
            <a:r>
              <a:rPr lang="en-US" altLang="en-US" sz="2400">
                <a:latin typeface="Times New Roman" charset="0"/>
                <a:cs typeface="Times New Roman" charset="0"/>
              </a:rPr>
              <a:t>hực sự việc đáp ứng n</a:t>
            </a:r>
            <a:r>
              <a:rPr lang="vi-VN" altLang="en-US" sz="2400">
                <a:latin typeface="Times New Roman" charset="0"/>
                <a:cs typeface="Times New Roman" charset="0"/>
              </a:rPr>
              <a:t>à</a:t>
            </a:r>
            <a:r>
              <a:rPr lang="en-US" altLang="en-US" sz="2400">
                <a:latin typeface="Times New Roman" charset="0"/>
                <a:cs typeface="Times New Roman" charset="0"/>
              </a:rPr>
              <a:t>y xảy ra vào sau khoảng thời gian time slice của luồng đương thời.</a:t>
            </a:r>
          </a:p>
        </p:txBody>
      </p:sp>
      <p:sp>
        <p:nvSpPr>
          <p:cNvPr id="122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0D475220-0DA6-6845-9167-B8184833DDF6}" type="slidenum">
              <a:rPr lang="en-US" altLang="en-US" sz="1200">
                <a:solidFill>
                  <a:srgbClr val="898989"/>
                </a:solidFill>
              </a:rPr>
              <a:pPr>
                <a:spcBef>
                  <a:spcPct val="0"/>
                </a:spcBef>
                <a:buFontTx/>
                <a:buNone/>
              </a:pPr>
              <a:t>6</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5562600" y="0"/>
            <a:ext cx="3581400" cy="552450"/>
          </a:xfrm>
        </p:spPr>
        <p:txBody>
          <a:bodyPr/>
          <a:lstStyle/>
          <a:p>
            <a:pPr eaLnBrk="1" hangingPunct="1"/>
            <a:r>
              <a:rPr lang="en-US" altLang="en-US" sz="2400">
                <a:latin typeface="Courier New" charset="0"/>
                <a:cs typeface="Times New Roman" charset="0"/>
              </a:rPr>
              <a:t>Unsynchronized.cs</a:t>
            </a:r>
          </a:p>
        </p:txBody>
      </p:sp>
      <p:sp>
        <p:nvSpPr>
          <p:cNvPr id="18435" name="Rectangle 3"/>
          <p:cNvSpPr>
            <a:spLocks noGrp="1" noChangeArrowheads="1"/>
          </p:cNvSpPr>
          <p:nvPr>
            <p:ph type="subTitle" idx="1"/>
          </p:nvPr>
        </p:nvSpPr>
        <p:spPr>
          <a:xfrm>
            <a:off x="304800" y="0"/>
            <a:ext cx="7467600" cy="6553200"/>
          </a:xfrm>
        </p:spPr>
        <p:txBody>
          <a:bodyPr>
            <a:normAutofit/>
          </a:bodyPr>
          <a:lstStyle/>
          <a:p>
            <a:pPr algn="l" eaLnBrk="1" hangingPunct="1">
              <a:lnSpc>
                <a:spcPct val="90000"/>
              </a:lnSpc>
            </a:pPr>
            <a:r>
              <a:rPr lang="en-US" altLang="en-US" sz="1000">
                <a:solidFill>
                  <a:srgbClr val="5F5F5F"/>
                </a:solidFill>
                <a:latin typeface="Courier New" charset="0"/>
                <a:ea typeface="Courier New" charset="0"/>
                <a:cs typeface="Courier New" charset="0"/>
              </a:rPr>
              <a:t>36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37   </a:t>
            </a:r>
            <a:r>
              <a:rPr lang="en-US" altLang="en-US" sz="1000">
                <a:solidFill>
                  <a:srgbClr val="008000"/>
                </a:solidFill>
                <a:latin typeface="Courier New" charset="0"/>
                <a:ea typeface="Courier New" charset="0"/>
                <a:cs typeface="Courier New" charset="0"/>
              </a:rPr>
              <a:t>// class Producer's Produce method controls a thread that</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38   </a:t>
            </a:r>
            <a:r>
              <a:rPr lang="en-US" altLang="en-US" sz="1000">
                <a:solidFill>
                  <a:srgbClr val="008000"/>
                </a:solidFill>
                <a:latin typeface="Courier New" charset="0"/>
                <a:ea typeface="Courier New" charset="0"/>
                <a:cs typeface="Courier New" charset="0"/>
              </a:rPr>
              <a:t>// stores values from 1 to 4 in sharedLocation</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39</a:t>
            </a:r>
            <a:r>
              <a:rPr lang="en-US" altLang="en-US" sz="1000">
                <a:solidFill>
                  <a:srgbClr val="5F5F5F"/>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class</a:t>
            </a:r>
            <a:r>
              <a:rPr lang="en-US" altLang="en-US" sz="1000">
                <a:solidFill>
                  <a:srgbClr val="000000"/>
                </a:solidFill>
                <a:latin typeface="Courier New" charset="0"/>
                <a:ea typeface="Courier New" charset="0"/>
                <a:cs typeface="Courier New" charset="0"/>
              </a:rPr>
              <a:t> Producer </a:t>
            </a:r>
          </a:p>
          <a:p>
            <a:pPr algn="l" eaLnBrk="1" hangingPunct="1">
              <a:lnSpc>
                <a:spcPct val="90000"/>
              </a:lnSpc>
            </a:pPr>
            <a:r>
              <a:rPr lang="en-US" altLang="en-US" sz="1000">
                <a:solidFill>
                  <a:srgbClr val="5F5F5F"/>
                </a:solidFill>
                <a:latin typeface="Courier New" charset="0"/>
                <a:ea typeface="Courier New" charset="0"/>
                <a:cs typeface="Courier New" charset="0"/>
              </a:rPr>
              <a:t>40   </a:t>
            </a:r>
            <a:r>
              <a:rPr lang="en-US" altLang="en-US" sz="1000">
                <a:solidFill>
                  <a:srgbClr val="000000"/>
                </a:solidFill>
                <a:latin typeface="Courier New" charset="0"/>
                <a:ea typeface="Courier New" charset="0"/>
                <a:cs typeface="Courier New" charset="0"/>
              </a:rPr>
              <a:t>{</a:t>
            </a:r>
          </a:p>
          <a:p>
            <a:pPr algn="l" eaLnBrk="1" hangingPunct="1">
              <a:lnSpc>
                <a:spcPct val="90000"/>
              </a:lnSpc>
            </a:pPr>
            <a:r>
              <a:rPr lang="en-US" altLang="en-US" sz="1000">
                <a:solidFill>
                  <a:srgbClr val="5F5F5F"/>
                </a:solidFill>
                <a:latin typeface="Courier New" charset="0"/>
                <a:ea typeface="Courier New" charset="0"/>
                <a:cs typeface="Courier New" charset="0"/>
              </a:rPr>
              <a:t>41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HoldIntegerUnsynchronized sharedLocation;</a:t>
            </a:r>
          </a:p>
          <a:p>
            <a:pPr algn="l" eaLnBrk="1" hangingPunct="1">
              <a:lnSpc>
                <a:spcPct val="90000"/>
              </a:lnSpc>
            </a:pPr>
            <a:r>
              <a:rPr lang="en-US" altLang="en-US" sz="1000">
                <a:solidFill>
                  <a:srgbClr val="5F5F5F"/>
                </a:solidFill>
                <a:latin typeface="Courier New" charset="0"/>
                <a:ea typeface="Courier New" charset="0"/>
                <a:cs typeface="Courier New" charset="0"/>
              </a:rPr>
              <a:t>42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Random randomSleepTime;</a:t>
            </a:r>
          </a:p>
          <a:p>
            <a:pPr algn="l" eaLnBrk="1" hangingPunct="1">
              <a:lnSpc>
                <a:spcPct val="90000"/>
              </a:lnSpc>
            </a:pPr>
            <a:r>
              <a:rPr lang="en-US" altLang="en-US" sz="1000">
                <a:solidFill>
                  <a:srgbClr val="5F5F5F"/>
                </a:solidFill>
                <a:latin typeface="Courier New" charset="0"/>
                <a:ea typeface="Courier New" charset="0"/>
                <a:cs typeface="Courier New" charset="0"/>
              </a:rPr>
              <a:t>43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44   </a:t>
            </a:r>
            <a:r>
              <a:rPr lang="en-US" altLang="en-US" sz="1000">
                <a:solidFill>
                  <a:srgbClr val="008000"/>
                </a:solidFill>
                <a:latin typeface="Courier New" charset="0"/>
                <a:ea typeface="Courier New" charset="0"/>
                <a:cs typeface="Courier New" charset="0"/>
              </a:rPr>
              <a:t>   // constructor</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45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a:t>
            </a:r>
            <a:r>
              <a:rPr lang="en-US" altLang="en-US" sz="1000">
                <a:solidFill>
                  <a:srgbClr val="000000"/>
                </a:solidFill>
                <a:latin typeface="Courier New" charset="0"/>
                <a:ea typeface="Courier New" charset="0"/>
                <a:cs typeface="Courier New" charset="0"/>
              </a:rPr>
              <a:t> Producer( </a:t>
            </a:r>
          </a:p>
          <a:p>
            <a:pPr algn="l" eaLnBrk="1" hangingPunct="1">
              <a:lnSpc>
                <a:spcPct val="90000"/>
              </a:lnSpc>
            </a:pPr>
            <a:r>
              <a:rPr lang="en-US" altLang="en-US" sz="1000">
                <a:solidFill>
                  <a:srgbClr val="5F5F5F"/>
                </a:solidFill>
                <a:latin typeface="Courier New" charset="0"/>
                <a:ea typeface="Courier New" charset="0"/>
                <a:cs typeface="Courier New" charset="0"/>
              </a:rPr>
              <a:t>46   </a:t>
            </a:r>
            <a:r>
              <a:rPr lang="en-US" altLang="en-US" sz="1000">
                <a:solidFill>
                  <a:srgbClr val="000000"/>
                </a:solidFill>
                <a:latin typeface="Courier New" charset="0"/>
                <a:ea typeface="Courier New" charset="0"/>
                <a:cs typeface="Courier New" charset="0"/>
              </a:rPr>
              <a:t>      HoldIntegerUnsynchronized shared, Random random )</a:t>
            </a:r>
          </a:p>
          <a:p>
            <a:pPr algn="l" eaLnBrk="1" hangingPunct="1">
              <a:lnSpc>
                <a:spcPct val="90000"/>
              </a:lnSpc>
            </a:pPr>
            <a:r>
              <a:rPr lang="en-US" altLang="en-US" sz="1000">
                <a:solidFill>
                  <a:srgbClr val="5F5F5F"/>
                </a:solidFill>
                <a:latin typeface="Courier New" charset="0"/>
                <a:ea typeface="Courier New" charset="0"/>
                <a:cs typeface="Courier New" charset="0"/>
              </a:rPr>
              <a:t>47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u="sng">
                <a:solidFill>
                  <a:srgbClr val="5F5F5F"/>
                </a:solidFill>
                <a:latin typeface="Courier New" charset="0"/>
                <a:ea typeface="Courier New" charset="0"/>
                <a:cs typeface="Courier New" charset="0"/>
              </a:rPr>
              <a:t>48</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sharedLocation = shared;</a:t>
            </a:r>
          </a:p>
          <a:p>
            <a:pPr algn="l" eaLnBrk="1" hangingPunct="1">
              <a:lnSpc>
                <a:spcPct val="90000"/>
              </a:lnSpc>
            </a:pPr>
            <a:r>
              <a:rPr lang="en-US" altLang="en-US" sz="1000" u="sng">
                <a:solidFill>
                  <a:srgbClr val="5F5F5F"/>
                </a:solidFill>
                <a:latin typeface="Courier New" charset="0"/>
                <a:ea typeface="Courier New" charset="0"/>
                <a:cs typeface="Courier New" charset="0"/>
              </a:rPr>
              <a:t>49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randomSleepTime = random;</a:t>
            </a:r>
          </a:p>
          <a:p>
            <a:pPr algn="l" eaLnBrk="1" hangingPunct="1">
              <a:lnSpc>
                <a:spcPct val="90000"/>
              </a:lnSpc>
            </a:pPr>
            <a:r>
              <a:rPr lang="en-US" altLang="en-US" sz="1000">
                <a:solidFill>
                  <a:srgbClr val="5F5F5F"/>
                </a:solidFill>
                <a:latin typeface="Courier New" charset="0"/>
                <a:ea typeface="Courier New" charset="0"/>
                <a:cs typeface="Courier New" charset="0"/>
              </a:rPr>
              <a:t>50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51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52   </a:t>
            </a:r>
            <a:r>
              <a:rPr lang="en-US" altLang="en-US" sz="1000">
                <a:solidFill>
                  <a:srgbClr val="008000"/>
                </a:solidFill>
                <a:latin typeface="Courier New" charset="0"/>
                <a:ea typeface="Courier New" charset="0"/>
                <a:cs typeface="Courier New" charset="0"/>
              </a:rPr>
              <a:t>   // store values 1-4 in object sharedLocation</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53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void</a:t>
            </a:r>
            <a:r>
              <a:rPr lang="en-US" altLang="en-US" sz="1000">
                <a:solidFill>
                  <a:srgbClr val="000000"/>
                </a:solidFill>
                <a:latin typeface="Courier New" charset="0"/>
                <a:ea typeface="Courier New" charset="0"/>
                <a:cs typeface="Courier New" charset="0"/>
              </a:rPr>
              <a:t> Produce()</a:t>
            </a:r>
          </a:p>
          <a:p>
            <a:pPr algn="l" eaLnBrk="1" hangingPunct="1">
              <a:lnSpc>
                <a:spcPct val="90000"/>
              </a:lnSpc>
            </a:pPr>
            <a:r>
              <a:rPr lang="en-US" altLang="en-US" sz="1000">
                <a:solidFill>
                  <a:srgbClr val="5F5F5F"/>
                </a:solidFill>
                <a:latin typeface="Courier New" charset="0"/>
                <a:ea typeface="Courier New" charset="0"/>
                <a:cs typeface="Courier New" charset="0"/>
              </a:rPr>
              <a:t>54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55   </a:t>
            </a:r>
            <a:r>
              <a:rPr lang="en-US" altLang="en-US" sz="1000">
                <a:solidFill>
                  <a:srgbClr val="008000"/>
                </a:solidFill>
                <a:latin typeface="Courier New" charset="0"/>
                <a:ea typeface="Courier New" charset="0"/>
                <a:cs typeface="Courier New" charset="0"/>
              </a:rPr>
              <a:t>      // sleep for random interval upto 3000 milliseconds</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56   </a:t>
            </a:r>
            <a:r>
              <a:rPr lang="en-US" altLang="en-US" sz="1000">
                <a:solidFill>
                  <a:srgbClr val="008000"/>
                </a:solidFill>
                <a:latin typeface="Courier New" charset="0"/>
                <a:ea typeface="Courier New" charset="0"/>
                <a:cs typeface="Courier New" charset="0"/>
              </a:rPr>
              <a:t>      // then set sharedLocation's Buffer property</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57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for</a:t>
            </a:r>
            <a:r>
              <a:rPr lang="en-US" altLang="en-US" sz="1000">
                <a:solidFill>
                  <a:srgbClr val="000000"/>
                </a:solidFill>
                <a:latin typeface="Courier New" charset="0"/>
                <a:ea typeface="Courier New" charset="0"/>
                <a:cs typeface="Courier New" charset="0"/>
              </a:rPr>
              <a:t> (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count =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count &lt;= </a:t>
            </a:r>
            <a:r>
              <a:rPr lang="en-US" altLang="en-US" sz="1000">
                <a:solidFill>
                  <a:srgbClr val="4DA6FF"/>
                </a:solidFill>
                <a:latin typeface="Courier New" charset="0"/>
                <a:ea typeface="Courier New" charset="0"/>
                <a:cs typeface="Courier New" charset="0"/>
              </a:rPr>
              <a:t>4</a:t>
            </a:r>
            <a:r>
              <a:rPr lang="en-US" altLang="en-US" sz="1000">
                <a:solidFill>
                  <a:srgbClr val="000000"/>
                </a:solidFill>
                <a:latin typeface="Courier New" charset="0"/>
                <a:ea typeface="Courier New" charset="0"/>
                <a:cs typeface="Courier New" charset="0"/>
              </a:rPr>
              <a:t>; count++ ) </a:t>
            </a:r>
          </a:p>
          <a:p>
            <a:pPr algn="l" eaLnBrk="1" hangingPunct="1">
              <a:lnSpc>
                <a:spcPct val="90000"/>
              </a:lnSpc>
            </a:pPr>
            <a:r>
              <a:rPr lang="en-US" altLang="en-US" sz="1000">
                <a:solidFill>
                  <a:srgbClr val="5F5F5F"/>
                </a:solidFill>
                <a:latin typeface="Courier New" charset="0"/>
                <a:ea typeface="Courier New" charset="0"/>
                <a:cs typeface="Courier New" charset="0"/>
              </a:rPr>
              <a:t>58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u="sng">
                <a:solidFill>
                  <a:srgbClr val="5F5F5F"/>
                </a:solidFill>
                <a:latin typeface="Courier New" charset="0"/>
                <a:ea typeface="Courier New" charset="0"/>
                <a:cs typeface="Courier New" charset="0"/>
              </a:rPr>
              <a:t>59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Thread.Sleep( randomSleepTime.Next(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3000</a:t>
            </a:r>
            <a:r>
              <a:rPr lang="en-US" altLang="en-US" sz="1000">
                <a:solidFill>
                  <a:srgbClr val="000000"/>
                </a:solidFill>
                <a:latin typeface="Courier New" charset="0"/>
                <a:ea typeface="Courier New" charset="0"/>
                <a:cs typeface="Courier New" charset="0"/>
              </a:rPr>
              <a:t> ) );</a:t>
            </a:r>
          </a:p>
          <a:p>
            <a:pPr algn="l" eaLnBrk="1" hangingPunct="1">
              <a:lnSpc>
                <a:spcPct val="90000"/>
              </a:lnSpc>
            </a:pPr>
            <a:r>
              <a:rPr lang="en-US" altLang="en-US" sz="1000" u="sng">
                <a:solidFill>
                  <a:srgbClr val="5F5F5F"/>
                </a:solidFill>
                <a:latin typeface="Courier New" charset="0"/>
                <a:ea typeface="Courier New" charset="0"/>
                <a:cs typeface="Courier New" charset="0"/>
              </a:rPr>
              <a:t>60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sharedLocation.Buffer = count; </a:t>
            </a:r>
          </a:p>
          <a:p>
            <a:pPr algn="l" eaLnBrk="1" hangingPunct="1">
              <a:lnSpc>
                <a:spcPct val="90000"/>
              </a:lnSpc>
            </a:pPr>
            <a:r>
              <a:rPr lang="en-US" altLang="en-US" sz="1000">
                <a:solidFill>
                  <a:srgbClr val="5F5F5F"/>
                </a:solidFill>
                <a:latin typeface="Courier New" charset="0"/>
                <a:ea typeface="Courier New" charset="0"/>
                <a:cs typeface="Courier New" charset="0"/>
              </a:rPr>
              <a:t>61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62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63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Console.WriteLine( Thread.CurrentThread.Name + </a:t>
            </a:r>
          </a:p>
          <a:p>
            <a:pPr algn="l" eaLnBrk="1" hangingPunct="1">
              <a:lnSpc>
                <a:spcPct val="90000"/>
              </a:lnSpc>
            </a:pPr>
            <a:r>
              <a:rPr lang="en-US" altLang="en-US" sz="1000">
                <a:solidFill>
                  <a:srgbClr val="5F5F5F"/>
                </a:solidFill>
                <a:latin typeface="Courier New" charset="0"/>
                <a:ea typeface="Courier New" charset="0"/>
                <a:cs typeface="Courier New" charset="0"/>
              </a:rPr>
              <a:t>64   </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 done producing.\nTerminating "</a:t>
            </a:r>
            <a:r>
              <a:rPr lang="en-US" altLang="en-US" sz="1000">
                <a:solidFill>
                  <a:srgbClr val="000000"/>
                </a:solidFill>
                <a:latin typeface="Courier New" charset="0"/>
                <a:ea typeface="Courier New" charset="0"/>
                <a:cs typeface="Courier New" charset="0"/>
              </a:rPr>
              <a:t> + </a:t>
            </a:r>
          </a:p>
          <a:p>
            <a:pPr algn="l" eaLnBrk="1" hangingPunct="1">
              <a:lnSpc>
                <a:spcPct val="90000"/>
              </a:lnSpc>
            </a:pPr>
            <a:r>
              <a:rPr lang="en-US" altLang="en-US" sz="1000">
                <a:solidFill>
                  <a:srgbClr val="5F5F5F"/>
                </a:solidFill>
                <a:latin typeface="Courier New" charset="0"/>
                <a:ea typeface="Courier New" charset="0"/>
                <a:cs typeface="Courier New" charset="0"/>
              </a:rPr>
              <a:t>65   </a:t>
            </a:r>
            <a:r>
              <a:rPr lang="en-US" altLang="en-US" sz="1000">
                <a:solidFill>
                  <a:srgbClr val="000000"/>
                </a:solidFill>
                <a:latin typeface="Courier New" charset="0"/>
                <a:ea typeface="Courier New" charset="0"/>
                <a:cs typeface="Courier New" charset="0"/>
              </a:rPr>
              <a:t>         Thread.CurrentThread.Name + </a:t>
            </a:r>
            <a:r>
              <a:rPr lang="en-US" altLang="en-US" sz="1000">
                <a:solidFill>
                  <a:srgbClr val="4DA6FF"/>
                </a:solidFill>
                <a:latin typeface="Courier New" charset="0"/>
                <a:ea typeface="Courier New" charset="0"/>
                <a:cs typeface="Courier New" charset="0"/>
              </a:rPr>
              <a:t>"."</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66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67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method Produce</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68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69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end class Producer</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70   </a:t>
            </a:r>
          </a:p>
        </p:txBody>
      </p:sp>
      <p:sp>
        <p:nvSpPr>
          <p:cNvPr id="6963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E9C9539D-A692-1D42-8A40-508FD14F6188}" type="slidenum">
              <a:rPr lang="en-US" altLang="en-US" sz="1200">
                <a:solidFill>
                  <a:srgbClr val="898989"/>
                </a:solidFill>
              </a:rPr>
              <a:pPr>
                <a:spcBef>
                  <a:spcPct val="0"/>
                </a:spcBef>
                <a:buFontTx/>
                <a:buNone/>
              </a:pPr>
              <a:t>60</a:t>
            </a:fld>
            <a:endParaRPr lang="en-US" altLang="en-US" sz="1200">
              <a:solidFill>
                <a:srgbClr val="898989"/>
              </a:solidFill>
            </a:endParaRPr>
          </a:p>
        </p:txBody>
      </p:sp>
      <p:grpSp>
        <p:nvGrpSpPr>
          <p:cNvPr id="2" name="Group 6"/>
          <p:cNvGrpSpPr>
            <a:grpSpLocks/>
          </p:cNvGrpSpPr>
          <p:nvPr/>
        </p:nvGrpSpPr>
        <p:grpSpPr bwMode="auto">
          <a:xfrm>
            <a:off x="2057400" y="762000"/>
            <a:ext cx="4876800" cy="346075"/>
            <a:chOff x="1296" y="480"/>
            <a:chExt cx="3072" cy="218"/>
          </a:xfrm>
        </p:grpSpPr>
        <p:sp>
          <p:nvSpPr>
            <p:cNvPr id="69656" name="Text Box 4"/>
            <p:cNvSpPr txBox="1">
              <a:spLocks noChangeArrowheads="1"/>
            </p:cNvSpPr>
            <p:nvPr/>
          </p:nvSpPr>
          <p:spPr bwMode="auto">
            <a:xfrm>
              <a:off x="3408" y="480"/>
              <a:ext cx="96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Producer class</a:t>
              </a:r>
            </a:p>
          </p:txBody>
        </p:sp>
        <p:sp>
          <p:nvSpPr>
            <p:cNvPr id="69657" name="Line 5"/>
            <p:cNvSpPr>
              <a:spLocks noChangeShapeType="1"/>
            </p:cNvSpPr>
            <p:nvPr/>
          </p:nvSpPr>
          <p:spPr bwMode="auto">
            <a:xfrm flipH="1" flipV="1">
              <a:off x="1296" y="480"/>
              <a:ext cx="211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3429000" y="2362200"/>
            <a:ext cx="3657600" cy="346075"/>
            <a:chOff x="2160" y="1488"/>
            <a:chExt cx="2304" cy="218"/>
          </a:xfrm>
        </p:grpSpPr>
        <p:sp>
          <p:nvSpPr>
            <p:cNvPr id="69654" name="Text Box 7"/>
            <p:cNvSpPr txBox="1">
              <a:spLocks noChangeArrowheads="1"/>
            </p:cNvSpPr>
            <p:nvPr/>
          </p:nvSpPr>
          <p:spPr bwMode="auto">
            <a:xfrm>
              <a:off x="2928" y="1488"/>
              <a:ext cx="1536"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buffer as shared object</a:t>
              </a:r>
            </a:p>
          </p:txBody>
        </p:sp>
        <p:sp>
          <p:nvSpPr>
            <p:cNvPr id="69655" name="Line 8"/>
            <p:cNvSpPr>
              <a:spLocks noChangeShapeType="1"/>
            </p:cNvSpPr>
            <p:nvPr/>
          </p:nvSpPr>
          <p:spPr bwMode="auto">
            <a:xfrm flipH="1" flipV="1">
              <a:off x="2160" y="1536"/>
              <a:ext cx="76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3429000" y="2667000"/>
            <a:ext cx="2667000" cy="422275"/>
            <a:chOff x="2160" y="1680"/>
            <a:chExt cx="1680" cy="266"/>
          </a:xfrm>
        </p:grpSpPr>
        <p:sp>
          <p:nvSpPr>
            <p:cNvPr id="69652" name="Text Box 10"/>
            <p:cNvSpPr txBox="1">
              <a:spLocks noChangeArrowheads="1"/>
            </p:cNvSpPr>
            <p:nvPr/>
          </p:nvSpPr>
          <p:spPr bwMode="auto">
            <a:xfrm>
              <a:off x="2880" y="1728"/>
              <a:ext cx="96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sleep time</a:t>
              </a:r>
            </a:p>
          </p:txBody>
        </p:sp>
        <p:sp>
          <p:nvSpPr>
            <p:cNvPr id="69653" name="Line 11"/>
            <p:cNvSpPr>
              <a:spLocks noChangeShapeType="1"/>
            </p:cNvSpPr>
            <p:nvPr/>
          </p:nvSpPr>
          <p:spPr bwMode="auto">
            <a:xfrm flipH="1" flipV="1">
              <a:off x="2160" y="1680"/>
              <a:ext cx="67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4953000" y="3962400"/>
            <a:ext cx="1981200" cy="346075"/>
            <a:chOff x="3120" y="2496"/>
            <a:chExt cx="1248" cy="218"/>
          </a:xfrm>
        </p:grpSpPr>
        <p:sp>
          <p:nvSpPr>
            <p:cNvPr id="69650" name="Text Box 13"/>
            <p:cNvSpPr txBox="1">
              <a:spLocks noChangeArrowheads="1"/>
            </p:cNvSpPr>
            <p:nvPr/>
          </p:nvSpPr>
          <p:spPr bwMode="auto">
            <a:xfrm>
              <a:off x="3456" y="2496"/>
              <a:ext cx="91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Cycles 4 times</a:t>
              </a:r>
            </a:p>
          </p:txBody>
        </p:sp>
        <p:sp>
          <p:nvSpPr>
            <p:cNvPr id="69651" name="Line 14"/>
            <p:cNvSpPr>
              <a:spLocks noChangeShapeType="1"/>
            </p:cNvSpPr>
            <p:nvPr/>
          </p:nvSpPr>
          <p:spPr bwMode="auto">
            <a:xfrm flipH="1">
              <a:off x="3120" y="2592"/>
              <a:ext cx="336" cy="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9"/>
          <p:cNvGrpSpPr>
            <a:grpSpLocks/>
          </p:cNvGrpSpPr>
          <p:nvPr/>
        </p:nvGrpSpPr>
        <p:grpSpPr bwMode="auto">
          <a:xfrm>
            <a:off x="5638800" y="4343400"/>
            <a:ext cx="2362200" cy="346075"/>
            <a:chOff x="3552" y="2736"/>
            <a:chExt cx="1488" cy="218"/>
          </a:xfrm>
        </p:grpSpPr>
        <p:sp>
          <p:nvSpPr>
            <p:cNvPr id="69648" name="Text Box 16"/>
            <p:cNvSpPr txBox="1">
              <a:spLocks noChangeArrowheads="1"/>
            </p:cNvSpPr>
            <p:nvPr/>
          </p:nvSpPr>
          <p:spPr bwMode="auto">
            <a:xfrm>
              <a:off x="3888" y="2736"/>
              <a:ext cx="115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Put buffer to sleep</a:t>
              </a:r>
            </a:p>
          </p:txBody>
        </p:sp>
        <p:sp>
          <p:nvSpPr>
            <p:cNvPr id="69649" name="Line 17"/>
            <p:cNvSpPr>
              <a:spLocks noChangeShapeType="1"/>
            </p:cNvSpPr>
            <p:nvPr/>
          </p:nvSpPr>
          <p:spPr bwMode="auto">
            <a:xfrm flipH="1">
              <a:off x="3552" y="2822"/>
              <a:ext cx="336" cy="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2"/>
          <p:cNvGrpSpPr>
            <a:grpSpLocks/>
          </p:cNvGrpSpPr>
          <p:nvPr/>
        </p:nvGrpSpPr>
        <p:grpSpPr bwMode="auto">
          <a:xfrm>
            <a:off x="4267200" y="4724400"/>
            <a:ext cx="3352800" cy="346075"/>
            <a:chOff x="2688" y="2976"/>
            <a:chExt cx="2112" cy="218"/>
          </a:xfrm>
        </p:grpSpPr>
        <p:sp>
          <p:nvSpPr>
            <p:cNvPr id="69646" name="Text Box 20"/>
            <p:cNvSpPr txBox="1">
              <a:spLocks noChangeArrowheads="1"/>
            </p:cNvSpPr>
            <p:nvPr/>
          </p:nvSpPr>
          <p:spPr bwMode="auto">
            <a:xfrm>
              <a:off x="3648" y="2976"/>
              <a:ext cx="115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buffer to count</a:t>
              </a:r>
            </a:p>
          </p:txBody>
        </p:sp>
        <p:sp>
          <p:nvSpPr>
            <p:cNvPr id="69647" name="Line 21"/>
            <p:cNvSpPr>
              <a:spLocks noChangeShapeType="1"/>
            </p:cNvSpPr>
            <p:nvPr/>
          </p:nvSpPr>
          <p:spPr bwMode="auto">
            <a:xfrm flipH="1" flipV="1">
              <a:off x="2688" y="2976"/>
              <a:ext cx="96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 name="Group 26"/>
          <p:cNvGrpSpPr>
            <a:grpSpLocks/>
          </p:cNvGrpSpPr>
          <p:nvPr/>
        </p:nvGrpSpPr>
        <p:grpSpPr bwMode="auto">
          <a:xfrm>
            <a:off x="5257800" y="5257800"/>
            <a:ext cx="2667000" cy="590550"/>
            <a:chOff x="3312" y="3312"/>
            <a:chExt cx="1680" cy="372"/>
          </a:xfrm>
        </p:grpSpPr>
        <p:sp>
          <p:nvSpPr>
            <p:cNvPr id="69644" name="Text Box 24"/>
            <p:cNvSpPr txBox="1">
              <a:spLocks noChangeArrowheads="1"/>
            </p:cNvSpPr>
            <p:nvPr/>
          </p:nvSpPr>
          <p:spPr bwMode="auto">
            <a:xfrm>
              <a:off x="3792" y="3312"/>
              <a:ext cx="1200"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Tell user thread is done producing</a:t>
              </a:r>
            </a:p>
          </p:txBody>
        </p:sp>
        <p:sp>
          <p:nvSpPr>
            <p:cNvPr id="69645" name="Line 25"/>
            <p:cNvSpPr>
              <a:spLocks noChangeShapeType="1"/>
            </p:cNvSpPr>
            <p:nvPr/>
          </p:nvSpPr>
          <p:spPr bwMode="auto">
            <a:xfrm flipH="1" flipV="1">
              <a:off x="3312" y="3360"/>
              <a:ext cx="48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a:xfrm>
            <a:off x="5562600" y="0"/>
            <a:ext cx="3581400" cy="552450"/>
          </a:xfrm>
        </p:spPr>
        <p:txBody>
          <a:bodyPr/>
          <a:lstStyle/>
          <a:p>
            <a:pPr eaLnBrk="1" hangingPunct="1"/>
            <a:r>
              <a:rPr lang="en-US" altLang="en-US" sz="2400">
                <a:latin typeface="Courier New" charset="0"/>
                <a:cs typeface="Times New Roman" charset="0"/>
              </a:rPr>
              <a:t>Unsynchronized.cs</a:t>
            </a:r>
          </a:p>
        </p:txBody>
      </p:sp>
      <p:sp>
        <p:nvSpPr>
          <p:cNvPr id="19459" name="Rectangle 3"/>
          <p:cNvSpPr>
            <a:spLocks noGrp="1" noChangeArrowheads="1"/>
          </p:cNvSpPr>
          <p:nvPr>
            <p:ph type="subTitle" idx="1"/>
          </p:nvPr>
        </p:nvSpPr>
        <p:spPr>
          <a:xfrm>
            <a:off x="228600" y="228600"/>
            <a:ext cx="7543800" cy="61722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71   </a:t>
            </a:r>
            <a:r>
              <a:rPr lang="en-US" altLang="en-US" sz="1000">
                <a:solidFill>
                  <a:srgbClr val="008000"/>
                </a:solidFill>
                <a:latin typeface="Courier New" charset="0"/>
                <a:ea typeface="Courier New" charset="0"/>
                <a:cs typeface="Courier New" charset="0"/>
              </a:rPr>
              <a:t>// class Consumer's Consume method controls a thread that</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72   </a:t>
            </a:r>
            <a:r>
              <a:rPr lang="en-US" altLang="en-US" sz="1000">
                <a:solidFill>
                  <a:srgbClr val="008000"/>
                </a:solidFill>
                <a:latin typeface="Courier New" charset="0"/>
                <a:ea typeface="Courier New" charset="0"/>
                <a:cs typeface="Courier New" charset="0"/>
              </a:rPr>
              <a:t>// loops four times and reads a value from sharedLocation</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73</a:t>
            </a:r>
            <a:r>
              <a:rPr lang="en-US" altLang="en-US" sz="1000">
                <a:solidFill>
                  <a:srgbClr val="5F5F5F"/>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class</a:t>
            </a:r>
            <a:r>
              <a:rPr lang="en-US" altLang="en-US" sz="1000">
                <a:solidFill>
                  <a:srgbClr val="000000"/>
                </a:solidFill>
                <a:latin typeface="Courier New" charset="0"/>
                <a:ea typeface="Courier New" charset="0"/>
                <a:cs typeface="Courier New" charset="0"/>
              </a:rPr>
              <a:t> Consumer</a:t>
            </a:r>
          </a:p>
          <a:p>
            <a:pPr algn="l" eaLnBrk="1" hangingPunct="1"/>
            <a:r>
              <a:rPr lang="en-US" altLang="en-US" sz="1000">
                <a:solidFill>
                  <a:srgbClr val="5F5F5F"/>
                </a:solidFill>
                <a:latin typeface="Courier New" charset="0"/>
                <a:ea typeface="Courier New" charset="0"/>
                <a:cs typeface="Courier New" charset="0"/>
              </a:rPr>
              <a:t>74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75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HoldIntegerUnsynchronized sharedLocation;</a:t>
            </a:r>
          </a:p>
          <a:p>
            <a:pPr algn="l" eaLnBrk="1" hangingPunct="1"/>
            <a:r>
              <a:rPr lang="en-US" altLang="en-US" sz="1000">
                <a:solidFill>
                  <a:srgbClr val="5F5F5F"/>
                </a:solidFill>
                <a:latin typeface="Courier New" charset="0"/>
                <a:ea typeface="Courier New" charset="0"/>
                <a:cs typeface="Courier New" charset="0"/>
              </a:rPr>
              <a:t>76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Random randomSleepTime;</a:t>
            </a:r>
          </a:p>
          <a:p>
            <a:pPr algn="l" eaLnBrk="1" hangingPunct="1"/>
            <a:r>
              <a:rPr lang="en-US" altLang="en-US" sz="1000">
                <a:solidFill>
                  <a:srgbClr val="5F5F5F"/>
                </a:solidFill>
                <a:latin typeface="Courier New" charset="0"/>
                <a:ea typeface="Courier New" charset="0"/>
                <a:cs typeface="Courier New" charset="0"/>
              </a:rPr>
              <a:t>77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78   </a:t>
            </a:r>
            <a:r>
              <a:rPr lang="en-US" altLang="en-US" sz="1000">
                <a:solidFill>
                  <a:srgbClr val="008000"/>
                </a:solidFill>
                <a:latin typeface="Courier New" charset="0"/>
                <a:ea typeface="Courier New" charset="0"/>
                <a:cs typeface="Courier New" charset="0"/>
              </a:rPr>
              <a:t>   // constructor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79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a:t>
            </a:r>
            <a:r>
              <a:rPr lang="en-US" altLang="en-US" sz="1000">
                <a:solidFill>
                  <a:srgbClr val="000000"/>
                </a:solidFill>
                <a:latin typeface="Courier New" charset="0"/>
                <a:ea typeface="Courier New" charset="0"/>
                <a:cs typeface="Courier New" charset="0"/>
              </a:rPr>
              <a:t> Consumer( </a:t>
            </a:r>
          </a:p>
          <a:p>
            <a:pPr algn="l" eaLnBrk="1" hangingPunct="1"/>
            <a:r>
              <a:rPr lang="en-US" altLang="en-US" sz="1000">
                <a:solidFill>
                  <a:srgbClr val="5F5F5F"/>
                </a:solidFill>
                <a:latin typeface="Courier New" charset="0"/>
                <a:ea typeface="Courier New" charset="0"/>
                <a:cs typeface="Courier New" charset="0"/>
              </a:rPr>
              <a:t>80   </a:t>
            </a:r>
            <a:r>
              <a:rPr lang="en-US" altLang="en-US" sz="1000">
                <a:solidFill>
                  <a:srgbClr val="000000"/>
                </a:solidFill>
                <a:latin typeface="Courier New" charset="0"/>
                <a:ea typeface="Courier New" charset="0"/>
                <a:cs typeface="Courier New" charset="0"/>
              </a:rPr>
              <a:t>      HoldIntegerUnsynchronized shared, Random random )</a:t>
            </a:r>
          </a:p>
          <a:p>
            <a:pPr algn="l" eaLnBrk="1" hangingPunct="1"/>
            <a:r>
              <a:rPr lang="en-US" altLang="en-US" sz="1000">
                <a:solidFill>
                  <a:srgbClr val="5F5F5F"/>
                </a:solidFill>
                <a:latin typeface="Courier New" charset="0"/>
                <a:ea typeface="Courier New" charset="0"/>
                <a:cs typeface="Courier New" charset="0"/>
              </a:rPr>
              <a:t>81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82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sharedLocation = shared;</a:t>
            </a:r>
          </a:p>
          <a:p>
            <a:pPr algn="l" eaLnBrk="1" hangingPunct="1"/>
            <a:r>
              <a:rPr lang="en-US" altLang="en-US" sz="1000" u="sng">
                <a:solidFill>
                  <a:srgbClr val="5F5F5F"/>
                </a:solidFill>
                <a:latin typeface="Courier New" charset="0"/>
                <a:ea typeface="Courier New" charset="0"/>
                <a:cs typeface="Courier New" charset="0"/>
              </a:rPr>
              <a:t>83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randomSleepTime = random;</a:t>
            </a:r>
          </a:p>
          <a:p>
            <a:pPr algn="l" eaLnBrk="1" hangingPunct="1"/>
            <a:r>
              <a:rPr lang="en-US" altLang="en-US" sz="1000">
                <a:solidFill>
                  <a:srgbClr val="5F5F5F"/>
                </a:solidFill>
                <a:latin typeface="Courier New" charset="0"/>
                <a:ea typeface="Courier New" charset="0"/>
                <a:cs typeface="Courier New" charset="0"/>
              </a:rPr>
              <a:t>84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85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86   </a:t>
            </a:r>
            <a:r>
              <a:rPr lang="en-US" altLang="en-US" sz="1000">
                <a:solidFill>
                  <a:srgbClr val="008000"/>
                </a:solidFill>
                <a:latin typeface="Courier New" charset="0"/>
                <a:ea typeface="Courier New" charset="0"/>
                <a:cs typeface="Courier New" charset="0"/>
              </a:rPr>
              <a:t>   // read sharedLocation's value four times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87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void</a:t>
            </a:r>
            <a:r>
              <a:rPr lang="en-US" altLang="en-US" sz="1000">
                <a:solidFill>
                  <a:srgbClr val="000000"/>
                </a:solidFill>
                <a:latin typeface="Courier New" charset="0"/>
                <a:ea typeface="Courier New" charset="0"/>
                <a:cs typeface="Courier New" charset="0"/>
              </a:rPr>
              <a:t> Consume()</a:t>
            </a:r>
          </a:p>
          <a:p>
            <a:pPr algn="l" eaLnBrk="1" hangingPunct="1"/>
            <a:r>
              <a:rPr lang="en-US" altLang="en-US" sz="1000">
                <a:solidFill>
                  <a:srgbClr val="5F5F5F"/>
                </a:solidFill>
                <a:latin typeface="Courier New" charset="0"/>
                <a:ea typeface="Courier New" charset="0"/>
                <a:cs typeface="Courier New" charset="0"/>
              </a:rPr>
              <a:t>88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89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sum = </a:t>
            </a:r>
            <a:r>
              <a:rPr lang="en-US" altLang="en-US" sz="1000">
                <a:solidFill>
                  <a:srgbClr val="4DA6FF"/>
                </a:solidFill>
                <a:latin typeface="Courier New" charset="0"/>
                <a:ea typeface="Courier New" charset="0"/>
                <a:cs typeface="Courier New" charset="0"/>
              </a:rPr>
              <a:t>0</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90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91   </a:t>
            </a:r>
            <a:r>
              <a:rPr lang="en-US" altLang="en-US" sz="1000">
                <a:solidFill>
                  <a:srgbClr val="008000"/>
                </a:solidFill>
                <a:latin typeface="Courier New" charset="0"/>
                <a:ea typeface="Courier New" charset="0"/>
                <a:cs typeface="Courier New" charset="0"/>
              </a:rPr>
              <a:t>      // sleep for random interval up to 3000 milliseconds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92   </a:t>
            </a:r>
            <a:r>
              <a:rPr lang="en-US" altLang="en-US" sz="1000">
                <a:solidFill>
                  <a:srgbClr val="008000"/>
                </a:solidFill>
                <a:latin typeface="Courier New" charset="0"/>
                <a:ea typeface="Courier New" charset="0"/>
                <a:cs typeface="Courier New" charset="0"/>
              </a:rPr>
              <a:t>      // then add sharedLocation's Buffer property value</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93   </a:t>
            </a:r>
            <a:r>
              <a:rPr lang="en-US" altLang="en-US" sz="1000">
                <a:solidFill>
                  <a:srgbClr val="008000"/>
                </a:solidFill>
                <a:latin typeface="Courier New" charset="0"/>
                <a:ea typeface="Courier New" charset="0"/>
                <a:cs typeface="Courier New" charset="0"/>
              </a:rPr>
              <a:t>      // to sum</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94</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for</a:t>
            </a:r>
            <a:r>
              <a:rPr lang="en-US" altLang="en-US" sz="1000">
                <a:solidFill>
                  <a:srgbClr val="000000"/>
                </a:solidFill>
                <a:latin typeface="Courier New" charset="0"/>
                <a:ea typeface="Courier New" charset="0"/>
                <a:cs typeface="Courier New" charset="0"/>
              </a:rPr>
              <a:t> (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count =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count &lt;= </a:t>
            </a:r>
            <a:r>
              <a:rPr lang="en-US" altLang="en-US" sz="1000">
                <a:solidFill>
                  <a:srgbClr val="4DA6FF"/>
                </a:solidFill>
                <a:latin typeface="Courier New" charset="0"/>
                <a:ea typeface="Courier New" charset="0"/>
                <a:cs typeface="Courier New" charset="0"/>
              </a:rPr>
              <a:t>4</a:t>
            </a:r>
            <a:r>
              <a:rPr lang="en-US" altLang="en-US" sz="1000">
                <a:solidFill>
                  <a:srgbClr val="000000"/>
                </a:solidFill>
                <a:latin typeface="Courier New" charset="0"/>
                <a:ea typeface="Courier New" charset="0"/>
                <a:cs typeface="Courier New" charset="0"/>
              </a:rPr>
              <a:t>; count++ )</a:t>
            </a:r>
          </a:p>
          <a:p>
            <a:pPr algn="l" eaLnBrk="1" hangingPunct="1"/>
            <a:r>
              <a:rPr lang="en-US" altLang="en-US" sz="1000">
                <a:solidFill>
                  <a:srgbClr val="5F5F5F"/>
                </a:solidFill>
                <a:latin typeface="Courier New" charset="0"/>
                <a:ea typeface="Courier New" charset="0"/>
                <a:cs typeface="Courier New" charset="0"/>
              </a:rPr>
              <a:t>95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96</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Thread.Sleep( randomSleepTime.Next(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3000</a:t>
            </a:r>
            <a:r>
              <a:rPr lang="en-US" altLang="en-US" sz="1000">
                <a:solidFill>
                  <a:srgbClr val="000000"/>
                </a:solidFill>
                <a:latin typeface="Courier New" charset="0"/>
                <a:ea typeface="Courier New" charset="0"/>
                <a:cs typeface="Courier New" charset="0"/>
              </a:rPr>
              <a:t> ) );</a:t>
            </a:r>
          </a:p>
          <a:p>
            <a:pPr algn="l" eaLnBrk="1" hangingPunct="1"/>
            <a:r>
              <a:rPr lang="en-US" altLang="en-US" sz="1000" u="sng">
                <a:solidFill>
                  <a:srgbClr val="5F5F5F"/>
                </a:solidFill>
                <a:latin typeface="Courier New" charset="0"/>
                <a:ea typeface="Courier New" charset="0"/>
                <a:cs typeface="Courier New" charset="0"/>
              </a:rPr>
              <a:t>97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sum += sharedLocation.Buffer;</a:t>
            </a:r>
          </a:p>
          <a:p>
            <a:pPr algn="l" eaLnBrk="1" hangingPunct="1"/>
            <a:r>
              <a:rPr lang="en-US" altLang="en-US" sz="1000">
                <a:solidFill>
                  <a:srgbClr val="5F5F5F"/>
                </a:solidFill>
                <a:latin typeface="Courier New" charset="0"/>
                <a:ea typeface="Courier New" charset="0"/>
                <a:cs typeface="Courier New" charset="0"/>
              </a:rPr>
              <a:t>98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99   </a:t>
            </a:r>
            <a:r>
              <a:rPr lang="en-US" altLang="en-US" sz="1000">
                <a:solidFill>
                  <a:srgbClr val="000000"/>
                </a:solidFill>
                <a:latin typeface="Courier New" charset="0"/>
                <a:ea typeface="Courier New" charset="0"/>
                <a:cs typeface="Courier New" charset="0"/>
              </a:rPr>
              <a:t>      </a:t>
            </a:r>
          </a:p>
        </p:txBody>
      </p:sp>
      <p:sp>
        <p:nvSpPr>
          <p:cNvPr id="706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FD1EA103-8F01-A64D-9991-2F2FE662AB7A}" type="slidenum">
              <a:rPr lang="en-US" altLang="en-US" sz="1200">
                <a:solidFill>
                  <a:srgbClr val="898989"/>
                </a:solidFill>
              </a:rPr>
              <a:pPr>
                <a:spcBef>
                  <a:spcPct val="0"/>
                </a:spcBef>
                <a:buFontTx/>
                <a:buNone/>
              </a:pPr>
              <a:t>61</a:t>
            </a:fld>
            <a:endParaRPr lang="en-US" altLang="en-US" sz="1200">
              <a:solidFill>
                <a:srgbClr val="898989"/>
              </a:solidFill>
            </a:endParaRPr>
          </a:p>
        </p:txBody>
      </p:sp>
      <p:grpSp>
        <p:nvGrpSpPr>
          <p:cNvPr id="2" name="Group 6"/>
          <p:cNvGrpSpPr>
            <a:grpSpLocks/>
          </p:cNvGrpSpPr>
          <p:nvPr/>
        </p:nvGrpSpPr>
        <p:grpSpPr bwMode="auto">
          <a:xfrm>
            <a:off x="1981200" y="685800"/>
            <a:ext cx="5029200" cy="346075"/>
            <a:chOff x="1248" y="432"/>
            <a:chExt cx="3168" cy="218"/>
          </a:xfrm>
        </p:grpSpPr>
        <p:sp>
          <p:nvSpPr>
            <p:cNvPr id="70680" name="Text Box 4"/>
            <p:cNvSpPr txBox="1">
              <a:spLocks noChangeArrowheads="1"/>
            </p:cNvSpPr>
            <p:nvPr/>
          </p:nvSpPr>
          <p:spPr bwMode="auto">
            <a:xfrm>
              <a:off x="3264" y="432"/>
              <a:ext cx="115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Consumer Class</a:t>
              </a:r>
            </a:p>
          </p:txBody>
        </p:sp>
        <p:sp>
          <p:nvSpPr>
            <p:cNvPr id="70681" name="Line 5"/>
            <p:cNvSpPr>
              <a:spLocks noChangeShapeType="1"/>
            </p:cNvSpPr>
            <p:nvPr/>
          </p:nvSpPr>
          <p:spPr bwMode="auto">
            <a:xfrm flipH="1">
              <a:off x="1248" y="480"/>
              <a:ext cx="201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3429000" y="2209800"/>
            <a:ext cx="3581400" cy="346075"/>
            <a:chOff x="2160" y="1392"/>
            <a:chExt cx="2256" cy="218"/>
          </a:xfrm>
        </p:grpSpPr>
        <p:sp>
          <p:nvSpPr>
            <p:cNvPr id="70678" name="Text Box 7"/>
            <p:cNvSpPr txBox="1">
              <a:spLocks noChangeArrowheads="1"/>
            </p:cNvSpPr>
            <p:nvPr/>
          </p:nvSpPr>
          <p:spPr bwMode="auto">
            <a:xfrm>
              <a:off x="3264" y="1392"/>
              <a:ext cx="115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shared to buffer</a:t>
              </a:r>
            </a:p>
          </p:txBody>
        </p:sp>
        <p:sp>
          <p:nvSpPr>
            <p:cNvPr id="70679" name="Line 8"/>
            <p:cNvSpPr>
              <a:spLocks noChangeShapeType="1"/>
            </p:cNvSpPr>
            <p:nvPr/>
          </p:nvSpPr>
          <p:spPr bwMode="auto">
            <a:xfrm flipH="1" flipV="1">
              <a:off x="2160" y="1488"/>
              <a:ext cx="11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3505200" y="2514600"/>
            <a:ext cx="2971800" cy="346075"/>
            <a:chOff x="2208" y="1584"/>
            <a:chExt cx="1872" cy="218"/>
          </a:xfrm>
        </p:grpSpPr>
        <p:sp>
          <p:nvSpPr>
            <p:cNvPr id="70676" name="Text Box 10"/>
            <p:cNvSpPr txBox="1">
              <a:spLocks noChangeArrowheads="1"/>
            </p:cNvSpPr>
            <p:nvPr/>
          </p:nvSpPr>
          <p:spPr bwMode="auto">
            <a:xfrm>
              <a:off x="3216" y="1584"/>
              <a:ext cx="86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sleep time</a:t>
              </a:r>
            </a:p>
          </p:txBody>
        </p:sp>
        <p:sp>
          <p:nvSpPr>
            <p:cNvPr id="70677" name="Line 11"/>
            <p:cNvSpPr>
              <a:spLocks noChangeShapeType="1"/>
            </p:cNvSpPr>
            <p:nvPr/>
          </p:nvSpPr>
          <p:spPr bwMode="auto">
            <a:xfrm flipH="1">
              <a:off x="2208" y="1632"/>
              <a:ext cx="10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2286000" y="3429000"/>
            <a:ext cx="3200400" cy="381000"/>
            <a:chOff x="1440" y="2160"/>
            <a:chExt cx="2016" cy="240"/>
          </a:xfrm>
        </p:grpSpPr>
        <p:sp>
          <p:nvSpPr>
            <p:cNvPr id="70674" name="Text Box 13"/>
            <p:cNvSpPr txBox="1">
              <a:spLocks noChangeArrowheads="1"/>
            </p:cNvSpPr>
            <p:nvPr/>
          </p:nvSpPr>
          <p:spPr bwMode="auto">
            <a:xfrm>
              <a:off x="2592" y="2160"/>
              <a:ext cx="86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sum to 0</a:t>
              </a:r>
            </a:p>
          </p:txBody>
        </p:sp>
        <p:sp>
          <p:nvSpPr>
            <p:cNvPr id="70675" name="Line 14"/>
            <p:cNvSpPr>
              <a:spLocks noChangeShapeType="1"/>
            </p:cNvSpPr>
            <p:nvPr/>
          </p:nvSpPr>
          <p:spPr bwMode="auto">
            <a:xfrm flipH="1">
              <a:off x="1440" y="2256"/>
              <a:ext cx="115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8"/>
          <p:cNvGrpSpPr>
            <a:grpSpLocks/>
          </p:cNvGrpSpPr>
          <p:nvPr/>
        </p:nvGrpSpPr>
        <p:grpSpPr bwMode="auto">
          <a:xfrm>
            <a:off x="4800600" y="4343400"/>
            <a:ext cx="2209800" cy="381000"/>
            <a:chOff x="3024" y="2736"/>
            <a:chExt cx="1392" cy="240"/>
          </a:xfrm>
        </p:grpSpPr>
        <p:sp>
          <p:nvSpPr>
            <p:cNvPr id="70672" name="Text Box 16"/>
            <p:cNvSpPr txBox="1">
              <a:spLocks noChangeArrowheads="1"/>
            </p:cNvSpPr>
            <p:nvPr/>
          </p:nvSpPr>
          <p:spPr bwMode="auto">
            <a:xfrm>
              <a:off x="3552" y="2736"/>
              <a:ext cx="86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Loop 4 times</a:t>
              </a:r>
            </a:p>
          </p:txBody>
        </p:sp>
        <p:sp>
          <p:nvSpPr>
            <p:cNvPr id="70673" name="Line 17"/>
            <p:cNvSpPr>
              <a:spLocks noChangeShapeType="1"/>
            </p:cNvSpPr>
            <p:nvPr/>
          </p:nvSpPr>
          <p:spPr bwMode="auto">
            <a:xfrm flipH="1">
              <a:off x="3024" y="2832"/>
              <a:ext cx="52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1"/>
          <p:cNvGrpSpPr>
            <a:grpSpLocks/>
          </p:cNvGrpSpPr>
          <p:nvPr/>
        </p:nvGrpSpPr>
        <p:grpSpPr bwMode="auto">
          <a:xfrm>
            <a:off x="5638800" y="4800600"/>
            <a:ext cx="2362200" cy="346075"/>
            <a:chOff x="3552" y="3024"/>
            <a:chExt cx="1488" cy="218"/>
          </a:xfrm>
        </p:grpSpPr>
        <p:sp>
          <p:nvSpPr>
            <p:cNvPr id="70670" name="Text Box 19"/>
            <p:cNvSpPr txBox="1">
              <a:spLocks noChangeArrowheads="1"/>
            </p:cNvSpPr>
            <p:nvPr/>
          </p:nvSpPr>
          <p:spPr bwMode="auto">
            <a:xfrm>
              <a:off x="3888" y="3024"/>
              <a:ext cx="115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Put thread to sleep</a:t>
              </a:r>
            </a:p>
          </p:txBody>
        </p:sp>
        <p:sp>
          <p:nvSpPr>
            <p:cNvPr id="70671" name="Line 20"/>
            <p:cNvSpPr>
              <a:spLocks noChangeShapeType="1"/>
            </p:cNvSpPr>
            <p:nvPr/>
          </p:nvSpPr>
          <p:spPr bwMode="auto">
            <a:xfrm flipH="1">
              <a:off x="3552" y="3168"/>
              <a:ext cx="336"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 name="Group 24"/>
          <p:cNvGrpSpPr>
            <a:grpSpLocks/>
          </p:cNvGrpSpPr>
          <p:nvPr/>
        </p:nvGrpSpPr>
        <p:grpSpPr bwMode="auto">
          <a:xfrm>
            <a:off x="4114800" y="5410200"/>
            <a:ext cx="2514600" cy="819150"/>
            <a:chOff x="2640" y="3168"/>
            <a:chExt cx="1584" cy="516"/>
          </a:xfrm>
        </p:grpSpPr>
        <p:sp>
          <p:nvSpPr>
            <p:cNvPr id="70668" name="Text Box 22"/>
            <p:cNvSpPr txBox="1">
              <a:spLocks noChangeArrowheads="1"/>
            </p:cNvSpPr>
            <p:nvPr/>
          </p:nvSpPr>
          <p:spPr bwMode="auto">
            <a:xfrm>
              <a:off x="3216" y="3312"/>
              <a:ext cx="1008"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Add value in buffer to sum</a:t>
              </a:r>
            </a:p>
          </p:txBody>
        </p:sp>
        <p:sp>
          <p:nvSpPr>
            <p:cNvPr id="70669" name="Line 23"/>
            <p:cNvSpPr>
              <a:spLocks noChangeShapeType="1"/>
            </p:cNvSpPr>
            <p:nvPr/>
          </p:nvSpPr>
          <p:spPr bwMode="auto">
            <a:xfrm flipH="1" flipV="1">
              <a:off x="2640" y="3168"/>
              <a:ext cx="57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5562600" y="0"/>
            <a:ext cx="3581400" cy="552450"/>
          </a:xfrm>
        </p:spPr>
        <p:txBody>
          <a:bodyPr/>
          <a:lstStyle/>
          <a:p>
            <a:pPr eaLnBrk="1" hangingPunct="1"/>
            <a:r>
              <a:rPr lang="en-US" altLang="en-US" sz="2400">
                <a:latin typeface="Courier New" charset="0"/>
                <a:cs typeface="Times New Roman" charset="0"/>
              </a:rPr>
              <a:t>Unsynchronized.cs</a:t>
            </a:r>
          </a:p>
        </p:txBody>
      </p:sp>
      <p:sp>
        <p:nvSpPr>
          <p:cNvPr id="20483" name="Rectangle 3"/>
          <p:cNvSpPr>
            <a:spLocks noGrp="1" noChangeArrowheads="1"/>
          </p:cNvSpPr>
          <p:nvPr>
            <p:ph type="subTitle" idx="1"/>
          </p:nvPr>
        </p:nvSpPr>
        <p:spPr>
          <a:xfrm>
            <a:off x="228600" y="0"/>
            <a:ext cx="6400800" cy="6400800"/>
          </a:xfrm>
        </p:spPr>
        <p:txBody>
          <a:bodyPr>
            <a:normAutofit/>
          </a:bodyPr>
          <a:lstStyle/>
          <a:p>
            <a:pPr algn="l" eaLnBrk="1" hangingPunct="1">
              <a:lnSpc>
                <a:spcPct val="90000"/>
              </a:lnSpc>
            </a:pPr>
            <a:r>
              <a:rPr lang="en-US" altLang="en-US" sz="1000" u="sng">
                <a:solidFill>
                  <a:srgbClr val="5F5F5F"/>
                </a:solidFill>
                <a:latin typeface="Courier New" charset="0"/>
                <a:ea typeface="Courier New" charset="0"/>
                <a:cs typeface="Courier New" charset="0"/>
              </a:rPr>
              <a:t>100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Console.WriteLine( Thread.CurrentThread.Name + </a:t>
            </a:r>
          </a:p>
          <a:p>
            <a:pPr algn="l" eaLnBrk="1" hangingPunct="1">
              <a:lnSpc>
                <a:spcPct val="90000"/>
              </a:lnSpc>
            </a:pPr>
            <a:r>
              <a:rPr lang="en-US" altLang="en-US" sz="1000">
                <a:solidFill>
                  <a:srgbClr val="5F5F5F"/>
                </a:solidFill>
                <a:latin typeface="Courier New" charset="0"/>
                <a:ea typeface="Courier New" charset="0"/>
                <a:cs typeface="Courier New" charset="0"/>
              </a:rPr>
              <a:t>101  </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 read values totaling: "</a:t>
            </a:r>
            <a:r>
              <a:rPr lang="en-US" altLang="en-US" sz="1000">
                <a:solidFill>
                  <a:srgbClr val="000000"/>
                </a:solidFill>
                <a:latin typeface="Courier New" charset="0"/>
                <a:ea typeface="Courier New" charset="0"/>
                <a:cs typeface="Courier New" charset="0"/>
              </a:rPr>
              <a:t> + sum + </a:t>
            </a:r>
          </a:p>
          <a:p>
            <a:pPr algn="l" eaLnBrk="1" hangingPunct="1">
              <a:lnSpc>
                <a:spcPct val="90000"/>
              </a:lnSpc>
            </a:pPr>
            <a:r>
              <a:rPr lang="en-US" altLang="en-US" sz="1000">
                <a:solidFill>
                  <a:srgbClr val="5F5F5F"/>
                </a:solidFill>
                <a:latin typeface="Courier New" charset="0"/>
                <a:ea typeface="Courier New" charset="0"/>
                <a:cs typeface="Courier New" charset="0"/>
              </a:rPr>
              <a:t>102  </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".\nTerminating "</a:t>
            </a:r>
            <a:r>
              <a:rPr lang="en-US" altLang="en-US" sz="1000">
                <a:solidFill>
                  <a:srgbClr val="000000"/>
                </a:solidFill>
                <a:latin typeface="Courier New" charset="0"/>
                <a:ea typeface="Courier New" charset="0"/>
                <a:cs typeface="Courier New" charset="0"/>
              </a:rPr>
              <a:t> + Thread.CurrentThread.Name +</a:t>
            </a:r>
            <a:r>
              <a:rPr lang="en-US" altLang="en-US" sz="1000">
                <a:solidFill>
                  <a:srgbClr val="4DA6F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103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104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method Consume</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105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106  </a:t>
            </a:r>
            <a:r>
              <a:rPr lang="en-US" altLang="en-US" sz="1000">
                <a:solidFill>
                  <a:srgbClr val="000000"/>
                </a:solidFill>
                <a:latin typeface="Courier New" charset="0"/>
                <a:ea typeface="Courier New" charset="0"/>
                <a:cs typeface="Courier New" charset="0"/>
              </a:rPr>
              <a:t>}</a:t>
            </a:r>
            <a:r>
              <a:rPr lang="en-US" altLang="en-US" sz="1000">
                <a:solidFill>
                  <a:srgbClr val="008000"/>
                </a:solidFill>
                <a:latin typeface="Courier New" charset="0"/>
                <a:ea typeface="Courier New" charset="0"/>
                <a:cs typeface="Courier New" charset="0"/>
              </a:rPr>
              <a:t> // end class Consumer</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107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108  </a:t>
            </a:r>
            <a:r>
              <a:rPr lang="en-US" altLang="en-US" sz="1000">
                <a:solidFill>
                  <a:srgbClr val="008000"/>
                </a:solidFill>
                <a:latin typeface="Courier New" charset="0"/>
                <a:ea typeface="Courier New" charset="0"/>
                <a:cs typeface="Courier New" charset="0"/>
              </a:rPr>
              <a:t>// this class creates producer and consumer threads</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109  </a:t>
            </a:r>
            <a:r>
              <a:rPr lang="en-US" altLang="en-US" sz="1000">
                <a:solidFill>
                  <a:srgbClr val="275AFF"/>
                </a:solidFill>
                <a:latin typeface="Courier New" charset="0"/>
                <a:ea typeface="Courier New" charset="0"/>
                <a:cs typeface="Courier New" charset="0"/>
              </a:rPr>
              <a:t>class</a:t>
            </a:r>
            <a:r>
              <a:rPr lang="en-US" altLang="en-US" sz="1000">
                <a:solidFill>
                  <a:srgbClr val="000000"/>
                </a:solidFill>
                <a:latin typeface="Courier New" charset="0"/>
                <a:ea typeface="Courier New" charset="0"/>
                <a:cs typeface="Courier New" charset="0"/>
              </a:rPr>
              <a:t> SharedCell</a:t>
            </a:r>
          </a:p>
          <a:p>
            <a:pPr algn="l" eaLnBrk="1" hangingPunct="1">
              <a:lnSpc>
                <a:spcPct val="90000"/>
              </a:lnSpc>
            </a:pPr>
            <a:r>
              <a:rPr lang="en-US" altLang="en-US" sz="1000">
                <a:solidFill>
                  <a:srgbClr val="5F5F5F"/>
                </a:solidFill>
                <a:latin typeface="Courier New" charset="0"/>
                <a:ea typeface="Courier New" charset="0"/>
                <a:cs typeface="Courier New" charset="0"/>
              </a:rPr>
              <a:t>110  </a:t>
            </a:r>
            <a:r>
              <a:rPr lang="en-US" altLang="en-US" sz="1000">
                <a:solidFill>
                  <a:srgbClr val="000000"/>
                </a:solidFill>
                <a:latin typeface="Courier New" charset="0"/>
                <a:ea typeface="Courier New" charset="0"/>
                <a:cs typeface="Courier New" charset="0"/>
              </a:rPr>
              <a:t>{</a:t>
            </a:r>
          </a:p>
          <a:p>
            <a:pPr algn="l" eaLnBrk="1" hangingPunct="1">
              <a:lnSpc>
                <a:spcPct val="90000"/>
              </a:lnSpc>
            </a:pPr>
            <a:r>
              <a:rPr lang="en-US" altLang="en-US" sz="1000">
                <a:solidFill>
                  <a:srgbClr val="5F5F5F"/>
                </a:solidFill>
                <a:latin typeface="Courier New" charset="0"/>
                <a:ea typeface="Courier New" charset="0"/>
                <a:cs typeface="Courier New" charset="0"/>
              </a:rPr>
              <a:t>111  </a:t>
            </a:r>
            <a:r>
              <a:rPr lang="en-US" altLang="en-US" sz="1000">
                <a:solidFill>
                  <a:srgbClr val="008000"/>
                </a:solidFill>
                <a:latin typeface="Courier New" charset="0"/>
                <a:ea typeface="Courier New" charset="0"/>
                <a:cs typeface="Courier New" charset="0"/>
              </a:rPr>
              <a:t>   // create producer and consumer threads and start them</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112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static void</a:t>
            </a:r>
            <a:r>
              <a:rPr lang="en-US" altLang="en-US" sz="1000">
                <a:solidFill>
                  <a:srgbClr val="000000"/>
                </a:solidFill>
                <a:latin typeface="Courier New" charset="0"/>
                <a:ea typeface="Courier New" charset="0"/>
                <a:cs typeface="Courier New" charset="0"/>
              </a:rPr>
              <a:t> Main( </a:t>
            </a:r>
            <a:r>
              <a:rPr lang="en-US" altLang="en-US" sz="1000">
                <a:solidFill>
                  <a:srgbClr val="275AFF"/>
                </a:solidFill>
                <a:latin typeface="Courier New" charset="0"/>
                <a:ea typeface="Courier New" charset="0"/>
                <a:cs typeface="Courier New" charset="0"/>
              </a:rPr>
              <a:t>string</a:t>
            </a:r>
            <a:r>
              <a:rPr lang="en-US" altLang="en-US" sz="1000">
                <a:solidFill>
                  <a:srgbClr val="000000"/>
                </a:solidFill>
                <a:latin typeface="Courier New" charset="0"/>
                <a:ea typeface="Courier New" charset="0"/>
                <a:cs typeface="Courier New" charset="0"/>
              </a:rPr>
              <a:t>[] args )</a:t>
            </a:r>
          </a:p>
          <a:p>
            <a:pPr algn="l" eaLnBrk="1" hangingPunct="1">
              <a:lnSpc>
                <a:spcPct val="90000"/>
              </a:lnSpc>
            </a:pPr>
            <a:r>
              <a:rPr lang="en-US" altLang="en-US" sz="1000">
                <a:solidFill>
                  <a:srgbClr val="5F5F5F"/>
                </a:solidFill>
                <a:latin typeface="Courier New" charset="0"/>
                <a:ea typeface="Courier New" charset="0"/>
                <a:cs typeface="Courier New" charset="0"/>
              </a:rPr>
              <a:t>113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114  </a:t>
            </a:r>
            <a:r>
              <a:rPr lang="en-US" altLang="en-US" sz="1000">
                <a:solidFill>
                  <a:srgbClr val="008000"/>
                </a:solidFill>
                <a:latin typeface="Courier New" charset="0"/>
                <a:ea typeface="Courier New" charset="0"/>
                <a:cs typeface="Courier New" charset="0"/>
              </a:rPr>
              <a:t>      // create shared object used by threads</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115</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HoldIntegerUnsynchronized holdInteger = </a:t>
            </a:r>
          </a:p>
          <a:p>
            <a:pPr algn="l" eaLnBrk="1" hangingPunct="1">
              <a:lnSpc>
                <a:spcPct val="90000"/>
              </a:lnSpc>
            </a:pPr>
            <a:r>
              <a:rPr lang="en-US" altLang="en-US" sz="1000">
                <a:solidFill>
                  <a:srgbClr val="5F5F5F"/>
                </a:solidFill>
                <a:latin typeface="Courier New" charset="0"/>
                <a:ea typeface="Courier New" charset="0"/>
                <a:cs typeface="Courier New" charset="0"/>
              </a:rPr>
              <a:t>116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HoldIntegerUnsynchronized();</a:t>
            </a:r>
          </a:p>
          <a:p>
            <a:pPr algn="l" eaLnBrk="1" hangingPunct="1">
              <a:lnSpc>
                <a:spcPct val="90000"/>
              </a:lnSpc>
            </a:pPr>
            <a:r>
              <a:rPr lang="en-US" altLang="en-US" sz="1000">
                <a:solidFill>
                  <a:srgbClr val="5F5F5F"/>
                </a:solidFill>
                <a:latin typeface="Courier New" charset="0"/>
                <a:ea typeface="Courier New" charset="0"/>
                <a:cs typeface="Courier New" charset="0"/>
              </a:rPr>
              <a:t>117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118  </a:t>
            </a:r>
            <a:r>
              <a:rPr lang="en-US" altLang="en-US" sz="1000">
                <a:solidFill>
                  <a:srgbClr val="008000"/>
                </a:solidFill>
                <a:latin typeface="Courier New" charset="0"/>
                <a:ea typeface="Courier New" charset="0"/>
                <a:cs typeface="Courier New" charset="0"/>
              </a:rPr>
              <a:t>      // Random object used by each thread</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119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Random random =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Random();</a:t>
            </a:r>
          </a:p>
          <a:p>
            <a:pPr algn="l" eaLnBrk="1" hangingPunct="1">
              <a:lnSpc>
                <a:spcPct val="90000"/>
              </a:lnSpc>
            </a:pPr>
            <a:r>
              <a:rPr lang="en-US" altLang="en-US" sz="1000">
                <a:solidFill>
                  <a:srgbClr val="5F5F5F"/>
                </a:solidFill>
                <a:latin typeface="Courier New" charset="0"/>
                <a:ea typeface="Courier New" charset="0"/>
                <a:cs typeface="Courier New" charset="0"/>
              </a:rPr>
              <a:t>120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121  </a:t>
            </a:r>
            <a:r>
              <a:rPr lang="en-US" altLang="en-US" sz="1000">
                <a:solidFill>
                  <a:srgbClr val="008000"/>
                </a:solidFill>
                <a:latin typeface="Courier New" charset="0"/>
                <a:ea typeface="Courier New" charset="0"/>
                <a:cs typeface="Courier New" charset="0"/>
              </a:rPr>
              <a:t>      // create Producer and Consumer objects</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122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Producer producer = </a:t>
            </a:r>
          </a:p>
          <a:p>
            <a:pPr algn="l" eaLnBrk="1" hangingPunct="1">
              <a:lnSpc>
                <a:spcPct val="90000"/>
              </a:lnSpc>
            </a:pPr>
            <a:r>
              <a:rPr lang="en-US" altLang="en-US" sz="1000">
                <a:solidFill>
                  <a:srgbClr val="5F5F5F"/>
                </a:solidFill>
                <a:latin typeface="Courier New" charset="0"/>
                <a:ea typeface="Courier New" charset="0"/>
                <a:cs typeface="Courier New" charset="0"/>
              </a:rPr>
              <a:t>123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Producer( holdInteger, random );</a:t>
            </a:r>
          </a:p>
          <a:p>
            <a:pPr algn="l" eaLnBrk="1" hangingPunct="1">
              <a:lnSpc>
                <a:spcPct val="90000"/>
              </a:lnSpc>
            </a:pPr>
            <a:r>
              <a:rPr lang="en-US" altLang="en-US" sz="1000">
                <a:solidFill>
                  <a:srgbClr val="5F5F5F"/>
                </a:solidFill>
                <a:latin typeface="Courier New" charset="0"/>
                <a:ea typeface="Courier New" charset="0"/>
                <a:cs typeface="Courier New" charset="0"/>
              </a:rPr>
              <a:t>124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125</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Consumer consumer = </a:t>
            </a:r>
          </a:p>
          <a:p>
            <a:pPr algn="l" eaLnBrk="1" hangingPunct="1">
              <a:lnSpc>
                <a:spcPct val="90000"/>
              </a:lnSpc>
            </a:pPr>
            <a:r>
              <a:rPr lang="en-US" altLang="en-US" sz="1000">
                <a:solidFill>
                  <a:srgbClr val="5F5F5F"/>
                </a:solidFill>
                <a:latin typeface="Courier New" charset="0"/>
                <a:ea typeface="Courier New" charset="0"/>
                <a:cs typeface="Courier New" charset="0"/>
              </a:rPr>
              <a:t>126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Consumer( holdInteger, random );</a:t>
            </a:r>
          </a:p>
          <a:p>
            <a:pPr algn="l" eaLnBrk="1" hangingPunct="1">
              <a:lnSpc>
                <a:spcPct val="90000"/>
              </a:lnSpc>
            </a:pPr>
            <a:r>
              <a:rPr lang="en-US" altLang="en-US" sz="1000">
                <a:solidFill>
                  <a:srgbClr val="5F5F5F"/>
                </a:solidFill>
                <a:latin typeface="Courier New" charset="0"/>
                <a:ea typeface="Courier New" charset="0"/>
                <a:cs typeface="Courier New" charset="0"/>
              </a:rPr>
              <a:t>127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128  </a:t>
            </a:r>
            <a:r>
              <a:rPr lang="en-US" altLang="en-US" sz="1000">
                <a:solidFill>
                  <a:srgbClr val="008000"/>
                </a:solidFill>
                <a:latin typeface="Courier New" charset="0"/>
                <a:ea typeface="Courier New" charset="0"/>
                <a:cs typeface="Courier New" charset="0"/>
              </a:rPr>
              <a:t>      // create threads for producer and consumer and set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129  </a:t>
            </a:r>
            <a:r>
              <a:rPr lang="en-US" altLang="en-US" sz="1000">
                <a:solidFill>
                  <a:srgbClr val="008000"/>
                </a:solidFill>
                <a:latin typeface="Courier New" charset="0"/>
                <a:ea typeface="Courier New" charset="0"/>
                <a:cs typeface="Courier New" charset="0"/>
              </a:rPr>
              <a:t>      // delegates for each thread</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130  </a:t>
            </a:r>
            <a:r>
              <a:rPr lang="en-US" altLang="en-US" sz="1000">
                <a:solidFill>
                  <a:srgbClr val="000000"/>
                </a:solidFill>
                <a:latin typeface="Courier New" charset="0"/>
                <a:ea typeface="Courier New" charset="0"/>
                <a:cs typeface="Courier New" charset="0"/>
              </a:rPr>
              <a:t>      Thread producerThread = </a:t>
            </a:r>
          </a:p>
          <a:p>
            <a:pPr algn="l" eaLnBrk="1" hangingPunct="1">
              <a:lnSpc>
                <a:spcPct val="90000"/>
              </a:lnSpc>
            </a:pPr>
            <a:r>
              <a:rPr lang="en-US" altLang="en-US" sz="1000" u="sng">
                <a:solidFill>
                  <a:srgbClr val="5F5F5F"/>
                </a:solidFill>
                <a:latin typeface="Courier New" charset="0"/>
                <a:ea typeface="Courier New" charset="0"/>
                <a:cs typeface="Courier New" charset="0"/>
              </a:rPr>
              <a:t>131</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ThreadStart( producer.Produce ) );</a:t>
            </a:r>
          </a:p>
          <a:p>
            <a:pPr algn="l" eaLnBrk="1" hangingPunct="1">
              <a:lnSpc>
                <a:spcPct val="90000"/>
              </a:lnSpc>
            </a:pPr>
            <a:r>
              <a:rPr lang="en-US" altLang="en-US" sz="1000">
                <a:solidFill>
                  <a:srgbClr val="5F5F5F"/>
                </a:solidFill>
                <a:latin typeface="Courier New" charset="0"/>
                <a:ea typeface="Courier New" charset="0"/>
                <a:cs typeface="Courier New" charset="0"/>
              </a:rPr>
              <a:t>132  </a:t>
            </a:r>
            <a:r>
              <a:rPr lang="en-US" altLang="en-US" sz="1000">
                <a:solidFill>
                  <a:srgbClr val="000000"/>
                </a:solidFill>
                <a:latin typeface="Courier New" charset="0"/>
                <a:ea typeface="Courier New" charset="0"/>
                <a:cs typeface="Courier New" charset="0"/>
              </a:rPr>
              <a:t>      producerThread.Name = </a:t>
            </a:r>
            <a:r>
              <a:rPr lang="en-US" altLang="en-US" sz="1000">
                <a:solidFill>
                  <a:srgbClr val="4DA6FF"/>
                </a:solidFill>
                <a:latin typeface="Courier New" charset="0"/>
                <a:ea typeface="Courier New" charset="0"/>
                <a:cs typeface="Courier New" charset="0"/>
              </a:rPr>
              <a:t>"Producer"</a:t>
            </a:r>
            <a:r>
              <a:rPr lang="en-US" altLang="en-US" sz="1000">
                <a:solidFill>
                  <a:srgbClr val="000000"/>
                </a:solidFill>
                <a:latin typeface="Courier New" charset="0"/>
                <a:ea typeface="Courier New" charset="0"/>
                <a:cs typeface="Courier New" charset="0"/>
              </a:rPr>
              <a:t>;</a:t>
            </a:r>
          </a:p>
          <a:p>
            <a:pPr algn="l" eaLnBrk="1" hangingPunct="1">
              <a:lnSpc>
                <a:spcPct val="90000"/>
              </a:lnSpc>
            </a:pPr>
            <a:r>
              <a:rPr lang="en-US" altLang="en-US" sz="1000">
                <a:solidFill>
                  <a:srgbClr val="5F5F5F"/>
                </a:solidFill>
                <a:latin typeface="Courier New" charset="0"/>
                <a:ea typeface="Courier New" charset="0"/>
                <a:cs typeface="Courier New" charset="0"/>
              </a:rPr>
              <a:t>133  </a:t>
            </a:r>
          </a:p>
        </p:txBody>
      </p:sp>
      <p:sp>
        <p:nvSpPr>
          <p:cNvPr id="7168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1321B036-08F9-2148-9FC6-218D92C8A76E}" type="slidenum">
              <a:rPr lang="en-US" altLang="en-US" sz="1200">
                <a:solidFill>
                  <a:srgbClr val="898989"/>
                </a:solidFill>
              </a:rPr>
              <a:pPr>
                <a:spcBef>
                  <a:spcPct val="0"/>
                </a:spcBef>
                <a:buFontTx/>
                <a:buNone/>
              </a:pPr>
              <a:t>62</a:t>
            </a:fld>
            <a:endParaRPr lang="en-US" altLang="en-US" sz="1200">
              <a:solidFill>
                <a:srgbClr val="898989"/>
              </a:solidFill>
            </a:endParaRPr>
          </a:p>
        </p:txBody>
      </p:sp>
      <p:grpSp>
        <p:nvGrpSpPr>
          <p:cNvPr id="2" name="Group 6"/>
          <p:cNvGrpSpPr>
            <a:grpSpLocks/>
          </p:cNvGrpSpPr>
          <p:nvPr/>
        </p:nvGrpSpPr>
        <p:grpSpPr bwMode="auto">
          <a:xfrm>
            <a:off x="4724400" y="838200"/>
            <a:ext cx="2209800" cy="666750"/>
            <a:chOff x="2976" y="528"/>
            <a:chExt cx="1392" cy="420"/>
          </a:xfrm>
        </p:grpSpPr>
        <p:sp>
          <p:nvSpPr>
            <p:cNvPr id="71701" name="Text Box 4"/>
            <p:cNvSpPr txBox="1">
              <a:spLocks noChangeArrowheads="1"/>
            </p:cNvSpPr>
            <p:nvPr/>
          </p:nvSpPr>
          <p:spPr bwMode="auto">
            <a:xfrm>
              <a:off x="3264" y="576"/>
              <a:ext cx="1104"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Tell user sum and that thread is done</a:t>
              </a:r>
            </a:p>
          </p:txBody>
        </p:sp>
        <p:sp>
          <p:nvSpPr>
            <p:cNvPr id="71702" name="Line 5"/>
            <p:cNvSpPr>
              <a:spLocks noChangeShapeType="1"/>
            </p:cNvSpPr>
            <p:nvPr/>
          </p:nvSpPr>
          <p:spPr bwMode="auto">
            <a:xfrm flipH="1" flipV="1">
              <a:off x="2976" y="528"/>
              <a:ext cx="28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4800600" y="2819400"/>
            <a:ext cx="1905000" cy="346075"/>
            <a:chOff x="3024" y="1776"/>
            <a:chExt cx="1200" cy="218"/>
          </a:xfrm>
        </p:grpSpPr>
        <p:sp>
          <p:nvSpPr>
            <p:cNvPr id="71699" name="Text Box 7"/>
            <p:cNvSpPr txBox="1">
              <a:spLocks noChangeArrowheads="1"/>
            </p:cNvSpPr>
            <p:nvPr/>
          </p:nvSpPr>
          <p:spPr bwMode="auto">
            <a:xfrm>
              <a:off x="3312" y="1776"/>
              <a:ext cx="91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buffer</a:t>
              </a:r>
            </a:p>
          </p:txBody>
        </p:sp>
        <p:sp>
          <p:nvSpPr>
            <p:cNvPr id="71700" name="Line 8"/>
            <p:cNvSpPr>
              <a:spLocks noChangeShapeType="1"/>
            </p:cNvSpPr>
            <p:nvPr/>
          </p:nvSpPr>
          <p:spPr bwMode="auto">
            <a:xfrm flipH="1">
              <a:off x="3024" y="192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3886200" y="3429000"/>
            <a:ext cx="3200400" cy="590550"/>
            <a:chOff x="2448" y="2160"/>
            <a:chExt cx="2016" cy="372"/>
          </a:xfrm>
        </p:grpSpPr>
        <p:sp>
          <p:nvSpPr>
            <p:cNvPr id="71697" name="Text Box 10"/>
            <p:cNvSpPr txBox="1">
              <a:spLocks noChangeArrowheads="1"/>
            </p:cNvSpPr>
            <p:nvPr/>
          </p:nvSpPr>
          <p:spPr bwMode="auto">
            <a:xfrm>
              <a:off x="3072" y="2160"/>
              <a:ext cx="1392"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random number for sleep times</a:t>
              </a:r>
            </a:p>
          </p:txBody>
        </p:sp>
        <p:sp>
          <p:nvSpPr>
            <p:cNvPr id="71698" name="Line 11"/>
            <p:cNvSpPr>
              <a:spLocks noChangeShapeType="1"/>
            </p:cNvSpPr>
            <p:nvPr/>
          </p:nvSpPr>
          <p:spPr bwMode="auto">
            <a:xfrm flipH="1">
              <a:off x="2448" y="2352"/>
              <a:ext cx="624"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4800600" y="4343400"/>
            <a:ext cx="2667000" cy="346075"/>
            <a:chOff x="3024" y="2736"/>
            <a:chExt cx="1680" cy="218"/>
          </a:xfrm>
        </p:grpSpPr>
        <p:sp>
          <p:nvSpPr>
            <p:cNvPr id="71695" name="Text Box 13"/>
            <p:cNvSpPr txBox="1">
              <a:spLocks noChangeArrowheads="1"/>
            </p:cNvSpPr>
            <p:nvPr/>
          </p:nvSpPr>
          <p:spPr bwMode="auto">
            <a:xfrm>
              <a:off x="3360" y="2736"/>
              <a:ext cx="134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producer object</a:t>
              </a:r>
            </a:p>
          </p:txBody>
        </p:sp>
        <p:sp>
          <p:nvSpPr>
            <p:cNvPr id="71696" name="Line 14"/>
            <p:cNvSpPr>
              <a:spLocks noChangeShapeType="1"/>
            </p:cNvSpPr>
            <p:nvPr/>
          </p:nvSpPr>
          <p:spPr bwMode="auto">
            <a:xfrm flipH="1">
              <a:off x="3024" y="2880"/>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8"/>
          <p:cNvGrpSpPr>
            <a:grpSpLocks/>
          </p:cNvGrpSpPr>
          <p:nvPr/>
        </p:nvGrpSpPr>
        <p:grpSpPr bwMode="auto">
          <a:xfrm>
            <a:off x="3200400" y="4800600"/>
            <a:ext cx="4267200" cy="346075"/>
            <a:chOff x="2016" y="3024"/>
            <a:chExt cx="2688" cy="218"/>
          </a:xfrm>
        </p:grpSpPr>
        <p:sp>
          <p:nvSpPr>
            <p:cNvPr id="71693" name="Text Box 16"/>
            <p:cNvSpPr txBox="1">
              <a:spLocks noChangeArrowheads="1"/>
            </p:cNvSpPr>
            <p:nvPr/>
          </p:nvSpPr>
          <p:spPr bwMode="auto">
            <a:xfrm>
              <a:off x="3360" y="3024"/>
              <a:ext cx="134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consumer object</a:t>
              </a:r>
            </a:p>
          </p:txBody>
        </p:sp>
        <p:sp>
          <p:nvSpPr>
            <p:cNvPr id="71694" name="Line 17"/>
            <p:cNvSpPr>
              <a:spLocks noChangeShapeType="1"/>
            </p:cNvSpPr>
            <p:nvPr/>
          </p:nvSpPr>
          <p:spPr bwMode="auto">
            <a:xfrm flipH="1">
              <a:off x="2016" y="3072"/>
              <a:ext cx="1344"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1"/>
          <p:cNvGrpSpPr>
            <a:grpSpLocks/>
          </p:cNvGrpSpPr>
          <p:nvPr/>
        </p:nvGrpSpPr>
        <p:grpSpPr bwMode="auto">
          <a:xfrm>
            <a:off x="4191000" y="6248400"/>
            <a:ext cx="2819400" cy="346075"/>
            <a:chOff x="2640" y="3936"/>
            <a:chExt cx="1776" cy="218"/>
          </a:xfrm>
        </p:grpSpPr>
        <p:sp>
          <p:nvSpPr>
            <p:cNvPr id="71691" name="Text Box 19"/>
            <p:cNvSpPr txBox="1">
              <a:spLocks noChangeArrowheads="1"/>
            </p:cNvSpPr>
            <p:nvPr/>
          </p:nvSpPr>
          <p:spPr bwMode="auto">
            <a:xfrm>
              <a:off x="3024" y="3936"/>
              <a:ext cx="139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producer thread</a:t>
              </a:r>
            </a:p>
          </p:txBody>
        </p:sp>
        <p:sp>
          <p:nvSpPr>
            <p:cNvPr id="71692" name="Line 20"/>
            <p:cNvSpPr>
              <a:spLocks noChangeShapeType="1"/>
            </p:cNvSpPr>
            <p:nvPr/>
          </p:nvSpPr>
          <p:spPr bwMode="auto">
            <a:xfrm flipH="1" flipV="1">
              <a:off x="2640" y="3936"/>
              <a:ext cx="384"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Rectangle 3"/>
          <p:cNvSpPr>
            <a:spLocks noGrp="1" noChangeArrowheads="1"/>
          </p:cNvSpPr>
          <p:nvPr>
            <p:ph type="subTitle" idx="1"/>
          </p:nvPr>
        </p:nvSpPr>
        <p:spPr>
          <a:xfrm>
            <a:off x="304800" y="228600"/>
            <a:ext cx="7391400" cy="2438400"/>
          </a:xfrm>
        </p:spPr>
        <p:txBody>
          <a:bodyPr>
            <a:normAutofit/>
          </a:bodyPr>
          <a:lstStyle/>
          <a:p>
            <a:pPr algn="l" eaLnBrk="1" hangingPunct="1"/>
            <a:r>
              <a:rPr lang="en-US" altLang="en-US" sz="1000" u="sng">
                <a:solidFill>
                  <a:srgbClr val="5F5F5F"/>
                </a:solidFill>
                <a:latin typeface="Courier New" charset="0"/>
                <a:ea typeface="Courier New" charset="0"/>
                <a:cs typeface="Courier New" charset="0"/>
              </a:rPr>
              <a:t>134</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 consumerThread = </a:t>
            </a:r>
          </a:p>
          <a:p>
            <a:pPr algn="l" eaLnBrk="1" hangingPunct="1"/>
            <a:r>
              <a:rPr lang="en-US" altLang="en-US" sz="1000">
                <a:solidFill>
                  <a:srgbClr val="5F5F5F"/>
                </a:solidFill>
                <a:latin typeface="Courier New" charset="0"/>
                <a:ea typeface="Courier New" charset="0"/>
                <a:cs typeface="Courier New" charset="0"/>
              </a:rPr>
              <a:t>135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ThreadStart( consumer.Consume ) );</a:t>
            </a:r>
          </a:p>
          <a:p>
            <a:pPr algn="l" eaLnBrk="1" hangingPunct="1"/>
            <a:r>
              <a:rPr lang="en-US" altLang="en-US" sz="1000">
                <a:solidFill>
                  <a:srgbClr val="5F5F5F"/>
                </a:solidFill>
                <a:latin typeface="Courier New" charset="0"/>
                <a:ea typeface="Courier New" charset="0"/>
                <a:cs typeface="Courier New" charset="0"/>
              </a:rPr>
              <a:t>136  </a:t>
            </a:r>
            <a:r>
              <a:rPr lang="en-US" altLang="en-US" sz="1000">
                <a:solidFill>
                  <a:srgbClr val="000000"/>
                </a:solidFill>
                <a:latin typeface="Courier New" charset="0"/>
                <a:ea typeface="Courier New" charset="0"/>
                <a:cs typeface="Courier New" charset="0"/>
              </a:rPr>
              <a:t>      consumerThread.Name = </a:t>
            </a:r>
            <a:r>
              <a:rPr lang="en-US" altLang="en-US" sz="1000">
                <a:solidFill>
                  <a:srgbClr val="4DA6FF"/>
                </a:solidFill>
                <a:latin typeface="Courier New" charset="0"/>
                <a:ea typeface="Courier New" charset="0"/>
                <a:cs typeface="Courier New" charset="0"/>
              </a:rPr>
              <a:t>"Consumer"</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137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138  </a:t>
            </a:r>
            <a:r>
              <a:rPr lang="en-US" altLang="en-US" sz="1000">
                <a:solidFill>
                  <a:srgbClr val="008000"/>
                </a:solidFill>
                <a:latin typeface="Courier New" charset="0"/>
                <a:ea typeface="Courier New" charset="0"/>
                <a:cs typeface="Courier New" charset="0"/>
              </a:rPr>
              <a:t>      // start each thread</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139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producerThread.Start();</a:t>
            </a:r>
          </a:p>
          <a:p>
            <a:pPr algn="l" eaLnBrk="1" hangingPunct="1"/>
            <a:r>
              <a:rPr lang="en-US" altLang="en-US" sz="1000" u="sng">
                <a:solidFill>
                  <a:srgbClr val="5F5F5F"/>
                </a:solidFill>
                <a:latin typeface="Courier New" charset="0"/>
                <a:ea typeface="Courier New" charset="0"/>
                <a:cs typeface="Courier New" charset="0"/>
              </a:rPr>
              <a:t>140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consumerThread.Start();</a:t>
            </a:r>
          </a:p>
          <a:p>
            <a:pPr algn="l" eaLnBrk="1" hangingPunct="1"/>
            <a:r>
              <a:rPr lang="en-US" altLang="en-US" sz="1000">
                <a:solidFill>
                  <a:srgbClr val="5F5F5F"/>
                </a:solidFill>
                <a:latin typeface="Courier New" charset="0"/>
                <a:ea typeface="Courier New" charset="0"/>
                <a:cs typeface="Courier New" charset="0"/>
              </a:rPr>
              <a:t>141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142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method Main</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143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144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end class SharedCell</a:t>
            </a:r>
          </a:p>
        </p:txBody>
      </p:sp>
      <p:sp>
        <p:nvSpPr>
          <p:cNvPr id="7270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6F792EBA-47E9-9C42-A01C-D90EABACD0E5}" type="slidenum">
              <a:rPr lang="en-US" altLang="en-US" sz="1200">
                <a:solidFill>
                  <a:srgbClr val="898989"/>
                </a:solidFill>
              </a:rPr>
              <a:pPr>
                <a:spcBef>
                  <a:spcPct val="0"/>
                </a:spcBef>
                <a:buFontTx/>
                <a:buNone/>
              </a:pPr>
              <a:t>63</a:t>
            </a:fld>
            <a:endParaRPr lang="en-US" altLang="en-US" sz="1200">
              <a:solidFill>
                <a:srgbClr val="898989"/>
              </a:solidFill>
            </a:endParaRPr>
          </a:p>
        </p:txBody>
      </p:sp>
      <p:sp>
        <p:nvSpPr>
          <p:cNvPr id="72708" name="Rectangle 4"/>
          <p:cNvSpPr>
            <a:spLocks noChangeArrowheads="1"/>
          </p:cNvSpPr>
          <p:nvPr/>
        </p:nvSpPr>
        <p:spPr bwMode="auto">
          <a:xfrm>
            <a:off x="304800" y="2743200"/>
            <a:ext cx="6937375" cy="2282825"/>
          </a:xfrm>
          <a:prstGeom prst="rect">
            <a:avLst/>
          </a:prstGeom>
          <a:solidFill>
            <a:srgbClr val="CCCCFF"/>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200" b="1">
                <a:solidFill>
                  <a:srgbClr val="000000"/>
                </a:solidFill>
                <a:latin typeface="Courier" charset="0"/>
              </a:rPr>
              <a:t>Consumer reads -1</a:t>
            </a:r>
          </a:p>
          <a:p>
            <a:pPr eaLnBrk="1" hangingPunct="1">
              <a:spcBef>
                <a:spcPct val="0"/>
              </a:spcBef>
              <a:buFontTx/>
              <a:buNone/>
            </a:pPr>
            <a:r>
              <a:rPr lang="en-US" altLang="en-US" sz="1200" b="1">
                <a:solidFill>
                  <a:srgbClr val="000000"/>
                </a:solidFill>
                <a:latin typeface="Courier" charset="0"/>
              </a:rPr>
              <a:t>Producer writes 1</a:t>
            </a:r>
          </a:p>
          <a:p>
            <a:pPr eaLnBrk="1" hangingPunct="1">
              <a:spcBef>
                <a:spcPct val="0"/>
              </a:spcBef>
              <a:buFontTx/>
              <a:buNone/>
            </a:pPr>
            <a:r>
              <a:rPr lang="en-US" altLang="en-US" sz="1200" b="1">
                <a:solidFill>
                  <a:srgbClr val="000000"/>
                </a:solidFill>
                <a:latin typeface="Courier" charset="0"/>
              </a:rPr>
              <a:t>Consumer reads 1</a:t>
            </a:r>
          </a:p>
          <a:p>
            <a:pPr eaLnBrk="1" hangingPunct="1">
              <a:spcBef>
                <a:spcPct val="0"/>
              </a:spcBef>
              <a:buFontTx/>
              <a:buNone/>
            </a:pPr>
            <a:r>
              <a:rPr lang="en-US" altLang="en-US" sz="1200" b="1">
                <a:solidFill>
                  <a:srgbClr val="000000"/>
                </a:solidFill>
                <a:latin typeface="Courier" charset="0"/>
              </a:rPr>
              <a:t>Consumer reads 1</a:t>
            </a:r>
          </a:p>
          <a:p>
            <a:pPr eaLnBrk="1" hangingPunct="1">
              <a:spcBef>
                <a:spcPct val="0"/>
              </a:spcBef>
              <a:buFontTx/>
              <a:buNone/>
            </a:pPr>
            <a:r>
              <a:rPr lang="en-US" altLang="en-US" sz="1200" b="1">
                <a:solidFill>
                  <a:srgbClr val="000000"/>
                </a:solidFill>
                <a:latin typeface="Courier" charset="0"/>
              </a:rPr>
              <a:t>Consumer reads 1</a:t>
            </a:r>
          </a:p>
          <a:p>
            <a:pPr eaLnBrk="1" hangingPunct="1">
              <a:spcBef>
                <a:spcPct val="0"/>
              </a:spcBef>
              <a:buFontTx/>
              <a:buNone/>
            </a:pPr>
            <a:r>
              <a:rPr lang="en-US" altLang="en-US" sz="1200" b="1">
                <a:solidFill>
                  <a:srgbClr val="000000"/>
                </a:solidFill>
                <a:latin typeface="Courier" charset="0"/>
              </a:rPr>
              <a:t>Consumer read values totaling: 2.</a:t>
            </a:r>
          </a:p>
          <a:p>
            <a:pPr eaLnBrk="1" hangingPunct="1">
              <a:spcBef>
                <a:spcPct val="0"/>
              </a:spcBef>
              <a:buFontTx/>
              <a:buNone/>
            </a:pPr>
            <a:r>
              <a:rPr lang="en-US" altLang="en-US" sz="1200" b="1">
                <a:solidFill>
                  <a:srgbClr val="000000"/>
                </a:solidFill>
                <a:latin typeface="Courier" charset="0"/>
              </a:rPr>
              <a:t>Terminating Consumer.</a:t>
            </a:r>
          </a:p>
          <a:p>
            <a:pPr eaLnBrk="1" hangingPunct="1">
              <a:spcBef>
                <a:spcPct val="0"/>
              </a:spcBef>
              <a:buFontTx/>
              <a:buNone/>
            </a:pPr>
            <a:r>
              <a:rPr lang="en-US" altLang="en-US" sz="1200" b="1">
                <a:solidFill>
                  <a:srgbClr val="000000"/>
                </a:solidFill>
                <a:latin typeface="Courier" charset="0"/>
              </a:rPr>
              <a:t>Producer writes 2</a:t>
            </a:r>
          </a:p>
          <a:p>
            <a:pPr eaLnBrk="1" hangingPunct="1">
              <a:spcBef>
                <a:spcPct val="0"/>
              </a:spcBef>
              <a:buFontTx/>
              <a:buNone/>
            </a:pPr>
            <a:r>
              <a:rPr lang="en-US" altLang="en-US" sz="1200" b="1">
                <a:solidFill>
                  <a:srgbClr val="000000"/>
                </a:solidFill>
                <a:latin typeface="Courier" charset="0"/>
              </a:rPr>
              <a:t>Producer writes 3</a:t>
            </a:r>
          </a:p>
          <a:p>
            <a:pPr eaLnBrk="1" hangingPunct="1">
              <a:spcBef>
                <a:spcPct val="0"/>
              </a:spcBef>
              <a:buFontTx/>
              <a:buNone/>
            </a:pPr>
            <a:r>
              <a:rPr lang="en-US" altLang="en-US" sz="1200" b="1">
                <a:solidFill>
                  <a:srgbClr val="000000"/>
                </a:solidFill>
                <a:latin typeface="Courier" charset="0"/>
              </a:rPr>
              <a:t>Producer writes 4</a:t>
            </a:r>
          </a:p>
          <a:p>
            <a:pPr eaLnBrk="1" hangingPunct="1">
              <a:spcBef>
                <a:spcPct val="0"/>
              </a:spcBef>
              <a:buFontTx/>
              <a:buNone/>
            </a:pPr>
            <a:r>
              <a:rPr lang="en-US" altLang="en-US" sz="1200" b="1">
                <a:solidFill>
                  <a:srgbClr val="000000"/>
                </a:solidFill>
                <a:latin typeface="Courier" charset="0"/>
              </a:rPr>
              <a:t>Producer done producing.</a:t>
            </a:r>
          </a:p>
          <a:p>
            <a:pPr eaLnBrk="1" hangingPunct="1">
              <a:spcBef>
                <a:spcPct val="0"/>
              </a:spcBef>
              <a:buFontTx/>
              <a:buNone/>
            </a:pPr>
            <a:r>
              <a:rPr lang="en-US" altLang="en-US" sz="1200" b="1">
                <a:solidFill>
                  <a:srgbClr val="000000"/>
                </a:solidFill>
                <a:latin typeface="Courier" charset="0"/>
              </a:rPr>
              <a:t>Terminating Producer.</a:t>
            </a:r>
          </a:p>
        </p:txBody>
      </p:sp>
      <p:grpSp>
        <p:nvGrpSpPr>
          <p:cNvPr id="2" name="Group 8"/>
          <p:cNvGrpSpPr>
            <a:grpSpLocks/>
          </p:cNvGrpSpPr>
          <p:nvPr/>
        </p:nvGrpSpPr>
        <p:grpSpPr bwMode="auto">
          <a:xfrm>
            <a:off x="4267200" y="685800"/>
            <a:ext cx="2743200" cy="422275"/>
            <a:chOff x="2688" y="432"/>
            <a:chExt cx="1728" cy="266"/>
          </a:xfrm>
        </p:grpSpPr>
        <p:sp>
          <p:nvSpPr>
            <p:cNvPr id="72717" name="Text Box 6"/>
            <p:cNvSpPr txBox="1">
              <a:spLocks noChangeArrowheads="1"/>
            </p:cNvSpPr>
            <p:nvPr/>
          </p:nvSpPr>
          <p:spPr bwMode="auto">
            <a:xfrm>
              <a:off x="2976" y="480"/>
              <a:ext cx="144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consumer thread</a:t>
              </a:r>
            </a:p>
          </p:txBody>
        </p:sp>
        <p:sp>
          <p:nvSpPr>
            <p:cNvPr id="72718" name="Line 7"/>
            <p:cNvSpPr>
              <a:spLocks noChangeShapeType="1"/>
            </p:cNvSpPr>
            <p:nvPr/>
          </p:nvSpPr>
          <p:spPr bwMode="auto">
            <a:xfrm flipH="1" flipV="1">
              <a:off x="2688" y="432"/>
              <a:ext cx="288"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12"/>
          <p:cNvGrpSpPr>
            <a:grpSpLocks/>
          </p:cNvGrpSpPr>
          <p:nvPr/>
        </p:nvGrpSpPr>
        <p:grpSpPr bwMode="auto">
          <a:xfrm>
            <a:off x="3276600" y="1143000"/>
            <a:ext cx="3124200" cy="346075"/>
            <a:chOff x="2064" y="720"/>
            <a:chExt cx="1968" cy="218"/>
          </a:xfrm>
        </p:grpSpPr>
        <p:sp>
          <p:nvSpPr>
            <p:cNvPr id="72715" name="Text Box 9"/>
            <p:cNvSpPr txBox="1">
              <a:spLocks noChangeArrowheads="1"/>
            </p:cNvSpPr>
            <p:nvPr/>
          </p:nvSpPr>
          <p:spPr bwMode="auto">
            <a:xfrm>
              <a:off x="2784" y="720"/>
              <a:ext cx="1248"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Start producer thread</a:t>
              </a:r>
            </a:p>
          </p:txBody>
        </p:sp>
        <p:sp>
          <p:nvSpPr>
            <p:cNvPr id="72716" name="Line 11"/>
            <p:cNvSpPr>
              <a:spLocks noChangeShapeType="1"/>
            </p:cNvSpPr>
            <p:nvPr/>
          </p:nvSpPr>
          <p:spPr bwMode="auto">
            <a:xfrm flipH="1">
              <a:off x="2064" y="768"/>
              <a:ext cx="720"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5"/>
          <p:cNvGrpSpPr>
            <a:grpSpLocks/>
          </p:cNvGrpSpPr>
          <p:nvPr/>
        </p:nvGrpSpPr>
        <p:grpSpPr bwMode="auto">
          <a:xfrm>
            <a:off x="3276600" y="1447800"/>
            <a:ext cx="3276600" cy="422275"/>
            <a:chOff x="2064" y="912"/>
            <a:chExt cx="2064" cy="266"/>
          </a:xfrm>
        </p:grpSpPr>
        <p:sp>
          <p:nvSpPr>
            <p:cNvPr id="72713" name="Text Box 13"/>
            <p:cNvSpPr txBox="1">
              <a:spLocks noChangeArrowheads="1"/>
            </p:cNvSpPr>
            <p:nvPr/>
          </p:nvSpPr>
          <p:spPr bwMode="auto">
            <a:xfrm>
              <a:off x="2784" y="960"/>
              <a:ext cx="134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Start  consumer thread</a:t>
              </a:r>
            </a:p>
          </p:txBody>
        </p:sp>
        <p:sp>
          <p:nvSpPr>
            <p:cNvPr id="72714" name="Line 14"/>
            <p:cNvSpPr>
              <a:spLocks noChangeShapeType="1"/>
            </p:cNvSpPr>
            <p:nvPr/>
          </p:nvSpPr>
          <p:spPr bwMode="auto">
            <a:xfrm flipH="1" flipV="1">
              <a:off x="2064" y="912"/>
              <a:ext cx="72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15" name="Rectangle 2"/>
          <p:cNvSpPr txBox="1">
            <a:spLocks noChangeArrowheads="1"/>
          </p:cNvSpPr>
          <p:nvPr/>
        </p:nvSpPr>
        <p:spPr bwMode="auto">
          <a:xfrm>
            <a:off x="5562600" y="0"/>
            <a:ext cx="3581400" cy="552450"/>
          </a:xfrm>
          <a:prstGeom prst="rect">
            <a:avLst/>
          </a:prstGeom>
          <a:noFill/>
          <a:ln w="9525">
            <a:noFill/>
            <a:miter lim="800000"/>
            <a:headEnd/>
            <a:tailEnd/>
          </a:ln>
        </p:spPr>
        <p:txBody>
          <a:bodyPr anchor="ctr"/>
          <a:lstStyle/>
          <a:p>
            <a:pPr algn="ctr" eaLnBrk="1" hangingPunct="1">
              <a:defRPr/>
            </a:pPr>
            <a:r>
              <a:rPr lang="en-US" sz="2400" kern="0" dirty="0" err="1">
                <a:solidFill>
                  <a:srgbClr val="FF0000"/>
                </a:solidFill>
                <a:latin typeface="Courier New" pitchFamily="49" charset="0"/>
                <a:ea typeface="+mj-ea"/>
                <a:cs typeface="+mj-cs"/>
              </a:rPr>
              <a:t>Unsynchronized.cs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BC8B1ED2-AF59-EA48-A036-A5781E92E6A1}" type="slidenum">
              <a:rPr lang="en-US" altLang="en-US" sz="1200">
                <a:solidFill>
                  <a:srgbClr val="898989"/>
                </a:solidFill>
              </a:rPr>
              <a:pPr>
                <a:spcBef>
                  <a:spcPct val="0"/>
                </a:spcBef>
                <a:buFontTx/>
                <a:buNone/>
              </a:pPr>
              <a:t>64</a:t>
            </a:fld>
            <a:endParaRPr lang="en-US" altLang="en-US" sz="1200">
              <a:solidFill>
                <a:srgbClr val="898989"/>
              </a:solidFill>
            </a:endParaRPr>
          </a:p>
        </p:txBody>
      </p:sp>
      <p:sp>
        <p:nvSpPr>
          <p:cNvPr id="73731" name="Rectangle 6"/>
          <p:cNvSpPr>
            <a:spLocks noChangeArrowheads="1"/>
          </p:cNvSpPr>
          <p:nvPr/>
        </p:nvSpPr>
        <p:spPr bwMode="auto">
          <a:xfrm>
            <a:off x="304800" y="609600"/>
            <a:ext cx="6937375" cy="228600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200" b="1">
                <a:solidFill>
                  <a:srgbClr val="000000"/>
                </a:solidFill>
                <a:latin typeface="Courier" charset="0"/>
              </a:rPr>
              <a:t>Producer writes 1</a:t>
            </a:r>
          </a:p>
          <a:p>
            <a:pPr eaLnBrk="1" hangingPunct="1">
              <a:spcBef>
                <a:spcPct val="0"/>
              </a:spcBef>
              <a:buFontTx/>
              <a:buNone/>
            </a:pPr>
            <a:r>
              <a:rPr lang="en-US" altLang="en-US" sz="1200" b="1">
                <a:solidFill>
                  <a:srgbClr val="000000"/>
                </a:solidFill>
                <a:latin typeface="Courier" charset="0"/>
              </a:rPr>
              <a:t>Producer writes 2</a:t>
            </a:r>
          </a:p>
          <a:p>
            <a:pPr eaLnBrk="1" hangingPunct="1">
              <a:spcBef>
                <a:spcPct val="0"/>
              </a:spcBef>
              <a:buFontTx/>
              <a:buNone/>
            </a:pPr>
            <a:r>
              <a:rPr lang="en-US" altLang="en-US" sz="1200" b="1">
                <a:solidFill>
                  <a:srgbClr val="000000"/>
                </a:solidFill>
                <a:latin typeface="Courier" charset="0"/>
              </a:rPr>
              <a:t>Consumer reads 2</a:t>
            </a:r>
          </a:p>
          <a:p>
            <a:pPr eaLnBrk="1" hangingPunct="1">
              <a:spcBef>
                <a:spcPct val="0"/>
              </a:spcBef>
              <a:buFontTx/>
              <a:buNone/>
            </a:pPr>
            <a:r>
              <a:rPr lang="en-US" altLang="en-US" sz="1200" b="1">
                <a:solidFill>
                  <a:srgbClr val="000000"/>
                </a:solidFill>
                <a:latin typeface="Courier" charset="0"/>
              </a:rPr>
              <a:t>Producer writes 3</a:t>
            </a:r>
          </a:p>
          <a:p>
            <a:pPr eaLnBrk="1" hangingPunct="1">
              <a:spcBef>
                <a:spcPct val="0"/>
              </a:spcBef>
              <a:buFontTx/>
              <a:buNone/>
            </a:pPr>
            <a:r>
              <a:rPr lang="en-US" altLang="en-US" sz="1200" b="1">
                <a:solidFill>
                  <a:srgbClr val="000000"/>
                </a:solidFill>
                <a:latin typeface="Courier" charset="0"/>
              </a:rPr>
              <a:t>Consumer reads 3</a:t>
            </a:r>
          </a:p>
          <a:p>
            <a:pPr eaLnBrk="1" hangingPunct="1">
              <a:spcBef>
                <a:spcPct val="0"/>
              </a:spcBef>
              <a:buFontTx/>
              <a:buNone/>
            </a:pPr>
            <a:r>
              <a:rPr lang="en-US" altLang="en-US" sz="1200" b="1">
                <a:solidFill>
                  <a:srgbClr val="000000"/>
                </a:solidFill>
                <a:latin typeface="Courier" charset="0"/>
              </a:rPr>
              <a:t>Producer writes 4</a:t>
            </a:r>
          </a:p>
          <a:p>
            <a:pPr eaLnBrk="1" hangingPunct="1">
              <a:spcBef>
                <a:spcPct val="0"/>
              </a:spcBef>
              <a:buFontTx/>
              <a:buNone/>
            </a:pPr>
            <a:r>
              <a:rPr lang="en-US" altLang="en-US" sz="1200" b="1">
                <a:solidFill>
                  <a:srgbClr val="000000"/>
                </a:solidFill>
                <a:latin typeface="Courier" charset="0"/>
              </a:rPr>
              <a:t>Producer done producing.</a:t>
            </a:r>
          </a:p>
          <a:p>
            <a:pPr eaLnBrk="1" hangingPunct="1">
              <a:spcBef>
                <a:spcPct val="0"/>
              </a:spcBef>
              <a:buFontTx/>
              <a:buNone/>
            </a:pPr>
            <a:r>
              <a:rPr lang="en-US" altLang="en-US" sz="1200" b="1">
                <a:solidFill>
                  <a:srgbClr val="000000"/>
                </a:solidFill>
                <a:latin typeface="Courier" charset="0"/>
              </a:rPr>
              <a:t>Terminating Producer.</a:t>
            </a:r>
          </a:p>
          <a:p>
            <a:pPr eaLnBrk="1" hangingPunct="1">
              <a:spcBef>
                <a:spcPct val="0"/>
              </a:spcBef>
              <a:buFontTx/>
              <a:buNone/>
            </a:pPr>
            <a:r>
              <a:rPr lang="en-US" altLang="en-US" sz="1200" b="1">
                <a:solidFill>
                  <a:srgbClr val="000000"/>
                </a:solidFill>
                <a:latin typeface="Courier" charset="0"/>
              </a:rPr>
              <a:t>Consumer reads 4</a:t>
            </a:r>
          </a:p>
          <a:p>
            <a:pPr eaLnBrk="1" hangingPunct="1">
              <a:spcBef>
                <a:spcPct val="0"/>
              </a:spcBef>
              <a:buFontTx/>
              <a:buNone/>
            </a:pPr>
            <a:r>
              <a:rPr lang="en-US" altLang="en-US" sz="1200" b="1">
                <a:solidFill>
                  <a:srgbClr val="000000"/>
                </a:solidFill>
                <a:latin typeface="Courier" charset="0"/>
              </a:rPr>
              <a:t>Consumer reads 4</a:t>
            </a:r>
          </a:p>
          <a:p>
            <a:pPr eaLnBrk="1" hangingPunct="1">
              <a:spcBef>
                <a:spcPct val="0"/>
              </a:spcBef>
              <a:buFontTx/>
              <a:buNone/>
            </a:pPr>
            <a:r>
              <a:rPr lang="en-US" altLang="en-US" sz="1200" b="1">
                <a:solidFill>
                  <a:srgbClr val="000000"/>
                </a:solidFill>
                <a:latin typeface="Courier" charset="0"/>
              </a:rPr>
              <a:t>Consumer read values totaling: 13.</a:t>
            </a:r>
          </a:p>
          <a:p>
            <a:pPr eaLnBrk="1" hangingPunct="1">
              <a:spcBef>
                <a:spcPct val="0"/>
              </a:spcBef>
              <a:buFontTx/>
              <a:buNone/>
            </a:pPr>
            <a:r>
              <a:rPr lang="en-US" altLang="en-US" sz="1200" b="1">
                <a:solidFill>
                  <a:srgbClr val="000000"/>
                </a:solidFill>
                <a:latin typeface="Courier" charset="0"/>
              </a:rPr>
              <a:t>Terminating Consumer.</a:t>
            </a:r>
          </a:p>
        </p:txBody>
      </p:sp>
      <p:sp>
        <p:nvSpPr>
          <p:cNvPr id="73732" name="Rectangle 7"/>
          <p:cNvSpPr>
            <a:spLocks noChangeArrowheads="1"/>
          </p:cNvSpPr>
          <p:nvPr/>
        </p:nvSpPr>
        <p:spPr bwMode="auto">
          <a:xfrm>
            <a:off x="304800" y="3352800"/>
            <a:ext cx="6937375" cy="2282825"/>
          </a:xfrm>
          <a:prstGeom prst="rect">
            <a:avLst/>
          </a:prstGeom>
          <a:solidFill>
            <a:srgbClr val="CCCCFF"/>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tabLst>
                <a:tab pos="609600" algn="l"/>
                <a:tab pos="914400" algn="l"/>
                <a:tab pos="1219200" algn="l"/>
                <a:tab pos="1524000" algn="l"/>
                <a:tab pos="1828800" algn="l"/>
                <a:tab pos="2133600" algn="l"/>
                <a:tab pos="2438400" algn="l"/>
                <a:tab pos="2743200" algn="l"/>
                <a:tab pos="3048000" algn="l"/>
                <a:tab pos="3352800" algn="l"/>
                <a:tab pos="3657600" algn="l"/>
                <a:tab pos="3962400" algn="l"/>
                <a:tab pos="4267200" algn="l"/>
                <a:tab pos="4572000" algn="l"/>
              </a:tabLst>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200" b="1">
                <a:solidFill>
                  <a:srgbClr val="000000"/>
                </a:solidFill>
                <a:latin typeface="Courier" charset="0"/>
              </a:rPr>
              <a:t>Producer writes 1</a:t>
            </a:r>
          </a:p>
          <a:p>
            <a:pPr eaLnBrk="1" hangingPunct="1">
              <a:spcBef>
                <a:spcPct val="0"/>
              </a:spcBef>
              <a:buFontTx/>
              <a:buNone/>
            </a:pPr>
            <a:r>
              <a:rPr lang="en-US" altLang="en-US" sz="1200" b="1">
                <a:solidFill>
                  <a:srgbClr val="000000"/>
                </a:solidFill>
                <a:latin typeface="Courier" charset="0"/>
              </a:rPr>
              <a:t>Consumer reads 1</a:t>
            </a:r>
          </a:p>
          <a:p>
            <a:pPr eaLnBrk="1" hangingPunct="1">
              <a:spcBef>
                <a:spcPct val="0"/>
              </a:spcBef>
              <a:buFontTx/>
              <a:buNone/>
            </a:pPr>
            <a:r>
              <a:rPr lang="en-US" altLang="en-US" sz="1200" b="1">
                <a:solidFill>
                  <a:srgbClr val="000000"/>
                </a:solidFill>
                <a:latin typeface="Courier" charset="0"/>
              </a:rPr>
              <a:t>Producer writes 2</a:t>
            </a:r>
          </a:p>
          <a:p>
            <a:pPr eaLnBrk="1" hangingPunct="1">
              <a:spcBef>
                <a:spcPct val="0"/>
              </a:spcBef>
              <a:buFontTx/>
              <a:buNone/>
            </a:pPr>
            <a:r>
              <a:rPr lang="en-US" altLang="en-US" sz="1200" b="1">
                <a:solidFill>
                  <a:srgbClr val="000000"/>
                </a:solidFill>
                <a:latin typeface="Courier" charset="0"/>
              </a:rPr>
              <a:t>Consumer reads 2</a:t>
            </a:r>
          </a:p>
          <a:p>
            <a:pPr eaLnBrk="1" hangingPunct="1">
              <a:spcBef>
                <a:spcPct val="0"/>
              </a:spcBef>
              <a:buFontTx/>
              <a:buNone/>
            </a:pPr>
            <a:r>
              <a:rPr lang="en-US" altLang="en-US" sz="1200" b="1">
                <a:solidFill>
                  <a:srgbClr val="000000"/>
                </a:solidFill>
                <a:latin typeface="Courier" charset="0"/>
              </a:rPr>
              <a:t>Producer writes 3</a:t>
            </a:r>
          </a:p>
          <a:p>
            <a:pPr eaLnBrk="1" hangingPunct="1">
              <a:spcBef>
                <a:spcPct val="0"/>
              </a:spcBef>
              <a:buFontTx/>
              <a:buNone/>
            </a:pPr>
            <a:r>
              <a:rPr lang="en-US" altLang="en-US" sz="1200" b="1">
                <a:solidFill>
                  <a:srgbClr val="000000"/>
                </a:solidFill>
                <a:latin typeface="Courier" charset="0"/>
              </a:rPr>
              <a:t>Consumer reads 3</a:t>
            </a:r>
          </a:p>
          <a:p>
            <a:pPr eaLnBrk="1" hangingPunct="1">
              <a:spcBef>
                <a:spcPct val="0"/>
              </a:spcBef>
              <a:buFontTx/>
              <a:buNone/>
            </a:pPr>
            <a:r>
              <a:rPr lang="en-US" altLang="en-US" sz="1200" b="1">
                <a:solidFill>
                  <a:srgbClr val="000000"/>
                </a:solidFill>
                <a:latin typeface="Courier" charset="0"/>
              </a:rPr>
              <a:t>Producer writes 4</a:t>
            </a:r>
          </a:p>
          <a:p>
            <a:pPr eaLnBrk="1" hangingPunct="1">
              <a:spcBef>
                <a:spcPct val="0"/>
              </a:spcBef>
              <a:buFontTx/>
              <a:buNone/>
            </a:pPr>
            <a:r>
              <a:rPr lang="en-US" altLang="en-US" sz="1200" b="1">
                <a:solidFill>
                  <a:srgbClr val="000000"/>
                </a:solidFill>
                <a:latin typeface="Courier" charset="0"/>
              </a:rPr>
              <a:t>Producer done producing.</a:t>
            </a:r>
          </a:p>
          <a:p>
            <a:pPr eaLnBrk="1" hangingPunct="1">
              <a:spcBef>
                <a:spcPct val="0"/>
              </a:spcBef>
              <a:buFontTx/>
              <a:buNone/>
            </a:pPr>
            <a:r>
              <a:rPr lang="en-US" altLang="en-US" sz="1200" b="1">
                <a:solidFill>
                  <a:srgbClr val="000000"/>
                </a:solidFill>
                <a:latin typeface="Courier" charset="0"/>
              </a:rPr>
              <a:t>Terminating Producer.</a:t>
            </a:r>
          </a:p>
          <a:p>
            <a:pPr eaLnBrk="1" hangingPunct="1">
              <a:spcBef>
                <a:spcPct val="0"/>
              </a:spcBef>
              <a:buFontTx/>
              <a:buNone/>
            </a:pPr>
            <a:r>
              <a:rPr lang="en-US" altLang="en-US" sz="1200" b="1">
                <a:solidFill>
                  <a:srgbClr val="000000"/>
                </a:solidFill>
                <a:latin typeface="Courier" charset="0"/>
              </a:rPr>
              <a:t>Consumer reads 4</a:t>
            </a:r>
          </a:p>
          <a:p>
            <a:pPr eaLnBrk="1" hangingPunct="1">
              <a:spcBef>
                <a:spcPct val="0"/>
              </a:spcBef>
              <a:buFontTx/>
              <a:buNone/>
            </a:pPr>
            <a:r>
              <a:rPr lang="en-US" altLang="en-US" sz="1200" b="1">
                <a:solidFill>
                  <a:srgbClr val="000000"/>
                </a:solidFill>
                <a:latin typeface="Courier" charset="0"/>
              </a:rPr>
              <a:t>Consumer read values totaling: 10.</a:t>
            </a:r>
          </a:p>
          <a:p>
            <a:pPr eaLnBrk="1" hangingPunct="1">
              <a:spcBef>
                <a:spcPct val="0"/>
              </a:spcBef>
              <a:buFontTx/>
              <a:buNone/>
            </a:pPr>
            <a:r>
              <a:rPr lang="en-US" altLang="en-US" sz="1200" b="1">
                <a:solidFill>
                  <a:srgbClr val="000000"/>
                </a:solidFill>
                <a:latin typeface="Courier" charset="0"/>
              </a:rPr>
              <a:t>Terminating Consumer.</a:t>
            </a:r>
          </a:p>
        </p:txBody>
      </p:sp>
      <p:sp>
        <p:nvSpPr>
          <p:cNvPr id="6" name="Rectangle 2"/>
          <p:cNvSpPr txBox="1">
            <a:spLocks noChangeArrowheads="1"/>
          </p:cNvSpPr>
          <p:nvPr/>
        </p:nvSpPr>
        <p:spPr bwMode="auto">
          <a:xfrm>
            <a:off x="5562600" y="0"/>
            <a:ext cx="3581400" cy="55245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Unsynchronized.cs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1026"/>
          <p:cNvSpPr>
            <a:spLocks noGrp="1" noChangeArrowheads="1"/>
          </p:cNvSpPr>
          <p:nvPr>
            <p:ph type="title"/>
          </p:nvPr>
        </p:nvSpPr>
        <p:spPr>
          <a:xfrm>
            <a:off x="381000" y="0"/>
            <a:ext cx="8229600" cy="1143000"/>
          </a:xfrm>
        </p:spPr>
        <p:txBody>
          <a:bodyPr>
            <a:normAutofit fontScale="90000"/>
          </a:bodyPr>
          <a:lstStyle/>
          <a:p>
            <a:pPr eaLnBrk="1" hangingPunct="1"/>
            <a:r>
              <a:rPr lang="en-US" altLang="en-US" sz="4000" b="1">
                <a:latin typeface="Times New Roman" charset="0"/>
                <a:cs typeface="Times New Roman" charset="0"/>
              </a:rPr>
              <a:t>Quan hệ sản xuất/ tiêu thụ sử dụng đồng bộ hóa tiến trình</a:t>
            </a:r>
          </a:p>
        </p:txBody>
      </p:sp>
      <p:sp>
        <p:nvSpPr>
          <p:cNvPr id="74755" name="Rectangle 1027"/>
          <p:cNvSpPr>
            <a:spLocks noGrp="1" noChangeArrowheads="1"/>
          </p:cNvSpPr>
          <p:nvPr>
            <p:ph idx="1"/>
          </p:nvPr>
        </p:nvSpPr>
        <p:spPr/>
        <p:txBody>
          <a:bodyPr/>
          <a:lstStyle/>
          <a:p>
            <a:pPr eaLnBrk="1" hangingPunct="1"/>
            <a:r>
              <a:rPr lang="en-US" altLang="en-US">
                <a:latin typeface="Times New Roman" charset="0"/>
                <a:cs typeface="Times New Roman" charset="0"/>
              </a:rPr>
              <a:t>Đồng bộ hóa bảo đảm rằng các kết quả chính xác có thể đạt được:</a:t>
            </a:r>
          </a:p>
          <a:p>
            <a:pPr lvl="1" eaLnBrk="1" hangingPunct="1"/>
            <a:r>
              <a:rPr lang="en-US" altLang="en-US">
                <a:latin typeface="Times New Roman" charset="0"/>
                <a:cs typeface="Times New Roman" charset="0"/>
              </a:rPr>
              <a:t>Sản xuất chỉ có thể sinh ra các kết quả sau khi tiêu thụ đọc kết quả trước đó</a:t>
            </a:r>
          </a:p>
          <a:p>
            <a:pPr lvl="1" eaLnBrk="1" hangingPunct="1"/>
            <a:r>
              <a:rPr lang="en-US" altLang="en-US">
                <a:latin typeface="Times New Roman" charset="0"/>
                <a:cs typeface="Times New Roman" charset="0"/>
              </a:rPr>
              <a:t>Tiêu thụ chỉ dùng được khi sản xuất ghi dữ liệu mới</a:t>
            </a:r>
          </a:p>
        </p:txBody>
      </p:sp>
      <p:sp>
        <p:nvSpPr>
          <p:cNvPr id="7475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0E4847CD-11BB-AE4F-A491-D58DB15FED7F}" type="slidenum">
              <a:rPr lang="en-US" altLang="en-US" sz="1200">
                <a:solidFill>
                  <a:srgbClr val="898989"/>
                </a:solidFill>
              </a:rPr>
              <a:pPr>
                <a:spcBef>
                  <a:spcPct val="0"/>
                </a:spcBef>
                <a:buFontTx/>
                <a:buNone/>
              </a:pPr>
              <a:t>65</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5943600" y="0"/>
            <a:ext cx="3200400" cy="609600"/>
          </a:xfrm>
        </p:spPr>
        <p:txBody>
          <a:bodyPr/>
          <a:lstStyle/>
          <a:p>
            <a:pPr eaLnBrk="1" hangingPunct="1"/>
            <a:r>
              <a:rPr lang="en-US" altLang="en-US" sz="2400">
                <a:latin typeface="Courier New" charset="0"/>
                <a:cs typeface="Times New Roman" charset="0"/>
              </a:rPr>
              <a:t>Synchronized.cs</a:t>
            </a:r>
          </a:p>
        </p:txBody>
      </p:sp>
      <p:sp>
        <p:nvSpPr>
          <p:cNvPr id="24580" name="Rectangle 3"/>
          <p:cNvSpPr>
            <a:spLocks noGrp="1" noChangeArrowheads="1"/>
          </p:cNvSpPr>
          <p:nvPr>
            <p:ph type="subTitle" idx="1"/>
          </p:nvPr>
        </p:nvSpPr>
        <p:spPr>
          <a:xfrm>
            <a:off x="304800" y="0"/>
            <a:ext cx="8229600" cy="6324600"/>
          </a:xfrm>
        </p:spPr>
        <p:txBody>
          <a:bodyPr>
            <a:normAutofit/>
          </a:bodyPr>
          <a:lstStyle/>
          <a:p>
            <a:pPr algn="l" eaLnBrk="1" hangingPunct="1">
              <a:lnSpc>
                <a:spcPct val="90000"/>
              </a:lnSpc>
            </a:pPr>
            <a:r>
              <a:rPr lang="en-US" altLang="en-US" sz="1000">
                <a:solidFill>
                  <a:srgbClr val="5F5F5F"/>
                </a:solidFill>
                <a:latin typeface="Courier New" charset="0"/>
                <a:ea typeface="Courier New" charset="0"/>
                <a:cs typeface="Courier New" charset="0"/>
              </a:rPr>
              <a:t>1    </a:t>
            </a:r>
            <a:r>
              <a:rPr lang="en-US" altLang="en-US" sz="1000">
                <a:solidFill>
                  <a:srgbClr val="008000"/>
                </a:solidFill>
                <a:latin typeface="Courier New" charset="0"/>
                <a:ea typeface="Courier New" charset="0"/>
                <a:cs typeface="Courier New" charset="0"/>
              </a:rPr>
              <a:t>// Fig. 14.5: Synchronized.cs</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2    </a:t>
            </a:r>
            <a:r>
              <a:rPr lang="en-US" altLang="en-US" sz="1000">
                <a:solidFill>
                  <a:srgbClr val="008000"/>
                </a:solidFill>
                <a:latin typeface="Courier New" charset="0"/>
                <a:ea typeface="Courier New" charset="0"/>
                <a:cs typeface="Courier New" charset="0"/>
              </a:rPr>
              <a:t>// Showing multiple threads modifying a shared object with</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3    </a:t>
            </a:r>
            <a:r>
              <a:rPr lang="en-US" altLang="en-US" sz="1000">
                <a:solidFill>
                  <a:srgbClr val="008000"/>
                </a:solidFill>
                <a:latin typeface="Courier New" charset="0"/>
                <a:ea typeface="Courier New" charset="0"/>
                <a:cs typeface="Courier New" charset="0"/>
              </a:rPr>
              <a:t>// synchronization.</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4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    </a:t>
            </a:r>
            <a:r>
              <a:rPr lang="en-US" altLang="en-US" sz="1000">
                <a:solidFill>
                  <a:srgbClr val="275AFF"/>
                </a:solidFill>
                <a:latin typeface="Courier New" charset="0"/>
                <a:ea typeface="Courier New" charset="0"/>
                <a:cs typeface="Courier New" charset="0"/>
              </a:rPr>
              <a:t>using</a:t>
            </a:r>
            <a:r>
              <a:rPr lang="en-US" altLang="en-US" sz="1000">
                <a:solidFill>
                  <a:srgbClr val="000000"/>
                </a:solidFill>
                <a:latin typeface="Courier New" charset="0"/>
                <a:ea typeface="Courier New" charset="0"/>
                <a:cs typeface="Courier New" charset="0"/>
              </a:rPr>
              <a:t> System;</a:t>
            </a:r>
          </a:p>
          <a:p>
            <a:pPr algn="l" eaLnBrk="1" hangingPunct="1">
              <a:lnSpc>
                <a:spcPct val="90000"/>
              </a:lnSpc>
            </a:pPr>
            <a:r>
              <a:rPr lang="en-US" altLang="en-US" sz="1000">
                <a:solidFill>
                  <a:srgbClr val="5F5F5F"/>
                </a:solidFill>
                <a:latin typeface="Courier New" charset="0"/>
                <a:ea typeface="Courier New" charset="0"/>
                <a:cs typeface="Courier New" charset="0"/>
              </a:rPr>
              <a:t>6    </a:t>
            </a:r>
            <a:r>
              <a:rPr lang="en-US" altLang="en-US" sz="1000">
                <a:solidFill>
                  <a:srgbClr val="275AFF"/>
                </a:solidFill>
                <a:latin typeface="Courier New" charset="0"/>
                <a:ea typeface="Courier New" charset="0"/>
                <a:cs typeface="Courier New" charset="0"/>
              </a:rPr>
              <a:t>using</a:t>
            </a:r>
            <a:r>
              <a:rPr lang="en-US" altLang="en-US" sz="1000">
                <a:solidFill>
                  <a:srgbClr val="000000"/>
                </a:solidFill>
                <a:latin typeface="Courier New" charset="0"/>
                <a:ea typeface="Courier New" charset="0"/>
                <a:cs typeface="Courier New" charset="0"/>
              </a:rPr>
              <a:t> System.Threading;</a:t>
            </a:r>
          </a:p>
          <a:p>
            <a:pPr algn="l" eaLnBrk="1" hangingPunct="1">
              <a:lnSpc>
                <a:spcPct val="90000"/>
              </a:lnSpc>
            </a:pPr>
            <a:r>
              <a:rPr lang="en-US" altLang="en-US" sz="1000">
                <a:solidFill>
                  <a:srgbClr val="5F5F5F"/>
                </a:solidFill>
                <a:latin typeface="Courier New" charset="0"/>
                <a:ea typeface="Courier New" charset="0"/>
                <a:cs typeface="Courier New" charset="0"/>
              </a:rPr>
              <a:t>7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8    </a:t>
            </a:r>
            <a:r>
              <a:rPr lang="en-US" altLang="en-US" sz="1000">
                <a:solidFill>
                  <a:srgbClr val="008000"/>
                </a:solidFill>
                <a:latin typeface="Courier New" charset="0"/>
                <a:ea typeface="Courier New" charset="0"/>
                <a:cs typeface="Courier New" charset="0"/>
              </a:rPr>
              <a:t>// this class synchronizes access to an integer</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9    </a:t>
            </a:r>
            <a:r>
              <a:rPr lang="en-US" altLang="en-US" sz="1000">
                <a:solidFill>
                  <a:srgbClr val="275AFF"/>
                </a:solidFill>
                <a:latin typeface="Courier New" charset="0"/>
                <a:ea typeface="Courier New" charset="0"/>
                <a:cs typeface="Courier New" charset="0"/>
              </a:rPr>
              <a:t>public class</a:t>
            </a:r>
            <a:r>
              <a:rPr lang="en-US" altLang="en-US" sz="1000">
                <a:solidFill>
                  <a:srgbClr val="000000"/>
                </a:solidFill>
                <a:latin typeface="Courier New" charset="0"/>
                <a:ea typeface="Courier New" charset="0"/>
                <a:cs typeface="Courier New" charset="0"/>
              </a:rPr>
              <a:t> HoldIntegerSynchronized</a:t>
            </a:r>
          </a:p>
          <a:p>
            <a:pPr algn="l" eaLnBrk="1" hangingPunct="1">
              <a:lnSpc>
                <a:spcPct val="90000"/>
              </a:lnSpc>
            </a:pPr>
            <a:r>
              <a:rPr lang="en-US" altLang="en-US" sz="1000">
                <a:solidFill>
                  <a:srgbClr val="5F5F5F"/>
                </a:solidFill>
                <a:latin typeface="Courier New" charset="0"/>
                <a:ea typeface="Courier New" charset="0"/>
                <a:cs typeface="Courier New" charset="0"/>
              </a:rPr>
              <a:t>10   </a:t>
            </a:r>
            <a:r>
              <a:rPr lang="en-US" altLang="en-US" sz="1000">
                <a:solidFill>
                  <a:srgbClr val="000000"/>
                </a:solidFill>
                <a:latin typeface="Courier New" charset="0"/>
                <a:ea typeface="Courier New" charset="0"/>
                <a:cs typeface="Courier New" charset="0"/>
              </a:rPr>
              <a:t>{</a:t>
            </a:r>
          </a:p>
          <a:p>
            <a:pPr algn="l" eaLnBrk="1" hangingPunct="1">
              <a:lnSpc>
                <a:spcPct val="90000"/>
              </a:lnSpc>
            </a:pPr>
            <a:r>
              <a:rPr lang="en-US" altLang="en-US" sz="1000">
                <a:solidFill>
                  <a:srgbClr val="5F5F5F"/>
                </a:solidFill>
                <a:latin typeface="Courier New" charset="0"/>
                <a:ea typeface="Courier New" charset="0"/>
                <a:cs typeface="Courier New" charset="0"/>
              </a:rPr>
              <a:t>11   </a:t>
            </a:r>
            <a:r>
              <a:rPr lang="en-US" altLang="en-US" sz="1000">
                <a:solidFill>
                  <a:srgbClr val="008000"/>
                </a:solidFill>
                <a:latin typeface="Courier New" charset="0"/>
                <a:ea typeface="Courier New" charset="0"/>
                <a:cs typeface="Courier New" charset="0"/>
              </a:rPr>
              <a:t>   // buffer shared by producer and consumer threads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12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 int</a:t>
            </a:r>
            <a:r>
              <a:rPr lang="en-US" altLang="en-US" sz="1000">
                <a:solidFill>
                  <a:srgbClr val="000000"/>
                </a:solidFill>
                <a:latin typeface="Courier New" charset="0"/>
                <a:ea typeface="Courier New" charset="0"/>
                <a:cs typeface="Courier New" charset="0"/>
              </a:rPr>
              <a:t> buffer =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a:t>
            </a:r>
          </a:p>
          <a:p>
            <a:pPr algn="l" eaLnBrk="1" hangingPunct="1">
              <a:lnSpc>
                <a:spcPct val="90000"/>
              </a:lnSpc>
            </a:pPr>
            <a:r>
              <a:rPr lang="en-US" altLang="en-US" sz="1000">
                <a:solidFill>
                  <a:srgbClr val="5F5F5F"/>
                </a:solidFill>
                <a:latin typeface="Courier New" charset="0"/>
                <a:ea typeface="Courier New" charset="0"/>
                <a:cs typeface="Courier New" charset="0"/>
              </a:rPr>
              <a:t>13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14   </a:t>
            </a:r>
            <a:r>
              <a:rPr lang="en-US" altLang="en-US" sz="1000">
                <a:solidFill>
                  <a:srgbClr val="008000"/>
                </a:solidFill>
                <a:latin typeface="Courier New" charset="0"/>
                <a:ea typeface="Courier New" charset="0"/>
                <a:cs typeface="Courier New" charset="0"/>
              </a:rPr>
              <a:t>   // occupiedBufferCount maintains count of occupied buffers</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15</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 int</a:t>
            </a:r>
            <a:r>
              <a:rPr lang="en-US" altLang="en-US" sz="1000">
                <a:solidFill>
                  <a:srgbClr val="000000"/>
                </a:solidFill>
                <a:latin typeface="Courier New" charset="0"/>
                <a:ea typeface="Courier New" charset="0"/>
                <a:cs typeface="Courier New" charset="0"/>
              </a:rPr>
              <a:t> occupiedBufferCount = </a:t>
            </a:r>
            <a:r>
              <a:rPr lang="en-US" altLang="en-US" sz="1000">
                <a:solidFill>
                  <a:srgbClr val="4DA6FF"/>
                </a:solidFill>
                <a:latin typeface="Courier New" charset="0"/>
                <a:ea typeface="Courier New" charset="0"/>
                <a:cs typeface="Courier New" charset="0"/>
              </a:rPr>
              <a:t>0</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16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17   </a:t>
            </a:r>
            <a:r>
              <a:rPr lang="en-US" altLang="en-US" sz="1000">
                <a:solidFill>
                  <a:srgbClr val="008000"/>
                </a:solidFill>
                <a:latin typeface="Courier New" charset="0"/>
                <a:ea typeface="Courier New" charset="0"/>
                <a:cs typeface="Courier New" charset="0"/>
              </a:rPr>
              <a:t>   // property Buffer</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18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int</a:t>
            </a:r>
            <a:r>
              <a:rPr lang="en-US" altLang="en-US" sz="1000">
                <a:solidFill>
                  <a:srgbClr val="000000"/>
                </a:solidFill>
                <a:latin typeface="Courier New" charset="0"/>
                <a:ea typeface="Courier New" charset="0"/>
                <a:cs typeface="Courier New" charset="0"/>
              </a:rPr>
              <a:t> Buffer</a:t>
            </a:r>
          </a:p>
          <a:p>
            <a:pPr algn="l" eaLnBrk="1" hangingPunct="1">
              <a:lnSpc>
                <a:spcPct val="90000"/>
              </a:lnSpc>
            </a:pPr>
            <a:r>
              <a:rPr lang="en-US" altLang="en-US" sz="1000">
                <a:solidFill>
                  <a:srgbClr val="5F5F5F"/>
                </a:solidFill>
                <a:latin typeface="Courier New" charset="0"/>
                <a:ea typeface="Courier New" charset="0"/>
                <a:cs typeface="Courier New" charset="0"/>
              </a:rPr>
              <a:t>19   </a:t>
            </a:r>
            <a:r>
              <a:rPr lang="en-US" altLang="en-US" sz="1000">
                <a:solidFill>
                  <a:srgbClr val="000000"/>
                </a:solidFill>
                <a:latin typeface="Courier New" charset="0"/>
                <a:ea typeface="Courier New" charset="0"/>
                <a:cs typeface="Courier New" charset="0"/>
              </a:rPr>
              <a:t>   {      </a:t>
            </a:r>
          </a:p>
          <a:p>
            <a:pPr algn="l" eaLnBrk="1" hangingPunct="1">
              <a:lnSpc>
                <a:spcPct val="90000"/>
              </a:lnSpc>
            </a:pPr>
            <a:r>
              <a:rPr lang="en-US" altLang="en-US" sz="1000" u="sng">
                <a:solidFill>
                  <a:srgbClr val="5F5F5F"/>
                </a:solidFill>
                <a:latin typeface="Courier New" charset="0"/>
                <a:ea typeface="Courier New" charset="0"/>
                <a:cs typeface="Courier New" charset="0"/>
              </a:rPr>
              <a:t>20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get</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21   </a:t>
            </a:r>
            <a:r>
              <a:rPr lang="en-US" altLang="en-US" sz="1000">
                <a:solidFill>
                  <a:srgbClr val="000000"/>
                </a:solidFill>
                <a:latin typeface="Courier New" charset="0"/>
                <a:ea typeface="Courier New" charset="0"/>
                <a:cs typeface="Courier New" charset="0"/>
              </a:rPr>
              <a:t>      { </a:t>
            </a:r>
          </a:p>
          <a:p>
            <a:pPr algn="l" eaLnBrk="1" hangingPunct="1">
              <a:lnSpc>
                <a:spcPct val="90000"/>
              </a:lnSpc>
            </a:pPr>
            <a:r>
              <a:rPr lang="en-US" altLang="en-US" sz="1000">
                <a:solidFill>
                  <a:srgbClr val="5F5F5F"/>
                </a:solidFill>
                <a:latin typeface="Courier New" charset="0"/>
                <a:ea typeface="Courier New" charset="0"/>
                <a:cs typeface="Courier New" charset="0"/>
              </a:rPr>
              <a:t>22   </a:t>
            </a:r>
            <a:r>
              <a:rPr lang="en-US" altLang="en-US" sz="1000">
                <a:solidFill>
                  <a:srgbClr val="008000"/>
                </a:solidFill>
                <a:latin typeface="Courier New" charset="0"/>
                <a:ea typeface="Courier New" charset="0"/>
                <a:cs typeface="Courier New" charset="0"/>
              </a:rPr>
              <a:t>         // obtain lock on this object</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23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Monitor.Enter(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24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25   </a:t>
            </a:r>
            <a:r>
              <a:rPr lang="en-US" altLang="en-US" sz="1000">
                <a:solidFill>
                  <a:srgbClr val="008000"/>
                </a:solidFill>
                <a:latin typeface="Courier New" charset="0"/>
                <a:ea typeface="Courier New" charset="0"/>
                <a:cs typeface="Courier New" charset="0"/>
              </a:rPr>
              <a:t>         // if there is no data to read, place invoking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26   </a:t>
            </a:r>
            <a:r>
              <a:rPr lang="en-US" altLang="en-US" sz="1000">
                <a:solidFill>
                  <a:srgbClr val="008000"/>
                </a:solidFill>
                <a:latin typeface="Courier New" charset="0"/>
                <a:ea typeface="Courier New" charset="0"/>
                <a:cs typeface="Courier New" charset="0"/>
              </a:rPr>
              <a:t>         // thread in WaitSleepJoin state</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27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if</a:t>
            </a:r>
            <a:r>
              <a:rPr lang="en-US" altLang="en-US" sz="1000">
                <a:solidFill>
                  <a:srgbClr val="000000"/>
                </a:solidFill>
                <a:latin typeface="Courier New" charset="0"/>
                <a:ea typeface="Courier New" charset="0"/>
                <a:cs typeface="Courier New" charset="0"/>
              </a:rPr>
              <a:t> ( occupiedBufferCount == </a:t>
            </a:r>
            <a:r>
              <a:rPr lang="en-US" altLang="en-US" sz="1000">
                <a:solidFill>
                  <a:srgbClr val="4DA6FF"/>
                </a:solidFill>
                <a:latin typeface="Courier New" charset="0"/>
                <a:ea typeface="Courier New" charset="0"/>
                <a:cs typeface="Courier New" charset="0"/>
              </a:rPr>
              <a:t>0</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28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29   </a:t>
            </a:r>
            <a:r>
              <a:rPr lang="en-US" altLang="en-US" sz="1000">
                <a:solidFill>
                  <a:srgbClr val="000000"/>
                </a:solidFill>
                <a:latin typeface="Courier New" charset="0"/>
                <a:ea typeface="Courier New" charset="0"/>
                <a:cs typeface="Courier New" charset="0"/>
              </a:rPr>
              <a:t>            Console.WriteLine( </a:t>
            </a:r>
          </a:p>
          <a:p>
            <a:pPr algn="l" eaLnBrk="1" hangingPunct="1">
              <a:lnSpc>
                <a:spcPct val="90000"/>
              </a:lnSpc>
            </a:pPr>
            <a:r>
              <a:rPr lang="en-US" altLang="en-US" sz="1000">
                <a:solidFill>
                  <a:srgbClr val="5F5F5F"/>
                </a:solidFill>
                <a:latin typeface="Courier New" charset="0"/>
                <a:ea typeface="Courier New" charset="0"/>
                <a:cs typeface="Courier New" charset="0"/>
              </a:rPr>
              <a:t>30   </a:t>
            </a:r>
            <a:r>
              <a:rPr lang="en-US" altLang="en-US" sz="1000">
                <a:solidFill>
                  <a:srgbClr val="000000"/>
                </a:solidFill>
                <a:latin typeface="Courier New" charset="0"/>
                <a:ea typeface="Courier New" charset="0"/>
                <a:cs typeface="Courier New" charset="0"/>
              </a:rPr>
              <a:t>               Thread.CurrentThread.Name + </a:t>
            </a:r>
            <a:r>
              <a:rPr lang="en-US" altLang="en-US" sz="1000">
                <a:solidFill>
                  <a:srgbClr val="4DA6FF"/>
                </a:solidFill>
                <a:latin typeface="Courier New" charset="0"/>
                <a:ea typeface="Courier New" charset="0"/>
                <a:cs typeface="Courier New" charset="0"/>
              </a:rPr>
              <a:t>" tries to read."</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31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32   </a:t>
            </a:r>
            <a:r>
              <a:rPr lang="en-US" altLang="en-US" sz="1000">
                <a:solidFill>
                  <a:srgbClr val="000000"/>
                </a:solidFill>
                <a:latin typeface="Courier New" charset="0"/>
                <a:ea typeface="Courier New" charset="0"/>
                <a:cs typeface="Courier New" charset="0"/>
              </a:rPr>
              <a:t>            DisplayState( </a:t>
            </a:r>
            <a:r>
              <a:rPr lang="en-US" altLang="en-US" sz="1000">
                <a:solidFill>
                  <a:srgbClr val="4DA6FF"/>
                </a:solidFill>
                <a:latin typeface="Courier New" charset="0"/>
                <a:ea typeface="Courier New" charset="0"/>
                <a:cs typeface="Courier New" charset="0"/>
              </a:rPr>
              <a:t>"Buffer empty. "</a:t>
            </a:r>
            <a:r>
              <a:rPr lang="en-US" altLang="en-US" sz="1000">
                <a:solidFill>
                  <a:srgbClr val="000000"/>
                </a:solidFill>
                <a:latin typeface="Courier New" charset="0"/>
                <a:ea typeface="Courier New" charset="0"/>
                <a:cs typeface="Courier New" charset="0"/>
              </a:rPr>
              <a:t> + </a:t>
            </a:r>
          </a:p>
          <a:p>
            <a:pPr algn="l" eaLnBrk="1" hangingPunct="1">
              <a:lnSpc>
                <a:spcPct val="90000"/>
              </a:lnSpc>
            </a:pPr>
            <a:r>
              <a:rPr lang="en-US" altLang="en-US" sz="1000">
                <a:solidFill>
                  <a:srgbClr val="5F5F5F"/>
                </a:solidFill>
                <a:latin typeface="Courier New" charset="0"/>
                <a:ea typeface="Courier New" charset="0"/>
                <a:cs typeface="Courier New" charset="0"/>
              </a:rPr>
              <a:t>33   </a:t>
            </a:r>
            <a:r>
              <a:rPr lang="en-US" altLang="en-US" sz="1000">
                <a:solidFill>
                  <a:srgbClr val="000000"/>
                </a:solidFill>
                <a:latin typeface="Courier New" charset="0"/>
                <a:ea typeface="Courier New" charset="0"/>
                <a:cs typeface="Courier New" charset="0"/>
              </a:rPr>
              <a:t>               Thread.CurrentThread.Name + </a:t>
            </a:r>
            <a:r>
              <a:rPr lang="en-US" altLang="en-US" sz="1000">
                <a:solidFill>
                  <a:srgbClr val="4DA6FF"/>
                </a:solidFill>
                <a:latin typeface="Courier New" charset="0"/>
                <a:ea typeface="Courier New" charset="0"/>
                <a:cs typeface="Courier New" charset="0"/>
              </a:rPr>
              <a:t>" waits."</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34   </a:t>
            </a:r>
          </a:p>
        </p:txBody>
      </p:sp>
      <p:sp>
        <p:nvSpPr>
          <p:cNvPr id="7578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278C4046-F4FB-B84A-A83A-291EE4F8B0BB}" type="slidenum">
              <a:rPr lang="en-US" altLang="en-US" sz="1200">
                <a:solidFill>
                  <a:srgbClr val="898989"/>
                </a:solidFill>
              </a:rPr>
              <a:pPr>
                <a:spcBef>
                  <a:spcPct val="0"/>
                </a:spcBef>
                <a:buFontTx/>
                <a:buNone/>
              </a:pPr>
              <a:t>66</a:t>
            </a:fld>
            <a:endParaRPr lang="en-US" altLang="en-US" sz="1200">
              <a:solidFill>
                <a:srgbClr val="898989"/>
              </a:solidFill>
            </a:endParaRPr>
          </a:p>
        </p:txBody>
      </p:sp>
      <p:grpSp>
        <p:nvGrpSpPr>
          <p:cNvPr id="2" name="Group 6"/>
          <p:cNvGrpSpPr>
            <a:grpSpLocks/>
          </p:cNvGrpSpPr>
          <p:nvPr/>
        </p:nvGrpSpPr>
        <p:grpSpPr bwMode="auto">
          <a:xfrm>
            <a:off x="3048000" y="1863725"/>
            <a:ext cx="3962400" cy="346075"/>
            <a:chOff x="1296" y="1344"/>
            <a:chExt cx="2496" cy="218"/>
          </a:xfrm>
        </p:grpSpPr>
        <p:sp>
          <p:nvSpPr>
            <p:cNvPr id="75794" name="Text Box 4"/>
            <p:cNvSpPr txBox="1">
              <a:spLocks noChangeArrowheads="1"/>
            </p:cNvSpPr>
            <p:nvPr/>
          </p:nvSpPr>
          <p:spPr bwMode="auto">
            <a:xfrm>
              <a:off x="2832" y="1344"/>
              <a:ext cx="96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buffer</a:t>
              </a:r>
            </a:p>
          </p:txBody>
        </p:sp>
        <p:sp>
          <p:nvSpPr>
            <p:cNvPr id="75795" name="Line 5"/>
            <p:cNvSpPr>
              <a:spLocks noChangeShapeType="1"/>
            </p:cNvSpPr>
            <p:nvPr/>
          </p:nvSpPr>
          <p:spPr bwMode="auto">
            <a:xfrm flipH="1" flipV="1">
              <a:off x="1296" y="1459"/>
              <a:ext cx="1536" cy="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3886200" y="2514600"/>
            <a:ext cx="3581400" cy="590550"/>
            <a:chOff x="2400" y="1824"/>
            <a:chExt cx="2256" cy="372"/>
          </a:xfrm>
        </p:grpSpPr>
        <p:sp>
          <p:nvSpPr>
            <p:cNvPr id="75792" name="Text Box 7"/>
            <p:cNvSpPr txBox="1">
              <a:spLocks noChangeArrowheads="1"/>
            </p:cNvSpPr>
            <p:nvPr/>
          </p:nvSpPr>
          <p:spPr bwMode="auto">
            <a:xfrm>
              <a:off x="3168" y="1824"/>
              <a:ext cx="1488"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Variable to determine whose turn to use buffer</a:t>
              </a:r>
            </a:p>
          </p:txBody>
        </p:sp>
        <p:sp>
          <p:nvSpPr>
            <p:cNvPr id="75793" name="Line 8"/>
            <p:cNvSpPr>
              <a:spLocks noChangeShapeType="1"/>
            </p:cNvSpPr>
            <p:nvPr/>
          </p:nvSpPr>
          <p:spPr bwMode="auto">
            <a:xfrm flipH="1" flipV="1">
              <a:off x="2400" y="1872"/>
              <a:ext cx="76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1600200" y="3200400"/>
            <a:ext cx="5638800" cy="590550"/>
            <a:chOff x="-336" y="2160"/>
            <a:chExt cx="3552" cy="372"/>
          </a:xfrm>
        </p:grpSpPr>
        <p:sp>
          <p:nvSpPr>
            <p:cNvPr id="75790" name="Text Box 10"/>
            <p:cNvSpPr txBox="1">
              <a:spLocks noChangeArrowheads="1"/>
            </p:cNvSpPr>
            <p:nvPr/>
          </p:nvSpPr>
          <p:spPr bwMode="auto">
            <a:xfrm>
              <a:off x="2016" y="2160"/>
              <a:ext cx="1200"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Method to get value from buffer</a:t>
              </a:r>
            </a:p>
          </p:txBody>
        </p:sp>
        <p:sp>
          <p:nvSpPr>
            <p:cNvPr id="75791" name="Line 11"/>
            <p:cNvSpPr>
              <a:spLocks noChangeShapeType="1"/>
            </p:cNvSpPr>
            <p:nvPr/>
          </p:nvSpPr>
          <p:spPr bwMode="auto">
            <a:xfrm flipH="1">
              <a:off x="-336" y="2304"/>
              <a:ext cx="2352"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3352800" y="3886200"/>
            <a:ext cx="3581400" cy="346075"/>
            <a:chOff x="1440" y="2592"/>
            <a:chExt cx="2256" cy="218"/>
          </a:xfrm>
        </p:grpSpPr>
        <p:sp>
          <p:nvSpPr>
            <p:cNvPr id="75788" name="Text Box 13"/>
            <p:cNvSpPr txBox="1">
              <a:spLocks noChangeArrowheads="1"/>
            </p:cNvSpPr>
            <p:nvPr/>
          </p:nvSpPr>
          <p:spPr bwMode="auto">
            <a:xfrm>
              <a:off x="3024" y="2592"/>
              <a:ext cx="67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Get lock</a:t>
              </a:r>
            </a:p>
          </p:txBody>
        </p:sp>
        <p:sp>
          <p:nvSpPr>
            <p:cNvPr id="75789" name="Line 14"/>
            <p:cNvSpPr>
              <a:spLocks noChangeShapeType="1"/>
            </p:cNvSpPr>
            <p:nvPr/>
          </p:nvSpPr>
          <p:spPr bwMode="auto">
            <a:xfrm flipH="1" flipV="1">
              <a:off x="1440" y="2688"/>
              <a:ext cx="1584"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8"/>
          <p:cNvGrpSpPr>
            <a:grpSpLocks/>
          </p:cNvGrpSpPr>
          <p:nvPr/>
        </p:nvGrpSpPr>
        <p:grpSpPr bwMode="auto">
          <a:xfrm>
            <a:off x="4038600" y="4724400"/>
            <a:ext cx="4267200" cy="650875"/>
            <a:chOff x="1776" y="2976"/>
            <a:chExt cx="2688" cy="410"/>
          </a:xfrm>
        </p:grpSpPr>
        <p:sp>
          <p:nvSpPr>
            <p:cNvPr id="75786" name="Text Box 16"/>
            <p:cNvSpPr txBox="1">
              <a:spLocks noChangeArrowheads="1"/>
            </p:cNvSpPr>
            <p:nvPr/>
          </p:nvSpPr>
          <p:spPr bwMode="auto">
            <a:xfrm>
              <a:off x="3024" y="3168"/>
              <a:ext cx="144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See if buffer is occupied</a:t>
              </a:r>
            </a:p>
          </p:txBody>
        </p:sp>
        <p:sp>
          <p:nvSpPr>
            <p:cNvPr id="75787" name="Line 17"/>
            <p:cNvSpPr>
              <a:spLocks noChangeShapeType="1"/>
            </p:cNvSpPr>
            <p:nvPr/>
          </p:nvSpPr>
          <p:spPr bwMode="auto">
            <a:xfrm flipH="1" flipV="1">
              <a:off x="1776" y="2976"/>
              <a:ext cx="1248"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4" name="Rectangle 3"/>
          <p:cNvSpPr>
            <a:spLocks noGrp="1" noChangeArrowheads="1"/>
          </p:cNvSpPr>
          <p:nvPr>
            <p:ph type="subTitle" idx="1"/>
          </p:nvPr>
        </p:nvSpPr>
        <p:spPr>
          <a:xfrm>
            <a:off x="381000" y="228600"/>
            <a:ext cx="8534400" cy="6400800"/>
          </a:xfrm>
        </p:spPr>
        <p:txBody>
          <a:bodyPr>
            <a:normAutofit/>
          </a:bodyPr>
          <a:lstStyle/>
          <a:p>
            <a:pPr algn="l" eaLnBrk="1" hangingPunct="1">
              <a:lnSpc>
                <a:spcPct val="90000"/>
              </a:lnSpc>
            </a:pPr>
            <a:r>
              <a:rPr lang="en-US" altLang="en-US" sz="1000" u="sng">
                <a:solidFill>
                  <a:srgbClr val="5F5F5F"/>
                </a:solidFill>
                <a:latin typeface="Courier New" charset="0"/>
                <a:ea typeface="Courier New" charset="0"/>
                <a:cs typeface="Courier New" charset="0"/>
              </a:rPr>
              <a:t>35</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Monitor.Wait(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36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37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38   </a:t>
            </a:r>
            <a:r>
              <a:rPr lang="en-US" altLang="en-US" sz="1000">
                <a:solidFill>
                  <a:srgbClr val="008000"/>
                </a:solidFill>
                <a:latin typeface="Courier New" charset="0"/>
                <a:ea typeface="Courier New" charset="0"/>
                <a:cs typeface="Courier New" charset="0"/>
              </a:rPr>
              <a:t>         // indicate that producer can store another value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39   </a:t>
            </a:r>
            <a:r>
              <a:rPr lang="en-US" altLang="en-US" sz="1000">
                <a:solidFill>
                  <a:srgbClr val="008000"/>
                </a:solidFill>
                <a:latin typeface="Courier New" charset="0"/>
                <a:ea typeface="Courier New" charset="0"/>
                <a:cs typeface="Courier New" charset="0"/>
              </a:rPr>
              <a:t>         // because a consumer just retrieved buffer value</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40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--occupiedBufferCount;    </a:t>
            </a:r>
          </a:p>
          <a:p>
            <a:pPr algn="l" eaLnBrk="1" hangingPunct="1">
              <a:lnSpc>
                <a:spcPct val="90000"/>
              </a:lnSpc>
            </a:pPr>
            <a:r>
              <a:rPr lang="en-US" altLang="en-US" sz="1000">
                <a:solidFill>
                  <a:srgbClr val="5F5F5F"/>
                </a:solidFill>
                <a:latin typeface="Courier New" charset="0"/>
                <a:ea typeface="Courier New" charset="0"/>
                <a:cs typeface="Courier New" charset="0"/>
              </a:rPr>
              <a:t>41   </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42   </a:t>
            </a:r>
            <a:r>
              <a:rPr lang="en-US" altLang="en-US" sz="1000">
                <a:solidFill>
                  <a:srgbClr val="000000"/>
                </a:solidFill>
                <a:latin typeface="Courier New" charset="0"/>
                <a:ea typeface="Courier New" charset="0"/>
                <a:cs typeface="Courier New" charset="0"/>
              </a:rPr>
              <a:t>         DisplayState( </a:t>
            </a:r>
          </a:p>
          <a:p>
            <a:pPr algn="l" eaLnBrk="1" hangingPunct="1">
              <a:lnSpc>
                <a:spcPct val="90000"/>
              </a:lnSpc>
            </a:pPr>
            <a:r>
              <a:rPr lang="en-US" altLang="en-US" sz="1000">
                <a:solidFill>
                  <a:srgbClr val="5F5F5F"/>
                </a:solidFill>
                <a:latin typeface="Courier New" charset="0"/>
                <a:ea typeface="Courier New" charset="0"/>
                <a:cs typeface="Courier New" charset="0"/>
              </a:rPr>
              <a:t>43   </a:t>
            </a:r>
            <a:r>
              <a:rPr lang="en-US" altLang="en-US" sz="1000">
                <a:solidFill>
                  <a:srgbClr val="000000"/>
                </a:solidFill>
                <a:latin typeface="Courier New" charset="0"/>
                <a:ea typeface="Courier New" charset="0"/>
                <a:cs typeface="Courier New" charset="0"/>
              </a:rPr>
              <a:t>            Thread.CurrentThread.Name + </a:t>
            </a:r>
            <a:r>
              <a:rPr lang="en-US" altLang="en-US" sz="1000">
                <a:solidFill>
                  <a:srgbClr val="4DA6FF"/>
                </a:solidFill>
                <a:latin typeface="Courier New" charset="0"/>
                <a:ea typeface="Courier New" charset="0"/>
                <a:cs typeface="Courier New" charset="0"/>
              </a:rPr>
              <a:t>" reads "</a:t>
            </a:r>
            <a:r>
              <a:rPr lang="en-US" altLang="en-US" sz="1000">
                <a:solidFill>
                  <a:srgbClr val="000000"/>
                </a:solidFill>
                <a:latin typeface="Courier New" charset="0"/>
                <a:ea typeface="Courier New" charset="0"/>
                <a:cs typeface="Courier New" charset="0"/>
              </a:rPr>
              <a:t> + buffer );</a:t>
            </a:r>
          </a:p>
          <a:p>
            <a:pPr algn="l" eaLnBrk="1" hangingPunct="1">
              <a:lnSpc>
                <a:spcPct val="90000"/>
              </a:lnSpc>
            </a:pPr>
            <a:r>
              <a:rPr lang="en-US" altLang="en-US" sz="1000">
                <a:solidFill>
                  <a:srgbClr val="5F5F5F"/>
                </a:solidFill>
                <a:latin typeface="Courier New" charset="0"/>
                <a:ea typeface="Courier New" charset="0"/>
                <a:cs typeface="Courier New" charset="0"/>
              </a:rPr>
              <a:t>44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45   </a:t>
            </a:r>
            <a:r>
              <a:rPr lang="en-US" altLang="en-US" sz="1000">
                <a:solidFill>
                  <a:srgbClr val="008000"/>
                </a:solidFill>
                <a:latin typeface="Courier New" charset="0"/>
                <a:ea typeface="Courier New" charset="0"/>
                <a:cs typeface="Courier New" charset="0"/>
              </a:rPr>
              <a:t>         // tell waiting thread (if there is one) to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46   </a:t>
            </a:r>
            <a:r>
              <a:rPr lang="en-US" altLang="en-US" sz="1000">
                <a:solidFill>
                  <a:srgbClr val="008000"/>
                </a:solidFill>
                <a:latin typeface="Courier New" charset="0"/>
                <a:ea typeface="Courier New" charset="0"/>
                <a:cs typeface="Courier New" charset="0"/>
              </a:rPr>
              <a:t>         // become ready to execute (Started state)</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47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Monitor.Pulse(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48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49   </a:t>
            </a:r>
            <a:r>
              <a:rPr lang="en-US" altLang="en-US" sz="1000">
                <a:solidFill>
                  <a:srgbClr val="008000"/>
                </a:solidFill>
                <a:latin typeface="Courier New" charset="0"/>
                <a:ea typeface="Courier New" charset="0"/>
                <a:cs typeface="Courier New" charset="0"/>
              </a:rPr>
              <a:t>         // Get copy of buffer before releasing lock.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50   </a:t>
            </a:r>
            <a:r>
              <a:rPr lang="en-US" altLang="en-US" sz="1000">
                <a:solidFill>
                  <a:srgbClr val="008000"/>
                </a:solidFill>
                <a:latin typeface="Courier New" charset="0"/>
                <a:ea typeface="Courier New" charset="0"/>
                <a:cs typeface="Courier New" charset="0"/>
              </a:rPr>
              <a:t>         // It is possible that the producer could be</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51   </a:t>
            </a:r>
            <a:r>
              <a:rPr lang="en-US" altLang="en-US" sz="1000">
                <a:solidFill>
                  <a:srgbClr val="008000"/>
                </a:solidFill>
                <a:latin typeface="Courier New" charset="0"/>
                <a:ea typeface="Courier New" charset="0"/>
                <a:cs typeface="Courier New" charset="0"/>
              </a:rPr>
              <a:t>         // assigned the processor immediately after the</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52   </a:t>
            </a:r>
            <a:r>
              <a:rPr lang="en-US" altLang="en-US" sz="1000">
                <a:solidFill>
                  <a:srgbClr val="008000"/>
                </a:solidFill>
                <a:latin typeface="Courier New" charset="0"/>
                <a:ea typeface="Courier New" charset="0"/>
                <a:cs typeface="Courier New" charset="0"/>
              </a:rPr>
              <a:t>         // monitor is released and before the return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53   </a:t>
            </a:r>
            <a:r>
              <a:rPr lang="en-US" altLang="en-US" sz="1000">
                <a:solidFill>
                  <a:srgbClr val="008000"/>
                </a:solidFill>
                <a:latin typeface="Courier New" charset="0"/>
                <a:ea typeface="Courier New" charset="0"/>
                <a:cs typeface="Courier New" charset="0"/>
              </a:rPr>
              <a:t>         // statement executes. In this case, the producer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54   </a:t>
            </a:r>
            <a:r>
              <a:rPr lang="en-US" altLang="en-US" sz="1000">
                <a:solidFill>
                  <a:srgbClr val="008000"/>
                </a:solidFill>
                <a:latin typeface="Courier New" charset="0"/>
                <a:ea typeface="Courier New" charset="0"/>
                <a:cs typeface="Courier New" charset="0"/>
              </a:rPr>
              <a:t>         // would assign a new value to buffer before the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55   </a:t>
            </a:r>
            <a:r>
              <a:rPr lang="en-US" altLang="en-US" sz="1000">
                <a:solidFill>
                  <a:srgbClr val="008000"/>
                </a:solidFill>
                <a:latin typeface="Courier New" charset="0"/>
                <a:ea typeface="Courier New" charset="0"/>
                <a:cs typeface="Courier New" charset="0"/>
              </a:rPr>
              <a:t>         // return statement returns the value to the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56   </a:t>
            </a:r>
            <a:r>
              <a:rPr lang="en-US" altLang="en-US" sz="1000">
                <a:solidFill>
                  <a:srgbClr val="008000"/>
                </a:solidFill>
                <a:latin typeface="Courier New" charset="0"/>
                <a:ea typeface="Courier New" charset="0"/>
                <a:cs typeface="Courier New" charset="0"/>
              </a:rPr>
              <a:t>         // consumer. Thus, the consumer would receive the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57   </a:t>
            </a:r>
            <a:r>
              <a:rPr lang="en-US" altLang="en-US" sz="1000">
                <a:solidFill>
                  <a:srgbClr val="008000"/>
                </a:solidFill>
                <a:latin typeface="Courier New" charset="0"/>
                <a:ea typeface="Courier New" charset="0"/>
                <a:cs typeface="Courier New" charset="0"/>
              </a:rPr>
              <a:t>         // new value. Making a copy of buffer and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58   </a:t>
            </a:r>
            <a:r>
              <a:rPr lang="en-US" altLang="en-US" sz="1000">
                <a:solidFill>
                  <a:srgbClr val="008000"/>
                </a:solidFill>
                <a:latin typeface="Courier New" charset="0"/>
                <a:ea typeface="Courier New" charset="0"/>
                <a:cs typeface="Courier New" charset="0"/>
              </a:rPr>
              <a:t>         // returning the copy ensures that the</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59   </a:t>
            </a:r>
            <a:r>
              <a:rPr lang="en-US" altLang="en-US" sz="1000">
                <a:solidFill>
                  <a:srgbClr val="008000"/>
                </a:solidFill>
                <a:latin typeface="Courier New" charset="0"/>
                <a:ea typeface="Courier New" charset="0"/>
                <a:cs typeface="Courier New" charset="0"/>
              </a:rPr>
              <a:t>         // consumer receives the proper value.</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60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bufferCopy = buffer;</a:t>
            </a:r>
          </a:p>
          <a:p>
            <a:pPr algn="l" eaLnBrk="1" hangingPunct="1">
              <a:lnSpc>
                <a:spcPct val="90000"/>
              </a:lnSpc>
            </a:pPr>
            <a:r>
              <a:rPr lang="en-US" altLang="en-US" sz="1000">
                <a:solidFill>
                  <a:srgbClr val="5F5F5F"/>
                </a:solidFill>
                <a:latin typeface="Courier New" charset="0"/>
                <a:ea typeface="Courier New" charset="0"/>
                <a:cs typeface="Courier New" charset="0"/>
              </a:rPr>
              <a:t>61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62   </a:t>
            </a:r>
            <a:r>
              <a:rPr lang="en-US" altLang="en-US" sz="1000">
                <a:solidFill>
                  <a:srgbClr val="008000"/>
                </a:solidFill>
                <a:latin typeface="Courier New" charset="0"/>
                <a:ea typeface="Courier New" charset="0"/>
                <a:cs typeface="Courier New" charset="0"/>
              </a:rPr>
              <a:t>         // release lock on this object</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63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Monitor.Exit(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lnSpc>
                <a:spcPct val="90000"/>
              </a:lnSpc>
            </a:pPr>
            <a:r>
              <a:rPr lang="en-US" altLang="en-US" sz="1000">
                <a:solidFill>
                  <a:srgbClr val="5F5F5F"/>
                </a:solidFill>
                <a:latin typeface="Courier New" charset="0"/>
                <a:ea typeface="Courier New" charset="0"/>
                <a:cs typeface="Courier New" charset="0"/>
              </a:rPr>
              <a:t>64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u="sng">
                <a:solidFill>
                  <a:srgbClr val="5F5F5F"/>
                </a:solidFill>
                <a:latin typeface="Courier New" charset="0"/>
                <a:ea typeface="Courier New" charset="0"/>
                <a:cs typeface="Courier New" charset="0"/>
              </a:rPr>
              <a:t>65</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return</a:t>
            </a:r>
            <a:r>
              <a:rPr lang="en-US" altLang="en-US" sz="1000">
                <a:solidFill>
                  <a:srgbClr val="000000"/>
                </a:solidFill>
                <a:latin typeface="Courier New" charset="0"/>
                <a:ea typeface="Courier New" charset="0"/>
                <a:cs typeface="Courier New" charset="0"/>
              </a:rPr>
              <a:t> bufferCopy;</a:t>
            </a:r>
          </a:p>
          <a:p>
            <a:pPr algn="l" eaLnBrk="1" hangingPunct="1">
              <a:lnSpc>
                <a:spcPct val="90000"/>
              </a:lnSpc>
            </a:pPr>
            <a:r>
              <a:rPr lang="en-US" altLang="en-US" sz="1000">
                <a:solidFill>
                  <a:srgbClr val="5F5F5F"/>
                </a:solidFill>
                <a:latin typeface="Courier New" charset="0"/>
                <a:ea typeface="Courier New" charset="0"/>
                <a:cs typeface="Courier New" charset="0"/>
              </a:rPr>
              <a:t>66   </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67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get</a:t>
            </a:r>
            <a:endParaRPr lang="en-US" altLang="en-US" sz="1000">
              <a:solidFill>
                <a:srgbClr val="000000"/>
              </a:solidFill>
              <a:latin typeface="Courier New" charset="0"/>
              <a:ea typeface="Courier New" charset="0"/>
              <a:cs typeface="Courier New" charset="0"/>
            </a:endParaRPr>
          </a:p>
          <a:p>
            <a:pPr algn="l" eaLnBrk="1" hangingPunct="1">
              <a:lnSpc>
                <a:spcPct val="90000"/>
              </a:lnSpc>
            </a:pPr>
            <a:r>
              <a:rPr lang="en-US" altLang="en-US" sz="1000">
                <a:solidFill>
                  <a:srgbClr val="5F5F5F"/>
                </a:solidFill>
                <a:latin typeface="Courier New" charset="0"/>
                <a:ea typeface="Courier New" charset="0"/>
                <a:cs typeface="Courier New" charset="0"/>
              </a:rPr>
              <a:t>68   </a:t>
            </a:r>
          </a:p>
        </p:txBody>
      </p:sp>
      <p:sp>
        <p:nvSpPr>
          <p:cNvPr id="7680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E8DA23CC-F939-C544-A3EF-4C5732752E86}" type="slidenum">
              <a:rPr lang="en-US" altLang="en-US" sz="1200">
                <a:solidFill>
                  <a:srgbClr val="898989"/>
                </a:solidFill>
              </a:rPr>
              <a:pPr>
                <a:spcBef>
                  <a:spcPct val="0"/>
                </a:spcBef>
                <a:buFontTx/>
                <a:buNone/>
              </a:pPr>
              <a:t>67</a:t>
            </a:fld>
            <a:endParaRPr lang="en-US" altLang="en-US" sz="1200">
              <a:solidFill>
                <a:srgbClr val="898989"/>
              </a:solidFill>
            </a:endParaRPr>
          </a:p>
        </p:txBody>
      </p:sp>
      <p:grpSp>
        <p:nvGrpSpPr>
          <p:cNvPr id="2" name="Group 6"/>
          <p:cNvGrpSpPr>
            <a:grpSpLocks/>
          </p:cNvGrpSpPr>
          <p:nvPr/>
        </p:nvGrpSpPr>
        <p:grpSpPr bwMode="auto">
          <a:xfrm>
            <a:off x="4114800" y="381000"/>
            <a:ext cx="3581400" cy="742950"/>
            <a:chOff x="2160" y="96"/>
            <a:chExt cx="2256" cy="468"/>
          </a:xfrm>
        </p:grpSpPr>
        <p:sp>
          <p:nvSpPr>
            <p:cNvPr id="76821" name="Text Box 4"/>
            <p:cNvSpPr txBox="1">
              <a:spLocks noChangeArrowheads="1"/>
            </p:cNvSpPr>
            <p:nvPr/>
          </p:nvSpPr>
          <p:spPr bwMode="auto">
            <a:xfrm>
              <a:off x="3072" y="192"/>
              <a:ext cx="1344"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If buffer unoccupied, put consumer to sleep</a:t>
              </a:r>
            </a:p>
          </p:txBody>
        </p:sp>
        <p:sp>
          <p:nvSpPr>
            <p:cNvPr id="76822" name="Line 5"/>
            <p:cNvSpPr>
              <a:spLocks noChangeShapeType="1"/>
            </p:cNvSpPr>
            <p:nvPr/>
          </p:nvSpPr>
          <p:spPr bwMode="auto">
            <a:xfrm flipH="1" flipV="1">
              <a:off x="2160" y="96"/>
              <a:ext cx="91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3276600" y="1219200"/>
            <a:ext cx="3429000" cy="590550"/>
            <a:chOff x="2064" y="768"/>
            <a:chExt cx="2160" cy="372"/>
          </a:xfrm>
        </p:grpSpPr>
        <p:sp>
          <p:nvSpPr>
            <p:cNvPr id="76819" name="Text Box 7"/>
            <p:cNvSpPr txBox="1">
              <a:spLocks noChangeArrowheads="1"/>
            </p:cNvSpPr>
            <p:nvPr/>
          </p:nvSpPr>
          <p:spPr bwMode="auto">
            <a:xfrm>
              <a:off x="2976" y="768"/>
              <a:ext cx="1248"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Tell system buffer has been read</a:t>
              </a:r>
            </a:p>
          </p:txBody>
        </p:sp>
        <p:sp>
          <p:nvSpPr>
            <p:cNvPr id="76820" name="Line 8"/>
            <p:cNvSpPr>
              <a:spLocks noChangeShapeType="1"/>
            </p:cNvSpPr>
            <p:nvPr/>
          </p:nvSpPr>
          <p:spPr bwMode="auto">
            <a:xfrm flipH="1" flipV="1">
              <a:off x="2064" y="768"/>
              <a:ext cx="912"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3"/>
          <p:cNvGrpSpPr>
            <a:grpSpLocks/>
          </p:cNvGrpSpPr>
          <p:nvPr/>
        </p:nvGrpSpPr>
        <p:grpSpPr bwMode="auto">
          <a:xfrm>
            <a:off x="3429000" y="2438400"/>
            <a:ext cx="4572000" cy="346075"/>
            <a:chOff x="1584" y="1536"/>
            <a:chExt cx="2880" cy="218"/>
          </a:xfrm>
        </p:grpSpPr>
        <p:sp>
          <p:nvSpPr>
            <p:cNvPr id="76817" name="Text Box 10"/>
            <p:cNvSpPr txBox="1">
              <a:spLocks noChangeArrowheads="1"/>
            </p:cNvSpPr>
            <p:nvPr/>
          </p:nvSpPr>
          <p:spPr bwMode="auto">
            <a:xfrm>
              <a:off x="2640" y="1536"/>
              <a:ext cx="182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Get producer out of wait state</a:t>
              </a:r>
            </a:p>
          </p:txBody>
        </p:sp>
        <p:sp>
          <p:nvSpPr>
            <p:cNvPr id="76818" name="Line 12"/>
            <p:cNvSpPr>
              <a:spLocks noChangeShapeType="1"/>
            </p:cNvSpPr>
            <p:nvPr/>
          </p:nvSpPr>
          <p:spPr bwMode="auto">
            <a:xfrm flipH="1" flipV="1">
              <a:off x="1584" y="1536"/>
              <a:ext cx="105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6"/>
          <p:cNvGrpSpPr>
            <a:grpSpLocks/>
          </p:cNvGrpSpPr>
          <p:nvPr/>
        </p:nvGrpSpPr>
        <p:grpSpPr bwMode="auto">
          <a:xfrm>
            <a:off x="3352800" y="5181600"/>
            <a:ext cx="3429000" cy="346075"/>
            <a:chOff x="2160" y="3408"/>
            <a:chExt cx="2160" cy="218"/>
          </a:xfrm>
        </p:grpSpPr>
        <p:sp>
          <p:nvSpPr>
            <p:cNvPr id="76815" name="Text Box 14"/>
            <p:cNvSpPr txBox="1">
              <a:spLocks noChangeArrowheads="1"/>
            </p:cNvSpPr>
            <p:nvPr/>
          </p:nvSpPr>
          <p:spPr bwMode="auto">
            <a:xfrm>
              <a:off x="2976" y="3408"/>
              <a:ext cx="134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Release lock on buffer</a:t>
              </a:r>
            </a:p>
          </p:txBody>
        </p:sp>
        <p:sp>
          <p:nvSpPr>
            <p:cNvPr id="76816" name="Line 15"/>
            <p:cNvSpPr>
              <a:spLocks noChangeShapeType="1"/>
            </p:cNvSpPr>
            <p:nvPr/>
          </p:nvSpPr>
          <p:spPr bwMode="auto">
            <a:xfrm flipH="1" flipV="1">
              <a:off x="2160" y="3456"/>
              <a:ext cx="816"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9"/>
          <p:cNvGrpSpPr>
            <a:grpSpLocks/>
          </p:cNvGrpSpPr>
          <p:nvPr/>
        </p:nvGrpSpPr>
        <p:grpSpPr bwMode="auto">
          <a:xfrm>
            <a:off x="3657600" y="4454525"/>
            <a:ext cx="4343400" cy="346075"/>
            <a:chOff x="1392" y="3024"/>
            <a:chExt cx="2736" cy="218"/>
          </a:xfrm>
        </p:grpSpPr>
        <p:sp>
          <p:nvSpPr>
            <p:cNvPr id="76813" name="Text Box 17"/>
            <p:cNvSpPr txBox="1">
              <a:spLocks noChangeArrowheads="1"/>
            </p:cNvSpPr>
            <p:nvPr/>
          </p:nvSpPr>
          <p:spPr bwMode="auto">
            <a:xfrm>
              <a:off x="2832" y="3024"/>
              <a:ext cx="1296"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Make copy of buffer</a:t>
              </a:r>
            </a:p>
          </p:txBody>
        </p:sp>
        <p:sp>
          <p:nvSpPr>
            <p:cNvPr id="76814" name="Line 18"/>
            <p:cNvSpPr>
              <a:spLocks noChangeShapeType="1"/>
            </p:cNvSpPr>
            <p:nvPr/>
          </p:nvSpPr>
          <p:spPr bwMode="auto">
            <a:xfrm flipH="1">
              <a:off x="1392" y="3120"/>
              <a:ext cx="1440" cy="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2"/>
          <p:cNvGrpSpPr>
            <a:grpSpLocks/>
          </p:cNvGrpSpPr>
          <p:nvPr/>
        </p:nvGrpSpPr>
        <p:grpSpPr bwMode="auto">
          <a:xfrm>
            <a:off x="3200400" y="5715000"/>
            <a:ext cx="3276600" cy="422275"/>
            <a:chOff x="1968" y="3696"/>
            <a:chExt cx="2064" cy="266"/>
          </a:xfrm>
        </p:grpSpPr>
        <p:sp>
          <p:nvSpPr>
            <p:cNvPr id="76811" name="Text Box 20"/>
            <p:cNvSpPr txBox="1">
              <a:spLocks noChangeArrowheads="1"/>
            </p:cNvSpPr>
            <p:nvPr/>
          </p:nvSpPr>
          <p:spPr bwMode="auto">
            <a:xfrm>
              <a:off x="2736" y="3744"/>
              <a:ext cx="1296"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Return value of buffer</a:t>
              </a:r>
            </a:p>
          </p:txBody>
        </p:sp>
        <p:sp>
          <p:nvSpPr>
            <p:cNvPr id="76812" name="Line 21"/>
            <p:cNvSpPr>
              <a:spLocks noChangeShapeType="1"/>
            </p:cNvSpPr>
            <p:nvPr/>
          </p:nvSpPr>
          <p:spPr bwMode="auto">
            <a:xfrm flipH="1" flipV="1">
              <a:off x="1968" y="3696"/>
              <a:ext cx="76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23" name="Rectangle 2"/>
          <p:cNvSpPr txBox="1">
            <a:spLocks noChangeArrowheads="1"/>
          </p:cNvSpPr>
          <p:nvPr/>
        </p:nvSpPr>
        <p:spPr bwMode="auto">
          <a:xfrm>
            <a:off x="5943600" y="0"/>
            <a:ext cx="3200400" cy="60960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Synchronized.cs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8" name="Rectangle 3"/>
          <p:cNvSpPr>
            <a:spLocks noGrp="1" noChangeArrowheads="1"/>
          </p:cNvSpPr>
          <p:nvPr>
            <p:ph type="subTitle" idx="1"/>
          </p:nvPr>
        </p:nvSpPr>
        <p:spPr>
          <a:xfrm>
            <a:off x="228600" y="228600"/>
            <a:ext cx="8534400" cy="6324600"/>
          </a:xfrm>
        </p:spPr>
        <p:txBody>
          <a:bodyPr>
            <a:normAutofit/>
          </a:bodyPr>
          <a:lstStyle/>
          <a:p>
            <a:pPr algn="l" eaLnBrk="1" hangingPunct="1"/>
            <a:r>
              <a:rPr lang="en-US" altLang="en-US" sz="1000" u="sng">
                <a:solidFill>
                  <a:srgbClr val="5F5F5F"/>
                </a:solidFill>
                <a:latin typeface="Courier New" charset="0"/>
                <a:ea typeface="Courier New" charset="0"/>
                <a:cs typeface="Courier New" charset="0"/>
              </a:rPr>
              <a:t>69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set</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70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71   </a:t>
            </a:r>
            <a:r>
              <a:rPr lang="en-US" altLang="en-US" sz="1000">
                <a:solidFill>
                  <a:srgbClr val="008000"/>
                </a:solidFill>
                <a:latin typeface="Courier New" charset="0"/>
                <a:ea typeface="Courier New" charset="0"/>
                <a:cs typeface="Courier New" charset="0"/>
              </a:rPr>
              <a:t>         // acquire lock for this object</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72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Monitor.Enter(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73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74   </a:t>
            </a:r>
            <a:r>
              <a:rPr lang="en-US" altLang="en-US" sz="1000">
                <a:solidFill>
                  <a:srgbClr val="008000"/>
                </a:solidFill>
                <a:latin typeface="Courier New" charset="0"/>
                <a:ea typeface="Courier New" charset="0"/>
                <a:cs typeface="Courier New" charset="0"/>
              </a:rPr>
              <a:t>         // if there are no empty locations, place invoking</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75   </a:t>
            </a:r>
            <a:r>
              <a:rPr lang="en-US" altLang="en-US" sz="1000">
                <a:solidFill>
                  <a:srgbClr val="008000"/>
                </a:solidFill>
                <a:latin typeface="Courier New" charset="0"/>
                <a:ea typeface="Courier New" charset="0"/>
                <a:cs typeface="Courier New" charset="0"/>
              </a:rPr>
              <a:t>         // thread in WaitSleepJoin state</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76</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if</a:t>
            </a:r>
            <a:r>
              <a:rPr lang="en-US" altLang="en-US" sz="1000">
                <a:solidFill>
                  <a:srgbClr val="000000"/>
                </a:solidFill>
                <a:latin typeface="Courier New" charset="0"/>
                <a:ea typeface="Courier New" charset="0"/>
                <a:cs typeface="Courier New" charset="0"/>
              </a:rPr>
              <a:t> ( occupiedBufferCount ==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77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78   </a:t>
            </a:r>
            <a:r>
              <a:rPr lang="en-US" altLang="en-US" sz="1000">
                <a:solidFill>
                  <a:srgbClr val="000000"/>
                </a:solidFill>
                <a:latin typeface="Courier New" charset="0"/>
                <a:ea typeface="Courier New" charset="0"/>
                <a:cs typeface="Courier New" charset="0"/>
              </a:rPr>
              <a:t>            Console.WriteLine( </a:t>
            </a:r>
          </a:p>
          <a:p>
            <a:pPr algn="l" eaLnBrk="1" hangingPunct="1"/>
            <a:r>
              <a:rPr lang="en-US" altLang="en-US" sz="1000">
                <a:solidFill>
                  <a:srgbClr val="5F5F5F"/>
                </a:solidFill>
                <a:latin typeface="Courier New" charset="0"/>
                <a:ea typeface="Courier New" charset="0"/>
                <a:cs typeface="Courier New" charset="0"/>
              </a:rPr>
              <a:t>79   </a:t>
            </a:r>
            <a:r>
              <a:rPr lang="en-US" altLang="en-US" sz="1000">
                <a:solidFill>
                  <a:srgbClr val="000000"/>
                </a:solidFill>
                <a:latin typeface="Courier New" charset="0"/>
                <a:ea typeface="Courier New" charset="0"/>
                <a:cs typeface="Courier New" charset="0"/>
              </a:rPr>
              <a:t>               Thread.CurrentThread.Name + </a:t>
            </a:r>
            <a:r>
              <a:rPr lang="en-US" altLang="en-US" sz="1000">
                <a:solidFill>
                  <a:srgbClr val="4DA6FF"/>
                </a:solidFill>
                <a:latin typeface="Courier New" charset="0"/>
                <a:ea typeface="Courier New" charset="0"/>
                <a:cs typeface="Courier New" charset="0"/>
              </a:rPr>
              <a:t>" tries to write."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80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81   </a:t>
            </a:r>
            <a:r>
              <a:rPr lang="en-US" altLang="en-US" sz="1000">
                <a:solidFill>
                  <a:srgbClr val="000000"/>
                </a:solidFill>
                <a:latin typeface="Courier New" charset="0"/>
                <a:ea typeface="Courier New" charset="0"/>
                <a:cs typeface="Courier New" charset="0"/>
              </a:rPr>
              <a:t>            DisplayState( </a:t>
            </a:r>
            <a:r>
              <a:rPr lang="en-US" altLang="en-US" sz="1000">
                <a:solidFill>
                  <a:srgbClr val="4DA6FF"/>
                </a:solidFill>
                <a:latin typeface="Courier New" charset="0"/>
                <a:ea typeface="Courier New" charset="0"/>
                <a:cs typeface="Courier New" charset="0"/>
              </a:rPr>
              <a:t>"Buffer full. "</a:t>
            </a:r>
            <a:r>
              <a:rPr lang="en-US" altLang="en-US" sz="1000">
                <a:solidFill>
                  <a:srgbClr val="000000"/>
                </a:solidFill>
                <a:latin typeface="Courier New" charset="0"/>
                <a:ea typeface="Courier New" charset="0"/>
                <a:cs typeface="Courier New" charset="0"/>
              </a:rPr>
              <a:t> + </a:t>
            </a:r>
          </a:p>
          <a:p>
            <a:pPr algn="l" eaLnBrk="1" hangingPunct="1"/>
            <a:r>
              <a:rPr lang="en-US" altLang="en-US" sz="1000">
                <a:solidFill>
                  <a:srgbClr val="5F5F5F"/>
                </a:solidFill>
                <a:latin typeface="Courier New" charset="0"/>
                <a:ea typeface="Courier New" charset="0"/>
                <a:cs typeface="Courier New" charset="0"/>
              </a:rPr>
              <a:t>82   </a:t>
            </a:r>
            <a:r>
              <a:rPr lang="en-US" altLang="en-US" sz="1000">
                <a:solidFill>
                  <a:srgbClr val="000000"/>
                </a:solidFill>
                <a:latin typeface="Courier New" charset="0"/>
                <a:ea typeface="Courier New" charset="0"/>
                <a:cs typeface="Courier New" charset="0"/>
              </a:rPr>
              <a:t>               Thread.CurrentThread.Name + </a:t>
            </a:r>
            <a:r>
              <a:rPr lang="en-US" altLang="en-US" sz="1000">
                <a:solidFill>
                  <a:srgbClr val="4DA6FF"/>
                </a:solidFill>
                <a:latin typeface="Courier New" charset="0"/>
                <a:ea typeface="Courier New" charset="0"/>
                <a:cs typeface="Courier New" charset="0"/>
              </a:rPr>
              <a:t>" waits."</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83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84</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Monitor.Wait(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85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86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87   </a:t>
            </a:r>
            <a:r>
              <a:rPr lang="en-US" altLang="en-US" sz="1000">
                <a:solidFill>
                  <a:srgbClr val="008000"/>
                </a:solidFill>
                <a:latin typeface="Courier New" charset="0"/>
                <a:ea typeface="Courier New" charset="0"/>
                <a:cs typeface="Courier New" charset="0"/>
              </a:rPr>
              <a:t>         // set new buffer value</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88</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buffer = value;</a:t>
            </a:r>
          </a:p>
          <a:p>
            <a:pPr algn="l" eaLnBrk="1" hangingPunct="1"/>
            <a:r>
              <a:rPr lang="en-US" altLang="en-US" sz="1000">
                <a:solidFill>
                  <a:srgbClr val="5F5F5F"/>
                </a:solidFill>
                <a:latin typeface="Courier New" charset="0"/>
                <a:ea typeface="Courier New" charset="0"/>
                <a:cs typeface="Courier New" charset="0"/>
              </a:rPr>
              <a:t>89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90   </a:t>
            </a:r>
            <a:r>
              <a:rPr lang="en-US" altLang="en-US" sz="1000">
                <a:solidFill>
                  <a:srgbClr val="008000"/>
                </a:solidFill>
                <a:latin typeface="Courier New" charset="0"/>
                <a:ea typeface="Courier New" charset="0"/>
                <a:cs typeface="Courier New" charset="0"/>
              </a:rPr>
              <a:t>         // indicate producer cannot store another value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91   </a:t>
            </a:r>
            <a:r>
              <a:rPr lang="en-US" altLang="en-US" sz="1000">
                <a:solidFill>
                  <a:srgbClr val="008000"/>
                </a:solidFill>
                <a:latin typeface="Courier New" charset="0"/>
                <a:ea typeface="Courier New" charset="0"/>
                <a:cs typeface="Courier New" charset="0"/>
              </a:rPr>
              <a:t>         // until consumer retrieves current buffer value</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92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++occupiedBufferCount;</a:t>
            </a:r>
          </a:p>
          <a:p>
            <a:pPr algn="l" eaLnBrk="1" hangingPunct="1"/>
            <a:r>
              <a:rPr lang="en-US" altLang="en-US" sz="1000">
                <a:solidFill>
                  <a:srgbClr val="5F5F5F"/>
                </a:solidFill>
                <a:latin typeface="Courier New" charset="0"/>
                <a:ea typeface="Courier New" charset="0"/>
                <a:cs typeface="Courier New" charset="0"/>
              </a:rPr>
              <a:t>93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94   </a:t>
            </a:r>
            <a:r>
              <a:rPr lang="en-US" altLang="en-US" sz="1000">
                <a:solidFill>
                  <a:srgbClr val="000000"/>
                </a:solidFill>
                <a:latin typeface="Courier New" charset="0"/>
                <a:ea typeface="Courier New" charset="0"/>
                <a:cs typeface="Courier New" charset="0"/>
              </a:rPr>
              <a:t>         DisplayState( </a:t>
            </a:r>
          </a:p>
          <a:p>
            <a:pPr algn="l" eaLnBrk="1" hangingPunct="1"/>
            <a:r>
              <a:rPr lang="en-US" altLang="en-US" sz="1000">
                <a:solidFill>
                  <a:srgbClr val="5F5F5F"/>
                </a:solidFill>
                <a:latin typeface="Courier New" charset="0"/>
                <a:ea typeface="Courier New" charset="0"/>
                <a:cs typeface="Courier New" charset="0"/>
              </a:rPr>
              <a:t>95   </a:t>
            </a:r>
            <a:r>
              <a:rPr lang="en-US" altLang="en-US" sz="1000">
                <a:solidFill>
                  <a:srgbClr val="000000"/>
                </a:solidFill>
                <a:latin typeface="Courier New" charset="0"/>
                <a:ea typeface="Courier New" charset="0"/>
                <a:cs typeface="Courier New" charset="0"/>
              </a:rPr>
              <a:t>            Thread.CurrentThread.Name + </a:t>
            </a:r>
            <a:r>
              <a:rPr lang="en-US" altLang="en-US" sz="1000">
                <a:solidFill>
                  <a:srgbClr val="4DA6FF"/>
                </a:solidFill>
                <a:latin typeface="Courier New" charset="0"/>
                <a:ea typeface="Courier New" charset="0"/>
                <a:cs typeface="Courier New" charset="0"/>
              </a:rPr>
              <a:t>" writes "</a:t>
            </a:r>
            <a:r>
              <a:rPr lang="en-US" altLang="en-US" sz="1000">
                <a:solidFill>
                  <a:srgbClr val="000000"/>
                </a:solidFill>
                <a:latin typeface="Courier New" charset="0"/>
                <a:ea typeface="Courier New" charset="0"/>
                <a:cs typeface="Courier New" charset="0"/>
              </a:rPr>
              <a:t> + buffer );</a:t>
            </a:r>
          </a:p>
          <a:p>
            <a:pPr algn="l" eaLnBrk="1" hangingPunct="1"/>
            <a:r>
              <a:rPr lang="en-US" altLang="en-US" sz="1000">
                <a:solidFill>
                  <a:srgbClr val="5F5F5F"/>
                </a:solidFill>
                <a:latin typeface="Courier New" charset="0"/>
                <a:ea typeface="Courier New" charset="0"/>
                <a:cs typeface="Courier New" charset="0"/>
              </a:rPr>
              <a:t>96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97   </a:t>
            </a:r>
            <a:r>
              <a:rPr lang="en-US" altLang="en-US" sz="1000">
                <a:solidFill>
                  <a:srgbClr val="008000"/>
                </a:solidFill>
                <a:latin typeface="Courier New" charset="0"/>
                <a:ea typeface="Courier New" charset="0"/>
                <a:cs typeface="Courier New" charset="0"/>
              </a:rPr>
              <a:t>         // tell waiting thread (if there is one) to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98   </a:t>
            </a:r>
            <a:r>
              <a:rPr lang="en-US" altLang="en-US" sz="1000">
                <a:solidFill>
                  <a:srgbClr val="008000"/>
                </a:solidFill>
                <a:latin typeface="Courier New" charset="0"/>
                <a:ea typeface="Courier New" charset="0"/>
                <a:cs typeface="Courier New" charset="0"/>
              </a:rPr>
              <a:t>         // become ready to execute (Started state)</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99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Monitor.Pulse(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100  </a:t>
            </a:r>
          </a:p>
        </p:txBody>
      </p:sp>
      <p:sp>
        <p:nvSpPr>
          <p:cNvPr id="7782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3446DDFD-1D23-A848-9292-398EFAF68864}" type="slidenum">
              <a:rPr lang="en-US" altLang="en-US" sz="1200">
                <a:solidFill>
                  <a:srgbClr val="898989"/>
                </a:solidFill>
              </a:rPr>
              <a:pPr>
                <a:spcBef>
                  <a:spcPct val="0"/>
                </a:spcBef>
                <a:buFontTx/>
                <a:buNone/>
              </a:pPr>
              <a:t>68</a:t>
            </a:fld>
            <a:endParaRPr lang="en-US" altLang="en-US" sz="1200">
              <a:solidFill>
                <a:srgbClr val="898989"/>
              </a:solidFill>
            </a:endParaRPr>
          </a:p>
        </p:txBody>
      </p:sp>
      <p:grpSp>
        <p:nvGrpSpPr>
          <p:cNvPr id="2" name="Group 6"/>
          <p:cNvGrpSpPr>
            <a:grpSpLocks/>
          </p:cNvGrpSpPr>
          <p:nvPr/>
        </p:nvGrpSpPr>
        <p:grpSpPr bwMode="auto">
          <a:xfrm>
            <a:off x="1524000" y="304800"/>
            <a:ext cx="4953000" cy="346075"/>
            <a:chOff x="960" y="192"/>
            <a:chExt cx="3120" cy="218"/>
          </a:xfrm>
        </p:grpSpPr>
        <p:sp>
          <p:nvSpPr>
            <p:cNvPr id="77848" name="Text Box 4"/>
            <p:cNvSpPr txBox="1">
              <a:spLocks noChangeArrowheads="1"/>
            </p:cNvSpPr>
            <p:nvPr/>
          </p:nvSpPr>
          <p:spPr bwMode="auto">
            <a:xfrm>
              <a:off x="2544" y="192"/>
              <a:ext cx="1536"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Method to write to buffer</a:t>
              </a:r>
            </a:p>
          </p:txBody>
        </p:sp>
        <p:sp>
          <p:nvSpPr>
            <p:cNvPr id="77849" name="Line 5"/>
            <p:cNvSpPr>
              <a:spLocks noChangeShapeType="1"/>
            </p:cNvSpPr>
            <p:nvPr/>
          </p:nvSpPr>
          <p:spPr bwMode="auto">
            <a:xfrm flipH="1">
              <a:off x="960" y="240"/>
              <a:ext cx="15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3429000" y="838200"/>
            <a:ext cx="2133600" cy="346075"/>
            <a:chOff x="2160" y="528"/>
            <a:chExt cx="1344" cy="218"/>
          </a:xfrm>
        </p:grpSpPr>
        <p:sp>
          <p:nvSpPr>
            <p:cNvPr id="77846" name="Text Box 7"/>
            <p:cNvSpPr txBox="1">
              <a:spLocks noChangeArrowheads="1"/>
            </p:cNvSpPr>
            <p:nvPr/>
          </p:nvSpPr>
          <p:spPr bwMode="auto">
            <a:xfrm>
              <a:off x="2832" y="528"/>
              <a:ext cx="67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Get lock</a:t>
              </a:r>
            </a:p>
          </p:txBody>
        </p:sp>
        <p:sp>
          <p:nvSpPr>
            <p:cNvPr id="77847" name="Line 8"/>
            <p:cNvSpPr>
              <a:spLocks noChangeShapeType="1"/>
            </p:cNvSpPr>
            <p:nvPr/>
          </p:nvSpPr>
          <p:spPr bwMode="auto">
            <a:xfrm flipH="1">
              <a:off x="2160" y="576"/>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4343400" y="1524000"/>
            <a:ext cx="2819400" cy="346075"/>
            <a:chOff x="2736" y="960"/>
            <a:chExt cx="1776" cy="218"/>
          </a:xfrm>
        </p:grpSpPr>
        <p:sp>
          <p:nvSpPr>
            <p:cNvPr id="77844" name="Text Box 10"/>
            <p:cNvSpPr txBox="1">
              <a:spLocks noChangeArrowheads="1"/>
            </p:cNvSpPr>
            <p:nvPr/>
          </p:nvSpPr>
          <p:spPr bwMode="auto">
            <a:xfrm>
              <a:off x="3024" y="960"/>
              <a:ext cx="1488"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Test if buffer is occupied</a:t>
              </a:r>
            </a:p>
          </p:txBody>
        </p:sp>
        <p:sp>
          <p:nvSpPr>
            <p:cNvPr id="77845" name="Line 11"/>
            <p:cNvSpPr>
              <a:spLocks noChangeShapeType="1"/>
            </p:cNvSpPr>
            <p:nvPr/>
          </p:nvSpPr>
          <p:spPr bwMode="auto">
            <a:xfrm flipH="1">
              <a:off x="2736" y="1056"/>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3733800" y="2971800"/>
            <a:ext cx="3200400" cy="590550"/>
            <a:chOff x="2352" y="1824"/>
            <a:chExt cx="2016" cy="372"/>
          </a:xfrm>
        </p:grpSpPr>
        <p:sp>
          <p:nvSpPr>
            <p:cNvPr id="77842" name="Text Box 13"/>
            <p:cNvSpPr txBox="1">
              <a:spLocks noChangeArrowheads="1"/>
            </p:cNvSpPr>
            <p:nvPr/>
          </p:nvSpPr>
          <p:spPr bwMode="auto">
            <a:xfrm>
              <a:off x="3024" y="1824"/>
              <a:ext cx="1344"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If buffer occupied, put producer to sleep</a:t>
              </a:r>
            </a:p>
          </p:txBody>
        </p:sp>
        <p:sp>
          <p:nvSpPr>
            <p:cNvPr id="77843" name="Line 14"/>
            <p:cNvSpPr>
              <a:spLocks noChangeShapeType="1"/>
            </p:cNvSpPr>
            <p:nvPr/>
          </p:nvSpPr>
          <p:spPr bwMode="auto">
            <a:xfrm flipH="1">
              <a:off x="2352" y="1968"/>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8"/>
          <p:cNvGrpSpPr>
            <a:grpSpLocks/>
          </p:cNvGrpSpPr>
          <p:nvPr/>
        </p:nvGrpSpPr>
        <p:grpSpPr bwMode="auto">
          <a:xfrm>
            <a:off x="3657600" y="3886200"/>
            <a:ext cx="2514600" cy="346075"/>
            <a:chOff x="1824" y="2352"/>
            <a:chExt cx="1584" cy="218"/>
          </a:xfrm>
        </p:grpSpPr>
        <p:sp>
          <p:nvSpPr>
            <p:cNvPr id="77840" name="Text Box 16"/>
            <p:cNvSpPr txBox="1">
              <a:spLocks noChangeArrowheads="1"/>
            </p:cNvSpPr>
            <p:nvPr/>
          </p:nvSpPr>
          <p:spPr bwMode="auto">
            <a:xfrm>
              <a:off x="2448" y="2352"/>
              <a:ext cx="96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Write to buffer</a:t>
              </a:r>
            </a:p>
          </p:txBody>
        </p:sp>
        <p:sp>
          <p:nvSpPr>
            <p:cNvPr id="77841" name="Line 17"/>
            <p:cNvSpPr>
              <a:spLocks noChangeShapeType="1"/>
            </p:cNvSpPr>
            <p:nvPr/>
          </p:nvSpPr>
          <p:spPr bwMode="auto">
            <a:xfrm flipH="1">
              <a:off x="1824" y="2400"/>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1"/>
          <p:cNvGrpSpPr>
            <a:grpSpLocks/>
          </p:cNvGrpSpPr>
          <p:nvPr/>
        </p:nvGrpSpPr>
        <p:grpSpPr bwMode="auto">
          <a:xfrm>
            <a:off x="3810000" y="4495800"/>
            <a:ext cx="3581400" cy="590550"/>
            <a:chOff x="2400" y="2832"/>
            <a:chExt cx="2256" cy="372"/>
          </a:xfrm>
        </p:grpSpPr>
        <p:sp>
          <p:nvSpPr>
            <p:cNvPr id="77838" name="Text Box 19"/>
            <p:cNvSpPr txBox="1">
              <a:spLocks noChangeArrowheads="1"/>
            </p:cNvSpPr>
            <p:nvPr/>
          </p:nvSpPr>
          <p:spPr bwMode="auto">
            <a:xfrm>
              <a:off x="3408" y="2832"/>
              <a:ext cx="1248"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Tell system buffer has been written to</a:t>
              </a:r>
            </a:p>
          </p:txBody>
        </p:sp>
        <p:sp>
          <p:nvSpPr>
            <p:cNvPr id="77839" name="Line 20"/>
            <p:cNvSpPr>
              <a:spLocks noChangeShapeType="1"/>
            </p:cNvSpPr>
            <p:nvPr/>
          </p:nvSpPr>
          <p:spPr bwMode="auto">
            <a:xfrm flipH="1">
              <a:off x="2400" y="2976"/>
              <a:ext cx="1008"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 name="Group 24"/>
          <p:cNvGrpSpPr>
            <a:grpSpLocks/>
          </p:cNvGrpSpPr>
          <p:nvPr/>
        </p:nvGrpSpPr>
        <p:grpSpPr bwMode="auto">
          <a:xfrm>
            <a:off x="4038600" y="5943600"/>
            <a:ext cx="3429000" cy="590550"/>
            <a:chOff x="1968" y="3696"/>
            <a:chExt cx="2160" cy="372"/>
          </a:xfrm>
        </p:grpSpPr>
        <p:sp>
          <p:nvSpPr>
            <p:cNvPr id="77836" name="Text Box 22"/>
            <p:cNvSpPr txBox="1">
              <a:spLocks noChangeArrowheads="1"/>
            </p:cNvSpPr>
            <p:nvPr/>
          </p:nvSpPr>
          <p:spPr bwMode="auto">
            <a:xfrm>
              <a:off x="2832" y="3696"/>
              <a:ext cx="1296"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Release consumer from wait state</a:t>
              </a:r>
            </a:p>
          </p:txBody>
        </p:sp>
        <p:sp>
          <p:nvSpPr>
            <p:cNvPr id="77837" name="Line 23"/>
            <p:cNvSpPr>
              <a:spLocks noChangeShapeType="1"/>
            </p:cNvSpPr>
            <p:nvPr/>
          </p:nvSpPr>
          <p:spPr bwMode="auto">
            <a:xfrm flipH="1" flipV="1">
              <a:off x="1968" y="3792"/>
              <a:ext cx="864"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26" name="Rectangle 2"/>
          <p:cNvSpPr txBox="1">
            <a:spLocks noChangeArrowheads="1"/>
          </p:cNvSpPr>
          <p:nvPr/>
        </p:nvSpPr>
        <p:spPr bwMode="auto">
          <a:xfrm>
            <a:off x="5943600" y="0"/>
            <a:ext cx="3200400" cy="60960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Synchronized.cs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2" name="Rectangle 3"/>
          <p:cNvSpPr>
            <a:spLocks noGrp="1" noChangeArrowheads="1"/>
          </p:cNvSpPr>
          <p:nvPr>
            <p:ph type="subTitle" idx="1"/>
          </p:nvPr>
        </p:nvSpPr>
        <p:spPr>
          <a:xfrm>
            <a:off x="457200" y="228600"/>
            <a:ext cx="8382000" cy="63246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101  </a:t>
            </a:r>
            <a:r>
              <a:rPr lang="en-US" altLang="en-US" sz="1000">
                <a:solidFill>
                  <a:srgbClr val="008000"/>
                </a:solidFill>
                <a:latin typeface="Courier New" charset="0"/>
                <a:ea typeface="Courier New" charset="0"/>
                <a:cs typeface="Courier New" charset="0"/>
              </a:rPr>
              <a:t>         // release lock on this object</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102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Monitor.Exit(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103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104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set</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105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106  </a:t>
            </a:r>
            <a:r>
              <a:rPr lang="en-US" altLang="en-US" sz="1000">
                <a:solidFill>
                  <a:srgbClr val="000000"/>
                </a:solidFill>
                <a:latin typeface="Courier New" charset="0"/>
                <a:ea typeface="Courier New" charset="0"/>
                <a:cs typeface="Courier New" charset="0"/>
              </a:rPr>
              <a:t>   } </a:t>
            </a:r>
          </a:p>
          <a:p>
            <a:pPr algn="l" eaLnBrk="1" hangingPunct="1"/>
            <a:r>
              <a:rPr lang="en-US" altLang="en-US" sz="1000">
                <a:solidFill>
                  <a:srgbClr val="5F5F5F"/>
                </a:solidFill>
                <a:latin typeface="Courier New" charset="0"/>
                <a:ea typeface="Courier New" charset="0"/>
                <a:cs typeface="Courier New" charset="0"/>
              </a:rPr>
              <a:t>107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108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display current operation and buffer state</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109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void</a:t>
            </a:r>
            <a:r>
              <a:rPr lang="en-US" altLang="en-US" sz="1000">
                <a:solidFill>
                  <a:srgbClr val="000000"/>
                </a:solidFill>
                <a:latin typeface="Courier New" charset="0"/>
                <a:ea typeface="Courier New" charset="0"/>
                <a:cs typeface="Courier New" charset="0"/>
              </a:rPr>
              <a:t> DisplayState( </a:t>
            </a:r>
            <a:r>
              <a:rPr lang="en-US" altLang="en-US" sz="1000">
                <a:solidFill>
                  <a:srgbClr val="275AFF"/>
                </a:solidFill>
                <a:latin typeface="Courier New" charset="0"/>
                <a:ea typeface="Courier New" charset="0"/>
                <a:cs typeface="Courier New" charset="0"/>
              </a:rPr>
              <a:t>string</a:t>
            </a:r>
            <a:r>
              <a:rPr lang="en-US" altLang="en-US" sz="1000">
                <a:solidFill>
                  <a:srgbClr val="000000"/>
                </a:solidFill>
                <a:latin typeface="Courier New" charset="0"/>
                <a:ea typeface="Courier New" charset="0"/>
                <a:cs typeface="Courier New" charset="0"/>
              </a:rPr>
              <a:t> operation )</a:t>
            </a:r>
          </a:p>
          <a:p>
            <a:pPr algn="l" eaLnBrk="1" hangingPunct="1"/>
            <a:r>
              <a:rPr lang="en-US" altLang="en-US" sz="1000">
                <a:solidFill>
                  <a:srgbClr val="5F5F5F"/>
                </a:solidFill>
                <a:latin typeface="Courier New" charset="0"/>
                <a:ea typeface="Courier New" charset="0"/>
                <a:cs typeface="Courier New" charset="0"/>
              </a:rPr>
              <a:t>110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111  </a:t>
            </a:r>
            <a:r>
              <a:rPr lang="en-US" altLang="en-US" sz="1000">
                <a:solidFill>
                  <a:srgbClr val="000000"/>
                </a:solidFill>
                <a:latin typeface="Courier New" charset="0"/>
                <a:ea typeface="Courier New" charset="0"/>
                <a:cs typeface="Courier New" charset="0"/>
              </a:rPr>
              <a:t>      Console.WriteLine( </a:t>
            </a:r>
            <a:r>
              <a:rPr lang="en-US" altLang="en-US" sz="1000">
                <a:solidFill>
                  <a:srgbClr val="4DA6FF"/>
                </a:solidFill>
                <a:latin typeface="Courier New" charset="0"/>
                <a:ea typeface="Courier New" charset="0"/>
                <a:cs typeface="Courier New" charset="0"/>
              </a:rPr>
              <a:t>"{0,-35}{1,-9}{2}\n"</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112  </a:t>
            </a:r>
            <a:r>
              <a:rPr lang="en-US" altLang="en-US" sz="1000">
                <a:solidFill>
                  <a:srgbClr val="000000"/>
                </a:solidFill>
                <a:latin typeface="Courier New" charset="0"/>
                <a:ea typeface="Courier New" charset="0"/>
                <a:cs typeface="Courier New" charset="0"/>
              </a:rPr>
              <a:t>         operation, buffer, occupiedBufferCount );</a:t>
            </a:r>
          </a:p>
          <a:p>
            <a:pPr algn="l" eaLnBrk="1" hangingPunct="1"/>
            <a:r>
              <a:rPr lang="en-US" altLang="en-US" sz="1000">
                <a:solidFill>
                  <a:srgbClr val="5F5F5F"/>
                </a:solidFill>
                <a:latin typeface="Courier New" charset="0"/>
                <a:ea typeface="Courier New" charset="0"/>
                <a:cs typeface="Courier New" charset="0"/>
              </a:rPr>
              <a:t>113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114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115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end class HoldIntegerSynchronized</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116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117  </a:t>
            </a:r>
            <a:r>
              <a:rPr lang="en-US" altLang="en-US" sz="1000">
                <a:solidFill>
                  <a:srgbClr val="008000"/>
                </a:solidFill>
                <a:latin typeface="Courier New" charset="0"/>
                <a:ea typeface="Courier New" charset="0"/>
                <a:cs typeface="Courier New" charset="0"/>
              </a:rPr>
              <a:t>// class Producer's Produce method controls a thread that</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118  </a:t>
            </a:r>
            <a:r>
              <a:rPr lang="en-US" altLang="en-US" sz="1000">
                <a:solidFill>
                  <a:srgbClr val="008000"/>
                </a:solidFill>
                <a:latin typeface="Courier New" charset="0"/>
                <a:ea typeface="Courier New" charset="0"/>
                <a:cs typeface="Courier New" charset="0"/>
              </a:rPr>
              <a:t>// stores values from 1 to 4 in sharedLocation</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119</a:t>
            </a:r>
            <a:r>
              <a:rPr lang="en-US" altLang="en-US" sz="1000">
                <a:solidFill>
                  <a:srgbClr val="5F5F5F"/>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class</a:t>
            </a:r>
            <a:r>
              <a:rPr lang="en-US" altLang="en-US" sz="1000">
                <a:solidFill>
                  <a:srgbClr val="000000"/>
                </a:solidFill>
                <a:latin typeface="Courier New" charset="0"/>
                <a:ea typeface="Courier New" charset="0"/>
                <a:cs typeface="Courier New" charset="0"/>
              </a:rPr>
              <a:t> Producer </a:t>
            </a:r>
          </a:p>
          <a:p>
            <a:pPr algn="l" eaLnBrk="1" hangingPunct="1"/>
            <a:r>
              <a:rPr lang="en-US" altLang="en-US" sz="1000">
                <a:solidFill>
                  <a:srgbClr val="5F5F5F"/>
                </a:solidFill>
                <a:latin typeface="Courier New" charset="0"/>
                <a:ea typeface="Courier New" charset="0"/>
                <a:cs typeface="Courier New" charset="0"/>
              </a:rPr>
              <a:t>120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121  </a:t>
            </a:r>
            <a:r>
              <a:rPr lang="en-US" altLang="en-US" sz="1000">
                <a:solidFill>
                  <a:srgbClr val="000000"/>
                </a:solidFill>
                <a:latin typeface="Courier New" charset="0"/>
                <a:ea typeface="Courier New" charset="0"/>
                <a:cs typeface="Courier New" charset="0"/>
              </a:rPr>
              <a:t>   private HoldIntegerSynchronized sharedLocation;</a:t>
            </a:r>
          </a:p>
          <a:p>
            <a:pPr algn="l" eaLnBrk="1" hangingPunct="1"/>
            <a:r>
              <a:rPr lang="en-US" altLang="en-US" sz="1000">
                <a:solidFill>
                  <a:srgbClr val="5F5F5F"/>
                </a:solidFill>
                <a:latin typeface="Courier New" charset="0"/>
                <a:ea typeface="Courier New" charset="0"/>
                <a:cs typeface="Courier New" charset="0"/>
              </a:rPr>
              <a:t>122  </a:t>
            </a:r>
            <a:r>
              <a:rPr lang="en-US" altLang="en-US" sz="1000">
                <a:solidFill>
                  <a:srgbClr val="000000"/>
                </a:solidFill>
                <a:latin typeface="Courier New" charset="0"/>
                <a:ea typeface="Courier New" charset="0"/>
                <a:cs typeface="Courier New" charset="0"/>
              </a:rPr>
              <a:t>   private Random randomSleepTime;</a:t>
            </a:r>
          </a:p>
          <a:p>
            <a:pPr algn="l" eaLnBrk="1" hangingPunct="1"/>
            <a:r>
              <a:rPr lang="en-US" altLang="en-US" sz="1000">
                <a:solidFill>
                  <a:srgbClr val="5F5F5F"/>
                </a:solidFill>
                <a:latin typeface="Courier New" charset="0"/>
                <a:ea typeface="Courier New" charset="0"/>
                <a:cs typeface="Courier New" charset="0"/>
              </a:rPr>
              <a:t>123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124  </a:t>
            </a:r>
            <a:r>
              <a:rPr lang="en-US" altLang="en-US" sz="1000">
                <a:solidFill>
                  <a:srgbClr val="008000"/>
                </a:solidFill>
                <a:latin typeface="Courier New" charset="0"/>
                <a:ea typeface="Courier New" charset="0"/>
                <a:cs typeface="Courier New" charset="0"/>
              </a:rPr>
              <a:t>   // constructor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125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a:t>
            </a:r>
            <a:r>
              <a:rPr lang="en-US" altLang="en-US" sz="1000">
                <a:solidFill>
                  <a:srgbClr val="000000"/>
                </a:solidFill>
                <a:latin typeface="Courier New" charset="0"/>
                <a:ea typeface="Courier New" charset="0"/>
                <a:cs typeface="Courier New" charset="0"/>
              </a:rPr>
              <a:t> Producer( </a:t>
            </a:r>
          </a:p>
          <a:p>
            <a:pPr algn="l" eaLnBrk="1" hangingPunct="1"/>
            <a:r>
              <a:rPr lang="en-US" altLang="en-US" sz="1000">
                <a:solidFill>
                  <a:srgbClr val="5F5F5F"/>
                </a:solidFill>
                <a:latin typeface="Courier New" charset="0"/>
                <a:ea typeface="Courier New" charset="0"/>
                <a:cs typeface="Courier New" charset="0"/>
              </a:rPr>
              <a:t>126  </a:t>
            </a:r>
            <a:r>
              <a:rPr lang="en-US" altLang="en-US" sz="1000">
                <a:solidFill>
                  <a:srgbClr val="000000"/>
                </a:solidFill>
                <a:latin typeface="Courier New" charset="0"/>
                <a:ea typeface="Courier New" charset="0"/>
                <a:cs typeface="Courier New" charset="0"/>
              </a:rPr>
              <a:t>      HoldIntegerSynchronized shared, Random random )</a:t>
            </a:r>
          </a:p>
          <a:p>
            <a:pPr algn="l" eaLnBrk="1" hangingPunct="1"/>
            <a:r>
              <a:rPr lang="en-US" altLang="en-US" sz="1000">
                <a:solidFill>
                  <a:srgbClr val="5F5F5F"/>
                </a:solidFill>
                <a:latin typeface="Courier New" charset="0"/>
                <a:ea typeface="Courier New" charset="0"/>
                <a:cs typeface="Courier New" charset="0"/>
              </a:rPr>
              <a:t>127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128</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sharedLocation = shared;</a:t>
            </a:r>
          </a:p>
          <a:p>
            <a:pPr algn="l" eaLnBrk="1" hangingPunct="1"/>
            <a:r>
              <a:rPr lang="en-US" altLang="en-US" sz="1000" u="sng">
                <a:solidFill>
                  <a:srgbClr val="5F5F5F"/>
                </a:solidFill>
                <a:latin typeface="Courier New" charset="0"/>
                <a:ea typeface="Courier New" charset="0"/>
                <a:cs typeface="Courier New" charset="0"/>
              </a:rPr>
              <a:t>129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randomSleepTime = random;</a:t>
            </a:r>
          </a:p>
          <a:p>
            <a:pPr algn="l" eaLnBrk="1" hangingPunct="1"/>
            <a:r>
              <a:rPr lang="en-US" altLang="en-US" sz="1000">
                <a:solidFill>
                  <a:srgbClr val="5F5F5F"/>
                </a:solidFill>
                <a:latin typeface="Courier New" charset="0"/>
                <a:ea typeface="Courier New" charset="0"/>
                <a:cs typeface="Courier New" charset="0"/>
              </a:rPr>
              <a:t>130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131  </a:t>
            </a:r>
          </a:p>
        </p:txBody>
      </p:sp>
      <p:sp>
        <p:nvSpPr>
          <p:cNvPr id="7885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8B8E6045-713C-AB48-9389-CE1F31064388}" type="slidenum">
              <a:rPr lang="en-US" altLang="en-US" sz="1200">
                <a:solidFill>
                  <a:srgbClr val="898989"/>
                </a:solidFill>
              </a:rPr>
              <a:pPr>
                <a:spcBef>
                  <a:spcPct val="0"/>
                </a:spcBef>
                <a:buFontTx/>
                <a:buNone/>
              </a:pPr>
              <a:t>69</a:t>
            </a:fld>
            <a:endParaRPr lang="en-US" altLang="en-US" sz="1200">
              <a:solidFill>
                <a:srgbClr val="898989"/>
              </a:solidFill>
            </a:endParaRPr>
          </a:p>
        </p:txBody>
      </p:sp>
      <p:grpSp>
        <p:nvGrpSpPr>
          <p:cNvPr id="2" name="Group 6"/>
          <p:cNvGrpSpPr>
            <a:grpSpLocks/>
          </p:cNvGrpSpPr>
          <p:nvPr/>
        </p:nvGrpSpPr>
        <p:grpSpPr bwMode="auto">
          <a:xfrm>
            <a:off x="2286000" y="3581400"/>
            <a:ext cx="4572000" cy="346075"/>
            <a:chOff x="1440" y="2256"/>
            <a:chExt cx="2880" cy="218"/>
          </a:xfrm>
        </p:grpSpPr>
        <p:sp>
          <p:nvSpPr>
            <p:cNvPr id="78863" name="Text Box 4"/>
            <p:cNvSpPr txBox="1">
              <a:spLocks noChangeArrowheads="1"/>
            </p:cNvSpPr>
            <p:nvPr/>
          </p:nvSpPr>
          <p:spPr bwMode="auto">
            <a:xfrm>
              <a:off x="3360" y="2256"/>
              <a:ext cx="96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Producer Class</a:t>
              </a:r>
            </a:p>
          </p:txBody>
        </p:sp>
        <p:sp>
          <p:nvSpPr>
            <p:cNvPr id="78864" name="Line 5"/>
            <p:cNvSpPr>
              <a:spLocks noChangeShapeType="1"/>
            </p:cNvSpPr>
            <p:nvPr/>
          </p:nvSpPr>
          <p:spPr bwMode="auto">
            <a:xfrm flipH="1">
              <a:off x="1440" y="2381"/>
              <a:ext cx="1920" cy="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3962400" y="5410200"/>
            <a:ext cx="3886200" cy="346075"/>
            <a:chOff x="2112" y="3264"/>
            <a:chExt cx="2448" cy="218"/>
          </a:xfrm>
        </p:grpSpPr>
        <p:sp>
          <p:nvSpPr>
            <p:cNvPr id="78861" name="Text Box 7"/>
            <p:cNvSpPr txBox="1">
              <a:spLocks noChangeArrowheads="1"/>
            </p:cNvSpPr>
            <p:nvPr/>
          </p:nvSpPr>
          <p:spPr bwMode="auto">
            <a:xfrm>
              <a:off x="2832" y="3264"/>
              <a:ext cx="1728"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sharedLocation to buffer</a:t>
              </a:r>
            </a:p>
          </p:txBody>
        </p:sp>
        <p:sp>
          <p:nvSpPr>
            <p:cNvPr id="78862" name="Line 8"/>
            <p:cNvSpPr>
              <a:spLocks noChangeShapeType="1"/>
            </p:cNvSpPr>
            <p:nvPr/>
          </p:nvSpPr>
          <p:spPr bwMode="auto">
            <a:xfrm flipH="1">
              <a:off x="2112" y="3312"/>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3962400" y="5791200"/>
            <a:ext cx="2209800" cy="422275"/>
            <a:chOff x="2208" y="3504"/>
            <a:chExt cx="1392" cy="266"/>
          </a:xfrm>
        </p:grpSpPr>
        <p:sp>
          <p:nvSpPr>
            <p:cNvPr id="78859" name="Text Box 10"/>
            <p:cNvSpPr txBox="1">
              <a:spLocks noChangeArrowheads="1"/>
            </p:cNvSpPr>
            <p:nvPr/>
          </p:nvSpPr>
          <p:spPr bwMode="auto">
            <a:xfrm>
              <a:off x="2592" y="3552"/>
              <a:ext cx="1008"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sleep time</a:t>
              </a:r>
            </a:p>
          </p:txBody>
        </p:sp>
        <p:sp>
          <p:nvSpPr>
            <p:cNvPr id="78860" name="Line 11"/>
            <p:cNvSpPr>
              <a:spLocks noChangeShapeType="1"/>
            </p:cNvSpPr>
            <p:nvPr/>
          </p:nvSpPr>
          <p:spPr bwMode="auto">
            <a:xfrm flipH="1" flipV="1">
              <a:off x="2208" y="3504"/>
              <a:ext cx="384"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3429000" y="533400"/>
            <a:ext cx="2667000" cy="346075"/>
            <a:chOff x="2160" y="336"/>
            <a:chExt cx="1680" cy="218"/>
          </a:xfrm>
        </p:grpSpPr>
        <p:sp>
          <p:nvSpPr>
            <p:cNvPr id="78857" name="Text Box 13"/>
            <p:cNvSpPr txBox="1">
              <a:spLocks noChangeArrowheads="1"/>
            </p:cNvSpPr>
            <p:nvPr/>
          </p:nvSpPr>
          <p:spPr bwMode="auto">
            <a:xfrm>
              <a:off x="3024" y="336"/>
              <a:ext cx="816"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Release lock</a:t>
              </a:r>
            </a:p>
          </p:txBody>
        </p:sp>
        <p:sp>
          <p:nvSpPr>
            <p:cNvPr id="78858" name="Line 14"/>
            <p:cNvSpPr>
              <a:spLocks noChangeShapeType="1"/>
            </p:cNvSpPr>
            <p:nvPr/>
          </p:nvSpPr>
          <p:spPr bwMode="auto">
            <a:xfrm flipH="1" flipV="1">
              <a:off x="2160" y="336"/>
              <a:ext cx="864"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17" name="Rectangle 2"/>
          <p:cNvSpPr txBox="1">
            <a:spLocks noChangeArrowheads="1"/>
          </p:cNvSpPr>
          <p:nvPr/>
        </p:nvSpPr>
        <p:spPr bwMode="auto">
          <a:xfrm>
            <a:off x="5943600" y="0"/>
            <a:ext cx="3200400" cy="60960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Synchronized.cs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52400"/>
            <a:ext cx="8229600" cy="1143000"/>
          </a:xfrm>
        </p:spPr>
        <p:txBody>
          <a:bodyPr/>
          <a:lstStyle/>
          <a:p>
            <a:r>
              <a:rPr lang="en-US" altLang="en-US" b="1">
                <a:latin typeface="Times New Roman" charset="0"/>
                <a:cs typeface="Times New Roman" charset="0"/>
              </a:rPr>
              <a:t>Ứng dụng trên Windows</a:t>
            </a:r>
            <a:endParaRPr lang="vi-VN" altLang="en-US" b="1">
              <a:latin typeface="Times New Roman" charset="0"/>
              <a:cs typeface="Times New Roman" charset="0"/>
            </a:endParaRPr>
          </a:p>
        </p:txBody>
      </p:sp>
      <p:sp>
        <p:nvSpPr>
          <p:cNvPr id="13315" name="Content Placeholder 2"/>
          <p:cNvSpPr>
            <a:spLocks noGrp="1"/>
          </p:cNvSpPr>
          <p:nvPr>
            <p:ph idx="1"/>
          </p:nvPr>
        </p:nvSpPr>
        <p:spPr>
          <a:xfrm>
            <a:off x="285750" y="1428750"/>
            <a:ext cx="8401050" cy="4697413"/>
          </a:xfrm>
        </p:spPr>
        <p:txBody>
          <a:bodyPr/>
          <a:lstStyle/>
          <a:p>
            <a:r>
              <a:rPr lang="en-US" altLang="en-US" sz="2400">
                <a:latin typeface="Times New Roman" charset="0"/>
                <a:cs typeface="Times New Roman" charset="0"/>
              </a:rPr>
              <a:t>Đa tiến trình có nhiều lợi ích trong các ứng dụng windows như:</a:t>
            </a:r>
          </a:p>
          <a:p>
            <a:pPr lvl="1"/>
            <a:r>
              <a:rPr lang="en-US" altLang="en-US" sz="2000">
                <a:latin typeface="Times New Roman" charset="0"/>
                <a:cs typeface="Times New Roman" charset="0"/>
              </a:rPr>
              <a:t>Mỗi cửa sổ con trong một ứng dụng MDI có thể được gán cho một tiểu trình khác nhau.</a:t>
            </a:r>
          </a:p>
          <a:p>
            <a:pPr lvl="1"/>
            <a:r>
              <a:rPr lang="en-US" altLang="en-US" sz="2000">
                <a:latin typeface="Times New Roman" charset="0"/>
                <a:cs typeface="Times New Roman" charset="0"/>
              </a:rPr>
              <a:t>Nếu phần đồ họa của chương trình mất nhiều thời gian để thực thi, GUI sẽ được khóa cho đến khi hoàn tất việc vẽ lại. Tuy nhiên, có thể chỉ định một tiểu trình riêng cho hàm OnDraw, như vậy làm cho ứng dụng được phản hồi khi xảy ra tình trạng vẽ quá lâu.</a:t>
            </a:r>
          </a:p>
          <a:p>
            <a:pPr lvl="1"/>
            <a:r>
              <a:rPr lang="en-US" altLang="en-US" sz="2000">
                <a:latin typeface="Times New Roman" charset="0"/>
                <a:cs typeface="Times New Roman" charset="0"/>
              </a:rPr>
              <a:t>Nhiều tiểu trình có thể thực thi đồng thời nếu có nhiều CPU trong hệ thống do đó tăng tốc độ thực hiện của chương trình.</a:t>
            </a:r>
          </a:p>
          <a:p>
            <a:pPr lvl="1"/>
            <a:r>
              <a:rPr lang="en-US" altLang="en-US" sz="2000">
                <a:latin typeface="Times New Roman" charset="0"/>
                <a:cs typeface="Times New Roman" charset="0"/>
              </a:rPr>
              <a:t>Sự mô phỏng phức tạp có thể được thực hiện hiệu quả bằng việc gán một tiểu trình riêng cho mỗi thực thể mô phỏng.</a:t>
            </a:r>
          </a:p>
          <a:p>
            <a:pPr lvl="1"/>
            <a:r>
              <a:rPr lang="en-US" altLang="en-US" sz="2000">
                <a:latin typeface="Times New Roman" charset="0"/>
                <a:cs typeface="Times New Roman" charset="0"/>
              </a:rPr>
              <a:t>Các sự kiện quan trọng có thể được điều khiển hiệu quả thông qua việc phân cho một tiểu trình có độ ưu tiên cao.</a:t>
            </a:r>
          </a:p>
          <a:p>
            <a:pPr lvl="1"/>
            <a:endParaRPr lang="en-US" altLang="en-US" sz="2000">
              <a:latin typeface="Times New Roman" charset="0"/>
              <a:cs typeface="Times New Roman" charset="0"/>
            </a:endParaRPr>
          </a:p>
        </p:txBody>
      </p:sp>
      <p:sp>
        <p:nvSpPr>
          <p:cNvPr id="133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38174402-D4A3-9949-894B-170DE37F9E03}" type="slidenum">
              <a:rPr lang="vi-VN" altLang="en-US" sz="1200">
                <a:solidFill>
                  <a:srgbClr val="898989"/>
                </a:solidFill>
              </a:rPr>
              <a:pPr>
                <a:spcBef>
                  <a:spcPct val="0"/>
                </a:spcBef>
                <a:buFontTx/>
                <a:buNone/>
              </a:pPr>
              <a:t>7</a:t>
            </a:fld>
            <a:endParaRPr lang="vi-VN" altLang="en-US" sz="1200">
              <a:solidFill>
                <a:srgbClr val="898989"/>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6" name="Rectangle 3"/>
          <p:cNvSpPr>
            <a:spLocks noGrp="1" noChangeArrowheads="1"/>
          </p:cNvSpPr>
          <p:nvPr>
            <p:ph type="subTitle" idx="1"/>
          </p:nvPr>
        </p:nvSpPr>
        <p:spPr>
          <a:xfrm>
            <a:off x="304800" y="0"/>
            <a:ext cx="6400800" cy="66294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132  </a:t>
            </a:r>
            <a:r>
              <a:rPr lang="en-US" altLang="en-US" sz="1000">
                <a:solidFill>
                  <a:srgbClr val="008000"/>
                </a:solidFill>
                <a:latin typeface="Courier New" charset="0"/>
                <a:ea typeface="Courier New" charset="0"/>
                <a:cs typeface="Courier New" charset="0"/>
              </a:rPr>
              <a:t>   // store values 1-4 in object sharedLocation</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133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void </a:t>
            </a:r>
            <a:r>
              <a:rPr lang="en-US" altLang="en-US" sz="1000">
                <a:solidFill>
                  <a:srgbClr val="000000"/>
                </a:solidFill>
                <a:latin typeface="Courier New" charset="0"/>
                <a:ea typeface="Courier New" charset="0"/>
                <a:cs typeface="Courier New" charset="0"/>
              </a:rPr>
              <a:t>Produce()</a:t>
            </a:r>
          </a:p>
          <a:p>
            <a:pPr algn="l" eaLnBrk="1" hangingPunct="1"/>
            <a:r>
              <a:rPr lang="en-US" altLang="en-US" sz="1000">
                <a:solidFill>
                  <a:srgbClr val="5F5F5F"/>
                </a:solidFill>
                <a:latin typeface="Courier New" charset="0"/>
                <a:ea typeface="Courier New" charset="0"/>
                <a:cs typeface="Courier New" charset="0"/>
              </a:rPr>
              <a:t>134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135  </a:t>
            </a:r>
            <a:r>
              <a:rPr lang="en-US" altLang="en-US" sz="1000">
                <a:solidFill>
                  <a:srgbClr val="008000"/>
                </a:solidFill>
                <a:latin typeface="Courier New" charset="0"/>
                <a:ea typeface="Courier New" charset="0"/>
                <a:cs typeface="Courier New" charset="0"/>
              </a:rPr>
              <a:t>      // sleep for random interval up to 3000 milliseconds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136  </a:t>
            </a:r>
            <a:r>
              <a:rPr lang="en-US" altLang="en-US" sz="1000">
                <a:solidFill>
                  <a:srgbClr val="008000"/>
                </a:solidFill>
                <a:latin typeface="Courier New" charset="0"/>
                <a:ea typeface="Courier New" charset="0"/>
                <a:cs typeface="Courier New" charset="0"/>
              </a:rPr>
              <a:t>      // then set sharedLocation's Buffer property</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137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for</a:t>
            </a:r>
            <a:r>
              <a:rPr lang="en-US" altLang="en-US" sz="1000">
                <a:solidFill>
                  <a:srgbClr val="000000"/>
                </a:solidFill>
                <a:latin typeface="Courier New" charset="0"/>
                <a:ea typeface="Courier New" charset="0"/>
                <a:cs typeface="Courier New" charset="0"/>
              </a:rPr>
              <a:t> (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count =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count &lt;= </a:t>
            </a:r>
            <a:r>
              <a:rPr lang="en-US" altLang="en-US" sz="1000">
                <a:solidFill>
                  <a:srgbClr val="4DA6FF"/>
                </a:solidFill>
                <a:latin typeface="Courier New" charset="0"/>
                <a:ea typeface="Courier New" charset="0"/>
                <a:cs typeface="Courier New" charset="0"/>
              </a:rPr>
              <a:t>4</a:t>
            </a:r>
            <a:r>
              <a:rPr lang="en-US" altLang="en-US" sz="1000">
                <a:solidFill>
                  <a:srgbClr val="000000"/>
                </a:solidFill>
                <a:latin typeface="Courier New" charset="0"/>
                <a:ea typeface="Courier New" charset="0"/>
                <a:cs typeface="Courier New" charset="0"/>
              </a:rPr>
              <a:t>; count++ ) </a:t>
            </a:r>
          </a:p>
          <a:p>
            <a:pPr algn="l" eaLnBrk="1" hangingPunct="1"/>
            <a:r>
              <a:rPr lang="en-US" altLang="en-US" sz="1000">
                <a:solidFill>
                  <a:srgbClr val="5F5F5F"/>
                </a:solidFill>
                <a:latin typeface="Courier New" charset="0"/>
                <a:ea typeface="Courier New" charset="0"/>
                <a:cs typeface="Courier New" charset="0"/>
              </a:rPr>
              <a:t>138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139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Thread.Sleep( randomSleepTime.Next(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3000</a:t>
            </a:r>
            <a:r>
              <a:rPr lang="en-US" altLang="en-US" sz="1000">
                <a:solidFill>
                  <a:srgbClr val="000000"/>
                </a:solidFill>
                <a:latin typeface="Courier New" charset="0"/>
                <a:ea typeface="Courier New" charset="0"/>
                <a:cs typeface="Courier New" charset="0"/>
              </a:rPr>
              <a:t> ) );</a:t>
            </a:r>
          </a:p>
          <a:p>
            <a:pPr algn="l" eaLnBrk="1" hangingPunct="1"/>
            <a:r>
              <a:rPr lang="en-US" altLang="en-US" sz="1000" u="sng">
                <a:solidFill>
                  <a:srgbClr val="5F5F5F"/>
                </a:solidFill>
                <a:latin typeface="Courier New" charset="0"/>
                <a:ea typeface="Courier New" charset="0"/>
                <a:cs typeface="Courier New" charset="0"/>
              </a:rPr>
              <a:t>140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sharedLocation.Buffer = count; </a:t>
            </a:r>
          </a:p>
          <a:p>
            <a:pPr algn="l" eaLnBrk="1" hangingPunct="1"/>
            <a:r>
              <a:rPr lang="en-US" altLang="en-US" sz="1000">
                <a:solidFill>
                  <a:srgbClr val="5F5F5F"/>
                </a:solidFill>
                <a:latin typeface="Courier New" charset="0"/>
                <a:ea typeface="Courier New" charset="0"/>
                <a:cs typeface="Courier New" charset="0"/>
              </a:rPr>
              <a:t>141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142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143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Console.WriteLine( Thread.CurrentThread.Name + </a:t>
            </a:r>
          </a:p>
          <a:p>
            <a:pPr algn="l" eaLnBrk="1" hangingPunct="1"/>
            <a:r>
              <a:rPr lang="en-US" altLang="en-US" sz="1000">
                <a:solidFill>
                  <a:srgbClr val="5F5F5F"/>
                </a:solidFill>
                <a:latin typeface="Courier New" charset="0"/>
                <a:ea typeface="Courier New" charset="0"/>
                <a:cs typeface="Courier New" charset="0"/>
              </a:rPr>
              <a:t>144  </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 done producing.\nTerminating "</a:t>
            </a:r>
            <a:r>
              <a:rPr lang="en-US" altLang="en-US" sz="1000">
                <a:solidFill>
                  <a:srgbClr val="000000"/>
                </a:solidFill>
                <a:latin typeface="Courier New" charset="0"/>
                <a:ea typeface="Courier New" charset="0"/>
                <a:cs typeface="Courier New" charset="0"/>
              </a:rPr>
              <a:t> + </a:t>
            </a:r>
          </a:p>
          <a:p>
            <a:pPr algn="l" eaLnBrk="1" hangingPunct="1"/>
            <a:r>
              <a:rPr lang="en-US" altLang="en-US" sz="1000">
                <a:solidFill>
                  <a:srgbClr val="5F5F5F"/>
                </a:solidFill>
                <a:latin typeface="Courier New" charset="0"/>
                <a:ea typeface="Courier New" charset="0"/>
                <a:cs typeface="Courier New" charset="0"/>
              </a:rPr>
              <a:t>145  </a:t>
            </a:r>
            <a:r>
              <a:rPr lang="en-US" altLang="en-US" sz="1000">
                <a:solidFill>
                  <a:srgbClr val="000000"/>
                </a:solidFill>
                <a:latin typeface="Courier New" charset="0"/>
                <a:ea typeface="Courier New" charset="0"/>
                <a:cs typeface="Courier New" charset="0"/>
              </a:rPr>
              <a:t>         Thread.CurrentThread.Name + </a:t>
            </a:r>
            <a:r>
              <a:rPr lang="en-US" altLang="en-US" sz="1000">
                <a:solidFill>
                  <a:srgbClr val="4DA6FF"/>
                </a:solidFill>
                <a:latin typeface="Courier New" charset="0"/>
                <a:ea typeface="Courier New" charset="0"/>
                <a:cs typeface="Courier New" charset="0"/>
              </a:rPr>
              <a:t>".\n"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146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147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method Produce</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148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149  </a:t>
            </a:r>
            <a:r>
              <a:rPr lang="en-US" altLang="en-US" sz="1000">
                <a:solidFill>
                  <a:srgbClr val="000000"/>
                </a:solidFill>
                <a:latin typeface="Courier New" charset="0"/>
                <a:ea typeface="Courier New" charset="0"/>
                <a:cs typeface="Courier New" charset="0"/>
              </a:rPr>
              <a:t>}</a:t>
            </a:r>
            <a:r>
              <a:rPr lang="en-US" altLang="en-US" sz="1000">
                <a:solidFill>
                  <a:srgbClr val="008000"/>
                </a:solidFill>
                <a:latin typeface="Courier New" charset="0"/>
                <a:ea typeface="Courier New" charset="0"/>
                <a:cs typeface="Courier New" charset="0"/>
              </a:rPr>
              <a:t> // end class Producer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150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151  </a:t>
            </a:r>
            <a:r>
              <a:rPr lang="en-US" altLang="en-US" sz="1000">
                <a:solidFill>
                  <a:srgbClr val="008000"/>
                </a:solidFill>
                <a:latin typeface="Courier New" charset="0"/>
                <a:ea typeface="Courier New" charset="0"/>
                <a:cs typeface="Courier New" charset="0"/>
              </a:rPr>
              <a:t>// class Consumer's Consume method controls a thread that</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152  </a:t>
            </a:r>
            <a:r>
              <a:rPr lang="en-US" altLang="en-US" sz="1000">
                <a:solidFill>
                  <a:srgbClr val="008000"/>
                </a:solidFill>
                <a:latin typeface="Courier New" charset="0"/>
                <a:ea typeface="Courier New" charset="0"/>
                <a:cs typeface="Courier New" charset="0"/>
              </a:rPr>
              <a:t>// loops four times and reads a value from sharedLocation</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153</a:t>
            </a:r>
            <a:r>
              <a:rPr lang="en-US" altLang="en-US" sz="1000">
                <a:solidFill>
                  <a:srgbClr val="5F5F5F"/>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class</a:t>
            </a:r>
            <a:r>
              <a:rPr lang="en-US" altLang="en-US" sz="1000">
                <a:solidFill>
                  <a:srgbClr val="000000"/>
                </a:solidFill>
                <a:latin typeface="Courier New" charset="0"/>
                <a:ea typeface="Courier New" charset="0"/>
                <a:cs typeface="Courier New" charset="0"/>
              </a:rPr>
              <a:t> Consumer</a:t>
            </a:r>
          </a:p>
          <a:p>
            <a:pPr algn="l" eaLnBrk="1" hangingPunct="1"/>
            <a:r>
              <a:rPr lang="en-US" altLang="en-US" sz="1000">
                <a:solidFill>
                  <a:srgbClr val="5F5F5F"/>
                </a:solidFill>
                <a:latin typeface="Courier New" charset="0"/>
                <a:ea typeface="Courier New" charset="0"/>
                <a:cs typeface="Courier New" charset="0"/>
              </a:rPr>
              <a:t>154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155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HoldIntegerSynchronized sharedLocation;</a:t>
            </a:r>
          </a:p>
          <a:p>
            <a:pPr algn="l" eaLnBrk="1" hangingPunct="1"/>
            <a:r>
              <a:rPr lang="en-US" altLang="en-US" sz="1000">
                <a:solidFill>
                  <a:srgbClr val="5F5F5F"/>
                </a:solidFill>
                <a:latin typeface="Courier New" charset="0"/>
                <a:ea typeface="Courier New" charset="0"/>
                <a:cs typeface="Courier New" charset="0"/>
              </a:rPr>
              <a:t>156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Random randomSleepTime;</a:t>
            </a:r>
          </a:p>
          <a:p>
            <a:pPr algn="l" eaLnBrk="1" hangingPunct="1"/>
            <a:r>
              <a:rPr lang="en-US" altLang="en-US" sz="1000">
                <a:solidFill>
                  <a:srgbClr val="5F5F5F"/>
                </a:solidFill>
                <a:latin typeface="Courier New" charset="0"/>
                <a:ea typeface="Courier New" charset="0"/>
                <a:cs typeface="Courier New" charset="0"/>
              </a:rPr>
              <a:t>157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158  </a:t>
            </a:r>
            <a:r>
              <a:rPr lang="en-US" altLang="en-US" sz="1000">
                <a:solidFill>
                  <a:srgbClr val="008000"/>
                </a:solidFill>
                <a:latin typeface="Courier New" charset="0"/>
                <a:ea typeface="Courier New" charset="0"/>
                <a:cs typeface="Courier New" charset="0"/>
              </a:rPr>
              <a:t>   // constructor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159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a:t>
            </a:r>
            <a:r>
              <a:rPr lang="en-US" altLang="en-US" sz="1000">
                <a:solidFill>
                  <a:srgbClr val="000000"/>
                </a:solidFill>
                <a:latin typeface="Courier New" charset="0"/>
                <a:ea typeface="Courier New" charset="0"/>
                <a:cs typeface="Courier New" charset="0"/>
              </a:rPr>
              <a:t> Consumer( </a:t>
            </a:r>
          </a:p>
          <a:p>
            <a:pPr algn="l" eaLnBrk="1" hangingPunct="1"/>
            <a:r>
              <a:rPr lang="en-US" altLang="en-US" sz="1000">
                <a:solidFill>
                  <a:srgbClr val="5F5F5F"/>
                </a:solidFill>
                <a:latin typeface="Courier New" charset="0"/>
                <a:ea typeface="Courier New" charset="0"/>
                <a:cs typeface="Courier New" charset="0"/>
              </a:rPr>
              <a:t>160  </a:t>
            </a:r>
            <a:r>
              <a:rPr lang="en-US" altLang="en-US" sz="1000">
                <a:solidFill>
                  <a:srgbClr val="000000"/>
                </a:solidFill>
                <a:latin typeface="Courier New" charset="0"/>
                <a:ea typeface="Courier New" charset="0"/>
                <a:cs typeface="Courier New" charset="0"/>
              </a:rPr>
              <a:t>      HoldIntegerSynchronized shared, Random random )</a:t>
            </a:r>
          </a:p>
          <a:p>
            <a:pPr algn="l" eaLnBrk="1" hangingPunct="1"/>
            <a:r>
              <a:rPr lang="en-US" altLang="en-US" sz="1000">
                <a:solidFill>
                  <a:srgbClr val="5F5F5F"/>
                </a:solidFill>
                <a:latin typeface="Courier New" charset="0"/>
                <a:ea typeface="Courier New" charset="0"/>
                <a:cs typeface="Courier New" charset="0"/>
              </a:rPr>
              <a:t>161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162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sharedLocation = shared;</a:t>
            </a:r>
          </a:p>
          <a:p>
            <a:pPr algn="l" eaLnBrk="1" hangingPunct="1"/>
            <a:r>
              <a:rPr lang="en-US" altLang="en-US" sz="1000" u="sng">
                <a:solidFill>
                  <a:srgbClr val="5F5F5F"/>
                </a:solidFill>
                <a:latin typeface="Courier New" charset="0"/>
                <a:ea typeface="Courier New" charset="0"/>
                <a:cs typeface="Courier New" charset="0"/>
              </a:rPr>
              <a:t>163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randomSleepTime = random;</a:t>
            </a:r>
          </a:p>
          <a:p>
            <a:pPr algn="l" eaLnBrk="1" hangingPunct="1"/>
            <a:r>
              <a:rPr lang="en-US" altLang="en-US" sz="1000">
                <a:solidFill>
                  <a:srgbClr val="5F5F5F"/>
                </a:solidFill>
                <a:latin typeface="Courier New" charset="0"/>
                <a:ea typeface="Courier New" charset="0"/>
                <a:cs typeface="Courier New" charset="0"/>
              </a:rPr>
              <a:t>164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165  </a:t>
            </a:r>
          </a:p>
        </p:txBody>
      </p:sp>
      <p:sp>
        <p:nvSpPr>
          <p:cNvPr id="7987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EF19D982-C147-9744-BE22-86472FA3A913}" type="slidenum">
              <a:rPr lang="en-US" altLang="en-US" sz="1200">
                <a:solidFill>
                  <a:srgbClr val="898989"/>
                </a:solidFill>
              </a:rPr>
              <a:pPr>
                <a:spcBef>
                  <a:spcPct val="0"/>
                </a:spcBef>
                <a:buFontTx/>
                <a:buNone/>
              </a:pPr>
              <a:t>70</a:t>
            </a:fld>
            <a:endParaRPr lang="en-US" altLang="en-US" sz="1200">
              <a:solidFill>
                <a:srgbClr val="898989"/>
              </a:solidFill>
            </a:endParaRPr>
          </a:p>
        </p:txBody>
      </p:sp>
      <p:grpSp>
        <p:nvGrpSpPr>
          <p:cNvPr id="2" name="Group 6"/>
          <p:cNvGrpSpPr>
            <a:grpSpLocks/>
          </p:cNvGrpSpPr>
          <p:nvPr/>
        </p:nvGrpSpPr>
        <p:grpSpPr bwMode="auto">
          <a:xfrm>
            <a:off x="5029200" y="990600"/>
            <a:ext cx="1828800" cy="346075"/>
            <a:chOff x="3168" y="720"/>
            <a:chExt cx="1152" cy="218"/>
          </a:xfrm>
        </p:grpSpPr>
        <p:sp>
          <p:nvSpPr>
            <p:cNvPr id="79896" name="Text Box 4"/>
            <p:cNvSpPr txBox="1">
              <a:spLocks noChangeArrowheads="1"/>
            </p:cNvSpPr>
            <p:nvPr/>
          </p:nvSpPr>
          <p:spPr bwMode="auto">
            <a:xfrm>
              <a:off x="3456" y="720"/>
              <a:ext cx="86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Loop 4 times</a:t>
              </a:r>
            </a:p>
          </p:txBody>
        </p:sp>
        <p:sp>
          <p:nvSpPr>
            <p:cNvPr id="79897" name="Line 5"/>
            <p:cNvSpPr>
              <a:spLocks noChangeShapeType="1"/>
            </p:cNvSpPr>
            <p:nvPr/>
          </p:nvSpPr>
          <p:spPr bwMode="auto">
            <a:xfrm flipH="1">
              <a:off x="3168" y="768"/>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5105400" y="1600200"/>
            <a:ext cx="2819400" cy="346075"/>
            <a:chOff x="3216" y="1008"/>
            <a:chExt cx="1776" cy="218"/>
          </a:xfrm>
        </p:grpSpPr>
        <p:sp>
          <p:nvSpPr>
            <p:cNvPr id="79894" name="Text Box 7"/>
            <p:cNvSpPr txBox="1">
              <a:spLocks noChangeArrowheads="1"/>
            </p:cNvSpPr>
            <p:nvPr/>
          </p:nvSpPr>
          <p:spPr bwMode="auto">
            <a:xfrm>
              <a:off x="3744" y="1008"/>
              <a:ext cx="1248"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Put thread to sleep</a:t>
              </a:r>
            </a:p>
          </p:txBody>
        </p:sp>
        <p:sp>
          <p:nvSpPr>
            <p:cNvPr id="79895" name="Line 8"/>
            <p:cNvSpPr>
              <a:spLocks noChangeShapeType="1"/>
            </p:cNvSpPr>
            <p:nvPr/>
          </p:nvSpPr>
          <p:spPr bwMode="auto">
            <a:xfrm flipH="1" flipV="1">
              <a:off x="3216" y="1008"/>
              <a:ext cx="57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4267200" y="1828800"/>
            <a:ext cx="2819400" cy="574675"/>
            <a:chOff x="2688" y="1152"/>
            <a:chExt cx="1776" cy="362"/>
          </a:xfrm>
        </p:grpSpPr>
        <p:sp>
          <p:nvSpPr>
            <p:cNvPr id="79892" name="Text Box 10"/>
            <p:cNvSpPr txBox="1">
              <a:spLocks noChangeArrowheads="1"/>
            </p:cNvSpPr>
            <p:nvPr/>
          </p:nvSpPr>
          <p:spPr bwMode="auto">
            <a:xfrm>
              <a:off x="3072" y="1296"/>
              <a:ext cx="139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buffer equal to count</a:t>
              </a:r>
            </a:p>
          </p:txBody>
        </p:sp>
        <p:sp>
          <p:nvSpPr>
            <p:cNvPr id="79893" name="Line 11"/>
            <p:cNvSpPr>
              <a:spLocks noChangeShapeType="1"/>
            </p:cNvSpPr>
            <p:nvPr/>
          </p:nvSpPr>
          <p:spPr bwMode="auto">
            <a:xfrm flipH="1" flipV="1">
              <a:off x="2688" y="1152"/>
              <a:ext cx="38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4724400" y="2438400"/>
            <a:ext cx="2362200" cy="498475"/>
            <a:chOff x="2976" y="1536"/>
            <a:chExt cx="1488" cy="314"/>
          </a:xfrm>
        </p:grpSpPr>
        <p:sp>
          <p:nvSpPr>
            <p:cNvPr id="79890" name="Text Box 13"/>
            <p:cNvSpPr txBox="1">
              <a:spLocks noChangeArrowheads="1"/>
            </p:cNvSpPr>
            <p:nvPr/>
          </p:nvSpPr>
          <p:spPr bwMode="auto">
            <a:xfrm>
              <a:off x="3120" y="1632"/>
              <a:ext cx="134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Tell user thread is done</a:t>
              </a:r>
            </a:p>
          </p:txBody>
        </p:sp>
        <p:sp>
          <p:nvSpPr>
            <p:cNvPr id="79891" name="Line 14"/>
            <p:cNvSpPr>
              <a:spLocks noChangeShapeType="1"/>
            </p:cNvSpPr>
            <p:nvPr/>
          </p:nvSpPr>
          <p:spPr bwMode="auto">
            <a:xfrm flipH="1" flipV="1">
              <a:off x="2976" y="1536"/>
              <a:ext cx="1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24"/>
          <p:cNvGrpSpPr>
            <a:grpSpLocks/>
          </p:cNvGrpSpPr>
          <p:nvPr/>
        </p:nvGrpSpPr>
        <p:grpSpPr bwMode="auto">
          <a:xfrm>
            <a:off x="1981200" y="4114800"/>
            <a:ext cx="4876800" cy="346075"/>
            <a:chOff x="1248" y="2592"/>
            <a:chExt cx="3072" cy="218"/>
          </a:xfrm>
        </p:grpSpPr>
        <p:sp>
          <p:nvSpPr>
            <p:cNvPr id="79888" name="Text Box 16"/>
            <p:cNvSpPr txBox="1">
              <a:spLocks noChangeArrowheads="1"/>
            </p:cNvSpPr>
            <p:nvPr/>
          </p:nvSpPr>
          <p:spPr bwMode="auto">
            <a:xfrm>
              <a:off x="3312" y="2592"/>
              <a:ext cx="1008"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Consumer class</a:t>
              </a:r>
            </a:p>
          </p:txBody>
        </p:sp>
        <p:sp>
          <p:nvSpPr>
            <p:cNvPr id="79889" name="Line 17"/>
            <p:cNvSpPr>
              <a:spLocks noChangeShapeType="1"/>
            </p:cNvSpPr>
            <p:nvPr/>
          </p:nvSpPr>
          <p:spPr bwMode="auto">
            <a:xfrm flipH="1">
              <a:off x="1248" y="2640"/>
              <a:ext cx="20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1"/>
          <p:cNvGrpSpPr>
            <a:grpSpLocks/>
          </p:cNvGrpSpPr>
          <p:nvPr/>
        </p:nvGrpSpPr>
        <p:grpSpPr bwMode="auto">
          <a:xfrm>
            <a:off x="3429000" y="5638800"/>
            <a:ext cx="3352800" cy="346075"/>
            <a:chOff x="2160" y="3552"/>
            <a:chExt cx="2112" cy="218"/>
          </a:xfrm>
        </p:grpSpPr>
        <p:sp>
          <p:nvSpPr>
            <p:cNvPr id="79886" name="Text Box 19"/>
            <p:cNvSpPr txBox="1">
              <a:spLocks noChangeArrowheads="1"/>
            </p:cNvSpPr>
            <p:nvPr/>
          </p:nvSpPr>
          <p:spPr bwMode="auto">
            <a:xfrm>
              <a:off x="2592" y="3552"/>
              <a:ext cx="168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sharedLocation to buffer</a:t>
              </a:r>
            </a:p>
          </p:txBody>
        </p:sp>
        <p:sp>
          <p:nvSpPr>
            <p:cNvPr id="79887" name="Line 20"/>
            <p:cNvSpPr>
              <a:spLocks noChangeShapeType="1"/>
            </p:cNvSpPr>
            <p:nvPr/>
          </p:nvSpPr>
          <p:spPr bwMode="auto">
            <a:xfrm flipH="1">
              <a:off x="2160" y="3600"/>
              <a:ext cx="432"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 name="Group 25"/>
          <p:cNvGrpSpPr>
            <a:grpSpLocks/>
          </p:cNvGrpSpPr>
          <p:nvPr/>
        </p:nvGrpSpPr>
        <p:grpSpPr bwMode="auto">
          <a:xfrm>
            <a:off x="3429000" y="6019800"/>
            <a:ext cx="2590800" cy="346075"/>
            <a:chOff x="2160" y="3792"/>
            <a:chExt cx="1632" cy="218"/>
          </a:xfrm>
        </p:grpSpPr>
        <p:sp>
          <p:nvSpPr>
            <p:cNvPr id="79884" name="Text Box 22"/>
            <p:cNvSpPr txBox="1">
              <a:spLocks noChangeArrowheads="1"/>
            </p:cNvSpPr>
            <p:nvPr/>
          </p:nvSpPr>
          <p:spPr bwMode="auto">
            <a:xfrm>
              <a:off x="2928" y="3792"/>
              <a:ext cx="86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sleep time</a:t>
              </a:r>
            </a:p>
          </p:txBody>
        </p:sp>
        <p:sp>
          <p:nvSpPr>
            <p:cNvPr id="79885" name="Line 23"/>
            <p:cNvSpPr>
              <a:spLocks noChangeShapeType="1"/>
            </p:cNvSpPr>
            <p:nvPr/>
          </p:nvSpPr>
          <p:spPr bwMode="auto">
            <a:xfrm flipH="1" flipV="1">
              <a:off x="2160" y="3840"/>
              <a:ext cx="76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26" name="Rectangle 2"/>
          <p:cNvSpPr txBox="1">
            <a:spLocks noChangeArrowheads="1"/>
          </p:cNvSpPr>
          <p:nvPr/>
        </p:nvSpPr>
        <p:spPr bwMode="auto">
          <a:xfrm>
            <a:off x="5943600" y="0"/>
            <a:ext cx="3200400" cy="60960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Synchronized.cs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700" name="Rectangle 3"/>
          <p:cNvSpPr>
            <a:spLocks noGrp="1" noChangeArrowheads="1"/>
          </p:cNvSpPr>
          <p:nvPr>
            <p:ph type="subTitle" idx="1"/>
          </p:nvPr>
        </p:nvSpPr>
        <p:spPr>
          <a:xfrm>
            <a:off x="228600" y="0"/>
            <a:ext cx="8458200" cy="68580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166  </a:t>
            </a:r>
            <a:r>
              <a:rPr lang="en-US" altLang="en-US" sz="1000">
                <a:solidFill>
                  <a:srgbClr val="008000"/>
                </a:solidFill>
                <a:latin typeface="Courier New" charset="0"/>
                <a:ea typeface="Courier New" charset="0"/>
                <a:cs typeface="Courier New" charset="0"/>
              </a:rPr>
              <a:t>   // read sharedLocation's value four times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167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void</a:t>
            </a:r>
            <a:r>
              <a:rPr lang="en-US" altLang="en-US" sz="1000">
                <a:solidFill>
                  <a:srgbClr val="000000"/>
                </a:solidFill>
                <a:latin typeface="Courier New" charset="0"/>
                <a:ea typeface="Courier New" charset="0"/>
                <a:cs typeface="Courier New" charset="0"/>
              </a:rPr>
              <a:t> Consume()</a:t>
            </a:r>
          </a:p>
          <a:p>
            <a:pPr algn="l" eaLnBrk="1" hangingPunct="1"/>
            <a:r>
              <a:rPr lang="en-US" altLang="en-US" sz="1000">
                <a:solidFill>
                  <a:srgbClr val="5F5F5F"/>
                </a:solidFill>
                <a:latin typeface="Courier New" charset="0"/>
                <a:ea typeface="Courier New" charset="0"/>
                <a:cs typeface="Courier New" charset="0"/>
              </a:rPr>
              <a:t>168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169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sum = </a:t>
            </a:r>
            <a:r>
              <a:rPr lang="en-US" altLang="en-US" sz="1000">
                <a:solidFill>
                  <a:srgbClr val="4DA6FF"/>
                </a:solidFill>
                <a:latin typeface="Courier New" charset="0"/>
                <a:ea typeface="Courier New" charset="0"/>
                <a:cs typeface="Courier New" charset="0"/>
              </a:rPr>
              <a:t>0</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170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171  </a:t>
            </a:r>
            <a:r>
              <a:rPr lang="en-US" altLang="en-US" sz="1000">
                <a:solidFill>
                  <a:srgbClr val="008000"/>
                </a:solidFill>
                <a:latin typeface="Courier New" charset="0"/>
                <a:ea typeface="Courier New" charset="0"/>
                <a:cs typeface="Courier New" charset="0"/>
              </a:rPr>
              <a:t>      // get current thread</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172  </a:t>
            </a:r>
            <a:r>
              <a:rPr lang="en-US" altLang="en-US" sz="1000">
                <a:solidFill>
                  <a:srgbClr val="000000"/>
                </a:solidFill>
                <a:latin typeface="Courier New" charset="0"/>
                <a:ea typeface="Courier New" charset="0"/>
                <a:cs typeface="Courier New" charset="0"/>
              </a:rPr>
              <a:t>      Thread current = Thread.CurrentThread;</a:t>
            </a:r>
          </a:p>
          <a:p>
            <a:pPr algn="l" eaLnBrk="1" hangingPunct="1"/>
            <a:r>
              <a:rPr lang="en-US" altLang="en-US" sz="1000">
                <a:solidFill>
                  <a:srgbClr val="5F5F5F"/>
                </a:solidFill>
                <a:latin typeface="Courier New" charset="0"/>
                <a:ea typeface="Courier New" charset="0"/>
                <a:cs typeface="Courier New" charset="0"/>
              </a:rPr>
              <a:t>173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174  </a:t>
            </a:r>
            <a:r>
              <a:rPr lang="en-US" altLang="en-US" sz="1000">
                <a:solidFill>
                  <a:srgbClr val="008000"/>
                </a:solidFill>
                <a:latin typeface="Courier New" charset="0"/>
                <a:ea typeface="Courier New" charset="0"/>
                <a:cs typeface="Courier New" charset="0"/>
              </a:rPr>
              <a:t>      // sleep for random interval up to 3000 milliseconds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175  </a:t>
            </a:r>
            <a:r>
              <a:rPr lang="en-US" altLang="en-US" sz="1000">
                <a:solidFill>
                  <a:srgbClr val="008000"/>
                </a:solidFill>
                <a:latin typeface="Courier New" charset="0"/>
                <a:ea typeface="Courier New" charset="0"/>
                <a:cs typeface="Courier New" charset="0"/>
              </a:rPr>
              <a:t>      // then add sharedLocation's Buffer property value</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176  </a:t>
            </a:r>
            <a:r>
              <a:rPr lang="en-US" altLang="en-US" sz="1000">
                <a:solidFill>
                  <a:srgbClr val="008000"/>
                </a:solidFill>
                <a:latin typeface="Courier New" charset="0"/>
                <a:ea typeface="Courier New" charset="0"/>
                <a:cs typeface="Courier New" charset="0"/>
              </a:rPr>
              <a:t>      // to sum</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177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for</a:t>
            </a:r>
            <a:r>
              <a:rPr lang="en-US" altLang="en-US" sz="1000">
                <a:solidFill>
                  <a:srgbClr val="000000"/>
                </a:solidFill>
                <a:latin typeface="Courier New" charset="0"/>
                <a:ea typeface="Courier New" charset="0"/>
                <a:cs typeface="Courier New" charset="0"/>
              </a:rPr>
              <a:t> (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count =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count &lt;= </a:t>
            </a:r>
            <a:r>
              <a:rPr lang="en-US" altLang="en-US" sz="1000">
                <a:solidFill>
                  <a:srgbClr val="4DA6FF"/>
                </a:solidFill>
                <a:latin typeface="Courier New" charset="0"/>
                <a:ea typeface="Courier New" charset="0"/>
                <a:cs typeface="Courier New" charset="0"/>
              </a:rPr>
              <a:t>4</a:t>
            </a:r>
            <a:r>
              <a:rPr lang="en-US" altLang="en-US" sz="1000">
                <a:solidFill>
                  <a:srgbClr val="000000"/>
                </a:solidFill>
                <a:latin typeface="Courier New" charset="0"/>
                <a:ea typeface="Courier New" charset="0"/>
                <a:cs typeface="Courier New" charset="0"/>
              </a:rPr>
              <a:t>; count++ )</a:t>
            </a:r>
          </a:p>
          <a:p>
            <a:pPr algn="l" eaLnBrk="1" hangingPunct="1"/>
            <a:r>
              <a:rPr lang="en-US" altLang="en-US" sz="1000">
                <a:solidFill>
                  <a:srgbClr val="5F5F5F"/>
                </a:solidFill>
                <a:latin typeface="Courier New" charset="0"/>
                <a:ea typeface="Courier New" charset="0"/>
                <a:cs typeface="Courier New" charset="0"/>
              </a:rPr>
              <a:t>178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179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Thread.Sleep( randomSleepTime.Next(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3000</a:t>
            </a:r>
            <a:r>
              <a:rPr lang="en-US" altLang="en-US" sz="1000">
                <a:solidFill>
                  <a:srgbClr val="000000"/>
                </a:solidFill>
                <a:latin typeface="Courier New" charset="0"/>
                <a:ea typeface="Courier New" charset="0"/>
                <a:cs typeface="Courier New" charset="0"/>
              </a:rPr>
              <a:t> ) );</a:t>
            </a:r>
          </a:p>
          <a:p>
            <a:pPr algn="l" eaLnBrk="1" hangingPunct="1"/>
            <a:r>
              <a:rPr lang="en-US" altLang="en-US" sz="1000" u="sng">
                <a:solidFill>
                  <a:srgbClr val="5F5F5F"/>
                </a:solidFill>
                <a:latin typeface="Courier New" charset="0"/>
                <a:ea typeface="Courier New" charset="0"/>
                <a:cs typeface="Courier New" charset="0"/>
              </a:rPr>
              <a:t>180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sum += sharedLocation.Buffer;</a:t>
            </a:r>
          </a:p>
          <a:p>
            <a:pPr algn="l" eaLnBrk="1" hangingPunct="1"/>
            <a:r>
              <a:rPr lang="en-US" altLang="en-US" sz="1000">
                <a:solidFill>
                  <a:srgbClr val="5F5F5F"/>
                </a:solidFill>
                <a:latin typeface="Courier New" charset="0"/>
                <a:ea typeface="Courier New" charset="0"/>
                <a:cs typeface="Courier New" charset="0"/>
              </a:rPr>
              <a:t>181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182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183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Console.WriteLine( Thread.CurrentThread.Name + </a:t>
            </a:r>
          </a:p>
          <a:p>
            <a:pPr algn="l" eaLnBrk="1" hangingPunct="1"/>
            <a:r>
              <a:rPr lang="en-US" altLang="en-US" sz="1000">
                <a:solidFill>
                  <a:srgbClr val="5F5F5F"/>
                </a:solidFill>
                <a:latin typeface="Courier New" charset="0"/>
                <a:ea typeface="Courier New" charset="0"/>
                <a:cs typeface="Courier New" charset="0"/>
              </a:rPr>
              <a:t>184  </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 read values totaling: "</a:t>
            </a:r>
            <a:r>
              <a:rPr lang="en-US" altLang="en-US" sz="1000">
                <a:solidFill>
                  <a:srgbClr val="000000"/>
                </a:solidFill>
                <a:latin typeface="Courier New" charset="0"/>
                <a:ea typeface="Courier New" charset="0"/>
                <a:cs typeface="Courier New" charset="0"/>
              </a:rPr>
              <a:t> + sum + </a:t>
            </a:r>
          </a:p>
          <a:p>
            <a:pPr algn="l" eaLnBrk="1" hangingPunct="1"/>
            <a:r>
              <a:rPr lang="en-US" altLang="en-US" sz="1000">
                <a:solidFill>
                  <a:srgbClr val="5F5F5F"/>
                </a:solidFill>
                <a:latin typeface="Courier New" charset="0"/>
                <a:ea typeface="Courier New" charset="0"/>
                <a:cs typeface="Courier New" charset="0"/>
              </a:rPr>
              <a:t>185  </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".\nTerminating "</a:t>
            </a:r>
            <a:r>
              <a:rPr lang="en-US" altLang="en-US" sz="1000">
                <a:solidFill>
                  <a:srgbClr val="000000"/>
                </a:solidFill>
                <a:latin typeface="Courier New" charset="0"/>
                <a:ea typeface="Courier New" charset="0"/>
                <a:cs typeface="Courier New" charset="0"/>
              </a:rPr>
              <a:t> + Thread.CurrentThread.Name + </a:t>
            </a:r>
            <a:r>
              <a:rPr lang="en-US" altLang="en-US" sz="1000">
                <a:solidFill>
                  <a:srgbClr val="4DA6FF"/>
                </a:solidFill>
                <a:latin typeface="Courier New" charset="0"/>
                <a:ea typeface="Courier New" charset="0"/>
                <a:cs typeface="Courier New" charset="0"/>
              </a:rPr>
              <a:t>".\n"</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186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187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method Consume</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188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189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end class Consumer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190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191  </a:t>
            </a:r>
            <a:r>
              <a:rPr lang="en-US" altLang="en-US" sz="1000">
                <a:solidFill>
                  <a:srgbClr val="008000"/>
                </a:solidFill>
                <a:latin typeface="Courier New" charset="0"/>
                <a:ea typeface="Courier New" charset="0"/>
                <a:cs typeface="Courier New" charset="0"/>
              </a:rPr>
              <a:t>// this class creates producer and consumer threads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192  </a:t>
            </a:r>
            <a:r>
              <a:rPr lang="en-US" altLang="en-US" sz="1000">
                <a:solidFill>
                  <a:srgbClr val="275AFF"/>
                </a:solidFill>
                <a:latin typeface="Courier New" charset="0"/>
                <a:ea typeface="Courier New" charset="0"/>
                <a:cs typeface="Courier New" charset="0"/>
              </a:rPr>
              <a:t>class</a:t>
            </a:r>
            <a:r>
              <a:rPr lang="en-US" altLang="en-US" sz="1000">
                <a:solidFill>
                  <a:srgbClr val="000000"/>
                </a:solidFill>
                <a:latin typeface="Courier New" charset="0"/>
                <a:ea typeface="Courier New" charset="0"/>
                <a:cs typeface="Courier New" charset="0"/>
              </a:rPr>
              <a:t> SharedCell</a:t>
            </a:r>
          </a:p>
          <a:p>
            <a:pPr algn="l" eaLnBrk="1" hangingPunct="1"/>
            <a:r>
              <a:rPr lang="en-US" altLang="en-US" sz="1000">
                <a:solidFill>
                  <a:srgbClr val="5F5F5F"/>
                </a:solidFill>
                <a:latin typeface="Courier New" charset="0"/>
                <a:ea typeface="Courier New" charset="0"/>
                <a:cs typeface="Courier New" charset="0"/>
              </a:rPr>
              <a:t>193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194  </a:t>
            </a:r>
            <a:r>
              <a:rPr lang="en-US" altLang="en-US" sz="1000">
                <a:solidFill>
                  <a:srgbClr val="008000"/>
                </a:solidFill>
                <a:latin typeface="Courier New" charset="0"/>
                <a:ea typeface="Courier New" charset="0"/>
                <a:cs typeface="Courier New" charset="0"/>
              </a:rPr>
              <a:t>   // create producer and consumer threads and start them</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195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static void</a:t>
            </a:r>
            <a:r>
              <a:rPr lang="en-US" altLang="en-US" sz="1000">
                <a:solidFill>
                  <a:srgbClr val="000000"/>
                </a:solidFill>
                <a:latin typeface="Courier New" charset="0"/>
                <a:ea typeface="Courier New" charset="0"/>
                <a:cs typeface="Courier New" charset="0"/>
              </a:rPr>
              <a:t> Main( </a:t>
            </a:r>
            <a:r>
              <a:rPr lang="en-US" altLang="en-US" sz="1000">
                <a:solidFill>
                  <a:srgbClr val="275AFF"/>
                </a:solidFill>
                <a:latin typeface="Courier New" charset="0"/>
                <a:ea typeface="Courier New" charset="0"/>
                <a:cs typeface="Courier New" charset="0"/>
              </a:rPr>
              <a:t>string</a:t>
            </a:r>
            <a:r>
              <a:rPr lang="en-US" altLang="en-US" sz="1000">
                <a:solidFill>
                  <a:srgbClr val="000000"/>
                </a:solidFill>
                <a:latin typeface="Courier New" charset="0"/>
                <a:ea typeface="Courier New" charset="0"/>
                <a:cs typeface="Courier New" charset="0"/>
              </a:rPr>
              <a:t>[] args )</a:t>
            </a:r>
          </a:p>
          <a:p>
            <a:pPr algn="l" eaLnBrk="1" hangingPunct="1"/>
            <a:r>
              <a:rPr lang="en-US" altLang="en-US" sz="1000">
                <a:solidFill>
                  <a:srgbClr val="5F5F5F"/>
                </a:solidFill>
                <a:latin typeface="Courier New" charset="0"/>
                <a:ea typeface="Courier New" charset="0"/>
                <a:cs typeface="Courier New" charset="0"/>
              </a:rPr>
              <a:t>196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197  </a:t>
            </a:r>
            <a:r>
              <a:rPr lang="en-US" altLang="en-US" sz="1000">
                <a:solidFill>
                  <a:srgbClr val="008000"/>
                </a:solidFill>
                <a:latin typeface="Courier New" charset="0"/>
                <a:ea typeface="Courier New" charset="0"/>
                <a:cs typeface="Courier New" charset="0"/>
              </a:rPr>
              <a:t>      // create shared object used by threads</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198</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HoldIntegerSynchronized holdInteger = </a:t>
            </a:r>
          </a:p>
          <a:p>
            <a:pPr algn="l" eaLnBrk="1" hangingPunct="1"/>
            <a:r>
              <a:rPr lang="en-US" altLang="en-US" sz="1000">
                <a:solidFill>
                  <a:srgbClr val="5F5F5F"/>
                </a:solidFill>
                <a:latin typeface="Courier New" charset="0"/>
                <a:ea typeface="Courier New" charset="0"/>
                <a:cs typeface="Courier New" charset="0"/>
              </a:rPr>
              <a:t>199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HoldIntegerSynchronized();</a:t>
            </a:r>
          </a:p>
          <a:p>
            <a:pPr algn="l" eaLnBrk="1" hangingPunct="1"/>
            <a:r>
              <a:rPr lang="en-US" altLang="en-US" sz="1000">
                <a:solidFill>
                  <a:srgbClr val="5F5F5F"/>
                </a:solidFill>
                <a:latin typeface="Courier New" charset="0"/>
                <a:ea typeface="Courier New" charset="0"/>
                <a:cs typeface="Courier New" charset="0"/>
              </a:rPr>
              <a:t>200  </a:t>
            </a:r>
          </a:p>
        </p:txBody>
      </p:sp>
      <p:sp>
        <p:nvSpPr>
          <p:cNvPr id="8089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930F3160-C1EE-0347-9EA5-A933EB164753}" type="slidenum">
              <a:rPr lang="en-US" altLang="en-US" sz="1200">
                <a:solidFill>
                  <a:srgbClr val="898989"/>
                </a:solidFill>
              </a:rPr>
              <a:pPr>
                <a:spcBef>
                  <a:spcPct val="0"/>
                </a:spcBef>
                <a:buFontTx/>
                <a:buNone/>
              </a:pPr>
              <a:t>71</a:t>
            </a:fld>
            <a:endParaRPr lang="en-US" altLang="en-US" sz="1200">
              <a:solidFill>
                <a:srgbClr val="898989"/>
              </a:solidFill>
            </a:endParaRPr>
          </a:p>
        </p:txBody>
      </p:sp>
      <p:grpSp>
        <p:nvGrpSpPr>
          <p:cNvPr id="2" name="Group 6"/>
          <p:cNvGrpSpPr>
            <a:grpSpLocks/>
          </p:cNvGrpSpPr>
          <p:nvPr/>
        </p:nvGrpSpPr>
        <p:grpSpPr bwMode="auto">
          <a:xfrm>
            <a:off x="4953000" y="1981200"/>
            <a:ext cx="2057400" cy="346075"/>
            <a:chOff x="3120" y="1344"/>
            <a:chExt cx="1296" cy="218"/>
          </a:xfrm>
        </p:grpSpPr>
        <p:sp>
          <p:nvSpPr>
            <p:cNvPr id="80914" name="Text Box 4"/>
            <p:cNvSpPr txBox="1">
              <a:spLocks noChangeArrowheads="1"/>
            </p:cNvSpPr>
            <p:nvPr/>
          </p:nvSpPr>
          <p:spPr bwMode="auto">
            <a:xfrm>
              <a:off x="3552" y="1344"/>
              <a:ext cx="86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Loop 4 times</a:t>
              </a:r>
            </a:p>
          </p:txBody>
        </p:sp>
        <p:sp>
          <p:nvSpPr>
            <p:cNvPr id="80915" name="Line 5"/>
            <p:cNvSpPr>
              <a:spLocks noChangeShapeType="1"/>
            </p:cNvSpPr>
            <p:nvPr/>
          </p:nvSpPr>
          <p:spPr bwMode="auto">
            <a:xfrm flipH="1">
              <a:off x="3120" y="1488"/>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5486400" y="2438400"/>
            <a:ext cx="2362200" cy="346075"/>
            <a:chOff x="3456" y="1536"/>
            <a:chExt cx="1488" cy="218"/>
          </a:xfrm>
        </p:grpSpPr>
        <p:sp>
          <p:nvSpPr>
            <p:cNvPr id="80912" name="Text Box 7"/>
            <p:cNvSpPr txBox="1">
              <a:spLocks noChangeArrowheads="1"/>
            </p:cNvSpPr>
            <p:nvPr/>
          </p:nvSpPr>
          <p:spPr bwMode="auto">
            <a:xfrm>
              <a:off x="3840" y="1536"/>
              <a:ext cx="110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Put thread to sleep</a:t>
              </a:r>
            </a:p>
          </p:txBody>
        </p:sp>
        <p:sp>
          <p:nvSpPr>
            <p:cNvPr id="80913" name="Line 8"/>
            <p:cNvSpPr>
              <a:spLocks noChangeShapeType="1"/>
            </p:cNvSpPr>
            <p:nvPr/>
          </p:nvSpPr>
          <p:spPr bwMode="auto">
            <a:xfrm flipH="1" flipV="1">
              <a:off x="3456" y="1603"/>
              <a:ext cx="384" cy="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3"/>
          <p:cNvGrpSpPr>
            <a:grpSpLocks/>
          </p:cNvGrpSpPr>
          <p:nvPr/>
        </p:nvGrpSpPr>
        <p:grpSpPr bwMode="auto">
          <a:xfrm>
            <a:off x="4114800" y="2895600"/>
            <a:ext cx="2590800" cy="346075"/>
            <a:chOff x="2592" y="1824"/>
            <a:chExt cx="1632" cy="218"/>
          </a:xfrm>
        </p:grpSpPr>
        <p:sp>
          <p:nvSpPr>
            <p:cNvPr id="80910" name="Text Box 11"/>
            <p:cNvSpPr txBox="1">
              <a:spLocks noChangeArrowheads="1"/>
            </p:cNvSpPr>
            <p:nvPr/>
          </p:nvSpPr>
          <p:spPr bwMode="auto">
            <a:xfrm>
              <a:off x="3072" y="1824"/>
              <a:ext cx="115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Add buffer to sum</a:t>
              </a:r>
            </a:p>
          </p:txBody>
        </p:sp>
        <p:sp>
          <p:nvSpPr>
            <p:cNvPr id="80911" name="Line 12"/>
            <p:cNvSpPr>
              <a:spLocks noChangeShapeType="1"/>
            </p:cNvSpPr>
            <p:nvPr/>
          </p:nvSpPr>
          <p:spPr bwMode="auto">
            <a:xfrm flipH="1" flipV="1">
              <a:off x="2592" y="1824"/>
              <a:ext cx="480"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7"/>
          <p:cNvGrpSpPr>
            <a:grpSpLocks/>
          </p:cNvGrpSpPr>
          <p:nvPr/>
        </p:nvGrpSpPr>
        <p:grpSpPr bwMode="auto">
          <a:xfrm>
            <a:off x="5943600" y="3429000"/>
            <a:ext cx="2590800" cy="590550"/>
            <a:chOff x="3744" y="2160"/>
            <a:chExt cx="1632" cy="372"/>
          </a:xfrm>
        </p:grpSpPr>
        <p:sp>
          <p:nvSpPr>
            <p:cNvPr id="80908" name="Text Box 14"/>
            <p:cNvSpPr txBox="1">
              <a:spLocks noChangeArrowheads="1"/>
            </p:cNvSpPr>
            <p:nvPr/>
          </p:nvSpPr>
          <p:spPr bwMode="auto">
            <a:xfrm>
              <a:off x="4320" y="2160"/>
              <a:ext cx="1056"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Tell user thread is finished and sum</a:t>
              </a:r>
            </a:p>
          </p:txBody>
        </p:sp>
        <p:sp>
          <p:nvSpPr>
            <p:cNvPr id="80909" name="Line 16"/>
            <p:cNvSpPr>
              <a:spLocks noChangeShapeType="1"/>
            </p:cNvSpPr>
            <p:nvPr/>
          </p:nvSpPr>
          <p:spPr bwMode="auto">
            <a:xfrm flipH="1">
              <a:off x="3744" y="2304"/>
              <a:ext cx="57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20"/>
          <p:cNvGrpSpPr>
            <a:grpSpLocks/>
          </p:cNvGrpSpPr>
          <p:nvPr/>
        </p:nvGrpSpPr>
        <p:grpSpPr bwMode="auto">
          <a:xfrm>
            <a:off x="4648200" y="6096000"/>
            <a:ext cx="2286000" cy="346075"/>
            <a:chOff x="2928" y="3840"/>
            <a:chExt cx="1440" cy="218"/>
          </a:xfrm>
        </p:grpSpPr>
        <p:sp>
          <p:nvSpPr>
            <p:cNvPr id="80906" name="Text Box 18"/>
            <p:cNvSpPr txBox="1">
              <a:spLocks noChangeArrowheads="1"/>
            </p:cNvSpPr>
            <p:nvPr/>
          </p:nvSpPr>
          <p:spPr bwMode="auto">
            <a:xfrm>
              <a:off x="3408" y="3840"/>
              <a:ext cx="96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buffer</a:t>
              </a:r>
            </a:p>
          </p:txBody>
        </p:sp>
        <p:sp>
          <p:nvSpPr>
            <p:cNvPr id="80907" name="Line 19"/>
            <p:cNvSpPr>
              <a:spLocks noChangeShapeType="1"/>
            </p:cNvSpPr>
            <p:nvPr/>
          </p:nvSpPr>
          <p:spPr bwMode="auto">
            <a:xfrm flipH="1" flipV="1">
              <a:off x="2928" y="3888"/>
              <a:ext cx="480"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20" name="Rectangle 2"/>
          <p:cNvSpPr txBox="1">
            <a:spLocks noChangeArrowheads="1"/>
          </p:cNvSpPr>
          <p:nvPr/>
        </p:nvSpPr>
        <p:spPr bwMode="auto">
          <a:xfrm>
            <a:off x="5943600" y="0"/>
            <a:ext cx="3200400" cy="60960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Synchronized.cs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4" name="Rectangle 3"/>
          <p:cNvSpPr>
            <a:spLocks noGrp="1" noChangeArrowheads="1"/>
          </p:cNvSpPr>
          <p:nvPr>
            <p:ph type="subTitle" idx="1"/>
          </p:nvPr>
        </p:nvSpPr>
        <p:spPr>
          <a:xfrm>
            <a:off x="228600" y="228600"/>
            <a:ext cx="8458200" cy="66294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201  </a:t>
            </a:r>
            <a:r>
              <a:rPr lang="en-US" altLang="en-US" sz="1000">
                <a:solidFill>
                  <a:srgbClr val="008000"/>
                </a:solidFill>
                <a:latin typeface="Courier New" charset="0"/>
                <a:ea typeface="Courier New" charset="0"/>
                <a:cs typeface="Courier New" charset="0"/>
              </a:rPr>
              <a:t>      // Random object used by each thread</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202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Random random =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Random();</a:t>
            </a:r>
          </a:p>
          <a:p>
            <a:pPr algn="l" eaLnBrk="1" hangingPunct="1"/>
            <a:r>
              <a:rPr lang="en-US" altLang="en-US" sz="1000">
                <a:solidFill>
                  <a:srgbClr val="5F5F5F"/>
                </a:solidFill>
                <a:latin typeface="Courier New" charset="0"/>
                <a:ea typeface="Courier New" charset="0"/>
                <a:cs typeface="Courier New" charset="0"/>
              </a:rPr>
              <a:t>203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204  </a:t>
            </a:r>
            <a:r>
              <a:rPr lang="en-US" altLang="en-US" sz="1000">
                <a:solidFill>
                  <a:srgbClr val="008000"/>
                </a:solidFill>
                <a:latin typeface="Courier New" charset="0"/>
                <a:ea typeface="Courier New" charset="0"/>
                <a:cs typeface="Courier New" charset="0"/>
              </a:rPr>
              <a:t>      // create Producer and Consumer objects</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205</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Producer producer = </a:t>
            </a:r>
          </a:p>
          <a:p>
            <a:pPr algn="l" eaLnBrk="1" hangingPunct="1"/>
            <a:r>
              <a:rPr lang="en-US" altLang="en-US" sz="1000">
                <a:solidFill>
                  <a:srgbClr val="5F5F5F"/>
                </a:solidFill>
                <a:latin typeface="Courier New" charset="0"/>
                <a:ea typeface="Courier New" charset="0"/>
                <a:cs typeface="Courier New" charset="0"/>
              </a:rPr>
              <a:t>206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Producer( holdInteger, random );</a:t>
            </a:r>
          </a:p>
          <a:p>
            <a:pPr algn="l" eaLnBrk="1" hangingPunct="1"/>
            <a:r>
              <a:rPr lang="en-US" altLang="en-US" sz="1000">
                <a:solidFill>
                  <a:srgbClr val="5F5F5F"/>
                </a:solidFill>
                <a:latin typeface="Courier New" charset="0"/>
                <a:ea typeface="Courier New" charset="0"/>
                <a:cs typeface="Courier New" charset="0"/>
              </a:rPr>
              <a:t>207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208</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Consumer consumer = </a:t>
            </a:r>
          </a:p>
          <a:p>
            <a:pPr algn="l" eaLnBrk="1" hangingPunct="1"/>
            <a:r>
              <a:rPr lang="en-US" altLang="en-US" sz="1000">
                <a:solidFill>
                  <a:srgbClr val="5F5F5F"/>
                </a:solidFill>
                <a:latin typeface="Courier New" charset="0"/>
                <a:ea typeface="Courier New" charset="0"/>
                <a:cs typeface="Courier New" charset="0"/>
              </a:rPr>
              <a:t>209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Consumer( holdInteger, random );</a:t>
            </a:r>
          </a:p>
          <a:p>
            <a:pPr algn="l" eaLnBrk="1" hangingPunct="1"/>
            <a:r>
              <a:rPr lang="en-US" altLang="en-US" sz="1000">
                <a:solidFill>
                  <a:srgbClr val="5F5F5F"/>
                </a:solidFill>
                <a:latin typeface="Courier New" charset="0"/>
                <a:ea typeface="Courier New" charset="0"/>
                <a:cs typeface="Courier New" charset="0"/>
              </a:rPr>
              <a:t>210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211  </a:t>
            </a:r>
            <a:r>
              <a:rPr lang="en-US" altLang="en-US" sz="1000">
                <a:solidFill>
                  <a:srgbClr val="008000"/>
                </a:solidFill>
                <a:latin typeface="Courier New" charset="0"/>
                <a:ea typeface="Courier New" charset="0"/>
                <a:cs typeface="Courier New" charset="0"/>
              </a:rPr>
              <a:t>      // output column heads and initial buffer state</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212  </a:t>
            </a:r>
            <a:r>
              <a:rPr lang="en-US" altLang="en-US" sz="1000">
                <a:solidFill>
                  <a:srgbClr val="000000"/>
                </a:solidFill>
                <a:latin typeface="Courier New" charset="0"/>
                <a:ea typeface="Courier New" charset="0"/>
                <a:cs typeface="Courier New" charset="0"/>
              </a:rPr>
              <a:t>      Console.WriteLine( </a:t>
            </a:r>
            <a:r>
              <a:rPr lang="en-US" altLang="en-US" sz="1000">
                <a:solidFill>
                  <a:srgbClr val="4DA6FF"/>
                </a:solidFill>
                <a:latin typeface="Courier New" charset="0"/>
                <a:ea typeface="Courier New" charset="0"/>
                <a:cs typeface="Courier New" charset="0"/>
              </a:rPr>
              <a:t>"{0,-35}{1,-9}{2}\n"</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213  </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"Operation"</a:t>
            </a:r>
            <a:r>
              <a:rPr lang="en-US" altLang="en-US" sz="1000">
                <a:solidFill>
                  <a:srgbClr val="000000"/>
                </a:solidFill>
                <a:latin typeface="Courier New" charset="0"/>
                <a:ea typeface="Courier New" charset="0"/>
                <a:cs typeface="Courier New" charset="0"/>
              </a:rPr>
              <a:t>,</a:t>
            </a:r>
            <a:r>
              <a:rPr lang="en-US" altLang="en-US" sz="1000">
                <a:solidFill>
                  <a:srgbClr val="4DA6FF"/>
                </a:solidFill>
                <a:latin typeface="Courier New" charset="0"/>
                <a:ea typeface="Courier New" charset="0"/>
                <a:cs typeface="Courier New" charset="0"/>
              </a:rPr>
              <a:t> "Buffer"</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"Occupied Count"</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214  </a:t>
            </a:r>
            <a:r>
              <a:rPr lang="en-US" altLang="en-US" sz="1000">
                <a:solidFill>
                  <a:srgbClr val="000000"/>
                </a:solidFill>
                <a:latin typeface="Courier New" charset="0"/>
                <a:ea typeface="Courier New" charset="0"/>
                <a:cs typeface="Courier New" charset="0"/>
              </a:rPr>
              <a:t>      holdInteger.DisplayState( </a:t>
            </a:r>
            <a:r>
              <a:rPr lang="en-US" altLang="en-US" sz="1000">
                <a:solidFill>
                  <a:srgbClr val="4DA6FF"/>
                </a:solidFill>
                <a:latin typeface="Courier New" charset="0"/>
                <a:ea typeface="Courier New" charset="0"/>
                <a:cs typeface="Courier New" charset="0"/>
              </a:rPr>
              <a:t>"Initial state"</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215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216  </a:t>
            </a:r>
            <a:r>
              <a:rPr lang="en-US" altLang="en-US" sz="1000">
                <a:solidFill>
                  <a:srgbClr val="008000"/>
                </a:solidFill>
                <a:latin typeface="Courier New" charset="0"/>
                <a:ea typeface="Courier New" charset="0"/>
                <a:cs typeface="Courier New" charset="0"/>
              </a:rPr>
              <a:t>      // create threads for producer and consumer and set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217  </a:t>
            </a:r>
            <a:r>
              <a:rPr lang="en-US" altLang="en-US" sz="1000">
                <a:solidFill>
                  <a:srgbClr val="008000"/>
                </a:solidFill>
                <a:latin typeface="Courier New" charset="0"/>
                <a:ea typeface="Courier New" charset="0"/>
                <a:cs typeface="Courier New" charset="0"/>
              </a:rPr>
              <a:t>      // delegates for each thread</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218</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 producerThread = </a:t>
            </a:r>
          </a:p>
          <a:p>
            <a:pPr algn="l" eaLnBrk="1" hangingPunct="1"/>
            <a:r>
              <a:rPr lang="en-US" altLang="en-US" sz="1000">
                <a:solidFill>
                  <a:srgbClr val="5F5F5F"/>
                </a:solidFill>
                <a:latin typeface="Courier New" charset="0"/>
                <a:ea typeface="Courier New" charset="0"/>
                <a:cs typeface="Courier New" charset="0"/>
              </a:rPr>
              <a:t>219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ThreadStart( producer.Produce ) );</a:t>
            </a:r>
          </a:p>
          <a:p>
            <a:pPr algn="l" eaLnBrk="1" hangingPunct="1"/>
            <a:r>
              <a:rPr lang="en-US" altLang="en-US" sz="1000">
                <a:solidFill>
                  <a:srgbClr val="5F5F5F"/>
                </a:solidFill>
                <a:latin typeface="Courier New" charset="0"/>
                <a:ea typeface="Courier New" charset="0"/>
                <a:cs typeface="Courier New" charset="0"/>
              </a:rPr>
              <a:t>220  </a:t>
            </a:r>
            <a:r>
              <a:rPr lang="en-US" altLang="en-US" sz="1000">
                <a:solidFill>
                  <a:srgbClr val="000000"/>
                </a:solidFill>
                <a:latin typeface="Courier New" charset="0"/>
                <a:ea typeface="Courier New" charset="0"/>
                <a:cs typeface="Courier New" charset="0"/>
              </a:rPr>
              <a:t>      producerThread.Name = </a:t>
            </a:r>
            <a:r>
              <a:rPr lang="en-US" altLang="en-US" sz="1000">
                <a:solidFill>
                  <a:srgbClr val="4DA6FF"/>
                </a:solidFill>
                <a:latin typeface="Courier New" charset="0"/>
                <a:ea typeface="Courier New" charset="0"/>
                <a:cs typeface="Courier New" charset="0"/>
              </a:rPr>
              <a:t>"Producer"</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221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222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 consumerThread = </a:t>
            </a:r>
          </a:p>
          <a:p>
            <a:pPr algn="l" eaLnBrk="1" hangingPunct="1"/>
            <a:r>
              <a:rPr lang="en-US" altLang="en-US" sz="1000">
                <a:solidFill>
                  <a:srgbClr val="5F5F5F"/>
                </a:solidFill>
                <a:latin typeface="Courier New" charset="0"/>
                <a:ea typeface="Courier New" charset="0"/>
                <a:cs typeface="Courier New" charset="0"/>
              </a:rPr>
              <a:t>223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ThreadStart( consumer.Consume ) );</a:t>
            </a:r>
          </a:p>
          <a:p>
            <a:pPr algn="l" eaLnBrk="1" hangingPunct="1"/>
            <a:r>
              <a:rPr lang="en-US" altLang="en-US" sz="1000">
                <a:solidFill>
                  <a:srgbClr val="5F5F5F"/>
                </a:solidFill>
                <a:latin typeface="Courier New" charset="0"/>
                <a:ea typeface="Courier New" charset="0"/>
                <a:cs typeface="Courier New" charset="0"/>
              </a:rPr>
              <a:t>224  </a:t>
            </a:r>
            <a:r>
              <a:rPr lang="en-US" altLang="en-US" sz="1000">
                <a:solidFill>
                  <a:srgbClr val="000000"/>
                </a:solidFill>
                <a:latin typeface="Courier New" charset="0"/>
                <a:ea typeface="Courier New" charset="0"/>
                <a:cs typeface="Courier New" charset="0"/>
              </a:rPr>
              <a:t>      consumerThread.Name = </a:t>
            </a:r>
            <a:r>
              <a:rPr lang="en-US" altLang="en-US" sz="1000">
                <a:solidFill>
                  <a:srgbClr val="4DA6FF"/>
                </a:solidFill>
                <a:latin typeface="Courier New" charset="0"/>
                <a:ea typeface="Courier New" charset="0"/>
                <a:cs typeface="Courier New" charset="0"/>
              </a:rPr>
              <a:t>"Consumer"</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225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226  </a:t>
            </a:r>
            <a:r>
              <a:rPr lang="en-US" altLang="en-US" sz="1000">
                <a:solidFill>
                  <a:srgbClr val="008000"/>
                </a:solidFill>
                <a:latin typeface="Courier New" charset="0"/>
                <a:ea typeface="Courier New" charset="0"/>
                <a:cs typeface="Courier New" charset="0"/>
              </a:rPr>
              <a:t>      // start each thread</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227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producerThread.Start();</a:t>
            </a:r>
          </a:p>
          <a:p>
            <a:pPr algn="l" eaLnBrk="1" hangingPunct="1"/>
            <a:r>
              <a:rPr lang="en-US" altLang="en-US" sz="1000" u="sng">
                <a:solidFill>
                  <a:srgbClr val="5F5F5F"/>
                </a:solidFill>
                <a:latin typeface="Courier New" charset="0"/>
                <a:ea typeface="Courier New" charset="0"/>
                <a:cs typeface="Courier New" charset="0"/>
              </a:rPr>
              <a:t>228</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consumerThread.Start();</a:t>
            </a:r>
          </a:p>
          <a:p>
            <a:pPr algn="l" eaLnBrk="1" hangingPunct="1"/>
            <a:r>
              <a:rPr lang="en-US" altLang="en-US" sz="1000">
                <a:solidFill>
                  <a:srgbClr val="5F5F5F"/>
                </a:solidFill>
                <a:latin typeface="Courier New" charset="0"/>
                <a:ea typeface="Courier New" charset="0"/>
                <a:cs typeface="Courier New" charset="0"/>
              </a:rPr>
              <a:t>229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230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method Main</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231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232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end class SharedCell</a:t>
            </a:r>
          </a:p>
        </p:txBody>
      </p:sp>
      <p:sp>
        <p:nvSpPr>
          <p:cNvPr id="8192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EF97B5B9-6D11-D24C-84E1-47B8C50CD11C}" type="slidenum">
              <a:rPr lang="en-US" altLang="en-US" sz="1200">
                <a:solidFill>
                  <a:srgbClr val="898989"/>
                </a:solidFill>
              </a:rPr>
              <a:pPr>
                <a:spcBef>
                  <a:spcPct val="0"/>
                </a:spcBef>
                <a:buFontTx/>
                <a:buNone/>
              </a:pPr>
              <a:t>72</a:t>
            </a:fld>
            <a:endParaRPr lang="en-US" altLang="en-US" sz="1200">
              <a:solidFill>
                <a:srgbClr val="898989"/>
              </a:solidFill>
            </a:endParaRPr>
          </a:p>
        </p:txBody>
      </p:sp>
      <p:grpSp>
        <p:nvGrpSpPr>
          <p:cNvPr id="2" name="Group 6"/>
          <p:cNvGrpSpPr>
            <a:grpSpLocks/>
          </p:cNvGrpSpPr>
          <p:nvPr/>
        </p:nvGrpSpPr>
        <p:grpSpPr bwMode="auto">
          <a:xfrm>
            <a:off x="3810000" y="381000"/>
            <a:ext cx="3276600" cy="590550"/>
            <a:chOff x="2400" y="240"/>
            <a:chExt cx="2064" cy="372"/>
          </a:xfrm>
        </p:grpSpPr>
        <p:sp>
          <p:nvSpPr>
            <p:cNvPr id="81944" name="Text Box 4"/>
            <p:cNvSpPr txBox="1">
              <a:spLocks noChangeArrowheads="1"/>
            </p:cNvSpPr>
            <p:nvPr/>
          </p:nvSpPr>
          <p:spPr bwMode="auto">
            <a:xfrm>
              <a:off x="3072" y="240"/>
              <a:ext cx="1392"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random number for sleep times</a:t>
              </a:r>
            </a:p>
          </p:txBody>
        </p:sp>
        <p:sp>
          <p:nvSpPr>
            <p:cNvPr id="81945" name="Line 5"/>
            <p:cNvSpPr>
              <a:spLocks noChangeShapeType="1"/>
            </p:cNvSpPr>
            <p:nvPr/>
          </p:nvSpPr>
          <p:spPr bwMode="auto">
            <a:xfrm flipH="1" flipV="1">
              <a:off x="2400" y="336"/>
              <a:ext cx="672"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4724400" y="990600"/>
            <a:ext cx="2667000" cy="346075"/>
            <a:chOff x="2976" y="624"/>
            <a:chExt cx="1680" cy="218"/>
          </a:xfrm>
        </p:grpSpPr>
        <p:sp>
          <p:nvSpPr>
            <p:cNvPr id="81942" name="Text Box 7"/>
            <p:cNvSpPr txBox="1">
              <a:spLocks noChangeArrowheads="1"/>
            </p:cNvSpPr>
            <p:nvPr/>
          </p:nvSpPr>
          <p:spPr bwMode="auto">
            <a:xfrm>
              <a:off x="3312" y="624"/>
              <a:ext cx="134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producer object</a:t>
              </a:r>
            </a:p>
          </p:txBody>
        </p:sp>
        <p:sp>
          <p:nvSpPr>
            <p:cNvPr id="81943" name="Line 8"/>
            <p:cNvSpPr>
              <a:spLocks noChangeShapeType="1"/>
            </p:cNvSpPr>
            <p:nvPr/>
          </p:nvSpPr>
          <p:spPr bwMode="auto">
            <a:xfrm flipH="1">
              <a:off x="2976" y="768"/>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4800600" y="1600200"/>
            <a:ext cx="2667000" cy="346075"/>
            <a:chOff x="3024" y="1008"/>
            <a:chExt cx="1680" cy="218"/>
          </a:xfrm>
        </p:grpSpPr>
        <p:sp>
          <p:nvSpPr>
            <p:cNvPr id="81940" name="Text Box 10"/>
            <p:cNvSpPr txBox="1">
              <a:spLocks noChangeArrowheads="1"/>
            </p:cNvSpPr>
            <p:nvPr/>
          </p:nvSpPr>
          <p:spPr bwMode="auto">
            <a:xfrm>
              <a:off x="3312" y="1008"/>
              <a:ext cx="139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consumer object</a:t>
              </a:r>
            </a:p>
          </p:txBody>
        </p:sp>
        <p:sp>
          <p:nvSpPr>
            <p:cNvPr id="81941" name="Line 11"/>
            <p:cNvSpPr>
              <a:spLocks noChangeShapeType="1"/>
            </p:cNvSpPr>
            <p:nvPr/>
          </p:nvSpPr>
          <p:spPr bwMode="auto">
            <a:xfrm flipH="1">
              <a:off x="3024" y="1152"/>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5715000" y="2971800"/>
            <a:ext cx="2819400" cy="533400"/>
            <a:chOff x="3600" y="1872"/>
            <a:chExt cx="1776" cy="336"/>
          </a:xfrm>
        </p:grpSpPr>
        <p:sp>
          <p:nvSpPr>
            <p:cNvPr id="81938" name="Text Box 13"/>
            <p:cNvSpPr txBox="1">
              <a:spLocks noChangeArrowheads="1"/>
            </p:cNvSpPr>
            <p:nvPr/>
          </p:nvSpPr>
          <p:spPr bwMode="auto">
            <a:xfrm>
              <a:off x="4032" y="1872"/>
              <a:ext cx="134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producer thread</a:t>
              </a:r>
            </a:p>
          </p:txBody>
        </p:sp>
        <p:sp>
          <p:nvSpPr>
            <p:cNvPr id="81939" name="Line 14"/>
            <p:cNvSpPr>
              <a:spLocks noChangeShapeType="1"/>
            </p:cNvSpPr>
            <p:nvPr/>
          </p:nvSpPr>
          <p:spPr bwMode="auto">
            <a:xfrm flipH="1">
              <a:off x="3600" y="2064"/>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8"/>
          <p:cNvGrpSpPr>
            <a:grpSpLocks/>
          </p:cNvGrpSpPr>
          <p:nvPr/>
        </p:nvGrpSpPr>
        <p:grpSpPr bwMode="auto">
          <a:xfrm>
            <a:off x="5105400" y="4572000"/>
            <a:ext cx="3581400" cy="650875"/>
            <a:chOff x="2688" y="2880"/>
            <a:chExt cx="2256" cy="410"/>
          </a:xfrm>
        </p:grpSpPr>
        <p:sp>
          <p:nvSpPr>
            <p:cNvPr id="81936" name="Text Box 16"/>
            <p:cNvSpPr txBox="1">
              <a:spLocks noChangeArrowheads="1"/>
            </p:cNvSpPr>
            <p:nvPr/>
          </p:nvSpPr>
          <p:spPr bwMode="auto">
            <a:xfrm>
              <a:off x="3504" y="3072"/>
              <a:ext cx="144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consumer thread</a:t>
              </a:r>
            </a:p>
          </p:txBody>
        </p:sp>
        <p:sp>
          <p:nvSpPr>
            <p:cNvPr id="81937" name="Line 17"/>
            <p:cNvSpPr>
              <a:spLocks noChangeShapeType="1"/>
            </p:cNvSpPr>
            <p:nvPr/>
          </p:nvSpPr>
          <p:spPr bwMode="auto">
            <a:xfrm flipH="1" flipV="1">
              <a:off x="2688" y="2880"/>
              <a:ext cx="81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1"/>
          <p:cNvGrpSpPr>
            <a:grpSpLocks/>
          </p:cNvGrpSpPr>
          <p:nvPr/>
        </p:nvGrpSpPr>
        <p:grpSpPr bwMode="auto">
          <a:xfrm>
            <a:off x="3124200" y="5105400"/>
            <a:ext cx="3124200" cy="346075"/>
            <a:chOff x="2064" y="3216"/>
            <a:chExt cx="1968" cy="218"/>
          </a:xfrm>
        </p:grpSpPr>
        <p:sp>
          <p:nvSpPr>
            <p:cNvPr id="81934" name="Text Box 19"/>
            <p:cNvSpPr txBox="1">
              <a:spLocks noChangeArrowheads="1"/>
            </p:cNvSpPr>
            <p:nvPr/>
          </p:nvSpPr>
          <p:spPr bwMode="auto">
            <a:xfrm>
              <a:off x="2736" y="3216"/>
              <a:ext cx="1296"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Start producer thread</a:t>
              </a:r>
            </a:p>
          </p:txBody>
        </p:sp>
        <p:sp>
          <p:nvSpPr>
            <p:cNvPr id="81935" name="Line 20"/>
            <p:cNvSpPr>
              <a:spLocks noChangeShapeType="1"/>
            </p:cNvSpPr>
            <p:nvPr/>
          </p:nvSpPr>
          <p:spPr bwMode="auto">
            <a:xfrm flipH="1">
              <a:off x="2064" y="3264"/>
              <a:ext cx="672"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 name="Group 25"/>
          <p:cNvGrpSpPr>
            <a:grpSpLocks/>
          </p:cNvGrpSpPr>
          <p:nvPr/>
        </p:nvGrpSpPr>
        <p:grpSpPr bwMode="auto">
          <a:xfrm>
            <a:off x="3200400" y="5638800"/>
            <a:ext cx="2971800" cy="498475"/>
            <a:chOff x="2112" y="3360"/>
            <a:chExt cx="1872" cy="314"/>
          </a:xfrm>
        </p:grpSpPr>
        <p:sp>
          <p:nvSpPr>
            <p:cNvPr id="81932" name="Text Box 22"/>
            <p:cNvSpPr txBox="1">
              <a:spLocks noChangeArrowheads="1"/>
            </p:cNvSpPr>
            <p:nvPr/>
          </p:nvSpPr>
          <p:spPr bwMode="auto">
            <a:xfrm>
              <a:off x="2640" y="3456"/>
              <a:ext cx="134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Start consumer thread</a:t>
              </a:r>
            </a:p>
          </p:txBody>
        </p:sp>
        <p:sp>
          <p:nvSpPr>
            <p:cNvPr id="81933" name="Line 24"/>
            <p:cNvSpPr>
              <a:spLocks noChangeShapeType="1"/>
            </p:cNvSpPr>
            <p:nvPr/>
          </p:nvSpPr>
          <p:spPr bwMode="auto">
            <a:xfrm flipH="1" flipV="1">
              <a:off x="2112" y="3360"/>
              <a:ext cx="52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26" name="Rectangle 2"/>
          <p:cNvSpPr txBox="1">
            <a:spLocks noChangeArrowheads="1"/>
          </p:cNvSpPr>
          <p:nvPr/>
        </p:nvSpPr>
        <p:spPr bwMode="auto">
          <a:xfrm>
            <a:off x="5943600" y="0"/>
            <a:ext cx="3200400" cy="60960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Synchronized.cs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ctrTitle"/>
          </p:nvPr>
        </p:nvSpPr>
        <p:spPr>
          <a:xfrm>
            <a:off x="6172200" y="457200"/>
            <a:ext cx="2743200" cy="533400"/>
          </a:xfrm>
        </p:spPr>
        <p:txBody>
          <a:bodyPr/>
          <a:lstStyle/>
          <a:p>
            <a:pPr eaLnBrk="1" hangingPunct="1"/>
            <a:r>
              <a:rPr lang="en-US" altLang="en-US" sz="2400">
                <a:latin typeface="Courier New" charset="0"/>
                <a:ea typeface="Courier New" charset="0"/>
                <a:cs typeface="Courier New" charset="0"/>
              </a:rPr>
              <a:t>Program Output</a:t>
            </a:r>
          </a:p>
        </p:txBody>
      </p:sp>
      <p:sp>
        <p:nvSpPr>
          <p:cNvPr id="31748" name="Rectangle 8"/>
          <p:cNvSpPr>
            <a:spLocks noGrp="1" noChangeArrowheads="1"/>
          </p:cNvSpPr>
          <p:nvPr>
            <p:ph type="subTitle" idx="1"/>
          </p:nvPr>
        </p:nvSpPr>
        <p:spPr>
          <a:xfrm>
            <a:off x="304800" y="228600"/>
            <a:ext cx="5638800" cy="6248400"/>
          </a:xfrm>
          <a:solidFill>
            <a:srgbClr val="CCCCFF"/>
          </a:solidFill>
        </p:spPr>
        <p:txBody>
          <a:bodyPr>
            <a:normAutofit/>
          </a:bodyPr>
          <a:lstStyle/>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Operation                          Buffer   Occupied Count</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Initial state                      -1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writes 1                  1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reads 1                   1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tries to read.</a:t>
            </a:r>
          </a:p>
          <a:p>
            <a:pPr algn="l" eaLnBrk="1" hangingPunct="1"/>
            <a:r>
              <a:rPr lang="en-US" altLang="en-US" sz="1000">
                <a:solidFill>
                  <a:srgbClr val="000000"/>
                </a:solidFill>
                <a:latin typeface="Courier New" charset="0"/>
                <a:ea typeface="Courier New" charset="0"/>
                <a:cs typeface="Courier New" charset="0"/>
              </a:rPr>
              <a:t>Buffer empty. Consumer waits.      1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writes 2                  2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reads 2                   2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writes 3                  3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tries to write.</a:t>
            </a:r>
          </a:p>
          <a:p>
            <a:pPr algn="l" eaLnBrk="1" hangingPunct="1"/>
            <a:r>
              <a:rPr lang="en-US" altLang="en-US" sz="1000">
                <a:solidFill>
                  <a:srgbClr val="000000"/>
                </a:solidFill>
                <a:latin typeface="Courier New" charset="0"/>
                <a:ea typeface="Courier New" charset="0"/>
                <a:cs typeface="Courier New" charset="0"/>
              </a:rPr>
              <a:t>Buffer full. Producer waits.       3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reads 3                   3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writes 4                  4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done producing.</a:t>
            </a:r>
          </a:p>
          <a:p>
            <a:pPr algn="l" eaLnBrk="1" hangingPunct="1"/>
            <a:r>
              <a:rPr lang="en-US" altLang="en-US" sz="1000">
                <a:solidFill>
                  <a:srgbClr val="000000"/>
                </a:solidFill>
                <a:latin typeface="Courier New" charset="0"/>
                <a:ea typeface="Courier New" charset="0"/>
                <a:cs typeface="Courier New" charset="0"/>
              </a:rPr>
              <a:t>Terminating Producer.</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reads 4                   4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 values totaling: 10.</a:t>
            </a:r>
          </a:p>
          <a:p>
            <a:pPr algn="l" eaLnBrk="1" hangingPunct="1"/>
            <a:r>
              <a:rPr lang="en-US" altLang="en-US" sz="1000">
                <a:solidFill>
                  <a:srgbClr val="000000"/>
                </a:solidFill>
                <a:latin typeface="Courier New" charset="0"/>
                <a:ea typeface="Courier New" charset="0"/>
                <a:cs typeface="Courier New" charset="0"/>
              </a:rPr>
              <a:t>Terminating Consumer. </a:t>
            </a:r>
          </a:p>
        </p:txBody>
      </p:sp>
      <p:sp>
        <p:nvSpPr>
          <p:cNvPr id="8294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C8DC39E0-1028-1449-8C5C-225C23BC80D2}" type="slidenum">
              <a:rPr lang="en-US" altLang="en-US" sz="1200">
                <a:solidFill>
                  <a:srgbClr val="898989"/>
                </a:solidFill>
              </a:rPr>
              <a:pPr>
                <a:spcBef>
                  <a:spcPct val="0"/>
                </a:spcBef>
                <a:buFontTx/>
                <a:buNone/>
              </a:pPr>
              <a:t>73</a:t>
            </a:fld>
            <a:endParaRPr lang="en-US" altLang="en-US" sz="1200">
              <a:solidFill>
                <a:srgbClr val="898989"/>
              </a:solidFill>
            </a:endParaRPr>
          </a:p>
        </p:txBody>
      </p:sp>
      <p:sp>
        <p:nvSpPr>
          <p:cNvPr id="5" name="Rectangle 2"/>
          <p:cNvSpPr txBox="1">
            <a:spLocks noChangeArrowheads="1"/>
          </p:cNvSpPr>
          <p:nvPr/>
        </p:nvSpPr>
        <p:spPr bwMode="auto">
          <a:xfrm>
            <a:off x="5943600" y="0"/>
            <a:ext cx="3200400" cy="609600"/>
          </a:xfrm>
          <a:prstGeom prst="rect">
            <a:avLst/>
          </a:prstGeom>
          <a:noFill/>
          <a:ln w="9525">
            <a:noFill/>
            <a:miter lim="800000"/>
            <a:headEnd/>
            <a:tailEnd/>
          </a:ln>
        </p:spPr>
        <p:txBody>
          <a:bodyPr anchor="ctr"/>
          <a:lstStyle/>
          <a:p>
            <a:pPr algn="ctr" eaLnBrk="1" hangingPunct="1">
              <a:defRPr/>
            </a:pPr>
            <a:r>
              <a:rPr lang="en-US" sz="2400" kern="0" dirty="0" err="1">
                <a:solidFill>
                  <a:srgbClr val="FF0000"/>
                </a:solidFill>
                <a:latin typeface="Courier New" pitchFamily="49" charset="0"/>
                <a:ea typeface="+mj-ea"/>
                <a:cs typeface="+mj-cs"/>
              </a:rPr>
              <a:t>Synchronized.cs</a:t>
            </a:r>
            <a:endParaRPr lang="en-US" sz="2400" kern="0" dirty="0">
              <a:solidFill>
                <a:srgbClr val="FF0000"/>
              </a:solidFill>
              <a:latin typeface="Courier New" pitchFamily="49" charset="0"/>
              <a:ea typeface="+mj-ea"/>
              <a:cs typeface="+mj-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2" name="Rectangle 5"/>
          <p:cNvSpPr>
            <a:spLocks noGrp="1" noChangeArrowheads="1"/>
          </p:cNvSpPr>
          <p:nvPr>
            <p:ph type="subTitle" idx="1"/>
          </p:nvPr>
        </p:nvSpPr>
        <p:spPr>
          <a:xfrm>
            <a:off x="381000" y="228600"/>
            <a:ext cx="5562600" cy="6248400"/>
          </a:xfrm>
          <a:solidFill>
            <a:srgbClr val="CCCCFF"/>
          </a:solidFill>
        </p:spPr>
        <p:txBody>
          <a:bodyPr>
            <a:normAutofit/>
          </a:bodyPr>
          <a:lstStyle/>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Operation                          Buffer   Occupied Count</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Initial state                      -1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tries to read.</a:t>
            </a:r>
          </a:p>
          <a:p>
            <a:pPr algn="l" eaLnBrk="1" hangingPunct="1"/>
            <a:r>
              <a:rPr lang="en-US" altLang="en-US" sz="1000">
                <a:solidFill>
                  <a:srgbClr val="000000"/>
                </a:solidFill>
                <a:latin typeface="Courier New" charset="0"/>
                <a:ea typeface="Courier New" charset="0"/>
                <a:cs typeface="Courier New" charset="0"/>
              </a:rPr>
              <a:t>Buffer empty. Consumer waits.      -1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writes 1                  1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reads 1                   1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writes 2                  2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reads 2                   2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writes 3                  3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tries to write.</a:t>
            </a:r>
          </a:p>
          <a:p>
            <a:pPr algn="l" eaLnBrk="1" hangingPunct="1"/>
            <a:r>
              <a:rPr lang="en-US" altLang="en-US" sz="1000">
                <a:solidFill>
                  <a:srgbClr val="000000"/>
                </a:solidFill>
                <a:latin typeface="Courier New" charset="0"/>
                <a:ea typeface="Courier New" charset="0"/>
                <a:cs typeface="Courier New" charset="0"/>
              </a:rPr>
              <a:t>Buffer full. Producer waits.       3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reads 3                   3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writes 4                  4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done producing.</a:t>
            </a:r>
          </a:p>
          <a:p>
            <a:pPr algn="l" eaLnBrk="1" hangingPunct="1"/>
            <a:r>
              <a:rPr lang="en-US" altLang="en-US" sz="1000">
                <a:solidFill>
                  <a:srgbClr val="000000"/>
                </a:solidFill>
                <a:latin typeface="Courier New" charset="0"/>
                <a:ea typeface="Courier New" charset="0"/>
                <a:cs typeface="Courier New" charset="0"/>
              </a:rPr>
              <a:t>Terminating Producer.</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reads 4                   4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 values totaling: 10.</a:t>
            </a:r>
          </a:p>
          <a:p>
            <a:pPr algn="l" eaLnBrk="1" hangingPunct="1"/>
            <a:r>
              <a:rPr lang="en-US" altLang="en-US" sz="1000">
                <a:solidFill>
                  <a:srgbClr val="000000"/>
                </a:solidFill>
                <a:latin typeface="Courier New" charset="0"/>
                <a:ea typeface="Courier New" charset="0"/>
                <a:cs typeface="Courier New" charset="0"/>
              </a:rPr>
              <a:t>Terminating Consumer. </a:t>
            </a:r>
          </a:p>
        </p:txBody>
      </p:sp>
      <p:sp>
        <p:nvSpPr>
          <p:cNvPr id="8397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6DC47B54-DB99-B948-AFEF-8308F68F4DFC}" type="slidenum">
              <a:rPr lang="en-US" altLang="en-US" sz="1200">
                <a:solidFill>
                  <a:srgbClr val="898989"/>
                </a:solidFill>
              </a:rPr>
              <a:pPr>
                <a:spcBef>
                  <a:spcPct val="0"/>
                </a:spcBef>
                <a:buFontTx/>
                <a:buNone/>
              </a:pPr>
              <a:t>74</a:t>
            </a:fld>
            <a:endParaRPr lang="en-US" altLang="en-US" sz="1200">
              <a:solidFill>
                <a:srgbClr val="898989"/>
              </a:solidFill>
            </a:endParaRPr>
          </a:p>
        </p:txBody>
      </p:sp>
      <p:sp>
        <p:nvSpPr>
          <p:cNvPr id="5" name="Rectangle 2"/>
          <p:cNvSpPr txBox="1">
            <a:spLocks noChangeArrowheads="1"/>
          </p:cNvSpPr>
          <p:nvPr/>
        </p:nvSpPr>
        <p:spPr bwMode="auto">
          <a:xfrm>
            <a:off x="5943600" y="0"/>
            <a:ext cx="3200400" cy="60960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Synchronized.cs</a:t>
            </a:r>
            <a:endParaRPr lang="en-US" sz="2400" kern="0" dirty="0">
              <a:solidFill>
                <a:srgbClr val="FF0000"/>
              </a:solidFill>
              <a:latin typeface="Courier New" pitchFamily="49" charset="0"/>
              <a:ea typeface="+mj-ea"/>
              <a:cs typeface="+mj-cs"/>
            </a:endParaRPr>
          </a:p>
        </p:txBody>
      </p:sp>
      <p:sp>
        <p:nvSpPr>
          <p:cNvPr id="6" name="Rectangle 2"/>
          <p:cNvSpPr txBox="1">
            <a:spLocks noChangeArrowheads="1"/>
          </p:cNvSpPr>
          <p:nvPr/>
        </p:nvSpPr>
        <p:spPr bwMode="auto">
          <a:xfrm>
            <a:off x="6172200" y="457200"/>
            <a:ext cx="2743200" cy="53340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Courier New" pitchFamily="49" charset="0"/>
              </a:rPr>
              <a:t>Program Output</a:t>
            </a:r>
            <a:endParaRPr lang="en-US" sz="2400" kern="0" dirty="0">
              <a:solidFill>
                <a:srgbClr val="FF0000"/>
              </a:solidFill>
              <a:latin typeface="Courier New" pitchFamily="49" charset="0"/>
              <a:ea typeface="+mj-ea"/>
              <a:cs typeface="Courier New" pitchFamily="49"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6" name="Rectangle 3"/>
          <p:cNvSpPr>
            <a:spLocks noGrp="1" noChangeArrowheads="1"/>
          </p:cNvSpPr>
          <p:nvPr>
            <p:ph type="subTitle" idx="1"/>
          </p:nvPr>
        </p:nvSpPr>
        <p:spPr>
          <a:xfrm>
            <a:off x="304800" y="228600"/>
            <a:ext cx="5486400" cy="5410200"/>
          </a:xfrm>
          <a:solidFill>
            <a:srgbClr val="CCCCFF"/>
          </a:solidFill>
        </p:spPr>
        <p:txBody>
          <a:bodyPr>
            <a:normAutofit/>
          </a:bodyPr>
          <a:lstStyle/>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Operation                          Buffer   Occupied Count</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Initial state                      -1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writes 1                  1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reads 1                   1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writes 2                  2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reads 2                   2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writes 3                  3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reads 3                   3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writes 4                  4        1</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Producer done producing.</a:t>
            </a:r>
          </a:p>
          <a:p>
            <a:pPr algn="l" eaLnBrk="1" hangingPunct="1"/>
            <a:r>
              <a:rPr lang="en-US" altLang="en-US" sz="1000">
                <a:solidFill>
                  <a:srgbClr val="000000"/>
                </a:solidFill>
                <a:latin typeface="Courier New" charset="0"/>
                <a:ea typeface="Courier New" charset="0"/>
                <a:cs typeface="Courier New" charset="0"/>
              </a:rPr>
              <a:t>Terminating Producer.</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reads 4                   4        0</a:t>
            </a:r>
          </a:p>
          <a:p>
            <a:pPr algn="l" eaLnBrk="1" hangingPunct="1"/>
            <a:r>
              <a:rPr lang="en-US" altLang="en-US" sz="1000">
                <a:solidFill>
                  <a:srgbClr val="898989"/>
                </a:solidFill>
                <a:latin typeface="Courier New" charset="0"/>
                <a:ea typeface="Courier New" charset="0"/>
                <a:cs typeface="Courier New" charset="0"/>
              </a:rPr>
              <a:t>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000000"/>
                </a:solidFill>
                <a:latin typeface="Courier New" charset="0"/>
                <a:ea typeface="Courier New" charset="0"/>
                <a:cs typeface="Courier New" charset="0"/>
              </a:rPr>
              <a:t>Consumer read values totaling: 10.</a:t>
            </a:r>
          </a:p>
          <a:p>
            <a:pPr algn="l" eaLnBrk="1" hangingPunct="1"/>
            <a:r>
              <a:rPr lang="en-US" altLang="en-US" sz="1000">
                <a:solidFill>
                  <a:srgbClr val="000000"/>
                </a:solidFill>
                <a:latin typeface="Courier New" charset="0"/>
                <a:ea typeface="Courier New" charset="0"/>
                <a:cs typeface="Courier New" charset="0"/>
              </a:rPr>
              <a:t>Terminating Consumer. </a:t>
            </a:r>
          </a:p>
        </p:txBody>
      </p:sp>
      <p:sp>
        <p:nvSpPr>
          <p:cNvPr id="8499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0D59B5CA-3CA3-8F4C-9BAE-09923D12D65B}" type="slidenum">
              <a:rPr lang="en-US" altLang="en-US" sz="1200">
                <a:solidFill>
                  <a:srgbClr val="898989"/>
                </a:solidFill>
              </a:rPr>
              <a:pPr>
                <a:spcBef>
                  <a:spcPct val="0"/>
                </a:spcBef>
                <a:buFontTx/>
                <a:buNone/>
              </a:pPr>
              <a:t>75</a:t>
            </a:fld>
            <a:endParaRPr lang="en-US" altLang="en-US" sz="1200">
              <a:solidFill>
                <a:srgbClr val="898989"/>
              </a:solidFill>
            </a:endParaRPr>
          </a:p>
        </p:txBody>
      </p:sp>
      <p:sp>
        <p:nvSpPr>
          <p:cNvPr id="5" name="Rectangle 2"/>
          <p:cNvSpPr txBox="1">
            <a:spLocks noChangeArrowheads="1"/>
          </p:cNvSpPr>
          <p:nvPr/>
        </p:nvSpPr>
        <p:spPr bwMode="auto">
          <a:xfrm>
            <a:off x="5943600" y="0"/>
            <a:ext cx="3200400" cy="60960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Synchronized.cs</a:t>
            </a:r>
            <a:endParaRPr lang="en-US" sz="2400" kern="0" dirty="0">
              <a:solidFill>
                <a:srgbClr val="FF0000"/>
              </a:solidFill>
              <a:latin typeface="Courier New" pitchFamily="49" charset="0"/>
              <a:ea typeface="+mj-ea"/>
              <a:cs typeface="+mj-cs"/>
            </a:endParaRPr>
          </a:p>
        </p:txBody>
      </p:sp>
      <p:sp>
        <p:nvSpPr>
          <p:cNvPr id="6" name="Rectangle 2"/>
          <p:cNvSpPr txBox="1">
            <a:spLocks noChangeArrowheads="1"/>
          </p:cNvSpPr>
          <p:nvPr/>
        </p:nvSpPr>
        <p:spPr bwMode="auto">
          <a:xfrm>
            <a:off x="6172200" y="457200"/>
            <a:ext cx="2743200" cy="53340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Courier New" pitchFamily="49" charset="0"/>
              </a:rPr>
              <a:t>Program Output</a:t>
            </a:r>
            <a:endParaRPr lang="en-US" sz="2400" kern="0" dirty="0">
              <a:solidFill>
                <a:srgbClr val="FF0000"/>
              </a:solidFill>
              <a:latin typeface="Courier New" pitchFamily="49" charset="0"/>
              <a:ea typeface="+mj-ea"/>
              <a:cs typeface="Courier New" pitchFamily="49"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0" y="274638"/>
            <a:ext cx="8686800" cy="1143000"/>
          </a:xfrm>
        </p:spPr>
        <p:txBody>
          <a:bodyPr>
            <a:normAutofit/>
          </a:bodyPr>
          <a:lstStyle/>
          <a:p>
            <a:pPr eaLnBrk="1" hangingPunct="1"/>
            <a:r>
              <a:rPr lang="en-US" altLang="en-US" sz="4000">
                <a:latin typeface="Times New Roman" charset="0"/>
                <a:cs typeface="Times New Roman" charset="0"/>
              </a:rPr>
              <a:t>Quan hệ sản xuất/ tiêu thụ: bộ đệm vòng</a:t>
            </a:r>
          </a:p>
        </p:txBody>
      </p:sp>
      <p:sp>
        <p:nvSpPr>
          <p:cNvPr id="86019" name="Rectangle 3"/>
          <p:cNvSpPr>
            <a:spLocks noGrp="1" noChangeArrowheads="1"/>
          </p:cNvSpPr>
          <p:nvPr>
            <p:ph idx="1"/>
          </p:nvPr>
        </p:nvSpPr>
        <p:spPr>
          <a:xfrm>
            <a:off x="152400" y="1341438"/>
            <a:ext cx="8229600" cy="4525962"/>
          </a:xfrm>
        </p:spPr>
        <p:txBody>
          <a:bodyPr/>
          <a:lstStyle/>
          <a:p>
            <a:pPr eaLnBrk="1" hangingPunct="1"/>
            <a:r>
              <a:rPr lang="en-US" altLang="en-US" sz="2800">
                <a:latin typeface="Times New Roman" charset="0"/>
                <a:cs typeface="Times New Roman" charset="0"/>
              </a:rPr>
              <a:t>Hai tiến trình đã được đồng bộ hóa và chia sẻ tài nguyên có thể gây chậm trễ</a:t>
            </a:r>
          </a:p>
          <a:p>
            <a:pPr eaLnBrk="1" hangingPunct="1"/>
            <a:r>
              <a:rPr lang="en-US" altLang="en-US" sz="2800">
                <a:latin typeface="Times New Roman" charset="0"/>
                <a:cs typeface="Times New Roman" charset="0"/>
              </a:rPr>
              <a:t>Bộ đệm vòng:</a:t>
            </a:r>
          </a:p>
          <a:p>
            <a:pPr lvl="1" eaLnBrk="1" hangingPunct="1"/>
            <a:r>
              <a:rPr lang="en-US" altLang="en-US" sz="2400">
                <a:latin typeface="Times New Roman" charset="0"/>
                <a:cs typeface="Times New Roman" charset="0"/>
              </a:rPr>
              <a:t>Các bộ đệm thêm vào để được ghi và đọc</a:t>
            </a:r>
          </a:p>
          <a:p>
            <a:pPr lvl="1" eaLnBrk="1" hangingPunct="1"/>
            <a:r>
              <a:rPr lang="en-US" altLang="en-US" sz="2400">
                <a:latin typeface="Times New Roman" charset="0"/>
                <a:cs typeface="Times New Roman" charset="0"/>
              </a:rPr>
              <a:t>Có thể được thực hiện với một mảng</a:t>
            </a:r>
          </a:p>
          <a:p>
            <a:pPr lvl="2" eaLnBrk="1" hangingPunct="1"/>
            <a:r>
              <a:rPr lang="en-US" altLang="en-US" sz="2000">
                <a:latin typeface="Times New Roman" charset="0"/>
                <a:cs typeface="Times New Roman" charset="0"/>
              </a:rPr>
              <a:t>Sản xuất và tiêu thụ bắt đầu(start) lúc ban đầu</a:t>
            </a:r>
          </a:p>
          <a:p>
            <a:pPr lvl="2" eaLnBrk="1" hangingPunct="1"/>
            <a:r>
              <a:rPr lang="en-US" altLang="en-US" sz="2000">
                <a:latin typeface="Times New Roman" charset="0"/>
                <a:cs typeface="Times New Roman" charset="0"/>
              </a:rPr>
              <a:t>Khi đến cuối mảng, tiến trình trở lại điểm bắt đầu</a:t>
            </a:r>
          </a:p>
          <a:p>
            <a:pPr lvl="2" eaLnBrk="1" hangingPunct="1"/>
            <a:r>
              <a:rPr lang="en-US" altLang="en-US" sz="2000">
                <a:latin typeface="Times New Roman" charset="0"/>
                <a:cs typeface="Times New Roman" charset="0"/>
              </a:rPr>
              <a:t>Khi một tiến trình hiện thời nhanh hơn các tiến trình khác, nó sử dụng thêm các bộ đệm để tiếp tục thực thi</a:t>
            </a:r>
          </a:p>
        </p:txBody>
      </p:sp>
      <p:sp>
        <p:nvSpPr>
          <p:cNvPr id="860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73712E04-67E0-0644-AFC4-613D1ABE7B37}" type="slidenum">
              <a:rPr lang="en-US" altLang="en-US" sz="1200">
                <a:solidFill>
                  <a:srgbClr val="898989"/>
                </a:solidFill>
              </a:rPr>
              <a:pPr>
                <a:spcBef>
                  <a:spcPct val="0"/>
                </a:spcBef>
                <a:buFontTx/>
                <a:buNone/>
              </a:pPr>
              <a:t>76</a:t>
            </a:fld>
            <a:endParaRPr lang="en-US" altLang="en-US" sz="1200">
              <a:solidFill>
                <a:srgbClr val="898989"/>
              </a:solidFill>
            </a:endParaRPr>
          </a:p>
        </p:txBody>
      </p:sp>
      <p:pic>
        <p:nvPicPr>
          <p:cNvPr id="860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752600"/>
            <a:ext cx="2438400"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ctrTitle"/>
          </p:nvPr>
        </p:nvSpPr>
        <p:spPr>
          <a:xfrm>
            <a:off x="5791200" y="0"/>
            <a:ext cx="3352800" cy="552450"/>
          </a:xfrm>
        </p:spPr>
        <p:txBody>
          <a:bodyPr/>
          <a:lstStyle/>
          <a:p>
            <a:pPr eaLnBrk="1" hangingPunct="1"/>
            <a:r>
              <a:rPr lang="en-US" altLang="en-US" sz="2400">
                <a:latin typeface="Courier New" charset="0"/>
                <a:cs typeface="Times New Roman" charset="0"/>
              </a:rPr>
              <a:t>CircularBuffer.cs</a:t>
            </a:r>
          </a:p>
        </p:txBody>
      </p:sp>
      <p:sp>
        <p:nvSpPr>
          <p:cNvPr id="35844" name="Rectangle 3"/>
          <p:cNvSpPr>
            <a:spLocks noGrp="1" noChangeArrowheads="1"/>
          </p:cNvSpPr>
          <p:nvPr>
            <p:ph type="subTitle" idx="1"/>
          </p:nvPr>
        </p:nvSpPr>
        <p:spPr>
          <a:xfrm>
            <a:off x="304800" y="0"/>
            <a:ext cx="7467600" cy="64008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1    </a:t>
            </a:r>
            <a:r>
              <a:rPr lang="en-US" altLang="en-US" sz="1000">
                <a:solidFill>
                  <a:srgbClr val="008000"/>
                </a:solidFill>
                <a:latin typeface="Courier New" charset="0"/>
                <a:ea typeface="Courier New" charset="0"/>
                <a:cs typeface="Courier New" charset="0"/>
              </a:rPr>
              <a:t>// Fig. 14.6: CircularBuffer.cs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    </a:t>
            </a:r>
            <a:r>
              <a:rPr lang="en-US" altLang="en-US" sz="1000">
                <a:solidFill>
                  <a:srgbClr val="008000"/>
                </a:solidFill>
                <a:latin typeface="Courier New" charset="0"/>
                <a:ea typeface="Courier New" charset="0"/>
                <a:cs typeface="Courier New" charset="0"/>
              </a:rPr>
              <a:t>// Implementing the producer/consumer relationship with a</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3    </a:t>
            </a:r>
            <a:r>
              <a:rPr lang="en-US" altLang="en-US" sz="1000">
                <a:solidFill>
                  <a:srgbClr val="008000"/>
                </a:solidFill>
                <a:latin typeface="Courier New" charset="0"/>
                <a:ea typeface="Courier New" charset="0"/>
                <a:cs typeface="Courier New" charset="0"/>
              </a:rPr>
              <a:t>// circular buffer.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4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5    </a:t>
            </a:r>
            <a:r>
              <a:rPr lang="en-US" altLang="en-US" sz="1000">
                <a:solidFill>
                  <a:srgbClr val="275AFF"/>
                </a:solidFill>
                <a:latin typeface="Courier New" charset="0"/>
                <a:ea typeface="Courier New" charset="0"/>
                <a:cs typeface="Courier New" charset="0"/>
              </a:rPr>
              <a:t>using</a:t>
            </a:r>
            <a:r>
              <a:rPr lang="en-US" altLang="en-US" sz="1000">
                <a:solidFill>
                  <a:srgbClr val="000000"/>
                </a:solidFill>
                <a:latin typeface="Courier New" charset="0"/>
                <a:ea typeface="Courier New" charset="0"/>
                <a:cs typeface="Courier New" charset="0"/>
              </a:rPr>
              <a:t> System;</a:t>
            </a:r>
          </a:p>
          <a:p>
            <a:pPr algn="l" eaLnBrk="1" hangingPunct="1"/>
            <a:r>
              <a:rPr lang="en-US" altLang="en-US" sz="1000">
                <a:solidFill>
                  <a:srgbClr val="5F5F5F"/>
                </a:solidFill>
                <a:latin typeface="Courier New" charset="0"/>
                <a:ea typeface="Courier New" charset="0"/>
                <a:cs typeface="Courier New" charset="0"/>
              </a:rPr>
              <a:t>6    </a:t>
            </a:r>
            <a:r>
              <a:rPr lang="en-US" altLang="en-US" sz="1000">
                <a:solidFill>
                  <a:srgbClr val="275AFF"/>
                </a:solidFill>
                <a:latin typeface="Courier New" charset="0"/>
                <a:ea typeface="Courier New" charset="0"/>
                <a:cs typeface="Courier New" charset="0"/>
              </a:rPr>
              <a:t>using</a:t>
            </a:r>
            <a:r>
              <a:rPr lang="en-US" altLang="en-US" sz="1000">
                <a:solidFill>
                  <a:srgbClr val="000000"/>
                </a:solidFill>
                <a:latin typeface="Courier New" charset="0"/>
                <a:ea typeface="Courier New" charset="0"/>
                <a:cs typeface="Courier New" charset="0"/>
              </a:rPr>
              <a:t> System.Drawing;</a:t>
            </a:r>
          </a:p>
          <a:p>
            <a:pPr algn="l" eaLnBrk="1" hangingPunct="1"/>
            <a:r>
              <a:rPr lang="en-US" altLang="en-US" sz="1000">
                <a:solidFill>
                  <a:srgbClr val="5F5F5F"/>
                </a:solidFill>
                <a:latin typeface="Courier New" charset="0"/>
                <a:ea typeface="Courier New" charset="0"/>
                <a:cs typeface="Courier New" charset="0"/>
              </a:rPr>
              <a:t>7    </a:t>
            </a:r>
            <a:r>
              <a:rPr lang="en-US" altLang="en-US" sz="1000">
                <a:solidFill>
                  <a:srgbClr val="275AFF"/>
                </a:solidFill>
                <a:latin typeface="Courier New" charset="0"/>
                <a:ea typeface="Courier New" charset="0"/>
                <a:cs typeface="Courier New" charset="0"/>
              </a:rPr>
              <a:t>using</a:t>
            </a:r>
            <a:r>
              <a:rPr lang="en-US" altLang="en-US" sz="1000">
                <a:solidFill>
                  <a:srgbClr val="000000"/>
                </a:solidFill>
                <a:latin typeface="Courier New" charset="0"/>
                <a:ea typeface="Courier New" charset="0"/>
                <a:cs typeface="Courier New" charset="0"/>
              </a:rPr>
              <a:t> System.Collections;</a:t>
            </a:r>
          </a:p>
          <a:p>
            <a:pPr algn="l" eaLnBrk="1" hangingPunct="1"/>
            <a:r>
              <a:rPr lang="en-US" altLang="en-US" sz="1000">
                <a:solidFill>
                  <a:srgbClr val="5F5F5F"/>
                </a:solidFill>
                <a:latin typeface="Courier New" charset="0"/>
                <a:ea typeface="Courier New" charset="0"/>
                <a:cs typeface="Courier New" charset="0"/>
              </a:rPr>
              <a:t>8    </a:t>
            </a:r>
            <a:r>
              <a:rPr lang="en-US" altLang="en-US" sz="1000">
                <a:solidFill>
                  <a:srgbClr val="275AFF"/>
                </a:solidFill>
                <a:latin typeface="Courier New" charset="0"/>
                <a:ea typeface="Courier New" charset="0"/>
                <a:cs typeface="Courier New" charset="0"/>
              </a:rPr>
              <a:t>using</a:t>
            </a:r>
            <a:r>
              <a:rPr lang="en-US" altLang="en-US" sz="1000">
                <a:solidFill>
                  <a:srgbClr val="000000"/>
                </a:solidFill>
                <a:latin typeface="Courier New" charset="0"/>
                <a:ea typeface="Courier New" charset="0"/>
                <a:cs typeface="Courier New" charset="0"/>
              </a:rPr>
              <a:t> System.ComponentModel;</a:t>
            </a:r>
          </a:p>
          <a:p>
            <a:pPr algn="l" eaLnBrk="1" hangingPunct="1"/>
            <a:r>
              <a:rPr lang="en-US" altLang="en-US" sz="1000">
                <a:solidFill>
                  <a:srgbClr val="5F5F5F"/>
                </a:solidFill>
                <a:latin typeface="Courier New" charset="0"/>
                <a:ea typeface="Courier New" charset="0"/>
                <a:cs typeface="Courier New" charset="0"/>
              </a:rPr>
              <a:t>9    </a:t>
            </a:r>
            <a:r>
              <a:rPr lang="en-US" altLang="en-US" sz="1000">
                <a:solidFill>
                  <a:srgbClr val="275AFF"/>
                </a:solidFill>
                <a:latin typeface="Courier New" charset="0"/>
                <a:ea typeface="Courier New" charset="0"/>
                <a:cs typeface="Courier New" charset="0"/>
              </a:rPr>
              <a:t>using</a:t>
            </a:r>
            <a:r>
              <a:rPr lang="en-US" altLang="en-US" sz="1000">
                <a:solidFill>
                  <a:srgbClr val="000000"/>
                </a:solidFill>
                <a:latin typeface="Courier New" charset="0"/>
                <a:ea typeface="Courier New" charset="0"/>
                <a:cs typeface="Courier New" charset="0"/>
              </a:rPr>
              <a:t> System.Windows.Forms;</a:t>
            </a:r>
          </a:p>
          <a:p>
            <a:pPr algn="l" eaLnBrk="1" hangingPunct="1"/>
            <a:r>
              <a:rPr lang="en-US" altLang="en-US" sz="1000">
                <a:solidFill>
                  <a:srgbClr val="5F5F5F"/>
                </a:solidFill>
                <a:latin typeface="Courier New" charset="0"/>
                <a:ea typeface="Courier New" charset="0"/>
                <a:cs typeface="Courier New" charset="0"/>
              </a:rPr>
              <a:t>10   </a:t>
            </a:r>
            <a:r>
              <a:rPr lang="en-US" altLang="en-US" sz="1000">
                <a:solidFill>
                  <a:srgbClr val="275AFF"/>
                </a:solidFill>
                <a:latin typeface="Courier New" charset="0"/>
                <a:ea typeface="Courier New" charset="0"/>
                <a:cs typeface="Courier New" charset="0"/>
              </a:rPr>
              <a:t>using</a:t>
            </a:r>
            <a:r>
              <a:rPr lang="en-US" altLang="en-US" sz="1000">
                <a:solidFill>
                  <a:srgbClr val="000000"/>
                </a:solidFill>
                <a:latin typeface="Courier New" charset="0"/>
                <a:ea typeface="Courier New" charset="0"/>
                <a:cs typeface="Courier New" charset="0"/>
              </a:rPr>
              <a:t> System.Data;</a:t>
            </a:r>
          </a:p>
          <a:p>
            <a:pPr algn="l" eaLnBrk="1" hangingPunct="1"/>
            <a:r>
              <a:rPr lang="en-US" altLang="en-US" sz="1000">
                <a:solidFill>
                  <a:srgbClr val="5F5F5F"/>
                </a:solidFill>
                <a:latin typeface="Courier New" charset="0"/>
                <a:ea typeface="Courier New" charset="0"/>
                <a:cs typeface="Courier New" charset="0"/>
              </a:rPr>
              <a:t>11   </a:t>
            </a:r>
            <a:r>
              <a:rPr lang="en-US" altLang="en-US" sz="1000">
                <a:solidFill>
                  <a:srgbClr val="275AFF"/>
                </a:solidFill>
                <a:latin typeface="Courier New" charset="0"/>
                <a:ea typeface="Courier New" charset="0"/>
                <a:cs typeface="Courier New" charset="0"/>
              </a:rPr>
              <a:t>using</a:t>
            </a:r>
            <a:r>
              <a:rPr lang="en-US" altLang="en-US" sz="1000">
                <a:solidFill>
                  <a:srgbClr val="000000"/>
                </a:solidFill>
                <a:latin typeface="Courier New" charset="0"/>
                <a:ea typeface="Courier New" charset="0"/>
                <a:cs typeface="Courier New" charset="0"/>
              </a:rPr>
              <a:t> System.Threading;</a:t>
            </a:r>
          </a:p>
          <a:p>
            <a:pPr algn="l" eaLnBrk="1" hangingPunct="1"/>
            <a:r>
              <a:rPr lang="en-US" altLang="en-US" sz="1000">
                <a:solidFill>
                  <a:srgbClr val="5F5F5F"/>
                </a:solidFill>
                <a:latin typeface="Courier New" charset="0"/>
                <a:ea typeface="Courier New" charset="0"/>
                <a:cs typeface="Courier New" charset="0"/>
              </a:rPr>
              <a:t>12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13   </a:t>
            </a:r>
            <a:r>
              <a:rPr lang="en-US" altLang="en-US" sz="1000">
                <a:solidFill>
                  <a:srgbClr val="008000"/>
                </a:solidFill>
                <a:latin typeface="Courier New" charset="0"/>
                <a:ea typeface="Courier New" charset="0"/>
                <a:cs typeface="Courier New" charset="0"/>
              </a:rPr>
              <a:t>// implement the shared integer with synchronization</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14   </a:t>
            </a:r>
            <a:r>
              <a:rPr lang="en-US" altLang="en-US" sz="1000">
                <a:solidFill>
                  <a:srgbClr val="275AFF"/>
                </a:solidFill>
                <a:latin typeface="Courier New" charset="0"/>
                <a:ea typeface="Courier New" charset="0"/>
                <a:cs typeface="Courier New" charset="0"/>
              </a:rPr>
              <a:t>public class</a:t>
            </a:r>
            <a:r>
              <a:rPr lang="en-US" altLang="en-US" sz="1000">
                <a:solidFill>
                  <a:srgbClr val="000000"/>
                </a:solidFill>
                <a:latin typeface="Courier New" charset="0"/>
                <a:ea typeface="Courier New" charset="0"/>
                <a:cs typeface="Courier New" charset="0"/>
              </a:rPr>
              <a:t> HoldIntegerSynchronized</a:t>
            </a:r>
          </a:p>
          <a:p>
            <a:pPr algn="l" eaLnBrk="1" hangingPunct="1"/>
            <a:r>
              <a:rPr lang="en-US" altLang="en-US" sz="1000">
                <a:solidFill>
                  <a:srgbClr val="5F5F5F"/>
                </a:solidFill>
                <a:latin typeface="Courier New" charset="0"/>
                <a:ea typeface="Courier New" charset="0"/>
                <a:cs typeface="Courier New" charset="0"/>
              </a:rPr>
              <a:t>15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16   </a:t>
            </a:r>
            <a:r>
              <a:rPr lang="en-US" altLang="en-US" sz="1000">
                <a:solidFill>
                  <a:srgbClr val="008000"/>
                </a:solidFill>
                <a:latin typeface="Courier New" charset="0"/>
                <a:ea typeface="Courier New" charset="0"/>
                <a:cs typeface="Courier New" charset="0"/>
              </a:rPr>
              <a:t>   // each array element is a buffer</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 int</a:t>
            </a:r>
            <a:r>
              <a:rPr lang="en-US" altLang="en-US" sz="1000">
                <a:solidFill>
                  <a:srgbClr val="000000"/>
                </a:solidFill>
                <a:latin typeface="Courier New" charset="0"/>
                <a:ea typeface="Courier New" charset="0"/>
                <a:cs typeface="Courier New" charset="0"/>
              </a:rPr>
              <a:t>[] buffers = {</a:t>
            </a:r>
            <a:r>
              <a:rPr lang="en-US" altLang="en-US" sz="1000">
                <a:solidFill>
                  <a:srgbClr val="4DA6FF"/>
                </a:solidFill>
                <a:latin typeface="Courier New" charset="0"/>
                <a:ea typeface="Courier New" charset="0"/>
                <a:cs typeface="Courier New" charset="0"/>
              </a:rPr>
              <a:t> -1</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19   </a:t>
            </a:r>
            <a:r>
              <a:rPr lang="en-US" altLang="en-US" sz="1000">
                <a:solidFill>
                  <a:srgbClr val="008000"/>
                </a:solidFill>
                <a:latin typeface="Courier New" charset="0"/>
                <a:ea typeface="Courier New" charset="0"/>
                <a:cs typeface="Courier New" charset="0"/>
              </a:rPr>
              <a:t>   // occupiedBufferCount maintains count of occupied buffers</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 int</a:t>
            </a:r>
            <a:r>
              <a:rPr lang="en-US" altLang="en-US" sz="1000">
                <a:solidFill>
                  <a:srgbClr val="000000"/>
                </a:solidFill>
                <a:latin typeface="Courier New" charset="0"/>
                <a:ea typeface="Courier New" charset="0"/>
                <a:cs typeface="Courier New" charset="0"/>
              </a:rPr>
              <a:t> occupiedBufferCount = </a:t>
            </a:r>
            <a:r>
              <a:rPr lang="en-US" altLang="en-US" sz="1000">
                <a:solidFill>
                  <a:srgbClr val="4DA6FF"/>
                </a:solidFill>
                <a:latin typeface="Courier New" charset="0"/>
                <a:ea typeface="Courier New" charset="0"/>
                <a:cs typeface="Courier New" charset="0"/>
              </a:rPr>
              <a:t>0</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21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22   </a:t>
            </a:r>
            <a:r>
              <a:rPr lang="en-US" altLang="en-US" sz="1000">
                <a:solidFill>
                  <a:srgbClr val="008000"/>
                </a:solidFill>
                <a:latin typeface="Courier New" charset="0"/>
                <a:ea typeface="Courier New" charset="0"/>
                <a:cs typeface="Courier New" charset="0"/>
              </a:rPr>
              <a:t>   // variable that maintain read and write buffer locations</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 int</a:t>
            </a:r>
            <a:r>
              <a:rPr lang="en-US" altLang="en-US" sz="1000">
                <a:solidFill>
                  <a:srgbClr val="000000"/>
                </a:solidFill>
                <a:latin typeface="Courier New" charset="0"/>
                <a:ea typeface="Courier New" charset="0"/>
                <a:cs typeface="Courier New" charset="0"/>
              </a:rPr>
              <a:t> readLocation = </a:t>
            </a:r>
            <a:r>
              <a:rPr lang="en-US" altLang="en-US" sz="1000">
                <a:solidFill>
                  <a:srgbClr val="4DA6FF"/>
                </a:solidFill>
                <a:latin typeface="Courier New" charset="0"/>
                <a:ea typeface="Courier New" charset="0"/>
                <a:cs typeface="Courier New" charset="0"/>
              </a:rPr>
              <a:t>0</a:t>
            </a:r>
            <a:r>
              <a:rPr lang="en-US" altLang="en-US" sz="1000">
                <a:solidFill>
                  <a:srgbClr val="000000"/>
                </a:solidFill>
                <a:latin typeface="Courier New" charset="0"/>
                <a:ea typeface="Courier New" charset="0"/>
                <a:cs typeface="Courier New" charset="0"/>
              </a:rPr>
              <a:t>, writeLocation = </a:t>
            </a:r>
            <a:r>
              <a:rPr lang="en-US" altLang="en-US" sz="1000">
                <a:solidFill>
                  <a:srgbClr val="4DA6FF"/>
                </a:solidFill>
                <a:latin typeface="Courier New" charset="0"/>
                <a:ea typeface="Courier New" charset="0"/>
                <a:cs typeface="Courier New" charset="0"/>
              </a:rPr>
              <a:t>0</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24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25   </a:t>
            </a:r>
            <a:r>
              <a:rPr lang="en-US" altLang="en-US" sz="1000">
                <a:solidFill>
                  <a:srgbClr val="008000"/>
                </a:solidFill>
                <a:latin typeface="Courier New" charset="0"/>
                <a:ea typeface="Courier New" charset="0"/>
                <a:cs typeface="Courier New" charset="0"/>
              </a:rPr>
              <a:t>   // GUI component to display output</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26</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TextBox outputTextBox;</a:t>
            </a:r>
          </a:p>
          <a:p>
            <a:pPr algn="l" eaLnBrk="1" hangingPunct="1"/>
            <a:r>
              <a:rPr lang="en-US" altLang="en-US" sz="1000">
                <a:solidFill>
                  <a:srgbClr val="5F5F5F"/>
                </a:solidFill>
                <a:latin typeface="Courier New" charset="0"/>
                <a:ea typeface="Courier New" charset="0"/>
                <a:cs typeface="Courier New" charset="0"/>
              </a:rPr>
              <a:t>27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28   </a:t>
            </a:r>
            <a:r>
              <a:rPr lang="en-US" altLang="en-US" sz="1000">
                <a:solidFill>
                  <a:srgbClr val="008000"/>
                </a:solidFill>
                <a:latin typeface="Courier New" charset="0"/>
                <a:ea typeface="Courier New" charset="0"/>
                <a:cs typeface="Courier New" charset="0"/>
              </a:rPr>
              <a:t>   // constructor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29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a:t>
            </a:r>
            <a:r>
              <a:rPr lang="en-US" altLang="en-US" sz="1000">
                <a:solidFill>
                  <a:srgbClr val="000000"/>
                </a:solidFill>
                <a:latin typeface="Courier New" charset="0"/>
                <a:ea typeface="Courier New" charset="0"/>
                <a:cs typeface="Courier New" charset="0"/>
              </a:rPr>
              <a:t> HoldIntegerSynchronized( TextBox output )</a:t>
            </a:r>
          </a:p>
          <a:p>
            <a:pPr algn="l" eaLnBrk="1" hangingPunct="1"/>
            <a:r>
              <a:rPr lang="en-US" altLang="en-US" sz="1000">
                <a:solidFill>
                  <a:srgbClr val="5F5F5F"/>
                </a:solidFill>
                <a:latin typeface="Courier New" charset="0"/>
                <a:ea typeface="Courier New" charset="0"/>
                <a:cs typeface="Courier New" charset="0"/>
              </a:rPr>
              <a:t>30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31   </a:t>
            </a:r>
            <a:r>
              <a:rPr lang="en-US" altLang="en-US" sz="1000">
                <a:solidFill>
                  <a:srgbClr val="000000"/>
                </a:solidFill>
                <a:latin typeface="Courier New" charset="0"/>
                <a:ea typeface="Courier New" charset="0"/>
                <a:cs typeface="Courier New" charset="0"/>
              </a:rPr>
              <a:t>      outputTextBox = output;</a:t>
            </a:r>
          </a:p>
          <a:p>
            <a:pPr algn="l" eaLnBrk="1" hangingPunct="1"/>
            <a:r>
              <a:rPr lang="en-US" altLang="en-US" sz="1000">
                <a:solidFill>
                  <a:srgbClr val="5F5F5F"/>
                </a:solidFill>
                <a:latin typeface="Courier New" charset="0"/>
                <a:ea typeface="Courier New" charset="0"/>
                <a:cs typeface="Courier New" charset="0"/>
              </a:rPr>
              <a:t>32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33   </a:t>
            </a:r>
          </a:p>
        </p:txBody>
      </p:sp>
      <p:sp>
        <p:nvSpPr>
          <p:cNvPr id="870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202848DF-E73A-6443-9D8E-C2008255A148}" type="slidenum">
              <a:rPr lang="en-US" altLang="en-US" sz="1200">
                <a:solidFill>
                  <a:srgbClr val="898989"/>
                </a:solidFill>
              </a:rPr>
              <a:pPr>
                <a:spcBef>
                  <a:spcPct val="0"/>
                </a:spcBef>
                <a:buFontTx/>
                <a:buNone/>
              </a:pPr>
              <a:t>77</a:t>
            </a:fld>
            <a:endParaRPr lang="en-US" altLang="en-US" sz="1200">
              <a:solidFill>
                <a:srgbClr val="898989"/>
              </a:solidFill>
            </a:endParaRPr>
          </a:p>
        </p:txBody>
      </p:sp>
      <p:grpSp>
        <p:nvGrpSpPr>
          <p:cNvPr id="2" name="Group 6"/>
          <p:cNvGrpSpPr>
            <a:grpSpLocks/>
          </p:cNvGrpSpPr>
          <p:nvPr/>
        </p:nvGrpSpPr>
        <p:grpSpPr bwMode="auto">
          <a:xfrm>
            <a:off x="4419600" y="2895600"/>
            <a:ext cx="2590800" cy="381000"/>
            <a:chOff x="2784" y="1824"/>
            <a:chExt cx="1632" cy="240"/>
          </a:xfrm>
        </p:grpSpPr>
        <p:sp>
          <p:nvSpPr>
            <p:cNvPr id="87058" name="Text Box 4"/>
            <p:cNvSpPr txBox="1">
              <a:spLocks noChangeArrowheads="1"/>
            </p:cNvSpPr>
            <p:nvPr/>
          </p:nvSpPr>
          <p:spPr bwMode="auto">
            <a:xfrm>
              <a:off x="3408" y="1824"/>
              <a:ext cx="1008"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Circular buffer</a:t>
              </a:r>
            </a:p>
          </p:txBody>
        </p:sp>
        <p:sp>
          <p:nvSpPr>
            <p:cNvPr id="87059" name="Line 5"/>
            <p:cNvSpPr>
              <a:spLocks noChangeShapeType="1"/>
            </p:cNvSpPr>
            <p:nvPr/>
          </p:nvSpPr>
          <p:spPr bwMode="auto">
            <a:xfrm flipH="1">
              <a:off x="2784" y="2016"/>
              <a:ext cx="624"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4191000" y="3657600"/>
            <a:ext cx="3810000" cy="590550"/>
            <a:chOff x="2640" y="2304"/>
            <a:chExt cx="2400" cy="372"/>
          </a:xfrm>
        </p:grpSpPr>
        <p:sp>
          <p:nvSpPr>
            <p:cNvPr id="87056" name="Text Box 7"/>
            <p:cNvSpPr txBox="1">
              <a:spLocks noChangeArrowheads="1"/>
            </p:cNvSpPr>
            <p:nvPr/>
          </p:nvSpPr>
          <p:spPr bwMode="auto">
            <a:xfrm>
              <a:off x="3840" y="2304"/>
              <a:ext cx="1200"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How many buffers are occupied</a:t>
              </a:r>
            </a:p>
          </p:txBody>
        </p:sp>
        <p:sp>
          <p:nvSpPr>
            <p:cNvPr id="87057" name="Line 8"/>
            <p:cNvSpPr>
              <a:spLocks noChangeShapeType="1"/>
            </p:cNvSpPr>
            <p:nvPr/>
          </p:nvSpPr>
          <p:spPr bwMode="auto">
            <a:xfrm flipH="1" flipV="1">
              <a:off x="2640" y="2400"/>
              <a:ext cx="1200"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3276600" y="4419600"/>
            <a:ext cx="3276600" cy="498475"/>
            <a:chOff x="2064" y="2784"/>
            <a:chExt cx="2064" cy="314"/>
          </a:xfrm>
        </p:grpSpPr>
        <p:sp>
          <p:nvSpPr>
            <p:cNvPr id="87054" name="Text Box 10"/>
            <p:cNvSpPr txBox="1">
              <a:spLocks noChangeArrowheads="1"/>
            </p:cNvSpPr>
            <p:nvPr/>
          </p:nvSpPr>
          <p:spPr bwMode="auto">
            <a:xfrm>
              <a:off x="3024" y="2880"/>
              <a:ext cx="110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Next read location</a:t>
              </a:r>
            </a:p>
          </p:txBody>
        </p:sp>
        <p:sp>
          <p:nvSpPr>
            <p:cNvPr id="87055" name="Line 11"/>
            <p:cNvSpPr>
              <a:spLocks noChangeShapeType="1"/>
            </p:cNvSpPr>
            <p:nvPr/>
          </p:nvSpPr>
          <p:spPr bwMode="auto">
            <a:xfrm flipH="1" flipV="1">
              <a:off x="2064" y="2784"/>
              <a:ext cx="96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4343400" y="4495800"/>
            <a:ext cx="2590800" cy="803275"/>
            <a:chOff x="2736" y="2832"/>
            <a:chExt cx="1632" cy="506"/>
          </a:xfrm>
        </p:grpSpPr>
        <p:sp>
          <p:nvSpPr>
            <p:cNvPr id="87052" name="Text Box 13"/>
            <p:cNvSpPr txBox="1">
              <a:spLocks noChangeArrowheads="1"/>
            </p:cNvSpPr>
            <p:nvPr/>
          </p:nvSpPr>
          <p:spPr bwMode="auto">
            <a:xfrm>
              <a:off x="3168" y="3120"/>
              <a:ext cx="120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Next write location</a:t>
              </a:r>
            </a:p>
          </p:txBody>
        </p:sp>
        <p:sp>
          <p:nvSpPr>
            <p:cNvPr id="87053" name="Line 14"/>
            <p:cNvSpPr>
              <a:spLocks noChangeShapeType="1"/>
            </p:cNvSpPr>
            <p:nvPr/>
          </p:nvSpPr>
          <p:spPr bwMode="auto">
            <a:xfrm flipH="1" flipV="1">
              <a:off x="2736" y="2832"/>
              <a:ext cx="432"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8"/>
          <p:cNvGrpSpPr>
            <a:grpSpLocks/>
          </p:cNvGrpSpPr>
          <p:nvPr/>
        </p:nvGrpSpPr>
        <p:grpSpPr bwMode="auto">
          <a:xfrm>
            <a:off x="3657600" y="5029200"/>
            <a:ext cx="2819400" cy="879475"/>
            <a:chOff x="2304" y="3168"/>
            <a:chExt cx="1776" cy="554"/>
          </a:xfrm>
        </p:grpSpPr>
        <p:sp>
          <p:nvSpPr>
            <p:cNvPr id="87050" name="Text Box 16"/>
            <p:cNvSpPr txBox="1">
              <a:spLocks noChangeArrowheads="1"/>
            </p:cNvSpPr>
            <p:nvPr/>
          </p:nvSpPr>
          <p:spPr bwMode="auto">
            <a:xfrm>
              <a:off x="3120" y="3504"/>
              <a:ext cx="96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textbox</a:t>
              </a:r>
            </a:p>
          </p:txBody>
        </p:sp>
        <p:sp>
          <p:nvSpPr>
            <p:cNvPr id="87051" name="Line 17"/>
            <p:cNvSpPr>
              <a:spLocks noChangeShapeType="1"/>
            </p:cNvSpPr>
            <p:nvPr/>
          </p:nvSpPr>
          <p:spPr bwMode="auto">
            <a:xfrm flipH="1" flipV="1">
              <a:off x="2304" y="3168"/>
              <a:ext cx="81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8" name="Rectangle 3"/>
          <p:cNvSpPr>
            <a:spLocks noGrp="1" noChangeArrowheads="1"/>
          </p:cNvSpPr>
          <p:nvPr>
            <p:ph type="subTitle" idx="1"/>
          </p:nvPr>
        </p:nvSpPr>
        <p:spPr>
          <a:xfrm>
            <a:off x="228600" y="228600"/>
            <a:ext cx="7543800" cy="62484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34   </a:t>
            </a:r>
            <a:r>
              <a:rPr lang="en-US" altLang="en-US" sz="1000">
                <a:solidFill>
                  <a:srgbClr val="008000"/>
                </a:solidFill>
                <a:latin typeface="Courier New" charset="0"/>
                <a:ea typeface="Courier New" charset="0"/>
                <a:cs typeface="Courier New" charset="0"/>
              </a:rPr>
              <a:t>   // property Buffer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35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int</a:t>
            </a:r>
            <a:r>
              <a:rPr lang="en-US" altLang="en-US" sz="1000">
                <a:solidFill>
                  <a:srgbClr val="000000"/>
                </a:solidFill>
                <a:latin typeface="Courier New" charset="0"/>
                <a:ea typeface="Courier New" charset="0"/>
                <a:cs typeface="Courier New" charset="0"/>
              </a:rPr>
              <a:t> Buffer</a:t>
            </a:r>
          </a:p>
          <a:p>
            <a:pPr algn="l" eaLnBrk="1" hangingPunct="1"/>
            <a:r>
              <a:rPr lang="en-US" altLang="en-US" sz="1000">
                <a:solidFill>
                  <a:srgbClr val="5F5F5F"/>
                </a:solidFill>
                <a:latin typeface="Courier New" charset="0"/>
                <a:ea typeface="Courier New" charset="0"/>
                <a:cs typeface="Courier New" charset="0"/>
              </a:rPr>
              <a:t>36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37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get</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38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39   </a:t>
            </a:r>
            <a:r>
              <a:rPr lang="en-US" altLang="en-US" sz="1000">
                <a:solidFill>
                  <a:srgbClr val="008000"/>
                </a:solidFill>
                <a:latin typeface="Courier New" charset="0"/>
                <a:ea typeface="Courier New" charset="0"/>
                <a:cs typeface="Courier New" charset="0"/>
              </a:rPr>
              <a:t>         // lock this object while getting value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40   </a:t>
            </a:r>
            <a:r>
              <a:rPr lang="en-US" altLang="en-US" sz="1000">
                <a:solidFill>
                  <a:srgbClr val="008000"/>
                </a:solidFill>
                <a:latin typeface="Courier New" charset="0"/>
                <a:ea typeface="Courier New" charset="0"/>
                <a:cs typeface="Courier New" charset="0"/>
              </a:rPr>
              <a:t>         // from buffers array</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41</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lock</a:t>
            </a:r>
            <a:r>
              <a:rPr lang="en-US" altLang="en-US" sz="1000">
                <a:solidFill>
                  <a:srgbClr val="000000"/>
                </a:solidFill>
                <a:latin typeface="Courier New" charset="0"/>
                <a:ea typeface="Courier New" charset="0"/>
                <a:cs typeface="Courier New" charset="0"/>
              </a:rPr>
              <a:t> (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42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43   </a:t>
            </a:r>
            <a:r>
              <a:rPr lang="en-US" altLang="en-US" sz="1000">
                <a:solidFill>
                  <a:srgbClr val="008000"/>
                </a:solidFill>
                <a:latin typeface="Courier New" charset="0"/>
                <a:ea typeface="Courier New" charset="0"/>
                <a:cs typeface="Courier New" charset="0"/>
              </a:rPr>
              <a:t>            // if there is no data to read, place invoking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44   </a:t>
            </a:r>
            <a:r>
              <a:rPr lang="en-US" altLang="en-US" sz="1000">
                <a:solidFill>
                  <a:srgbClr val="008000"/>
                </a:solidFill>
                <a:latin typeface="Courier New" charset="0"/>
                <a:ea typeface="Courier New" charset="0"/>
                <a:cs typeface="Courier New" charset="0"/>
              </a:rPr>
              <a:t>            // thread in WaitSleepJoin state</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45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if</a:t>
            </a:r>
            <a:r>
              <a:rPr lang="en-US" altLang="en-US" sz="1000">
                <a:solidFill>
                  <a:srgbClr val="000000"/>
                </a:solidFill>
                <a:latin typeface="Courier New" charset="0"/>
                <a:ea typeface="Courier New" charset="0"/>
                <a:cs typeface="Courier New" charset="0"/>
              </a:rPr>
              <a:t> ( occupiedBufferCount == </a:t>
            </a:r>
            <a:r>
              <a:rPr lang="en-US" altLang="en-US" sz="1000">
                <a:solidFill>
                  <a:srgbClr val="4DA6FF"/>
                </a:solidFill>
                <a:latin typeface="Courier New" charset="0"/>
                <a:ea typeface="Courier New" charset="0"/>
                <a:cs typeface="Courier New" charset="0"/>
              </a:rPr>
              <a:t>0</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46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47   </a:t>
            </a:r>
            <a:r>
              <a:rPr lang="en-US" altLang="en-US" sz="1000">
                <a:solidFill>
                  <a:srgbClr val="000000"/>
                </a:solidFill>
                <a:latin typeface="Courier New" charset="0"/>
                <a:ea typeface="Courier New" charset="0"/>
                <a:cs typeface="Courier New" charset="0"/>
              </a:rPr>
              <a:t>               outputTextBox.Text += </a:t>
            </a:r>
            <a:r>
              <a:rPr lang="en-US" altLang="en-US" sz="1000">
                <a:solidFill>
                  <a:srgbClr val="4DA6FF"/>
                </a:solidFill>
                <a:latin typeface="Courier New" charset="0"/>
                <a:ea typeface="Courier New" charset="0"/>
                <a:cs typeface="Courier New" charset="0"/>
              </a:rPr>
              <a:t>"\r\nAll buffers empty. "</a:t>
            </a:r>
            <a:r>
              <a:rPr lang="en-US" altLang="en-US" sz="1000">
                <a:solidFill>
                  <a:srgbClr val="000000"/>
                </a:solidFill>
                <a:latin typeface="Courier New" charset="0"/>
                <a:ea typeface="Courier New" charset="0"/>
                <a:cs typeface="Courier New" charset="0"/>
              </a:rPr>
              <a:t> + </a:t>
            </a:r>
          </a:p>
          <a:p>
            <a:pPr algn="l" eaLnBrk="1" hangingPunct="1"/>
            <a:r>
              <a:rPr lang="en-US" altLang="en-US" sz="1000">
                <a:solidFill>
                  <a:srgbClr val="5F5F5F"/>
                </a:solidFill>
                <a:latin typeface="Courier New" charset="0"/>
                <a:ea typeface="Courier New" charset="0"/>
                <a:cs typeface="Courier New" charset="0"/>
              </a:rPr>
              <a:t>48   </a:t>
            </a:r>
            <a:r>
              <a:rPr lang="en-US" altLang="en-US" sz="1000">
                <a:solidFill>
                  <a:srgbClr val="000000"/>
                </a:solidFill>
                <a:latin typeface="Courier New" charset="0"/>
                <a:ea typeface="Courier New" charset="0"/>
                <a:cs typeface="Courier New" charset="0"/>
              </a:rPr>
              <a:t>                  Thread.CurrentThread.Name + </a:t>
            </a:r>
            <a:r>
              <a:rPr lang="en-US" altLang="en-US" sz="1000">
                <a:solidFill>
                  <a:srgbClr val="4DA6FF"/>
                </a:solidFill>
                <a:latin typeface="Courier New" charset="0"/>
                <a:ea typeface="Courier New" charset="0"/>
                <a:cs typeface="Courier New" charset="0"/>
              </a:rPr>
              <a:t>" waits."</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49   </a:t>
            </a:r>
            <a:r>
              <a:rPr lang="en-US" altLang="en-US" sz="1000">
                <a:solidFill>
                  <a:srgbClr val="000000"/>
                </a:solidFill>
                <a:latin typeface="Courier New" charset="0"/>
                <a:ea typeface="Courier New" charset="0"/>
                <a:cs typeface="Courier New" charset="0"/>
              </a:rPr>
              <a:t>               outputTextBox.ScrollToCaret();</a:t>
            </a:r>
          </a:p>
          <a:p>
            <a:pPr algn="l" eaLnBrk="1" hangingPunct="1"/>
            <a:r>
              <a:rPr lang="en-US" altLang="en-US" sz="1000">
                <a:solidFill>
                  <a:srgbClr val="5F5F5F"/>
                </a:solidFill>
                <a:latin typeface="Courier New" charset="0"/>
                <a:ea typeface="Courier New" charset="0"/>
                <a:cs typeface="Courier New" charset="0"/>
              </a:rPr>
              <a:t>50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51</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Monitor.Wait(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52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53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54   </a:t>
            </a:r>
            <a:r>
              <a:rPr lang="en-US" altLang="en-US" sz="1000">
                <a:solidFill>
                  <a:srgbClr val="008000"/>
                </a:solidFill>
                <a:latin typeface="Courier New" charset="0"/>
                <a:ea typeface="Courier New" charset="0"/>
                <a:cs typeface="Courier New" charset="0"/>
              </a:rPr>
              <a:t>            // obtain value at current readLocation, then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55   </a:t>
            </a:r>
            <a:r>
              <a:rPr lang="en-US" altLang="en-US" sz="1000">
                <a:solidFill>
                  <a:srgbClr val="008000"/>
                </a:solidFill>
                <a:latin typeface="Courier New" charset="0"/>
                <a:ea typeface="Courier New" charset="0"/>
                <a:cs typeface="Courier New" charset="0"/>
              </a:rPr>
              <a:t>            // add string indicating consumed value to output</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56</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readValue = buffers[ readLocation ];</a:t>
            </a:r>
          </a:p>
          <a:p>
            <a:pPr algn="l" eaLnBrk="1" hangingPunct="1"/>
            <a:r>
              <a:rPr lang="en-US" altLang="en-US" sz="1000">
                <a:solidFill>
                  <a:srgbClr val="5F5F5F"/>
                </a:solidFill>
                <a:latin typeface="Courier New" charset="0"/>
                <a:ea typeface="Courier New" charset="0"/>
                <a:cs typeface="Courier New" charset="0"/>
              </a:rPr>
              <a:t>57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58</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outputTextBox.Text += </a:t>
            </a:r>
            <a:r>
              <a:rPr lang="en-US" altLang="en-US" sz="1000">
                <a:solidFill>
                  <a:srgbClr val="4DA6FF"/>
                </a:solidFill>
                <a:latin typeface="Courier New" charset="0"/>
                <a:ea typeface="Courier New" charset="0"/>
                <a:cs typeface="Courier New" charset="0"/>
              </a:rPr>
              <a:t>"\r\n"</a:t>
            </a:r>
            <a:r>
              <a:rPr lang="en-US" altLang="en-US" sz="1000">
                <a:solidFill>
                  <a:srgbClr val="000000"/>
                </a:solidFill>
                <a:latin typeface="Courier New" charset="0"/>
                <a:ea typeface="Courier New" charset="0"/>
                <a:cs typeface="Courier New" charset="0"/>
              </a:rPr>
              <a:t> + </a:t>
            </a:r>
          </a:p>
          <a:p>
            <a:pPr algn="l" eaLnBrk="1" hangingPunct="1"/>
            <a:r>
              <a:rPr lang="en-US" altLang="en-US" sz="1000">
                <a:solidFill>
                  <a:srgbClr val="5F5F5F"/>
                </a:solidFill>
                <a:latin typeface="Courier New" charset="0"/>
                <a:ea typeface="Courier New" charset="0"/>
                <a:cs typeface="Courier New" charset="0"/>
              </a:rPr>
              <a:t>59   </a:t>
            </a:r>
            <a:r>
              <a:rPr lang="en-US" altLang="en-US" sz="1000">
                <a:solidFill>
                  <a:srgbClr val="000000"/>
                </a:solidFill>
                <a:latin typeface="Courier New" charset="0"/>
                <a:ea typeface="Courier New" charset="0"/>
                <a:cs typeface="Courier New" charset="0"/>
              </a:rPr>
              <a:t>               Thread.CurrentThread.Name + </a:t>
            </a:r>
            <a:r>
              <a:rPr lang="en-US" altLang="en-US" sz="1000">
                <a:solidFill>
                  <a:srgbClr val="4DA6FF"/>
                </a:solidFill>
                <a:latin typeface="Courier New" charset="0"/>
                <a:ea typeface="Courier New" charset="0"/>
                <a:cs typeface="Courier New" charset="0"/>
              </a:rPr>
              <a:t>" reads "</a:t>
            </a:r>
            <a:r>
              <a:rPr lang="en-US" altLang="en-US" sz="1000">
                <a:solidFill>
                  <a:srgbClr val="000000"/>
                </a:solidFill>
                <a:latin typeface="Courier New" charset="0"/>
                <a:ea typeface="Courier New" charset="0"/>
                <a:cs typeface="Courier New" charset="0"/>
              </a:rPr>
              <a:t> + </a:t>
            </a:r>
          </a:p>
          <a:p>
            <a:pPr algn="l" eaLnBrk="1" hangingPunct="1"/>
            <a:r>
              <a:rPr lang="en-US" altLang="en-US" sz="1000">
                <a:solidFill>
                  <a:srgbClr val="5F5F5F"/>
                </a:solidFill>
                <a:latin typeface="Courier New" charset="0"/>
                <a:ea typeface="Courier New" charset="0"/>
                <a:cs typeface="Courier New" charset="0"/>
              </a:rPr>
              <a:t>60   </a:t>
            </a:r>
            <a:r>
              <a:rPr lang="en-US" altLang="en-US" sz="1000">
                <a:solidFill>
                  <a:srgbClr val="000000"/>
                </a:solidFill>
                <a:latin typeface="Courier New" charset="0"/>
                <a:ea typeface="Courier New" charset="0"/>
                <a:cs typeface="Courier New" charset="0"/>
              </a:rPr>
              <a:t>               buffers[ readLocation ] +</a:t>
            </a:r>
            <a:r>
              <a:rPr lang="en-US" altLang="en-US" sz="1000">
                <a:solidFill>
                  <a:srgbClr val="4DA6FF"/>
                </a:solidFill>
                <a:latin typeface="Courier New" charset="0"/>
                <a:ea typeface="Courier New" charset="0"/>
                <a:cs typeface="Courier New" charset="0"/>
              </a:rPr>
              <a:t> "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61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62   </a:t>
            </a:r>
            <a:r>
              <a:rPr lang="en-US" altLang="en-US" sz="1000">
                <a:solidFill>
                  <a:srgbClr val="008000"/>
                </a:solidFill>
                <a:latin typeface="Courier New" charset="0"/>
                <a:ea typeface="Courier New" charset="0"/>
                <a:cs typeface="Courier New" charset="0"/>
              </a:rPr>
              <a:t>            // just consumed a value, so decrement number of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63   </a:t>
            </a:r>
            <a:r>
              <a:rPr lang="en-US" altLang="en-US" sz="1000">
                <a:solidFill>
                  <a:srgbClr val="008000"/>
                </a:solidFill>
                <a:latin typeface="Courier New" charset="0"/>
                <a:ea typeface="Courier New" charset="0"/>
                <a:cs typeface="Courier New" charset="0"/>
              </a:rPr>
              <a:t>            // occupied buffers</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64</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--occupiedBufferCount;</a:t>
            </a:r>
          </a:p>
          <a:p>
            <a:pPr algn="l" eaLnBrk="1" hangingPunct="1"/>
            <a:r>
              <a:rPr lang="en-US" altLang="en-US" sz="1000">
                <a:solidFill>
                  <a:srgbClr val="5F5F5F"/>
                </a:solidFill>
                <a:latin typeface="Courier New" charset="0"/>
                <a:ea typeface="Courier New" charset="0"/>
                <a:cs typeface="Courier New" charset="0"/>
              </a:rPr>
              <a:t>65   </a:t>
            </a:r>
          </a:p>
        </p:txBody>
      </p:sp>
      <p:sp>
        <p:nvSpPr>
          <p:cNvPr id="8806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E3366C05-D062-D548-9367-0F9CB7F05A1A}" type="slidenum">
              <a:rPr lang="en-US" altLang="en-US" sz="1200">
                <a:solidFill>
                  <a:srgbClr val="898989"/>
                </a:solidFill>
              </a:rPr>
              <a:pPr>
                <a:spcBef>
                  <a:spcPct val="0"/>
                </a:spcBef>
                <a:buFontTx/>
                <a:buNone/>
              </a:pPr>
              <a:t>78</a:t>
            </a:fld>
            <a:endParaRPr lang="en-US" altLang="en-US" sz="1200">
              <a:solidFill>
                <a:srgbClr val="898989"/>
              </a:solidFill>
            </a:endParaRPr>
          </a:p>
        </p:txBody>
      </p:sp>
      <p:grpSp>
        <p:nvGrpSpPr>
          <p:cNvPr id="2" name="Group 6"/>
          <p:cNvGrpSpPr>
            <a:grpSpLocks/>
          </p:cNvGrpSpPr>
          <p:nvPr/>
        </p:nvGrpSpPr>
        <p:grpSpPr bwMode="auto">
          <a:xfrm>
            <a:off x="1524000" y="457200"/>
            <a:ext cx="4419600" cy="590550"/>
            <a:chOff x="960" y="288"/>
            <a:chExt cx="2784" cy="372"/>
          </a:xfrm>
        </p:grpSpPr>
        <p:sp>
          <p:nvSpPr>
            <p:cNvPr id="88088" name="Text Box 4"/>
            <p:cNvSpPr txBox="1">
              <a:spLocks noChangeArrowheads="1"/>
            </p:cNvSpPr>
            <p:nvPr/>
          </p:nvSpPr>
          <p:spPr bwMode="auto">
            <a:xfrm>
              <a:off x="2784" y="288"/>
              <a:ext cx="960"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Method to read from buffer</a:t>
              </a:r>
            </a:p>
          </p:txBody>
        </p:sp>
        <p:sp>
          <p:nvSpPr>
            <p:cNvPr id="88089" name="Line 5"/>
            <p:cNvSpPr>
              <a:spLocks noChangeShapeType="1"/>
            </p:cNvSpPr>
            <p:nvPr/>
          </p:nvSpPr>
          <p:spPr bwMode="auto">
            <a:xfrm flipH="1">
              <a:off x="960" y="432"/>
              <a:ext cx="182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2667000" y="1447800"/>
            <a:ext cx="3124200" cy="346075"/>
            <a:chOff x="1680" y="912"/>
            <a:chExt cx="1968" cy="218"/>
          </a:xfrm>
        </p:grpSpPr>
        <p:sp>
          <p:nvSpPr>
            <p:cNvPr id="88086" name="Text Box 7"/>
            <p:cNvSpPr txBox="1">
              <a:spLocks noChangeArrowheads="1"/>
            </p:cNvSpPr>
            <p:nvPr/>
          </p:nvSpPr>
          <p:spPr bwMode="auto">
            <a:xfrm>
              <a:off x="2928" y="912"/>
              <a:ext cx="72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Get lock</a:t>
              </a:r>
            </a:p>
          </p:txBody>
        </p:sp>
        <p:sp>
          <p:nvSpPr>
            <p:cNvPr id="88087" name="Line 8"/>
            <p:cNvSpPr>
              <a:spLocks noChangeShapeType="1"/>
            </p:cNvSpPr>
            <p:nvPr/>
          </p:nvSpPr>
          <p:spPr bwMode="auto">
            <a:xfrm flipH="1">
              <a:off x="1680" y="1056"/>
              <a:ext cx="124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4648200" y="2057400"/>
            <a:ext cx="3581400" cy="590550"/>
            <a:chOff x="2928" y="1296"/>
            <a:chExt cx="2256" cy="372"/>
          </a:xfrm>
        </p:grpSpPr>
        <p:sp>
          <p:nvSpPr>
            <p:cNvPr id="88084" name="Text Box 10"/>
            <p:cNvSpPr txBox="1">
              <a:spLocks noChangeArrowheads="1"/>
            </p:cNvSpPr>
            <p:nvPr/>
          </p:nvSpPr>
          <p:spPr bwMode="auto">
            <a:xfrm>
              <a:off x="4128" y="1296"/>
              <a:ext cx="1056"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Test if any buffers occupied</a:t>
              </a:r>
            </a:p>
          </p:txBody>
        </p:sp>
        <p:sp>
          <p:nvSpPr>
            <p:cNvPr id="88085" name="Line 11"/>
            <p:cNvSpPr>
              <a:spLocks noChangeShapeType="1"/>
            </p:cNvSpPr>
            <p:nvPr/>
          </p:nvSpPr>
          <p:spPr bwMode="auto">
            <a:xfrm flipH="1" flipV="1">
              <a:off x="2928" y="1488"/>
              <a:ext cx="120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3886200" y="3200400"/>
            <a:ext cx="3657600" cy="590550"/>
            <a:chOff x="2448" y="2016"/>
            <a:chExt cx="2304" cy="372"/>
          </a:xfrm>
        </p:grpSpPr>
        <p:sp>
          <p:nvSpPr>
            <p:cNvPr id="88082" name="Text Box 13"/>
            <p:cNvSpPr txBox="1">
              <a:spLocks noChangeArrowheads="1"/>
            </p:cNvSpPr>
            <p:nvPr/>
          </p:nvSpPr>
          <p:spPr bwMode="auto">
            <a:xfrm>
              <a:off x="3312" y="2016"/>
              <a:ext cx="1440"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If no buffers occupied, consumer must wait</a:t>
              </a:r>
            </a:p>
          </p:txBody>
        </p:sp>
        <p:sp>
          <p:nvSpPr>
            <p:cNvPr id="88083" name="Line 14"/>
            <p:cNvSpPr>
              <a:spLocks noChangeShapeType="1"/>
            </p:cNvSpPr>
            <p:nvPr/>
          </p:nvSpPr>
          <p:spPr bwMode="auto">
            <a:xfrm flipH="1">
              <a:off x="2448" y="2208"/>
              <a:ext cx="864"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8"/>
          <p:cNvGrpSpPr>
            <a:grpSpLocks/>
          </p:cNvGrpSpPr>
          <p:nvPr/>
        </p:nvGrpSpPr>
        <p:grpSpPr bwMode="auto">
          <a:xfrm>
            <a:off x="5334000" y="4267200"/>
            <a:ext cx="2362200" cy="590550"/>
            <a:chOff x="3360" y="2688"/>
            <a:chExt cx="1488" cy="372"/>
          </a:xfrm>
        </p:grpSpPr>
        <p:sp>
          <p:nvSpPr>
            <p:cNvPr id="88080" name="Text Box 16"/>
            <p:cNvSpPr txBox="1">
              <a:spLocks noChangeArrowheads="1"/>
            </p:cNvSpPr>
            <p:nvPr/>
          </p:nvSpPr>
          <p:spPr bwMode="auto">
            <a:xfrm>
              <a:off x="3744" y="2688"/>
              <a:ext cx="1104"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Read value from correct buffer</a:t>
              </a:r>
            </a:p>
          </p:txBody>
        </p:sp>
        <p:sp>
          <p:nvSpPr>
            <p:cNvPr id="88081" name="Line 17"/>
            <p:cNvSpPr>
              <a:spLocks noChangeShapeType="1"/>
            </p:cNvSpPr>
            <p:nvPr/>
          </p:nvSpPr>
          <p:spPr bwMode="auto">
            <a:xfrm flipH="1" flipV="1">
              <a:off x="3360" y="2880"/>
              <a:ext cx="384" cy="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1"/>
          <p:cNvGrpSpPr>
            <a:grpSpLocks/>
          </p:cNvGrpSpPr>
          <p:nvPr/>
        </p:nvGrpSpPr>
        <p:grpSpPr bwMode="auto">
          <a:xfrm>
            <a:off x="5410200" y="4953000"/>
            <a:ext cx="2286000" cy="346075"/>
            <a:chOff x="3408" y="3072"/>
            <a:chExt cx="1440" cy="218"/>
          </a:xfrm>
        </p:grpSpPr>
        <p:sp>
          <p:nvSpPr>
            <p:cNvPr id="88078" name="Text Box 19"/>
            <p:cNvSpPr txBox="1">
              <a:spLocks noChangeArrowheads="1"/>
            </p:cNvSpPr>
            <p:nvPr/>
          </p:nvSpPr>
          <p:spPr bwMode="auto">
            <a:xfrm>
              <a:off x="3792" y="3072"/>
              <a:ext cx="1056"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Output value read</a:t>
              </a:r>
            </a:p>
          </p:txBody>
        </p:sp>
        <p:sp>
          <p:nvSpPr>
            <p:cNvPr id="88079" name="Line 20"/>
            <p:cNvSpPr>
              <a:spLocks noChangeShapeType="1"/>
            </p:cNvSpPr>
            <p:nvPr/>
          </p:nvSpPr>
          <p:spPr bwMode="auto">
            <a:xfrm flipH="1">
              <a:off x="3408" y="3120"/>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 name="Group 24"/>
          <p:cNvGrpSpPr>
            <a:grpSpLocks/>
          </p:cNvGrpSpPr>
          <p:nvPr/>
        </p:nvGrpSpPr>
        <p:grpSpPr bwMode="auto">
          <a:xfrm>
            <a:off x="3733800" y="5943600"/>
            <a:ext cx="3352800" cy="590550"/>
            <a:chOff x="2304" y="3648"/>
            <a:chExt cx="2112" cy="372"/>
          </a:xfrm>
        </p:grpSpPr>
        <p:sp>
          <p:nvSpPr>
            <p:cNvPr id="88076" name="Text Box 22"/>
            <p:cNvSpPr txBox="1">
              <a:spLocks noChangeArrowheads="1"/>
            </p:cNvSpPr>
            <p:nvPr/>
          </p:nvSpPr>
          <p:spPr bwMode="auto">
            <a:xfrm>
              <a:off x="3024" y="3648"/>
              <a:ext cx="1392"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Decrement number of buffers occupied</a:t>
              </a:r>
            </a:p>
          </p:txBody>
        </p:sp>
        <p:sp>
          <p:nvSpPr>
            <p:cNvPr id="88077" name="Line 23"/>
            <p:cNvSpPr>
              <a:spLocks noChangeShapeType="1"/>
            </p:cNvSpPr>
            <p:nvPr/>
          </p:nvSpPr>
          <p:spPr bwMode="auto">
            <a:xfrm flipH="1">
              <a:off x="2304" y="3744"/>
              <a:ext cx="720" cy="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26" name="Rectangle 2"/>
          <p:cNvSpPr txBox="1">
            <a:spLocks noChangeArrowheads="1"/>
          </p:cNvSpPr>
          <p:nvPr/>
        </p:nvSpPr>
        <p:spPr bwMode="auto">
          <a:xfrm>
            <a:off x="5791200" y="0"/>
            <a:ext cx="3352800" cy="55245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CircularBuffer.cs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2" name="Rectangle 3"/>
          <p:cNvSpPr>
            <a:spLocks noGrp="1" noChangeArrowheads="1"/>
          </p:cNvSpPr>
          <p:nvPr>
            <p:ph type="subTitle" idx="1"/>
          </p:nvPr>
        </p:nvSpPr>
        <p:spPr>
          <a:xfrm>
            <a:off x="304800" y="0"/>
            <a:ext cx="8458200" cy="68580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66   </a:t>
            </a:r>
            <a:r>
              <a:rPr lang="en-US" altLang="en-US" sz="1000">
                <a:solidFill>
                  <a:srgbClr val="008000"/>
                </a:solidFill>
                <a:latin typeface="Courier New" charset="0"/>
                <a:ea typeface="Courier New" charset="0"/>
                <a:cs typeface="Courier New" charset="0"/>
              </a:rPr>
              <a:t>            // update readLocation for future read operation,</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67   </a:t>
            </a:r>
            <a:r>
              <a:rPr lang="en-US" altLang="en-US" sz="1000">
                <a:solidFill>
                  <a:srgbClr val="008000"/>
                </a:solidFill>
                <a:latin typeface="Courier New" charset="0"/>
                <a:ea typeface="Courier New" charset="0"/>
                <a:cs typeface="Courier New" charset="0"/>
              </a:rPr>
              <a:t>            // then add current state to output</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68</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readLocation = </a:t>
            </a:r>
          </a:p>
          <a:p>
            <a:pPr algn="l" eaLnBrk="1" hangingPunct="1"/>
            <a:r>
              <a:rPr lang="en-US" altLang="en-US" sz="1000" u="sng">
                <a:solidFill>
                  <a:srgbClr val="5F5F5F"/>
                </a:solidFill>
                <a:latin typeface="Courier New" charset="0"/>
                <a:ea typeface="Courier New" charset="0"/>
                <a:cs typeface="Courier New" charset="0"/>
              </a:rPr>
              <a:t>69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 readLocation +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 % buffers.Length;</a:t>
            </a:r>
          </a:p>
          <a:p>
            <a:pPr algn="l" eaLnBrk="1" hangingPunct="1"/>
            <a:r>
              <a:rPr lang="en-US" altLang="en-US" sz="1000">
                <a:solidFill>
                  <a:srgbClr val="5F5F5F"/>
                </a:solidFill>
                <a:latin typeface="Courier New" charset="0"/>
                <a:ea typeface="Courier New" charset="0"/>
                <a:cs typeface="Courier New" charset="0"/>
              </a:rPr>
              <a:t>70   </a:t>
            </a:r>
            <a:r>
              <a:rPr lang="en-US" altLang="en-US" sz="1000">
                <a:solidFill>
                  <a:srgbClr val="000000"/>
                </a:solidFill>
                <a:latin typeface="Courier New" charset="0"/>
                <a:ea typeface="Courier New" charset="0"/>
                <a:cs typeface="Courier New" charset="0"/>
              </a:rPr>
              <a:t>            outputTextBox.Text += CreateStateOutput();</a:t>
            </a:r>
          </a:p>
          <a:p>
            <a:pPr algn="l" eaLnBrk="1" hangingPunct="1"/>
            <a:r>
              <a:rPr lang="en-US" altLang="en-US" sz="1000">
                <a:solidFill>
                  <a:srgbClr val="5F5F5F"/>
                </a:solidFill>
                <a:latin typeface="Courier New" charset="0"/>
                <a:ea typeface="Courier New" charset="0"/>
                <a:cs typeface="Courier New" charset="0"/>
              </a:rPr>
              <a:t>71   </a:t>
            </a:r>
            <a:r>
              <a:rPr lang="en-US" altLang="en-US" sz="1000">
                <a:solidFill>
                  <a:srgbClr val="000000"/>
                </a:solidFill>
                <a:latin typeface="Courier New" charset="0"/>
                <a:ea typeface="Courier New" charset="0"/>
                <a:cs typeface="Courier New" charset="0"/>
              </a:rPr>
              <a:t>            outputTextBox.ScrollToCaret();</a:t>
            </a:r>
          </a:p>
          <a:p>
            <a:pPr algn="l" eaLnBrk="1" hangingPunct="1"/>
            <a:r>
              <a:rPr lang="en-US" altLang="en-US" sz="1000">
                <a:solidFill>
                  <a:srgbClr val="5F5F5F"/>
                </a:solidFill>
                <a:latin typeface="Courier New" charset="0"/>
                <a:ea typeface="Courier New" charset="0"/>
                <a:cs typeface="Courier New" charset="0"/>
              </a:rPr>
              <a:t>72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73   </a:t>
            </a:r>
            <a:r>
              <a:rPr lang="en-US" altLang="en-US" sz="1000">
                <a:solidFill>
                  <a:srgbClr val="008000"/>
                </a:solidFill>
                <a:latin typeface="Courier New" charset="0"/>
                <a:ea typeface="Courier New" charset="0"/>
                <a:cs typeface="Courier New" charset="0"/>
              </a:rPr>
              <a:t>            // return waiting thread (if there is one)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74   </a:t>
            </a:r>
            <a:r>
              <a:rPr lang="en-US" altLang="en-US" sz="1000">
                <a:solidFill>
                  <a:srgbClr val="008000"/>
                </a:solidFill>
                <a:latin typeface="Courier New" charset="0"/>
                <a:ea typeface="Courier New" charset="0"/>
                <a:cs typeface="Courier New" charset="0"/>
              </a:rPr>
              <a:t>            // to Started state</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75   </a:t>
            </a:r>
            <a:r>
              <a:rPr lang="en-US" altLang="en-US" sz="1000">
                <a:solidFill>
                  <a:srgbClr val="000000"/>
                </a:solidFill>
                <a:latin typeface="Courier New" charset="0"/>
                <a:ea typeface="Courier New" charset="0"/>
                <a:cs typeface="Courier New" charset="0"/>
              </a:rPr>
              <a:t>            Monitor.Pulse(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76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77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return</a:t>
            </a:r>
            <a:r>
              <a:rPr lang="en-US" altLang="en-US" sz="1000">
                <a:solidFill>
                  <a:srgbClr val="000000"/>
                </a:solidFill>
                <a:latin typeface="Courier New" charset="0"/>
                <a:ea typeface="Courier New" charset="0"/>
                <a:cs typeface="Courier New" charset="0"/>
              </a:rPr>
              <a:t> readValue;</a:t>
            </a:r>
          </a:p>
          <a:p>
            <a:pPr algn="l" eaLnBrk="1" hangingPunct="1"/>
            <a:r>
              <a:rPr lang="en-US" altLang="en-US" sz="1000">
                <a:solidFill>
                  <a:srgbClr val="5F5F5F"/>
                </a:solidFill>
                <a:latin typeface="Courier New" charset="0"/>
                <a:ea typeface="Courier New" charset="0"/>
                <a:cs typeface="Courier New" charset="0"/>
              </a:rPr>
              <a:t>78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79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lock</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80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81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accessor get</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82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83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set</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84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85   </a:t>
            </a:r>
            <a:r>
              <a:rPr lang="en-US" altLang="en-US" sz="1000">
                <a:solidFill>
                  <a:srgbClr val="008000"/>
                </a:solidFill>
                <a:latin typeface="Courier New" charset="0"/>
                <a:ea typeface="Courier New" charset="0"/>
                <a:cs typeface="Courier New" charset="0"/>
              </a:rPr>
              <a:t>         // lock this object while setting value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86   </a:t>
            </a:r>
            <a:r>
              <a:rPr lang="en-US" altLang="en-US" sz="1000">
                <a:solidFill>
                  <a:srgbClr val="008000"/>
                </a:solidFill>
                <a:latin typeface="Courier New" charset="0"/>
                <a:ea typeface="Courier New" charset="0"/>
                <a:cs typeface="Courier New" charset="0"/>
              </a:rPr>
              <a:t>         // in buffers array</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87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lock</a:t>
            </a:r>
            <a:r>
              <a:rPr lang="en-US" altLang="en-US" sz="1000">
                <a:solidFill>
                  <a:srgbClr val="000000"/>
                </a:solidFill>
                <a:latin typeface="Courier New" charset="0"/>
                <a:ea typeface="Courier New" charset="0"/>
                <a:cs typeface="Courier New" charset="0"/>
              </a:rPr>
              <a:t> (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88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89   </a:t>
            </a:r>
            <a:r>
              <a:rPr lang="en-US" altLang="en-US" sz="1000">
                <a:solidFill>
                  <a:srgbClr val="008000"/>
                </a:solidFill>
                <a:latin typeface="Courier New" charset="0"/>
                <a:ea typeface="Courier New" charset="0"/>
                <a:cs typeface="Courier New" charset="0"/>
              </a:rPr>
              <a:t>            // if there are no empty locations, place invoking</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90   </a:t>
            </a:r>
            <a:r>
              <a:rPr lang="en-US" altLang="en-US" sz="1000">
                <a:solidFill>
                  <a:srgbClr val="008000"/>
                </a:solidFill>
                <a:latin typeface="Courier New" charset="0"/>
                <a:ea typeface="Courier New" charset="0"/>
                <a:cs typeface="Courier New" charset="0"/>
              </a:rPr>
              <a:t>            // thread in WaitSleepJoin state</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91</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if</a:t>
            </a:r>
            <a:r>
              <a:rPr lang="en-US" altLang="en-US" sz="1000">
                <a:solidFill>
                  <a:srgbClr val="000000"/>
                </a:solidFill>
                <a:latin typeface="Courier New" charset="0"/>
                <a:ea typeface="Courier New" charset="0"/>
                <a:cs typeface="Courier New" charset="0"/>
              </a:rPr>
              <a:t> ( occupiedBufferCount == buffers.Length )</a:t>
            </a:r>
          </a:p>
          <a:p>
            <a:pPr algn="l" eaLnBrk="1" hangingPunct="1"/>
            <a:r>
              <a:rPr lang="en-US" altLang="en-US" sz="1000">
                <a:solidFill>
                  <a:srgbClr val="5F5F5F"/>
                </a:solidFill>
                <a:latin typeface="Courier New" charset="0"/>
                <a:ea typeface="Courier New" charset="0"/>
                <a:cs typeface="Courier New" charset="0"/>
              </a:rPr>
              <a:t>92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93   </a:t>
            </a:r>
            <a:r>
              <a:rPr lang="en-US" altLang="en-US" sz="1000">
                <a:solidFill>
                  <a:srgbClr val="000000"/>
                </a:solidFill>
                <a:latin typeface="Courier New" charset="0"/>
                <a:ea typeface="Courier New" charset="0"/>
                <a:cs typeface="Courier New" charset="0"/>
              </a:rPr>
              <a:t>               outputTextBox.Text += </a:t>
            </a:r>
            <a:r>
              <a:rPr lang="en-US" altLang="en-US" sz="1000">
                <a:solidFill>
                  <a:srgbClr val="4DA6FF"/>
                </a:solidFill>
                <a:latin typeface="Courier New" charset="0"/>
                <a:ea typeface="Courier New" charset="0"/>
                <a:cs typeface="Courier New" charset="0"/>
              </a:rPr>
              <a:t>"\r\nAll buffers full. "</a:t>
            </a:r>
            <a:r>
              <a:rPr lang="en-US" altLang="en-US" sz="1000">
                <a:solidFill>
                  <a:srgbClr val="000000"/>
                </a:solidFill>
                <a:latin typeface="Courier New" charset="0"/>
                <a:ea typeface="Courier New" charset="0"/>
                <a:cs typeface="Courier New" charset="0"/>
              </a:rPr>
              <a:t> + </a:t>
            </a:r>
          </a:p>
          <a:p>
            <a:pPr algn="l" eaLnBrk="1" hangingPunct="1"/>
            <a:r>
              <a:rPr lang="en-US" altLang="en-US" sz="1000">
                <a:solidFill>
                  <a:srgbClr val="5F5F5F"/>
                </a:solidFill>
                <a:latin typeface="Courier New" charset="0"/>
                <a:ea typeface="Courier New" charset="0"/>
                <a:cs typeface="Courier New" charset="0"/>
              </a:rPr>
              <a:t>94   </a:t>
            </a:r>
            <a:r>
              <a:rPr lang="en-US" altLang="en-US" sz="1000">
                <a:solidFill>
                  <a:srgbClr val="000000"/>
                </a:solidFill>
                <a:latin typeface="Courier New" charset="0"/>
                <a:ea typeface="Courier New" charset="0"/>
                <a:cs typeface="Courier New" charset="0"/>
              </a:rPr>
              <a:t>                  Thread.CurrentThread.Name + </a:t>
            </a:r>
            <a:r>
              <a:rPr lang="en-US" altLang="en-US" sz="1000">
                <a:solidFill>
                  <a:srgbClr val="4DA6FF"/>
                </a:solidFill>
                <a:latin typeface="Courier New" charset="0"/>
                <a:ea typeface="Courier New" charset="0"/>
                <a:cs typeface="Courier New" charset="0"/>
              </a:rPr>
              <a:t>" waits."</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95   </a:t>
            </a:r>
            <a:r>
              <a:rPr lang="en-US" altLang="en-US" sz="1000">
                <a:solidFill>
                  <a:srgbClr val="000000"/>
                </a:solidFill>
                <a:latin typeface="Courier New" charset="0"/>
                <a:ea typeface="Courier New" charset="0"/>
                <a:cs typeface="Courier New" charset="0"/>
              </a:rPr>
              <a:t>               outputTextBox.ScrollToCaret();</a:t>
            </a:r>
          </a:p>
          <a:p>
            <a:pPr algn="l" eaLnBrk="1" hangingPunct="1"/>
            <a:r>
              <a:rPr lang="en-US" altLang="en-US" sz="1000">
                <a:solidFill>
                  <a:srgbClr val="5F5F5F"/>
                </a:solidFill>
                <a:latin typeface="Courier New" charset="0"/>
                <a:ea typeface="Courier New" charset="0"/>
                <a:cs typeface="Courier New" charset="0"/>
              </a:rPr>
              <a:t>96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97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Monitor.Wait(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98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99   </a:t>
            </a:r>
          </a:p>
        </p:txBody>
      </p:sp>
      <p:sp>
        <p:nvSpPr>
          <p:cNvPr id="8909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0B171103-AEC3-7244-BF56-A1E7C85B017C}" type="slidenum">
              <a:rPr lang="en-US" altLang="en-US" sz="1200">
                <a:solidFill>
                  <a:srgbClr val="898989"/>
                </a:solidFill>
              </a:rPr>
              <a:pPr>
                <a:spcBef>
                  <a:spcPct val="0"/>
                </a:spcBef>
                <a:buFontTx/>
                <a:buNone/>
              </a:pPr>
              <a:t>79</a:t>
            </a:fld>
            <a:endParaRPr lang="en-US" altLang="en-US" sz="1200">
              <a:solidFill>
                <a:srgbClr val="898989"/>
              </a:solidFill>
            </a:endParaRPr>
          </a:p>
        </p:txBody>
      </p:sp>
      <p:grpSp>
        <p:nvGrpSpPr>
          <p:cNvPr id="2" name="Group 6"/>
          <p:cNvGrpSpPr>
            <a:grpSpLocks/>
          </p:cNvGrpSpPr>
          <p:nvPr/>
        </p:nvGrpSpPr>
        <p:grpSpPr bwMode="auto">
          <a:xfrm>
            <a:off x="1524000" y="2971800"/>
            <a:ext cx="3810000" cy="346075"/>
            <a:chOff x="960" y="2064"/>
            <a:chExt cx="2400" cy="218"/>
          </a:xfrm>
        </p:grpSpPr>
        <p:sp>
          <p:nvSpPr>
            <p:cNvPr id="89112" name="Text Box 4"/>
            <p:cNvSpPr txBox="1">
              <a:spLocks noChangeArrowheads="1"/>
            </p:cNvSpPr>
            <p:nvPr/>
          </p:nvSpPr>
          <p:spPr bwMode="auto">
            <a:xfrm>
              <a:off x="1872" y="2064"/>
              <a:ext cx="1488"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Method to write to buffer</a:t>
              </a:r>
            </a:p>
          </p:txBody>
        </p:sp>
        <p:sp>
          <p:nvSpPr>
            <p:cNvPr id="89113" name="Line 5"/>
            <p:cNvSpPr>
              <a:spLocks noChangeShapeType="1"/>
            </p:cNvSpPr>
            <p:nvPr/>
          </p:nvSpPr>
          <p:spPr bwMode="auto">
            <a:xfrm flipH="1">
              <a:off x="960" y="2160"/>
              <a:ext cx="9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2667000" y="4038600"/>
            <a:ext cx="2209800" cy="346075"/>
            <a:chOff x="1680" y="2544"/>
            <a:chExt cx="1392" cy="218"/>
          </a:xfrm>
        </p:grpSpPr>
        <p:sp>
          <p:nvSpPr>
            <p:cNvPr id="89110" name="Text Box 7"/>
            <p:cNvSpPr txBox="1">
              <a:spLocks noChangeArrowheads="1"/>
            </p:cNvSpPr>
            <p:nvPr/>
          </p:nvSpPr>
          <p:spPr bwMode="auto">
            <a:xfrm>
              <a:off x="2352" y="2544"/>
              <a:ext cx="72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Get lock</a:t>
              </a:r>
            </a:p>
          </p:txBody>
        </p:sp>
        <p:sp>
          <p:nvSpPr>
            <p:cNvPr id="89111" name="Line 8"/>
            <p:cNvSpPr>
              <a:spLocks noChangeShapeType="1"/>
            </p:cNvSpPr>
            <p:nvPr/>
          </p:nvSpPr>
          <p:spPr bwMode="auto">
            <a:xfrm flipH="1" flipV="1">
              <a:off x="1680" y="2640"/>
              <a:ext cx="672"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5791200" y="4724400"/>
            <a:ext cx="2209800" cy="590550"/>
            <a:chOff x="3648" y="2976"/>
            <a:chExt cx="1392" cy="372"/>
          </a:xfrm>
        </p:grpSpPr>
        <p:sp>
          <p:nvSpPr>
            <p:cNvPr id="89108" name="Text Box 10"/>
            <p:cNvSpPr txBox="1">
              <a:spLocks noChangeArrowheads="1"/>
            </p:cNvSpPr>
            <p:nvPr/>
          </p:nvSpPr>
          <p:spPr bwMode="auto">
            <a:xfrm>
              <a:off x="3936" y="2976"/>
              <a:ext cx="1104"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Test if all buffers are occupied</a:t>
              </a:r>
            </a:p>
          </p:txBody>
        </p:sp>
        <p:sp>
          <p:nvSpPr>
            <p:cNvPr id="89109" name="Line 11"/>
            <p:cNvSpPr>
              <a:spLocks noChangeShapeType="1"/>
            </p:cNvSpPr>
            <p:nvPr/>
          </p:nvSpPr>
          <p:spPr bwMode="auto">
            <a:xfrm flipH="1" flipV="1">
              <a:off x="3648" y="3120"/>
              <a:ext cx="28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3962400" y="5715000"/>
            <a:ext cx="3657600" cy="590550"/>
            <a:chOff x="2496" y="3600"/>
            <a:chExt cx="2304" cy="372"/>
          </a:xfrm>
        </p:grpSpPr>
        <p:sp>
          <p:nvSpPr>
            <p:cNvPr id="89106" name="Text Box 13"/>
            <p:cNvSpPr txBox="1">
              <a:spLocks noChangeArrowheads="1"/>
            </p:cNvSpPr>
            <p:nvPr/>
          </p:nvSpPr>
          <p:spPr bwMode="auto">
            <a:xfrm>
              <a:off x="3504" y="3600"/>
              <a:ext cx="1296"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If all buffers occupied, producer must wait</a:t>
              </a:r>
            </a:p>
          </p:txBody>
        </p:sp>
        <p:sp>
          <p:nvSpPr>
            <p:cNvPr id="89107" name="Line 14"/>
            <p:cNvSpPr>
              <a:spLocks noChangeShapeType="1"/>
            </p:cNvSpPr>
            <p:nvPr/>
          </p:nvSpPr>
          <p:spPr bwMode="auto">
            <a:xfrm flipH="1" flipV="1">
              <a:off x="2496" y="3792"/>
              <a:ext cx="100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8"/>
          <p:cNvGrpSpPr>
            <a:grpSpLocks/>
          </p:cNvGrpSpPr>
          <p:nvPr/>
        </p:nvGrpSpPr>
        <p:grpSpPr bwMode="auto">
          <a:xfrm>
            <a:off x="5105400" y="609600"/>
            <a:ext cx="2667000" cy="381000"/>
            <a:chOff x="3504" y="576"/>
            <a:chExt cx="1680" cy="240"/>
          </a:xfrm>
        </p:grpSpPr>
        <p:sp>
          <p:nvSpPr>
            <p:cNvPr id="89104" name="Text Box 16"/>
            <p:cNvSpPr txBox="1">
              <a:spLocks noChangeArrowheads="1"/>
            </p:cNvSpPr>
            <p:nvPr/>
          </p:nvSpPr>
          <p:spPr bwMode="auto">
            <a:xfrm>
              <a:off x="3888" y="598"/>
              <a:ext cx="1296"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Update readLocation</a:t>
              </a:r>
            </a:p>
          </p:txBody>
        </p:sp>
        <p:sp>
          <p:nvSpPr>
            <p:cNvPr id="89105" name="Line 17"/>
            <p:cNvSpPr>
              <a:spLocks noChangeShapeType="1"/>
            </p:cNvSpPr>
            <p:nvPr/>
          </p:nvSpPr>
          <p:spPr bwMode="auto">
            <a:xfrm flipH="1" flipV="1">
              <a:off x="3504" y="576"/>
              <a:ext cx="384"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1"/>
          <p:cNvGrpSpPr>
            <a:grpSpLocks/>
          </p:cNvGrpSpPr>
          <p:nvPr/>
        </p:nvGrpSpPr>
        <p:grpSpPr bwMode="auto">
          <a:xfrm>
            <a:off x="4419600" y="1025525"/>
            <a:ext cx="2895600" cy="498475"/>
            <a:chOff x="3456" y="768"/>
            <a:chExt cx="1824" cy="314"/>
          </a:xfrm>
        </p:grpSpPr>
        <p:sp>
          <p:nvSpPr>
            <p:cNvPr id="89102" name="Text Box 19"/>
            <p:cNvSpPr txBox="1">
              <a:spLocks noChangeArrowheads="1"/>
            </p:cNvSpPr>
            <p:nvPr/>
          </p:nvSpPr>
          <p:spPr bwMode="auto">
            <a:xfrm>
              <a:off x="3888" y="864"/>
              <a:ext cx="139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Call CreateStateOutput</a:t>
              </a:r>
            </a:p>
          </p:txBody>
        </p:sp>
        <p:sp>
          <p:nvSpPr>
            <p:cNvPr id="89103" name="Line 20"/>
            <p:cNvSpPr>
              <a:spLocks noChangeShapeType="1"/>
            </p:cNvSpPr>
            <p:nvPr/>
          </p:nvSpPr>
          <p:spPr bwMode="auto">
            <a:xfrm flipH="1" flipV="1">
              <a:off x="3456" y="768"/>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 name="Group 24"/>
          <p:cNvGrpSpPr>
            <a:grpSpLocks/>
          </p:cNvGrpSpPr>
          <p:nvPr/>
        </p:nvGrpSpPr>
        <p:grpSpPr bwMode="auto">
          <a:xfrm>
            <a:off x="3429000" y="2057400"/>
            <a:ext cx="3352800" cy="590550"/>
            <a:chOff x="2160" y="1296"/>
            <a:chExt cx="2112" cy="372"/>
          </a:xfrm>
        </p:grpSpPr>
        <p:sp>
          <p:nvSpPr>
            <p:cNvPr id="89100" name="Text Box 22"/>
            <p:cNvSpPr txBox="1">
              <a:spLocks noChangeArrowheads="1"/>
            </p:cNvSpPr>
            <p:nvPr/>
          </p:nvSpPr>
          <p:spPr bwMode="auto">
            <a:xfrm>
              <a:off x="2976" y="1296"/>
              <a:ext cx="1296"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Get producer from wait state</a:t>
              </a:r>
            </a:p>
          </p:txBody>
        </p:sp>
        <p:sp>
          <p:nvSpPr>
            <p:cNvPr id="89101" name="Line 23"/>
            <p:cNvSpPr>
              <a:spLocks noChangeShapeType="1"/>
            </p:cNvSpPr>
            <p:nvPr/>
          </p:nvSpPr>
          <p:spPr bwMode="auto">
            <a:xfrm flipH="1" flipV="1">
              <a:off x="2160" y="1440"/>
              <a:ext cx="816"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26" name="Rectangle 2"/>
          <p:cNvSpPr txBox="1">
            <a:spLocks noChangeArrowheads="1"/>
          </p:cNvSpPr>
          <p:nvPr/>
        </p:nvSpPr>
        <p:spPr bwMode="auto">
          <a:xfrm>
            <a:off x="5791200" y="0"/>
            <a:ext cx="3352800" cy="55245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CircularBuffer.cs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026"/>
          <p:cNvSpPr>
            <a:spLocks noGrp="1" noChangeArrowheads="1"/>
          </p:cNvSpPr>
          <p:nvPr>
            <p:ph type="title"/>
          </p:nvPr>
        </p:nvSpPr>
        <p:spPr>
          <a:xfrm>
            <a:off x="457200" y="76200"/>
            <a:ext cx="8229600" cy="1143000"/>
          </a:xfrm>
        </p:spPr>
        <p:txBody>
          <a:bodyPr>
            <a:normAutofit fontScale="90000"/>
          </a:bodyPr>
          <a:lstStyle/>
          <a:p>
            <a:pPr eaLnBrk="1" hangingPunct="1"/>
            <a:r>
              <a:rPr lang="en-US" altLang="en-US" sz="4000" b="1">
                <a:latin typeface="Times New Roman" charset="0"/>
                <a:cs typeface="Times New Roman" charset="0"/>
              </a:rPr>
              <a:t>Các trạng thái tiến trình: Chu trình của một tiến trình</a:t>
            </a:r>
          </a:p>
        </p:txBody>
      </p:sp>
      <p:sp>
        <p:nvSpPr>
          <p:cNvPr id="14339" name="Rectangle 1027"/>
          <p:cNvSpPr>
            <a:spLocks noGrp="1" noChangeArrowheads="1"/>
          </p:cNvSpPr>
          <p:nvPr>
            <p:ph idx="1"/>
          </p:nvPr>
        </p:nvSpPr>
        <p:spPr>
          <a:xfrm>
            <a:off x="457200" y="1600200"/>
            <a:ext cx="8229600" cy="5029200"/>
          </a:xfrm>
        </p:spPr>
        <p:txBody>
          <a:bodyPr/>
          <a:lstStyle/>
          <a:p>
            <a:pPr eaLnBrk="1" hangingPunct="1"/>
            <a:r>
              <a:rPr lang="en-US" altLang="en-US" sz="1800">
                <a:latin typeface="Times New Roman" charset="0"/>
                <a:cs typeface="Times New Roman" charset="0"/>
              </a:rPr>
              <a:t>Trạng thái tiến trình:</a:t>
            </a:r>
          </a:p>
          <a:p>
            <a:pPr lvl="1" eaLnBrk="1" hangingPunct="1"/>
            <a:r>
              <a:rPr lang="en-US" altLang="en-US" sz="1800">
                <a:latin typeface="Times New Roman" charset="0"/>
                <a:cs typeface="Times New Roman" charset="0"/>
              </a:rPr>
              <a:t>Chưa bắt đầu (Unstarted):</a:t>
            </a:r>
          </a:p>
          <a:p>
            <a:pPr lvl="2" eaLnBrk="1" hangingPunct="1"/>
            <a:r>
              <a:rPr lang="en-US" altLang="en-US" sz="1800">
                <a:latin typeface="Times New Roman" charset="0"/>
                <a:cs typeface="Times New Roman" charset="0"/>
              </a:rPr>
              <a:t>Khi một tiến trình được khởi tạo</a:t>
            </a:r>
          </a:p>
          <a:p>
            <a:pPr lvl="2" eaLnBrk="1" hangingPunct="1"/>
            <a:r>
              <a:rPr lang="en-US" altLang="en-US" sz="1800">
                <a:latin typeface="Times New Roman" charset="0"/>
                <a:cs typeface="Times New Roman" charset="0"/>
              </a:rPr>
              <a:t>Tiếp tục cho đến khi phương thức Start của tiến trình được gọi</a:t>
            </a:r>
          </a:p>
          <a:p>
            <a:pPr lvl="1" eaLnBrk="1" hangingPunct="1"/>
            <a:r>
              <a:rPr lang="en-US" altLang="en-US" sz="1800">
                <a:latin typeface="Times New Roman" charset="0"/>
                <a:cs typeface="Times New Roman" charset="0"/>
              </a:rPr>
              <a:t>Bắt đầu (Started):</a:t>
            </a:r>
          </a:p>
          <a:p>
            <a:pPr lvl="2" eaLnBrk="1" hangingPunct="1"/>
            <a:r>
              <a:rPr lang="en-US" altLang="en-US" sz="1800">
                <a:latin typeface="Times New Roman" charset="0"/>
                <a:cs typeface="Times New Roman" charset="0"/>
              </a:rPr>
              <a:t>Duy trì tới lúc bộ xử lý bắt đầu thực hiện nó</a:t>
            </a:r>
          </a:p>
          <a:p>
            <a:pPr lvl="1" eaLnBrk="1" hangingPunct="1"/>
            <a:r>
              <a:rPr lang="en-US" altLang="en-US" sz="1800">
                <a:latin typeface="Times New Roman" charset="0"/>
                <a:cs typeface="Times New Roman" charset="0"/>
              </a:rPr>
              <a:t>Đang thực thi (Running):</a:t>
            </a:r>
          </a:p>
          <a:p>
            <a:pPr lvl="2" eaLnBrk="1" hangingPunct="1"/>
            <a:r>
              <a:rPr lang="en-US" altLang="en-US" sz="1800">
                <a:latin typeface="Times New Roman" charset="0"/>
                <a:cs typeface="Times New Roman" charset="0"/>
              </a:rPr>
              <a:t>Tiến trình bắt đầu có độ ưu tiên cao nhất sẽ vào trạng thái thực thi đầu tiên</a:t>
            </a:r>
          </a:p>
          <a:p>
            <a:pPr lvl="2" eaLnBrk="1" hangingPunct="1"/>
            <a:r>
              <a:rPr lang="en-US" altLang="en-US" sz="1800">
                <a:latin typeface="Times New Roman" charset="0"/>
                <a:cs typeface="Times New Roman" charset="0"/>
              </a:rPr>
              <a:t>Bắt đầu thực thi khi bộ xử lý được gán cho tiến trình</a:t>
            </a:r>
          </a:p>
          <a:p>
            <a:pPr lvl="2" eaLnBrk="1" hangingPunct="1"/>
            <a:r>
              <a:rPr lang="en-US" altLang="en-US" sz="1800" b="1">
                <a:latin typeface="Courier New" charset="0"/>
                <a:cs typeface="Times New Roman" charset="0"/>
              </a:rPr>
              <a:t>ThreadStart</a:t>
            </a:r>
            <a:r>
              <a:rPr lang="en-US" altLang="en-US" sz="1800">
                <a:latin typeface="Times New Roman" charset="0"/>
                <a:cs typeface="Times New Roman" charset="0"/>
              </a:rPr>
              <a:t> Tiến trình bắt đầu ủy nhiệm các hành động cụ thể cho các tiến trình</a:t>
            </a:r>
          </a:p>
          <a:p>
            <a:pPr lvl="1" eaLnBrk="1" hangingPunct="1"/>
            <a:r>
              <a:rPr lang="en-US" altLang="en-US" sz="1800">
                <a:latin typeface="Times New Roman" charset="0"/>
                <a:cs typeface="Times New Roman" charset="0"/>
              </a:rPr>
              <a:t>Ngừng (Stopped):</a:t>
            </a:r>
          </a:p>
          <a:p>
            <a:pPr lvl="2" eaLnBrk="1" hangingPunct="1"/>
            <a:r>
              <a:rPr lang="en-US" altLang="en-US" sz="1800">
                <a:latin typeface="Times New Roman" charset="0"/>
                <a:cs typeface="Times New Roman" charset="0"/>
              </a:rPr>
              <a:t>Khi ủy nhiệm kết thúc</a:t>
            </a:r>
          </a:p>
          <a:p>
            <a:pPr lvl="2" eaLnBrk="1" hangingPunct="1"/>
            <a:r>
              <a:rPr lang="en-US" altLang="en-US" sz="1800">
                <a:latin typeface="Times New Roman" charset="0"/>
                <a:cs typeface="Times New Roman" charset="0"/>
              </a:rPr>
              <a:t>Nếu chương trình gọi phương thức Abort của tiến trình</a:t>
            </a:r>
            <a:endParaRPr lang="en-US" altLang="en-US" sz="1800" b="1">
              <a:latin typeface="Courier New" charset="0"/>
              <a:cs typeface="Times New Roman" charset="0"/>
            </a:endParaRPr>
          </a:p>
        </p:txBody>
      </p:sp>
      <p:sp>
        <p:nvSpPr>
          <p:cNvPr id="1434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6D654435-ED47-954F-91FE-7DAF5476295F}" type="slidenum">
              <a:rPr lang="en-US" altLang="en-US" sz="1200">
                <a:solidFill>
                  <a:srgbClr val="898989"/>
                </a:solidFill>
              </a:rPr>
              <a:pPr>
                <a:spcBef>
                  <a:spcPct val="0"/>
                </a:spcBef>
                <a:buFontTx/>
                <a:buNone/>
              </a:pPr>
              <a:t>8</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6" name="Rectangle 3"/>
          <p:cNvSpPr>
            <a:spLocks noGrp="1" noChangeArrowheads="1"/>
          </p:cNvSpPr>
          <p:nvPr>
            <p:ph type="subTitle" idx="1"/>
          </p:nvPr>
        </p:nvSpPr>
        <p:spPr>
          <a:xfrm>
            <a:off x="0" y="0"/>
            <a:ext cx="7543800" cy="68580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100  </a:t>
            </a:r>
            <a:r>
              <a:rPr lang="en-US" altLang="en-US" sz="1000">
                <a:solidFill>
                  <a:srgbClr val="008000"/>
                </a:solidFill>
                <a:latin typeface="Courier New" charset="0"/>
                <a:ea typeface="Courier New" charset="0"/>
                <a:cs typeface="Courier New" charset="0"/>
              </a:rPr>
              <a:t>            // place value in writeLocation of buffers, then</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101  </a:t>
            </a:r>
            <a:r>
              <a:rPr lang="en-US" altLang="en-US" sz="1000">
                <a:solidFill>
                  <a:srgbClr val="008000"/>
                </a:solidFill>
                <a:latin typeface="Courier New" charset="0"/>
                <a:ea typeface="Courier New" charset="0"/>
                <a:cs typeface="Courier New" charset="0"/>
              </a:rPr>
              <a:t>            // add string indicating produced value to output</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102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buffers[ writeLocation ] = </a:t>
            </a:r>
            <a:r>
              <a:rPr lang="en-US" altLang="en-US" sz="1000">
                <a:solidFill>
                  <a:srgbClr val="275AFF"/>
                </a:solidFill>
                <a:latin typeface="Courier New" charset="0"/>
                <a:ea typeface="Courier New" charset="0"/>
                <a:cs typeface="Courier New" charset="0"/>
              </a:rPr>
              <a:t>value</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103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104</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outputTextBox.Text += </a:t>
            </a:r>
            <a:r>
              <a:rPr lang="en-US" altLang="en-US" sz="1000">
                <a:solidFill>
                  <a:srgbClr val="4DA6FF"/>
                </a:solidFill>
                <a:latin typeface="Courier New" charset="0"/>
                <a:ea typeface="Courier New" charset="0"/>
                <a:cs typeface="Courier New" charset="0"/>
              </a:rPr>
              <a:t>"\r\n"</a:t>
            </a:r>
            <a:r>
              <a:rPr lang="en-US" altLang="en-US" sz="1000">
                <a:solidFill>
                  <a:srgbClr val="000000"/>
                </a:solidFill>
                <a:latin typeface="Courier New" charset="0"/>
                <a:ea typeface="Courier New" charset="0"/>
                <a:cs typeface="Courier New" charset="0"/>
              </a:rPr>
              <a:t> + </a:t>
            </a:r>
          </a:p>
          <a:p>
            <a:pPr algn="l" eaLnBrk="1" hangingPunct="1"/>
            <a:r>
              <a:rPr lang="en-US" altLang="en-US" sz="1000">
                <a:solidFill>
                  <a:srgbClr val="5F5F5F"/>
                </a:solidFill>
                <a:latin typeface="Courier New" charset="0"/>
                <a:ea typeface="Courier New" charset="0"/>
                <a:cs typeface="Courier New" charset="0"/>
              </a:rPr>
              <a:t>105  </a:t>
            </a:r>
            <a:r>
              <a:rPr lang="en-US" altLang="en-US" sz="1000">
                <a:solidFill>
                  <a:srgbClr val="000000"/>
                </a:solidFill>
                <a:latin typeface="Courier New" charset="0"/>
                <a:ea typeface="Courier New" charset="0"/>
                <a:cs typeface="Courier New" charset="0"/>
              </a:rPr>
              <a:t>               Thread.CurrentThread.Name + </a:t>
            </a:r>
            <a:r>
              <a:rPr lang="en-US" altLang="en-US" sz="1000">
                <a:solidFill>
                  <a:srgbClr val="4DA6FF"/>
                </a:solidFill>
                <a:latin typeface="Courier New" charset="0"/>
                <a:ea typeface="Courier New" charset="0"/>
                <a:cs typeface="Courier New" charset="0"/>
              </a:rPr>
              <a:t>" writes "</a:t>
            </a:r>
            <a:r>
              <a:rPr lang="en-US" altLang="en-US" sz="1000">
                <a:solidFill>
                  <a:srgbClr val="000000"/>
                </a:solidFill>
                <a:latin typeface="Courier New" charset="0"/>
                <a:ea typeface="Courier New" charset="0"/>
                <a:cs typeface="Courier New" charset="0"/>
              </a:rPr>
              <a:t> + </a:t>
            </a:r>
          </a:p>
          <a:p>
            <a:pPr algn="l" eaLnBrk="1" hangingPunct="1"/>
            <a:r>
              <a:rPr lang="en-US" altLang="en-US" sz="1000">
                <a:solidFill>
                  <a:srgbClr val="5F5F5F"/>
                </a:solidFill>
                <a:latin typeface="Courier New" charset="0"/>
                <a:ea typeface="Courier New" charset="0"/>
                <a:cs typeface="Courier New" charset="0"/>
              </a:rPr>
              <a:t>106  </a:t>
            </a:r>
            <a:r>
              <a:rPr lang="en-US" altLang="en-US" sz="1000">
                <a:solidFill>
                  <a:srgbClr val="000000"/>
                </a:solidFill>
                <a:latin typeface="Courier New" charset="0"/>
                <a:ea typeface="Courier New" charset="0"/>
                <a:cs typeface="Courier New" charset="0"/>
              </a:rPr>
              <a:t>               buffers[ writeLocation ] +</a:t>
            </a:r>
            <a:r>
              <a:rPr lang="en-US" altLang="en-US" sz="1000">
                <a:solidFill>
                  <a:srgbClr val="4DA6FF"/>
                </a:solidFill>
                <a:latin typeface="Courier New" charset="0"/>
                <a:ea typeface="Courier New" charset="0"/>
                <a:cs typeface="Courier New" charset="0"/>
              </a:rPr>
              <a:t> "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107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108  </a:t>
            </a:r>
            <a:r>
              <a:rPr lang="en-US" altLang="en-US" sz="1000">
                <a:solidFill>
                  <a:srgbClr val="008000"/>
                </a:solidFill>
                <a:latin typeface="Courier New" charset="0"/>
                <a:ea typeface="Courier New" charset="0"/>
                <a:cs typeface="Courier New" charset="0"/>
              </a:rPr>
              <a:t>            // just produced a value, so increment number of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109  </a:t>
            </a:r>
            <a:r>
              <a:rPr lang="en-US" altLang="en-US" sz="1000">
                <a:solidFill>
                  <a:srgbClr val="008000"/>
                </a:solidFill>
                <a:latin typeface="Courier New" charset="0"/>
                <a:ea typeface="Courier New" charset="0"/>
                <a:cs typeface="Courier New" charset="0"/>
              </a:rPr>
              <a:t>            // occupied buffers</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110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++occupiedBufferCount;</a:t>
            </a:r>
          </a:p>
          <a:p>
            <a:pPr algn="l" eaLnBrk="1" hangingPunct="1"/>
            <a:r>
              <a:rPr lang="en-US" altLang="en-US" sz="1000">
                <a:solidFill>
                  <a:srgbClr val="5F5F5F"/>
                </a:solidFill>
                <a:latin typeface="Courier New" charset="0"/>
                <a:ea typeface="Courier New" charset="0"/>
                <a:cs typeface="Courier New" charset="0"/>
              </a:rPr>
              <a:t>111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112  </a:t>
            </a:r>
            <a:r>
              <a:rPr lang="en-US" altLang="en-US" sz="1000">
                <a:solidFill>
                  <a:srgbClr val="008000"/>
                </a:solidFill>
                <a:latin typeface="Courier New" charset="0"/>
                <a:ea typeface="Courier New" charset="0"/>
                <a:cs typeface="Courier New" charset="0"/>
              </a:rPr>
              <a:t>            // update writeLocation for future write operation,</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113  </a:t>
            </a:r>
            <a:r>
              <a:rPr lang="en-US" altLang="en-US" sz="1000">
                <a:solidFill>
                  <a:srgbClr val="008000"/>
                </a:solidFill>
                <a:latin typeface="Courier New" charset="0"/>
                <a:ea typeface="Courier New" charset="0"/>
                <a:cs typeface="Courier New" charset="0"/>
              </a:rPr>
              <a:t>            // then add current state to output</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114</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writeLocation = </a:t>
            </a:r>
          </a:p>
          <a:p>
            <a:pPr algn="l" eaLnBrk="1" hangingPunct="1"/>
            <a:r>
              <a:rPr lang="en-US" altLang="en-US" sz="1000">
                <a:solidFill>
                  <a:srgbClr val="5F5F5F"/>
                </a:solidFill>
                <a:latin typeface="Courier New" charset="0"/>
                <a:ea typeface="Courier New" charset="0"/>
                <a:cs typeface="Courier New" charset="0"/>
              </a:rPr>
              <a:t>115  </a:t>
            </a:r>
            <a:r>
              <a:rPr lang="en-US" altLang="en-US" sz="1000">
                <a:solidFill>
                  <a:srgbClr val="000000"/>
                </a:solidFill>
                <a:latin typeface="Courier New" charset="0"/>
                <a:ea typeface="Courier New" charset="0"/>
                <a:cs typeface="Courier New" charset="0"/>
              </a:rPr>
              <a:t>               ( writeLocation +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 % buffers.Length;</a:t>
            </a:r>
          </a:p>
          <a:p>
            <a:pPr algn="l" eaLnBrk="1" hangingPunct="1"/>
            <a:r>
              <a:rPr lang="en-US" altLang="en-US" sz="1000" u="sng">
                <a:solidFill>
                  <a:srgbClr val="5F5F5F"/>
                </a:solidFill>
                <a:latin typeface="Courier New" charset="0"/>
                <a:ea typeface="Courier New" charset="0"/>
                <a:cs typeface="Courier New" charset="0"/>
              </a:rPr>
              <a:t>116</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outputTextBox.Text += CreateStateOutput();</a:t>
            </a:r>
          </a:p>
          <a:p>
            <a:pPr algn="l" eaLnBrk="1" hangingPunct="1"/>
            <a:r>
              <a:rPr lang="en-US" altLang="en-US" sz="1000">
                <a:solidFill>
                  <a:srgbClr val="5F5F5F"/>
                </a:solidFill>
                <a:latin typeface="Courier New" charset="0"/>
                <a:ea typeface="Courier New" charset="0"/>
                <a:cs typeface="Courier New" charset="0"/>
              </a:rPr>
              <a:t>117  </a:t>
            </a:r>
            <a:r>
              <a:rPr lang="en-US" altLang="en-US" sz="1000">
                <a:solidFill>
                  <a:srgbClr val="000000"/>
                </a:solidFill>
                <a:latin typeface="Courier New" charset="0"/>
                <a:ea typeface="Courier New" charset="0"/>
                <a:cs typeface="Courier New" charset="0"/>
              </a:rPr>
              <a:t>            outputTextBox.ScrollToCaret();</a:t>
            </a:r>
          </a:p>
          <a:p>
            <a:pPr algn="l" eaLnBrk="1" hangingPunct="1"/>
            <a:r>
              <a:rPr lang="en-US" altLang="en-US" sz="1000">
                <a:solidFill>
                  <a:srgbClr val="5F5F5F"/>
                </a:solidFill>
                <a:latin typeface="Courier New" charset="0"/>
                <a:ea typeface="Courier New" charset="0"/>
                <a:cs typeface="Courier New" charset="0"/>
              </a:rPr>
              <a:t>118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119  </a:t>
            </a:r>
            <a:r>
              <a:rPr lang="en-US" altLang="en-US" sz="1000">
                <a:solidFill>
                  <a:srgbClr val="008000"/>
                </a:solidFill>
                <a:latin typeface="Courier New" charset="0"/>
                <a:ea typeface="Courier New" charset="0"/>
                <a:cs typeface="Courier New" charset="0"/>
              </a:rPr>
              <a:t>            // return waiting thread (if there is one)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120  </a:t>
            </a:r>
            <a:r>
              <a:rPr lang="en-US" altLang="en-US" sz="1000">
                <a:solidFill>
                  <a:srgbClr val="008000"/>
                </a:solidFill>
                <a:latin typeface="Courier New" charset="0"/>
                <a:ea typeface="Courier New" charset="0"/>
                <a:cs typeface="Courier New" charset="0"/>
              </a:rPr>
              <a:t>            // to Started state</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121</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Monitor.Pulse( </a:t>
            </a:r>
            <a:r>
              <a:rPr lang="en-US" altLang="en-US" sz="1000">
                <a:solidFill>
                  <a:srgbClr val="275AFF"/>
                </a:solidFill>
                <a:latin typeface="Courier New" charset="0"/>
                <a:ea typeface="Courier New" charset="0"/>
                <a:cs typeface="Courier New" charset="0"/>
              </a:rPr>
              <a:t>this</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122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123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lock</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124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125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accessor set</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126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127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property Buffer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128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129  </a:t>
            </a:r>
            <a:r>
              <a:rPr lang="en-US" altLang="en-US" sz="1000">
                <a:solidFill>
                  <a:srgbClr val="008000"/>
                </a:solidFill>
                <a:latin typeface="Courier New" charset="0"/>
                <a:ea typeface="Courier New" charset="0"/>
                <a:cs typeface="Courier New" charset="0"/>
              </a:rPr>
              <a:t>   // create state output</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130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string</a:t>
            </a:r>
            <a:r>
              <a:rPr lang="en-US" altLang="en-US" sz="1000">
                <a:solidFill>
                  <a:srgbClr val="000000"/>
                </a:solidFill>
                <a:latin typeface="Courier New" charset="0"/>
                <a:ea typeface="Courier New" charset="0"/>
                <a:cs typeface="Courier New" charset="0"/>
              </a:rPr>
              <a:t> CreateStateOutput()</a:t>
            </a:r>
          </a:p>
          <a:p>
            <a:pPr algn="l" eaLnBrk="1" hangingPunct="1"/>
            <a:r>
              <a:rPr lang="en-US" altLang="en-US" sz="1000">
                <a:solidFill>
                  <a:srgbClr val="5F5F5F"/>
                </a:solidFill>
                <a:latin typeface="Courier New" charset="0"/>
                <a:ea typeface="Courier New" charset="0"/>
                <a:cs typeface="Courier New" charset="0"/>
              </a:rPr>
              <a:t>131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132  </a:t>
            </a:r>
            <a:r>
              <a:rPr lang="en-US" altLang="en-US" sz="1000">
                <a:solidFill>
                  <a:srgbClr val="008000"/>
                </a:solidFill>
                <a:latin typeface="Courier New" charset="0"/>
                <a:ea typeface="Courier New" charset="0"/>
                <a:cs typeface="Courier New" charset="0"/>
              </a:rPr>
              <a:t>      // display first line of state information</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133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string</a:t>
            </a:r>
            <a:r>
              <a:rPr lang="en-US" altLang="en-US" sz="1000">
                <a:solidFill>
                  <a:srgbClr val="000000"/>
                </a:solidFill>
                <a:latin typeface="Courier New" charset="0"/>
                <a:ea typeface="Courier New" charset="0"/>
                <a:cs typeface="Courier New" charset="0"/>
              </a:rPr>
              <a:t> output = </a:t>
            </a:r>
            <a:r>
              <a:rPr lang="en-US" altLang="en-US" sz="1000">
                <a:solidFill>
                  <a:srgbClr val="4DA6FF"/>
                </a:solidFill>
                <a:latin typeface="Courier New" charset="0"/>
                <a:ea typeface="Courier New" charset="0"/>
                <a:cs typeface="Courier New" charset="0"/>
              </a:rPr>
              <a:t>"(buffers occupied: "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134  </a:t>
            </a:r>
            <a:r>
              <a:rPr lang="en-US" altLang="en-US" sz="1000">
                <a:solidFill>
                  <a:srgbClr val="000000"/>
                </a:solidFill>
                <a:latin typeface="Courier New" charset="0"/>
                <a:ea typeface="Courier New" charset="0"/>
                <a:cs typeface="Courier New" charset="0"/>
              </a:rPr>
              <a:t>         occupiedBufferCount + </a:t>
            </a:r>
            <a:r>
              <a:rPr lang="en-US" altLang="en-US" sz="1000">
                <a:solidFill>
                  <a:srgbClr val="4DA6FF"/>
                </a:solidFill>
                <a:latin typeface="Courier New" charset="0"/>
                <a:ea typeface="Courier New" charset="0"/>
                <a:cs typeface="Courier New" charset="0"/>
              </a:rPr>
              <a:t>")\r\nbuffers: "</a:t>
            </a:r>
            <a:r>
              <a:rPr lang="en-US" altLang="en-US" sz="1000">
                <a:solidFill>
                  <a:srgbClr val="000000"/>
                </a:solidFill>
                <a:latin typeface="Courier New" charset="0"/>
                <a:ea typeface="Courier New" charset="0"/>
                <a:cs typeface="Courier New" charset="0"/>
              </a:rPr>
              <a:t>;</a:t>
            </a:r>
          </a:p>
        </p:txBody>
      </p:sp>
      <p:sp>
        <p:nvSpPr>
          <p:cNvPr id="9011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1FB82CF7-36D9-6A42-A799-4C430CBCFD9B}" type="slidenum">
              <a:rPr lang="en-US" altLang="en-US" sz="1200">
                <a:solidFill>
                  <a:srgbClr val="898989"/>
                </a:solidFill>
              </a:rPr>
              <a:pPr>
                <a:spcBef>
                  <a:spcPct val="0"/>
                </a:spcBef>
                <a:buFontTx/>
                <a:buNone/>
              </a:pPr>
              <a:t>80</a:t>
            </a:fld>
            <a:endParaRPr lang="en-US" altLang="en-US" sz="1200">
              <a:solidFill>
                <a:srgbClr val="898989"/>
              </a:solidFill>
            </a:endParaRPr>
          </a:p>
        </p:txBody>
      </p:sp>
      <p:grpSp>
        <p:nvGrpSpPr>
          <p:cNvPr id="2" name="Group 6"/>
          <p:cNvGrpSpPr>
            <a:grpSpLocks/>
          </p:cNvGrpSpPr>
          <p:nvPr/>
        </p:nvGrpSpPr>
        <p:grpSpPr bwMode="auto">
          <a:xfrm>
            <a:off x="4724400" y="533400"/>
            <a:ext cx="2590800" cy="590550"/>
            <a:chOff x="2976" y="336"/>
            <a:chExt cx="1632" cy="372"/>
          </a:xfrm>
        </p:grpSpPr>
        <p:sp>
          <p:nvSpPr>
            <p:cNvPr id="90136" name="Text Box 4"/>
            <p:cNvSpPr txBox="1">
              <a:spLocks noChangeArrowheads="1"/>
            </p:cNvSpPr>
            <p:nvPr/>
          </p:nvSpPr>
          <p:spPr bwMode="auto">
            <a:xfrm>
              <a:off x="3312" y="336"/>
              <a:ext cx="1296"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Put new value in next location of buffer</a:t>
              </a:r>
            </a:p>
          </p:txBody>
        </p:sp>
        <p:sp>
          <p:nvSpPr>
            <p:cNvPr id="90137" name="Line 5"/>
            <p:cNvSpPr>
              <a:spLocks noChangeShapeType="1"/>
            </p:cNvSpPr>
            <p:nvPr/>
          </p:nvSpPr>
          <p:spPr bwMode="auto">
            <a:xfrm flipH="1" flipV="1">
              <a:off x="2976" y="384"/>
              <a:ext cx="33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3657600" y="1905000"/>
            <a:ext cx="3657600" cy="590550"/>
            <a:chOff x="2304" y="1200"/>
            <a:chExt cx="2304" cy="372"/>
          </a:xfrm>
        </p:grpSpPr>
        <p:sp>
          <p:nvSpPr>
            <p:cNvPr id="90134" name="Text Box 7"/>
            <p:cNvSpPr txBox="1">
              <a:spLocks noChangeArrowheads="1"/>
            </p:cNvSpPr>
            <p:nvPr/>
          </p:nvSpPr>
          <p:spPr bwMode="auto">
            <a:xfrm>
              <a:off x="3264" y="1200"/>
              <a:ext cx="1344"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Increment number of buffers occupied</a:t>
              </a:r>
            </a:p>
          </p:txBody>
        </p:sp>
        <p:sp>
          <p:nvSpPr>
            <p:cNvPr id="90135" name="Line 8"/>
            <p:cNvSpPr>
              <a:spLocks noChangeShapeType="1"/>
            </p:cNvSpPr>
            <p:nvPr/>
          </p:nvSpPr>
          <p:spPr bwMode="auto">
            <a:xfrm flipH="1" flipV="1">
              <a:off x="2304" y="1296"/>
              <a:ext cx="96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4953000" y="1219200"/>
            <a:ext cx="2362200" cy="590550"/>
            <a:chOff x="3120" y="768"/>
            <a:chExt cx="1488" cy="372"/>
          </a:xfrm>
        </p:grpSpPr>
        <p:sp>
          <p:nvSpPr>
            <p:cNvPr id="90132" name="Text Box 10"/>
            <p:cNvSpPr txBox="1">
              <a:spLocks noChangeArrowheads="1"/>
            </p:cNvSpPr>
            <p:nvPr/>
          </p:nvSpPr>
          <p:spPr bwMode="auto">
            <a:xfrm>
              <a:off x="3456" y="768"/>
              <a:ext cx="1152"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Output value written to buffer</a:t>
              </a:r>
            </a:p>
          </p:txBody>
        </p:sp>
        <p:sp>
          <p:nvSpPr>
            <p:cNvPr id="90133" name="Line 11"/>
            <p:cNvSpPr>
              <a:spLocks noChangeShapeType="1"/>
            </p:cNvSpPr>
            <p:nvPr/>
          </p:nvSpPr>
          <p:spPr bwMode="auto">
            <a:xfrm flipH="1" flipV="1">
              <a:off x="3120" y="816"/>
              <a:ext cx="33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5562600" y="2819400"/>
            <a:ext cx="2057400" cy="590550"/>
            <a:chOff x="3504" y="1776"/>
            <a:chExt cx="1296" cy="372"/>
          </a:xfrm>
        </p:grpSpPr>
        <p:sp>
          <p:nvSpPr>
            <p:cNvPr id="90130" name="Text Box 13"/>
            <p:cNvSpPr txBox="1">
              <a:spLocks noChangeArrowheads="1"/>
            </p:cNvSpPr>
            <p:nvPr/>
          </p:nvSpPr>
          <p:spPr bwMode="auto">
            <a:xfrm>
              <a:off x="3936" y="1776"/>
              <a:ext cx="864"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Update write location</a:t>
              </a:r>
            </a:p>
          </p:txBody>
        </p:sp>
        <p:sp>
          <p:nvSpPr>
            <p:cNvPr id="90131" name="Line 14"/>
            <p:cNvSpPr>
              <a:spLocks noChangeShapeType="1"/>
            </p:cNvSpPr>
            <p:nvPr/>
          </p:nvSpPr>
          <p:spPr bwMode="auto">
            <a:xfrm flipH="1" flipV="1">
              <a:off x="3504" y="1872"/>
              <a:ext cx="432"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8"/>
          <p:cNvGrpSpPr>
            <a:grpSpLocks/>
          </p:cNvGrpSpPr>
          <p:nvPr/>
        </p:nvGrpSpPr>
        <p:grpSpPr bwMode="auto">
          <a:xfrm>
            <a:off x="3810000" y="4038600"/>
            <a:ext cx="2590800" cy="590550"/>
            <a:chOff x="2400" y="2544"/>
            <a:chExt cx="1632" cy="372"/>
          </a:xfrm>
        </p:grpSpPr>
        <p:sp>
          <p:nvSpPr>
            <p:cNvPr id="90128" name="Text Box 16"/>
            <p:cNvSpPr txBox="1">
              <a:spLocks noChangeArrowheads="1"/>
            </p:cNvSpPr>
            <p:nvPr/>
          </p:nvSpPr>
          <p:spPr bwMode="auto">
            <a:xfrm>
              <a:off x="3120" y="2544"/>
              <a:ext cx="912"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Get consumer from wait state</a:t>
              </a:r>
            </a:p>
          </p:txBody>
        </p:sp>
        <p:sp>
          <p:nvSpPr>
            <p:cNvPr id="90129" name="Line 17"/>
            <p:cNvSpPr>
              <a:spLocks noChangeShapeType="1"/>
            </p:cNvSpPr>
            <p:nvPr/>
          </p:nvSpPr>
          <p:spPr bwMode="auto">
            <a:xfrm flipH="1" flipV="1">
              <a:off x="2400" y="2640"/>
              <a:ext cx="720"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1"/>
          <p:cNvGrpSpPr>
            <a:grpSpLocks/>
          </p:cNvGrpSpPr>
          <p:nvPr/>
        </p:nvGrpSpPr>
        <p:grpSpPr bwMode="auto">
          <a:xfrm>
            <a:off x="4800600" y="5867400"/>
            <a:ext cx="3200400" cy="590550"/>
            <a:chOff x="3024" y="3696"/>
            <a:chExt cx="2016" cy="372"/>
          </a:xfrm>
        </p:grpSpPr>
        <p:sp>
          <p:nvSpPr>
            <p:cNvPr id="90126" name="Text Box 19"/>
            <p:cNvSpPr txBox="1">
              <a:spLocks noChangeArrowheads="1"/>
            </p:cNvSpPr>
            <p:nvPr/>
          </p:nvSpPr>
          <p:spPr bwMode="auto">
            <a:xfrm>
              <a:off x="3888" y="3696"/>
              <a:ext cx="1152"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Output number of buffers occupied</a:t>
              </a:r>
            </a:p>
          </p:txBody>
        </p:sp>
        <p:sp>
          <p:nvSpPr>
            <p:cNvPr id="90127" name="Line 20"/>
            <p:cNvSpPr>
              <a:spLocks noChangeShapeType="1"/>
            </p:cNvSpPr>
            <p:nvPr/>
          </p:nvSpPr>
          <p:spPr bwMode="auto">
            <a:xfrm flipH="1">
              <a:off x="3024" y="3888"/>
              <a:ext cx="86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 name="Group 24"/>
          <p:cNvGrpSpPr>
            <a:grpSpLocks/>
          </p:cNvGrpSpPr>
          <p:nvPr/>
        </p:nvGrpSpPr>
        <p:grpSpPr bwMode="auto">
          <a:xfrm>
            <a:off x="5486400" y="3352800"/>
            <a:ext cx="2895600" cy="498475"/>
            <a:chOff x="3456" y="2112"/>
            <a:chExt cx="1824" cy="314"/>
          </a:xfrm>
        </p:grpSpPr>
        <p:sp>
          <p:nvSpPr>
            <p:cNvPr id="90124" name="Text Box 22"/>
            <p:cNvSpPr txBox="1">
              <a:spLocks noChangeArrowheads="1"/>
            </p:cNvSpPr>
            <p:nvPr/>
          </p:nvSpPr>
          <p:spPr bwMode="auto">
            <a:xfrm>
              <a:off x="3888" y="2208"/>
              <a:ext cx="139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Call CreateStateOutput</a:t>
              </a:r>
            </a:p>
          </p:txBody>
        </p:sp>
        <p:sp>
          <p:nvSpPr>
            <p:cNvPr id="90125" name="Line 23"/>
            <p:cNvSpPr>
              <a:spLocks noChangeShapeType="1"/>
            </p:cNvSpPr>
            <p:nvPr/>
          </p:nvSpPr>
          <p:spPr bwMode="auto">
            <a:xfrm flipH="1" flipV="1">
              <a:off x="3456" y="2112"/>
              <a:ext cx="43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26" name="Rectangle 2"/>
          <p:cNvSpPr txBox="1">
            <a:spLocks noChangeArrowheads="1"/>
          </p:cNvSpPr>
          <p:nvPr/>
        </p:nvSpPr>
        <p:spPr bwMode="auto">
          <a:xfrm>
            <a:off x="5791200" y="0"/>
            <a:ext cx="3352800" cy="55245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CircularBuffer.cs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40" name="Rectangle 3"/>
          <p:cNvSpPr>
            <a:spLocks noGrp="1" noChangeArrowheads="1"/>
          </p:cNvSpPr>
          <p:nvPr>
            <p:ph type="subTitle" idx="1"/>
          </p:nvPr>
        </p:nvSpPr>
        <p:spPr>
          <a:xfrm>
            <a:off x="228600" y="0"/>
            <a:ext cx="8763000" cy="68580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135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136</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for</a:t>
            </a:r>
            <a:r>
              <a:rPr lang="en-US" altLang="en-US" sz="1000">
                <a:solidFill>
                  <a:srgbClr val="000000"/>
                </a:solidFill>
                <a:latin typeface="Courier New" charset="0"/>
                <a:ea typeface="Courier New" charset="0"/>
                <a:cs typeface="Courier New" charset="0"/>
              </a:rPr>
              <a:t> (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i = </a:t>
            </a:r>
            <a:r>
              <a:rPr lang="en-US" altLang="en-US" sz="1000">
                <a:solidFill>
                  <a:srgbClr val="4DA6FF"/>
                </a:solidFill>
                <a:latin typeface="Courier New" charset="0"/>
                <a:ea typeface="Courier New" charset="0"/>
                <a:cs typeface="Courier New" charset="0"/>
              </a:rPr>
              <a:t>0</a:t>
            </a:r>
            <a:r>
              <a:rPr lang="en-US" altLang="en-US" sz="1000">
                <a:solidFill>
                  <a:srgbClr val="000000"/>
                </a:solidFill>
                <a:latin typeface="Courier New" charset="0"/>
                <a:ea typeface="Courier New" charset="0"/>
                <a:cs typeface="Courier New" charset="0"/>
              </a:rPr>
              <a:t>; i &lt; buffers.Length; i++ )</a:t>
            </a:r>
          </a:p>
          <a:p>
            <a:pPr algn="l" eaLnBrk="1" hangingPunct="1"/>
            <a:r>
              <a:rPr lang="en-US" altLang="en-US" sz="1000">
                <a:solidFill>
                  <a:srgbClr val="5F5F5F"/>
                </a:solidFill>
                <a:latin typeface="Courier New" charset="0"/>
                <a:ea typeface="Courier New" charset="0"/>
                <a:cs typeface="Courier New" charset="0"/>
              </a:rPr>
              <a:t>137  </a:t>
            </a:r>
            <a:r>
              <a:rPr lang="en-US" altLang="en-US" sz="1000">
                <a:solidFill>
                  <a:srgbClr val="000000"/>
                </a:solidFill>
                <a:latin typeface="Courier New" charset="0"/>
                <a:ea typeface="Courier New" charset="0"/>
                <a:cs typeface="Courier New" charset="0"/>
              </a:rPr>
              <a:t>         output += </a:t>
            </a:r>
            <a:r>
              <a:rPr lang="en-US" altLang="en-US" sz="1000">
                <a:solidFill>
                  <a:srgbClr val="4DA6F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 buffers[ i ] + </a:t>
            </a:r>
            <a:r>
              <a:rPr lang="en-US" altLang="en-US" sz="1000">
                <a:solidFill>
                  <a:srgbClr val="4DA6F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138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139  </a:t>
            </a:r>
            <a:r>
              <a:rPr lang="en-US" altLang="en-US" sz="1000">
                <a:solidFill>
                  <a:srgbClr val="000000"/>
                </a:solidFill>
                <a:latin typeface="Courier New" charset="0"/>
                <a:ea typeface="Courier New" charset="0"/>
                <a:cs typeface="Courier New" charset="0"/>
              </a:rPr>
              <a:t>      output += </a:t>
            </a:r>
            <a:r>
              <a:rPr lang="en-US" altLang="en-US" sz="1000">
                <a:solidFill>
                  <a:srgbClr val="4DA6FF"/>
                </a:solidFill>
                <a:latin typeface="Courier New" charset="0"/>
                <a:ea typeface="Courier New" charset="0"/>
                <a:cs typeface="Courier New" charset="0"/>
              </a:rPr>
              <a:t>"\r\n"</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140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141  </a:t>
            </a:r>
            <a:r>
              <a:rPr lang="en-US" altLang="en-US" sz="1000">
                <a:solidFill>
                  <a:srgbClr val="008000"/>
                </a:solidFill>
                <a:latin typeface="Courier New" charset="0"/>
                <a:ea typeface="Courier New" charset="0"/>
                <a:cs typeface="Courier New" charset="0"/>
              </a:rPr>
              <a:t>      // display second line of state information</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142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output += </a:t>
            </a:r>
            <a:r>
              <a:rPr lang="en-US" altLang="en-US" sz="1000">
                <a:solidFill>
                  <a:srgbClr val="4DA6F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143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144</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for</a:t>
            </a:r>
            <a:r>
              <a:rPr lang="en-US" altLang="en-US" sz="1000">
                <a:solidFill>
                  <a:srgbClr val="000000"/>
                </a:solidFill>
                <a:latin typeface="Courier New" charset="0"/>
                <a:ea typeface="Courier New" charset="0"/>
                <a:cs typeface="Courier New" charset="0"/>
              </a:rPr>
              <a:t> (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i = </a:t>
            </a:r>
            <a:r>
              <a:rPr lang="en-US" altLang="en-US" sz="1000">
                <a:solidFill>
                  <a:srgbClr val="4DA6FF"/>
                </a:solidFill>
                <a:latin typeface="Courier New" charset="0"/>
                <a:ea typeface="Courier New" charset="0"/>
                <a:cs typeface="Courier New" charset="0"/>
              </a:rPr>
              <a:t>0</a:t>
            </a:r>
            <a:r>
              <a:rPr lang="en-US" altLang="en-US" sz="1000">
                <a:solidFill>
                  <a:srgbClr val="000000"/>
                </a:solidFill>
                <a:latin typeface="Courier New" charset="0"/>
                <a:ea typeface="Courier New" charset="0"/>
                <a:cs typeface="Courier New" charset="0"/>
              </a:rPr>
              <a:t>; i &lt; buffers.Length; i++ )</a:t>
            </a:r>
          </a:p>
          <a:p>
            <a:pPr algn="l" eaLnBrk="1" hangingPunct="1"/>
            <a:r>
              <a:rPr lang="en-US" altLang="en-US" sz="1000">
                <a:solidFill>
                  <a:srgbClr val="5F5F5F"/>
                </a:solidFill>
                <a:latin typeface="Courier New" charset="0"/>
                <a:ea typeface="Courier New" charset="0"/>
                <a:cs typeface="Courier New" charset="0"/>
              </a:rPr>
              <a:t>145  </a:t>
            </a:r>
            <a:r>
              <a:rPr lang="en-US" altLang="en-US" sz="1000">
                <a:solidFill>
                  <a:srgbClr val="000000"/>
                </a:solidFill>
                <a:latin typeface="Courier New" charset="0"/>
                <a:ea typeface="Courier New" charset="0"/>
                <a:cs typeface="Courier New" charset="0"/>
              </a:rPr>
              <a:t>         output += </a:t>
            </a:r>
            <a:r>
              <a:rPr lang="en-US" altLang="en-US" sz="1000">
                <a:solidFill>
                  <a:srgbClr val="4DA6F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146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147  </a:t>
            </a:r>
            <a:r>
              <a:rPr lang="en-US" altLang="en-US" sz="1000">
                <a:solidFill>
                  <a:srgbClr val="000000"/>
                </a:solidFill>
                <a:latin typeface="Courier New" charset="0"/>
                <a:ea typeface="Courier New" charset="0"/>
                <a:cs typeface="Courier New" charset="0"/>
              </a:rPr>
              <a:t>      output += </a:t>
            </a:r>
            <a:r>
              <a:rPr lang="en-US" altLang="en-US" sz="1000">
                <a:solidFill>
                  <a:srgbClr val="4DA6FF"/>
                </a:solidFill>
                <a:latin typeface="Courier New" charset="0"/>
                <a:ea typeface="Courier New" charset="0"/>
                <a:cs typeface="Courier New" charset="0"/>
              </a:rPr>
              <a:t>"\r\n"</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148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149  </a:t>
            </a:r>
            <a:r>
              <a:rPr lang="en-US" altLang="en-US" sz="1000">
                <a:solidFill>
                  <a:srgbClr val="008000"/>
                </a:solidFill>
                <a:latin typeface="Courier New" charset="0"/>
                <a:ea typeface="Courier New" charset="0"/>
                <a:cs typeface="Courier New" charset="0"/>
              </a:rPr>
              <a:t>      // display third line of state information</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150  </a:t>
            </a:r>
            <a:r>
              <a:rPr lang="en-US" altLang="en-US" sz="1000">
                <a:solidFill>
                  <a:srgbClr val="000000"/>
                </a:solidFill>
                <a:latin typeface="Courier New" charset="0"/>
                <a:ea typeface="Courier New" charset="0"/>
                <a:cs typeface="Courier New" charset="0"/>
              </a:rPr>
              <a:t>      output += </a:t>
            </a:r>
            <a:r>
              <a:rPr lang="en-US" altLang="en-US" sz="1000">
                <a:solidFill>
                  <a:srgbClr val="4DA6F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151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152  </a:t>
            </a:r>
            <a:r>
              <a:rPr lang="en-US" altLang="en-US" sz="1000">
                <a:solidFill>
                  <a:srgbClr val="008000"/>
                </a:solidFill>
                <a:latin typeface="Courier New" charset="0"/>
                <a:ea typeface="Courier New" charset="0"/>
                <a:cs typeface="Courier New" charset="0"/>
              </a:rPr>
              <a:t>      // display readLocation (R) and writeLocation (W)</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153  </a:t>
            </a:r>
            <a:r>
              <a:rPr lang="en-US" altLang="en-US" sz="1000">
                <a:solidFill>
                  <a:srgbClr val="008000"/>
                </a:solidFill>
                <a:latin typeface="Courier New" charset="0"/>
                <a:ea typeface="Courier New" charset="0"/>
                <a:cs typeface="Courier New" charset="0"/>
              </a:rPr>
              <a:t>      // indicators below appropriate buffer locations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154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for</a:t>
            </a:r>
            <a:r>
              <a:rPr lang="en-US" altLang="en-US" sz="1000">
                <a:solidFill>
                  <a:srgbClr val="000000"/>
                </a:solidFill>
                <a:latin typeface="Courier New" charset="0"/>
                <a:ea typeface="Courier New" charset="0"/>
                <a:cs typeface="Courier New" charset="0"/>
              </a:rPr>
              <a:t> (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i = </a:t>
            </a:r>
            <a:r>
              <a:rPr lang="en-US" altLang="en-US" sz="1000">
                <a:solidFill>
                  <a:srgbClr val="4DA6FF"/>
                </a:solidFill>
                <a:latin typeface="Courier New" charset="0"/>
                <a:ea typeface="Courier New" charset="0"/>
                <a:cs typeface="Courier New" charset="0"/>
              </a:rPr>
              <a:t>0</a:t>
            </a:r>
            <a:r>
              <a:rPr lang="en-US" altLang="en-US" sz="1000">
                <a:solidFill>
                  <a:srgbClr val="000000"/>
                </a:solidFill>
                <a:latin typeface="Courier New" charset="0"/>
                <a:ea typeface="Courier New" charset="0"/>
                <a:cs typeface="Courier New" charset="0"/>
              </a:rPr>
              <a:t>; i &lt; buffers.Length; i++ ) </a:t>
            </a:r>
          </a:p>
          <a:p>
            <a:pPr algn="l" eaLnBrk="1" hangingPunct="1"/>
            <a:r>
              <a:rPr lang="en-US" altLang="en-US" sz="1000">
                <a:solidFill>
                  <a:srgbClr val="5F5F5F"/>
                </a:solidFill>
                <a:latin typeface="Courier New" charset="0"/>
                <a:ea typeface="Courier New" charset="0"/>
                <a:cs typeface="Courier New" charset="0"/>
              </a:rPr>
              <a:t>155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156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if</a:t>
            </a:r>
            <a:r>
              <a:rPr lang="en-US" altLang="en-US" sz="1000">
                <a:solidFill>
                  <a:srgbClr val="000000"/>
                </a:solidFill>
                <a:latin typeface="Courier New" charset="0"/>
                <a:ea typeface="Courier New" charset="0"/>
                <a:cs typeface="Courier New" charset="0"/>
              </a:rPr>
              <a:t> ( i == writeLocation &amp;&amp; </a:t>
            </a:r>
          </a:p>
          <a:p>
            <a:pPr algn="l" eaLnBrk="1" hangingPunct="1"/>
            <a:r>
              <a:rPr lang="en-US" altLang="en-US" sz="1000">
                <a:solidFill>
                  <a:srgbClr val="5F5F5F"/>
                </a:solidFill>
                <a:latin typeface="Courier New" charset="0"/>
                <a:ea typeface="Courier New" charset="0"/>
                <a:cs typeface="Courier New" charset="0"/>
              </a:rPr>
              <a:t>157  </a:t>
            </a:r>
            <a:r>
              <a:rPr lang="en-US" altLang="en-US" sz="1000">
                <a:solidFill>
                  <a:srgbClr val="000000"/>
                </a:solidFill>
                <a:latin typeface="Courier New" charset="0"/>
                <a:ea typeface="Courier New" charset="0"/>
                <a:cs typeface="Courier New" charset="0"/>
              </a:rPr>
              <a:t>               writeLocation == readLocation ) </a:t>
            </a:r>
          </a:p>
          <a:p>
            <a:pPr algn="l" eaLnBrk="1" hangingPunct="1"/>
            <a:r>
              <a:rPr lang="en-US" altLang="en-US" sz="1000" u="sng">
                <a:solidFill>
                  <a:srgbClr val="5F5F5F"/>
                </a:solidFill>
                <a:latin typeface="Courier New" charset="0"/>
                <a:ea typeface="Courier New" charset="0"/>
                <a:cs typeface="Courier New" charset="0"/>
              </a:rPr>
              <a:t>158</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output += </a:t>
            </a:r>
            <a:r>
              <a:rPr lang="en-US" altLang="en-US" sz="1000">
                <a:solidFill>
                  <a:srgbClr val="4DA6FF"/>
                </a:solidFill>
                <a:latin typeface="Courier New" charset="0"/>
                <a:ea typeface="Courier New" charset="0"/>
                <a:cs typeface="Courier New" charset="0"/>
              </a:rPr>
              <a:t>" WR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159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else</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if</a:t>
            </a:r>
            <a:r>
              <a:rPr lang="en-US" altLang="en-US" sz="1000">
                <a:solidFill>
                  <a:srgbClr val="000000"/>
                </a:solidFill>
                <a:latin typeface="Courier New" charset="0"/>
                <a:ea typeface="Courier New" charset="0"/>
                <a:cs typeface="Courier New" charset="0"/>
              </a:rPr>
              <a:t> ( i == writeLocation )</a:t>
            </a:r>
          </a:p>
          <a:p>
            <a:pPr algn="l" eaLnBrk="1" hangingPunct="1"/>
            <a:r>
              <a:rPr lang="en-US" altLang="en-US" sz="1000" u="sng">
                <a:solidFill>
                  <a:srgbClr val="5F5F5F"/>
                </a:solidFill>
                <a:latin typeface="Courier New" charset="0"/>
                <a:ea typeface="Courier New" charset="0"/>
                <a:cs typeface="Courier New" charset="0"/>
              </a:rPr>
              <a:t>160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output += </a:t>
            </a:r>
            <a:r>
              <a:rPr lang="en-US" altLang="en-US" sz="1000">
                <a:solidFill>
                  <a:srgbClr val="4DA6FF"/>
                </a:solidFill>
                <a:latin typeface="Courier New" charset="0"/>
                <a:ea typeface="Courier New" charset="0"/>
                <a:cs typeface="Courier New" charset="0"/>
              </a:rPr>
              <a:t>" W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161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else</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if</a:t>
            </a:r>
            <a:r>
              <a:rPr lang="en-US" altLang="en-US" sz="1000">
                <a:solidFill>
                  <a:srgbClr val="000000"/>
                </a:solidFill>
                <a:latin typeface="Courier New" charset="0"/>
                <a:ea typeface="Courier New" charset="0"/>
                <a:cs typeface="Courier New" charset="0"/>
              </a:rPr>
              <a:t>  ( i == readLocation ) </a:t>
            </a:r>
          </a:p>
          <a:p>
            <a:pPr algn="l" eaLnBrk="1" hangingPunct="1"/>
            <a:r>
              <a:rPr lang="en-US" altLang="en-US" sz="1000" u="sng">
                <a:solidFill>
                  <a:srgbClr val="5F5F5F"/>
                </a:solidFill>
                <a:latin typeface="Courier New" charset="0"/>
                <a:ea typeface="Courier New" charset="0"/>
                <a:cs typeface="Courier New" charset="0"/>
              </a:rPr>
              <a:t>162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output += </a:t>
            </a:r>
            <a:r>
              <a:rPr lang="en-US" altLang="en-US" sz="1000">
                <a:solidFill>
                  <a:srgbClr val="4DA6FF"/>
                </a:solidFill>
                <a:latin typeface="Courier New" charset="0"/>
                <a:ea typeface="Courier New" charset="0"/>
                <a:cs typeface="Courier New" charset="0"/>
              </a:rPr>
              <a:t>"  R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163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else</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164</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output += </a:t>
            </a:r>
            <a:r>
              <a:rPr lang="en-US" altLang="en-US" sz="1000">
                <a:solidFill>
                  <a:srgbClr val="4DA6F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165  </a:t>
            </a:r>
          </a:p>
        </p:txBody>
      </p:sp>
      <p:sp>
        <p:nvSpPr>
          <p:cNvPr id="9113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5D5083DD-7162-E749-830C-8D51D45B2323}" type="slidenum">
              <a:rPr lang="en-US" altLang="en-US" sz="1200">
                <a:solidFill>
                  <a:srgbClr val="898989"/>
                </a:solidFill>
              </a:rPr>
              <a:pPr>
                <a:spcBef>
                  <a:spcPct val="0"/>
                </a:spcBef>
                <a:buFontTx/>
                <a:buNone/>
              </a:pPr>
              <a:t>81</a:t>
            </a:fld>
            <a:endParaRPr lang="en-US" altLang="en-US" sz="1200">
              <a:solidFill>
                <a:srgbClr val="898989"/>
              </a:solidFill>
            </a:endParaRPr>
          </a:p>
        </p:txBody>
      </p:sp>
      <p:grpSp>
        <p:nvGrpSpPr>
          <p:cNvPr id="2" name="Group 13"/>
          <p:cNvGrpSpPr>
            <a:grpSpLocks/>
          </p:cNvGrpSpPr>
          <p:nvPr/>
        </p:nvGrpSpPr>
        <p:grpSpPr bwMode="auto">
          <a:xfrm>
            <a:off x="3505200" y="4267200"/>
            <a:ext cx="3810000" cy="1371600"/>
            <a:chOff x="2208" y="2688"/>
            <a:chExt cx="2400" cy="864"/>
          </a:xfrm>
        </p:grpSpPr>
        <p:sp>
          <p:nvSpPr>
            <p:cNvPr id="91149" name="Line 7"/>
            <p:cNvSpPr>
              <a:spLocks noChangeShapeType="1"/>
            </p:cNvSpPr>
            <p:nvPr/>
          </p:nvSpPr>
          <p:spPr bwMode="auto">
            <a:xfrm flipH="1">
              <a:off x="2400" y="2832"/>
              <a:ext cx="960"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nvGrpSpPr>
            <p:cNvPr id="91150" name="Group 12"/>
            <p:cNvGrpSpPr>
              <a:grpSpLocks/>
            </p:cNvGrpSpPr>
            <p:nvPr/>
          </p:nvGrpSpPr>
          <p:grpSpPr bwMode="auto">
            <a:xfrm>
              <a:off x="2208" y="2688"/>
              <a:ext cx="2400" cy="864"/>
              <a:chOff x="2208" y="2688"/>
              <a:chExt cx="2400" cy="864"/>
            </a:xfrm>
          </p:grpSpPr>
          <p:sp>
            <p:nvSpPr>
              <p:cNvPr id="91151" name="Line 8"/>
              <p:cNvSpPr>
                <a:spLocks noChangeShapeType="1"/>
              </p:cNvSpPr>
              <p:nvPr/>
            </p:nvSpPr>
            <p:spPr bwMode="auto">
              <a:xfrm flipH="1">
                <a:off x="2208" y="2928"/>
                <a:ext cx="120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nvGrpSpPr>
              <p:cNvPr id="91152" name="Group 11"/>
              <p:cNvGrpSpPr>
                <a:grpSpLocks/>
              </p:cNvGrpSpPr>
              <p:nvPr/>
            </p:nvGrpSpPr>
            <p:grpSpPr bwMode="auto">
              <a:xfrm>
                <a:off x="2208" y="2688"/>
                <a:ext cx="2400" cy="864"/>
                <a:chOff x="2208" y="2688"/>
                <a:chExt cx="2400" cy="864"/>
              </a:xfrm>
            </p:grpSpPr>
            <p:grpSp>
              <p:nvGrpSpPr>
                <p:cNvPr id="91153" name="Group 10"/>
                <p:cNvGrpSpPr>
                  <a:grpSpLocks/>
                </p:cNvGrpSpPr>
                <p:nvPr/>
              </p:nvGrpSpPr>
              <p:grpSpPr bwMode="auto">
                <a:xfrm>
                  <a:off x="2496" y="2688"/>
                  <a:ext cx="2112" cy="864"/>
                  <a:chOff x="2496" y="2688"/>
                  <a:chExt cx="2112" cy="864"/>
                </a:xfrm>
              </p:grpSpPr>
              <p:sp>
                <p:nvSpPr>
                  <p:cNvPr id="91155" name="Text Box 4"/>
                  <p:cNvSpPr txBox="1">
                    <a:spLocks noChangeArrowheads="1"/>
                  </p:cNvSpPr>
                  <p:nvPr/>
                </p:nvSpPr>
                <p:spPr bwMode="auto">
                  <a:xfrm>
                    <a:off x="3408" y="2688"/>
                    <a:ext cx="1200"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Output readLocation and writeLocation</a:t>
                    </a:r>
                  </a:p>
                </p:txBody>
              </p:sp>
              <p:sp>
                <p:nvSpPr>
                  <p:cNvPr id="91156" name="Line 5"/>
                  <p:cNvSpPr>
                    <a:spLocks noChangeShapeType="1"/>
                  </p:cNvSpPr>
                  <p:nvPr/>
                </p:nvSpPr>
                <p:spPr bwMode="auto">
                  <a:xfrm flipH="1">
                    <a:off x="2496" y="3072"/>
                    <a:ext cx="912"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91154" name="Line 9"/>
                <p:cNvSpPr>
                  <a:spLocks noChangeShapeType="1"/>
                </p:cNvSpPr>
                <p:nvPr/>
              </p:nvSpPr>
              <p:spPr bwMode="auto">
                <a:xfrm flipH="1">
                  <a:off x="2208" y="3024"/>
                  <a:ext cx="120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grpSp>
      <p:grpSp>
        <p:nvGrpSpPr>
          <p:cNvPr id="6" name="Group 21"/>
          <p:cNvGrpSpPr>
            <a:grpSpLocks/>
          </p:cNvGrpSpPr>
          <p:nvPr/>
        </p:nvGrpSpPr>
        <p:grpSpPr bwMode="auto">
          <a:xfrm>
            <a:off x="2819400" y="762000"/>
            <a:ext cx="5334000" cy="1219200"/>
            <a:chOff x="1776" y="480"/>
            <a:chExt cx="3360" cy="768"/>
          </a:xfrm>
        </p:grpSpPr>
        <p:grpSp>
          <p:nvGrpSpPr>
            <p:cNvPr id="91143" name="Group 19"/>
            <p:cNvGrpSpPr>
              <a:grpSpLocks/>
            </p:cNvGrpSpPr>
            <p:nvPr/>
          </p:nvGrpSpPr>
          <p:grpSpPr bwMode="auto">
            <a:xfrm>
              <a:off x="1776" y="480"/>
              <a:ext cx="3360" cy="624"/>
              <a:chOff x="1776" y="480"/>
              <a:chExt cx="3360" cy="624"/>
            </a:xfrm>
          </p:grpSpPr>
          <p:grpSp>
            <p:nvGrpSpPr>
              <p:cNvPr id="91145" name="Group 17"/>
              <p:cNvGrpSpPr>
                <a:grpSpLocks/>
              </p:cNvGrpSpPr>
              <p:nvPr/>
            </p:nvGrpSpPr>
            <p:grpSpPr bwMode="auto">
              <a:xfrm>
                <a:off x="3072" y="480"/>
                <a:ext cx="2064" cy="554"/>
                <a:chOff x="3072" y="480"/>
                <a:chExt cx="2064" cy="554"/>
              </a:xfrm>
            </p:grpSpPr>
            <p:sp>
              <p:nvSpPr>
                <p:cNvPr id="91147" name="Text Box 14"/>
                <p:cNvSpPr txBox="1">
                  <a:spLocks noChangeArrowheads="1"/>
                </p:cNvSpPr>
                <p:nvPr/>
              </p:nvSpPr>
              <p:spPr bwMode="auto">
                <a:xfrm>
                  <a:off x="3648" y="816"/>
                  <a:ext cx="1488"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Output contents of buffers</a:t>
                  </a:r>
                </a:p>
              </p:txBody>
            </p:sp>
            <p:sp>
              <p:nvSpPr>
                <p:cNvPr id="91148" name="Line 16"/>
                <p:cNvSpPr>
                  <a:spLocks noChangeShapeType="1"/>
                </p:cNvSpPr>
                <p:nvPr/>
              </p:nvSpPr>
              <p:spPr bwMode="auto">
                <a:xfrm flipH="1" flipV="1">
                  <a:off x="3072" y="480"/>
                  <a:ext cx="57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91146" name="Line 18"/>
              <p:cNvSpPr>
                <a:spLocks noChangeShapeType="1"/>
              </p:cNvSpPr>
              <p:nvPr/>
            </p:nvSpPr>
            <p:spPr bwMode="auto">
              <a:xfrm flipH="1">
                <a:off x="1776" y="912"/>
                <a:ext cx="187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91144" name="Line 20"/>
            <p:cNvSpPr>
              <a:spLocks noChangeShapeType="1"/>
            </p:cNvSpPr>
            <p:nvPr/>
          </p:nvSpPr>
          <p:spPr bwMode="auto">
            <a:xfrm flipH="1">
              <a:off x="3264" y="1008"/>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21" name="Rectangle 2"/>
          <p:cNvSpPr txBox="1">
            <a:spLocks noChangeArrowheads="1"/>
          </p:cNvSpPr>
          <p:nvPr/>
        </p:nvSpPr>
        <p:spPr bwMode="auto">
          <a:xfrm>
            <a:off x="5791200" y="0"/>
            <a:ext cx="3352800" cy="55245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CircularBuffer.cs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4" name="Rectangle 3"/>
          <p:cNvSpPr>
            <a:spLocks noGrp="1" noChangeArrowheads="1"/>
          </p:cNvSpPr>
          <p:nvPr>
            <p:ph type="subTitle" idx="1"/>
          </p:nvPr>
        </p:nvSpPr>
        <p:spPr>
          <a:xfrm>
            <a:off x="228600" y="0"/>
            <a:ext cx="8686800" cy="68580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166  </a:t>
            </a:r>
            <a:r>
              <a:rPr lang="en-US" altLang="en-US" sz="1000">
                <a:solidFill>
                  <a:srgbClr val="000000"/>
                </a:solidFill>
                <a:latin typeface="Courier New" charset="0"/>
                <a:ea typeface="Courier New" charset="0"/>
                <a:cs typeface="Courier New" charset="0"/>
              </a:rPr>
              <a:t>      output += </a:t>
            </a:r>
            <a:r>
              <a:rPr lang="en-US" altLang="en-US" sz="1000">
                <a:solidFill>
                  <a:srgbClr val="4DA6FF"/>
                </a:solidFill>
                <a:latin typeface="Courier New" charset="0"/>
                <a:ea typeface="Courier New" charset="0"/>
                <a:cs typeface="Courier New" charset="0"/>
              </a:rPr>
              <a:t>"\r\n"</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167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168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return</a:t>
            </a:r>
            <a:r>
              <a:rPr lang="en-US" altLang="en-US" sz="1000">
                <a:solidFill>
                  <a:srgbClr val="000000"/>
                </a:solidFill>
                <a:latin typeface="Courier New" charset="0"/>
                <a:ea typeface="Courier New" charset="0"/>
                <a:cs typeface="Courier New" charset="0"/>
              </a:rPr>
              <a:t> output;</a:t>
            </a:r>
          </a:p>
          <a:p>
            <a:pPr algn="l" eaLnBrk="1" hangingPunct="1"/>
            <a:r>
              <a:rPr lang="en-US" altLang="en-US" sz="1000">
                <a:solidFill>
                  <a:srgbClr val="5F5F5F"/>
                </a:solidFill>
                <a:latin typeface="Courier New" charset="0"/>
                <a:ea typeface="Courier New" charset="0"/>
                <a:cs typeface="Courier New" charset="0"/>
              </a:rPr>
              <a:t>169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170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171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end class HoldIntegerSynchronized</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172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173  </a:t>
            </a:r>
            <a:r>
              <a:rPr lang="en-US" altLang="en-US" sz="1000">
                <a:solidFill>
                  <a:srgbClr val="008000"/>
                </a:solidFill>
                <a:latin typeface="Courier New" charset="0"/>
                <a:ea typeface="Courier New" charset="0"/>
                <a:cs typeface="Courier New" charset="0"/>
              </a:rPr>
              <a:t>// produce the integers from 11 to 20 and place them in buffer</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174</a:t>
            </a:r>
            <a:r>
              <a:rPr lang="en-US" altLang="en-US" sz="1000">
                <a:solidFill>
                  <a:srgbClr val="5F5F5F"/>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class</a:t>
            </a:r>
            <a:r>
              <a:rPr lang="en-US" altLang="en-US" sz="1000">
                <a:solidFill>
                  <a:srgbClr val="000000"/>
                </a:solidFill>
                <a:latin typeface="Courier New" charset="0"/>
                <a:ea typeface="Courier New" charset="0"/>
                <a:cs typeface="Courier New" charset="0"/>
              </a:rPr>
              <a:t> Producer</a:t>
            </a:r>
          </a:p>
          <a:p>
            <a:pPr algn="l" eaLnBrk="1" hangingPunct="1"/>
            <a:r>
              <a:rPr lang="en-US" altLang="en-US" sz="1000">
                <a:solidFill>
                  <a:srgbClr val="5F5F5F"/>
                </a:solidFill>
                <a:latin typeface="Courier New" charset="0"/>
                <a:ea typeface="Courier New" charset="0"/>
                <a:cs typeface="Courier New" charset="0"/>
              </a:rPr>
              <a:t>175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176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HoldIntegerSynchronized sharedLocation;</a:t>
            </a:r>
          </a:p>
          <a:p>
            <a:pPr algn="l" eaLnBrk="1" hangingPunct="1"/>
            <a:r>
              <a:rPr lang="en-US" altLang="en-US" sz="1000">
                <a:solidFill>
                  <a:srgbClr val="5F5F5F"/>
                </a:solidFill>
                <a:latin typeface="Courier New" charset="0"/>
                <a:ea typeface="Courier New" charset="0"/>
                <a:cs typeface="Courier New" charset="0"/>
              </a:rPr>
              <a:t>177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TextBox outputTextBox;</a:t>
            </a:r>
          </a:p>
          <a:p>
            <a:pPr algn="l" eaLnBrk="1" hangingPunct="1"/>
            <a:r>
              <a:rPr lang="en-US" altLang="en-US" sz="1000">
                <a:solidFill>
                  <a:srgbClr val="5F5F5F"/>
                </a:solidFill>
                <a:latin typeface="Courier New" charset="0"/>
                <a:ea typeface="Courier New" charset="0"/>
                <a:cs typeface="Courier New" charset="0"/>
              </a:rPr>
              <a:t>178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Random randomSleepTime;</a:t>
            </a:r>
          </a:p>
          <a:p>
            <a:pPr algn="l" eaLnBrk="1" hangingPunct="1"/>
            <a:r>
              <a:rPr lang="en-US" altLang="en-US" sz="1000">
                <a:solidFill>
                  <a:srgbClr val="5F5F5F"/>
                </a:solidFill>
                <a:latin typeface="Courier New" charset="0"/>
                <a:ea typeface="Courier New" charset="0"/>
                <a:cs typeface="Courier New" charset="0"/>
              </a:rPr>
              <a:t>179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180  </a:t>
            </a:r>
            <a:r>
              <a:rPr lang="en-US" altLang="en-US" sz="1000">
                <a:solidFill>
                  <a:srgbClr val="008000"/>
                </a:solidFill>
                <a:latin typeface="Courier New" charset="0"/>
                <a:ea typeface="Courier New" charset="0"/>
                <a:cs typeface="Courier New" charset="0"/>
              </a:rPr>
              <a:t>   // constructor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181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a:t>
            </a:r>
            <a:r>
              <a:rPr lang="en-US" altLang="en-US" sz="1000">
                <a:solidFill>
                  <a:srgbClr val="000000"/>
                </a:solidFill>
                <a:latin typeface="Courier New" charset="0"/>
                <a:ea typeface="Courier New" charset="0"/>
                <a:cs typeface="Courier New" charset="0"/>
              </a:rPr>
              <a:t> Producer( HoldIntegerSynchronized shared, </a:t>
            </a:r>
          </a:p>
          <a:p>
            <a:pPr algn="l" eaLnBrk="1" hangingPunct="1"/>
            <a:r>
              <a:rPr lang="en-US" altLang="en-US" sz="1000">
                <a:solidFill>
                  <a:srgbClr val="5F5F5F"/>
                </a:solidFill>
                <a:latin typeface="Courier New" charset="0"/>
                <a:ea typeface="Courier New" charset="0"/>
                <a:cs typeface="Courier New" charset="0"/>
              </a:rPr>
              <a:t>182  </a:t>
            </a:r>
            <a:r>
              <a:rPr lang="en-US" altLang="en-US" sz="1000">
                <a:solidFill>
                  <a:srgbClr val="000000"/>
                </a:solidFill>
                <a:latin typeface="Courier New" charset="0"/>
                <a:ea typeface="Courier New" charset="0"/>
                <a:cs typeface="Courier New" charset="0"/>
              </a:rPr>
              <a:t>      Random random, TextBox output )</a:t>
            </a:r>
          </a:p>
          <a:p>
            <a:pPr algn="l" eaLnBrk="1" hangingPunct="1"/>
            <a:r>
              <a:rPr lang="en-US" altLang="en-US" sz="1000">
                <a:solidFill>
                  <a:srgbClr val="5F5F5F"/>
                </a:solidFill>
                <a:latin typeface="Courier New" charset="0"/>
                <a:ea typeface="Courier New" charset="0"/>
                <a:cs typeface="Courier New" charset="0"/>
              </a:rPr>
              <a:t>183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184</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sharedLocation = shared;</a:t>
            </a:r>
          </a:p>
          <a:p>
            <a:pPr algn="l" eaLnBrk="1" hangingPunct="1"/>
            <a:r>
              <a:rPr lang="en-US" altLang="en-US" sz="1000" u="sng">
                <a:solidFill>
                  <a:srgbClr val="5F5F5F"/>
                </a:solidFill>
                <a:latin typeface="Courier New" charset="0"/>
                <a:ea typeface="Courier New" charset="0"/>
                <a:cs typeface="Courier New" charset="0"/>
              </a:rPr>
              <a:t>185</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outputTextBox = output;</a:t>
            </a:r>
          </a:p>
          <a:p>
            <a:pPr algn="l" eaLnBrk="1" hangingPunct="1"/>
            <a:r>
              <a:rPr lang="en-US" altLang="en-US" sz="1000" u="sng">
                <a:solidFill>
                  <a:srgbClr val="5F5F5F"/>
                </a:solidFill>
                <a:latin typeface="Courier New" charset="0"/>
                <a:ea typeface="Courier New" charset="0"/>
                <a:cs typeface="Courier New" charset="0"/>
              </a:rPr>
              <a:t>186</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randomSleepTime = random;</a:t>
            </a:r>
          </a:p>
          <a:p>
            <a:pPr algn="l" eaLnBrk="1" hangingPunct="1"/>
            <a:r>
              <a:rPr lang="en-US" altLang="en-US" sz="1000">
                <a:solidFill>
                  <a:srgbClr val="5F5F5F"/>
                </a:solidFill>
                <a:latin typeface="Courier New" charset="0"/>
                <a:ea typeface="Courier New" charset="0"/>
                <a:cs typeface="Courier New" charset="0"/>
              </a:rPr>
              <a:t>187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188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189  </a:t>
            </a:r>
            <a:r>
              <a:rPr lang="en-US" altLang="en-US" sz="1000">
                <a:solidFill>
                  <a:srgbClr val="008000"/>
                </a:solidFill>
                <a:latin typeface="Courier New" charset="0"/>
                <a:ea typeface="Courier New" charset="0"/>
                <a:cs typeface="Courier New" charset="0"/>
              </a:rPr>
              <a:t>   // produce values from 11-20 and place them in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190  </a:t>
            </a:r>
            <a:r>
              <a:rPr lang="en-US" altLang="en-US" sz="1000">
                <a:solidFill>
                  <a:srgbClr val="008000"/>
                </a:solidFill>
                <a:latin typeface="Courier New" charset="0"/>
                <a:ea typeface="Courier New" charset="0"/>
                <a:cs typeface="Courier New" charset="0"/>
              </a:rPr>
              <a:t>   // sharedLocation's buffer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191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void</a:t>
            </a:r>
            <a:r>
              <a:rPr lang="en-US" altLang="en-US" sz="1000">
                <a:solidFill>
                  <a:srgbClr val="000000"/>
                </a:solidFill>
                <a:latin typeface="Courier New" charset="0"/>
                <a:ea typeface="Courier New" charset="0"/>
                <a:cs typeface="Courier New" charset="0"/>
              </a:rPr>
              <a:t> Produce()</a:t>
            </a:r>
          </a:p>
          <a:p>
            <a:pPr algn="l" eaLnBrk="1" hangingPunct="1"/>
            <a:r>
              <a:rPr lang="en-US" altLang="en-US" sz="1000">
                <a:solidFill>
                  <a:srgbClr val="5F5F5F"/>
                </a:solidFill>
                <a:latin typeface="Courier New" charset="0"/>
                <a:ea typeface="Courier New" charset="0"/>
                <a:cs typeface="Courier New" charset="0"/>
              </a:rPr>
              <a:t>192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193  </a:t>
            </a:r>
            <a:r>
              <a:rPr lang="en-US" altLang="en-US" sz="1000">
                <a:solidFill>
                  <a:srgbClr val="008000"/>
                </a:solidFill>
                <a:latin typeface="Courier New" charset="0"/>
                <a:ea typeface="Courier New" charset="0"/>
                <a:cs typeface="Courier New" charset="0"/>
              </a:rPr>
              <a:t>      // sleep for random interval up to 3000 milliseconds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194  </a:t>
            </a:r>
            <a:r>
              <a:rPr lang="en-US" altLang="en-US" sz="1000">
                <a:solidFill>
                  <a:srgbClr val="008000"/>
                </a:solidFill>
                <a:latin typeface="Courier New" charset="0"/>
                <a:ea typeface="Courier New" charset="0"/>
                <a:cs typeface="Courier New" charset="0"/>
              </a:rPr>
              <a:t>      // then set sharedLocation's Buffer property</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195</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for</a:t>
            </a:r>
            <a:r>
              <a:rPr lang="en-US" altLang="en-US" sz="1000">
                <a:solidFill>
                  <a:srgbClr val="000000"/>
                </a:solidFill>
                <a:latin typeface="Courier New" charset="0"/>
                <a:ea typeface="Courier New" charset="0"/>
                <a:cs typeface="Courier New" charset="0"/>
              </a:rPr>
              <a:t> (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count = </a:t>
            </a:r>
            <a:r>
              <a:rPr lang="en-US" altLang="en-US" sz="1000">
                <a:solidFill>
                  <a:srgbClr val="4DA6FF"/>
                </a:solidFill>
                <a:latin typeface="Courier New" charset="0"/>
                <a:ea typeface="Courier New" charset="0"/>
                <a:cs typeface="Courier New" charset="0"/>
              </a:rPr>
              <a:t>11</a:t>
            </a:r>
            <a:r>
              <a:rPr lang="en-US" altLang="en-US" sz="1000">
                <a:solidFill>
                  <a:srgbClr val="000000"/>
                </a:solidFill>
                <a:latin typeface="Courier New" charset="0"/>
                <a:ea typeface="Courier New" charset="0"/>
                <a:cs typeface="Courier New" charset="0"/>
              </a:rPr>
              <a:t>; count &lt;= </a:t>
            </a:r>
            <a:r>
              <a:rPr lang="en-US" altLang="en-US" sz="1000">
                <a:solidFill>
                  <a:srgbClr val="4DA6FF"/>
                </a:solidFill>
                <a:latin typeface="Courier New" charset="0"/>
                <a:ea typeface="Courier New" charset="0"/>
                <a:cs typeface="Courier New" charset="0"/>
              </a:rPr>
              <a:t>20</a:t>
            </a:r>
            <a:r>
              <a:rPr lang="en-US" altLang="en-US" sz="1000">
                <a:solidFill>
                  <a:srgbClr val="000000"/>
                </a:solidFill>
                <a:latin typeface="Courier New" charset="0"/>
                <a:ea typeface="Courier New" charset="0"/>
                <a:cs typeface="Courier New" charset="0"/>
              </a:rPr>
              <a:t>; count++ )</a:t>
            </a:r>
          </a:p>
          <a:p>
            <a:pPr algn="l" eaLnBrk="1" hangingPunct="1"/>
            <a:r>
              <a:rPr lang="en-US" altLang="en-US" sz="1000">
                <a:solidFill>
                  <a:srgbClr val="5F5F5F"/>
                </a:solidFill>
                <a:latin typeface="Courier New" charset="0"/>
                <a:ea typeface="Courier New" charset="0"/>
                <a:cs typeface="Courier New" charset="0"/>
              </a:rPr>
              <a:t>196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197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Thread.Sleep( randomSleepTime.Next(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3000</a:t>
            </a:r>
            <a:r>
              <a:rPr lang="en-US" altLang="en-US" sz="1000">
                <a:solidFill>
                  <a:srgbClr val="000000"/>
                </a:solidFill>
                <a:latin typeface="Courier New" charset="0"/>
                <a:ea typeface="Courier New" charset="0"/>
                <a:cs typeface="Courier New" charset="0"/>
              </a:rPr>
              <a:t> ) );</a:t>
            </a:r>
          </a:p>
          <a:p>
            <a:pPr algn="l" eaLnBrk="1" hangingPunct="1"/>
            <a:r>
              <a:rPr lang="en-US" altLang="en-US" sz="1000" u="sng">
                <a:solidFill>
                  <a:srgbClr val="5F5F5F"/>
                </a:solidFill>
                <a:latin typeface="Courier New" charset="0"/>
                <a:ea typeface="Courier New" charset="0"/>
                <a:cs typeface="Courier New" charset="0"/>
              </a:rPr>
              <a:t>198</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sharedLocation.Buffer = count;</a:t>
            </a:r>
          </a:p>
          <a:p>
            <a:pPr algn="l" eaLnBrk="1" hangingPunct="1"/>
            <a:r>
              <a:rPr lang="en-US" altLang="en-US" sz="1000">
                <a:solidFill>
                  <a:srgbClr val="5F5F5F"/>
                </a:solidFill>
                <a:latin typeface="Courier New" charset="0"/>
                <a:ea typeface="Courier New" charset="0"/>
                <a:cs typeface="Courier New" charset="0"/>
              </a:rPr>
              <a:t>199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200  </a:t>
            </a:r>
          </a:p>
        </p:txBody>
      </p:sp>
      <p:sp>
        <p:nvSpPr>
          <p:cNvPr id="9216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DEF763F2-FE0E-4043-BF8D-792DB0373A76}" type="slidenum">
              <a:rPr lang="en-US" altLang="en-US" sz="1200">
                <a:solidFill>
                  <a:srgbClr val="898989"/>
                </a:solidFill>
              </a:rPr>
              <a:pPr>
                <a:spcBef>
                  <a:spcPct val="0"/>
                </a:spcBef>
                <a:buFontTx/>
                <a:buNone/>
              </a:pPr>
              <a:t>82</a:t>
            </a:fld>
            <a:endParaRPr lang="en-US" altLang="en-US" sz="1200">
              <a:solidFill>
                <a:srgbClr val="898989"/>
              </a:solidFill>
            </a:endParaRPr>
          </a:p>
        </p:txBody>
      </p:sp>
      <p:grpSp>
        <p:nvGrpSpPr>
          <p:cNvPr id="2" name="Group 6"/>
          <p:cNvGrpSpPr>
            <a:grpSpLocks/>
          </p:cNvGrpSpPr>
          <p:nvPr/>
        </p:nvGrpSpPr>
        <p:grpSpPr bwMode="auto">
          <a:xfrm>
            <a:off x="2743200" y="1600200"/>
            <a:ext cx="3200400" cy="346075"/>
            <a:chOff x="1632" y="1104"/>
            <a:chExt cx="2016" cy="218"/>
          </a:xfrm>
        </p:grpSpPr>
        <p:sp>
          <p:nvSpPr>
            <p:cNvPr id="92184" name="Text Box 4"/>
            <p:cNvSpPr txBox="1">
              <a:spLocks noChangeArrowheads="1"/>
            </p:cNvSpPr>
            <p:nvPr/>
          </p:nvSpPr>
          <p:spPr bwMode="auto">
            <a:xfrm>
              <a:off x="2736" y="1104"/>
              <a:ext cx="91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Producer class</a:t>
              </a:r>
            </a:p>
          </p:txBody>
        </p:sp>
        <p:sp>
          <p:nvSpPr>
            <p:cNvPr id="92185" name="Line 5"/>
            <p:cNvSpPr>
              <a:spLocks noChangeShapeType="1"/>
            </p:cNvSpPr>
            <p:nvPr/>
          </p:nvSpPr>
          <p:spPr bwMode="auto">
            <a:xfrm flipH="1">
              <a:off x="1632" y="1152"/>
              <a:ext cx="11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3352800" y="3429000"/>
            <a:ext cx="3657600" cy="346075"/>
            <a:chOff x="2112" y="2160"/>
            <a:chExt cx="2304" cy="218"/>
          </a:xfrm>
        </p:grpSpPr>
        <p:sp>
          <p:nvSpPr>
            <p:cNvPr id="92182" name="Text Box 7"/>
            <p:cNvSpPr txBox="1">
              <a:spLocks noChangeArrowheads="1"/>
            </p:cNvSpPr>
            <p:nvPr/>
          </p:nvSpPr>
          <p:spPr bwMode="auto">
            <a:xfrm>
              <a:off x="2736" y="2160"/>
              <a:ext cx="168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shared location to buffer</a:t>
              </a:r>
            </a:p>
          </p:txBody>
        </p:sp>
        <p:sp>
          <p:nvSpPr>
            <p:cNvPr id="92183" name="Line 8"/>
            <p:cNvSpPr>
              <a:spLocks noChangeShapeType="1"/>
            </p:cNvSpPr>
            <p:nvPr/>
          </p:nvSpPr>
          <p:spPr bwMode="auto">
            <a:xfrm flipH="1">
              <a:off x="2112" y="2256"/>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3352800" y="3733800"/>
            <a:ext cx="2362200" cy="346075"/>
            <a:chOff x="2112" y="2352"/>
            <a:chExt cx="1488" cy="218"/>
          </a:xfrm>
        </p:grpSpPr>
        <p:sp>
          <p:nvSpPr>
            <p:cNvPr id="92180" name="Text Box 10"/>
            <p:cNvSpPr txBox="1">
              <a:spLocks noChangeArrowheads="1"/>
            </p:cNvSpPr>
            <p:nvPr/>
          </p:nvSpPr>
          <p:spPr bwMode="auto">
            <a:xfrm>
              <a:off x="2784" y="2352"/>
              <a:ext cx="816"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output</a:t>
              </a:r>
            </a:p>
          </p:txBody>
        </p:sp>
        <p:sp>
          <p:nvSpPr>
            <p:cNvPr id="92181" name="Line 11"/>
            <p:cNvSpPr>
              <a:spLocks noChangeShapeType="1"/>
            </p:cNvSpPr>
            <p:nvPr/>
          </p:nvSpPr>
          <p:spPr bwMode="auto">
            <a:xfrm flipH="1">
              <a:off x="2112" y="2400"/>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3429000" y="4038600"/>
            <a:ext cx="2438400" cy="346075"/>
            <a:chOff x="2160" y="2544"/>
            <a:chExt cx="1536" cy="218"/>
          </a:xfrm>
        </p:grpSpPr>
        <p:sp>
          <p:nvSpPr>
            <p:cNvPr id="92178" name="Text Box 13"/>
            <p:cNvSpPr txBox="1">
              <a:spLocks noChangeArrowheads="1"/>
            </p:cNvSpPr>
            <p:nvPr/>
          </p:nvSpPr>
          <p:spPr bwMode="auto">
            <a:xfrm>
              <a:off x="2736" y="2544"/>
              <a:ext cx="96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sleep time</a:t>
              </a:r>
            </a:p>
          </p:txBody>
        </p:sp>
        <p:sp>
          <p:nvSpPr>
            <p:cNvPr id="92179" name="Line 14"/>
            <p:cNvSpPr>
              <a:spLocks noChangeShapeType="1"/>
            </p:cNvSpPr>
            <p:nvPr/>
          </p:nvSpPr>
          <p:spPr bwMode="auto">
            <a:xfrm flipH="1" flipV="1">
              <a:off x="2160" y="2544"/>
              <a:ext cx="57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8"/>
          <p:cNvGrpSpPr>
            <a:grpSpLocks/>
          </p:cNvGrpSpPr>
          <p:nvPr/>
        </p:nvGrpSpPr>
        <p:grpSpPr bwMode="auto">
          <a:xfrm>
            <a:off x="5181600" y="5486400"/>
            <a:ext cx="2057400" cy="346075"/>
            <a:chOff x="3264" y="3456"/>
            <a:chExt cx="1296" cy="218"/>
          </a:xfrm>
        </p:grpSpPr>
        <p:sp>
          <p:nvSpPr>
            <p:cNvPr id="92176" name="Text Box 16"/>
            <p:cNvSpPr txBox="1">
              <a:spLocks noChangeArrowheads="1"/>
            </p:cNvSpPr>
            <p:nvPr/>
          </p:nvSpPr>
          <p:spPr bwMode="auto">
            <a:xfrm>
              <a:off x="3600" y="3456"/>
              <a:ext cx="96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Loop ten times</a:t>
              </a:r>
            </a:p>
          </p:txBody>
        </p:sp>
        <p:sp>
          <p:nvSpPr>
            <p:cNvPr id="92177" name="Line 17"/>
            <p:cNvSpPr>
              <a:spLocks noChangeShapeType="1"/>
            </p:cNvSpPr>
            <p:nvPr/>
          </p:nvSpPr>
          <p:spPr bwMode="auto">
            <a:xfrm flipH="1" flipV="1">
              <a:off x="3264" y="3552"/>
              <a:ext cx="288" cy="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1"/>
          <p:cNvGrpSpPr>
            <a:grpSpLocks/>
          </p:cNvGrpSpPr>
          <p:nvPr/>
        </p:nvGrpSpPr>
        <p:grpSpPr bwMode="auto">
          <a:xfrm>
            <a:off x="5867400" y="5867400"/>
            <a:ext cx="1905000" cy="346075"/>
            <a:chOff x="3696" y="3696"/>
            <a:chExt cx="1200" cy="218"/>
          </a:xfrm>
        </p:grpSpPr>
        <p:sp>
          <p:nvSpPr>
            <p:cNvPr id="92174" name="Text Box 19"/>
            <p:cNvSpPr txBox="1">
              <a:spLocks noChangeArrowheads="1"/>
            </p:cNvSpPr>
            <p:nvPr/>
          </p:nvSpPr>
          <p:spPr bwMode="auto">
            <a:xfrm>
              <a:off x="3984" y="3696"/>
              <a:ext cx="91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sleep time</a:t>
              </a:r>
            </a:p>
          </p:txBody>
        </p:sp>
        <p:sp>
          <p:nvSpPr>
            <p:cNvPr id="92175" name="Line 20"/>
            <p:cNvSpPr>
              <a:spLocks noChangeShapeType="1"/>
            </p:cNvSpPr>
            <p:nvPr/>
          </p:nvSpPr>
          <p:spPr bwMode="auto">
            <a:xfrm flipH="1">
              <a:off x="3696" y="3792"/>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8" name="Group 24"/>
          <p:cNvGrpSpPr>
            <a:grpSpLocks/>
          </p:cNvGrpSpPr>
          <p:nvPr/>
        </p:nvGrpSpPr>
        <p:grpSpPr bwMode="auto">
          <a:xfrm>
            <a:off x="4191000" y="6248400"/>
            <a:ext cx="2362200" cy="346075"/>
            <a:chOff x="2640" y="3936"/>
            <a:chExt cx="1488" cy="218"/>
          </a:xfrm>
        </p:grpSpPr>
        <p:sp>
          <p:nvSpPr>
            <p:cNvPr id="92172" name="Text Box 22"/>
            <p:cNvSpPr txBox="1">
              <a:spLocks noChangeArrowheads="1"/>
            </p:cNvSpPr>
            <p:nvPr/>
          </p:nvSpPr>
          <p:spPr bwMode="auto">
            <a:xfrm>
              <a:off x="3120" y="3936"/>
              <a:ext cx="1008"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Write to buffer</a:t>
              </a:r>
            </a:p>
          </p:txBody>
        </p:sp>
        <p:sp>
          <p:nvSpPr>
            <p:cNvPr id="92173" name="Line 23"/>
            <p:cNvSpPr>
              <a:spLocks noChangeShapeType="1"/>
            </p:cNvSpPr>
            <p:nvPr/>
          </p:nvSpPr>
          <p:spPr bwMode="auto">
            <a:xfrm flipH="1" flipV="1">
              <a:off x="2640" y="3936"/>
              <a:ext cx="480"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26" name="Rectangle 2"/>
          <p:cNvSpPr txBox="1">
            <a:spLocks noChangeArrowheads="1"/>
          </p:cNvSpPr>
          <p:nvPr/>
        </p:nvSpPr>
        <p:spPr bwMode="auto">
          <a:xfrm>
            <a:off x="5791200" y="0"/>
            <a:ext cx="3352800" cy="55245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CircularBuffer.cs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8" name="Rectangle 3"/>
          <p:cNvSpPr>
            <a:spLocks noGrp="1" noChangeArrowheads="1"/>
          </p:cNvSpPr>
          <p:nvPr>
            <p:ph type="subTitle" idx="1"/>
          </p:nvPr>
        </p:nvSpPr>
        <p:spPr>
          <a:xfrm>
            <a:off x="228600" y="0"/>
            <a:ext cx="8763000" cy="68580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201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string</a:t>
            </a:r>
            <a:r>
              <a:rPr lang="en-US" altLang="en-US" sz="1000">
                <a:solidFill>
                  <a:srgbClr val="000000"/>
                </a:solidFill>
                <a:latin typeface="Courier New" charset="0"/>
                <a:ea typeface="Courier New" charset="0"/>
                <a:cs typeface="Courier New" charset="0"/>
              </a:rPr>
              <a:t> name = Thread.CurrentThread.Name;</a:t>
            </a:r>
          </a:p>
          <a:p>
            <a:pPr algn="l" eaLnBrk="1" hangingPunct="1"/>
            <a:r>
              <a:rPr lang="en-US" altLang="en-US" sz="1000">
                <a:solidFill>
                  <a:srgbClr val="5F5F5F"/>
                </a:solidFill>
                <a:latin typeface="Courier New" charset="0"/>
                <a:ea typeface="Courier New" charset="0"/>
                <a:cs typeface="Courier New" charset="0"/>
              </a:rPr>
              <a:t>202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203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outputTextBox.Text += </a:t>
            </a:r>
            <a:r>
              <a:rPr lang="en-US" altLang="en-US" sz="1000">
                <a:solidFill>
                  <a:srgbClr val="4DA6FF"/>
                </a:solidFill>
                <a:latin typeface="Courier New" charset="0"/>
                <a:ea typeface="Courier New" charset="0"/>
                <a:cs typeface="Courier New" charset="0"/>
              </a:rPr>
              <a:t>"\r\n"</a:t>
            </a:r>
            <a:r>
              <a:rPr lang="en-US" altLang="en-US" sz="1000">
                <a:solidFill>
                  <a:srgbClr val="000000"/>
                </a:solidFill>
                <a:latin typeface="Courier New" charset="0"/>
                <a:ea typeface="Courier New" charset="0"/>
                <a:cs typeface="Courier New" charset="0"/>
              </a:rPr>
              <a:t> + name +</a:t>
            </a:r>
          </a:p>
          <a:p>
            <a:pPr algn="l" eaLnBrk="1" hangingPunct="1"/>
            <a:r>
              <a:rPr lang="en-US" altLang="en-US" sz="1000">
                <a:solidFill>
                  <a:srgbClr val="5F5F5F"/>
                </a:solidFill>
                <a:latin typeface="Courier New" charset="0"/>
                <a:ea typeface="Courier New" charset="0"/>
                <a:cs typeface="Courier New" charset="0"/>
              </a:rPr>
              <a:t>204  </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 done producing.\r\n"</a:t>
            </a:r>
            <a:r>
              <a:rPr lang="en-US" altLang="en-US" sz="1000">
                <a:solidFill>
                  <a:srgbClr val="000000"/>
                </a:solidFill>
                <a:latin typeface="Courier New" charset="0"/>
                <a:ea typeface="Courier New" charset="0"/>
                <a:cs typeface="Courier New" charset="0"/>
              </a:rPr>
              <a:t> + name + </a:t>
            </a:r>
            <a:r>
              <a:rPr lang="en-US" altLang="en-US" sz="1000">
                <a:solidFill>
                  <a:srgbClr val="4DA6FF"/>
                </a:solidFill>
                <a:latin typeface="Courier New" charset="0"/>
                <a:ea typeface="Courier New" charset="0"/>
                <a:cs typeface="Courier New" charset="0"/>
              </a:rPr>
              <a:t>" terminated.\r\n"</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205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206  </a:t>
            </a:r>
            <a:r>
              <a:rPr lang="en-US" altLang="en-US" sz="1000">
                <a:solidFill>
                  <a:srgbClr val="000000"/>
                </a:solidFill>
                <a:latin typeface="Courier New" charset="0"/>
                <a:ea typeface="Courier New" charset="0"/>
                <a:cs typeface="Courier New" charset="0"/>
              </a:rPr>
              <a:t>      outputTextBox.ScrollToCaret();</a:t>
            </a:r>
          </a:p>
          <a:p>
            <a:pPr algn="l" eaLnBrk="1" hangingPunct="1"/>
            <a:r>
              <a:rPr lang="en-US" altLang="en-US" sz="1000">
                <a:solidFill>
                  <a:srgbClr val="5F5F5F"/>
                </a:solidFill>
                <a:latin typeface="Courier New" charset="0"/>
                <a:ea typeface="Courier New" charset="0"/>
                <a:cs typeface="Courier New" charset="0"/>
              </a:rPr>
              <a:t>207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208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method Produce</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209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210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end class Producer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211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212  </a:t>
            </a:r>
            <a:r>
              <a:rPr lang="en-US" altLang="en-US" sz="1000">
                <a:solidFill>
                  <a:srgbClr val="008000"/>
                </a:solidFill>
                <a:latin typeface="Courier New" charset="0"/>
                <a:ea typeface="Courier New" charset="0"/>
                <a:cs typeface="Courier New" charset="0"/>
              </a:rPr>
              <a:t>// consume the integers 1 to 10 from circular buffer</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213</a:t>
            </a:r>
            <a:r>
              <a:rPr lang="en-US" altLang="en-US" sz="1000">
                <a:solidFill>
                  <a:srgbClr val="5F5F5F"/>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class</a:t>
            </a:r>
            <a:r>
              <a:rPr lang="en-US" altLang="en-US" sz="1000">
                <a:solidFill>
                  <a:srgbClr val="000000"/>
                </a:solidFill>
                <a:latin typeface="Courier New" charset="0"/>
                <a:ea typeface="Courier New" charset="0"/>
                <a:cs typeface="Courier New" charset="0"/>
              </a:rPr>
              <a:t> Consumer</a:t>
            </a:r>
          </a:p>
          <a:p>
            <a:pPr algn="l" eaLnBrk="1" hangingPunct="1"/>
            <a:r>
              <a:rPr lang="en-US" altLang="en-US" sz="1000">
                <a:solidFill>
                  <a:srgbClr val="5F5F5F"/>
                </a:solidFill>
                <a:latin typeface="Courier New" charset="0"/>
                <a:ea typeface="Courier New" charset="0"/>
                <a:cs typeface="Courier New" charset="0"/>
              </a:rPr>
              <a:t>214  </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215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HoldIntegerSynchronized sharedLocation;</a:t>
            </a:r>
          </a:p>
          <a:p>
            <a:pPr algn="l" eaLnBrk="1" hangingPunct="1"/>
            <a:r>
              <a:rPr lang="en-US" altLang="en-US" sz="1000">
                <a:solidFill>
                  <a:srgbClr val="5F5F5F"/>
                </a:solidFill>
                <a:latin typeface="Courier New" charset="0"/>
                <a:ea typeface="Courier New" charset="0"/>
                <a:cs typeface="Courier New" charset="0"/>
              </a:rPr>
              <a:t>216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TextBox outputTextBox;</a:t>
            </a:r>
          </a:p>
          <a:p>
            <a:pPr algn="l" eaLnBrk="1" hangingPunct="1"/>
            <a:r>
              <a:rPr lang="en-US" altLang="en-US" sz="1000">
                <a:solidFill>
                  <a:srgbClr val="5F5F5F"/>
                </a:solidFill>
                <a:latin typeface="Courier New" charset="0"/>
                <a:ea typeface="Courier New" charset="0"/>
                <a:cs typeface="Courier New" charset="0"/>
              </a:rPr>
              <a:t>217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Random randomSleepTime;</a:t>
            </a:r>
          </a:p>
          <a:p>
            <a:pPr algn="l" eaLnBrk="1" hangingPunct="1"/>
            <a:r>
              <a:rPr lang="en-US" altLang="en-US" sz="1000">
                <a:solidFill>
                  <a:srgbClr val="5F5F5F"/>
                </a:solidFill>
                <a:latin typeface="Courier New" charset="0"/>
                <a:ea typeface="Courier New" charset="0"/>
                <a:cs typeface="Courier New" charset="0"/>
              </a:rPr>
              <a:t>218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219  </a:t>
            </a:r>
            <a:r>
              <a:rPr lang="en-US" altLang="en-US" sz="1000">
                <a:solidFill>
                  <a:srgbClr val="008000"/>
                </a:solidFill>
                <a:latin typeface="Courier New" charset="0"/>
                <a:ea typeface="Courier New" charset="0"/>
                <a:cs typeface="Courier New" charset="0"/>
              </a:rPr>
              <a:t>   // constructor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220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a:t>
            </a:r>
            <a:r>
              <a:rPr lang="en-US" altLang="en-US" sz="1000">
                <a:solidFill>
                  <a:srgbClr val="000000"/>
                </a:solidFill>
                <a:latin typeface="Courier New" charset="0"/>
                <a:ea typeface="Courier New" charset="0"/>
                <a:cs typeface="Courier New" charset="0"/>
              </a:rPr>
              <a:t> Consumer( HoldIntegerSynchronized shared,</a:t>
            </a:r>
          </a:p>
          <a:p>
            <a:pPr algn="l" eaLnBrk="1" hangingPunct="1"/>
            <a:r>
              <a:rPr lang="en-US" altLang="en-US" sz="1000">
                <a:solidFill>
                  <a:srgbClr val="5F5F5F"/>
                </a:solidFill>
                <a:latin typeface="Courier New" charset="0"/>
                <a:ea typeface="Courier New" charset="0"/>
                <a:cs typeface="Courier New" charset="0"/>
              </a:rPr>
              <a:t>221  </a:t>
            </a:r>
            <a:r>
              <a:rPr lang="en-US" altLang="en-US" sz="1000">
                <a:solidFill>
                  <a:srgbClr val="000000"/>
                </a:solidFill>
                <a:latin typeface="Courier New" charset="0"/>
                <a:ea typeface="Courier New" charset="0"/>
                <a:cs typeface="Courier New" charset="0"/>
              </a:rPr>
              <a:t>      Random random, TextBox output )</a:t>
            </a:r>
          </a:p>
          <a:p>
            <a:pPr algn="l" eaLnBrk="1" hangingPunct="1"/>
            <a:r>
              <a:rPr lang="en-US" altLang="en-US" sz="1000">
                <a:solidFill>
                  <a:srgbClr val="5F5F5F"/>
                </a:solidFill>
                <a:latin typeface="Courier New" charset="0"/>
                <a:ea typeface="Courier New" charset="0"/>
                <a:cs typeface="Courier New" charset="0"/>
              </a:rPr>
              <a:t>222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223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sharedLocation = shared;</a:t>
            </a:r>
          </a:p>
          <a:p>
            <a:pPr algn="l" eaLnBrk="1" hangingPunct="1"/>
            <a:r>
              <a:rPr lang="en-US" altLang="en-US" sz="1000" u="sng">
                <a:solidFill>
                  <a:srgbClr val="5F5F5F"/>
                </a:solidFill>
                <a:latin typeface="Courier New" charset="0"/>
                <a:ea typeface="Courier New" charset="0"/>
                <a:cs typeface="Courier New" charset="0"/>
              </a:rPr>
              <a:t>224</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outputTextBox = output;</a:t>
            </a:r>
          </a:p>
          <a:p>
            <a:pPr algn="l" eaLnBrk="1" hangingPunct="1"/>
            <a:r>
              <a:rPr lang="en-US" altLang="en-US" sz="1000" u="sng">
                <a:solidFill>
                  <a:srgbClr val="5F5F5F"/>
                </a:solidFill>
                <a:latin typeface="Courier New" charset="0"/>
                <a:ea typeface="Courier New" charset="0"/>
                <a:cs typeface="Courier New" charset="0"/>
              </a:rPr>
              <a:t>225</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randomSleepTime = random;</a:t>
            </a:r>
          </a:p>
          <a:p>
            <a:pPr algn="l" eaLnBrk="1" hangingPunct="1"/>
            <a:r>
              <a:rPr lang="en-US" altLang="en-US" sz="1000">
                <a:solidFill>
                  <a:srgbClr val="5F5F5F"/>
                </a:solidFill>
                <a:latin typeface="Courier New" charset="0"/>
                <a:ea typeface="Courier New" charset="0"/>
                <a:cs typeface="Courier New" charset="0"/>
              </a:rPr>
              <a:t>226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227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228  </a:t>
            </a:r>
            <a:r>
              <a:rPr lang="en-US" altLang="en-US" sz="1000">
                <a:solidFill>
                  <a:srgbClr val="008000"/>
                </a:solidFill>
                <a:latin typeface="Courier New" charset="0"/>
                <a:ea typeface="Courier New" charset="0"/>
                <a:cs typeface="Courier New" charset="0"/>
              </a:rPr>
              <a:t>   // consume 10 integers from buffer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229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 void</a:t>
            </a:r>
            <a:r>
              <a:rPr lang="en-US" altLang="en-US" sz="1000">
                <a:solidFill>
                  <a:srgbClr val="000000"/>
                </a:solidFill>
                <a:latin typeface="Courier New" charset="0"/>
                <a:ea typeface="Courier New" charset="0"/>
                <a:cs typeface="Courier New" charset="0"/>
              </a:rPr>
              <a:t> Consume()</a:t>
            </a:r>
          </a:p>
          <a:p>
            <a:pPr algn="l" eaLnBrk="1" hangingPunct="1"/>
            <a:r>
              <a:rPr lang="en-US" altLang="en-US" sz="1000">
                <a:solidFill>
                  <a:srgbClr val="5F5F5F"/>
                </a:solidFill>
                <a:latin typeface="Courier New" charset="0"/>
                <a:ea typeface="Courier New" charset="0"/>
                <a:cs typeface="Courier New" charset="0"/>
              </a:rPr>
              <a:t>230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231</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sum = </a:t>
            </a:r>
            <a:r>
              <a:rPr lang="en-US" altLang="en-US" sz="1000">
                <a:solidFill>
                  <a:srgbClr val="4DA6FF"/>
                </a:solidFill>
                <a:latin typeface="Courier New" charset="0"/>
                <a:ea typeface="Courier New" charset="0"/>
                <a:cs typeface="Courier New" charset="0"/>
              </a:rPr>
              <a:t>0</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232  </a:t>
            </a:r>
          </a:p>
        </p:txBody>
      </p:sp>
      <p:sp>
        <p:nvSpPr>
          <p:cNvPr id="9318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CE4D80FB-94FE-3940-A3EB-5E15C1195F8F}" type="slidenum">
              <a:rPr lang="en-US" altLang="en-US" sz="1200">
                <a:solidFill>
                  <a:srgbClr val="898989"/>
                </a:solidFill>
              </a:rPr>
              <a:pPr>
                <a:spcBef>
                  <a:spcPct val="0"/>
                </a:spcBef>
                <a:buFontTx/>
                <a:buNone/>
              </a:pPr>
              <a:t>83</a:t>
            </a:fld>
            <a:endParaRPr lang="en-US" altLang="en-US" sz="1200">
              <a:solidFill>
                <a:srgbClr val="898989"/>
              </a:solidFill>
            </a:endParaRPr>
          </a:p>
        </p:txBody>
      </p:sp>
      <p:grpSp>
        <p:nvGrpSpPr>
          <p:cNvPr id="2" name="Group 6"/>
          <p:cNvGrpSpPr>
            <a:grpSpLocks/>
          </p:cNvGrpSpPr>
          <p:nvPr/>
        </p:nvGrpSpPr>
        <p:grpSpPr bwMode="auto">
          <a:xfrm>
            <a:off x="4648200" y="762000"/>
            <a:ext cx="2362200" cy="650875"/>
            <a:chOff x="2928" y="480"/>
            <a:chExt cx="1488" cy="410"/>
          </a:xfrm>
        </p:grpSpPr>
        <p:sp>
          <p:nvSpPr>
            <p:cNvPr id="93205" name="Text Box 4"/>
            <p:cNvSpPr txBox="1">
              <a:spLocks noChangeArrowheads="1"/>
            </p:cNvSpPr>
            <p:nvPr/>
          </p:nvSpPr>
          <p:spPr bwMode="auto">
            <a:xfrm>
              <a:off x="3360" y="672"/>
              <a:ext cx="1056"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Output to textbox</a:t>
              </a:r>
            </a:p>
          </p:txBody>
        </p:sp>
        <p:sp>
          <p:nvSpPr>
            <p:cNvPr id="93206" name="Line 5"/>
            <p:cNvSpPr>
              <a:spLocks noChangeShapeType="1"/>
            </p:cNvSpPr>
            <p:nvPr/>
          </p:nvSpPr>
          <p:spPr bwMode="auto">
            <a:xfrm flipH="1" flipV="1">
              <a:off x="2928" y="480"/>
              <a:ext cx="43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2895600" y="2286000"/>
            <a:ext cx="2971800" cy="346075"/>
            <a:chOff x="1632" y="1536"/>
            <a:chExt cx="1872" cy="218"/>
          </a:xfrm>
        </p:grpSpPr>
        <p:sp>
          <p:nvSpPr>
            <p:cNvPr id="93203" name="Text Box 7"/>
            <p:cNvSpPr txBox="1">
              <a:spLocks noChangeArrowheads="1"/>
            </p:cNvSpPr>
            <p:nvPr/>
          </p:nvSpPr>
          <p:spPr bwMode="auto">
            <a:xfrm>
              <a:off x="2448" y="1536"/>
              <a:ext cx="1056"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Consumer class</a:t>
              </a:r>
            </a:p>
          </p:txBody>
        </p:sp>
        <p:sp>
          <p:nvSpPr>
            <p:cNvPr id="93204" name="Line 8"/>
            <p:cNvSpPr>
              <a:spLocks noChangeShapeType="1"/>
            </p:cNvSpPr>
            <p:nvPr/>
          </p:nvSpPr>
          <p:spPr bwMode="auto">
            <a:xfrm flipH="1">
              <a:off x="1632" y="1632"/>
              <a:ext cx="81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3429000" y="4114800"/>
            <a:ext cx="3048000" cy="590550"/>
            <a:chOff x="2160" y="2592"/>
            <a:chExt cx="1920" cy="372"/>
          </a:xfrm>
        </p:grpSpPr>
        <p:sp>
          <p:nvSpPr>
            <p:cNvPr id="93201" name="Text Box 10"/>
            <p:cNvSpPr txBox="1">
              <a:spLocks noChangeArrowheads="1"/>
            </p:cNvSpPr>
            <p:nvPr/>
          </p:nvSpPr>
          <p:spPr bwMode="auto">
            <a:xfrm>
              <a:off x="2976" y="2592"/>
              <a:ext cx="1104"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shared location to buffer</a:t>
              </a:r>
            </a:p>
          </p:txBody>
        </p:sp>
        <p:sp>
          <p:nvSpPr>
            <p:cNvPr id="93202" name="Line 11"/>
            <p:cNvSpPr>
              <a:spLocks noChangeShapeType="1"/>
            </p:cNvSpPr>
            <p:nvPr/>
          </p:nvSpPr>
          <p:spPr bwMode="auto">
            <a:xfrm flipH="1">
              <a:off x="2160" y="2688"/>
              <a:ext cx="816"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3352800" y="4572000"/>
            <a:ext cx="2362200" cy="422275"/>
            <a:chOff x="2112" y="2880"/>
            <a:chExt cx="1488" cy="266"/>
          </a:xfrm>
        </p:grpSpPr>
        <p:sp>
          <p:nvSpPr>
            <p:cNvPr id="93199" name="Text Box 13"/>
            <p:cNvSpPr txBox="1">
              <a:spLocks noChangeArrowheads="1"/>
            </p:cNvSpPr>
            <p:nvPr/>
          </p:nvSpPr>
          <p:spPr bwMode="auto">
            <a:xfrm>
              <a:off x="2832" y="2928"/>
              <a:ext cx="768"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output</a:t>
              </a:r>
            </a:p>
          </p:txBody>
        </p:sp>
        <p:sp>
          <p:nvSpPr>
            <p:cNvPr id="93200" name="Line 14"/>
            <p:cNvSpPr>
              <a:spLocks noChangeShapeType="1"/>
            </p:cNvSpPr>
            <p:nvPr/>
          </p:nvSpPr>
          <p:spPr bwMode="auto">
            <a:xfrm flipH="1" flipV="1">
              <a:off x="2112" y="2880"/>
              <a:ext cx="72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 name="Group 18"/>
          <p:cNvGrpSpPr>
            <a:grpSpLocks/>
          </p:cNvGrpSpPr>
          <p:nvPr/>
        </p:nvGrpSpPr>
        <p:grpSpPr bwMode="auto">
          <a:xfrm>
            <a:off x="3505200" y="4800600"/>
            <a:ext cx="2057400" cy="422275"/>
            <a:chOff x="2208" y="3024"/>
            <a:chExt cx="1296" cy="266"/>
          </a:xfrm>
        </p:grpSpPr>
        <p:sp>
          <p:nvSpPr>
            <p:cNvPr id="93197" name="Text Box 16"/>
            <p:cNvSpPr txBox="1">
              <a:spLocks noChangeArrowheads="1"/>
            </p:cNvSpPr>
            <p:nvPr/>
          </p:nvSpPr>
          <p:spPr bwMode="auto">
            <a:xfrm>
              <a:off x="2544" y="3072"/>
              <a:ext cx="96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Set sleep time</a:t>
              </a:r>
            </a:p>
          </p:txBody>
        </p:sp>
        <p:sp>
          <p:nvSpPr>
            <p:cNvPr id="93198" name="Line 17"/>
            <p:cNvSpPr>
              <a:spLocks noChangeShapeType="1"/>
            </p:cNvSpPr>
            <p:nvPr/>
          </p:nvSpPr>
          <p:spPr bwMode="auto">
            <a:xfrm flipH="1" flipV="1">
              <a:off x="2208" y="3024"/>
              <a:ext cx="33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7" name="Group 21"/>
          <p:cNvGrpSpPr>
            <a:grpSpLocks/>
          </p:cNvGrpSpPr>
          <p:nvPr/>
        </p:nvGrpSpPr>
        <p:grpSpPr bwMode="auto">
          <a:xfrm>
            <a:off x="2286000" y="5791200"/>
            <a:ext cx="2743200" cy="346075"/>
            <a:chOff x="1440" y="3648"/>
            <a:chExt cx="1728" cy="218"/>
          </a:xfrm>
        </p:grpSpPr>
        <p:sp>
          <p:nvSpPr>
            <p:cNvPr id="93195" name="Text Box 19"/>
            <p:cNvSpPr txBox="1">
              <a:spLocks noChangeArrowheads="1"/>
            </p:cNvSpPr>
            <p:nvPr/>
          </p:nvSpPr>
          <p:spPr bwMode="auto">
            <a:xfrm>
              <a:off x="1968" y="3648"/>
              <a:ext cx="120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Initialize sum to 0</a:t>
              </a:r>
            </a:p>
          </p:txBody>
        </p:sp>
        <p:sp>
          <p:nvSpPr>
            <p:cNvPr id="93196" name="Line 20"/>
            <p:cNvSpPr>
              <a:spLocks noChangeShapeType="1"/>
            </p:cNvSpPr>
            <p:nvPr/>
          </p:nvSpPr>
          <p:spPr bwMode="auto">
            <a:xfrm flipH="1">
              <a:off x="1440" y="3696"/>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23" name="Rectangle 2"/>
          <p:cNvSpPr txBox="1">
            <a:spLocks noChangeArrowheads="1"/>
          </p:cNvSpPr>
          <p:nvPr/>
        </p:nvSpPr>
        <p:spPr bwMode="auto">
          <a:xfrm>
            <a:off x="5791200" y="0"/>
            <a:ext cx="3352800" cy="55245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CircularBuffer.cs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2" name="Rectangle 3"/>
          <p:cNvSpPr>
            <a:spLocks noGrp="1" noChangeArrowheads="1"/>
          </p:cNvSpPr>
          <p:nvPr>
            <p:ph type="subTitle" idx="1"/>
          </p:nvPr>
        </p:nvSpPr>
        <p:spPr>
          <a:xfrm>
            <a:off x="228600" y="0"/>
            <a:ext cx="8610600" cy="68580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233  </a:t>
            </a:r>
            <a:r>
              <a:rPr lang="en-US" altLang="en-US" sz="1000">
                <a:solidFill>
                  <a:srgbClr val="008000"/>
                </a:solidFill>
                <a:latin typeface="Courier New" charset="0"/>
                <a:ea typeface="Courier New" charset="0"/>
                <a:cs typeface="Courier New" charset="0"/>
              </a:rPr>
              <a:t>      // loop 10 times and sleep for random interval up to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234  </a:t>
            </a:r>
            <a:r>
              <a:rPr lang="en-US" altLang="en-US" sz="1000">
                <a:solidFill>
                  <a:srgbClr val="008000"/>
                </a:solidFill>
                <a:latin typeface="Courier New" charset="0"/>
                <a:ea typeface="Courier New" charset="0"/>
                <a:cs typeface="Courier New" charset="0"/>
              </a:rPr>
              <a:t>      // 3000 milliseconds then add sharedLocation's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235  </a:t>
            </a:r>
            <a:r>
              <a:rPr lang="en-US" altLang="en-US" sz="1000">
                <a:solidFill>
                  <a:srgbClr val="008000"/>
                </a:solidFill>
                <a:latin typeface="Courier New" charset="0"/>
                <a:ea typeface="Courier New" charset="0"/>
                <a:cs typeface="Courier New" charset="0"/>
              </a:rPr>
              <a:t>      // Buffer property value to sum</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236</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for</a:t>
            </a:r>
            <a:r>
              <a:rPr lang="en-US" altLang="en-US" sz="1000">
                <a:solidFill>
                  <a:srgbClr val="000000"/>
                </a:solidFill>
                <a:latin typeface="Courier New" charset="0"/>
                <a:ea typeface="Courier New" charset="0"/>
                <a:cs typeface="Courier New" charset="0"/>
              </a:rPr>
              <a:t> ( </a:t>
            </a:r>
            <a:r>
              <a:rPr lang="en-US" altLang="en-US" sz="1000">
                <a:solidFill>
                  <a:srgbClr val="275AFF"/>
                </a:solidFill>
                <a:latin typeface="Courier New" charset="0"/>
                <a:ea typeface="Courier New" charset="0"/>
                <a:cs typeface="Courier New" charset="0"/>
              </a:rPr>
              <a:t>int</a:t>
            </a:r>
            <a:r>
              <a:rPr lang="en-US" altLang="en-US" sz="1000">
                <a:solidFill>
                  <a:srgbClr val="000000"/>
                </a:solidFill>
                <a:latin typeface="Courier New" charset="0"/>
                <a:ea typeface="Courier New" charset="0"/>
                <a:cs typeface="Courier New" charset="0"/>
              </a:rPr>
              <a:t> count =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count &lt;= </a:t>
            </a:r>
            <a:r>
              <a:rPr lang="en-US" altLang="en-US" sz="1000">
                <a:solidFill>
                  <a:srgbClr val="4DA6FF"/>
                </a:solidFill>
                <a:latin typeface="Courier New" charset="0"/>
                <a:ea typeface="Courier New" charset="0"/>
                <a:cs typeface="Courier New" charset="0"/>
              </a:rPr>
              <a:t>10</a:t>
            </a:r>
            <a:r>
              <a:rPr lang="en-US" altLang="en-US" sz="1000">
                <a:solidFill>
                  <a:srgbClr val="000000"/>
                </a:solidFill>
                <a:latin typeface="Courier New" charset="0"/>
                <a:ea typeface="Courier New" charset="0"/>
                <a:cs typeface="Courier New" charset="0"/>
              </a:rPr>
              <a:t>; count++ )</a:t>
            </a:r>
          </a:p>
          <a:p>
            <a:pPr algn="l" eaLnBrk="1" hangingPunct="1"/>
            <a:r>
              <a:rPr lang="en-US" altLang="en-US" sz="1000">
                <a:solidFill>
                  <a:srgbClr val="5F5F5F"/>
                </a:solidFill>
                <a:latin typeface="Courier New" charset="0"/>
                <a:ea typeface="Courier New" charset="0"/>
                <a:cs typeface="Courier New" charset="0"/>
              </a:rPr>
              <a:t>237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238</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Thread.Sleep( randomSleepTime.Next( </a:t>
            </a:r>
            <a:r>
              <a:rPr lang="en-US" altLang="en-US" sz="1000">
                <a:solidFill>
                  <a:srgbClr val="4DA6FF"/>
                </a:solidFill>
                <a:latin typeface="Courier New" charset="0"/>
                <a:ea typeface="Courier New" charset="0"/>
                <a:cs typeface="Courier New" charset="0"/>
              </a:rPr>
              <a:t>1</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3000</a:t>
            </a:r>
            <a:r>
              <a:rPr lang="en-US" altLang="en-US" sz="1000">
                <a:solidFill>
                  <a:srgbClr val="000000"/>
                </a:solidFill>
                <a:latin typeface="Courier New" charset="0"/>
                <a:ea typeface="Courier New" charset="0"/>
                <a:cs typeface="Courier New" charset="0"/>
              </a:rPr>
              <a:t> ) );</a:t>
            </a:r>
          </a:p>
          <a:p>
            <a:pPr algn="l" eaLnBrk="1" hangingPunct="1"/>
            <a:r>
              <a:rPr lang="en-US" altLang="en-US" sz="1000" u="sng">
                <a:solidFill>
                  <a:srgbClr val="5F5F5F"/>
                </a:solidFill>
                <a:latin typeface="Courier New" charset="0"/>
                <a:ea typeface="Courier New" charset="0"/>
                <a:cs typeface="Courier New" charset="0"/>
              </a:rPr>
              <a:t>239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sum += sharedLocation.Buffer;</a:t>
            </a:r>
          </a:p>
          <a:p>
            <a:pPr algn="l" eaLnBrk="1" hangingPunct="1"/>
            <a:r>
              <a:rPr lang="en-US" altLang="en-US" sz="1000">
                <a:solidFill>
                  <a:srgbClr val="5F5F5F"/>
                </a:solidFill>
                <a:latin typeface="Courier New" charset="0"/>
                <a:ea typeface="Courier New" charset="0"/>
                <a:cs typeface="Courier New" charset="0"/>
              </a:rPr>
              <a:t>240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241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242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string</a:t>
            </a:r>
            <a:r>
              <a:rPr lang="en-US" altLang="en-US" sz="1000">
                <a:solidFill>
                  <a:srgbClr val="000000"/>
                </a:solidFill>
                <a:latin typeface="Courier New" charset="0"/>
                <a:ea typeface="Courier New" charset="0"/>
                <a:cs typeface="Courier New" charset="0"/>
              </a:rPr>
              <a:t> name = Thread.CurrentThread.Name;</a:t>
            </a:r>
          </a:p>
          <a:p>
            <a:pPr algn="l" eaLnBrk="1" hangingPunct="1"/>
            <a:r>
              <a:rPr lang="en-US" altLang="en-US" sz="1000">
                <a:solidFill>
                  <a:srgbClr val="5F5F5F"/>
                </a:solidFill>
                <a:latin typeface="Courier New" charset="0"/>
                <a:ea typeface="Courier New" charset="0"/>
                <a:cs typeface="Courier New" charset="0"/>
              </a:rPr>
              <a:t>243  </a:t>
            </a:r>
            <a:r>
              <a:rPr lang="en-US" altLang="en-US" sz="1000">
                <a:solidFill>
                  <a:srgbClr val="000000"/>
                </a:solidFill>
                <a:latin typeface="Courier New" charset="0"/>
                <a:ea typeface="Courier New" charset="0"/>
                <a:cs typeface="Courier New" charset="0"/>
              </a:rPr>
              <a:t>      </a:t>
            </a:r>
          </a:p>
          <a:p>
            <a:pPr algn="l" eaLnBrk="1" hangingPunct="1"/>
            <a:r>
              <a:rPr lang="en-US" altLang="en-US" sz="1000" u="sng">
                <a:solidFill>
                  <a:srgbClr val="5F5F5F"/>
                </a:solidFill>
                <a:latin typeface="Courier New" charset="0"/>
                <a:ea typeface="Courier New" charset="0"/>
                <a:cs typeface="Courier New" charset="0"/>
              </a:rPr>
              <a:t>244</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outputTextBox.Text += </a:t>
            </a:r>
            <a:r>
              <a:rPr lang="en-US" altLang="en-US" sz="1000">
                <a:solidFill>
                  <a:srgbClr val="4DA6FF"/>
                </a:solidFill>
                <a:latin typeface="Courier New" charset="0"/>
                <a:ea typeface="Courier New" charset="0"/>
                <a:cs typeface="Courier New" charset="0"/>
              </a:rPr>
              <a:t>"\r\nTotal " </a:t>
            </a:r>
            <a:r>
              <a:rPr lang="en-US" altLang="en-US" sz="1000">
                <a:solidFill>
                  <a:srgbClr val="000000"/>
                </a:solidFill>
                <a:latin typeface="Courier New" charset="0"/>
                <a:ea typeface="Courier New" charset="0"/>
                <a:cs typeface="Courier New" charset="0"/>
              </a:rPr>
              <a:t>+ name + </a:t>
            </a:r>
          </a:p>
          <a:p>
            <a:pPr algn="l" eaLnBrk="1" hangingPunct="1"/>
            <a:r>
              <a:rPr lang="en-US" altLang="en-US" sz="1000">
                <a:solidFill>
                  <a:srgbClr val="5F5F5F"/>
                </a:solidFill>
                <a:latin typeface="Courier New" charset="0"/>
                <a:ea typeface="Courier New" charset="0"/>
                <a:cs typeface="Courier New" charset="0"/>
              </a:rPr>
              <a:t>245  </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 consumed: "</a:t>
            </a:r>
            <a:r>
              <a:rPr lang="en-US" altLang="en-US" sz="1000">
                <a:solidFill>
                  <a:srgbClr val="000000"/>
                </a:solidFill>
                <a:latin typeface="Courier New" charset="0"/>
                <a:ea typeface="Courier New" charset="0"/>
                <a:cs typeface="Courier New" charset="0"/>
              </a:rPr>
              <a:t> + sum + </a:t>
            </a:r>
            <a:r>
              <a:rPr lang="en-US" altLang="en-US" sz="1000">
                <a:solidFill>
                  <a:srgbClr val="4DA6FF"/>
                </a:solidFill>
                <a:latin typeface="Courier New" charset="0"/>
                <a:ea typeface="Courier New" charset="0"/>
                <a:cs typeface="Courier New" charset="0"/>
              </a:rPr>
              <a:t>".\r\n"</a:t>
            </a:r>
            <a:r>
              <a:rPr lang="en-US" altLang="en-US" sz="1000">
                <a:solidFill>
                  <a:srgbClr val="000000"/>
                </a:solidFill>
                <a:latin typeface="Courier New" charset="0"/>
                <a:ea typeface="Courier New" charset="0"/>
                <a:cs typeface="Courier New" charset="0"/>
              </a:rPr>
              <a:t> + name + </a:t>
            </a:r>
          </a:p>
          <a:p>
            <a:pPr algn="l" eaLnBrk="1" hangingPunct="1"/>
            <a:r>
              <a:rPr lang="en-US" altLang="en-US" sz="1000">
                <a:solidFill>
                  <a:srgbClr val="5F5F5F"/>
                </a:solidFill>
                <a:latin typeface="Courier New" charset="0"/>
                <a:ea typeface="Courier New" charset="0"/>
                <a:cs typeface="Courier New" charset="0"/>
              </a:rPr>
              <a:t>246  </a:t>
            </a:r>
            <a:r>
              <a:rPr lang="en-US" altLang="en-US" sz="1000">
                <a:solidFill>
                  <a:srgbClr val="000000"/>
                </a:solidFill>
                <a:latin typeface="Courier New" charset="0"/>
                <a:ea typeface="Courier New" charset="0"/>
                <a:cs typeface="Courier New" charset="0"/>
              </a:rPr>
              <a:t>         </a:t>
            </a:r>
            <a:r>
              <a:rPr lang="en-US" altLang="en-US" sz="1000">
                <a:solidFill>
                  <a:srgbClr val="4DA6FF"/>
                </a:solidFill>
                <a:latin typeface="Courier New" charset="0"/>
                <a:ea typeface="Courier New" charset="0"/>
                <a:cs typeface="Courier New" charset="0"/>
              </a:rPr>
              <a:t>" terminated.\r\n"</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247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248  </a:t>
            </a:r>
            <a:r>
              <a:rPr lang="en-US" altLang="en-US" sz="1000">
                <a:solidFill>
                  <a:srgbClr val="000000"/>
                </a:solidFill>
                <a:latin typeface="Courier New" charset="0"/>
                <a:ea typeface="Courier New" charset="0"/>
                <a:cs typeface="Courier New" charset="0"/>
              </a:rPr>
              <a:t>      outputTextBox.ScrollToCaret();</a:t>
            </a:r>
          </a:p>
          <a:p>
            <a:pPr algn="l" eaLnBrk="1" hangingPunct="1"/>
            <a:r>
              <a:rPr lang="en-US" altLang="en-US" sz="1000">
                <a:solidFill>
                  <a:srgbClr val="5F5F5F"/>
                </a:solidFill>
                <a:latin typeface="Courier New" charset="0"/>
                <a:ea typeface="Courier New" charset="0"/>
                <a:cs typeface="Courier New" charset="0"/>
              </a:rPr>
              <a:t>249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250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 end method Consume</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251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252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end class Consumer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253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254  </a:t>
            </a:r>
            <a:r>
              <a:rPr lang="en-US" altLang="en-US" sz="1000">
                <a:solidFill>
                  <a:srgbClr val="008000"/>
                </a:solidFill>
                <a:latin typeface="Courier New" charset="0"/>
                <a:ea typeface="Courier New" charset="0"/>
                <a:cs typeface="Courier New" charset="0"/>
              </a:rPr>
              <a:t>// set up the producer and consumer and start them</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255  </a:t>
            </a:r>
            <a:r>
              <a:rPr lang="en-US" altLang="en-US" sz="1000">
                <a:solidFill>
                  <a:srgbClr val="275AFF"/>
                </a:solidFill>
                <a:latin typeface="Courier New" charset="0"/>
                <a:ea typeface="Courier New" charset="0"/>
                <a:cs typeface="Courier New" charset="0"/>
              </a:rPr>
              <a:t>public class</a:t>
            </a:r>
            <a:r>
              <a:rPr lang="en-US" altLang="en-US" sz="1000">
                <a:solidFill>
                  <a:srgbClr val="000000"/>
                </a:solidFill>
                <a:latin typeface="Courier New" charset="0"/>
                <a:ea typeface="Courier New" charset="0"/>
                <a:cs typeface="Courier New" charset="0"/>
              </a:rPr>
              <a:t> CircularBuffer : System.Windows.Forms.Form</a:t>
            </a:r>
          </a:p>
          <a:p>
            <a:pPr algn="l" eaLnBrk="1" hangingPunct="1"/>
            <a:r>
              <a:rPr lang="en-US" altLang="en-US" sz="1000">
                <a:solidFill>
                  <a:srgbClr val="5F5F5F"/>
                </a:solidFill>
                <a:latin typeface="Courier New" charset="0"/>
                <a:ea typeface="Courier New" charset="0"/>
                <a:cs typeface="Courier New" charset="0"/>
              </a:rPr>
              <a:t>256  </a:t>
            </a:r>
            <a:r>
              <a:rPr lang="en-US" altLang="en-US" sz="1000">
                <a:solidFill>
                  <a:srgbClr val="000000"/>
                </a:solidFill>
                <a:latin typeface="Courier New" charset="0"/>
                <a:ea typeface="Courier New" charset="0"/>
                <a:cs typeface="Courier New" charset="0"/>
              </a:rPr>
              <a:t>{</a:t>
            </a:r>
          </a:p>
          <a:p>
            <a:pPr algn="l" eaLnBrk="1" hangingPunct="1"/>
            <a:r>
              <a:rPr lang="en-US" altLang="en-US" sz="1000" u="sng">
                <a:solidFill>
                  <a:srgbClr val="5F5F5F"/>
                </a:solidFill>
                <a:latin typeface="Courier New" charset="0"/>
                <a:ea typeface="Courier New" charset="0"/>
                <a:cs typeface="Courier New" charset="0"/>
              </a:rPr>
              <a:t>257</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System.Windows.Forms.TextBox outputTextBox;</a:t>
            </a:r>
          </a:p>
          <a:p>
            <a:pPr algn="l" eaLnBrk="1" hangingPunct="1"/>
            <a:r>
              <a:rPr lang="en-US" altLang="en-US" sz="1000">
                <a:solidFill>
                  <a:srgbClr val="5F5F5F"/>
                </a:solidFill>
                <a:latin typeface="Courier New" charset="0"/>
                <a:ea typeface="Courier New" charset="0"/>
                <a:cs typeface="Courier New" charset="0"/>
              </a:rPr>
              <a:t>258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259  </a:t>
            </a:r>
            <a:r>
              <a:rPr lang="en-US" altLang="en-US" sz="1000">
                <a:solidFill>
                  <a:srgbClr val="008000"/>
                </a:solidFill>
                <a:latin typeface="Courier New" charset="0"/>
                <a:ea typeface="Courier New" charset="0"/>
                <a:cs typeface="Courier New" charset="0"/>
              </a:rPr>
              <a:t>   // required designer variable</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260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a:t>
            </a:r>
            <a:r>
              <a:rPr lang="en-US" altLang="en-US" sz="1000">
                <a:solidFill>
                  <a:srgbClr val="000000"/>
                </a:solidFill>
                <a:latin typeface="Courier New" charset="0"/>
                <a:ea typeface="Courier New" charset="0"/>
                <a:cs typeface="Courier New" charset="0"/>
              </a:rPr>
              <a:t> System.ComponentModel.Container components = </a:t>
            </a:r>
            <a:r>
              <a:rPr lang="en-US" altLang="en-US" sz="1000">
                <a:solidFill>
                  <a:srgbClr val="275AFF"/>
                </a:solidFill>
                <a:latin typeface="Courier New" charset="0"/>
                <a:ea typeface="Courier New" charset="0"/>
                <a:cs typeface="Courier New" charset="0"/>
              </a:rPr>
              <a:t>null</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261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262  </a:t>
            </a:r>
            <a:r>
              <a:rPr lang="en-US" altLang="en-US" sz="1000">
                <a:solidFill>
                  <a:srgbClr val="008000"/>
                </a:solidFill>
                <a:latin typeface="Courier New" charset="0"/>
                <a:ea typeface="Courier New" charset="0"/>
                <a:cs typeface="Courier New" charset="0"/>
              </a:rPr>
              <a:t>   // no-argument constructor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263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public</a:t>
            </a:r>
            <a:r>
              <a:rPr lang="en-US" altLang="en-US" sz="1000">
                <a:solidFill>
                  <a:srgbClr val="000000"/>
                </a:solidFill>
                <a:latin typeface="Courier New" charset="0"/>
                <a:ea typeface="Courier New" charset="0"/>
                <a:cs typeface="Courier New" charset="0"/>
              </a:rPr>
              <a:t> CircularBuffer()</a:t>
            </a:r>
          </a:p>
          <a:p>
            <a:pPr algn="l" eaLnBrk="1" hangingPunct="1"/>
            <a:r>
              <a:rPr lang="en-US" altLang="en-US" sz="1000">
                <a:solidFill>
                  <a:srgbClr val="5F5F5F"/>
                </a:solidFill>
                <a:latin typeface="Courier New" charset="0"/>
                <a:ea typeface="Courier New" charset="0"/>
                <a:cs typeface="Courier New" charset="0"/>
              </a:rPr>
              <a:t>264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265  </a:t>
            </a:r>
            <a:r>
              <a:rPr lang="en-US" altLang="en-US" sz="1000">
                <a:solidFill>
                  <a:srgbClr val="000000"/>
                </a:solidFill>
                <a:latin typeface="Courier New" charset="0"/>
                <a:ea typeface="Courier New" charset="0"/>
                <a:cs typeface="Courier New" charset="0"/>
              </a:rPr>
              <a:t>      InitializeComponent();</a:t>
            </a:r>
          </a:p>
          <a:p>
            <a:pPr algn="l" eaLnBrk="1" hangingPunct="1"/>
            <a:r>
              <a:rPr lang="en-US" altLang="en-US" sz="1000">
                <a:solidFill>
                  <a:srgbClr val="5F5F5F"/>
                </a:solidFill>
                <a:latin typeface="Courier New" charset="0"/>
                <a:ea typeface="Courier New" charset="0"/>
                <a:cs typeface="Courier New" charset="0"/>
              </a:rPr>
              <a:t>266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267  </a:t>
            </a:r>
          </a:p>
        </p:txBody>
      </p:sp>
      <p:sp>
        <p:nvSpPr>
          <p:cNvPr id="9421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B9D3375F-EDE3-C44A-B343-33811B589A1C}" type="slidenum">
              <a:rPr lang="en-US" altLang="en-US" sz="1200">
                <a:solidFill>
                  <a:srgbClr val="898989"/>
                </a:solidFill>
              </a:rPr>
              <a:pPr>
                <a:spcBef>
                  <a:spcPct val="0"/>
                </a:spcBef>
                <a:buFontTx/>
                <a:buNone/>
              </a:pPr>
              <a:t>84</a:t>
            </a:fld>
            <a:endParaRPr lang="en-US" altLang="en-US" sz="1200">
              <a:solidFill>
                <a:srgbClr val="898989"/>
              </a:solidFill>
            </a:endParaRPr>
          </a:p>
        </p:txBody>
      </p:sp>
      <p:grpSp>
        <p:nvGrpSpPr>
          <p:cNvPr id="2" name="Group 6"/>
          <p:cNvGrpSpPr>
            <a:grpSpLocks/>
          </p:cNvGrpSpPr>
          <p:nvPr/>
        </p:nvGrpSpPr>
        <p:grpSpPr bwMode="auto">
          <a:xfrm>
            <a:off x="5029200" y="533400"/>
            <a:ext cx="1981200" cy="346075"/>
            <a:chOff x="3216" y="432"/>
            <a:chExt cx="1248" cy="218"/>
          </a:xfrm>
        </p:grpSpPr>
        <p:sp>
          <p:nvSpPr>
            <p:cNvPr id="94223" name="Text Box 4"/>
            <p:cNvSpPr txBox="1">
              <a:spLocks noChangeArrowheads="1"/>
            </p:cNvSpPr>
            <p:nvPr/>
          </p:nvSpPr>
          <p:spPr bwMode="auto">
            <a:xfrm>
              <a:off x="3456" y="432"/>
              <a:ext cx="1008"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Loop ten times</a:t>
              </a:r>
            </a:p>
          </p:txBody>
        </p:sp>
        <p:sp>
          <p:nvSpPr>
            <p:cNvPr id="94224" name="Line 5"/>
            <p:cNvSpPr>
              <a:spLocks noChangeShapeType="1"/>
            </p:cNvSpPr>
            <p:nvPr/>
          </p:nvSpPr>
          <p:spPr bwMode="auto">
            <a:xfrm flipH="1">
              <a:off x="3216" y="57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5715000" y="1143000"/>
            <a:ext cx="2209800" cy="346075"/>
            <a:chOff x="3600" y="720"/>
            <a:chExt cx="1392" cy="218"/>
          </a:xfrm>
        </p:grpSpPr>
        <p:sp>
          <p:nvSpPr>
            <p:cNvPr id="94221" name="Text Box 7"/>
            <p:cNvSpPr txBox="1">
              <a:spLocks noChangeArrowheads="1"/>
            </p:cNvSpPr>
            <p:nvPr/>
          </p:nvSpPr>
          <p:spPr bwMode="auto">
            <a:xfrm>
              <a:off x="3792" y="720"/>
              <a:ext cx="1200"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Put thread to sleep</a:t>
              </a:r>
            </a:p>
          </p:txBody>
        </p:sp>
        <p:sp>
          <p:nvSpPr>
            <p:cNvPr id="94222" name="Line 8"/>
            <p:cNvSpPr>
              <a:spLocks noChangeShapeType="1"/>
            </p:cNvSpPr>
            <p:nvPr/>
          </p:nvSpPr>
          <p:spPr bwMode="auto">
            <a:xfrm flipH="1" flipV="1">
              <a:off x="3600" y="720"/>
              <a:ext cx="192" cy="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2"/>
          <p:cNvGrpSpPr>
            <a:grpSpLocks/>
          </p:cNvGrpSpPr>
          <p:nvPr/>
        </p:nvGrpSpPr>
        <p:grpSpPr bwMode="auto">
          <a:xfrm>
            <a:off x="4114800" y="1447800"/>
            <a:ext cx="2667000" cy="971550"/>
            <a:chOff x="2592" y="912"/>
            <a:chExt cx="1680" cy="612"/>
          </a:xfrm>
        </p:grpSpPr>
        <p:sp>
          <p:nvSpPr>
            <p:cNvPr id="94219" name="Text Box 10"/>
            <p:cNvSpPr txBox="1">
              <a:spLocks noChangeArrowheads="1"/>
            </p:cNvSpPr>
            <p:nvPr/>
          </p:nvSpPr>
          <p:spPr bwMode="auto">
            <a:xfrm>
              <a:off x="3264" y="1152"/>
              <a:ext cx="1008"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Add value of buffer to sum</a:t>
              </a:r>
            </a:p>
          </p:txBody>
        </p:sp>
        <p:sp>
          <p:nvSpPr>
            <p:cNvPr id="94220" name="Line 11"/>
            <p:cNvSpPr>
              <a:spLocks noChangeShapeType="1"/>
            </p:cNvSpPr>
            <p:nvPr/>
          </p:nvSpPr>
          <p:spPr bwMode="auto">
            <a:xfrm flipH="1" flipV="1">
              <a:off x="2592" y="912"/>
              <a:ext cx="67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5"/>
          <p:cNvGrpSpPr>
            <a:grpSpLocks/>
          </p:cNvGrpSpPr>
          <p:nvPr/>
        </p:nvGrpSpPr>
        <p:grpSpPr bwMode="auto">
          <a:xfrm>
            <a:off x="4876800" y="2514600"/>
            <a:ext cx="2514600" cy="346075"/>
            <a:chOff x="3072" y="1584"/>
            <a:chExt cx="1584" cy="218"/>
          </a:xfrm>
        </p:grpSpPr>
        <p:sp>
          <p:nvSpPr>
            <p:cNvPr id="94217" name="Text Box 13"/>
            <p:cNvSpPr txBox="1">
              <a:spLocks noChangeArrowheads="1"/>
            </p:cNvSpPr>
            <p:nvPr/>
          </p:nvSpPr>
          <p:spPr bwMode="auto">
            <a:xfrm>
              <a:off x="3552" y="1584"/>
              <a:ext cx="110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Output to textbox</a:t>
              </a:r>
            </a:p>
          </p:txBody>
        </p:sp>
        <p:sp>
          <p:nvSpPr>
            <p:cNvPr id="94218" name="Line 14"/>
            <p:cNvSpPr>
              <a:spLocks noChangeShapeType="1"/>
            </p:cNvSpPr>
            <p:nvPr/>
          </p:nvSpPr>
          <p:spPr bwMode="auto">
            <a:xfrm flipH="1" flipV="1">
              <a:off x="3072" y="1584"/>
              <a:ext cx="48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17" name="Rectangle 2"/>
          <p:cNvSpPr txBox="1">
            <a:spLocks noChangeArrowheads="1"/>
          </p:cNvSpPr>
          <p:nvPr/>
        </p:nvSpPr>
        <p:spPr bwMode="auto">
          <a:xfrm>
            <a:off x="5791200" y="0"/>
            <a:ext cx="3352800" cy="55245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CircularBuffer.cs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6" name="Rectangle 3"/>
          <p:cNvSpPr>
            <a:spLocks noGrp="1" noChangeArrowheads="1"/>
          </p:cNvSpPr>
          <p:nvPr>
            <p:ph type="subTitle" idx="1"/>
          </p:nvPr>
        </p:nvSpPr>
        <p:spPr>
          <a:xfrm>
            <a:off x="228600" y="0"/>
            <a:ext cx="8534400" cy="6858000"/>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268  </a:t>
            </a:r>
            <a:r>
              <a:rPr lang="en-US" altLang="en-US" sz="1000">
                <a:solidFill>
                  <a:srgbClr val="008000"/>
                </a:solidFill>
                <a:latin typeface="Courier New" charset="0"/>
                <a:ea typeface="Courier New" charset="0"/>
                <a:cs typeface="Courier New" charset="0"/>
              </a:rPr>
              <a:t>   // Visual Studio .NET GUI code appears here in source file</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269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270  </a:t>
            </a:r>
            <a:r>
              <a:rPr lang="en-US" altLang="en-US" sz="1000">
                <a:solidFill>
                  <a:srgbClr val="008000"/>
                </a:solidFill>
                <a:latin typeface="Courier New" charset="0"/>
                <a:ea typeface="Courier New" charset="0"/>
                <a:cs typeface="Courier New" charset="0"/>
              </a:rPr>
              <a:t>   // main entry point for the application</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271  </a:t>
            </a:r>
            <a:r>
              <a:rPr lang="en-US" altLang="en-US" sz="1000">
                <a:solidFill>
                  <a:srgbClr val="000000"/>
                </a:solidFill>
                <a:latin typeface="Courier New" charset="0"/>
                <a:ea typeface="Courier New" charset="0"/>
                <a:cs typeface="Courier New" charset="0"/>
              </a:rPr>
              <a:t>   [STAThread]</a:t>
            </a:r>
          </a:p>
          <a:p>
            <a:pPr algn="l" eaLnBrk="1" hangingPunct="1"/>
            <a:r>
              <a:rPr lang="en-US" altLang="en-US" sz="1000">
                <a:solidFill>
                  <a:srgbClr val="5F5F5F"/>
                </a:solidFill>
                <a:latin typeface="Courier New" charset="0"/>
                <a:ea typeface="Courier New" charset="0"/>
                <a:cs typeface="Courier New" charset="0"/>
              </a:rPr>
              <a:t>272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static void</a:t>
            </a:r>
            <a:r>
              <a:rPr lang="en-US" altLang="en-US" sz="1000">
                <a:solidFill>
                  <a:srgbClr val="000000"/>
                </a:solidFill>
                <a:latin typeface="Courier New" charset="0"/>
                <a:ea typeface="Courier New" charset="0"/>
                <a:cs typeface="Courier New" charset="0"/>
              </a:rPr>
              <a:t> Main() </a:t>
            </a:r>
          </a:p>
          <a:p>
            <a:pPr algn="l" eaLnBrk="1" hangingPunct="1"/>
            <a:r>
              <a:rPr lang="en-US" altLang="en-US" sz="1000">
                <a:solidFill>
                  <a:srgbClr val="5F5F5F"/>
                </a:solidFill>
                <a:latin typeface="Courier New" charset="0"/>
                <a:ea typeface="Courier New" charset="0"/>
                <a:cs typeface="Courier New" charset="0"/>
              </a:rPr>
              <a:t>273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274  </a:t>
            </a:r>
            <a:r>
              <a:rPr lang="en-US" altLang="en-US" sz="1000">
                <a:solidFill>
                  <a:srgbClr val="000000"/>
                </a:solidFill>
                <a:latin typeface="Courier New" charset="0"/>
                <a:ea typeface="Courier New" charset="0"/>
                <a:cs typeface="Courier New" charset="0"/>
              </a:rPr>
              <a:t>      Application.Run(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CircularBuffer() );</a:t>
            </a:r>
          </a:p>
          <a:p>
            <a:pPr algn="l" eaLnBrk="1" hangingPunct="1"/>
            <a:r>
              <a:rPr lang="en-US" altLang="en-US" sz="1000">
                <a:solidFill>
                  <a:srgbClr val="5F5F5F"/>
                </a:solidFill>
                <a:latin typeface="Courier New" charset="0"/>
                <a:ea typeface="Courier New" charset="0"/>
                <a:cs typeface="Courier New" charset="0"/>
              </a:rPr>
              <a:t>275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276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277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Load event handler creates and starts threads</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278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private void</a:t>
            </a:r>
            <a:r>
              <a:rPr lang="en-US" altLang="en-US" sz="1000">
                <a:solidFill>
                  <a:srgbClr val="000000"/>
                </a:solidFill>
                <a:latin typeface="Courier New" charset="0"/>
                <a:ea typeface="Courier New" charset="0"/>
                <a:cs typeface="Courier New" charset="0"/>
              </a:rPr>
              <a:t> CircularBuffer_Load( </a:t>
            </a:r>
          </a:p>
          <a:p>
            <a:pPr algn="l" eaLnBrk="1" hangingPunct="1"/>
            <a:r>
              <a:rPr lang="en-US" altLang="en-US" sz="1000">
                <a:solidFill>
                  <a:srgbClr val="5F5F5F"/>
                </a:solidFill>
                <a:latin typeface="Courier New" charset="0"/>
                <a:ea typeface="Courier New" charset="0"/>
                <a:cs typeface="Courier New" charset="0"/>
              </a:rPr>
              <a:t>279  </a:t>
            </a:r>
            <a:r>
              <a:rPr lang="en-US" altLang="en-US" sz="1000">
                <a:solidFill>
                  <a:srgbClr val="000000"/>
                </a:solidFill>
                <a:latin typeface="Courier New" charset="0"/>
                <a:ea typeface="Courier New" charset="0"/>
                <a:cs typeface="Courier New" charset="0"/>
              </a:rPr>
              <a:t>      object sender, System.EventArgs e )</a:t>
            </a:r>
          </a:p>
          <a:p>
            <a:pPr algn="l" eaLnBrk="1" hangingPunct="1"/>
            <a:r>
              <a:rPr lang="en-US" altLang="en-US" sz="1000">
                <a:solidFill>
                  <a:srgbClr val="5F5F5F"/>
                </a:solidFill>
                <a:latin typeface="Courier New" charset="0"/>
                <a:ea typeface="Courier New" charset="0"/>
                <a:cs typeface="Courier New" charset="0"/>
              </a:rPr>
              <a:t>280  </a:t>
            </a:r>
            <a:r>
              <a:rPr lang="en-US" altLang="en-US" sz="1000">
                <a:solidFill>
                  <a:srgbClr val="000000"/>
                </a:solidFill>
                <a:latin typeface="Courier New" charset="0"/>
                <a:ea typeface="Courier New" charset="0"/>
                <a:cs typeface="Courier New" charset="0"/>
              </a:rPr>
              <a:t>   {</a:t>
            </a:r>
          </a:p>
          <a:p>
            <a:pPr algn="l" eaLnBrk="1" hangingPunct="1"/>
            <a:r>
              <a:rPr lang="en-US" altLang="en-US" sz="1000">
                <a:solidFill>
                  <a:srgbClr val="5F5F5F"/>
                </a:solidFill>
                <a:latin typeface="Courier New" charset="0"/>
                <a:ea typeface="Courier New" charset="0"/>
                <a:cs typeface="Courier New" charset="0"/>
              </a:rPr>
              <a:t>281  </a:t>
            </a:r>
            <a:r>
              <a:rPr lang="en-US" altLang="en-US" sz="1000">
                <a:solidFill>
                  <a:srgbClr val="008000"/>
                </a:solidFill>
                <a:latin typeface="Courier New" charset="0"/>
                <a:ea typeface="Courier New" charset="0"/>
                <a:cs typeface="Courier New" charset="0"/>
              </a:rPr>
              <a:t>      // create shared object</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282</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HoldIntegerSynchronized sharedLocation = </a:t>
            </a:r>
          </a:p>
          <a:p>
            <a:pPr algn="l" eaLnBrk="1" hangingPunct="1"/>
            <a:r>
              <a:rPr lang="en-US" altLang="en-US" sz="1000">
                <a:solidFill>
                  <a:srgbClr val="5F5F5F"/>
                </a:solidFill>
                <a:latin typeface="Courier New" charset="0"/>
                <a:ea typeface="Courier New" charset="0"/>
                <a:cs typeface="Courier New" charset="0"/>
              </a:rPr>
              <a:t>283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HoldIntegerSynchronized( outputTextBox );</a:t>
            </a:r>
          </a:p>
          <a:p>
            <a:pPr algn="l" eaLnBrk="1" hangingPunct="1"/>
            <a:r>
              <a:rPr lang="en-US" altLang="en-US" sz="1000">
                <a:solidFill>
                  <a:srgbClr val="5F5F5F"/>
                </a:solidFill>
                <a:latin typeface="Courier New" charset="0"/>
                <a:ea typeface="Courier New" charset="0"/>
                <a:cs typeface="Courier New" charset="0"/>
              </a:rPr>
              <a:t>284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285  </a:t>
            </a:r>
            <a:r>
              <a:rPr lang="en-US" altLang="en-US" sz="1000">
                <a:solidFill>
                  <a:srgbClr val="008000"/>
                </a:solidFill>
                <a:latin typeface="Courier New" charset="0"/>
                <a:ea typeface="Courier New" charset="0"/>
                <a:cs typeface="Courier New" charset="0"/>
              </a:rPr>
              <a:t>      // display sharedLocation state before producer</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286  </a:t>
            </a:r>
            <a:r>
              <a:rPr lang="en-US" altLang="en-US" sz="1000">
                <a:solidFill>
                  <a:srgbClr val="008000"/>
                </a:solidFill>
                <a:latin typeface="Courier New" charset="0"/>
                <a:ea typeface="Courier New" charset="0"/>
                <a:cs typeface="Courier New" charset="0"/>
              </a:rPr>
              <a:t>      // and consumer threads begin execution</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287  </a:t>
            </a:r>
            <a:r>
              <a:rPr lang="en-US" altLang="en-US" sz="1000">
                <a:solidFill>
                  <a:srgbClr val="000000"/>
                </a:solidFill>
                <a:latin typeface="Courier New" charset="0"/>
                <a:ea typeface="Courier New" charset="0"/>
                <a:cs typeface="Courier New" charset="0"/>
              </a:rPr>
              <a:t>      outputTextBox.Text = sharedLocation.CreateStateOutput();</a:t>
            </a:r>
          </a:p>
          <a:p>
            <a:pPr algn="l" eaLnBrk="1" hangingPunct="1"/>
            <a:r>
              <a:rPr lang="en-US" altLang="en-US" sz="1000">
                <a:solidFill>
                  <a:srgbClr val="5F5F5F"/>
                </a:solidFill>
                <a:latin typeface="Courier New" charset="0"/>
                <a:ea typeface="Courier New" charset="0"/>
                <a:cs typeface="Courier New" charset="0"/>
              </a:rPr>
              <a:t>288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289  </a:t>
            </a:r>
            <a:r>
              <a:rPr lang="en-US" altLang="en-US" sz="1000">
                <a:solidFill>
                  <a:srgbClr val="008000"/>
                </a:solidFill>
                <a:latin typeface="Courier New" charset="0"/>
                <a:ea typeface="Courier New" charset="0"/>
                <a:cs typeface="Courier New" charset="0"/>
              </a:rPr>
              <a:t>      // Random object used by each thread</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290</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Random random =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Random();</a:t>
            </a:r>
          </a:p>
          <a:p>
            <a:pPr algn="l" eaLnBrk="1" hangingPunct="1"/>
            <a:r>
              <a:rPr lang="en-US" altLang="en-US" sz="1000">
                <a:solidFill>
                  <a:srgbClr val="5F5F5F"/>
                </a:solidFill>
                <a:latin typeface="Courier New" charset="0"/>
                <a:ea typeface="Courier New" charset="0"/>
                <a:cs typeface="Courier New" charset="0"/>
              </a:rPr>
              <a:t>291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292  </a:t>
            </a:r>
            <a:r>
              <a:rPr lang="en-US" altLang="en-US" sz="1000">
                <a:solidFill>
                  <a:srgbClr val="008000"/>
                </a:solidFill>
                <a:latin typeface="Courier New" charset="0"/>
                <a:ea typeface="Courier New" charset="0"/>
                <a:cs typeface="Courier New" charset="0"/>
              </a:rPr>
              <a:t>      // create Producer and Consumer objects</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293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Producer producer = </a:t>
            </a:r>
          </a:p>
          <a:p>
            <a:pPr algn="l" eaLnBrk="1" hangingPunct="1"/>
            <a:r>
              <a:rPr lang="en-US" altLang="en-US" sz="1000">
                <a:solidFill>
                  <a:srgbClr val="5F5F5F"/>
                </a:solidFill>
                <a:latin typeface="Courier New" charset="0"/>
                <a:ea typeface="Courier New" charset="0"/>
                <a:cs typeface="Courier New" charset="0"/>
              </a:rPr>
              <a:t>294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Producer( sharedLocation, random, outputTextBox );</a:t>
            </a:r>
          </a:p>
          <a:p>
            <a:pPr algn="l" eaLnBrk="1" hangingPunct="1"/>
            <a:r>
              <a:rPr lang="en-US" altLang="en-US" sz="1000" u="sng">
                <a:solidFill>
                  <a:srgbClr val="5F5F5F"/>
                </a:solidFill>
                <a:latin typeface="Courier New" charset="0"/>
                <a:ea typeface="Courier New" charset="0"/>
                <a:cs typeface="Courier New" charset="0"/>
              </a:rPr>
              <a:t>295</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Consumer consumer =</a:t>
            </a:r>
          </a:p>
          <a:p>
            <a:pPr algn="l" eaLnBrk="1" hangingPunct="1"/>
            <a:r>
              <a:rPr lang="en-US" altLang="en-US" sz="1000">
                <a:solidFill>
                  <a:srgbClr val="5F5F5F"/>
                </a:solidFill>
                <a:latin typeface="Courier New" charset="0"/>
                <a:ea typeface="Courier New" charset="0"/>
                <a:cs typeface="Courier New" charset="0"/>
              </a:rPr>
              <a:t>296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Consumer( sharedLocation, random, outputTextBox );</a:t>
            </a:r>
          </a:p>
          <a:p>
            <a:pPr algn="l" eaLnBrk="1" hangingPunct="1"/>
            <a:r>
              <a:rPr lang="en-US" altLang="en-US" sz="1000">
                <a:solidFill>
                  <a:srgbClr val="5F5F5F"/>
                </a:solidFill>
                <a:latin typeface="Courier New" charset="0"/>
                <a:ea typeface="Courier New" charset="0"/>
                <a:cs typeface="Courier New" charset="0"/>
              </a:rPr>
              <a:t>297  </a:t>
            </a:r>
          </a:p>
        </p:txBody>
      </p:sp>
      <p:sp>
        <p:nvSpPr>
          <p:cNvPr id="9523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D6CB98C6-6A7C-B842-9089-19ADEC545D75}" type="slidenum">
              <a:rPr lang="en-US" altLang="en-US" sz="1200">
                <a:solidFill>
                  <a:srgbClr val="898989"/>
                </a:solidFill>
              </a:rPr>
              <a:pPr>
                <a:spcBef>
                  <a:spcPct val="0"/>
                </a:spcBef>
                <a:buFontTx/>
                <a:buNone/>
              </a:pPr>
              <a:t>85</a:t>
            </a:fld>
            <a:endParaRPr lang="en-US" altLang="en-US" sz="1200">
              <a:solidFill>
                <a:srgbClr val="898989"/>
              </a:solidFill>
            </a:endParaRPr>
          </a:p>
        </p:txBody>
      </p:sp>
      <p:grpSp>
        <p:nvGrpSpPr>
          <p:cNvPr id="2" name="Group 6"/>
          <p:cNvGrpSpPr>
            <a:grpSpLocks/>
          </p:cNvGrpSpPr>
          <p:nvPr/>
        </p:nvGrpSpPr>
        <p:grpSpPr bwMode="auto">
          <a:xfrm>
            <a:off x="3886200" y="3962400"/>
            <a:ext cx="3429000" cy="590550"/>
            <a:chOff x="2448" y="2496"/>
            <a:chExt cx="2160" cy="372"/>
          </a:xfrm>
        </p:grpSpPr>
        <p:sp>
          <p:nvSpPr>
            <p:cNvPr id="95247" name="Text Box 4"/>
            <p:cNvSpPr txBox="1">
              <a:spLocks noChangeArrowheads="1"/>
            </p:cNvSpPr>
            <p:nvPr/>
          </p:nvSpPr>
          <p:spPr bwMode="auto">
            <a:xfrm>
              <a:off x="3216" y="2496"/>
              <a:ext cx="1392" cy="372"/>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random number for sleep times</a:t>
              </a:r>
            </a:p>
          </p:txBody>
        </p:sp>
        <p:sp>
          <p:nvSpPr>
            <p:cNvPr id="95248" name="Line 5"/>
            <p:cNvSpPr>
              <a:spLocks noChangeShapeType="1"/>
            </p:cNvSpPr>
            <p:nvPr/>
          </p:nvSpPr>
          <p:spPr bwMode="auto">
            <a:xfrm flipH="1" flipV="1">
              <a:off x="2448" y="2736"/>
              <a:ext cx="768"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9"/>
          <p:cNvGrpSpPr>
            <a:grpSpLocks/>
          </p:cNvGrpSpPr>
          <p:nvPr/>
        </p:nvGrpSpPr>
        <p:grpSpPr bwMode="auto">
          <a:xfrm>
            <a:off x="6400800" y="5181600"/>
            <a:ext cx="2286000" cy="727075"/>
            <a:chOff x="4032" y="3264"/>
            <a:chExt cx="1440" cy="458"/>
          </a:xfrm>
        </p:grpSpPr>
        <p:sp>
          <p:nvSpPr>
            <p:cNvPr id="95245" name="Text Box 7"/>
            <p:cNvSpPr txBox="1">
              <a:spLocks noChangeArrowheads="1"/>
            </p:cNvSpPr>
            <p:nvPr/>
          </p:nvSpPr>
          <p:spPr bwMode="auto">
            <a:xfrm>
              <a:off x="4080" y="3504"/>
              <a:ext cx="139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producer object</a:t>
              </a:r>
            </a:p>
          </p:txBody>
        </p:sp>
        <p:sp>
          <p:nvSpPr>
            <p:cNvPr id="95246" name="Line 8"/>
            <p:cNvSpPr>
              <a:spLocks noChangeShapeType="1"/>
            </p:cNvSpPr>
            <p:nvPr/>
          </p:nvSpPr>
          <p:spPr bwMode="auto">
            <a:xfrm flipH="1" flipV="1">
              <a:off x="4032" y="3264"/>
              <a:ext cx="43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3"/>
          <p:cNvGrpSpPr>
            <a:grpSpLocks/>
          </p:cNvGrpSpPr>
          <p:nvPr/>
        </p:nvGrpSpPr>
        <p:grpSpPr bwMode="auto">
          <a:xfrm>
            <a:off x="3581400" y="5562600"/>
            <a:ext cx="2514600" cy="650875"/>
            <a:chOff x="2256" y="3504"/>
            <a:chExt cx="1584" cy="410"/>
          </a:xfrm>
        </p:grpSpPr>
        <p:sp>
          <p:nvSpPr>
            <p:cNvPr id="95243" name="Text Box 10"/>
            <p:cNvSpPr txBox="1">
              <a:spLocks noChangeArrowheads="1"/>
            </p:cNvSpPr>
            <p:nvPr/>
          </p:nvSpPr>
          <p:spPr bwMode="auto">
            <a:xfrm>
              <a:off x="2496" y="3696"/>
              <a:ext cx="134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consumer object</a:t>
              </a:r>
            </a:p>
          </p:txBody>
        </p:sp>
        <p:sp>
          <p:nvSpPr>
            <p:cNvPr id="95244" name="Line 12"/>
            <p:cNvSpPr>
              <a:spLocks noChangeShapeType="1"/>
            </p:cNvSpPr>
            <p:nvPr/>
          </p:nvSpPr>
          <p:spPr bwMode="auto">
            <a:xfrm flipH="1" flipV="1">
              <a:off x="2256" y="3504"/>
              <a:ext cx="24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6"/>
          <p:cNvGrpSpPr>
            <a:grpSpLocks/>
          </p:cNvGrpSpPr>
          <p:nvPr/>
        </p:nvGrpSpPr>
        <p:grpSpPr bwMode="auto">
          <a:xfrm>
            <a:off x="4876800" y="2590800"/>
            <a:ext cx="2362200" cy="346075"/>
            <a:chOff x="3072" y="1632"/>
            <a:chExt cx="1488" cy="218"/>
          </a:xfrm>
        </p:grpSpPr>
        <p:sp>
          <p:nvSpPr>
            <p:cNvPr id="95241" name="Text Box 14"/>
            <p:cNvSpPr txBox="1">
              <a:spLocks noChangeArrowheads="1"/>
            </p:cNvSpPr>
            <p:nvPr/>
          </p:nvSpPr>
          <p:spPr bwMode="auto">
            <a:xfrm>
              <a:off x="3648" y="1632"/>
              <a:ext cx="912"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buffer</a:t>
              </a:r>
            </a:p>
          </p:txBody>
        </p:sp>
        <p:sp>
          <p:nvSpPr>
            <p:cNvPr id="95242" name="Line 15"/>
            <p:cNvSpPr>
              <a:spLocks noChangeShapeType="1"/>
            </p:cNvSpPr>
            <p:nvPr/>
          </p:nvSpPr>
          <p:spPr bwMode="auto">
            <a:xfrm flipH="1">
              <a:off x="3072" y="1776"/>
              <a:ext cx="576"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17" name="Rectangle 2"/>
          <p:cNvSpPr txBox="1">
            <a:spLocks noChangeArrowheads="1"/>
          </p:cNvSpPr>
          <p:nvPr/>
        </p:nvSpPr>
        <p:spPr bwMode="auto">
          <a:xfrm>
            <a:off x="5791200" y="0"/>
            <a:ext cx="3352800" cy="55245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CircularBuffer.cs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60" name="Rectangle 3"/>
          <p:cNvSpPr>
            <a:spLocks noGrp="1" noChangeArrowheads="1"/>
          </p:cNvSpPr>
          <p:nvPr>
            <p:ph type="subTitle" idx="1"/>
          </p:nvPr>
        </p:nvSpPr>
        <p:spPr>
          <a:xfrm>
            <a:off x="228600" y="0"/>
            <a:ext cx="7543800" cy="4741863"/>
          </a:xfrm>
        </p:spPr>
        <p:txBody>
          <a:bodyPr>
            <a:normAutofit/>
          </a:bodyPr>
          <a:lstStyle/>
          <a:p>
            <a:pPr algn="l" eaLnBrk="1" hangingPunct="1"/>
            <a:r>
              <a:rPr lang="en-US" altLang="en-US" sz="1000">
                <a:solidFill>
                  <a:srgbClr val="5F5F5F"/>
                </a:solidFill>
                <a:latin typeface="Courier New" charset="0"/>
                <a:ea typeface="Courier New" charset="0"/>
                <a:cs typeface="Courier New" charset="0"/>
              </a:rPr>
              <a:t>298  </a:t>
            </a:r>
            <a:r>
              <a:rPr lang="en-US" altLang="en-US" sz="1000">
                <a:solidFill>
                  <a:srgbClr val="008000"/>
                </a:solidFill>
                <a:latin typeface="Courier New" charset="0"/>
                <a:ea typeface="Courier New" charset="0"/>
                <a:cs typeface="Courier New" charset="0"/>
              </a:rPr>
              <a:t>      // create and name threads</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299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 producerThread = </a:t>
            </a:r>
          </a:p>
          <a:p>
            <a:pPr algn="l" eaLnBrk="1" hangingPunct="1"/>
            <a:r>
              <a:rPr lang="en-US" altLang="en-US" sz="1000">
                <a:solidFill>
                  <a:srgbClr val="5F5F5F"/>
                </a:solidFill>
                <a:latin typeface="Courier New" charset="0"/>
                <a:ea typeface="Courier New" charset="0"/>
                <a:cs typeface="Courier New" charset="0"/>
              </a:rPr>
              <a:t>300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ThreadStart( producer.Produce ) );</a:t>
            </a:r>
          </a:p>
          <a:p>
            <a:pPr algn="l" eaLnBrk="1" hangingPunct="1"/>
            <a:r>
              <a:rPr lang="en-US" altLang="en-US" sz="1000">
                <a:solidFill>
                  <a:srgbClr val="5F5F5F"/>
                </a:solidFill>
                <a:latin typeface="Courier New" charset="0"/>
                <a:ea typeface="Courier New" charset="0"/>
                <a:cs typeface="Courier New" charset="0"/>
              </a:rPr>
              <a:t>301  </a:t>
            </a:r>
            <a:r>
              <a:rPr lang="en-US" altLang="en-US" sz="1000">
                <a:solidFill>
                  <a:srgbClr val="000000"/>
                </a:solidFill>
                <a:latin typeface="Courier New" charset="0"/>
                <a:ea typeface="Courier New" charset="0"/>
                <a:cs typeface="Courier New" charset="0"/>
              </a:rPr>
              <a:t>      producerThread.Name = </a:t>
            </a:r>
            <a:r>
              <a:rPr lang="en-US" altLang="en-US" sz="1000">
                <a:solidFill>
                  <a:srgbClr val="4DA6FF"/>
                </a:solidFill>
                <a:latin typeface="Courier New" charset="0"/>
                <a:ea typeface="Courier New" charset="0"/>
                <a:cs typeface="Courier New" charset="0"/>
              </a:rPr>
              <a:t>"Producer"</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302  </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303</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Thread consumerThread = </a:t>
            </a:r>
          </a:p>
          <a:p>
            <a:pPr algn="l" eaLnBrk="1" hangingPunct="1"/>
            <a:r>
              <a:rPr lang="en-US" altLang="en-US" sz="1000">
                <a:solidFill>
                  <a:srgbClr val="5F5F5F"/>
                </a:solidFill>
                <a:latin typeface="Courier New" charset="0"/>
                <a:ea typeface="Courier New" charset="0"/>
                <a:cs typeface="Courier New" charset="0"/>
              </a:rPr>
              <a:t>304  </a:t>
            </a:r>
            <a:r>
              <a:rPr lang="en-US" altLang="en-US" sz="1000">
                <a:solidFill>
                  <a:srgbClr val="000000"/>
                </a:solidFill>
                <a:latin typeface="Courier New" charset="0"/>
                <a:ea typeface="Courier New" charset="0"/>
                <a:cs typeface="Courier New" charset="0"/>
              </a:rPr>
              <a:t>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 </a:t>
            </a:r>
            <a:r>
              <a:rPr lang="en-US" altLang="en-US" sz="1000">
                <a:solidFill>
                  <a:srgbClr val="275AFF"/>
                </a:solidFill>
                <a:latin typeface="Courier New" charset="0"/>
                <a:ea typeface="Courier New" charset="0"/>
                <a:cs typeface="Courier New" charset="0"/>
              </a:rPr>
              <a:t>new</a:t>
            </a:r>
            <a:r>
              <a:rPr lang="en-US" altLang="en-US" sz="1000">
                <a:solidFill>
                  <a:srgbClr val="000000"/>
                </a:solidFill>
                <a:latin typeface="Courier New" charset="0"/>
                <a:ea typeface="Courier New" charset="0"/>
                <a:cs typeface="Courier New" charset="0"/>
              </a:rPr>
              <a:t> ThreadStart( consumer.Consume ) );</a:t>
            </a:r>
          </a:p>
          <a:p>
            <a:pPr algn="l" eaLnBrk="1" hangingPunct="1"/>
            <a:r>
              <a:rPr lang="en-US" altLang="en-US" sz="1000">
                <a:solidFill>
                  <a:srgbClr val="5F5F5F"/>
                </a:solidFill>
                <a:latin typeface="Courier New" charset="0"/>
                <a:ea typeface="Courier New" charset="0"/>
                <a:cs typeface="Courier New" charset="0"/>
              </a:rPr>
              <a:t>305  </a:t>
            </a:r>
            <a:r>
              <a:rPr lang="en-US" altLang="en-US" sz="1000">
                <a:solidFill>
                  <a:srgbClr val="000000"/>
                </a:solidFill>
                <a:latin typeface="Courier New" charset="0"/>
                <a:ea typeface="Courier New" charset="0"/>
                <a:cs typeface="Courier New" charset="0"/>
              </a:rPr>
              <a:t>      consumerThread.Name = </a:t>
            </a:r>
            <a:r>
              <a:rPr lang="en-US" altLang="en-US" sz="1000">
                <a:solidFill>
                  <a:srgbClr val="4DA6FF"/>
                </a:solidFill>
                <a:latin typeface="Courier New" charset="0"/>
                <a:ea typeface="Courier New" charset="0"/>
                <a:cs typeface="Courier New" charset="0"/>
              </a:rPr>
              <a:t>"Consumer"</a:t>
            </a:r>
            <a:r>
              <a:rPr lang="en-US" altLang="en-US" sz="1000">
                <a:solidFill>
                  <a:srgbClr val="000000"/>
                </a:solidFill>
                <a:latin typeface="Courier New" charset="0"/>
                <a:ea typeface="Courier New" charset="0"/>
                <a:cs typeface="Courier New" charset="0"/>
              </a:rPr>
              <a:t>;</a:t>
            </a:r>
          </a:p>
          <a:p>
            <a:pPr algn="l" eaLnBrk="1" hangingPunct="1"/>
            <a:r>
              <a:rPr lang="en-US" altLang="en-US" sz="1000">
                <a:solidFill>
                  <a:srgbClr val="5F5F5F"/>
                </a:solidFill>
                <a:latin typeface="Courier New" charset="0"/>
                <a:ea typeface="Courier New" charset="0"/>
                <a:cs typeface="Courier New" charset="0"/>
              </a:rPr>
              <a:t>306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307  </a:t>
            </a:r>
            <a:r>
              <a:rPr lang="en-US" altLang="en-US" sz="1000">
                <a:solidFill>
                  <a:srgbClr val="008000"/>
                </a:solidFill>
                <a:latin typeface="Courier New" charset="0"/>
                <a:ea typeface="Courier New" charset="0"/>
                <a:cs typeface="Courier New" charset="0"/>
              </a:rPr>
              <a:t>      // start threads</a:t>
            </a:r>
            <a:endParaRPr lang="en-US" altLang="en-US" sz="1000">
              <a:solidFill>
                <a:srgbClr val="000000"/>
              </a:solidFill>
              <a:latin typeface="Courier New" charset="0"/>
              <a:ea typeface="Courier New" charset="0"/>
              <a:cs typeface="Courier New" charset="0"/>
            </a:endParaRPr>
          </a:p>
          <a:p>
            <a:pPr algn="l" eaLnBrk="1" hangingPunct="1"/>
            <a:r>
              <a:rPr lang="en-US" altLang="en-US" sz="1000" u="sng">
                <a:solidFill>
                  <a:srgbClr val="5F5F5F"/>
                </a:solidFill>
                <a:latin typeface="Courier New" charset="0"/>
                <a:ea typeface="Courier New" charset="0"/>
                <a:cs typeface="Courier New" charset="0"/>
              </a:rPr>
              <a:t>308</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producerThread.Start();</a:t>
            </a:r>
          </a:p>
          <a:p>
            <a:pPr algn="l" eaLnBrk="1" hangingPunct="1"/>
            <a:r>
              <a:rPr lang="en-US" altLang="en-US" sz="1000" u="sng">
                <a:solidFill>
                  <a:srgbClr val="5F5F5F"/>
                </a:solidFill>
                <a:latin typeface="Courier New" charset="0"/>
                <a:ea typeface="Courier New" charset="0"/>
                <a:cs typeface="Courier New" charset="0"/>
              </a:rPr>
              <a:t>309</a:t>
            </a:r>
            <a:r>
              <a:rPr lang="en-US" altLang="en-US" sz="1000">
                <a:solidFill>
                  <a:srgbClr val="5F5F5F"/>
                </a:solidFill>
                <a:latin typeface="Courier New" charset="0"/>
                <a:ea typeface="Courier New" charset="0"/>
                <a:cs typeface="Courier New" charset="0"/>
              </a:rPr>
              <a:t>  </a:t>
            </a:r>
            <a:r>
              <a:rPr lang="en-US" altLang="en-US" sz="1000">
                <a:solidFill>
                  <a:srgbClr val="000000"/>
                </a:solidFill>
                <a:latin typeface="Courier New" charset="0"/>
                <a:ea typeface="Courier New" charset="0"/>
                <a:cs typeface="Courier New" charset="0"/>
              </a:rPr>
              <a:t>      consumerThread.Start();</a:t>
            </a:r>
          </a:p>
          <a:p>
            <a:pPr algn="l" eaLnBrk="1" hangingPunct="1"/>
            <a:r>
              <a:rPr lang="en-US" altLang="en-US" sz="1000">
                <a:solidFill>
                  <a:srgbClr val="5F5F5F"/>
                </a:solidFill>
                <a:latin typeface="Courier New" charset="0"/>
                <a:ea typeface="Courier New" charset="0"/>
                <a:cs typeface="Courier New" charset="0"/>
              </a:rPr>
              <a:t>310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311  </a:t>
            </a:r>
            <a:r>
              <a:rPr lang="en-US" altLang="en-US" sz="1000">
                <a:solidFill>
                  <a:srgbClr val="000000"/>
                </a:solidFill>
                <a:latin typeface="Courier New" charset="0"/>
                <a:ea typeface="Courier New" charset="0"/>
                <a:cs typeface="Courier New" charset="0"/>
              </a:rPr>
              <a:t>   } </a:t>
            </a:r>
            <a:r>
              <a:rPr lang="en-US" altLang="en-US" sz="1000">
                <a:solidFill>
                  <a:srgbClr val="008000"/>
                </a:solidFill>
                <a:latin typeface="Courier New" charset="0"/>
                <a:ea typeface="Courier New" charset="0"/>
                <a:cs typeface="Courier New" charset="0"/>
              </a:rPr>
              <a:t>// end CircularBuffer_Load method</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312  </a:t>
            </a:r>
            <a:endParaRPr lang="en-US" altLang="en-US" sz="1000">
              <a:solidFill>
                <a:srgbClr val="000000"/>
              </a:solidFill>
              <a:latin typeface="Courier New" charset="0"/>
              <a:ea typeface="Courier New" charset="0"/>
              <a:cs typeface="Courier New" charset="0"/>
            </a:endParaRPr>
          </a:p>
          <a:p>
            <a:pPr algn="l" eaLnBrk="1" hangingPunct="1"/>
            <a:r>
              <a:rPr lang="en-US" altLang="en-US" sz="1000">
                <a:solidFill>
                  <a:srgbClr val="5F5F5F"/>
                </a:solidFill>
                <a:latin typeface="Courier New" charset="0"/>
                <a:ea typeface="Courier New" charset="0"/>
                <a:cs typeface="Courier New" charset="0"/>
              </a:rPr>
              <a:t>313  </a:t>
            </a:r>
            <a:r>
              <a:rPr lang="en-US" altLang="en-US" sz="1000">
                <a:solidFill>
                  <a:srgbClr val="000000"/>
                </a:solidFill>
                <a:latin typeface="Courier New" charset="0"/>
                <a:ea typeface="Courier New" charset="0"/>
                <a:cs typeface="Courier New" charset="0"/>
              </a:rPr>
              <a:t>} </a:t>
            </a:r>
            <a:r>
              <a:rPr lang="en-US" altLang="en-US" sz="1000">
                <a:solidFill>
                  <a:srgbClr val="008000"/>
                </a:solidFill>
                <a:latin typeface="Courier New" charset="0"/>
                <a:ea typeface="Courier New" charset="0"/>
                <a:cs typeface="Courier New" charset="0"/>
              </a:rPr>
              <a:t>// end class CircularBuffer</a:t>
            </a:r>
          </a:p>
        </p:txBody>
      </p:sp>
      <p:sp>
        <p:nvSpPr>
          <p:cNvPr id="9625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5D7CA2B3-F27F-CC48-95A1-85E6BE0C5515}" type="slidenum">
              <a:rPr lang="en-US" altLang="en-US" sz="1200">
                <a:solidFill>
                  <a:srgbClr val="898989"/>
                </a:solidFill>
              </a:rPr>
              <a:pPr>
                <a:spcBef>
                  <a:spcPct val="0"/>
                </a:spcBef>
                <a:buFontTx/>
                <a:buNone/>
              </a:pPr>
              <a:t>86</a:t>
            </a:fld>
            <a:endParaRPr lang="en-US" altLang="en-US" sz="1200">
              <a:solidFill>
                <a:srgbClr val="898989"/>
              </a:solidFill>
            </a:endParaRPr>
          </a:p>
        </p:txBody>
      </p:sp>
      <p:grpSp>
        <p:nvGrpSpPr>
          <p:cNvPr id="2" name="Group 7"/>
          <p:cNvGrpSpPr>
            <a:grpSpLocks/>
          </p:cNvGrpSpPr>
          <p:nvPr/>
        </p:nvGrpSpPr>
        <p:grpSpPr bwMode="auto">
          <a:xfrm>
            <a:off x="4724400" y="685800"/>
            <a:ext cx="2667000" cy="422275"/>
            <a:chOff x="2928" y="528"/>
            <a:chExt cx="1680" cy="266"/>
          </a:xfrm>
        </p:grpSpPr>
        <p:sp>
          <p:nvSpPr>
            <p:cNvPr id="96271" name="Text Box 4"/>
            <p:cNvSpPr txBox="1">
              <a:spLocks noChangeArrowheads="1"/>
            </p:cNvSpPr>
            <p:nvPr/>
          </p:nvSpPr>
          <p:spPr bwMode="auto">
            <a:xfrm>
              <a:off x="3264" y="576"/>
              <a:ext cx="134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producer thread</a:t>
              </a:r>
            </a:p>
          </p:txBody>
        </p:sp>
        <p:sp>
          <p:nvSpPr>
            <p:cNvPr id="96272" name="Line 6"/>
            <p:cNvSpPr>
              <a:spLocks noChangeShapeType="1"/>
            </p:cNvSpPr>
            <p:nvPr/>
          </p:nvSpPr>
          <p:spPr bwMode="auto">
            <a:xfrm flipH="1" flipV="1">
              <a:off x="2928" y="528"/>
              <a:ext cx="33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3" name="Group 10"/>
          <p:cNvGrpSpPr>
            <a:grpSpLocks/>
          </p:cNvGrpSpPr>
          <p:nvPr/>
        </p:nvGrpSpPr>
        <p:grpSpPr bwMode="auto">
          <a:xfrm>
            <a:off x="4572000" y="1447800"/>
            <a:ext cx="2743200" cy="498475"/>
            <a:chOff x="2688" y="1008"/>
            <a:chExt cx="1728" cy="314"/>
          </a:xfrm>
        </p:grpSpPr>
        <p:sp>
          <p:nvSpPr>
            <p:cNvPr id="96269" name="Text Box 8"/>
            <p:cNvSpPr txBox="1">
              <a:spLocks noChangeArrowheads="1"/>
            </p:cNvSpPr>
            <p:nvPr/>
          </p:nvSpPr>
          <p:spPr bwMode="auto">
            <a:xfrm>
              <a:off x="3072" y="1104"/>
              <a:ext cx="134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Create consumer thread</a:t>
              </a:r>
            </a:p>
          </p:txBody>
        </p:sp>
        <p:sp>
          <p:nvSpPr>
            <p:cNvPr id="96270" name="Line 9"/>
            <p:cNvSpPr>
              <a:spLocks noChangeShapeType="1"/>
            </p:cNvSpPr>
            <p:nvPr/>
          </p:nvSpPr>
          <p:spPr bwMode="auto">
            <a:xfrm flipH="1" flipV="1">
              <a:off x="2688" y="1008"/>
              <a:ext cx="38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4" name="Group 13"/>
          <p:cNvGrpSpPr>
            <a:grpSpLocks/>
          </p:cNvGrpSpPr>
          <p:nvPr/>
        </p:nvGrpSpPr>
        <p:grpSpPr bwMode="auto">
          <a:xfrm>
            <a:off x="3200400" y="1905000"/>
            <a:ext cx="3505200" cy="346075"/>
            <a:chOff x="2064" y="1296"/>
            <a:chExt cx="2208" cy="218"/>
          </a:xfrm>
        </p:grpSpPr>
        <p:sp>
          <p:nvSpPr>
            <p:cNvPr id="96267" name="Text Box 11"/>
            <p:cNvSpPr txBox="1">
              <a:spLocks noChangeArrowheads="1"/>
            </p:cNvSpPr>
            <p:nvPr/>
          </p:nvSpPr>
          <p:spPr bwMode="auto">
            <a:xfrm>
              <a:off x="2928" y="1296"/>
              <a:ext cx="134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Start producer thread</a:t>
              </a:r>
            </a:p>
          </p:txBody>
        </p:sp>
        <p:sp>
          <p:nvSpPr>
            <p:cNvPr id="96268" name="Line 12"/>
            <p:cNvSpPr>
              <a:spLocks noChangeShapeType="1"/>
            </p:cNvSpPr>
            <p:nvPr/>
          </p:nvSpPr>
          <p:spPr bwMode="auto">
            <a:xfrm flipH="1">
              <a:off x="2064" y="1392"/>
              <a:ext cx="8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 name="Group 16"/>
          <p:cNvGrpSpPr>
            <a:grpSpLocks/>
          </p:cNvGrpSpPr>
          <p:nvPr/>
        </p:nvGrpSpPr>
        <p:grpSpPr bwMode="auto">
          <a:xfrm>
            <a:off x="3200400" y="2209800"/>
            <a:ext cx="3505200" cy="422275"/>
            <a:chOff x="2064" y="1488"/>
            <a:chExt cx="2208" cy="266"/>
          </a:xfrm>
        </p:grpSpPr>
        <p:sp>
          <p:nvSpPr>
            <p:cNvPr id="96265" name="Text Box 14"/>
            <p:cNvSpPr txBox="1">
              <a:spLocks noChangeArrowheads="1"/>
            </p:cNvSpPr>
            <p:nvPr/>
          </p:nvSpPr>
          <p:spPr bwMode="auto">
            <a:xfrm>
              <a:off x="2928" y="1536"/>
              <a:ext cx="1344" cy="218"/>
            </a:xfrm>
            <a:prstGeom prst="rect">
              <a:avLst/>
            </a:prstGeom>
            <a:solidFill>
              <a:schemeClr val="folHlink"/>
            </a:solidFill>
            <a:ln w="9525">
              <a:solidFill>
                <a:schemeClr val="tx1"/>
              </a:solidFill>
              <a:miter lim="800000"/>
              <a:headEnd/>
              <a:tailEnd/>
            </a:ln>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50000"/>
                </a:spcBef>
                <a:buFontTx/>
                <a:buNone/>
              </a:pPr>
              <a:r>
                <a:rPr lang="en-US" altLang="en-US" sz="1600"/>
                <a:t>Start consumer thread</a:t>
              </a:r>
            </a:p>
          </p:txBody>
        </p:sp>
        <p:sp>
          <p:nvSpPr>
            <p:cNvPr id="96266" name="Line 15"/>
            <p:cNvSpPr>
              <a:spLocks noChangeShapeType="1"/>
            </p:cNvSpPr>
            <p:nvPr/>
          </p:nvSpPr>
          <p:spPr bwMode="auto">
            <a:xfrm flipH="1" flipV="1">
              <a:off x="2064" y="1488"/>
              <a:ext cx="864"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17" name="Rectangle 2"/>
          <p:cNvSpPr txBox="1">
            <a:spLocks noChangeArrowheads="1"/>
          </p:cNvSpPr>
          <p:nvPr/>
        </p:nvSpPr>
        <p:spPr bwMode="auto">
          <a:xfrm>
            <a:off x="5791200" y="0"/>
            <a:ext cx="3352800" cy="55245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CircularBuffer.cs</a:t>
            </a:r>
            <a:endParaRPr lang="en-US" sz="2400" kern="0" dirty="0">
              <a:solidFill>
                <a:srgbClr val="FF0000"/>
              </a:solidFill>
              <a:latin typeface="Courier New" pitchFamily="49"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CE1D65D0-B3E1-0240-A1E5-C24E2E9CAFA9}" type="slidenum">
              <a:rPr lang="en-US" altLang="en-US" sz="1200">
                <a:solidFill>
                  <a:srgbClr val="898989"/>
                </a:solidFill>
              </a:rPr>
              <a:pPr>
                <a:spcBef>
                  <a:spcPct val="0"/>
                </a:spcBef>
                <a:buFontTx/>
                <a:buNone/>
              </a:pPr>
              <a:t>87</a:t>
            </a:fld>
            <a:endParaRPr lang="en-US" altLang="en-US" sz="1200">
              <a:solidFill>
                <a:srgbClr val="898989"/>
              </a:solidFill>
            </a:endParaRPr>
          </a:p>
        </p:txBody>
      </p:sp>
      <p:pic>
        <p:nvPicPr>
          <p:cNvPr id="9728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14400"/>
            <a:ext cx="29718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97284" name="Text Box 6"/>
          <p:cNvSpPr txBox="1">
            <a:spLocks noChangeArrowheads="1"/>
          </p:cNvSpPr>
          <p:nvPr/>
        </p:nvSpPr>
        <p:spPr bwMode="auto">
          <a:xfrm>
            <a:off x="4114800" y="4572000"/>
            <a:ext cx="21494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t>Value placed in last buffer. </a:t>
            </a:r>
          </a:p>
          <a:p>
            <a:pPr eaLnBrk="1" hangingPunct="1">
              <a:spcBef>
                <a:spcPct val="0"/>
              </a:spcBef>
              <a:buFontTx/>
              <a:buNone/>
            </a:pPr>
            <a:endParaRPr lang="en-US" altLang="en-US" sz="1400"/>
          </a:p>
          <a:p>
            <a:pPr eaLnBrk="1" hangingPunct="1">
              <a:spcBef>
                <a:spcPct val="0"/>
              </a:spcBef>
              <a:buFontTx/>
              <a:buNone/>
            </a:pPr>
            <a:r>
              <a:rPr lang="en-US" altLang="en-US" sz="1400"/>
              <a:t>Next value will be placed in leftmost buffer.</a:t>
            </a:r>
          </a:p>
        </p:txBody>
      </p:sp>
      <p:sp>
        <p:nvSpPr>
          <p:cNvPr id="97285" name="Rectangle 7"/>
          <p:cNvSpPr>
            <a:spLocks noChangeArrowheads="1"/>
          </p:cNvSpPr>
          <p:nvPr/>
        </p:nvSpPr>
        <p:spPr bwMode="auto">
          <a:xfrm>
            <a:off x="2362200" y="5105400"/>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97286" name="Line 8"/>
          <p:cNvSpPr>
            <a:spLocks noChangeShapeType="1"/>
          </p:cNvSpPr>
          <p:nvPr/>
        </p:nvSpPr>
        <p:spPr bwMode="auto">
          <a:xfrm flipH="1">
            <a:off x="2590800" y="4800600"/>
            <a:ext cx="1600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287" name="Rectangle 9"/>
          <p:cNvSpPr>
            <a:spLocks noChangeArrowheads="1"/>
          </p:cNvSpPr>
          <p:nvPr/>
        </p:nvSpPr>
        <p:spPr bwMode="auto">
          <a:xfrm>
            <a:off x="1676400" y="5410200"/>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97288" name="Line 10"/>
          <p:cNvSpPr>
            <a:spLocks noChangeShapeType="1"/>
          </p:cNvSpPr>
          <p:nvPr/>
        </p:nvSpPr>
        <p:spPr bwMode="auto">
          <a:xfrm flipH="1">
            <a:off x="1905000" y="5257800"/>
            <a:ext cx="2286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Rectangle 2"/>
          <p:cNvSpPr txBox="1">
            <a:spLocks noChangeArrowheads="1"/>
          </p:cNvSpPr>
          <p:nvPr/>
        </p:nvSpPr>
        <p:spPr bwMode="auto">
          <a:xfrm>
            <a:off x="5791200" y="0"/>
            <a:ext cx="3352800" cy="55245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CircularBuffer.cs</a:t>
            </a:r>
            <a:endParaRPr lang="en-US" sz="2400" kern="0" dirty="0">
              <a:solidFill>
                <a:srgbClr val="FF0000"/>
              </a:solidFill>
              <a:latin typeface="Courier New" pitchFamily="49" charset="0"/>
              <a:ea typeface="+mj-ea"/>
              <a:cs typeface="+mj-cs"/>
            </a:endParaRPr>
          </a:p>
        </p:txBody>
      </p:sp>
      <p:sp>
        <p:nvSpPr>
          <p:cNvPr id="11" name="Rectangle 2"/>
          <p:cNvSpPr txBox="1">
            <a:spLocks noChangeArrowheads="1"/>
          </p:cNvSpPr>
          <p:nvPr/>
        </p:nvSpPr>
        <p:spPr bwMode="auto">
          <a:xfrm>
            <a:off x="6172200" y="457200"/>
            <a:ext cx="2743200" cy="53340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Courier New" pitchFamily="49" charset="0"/>
              </a:rPr>
              <a:t>Program Output</a:t>
            </a:r>
            <a:endParaRPr lang="en-US" sz="2400" kern="0" dirty="0">
              <a:solidFill>
                <a:srgbClr val="FF0000"/>
              </a:solidFill>
              <a:latin typeface="Courier New" pitchFamily="49" charset="0"/>
              <a:ea typeface="+mj-ea"/>
              <a:cs typeface="Courier New" pitchFamily="49"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8F02C505-6FC6-F24E-A05C-3E83B9B6F560}" type="slidenum">
              <a:rPr lang="en-US" altLang="en-US" sz="1200">
                <a:solidFill>
                  <a:srgbClr val="898989"/>
                </a:solidFill>
              </a:rPr>
              <a:pPr>
                <a:spcBef>
                  <a:spcPct val="0"/>
                </a:spcBef>
                <a:buFontTx/>
                <a:buNone/>
              </a:pPr>
              <a:t>88</a:t>
            </a:fld>
            <a:endParaRPr lang="en-US" altLang="en-US" sz="1200">
              <a:solidFill>
                <a:srgbClr val="898989"/>
              </a:solidFill>
            </a:endParaRPr>
          </a:p>
        </p:txBody>
      </p:sp>
      <p:pic>
        <p:nvPicPr>
          <p:cNvPr id="98307" name="Picture 10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14400"/>
            <a:ext cx="297180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98308" name="Text Box 1034"/>
          <p:cNvSpPr txBox="1">
            <a:spLocks noChangeArrowheads="1"/>
          </p:cNvSpPr>
          <p:nvPr/>
        </p:nvSpPr>
        <p:spPr bwMode="auto">
          <a:xfrm>
            <a:off x="4419600" y="1371600"/>
            <a:ext cx="21494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t>Circular buffer effect – the fourth value is deposited in the left most buffer.</a:t>
            </a:r>
          </a:p>
        </p:txBody>
      </p:sp>
      <p:sp>
        <p:nvSpPr>
          <p:cNvPr id="98309" name="Rectangle 1035"/>
          <p:cNvSpPr>
            <a:spLocks noChangeArrowheads="1"/>
          </p:cNvSpPr>
          <p:nvPr/>
        </p:nvSpPr>
        <p:spPr bwMode="auto">
          <a:xfrm>
            <a:off x="1676400" y="4876800"/>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98310" name="Rectangle 1036"/>
          <p:cNvSpPr>
            <a:spLocks noChangeArrowheads="1"/>
          </p:cNvSpPr>
          <p:nvPr/>
        </p:nvSpPr>
        <p:spPr bwMode="auto">
          <a:xfrm>
            <a:off x="1676400" y="1295400"/>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98311" name="Rectangle 1037"/>
          <p:cNvSpPr>
            <a:spLocks noChangeArrowheads="1"/>
          </p:cNvSpPr>
          <p:nvPr/>
        </p:nvSpPr>
        <p:spPr bwMode="auto">
          <a:xfrm>
            <a:off x="1676400" y="4419600"/>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98312" name="Text Box 1039"/>
          <p:cNvSpPr txBox="1">
            <a:spLocks noChangeArrowheads="1"/>
          </p:cNvSpPr>
          <p:nvPr/>
        </p:nvSpPr>
        <p:spPr bwMode="auto">
          <a:xfrm>
            <a:off x="4419600" y="3810000"/>
            <a:ext cx="23018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t>Value placed in last buffer. </a:t>
            </a:r>
          </a:p>
          <a:p>
            <a:pPr eaLnBrk="1" hangingPunct="1">
              <a:spcBef>
                <a:spcPct val="0"/>
              </a:spcBef>
              <a:buFontTx/>
              <a:buNone/>
            </a:pPr>
            <a:endParaRPr lang="en-US" altLang="en-US" sz="1400"/>
          </a:p>
          <a:p>
            <a:pPr eaLnBrk="1" hangingPunct="1">
              <a:spcBef>
                <a:spcPct val="0"/>
              </a:spcBef>
              <a:buFontTx/>
              <a:buNone/>
            </a:pPr>
            <a:r>
              <a:rPr lang="en-US" altLang="en-US" sz="1400"/>
              <a:t>Next value will be placed in left most buffer</a:t>
            </a:r>
          </a:p>
        </p:txBody>
      </p:sp>
      <p:sp>
        <p:nvSpPr>
          <p:cNvPr id="98313" name="Rectangle 1040"/>
          <p:cNvSpPr>
            <a:spLocks noChangeArrowheads="1"/>
          </p:cNvSpPr>
          <p:nvPr/>
        </p:nvSpPr>
        <p:spPr bwMode="auto">
          <a:xfrm>
            <a:off x="2362200" y="4114800"/>
            <a:ext cx="228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98314" name="Line 1041"/>
          <p:cNvSpPr>
            <a:spLocks noChangeShapeType="1"/>
          </p:cNvSpPr>
          <p:nvPr/>
        </p:nvSpPr>
        <p:spPr bwMode="auto">
          <a:xfrm flipH="1">
            <a:off x="2590800" y="4038600"/>
            <a:ext cx="1905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8315" name="Line 1042"/>
          <p:cNvSpPr>
            <a:spLocks noChangeShapeType="1"/>
          </p:cNvSpPr>
          <p:nvPr/>
        </p:nvSpPr>
        <p:spPr bwMode="auto">
          <a:xfrm flipH="1">
            <a:off x="1905000" y="4495800"/>
            <a:ext cx="2514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8316" name="Rectangle 1043"/>
          <p:cNvSpPr>
            <a:spLocks noChangeArrowheads="1"/>
          </p:cNvSpPr>
          <p:nvPr/>
        </p:nvSpPr>
        <p:spPr bwMode="auto">
          <a:xfrm>
            <a:off x="4267200" y="5181600"/>
            <a:ext cx="22098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t>Circular buffer effect – the seventh value is deposited in the left most buffer.</a:t>
            </a:r>
          </a:p>
        </p:txBody>
      </p:sp>
      <p:cxnSp>
        <p:nvCxnSpPr>
          <p:cNvPr id="98317" name="AutoShape 1045"/>
          <p:cNvCxnSpPr>
            <a:cxnSpLocks noChangeShapeType="1"/>
            <a:stCxn id="98308" idx="1"/>
            <a:endCxn id="98310" idx="2"/>
          </p:cNvCxnSpPr>
          <p:nvPr/>
        </p:nvCxnSpPr>
        <p:spPr bwMode="auto">
          <a:xfrm rot="10800000">
            <a:off x="1790700" y="1524000"/>
            <a:ext cx="2628900" cy="212725"/>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8318" name="AutoShape 1046"/>
          <p:cNvCxnSpPr>
            <a:cxnSpLocks noChangeShapeType="1"/>
            <a:stCxn id="98316" idx="1"/>
            <a:endCxn id="98309" idx="2"/>
          </p:cNvCxnSpPr>
          <p:nvPr/>
        </p:nvCxnSpPr>
        <p:spPr bwMode="auto">
          <a:xfrm rot="10800000">
            <a:off x="1790700" y="5105400"/>
            <a:ext cx="2476500" cy="441325"/>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Rectangle 2"/>
          <p:cNvSpPr txBox="1">
            <a:spLocks noChangeArrowheads="1"/>
          </p:cNvSpPr>
          <p:nvPr/>
        </p:nvSpPr>
        <p:spPr bwMode="auto">
          <a:xfrm>
            <a:off x="5791200" y="0"/>
            <a:ext cx="3352800" cy="55245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CircularBuffer.cs</a:t>
            </a:r>
            <a:endParaRPr lang="en-US" sz="2400" kern="0" dirty="0">
              <a:solidFill>
                <a:srgbClr val="FF0000"/>
              </a:solidFill>
              <a:latin typeface="Courier New" pitchFamily="49" charset="0"/>
              <a:ea typeface="+mj-ea"/>
              <a:cs typeface="+mj-cs"/>
            </a:endParaRPr>
          </a:p>
        </p:txBody>
      </p:sp>
      <p:sp>
        <p:nvSpPr>
          <p:cNvPr id="17" name="Rectangle 2"/>
          <p:cNvSpPr txBox="1">
            <a:spLocks noChangeArrowheads="1"/>
          </p:cNvSpPr>
          <p:nvPr/>
        </p:nvSpPr>
        <p:spPr bwMode="auto">
          <a:xfrm>
            <a:off x="6172200" y="457200"/>
            <a:ext cx="2743200" cy="53340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Courier New" pitchFamily="49" charset="0"/>
              </a:rPr>
              <a:t>Program Output</a:t>
            </a:r>
            <a:endParaRPr lang="en-US" sz="2400" kern="0" dirty="0">
              <a:solidFill>
                <a:srgbClr val="FF0000"/>
              </a:solidFill>
              <a:latin typeface="Courier New" pitchFamily="49" charset="0"/>
              <a:ea typeface="+mj-ea"/>
              <a:cs typeface="Courier New" pitchFamily="49"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D54C1BAC-7015-7D4D-BB3C-F92FDA4462E9}" type="slidenum">
              <a:rPr lang="en-US" altLang="en-US" sz="1200">
                <a:solidFill>
                  <a:srgbClr val="898989"/>
                </a:solidFill>
              </a:rPr>
              <a:pPr>
                <a:spcBef>
                  <a:spcPct val="0"/>
                </a:spcBef>
                <a:buFontTx/>
                <a:buNone/>
              </a:pPr>
              <a:t>89</a:t>
            </a:fld>
            <a:endParaRPr lang="en-US" altLang="en-US" sz="1200">
              <a:solidFill>
                <a:srgbClr val="898989"/>
              </a:solidFill>
            </a:endParaRPr>
          </a:p>
        </p:txBody>
      </p:sp>
      <p:pic>
        <p:nvPicPr>
          <p:cNvPr id="99331"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581400"/>
            <a:ext cx="233521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9332" name="Group 16"/>
          <p:cNvGrpSpPr>
            <a:grpSpLocks/>
          </p:cNvGrpSpPr>
          <p:nvPr/>
        </p:nvGrpSpPr>
        <p:grpSpPr bwMode="auto">
          <a:xfrm>
            <a:off x="152400" y="152400"/>
            <a:ext cx="2971800" cy="4752975"/>
            <a:chOff x="1632" y="576"/>
            <a:chExt cx="1872" cy="2994"/>
          </a:xfrm>
        </p:grpSpPr>
        <p:pic>
          <p:nvPicPr>
            <p:cNvPr id="99341"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 y="576"/>
              <a:ext cx="1872" cy="2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2" name="Rectangle 18"/>
            <p:cNvSpPr>
              <a:spLocks noChangeArrowheads="1"/>
            </p:cNvSpPr>
            <p:nvPr/>
          </p:nvSpPr>
          <p:spPr bwMode="auto">
            <a:xfrm>
              <a:off x="2496" y="2784"/>
              <a:ext cx="144"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99343" name="Rectangle 19"/>
            <p:cNvSpPr>
              <a:spLocks noChangeArrowheads="1"/>
            </p:cNvSpPr>
            <p:nvPr/>
          </p:nvSpPr>
          <p:spPr bwMode="auto">
            <a:xfrm>
              <a:off x="2064" y="3216"/>
              <a:ext cx="144"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sp>
          <p:nvSpPr>
            <p:cNvPr id="99344" name="Rectangle 20"/>
            <p:cNvSpPr>
              <a:spLocks noChangeArrowheads="1"/>
            </p:cNvSpPr>
            <p:nvPr/>
          </p:nvSpPr>
          <p:spPr bwMode="auto">
            <a:xfrm>
              <a:off x="2064" y="2928"/>
              <a:ext cx="144" cy="1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endParaRPr lang="vi-VN" altLang="en-US" sz="1800"/>
            </a:p>
          </p:txBody>
        </p:sp>
      </p:grpSp>
      <p:sp>
        <p:nvSpPr>
          <p:cNvPr id="99333" name="Text Box 21"/>
          <p:cNvSpPr txBox="1">
            <a:spLocks noChangeArrowheads="1"/>
          </p:cNvSpPr>
          <p:nvPr/>
        </p:nvSpPr>
        <p:spPr bwMode="auto">
          <a:xfrm>
            <a:off x="3352800" y="2514600"/>
            <a:ext cx="23018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t>Value placed in last buffer. </a:t>
            </a:r>
          </a:p>
          <a:p>
            <a:pPr eaLnBrk="1" hangingPunct="1">
              <a:spcBef>
                <a:spcPct val="0"/>
              </a:spcBef>
              <a:buFontTx/>
              <a:buNone/>
            </a:pPr>
            <a:endParaRPr lang="en-US" altLang="en-US" sz="1400"/>
          </a:p>
          <a:p>
            <a:pPr eaLnBrk="1" hangingPunct="1">
              <a:spcBef>
                <a:spcPct val="0"/>
              </a:spcBef>
              <a:buFontTx/>
              <a:buNone/>
            </a:pPr>
            <a:r>
              <a:rPr lang="en-US" altLang="en-US" sz="1400"/>
              <a:t>Next value will be placed in left most buffer</a:t>
            </a:r>
          </a:p>
        </p:txBody>
      </p:sp>
      <p:sp>
        <p:nvSpPr>
          <p:cNvPr id="99334" name="Rectangle 22"/>
          <p:cNvSpPr>
            <a:spLocks noChangeArrowheads="1"/>
          </p:cNvSpPr>
          <p:nvPr/>
        </p:nvSpPr>
        <p:spPr bwMode="auto">
          <a:xfrm>
            <a:off x="1524000" y="5410200"/>
            <a:ext cx="220821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eaLnBrk="1" hangingPunct="1">
              <a:spcBef>
                <a:spcPct val="0"/>
              </a:spcBef>
              <a:buFontTx/>
              <a:buNone/>
            </a:pPr>
            <a:r>
              <a:rPr lang="en-US" altLang="en-US" sz="1400"/>
              <a:t>Circular buffer effect – the tenth value is deposited in the left most buffer.</a:t>
            </a:r>
          </a:p>
        </p:txBody>
      </p:sp>
      <p:sp>
        <p:nvSpPr>
          <p:cNvPr id="99335" name="Line 25"/>
          <p:cNvSpPr>
            <a:spLocks noChangeShapeType="1"/>
          </p:cNvSpPr>
          <p:nvPr/>
        </p:nvSpPr>
        <p:spPr bwMode="auto">
          <a:xfrm flipH="1">
            <a:off x="990600" y="3962400"/>
            <a:ext cx="2743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336" name="Line 27"/>
          <p:cNvSpPr>
            <a:spLocks noChangeShapeType="1"/>
          </p:cNvSpPr>
          <p:nvPr/>
        </p:nvSpPr>
        <p:spPr bwMode="auto">
          <a:xfrm flipV="1">
            <a:off x="3733800" y="3429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cxnSp>
        <p:nvCxnSpPr>
          <p:cNvPr id="99337" name="AutoShape 28"/>
          <p:cNvCxnSpPr>
            <a:cxnSpLocks noChangeShapeType="1"/>
            <a:stCxn id="99334" idx="1"/>
            <a:endCxn id="99343" idx="2"/>
          </p:cNvCxnSpPr>
          <p:nvPr/>
        </p:nvCxnSpPr>
        <p:spPr bwMode="auto">
          <a:xfrm rot="10800000">
            <a:off x="952500" y="4572000"/>
            <a:ext cx="571500" cy="1203325"/>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9338" name="AutoShape 29"/>
          <p:cNvCxnSpPr>
            <a:cxnSpLocks noChangeShapeType="1"/>
            <a:endCxn id="99342" idx="3"/>
          </p:cNvCxnSpPr>
          <p:nvPr/>
        </p:nvCxnSpPr>
        <p:spPr bwMode="auto">
          <a:xfrm rot="10800000" flipV="1">
            <a:off x="1752600" y="2667000"/>
            <a:ext cx="1524000" cy="1104900"/>
          </a:xfrm>
          <a:prstGeom prst="bentConnector3">
            <a:avLst>
              <a:gd name="adj1" fmla="val 645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Rectangle 2"/>
          <p:cNvSpPr txBox="1">
            <a:spLocks noChangeArrowheads="1"/>
          </p:cNvSpPr>
          <p:nvPr/>
        </p:nvSpPr>
        <p:spPr bwMode="auto">
          <a:xfrm>
            <a:off x="5791200" y="0"/>
            <a:ext cx="3352800" cy="55245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mj-cs"/>
              </a:rPr>
              <a:t>CircularBuffer.cs</a:t>
            </a:r>
            <a:endParaRPr lang="en-US" sz="2400" kern="0" dirty="0">
              <a:solidFill>
                <a:srgbClr val="FF0000"/>
              </a:solidFill>
              <a:latin typeface="Courier New" pitchFamily="49" charset="0"/>
              <a:ea typeface="+mj-ea"/>
              <a:cs typeface="+mj-cs"/>
            </a:endParaRPr>
          </a:p>
        </p:txBody>
      </p:sp>
      <p:sp>
        <p:nvSpPr>
          <p:cNvPr id="17" name="Rectangle 2"/>
          <p:cNvSpPr txBox="1">
            <a:spLocks noChangeArrowheads="1"/>
          </p:cNvSpPr>
          <p:nvPr/>
        </p:nvSpPr>
        <p:spPr bwMode="auto">
          <a:xfrm>
            <a:off x="6172200" y="457200"/>
            <a:ext cx="2743200" cy="533400"/>
          </a:xfrm>
          <a:prstGeom prst="rect">
            <a:avLst/>
          </a:prstGeom>
          <a:noFill/>
          <a:ln w="9525">
            <a:noFill/>
            <a:miter lim="800000"/>
            <a:headEnd/>
            <a:tailEnd/>
          </a:ln>
        </p:spPr>
        <p:txBody>
          <a:bodyPr anchor="ctr"/>
          <a:lstStyle/>
          <a:p>
            <a:pPr algn="ctr" eaLnBrk="1" hangingPunct="1">
              <a:defRPr/>
            </a:pPr>
            <a:r>
              <a:rPr lang="en-US" sz="2400" kern="0">
                <a:solidFill>
                  <a:srgbClr val="FF0000"/>
                </a:solidFill>
                <a:latin typeface="Courier New" pitchFamily="49" charset="0"/>
                <a:ea typeface="+mj-ea"/>
                <a:cs typeface="Courier New" pitchFamily="49" charset="0"/>
              </a:rPr>
              <a:t>Program Output</a:t>
            </a:r>
            <a:endParaRPr lang="en-US" sz="2400" kern="0" dirty="0">
              <a:solidFill>
                <a:srgbClr val="FF0000"/>
              </a:solidFill>
              <a:latin typeface="Courier New" pitchFamily="49" charset="0"/>
              <a:ea typeface="+mj-ea"/>
              <a:cs typeface="Courier New"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026"/>
          <p:cNvSpPr>
            <a:spLocks noGrp="1" noChangeArrowheads="1"/>
          </p:cNvSpPr>
          <p:nvPr>
            <p:ph type="title"/>
          </p:nvPr>
        </p:nvSpPr>
        <p:spPr>
          <a:xfrm>
            <a:off x="457200" y="76200"/>
            <a:ext cx="8229600" cy="1143000"/>
          </a:xfrm>
        </p:spPr>
        <p:txBody>
          <a:bodyPr>
            <a:normAutofit fontScale="90000"/>
          </a:bodyPr>
          <a:lstStyle/>
          <a:p>
            <a:pPr eaLnBrk="1" hangingPunct="1"/>
            <a:r>
              <a:rPr lang="en-US" altLang="en-US" sz="4000" b="1">
                <a:latin typeface="Times New Roman" charset="0"/>
                <a:cs typeface="Times New Roman" charset="0"/>
              </a:rPr>
              <a:t>Các trạng thái tiến trình: Chu trình của một tiến trình</a:t>
            </a:r>
          </a:p>
        </p:txBody>
      </p:sp>
      <p:sp>
        <p:nvSpPr>
          <p:cNvPr id="15363" name="Rectangle 1027"/>
          <p:cNvSpPr>
            <a:spLocks noGrp="1" noChangeArrowheads="1"/>
          </p:cNvSpPr>
          <p:nvPr>
            <p:ph idx="1"/>
          </p:nvPr>
        </p:nvSpPr>
        <p:spPr/>
        <p:txBody>
          <a:bodyPr/>
          <a:lstStyle/>
          <a:p>
            <a:pPr eaLnBrk="1" hangingPunct="1">
              <a:lnSpc>
                <a:spcPct val="80000"/>
              </a:lnSpc>
            </a:pPr>
            <a:r>
              <a:rPr lang="en-US" altLang="en-US" sz="1800" dirty="0" err="1">
                <a:latin typeface="Times New Roman" charset="0"/>
                <a:cs typeface="Times New Roman" charset="0"/>
              </a:rPr>
              <a:t>Trạng</a:t>
            </a:r>
            <a:r>
              <a:rPr lang="en-US" altLang="en-US" sz="1800" dirty="0">
                <a:latin typeface="Times New Roman" charset="0"/>
                <a:cs typeface="Times New Roman" charset="0"/>
              </a:rPr>
              <a:t> </a:t>
            </a:r>
            <a:r>
              <a:rPr lang="en-US" altLang="en-US" sz="1800" dirty="0" err="1">
                <a:latin typeface="Times New Roman" charset="0"/>
                <a:cs typeface="Times New Roman" charset="0"/>
              </a:rPr>
              <a:t>thái</a:t>
            </a:r>
            <a:r>
              <a:rPr lang="en-US" altLang="en-US" sz="1800" dirty="0">
                <a:latin typeface="Times New Roman" charset="0"/>
                <a:cs typeface="Times New Roman" charset="0"/>
              </a:rPr>
              <a:t> </a:t>
            </a:r>
            <a:r>
              <a:rPr lang="en-US" altLang="en-US" sz="1800" dirty="0" err="1">
                <a:latin typeface="Times New Roman" charset="0"/>
                <a:cs typeface="Times New Roman" charset="0"/>
              </a:rPr>
              <a:t>tiến</a:t>
            </a:r>
            <a:r>
              <a:rPr lang="en-US" altLang="en-US" sz="1800" dirty="0">
                <a:latin typeface="Times New Roman" charset="0"/>
                <a:cs typeface="Times New Roman" charset="0"/>
              </a:rPr>
              <a:t> </a:t>
            </a:r>
            <a:r>
              <a:rPr lang="en-US" altLang="en-US" sz="1800" dirty="0" err="1">
                <a:latin typeface="Times New Roman" charset="0"/>
                <a:cs typeface="Times New Roman" charset="0"/>
              </a:rPr>
              <a:t>trình</a:t>
            </a:r>
            <a:r>
              <a:rPr lang="en-US" altLang="en-US" sz="1800" dirty="0">
                <a:latin typeface="Times New Roman" charset="0"/>
                <a:cs typeface="Times New Roman" charset="0"/>
              </a:rPr>
              <a:t>:</a:t>
            </a:r>
          </a:p>
          <a:p>
            <a:pPr lvl="1" eaLnBrk="1" hangingPunct="1">
              <a:lnSpc>
                <a:spcPct val="80000"/>
              </a:lnSpc>
            </a:pPr>
            <a:r>
              <a:rPr lang="en-US" altLang="en-US" sz="1800" dirty="0">
                <a:latin typeface="Times New Roman" charset="0"/>
                <a:cs typeface="Times New Roman" charset="0"/>
              </a:rPr>
              <a:t>Blocked:</a:t>
            </a:r>
          </a:p>
          <a:p>
            <a:pPr lvl="2" eaLnBrk="1" hangingPunct="1">
              <a:lnSpc>
                <a:spcPct val="80000"/>
              </a:lnSpc>
            </a:pPr>
            <a:r>
              <a:rPr lang="en-US" altLang="en-US" sz="1800" dirty="0">
                <a:latin typeface="Times New Roman" charset="0"/>
                <a:cs typeface="Times New Roman" charset="0"/>
              </a:rPr>
              <a:t>Blocked </a:t>
            </a:r>
            <a:r>
              <a:rPr lang="en-US" altLang="en-US" sz="1800" dirty="0" err="1">
                <a:latin typeface="Times New Roman" charset="0"/>
                <a:cs typeface="Times New Roman" charset="0"/>
              </a:rPr>
              <a:t>khi</a:t>
            </a:r>
            <a:r>
              <a:rPr lang="en-US" altLang="en-US" sz="1800" dirty="0">
                <a:latin typeface="Times New Roman" charset="0"/>
                <a:cs typeface="Times New Roman" charset="0"/>
              </a:rPr>
              <a:t> </a:t>
            </a:r>
            <a:r>
              <a:rPr lang="en-US" altLang="en-US" sz="1800" dirty="0" err="1">
                <a:latin typeface="Times New Roman" charset="0"/>
                <a:cs typeface="Times New Roman" charset="0"/>
              </a:rPr>
              <a:t>yêu</a:t>
            </a:r>
            <a:r>
              <a:rPr lang="en-US" altLang="en-US" sz="1800" dirty="0">
                <a:latin typeface="Times New Roman" charset="0"/>
                <a:cs typeface="Times New Roman" charset="0"/>
              </a:rPr>
              <a:t> </a:t>
            </a:r>
            <a:r>
              <a:rPr lang="en-US" altLang="en-US" sz="1800" dirty="0" err="1">
                <a:latin typeface="Times New Roman" charset="0"/>
                <a:cs typeface="Times New Roman" charset="0"/>
              </a:rPr>
              <a:t>cầu</a:t>
            </a:r>
            <a:r>
              <a:rPr lang="en-US" altLang="en-US" sz="1800" dirty="0">
                <a:latin typeface="Times New Roman" charset="0"/>
                <a:cs typeface="Times New Roman" charset="0"/>
              </a:rPr>
              <a:t> I/O</a:t>
            </a:r>
          </a:p>
          <a:p>
            <a:pPr lvl="2" eaLnBrk="1" hangingPunct="1">
              <a:lnSpc>
                <a:spcPct val="80000"/>
              </a:lnSpc>
            </a:pPr>
            <a:r>
              <a:rPr lang="en-US" altLang="en-US" sz="1800" dirty="0">
                <a:latin typeface="Times New Roman" charset="0"/>
                <a:cs typeface="Times New Roman" charset="0"/>
              </a:rPr>
              <a:t>Unblocked </a:t>
            </a:r>
            <a:r>
              <a:rPr lang="en-US" altLang="en-US" sz="1800" dirty="0" err="1">
                <a:latin typeface="Times New Roman" charset="0"/>
                <a:cs typeface="Times New Roman" charset="0"/>
              </a:rPr>
              <a:t>khi</a:t>
            </a:r>
            <a:r>
              <a:rPr lang="en-US" altLang="en-US" sz="1800" dirty="0">
                <a:latin typeface="Times New Roman" charset="0"/>
                <a:cs typeface="Times New Roman" charset="0"/>
              </a:rPr>
              <a:t> </a:t>
            </a:r>
            <a:r>
              <a:rPr lang="en-US" altLang="en-US" sz="1800" dirty="0" err="1">
                <a:latin typeface="Times New Roman" charset="0"/>
                <a:cs typeface="Times New Roman" charset="0"/>
              </a:rPr>
              <a:t>hệ</a:t>
            </a:r>
            <a:r>
              <a:rPr lang="en-US" altLang="en-US" sz="1800" dirty="0">
                <a:latin typeface="Times New Roman" charset="0"/>
                <a:cs typeface="Times New Roman" charset="0"/>
              </a:rPr>
              <a:t> </a:t>
            </a:r>
            <a:r>
              <a:rPr lang="en-US" altLang="en-US" sz="1800" dirty="0" err="1">
                <a:latin typeface="Times New Roman" charset="0"/>
                <a:cs typeface="Times New Roman" charset="0"/>
              </a:rPr>
              <a:t>điều</a:t>
            </a:r>
            <a:r>
              <a:rPr lang="en-US" altLang="en-US" sz="1800" dirty="0">
                <a:latin typeface="Times New Roman" charset="0"/>
                <a:cs typeface="Times New Roman" charset="0"/>
              </a:rPr>
              <a:t> </a:t>
            </a:r>
            <a:r>
              <a:rPr lang="en-US" altLang="en-US" sz="1800" dirty="0" err="1">
                <a:latin typeface="Times New Roman" charset="0"/>
                <a:cs typeface="Times New Roman" charset="0"/>
              </a:rPr>
              <a:t>hành</a:t>
            </a:r>
            <a:r>
              <a:rPr lang="en-US" altLang="en-US" sz="1800" dirty="0">
                <a:latin typeface="Times New Roman" charset="0"/>
                <a:cs typeface="Times New Roman" charset="0"/>
              </a:rPr>
              <a:t> </a:t>
            </a:r>
            <a:r>
              <a:rPr lang="en-US" altLang="en-US" sz="1800" dirty="0" err="1">
                <a:latin typeface="Times New Roman" charset="0"/>
                <a:cs typeface="Times New Roman" charset="0"/>
              </a:rPr>
              <a:t>hoàn</a:t>
            </a:r>
            <a:r>
              <a:rPr lang="en-US" altLang="en-US" sz="1800" dirty="0">
                <a:latin typeface="Times New Roman" charset="0"/>
                <a:cs typeface="Times New Roman" charset="0"/>
              </a:rPr>
              <a:t> </a:t>
            </a:r>
            <a:r>
              <a:rPr lang="en-US" altLang="en-US" sz="1800" dirty="0" err="1">
                <a:latin typeface="Times New Roman" charset="0"/>
                <a:cs typeface="Times New Roman" charset="0"/>
              </a:rPr>
              <a:t>thành</a:t>
            </a:r>
            <a:r>
              <a:rPr lang="en-US" altLang="en-US" sz="1800" dirty="0">
                <a:latin typeface="Times New Roman" charset="0"/>
                <a:cs typeface="Times New Roman" charset="0"/>
              </a:rPr>
              <a:t> I/O</a:t>
            </a:r>
          </a:p>
          <a:p>
            <a:pPr lvl="1" eaLnBrk="1" hangingPunct="1">
              <a:lnSpc>
                <a:spcPct val="80000"/>
              </a:lnSpc>
            </a:pPr>
            <a:r>
              <a:rPr lang="en-US" altLang="en-US" sz="1800" dirty="0" err="1">
                <a:latin typeface="Times New Roman" charset="0"/>
                <a:cs typeface="Times New Roman" charset="0"/>
              </a:rPr>
              <a:t>WaitSleepJoin</a:t>
            </a:r>
            <a:r>
              <a:rPr lang="en-US" altLang="en-US" sz="1800" dirty="0">
                <a:latin typeface="Times New Roman" charset="0"/>
                <a:cs typeface="Times New Roman" charset="0"/>
              </a:rPr>
              <a:t>:</a:t>
            </a:r>
          </a:p>
          <a:p>
            <a:pPr lvl="2" eaLnBrk="1" hangingPunct="1">
              <a:lnSpc>
                <a:spcPct val="80000"/>
              </a:lnSpc>
            </a:pPr>
            <a:r>
              <a:rPr lang="en-US" altLang="en-US" sz="1800" dirty="0" err="1">
                <a:latin typeface="Times New Roman" charset="0"/>
                <a:cs typeface="Times New Roman" charset="0"/>
              </a:rPr>
              <a:t>Xảy</a:t>
            </a:r>
            <a:r>
              <a:rPr lang="en-US" altLang="en-US" sz="1800" dirty="0">
                <a:latin typeface="Times New Roman" charset="0"/>
                <a:cs typeface="Times New Roman" charset="0"/>
              </a:rPr>
              <a:t> </a:t>
            </a:r>
            <a:r>
              <a:rPr lang="en-US" altLang="en-US" sz="1800" dirty="0" err="1">
                <a:latin typeface="Times New Roman" charset="0"/>
                <a:cs typeface="Times New Roman" charset="0"/>
              </a:rPr>
              <a:t>ra</a:t>
            </a:r>
            <a:r>
              <a:rPr lang="en-US" altLang="en-US" sz="1800" dirty="0">
                <a:latin typeface="Times New Roman" charset="0"/>
                <a:cs typeface="Times New Roman" charset="0"/>
              </a:rPr>
              <a:t> </a:t>
            </a:r>
            <a:r>
              <a:rPr lang="en-US" altLang="en-US" sz="1800" dirty="0" err="1">
                <a:latin typeface="Times New Roman" charset="0"/>
                <a:cs typeface="Times New Roman" charset="0"/>
              </a:rPr>
              <a:t>khi</a:t>
            </a:r>
            <a:r>
              <a:rPr lang="en-US" altLang="en-US" sz="1800" dirty="0">
                <a:latin typeface="Times New Roman" charset="0"/>
                <a:cs typeface="Times New Roman" charset="0"/>
              </a:rPr>
              <a:t>:</a:t>
            </a:r>
          </a:p>
          <a:p>
            <a:pPr lvl="3" eaLnBrk="1" hangingPunct="1">
              <a:lnSpc>
                <a:spcPct val="80000"/>
              </a:lnSpc>
            </a:pPr>
            <a:r>
              <a:rPr lang="en-US" dirty="0"/>
              <a:t>The thread is blocked. This could be the result of calling </a:t>
            </a:r>
            <a:r>
              <a:rPr lang="en-US" u="sng" dirty="0">
                <a:hlinkClick r:id="rId3"/>
              </a:rPr>
              <a:t>Sleep(Int32)</a:t>
            </a:r>
            <a:r>
              <a:rPr lang="en-US" dirty="0"/>
              <a:t> or </a:t>
            </a:r>
            <a:r>
              <a:rPr lang="en-US" u="sng" dirty="0">
                <a:hlinkClick r:id="rId4"/>
              </a:rPr>
              <a:t>Join()</a:t>
            </a:r>
            <a:r>
              <a:rPr lang="en-US" dirty="0"/>
              <a:t>, of requesting a </a:t>
            </a:r>
            <a:r>
              <a:rPr lang="en-US" dirty="0" smtClean="0"/>
              <a:t>lock</a:t>
            </a:r>
          </a:p>
          <a:p>
            <a:pPr lvl="3" eaLnBrk="1" hangingPunct="1">
              <a:lnSpc>
                <a:spcPct val="80000"/>
              </a:lnSpc>
            </a:pPr>
            <a:r>
              <a:rPr lang="en-US" altLang="en-US" sz="1800" dirty="0" err="1" smtClean="0">
                <a:latin typeface="Times New Roman" charset="0"/>
                <a:cs typeface="Times New Roman" charset="0"/>
              </a:rPr>
              <a:t>Các</a:t>
            </a:r>
            <a:r>
              <a:rPr lang="en-US" altLang="en-US" sz="1800" dirty="0" smtClean="0">
                <a:latin typeface="Times New Roman" charset="0"/>
                <a:cs typeface="Times New Roman" charset="0"/>
              </a:rPr>
              <a:t> </a:t>
            </a:r>
            <a:r>
              <a:rPr lang="en-US" altLang="en-US" sz="1800" dirty="0" err="1">
                <a:latin typeface="Times New Roman" charset="0"/>
                <a:cs typeface="Times New Roman" charset="0"/>
              </a:rPr>
              <a:t>tiến</a:t>
            </a:r>
            <a:r>
              <a:rPr lang="en-US" altLang="en-US" sz="1800" dirty="0">
                <a:latin typeface="Times New Roman" charset="0"/>
                <a:cs typeface="Times New Roman" charset="0"/>
              </a:rPr>
              <a:t> </a:t>
            </a:r>
            <a:r>
              <a:rPr lang="en-US" altLang="en-US" sz="1800" dirty="0" err="1">
                <a:latin typeface="Times New Roman" charset="0"/>
                <a:cs typeface="Times New Roman" charset="0"/>
              </a:rPr>
              <a:t>trình</a:t>
            </a:r>
            <a:r>
              <a:rPr lang="en-US" altLang="en-US" sz="1800" dirty="0">
                <a:latin typeface="Times New Roman" charset="0"/>
                <a:cs typeface="Times New Roman" charset="0"/>
              </a:rPr>
              <a:t> </a:t>
            </a:r>
            <a:r>
              <a:rPr lang="en-US" altLang="en-US" sz="1800" dirty="0" err="1">
                <a:latin typeface="Times New Roman" charset="0"/>
                <a:cs typeface="Times New Roman" charset="0"/>
              </a:rPr>
              <a:t>đợi</a:t>
            </a:r>
            <a:r>
              <a:rPr lang="en-US" altLang="en-US" sz="1800" dirty="0">
                <a:latin typeface="Times New Roman" charset="0"/>
                <a:cs typeface="Times New Roman" charset="0"/>
              </a:rPr>
              <a:t> (Waiting) </a:t>
            </a:r>
            <a:r>
              <a:rPr lang="en-US" altLang="en-US" sz="1800" dirty="0" err="1">
                <a:latin typeface="Times New Roman" charset="0"/>
                <a:cs typeface="Times New Roman" charset="0"/>
              </a:rPr>
              <a:t>hoặc</a:t>
            </a:r>
            <a:r>
              <a:rPr lang="en-US" altLang="en-US" sz="1800" dirty="0">
                <a:latin typeface="Times New Roman" charset="0"/>
                <a:cs typeface="Times New Roman" charset="0"/>
              </a:rPr>
              <a:t> </a:t>
            </a:r>
            <a:r>
              <a:rPr lang="en-US" altLang="en-US" sz="1800" dirty="0" err="1">
                <a:latin typeface="Times New Roman" charset="0"/>
                <a:cs typeface="Times New Roman" charset="0"/>
              </a:rPr>
              <a:t>ngủ</a:t>
            </a:r>
            <a:r>
              <a:rPr lang="en-US" altLang="en-US" sz="1800" dirty="0">
                <a:latin typeface="Times New Roman" charset="0"/>
                <a:cs typeface="Times New Roman" charset="0"/>
              </a:rPr>
              <a:t> (Sleeping) </a:t>
            </a:r>
            <a:r>
              <a:rPr lang="en-US" altLang="en-US" sz="1800" dirty="0" err="1">
                <a:latin typeface="Times New Roman" charset="0"/>
                <a:cs typeface="Times New Roman" charset="0"/>
              </a:rPr>
              <a:t>có</a:t>
            </a:r>
            <a:r>
              <a:rPr lang="en-US" altLang="en-US" sz="1800" dirty="0">
                <a:latin typeface="Times New Roman" charset="0"/>
                <a:cs typeface="Times New Roman" charset="0"/>
              </a:rPr>
              <a:t> </a:t>
            </a:r>
            <a:r>
              <a:rPr lang="en-US" altLang="en-US" sz="1800" dirty="0" err="1">
                <a:latin typeface="Times New Roman" charset="0"/>
                <a:cs typeface="Times New Roman" charset="0"/>
              </a:rPr>
              <a:t>thể</a:t>
            </a:r>
            <a:r>
              <a:rPr lang="en-US" altLang="en-US" sz="1800" dirty="0">
                <a:latin typeface="Times New Roman" charset="0"/>
                <a:cs typeface="Times New Roman" charset="0"/>
              </a:rPr>
              <a:t> </a:t>
            </a:r>
            <a:r>
              <a:rPr lang="en-US" altLang="en-US" sz="1800" dirty="0" err="1">
                <a:latin typeface="Times New Roman" charset="0"/>
                <a:cs typeface="Times New Roman" charset="0"/>
              </a:rPr>
              <a:t>ra</a:t>
            </a:r>
            <a:r>
              <a:rPr lang="en-US" altLang="en-US" sz="1800" dirty="0">
                <a:latin typeface="Times New Roman" charset="0"/>
                <a:cs typeface="Times New Roman" charset="0"/>
              </a:rPr>
              <a:t> </a:t>
            </a:r>
            <a:r>
              <a:rPr lang="en-US" altLang="en-US" sz="1800" dirty="0" err="1">
                <a:latin typeface="Times New Roman" charset="0"/>
                <a:cs typeface="Times New Roman" charset="0"/>
              </a:rPr>
              <a:t>khỏi</a:t>
            </a:r>
            <a:r>
              <a:rPr lang="en-US" altLang="en-US" sz="1800" dirty="0">
                <a:latin typeface="Times New Roman" charset="0"/>
                <a:cs typeface="Times New Roman" charset="0"/>
              </a:rPr>
              <a:t> </a:t>
            </a:r>
            <a:r>
              <a:rPr lang="en-US" altLang="en-US" sz="1800" dirty="0" err="1">
                <a:latin typeface="Times New Roman" charset="0"/>
                <a:cs typeface="Times New Roman" charset="0"/>
              </a:rPr>
              <a:t>trạng</a:t>
            </a:r>
            <a:r>
              <a:rPr lang="en-US" altLang="en-US" sz="1800" dirty="0">
                <a:latin typeface="Times New Roman" charset="0"/>
                <a:cs typeface="Times New Roman" charset="0"/>
              </a:rPr>
              <a:t> </a:t>
            </a:r>
            <a:r>
              <a:rPr lang="en-US" altLang="en-US" sz="1800" dirty="0" err="1">
                <a:latin typeface="Times New Roman" charset="0"/>
                <a:cs typeface="Times New Roman" charset="0"/>
              </a:rPr>
              <a:t>thái</a:t>
            </a:r>
            <a:r>
              <a:rPr lang="en-US" altLang="en-US" sz="1800" dirty="0">
                <a:latin typeface="Times New Roman" charset="0"/>
                <a:cs typeface="Times New Roman" charset="0"/>
              </a:rPr>
              <a:t> </a:t>
            </a:r>
            <a:r>
              <a:rPr lang="en-US" altLang="en-US" sz="1800" dirty="0" err="1">
                <a:latin typeface="Times New Roman" charset="0"/>
                <a:cs typeface="Times New Roman" charset="0"/>
              </a:rPr>
              <a:t>này</a:t>
            </a:r>
            <a:r>
              <a:rPr lang="en-US" altLang="en-US" sz="1800" dirty="0">
                <a:latin typeface="Times New Roman" charset="0"/>
                <a:cs typeface="Times New Roman" charset="0"/>
              </a:rPr>
              <a:t> </a:t>
            </a:r>
            <a:r>
              <a:rPr lang="en-US" altLang="en-US" sz="1800" dirty="0" err="1">
                <a:latin typeface="Times New Roman" charset="0"/>
                <a:cs typeface="Times New Roman" charset="0"/>
              </a:rPr>
              <a:t>nếu</a:t>
            </a:r>
            <a:r>
              <a:rPr lang="en-US" altLang="en-US" sz="1800" dirty="0">
                <a:latin typeface="Times New Roman" charset="0"/>
                <a:cs typeface="Times New Roman" charset="0"/>
              </a:rPr>
              <a:t> </a:t>
            </a:r>
            <a:r>
              <a:rPr lang="en-US" altLang="en-US" sz="1800" dirty="0" err="1">
                <a:latin typeface="Times New Roman" charset="0"/>
                <a:cs typeface="Times New Roman" charset="0"/>
              </a:rPr>
              <a:t>phương</a:t>
            </a:r>
            <a:r>
              <a:rPr lang="en-US" altLang="en-US" sz="1800" dirty="0">
                <a:latin typeface="Times New Roman" charset="0"/>
                <a:cs typeface="Times New Roman" charset="0"/>
              </a:rPr>
              <a:t> </a:t>
            </a:r>
            <a:r>
              <a:rPr lang="en-US" altLang="en-US" sz="1800" dirty="0" err="1">
                <a:latin typeface="Times New Roman" charset="0"/>
                <a:cs typeface="Times New Roman" charset="0"/>
              </a:rPr>
              <a:t>thức</a:t>
            </a:r>
            <a:r>
              <a:rPr lang="en-US" altLang="en-US" sz="1800" dirty="0">
                <a:latin typeface="Times New Roman" charset="0"/>
                <a:cs typeface="Times New Roman" charset="0"/>
              </a:rPr>
              <a:t> Interrupt </a:t>
            </a:r>
            <a:r>
              <a:rPr lang="en-US" altLang="en-US" sz="1800" dirty="0" err="1">
                <a:latin typeface="Times New Roman" charset="0"/>
                <a:cs typeface="Times New Roman" charset="0"/>
              </a:rPr>
              <a:t>của</a:t>
            </a:r>
            <a:r>
              <a:rPr lang="en-US" altLang="en-US" sz="1800" dirty="0">
                <a:latin typeface="Times New Roman" charset="0"/>
                <a:cs typeface="Times New Roman" charset="0"/>
              </a:rPr>
              <a:t> </a:t>
            </a:r>
            <a:r>
              <a:rPr lang="en-US" altLang="en-US" sz="1800" dirty="0" err="1">
                <a:latin typeface="Times New Roman" charset="0"/>
                <a:cs typeface="Times New Roman" charset="0"/>
              </a:rPr>
              <a:t>tiến</a:t>
            </a:r>
            <a:r>
              <a:rPr lang="en-US" altLang="en-US" sz="1800" dirty="0">
                <a:latin typeface="Times New Roman" charset="0"/>
                <a:cs typeface="Times New Roman" charset="0"/>
              </a:rPr>
              <a:t> </a:t>
            </a:r>
            <a:r>
              <a:rPr lang="en-US" altLang="en-US" sz="1800" dirty="0" err="1">
                <a:latin typeface="Times New Roman" charset="0"/>
                <a:cs typeface="Times New Roman" charset="0"/>
              </a:rPr>
              <a:t>trình</a:t>
            </a:r>
            <a:r>
              <a:rPr lang="en-US" altLang="en-US" sz="1800" dirty="0">
                <a:latin typeface="Times New Roman" charset="0"/>
                <a:cs typeface="Times New Roman" charset="0"/>
              </a:rPr>
              <a:t> </a:t>
            </a:r>
            <a:r>
              <a:rPr lang="en-US" altLang="en-US" sz="1800" dirty="0" err="1">
                <a:latin typeface="Times New Roman" charset="0"/>
                <a:cs typeface="Times New Roman" charset="0"/>
              </a:rPr>
              <a:t>được</a:t>
            </a:r>
            <a:r>
              <a:rPr lang="en-US" altLang="en-US" sz="1800" dirty="0">
                <a:latin typeface="Times New Roman" charset="0"/>
                <a:cs typeface="Times New Roman" charset="0"/>
              </a:rPr>
              <a:t> </a:t>
            </a:r>
            <a:r>
              <a:rPr lang="en-US" altLang="en-US" sz="1800" dirty="0" err="1">
                <a:latin typeface="Times New Roman" charset="0"/>
                <a:cs typeface="Times New Roman" charset="0"/>
              </a:rPr>
              <a:t>gọi</a:t>
            </a:r>
            <a:endParaRPr lang="en-US" altLang="en-US" sz="1800" dirty="0">
              <a:latin typeface="Times New Roman" charset="0"/>
              <a:cs typeface="Times New Roman" charset="0"/>
            </a:endParaRPr>
          </a:p>
        </p:txBody>
      </p:sp>
      <p:sp>
        <p:nvSpPr>
          <p:cNvPr id="1536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1C9E2387-DD04-CA4A-A897-E567BFDFEF59}" type="slidenum">
              <a:rPr lang="en-US" altLang="en-US" sz="1200">
                <a:solidFill>
                  <a:srgbClr val="898989"/>
                </a:solidFill>
              </a:rPr>
              <a:pPr>
                <a:spcBef>
                  <a:spcPct val="0"/>
                </a:spcBef>
                <a:buFontTx/>
                <a:buNone/>
              </a:pPr>
              <a:t>9</a:t>
            </a:fld>
            <a:endParaRPr lang="en-US" altLang="en-US" sz="1200">
              <a:solidFill>
                <a:srgbClr val="898989"/>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pPr eaLnBrk="1" hangingPunct="1"/>
            <a:endParaRPr lang="vi-VN" altLang="en-US">
              <a:latin typeface="Times New Roman" charset="0"/>
              <a:cs typeface="Times New Roman" charset="0"/>
            </a:endParaRPr>
          </a:p>
        </p:txBody>
      </p:sp>
      <p:sp>
        <p:nvSpPr>
          <p:cNvPr id="10035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imes New Roman" charset="0"/>
                <a:ea typeface="Times New Roman" charset="0"/>
                <a:cs typeface="Times New Roman" charset="0"/>
              </a:defRPr>
            </a:lvl1pPr>
            <a:lvl2pPr marL="742950" indent="-285750">
              <a:spcBef>
                <a:spcPct val="20000"/>
              </a:spcBef>
              <a:buFont typeface="Arial" charset="0"/>
              <a:buChar char="–"/>
              <a:defRPr sz="2800">
                <a:solidFill>
                  <a:schemeClr val="tx1"/>
                </a:solidFill>
                <a:latin typeface="Times New Roman" charset="0"/>
                <a:ea typeface="Times New Roman" charset="0"/>
                <a:cs typeface="Times New Roman" charset="0"/>
              </a:defRPr>
            </a:lvl2pPr>
            <a:lvl3pPr marL="1143000" indent="-228600">
              <a:spcBef>
                <a:spcPct val="20000"/>
              </a:spcBef>
              <a:buFont typeface="Arial" charset="0"/>
              <a:buChar char="•"/>
              <a:defRPr sz="2400">
                <a:solidFill>
                  <a:schemeClr val="tx1"/>
                </a:solidFill>
                <a:latin typeface="Times New Roman" charset="0"/>
                <a:ea typeface="Times New Roman" charset="0"/>
                <a:cs typeface="Times New Roman" charset="0"/>
              </a:defRPr>
            </a:lvl3pPr>
            <a:lvl4pPr marL="1600200" indent="-228600">
              <a:spcBef>
                <a:spcPct val="20000"/>
              </a:spcBef>
              <a:buFont typeface="Arial" charset="0"/>
              <a:buChar char="–"/>
              <a:defRPr sz="2000">
                <a:solidFill>
                  <a:schemeClr val="tx1"/>
                </a:solidFill>
                <a:latin typeface="Times New Roman" charset="0"/>
                <a:ea typeface="Times New Roman" charset="0"/>
                <a:cs typeface="Times New Roman" charset="0"/>
              </a:defRPr>
            </a:lvl4pPr>
            <a:lvl5pPr marL="2057400" indent="-228600">
              <a:spcBef>
                <a:spcPct val="20000"/>
              </a:spcBef>
              <a:buFont typeface="Arial" charset="0"/>
              <a:buChar char="»"/>
              <a:defRPr sz="2000">
                <a:solidFill>
                  <a:schemeClr val="tx1"/>
                </a:solidFill>
                <a:latin typeface="Times New Roman" charset="0"/>
                <a:ea typeface="Times New Roman" charset="0"/>
                <a:cs typeface="Times New Roman" charset="0"/>
              </a:defRPr>
            </a:lvl5pPr>
            <a:lvl6pPr marL="25146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6pPr>
            <a:lvl7pPr marL="29718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7pPr>
            <a:lvl8pPr marL="34290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8pPr>
            <a:lvl9pPr marL="3886200" indent="-228600" eaLnBrk="0" fontAlgn="base" hangingPunct="0">
              <a:spcBef>
                <a:spcPct val="20000"/>
              </a:spcBef>
              <a:spcAft>
                <a:spcPct val="0"/>
              </a:spcAft>
              <a:buFont typeface="Arial" charset="0"/>
              <a:buChar char="»"/>
              <a:defRPr sz="2000">
                <a:solidFill>
                  <a:schemeClr val="tx1"/>
                </a:solidFill>
                <a:latin typeface="Times New Roman" charset="0"/>
                <a:ea typeface="Times New Roman" charset="0"/>
                <a:cs typeface="Times New Roman" charset="0"/>
              </a:defRPr>
            </a:lvl9pPr>
          </a:lstStyle>
          <a:p>
            <a:pPr>
              <a:spcBef>
                <a:spcPct val="0"/>
              </a:spcBef>
              <a:buFontTx/>
              <a:buNone/>
            </a:pPr>
            <a:fld id="{04AF5592-9C04-FB43-8C2B-ED29ADC72921}" type="slidenum">
              <a:rPr lang="en-US" altLang="en-US" sz="1200">
                <a:solidFill>
                  <a:srgbClr val="898989"/>
                </a:solidFill>
              </a:rPr>
              <a:pPr>
                <a:spcBef>
                  <a:spcPct val="0"/>
                </a:spcBef>
                <a:buFontTx/>
                <a:buNone/>
              </a:pPr>
              <a:t>90</a:t>
            </a:fld>
            <a:endParaRPr lang="en-US" altLang="en-US" sz="1200">
              <a:solidFill>
                <a:srgbClr val="898989"/>
              </a:solidFill>
            </a:endParaRPr>
          </a:p>
        </p:txBody>
      </p:sp>
      <p:sp>
        <p:nvSpPr>
          <p:cNvPr id="100356" name="Content Placeholder 7"/>
          <p:cNvSpPr>
            <a:spLocks noGrp="1"/>
          </p:cNvSpPr>
          <p:nvPr>
            <p:ph idx="1"/>
          </p:nvPr>
        </p:nvSpPr>
        <p:spPr/>
        <p:txBody>
          <a:bodyPr/>
          <a:lstStyle/>
          <a:p>
            <a:endParaRPr lang="en-US" altLang="en-US">
              <a:latin typeface="Times New Roman" charset="0"/>
              <a:cs typeface="Times New Roman" charset="0"/>
            </a:endParaRPr>
          </a:p>
        </p:txBody>
      </p:sp>
    </p:spTree>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2 - Ngon ngu C#</Template>
  <TotalTime>3122</TotalTime>
  <Words>8468</Words>
  <Application>Microsoft Office PowerPoint</Application>
  <PresentationFormat>On-screen Show (4:3)</PresentationFormat>
  <Paragraphs>1784</Paragraphs>
  <Slides>90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Courier</vt:lpstr>
      <vt:lpstr>Arial</vt:lpstr>
      <vt:lpstr>Calibri</vt:lpstr>
      <vt:lpstr>Courier New</vt:lpstr>
      <vt:lpstr>Times New Roman</vt:lpstr>
      <vt:lpstr>Template</vt:lpstr>
      <vt:lpstr>Chương 8</vt:lpstr>
      <vt:lpstr>NỘI DUNG CHÍNH</vt:lpstr>
      <vt:lpstr>NỘI DUNG CHÍNH</vt:lpstr>
      <vt:lpstr>Tiến trình</vt:lpstr>
      <vt:lpstr>Giới thiệu đa tiến trình</vt:lpstr>
      <vt:lpstr>Giới thiệu đa tiến trình</vt:lpstr>
      <vt:lpstr>Ứng dụng trên Windows</vt:lpstr>
      <vt:lpstr>Các trạng thái tiến trình: Chu trình của một tiến trình</vt:lpstr>
      <vt:lpstr>Các trạng thái tiến trình: Chu trình của một tiến trình</vt:lpstr>
      <vt:lpstr>Các trạng thái tiến trình: Chu trình của một tiến trình</vt:lpstr>
      <vt:lpstr>Các trạng thái tiến trình: Chu trình của một tiến trình</vt:lpstr>
      <vt:lpstr>NỘI DUNG CHÍNH</vt:lpstr>
      <vt:lpstr>Đa tiến trình trong .NET</vt:lpstr>
      <vt:lpstr>Tạo tiến trình</vt:lpstr>
      <vt:lpstr>PowerPoint Presentation</vt:lpstr>
      <vt:lpstr>Join tiến trình</vt:lpstr>
      <vt:lpstr>Tạm dừng tiến trình</vt:lpstr>
      <vt:lpstr>Hủy tiến trình</vt:lpstr>
      <vt:lpstr>NỘI DUNG CHÍNH</vt:lpstr>
      <vt:lpstr>Background và Foreground</vt:lpstr>
      <vt:lpstr>Độ ưu tiên tiến trình  và lập lịch cho tiến trình</vt:lpstr>
      <vt:lpstr>Độ ưu tiên tiến trình  và lập lịch cho tiến trình</vt:lpstr>
      <vt:lpstr>Độ ưu tiên tiến trình  và lập lịch cho tiến trình</vt:lpstr>
      <vt:lpstr>Độ ưu tiên tiến trình  và lập lịch cho tiến trình</vt:lpstr>
      <vt:lpstr>ThreadTester.cs</vt:lpstr>
      <vt:lpstr>ThreadTester.cs</vt:lpstr>
      <vt:lpstr>PowerPoint Presentation</vt:lpstr>
      <vt:lpstr>ThreadPool</vt:lpstr>
      <vt:lpstr>ThreadPool</vt:lpstr>
      <vt:lpstr>ThreadPool</vt:lpstr>
      <vt:lpstr>ThreadPool</vt:lpstr>
      <vt:lpstr>ThreadPool</vt:lpstr>
      <vt:lpstr>PowerPoint Presentation</vt:lpstr>
      <vt:lpstr>NỘI DUNG CHÍNH</vt:lpstr>
      <vt:lpstr>Đồng bộ hóa (Synchronization)</vt:lpstr>
      <vt:lpstr>Blocking</vt:lpstr>
      <vt:lpstr>Locking</vt:lpstr>
      <vt:lpstr>Signaling</vt:lpstr>
      <vt:lpstr>Nonblocking</vt:lpstr>
      <vt:lpstr>Đồng bộ hóa (Synchronization)</vt:lpstr>
      <vt:lpstr>Interlocked</vt:lpstr>
      <vt:lpstr>Interlocked</vt:lpstr>
      <vt:lpstr>Locks</vt:lpstr>
      <vt:lpstr>Locks</vt:lpstr>
      <vt:lpstr>Monitor</vt:lpstr>
      <vt:lpstr>Monitor</vt:lpstr>
      <vt:lpstr>Monitor</vt:lpstr>
      <vt:lpstr>Monitor</vt:lpstr>
      <vt:lpstr>Monitor</vt:lpstr>
      <vt:lpstr>Monitor</vt:lpstr>
      <vt:lpstr>Monitor</vt:lpstr>
      <vt:lpstr>Monitor</vt:lpstr>
      <vt:lpstr>Monitor</vt:lpstr>
      <vt:lpstr>Monitor</vt:lpstr>
      <vt:lpstr>Race condition và DeadLock</vt:lpstr>
      <vt:lpstr>Race condition</vt:lpstr>
      <vt:lpstr>Deadlock</vt:lpstr>
      <vt:lpstr>Quan hệ sản xuất/ tiêu thụ không dùng đồng bộ hóa tiến trình</vt:lpstr>
      <vt:lpstr>Unsynchronized.cs</vt:lpstr>
      <vt:lpstr>Unsynchronized.cs</vt:lpstr>
      <vt:lpstr>Unsynchronized.cs</vt:lpstr>
      <vt:lpstr>Unsynchronized.cs</vt:lpstr>
      <vt:lpstr>PowerPoint Presentation</vt:lpstr>
      <vt:lpstr>PowerPoint Presentation</vt:lpstr>
      <vt:lpstr>Quan hệ sản xuất/ tiêu thụ sử dụng đồng bộ hóa tiến trình</vt:lpstr>
      <vt:lpstr>Synchronized.cs</vt:lpstr>
      <vt:lpstr>PowerPoint Presentation</vt:lpstr>
      <vt:lpstr>PowerPoint Presentation</vt:lpstr>
      <vt:lpstr>PowerPoint Presentation</vt:lpstr>
      <vt:lpstr>PowerPoint Presentation</vt:lpstr>
      <vt:lpstr>PowerPoint Presentation</vt:lpstr>
      <vt:lpstr>PowerPoint Presentation</vt:lpstr>
      <vt:lpstr>Program Output</vt:lpstr>
      <vt:lpstr>PowerPoint Presentation</vt:lpstr>
      <vt:lpstr>PowerPoint Presentation</vt:lpstr>
      <vt:lpstr>Quan hệ sản xuất/ tiêu thụ: bộ đệm vòng</vt:lpstr>
      <vt:lpstr>CircularBuffer.cs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Deitel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 Control Structures Part 1</dc:title>
  <dc:creator>Matt Rubino</dc:creator>
  <cp:lastModifiedBy>ADMIN</cp:lastModifiedBy>
  <cp:revision>527</cp:revision>
  <dcterms:created xsi:type="dcterms:W3CDTF">2001-11-06T19:59:40Z</dcterms:created>
  <dcterms:modified xsi:type="dcterms:W3CDTF">2019-12-11T13:37:18Z</dcterms:modified>
</cp:coreProperties>
</file>