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73" r:id="rId2"/>
    <p:sldId id="257" r:id="rId3"/>
    <p:sldId id="271" r:id="rId4"/>
    <p:sldId id="268" r:id="rId5"/>
    <p:sldId id="269" r:id="rId6"/>
    <p:sldId id="270" r:id="rId7"/>
    <p:sldId id="272" r:id="rId8"/>
    <p:sldId id="258" r:id="rId9"/>
    <p:sldId id="259" r:id="rId10"/>
    <p:sldId id="260" r:id="rId11"/>
    <p:sldId id="261" r:id="rId12"/>
    <p:sldId id="262" r:id="rId13"/>
    <p:sldId id="263" r:id="rId14"/>
    <p:sldId id="264" r:id="rId15"/>
    <p:sldId id="265" r:id="rId16"/>
    <p:sldId id="266" r:id="rId17"/>
    <p:sldId id="267" r:id="rId18"/>
  </p:sldIdLst>
  <p:sldSz cx="1343977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42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15" autoAdjust="0"/>
  </p:normalViewPr>
  <p:slideViewPr>
    <p:cSldViewPr snapToGrid="0">
      <p:cViewPr varScale="1">
        <p:scale>
          <a:sx n="76" d="100"/>
          <a:sy n="76" d="100"/>
        </p:scale>
        <p:origin x="614" y="58"/>
      </p:cViewPr>
      <p:guideLst>
        <p:guide orient="horz" pos="2381"/>
        <p:guide pos="42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compatLnSpc="0">
            <a:noAutofit/>
          </a:body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6E44A3AC-6AD8-4C1A-B9BB-D40EEE69D6D6}" type="slidenum">
              <a:t>‹#›</a:t>
            </a:fld>
            <a:endParaRPr lang="de-DE" sz="1400" b="0" i="0" u="none" strike="noStrike" kern="1200">
              <a:ln>
                <a:noFill/>
              </a:ln>
              <a:latin typeface="Arial" pitchFamily="18"/>
              <a:ea typeface="Andale Sans UI" pitchFamily="2"/>
              <a:cs typeface="Tahoma" pitchFamily="2"/>
            </a:endParaRPr>
          </a:p>
        </p:txBody>
      </p:sp>
    </p:spTree>
    <p:extLst>
      <p:ext uri="{BB962C8B-B14F-4D97-AF65-F5344CB8AC3E}">
        <p14:creationId xmlns:p14="http://schemas.microsoft.com/office/powerpoint/2010/main" val="4189596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5900" y="812800"/>
            <a:ext cx="7126288"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x-none"/>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lvl="0" algn="r"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lvl="0" algn="r" rtl="0" hangingPunct="0">
              <a:buNone/>
              <a:tabLst/>
              <a:defRPr lang="x-none" sz="1400" kern="1200">
                <a:latin typeface="Times New Roman" pitchFamily="18"/>
                <a:ea typeface="Andale Sans UI" pitchFamily="2"/>
                <a:cs typeface="Tahoma" pitchFamily="2"/>
              </a:defRPr>
            </a:lvl1pPr>
          </a:lstStyle>
          <a:p>
            <a:pPr lvl="0"/>
            <a:fld id="{5587DF0C-9206-4749-B612-8F309BDB346C}" type="slidenum">
              <a:t>‹#›</a:t>
            </a:fld>
            <a:endParaRPr lang="x-none"/>
          </a:p>
        </p:txBody>
      </p:sp>
    </p:spTree>
    <p:extLst>
      <p:ext uri="{BB962C8B-B14F-4D97-AF65-F5344CB8AC3E}">
        <p14:creationId xmlns:p14="http://schemas.microsoft.com/office/powerpoint/2010/main" val="1650790629"/>
      </p:ext>
    </p:extLst>
  </p:cSld>
  <p:clrMap bg1="lt1" tx1="dk1" bg2="lt2" tx2="dk2" accent1="accent1" accent2="accent2" accent3="accent3" accent4="accent4" accent5="accent5" accent6="accent6" hlink="hlink" folHlink="folHlink"/>
  <p:notesStyle>
    <a:lvl1pPr marL="216000" marR="0" indent="-216000" rtl="0" hangingPunct="0">
      <a:tabLst/>
      <a:defRPr lang="x-none" sz="2000" b="0" i="0" u="none" strike="noStrike" kern="1200">
        <a:ln>
          <a:noFill/>
        </a:ln>
        <a:latin typeface="Arial"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D23A0F6-E4D4-42BB-81EC-90867E9D9CCB}" type="slidenum">
              <a:t>2</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1106899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9A3451C-9349-4AC9-8AD4-B45FE90935DD}" type="slidenum">
              <a:t>16</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44706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9862B86E-30CC-40D5-9D1A-0C93DF6A3ED2}" type="slidenum">
              <a:t>17</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127192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0EE1DF1E-38E7-49BA-B6DC-F7B39D642285}" type="slidenum">
              <a:t>8</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3566477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BD2FF2B-E602-4DB2-A3B4-02E22633B224}" type="slidenum">
              <a:t>9</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2769989"/>
          </a:xfrm>
        </p:spPr>
        <p:txBody>
          <a:bodyPr>
            <a:spAutoFit/>
          </a:bodyPr>
          <a:lstStyle/>
          <a:p>
            <a:r>
              <a:rPr lang="vi-VN" dirty="0" err="1"/>
              <a:t>Đó</a:t>
            </a:r>
            <a:r>
              <a:rPr lang="vi-VN" dirty="0"/>
              <a:t> là chủ đề nóng nhất trong nó proffesionals của ngày hôm nay</a:t>
            </a:r>
            <a:br>
              <a:rPr lang="vi-VN" dirty="0"/>
            </a:br>
            <a:r>
              <a:rPr lang="vi-VN" dirty="0"/>
              <a:t>nghiên cứu nghiêm trọng trong lĩnh vực này vừa mới bắt đầu hứa hẹn thay đổi về cơ bản máy tính</a:t>
            </a:r>
            <a:br>
              <a:rPr lang="vi-VN" dirty="0"/>
            </a:br>
            <a:r>
              <a:rPr lang="vi-VN" dirty="0"/>
              <a:t>Tăng trưởng ngoạn mục của trang web trên toàn thế giới là kết quả trực tiếp nghiên cứu HCI</a:t>
            </a:r>
            <a:br>
              <a:rPr lang="vi-VN" dirty="0"/>
            </a:br>
            <a:r>
              <a:rPr lang="vi-VN" dirty="0" err="1"/>
              <a:t>HCI</a:t>
            </a:r>
            <a:r>
              <a:rPr lang="vi-VN" dirty="0"/>
              <a:t> sẽ đóng một vai trò hàng đầu trong việc tạo ra thú vị phần mềm giao diện người dùng mới của ngày mai</a:t>
            </a:r>
            <a:endParaRPr lang="x-none" dirty="0"/>
          </a:p>
        </p:txBody>
      </p:sp>
    </p:spTree>
    <p:extLst>
      <p:ext uri="{BB962C8B-B14F-4D97-AF65-F5344CB8AC3E}">
        <p14:creationId xmlns:p14="http://schemas.microsoft.com/office/powerpoint/2010/main" val="2647096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6029A59E-EEE2-430F-8E1A-59ACFEF64ED4}" type="slidenum">
              <a:t>10</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87776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8CF25A8-2E4F-46A0-9F2D-1F16ECE57894}" type="slidenum">
              <a:t>11</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262667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A96D5635-C733-40E0-90E1-CB77678AC0FD}" type="slidenum">
              <a:t>12</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r>
              <a:rPr lang="vi-VN" dirty="0"/>
              <a:t>tương tác máy tính của con người (HCI) được mô tả như là một cuộc đối thoại hoặc trao đổi giữa con người và máy tính bởi vì đầu ra của một phục vụ như là đầu vào cho các hộ khác trong một cuộc trao đổi của các hành động và ý định.</a:t>
            </a:r>
            <a:br>
              <a:rPr lang="vi-VN" dirty="0"/>
            </a:br>
            <a:r>
              <a:rPr lang="vi-VN" dirty="0"/>
              <a:t/>
            </a:r>
            <a:br>
              <a:rPr lang="vi-VN" dirty="0"/>
            </a:br>
            <a:r>
              <a:rPr lang="vi-VN" dirty="0"/>
              <a:t>HCI là nghiên cứu về sự tương tác giữa con người (người sử dụng) và máy tính.</a:t>
            </a:r>
            <a:br>
              <a:rPr lang="vi-VN" dirty="0"/>
            </a:br>
            <a:r>
              <a:rPr lang="vi-VN" dirty="0"/>
              <a:t/>
            </a:r>
            <a:br>
              <a:rPr lang="vi-VN" dirty="0"/>
            </a:br>
            <a:r>
              <a:rPr lang="vi-VN" dirty="0"/>
              <a:t>Tương tác máy tính của con người là có liên quan với thiết kế, đánh giá và thực hiện các hệ thống máy tính tương tác cho người và với việc nghiên cứu các hiện tượng lớn xung quanh chúng.</a:t>
            </a:r>
            <a:br>
              <a:rPr lang="vi-VN" dirty="0"/>
            </a:br>
            <a:r>
              <a:rPr lang="vi-VN" dirty="0"/>
              <a:t/>
            </a:r>
            <a:br>
              <a:rPr lang="vi-VN" dirty="0"/>
            </a:br>
            <a:r>
              <a:rPr lang="vi-VN" dirty="0"/>
              <a:t>Tương tác máy tính của con người (HCI) là một lĩnh vực liên ngành, trong đó các nhà khoa học máy tính, kỹ sư, nhà tâm lý học, các nhà khoa học xã hội và thiết kế chuyên nghiệp chơi vai trò quan trọng.</a:t>
            </a:r>
            <a:endParaRPr lang="x-none" dirty="0"/>
          </a:p>
        </p:txBody>
      </p:sp>
    </p:spTree>
    <p:extLst>
      <p:ext uri="{BB962C8B-B14F-4D97-AF65-F5344CB8AC3E}">
        <p14:creationId xmlns:p14="http://schemas.microsoft.com/office/powerpoint/2010/main" val="225980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37C341E9-91FF-49DA-8A47-B3E0E081FFB7}" type="slidenum">
              <a:t>13</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r>
              <a:rPr lang="vi-VN" sz="2000" b="0" i="0" u="none" strike="noStrike" kern="1200" dirty="0">
                <a:ln>
                  <a:noFill/>
                </a:ln>
                <a:effectLst/>
                <a:latin typeface="Arial" pitchFamily="18"/>
                <a:cs typeface="Tahoma" pitchFamily="2"/>
              </a:rPr>
              <a:t>Cognitive psychology:</a:t>
            </a:r>
            <a:r>
              <a:rPr lang="vi-VN" dirty="0"/>
              <a:t> </a:t>
            </a:r>
            <a:r>
              <a:rPr lang="vi-VN" sz="2000" b="0" i="0" u="none" strike="noStrike" kern="1200" dirty="0">
                <a:ln>
                  <a:noFill/>
                </a:ln>
                <a:effectLst/>
                <a:latin typeface="Arial" pitchFamily="18"/>
                <a:cs typeface="Tahoma" pitchFamily="2"/>
              </a:rPr>
              <a:t>Tâm lý học nhận thức:</a:t>
            </a:r>
            <a:r>
              <a:rPr lang="vi-VN" dirty="0"/>
              <a:t> </a:t>
            </a:r>
            <a:endParaRPr lang="en-US" dirty="0"/>
          </a:p>
          <a:p>
            <a:r>
              <a:rPr lang="vi-VN" sz="2000" b="0" i="0" u="none" strike="noStrike" kern="1200" dirty="0">
                <a:ln>
                  <a:noFill/>
                </a:ln>
                <a:effectLst/>
                <a:latin typeface="Arial" pitchFamily="18"/>
                <a:cs typeface="Tahoma" pitchFamily="2"/>
              </a:rPr>
              <a:t>Computer science: </a:t>
            </a:r>
            <a:r>
              <a:rPr lang="vi-VN" dirty="0"/>
              <a:t> </a:t>
            </a:r>
            <a:r>
              <a:rPr lang="vi-VN" sz="2000" b="0" i="0" u="none" strike="noStrike" kern="1200" dirty="0">
                <a:ln>
                  <a:noFill/>
                </a:ln>
                <a:effectLst/>
                <a:latin typeface="Arial" pitchFamily="18"/>
                <a:cs typeface="Tahoma" pitchFamily="2"/>
              </a:rPr>
              <a:t>Khoa học máy tính:</a:t>
            </a:r>
            <a:r>
              <a:rPr lang="vi-VN" dirty="0"/>
              <a:t> </a:t>
            </a:r>
            <a:endParaRPr lang="en-US" dirty="0"/>
          </a:p>
          <a:p>
            <a:r>
              <a:rPr lang="vi-VN" sz="2000" b="0" i="0" u="none" strike="noStrike" kern="1200" dirty="0">
                <a:ln>
                  <a:noFill/>
                </a:ln>
                <a:effectLst/>
                <a:latin typeface="Arial" pitchFamily="18"/>
                <a:cs typeface="Tahoma" pitchFamily="2"/>
              </a:rPr>
              <a:t>Artificial Intelligence:</a:t>
            </a:r>
            <a:r>
              <a:rPr lang="vi-VN" dirty="0"/>
              <a:t> </a:t>
            </a:r>
            <a:r>
              <a:rPr lang="vi-VN" sz="2000" b="0" i="0" u="none" strike="noStrike" kern="1200" dirty="0">
                <a:ln>
                  <a:noFill/>
                </a:ln>
                <a:effectLst/>
                <a:latin typeface="Arial" pitchFamily="18"/>
                <a:cs typeface="Tahoma" pitchFamily="2"/>
              </a:rPr>
              <a:t>Trí tuệ nhân tạo:</a:t>
            </a:r>
            <a:r>
              <a:rPr lang="vi-VN" dirty="0"/>
              <a:t> </a:t>
            </a:r>
            <a:endParaRPr lang="en-US" dirty="0"/>
          </a:p>
          <a:p>
            <a:r>
              <a:rPr lang="vi-VN" sz="2000" b="0" i="0" u="none" strike="noStrike" kern="1200" dirty="0">
                <a:ln>
                  <a:noFill/>
                </a:ln>
                <a:effectLst/>
                <a:latin typeface="Arial" pitchFamily="18"/>
                <a:cs typeface="Tahoma" pitchFamily="2"/>
              </a:rPr>
              <a:t>Linguistics:</a:t>
            </a:r>
            <a:r>
              <a:rPr lang="vi-VN" dirty="0"/>
              <a:t> </a:t>
            </a:r>
            <a:r>
              <a:rPr lang="vi-VN" sz="2000" b="0" i="0" u="none" strike="noStrike" kern="1200" dirty="0">
                <a:ln>
                  <a:noFill/>
                </a:ln>
                <a:effectLst/>
                <a:latin typeface="Arial" pitchFamily="18"/>
                <a:cs typeface="Tahoma" pitchFamily="2"/>
              </a:rPr>
              <a:t>Ngôn ngữ học:</a:t>
            </a:r>
            <a:r>
              <a:rPr lang="vi-VN" dirty="0"/>
              <a:t> </a:t>
            </a:r>
            <a:endParaRPr lang="en-US" dirty="0"/>
          </a:p>
          <a:p>
            <a:r>
              <a:rPr lang="vi-VN" sz="2000" b="0" i="0" u="none" strike="noStrike" kern="1200" dirty="0">
                <a:ln>
                  <a:noFill/>
                </a:ln>
                <a:effectLst/>
                <a:latin typeface="Arial" pitchFamily="18"/>
                <a:cs typeface="Tahoma" pitchFamily="2"/>
              </a:rPr>
              <a:t>Philosophy:</a:t>
            </a:r>
            <a:r>
              <a:rPr lang="vi-VN" dirty="0"/>
              <a:t> </a:t>
            </a:r>
            <a:r>
              <a:rPr lang="vi-VN" sz="2000" b="0" i="0" u="none" strike="noStrike" kern="1200" dirty="0">
                <a:ln>
                  <a:noFill/>
                </a:ln>
                <a:effectLst/>
                <a:latin typeface="Arial" pitchFamily="18"/>
                <a:cs typeface="Tahoma" pitchFamily="2"/>
              </a:rPr>
              <a:t>Triết học:</a:t>
            </a:r>
            <a:r>
              <a:rPr lang="vi-VN" dirty="0"/>
              <a:t> </a:t>
            </a:r>
            <a:endParaRPr lang="en-US" dirty="0"/>
          </a:p>
          <a:p>
            <a:r>
              <a:rPr lang="vi-VN" sz="2000" b="0" i="0" u="none" strike="noStrike" kern="1200" dirty="0">
                <a:ln>
                  <a:noFill/>
                </a:ln>
                <a:effectLst/>
                <a:latin typeface="Arial" pitchFamily="18"/>
                <a:cs typeface="Tahoma" pitchFamily="2"/>
              </a:rPr>
              <a:t>Sociology:</a:t>
            </a:r>
            <a:r>
              <a:rPr lang="vi-VN" dirty="0"/>
              <a:t> </a:t>
            </a:r>
            <a:r>
              <a:rPr lang="vi-VN" sz="2000" b="0" i="0" u="none" strike="noStrike" kern="1200" dirty="0">
                <a:ln>
                  <a:noFill/>
                </a:ln>
                <a:effectLst/>
                <a:latin typeface="Arial" pitchFamily="18"/>
                <a:cs typeface="Tahoma" pitchFamily="2"/>
              </a:rPr>
              <a:t>Xã hội học:</a:t>
            </a:r>
            <a:r>
              <a:rPr lang="vi-VN" dirty="0"/>
              <a:t> </a:t>
            </a:r>
            <a:endParaRPr lang="en-US" dirty="0"/>
          </a:p>
          <a:p>
            <a:r>
              <a:rPr lang="vi-VN" sz="2000" b="0" i="0" u="none" strike="noStrike" kern="1200" dirty="0">
                <a:ln>
                  <a:noFill/>
                </a:ln>
                <a:effectLst/>
                <a:latin typeface="Arial" pitchFamily="18"/>
                <a:cs typeface="Tahoma" pitchFamily="2"/>
              </a:rPr>
              <a:t>Anthropology:</a:t>
            </a:r>
            <a:r>
              <a:rPr lang="vi-VN" dirty="0"/>
              <a:t> </a:t>
            </a:r>
            <a:r>
              <a:rPr lang="vi-VN" sz="2000" b="0" i="0" u="none" strike="noStrike" kern="1200" dirty="0">
                <a:ln>
                  <a:noFill/>
                </a:ln>
                <a:effectLst/>
                <a:latin typeface="Arial" pitchFamily="18"/>
                <a:cs typeface="Tahoma" pitchFamily="2"/>
              </a:rPr>
              <a:t>Nhân học:</a:t>
            </a:r>
            <a:r>
              <a:rPr lang="vi-VN" dirty="0"/>
              <a:t> </a:t>
            </a:r>
            <a:endParaRPr lang="en-US" dirty="0"/>
          </a:p>
          <a:p>
            <a:r>
              <a:rPr lang="vi-VN" sz="2000" b="0" i="0" u="none" strike="noStrike" kern="1200" dirty="0">
                <a:ln>
                  <a:noFill/>
                </a:ln>
                <a:effectLst/>
                <a:latin typeface="Arial" pitchFamily="18"/>
                <a:cs typeface="Tahoma" pitchFamily="2"/>
              </a:rPr>
              <a:t>Design:</a:t>
            </a:r>
            <a:r>
              <a:rPr lang="vi-VN" dirty="0"/>
              <a:t> </a:t>
            </a:r>
            <a:r>
              <a:rPr lang="vi-VN" sz="2000" b="0" i="0" u="none" strike="noStrike" kern="1200" dirty="0">
                <a:ln>
                  <a:noFill/>
                </a:ln>
                <a:effectLst/>
                <a:latin typeface="Arial" pitchFamily="18"/>
                <a:cs typeface="Tahoma" pitchFamily="2"/>
              </a:rPr>
              <a:t>thiết kế:</a:t>
            </a:r>
            <a:r>
              <a:rPr lang="vi-VN" dirty="0"/>
              <a:t> </a:t>
            </a:r>
            <a:endParaRPr lang="en-US" dirty="0"/>
          </a:p>
          <a:p>
            <a:r>
              <a:rPr lang="vi-VN" sz="2000" b="0" i="0" u="none" strike="noStrike" kern="1200" dirty="0">
                <a:ln>
                  <a:noFill/>
                </a:ln>
                <a:effectLst/>
                <a:latin typeface="Arial" pitchFamily="18"/>
                <a:cs typeface="Tahoma" pitchFamily="2"/>
              </a:rPr>
              <a:t>Engineering:</a:t>
            </a:r>
            <a:r>
              <a:rPr lang="vi-VN" dirty="0"/>
              <a:t> </a:t>
            </a:r>
            <a:r>
              <a:rPr lang="vi-VN" sz="2000" b="0" i="0" u="none" strike="noStrike" kern="1200" dirty="0">
                <a:ln>
                  <a:noFill/>
                </a:ln>
                <a:effectLst/>
                <a:latin typeface="Arial" pitchFamily="18"/>
                <a:cs typeface="Tahoma" pitchFamily="2"/>
              </a:rPr>
              <a:t>kỹ thuật:</a:t>
            </a:r>
            <a:r>
              <a:rPr lang="vi-VN" dirty="0"/>
              <a:t> </a:t>
            </a:r>
            <a:endParaRPr lang="en-US" dirty="0"/>
          </a:p>
          <a:p>
            <a:r>
              <a:rPr lang="vi-VN" sz="2000" b="0" i="0" u="none" strike="noStrike" kern="1200" dirty="0">
                <a:ln>
                  <a:noFill/>
                </a:ln>
                <a:effectLst/>
                <a:latin typeface="Arial" pitchFamily="18"/>
                <a:cs typeface="Tahoma" pitchFamily="2"/>
              </a:rPr>
              <a:t>Ergonomics:</a:t>
            </a:r>
            <a:r>
              <a:rPr lang="vi-VN" dirty="0"/>
              <a:t> </a:t>
            </a:r>
            <a:r>
              <a:rPr lang="vi-VN" sz="2000" b="0" i="0" u="none" strike="noStrike" kern="1200" dirty="0">
                <a:ln>
                  <a:noFill/>
                </a:ln>
                <a:effectLst/>
                <a:latin typeface="Arial" pitchFamily="18"/>
                <a:cs typeface="Tahoma" pitchFamily="2"/>
              </a:rPr>
              <a:t>công thái học ( Khoa học về việc thiết kế các máy móc, các công cụ, các máy tính và khu vực làm việc vật lý, sao cho mọi người dễ tìm thấy chúng và thoải mái trong sử dụng)</a:t>
            </a:r>
            <a:r>
              <a:rPr lang="vi-VN" dirty="0"/>
              <a:t> </a:t>
            </a:r>
            <a:endParaRPr lang="en-US" dirty="0"/>
          </a:p>
          <a:p>
            <a:r>
              <a:rPr lang="vi-VN" sz="2000" b="0" i="0" u="none" strike="noStrike" kern="1200" dirty="0">
                <a:ln>
                  <a:noFill/>
                </a:ln>
                <a:effectLst/>
                <a:latin typeface="Arial" pitchFamily="18"/>
                <a:cs typeface="Tahoma" pitchFamily="2"/>
              </a:rPr>
              <a:t>Neuroscience:</a:t>
            </a:r>
            <a:r>
              <a:rPr lang="vi-VN" dirty="0"/>
              <a:t> </a:t>
            </a:r>
            <a:r>
              <a:rPr lang="vi-VN" sz="2000" b="0" i="0" u="none" strike="noStrike" kern="1200" dirty="0">
                <a:ln>
                  <a:noFill/>
                </a:ln>
                <a:effectLst/>
                <a:latin typeface="Arial" pitchFamily="18"/>
                <a:cs typeface="Tahoma" pitchFamily="2"/>
              </a:rPr>
              <a:t>Khoa học thần kinh:</a:t>
            </a:r>
            <a:r>
              <a:rPr lang="vi-VN" dirty="0"/>
              <a:t> </a:t>
            </a:r>
            <a:endParaRPr lang="x-none" dirty="0"/>
          </a:p>
        </p:txBody>
      </p:sp>
    </p:spTree>
    <p:extLst>
      <p:ext uri="{BB962C8B-B14F-4D97-AF65-F5344CB8AC3E}">
        <p14:creationId xmlns:p14="http://schemas.microsoft.com/office/powerpoint/2010/main" val="26181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2078ED4A-CA59-4FCC-8E48-899153AF82FC}" type="slidenum">
              <a:t>14</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r>
              <a:rPr lang="vi-VN" dirty="0"/>
              <a:t>HCI đã khắc phục câu hỏi liên quan đến cách mọi người tương tác với máy tính</a:t>
            </a:r>
            <a:br>
              <a:rPr lang="vi-VN" dirty="0"/>
            </a:br>
            <a:r>
              <a:rPr lang="vi-VN" dirty="0"/>
              <a:t>Máy vi tính trực giác hay phức tạp?</a:t>
            </a:r>
            <a:br>
              <a:rPr lang="vi-VN" dirty="0"/>
            </a:br>
            <a:r>
              <a:rPr lang="vi-VN" dirty="0"/>
              <a:t>Máy vi tính đáng hay bực bội?</a:t>
            </a:r>
            <a:br>
              <a:rPr lang="vi-VN" dirty="0"/>
            </a:br>
            <a:r>
              <a:rPr lang="vi-VN" dirty="0"/>
              <a:t>Làm thế nào máy tính có thể truy cập được tất cả mọi người (ví dụ khả năng thể chất khác nhau, ngôn ngữ khác nhau, vv)?</a:t>
            </a:r>
            <a:br>
              <a:rPr lang="vi-VN" dirty="0"/>
            </a:br>
            <a:r>
              <a:rPr lang="vi-VN" dirty="0"/>
              <a:t>Để mức độ tương tác máy tính có thể được chuẩn?</a:t>
            </a:r>
            <a:br>
              <a:rPr lang="vi-VN" dirty="0"/>
            </a:br>
            <a:r>
              <a:rPr lang="vi-VN" dirty="0"/>
              <a:t>Máy vi tính "thân thiện"?</a:t>
            </a:r>
            <a:br>
              <a:rPr lang="vi-VN" dirty="0"/>
            </a:br>
            <a:r>
              <a:rPr lang="vi-VN" dirty="0"/>
              <a:t>Có nghĩa là gì để được "sử dụng"?</a:t>
            </a:r>
            <a:endParaRPr lang="x-none"/>
          </a:p>
        </p:txBody>
      </p:sp>
    </p:spTree>
    <p:extLst>
      <p:ext uri="{BB962C8B-B14F-4D97-AF65-F5344CB8AC3E}">
        <p14:creationId xmlns:p14="http://schemas.microsoft.com/office/powerpoint/2010/main" val="1365872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D745701-4FB9-45E3-9284-629962915B3E}" type="slidenum">
              <a:t>15</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362816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9972" y="1237197"/>
            <a:ext cx="10079831" cy="2631887"/>
          </a:xfrm>
        </p:spPr>
        <p:txBody>
          <a:bodyPr anchor="b"/>
          <a:lstStyle>
            <a:lvl1pPr algn="ctr">
              <a:defRPr sz="6614"/>
            </a:lvl1pPr>
          </a:lstStyle>
          <a:p>
            <a:r>
              <a:rPr lang="en-US"/>
              <a:t>Click to edit Master title style</a:t>
            </a:r>
            <a:endParaRPr lang="en-US" dirty="0"/>
          </a:p>
        </p:txBody>
      </p:sp>
      <p:sp>
        <p:nvSpPr>
          <p:cNvPr id="3" name="Subtitle 2"/>
          <p:cNvSpPr>
            <a:spLocks noGrp="1"/>
          </p:cNvSpPr>
          <p:nvPr>
            <p:ph type="subTitle" idx="1"/>
          </p:nvPr>
        </p:nvSpPr>
        <p:spPr>
          <a:xfrm>
            <a:off x="1679972" y="3970580"/>
            <a:ext cx="10079831"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BE3AF5A9-8F91-45D9-9E38-2C43C4433746}" type="slidenum">
              <a:rPr lang="en-US" smtClean="0"/>
              <a:t>‹#›</a:t>
            </a:fld>
            <a:endParaRPr lang="en-US"/>
          </a:p>
        </p:txBody>
      </p:sp>
    </p:spTree>
    <p:extLst>
      <p:ext uri="{BB962C8B-B14F-4D97-AF65-F5344CB8AC3E}">
        <p14:creationId xmlns:p14="http://schemas.microsoft.com/office/powerpoint/2010/main" val="151884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E4EBCB2F-B3DD-4BF9-8491-6DED834AE7A4}" type="slidenum">
              <a:rPr lang="en-US" smtClean="0"/>
              <a:t>‹#›</a:t>
            </a:fld>
            <a:endParaRPr lang="en-US"/>
          </a:p>
        </p:txBody>
      </p:sp>
    </p:spTree>
    <p:extLst>
      <p:ext uri="{BB962C8B-B14F-4D97-AF65-F5344CB8AC3E}">
        <p14:creationId xmlns:p14="http://schemas.microsoft.com/office/powerpoint/2010/main" val="296440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17839" y="402483"/>
            <a:ext cx="2897951"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3985" y="402483"/>
            <a:ext cx="8525857" cy="6406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87D9913C-E761-439E-8433-DBFD0AEEE26D}" type="slidenum">
              <a:rPr lang="en-US" smtClean="0"/>
              <a:t>‹#›</a:t>
            </a:fld>
            <a:endParaRPr lang="en-US"/>
          </a:p>
        </p:txBody>
      </p:sp>
    </p:spTree>
    <p:extLst>
      <p:ext uri="{BB962C8B-B14F-4D97-AF65-F5344CB8AC3E}">
        <p14:creationId xmlns:p14="http://schemas.microsoft.com/office/powerpoint/2010/main" val="126119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50332F52-EC7D-4CBC-9FE8-3636BF78C320}" type="slidenum">
              <a:rPr lang="en-US" smtClean="0"/>
              <a:t>‹#›</a:t>
            </a:fld>
            <a:endParaRPr lang="en-US"/>
          </a:p>
        </p:txBody>
      </p:sp>
    </p:spTree>
    <p:extLst>
      <p:ext uri="{BB962C8B-B14F-4D97-AF65-F5344CB8AC3E}">
        <p14:creationId xmlns:p14="http://schemas.microsoft.com/office/powerpoint/2010/main" val="265153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6985" y="1884670"/>
            <a:ext cx="11591806" cy="3144614"/>
          </a:xfrm>
        </p:spPr>
        <p:txBody>
          <a:bodyPr anchor="b"/>
          <a:lstStyle>
            <a:lvl1pPr>
              <a:defRPr sz="6614"/>
            </a:lvl1pPr>
          </a:lstStyle>
          <a:p>
            <a:r>
              <a:rPr lang="en-US"/>
              <a:t>Click to edit Master title style</a:t>
            </a:r>
            <a:endParaRPr lang="en-US" dirty="0"/>
          </a:p>
        </p:txBody>
      </p:sp>
      <p:sp>
        <p:nvSpPr>
          <p:cNvPr id="3" name="Text Placeholder 2"/>
          <p:cNvSpPr>
            <a:spLocks noGrp="1"/>
          </p:cNvSpPr>
          <p:nvPr>
            <p:ph type="body" idx="1"/>
          </p:nvPr>
        </p:nvSpPr>
        <p:spPr>
          <a:xfrm>
            <a:off x="916985" y="5059034"/>
            <a:ext cx="11591806" cy="1653678"/>
          </a:xfrm>
        </p:spPr>
        <p:txBody>
          <a:bodyPr/>
          <a:lstStyle>
            <a:lvl1pPr marL="0" indent="0">
              <a:buNone/>
              <a:defRPr sz="2646">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3884BC26-09A9-4654-85AF-2AF0FA9AB7C4}" type="slidenum">
              <a:rPr lang="en-US" smtClean="0"/>
              <a:t>‹#›</a:t>
            </a:fld>
            <a:endParaRPr lang="en-US"/>
          </a:p>
        </p:txBody>
      </p:sp>
    </p:spTree>
    <p:extLst>
      <p:ext uri="{BB962C8B-B14F-4D97-AF65-F5344CB8AC3E}">
        <p14:creationId xmlns:p14="http://schemas.microsoft.com/office/powerpoint/2010/main" val="334306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23985" y="2012414"/>
            <a:ext cx="5711904"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03886" y="2012414"/>
            <a:ext cx="5711904" cy="47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5D4B4E55-9E1C-432B-A0D2-4703AC278542}" type="slidenum">
              <a:rPr lang="en-US" smtClean="0"/>
              <a:t>‹#›</a:t>
            </a:fld>
            <a:endParaRPr lang="en-US"/>
          </a:p>
        </p:txBody>
      </p:sp>
    </p:spTree>
    <p:extLst>
      <p:ext uri="{BB962C8B-B14F-4D97-AF65-F5344CB8AC3E}">
        <p14:creationId xmlns:p14="http://schemas.microsoft.com/office/powerpoint/2010/main" val="274889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25735" y="402483"/>
            <a:ext cx="11591806"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25736" y="1853171"/>
            <a:ext cx="568565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4" name="Content Placeholder 3"/>
          <p:cNvSpPr>
            <a:spLocks noGrp="1"/>
          </p:cNvSpPr>
          <p:nvPr>
            <p:ph sz="half" idx="2"/>
          </p:nvPr>
        </p:nvSpPr>
        <p:spPr>
          <a:xfrm>
            <a:off x="925736" y="2761381"/>
            <a:ext cx="5685654"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03886" y="1853171"/>
            <a:ext cx="571365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6" name="Content Placeholder 5"/>
          <p:cNvSpPr>
            <a:spLocks noGrp="1"/>
          </p:cNvSpPr>
          <p:nvPr>
            <p:ph sz="quarter" idx="4"/>
          </p:nvPr>
        </p:nvSpPr>
        <p:spPr>
          <a:xfrm>
            <a:off x="6803886" y="2761381"/>
            <a:ext cx="5713655"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x-none"/>
          </a:p>
        </p:txBody>
      </p:sp>
      <p:sp>
        <p:nvSpPr>
          <p:cNvPr id="8" name="Footer Placeholder 7"/>
          <p:cNvSpPr>
            <a:spLocks noGrp="1"/>
          </p:cNvSpPr>
          <p:nvPr>
            <p:ph type="ftr" sz="quarter" idx="11"/>
          </p:nvPr>
        </p:nvSpPr>
        <p:spPr/>
        <p:txBody>
          <a:bodyPr/>
          <a:lstStyle/>
          <a:p>
            <a:pPr lvl="0"/>
            <a:endParaRPr lang="x-none"/>
          </a:p>
        </p:txBody>
      </p:sp>
      <p:sp>
        <p:nvSpPr>
          <p:cNvPr id="9" name="Slide Number Placeholder 8"/>
          <p:cNvSpPr>
            <a:spLocks noGrp="1"/>
          </p:cNvSpPr>
          <p:nvPr>
            <p:ph type="sldNum" sz="quarter" idx="12"/>
          </p:nvPr>
        </p:nvSpPr>
        <p:spPr/>
        <p:txBody>
          <a:bodyPr/>
          <a:lstStyle/>
          <a:p>
            <a:pPr lvl="0"/>
            <a:fld id="{AA6A0DAA-35CE-413D-942B-56D8BD0E7D94}" type="slidenum">
              <a:rPr lang="en-US" smtClean="0"/>
              <a:t>‹#›</a:t>
            </a:fld>
            <a:endParaRPr lang="en-US"/>
          </a:p>
        </p:txBody>
      </p:sp>
    </p:spTree>
    <p:extLst>
      <p:ext uri="{BB962C8B-B14F-4D97-AF65-F5344CB8AC3E}">
        <p14:creationId xmlns:p14="http://schemas.microsoft.com/office/powerpoint/2010/main" val="209656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endParaRPr lang="x-none"/>
          </a:p>
        </p:txBody>
      </p:sp>
      <p:sp>
        <p:nvSpPr>
          <p:cNvPr id="4" name="Footer Placeholder 3"/>
          <p:cNvSpPr>
            <a:spLocks noGrp="1"/>
          </p:cNvSpPr>
          <p:nvPr>
            <p:ph type="ftr" sz="quarter" idx="11"/>
          </p:nvPr>
        </p:nvSpPr>
        <p:spPr/>
        <p:txBody>
          <a:bodyPr/>
          <a:lstStyle/>
          <a:p>
            <a:pPr lvl="0"/>
            <a:endParaRPr lang="x-none"/>
          </a:p>
        </p:txBody>
      </p:sp>
      <p:sp>
        <p:nvSpPr>
          <p:cNvPr id="5" name="Slide Number Placeholder 4"/>
          <p:cNvSpPr>
            <a:spLocks noGrp="1"/>
          </p:cNvSpPr>
          <p:nvPr>
            <p:ph type="sldNum" sz="quarter" idx="12"/>
          </p:nvPr>
        </p:nvSpPr>
        <p:spPr/>
        <p:txBody>
          <a:bodyPr/>
          <a:lstStyle/>
          <a:p>
            <a:pPr lvl="0"/>
            <a:fld id="{03B3994F-EA4F-41E0-AFC2-C6B37A43182F}" type="slidenum">
              <a:rPr lang="en-US" smtClean="0"/>
              <a:t>‹#›</a:t>
            </a:fld>
            <a:endParaRPr lang="en-US"/>
          </a:p>
        </p:txBody>
      </p:sp>
    </p:spTree>
    <p:extLst>
      <p:ext uri="{BB962C8B-B14F-4D97-AF65-F5344CB8AC3E}">
        <p14:creationId xmlns:p14="http://schemas.microsoft.com/office/powerpoint/2010/main" val="161853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x-none"/>
          </a:p>
        </p:txBody>
      </p:sp>
      <p:sp>
        <p:nvSpPr>
          <p:cNvPr id="3" name="Footer Placeholder 2"/>
          <p:cNvSpPr>
            <a:spLocks noGrp="1"/>
          </p:cNvSpPr>
          <p:nvPr>
            <p:ph type="ftr" sz="quarter" idx="11"/>
          </p:nvPr>
        </p:nvSpPr>
        <p:spPr/>
        <p:txBody>
          <a:bodyPr/>
          <a:lstStyle/>
          <a:p>
            <a:pPr lvl="0"/>
            <a:endParaRPr lang="x-none"/>
          </a:p>
        </p:txBody>
      </p:sp>
      <p:sp>
        <p:nvSpPr>
          <p:cNvPr id="4" name="Slide Number Placeholder 3"/>
          <p:cNvSpPr>
            <a:spLocks noGrp="1"/>
          </p:cNvSpPr>
          <p:nvPr>
            <p:ph type="sldNum" sz="quarter" idx="12"/>
          </p:nvPr>
        </p:nvSpPr>
        <p:spPr/>
        <p:txBody>
          <a:bodyPr/>
          <a:lstStyle/>
          <a:p>
            <a:pPr lvl="0"/>
            <a:fld id="{92B8FC5D-4654-48BC-BE39-5D6459F881A1}" type="slidenum">
              <a:rPr lang="en-US" smtClean="0"/>
              <a:t>‹#›</a:t>
            </a:fld>
            <a:endParaRPr lang="en-US"/>
          </a:p>
        </p:txBody>
      </p:sp>
    </p:spTree>
    <p:extLst>
      <p:ext uri="{BB962C8B-B14F-4D97-AF65-F5344CB8AC3E}">
        <p14:creationId xmlns:p14="http://schemas.microsoft.com/office/powerpoint/2010/main" val="6740379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5736" y="503978"/>
            <a:ext cx="4334677" cy="1763924"/>
          </a:xfrm>
        </p:spPr>
        <p:txBody>
          <a:bodyPr anchor="b"/>
          <a:lstStyle>
            <a:lvl1pPr>
              <a:defRPr sz="3527"/>
            </a:lvl1pPr>
          </a:lstStyle>
          <a:p>
            <a:r>
              <a:rPr lang="en-US"/>
              <a:t>Click to edit Master title style</a:t>
            </a:r>
            <a:endParaRPr lang="en-US" dirty="0"/>
          </a:p>
        </p:txBody>
      </p:sp>
      <p:sp>
        <p:nvSpPr>
          <p:cNvPr id="3" name="Content Placeholder 2"/>
          <p:cNvSpPr>
            <a:spLocks noGrp="1"/>
          </p:cNvSpPr>
          <p:nvPr>
            <p:ph idx="1"/>
          </p:nvPr>
        </p:nvSpPr>
        <p:spPr>
          <a:xfrm>
            <a:off x="5713655" y="1088454"/>
            <a:ext cx="680388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24B58A50-96EC-4C48-A3E4-6A5BC425F472}" type="slidenum">
              <a:rPr lang="en-US" smtClean="0"/>
              <a:t>‹#›</a:t>
            </a:fld>
            <a:endParaRPr lang="en-US"/>
          </a:p>
        </p:txBody>
      </p:sp>
    </p:spTree>
    <p:extLst>
      <p:ext uri="{BB962C8B-B14F-4D97-AF65-F5344CB8AC3E}">
        <p14:creationId xmlns:p14="http://schemas.microsoft.com/office/powerpoint/2010/main" val="396179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25736" y="503978"/>
            <a:ext cx="4334677" cy="1763924"/>
          </a:xfrm>
        </p:spPr>
        <p:txBody>
          <a:bodyPr anchor="b"/>
          <a:lstStyle>
            <a:lvl1pPr>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5713655" y="1088454"/>
            <a:ext cx="6803886"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29DE7018-D8DE-47E3-9400-3547877E3842}" type="slidenum">
              <a:rPr lang="en-US" smtClean="0"/>
              <a:t>‹#›</a:t>
            </a:fld>
            <a:endParaRPr lang="en-US"/>
          </a:p>
        </p:txBody>
      </p:sp>
    </p:spTree>
    <p:extLst>
      <p:ext uri="{BB962C8B-B14F-4D97-AF65-F5344CB8AC3E}">
        <p14:creationId xmlns:p14="http://schemas.microsoft.com/office/powerpoint/2010/main" val="302843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85" y="402483"/>
            <a:ext cx="11591806"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23985" y="2012414"/>
            <a:ext cx="11591806" cy="479654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3985" y="7006699"/>
            <a:ext cx="3023949"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lvl="0"/>
            <a:endParaRPr lang="x-none"/>
          </a:p>
        </p:txBody>
      </p:sp>
      <p:sp>
        <p:nvSpPr>
          <p:cNvPr id="5" name="Footer Placeholder 4"/>
          <p:cNvSpPr>
            <a:spLocks noGrp="1"/>
          </p:cNvSpPr>
          <p:nvPr>
            <p:ph type="ftr" sz="quarter" idx="3"/>
          </p:nvPr>
        </p:nvSpPr>
        <p:spPr>
          <a:xfrm>
            <a:off x="4451926" y="7006699"/>
            <a:ext cx="4535924"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lvl="0"/>
            <a:endParaRPr lang="x-none"/>
          </a:p>
        </p:txBody>
      </p:sp>
      <p:sp>
        <p:nvSpPr>
          <p:cNvPr id="6" name="Slide Number Placeholder 5"/>
          <p:cNvSpPr>
            <a:spLocks noGrp="1"/>
          </p:cNvSpPr>
          <p:nvPr>
            <p:ph type="sldNum" sz="quarter" idx="4"/>
          </p:nvPr>
        </p:nvSpPr>
        <p:spPr>
          <a:xfrm>
            <a:off x="9491841" y="7006699"/>
            <a:ext cx="3023949"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lvl="0"/>
            <a:fld id="{D1FEED54-F94A-4458-870E-6DA9774D188C}" type="slidenum">
              <a:rPr lang="en-US" smtClean="0"/>
              <a:t>‹#›</a:t>
            </a:fld>
            <a:endParaRPr lang="en-US"/>
          </a:p>
        </p:txBody>
      </p:sp>
    </p:spTree>
    <p:extLst>
      <p:ext uri="{BB962C8B-B14F-4D97-AF65-F5344CB8AC3E}">
        <p14:creationId xmlns:p14="http://schemas.microsoft.com/office/powerpoint/2010/main" val="1502731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Human-computer_interac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usability.gov/" TargetMode="External"/><Relationship Id="rId4" Type="http://schemas.openxmlformats.org/officeDocument/2006/relationships/hyperlink" Target="http://acm.org/sigchi/" TargetMode="Externa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8574" y="2043095"/>
            <a:ext cx="5200306" cy="4795838"/>
          </a:xfrm>
        </p:spPr>
      </p:pic>
    </p:spTree>
    <p:extLst>
      <p:ext uri="{BB962C8B-B14F-4D97-AF65-F5344CB8AC3E}">
        <p14:creationId xmlns:p14="http://schemas.microsoft.com/office/powerpoint/2010/main" val="2101141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3" name="Picture 2"/>
          <p:cNvPicPr>
            <a:picLocks noChangeAspect="1"/>
          </p:cNvPicPr>
          <p:nvPr/>
        </p:nvPicPr>
        <p:blipFill>
          <a:blip r:embed="rId3">
            <a:lum bright="-50000"/>
            <a:alphaModFix/>
          </a:blip>
          <a:srcRect/>
          <a:stretch>
            <a:fillRect/>
          </a:stretch>
        </p:blipFill>
        <p:spPr>
          <a:xfrm>
            <a:off x="3275455" y="1343880"/>
            <a:ext cx="6803640" cy="5375880"/>
          </a:xfrm>
          <a:prstGeom prst="rect">
            <a:avLst/>
          </a:prstGeom>
          <a:noFill/>
          <a:ln>
            <a:noFill/>
          </a:ln>
        </p:spPr>
      </p:pic>
      <p:sp>
        <p:nvSpPr>
          <p:cNvPr id="4" name="Title 3">
            <a:extLst>
              <a:ext uri="{FF2B5EF4-FFF2-40B4-BE49-F238E27FC236}">
                <a16:creationId xmlns:a16="http://schemas.microsoft.com/office/drawing/2014/main" id="{BB24E975-C58E-4E67-BB23-CF0FB3E1A02F}"/>
              </a:ext>
            </a:extLst>
          </p:cNvPr>
          <p:cNvSpPr>
            <a:spLocks noGrp="1"/>
          </p:cNvSpPr>
          <p:nvPr>
            <p:ph type="title"/>
          </p:nvPr>
        </p:nvSpPr>
        <p:spPr>
          <a:xfrm>
            <a:off x="923985" y="216959"/>
            <a:ext cx="11591806" cy="1461188"/>
          </a:xfrm>
        </p:spPr>
        <p:txBody>
          <a:bodyPr>
            <a:normAutofit fontScale="90000"/>
          </a:bodyPr>
          <a:lstStyle/>
          <a:p>
            <a:r>
              <a:rPr lang="de-DE" sz="5400" dirty="0">
                <a:solidFill>
                  <a:srgbClr val="000000"/>
                </a:solidFill>
                <a:ea typeface="Andale Sans UI" pitchFamily="2"/>
                <a:cs typeface="Times New Roman" pitchFamily="18"/>
              </a:rPr>
              <a:t>What is Human Computer Interaction (HCI)?</a:t>
            </a:r>
            <a:endParaRPr lang="en-US" dirty="0"/>
          </a:p>
        </p:txBody>
      </p:sp>
      <p:sp>
        <p:nvSpPr>
          <p:cNvPr id="5" name="Content Placeholder 4">
            <a:extLst>
              <a:ext uri="{FF2B5EF4-FFF2-40B4-BE49-F238E27FC236}">
                <a16:creationId xmlns:a16="http://schemas.microsoft.com/office/drawing/2014/main" id="{A0697B44-561C-48FE-8281-FD6BB244B8F3}"/>
              </a:ext>
            </a:extLst>
          </p:cNvPr>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p>
            <a:pPr lvl="0" algn="ctr"/>
            <a:r>
              <a:rPr lang="x-none" dirty="0"/>
              <a:t>Definition</a:t>
            </a:r>
          </a:p>
        </p:txBody>
      </p:sp>
      <p:sp>
        <p:nvSpPr>
          <p:cNvPr id="3" name="Text Placeholder 2"/>
          <p:cNvSpPr txBox="1">
            <a:spLocks noGrp="1"/>
          </p:cNvSpPr>
          <p:nvPr>
            <p:ph idx="1"/>
          </p:nvPr>
        </p:nvSpPr>
        <p:spPr/>
        <p:txBody>
          <a:bodyPr/>
          <a:lstStyle/>
          <a:p>
            <a:pPr lvl="0"/>
            <a:r>
              <a:rPr lang="x-none" sz="3600" dirty="0"/>
              <a:t>“ Human-computer interaction is a discipline concerned with the design, evaluation and implementation of interactive computing systems for human use and with the study of major phenomena surrounding them. ”</a:t>
            </a:r>
          </a:p>
          <a:p>
            <a:pPr lvl="0" algn="r"/>
            <a:r>
              <a:rPr lang="x-none" sz="1400" dirty="0"/>
              <a:t>[ ACM SIGCHI Curricula for Human-Computer Interaction [Hewett et al., 2002, page 5] ]</a:t>
            </a:r>
          </a:p>
          <a:p>
            <a:pPr lvl="0"/>
            <a:endParaRPr lang="x-non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6470DB-2779-4906-BE0F-C8C268148D1D}"/>
              </a:ext>
            </a:extLst>
          </p:cNvPr>
          <p:cNvSpPr>
            <a:spLocks noGrp="1"/>
          </p:cNvSpPr>
          <p:nvPr>
            <p:ph type="title"/>
          </p:nvPr>
        </p:nvSpPr>
        <p:spPr/>
        <p:txBody>
          <a:bodyPr>
            <a:normAutofit fontScale="90000"/>
          </a:bodyPr>
          <a:lstStyle/>
          <a:p>
            <a:pPr algn="ctr"/>
            <a:r>
              <a:rPr lang="de-DE" sz="5400" dirty="0">
                <a:solidFill>
                  <a:srgbClr val="000000"/>
                </a:solidFill>
                <a:ea typeface="Andale Sans UI" pitchFamily="2"/>
                <a:cs typeface="Times New Roman" pitchFamily="18"/>
              </a:rPr>
              <a:t>What is Human Computer Interaction (HCI)?</a:t>
            </a:r>
            <a:endParaRPr lang="en-US" dirty="0"/>
          </a:p>
        </p:txBody>
      </p:sp>
      <p:sp>
        <p:nvSpPr>
          <p:cNvPr id="2" name="Content Placeholder 2"/>
          <p:cNvSpPr txBox="1">
            <a:spLocks noGrp="1"/>
          </p:cNvSpPr>
          <p:nvPr>
            <p:ph idx="1"/>
          </p:nvPr>
        </p:nvSpPr>
        <p:spPr/>
        <p:txBody>
          <a:bodyPr wrap="square" lIns="90000" tIns="45000" rIns="90000" bIns="45000" anchor="t">
            <a:noAutofit/>
          </a:bodyPr>
          <a:lstStyle/>
          <a:p>
            <a:pPr>
              <a:spcAft>
                <a:spcPts val="0"/>
              </a:spcAft>
              <a:buClr>
                <a:srgbClr val="2DA2BF"/>
              </a:buClr>
              <a:buSzPct val="68000"/>
            </a:pPr>
            <a:r>
              <a:rPr lang="x-none" sz="2400" dirty="0"/>
              <a:t>Human Computer interaction (HCI) is characterized as a dialogue or interchange between the human and the computer because the output of one serves as the input for the other in an exchange of actions and intentions.</a:t>
            </a:r>
          </a:p>
          <a:p>
            <a:pPr>
              <a:spcAft>
                <a:spcPts val="0"/>
              </a:spcAft>
            </a:pPr>
            <a:endParaRPr lang="x-none" sz="2400" dirty="0"/>
          </a:p>
          <a:p>
            <a:pPr>
              <a:buClr>
                <a:srgbClr val="2DA2BF"/>
              </a:buClr>
              <a:buSzPct val="68000"/>
            </a:pPr>
            <a:r>
              <a:rPr lang="x-none" sz="2400" dirty="0"/>
              <a:t>HCI is the study of interaction between people (users) and computers.</a:t>
            </a:r>
          </a:p>
          <a:p>
            <a:pPr marL="0" indent="0">
              <a:spcAft>
                <a:spcPts val="0"/>
              </a:spcAft>
              <a:buNone/>
            </a:pPr>
            <a:endParaRPr lang="x-none" sz="2400" dirty="0"/>
          </a:p>
          <a:p>
            <a:pPr>
              <a:buClr>
                <a:srgbClr val="2DA2BF"/>
              </a:buClr>
              <a:buSzPct val="68000"/>
            </a:pPr>
            <a:r>
              <a:rPr lang="x-none" sz="2400" dirty="0"/>
              <a:t>Human Computer Interaction is concerned with the design, evaluation and implementation of interactive computing systems for human use and with the study of major phenomena surrounding them.</a:t>
            </a:r>
          </a:p>
          <a:p>
            <a:pPr>
              <a:spcAft>
                <a:spcPts val="0"/>
              </a:spcAft>
            </a:pPr>
            <a:endParaRPr lang="x-none" sz="2400" dirty="0"/>
          </a:p>
          <a:p>
            <a:pPr>
              <a:spcAft>
                <a:spcPts val="0"/>
              </a:spcAft>
              <a:buClr>
                <a:srgbClr val="2DA2BF"/>
              </a:buClr>
              <a:buSzPct val="68000"/>
            </a:pPr>
            <a:r>
              <a:rPr lang="x-none" sz="2400" dirty="0"/>
              <a:t>Human Computer Interaction (HCI) is an interdisciplinary field in which computer scientists, engineers, psychologists, social scientists and design professional play important roles.</a:t>
            </a:r>
          </a:p>
          <a:p>
            <a:pPr algn="l" hangingPunct="1">
              <a:spcBef>
                <a:spcPts val="400"/>
              </a:spcBef>
              <a:spcAft>
                <a:spcPts val="0"/>
              </a:spcAft>
            </a:pPr>
            <a:endParaRPr lang="x-none" sz="2400" dirty="0">
              <a:solidFill>
                <a:srgbClr val="000000"/>
              </a:solidFill>
              <a:cs typeface="Times New Roman" pitchFamily="1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p:nvPr/>
        </p:nvSpPr>
        <p:spPr>
          <a:xfrm>
            <a:off x="2183214" y="302761"/>
            <a:ext cx="9589685" cy="1259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noAutofit/>
          </a:bodyPr>
          <a:lstStyle/>
          <a:p>
            <a:pPr algn="ctr"/>
            <a:endParaRPr lang="de-DE" sz="3000" b="1" dirty="0">
              <a:solidFill>
                <a:srgbClr val="000000"/>
              </a:solidFill>
              <a:latin typeface="+mj-lt"/>
              <a:ea typeface="Andale Sans UI" pitchFamily="2"/>
              <a:cs typeface="Times New Roman" pitchFamily="18"/>
            </a:endParaRPr>
          </a:p>
        </p:txBody>
      </p:sp>
      <p:pic>
        <p:nvPicPr>
          <p:cNvPr id="3" name="Content Placeholder 5"/>
          <p:cNvPicPr>
            <a:picLocks noChangeAspect="1"/>
          </p:cNvPicPr>
          <p:nvPr/>
        </p:nvPicPr>
        <p:blipFill>
          <a:blip r:embed="rId3">
            <a:alphaModFix/>
            <a:extLst>
              <a:ext uri="{BEBA8EAE-BF5A-486C-A8C5-ECC9F3942E4B}">
                <a14:imgProps xmlns:a14="http://schemas.microsoft.com/office/drawing/2010/main">
                  <a14:imgLayer r:embed="rId4">
                    <a14:imgEffect>
                      <a14:sharpenSoften amount="100000"/>
                    </a14:imgEffect>
                    <a14:imgEffect>
                      <a14:brightnessContrast bright="77000"/>
                    </a14:imgEffect>
                  </a14:imgLayer>
                </a14:imgProps>
              </a:ext>
            </a:extLst>
          </a:blip>
          <a:srcRect/>
          <a:stretch>
            <a:fillRect/>
          </a:stretch>
        </p:blipFill>
        <p:spPr>
          <a:xfrm>
            <a:off x="3310868" y="1963393"/>
            <a:ext cx="6818040" cy="4988880"/>
          </a:xfrm>
          <a:prstGeom prst="rect">
            <a:avLst/>
          </a:prstGeom>
          <a:noFill/>
          <a:ln>
            <a:noFill/>
          </a:ln>
        </p:spPr>
      </p:pic>
      <p:sp>
        <p:nvSpPr>
          <p:cNvPr id="5" name="Title 4">
            <a:extLst>
              <a:ext uri="{FF2B5EF4-FFF2-40B4-BE49-F238E27FC236}">
                <a16:creationId xmlns:a16="http://schemas.microsoft.com/office/drawing/2014/main" id="{5ED4B3E0-4D82-4034-8078-DF9D4BA18D16}"/>
              </a:ext>
            </a:extLst>
          </p:cNvPr>
          <p:cNvSpPr>
            <a:spLocks noGrp="1"/>
          </p:cNvSpPr>
          <p:nvPr>
            <p:ph type="title"/>
          </p:nvPr>
        </p:nvSpPr>
        <p:spPr>
          <a:xfrm>
            <a:off x="923985" y="358890"/>
            <a:ext cx="11591806" cy="1461188"/>
          </a:xfrm>
        </p:spPr>
        <p:txBody>
          <a:bodyPr>
            <a:normAutofit/>
          </a:bodyPr>
          <a:lstStyle/>
          <a:p>
            <a:pPr algn="ctr"/>
            <a:r>
              <a:rPr lang="de-DE" sz="4800" dirty="0">
                <a:solidFill>
                  <a:srgbClr val="000000"/>
                </a:solidFill>
                <a:ea typeface="Andale Sans UI" pitchFamily="2"/>
                <a:cs typeface="Times New Roman" pitchFamily="18"/>
              </a:rPr>
              <a:t>Human Computer Interaction (HCI) is an Interdisciplinary field</a:t>
            </a:r>
            <a:endParaRPr lang="en-US" dirty="0"/>
          </a:p>
        </p:txBody>
      </p:sp>
      <p:sp>
        <p:nvSpPr>
          <p:cNvPr id="6" name="Content Placeholder 5">
            <a:extLst>
              <a:ext uri="{FF2B5EF4-FFF2-40B4-BE49-F238E27FC236}">
                <a16:creationId xmlns:a16="http://schemas.microsoft.com/office/drawing/2014/main" id="{FD4338D1-A2B3-49BE-82C5-608E8DC90D89}"/>
              </a:ext>
            </a:extLst>
          </p:cNvPr>
          <p:cNvSpPr>
            <a:spLocks noGrp="1"/>
          </p:cNvSpPr>
          <p:nvPr>
            <p:ph idx="1"/>
          </p:nvPr>
        </p:nvSpPr>
        <p:spPr>
          <a:xfrm>
            <a:off x="923985" y="2012414"/>
            <a:ext cx="11591806" cy="4796544"/>
          </a:xfrm>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Human Computer Interaction (HCI)">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1A6CBA-F9E3-499D-B489-88845EDD8423}"/>
              </a:ext>
            </a:extLst>
          </p:cNvPr>
          <p:cNvSpPr>
            <a:spLocks noGrp="1"/>
          </p:cNvSpPr>
          <p:nvPr>
            <p:ph type="title"/>
          </p:nvPr>
        </p:nvSpPr>
        <p:spPr/>
        <p:txBody>
          <a:bodyPr/>
          <a:lstStyle/>
          <a:p>
            <a:pPr algn="ctr"/>
            <a:r>
              <a:rPr lang="x-none" sz="4800" dirty="0">
                <a:solidFill>
                  <a:srgbClr val="464646"/>
                </a:solidFill>
                <a:cs typeface="Times New Roman" pitchFamily="18"/>
              </a:rPr>
              <a:t>Human Computer Interaction (HCI)</a:t>
            </a:r>
            <a:endParaRPr lang="en-US" dirty="0"/>
          </a:p>
        </p:txBody>
      </p:sp>
      <p:sp>
        <p:nvSpPr>
          <p:cNvPr id="2" name="Content Placeholder 2"/>
          <p:cNvSpPr txBox="1">
            <a:spLocks noGrp="1"/>
          </p:cNvSpPr>
          <p:nvPr>
            <p:ph idx="1"/>
          </p:nvPr>
        </p:nvSpPr>
        <p:spPr/>
        <p:txBody>
          <a:bodyPr wrap="square" lIns="90000" tIns="45000" rIns="90000" bIns="45000" anchor="t">
            <a:noAutofit/>
          </a:bodyPr>
          <a:lstStyle/>
          <a:p>
            <a:pPr marL="0" indent="0" algn="l" hangingPunct="1">
              <a:spcBef>
                <a:spcPts val="400"/>
              </a:spcBef>
              <a:spcAft>
                <a:spcPts val="0"/>
              </a:spcAft>
              <a:buClr>
                <a:srgbClr val="2DA2BF"/>
              </a:buClr>
              <a:buSzPct val="68000"/>
              <a:buNone/>
            </a:pPr>
            <a:r>
              <a:rPr lang="x-none" sz="2800" dirty="0">
                <a:solidFill>
                  <a:srgbClr val="000000"/>
                </a:solidFill>
                <a:cs typeface="Times New Roman" pitchFamily="18"/>
              </a:rPr>
              <a:t>HCI tackles questions concerning how people interact with computers</a:t>
            </a:r>
          </a:p>
          <a:p>
            <a:pPr marL="342900" lvl="1" indent="-342900">
              <a:lnSpc>
                <a:spcPct val="150000"/>
              </a:lnSpc>
              <a:spcBef>
                <a:spcPts val="323"/>
              </a:spcBef>
              <a:buClr>
                <a:srgbClr val="2DA2BF"/>
              </a:buClr>
              <a:buSzPct val="75000"/>
              <a:buFont typeface="Wingdings" panose="05000000000000000000" pitchFamily="2" charset="2"/>
              <a:buChar char="§"/>
            </a:pPr>
            <a:r>
              <a:rPr lang="x-none" sz="2300" dirty="0">
                <a:solidFill>
                  <a:srgbClr val="000000"/>
                </a:solidFill>
                <a:cs typeface="Times New Roman" pitchFamily="18"/>
              </a:rPr>
              <a:t>Are computers intuitive or complicated?</a:t>
            </a:r>
          </a:p>
          <a:p>
            <a:pPr marL="342900" lvl="1" indent="-342900">
              <a:lnSpc>
                <a:spcPct val="150000"/>
              </a:lnSpc>
              <a:spcBef>
                <a:spcPts val="323"/>
              </a:spcBef>
              <a:buClr>
                <a:srgbClr val="2DA2BF"/>
              </a:buClr>
              <a:buSzPct val="75000"/>
              <a:buFont typeface="Wingdings" panose="05000000000000000000" pitchFamily="2" charset="2"/>
              <a:buChar char="§"/>
            </a:pPr>
            <a:r>
              <a:rPr lang="x-none" sz="2300" dirty="0">
                <a:solidFill>
                  <a:srgbClr val="000000"/>
                </a:solidFill>
                <a:cs typeface="Times New Roman" pitchFamily="18"/>
              </a:rPr>
              <a:t>Are computers rewarding or frustrating?</a:t>
            </a:r>
          </a:p>
          <a:p>
            <a:pPr marL="342900" lvl="1" indent="-342900">
              <a:lnSpc>
                <a:spcPct val="150000"/>
              </a:lnSpc>
              <a:spcBef>
                <a:spcPts val="323"/>
              </a:spcBef>
              <a:buClr>
                <a:srgbClr val="2DA2BF"/>
              </a:buClr>
              <a:buSzPct val="75000"/>
              <a:buFont typeface="Wingdings" panose="05000000000000000000" pitchFamily="2" charset="2"/>
              <a:buChar char="§"/>
            </a:pPr>
            <a:r>
              <a:rPr lang="x-none" sz="2300" dirty="0">
                <a:solidFill>
                  <a:srgbClr val="000000"/>
                </a:solidFill>
                <a:cs typeface="Times New Roman" pitchFamily="18"/>
              </a:rPr>
              <a:t>How can computers be made accessible to everybody (e.g. different physical abilities, different languages etc.)?</a:t>
            </a:r>
          </a:p>
          <a:p>
            <a:pPr marL="342900" lvl="1" indent="-342900">
              <a:lnSpc>
                <a:spcPct val="150000"/>
              </a:lnSpc>
              <a:spcBef>
                <a:spcPts val="323"/>
              </a:spcBef>
              <a:buClr>
                <a:srgbClr val="2DA2BF"/>
              </a:buClr>
              <a:buSzPct val="75000"/>
              <a:buFont typeface="Wingdings" panose="05000000000000000000" pitchFamily="2" charset="2"/>
              <a:buChar char="§"/>
            </a:pPr>
            <a:r>
              <a:rPr lang="x-none" sz="2300" dirty="0">
                <a:solidFill>
                  <a:srgbClr val="000000"/>
                </a:solidFill>
                <a:cs typeface="Times New Roman" pitchFamily="18"/>
              </a:rPr>
              <a:t>To what level can computer interaction be standardized?</a:t>
            </a:r>
          </a:p>
          <a:p>
            <a:pPr marL="342900" lvl="1" indent="-342900">
              <a:lnSpc>
                <a:spcPct val="150000"/>
              </a:lnSpc>
              <a:spcBef>
                <a:spcPts val="323"/>
              </a:spcBef>
              <a:buClr>
                <a:srgbClr val="2DA2BF"/>
              </a:buClr>
              <a:buSzPct val="75000"/>
              <a:buFont typeface="Wingdings" panose="05000000000000000000" pitchFamily="2" charset="2"/>
              <a:buChar char="§"/>
            </a:pPr>
            <a:r>
              <a:rPr lang="x-none" sz="2300" dirty="0">
                <a:solidFill>
                  <a:srgbClr val="000000"/>
                </a:solidFill>
                <a:cs typeface="Times New Roman" pitchFamily="18"/>
              </a:rPr>
              <a:t>Are computers “user-friendly”?</a:t>
            </a:r>
          </a:p>
          <a:p>
            <a:pPr marL="342900" lvl="1" indent="-342900">
              <a:lnSpc>
                <a:spcPct val="150000"/>
              </a:lnSpc>
              <a:spcBef>
                <a:spcPts val="323"/>
              </a:spcBef>
              <a:buClr>
                <a:srgbClr val="2DA2BF"/>
              </a:buClr>
              <a:buSzPct val="75000"/>
              <a:buFont typeface="Wingdings" panose="05000000000000000000" pitchFamily="2" charset="2"/>
              <a:buChar char="§"/>
            </a:pPr>
            <a:r>
              <a:rPr lang="x-none" sz="2300" dirty="0">
                <a:solidFill>
                  <a:srgbClr val="000000"/>
                </a:solidFill>
                <a:cs typeface="Times New Roman" pitchFamily="18"/>
              </a:rPr>
              <a:t>What does it mean to be “user-friendly”?</a:t>
            </a:r>
          </a:p>
        </p:txBody>
      </p:sp>
      <p:sp>
        <p:nvSpPr>
          <p:cNvPr id="4" name="Title 1">
            <a:extLst>
              <a:ext uri="{FF2B5EF4-FFF2-40B4-BE49-F238E27FC236}">
                <a16:creationId xmlns:a16="http://schemas.microsoft.com/office/drawing/2014/main" id="{975E7983-0F72-4453-9BAA-DEA71F76CC45}"/>
              </a:ext>
            </a:extLst>
          </p:cNvPr>
          <p:cNvSpPr txBox="1">
            <a:spLocks/>
          </p:cNvSpPr>
          <p:nvPr/>
        </p:nvSpPr>
        <p:spPr>
          <a:xfrm>
            <a:off x="1076385" y="554883"/>
            <a:ext cx="11591806" cy="1461188"/>
          </a:xfrm>
          <a:prstGeom prst="rect">
            <a:avLst/>
          </a:prstGeom>
        </p:spPr>
        <p:txBody>
          <a:bodyPr/>
          <a:lst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a:lstStyle>
          <a:p>
            <a:pPr algn="ctr"/>
            <a:endParaRPr lang="de-DE" sz="5400" dirty="0">
              <a:solidFill>
                <a:srgbClr val="000000"/>
              </a:solidFill>
              <a:ea typeface="Andale Sans UI" pitchFamily="2"/>
              <a:cs typeface="Times New Roman" pitchFamily="1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Human Computer Interaction has Three Components">
    <p:spTree>
      <p:nvGrpSpPr>
        <p:cNvPr id="1" name=""/>
        <p:cNvGrpSpPr/>
        <p:nvPr/>
      </p:nvGrpSpPr>
      <p:grpSpPr>
        <a:xfrm>
          <a:off x="0" y="0"/>
          <a:ext cx="0" cy="0"/>
          <a:chOff x="0" y="0"/>
          <a:chExt cx="0" cy="0"/>
        </a:xfrm>
      </p:grpSpPr>
      <p:sp>
        <p:nvSpPr>
          <p:cNvPr id="3" name="Title 2"/>
          <p:cNvSpPr txBox="1">
            <a:spLocks noGrp="1"/>
          </p:cNvSpPr>
          <p:nvPr>
            <p:ph type="title"/>
          </p:nvPr>
        </p:nvSpPr>
        <p:spPr/>
        <p:txBody>
          <a:bodyPr vert="horz" lIns="91440" tIns="45720" rIns="91440" bIns="45720" rtlCol="0" anchor="ctr">
            <a:normAutofit/>
          </a:bodyPr>
          <a:lstStyle/>
          <a:p>
            <a:pPr algn="ctr"/>
            <a:r>
              <a:rPr lang="x-none" sz="4800" dirty="0">
                <a:solidFill>
                  <a:srgbClr val="464646"/>
                </a:solidFill>
                <a:cs typeface="Times New Roman" pitchFamily="18"/>
              </a:rPr>
              <a:t>Human Computer Interaction has Three Components</a:t>
            </a:r>
          </a:p>
        </p:txBody>
      </p:sp>
      <p:sp>
        <p:nvSpPr>
          <p:cNvPr id="2" name="Content Placeholder 1"/>
          <p:cNvSpPr txBox="1">
            <a:spLocks noGrp="1"/>
          </p:cNvSpPr>
          <p:nvPr>
            <p:ph idx="1"/>
          </p:nvPr>
        </p:nvSpPr>
        <p:spPr/>
        <p:txBody>
          <a:bodyPr wrap="square" lIns="90000" tIns="45000" rIns="90000" bIns="45000" anchor="t">
            <a:noAutofit/>
          </a:bodyPr>
          <a:lstStyle/>
          <a:p>
            <a:pPr marL="342900" lvl="1" indent="-342900">
              <a:lnSpc>
                <a:spcPct val="150000"/>
              </a:lnSpc>
              <a:spcBef>
                <a:spcPts val="323"/>
              </a:spcBef>
              <a:spcAft>
                <a:spcPts val="0"/>
              </a:spcAft>
              <a:buClr>
                <a:srgbClr val="2DA2BF"/>
              </a:buClr>
              <a:buSzPct val="75000"/>
              <a:buFont typeface="Wingdings" panose="05000000000000000000" pitchFamily="2" charset="2"/>
              <a:buChar char="§"/>
            </a:pPr>
            <a:r>
              <a:rPr lang="x-none" sz="2800" dirty="0">
                <a:solidFill>
                  <a:srgbClr val="000000"/>
                </a:solidFill>
                <a:cs typeface="Times New Roman" pitchFamily="18"/>
              </a:rPr>
              <a:t>Human</a:t>
            </a:r>
          </a:p>
          <a:p>
            <a:pPr marL="342900" lvl="1" indent="-342900">
              <a:lnSpc>
                <a:spcPct val="150000"/>
              </a:lnSpc>
              <a:spcBef>
                <a:spcPts val="323"/>
              </a:spcBef>
              <a:spcAft>
                <a:spcPts val="0"/>
              </a:spcAft>
              <a:buClr>
                <a:srgbClr val="2DA2BF"/>
              </a:buClr>
              <a:buSzPct val="75000"/>
              <a:buFont typeface="Wingdings" panose="05000000000000000000" pitchFamily="2" charset="2"/>
              <a:buChar char="§"/>
            </a:pPr>
            <a:r>
              <a:rPr lang="x-none" sz="2800" dirty="0">
                <a:solidFill>
                  <a:srgbClr val="000000"/>
                </a:solidFill>
                <a:cs typeface="Times New Roman" pitchFamily="18"/>
              </a:rPr>
              <a:t>Computer</a:t>
            </a:r>
          </a:p>
          <a:p>
            <a:pPr marL="342900" lvl="1" indent="-342900">
              <a:lnSpc>
                <a:spcPct val="150000"/>
              </a:lnSpc>
              <a:spcBef>
                <a:spcPts val="323"/>
              </a:spcBef>
              <a:spcAft>
                <a:spcPts val="0"/>
              </a:spcAft>
              <a:buClr>
                <a:srgbClr val="2DA2BF"/>
              </a:buClr>
              <a:buSzPct val="75000"/>
              <a:buFont typeface="Wingdings" panose="05000000000000000000" pitchFamily="2" charset="2"/>
              <a:buChar char="§"/>
            </a:pPr>
            <a:r>
              <a:rPr lang="x-none" sz="2800" dirty="0">
                <a:solidFill>
                  <a:srgbClr val="000000"/>
                </a:solidFill>
                <a:cs typeface="Times New Roman" pitchFamily="18"/>
              </a:rPr>
              <a:t>Interaction</a:t>
            </a:r>
          </a:p>
          <a:p>
            <a:pPr algn="l" hangingPunct="1">
              <a:spcBef>
                <a:spcPts val="400"/>
              </a:spcBef>
              <a:spcAft>
                <a:spcPts val="0"/>
              </a:spcAft>
            </a:pPr>
            <a:endParaRPr lang="x-none" sz="2700" dirty="0">
              <a:solidFill>
                <a:srgbClr val="000000"/>
              </a:solidFill>
              <a:latin typeface="Arial" pitchFamily="34"/>
              <a:cs typeface="Times New Roman" pitchFamily="18"/>
            </a:endParaRPr>
          </a:p>
          <a:p>
            <a:pPr algn="l" hangingPunct="1">
              <a:spcBef>
                <a:spcPts val="400"/>
              </a:spcBef>
              <a:spcAft>
                <a:spcPts val="0"/>
              </a:spcAft>
            </a:pPr>
            <a:endParaRPr lang="x-none" sz="2700" dirty="0">
              <a:solidFill>
                <a:srgbClr val="000000"/>
              </a:solidFill>
              <a:latin typeface="Arial" pitchFamily="34"/>
              <a:cs typeface="Times New Roman" pitchFamily="18"/>
            </a:endParaRPr>
          </a:p>
          <a:p>
            <a:pPr marL="917839" indent="-342900">
              <a:spcBef>
                <a:spcPts val="400"/>
              </a:spcBef>
              <a:buFont typeface="Wingdings" panose="05000000000000000000" pitchFamily="2" charset="2"/>
              <a:buChar char="Ø"/>
            </a:pPr>
            <a:r>
              <a:rPr lang="x-none" sz="2000" i="1" dirty="0">
                <a:solidFill>
                  <a:srgbClr val="000000"/>
                </a:solidFill>
                <a:latin typeface="Arial" pitchFamily="34"/>
                <a:cs typeface="Times New Roman" pitchFamily="18"/>
              </a:rPr>
              <a:t>	</a:t>
            </a:r>
            <a:r>
              <a:rPr lang="x-none" sz="2400" i="1" dirty="0">
                <a:solidFill>
                  <a:srgbClr val="000000"/>
                </a:solidFill>
                <a:latin typeface="Arial" pitchFamily="34"/>
                <a:cs typeface="Times New Roman" pitchFamily="18"/>
              </a:rPr>
              <a:t>The goal of HCI is to improve the interaction between users and computers by making computers more user-friendly and receptive to the user's needs.</a:t>
            </a:r>
          </a:p>
          <a:p>
            <a:pPr marL="793826" indent="-218887" algn="l" hangingPunct="1">
              <a:spcBef>
                <a:spcPts val="400"/>
              </a:spcBef>
              <a:spcAft>
                <a:spcPts val="0"/>
              </a:spcAft>
            </a:pPr>
            <a:endParaRPr lang="x-none" sz="2700" dirty="0">
              <a:solidFill>
                <a:srgbClr val="000000"/>
              </a:solidFill>
              <a:latin typeface="Arial" pitchFamily="34"/>
              <a:cs typeface="Times New Roman" pitchFamily="18"/>
            </a:endParaRPr>
          </a:p>
          <a:p>
            <a:pPr algn="l" hangingPunct="1">
              <a:spcBef>
                <a:spcPts val="400"/>
              </a:spcBef>
              <a:spcAft>
                <a:spcPts val="0"/>
              </a:spcAft>
            </a:pPr>
            <a:endParaRPr lang="x-none" sz="2700" dirty="0">
              <a:solidFill>
                <a:srgbClr val="000000"/>
              </a:solidFill>
              <a:latin typeface="Arial" pitchFamily="34"/>
              <a:cs typeface="Times New Roman" pitchFamily="18"/>
            </a:endParaRPr>
          </a:p>
        </p:txBody>
      </p:sp>
      <p:pic>
        <p:nvPicPr>
          <p:cNvPr id="4" name="Picture 4"/>
          <p:cNvPicPr>
            <a:picLocks noChangeAspect="1"/>
          </p:cNvPicPr>
          <p:nvPr/>
        </p:nvPicPr>
        <p:blipFill>
          <a:blip r:embed="rId3">
            <a:lum bright="-50000"/>
            <a:alphaModFix/>
          </a:blip>
          <a:srcRect/>
          <a:stretch>
            <a:fillRect/>
          </a:stretch>
        </p:blipFill>
        <p:spPr>
          <a:xfrm rot="9655800">
            <a:off x="8664413" y="1651766"/>
            <a:ext cx="1601640" cy="1370159"/>
          </a:xfrm>
          <a:prstGeom prst="rect">
            <a:avLst/>
          </a:prstGeom>
          <a:noFill/>
          <a:ln>
            <a:noFill/>
          </a:ln>
        </p:spPr>
      </p:pic>
      <p:sp>
        <p:nvSpPr>
          <p:cNvPr id="5" name="AutoShape 5"/>
          <p:cNvSpPr/>
          <p:nvPr/>
        </p:nvSpPr>
        <p:spPr>
          <a:xfrm rot="59400">
            <a:off x="6139129" y="3283548"/>
            <a:ext cx="923400" cy="923400"/>
          </a:xfrm>
          <a:custGeom>
            <a:avLst>
              <a:gd name="f0" fmla="val 17520"/>
            </a:avLst>
            <a:gdLst>
              <a:gd name="f1" fmla="val 10800000"/>
              <a:gd name="f2" fmla="val 5400000"/>
              <a:gd name="f3" fmla="val 180"/>
              <a:gd name="f4" fmla="val w"/>
              <a:gd name="f5" fmla="val h"/>
              <a:gd name="f6" fmla="*/ 5419351 1 1725033"/>
              <a:gd name="f7" fmla="val -2147483647"/>
              <a:gd name="f8" fmla="val 2147483647"/>
              <a:gd name="f9" fmla="val 15510"/>
              <a:gd name="f10" fmla="val 17520"/>
              <a:gd name="f11" fmla="*/ 10800 10800 1"/>
              <a:gd name="f12" fmla="+- 0 0 0"/>
              <a:gd name="f13" fmla="+- 0 0 360"/>
              <a:gd name="f14" fmla="val 10800"/>
              <a:gd name="f15" fmla="*/ 1165 1165 1"/>
              <a:gd name="f16" fmla="val 1165"/>
              <a:gd name="f17" fmla="val 4870"/>
              <a:gd name="f18" fmla="val 8680"/>
              <a:gd name="f19" fmla="val 12920"/>
              <a:gd name="f20" fmla="val 16730"/>
              <a:gd name="f21" fmla="*/ f4 1 21600"/>
              <a:gd name="f22" fmla="*/ f5 1 21600"/>
              <a:gd name="f23" fmla="pin 15510 f0 17520"/>
              <a:gd name="f24" fmla="*/ 0 f6 1"/>
              <a:gd name="f25" fmla="*/ f12 f1 1"/>
              <a:gd name="f26" fmla="*/ f13 f1 1"/>
              <a:gd name="f27" fmla="+- f23 0 15510"/>
              <a:gd name="f28" fmla="*/ 10800 f21 1"/>
              <a:gd name="f29" fmla="*/ f23 f22 1"/>
              <a:gd name="f30" fmla="*/ 3163 f21 1"/>
              <a:gd name="f31" fmla="*/ 18437 f21 1"/>
              <a:gd name="f32" fmla="*/ 18437 f22 1"/>
              <a:gd name="f33" fmla="*/ 3163 f22 1"/>
              <a:gd name="f34" fmla="*/ f24 1 f3"/>
              <a:gd name="f35" fmla="*/ f25 1 f3"/>
              <a:gd name="f36" fmla="*/ f26 1 f3"/>
              <a:gd name="f37" fmla="*/ 0 f22 1"/>
              <a:gd name="f38" fmla="*/ 0 f21 1"/>
              <a:gd name="f39" fmla="*/ 10800 f22 1"/>
              <a:gd name="f40" fmla="*/ 21600 f22 1"/>
              <a:gd name="f41" fmla="*/ 21600 f21 1"/>
              <a:gd name="f42" fmla="+- 17520 0 f27"/>
              <a:gd name="f43" fmla="+- 15510 f27 0"/>
              <a:gd name="f44" fmla="+- 0 0 f34"/>
              <a:gd name="f45" fmla="+- f35 0 f2"/>
              <a:gd name="f46" fmla="+- f36 0 f2"/>
              <a:gd name="f47" fmla="*/ f44 f1 1"/>
              <a:gd name="f48" fmla="+- f46 0 f45"/>
              <a:gd name="f49" fmla="*/ f47 1 f6"/>
              <a:gd name="f50" fmla="+- f49 0 f2"/>
              <a:gd name="f51" fmla="cos 1 f50"/>
              <a:gd name="f52" fmla="sin 1 f50"/>
              <a:gd name="f53" fmla="+- 0 0 f51"/>
              <a:gd name="f54" fmla="+- 0 0 f52"/>
              <a:gd name="f55" fmla="*/ 10800 f53 1"/>
              <a:gd name="f56" fmla="*/ 10800 f54 1"/>
              <a:gd name="f57" fmla="*/ 1165 f53 1"/>
              <a:gd name="f58" fmla="*/ 1165 f54 1"/>
              <a:gd name="f59" fmla="*/ f55 f55 1"/>
              <a:gd name="f60" fmla="*/ f56 f56 1"/>
              <a:gd name="f61" fmla="*/ f57 f57 1"/>
              <a:gd name="f62" fmla="*/ f58 f58 1"/>
              <a:gd name="f63" fmla="+- f59 f60 0"/>
              <a:gd name="f64" fmla="+- f61 f62 0"/>
              <a:gd name="f65" fmla="sqrt f63"/>
              <a:gd name="f66" fmla="sqrt f64"/>
              <a:gd name="f67" fmla="*/ f11 1 f65"/>
              <a:gd name="f68" fmla="*/ f15 1 f66"/>
              <a:gd name="f69" fmla="*/ f53 f67 1"/>
              <a:gd name="f70" fmla="*/ f54 f67 1"/>
              <a:gd name="f71" fmla="*/ f53 f68 1"/>
              <a:gd name="f72" fmla="*/ f54 f68 1"/>
              <a:gd name="f73" fmla="+- 10800 0 f69"/>
              <a:gd name="f74" fmla="+- 10800 0 f70"/>
              <a:gd name="f75" fmla="+- 7305 0 f71"/>
              <a:gd name="f76" fmla="+- 7515 0 f72"/>
              <a:gd name="f77" fmla="+- 14295 0 f71"/>
            </a:gdLst>
            <a:ahLst>
              <a:ahXY gdRefY="f0" minY="f9" maxY="f10">
                <a:pos x="f28" y="f29"/>
              </a:ahXY>
            </a:ahLst>
            <a:cxnLst>
              <a:cxn ang="3cd4">
                <a:pos x="hc" y="t"/>
              </a:cxn>
              <a:cxn ang="0">
                <a:pos x="r" y="vc"/>
              </a:cxn>
              <a:cxn ang="cd4">
                <a:pos x="hc" y="b"/>
              </a:cxn>
              <a:cxn ang="cd2">
                <a:pos x="l" y="vc"/>
              </a:cxn>
              <a:cxn ang="f45">
                <a:pos x="f28" y="f37"/>
              </a:cxn>
              <a:cxn ang="f45">
                <a:pos x="f30" y="f33"/>
              </a:cxn>
              <a:cxn ang="f45">
                <a:pos x="f38" y="f39"/>
              </a:cxn>
              <a:cxn ang="f45">
                <a:pos x="f30" y="f32"/>
              </a:cxn>
              <a:cxn ang="f45">
                <a:pos x="f28" y="f40"/>
              </a:cxn>
              <a:cxn ang="f45">
                <a:pos x="f31" y="f32"/>
              </a:cxn>
              <a:cxn ang="f45">
                <a:pos x="f41" y="f39"/>
              </a:cxn>
              <a:cxn ang="f45">
                <a:pos x="f31" y="f33"/>
              </a:cxn>
            </a:cxnLst>
            <a:rect l="f30" t="f33" r="f31" b="f32"/>
            <a:pathLst>
              <a:path w="21600" h="21600">
                <a:moveTo>
                  <a:pt x="f73" y="f74"/>
                </a:moveTo>
                <a:arcTo wR="f14" hR="f14" stAng="f45" swAng="f48"/>
                <a:close/>
              </a:path>
              <a:path w="21600" h="21600">
                <a:moveTo>
                  <a:pt x="f75" y="f76"/>
                </a:moveTo>
                <a:arcTo wR="f16" hR="f16" stAng="f45" swAng="f48"/>
                <a:close/>
              </a:path>
              <a:path w="21600" h="21600">
                <a:moveTo>
                  <a:pt x="f77" y="f76"/>
                </a:moveTo>
                <a:arcTo wR="f16" hR="f16" stAng="f45" swAng="f48"/>
                <a:close/>
              </a:path>
              <a:path w="21600" h="21600" fill="none">
                <a:moveTo>
                  <a:pt x="f17" y="f42"/>
                </a:moveTo>
                <a:cubicBezTo>
                  <a:pt x="f18" y="f43"/>
                  <a:pt x="f19" y="f43"/>
                  <a:pt x="f20" y="f42"/>
                </a:cubicBezTo>
              </a:path>
            </a:pathLst>
          </a:custGeom>
          <a:solidFill>
            <a:srgbClr val="FFFF00"/>
          </a:solidFill>
          <a:ln w="28440">
            <a:solidFill>
              <a:srgbClr val="000000"/>
            </a:solidFill>
            <a:prstDash val="solid"/>
            <a:round/>
          </a:ln>
        </p:spPr>
        <p:txBody>
          <a:bodyPr vert="horz" wrap="none" lIns="90000" tIns="45000" rIns="90000" bIns="45000" anchor="ctr" compatLnSpc="0">
            <a:noAutofit/>
          </a:bodyPr>
          <a:lstStyle/>
          <a:p>
            <a:pPr hangingPunct="0"/>
            <a:endParaRPr lang="de-DE">
              <a:latin typeface="Arial" pitchFamily="18"/>
              <a:ea typeface="Andale Sans UI" pitchFamily="2"/>
              <a:cs typeface="Tahoma" pitchFamily="2"/>
            </a:endParaRPr>
          </a:p>
        </p:txBody>
      </p:sp>
      <p:sp>
        <p:nvSpPr>
          <p:cNvPr id="6" name="Line 6"/>
          <p:cNvSpPr/>
          <p:nvPr/>
        </p:nvSpPr>
        <p:spPr>
          <a:xfrm flipV="1">
            <a:off x="7055095" y="2632681"/>
            <a:ext cx="1694160" cy="811080"/>
          </a:xfrm>
          <a:prstGeom prst="line">
            <a:avLst/>
          </a:prstGeom>
          <a:noFill/>
          <a:ln w="57240">
            <a:solidFill>
              <a:srgbClr val="2E005D"/>
            </a:solidFill>
            <a:prstDash val="solid"/>
            <a:round/>
            <a:tailEnd type="arrow"/>
          </a:ln>
        </p:spPr>
        <p:txBody>
          <a:bodyPr vert="horz" wrap="none" lIns="90000" tIns="45000" rIns="90000" bIns="45000" anchor="ctr" anchorCtr="1" compatLnSpc="0">
            <a:noAutofit/>
          </a:bodyPr>
          <a:lstStyle/>
          <a:p>
            <a:pPr hangingPunct="0"/>
            <a:endParaRPr lang="de-DE">
              <a:latin typeface="Arial" pitchFamily="18"/>
              <a:ea typeface="Andale Sans UI" pitchFamily="2"/>
              <a:cs typeface="Tahoma" pitchFamily="2"/>
            </a:endParaRPr>
          </a:p>
        </p:txBody>
      </p:sp>
      <p:sp>
        <p:nvSpPr>
          <p:cNvPr id="7" name="Line 7"/>
          <p:cNvSpPr/>
          <p:nvPr/>
        </p:nvSpPr>
        <p:spPr>
          <a:xfrm flipV="1">
            <a:off x="7139335" y="2968559"/>
            <a:ext cx="1694160" cy="810720"/>
          </a:xfrm>
          <a:prstGeom prst="line">
            <a:avLst/>
          </a:prstGeom>
          <a:noFill/>
          <a:ln w="57240">
            <a:solidFill>
              <a:srgbClr val="2E005D"/>
            </a:solidFill>
            <a:prstDash val="solid"/>
            <a:round/>
            <a:headEnd type="arrow"/>
          </a:ln>
        </p:spPr>
        <p:txBody>
          <a:bodyPr vert="horz" wrap="none" lIns="90000" tIns="45000" rIns="90000" bIns="45000" anchor="ctr" anchorCtr="1" compatLnSpc="0">
            <a:noAutofit/>
          </a:bodyPr>
          <a:lstStyle/>
          <a:p>
            <a:pPr hangingPunct="0"/>
            <a:endParaRPr lang="de-DE">
              <a:latin typeface="Arial" pitchFamily="18"/>
              <a:ea typeface="Andale Sans UI" pitchFamily="2"/>
              <a:cs typeface="Tahoma" pitchFamily="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vert="horz" lIns="91440" tIns="45720" rIns="91440" bIns="45720" rtlCol="0" anchor="ctr">
            <a:normAutofit/>
          </a:bodyPr>
          <a:lstStyle/>
          <a:p>
            <a:pPr algn="ctr"/>
            <a:r>
              <a:rPr lang="x-none" sz="4800" dirty="0">
                <a:solidFill>
                  <a:srgbClr val="464646"/>
                </a:solidFill>
                <a:cs typeface="Times New Roman" pitchFamily="18"/>
              </a:rPr>
              <a:t>Content</a:t>
            </a:r>
          </a:p>
        </p:txBody>
      </p:sp>
      <p:sp>
        <p:nvSpPr>
          <p:cNvPr id="5" name="Content Placeholder 4">
            <a:extLst>
              <a:ext uri="{FF2B5EF4-FFF2-40B4-BE49-F238E27FC236}">
                <a16:creationId xmlns:a16="http://schemas.microsoft.com/office/drawing/2014/main" id="{F1AE9200-1403-4235-AE1D-1EB05CB5EC28}"/>
              </a:ext>
            </a:extLst>
          </p:cNvPr>
          <p:cNvSpPr>
            <a:spLocks noGrp="1"/>
          </p:cNvSpPr>
          <p:nvPr>
            <p:ph idx="1"/>
          </p:nvPr>
        </p:nvSpPr>
        <p:spPr/>
        <p:txBody>
          <a:bodyPr/>
          <a:lstStyle/>
          <a:p>
            <a:endParaRPr lang="en-US"/>
          </a:p>
        </p:txBody>
      </p:sp>
      <p:pic>
        <p:nvPicPr>
          <p:cNvPr id="3" name="Picture 2"/>
          <p:cNvPicPr>
            <a:picLocks noChangeAspect="1"/>
          </p:cNvPicPr>
          <p:nvPr/>
        </p:nvPicPr>
        <p:blipFill>
          <a:blip r:embed="rId3">
            <a:alphaModFix/>
          </a:blip>
          <a:srcRect/>
          <a:stretch>
            <a:fillRect/>
          </a:stretch>
        </p:blipFill>
        <p:spPr>
          <a:xfrm>
            <a:off x="2044748" y="1678320"/>
            <a:ext cx="9350280" cy="5580000"/>
          </a:xfrm>
          <a:prstGeom prst="rect">
            <a:avLst/>
          </a:prstGeom>
          <a:noFill/>
          <a:ln>
            <a:noFill/>
          </a:ln>
        </p:spPr>
      </p:pic>
      <p:sp>
        <p:nvSpPr>
          <p:cNvPr id="4" name="TextBox 3"/>
          <p:cNvSpPr txBox="1"/>
          <p:nvPr/>
        </p:nvSpPr>
        <p:spPr>
          <a:xfrm>
            <a:off x="4739575" y="6956640"/>
            <a:ext cx="7020000" cy="603360"/>
          </a:xfrm>
          <a:prstGeom prst="rect">
            <a:avLst/>
          </a:prstGeom>
          <a:noFill/>
          <a:ln>
            <a:noFill/>
          </a:ln>
        </p:spPr>
        <p:txBody>
          <a:bodyPr vert="horz" wrap="none" lIns="90000" tIns="45000" rIns="90000" bIns="45000" compatLnSpc="0"/>
          <a:lstStyle/>
          <a:p>
            <a:pPr hangingPunct="0"/>
            <a:r>
              <a:rPr lang="de-DE" sz="1200">
                <a:latin typeface="Arial" pitchFamily="18"/>
                <a:ea typeface="Andale Sans UI" pitchFamily="2"/>
                <a:cs typeface="Tahoma" pitchFamily="2"/>
              </a:rPr>
              <a:t> The nature of Human-Computer Interaction. Adapted from the ACM SIGCHI</a:t>
            </a:r>
          </a:p>
          <a:p>
            <a:pPr hangingPunct="0"/>
            <a:r>
              <a:rPr lang="de-DE" sz="1200">
                <a:latin typeface="Arial" pitchFamily="18"/>
                <a:ea typeface="Andale Sans UI" pitchFamily="2"/>
                <a:cs typeface="Tahoma" pitchFamily="2"/>
              </a:rPr>
              <a:t>Curricula for Human-Computer Interaction [Hewett et al., 2002]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vert="horz" lIns="91440" tIns="45720" rIns="91440" bIns="45720" rtlCol="0" anchor="ctr">
            <a:normAutofit/>
          </a:bodyPr>
          <a:lstStyle/>
          <a:p>
            <a:pPr algn="ctr"/>
            <a:r>
              <a:rPr lang="x-none" sz="4800" dirty="0">
                <a:solidFill>
                  <a:srgbClr val="464646"/>
                </a:solidFill>
                <a:cs typeface="Times New Roman" pitchFamily="18"/>
              </a:rPr>
              <a:t>References</a:t>
            </a:r>
          </a:p>
        </p:txBody>
      </p:sp>
      <p:sp>
        <p:nvSpPr>
          <p:cNvPr id="3" name="Text Placeholder 2"/>
          <p:cNvSpPr txBox="1">
            <a:spLocks noGrp="1"/>
          </p:cNvSpPr>
          <p:nvPr>
            <p:ph idx="1"/>
          </p:nvPr>
        </p:nvSpPr>
        <p:spPr/>
        <p:txBody>
          <a:bodyPr>
            <a:normAutofit/>
          </a:bodyPr>
          <a:lstStyle/>
          <a:p>
            <a:pPr lvl="0"/>
            <a:r>
              <a:rPr lang="x-none" dirty="0"/>
              <a:t> </a:t>
            </a:r>
          </a:p>
          <a:p>
            <a:pPr lvl="0">
              <a:buSzPct val="45000"/>
              <a:buFont typeface="StarSymbol"/>
              <a:buChar char="●"/>
            </a:pPr>
            <a:r>
              <a:rPr lang="x-none" dirty="0"/>
              <a:t>DonaldNorman, </a:t>
            </a:r>
            <a:r>
              <a:rPr lang="x-none" b="1" dirty="0"/>
              <a:t>The Design of Everyday Things, MITPress, 23 Dec 2013</a:t>
            </a:r>
          </a:p>
          <a:p>
            <a:pPr lvl="0">
              <a:buSzPct val="45000"/>
              <a:buFont typeface="StarSymbol"/>
              <a:buChar char="●"/>
            </a:pPr>
            <a:r>
              <a:rPr lang="x-none" dirty="0"/>
              <a:t> Wikipedia;Human-ComputerInteraction</a:t>
            </a:r>
            <a:r>
              <a:rPr lang="en-US" dirty="0"/>
              <a:t>:</a:t>
            </a:r>
            <a:r>
              <a:rPr lang="x-none" dirty="0"/>
              <a:t> </a:t>
            </a:r>
            <a:r>
              <a:rPr lang="en-US" dirty="0"/>
              <a:t>	</a:t>
            </a:r>
            <a:r>
              <a:rPr lang="x-none" dirty="0">
                <a:hlinkClick r:id="rId3"/>
              </a:rPr>
              <a:t>http://en.wikipedia.org/wiki/Human-computer_interaction</a:t>
            </a:r>
            <a:endParaRPr lang="en-US" dirty="0"/>
          </a:p>
          <a:p>
            <a:pPr lvl="0">
              <a:buSzPct val="45000"/>
              <a:buFont typeface="StarSymbol"/>
              <a:buChar char="●"/>
            </a:pPr>
            <a:r>
              <a:rPr lang="x-none" dirty="0"/>
              <a:t>ACM SIGCHI</a:t>
            </a:r>
            <a:r>
              <a:rPr lang="en-US" dirty="0"/>
              <a:t>:</a:t>
            </a:r>
          </a:p>
          <a:p>
            <a:pPr marL="0" lvl="0" indent="0">
              <a:buSzPct val="45000"/>
              <a:buNone/>
            </a:pPr>
            <a:r>
              <a:rPr lang="x-none" dirty="0"/>
              <a:t> </a:t>
            </a:r>
            <a:r>
              <a:rPr lang="en-US" dirty="0"/>
              <a:t>	</a:t>
            </a:r>
            <a:r>
              <a:rPr lang="x-none" dirty="0">
                <a:hlinkClick r:id="rId4"/>
              </a:rPr>
              <a:t>http://acm.org/sigchi/</a:t>
            </a:r>
            <a:endParaRPr lang="x-none" dirty="0"/>
          </a:p>
          <a:p>
            <a:pPr lvl="0">
              <a:buSzPct val="45000"/>
              <a:buFont typeface="StarSymbol"/>
              <a:buChar char="●"/>
            </a:pPr>
            <a:r>
              <a:rPr lang="x-none" dirty="0"/>
              <a:t>Usability</a:t>
            </a:r>
            <a:r>
              <a:rPr lang="en-US" dirty="0"/>
              <a:t>:</a:t>
            </a:r>
          </a:p>
          <a:p>
            <a:pPr lvl="1">
              <a:buSzPct val="45000"/>
              <a:buFont typeface="StarSymbol"/>
              <a:buChar char="●"/>
            </a:pPr>
            <a:r>
              <a:rPr lang="x-none" dirty="0">
                <a:hlinkClick r:id="rId5"/>
              </a:rPr>
              <a:t>http://usability.gov/</a:t>
            </a:r>
            <a:endParaRPr lang="en-US" dirty="0"/>
          </a:p>
          <a:p>
            <a:pPr lvl="0">
              <a:buSzPct val="45000"/>
              <a:buFont typeface="StarSymbol"/>
              <a:buChar char="●"/>
            </a:pPr>
            <a:endParaRPr lang="x-none" dirty="0"/>
          </a:p>
          <a:p>
            <a:pPr lvl="0">
              <a:buSzPct val="45000"/>
              <a:buFont typeface="StarSymbol"/>
              <a:buChar char="●"/>
            </a:pPr>
            <a:endParaRPr lang="x-non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p>
            <a:pPr lvl="0" algn="ctr"/>
            <a:r>
              <a:rPr lang="x-none" dirty="0"/>
              <a:t>Daily Challenges</a:t>
            </a:r>
          </a:p>
        </p:txBody>
      </p:sp>
      <p:sp>
        <p:nvSpPr>
          <p:cNvPr id="3" name="Text Placeholder 2"/>
          <p:cNvSpPr txBox="1">
            <a:spLocks noGrp="1"/>
          </p:cNvSpPr>
          <p:nvPr>
            <p:ph idx="1"/>
          </p:nvPr>
        </p:nvSpPr>
        <p:spPr/>
        <p:txBody>
          <a:bodyPr>
            <a:spAutoFit/>
          </a:bodyPr>
          <a:lstStyle/>
          <a:p>
            <a:pPr lvl="0"/>
            <a:r>
              <a:rPr lang="x-none" dirty="0"/>
              <a:t>How many of you can use all the functionality in your</a:t>
            </a:r>
          </a:p>
          <a:p>
            <a:pPr lvl="1" hangingPunct="0">
              <a:spcBef>
                <a:spcPts val="0"/>
              </a:spcBef>
              <a:spcAft>
                <a:spcPts val="1417"/>
              </a:spcAft>
              <a:buSzPct val="45000"/>
              <a:buFont typeface="StarSymbol"/>
              <a:buChar char="●"/>
            </a:pPr>
            <a:r>
              <a:rPr lang="x-none" sz="3200" dirty="0">
                <a:latin typeface="Arial" pitchFamily="18"/>
                <a:cs typeface="Tahoma" pitchFamily="2"/>
              </a:rPr>
              <a:t>VCR</a:t>
            </a:r>
          </a:p>
          <a:p>
            <a:pPr lvl="1" hangingPunct="0">
              <a:spcBef>
                <a:spcPts val="0"/>
              </a:spcBef>
              <a:spcAft>
                <a:spcPts val="1417"/>
              </a:spcAft>
              <a:buSzPct val="45000"/>
              <a:buFont typeface="StarSymbol"/>
              <a:buChar char="●"/>
            </a:pPr>
            <a:r>
              <a:rPr lang="x-none" sz="3200" dirty="0">
                <a:latin typeface="Arial" pitchFamily="18"/>
                <a:cs typeface="Tahoma" pitchFamily="2"/>
              </a:rPr>
              <a:t>Digital watch</a:t>
            </a:r>
          </a:p>
          <a:p>
            <a:pPr lvl="1" hangingPunct="0">
              <a:spcBef>
                <a:spcPts val="0"/>
              </a:spcBef>
              <a:spcAft>
                <a:spcPts val="1417"/>
              </a:spcAft>
              <a:buSzPct val="45000"/>
              <a:buFont typeface="StarSymbol"/>
              <a:buChar char="●"/>
            </a:pPr>
            <a:r>
              <a:rPr lang="x-none" sz="3200" dirty="0">
                <a:latin typeface="Arial" pitchFamily="18"/>
                <a:cs typeface="Tahoma" pitchFamily="2"/>
              </a:rPr>
              <a:t>Copy machine</a:t>
            </a:r>
          </a:p>
          <a:p>
            <a:pPr lvl="1" hangingPunct="0">
              <a:spcBef>
                <a:spcPts val="0"/>
              </a:spcBef>
              <a:spcAft>
                <a:spcPts val="1417"/>
              </a:spcAft>
              <a:buSzPct val="45000"/>
              <a:buFont typeface="StarSymbol"/>
              <a:buChar char="●"/>
            </a:pPr>
            <a:r>
              <a:rPr lang="x-none" sz="3200" dirty="0">
                <a:latin typeface="Arial" pitchFamily="18"/>
                <a:cs typeface="Tahoma" pitchFamily="2"/>
              </a:rPr>
              <a:t>Stereo system</a:t>
            </a:r>
          </a:p>
          <a:p>
            <a:pPr lvl="1" hangingPunct="0">
              <a:spcBef>
                <a:spcPts val="0"/>
              </a:spcBef>
              <a:spcAft>
                <a:spcPts val="1417"/>
              </a:spcAft>
              <a:buSzPct val="45000"/>
              <a:buFont typeface="StarSymbol"/>
              <a:buChar char="●"/>
            </a:pPr>
            <a:r>
              <a:rPr lang="x-none" sz="3200" dirty="0">
                <a:latin typeface="Arial" pitchFamily="18"/>
                <a:cs typeface="Tahoma" pitchFamily="2"/>
              </a:rPr>
              <a:t>Plumbing fixtures</a:t>
            </a:r>
          </a:p>
        </p:txBody>
      </p:sp>
      <p:pic>
        <p:nvPicPr>
          <p:cNvPr id="4" name="Picture 3"/>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21000"/>
                    </a14:imgEffect>
                  </a14:imgLayer>
                </a14:imgProps>
              </a:ext>
            </a:extLst>
          </a:blip>
          <a:srcRect/>
          <a:stretch>
            <a:fillRect/>
          </a:stretch>
        </p:blipFill>
        <p:spPr>
          <a:xfrm>
            <a:off x="8159575" y="2496242"/>
            <a:ext cx="1800000" cy="923759"/>
          </a:xfrm>
          <a:prstGeom prst="rect">
            <a:avLst/>
          </a:prstGeom>
          <a:noFill/>
          <a:ln>
            <a:noFill/>
          </a:ln>
        </p:spPr>
      </p:pic>
      <p:pic>
        <p:nvPicPr>
          <p:cNvPr id="5" name="Picture 4"/>
          <p:cNvPicPr>
            <a:picLocks noChangeAspect="1"/>
          </p:cNvPicPr>
          <p:nvPr/>
        </p:nvPicPr>
        <p:blipFill>
          <a:blip r:embed="rId5">
            <a:alphaModFix/>
            <a:extLst>
              <a:ext uri="{BEBA8EAE-BF5A-486C-A8C5-ECC9F3942E4B}">
                <a14:imgProps xmlns:a14="http://schemas.microsoft.com/office/drawing/2010/main">
                  <a14:imgLayer r:embed="rId6">
                    <a14:imgEffect>
                      <a14:brightnessContrast bright="16000"/>
                    </a14:imgEffect>
                  </a14:imgLayer>
                </a14:imgProps>
              </a:ext>
            </a:extLst>
          </a:blip>
          <a:srcRect/>
          <a:stretch>
            <a:fillRect/>
          </a:stretch>
        </p:blipFill>
        <p:spPr>
          <a:xfrm>
            <a:off x="8159575" y="3562202"/>
            <a:ext cx="1800000" cy="1009799"/>
          </a:xfrm>
          <a:prstGeom prst="rect">
            <a:avLst/>
          </a:prstGeom>
          <a:noFill/>
          <a:ln>
            <a:noFill/>
          </a:ln>
        </p:spPr>
      </p:pic>
      <p:pic>
        <p:nvPicPr>
          <p:cNvPr id="6" name="Picture 5"/>
          <p:cNvPicPr>
            <a:picLocks noChangeAspect="1"/>
          </p:cNvPicPr>
          <p:nvPr/>
        </p:nvPicPr>
        <p:blipFill>
          <a:blip r:embed="rId7">
            <a:alphaModFix/>
            <a:extLst>
              <a:ext uri="{BEBA8EAE-BF5A-486C-A8C5-ECC9F3942E4B}">
                <a14:imgProps xmlns:a14="http://schemas.microsoft.com/office/drawing/2010/main">
                  <a14:imgLayer r:embed="rId8">
                    <a14:imgEffect>
                      <a14:brightnessContrast bright="12000"/>
                    </a14:imgEffect>
                  </a14:imgLayer>
                </a14:imgProps>
              </a:ext>
            </a:extLst>
          </a:blip>
          <a:srcRect/>
          <a:stretch>
            <a:fillRect/>
          </a:stretch>
        </p:blipFill>
        <p:spPr>
          <a:xfrm>
            <a:off x="6712736" y="2520000"/>
            <a:ext cx="1266840" cy="2076480"/>
          </a:xfrm>
          <a:prstGeom prst="rect">
            <a:avLst/>
          </a:prstGeom>
          <a:noFill/>
          <a:ln>
            <a:noFill/>
          </a:ln>
          <a:effectLst>
            <a:reflection endPos="65000" dist="50800" dir="5400000" sy="-100000" algn="bl" rotWithShape="0"/>
          </a:effectLst>
        </p:spPr>
      </p:pic>
      <p:pic>
        <p:nvPicPr>
          <p:cNvPr id="7" name="Picture 6"/>
          <p:cNvPicPr>
            <a:picLocks noChangeAspect="1"/>
          </p:cNvPicPr>
          <p:nvPr/>
        </p:nvPicPr>
        <p:blipFill>
          <a:blip r:embed="rId9">
            <a:alphaModFix/>
            <a:extLst>
              <a:ext uri="{BEBA8EAE-BF5A-486C-A8C5-ECC9F3942E4B}">
                <a14:imgProps xmlns:a14="http://schemas.microsoft.com/office/drawing/2010/main">
                  <a14:imgLayer r:embed="rId10">
                    <a14:imgEffect>
                      <a14:brightnessContrast bright="18000"/>
                    </a14:imgEffect>
                  </a14:imgLayer>
                </a14:imgProps>
              </a:ext>
            </a:extLst>
          </a:blip>
          <a:srcRect/>
          <a:stretch>
            <a:fillRect/>
          </a:stretch>
        </p:blipFill>
        <p:spPr>
          <a:xfrm>
            <a:off x="6719575" y="5002562"/>
            <a:ext cx="3240000" cy="1657439"/>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design</a:t>
            </a:r>
            <a:endParaRPr lang="en-US" dirty="0"/>
          </a:p>
        </p:txBody>
      </p:sp>
      <p:sp>
        <p:nvSpPr>
          <p:cNvPr id="3" name="Content Placeholder 2"/>
          <p:cNvSpPr>
            <a:spLocks noGrp="1"/>
          </p:cNvSpPr>
          <p:nvPr>
            <p:ph idx="1"/>
          </p:nvPr>
        </p:nvSpPr>
        <p:spPr/>
        <p:txBody>
          <a:bodyPr/>
          <a:lstStyle/>
          <a:p>
            <a:r>
              <a:rPr lang="en-US" dirty="0"/>
              <a:t>Two of the most important characteristics of good design are discoverability and understanding. </a:t>
            </a:r>
            <a:endParaRPr lang="en-US" dirty="0" smtClean="0"/>
          </a:p>
          <a:p>
            <a:r>
              <a:rPr lang="en-US" dirty="0" smtClean="0"/>
              <a:t>Discoverability</a:t>
            </a:r>
            <a:r>
              <a:rPr lang="en-US" dirty="0"/>
              <a:t>: Is it possible to even figure out what actions are possible and where and how to perform them? </a:t>
            </a:r>
            <a:endParaRPr lang="en-US" dirty="0" smtClean="0"/>
          </a:p>
          <a:p>
            <a:r>
              <a:rPr lang="en-US" dirty="0" smtClean="0"/>
              <a:t>Understanding</a:t>
            </a:r>
            <a:r>
              <a:rPr lang="en-US" dirty="0"/>
              <a:t>: What does it all mean? How is the product supposed to be used? What do all the different controls and settings mean?</a:t>
            </a:r>
          </a:p>
        </p:txBody>
      </p:sp>
    </p:spTree>
    <p:extLst>
      <p:ext uri="{BB962C8B-B14F-4D97-AF65-F5344CB8AC3E}">
        <p14:creationId xmlns:p14="http://schemas.microsoft.com/office/powerpoint/2010/main" val="278115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design</a:t>
            </a:r>
          </a:p>
        </p:txBody>
      </p:sp>
      <p:sp>
        <p:nvSpPr>
          <p:cNvPr id="3" name="Content Placeholder 2"/>
          <p:cNvSpPr>
            <a:spLocks noGrp="1"/>
          </p:cNvSpPr>
          <p:nvPr>
            <p:ph idx="1"/>
          </p:nvPr>
        </p:nvSpPr>
        <p:spPr/>
        <p:txBody>
          <a:bodyPr>
            <a:normAutofit/>
          </a:bodyPr>
          <a:lstStyle/>
          <a:p>
            <a:r>
              <a:rPr lang="en-US" dirty="0"/>
              <a:t>Industrial design: The professional service of creating and developing concepts and specifications that optimize the function, value, and appearance of products and systems for the mutual benefit of both user and </a:t>
            </a:r>
            <a:r>
              <a:rPr lang="en-US" dirty="0" smtClean="0"/>
              <a:t>manufacturer.</a:t>
            </a:r>
            <a:endParaRPr lang="en-US" dirty="0"/>
          </a:p>
        </p:txBody>
      </p:sp>
    </p:spTree>
    <p:extLst>
      <p:ext uri="{BB962C8B-B14F-4D97-AF65-F5344CB8AC3E}">
        <p14:creationId xmlns:p14="http://schemas.microsoft.com/office/powerpoint/2010/main" val="343684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design</a:t>
            </a:r>
          </a:p>
        </p:txBody>
      </p:sp>
      <p:sp>
        <p:nvSpPr>
          <p:cNvPr id="3" name="Content Placeholder 2"/>
          <p:cNvSpPr>
            <a:spLocks noGrp="1"/>
          </p:cNvSpPr>
          <p:nvPr>
            <p:ph idx="1"/>
          </p:nvPr>
        </p:nvSpPr>
        <p:spPr/>
        <p:txBody>
          <a:bodyPr/>
          <a:lstStyle/>
          <a:p>
            <a:r>
              <a:rPr lang="en-US" dirty="0" smtClean="0"/>
              <a:t>The </a:t>
            </a:r>
            <a:r>
              <a:rPr lang="en-US" dirty="0"/>
              <a:t>focus is upon how people interact with technology. The goal is to enhance people’s understanding of what can be done, what is happening, and what has just occurred</a:t>
            </a:r>
            <a:r>
              <a:rPr lang="en-US" dirty="0" smtClean="0"/>
              <a:t>.</a:t>
            </a:r>
          </a:p>
          <a:p>
            <a:r>
              <a:rPr lang="en-US" dirty="0" smtClean="0"/>
              <a:t> </a:t>
            </a:r>
            <a:r>
              <a:rPr lang="en-US" dirty="0"/>
              <a:t>Interaction design draws upon principles of psychology, design, art, and emotion to ensure a positive, enjoyable experience.</a:t>
            </a:r>
          </a:p>
        </p:txBody>
      </p:sp>
    </p:spTree>
    <p:extLst>
      <p:ext uri="{BB962C8B-B14F-4D97-AF65-F5344CB8AC3E}">
        <p14:creationId xmlns:p14="http://schemas.microsoft.com/office/powerpoint/2010/main" val="3363655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 design</a:t>
            </a:r>
          </a:p>
        </p:txBody>
      </p:sp>
      <p:sp>
        <p:nvSpPr>
          <p:cNvPr id="3" name="Content Placeholder 2"/>
          <p:cNvSpPr>
            <a:spLocks noGrp="1"/>
          </p:cNvSpPr>
          <p:nvPr>
            <p:ph idx="1"/>
          </p:nvPr>
        </p:nvSpPr>
        <p:spPr/>
        <p:txBody>
          <a:bodyPr/>
          <a:lstStyle/>
          <a:p>
            <a:r>
              <a:rPr lang="en-US" dirty="0"/>
              <a:t>Experience design: The practice of designing products, processes, services, events, and environments with a focus placed on the quality and enjoyment of the total experience.</a:t>
            </a:r>
          </a:p>
          <a:p>
            <a:endParaRPr lang="en-US" dirty="0"/>
          </a:p>
        </p:txBody>
      </p:sp>
    </p:spTree>
    <p:extLst>
      <p:ext uri="{BB962C8B-B14F-4D97-AF65-F5344CB8AC3E}">
        <p14:creationId xmlns:p14="http://schemas.microsoft.com/office/powerpoint/2010/main" val="1484778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human-centered design (HCD),</a:t>
            </a:r>
          </a:p>
        </p:txBody>
      </p:sp>
      <p:sp>
        <p:nvSpPr>
          <p:cNvPr id="3" name="Content Placeholder 2"/>
          <p:cNvSpPr>
            <a:spLocks noGrp="1"/>
          </p:cNvSpPr>
          <p:nvPr>
            <p:ph idx="1"/>
          </p:nvPr>
        </p:nvSpPr>
        <p:spPr/>
        <p:txBody>
          <a:bodyPr/>
          <a:lstStyle/>
          <a:p>
            <a:r>
              <a:rPr lang="en-US" dirty="0"/>
              <a:t>A</a:t>
            </a:r>
            <a:r>
              <a:rPr lang="en-US" dirty="0" smtClean="0"/>
              <a:t>n </a:t>
            </a:r>
            <a:r>
              <a:rPr lang="en-US" dirty="0"/>
              <a:t>approach that puts human needs, capabilities, and behavior first, then designs to accommodate those needs, capabilities, and ways of behaving. </a:t>
            </a:r>
            <a:endParaRPr lang="en-US" dirty="0" smtClean="0"/>
          </a:p>
          <a:p>
            <a:r>
              <a:rPr lang="en-US" dirty="0" smtClean="0"/>
              <a:t>Good </a:t>
            </a:r>
            <a:r>
              <a:rPr lang="en-US" dirty="0"/>
              <a:t>design starts with an understanding of psychology and technology. </a:t>
            </a:r>
            <a:endParaRPr lang="en-US" dirty="0" smtClean="0"/>
          </a:p>
          <a:p>
            <a:r>
              <a:rPr lang="en-US" dirty="0" smtClean="0"/>
              <a:t>Good </a:t>
            </a:r>
            <a:r>
              <a:rPr lang="en-US" dirty="0"/>
              <a:t>design requires good communication, especially from machine to person, indicating what actions are possible, what is happening, and what is about to happen. </a:t>
            </a:r>
            <a:endParaRPr lang="en-US" dirty="0" smtClean="0"/>
          </a:p>
          <a:p>
            <a:r>
              <a:rPr lang="en-US" dirty="0" smtClean="0"/>
              <a:t>Communication </a:t>
            </a:r>
            <a:r>
              <a:rPr lang="en-US" dirty="0"/>
              <a:t>is especially important when things go wrong</a:t>
            </a:r>
          </a:p>
        </p:txBody>
      </p:sp>
    </p:spTree>
    <p:extLst>
      <p:ext uri="{BB962C8B-B14F-4D97-AF65-F5344CB8AC3E}">
        <p14:creationId xmlns:p14="http://schemas.microsoft.com/office/powerpoint/2010/main" val="270413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p>
            <a:pPr lvl="0" algn="ctr"/>
            <a:r>
              <a:rPr lang="x-none" dirty="0"/>
              <a:t>Objective</a:t>
            </a:r>
          </a:p>
        </p:txBody>
      </p:sp>
      <p:sp>
        <p:nvSpPr>
          <p:cNvPr id="3" name="Text Placeholder 2"/>
          <p:cNvSpPr txBox="1">
            <a:spLocks noGrp="1"/>
          </p:cNvSpPr>
          <p:nvPr>
            <p:ph idx="1"/>
          </p:nvPr>
        </p:nvSpPr>
        <p:spPr>
          <a:xfrm>
            <a:off x="923985" y="2012414"/>
            <a:ext cx="11591806" cy="2938625"/>
          </a:xfrm>
        </p:spPr>
        <p:txBody>
          <a:bodyPr>
            <a:spAutoFit/>
          </a:bodyPr>
          <a:lstStyle/>
          <a:p>
            <a:pPr lvl="0" algn="just"/>
            <a:r>
              <a:rPr lang="en-US" dirty="0"/>
              <a:t>Design is concerned with how things work, how they are controlled, and the nature of the interaction between people and technology</a:t>
            </a:r>
            <a:endParaRPr lang="en-US" dirty="0" smtClean="0"/>
          </a:p>
          <a:p>
            <a:pPr lvl="0" algn="just"/>
            <a:r>
              <a:rPr lang="x-none" dirty="0" smtClean="0"/>
              <a:t>Study </a:t>
            </a:r>
            <a:r>
              <a:rPr lang="x-none" dirty="0"/>
              <a:t>of interaction between human and computer to design human-centered skills, so that there are principles and methods to create excellent interfaces with any </a:t>
            </a:r>
            <a:r>
              <a:rPr lang="x-none" dirty="0" smtClean="0"/>
              <a:t>technology</a:t>
            </a:r>
            <a:endParaRPr lang="en-US" dirty="0" smtClean="0"/>
          </a:p>
          <a:p>
            <a:pPr lvl="0" algn="just"/>
            <a:endParaRPr lang="x-non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lgn="ctr"/>
            <a:r>
              <a:rPr lang="x-none" dirty="0"/>
              <a:t>Hottest Topic</a:t>
            </a:r>
          </a:p>
        </p:txBody>
      </p:sp>
      <p:sp>
        <p:nvSpPr>
          <p:cNvPr id="3" name="Text Placeholder 2"/>
          <p:cNvSpPr txBox="1">
            <a:spLocks noGrp="1"/>
          </p:cNvSpPr>
          <p:nvPr>
            <p:ph idx="1"/>
          </p:nvPr>
        </p:nvSpPr>
        <p:spPr/>
        <p:txBody>
          <a:bodyPr/>
          <a:lstStyle/>
          <a:p>
            <a:pPr lvl="0"/>
            <a:r>
              <a:rPr lang="x-none" dirty="0"/>
              <a:t>It is the hottest topic among it proffesionals of today</a:t>
            </a:r>
          </a:p>
          <a:p>
            <a:pPr lvl="0"/>
            <a:r>
              <a:rPr lang="x-none" dirty="0"/>
              <a:t>Serious research in this area has just begun which promises of fundamentally changing computing</a:t>
            </a:r>
          </a:p>
          <a:p>
            <a:pPr lvl="0"/>
            <a:r>
              <a:rPr lang="x-none" dirty="0"/>
              <a:t>Spectacular growth of world wide web is the direct result of HCI research</a:t>
            </a:r>
          </a:p>
          <a:p>
            <a:pPr lvl="0"/>
            <a:r>
              <a:rPr lang="x-none" dirty="0"/>
              <a:t>HCI would play a leading role in the creation of tommorow’s exciting new user interface software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892</Words>
  <Application>Microsoft Office PowerPoint</Application>
  <PresentationFormat>Custom</PresentationFormat>
  <Paragraphs>96</Paragraphs>
  <Slides>17</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Andale Sans UI</vt:lpstr>
      <vt:lpstr>StarSymbol</vt:lpstr>
      <vt:lpstr>Arial</vt:lpstr>
      <vt:lpstr>Calibri</vt:lpstr>
      <vt:lpstr>Calibri Light</vt:lpstr>
      <vt:lpstr>Tahoma</vt:lpstr>
      <vt:lpstr>Times New Roman</vt:lpstr>
      <vt:lpstr>Wingdings</vt:lpstr>
      <vt:lpstr>Default</vt:lpstr>
      <vt:lpstr>Hi!</vt:lpstr>
      <vt:lpstr>Daily Challenges</vt:lpstr>
      <vt:lpstr>Good design</vt:lpstr>
      <vt:lpstr>Industrial design</vt:lpstr>
      <vt:lpstr>Interaction design</vt:lpstr>
      <vt:lpstr>Experience design</vt:lpstr>
      <vt:lpstr>human-centered design (HCD),</vt:lpstr>
      <vt:lpstr>Objective</vt:lpstr>
      <vt:lpstr>Hottest Topic</vt:lpstr>
      <vt:lpstr>What is Human Computer Interaction (HCI)?</vt:lpstr>
      <vt:lpstr>Definition</vt:lpstr>
      <vt:lpstr>What is Human Computer Interaction (HCI)?</vt:lpstr>
      <vt:lpstr>Human Computer Interaction (HCI) is an Interdisciplinary field</vt:lpstr>
      <vt:lpstr>Human Computer Interaction (HCI)</vt:lpstr>
      <vt:lpstr>Human Computer Interaction has Three Components</vt:lpstr>
      <vt:lpstr>Content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Hoan Ng</dc:creator>
  <cp:lastModifiedBy>ADMIN</cp:lastModifiedBy>
  <cp:revision>56</cp:revision>
  <dcterms:created xsi:type="dcterms:W3CDTF">2009-04-16T11:32:32Z</dcterms:created>
  <dcterms:modified xsi:type="dcterms:W3CDTF">2021-09-07T09:36:03Z</dcterms:modified>
</cp:coreProperties>
</file>