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5"/>
  </p:notesMasterIdLst>
  <p:handoutMasterIdLst>
    <p:handoutMasterId r:id="rId56"/>
  </p:handoutMasterIdLst>
  <p:sldIdLst>
    <p:sldId id="258" r:id="rId4"/>
    <p:sldId id="319" r:id="rId5"/>
    <p:sldId id="259" r:id="rId6"/>
    <p:sldId id="318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85" r:id="rId18"/>
    <p:sldId id="286" r:id="rId19"/>
    <p:sldId id="287" r:id="rId20"/>
    <p:sldId id="288" r:id="rId21"/>
    <p:sldId id="276" r:id="rId22"/>
    <p:sldId id="289" r:id="rId23"/>
    <p:sldId id="290" r:id="rId24"/>
    <p:sldId id="292" r:id="rId25"/>
    <p:sldId id="293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95" r:id="rId35"/>
    <p:sldId id="296" r:id="rId36"/>
    <p:sldId id="298" r:id="rId37"/>
    <p:sldId id="299" r:id="rId38"/>
    <p:sldId id="300" r:id="rId39"/>
    <p:sldId id="297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13" r:id="rId48"/>
    <p:sldId id="309" r:id="rId49"/>
    <p:sldId id="314" r:id="rId50"/>
    <p:sldId id="310" r:id="rId51"/>
    <p:sldId id="311" r:id="rId52"/>
    <p:sldId id="312" r:id="rId53"/>
    <p:sldId id="316" r:id="rId5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62" autoAdjust="0"/>
  </p:normalViewPr>
  <p:slideViewPr>
    <p:cSldViewPr snapToGrid="0">
      <p:cViewPr varScale="1">
        <p:scale>
          <a:sx n="55" d="100"/>
          <a:sy n="55" d="100"/>
        </p:scale>
        <p:origin x="1674" y="48"/>
      </p:cViewPr>
      <p:guideLst>
        <p:guide orient="horz" pos="2381"/>
        <p:guide pos="31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67F00-ABBA-436A-82D6-EF00493C7458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rtl="1"/>
          <a:endParaRPr lang="ar-SA"/>
        </a:p>
      </dgm:t>
    </dgm:pt>
    <dgm:pt modelId="{D17BE673-67B2-4A7E-AF87-407D90C61602}">
      <dgm:prSet phldrT="[Text]" custT="1"/>
      <dgm:spPr/>
      <dgm:t>
        <a:bodyPr/>
        <a:lstStyle/>
        <a:p>
          <a:pPr rtl="0"/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One of the key concepts in HCI. </a:t>
          </a:r>
        </a:p>
        <a:p>
          <a:pPr rtl="0"/>
          <a:r>
            <a: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is concerned with making systems easy to learn and use</a:t>
          </a:r>
          <a:endParaRPr lang="ar-SA" sz="2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F0EA4E-C634-4B34-8358-DF98ED05EC85}" type="parTrans" cxnId="{3408B1AD-3F0B-4B0D-8016-44FA03EC0592}">
      <dgm:prSet/>
      <dgm:spPr/>
      <dgm:t>
        <a:bodyPr/>
        <a:lstStyle/>
        <a:p>
          <a:pPr rtl="0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7E9EA6D-15FF-4655-8DEE-B08633301988}" type="sibTrans" cxnId="{3408B1AD-3F0B-4B0D-8016-44FA03EC0592}">
      <dgm:prSet/>
      <dgm:spPr/>
      <dgm:t>
        <a:bodyPr/>
        <a:lstStyle/>
        <a:p>
          <a:pPr rtl="0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4DC476E-3A37-4A70-AB0A-E3FD47555C01}" type="asst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Usable system is:</a:t>
          </a:r>
          <a:endParaRPr lang="ar-SA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B17CE7-268E-4F2A-9BCD-6B93530CD3F0}" type="parTrans" cxnId="{EAF9E73D-64A4-4D9E-9982-39EEA493DB81}">
      <dgm:prSet/>
      <dgm:spPr/>
      <dgm:t>
        <a:bodyPr/>
        <a:lstStyle/>
        <a:p>
          <a:pPr rtl="0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4FF8020-D34B-4AA5-A8AA-0F2E9CDA727B}" type="sibTrans" cxnId="{EAF9E73D-64A4-4D9E-9982-39EEA493DB81}">
      <dgm:prSet/>
      <dgm:spPr/>
      <dgm:t>
        <a:bodyPr/>
        <a:lstStyle/>
        <a:p>
          <a:pPr rtl="0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1C9C00D8-AC56-422E-BE61-9B7A032FB0B3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Easy to learn</a:t>
          </a:r>
          <a:endParaRPr lang="ar-SA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E1A575E-A84C-4F5D-9E11-3926A37BC855}" type="parTrans" cxnId="{9C1CD590-4F61-43AF-8246-29CD713C6A0A}">
      <dgm:prSet/>
      <dgm:spPr/>
      <dgm:t>
        <a:bodyPr/>
        <a:lstStyle/>
        <a:p>
          <a:pPr rtl="0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1271ED2-7B18-42FB-B098-9CBFBCC0966E}" type="sibTrans" cxnId="{9C1CD590-4F61-43AF-8246-29CD713C6A0A}">
      <dgm:prSet/>
      <dgm:spPr/>
      <dgm:t>
        <a:bodyPr/>
        <a:lstStyle/>
        <a:p>
          <a:pPr rtl="0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1CFF5E7-001E-4FE5-9E18-8C95A95510F4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Easy to remember how to use</a:t>
          </a:r>
          <a:endParaRPr lang="ar-SA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BC61A75-B69D-4DCC-8BF7-FB28B07C9CCA}" type="parTrans" cxnId="{855D1D50-88C9-4622-B642-31C0C25470EA}">
      <dgm:prSet/>
      <dgm:spPr/>
      <dgm:t>
        <a:bodyPr/>
        <a:lstStyle/>
        <a:p>
          <a:pPr rtl="0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62BF664-FD1C-4366-944A-C7D457593297}" type="sibTrans" cxnId="{855D1D50-88C9-4622-B642-31C0C25470EA}">
      <dgm:prSet/>
      <dgm:spPr/>
      <dgm:t>
        <a:bodyPr/>
        <a:lstStyle/>
        <a:p>
          <a:pPr rtl="0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426042E-98B9-4030-A847-280B981F0477}">
      <dgm:prSet phldrT="[Text]"/>
      <dgm:spPr/>
      <dgm:t>
        <a:bodyPr/>
        <a:lstStyle/>
        <a:p>
          <a:pPr rtl="0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Effective to use</a:t>
          </a:r>
          <a:endParaRPr lang="ar-SA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27B9EF-1B09-48D4-B67A-811945E10004}" type="parTrans" cxnId="{5AE3DCF0-D811-4C9A-BCB9-42D273B58209}">
      <dgm:prSet/>
      <dgm:spPr/>
      <dgm:t>
        <a:bodyPr/>
        <a:lstStyle/>
        <a:p>
          <a:pPr rtl="0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453495A-47C4-4507-9988-755BF6D76C72}" type="sibTrans" cxnId="{5AE3DCF0-D811-4C9A-BCB9-42D273B58209}">
      <dgm:prSet/>
      <dgm:spPr/>
      <dgm:t>
        <a:bodyPr/>
        <a:lstStyle/>
        <a:p>
          <a:pPr rtl="0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4A0E569-521B-48A9-9C4C-E553CC8BB3A9}">
      <dgm:prSet/>
      <dgm:spPr/>
      <dgm:t>
        <a:bodyPr/>
        <a:lstStyle/>
        <a:p>
          <a:pPr rtl="1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Efficient to use</a:t>
          </a:r>
          <a:endParaRPr lang="ar-SA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F830042-509C-44AA-91F7-FC61B1BC1123}" type="parTrans" cxnId="{9BC6793A-BE25-487E-ABCA-746868499E6D}">
      <dgm:prSet/>
      <dgm:spPr/>
      <dgm:t>
        <a:bodyPr/>
        <a:lstStyle/>
        <a:p>
          <a:pPr rtl="1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C8FC3A6-FB61-44E1-AA9A-9DA74D5E4A41}" type="sibTrans" cxnId="{9BC6793A-BE25-487E-ABCA-746868499E6D}">
      <dgm:prSet/>
      <dgm:spPr/>
      <dgm:t>
        <a:bodyPr/>
        <a:lstStyle/>
        <a:p>
          <a:pPr rtl="1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4D9A9A2-3E3D-4DCF-8CA4-3E80DFAB71D7}">
      <dgm:prSet/>
      <dgm:spPr/>
      <dgm:t>
        <a:bodyPr/>
        <a:lstStyle/>
        <a:p>
          <a:pPr rtl="1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Safe to use</a:t>
          </a:r>
          <a:endParaRPr lang="ar-SA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7FD20AA-0F11-4D28-9EEE-6BB189BA48C0}" type="parTrans" cxnId="{2CAE3CF1-6D7D-45B2-B679-4FC59783C461}">
      <dgm:prSet/>
      <dgm:spPr/>
      <dgm:t>
        <a:bodyPr/>
        <a:lstStyle/>
        <a:p>
          <a:pPr rtl="1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3CE842C-FC6A-4212-80BC-31A409A06801}" type="sibTrans" cxnId="{2CAE3CF1-6D7D-45B2-B679-4FC59783C461}">
      <dgm:prSet/>
      <dgm:spPr/>
      <dgm:t>
        <a:bodyPr/>
        <a:lstStyle/>
        <a:p>
          <a:pPr rtl="1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3D20E1-8C86-4AF5-B773-5D619EBAE9F4}">
      <dgm:prSet/>
      <dgm:spPr/>
      <dgm:t>
        <a:bodyPr/>
        <a:lstStyle/>
        <a:p>
          <a:pPr rtl="1"/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Enjoyable to use</a:t>
          </a:r>
          <a:endParaRPr lang="ar-SA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F18261A-B426-4157-9D0C-494C1BC9F273}" type="parTrans" cxnId="{B78EB9E1-C0ED-4176-8BCB-BC734D9BED38}">
      <dgm:prSet/>
      <dgm:spPr/>
      <dgm:t>
        <a:bodyPr/>
        <a:lstStyle/>
        <a:p>
          <a:pPr rtl="1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6A0F301-03EC-450F-BB01-0C11F9DD9882}" type="sibTrans" cxnId="{B78EB9E1-C0ED-4176-8BCB-BC734D9BED38}">
      <dgm:prSet/>
      <dgm:spPr/>
      <dgm:t>
        <a:bodyPr/>
        <a:lstStyle/>
        <a:p>
          <a:pPr rtl="1"/>
          <a:endParaRPr lang="ar-SA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2E9F01F-8EA0-458E-8B21-14337EED075C}" type="pres">
      <dgm:prSet presAssocID="{D9767F00-ABBA-436A-82D6-EF00493C745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D0E730-4FCA-47BB-BE5E-08E650F842CE}" type="pres">
      <dgm:prSet presAssocID="{D17BE673-67B2-4A7E-AF87-407D90C61602}" presName="hierRoot1" presStyleCnt="0">
        <dgm:presLayoutVars>
          <dgm:hierBranch val="init"/>
        </dgm:presLayoutVars>
      </dgm:prSet>
      <dgm:spPr/>
    </dgm:pt>
    <dgm:pt modelId="{147FB6EA-C08F-4067-991E-7FB57FD7740A}" type="pres">
      <dgm:prSet presAssocID="{D17BE673-67B2-4A7E-AF87-407D90C61602}" presName="rootComposite1" presStyleCnt="0"/>
      <dgm:spPr/>
    </dgm:pt>
    <dgm:pt modelId="{874D1FB1-0ACB-4904-B2A7-536353BAAA3E}" type="pres">
      <dgm:prSet presAssocID="{D17BE673-67B2-4A7E-AF87-407D90C61602}" presName="rootText1" presStyleLbl="node0" presStyleIdx="0" presStyleCnt="1" custScaleX="653191" custScaleY="267520" custLinFactY="-44264" custLinFactNeighborY="-100000">
        <dgm:presLayoutVars>
          <dgm:chPref val="3"/>
        </dgm:presLayoutVars>
      </dgm:prSet>
      <dgm:spPr/>
    </dgm:pt>
    <dgm:pt modelId="{45A650B8-8C8E-4BEF-8BD5-9EA2C9A2A486}" type="pres">
      <dgm:prSet presAssocID="{D17BE673-67B2-4A7E-AF87-407D90C61602}" presName="rootConnector1" presStyleLbl="node1" presStyleIdx="0" presStyleCnt="0"/>
      <dgm:spPr/>
    </dgm:pt>
    <dgm:pt modelId="{F045EFDF-8336-4443-9ECC-0C80DBF7CBE2}" type="pres">
      <dgm:prSet presAssocID="{D17BE673-67B2-4A7E-AF87-407D90C61602}" presName="hierChild2" presStyleCnt="0"/>
      <dgm:spPr/>
    </dgm:pt>
    <dgm:pt modelId="{8F228204-06BC-4EA4-8223-7FE7E43A6D37}" type="pres">
      <dgm:prSet presAssocID="{6E1A575E-A84C-4F5D-9E11-3926A37BC855}" presName="Name37" presStyleLbl="parChTrans1D2" presStyleIdx="0" presStyleCnt="7"/>
      <dgm:spPr/>
    </dgm:pt>
    <dgm:pt modelId="{2C70594D-A941-4269-BD6F-6EEF1A99A2C5}" type="pres">
      <dgm:prSet presAssocID="{1C9C00D8-AC56-422E-BE61-9B7A032FB0B3}" presName="hierRoot2" presStyleCnt="0">
        <dgm:presLayoutVars>
          <dgm:hierBranch val="init"/>
        </dgm:presLayoutVars>
      </dgm:prSet>
      <dgm:spPr/>
    </dgm:pt>
    <dgm:pt modelId="{CE81FBAE-EEA9-40B3-AAAD-EA48679EA229}" type="pres">
      <dgm:prSet presAssocID="{1C9C00D8-AC56-422E-BE61-9B7A032FB0B3}" presName="rootComposite" presStyleCnt="0"/>
      <dgm:spPr/>
    </dgm:pt>
    <dgm:pt modelId="{68862A25-1F03-4F5D-B99A-15E91FA88603}" type="pres">
      <dgm:prSet presAssocID="{1C9C00D8-AC56-422E-BE61-9B7A032FB0B3}" presName="rootText" presStyleLbl="node2" presStyleIdx="0" presStyleCnt="6" custScaleY="127955">
        <dgm:presLayoutVars>
          <dgm:chPref val="3"/>
        </dgm:presLayoutVars>
      </dgm:prSet>
      <dgm:spPr/>
    </dgm:pt>
    <dgm:pt modelId="{D4DDFF68-141E-4115-AAB5-E4D48C7D4CF1}" type="pres">
      <dgm:prSet presAssocID="{1C9C00D8-AC56-422E-BE61-9B7A032FB0B3}" presName="rootConnector" presStyleLbl="node2" presStyleIdx="0" presStyleCnt="6"/>
      <dgm:spPr/>
    </dgm:pt>
    <dgm:pt modelId="{1C9E77C8-428D-458E-9810-0B62F74A05DC}" type="pres">
      <dgm:prSet presAssocID="{1C9C00D8-AC56-422E-BE61-9B7A032FB0B3}" presName="hierChild4" presStyleCnt="0"/>
      <dgm:spPr/>
    </dgm:pt>
    <dgm:pt modelId="{F00D6590-D89A-47F6-9E5F-827F9196CE3F}" type="pres">
      <dgm:prSet presAssocID="{1C9C00D8-AC56-422E-BE61-9B7A032FB0B3}" presName="hierChild5" presStyleCnt="0"/>
      <dgm:spPr/>
    </dgm:pt>
    <dgm:pt modelId="{D51B5346-7CCC-442F-BC71-56FE9FAD989F}" type="pres">
      <dgm:prSet presAssocID="{3BC61A75-B69D-4DCC-8BF7-FB28B07C9CCA}" presName="Name37" presStyleLbl="parChTrans1D2" presStyleIdx="1" presStyleCnt="7"/>
      <dgm:spPr/>
    </dgm:pt>
    <dgm:pt modelId="{4466BA1E-FE07-4CD8-9E06-592C52B45603}" type="pres">
      <dgm:prSet presAssocID="{C1CFF5E7-001E-4FE5-9E18-8C95A95510F4}" presName="hierRoot2" presStyleCnt="0">
        <dgm:presLayoutVars>
          <dgm:hierBranch val="init"/>
        </dgm:presLayoutVars>
      </dgm:prSet>
      <dgm:spPr/>
    </dgm:pt>
    <dgm:pt modelId="{25F02D04-89CB-4F46-B4BA-4CE460CB3820}" type="pres">
      <dgm:prSet presAssocID="{C1CFF5E7-001E-4FE5-9E18-8C95A95510F4}" presName="rootComposite" presStyleCnt="0"/>
      <dgm:spPr/>
    </dgm:pt>
    <dgm:pt modelId="{8487CD51-259B-483D-AF18-9D1E7A35A5C7}" type="pres">
      <dgm:prSet presAssocID="{C1CFF5E7-001E-4FE5-9E18-8C95A95510F4}" presName="rootText" presStyleLbl="node2" presStyleIdx="1" presStyleCnt="6" custScaleY="130716">
        <dgm:presLayoutVars>
          <dgm:chPref val="3"/>
        </dgm:presLayoutVars>
      </dgm:prSet>
      <dgm:spPr/>
    </dgm:pt>
    <dgm:pt modelId="{582B1469-6B45-4331-9B86-D312BAA34D4A}" type="pres">
      <dgm:prSet presAssocID="{C1CFF5E7-001E-4FE5-9E18-8C95A95510F4}" presName="rootConnector" presStyleLbl="node2" presStyleIdx="1" presStyleCnt="6"/>
      <dgm:spPr/>
    </dgm:pt>
    <dgm:pt modelId="{333653E2-11FE-49F5-89E7-5A781F58A0BF}" type="pres">
      <dgm:prSet presAssocID="{C1CFF5E7-001E-4FE5-9E18-8C95A95510F4}" presName="hierChild4" presStyleCnt="0"/>
      <dgm:spPr/>
    </dgm:pt>
    <dgm:pt modelId="{8CCCC061-BC77-4D8C-B199-92B3AAEB5B76}" type="pres">
      <dgm:prSet presAssocID="{C1CFF5E7-001E-4FE5-9E18-8C95A95510F4}" presName="hierChild5" presStyleCnt="0"/>
      <dgm:spPr/>
    </dgm:pt>
    <dgm:pt modelId="{3CB3EF2F-6A89-4073-B110-FF130BE93931}" type="pres">
      <dgm:prSet presAssocID="{AF27B9EF-1B09-48D4-B67A-811945E10004}" presName="Name37" presStyleLbl="parChTrans1D2" presStyleIdx="2" presStyleCnt="7"/>
      <dgm:spPr/>
    </dgm:pt>
    <dgm:pt modelId="{3DAA4B2F-608A-4F73-9480-D684BE06683D}" type="pres">
      <dgm:prSet presAssocID="{2426042E-98B9-4030-A847-280B981F0477}" presName="hierRoot2" presStyleCnt="0">
        <dgm:presLayoutVars>
          <dgm:hierBranch val="init"/>
        </dgm:presLayoutVars>
      </dgm:prSet>
      <dgm:spPr/>
    </dgm:pt>
    <dgm:pt modelId="{198FBA4D-B16D-49F6-9D18-7E602F8DA4C9}" type="pres">
      <dgm:prSet presAssocID="{2426042E-98B9-4030-A847-280B981F0477}" presName="rootComposite" presStyleCnt="0"/>
      <dgm:spPr/>
    </dgm:pt>
    <dgm:pt modelId="{AB347975-C887-4F49-AA44-0294CAA288C1}" type="pres">
      <dgm:prSet presAssocID="{2426042E-98B9-4030-A847-280B981F0477}" presName="rootText" presStyleLbl="node2" presStyleIdx="2" presStyleCnt="6" custScaleY="133477">
        <dgm:presLayoutVars>
          <dgm:chPref val="3"/>
        </dgm:presLayoutVars>
      </dgm:prSet>
      <dgm:spPr/>
    </dgm:pt>
    <dgm:pt modelId="{782DA12A-A89F-4B62-A356-48157F79C087}" type="pres">
      <dgm:prSet presAssocID="{2426042E-98B9-4030-A847-280B981F0477}" presName="rootConnector" presStyleLbl="node2" presStyleIdx="2" presStyleCnt="6"/>
      <dgm:spPr/>
    </dgm:pt>
    <dgm:pt modelId="{2936B08B-760D-4853-848C-99445343E35D}" type="pres">
      <dgm:prSet presAssocID="{2426042E-98B9-4030-A847-280B981F0477}" presName="hierChild4" presStyleCnt="0"/>
      <dgm:spPr/>
    </dgm:pt>
    <dgm:pt modelId="{E32E6878-62EE-404F-BE33-24FC55E2CE31}" type="pres">
      <dgm:prSet presAssocID="{2426042E-98B9-4030-A847-280B981F0477}" presName="hierChild5" presStyleCnt="0"/>
      <dgm:spPr/>
    </dgm:pt>
    <dgm:pt modelId="{9A81FDAF-0EA4-4263-B67E-512453EF40FB}" type="pres">
      <dgm:prSet presAssocID="{9F830042-509C-44AA-91F7-FC61B1BC1123}" presName="Name37" presStyleLbl="parChTrans1D2" presStyleIdx="3" presStyleCnt="7"/>
      <dgm:spPr/>
    </dgm:pt>
    <dgm:pt modelId="{B1EA9F08-85F9-45D3-BCFA-F746BDC9B314}" type="pres">
      <dgm:prSet presAssocID="{D4A0E569-521B-48A9-9C4C-E553CC8BB3A9}" presName="hierRoot2" presStyleCnt="0">
        <dgm:presLayoutVars>
          <dgm:hierBranch val="init"/>
        </dgm:presLayoutVars>
      </dgm:prSet>
      <dgm:spPr/>
    </dgm:pt>
    <dgm:pt modelId="{784777AA-9095-469D-9C5E-6EB064AC2D60}" type="pres">
      <dgm:prSet presAssocID="{D4A0E569-521B-48A9-9C4C-E553CC8BB3A9}" presName="rootComposite" presStyleCnt="0"/>
      <dgm:spPr/>
    </dgm:pt>
    <dgm:pt modelId="{6E7FD58F-C249-40C3-A8FB-EC38D9DBF0FB}" type="pres">
      <dgm:prSet presAssocID="{D4A0E569-521B-48A9-9C4C-E553CC8BB3A9}" presName="rootText" presStyleLbl="node2" presStyleIdx="3" presStyleCnt="6" custScaleY="136238">
        <dgm:presLayoutVars>
          <dgm:chPref val="3"/>
        </dgm:presLayoutVars>
      </dgm:prSet>
      <dgm:spPr/>
    </dgm:pt>
    <dgm:pt modelId="{B6D2D117-95D4-4DFD-B6B8-C8A6D77635E1}" type="pres">
      <dgm:prSet presAssocID="{D4A0E569-521B-48A9-9C4C-E553CC8BB3A9}" presName="rootConnector" presStyleLbl="node2" presStyleIdx="3" presStyleCnt="6"/>
      <dgm:spPr/>
    </dgm:pt>
    <dgm:pt modelId="{1E5AB51C-045F-47AC-8529-18DC12DB185D}" type="pres">
      <dgm:prSet presAssocID="{D4A0E569-521B-48A9-9C4C-E553CC8BB3A9}" presName="hierChild4" presStyleCnt="0"/>
      <dgm:spPr/>
    </dgm:pt>
    <dgm:pt modelId="{CB0A2C1C-B1D2-4090-94B9-BDE3C373F294}" type="pres">
      <dgm:prSet presAssocID="{D4A0E569-521B-48A9-9C4C-E553CC8BB3A9}" presName="hierChild5" presStyleCnt="0"/>
      <dgm:spPr/>
    </dgm:pt>
    <dgm:pt modelId="{1283A6C2-1C45-4738-8FAF-623723BC166B}" type="pres">
      <dgm:prSet presAssocID="{97FD20AA-0F11-4D28-9EEE-6BB189BA48C0}" presName="Name37" presStyleLbl="parChTrans1D2" presStyleIdx="4" presStyleCnt="7"/>
      <dgm:spPr/>
    </dgm:pt>
    <dgm:pt modelId="{3C288FF2-C194-4C1D-B6F0-8D7009953C8F}" type="pres">
      <dgm:prSet presAssocID="{84D9A9A2-3E3D-4DCF-8CA4-3E80DFAB71D7}" presName="hierRoot2" presStyleCnt="0">
        <dgm:presLayoutVars>
          <dgm:hierBranch val="init"/>
        </dgm:presLayoutVars>
      </dgm:prSet>
      <dgm:spPr/>
    </dgm:pt>
    <dgm:pt modelId="{CAF5CB6A-9B03-4961-AD06-8F240CA4F98F}" type="pres">
      <dgm:prSet presAssocID="{84D9A9A2-3E3D-4DCF-8CA4-3E80DFAB71D7}" presName="rootComposite" presStyleCnt="0"/>
      <dgm:spPr/>
    </dgm:pt>
    <dgm:pt modelId="{009F7D44-4A44-4A95-9007-53AE6D5BAF78}" type="pres">
      <dgm:prSet presAssocID="{84D9A9A2-3E3D-4DCF-8CA4-3E80DFAB71D7}" presName="rootText" presStyleLbl="node2" presStyleIdx="4" presStyleCnt="6" custScaleY="138999">
        <dgm:presLayoutVars>
          <dgm:chPref val="3"/>
        </dgm:presLayoutVars>
      </dgm:prSet>
      <dgm:spPr/>
    </dgm:pt>
    <dgm:pt modelId="{5F6E59CF-A3CA-4BCB-A464-128F2AD43212}" type="pres">
      <dgm:prSet presAssocID="{84D9A9A2-3E3D-4DCF-8CA4-3E80DFAB71D7}" presName="rootConnector" presStyleLbl="node2" presStyleIdx="4" presStyleCnt="6"/>
      <dgm:spPr/>
    </dgm:pt>
    <dgm:pt modelId="{A3AFCFB0-F96D-4FD3-B13E-650E55C9F221}" type="pres">
      <dgm:prSet presAssocID="{84D9A9A2-3E3D-4DCF-8CA4-3E80DFAB71D7}" presName="hierChild4" presStyleCnt="0"/>
      <dgm:spPr/>
    </dgm:pt>
    <dgm:pt modelId="{83B9C414-78D9-4209-A143-4C4B1490DA82}" type="pres">
      <dgm:prSet presAssocID="{84D9A9A2-3E3D-4DCF-8CA4-3E80DFAB71D7}" presName="hierChild5" presStyleCnt="0"/>
      <dgm:spPr/>
    </dgm:pt>
    <dgm:pt modelId="{A50840BB-B694-430C-8D78-CAE112E6203C}" type="pres">
      <dgm:prSet presAssocID="{5F18261A-B426-4157-9D0C-494C1BC9F273}" presName="Name37" presStyleLbl="parChTrans1D2" presStyleIdx="5" presStyleCnt="7"/>
      <dgm:spPr/>
    </dgm:pt>
    <dgm:pt modelId="{58095E76-6575-4680-9149-D4CC96C585B7}" type="pres">
      <dgm:prSet presAssocID="{5D3D20E1-8C86-4AF5-B773-5D619EBAE9F4}" presName="hierRoot2" presStyleCnt="0">
        <dgm:presLayoutVars>
          <dgm:hierBranch val="init"/>
        </dgm:presLayoutVars>
      </dgm:prSet>
      <dgm:spPr/>
    </dgm:pt>
    <dgm:pt modelId="{E03405B7-CE74-4B24-A37B-BB7117544961}" type="pres">
      <dgm:prSet presAssocID="{5D3D20E1-8C86-4AF5-B773-5D619EBAE9F4}" presName="rootComposite" presStyleCnt="0"/>
      <dgm:spPr/>
    </dgm:pt>
    <dgm:pt modelId="{2AADCBA4-F0C9-4FCD-9C15-E9A8DB0A12A1}" type="pres">
      <dgm:prSet presAssocID="{5D3D20E1-8C86-4AF5-B773-5D619EBAE9F4}" presName="rootText" presStyleLbl="node2" presStyleIdx="5" presStyleCnt="6" custScaleY="141760">
        <dgm:presLayoutVars>
          <dgm:chPref val="3"/>
        </dgm:presLayoutVars>
      </dgm:prSet>
      <dgm:spPr/>
    </dgm:pt>
    <dgm:pt modelId="{6074C1E1-380C-4E9A-87E1-E2E85021C329}" type="pres">
      <dgm:prSet presAssocID="{5D3D20E1-8C86-4AF5-B773-5D619EBAE9F4}" presName="rootConnector" presStyleLbl="node2" presStyleIdx="5" presStyleCnt="6"/>
      <dgm:spPr/>
    </dgm:pt>
    <dgm:pt modelId="{914C5D6B-35A9-42FF-838D-6BE1B1AAE531}" type="pres">
      <dgm:prSet presAssocID="{5D3D20E1-8C86-4AF5-B773-5D619EBAE9F4}" presName="hierChild4" presStyleCnt="0"/>
      <dgm:spPr/>
    </dgm:pt>
    <dgm:pt modelId="{27FCA3E9-0D4A-45DA-A03C-C465C9260044}" type="pres">
      <dgm:prSet presAssocID="{5D3D20E1-8C86-4AF5-B773-5D619EBAE9F4}" presName="hierChild5" presStyleCnt="0"/>
      <dgm:spPr/>
    </dgm:pt>
    <dgm:pt modelId="{14007F17-B202-4B94-8A54-2C423C7A12B1}" type="pres">
      <dgm:prSet presAssocID="{D17BE673-67B2-4A7E-AF87-407D90C61602}" presName="hierChild3" presStyleCnt="0"/>
      <dgm:spPr/>
    </dgm:pt>
    <dgm:pt modelId="{4B7629C3-9611-433A-95C6-4513E92F9B6E}" type="pres">
      <dgm:prSet presAssocID="{56B17CE7-268E-4F2A-9BCD-6B93530CD3F0}" presName="Name111" presStyleLbl="parChTrans1D2" presStyleIdx="6" presStyleCnt="7"/>
      <dgm:spPr/>
    </dgm:pt>
    <dgm:pt modelId="{56A5A20D-BEED-435D-9D2C-6172B20664D4}" type="pres">
      <dgm:prSet presAssocID="{44DC476E-3A37-4A70-AB0A-E3FD47555C01}" presName="hierRoot3" presStyleCnt="0">
        <dgm:presLayoutVars>
          <dgm:hierBranch val="init"/>
        </dgm:presLayoutVars>
      </dgm:prSet>
      <dgm:spPr/>
    </dgm:pt>
    <dgm:pt modelId="{A244F103-9773-46EA-8517-28F4057A8966}" type="pres">
      <dgm:prSet presAssocID="{44DC476E-3A37-4A70-AB0A-E3FD47555C01}" presName="rootComposite3" presStyleCnt="0"/>
      <dgm:spPr/>
    </dgm:pt>
    <dgm:pt modelId="{D7445DAE-46A2-458A-A924-017336AA28DA}" type="pres">
      <dgm:prSet presAssocID="{44DC476E-3A37-4A70-AB0A-E3FD47555C01}" presName="rootText3" presStyleLbl="asst1" presStyleIdx="0" presStyleCnt="1" custScaleX="175584" custLinFactY="-13658" custLinFactNeighborY="-100000">
        <dgm:presLayoutVars>
          <dgm:chPref val="3"/>
        </dgm:presLayoutVars>
      </dgm:prSet>
      <dgm:spPr/>
    </dgm:pt>
    <dgm:pt modelId="{6482AA0D-9FB0-4E27-8140-A98598980B4E}" type="pres">
      <dgm:prSet presAssocID="{44DC476E-3A37-4A70-AB0A-E3FD47555C01}" presName="rootConnector3" presStyleLbl="asst1" presStyleIdx="0" presStyleCnt="1"/>
      <dgm:spPr/>
    </dgm:pt>
    <dgm:pt modelId="{44876031-D176-4852-A9F9-55E44CCAC788}" type="pres">
      <dgm:prSet presAssocID="{44DC476E-3A37-4A70-AB0A-E3FD47555C01}" presName="hierChild6" presStyleCnt="0"/>
      <dgm:spPr/>
    </dgm:pt>
    <dgm:pt modelId="{B24A6A99-884F-4381-9F47-6CA3722F1C17}" type="pres">
      <dgm:prSet presAssocID="{44DC476E-3A37-4A70-AB0A-E3FD47555C01}" presName="hierChild7" presStyleCnt="0"/>
      <dgm:spPr/>
    </dgm:pt>
  </dgm:ptLst>
  <dgm:cxnLst>
    <dgm:cxn modelId="{3F6E671A-0356-42EE-A7CD-537F0E969751}" type="presOf" srcId="{2426042E-98B9-4030-A847-280B981F0477}" destId="{AB347975-C887-4F49-AA44-0294CAA288C1}" srcOrd="0" destOrd="0" presId="urn:microsoft.com/office/officeart/2005/8/layout/orgChart1"/>
    <dgm:cxn modelId="{0975F522-B835-4D29-A649-D24238693721}" type="presOf" srcId="{5D3D20E1-8C86-4AF5-B773-5D619EBAE9F4}" destId="{6074C1E1-380C-4E9A-87E1-E2E85021C329}" srcOrd="1" destOrd="0" presId="urn:microsoft.com/office/officeart/2005/8/layout/orgChart1"/>
    <dgm:cxn modelId="{9BC6793A-BE25-487E-ABCA-746868499E6D}" srcId="{D17BE673-67B2-4A7E-AF87-407D90C61602}" destId="{D4A0E569-521B-48A9-9C4C-E553CC8BB3A9}" srcOrd="4" destOrd="0" parTransId="{9F830042-509C-44AA-91F7-FC61B1BC1123}" sibTransId="{4C8FC3A6-FB61-44E1-AA9A-9DA74D5E4A41}"/>
    <dgm:cxn modelId="{EAF9E73D-64A4-4D9E-9982-39EEA493DB81}" srcId="{D17BE673-67B2-4A7E-AF87-407D90C61602}" destId="{44DC476E-3A37-4A70-AB0A-E3FD47555C01}" srcOrd="0" destOrd="0" parTransId="{56B17CE7-268E-4F2A-9BCD-6B93530CD3F0}" sibTransId="{C4FF8020-D34B-4AA5-A8AA-0F2E9CDA727B}"/>
    <dgm:cxn modelId="{A2C2C166-E247-45F7-A0EB-B1EDF660BFE3}" type="presOf" srcId="{56B17CE7-268E-4F2A-9BCD-6B93530CD3F0}" destId="{4B7629C3-9611-433A-95C6-4513E92F9B6E}" srcOrd="0" destOrd="0" presId="urn:microsoft.com/office/officeart/2005/8/layout/orgChart1"/>
    <dgm:cxn modelId="{E6D4EB6A-B838-4405-95EF-D14976044CE4}" type="presOf" srcId="{C1CFF5E7-001E-4FE5-9E18-8C95A95510F4}" destId="{582B1469-6B45-4331-9B86-D312BAA34D4A}" srcOrd="1" destOrd="0" presId="urn:microsoft.com/office/officeart/2005/8/layout/orgChart1"/>
    <dgm:cxn modelId="{CF1B9A4E-60AA-4F0A-B96F-EDD1A57400CB}" type="presOf" srcId="{1C9C00D8-AC56-422E-BE61-9B7A032FB0B3}" destId="{D4DDFF68-141E-4115-AAB5-E4D48C7D4CF1}" srcOrd="1" destOrd="0" presId="urn:microsoft.com/office/officeart/2005/8/layout/orgChart1"/>
    <dgm:cxn modelId="{855D1D50-88C9-4622-B642-31C0C25470EA}" srcId="{D17BE673-67B2-4A7E-AF87-407D90C61602}" destId="{C1CFF5E7-001E-4FE5-9E18-8C95A95510F4}" srcOrd="2" destOrd="0" parTransId="{3BC61A75-B69D-4DCC-8BF7-FB28B07C9CCA}" sibTransId="{C62BF664-FD1C-4366-944A-C7D457593297}"/>
    <dgm:cxn modelId="{B5D8B254-794F-4131-BA71-F1F69C0931DC}" type="presOf" srcId="{D17BE673-67B2-4A7E-AF87-407D90C61602}" destId="{874D1FB1-0ACB-4904-B2A7-536353BAAA3E}" srcOrd="0" destOrd="0" presId="urn:microsoft.com/office/officeart/2005/8/layout/orgChart1"/>
    <dgm:cxn modelId="{41E0E675-899F-4488-9709-29AF929BACF4}" type="presOf" srcId="{44DC476E-3A37-4A70-AB0A-E3FD47555C01}" destId="{D7445DAE-46A2-458A-A924-017336AA28DA}" srcOrd="0" destOrd="0" presId="urn:microsoft.com/office/officeart/2005/8/layout/orgChart1"/>
    <dgm:cxn modelId="{3AE64B7C-00DF-4CA8-AEEA-07AA0D92DC72}" type="presOf" srcId="{97FD20AA-0F11-4D28-9EEE-6BB189BA48C0}" destId="{1283A6C2-1C45-4738-8FAF-623723BC166B}" srcOrd="0" destOrd="0" presId="urn:microsoft.com/office/officeart/2005/8/layout/orgChart1"/>
    <dgm:cxn modelId="{DF33F37C-1FBE-4231-B413-3525113B9CDE}" type="presOf" srcId="{AF27B9EF-1B09-48D4-B67A-811945E10004}" destId="{3CB3EF2F-6A89-4073-B110-FF130BE93931}" srcOrd="0" destOrd="0" presId="urn:microsoft.com/office/officeart/2005/8/layout/orgChart1"/>
    <dgm:cxn modelId="{6290D87D-00E1-4AD0-BC64-77AD071FE624}" type="presOf" srcId="{D4A0E569-521B-48A9-9C4C-E553CC8BB3A9}" destId="{B6D2D117-95D4-4DFD-B6B8-C8A6D77635E1}" srcOrd="1" destOrd="0" presId="urn:microsoft.com/office/officeart/2005/8/layout/orgChart1"/>
    <dgm:cxn modelId="{35FE5D82-D221-4A55-B597-1AC93B372DF0}" type="presOf" srcId="{84D9A9A2-3E3D-4DCF-8CA4-3E80DFAB71D7}" destId="{5F6E59CF-A3CA-4BCB-A464-128F2AD43212}" srcOrd="1" destOrd="0" presId="urn:microsoft.com/office/officeart/2005/8/layout/orgChart1"/>
    <dgm:cxn modelId="{9C1CD590-4F61-43AF-8246-29CD713C6A0A}" srcId="{D17BE673-67B2-4A7E-AF87-407D90C61602}" destId="{1C9C00D8-AC56-422E-BE61-9B7A032FB0B3}" srcOrd="1" destOrd="0" parTransId="{6E1A575E-A84C-4F5D-9E11-3926A37BC855}" sibTransId="{F1271ED2-7B18-42FB-B098-9CBFBCC0966E}"/>
    <dgm:cxn modelId="{F2F56B98-7143-4C2B-BC4B-D95E0BE689CF}" type="presOf" srcId="{1C9C00D8-AC56-422E-BE61-9B7A032FB0B3}" destId="{68862A25-1F03-4F5D-B99A-15E91FA88603}" srcOrd="0" destOrd="0" presId="urn:microsoft.com/office/officeart/2005/8/layout/orgChart1"/>
    <dgm:cxn modelId="{D10C42A2-15BE-4F6D-84F5-7A794C133C14}" type="presOf" srcId="{D17BE673-67B2-4A7E-AF87-407D90C61602}" destId="{45A650B8-8C8E-4BEF-8BD5-9EA2C9A2A486}" srcOrd="1" destOrd="0" presId="urn:microsoft.com/office/officeart/2005/8/layout/orgChart1"/>
    <dgm:cxn modelId="{44BBF6A5-2762-412A-A98C-C01D6722D8B8}" type="presOf" srcId="{5F18261A-B426-4157-9D0C-494C1BC9F273}" destId="{A50840BB-B694-430C-8D78-CAE112E6203C}" srcOrd="0" destOrd="0" presId="urn:microsoft.com/office/officeart/2005/8/layout/orgChart1"/>
    <dgm:cxn modelId="{2BDDC9A9-E4BF-4DF9-B409-26972EC4A723}" type="presOf" srcId="{6E1A575E-A84C-4F5D-9E11-3926A37BC855}" destId="{8F228204-06BC-4EA4-8223-7FE7E43A6D37}" srcOrd="0" destOrd="0" presId="urn:microsoft.com/office/officeart/2005/8/layout/orgChart1"/>
    <dgm:cxn modelId="{3408B1AD-3F0B-4B0D-8016-44FA03EC0592}" srcId="{D9767F00-ABBA-436A-82D6-EF00493C7458}" destId="{D17BE673-67B2-4A7E-AF87-407D90C61602}" srcOrd="0" destOrd="0" parTransId="{70F0EA4E-C634-4B34-8358-DF98ED05EC85}" sibTransId="{B7E9EA6D-15FF-4655-8DEE-B08633301988}"/>
    <dgm:cxn modelId="{4539BCAF-5FDD-48DC-B460-31230DE57ACB}" type="presOf" srcId="{D4A0E569-521B-48A9-9C4C-E553CC8BB3A9}" destId="{6E7FD58F-C249-40C3-A8FB-EC38D9DBF0FB}" srcOrd="0" destOrd="0" presId="urn:microsoft.com/office/officeart/2005/8/layout/orgChart1"/>
    <dgm:cxn modelId="{ADAE6AB3-7F59-4087-8B7C-FB213CBA4965}" type="presOf" srcId="{2426042E-98B9-4030-A847-280B981F0477}" destId="{782DA12A-A89F-4B62-A356-48157F79C087}" srcOrd="1" destOrd="0" presId="urn:microsoft.com/office/officeart/2005/8/layout/orgChart1"/>
    <dgm:cxn modelId="{B1AD69BD-DB49-48C2-823B-36C83AC160B4}" type="presOf" srcId="{9F830042-509C-44AA-91F7-FC61B1BC1123}" destId="{9A81FDAF-0EA4-4263-B67E-512453EF40FB}" srcOrd="0" destOrd="0" presId="urn:microsoft.com/office/officeart/2005/8/layout/orgChart1"/>
    <dgm:cxn modelId="{C7EF35C7-832B-4CAA-88CA-0A3DC501971E}" type="presOf" srcId="{C1CFF5E7-001E-4FE5-9E18-8C95A95510F4}" destId="{8487CD51-259B-483D-AF18-9D1E7A35A5C7}" srcOrd="0" destOrd="0" presId="urn:microsoft.com/office/officeart/2005/8/layout/orgChart1"/>
    <dgm:cxn modelId="{B78EB9E1-C0ED-4176-8BCB-BC734D9BED38}" srcId="{D17BE673-67B2-4A7E-AF87-407D90C61602}" destId="{5D3D20E1-8C86-4AF5-B773-5D619EBAE9F4}" srcOrd="6" destOrd="0" parTransId="{5F18261A-B426-4157-9D0C-494C1BC9F273}" sibTransId="{56A0F301-03EC-450F-BB01-0C11F9DD9882}"/>
    <dgm:cxn modelId="{1D870CE9-BCD2-414F-B67C-98B2B77BE7D0}" type="presOf" srcId="{5D3D20E1-8C86-4AF5-B773-5D619EBAE9F4}" destId="{2AADCBA4-F0C9-4FCD-9C15-E9A8DB0A12A1}" srcOrd="0" destOrd="0" presId="urn:microsoft.com/office/officeart/2005/8/layout/orgChart1"/>
    <dgm:cxn modelId="{178EA9F0-C584-4EA9-B807-6C7E4572296A}" type="presOf" srcId="{44DC476E-3A37-4A70-AB0A-E3FD47555C01}" destId="{6482AA0D-9FB0-4E27-8140-A98598980B4E}" srcOrd="1" destOrd="0" presId="urn:microsoft.com/office/officeart/2005/8/layout/orgChart1"/>
    <dgm:cxn modelId="{5AE3DCF0-D811-4C9A-BCB9-42D273B58209}" srcId="{D17BE673-67B2-4A7E-AF87-407D90C61602}" destId="{2426042E-98B9-4030-A847-280B981F0477}" srcOrd="3" destOrd="0" parTransId="{AF27B9EF-1B09-48D4-B67A-811945E10004}" sibTransId="{5453495A-47C4-4507-9988-755BF6D76C72}"/>
    <dgm:cxn modelId="{2CAE3CF1-6D7D-45B2-B679-4FC59783C461}" srcId="{D17BE673-67B2-4A7E-AF87-407D90C61602}" destId="{84D9A9A2-3E3D-4DCF-8CA4-3E80DFAB71D7}" srcOrd="5" destOrd="0" parTransId="{97FD20AA-0F11-4D28-9EEE-6BB189BA48C0}" sibTransId="{73CE842C-FC6A-4212-80BC-31A409A06801}"/>
    <dgm:cxn modelId="{BD9356F4-836F-4650-BDDA-79798CCF49F8}" type="presOf" srcId="{3BC61A75-B69D-4DCC-8BF7-FB28B07C9CCA}" destId="{D51B5346-7CCC-442F-BC71-56FE9FAD989F}" srcOrd="0" destOrd="0" presId="urn:microsoft.com/office/officeart/2005/8/layout/orgChart1"/>
    <dgm:cxn modelId="{353AECF7-C56E-41AE-A776-9394DCC26DF7}" type="presOf" srcId="{84D9A9A2-3E3D-4DCF-8CA4-3E80DFAB71D7}" destId="{009F7D44-4A44-4A95-9007-53AE6D5BAF78}" srcOrd="0" destOrd="0" presId="urn:microsoft.com/office/officeart/2005/8/layout/orgChart1"/>
    <dgm:cxn modelId="{DF91EFFA-0063-4E0E-8370-9060051F1E49}" type="presOf" srcId="{D9767F00-ABBA-436A-82D6-EF00493C7458}" destId="{D2E9F01F-8EA0-458E-8B21-14337EED075C}" srcOrd="0" destOrd="0" presId="urn:microsoft.com/office/officeart/2005/8/layout/orgChart1"/>
    <dgm:cxn modelId="{61497ED7-3061-460B-8C7D-D9B1B14575ED}" type="presParOf" srcId="{D2E9F01F-8EA0-458E-8B21-14337EED075C}" destId="{95D0E730-4FCA-47BB-BE5E-08E650F842CE}" srcOrd="0" destOrd="0" presId="urn:microsoft.com/office/officeart/2005/8/layout/orgChart1"/>
    <dgm:cxn modelId="{EE2D7DEF-E5B4-4008-9B38-963E7BD225BC}" type="presParOf" srcId="{95D0E730-4FCA-47BB-BE5E-08E650F842CE}" destId="{147FB6EA-C08F-4067-991E-7FB57FD7740A}" srcOrd="0" destOrd="0" presId="urn:microsoft.com/office/officeart/2005/8/layout/orgChart1"/>
    <dgm:cxn modelId="{035828AE-6207-4E23-BA75-404E4F16A797}" type="presParOf" srcId="{147FB6EA-C08F-4067-991E-7FB57FD7740A}" destId="{874D1FB1-0ACB-4904-B2A7-536353BAAA3E}" srcOrd="0" destOrd="0" presId="urn:microsoft.com/office/officeart/2005/8/layout/orgChart1"/>
    <dgm:cxn modelId="{ED5E7F07-C91E-4E6E-A7F6-B73F1984A4CC}" type="presParOf" srcId="{147FB6EA-C08F-4067-991E-7FB57FD7740A}" destId="{45A650B8-8C8E-4BEF-8BD5-9EA2C9A2A486}" srcOrd="1" destOrd="0" presId="urn:microsoft.com/office/officeart/2005/8/layout/orgChart1"/>
    <dgm:cxn modelId="{2C3924B2-B69D-403C-903C-C80002975CE5}" type="presParOf" srcId="{95D0E730-4FCA-47BB-BE5E-08E650F842CE}" destId="{F045EFDF-8336-4443-9ECC-0C80DBF7CBE2}" srcOrd="1" destOrd="0" presId="urn:microsoft.com/office/officeart/2005/8/layout/orgChart1"/>
    <dgm:cxn modelId="{356BBA7A-2E84-4F04-82E5-981CB77F0987}" type="presParOf" srcId="{F045EFDF-8336-4443-9ECC-0C80DBF7CBE2}" destId="{8F228204-06BC-4EA4-8223-7FE7E43A6D37}" srcOrd="0" destOrd="0" presId="urn:microsoft.com/office/officeart/2005/8/layout/orgChart1"/>
    <dgm:cxn modelId="{5D58B20A-6B99-4548-AF95-75BB3AE6A757}" type="presParOf" srcId="{F045EFDF-8336-4443-9ECC-0C80DBF7CBE2}" destId="{2C70594D-A941-4269-BD6F-6EEF1A99A2C5}" srcOrd="1" destOrd="0" presId="urn:microsoft.com/office/officeart/2005/8/layout/orgChart1"/>
    <dgm:cxn modelId="{EAFB8E91-EA16-4634-83E4-03A07537213C}" type="presParOf" srcId="{2C70594D-A941-4269-BD6F-6EEF1A99A2C5}" destId="{CE81FBAE-EEA9-40B3-AAAD-EA48679EA229}" srcOrd="0" destOrd="0" presId="urn:microsoft.com/office/officeart/2005/8/layout/orgChart1"/>
    <dgm:cxn modelId="{4326F9A5-5ED8-44C1-9084-976B85ADBFC6}" type="presParOf" srcId="{CE81FBAE-EEA9-40B3-AAAD-EA48679EA229}" destId="{68862A25-1F03-4F5D-B99A-15E91FA88603}" srcOrd="0" destOrd="0" presId="urn:microsoft.com/office/officeart/2005/8/layout/orgChart1"/>
    <dgm:cxn modelId="{E27AEE71-DCA3-40B1-838B-78A6198F0978}" type="presParOf" srcId="{CE81FBAE-EEA9-40B3-AAAD-EA48679EA229}" destId="{D4DDFF68-141E-4115-AAB5-E4D48C7D4CF1}" srcOrd="1" destOrd="0" presId="urn:microsoft.com/office/officeart/2005/8/layout/orgChart1"/>
    <dgm:cxn modelId="{EB843B4F-11EC-4812-9228-CC5AFD8B73AC}" type="presParOf" srcId="{2C70594D-A941-4269-BD6F-6EEF1A99A2C5}" destId="{1C9E77C8-428D-458E-9810-0B62F74A05DC}" srcOrd="1" destOrd="0" presId="urn:microsoft.com/office/officeart/2005/8/layout/orgChart1"/>
    <dgm:cxn modelId="{8834FBD7-5735-4692-A5DE-A9EF0F5C354A}" type="presParOf" srcId="{2C70594D-A941-4269-BD6F-6EEF1A99A2C5}" destId="{F00D6590-D89A-47F6-9E5F-827F9196CE3F}" srcOrd="2" destOrd="0" presId="urn:microsoft.com/office/officeart/2005/8/layout/orgChart1"/>
    <dgm:cxn modelId="{6E85C863-B2D3-4353-B052-0F344BB92DD4}" type="presParOf" srcId="{F045EFDF-8336-4443-9ECC-0C80DBF7CBE2}" destId="{D51B5346-7CCC-442F-BC71-56FE9FAD989F}" srcOrd="2" destOrd="0" presId="urn:microsoft.com/office/officeart/2005/8/layout/orgChart1"/>
    <dgm:cxn modelId="{19D4A171-0A1A-47F5-9AF2-EBB140F66E3F}" type="presParOf" srcId="{F045EFDF-8336-4443-9ECC-0C80DBF7CBE2}" destId="{4466BA1E-FE07-4CD8-9E06-592C52B45603}" srcOrd="3" destOrd="0" presId="urn:microsoft.com/office/officeart/2005/8/layout/orgChart1"/>
    <dgm:cxn modelId="{633F4CCA-702A-4FF7-98A7-120005A926FA}" type="presParOf" srcId="{4466BA1E-FE07-4CD8-9E06-592C52B45603}" destId="{25F02D04-89CB-4F46-B4BA-4CE460CB3820}" srcOrd="0" destOrd="0" presId="urn:microsoft.com/office/officeart/2005/8/layout/orgChart1"/>
    <dgm:cxn modelId="{6B942B69-ABE1-4B72-B78E-9C2457EADED7}" type="presParOf" srcId="{25F02D04-89CB-4F46-B4BA-4CE460CB3820}" destId="{8487CD51-259B-483D-AF18-9D1E7A35A5C7}" srcOrd="0" destOrd="0" presId="urn:microsoft.com/office/officeart/2005/8/layout/orgChart1"/>
    <dgm:cxn modelId="{24BDF5CC-8D39-4839-88C8-31A8E39F2D15}" type="presParOf" srcId="{25F02D04-89CB-4F46-B4BA-4CE460CB3820}" destId="{582B1469-6B45-4331-9B86-D312BAA34D4A}" srcOrd="1" destOrd="0" presId="urn:microsoft.com/office/officeart/2005/8/layout/orgChart1"/>
    <dgm:cxn modelId="{AF7F4BC6-0A63-4003-94DE-8059DC8DA324}" type="presParOf" srcId="{4466BA1E-FE07-4CD8-9E06-592C52B45603}" destId="{333653E2-11FE-49F5-89E7-5A781F58A0BF}" srcOrd="1" destOrd="0" presId="urn:microsoft.com/office/officeart/2005/8/layout/orgChart1"/>
    <dgm:cxn modelId="{439ACA9E-3BF5-4236-BAD1-132694C6F7B7}" type="presParOf" srcId="{4466BA1E-FE07-4CD8-9E06-592C52B45603}" destId="{8CCCC061-BC77-4D8C-B199-92B3AAEB5B76}" srcOrd="2" destOrd="0" presId="urn:microsoft.com/office/officeart/2005/8/layout/orgChart1"/>
    <dgm:cxn modelId="{E6AEB891-7197-495B-B7FB-4908D1F4D88F}" type="presParOf" srcId="{F045EFDF-8336-4443-9ECC-0C80DBF7CBE2}" destId="{3CB3EF2F-6A89-4073-B110-FF130BE93931}" srcOrd="4" destOrd="0" presId="urn:microsoft.com/office/officeart/2005/8/layout/orgChart1"/>
    <dgm:cxn modelId="{833A1E9E-94A1-487D-B59F-526F5BF8B5DC}" type="presParOf" srcId="{F045EFDF-8336-4443-9ECC-0C80DBF7CBE2}" destId="{3DAA4B2F-608A-4F73-9480-D684BE06683D}" srcOrd="5" destOrd="0" presId="urn:microsoft.com/office/officeart/2005/8/layout/orgChart1"/>
    <dgm:cxn modelId="{35988FE5-7F5D-4E0D-9C3A-13C7253931D9}" type="presParOf" srcId="{3DAA4B2F-608A-4F73-9480-D684BE06683D}" destId="{198FBA4D-B16D-49F6-9D18-7E602F8DA4C9}" srcOrd="0" destOrd="0" presId="urn:microsoft.com/office/officeart/2005/8/layout/orgChart1"/>
    <dgm:cxn modelId="{7BBEC8C6-D4D2-4C8E-B07B-567A85E7A184}" type="presParOf" srcId="{198FBA4D-B16D-49F6-9D18-7E602F8DA4C9}" destId="{AB347975-C887-4F49-AA44-0294CAA288C1}" srcOrd="0" destOrd="0" presId="urn:microsoft.com/office/officeart/2005/8/layout/orgChart1"/>
    <dgm:cxn modelId="{9B4CAF68-DA23-4872-AD61-3915B3D7A8B2}" type="presParOf" srcId="{198FBA4D-B16D-49F6-9D18-7E602F8DA4C9}" destId="{782DA12A-A89F-4B62-A356-48157F79C087}" srcOrd="1" destOrd="0" presId="urn:microsoft.com/office/officeart/2005/8/layout/orgChart1"/>
    <dgm:cxn modelId="{685FEA16-1CC5-4473-B990-C567C375577C}" type="presParOf" srcId="{3DAA4B2F-608A-4F73-9480-D684BE06683D}" destId="{2936B08B-760D-4853-848C-99445343E35D}" srcOrd="1" destOrd="0" presId="urn:microsoft.com/office/officeart/2005/8/layout/orgChart1"/>
    <dgm:cxn modelId="{3530FB21-E787-4979-BC99-E3A3B7623315}" type="presParOf" srcId="{3DAA4B2F-608A-4F73-9480-D684BE06683D}" destId="{E32E6878-62EE-404F-BE33-24FC55E2CE31}" srcOrd="2" destOrd="0" presId="urn:microsoft.com/office/officeart/2005/8/layout/orgChart1"/>
    <dgm:cxn modelId="{400C5CB0-0062-422B-B6C5-0744485D5241}" type="presParOf" srcId="{F045EFDF-8336-4443-9ECC-0C80DBF7CBE2}" destId="{9A81FDAF-0EA4-4263-B67E-512453EF40FB}" srcOrd="6" destOrd="0" presId="urn:microsoft.com/office/officeart/2005/8/layout/orgChart1"/>
    <dgm:cxn modelId="{C0132E46-CAA7-4599-BAC3-D039E6578E59}" type="presParOf" srcId="{F045EFDF-8336-4443-9ECC-0C80DBF7CBE2}" destId="{B1EA9F08-85F9-45D3-BCFA-F746BDC9B314}" srcOrd="7" destOrd="0" presId="urn:microsoft.com/office/officeart/2005/8/layout/orgChart1"/>
    <dgm:cxn modelId="{290E5F5C-467C-4457-A0E3-47C33E0BF597}" type="presParOf" srcId="{B1EA9F08-85F9-45D3-BCFA-F746BDC9B314}" destId="{784777AA-9095-469D-9C5E-6EB064AC2D60}" srcOrd="0" destOrd="0" presId="urn:microsoft.com/office/officeart/2005/8/layout/orgChart1"/>
    <dgm:cxn modelId="{8398E826-874E-4165-94F0-5080033D4356}" type="presParOf" srcId="{784777AA-9095-469D-9C5E-6EB064AC2D60}" destId="{6E7FD58F-C249-40C3-A8FB-EC38D9DBF0FB}" srcOrd="0" destOrd="0" presId="urn:microsoft.com/office/officeart/2005/8/layout/orgChart1"/>
    <dgm:cxn modelId="{5CDCC0F2-80DF-44AE-A7DF-60B428878D8D}" type="presParOf" srcId="{784777AA-9095-469D-9C5E-6EB064AC2D60}" destId="{B6D2D117-95D4-4DFD-B6B8-C8A6D77635E1}" srcOrd="1" destOrd="0" presId="urn:microsoft.com/office/officeart/2005/8/layout/orgChart1"/>
    <dgm:cxn modelId="{F1AC186C-3FF7-48BA-B6BA-C10E5E835AF1}" type="presParOf" srcId="{B1EA9F08-85F9-45D3-BCFA-F746BDC9B314}" destId="{1E5AB51C-045F-47AC-8529-18DC12DB185D}" srcOrd="1" destOrd="0" presId="urn:microsoft.com/office/officeart/2005/8/layout/orgChart1"/>
    <dgm:cxn modelId="{CCA7D941-0FC7-4BBF-8BB2-E02912D9D627}" type="presParOf" srcId="{B1EA9F08-85F9-45D3-BCFA-F746BDC9B314}" destId="{CB0A2C1C-B1D2-4090-94B9-BDE3C373F294}" srcOrd="2" destOrd="0" presId="urn:microsoft.com/office/officeart/2005/8/layout/orgChart1"/>
    <dgm:cxn modelId="{D0162B69-E36C-420E-8456-6C77918B433C}" type="presParOf" srcId="{F045EFDF-8336-4443-9ECC-0C80DBF7CBE2}" destId="{1283A6C2-1C45-4738-8FAF-623723BC166B}" srcOrd="8" destOrd="0" presId="urn:microsoft.com/office/officeart/2005/8/layout/orgChart1"/>
    <dgm:cxn modelId="{47A61F35-E087-48D0-BAAB-E8EC546178EE}" type="presParOf" srcId="{F045EFDF-8336-4443-9ECC-0C80DBF7CBE2}" destId="{3C288FF2-C194-4C1D-B6F0-8D7009953C8F}" srcOrd="9" destOrd="0" presId="urn:microsoft.com/office/officeart/2005/8/layout/orgChart1"/>
    <dgm:cxn modelId="{77464998-EBBF-4CFC-AD9F-28D836108A8D}" type="presParOf" srcId="{3C288FF2-C194-4C1D-B6F0-8D7009953C8F}" destId="{CAF5CB6A-9B03-4961-AD06-8F240CA4F98F}" srcOrd="0" destOrd="0" presId="urn:microsoft.com/office/officeart/2005/8/layout/orgChart1"/>
    <dgm:cxn modelId="{803BB57F-8E1C-4D8D-947C-5C29B1757CFE}" type="presParOf" srcId="{CAF5CB6A-9B03-4961-AD06-8F240CA4F98F}" destId="{009F7D44-4A44-4A95-9007-53AE6D5BAF78}" srcOrd="0" destOrd="0" presId="urn:microsoft.com/office/officeart/2005/8/layout/orgChart1"/>
    <dgm:cxn modelId="{009AF35B-F27B-4BD5-B1F2-BFA5BCA9E22A}" type="presParOf" srcId="{CAF5CB6A-9B03-4961-AD06-8F240CA4F98F}" destId="{5F6E59CF-A3CA-4BCB-A464-128F2AD43212}" srcOrd="1" destOrd="0" presId="urn:microsoft.com/office/officeart/2005/8/layout/orgChart1"/>
    <dgm:cxn modelId="{3CB2234B-DD36-46B1-8174-9845CABE1742}" type="presParOf" srcId="{3C288FF2-C194-4C1D-B6F0-8D7009953C8F}" destId="{A3AFCFB0-F96D-4FD3-B13E-650E55C9F221}" srcOrd="1" destOrd="0" presId="urn:microsoft.com/office/officeart/2005/8/layout/orgChart1"/>
    <dgm:cxn modelId="{C97F17DC-C5F3-49D3-B208-08D23B863DBE}" type="presParOf" srcId="{3C288FF2-C194-4C1D-B6F0-8D7009953C8F}" destId="{83B9C414-78D9-4209-A143-4C4B1490DA82}" srcOrd="2" destOrd="0" presId="urn:microsoft.com/office/officeart/2005/8/layout/orgChart1"/>
    <dgm:cxn modelId="{760DC2B0-6AA9-43AF-B81C-6C31373A83A8}" type="presParOf" srcId="{F045EFDF-8336-4443-9ECC-0C80DBF7CBE2}" destId="{A50840BB-B694-430C-8D78-CAE112E6203C}" srcOrd="10" destOrd="0" presId="urn:microsoft.com/office/officeart/2005/8/layout/orgChart1"/>
    <dgm:cxn modelId="{5A72D4F0-520F-4649-A03E-6F00D95488F4}" type="presParOf" srcId="{F045EFDF-8336-4443-9ECC-0C80DBF7CBE2}" destId="{58095E76-6575-4680-9149-D4CC96C585B7}" srcOrd="11" destOrd="0" presId="urn:microsoft.com/office/officeart/2005/8/layout/orgChart1"/>
    <dgm:cxn modelId="{4C2DA7C9-A067-4E50-B640-3E4BAB2AE168}" type="presParOf" srcId="{58095E76-6575-4680-9149-D4CC96C585B7}" destId="{E03405B7-CE74-4B24-A37B-BB7117544961}" srcOrd="0" destOrd="0" presId="urn:microsoft.com/office/officeart/2005/8/layout/orgChart1"/>
    <dgm:cxn modelId="{C1A2F55E-AA07-4984-90EA-6E9370BFC7E9}" type="presParOf" srcId="{E03405B7-CE74-4B24-A37B-BB7117544961}" destId="{2AADCBA4-F0C9-4FCD-9C15-E9A8DB0A12A1}" srcOrd="0" destOrd="0" presId="urn:microsoft.com/office/officeart/2005/8/layout/orgChart1"/>
    <dgm:cxn modelId="{2567759D-A31B-4109-8DC8-4EAACB915CE6}" type="presParOf" srcId="{E03405B7-CE74-4B24-A37B-BB7117544961}" destId="{6074C1E1-380C-4E9A-87E1-E2E85021C329}" srcOrd="1" destOrd="0" presId="urn:microsoft.com/office/officeart/2005/8/layout/orgChart1"/>
    <dgm:cxn modelId="{4EE9BD93-D5E2-4BD4-9B3F-91F40B04C956}" type="presParOf" srcId="{58095E76-6575-4680-9149-D4CC96C585B7}" destId="{914C5D6B-35A9-42FF-838D-6BE1B1AAE531}" srcOrd="1" destOrd="0" presId="urn:microsoft.com/office/officeart/2005/8/layout/orgChart1"/>
    <dgm:cxn modelId="{4792703B-B16D-42CC-9C21-2ABDCBA2FECE}" type="presParOf" srcId="{58095E76-6575-4680-9149-D4CC96C585B7}" destId="{27FCA3E9-0D4A-45DA-A03C-C465C9260044}" srcOrd="2" destOrd="0" presId="urn:microsoft.com/office/officeart/2005/8/layout/orgChart1"/>
    <dgm:cxn modelId="{0869C7B8-F19F-43BF-B904-CC83E09E83A2}" type="presParOf" srcId="{95D0E730-4FCA-47BB-BE5E-08E650F842CE}" destId="{14007F17-B202-4B94-8A54-2C423C7A12B1}" srcOrd="2" destOrd="0" presId="urn:microsoft.com/office/officeart/2005/8/layout/orgChart1"/>
    <dgm:cxn modelId="{05E51DC2-E22A-4CC3-8CDE-2552B099F376}" type="presParOf" srcId="{14007F17-B202-4B94-8A54-2C423C7A12B1}" destId="{4B7629C3-9611-433A-95C6-4513E92F9B6E}" srcOrd="0" destOrd="0" presId="urn:microsoft.com/office/officeart/2005/8/layout/orgChart1"/>
    <dgm:cxn modelId="{8697E23C-5941-40BB-B837-9E4FC83FD9DF}" type="presParOf" srcId="{14007F17-B202-4B94-8A54-2C423C7A12B1}" destId="{56A5A20D-BEED-435D-9D2C-6172B20664D4}" srcOrd="1" destOrd="0" presId="urn:microsoft.com/office/officeart/2005/8/layout/orgChart1"/>
    <dgm:cxn modelId="{579F5048-9AE7-416A-B5B8-B9FEF93BF027}" type="presParOf" srcId="{56A5A20D-BEED-435D-9D2C-6172B20664D4}" destId="{A244F103-9773-46EA-8517-28F4057A8966}" srcOrd="0" destOrd="0" presId="urn:microsoft.com/office/officeart/2005/8/layout/orgChart1"/>
    <dgm:cxn modelId="{DEE8E6F8-C0AE-4E97-A80D-8A7F06CECD89}" type="presParOf" srcId="{A244F103-9773-46EA-8517-28F4057A8966}" destId="{D7445DAE-46A2-458A-A924-017336AA28DA}" srcOrd="0" destOrd="0" presId="urn:microsoft.com/office/officeart/2005/8/layout/orgChart1"/>
    <dgm:cxn modelId="{8A0B8F33-F7EA-4EE4-B924-3B838F645022}" type="presParOf" srcId="{A244F103-9773-46EA-8517-28F4057A8966}" destId="{6482AA0D-9FB0-4E27-8140-A98598980B4E}" srcOrd="1" destOrd="0" presId="urn:microsoft.com/office/officeart/2005/8/layout/orgChart1"/>
    <dgm:cxn modelId="{A9AADBF0-A522-4512-9FB0-23D00D446497}" type="presParOf" srcId="{56A5A20D-BEED-435D-9D2C-6172B20664D4}" destId="{44876031-D176-4852-A9F9-55E44CCAC788}" srcOrd="1" destOrd="0" presId="urn:microsoft.com/office/officeart/2005/8/layout/orgChart1"/>
    <dgm:cxn modelId="{8FFBB68B-4D09-4DB3-B03F-46E198CA1BC4}" type="presParOf" srcId="{56A5A20D-BEED-435D-9D2C-6172B20664D4}" destId="{B24A6A99-884F-4381-9F47-6CA3722F1C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DEA889-776C-4B57-A7C8-7824C16F5368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pPr rtl="1"/>
          <a:endParaRPr lang="ar-SA"/>
        </a:p>
      </dgm:t>
    </dgm:pt>
    <dgm:pt modelId="{7527895F-16EE-4EAF-9AB3-E55246005FCB}">
      <dgm:prSet phldrT="[Text]"/>
      <dgm:spPr>
        <a:solidFill>
          <a:schemeClr val="bg1">
            <a:lumMod val="50000"/>
          </a:schemeClr>
        </a:solidFill>
      </dgm:spPr>
      <dgm:t>
        <a:bodyPr/>
        <a:lstStyle/>
        <a:p>
          <a:pPr rtl="0"/>
          <a:r>
            <a:rPr lang="en-US" b="1" dirty="0">
              <a:solidFill>
                <a:schemeClr val="bg1"/>
              </a:solidFill>
            </a:rPr>
            <a:t>Understand</a:t>
          </a:r>
          <a:endParaRPr lang="ar-SA" b="1" dirty="0">
            <a:solidFill>
              <a:schemeClr val="bg1"/>
            </a:solidFill>
          </a:endParaRPr>
        </a:p>
      </dgm:t>
    </dgm:pt>
    <dgm:pt modelId="{33D99F6B-678B-4709-ACCC-363F34504E34}" type="parTrans" cxnId="{681F2D42-1053-49CD-8D80-07385CFDEF72}">
      <dgm:prSet/>
      <dgm:spPr/>
      <dgm:t>
        <a:bodyPr/>
        <a:lstStyle/>
        <a:p>
          <a:pPr rtl="1"/>
          <a:endParaRPr lang="ar-SA"/>
        </a:p>
      </dgm:t>
    </dgm:pt>
    <dgm:pt modelId="{D4FC1693-8A57-4548-A167-232E31C38435}" type="sibTrans" cxnId="{681F2D42-1053-49CD-8D80-07385CFDEF72}">
      <dgm:prSet/>
      <dgm:spPr/>
      <dgm:t>
        <a:bodyPr/>
        <a:lstStyle/>
        <a:p>
          <a:pPr rtl="1"/>
          <a:endParaRPr lang="ar-SA"/>
        </a:p>
      </dgm:t>
    </dgm:pt>
    <dgm:pt modelId="{CBB0A9B2-2DD2-4181-AF57-A44E2899C54F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pPr rtl="0"/>
          <a:r>
            <a:rPr lang="en-US" sz="1800" dirty="0"/>
            <a:t>The factors that determine how people use technology</a:t>
          </a:r>
          <a:endParaRPr lang="ar-SA" sz="1800" dirty="0"/>
        </a:p>
      </dgm:t>
    </dgm:pt>
    <dgm:pt modelId="{F1585F65-F5EC-4140-90F5-50301E23053B}" type="parTrans" cxnId="{65694D7C-1CDB-4678-979F-F8C110B5D3D9}">
      <dgm:prSet/>
      <dgm:spPr/>
      <dgm:t>
        <a:bodyPr/>
        <a:lstStyle/>
        <a:p>
          <a:pPr rtl="1"/>
          <a:endParaRPr lang="ar-SA"/>
        </a:p>
      </dgm:t>
    </dgm:pt>
    <dgm:pt modelId="{5561F0B2-8CE3-44B5-9D5B-F339CD017197}" type="sibTrans" cxnId="{65694D7C-1CDB-4678-979F-F8C110B5D3D9}">
      <dgm:prSet/>
      <dgm:spPr/>
      <dgm:t>
        <a:bodyPr/>
        <a:lstStyle/>
        <a:p>
          <a:pPr rtl="1"/>
          <a:endParaRPr lang="ar-SA"/>
        </a:p>
      </dgm:t>
    </dgm:pt>
    <dgm:pt modelId="{FAED294F-E24C-4DD7-865E-D4DD4EECBF58}">
      <dgm:prSet phldrT="[Text]"/>
      <dgm:spPr/>
      <dgm:t>
        <a:bodyPr/>
        <a:lstStyle/>
        <a:p>
          <a:pPr rtl="1"/>
          <a:r>
            <a:rPr lang="en-US" b="1" dirty="0"/>
            <a:t>Develop</a:t>
          </a:r>
          <a:endParaRPr lang="ar-SA" b="1" dirty="0"/>
        </a:p>
      </dgm:t>
    </dgm:pt>
    <dgm:pt modelId="{ED686501-F7FE-45B4-B176-E5D526B76982}" type="parTrans" cxnId="{A88D8538-ABD4-46F1-8505-1396C82D3AD2}">
      <dgm:prSet/>
      <dgm:spPr/>
      <dgm:t>
        <a:bodyPr/>
        <a:lstStyle/>
        <a:p>
          <a:pPr rtl="1"/>
          <a:endParaRPr lang="ar-SA"/>
        </a:p>
      </dgm:t>
    </dgm:pt>
    <dgm:pt modelId="{645DA78B-F7F3-4AA9-BD60-C490A269868D}" type="sibTrans" cxnId="{A88D8538-ABD4-46F1-8505-1396C82D3AD2}">
      <dgm:prSet/>
      <dgm:spPr/>
      <dgm:t>
        <a:bodyPr/>
        <a:lstStyle/>
        <a:p>
          <a:pPr rtl="1"/>
          <a:endParaRPr lang="ar-SA"/>
        </a:p>
      </dgm:t>
    </dgm:pt>
    <dgm:pt modelId="{1818A3DC-AB90-4036-9E7B-A49FD8D01A05}">
      <dgm:prSet phldrT="[Text]" custT="1"/>
      <dgm:spPr/>
      <dgm:t>
        <a:bodyPr/>
        <a:lstStyle/>
        <a:p>
          <a:pPr rtl="0"/>
          <a:r>
            <a:rPr lang="en-US" sz="1800" dirty="0"/>
            <a:t>Tools and techniques to enable building suitable systems</a:t>
          </a:r>
          <a:endParaRPr lang="ar-SA" sz="1800" dirty="0"/>
        </a:p>
      </dgm:t>
    </dgm:pt>
    <dgm:pt modelId="{DA847907-25DB-458E-9E60-57F69E1684DC}" type="parTrans" cxnId="{EF86E14B-7CC7-442F-B4B6-2A1E3AAA19D8}">
      <dgm:prSet/>
      <dgm:spPr/>
      <dgm:t>
        <a:bodyPr/>
        <a:lstStyle/>
        <a:p>
          <a:pPr rtl="1"/>
          <a:endParaRPr lang="ar-SA"/>
        </a:p>
      </dgm:t>
    </dgm:pt>
    <dgm:pt modelId="{59FD164E-8783-4FEC-BC66-7EE40997AC4A}" type="sibTrans" cxnId="{EF86E14B-7CC7-442F-B4B6-2A1E3AAA19D8}">
      <dgm:prSet/>
      <dgm:spPr/>
      <dgm:t>
        <a:bodyPr/>
        <a:lstStyle/>
        <a:p>
          <a:pPr rtl="1"/>
          <a:endParaRPr lang="ar-SA"/>
        </a:p>
      </dgm:t>
    </dgm:pt>
    <dgm:pt modelId="{52F0110E-560B-4626-BDF4-52905FE4AA95}">
      <dgm:prSet phldrT="[Text]"/>
      <dgm:spPr/>
      <dgm:t>
        <a:bodyPr/>
        <a:lstStyle/>
        <a:p>
          <a:pPr rtl="1"/>
          <a:r>
            <a:rPr lang="en-US" b="1" dirty="0"/>
            <a:t>Achieve</a:t>
          </a:r>
          <a:endParaRPr lang="ar-SA" b="1" dirty="0"/>
        </a:p>
      </dgm:t>
    </dgm:pt>
    <dgm:pt modelId="{330D8E3B-0154-44AB-BF06-6CDFD99458C7}" type="parTrans" cxnId="{FF07A715-4B8F-4205-B05C-D9A921627C9D}">
      <dgm:prSet/>
      <dgm:spPr/>
      <dgm:t>
        <a:bodyPr/>
        <a:lstStyle/>
        <a:p>
          <a:pPr rtl="1"/>
          <a:endParaRPr lang="ar-SA"/>
        </a:p>
      </dgm:t>
    </dgm:pt>
    <dgm:pt modelId="{F7F53915-3D6E-4E7E-A7DD-97691A56E071}" type="sibTrans" cxnId="{FF07A715-4B8F-4205-B05C-D9A921627C9D}">
      <dgm:prSet/>
      <dgm:spPr/>
      <dgm:t>
        <a:bodyPr/>
        <a:lstStyle/>
        <a:p>
          <a:pPr rtl="1"/>
          <a:endParaRPr lang="ar-SA"/>
        </a:p>
      </dgm:t>
    </dgm:pt>
    <dgm:pt modelId="{923B4A74-8468-412A-814D-96BB545E9A18}">
      <dgm:prSet/>
      <dgm:spPr/>
      <dgm:t>
        <a:bodyPr/>
        <a:lstStyle/>
        <a:p>
          <a:pPr rtl="1"/>
          <a:r>
            <a:rPr lang="en-US" b="1" dirty="0"/>
            <a:t>Put People 1st</a:t>
          </a:r>
          <a:endParaRPr lang="ar-SA" b="1" dirty="0"/>
        </a:p>
      </dgm:t>
    </dgm:pt>
    <dgm:pt modelId="{4C6CDD44-3EEE-4605-AED3-B0248E90B701}" type="parTrans" cxnId="{B2A63356-982D-4963-8BD1-B817255A452F}">
      <dgm:prSet/>
      <dgm:spPr/>
      <dgm:t>
        <a:bodyPr/>
        <a:lstStyle/>
        <a:p>
          <a:pPr rtl="1"/>
          <a:endParaRPr lang="ar-SA"/>
        </a:p>
      </dgm:t>
    </dgm:pt>
    <dgm:pt modelId="{E7118CB3-5C84-4484-838B-156CB7864ADD}" type="sibTrans" cxnId="{B2A63356-982D-4963-8BD1-B817255A452F}">
      <dgm:prSet/>
      <dgm:spPr/>
      <dgm:t>
        <a:bodyPr/>
        <a:lstStyle/>
        <a:p>
          <a:pPr rtl="1"/>
          <a:endParaRPr lang="ar-SA"/>
        </a:p>
      </dgm:t>
    </dgm:pt>
    <dgm:pt modelId="{AF5988DD-8FB1-4249-8E2F-2AF65DA18D13}">
      <dgm:prSet/>
      <dgm:spPr/>
      <dgm:t>
        <a:bodyPr/>
        <a:lstStyle/>
        <a:p>
          <a:pPr rtl="0"/>
          <a:r>
            <a:rPr lang="en-US" dirty="0"/>
            <a:t>Their needs, capabilities and preferences for conducting various tasks should direct developers in the way that they design systems</a:t>
          </a:r>
          <a:endParaRPr lang="ar-SA" dirty="0"/>
        </a:p>
      </dgm:t>
    </dgm:pt>
    <dgm:pt modelId="{240B64ED-0D63-4404-B279-7DE9D40C7B6D}" type="parTrans" cxnId="{B2B04B5F-3792-44CD-A235-6DDF802B7726}">
      <dgm:prSet/>
      <dgm:spPr/>
      <dgm:t>
        <a:bodyPr/>
        <a:lstStyle/>
        <a:p>
          <a:pPr rtl="1"/>
          <a:endParaRPr lang="ar-SA"/>
        </a:p>
      </dgm:t>
    </dgm:pt>
    <dgm:pt modelId="{2D58FEBF-E3BA-425A-A51D-671EE19F0103}" type="sibTrans" cxnId="{B2B04B5F-3792-44CD-A235-6DDF802B7726}">
      <dgm:prSet/>
      <dgm:spPr/>
      <dgm:t>
        <a:bodyPr/>
        <a:lstStyle/>
        <a:p>
          <a:pPr rtl="1"/>
          <a:endParaRPr lang="ar-SA"/>
        </a:p>
      </dgm:t>
    </dgm:pt>
    <dgm:pt modelId="{7E5DF0A4-67AD-41D5-8EA6-507472E95CE4}">
      <dgm:prSet custT="1"/>
      <dgm:spPr/>
      <dgm:t>
        <a:bodyPr/>
        <a:lstStyle/>
        <a:p>
          <a:pPr rtl="0"/>
          <a:r>
            <a:rPr lang="en-US" sz="2000" dirty="0"/>
            <a:t>Efficient, effective, and safe interaction</a:t>
          </a:r>
          <a:endParaRPr lang="ar-SA" sz="2000" dirty="0"/>
        </a:p>
      </dgm:t>
    </dgm:pt>
    <dgm:pt modelId="{4952492C-80A7-4885-AEE3-8B0B2C2C2757}" type="parTrans" cxnId="{813A0D4C-7586-4109-B100-576CA4634398}">
      <dgm:prSet/>
      <dgm:spPr/>
      <dgm:t>
        <a:bodyPr/>
        <a:lstStyle/>
        <a:p>
          <a:pPr rtl="1"/>
          <a:endParaRPr lang="ar-SA"/>
        </a:p>
      </dgm:t>
    </dgm:pt>
    <dgm:pt modelId="{35F0EC3E-E5B9-4E90-A7E1-DD892D1ADFA7}" type="sibTrans" cxnId="{813A0D4C-7586-4109-B100-576CA4634398}">
      <dgm:prSet/>
      <dgm:spPr/>
      <dgm:t>
        <a:bodyPr/>
        <a:lstStyle/>
        <a:p>
          <a:pPr rtl="1"/>
          <a:endParaRPr lang="ar-SA"/>
        </a:p>
      </dgm:t>
    </dgm:pt>
    <dgm:pt modelId="{4FB6E500-AE0B-49A5-80B3-55DD90D60CDE}">
      <dgm:prSet/>
      <dgm:spPr/>
      <dgm:t>
        <a:bodyPr/>
        <a:lstStyle/>
        <a:p>
          <a:pPr rtl="0"/>
          <a:r>
            <a:rPr lang="en-US" dirty="0"/>
            <a:t>People should not change their way they use the system to fit with it, instead system should match their requirements</a:t>
          </a:r>
          <a:endParaRPr lang="ar-SA" dirty="0"/>
        </a:p>
      </dgm:t>
    </dgm:pt>
    <dgm:pt modelId="{601D67D4-3482-4C51-8F59-1174EC8AB136}" type="parTrans" cxnId="{D0577AF0-52D2-4D03-AC28-395720A50AD2}">
      <dgm:prSet/>
      <dgm:spPr/>
      <dgm:t>
        <a:bodyPr/>
        <a:lstStyle/>
        <a:p>
          <a:pPr rtl="1"/>
          <a:endParaRPr lang="ar-SA"/>
        </a:p>
      </dgm:t>
    </dgm:pt>
    <dgm:pt modelId="{1B6B2EA2-E26C-44FC-B86B-1E6EBF49BCC8}" type="sibTrans" cxnId="{D0577AF0-52D2-4D03-AC28-395720A50AD2}">
      <dgm:prSet/>
      <dgm:spPr/>
      <dgm:t>
        <a:bodyPr/>
        <a:lstStyle/>
        <a:p>
          <a:pPr rtl="1"/>
          <a:endParaRPr lang="ar-SA"/>
        </a:p>
      </dgm:t>
    </dgm:pt>
    <dgm:pt modelId="{90AF995B-C904-492B-AA21-D1E0B03D8CB7}" type="pres">
      <dgm:prSet presAssocID="{74DEA889-776C-4B57-A7C8-7824C16F5368}" presName="Name0" presStyleCnt="0">
        <dgm:presLayoutVars>
          <dgm:dir/>
          <dgm:animLvl val="lvl"/>
          <dgm:resizeHandles val="exact"/>
        </dgm:presLayoutVars>
      </dgm:prSet>
      <dgm:spPr/>
    </dgm:pt>
    <dgm:pt modelId="{94220427-A30A-439C-9DC7-FCD3F8347A2D}" type="pres">
      <dgm:prSet presAssocID="{7527895F-16EE-4EAF-9AB3-E55246005FCB}" presName="composite" presStyleCnt="0"/>
      <dgm:spPr/>
    </dgm:pt>
    <dgm:pt modelId="{1C05D84A-5935-4637-99D4-4FBA52CE53F4}" type="pres">
      <dgm:prSet presAssocID="{7527895F-16EE-4EAF-9AB3-E55246005FCB}" presName="parTx" presStyleLbl="alignNode1" presStyleIdx="0" presStyleCnt="4" custLinFactNeighborX="-166" custLinFactNeighborY="59474">
        <dgm:presLayoutVars>
          <dgm:chMax val="0"/>
          <dgm:chPref val="0"/>
          <dgm:bulletEnabled val="1"/>
        </dgm:presLayoutVars>
      </dgm:prSet>
      <dgm:spPr/>
    </dgm:pt>
    <dgm:pt modelId="{0C43194F-F191-4941-AA98-A2778E5A46EF}" type="pres">
      <dgm:prSet presAssocID="{7527895F-16EE-4EAF-9AB3-E55246005FCB}" presName="desTx" presStyleLbl="alignAccFollowNode1" presStyleIdx="0" presStyleCnt="4" custLinFactNeighborX="-4262" custLinFactNeighborY="8310">
        <dgm:presLayoutVars>
          <dgm:bulletEnabled val="1"/>
        </dgm:presLayoutVars>
      </dgm:prSet>
      <dgm:spPr/>
    </dgm:pt>
    <dgm:pt modelId="{DD9BB942-E40D-4E56-9054-70E7415D4EB4}" type="pres">
      <dgm:prSet presAssocID="{D4FC1693-8A57-4548-A167-232E31C38435}" presName="space" presStyleCnt="0"/>
      <dgm:spPr/>
    </dgm:pt>
    <dgm:pt modelId="{9743FCFB-2D70-4801-BCDA-6002E7F3BCC1}" type="pres">
      <dgm:prSet presAssocID="{FAED294F-E24C-4DD7-865E-D4DD4EECBF58}" presName="composite" presStyleCnt="0"/>
      <dgm:spPr/>
    </dgm:pt>
    <dgm:pt modelId="{4B28AED4-5C83-4442-8E72-28F3B60DA2B8}" type="pres">
      <dgm:prSet presAssocID="{FAED294F-E24C-4DD7-865E-D4DD4EECBF58}" presName="parTx" presStyleLbl="alignNode1" presStyleIdx="1" presStyleCnt="4" custLinFactNeighborX="513" custLinFactNeighborY="38789">
        <dgm:presLayoutVars>
          <dgm:chMax val="0"/>
          <dgm:chPref val="0"/>
          <dgm:bulletEnabled val="1"/>
        </dgm:presLayoutVars>
      </dgm:prSet>
      <dgm:spPr/>
    </dgm:pt>
    <dgm:pt modelId="{159E44D9-06E4-4C03-8DFA-DDDEE8173088}" type="pres">
      <dgm:prSet presAssocID="{FAED294F-E24C-4DD7-865E-D4DD4EECBF58}" presName="desTx" presStyleLbl="alignAccFollowNode1" presStyleIdx="1" presStyleCnt="4" custLinFactNeighborX="513" custLinFactNeighborY="6196">
        <dgm:presLayoutVars>
          <dgm:bulletEnabled val="1"/>
        </dgm:presLayoutVars>
      </dgm:prSet>
      <dgm:spPr/>
    </dgm:pt>
    <dgm:pt modelId="{98BF20E5-0FB2-4A13-9F10-11B6FE94422B}" type="pres">
      <dgm:prSet presAssocID="{645DA78B-F7F3-4AA9-BD60-C490A269868D}" presName="space" presStyleCnt="0"/>
      <dgm:spPr/>
    </dgm:pt>
    <dgm:pt modelId="{931A8E4A-AE78-4701-A12F-BC915507FB9C}" type="pres">
      <dgm:prSet presAssocID="{52F0110E-560B-4626-BDF4-52905FE4AA95}" presName="composite" presStyleCnt="0"/>
      <dgm:spPr/>
    </dgm:pt>
    <dgm:pt modelId="{8D24615F-F47D-491E-B935-D1B4017AF915}" type="pres">
      <dgm:prSet presAssocID="{52F0110E-560B-4626-BDF4-52905FE4AA95}" presName="parTx" presStyleLbl="alignNode1" presStyleIdx="2" presStyleCnt="4" custLinFactNeighborX="1191" custLinFactNeighborY="40575">
        <dgm:presLayoutVars>
          <dgm:chMax val="0"/>
          <dgm:chPref val="0"/>
          <dgm:bulletEnabled val="1"/>
        </dgm:presLayoutVars>
      </dgm:prSet>
      <dgm:spPr/>
    </dgm:pt>
    <dgm:pt modelId="{7F368824-8F70-4644-B167-A9E16AC5A30C}" type="pres">
      <dgm:prSet presAssocID="{52F0110E-560B-4626-BDF4-52905FE4AA95}" presName="desTx" presStyleLbl="alignAccFollowNode1" presStyleIdx="2" presStyleCnt="4" custLinFactNeighborX="1191" custLinFactNeighborY="6196">
        <dgm:presLayoutVars>
          <dgm:bulletEnabled val="1"/>
        </dgm:presLayoutVars>
      </dgm:prSet>
      <dgm:spPr/>
    </dgm:pt>
    <dgm:pt modelId="{0701D2B0-FB82-4BB3-9397-10005A559A15}" type="pres">
      <dgm:prSet presAssocID="{F7F53915-3D6E-4E7E-A7DD-97691A56E071}" presName="space" presStyleCnt="0"/>
      <dgm:spPr/>
    </dgm:pt>
    <dgm:pt modelId="{EBFFCFBC-01F6-441A-BE72-88DE43D762CF}" type="pres">
      <dgm:prSet presAssocID="{923B4A74-8468-412A-814D-96BB545E9A18}" presName="composite" presStyleCnt="0"/>
      <dgm:spPr/>
    </dgm:pt>
    <dgm:pt modelId="{800B9882-4781-4E15-A3DC-7386CA6FAD2F}" type="pres">
      <dgm:prSet presAssocID="{923B4A74-8468-412A-814D-96BB545E9A18}" presName="parTx" presStyleLbl="alignNode1" presStyleIdx="3" presStyleCnt="4" custLinFactNeighborX="1870" custLinFactNeighborY="40575">
        <dgm:presLayoutVars>
          <dgm:chMax val="0"/>
          <dgm:chPref val="0"/>
          <dgm:bulletEnabled val="1"/>
        </dgm:presLayoutVars>
      </dgm:prSet>
      <dgm:spPr/>
    </dgm:pt>
    <dgm:pt modelId="{56BD1E43-4CAC-46D9-825C-275D3CCE4756}" type="pres">
      <dgm:prSet presAssocID="{923B4A74-8468-412A-814D-96BB545E9A18}" presName="desTx" presStyleLbl="alignAccFollowNode1" presStyleIdx="3" presStyleCnt="4" custLinFactNeighborX="1870" custLinFactNeighborY="6155">
        <dgm:presLayoutVars>
          <dgm:bulletEnabled val="1"/>
        </dgm:presLayoutVars>
      </dgm:prSet>
      <dgm:spPr/>
    </dgm:pt>
  </dgm:ptLst>
  <dgm:cxnLst>
    <dgm:cxn modelId="{252BEC04-B940-4E3D-8E96-8A60B5F8C1B5}" type="presOf" srcId="{7527895F-16EE-4EAF-9AB3-E55246005FCB}" destId="{1C05D84A-5935-4637-99D4-4FBA52CE53F4}" srcOrd="0" destOrd="0" presId="urn:microsoft.com/office/officeart/2005/8/layout/hList1"/>
    <dgm:cxn modelId="{BF850007-E664-46A9-B618-6E7DB0590E63}" type="presOf" srcId="{7E5DF0A4-67AD-41D5-8EA6-507472E95CE4}" destId="{7F368824-8F70-4644-B167-A9E16AC5A30C}" srcOrd="0" destOrd="0" presId="urn:microsoft.com/office/officeart/2005/8/layout/hList1"/>
    <dgm:cxn modelId="{FF07A715-4B8F-4205-B05C-D9A921627C9D}" srcId="{74DEA889-776C-4B57-A7C8-7824C16F5368}" destId="{52F0110E-560B-4626-BDF4-52905FE4AA95}" srcOrd="2" destOrd="0" parTransId="{330D8E3B-0154-44AB-BF06-6CDFD99458C7}" sibTransId="{F7F53915-3D6E-4E7E-A7DD-97691A56E071}"/>
    <dgm:cxn modelId="{A88D8538-ABD4-46F1-8505-1396C82D3AD2}" srcId="{74DEA889-776C-4B57-A7C8-7824C16F5368}" destId="{FAED294F-E24C-4DD7-865E-D4DD4EECBF58}" srcOrd="1" destOrd="0" parTransId="{ED686501-F7FE-45B4-B176-E5D526B76982}" sibTransId="{645DA78B-F7F3-4AA9-BD60-C490A269868D}"/>
    <dgm:cxn modelId="{B01A323E-FF9E-4F38-B417-B6C71D2E09C2}" type="presOf" srcId="{4FB6E500-AE0B-49A5-80B3-55DD90D60CDE}" destId="{56BD1E43-4CAC-46D9-825C-275D3CCE4756}" srcOrd="0" destOrd="1" presId="urn:microsoft.com/office/officeart/2005/8/layout/hList1"/>
    <dgm:cxn modelId="{B2B04B5F-3792-44CD-A235-6DDF802B7726}" srcId="{923B4A74-8468-412A-814D-96BB545E9A18}" destId="{AF5988DD-8FB1-4249-8E2F-2AF65DA18D13}" srcOrd="0" destOrd="0" parTransId="{240B64ED-0D63-4404-B279-7DE9D40C7B6D}" sibTransId="{2D58FEBF-E3BA-425A-A51D-671EE19F0103}"/>
    <dgm:cxn modelId="{681F2D42-1053-49CD-8D80-07385CFDEF72}" srcId="{74DEA889-776C-4B57-A7C8-7824C16F5368}" destId="{7527895F-16EE-4EAF-9AB3-E55246005FCB}" srcOrd="0" destOrd="0" parTransId="{33D99F6B-678B-4709-ACCC-363F34504E34}" sibTransId="{D4FC1693-8A57-4548-A167-232E31C38435}"/>
    <dgm:cxn modelId="{EF86E14B-7CC7-442F-B4B6-2A1E3AAA19D8}" srcId="{FAED294F-E24C-4DD7-865E-D4DD4EECBF58}" destId="{1818A3DC-AB90-4036-9E7B-A49FD8D01A05}" srcOrd="0" destOrd="0" parTransId="{DA847907-25DB-458E-9E60-57F69E1684DC}" sibTransId="{59FD164E-8783-4FEC-BC66-7EE40997AC4A}"/>
    <dgm:cxn modelId="{813A0D4C-7586-4109-B100-576CA4634398}" srcId="{52F0110E-560B-4626-BDF4-52905FE4AA95}" destId="{7E5DF0A4-67AD-41D5-8EA6-507472E95CE4}" srcOrd="0" destOrd="0" parTransId="{4952492C-80A7-4885-AEE3-8B0B2C2C2757}" sibTransId="{35F0EC3E-E5B9-4E90-A7E1-DD892D1ADFA7}"/>
    <dgm:cxn modelId="{B2A63356-982D-4963-8BD1-B817255A452F}" srcId="{74DEA889-776C-4B57-A7C8-7824C16F5368}" destId="{923B4A74-8468-412A-814D-96BB545E9A18}" srcOrd="3" destOrd="0" parTransId="{4C6CDD44-3EEE-4605-AED3-B0248E90B701}" sibTransId="{E7118CB3-5C84-4484-838B-156CB7864ADD}"/>
    <dgm:cxn modelId="{65694D7C-1CDB-4678-979F-F8C110B5D3D9}" srcId="{7527895F-16EE-4EAF-9AB3-E55246005FCB}" destId="{CBB0A9B2-2DD2-4181-AF57-A44E2899C54F}" srcOrd="0" destOrd="0" parTransId="{F1585F65-F5EC-4140-90F5-50301E23053B}" sibTransId="{5561F0B2-8CE3-44B5-9D5B-F339CD017197}"/>
    <dgm:cxn modelId="{042FA59F-C216-4EBC-B609-8818CCB5EC1A}" type="presOf" srcId="{FAED294F-E24C-4DD7-865E-D4DD4EECBF58}" destId="{4B28AED4-5C83-4442-8E72-28F3B60DA2B8}" srcOrd="0" destOrd="0" presId="urn:microsoft.com/office/officeart/2005/8/layout/hList1"/>
    <dgm:cxn modelId="{2708AEAA-0236-4DEC-AA2E-363A4A7400CB}" type="presOf" srcId="{AF5988DD-8FB1-4249-8E2F-2AF65DA18D13}" destId="{56BD1E43-4CAC-46D9-825C-275D3CCE4756}" srcOrd="0" destOrd="0" presId="urn:microsoft.com/office/officeart/2005/8/layout/hList1"/>
    <dgm:cxn modelId="{22235CAB-F8FA-4A4A-87A4-AEF57C464F99}" type="presOf" srcId="{74DEA889-776C-4B57-A7C8-7824C16F5368}" destId="{90AF995B-C904-492B-AA21-D1E0B03D8CB7}" srcOrd="0" destOrd="0" presId="urn:microsoft.com/office/officeart/2005/8/layout/hList1"/>
    <dgm:cxn modelId="{99A64BB2-F2CD-48CC-B54D-C2EA9D15CA4D}" type="presOf" srcId="{CBB0A9B2-2DD2-4181-AF57-A44E2899C54F}" destId="{0C43194F-F191-4941-AA98-A2778E5A46EF}" srcOrd="0" destOrd="0" presId="urn:microsoft.com/office/officeart/2005/8/layout/hList1"/>
    <dgm:cxn modelId="{D0577AF0-52D2-4D03-AC28-395720A50AD2}" srcId="{923B4A74-8468-412A-814D-96BB545E9A18}" destId="{4FB6E500-AE0B-49A5-80B3-55DD90D60CDE}" srcOrd="1" destOrd="0" parTransId="{601D67D4-3482-4C51-8F59-1174EC8AB136}" sibTransId="{1B6B2EA2-E26C-44FC-B86B-1E6EBF49BCC8}"/>
    <dgm:cxn modelId="{256017F4-0B56-4450-826E-6F58DD9A869C}" type="presOf" srcId="{923B4A74-8468-412A-814D-96BB545E9A18}" destId="{800B9882-4781-4E15-A3DC-7386CA6FAD2F}" srcOrd="0" destOrd="0" presId="urn:microsoft.com/office/officeart/2005/8/layout/hList1"/>
    <dgm:cxn modelId="{4D4C15F5-5C7E-400D-8C54-8E021F29F6C0}" type="presOf" srcId="{1818A3DC-AB90-4036-9E7B-A49FD8D01A05}" destId="{159E44D9-06E4-4C03-8DFA-DDDEE8173088}" srcOrd="0" destOrd="0" presId="urn:microsoft.com/office/officeart/2005/8/layout/hList1"/>
    <dgm:cxn modelId="{3449ACF8-AD6F-42BE-BA56-A7C926DB2990}" type="presOf" srcId="{52F0110E-560B-4626-BDF4-52905FE4AA95}" destId="{8D24615F-F47D-491E-B935-D1B4017AF915}" srcOrd="0" destOrd="0" presId="urn:microsoft.com/office/officeart/2005/8/layout/hList1"/>
    <dgm:cxn modelId="{8E7ADA49-6CBA-4502-B8FB-4187E50AA0FB}" type="presParOf" srcId="{90AF995B-C904-492B-AA21-D1E0B03D8CB7}" destId="{94220427-A30A-439C-9DC7-FCD3F8347A2D}" srcOrd="0" destOrd="0" presId="urn:microsoft.com/office/officeart/2005/8/layout/hList1"/>
    <dgm:cxn modelId="{F97924CC-1471-41F5-A425-BF371F8A139A}" type="presParOf" srcId="{94220427-A30A-439C-9DC7-FCD3F8347A2D}" destId="{1C05D84A-5935-4637-99D4-4FBA52CE53F4}" srcOrd="0" destOrd="0" presId="urn:microsoft.com/office/officeart/2005/8/layout/hList1"/>
    <dgm:cxn modelId="{E5F19F84-B552-4250-A392-D07CB010B4DC}" type="presParOf" srcId="{94220427-A30A-439C-9DC7-FCD3F8347A2D}" destId="{0C43194F-F191-4941-AA98-A2778E5A46EF}" srcOrd="1" destOrd="0" presId="urn:microsoft.com/office/officeart/2005/8/layout/hList1"/>
    <dgm:cxn modelId="{103C339F-0E7C-4440-A296-EC06E1B0392F}" type="presParOf" srcId="{90AF995B-C904-492B-AA21-D1E0B03D8CB7}" destId="{DD9BB942-E40D-4E56-9054-70E7415D4EB4}" srcOrd="1" destOrd="0" presId="urn:microsoft.com/office/officeart/2005/8/layout/hList1"/>
    <dgm:cxn modelId="{8CABE63E-1E6C-4E8A-9A81-7422D9723B5E}" type="presParOf" srcId="{90AF995B-C904-492B-AA21-D1E0B03D8CB7}" destId="{9743FCFB-2D70-4801-BCDA-6002E7F3BCC1}" srcOrd="2" destOrd="0" presId="urn:microsoft.com/office/officeart/2005/8/layout/hList1"/>
    <dgm:cxn modelId="{AACEF4A1-291A-47A1-804F-7A0481ECADEB}" type="presParOf" srcId="{9743FCFB-2D70-4801-BCDA-6002E7F3BCC1}" destId="{4B28AED4-5C83-4442-8E72-28F3B60DA2B8}" srcOrd="0" destOrd="0" presId="urn:microsoft.com/office/officeart/2005/8/layout/hList1"/>
    <dgm:cxn modelId="{8E3E7B7B-B5DB-4215-B981-11FDB236B6E3}" type="presParOf" srcId="{9743FCFB-2D70-4801-BCDA-6002E7F3BCC1}" destId="{159E44D9-06E4-4C03-8DFA-DDDEE8173088}" srcOrd="1" destOrd="0" presId="urn:microsoft.com/office/officeart/2005/8/layout/hList1"/>
    <dgm:cxn modelId="{E493BD78-F608-452E-B430-EE689AA873F1}" type="presParOf" srcId="{90AF995B-C904-492B-AA21-D1E0B03D8CB7}" destId="{98BF20E5-0FB2-4A13-9F10-11B6FE94422B}" srcOrd="3" destOrd="0" presId="urn:microsoft.com/office/officeart/2005/8/layout/hList1"/>
    <dgm:cxn modelId="{44A9D040-0D59-41BC-8FB7-FF94CF049C00}" type="presParOf" srcId="{90AF995B-C904-492B-AA21-D1E0B03D8CB7}" destId="{931A8E4A-AE78-4701-A12F-BC915507FB9C}" srcOrd="4" destOrd="0" presId="urn:microsoft.com/office/officeart/2005/8/layout/hList1"/>
    <dgm:cxn modelId="{38379D0D-4A51-42D0-BF90-945A1EAF8696}" type="presParOf" srcId="{931A8E4A-AE78-4701-A12F-BC915507FB9C}" destId="{8D24615F-F47D-491E-B935-D1B4017AF915}" srcOrd="0" destOrd="0" presId="urn:microsoft.com/office/officeart/2005/8/layout/hList1"/>
    <dgm:cxn modelId="{06F17B96-DD09-420F-9C8B-C9C5C10B82E9}" type="presParOf" srcId="{931A8E4A-AE78-4701-A12F-BC915507FB9C}" destId="{7F368824-8F70-4644-B167-A9E16AC5A30C}" srcOrd="1" destOrd="0" presId="urn:microsoft.com/office/officeart/2005/8/layout/hList1"/>
    <dgm:cxn modelId="{C0EDFD4F-9FDC-47C8-AFCA-207D1178EC29}" type="presParOf" srcId="{90AF995B-C904-492B-AA21-D1E0B03D8CB7}" destId="{0701D2B0-FB82-4BB3-9397-10005A559A15}" srcOrd="5" destOrd="0" presId="urn:microsoft.com/office/officeart/2005/8/layout/hList1"/>
    <dgm:cxn modelId="{1726A461-97DC-4229-A6D1-C0A7149ED5FD}" type="presParOf" srcId="{90AF995B-C904-492B-AA21-D1E0B03D8CB7}" destId="{EBFFCFBC-01F6-441A-BE72-88DE43D762CF}" srcOrd="6" destOrd="0" presId="urn:microsoft.com/office/officeart/2005/8/layout/hList1"/>
    <dgm:cxn modelId="{39B3F2BC-B48E-4485-BC28-CDD682570966}" type="presParOf" srcId="{EBFFCFBC-01F6-441A-BE72-88DE43D762CF}" destId="{800B9882-4781-4E15-A3DC-7386CA6FAD2F}" srcOrd="0" destOrd="0" presId="urn:microsoft.com/office/officeart/2005/8/layout/hList1"/>
    <dgm:cxn modelId="{3EEA36A7-0747-4C2F-9DCA-33FC3D09EAEF}" type="presParOf" srcId="{EBFFCFBC-01F6-441A-BE72-88DE43D762CF}" destId="{56BD1E43-4CAC-46D9-825C-275D3CCE47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7629C3-9611-433A-95C6-4513E92F9B6E}">
      <dsp:nvSpPr>
        <dsp:cNvPr id="0" name=""/>
        <dsp:cNvSpPr/>
      </dsp:nvSpPr>
      <dsp:spPr>
        <a:xfrm>
          <a:off x="4563773" y="1783777"/>
          <a:ext cx="140024" cy="691522"/>
        </a:xfrm>
        <a:custGeom>
          <a:avLst/>
          <a:gdLst/>
          <a:ahLst/>
          <a:cxnLst/>
          <a:rect l="0" t="0" r="0" b="0"/>
          <a:pathLst>
            <a:path>
              <a:moveTo>
                <a:pt x="140024" y="0"/>
              </a:moveTo>
              <a:lnTo>
                <a:pt x="140024" y="691522"/>
              </a:lnTo>
              <a:lnTo>
                <a:pt x="0" y="6915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840BB-B694-430C-8D78-CAE112E6203C}">
      <dsp:nvSpPr>
        <dsp:cNvPr id="0" name=""/>
        <dsp:cNvSpPr/>
      </dsp:nvSpPr>
      <dsp:spPr>
        <a:xfrm>
          <a:off x="4703798" y="1783777"/>
          <a:ext cx="4034036" cy="206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790"/>
              </a:lnTo>
              <a:lnTo>
                <a:pt x="4034036" y="1922790"/>
              </a:lnTo>
              <a:lnTo>
                <a:pt x="4034036" y="20628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3A6C2-1C45-4738-8FAF-623723BC166B}">
      <dsp:nvSpPr>
        <dsp:cNvPr id="0" name=""/>
        <dsp:cNvSpPr/>
      </dsp:nvSpPr>
      <dsp:spPr>
        <a:xfrm>
          <a:off x="4703798" y="1783777"/>
          <a:ext cx="2420421" cy="206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790"/>
              </a:lnTo>
              <a:lnTo>
                <a:pt x="2420421" y="1922790"/>
              </a:lnTo>
              <a:lnTo>
                <a:pt x="2420421" y="20628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81FDAF-0EA4-4263-B67E-512453EF40FB}">
      <dsp:nvSpPr>
        <dsp:cNvPr id="0" name=""/>
        <dsp:cNvSpPr/>
      </dsp:nvSpPr>
      <dsp:spPr>
        <a:xfrm>
          <a:off x="4703798" y="1783777"/>
          <a:ext cx="806807" cy="20628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2790"/>
              </a:lnTo>
              <a:lnTo>
                <a:pt x="806807" y="1922790"/>
              </a:lnTo>
              <a:lnTo>
                <a:pt x="806807" y="20628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B3EF2F-6A89-4073-B110-FF130BE93931}">
      <dsp:nvSpPr>
        <dsp:cNvPr id="0" name=""/>
        <dsp:cNvSpPr/>
      </dsp:nvSpPr>
      <dsp:spPr>
        <a:xfrm>
          <a:off x="3896990" y="1783777"/>
          <a:ext cx="806807" cy="2062814"/>
        </a:xfrm>
        <a:custGeom>
          <a:avLst/>
          <a:gdLst/>
          <a:ahLst/>
          <a:cxnLst/>
          <a:rect l="0" t="0" r="0" b="0"/>
          <a:pathLst>
            <a:path>
              <a:moveTo>
                <a:pt x="806807" y="0"/>
              </a:moveTo>
              <a:lnTo>
                <a:pt x="806807" y="1922790"/>
              </a:lnTo>
              <a:lnTo>
                <a:pt x="0" y="1922790"/>
              </a:lnTo>
              <a:lnTo>
                <a:pt x="0" y="20628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1B5346-7CCC-442F-BC71-56FE9FAD989F}">
      <dsp:nvSpPr>
        <dsp:cNvPr id="0" name=""/>
        <dsp:cNvSpPr/>
      </dsp:nvSpPr>
      <dsp:spPr>
        <a:xfrm>
          <a:off x="2283376" y="1783777"/>
          <a:ext cx="2420421" cy="2062814"/>
        </a:xfrm>
        <a:custGeom>
          <a:avLst/>
          <a:gdLst/>
          <a:ahLst/>
          <a:cxnLst/>
          <a:rect l="0" t="0" r="0" b="0"/>
          <a:pathLst>
            <a:path>
              <a:moveTo>
                <a:pt x="2420421" y="0"/>
              </a:moveTo>
              <a:lnTo>
                <a:pt x="2420421" y="1922790"/>
              </a:lnTo>
              <a:lnTo>
                <a:pt x="0" y="1922790"/>
              </a:lnTo>
              <a:lnTo>
                <a:pt x="0" y="20628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28204-06BC-4EA4-8223-7FE7E43A6D37}">
      <dsp:nvSpPr>
        <dsp:cNvPr id="0" name=""/>
        <dsp:cNvSpPr/>
      </dsp:nvSpPr>
      <dsp:spPr>
        <a:xfrm>
          <a:off x="669761" y="1783777"/>
          <a:ext cx="4034036" cy="2062814"/>
        </a:xfrm>
        <a:custGeom>
          <a:avLst/>
          <a:gdLst/>
          <a:ahLst/>
          <a:cxnLst/>
          <a:rect l="0" t="0" r="0" b="0"/>
          <a:pathLst>
            <a:path>
              <a:moveTo>
                <a:pt x="4034036" y="0"/>
              </a:moveTo>
              <a:lnTo>
                <a:pt x="4034036" y="1922790"/>
              </a:lnTo>
              <a:lnTo>
                <a:pt x="0" y="1922790"/>
              </a:lnTo>
              <a:lnTo>
                <a:pt x="0" y="20628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4D1FB1-0ACB-4904-B2A7-536353BAAA3E}">
      <dsp:nvSpPr>
        <dsp:cNvPr id="0" name=""/>
        <dsp:cNvSpPr/>
      </dsp:nvSpPr>
      <dsp:spPr>
        <a:xfrm>
          <a:off x="348432" y="0"/>
          <a:ext cx="8710731" cy="17837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One of the key concepts in HCI. </a:t>
          </a:r>
        </a:p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It is concerned with making systems easy to learn and use</a:t>
          </a:r>
          <a:endParaRPr lang="ar-SA" sz="2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48432" y="0"/>
        <a:ext cx="8710731" cy="1783777"/>
      </dsp:txXfrm>
    </dsp:sp>
    <dsp:sp modelId="{68862A25-1F03-4F5D-B99A-15E91FA88603}">
      <dsp:nvSpPr>
        <dsp:cNvPr id="0" name=""/>
        <dsp:cNvSpPr/>
      </dsp:nvSpPr>
      <dsp:spPr>
        <a:xfrm>
          <a:off x="2978" y="3846592"/>
          <a:ext cx="1333565" cy="8531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Easy to learn</a:t>
          </a:r>
          <a:endParaRPr lang="ar-SA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78" y="3846592"/>
        <a:ext cx="1333565" cy="853182"/>
      </dsp:txXfrm>
    </dsp:sp>
    <dsp:sp modelId="{8487CD51-259B-483D-AF18-9D1E7A35A5C7}">
      <dsp:nvSpPr>
        <dsp:cNvPr id="0" name=""/>
        <dsp:cNvSpPr/>
      </dsp:nvSpPr>
      <dsp:spPr>
        <a:xfrm>
          <a:off x="1616593" y="3846592"/>
          <a:ext cx="1333565" cy="87159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Easy to remember how to use</a:t>
          </a:r>
          <a:endParaRPr lang="ar-SA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616593" y="3846592"/>
        <a:ext cx="1333565" cy="871591"/>
      </dsp:txXfrm>
    </dsp:sp>
    <dsp:sp modelId="{AB347975-C887-4F49-AA44-0294CAA288C1}">
      <dsp:nvSpPr>
        <dsp:cNvPr id="0" name=""/>
        <dsp:cNvSpPr/>
      </dsp:nvSpPr>
      <dsp:spPr>
        <a:xfrm>
          <a:off x="3230207" y="3846592"/>
          <a:ext cx="1333565" cy="8900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Effective to use</a:t>
          </a:r>
          <a:endParaRPr lang="ar-SA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30207" y="3846592"/>
        <a:ext cx="1333565" cy="890001"/>
      </dsp:txXfrm>
    </dsp:sp>
    <dsp:sp modelId="{6E7FD58F-C249-40C3-A8FB-EC38D9DBF0FB}">
      <dsp:nvSpPr>
        <dsp:cNvPr id="0" name=""/>
        <dsp:cNvSpPr/>
      </dsp:nvSpPr>
      <dsp:spPr>
        <a:xfrm>
          <a:off x="4843822" y="3846592"/>
          <a:ext cx="1333565" cy="90841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Efficient to use</a:t>
          </a:r>
          <a:endParaRPr lang="ar-SA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843822" y="3846592"/>
        <a:ext cx="1333565" cy="908411"/>
      </dsp:txXfrm>
    </dsp:sp>
    <dsp:sp modelId="{009F7D44-4A44-4A95-9007-53AE6D5BAF78}">
      <dsp:nvSpPr>
        <dsp:cNvPr id="0" name=""/>
        <dsp:cNvSpPr/>
      </dsp:nvSpPr>
      <dsp:spPr>
        <a:xfrm>
          <a:off x="6457436" y="3846592"/>
          <a:ext cx="1333565" cy="9268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Safe to use</a:t>
          </a:r>
          <a:endParaRPr lang="ar-SA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457436" y="3846592"/>
        <a:ext cx="1333565" cy="926821"/>
      </dsp:txXfrm>
    </dsp:sp>
    <dsp:sp modelId="{2AADCBA4-F0C9-4FCD-9C15-E9A8DB0A12A1}">
      <dsp:nvSpPr>
        <dsp:cNvPr id="0" name=""/>
        <dsp:cNvSpPr/>
      </dsp:nvSpPr>
      <dsp:spPr>
        <a:xfrm>
          <a:off x="8071051" y="3846592"/>
          <a:ext cx="1333565" cy="9452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Enjoyable to use</a:t>
          </a:r>
          <a:endParaRPr lang="ar-SA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071051" y="3846592"/>
        <a:ext cx="1333565" cy="945231"/>
      </dsp:txXfrm>
    </dsp:sp>
    <dsp:sp modelId="{D7445DAE-46A2-458A-A924-017336AA28DA}">
      <dsp:nvSpPr>
        <dsp:cNvPr id="0" name=""/>
        <dsp:cNvSpPr/>
      </dsp:nvSpPr>
      <dsp:spPr>
        <a:xfrm>
          <a:off x="2222245" y="2141908"/>
          <a:ext cx="2341528" cy="6667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Usable system is:</a:t>
          </a:r>
          <a:endParaRPr lang="ar-SA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22245" y="2141908"/>
        <a:ext cx="2341528" cy="6667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5D84A-5935-4637-99D4-4FBA52CE53F4}">
      <dsp:nvSpPr>
        <dsp:cNvPr id="0" name=""/>
        <dsp:cNvSpPr/>
      </dsp:nvSpPr>
      <dsp:spPr>
        <a:xfrm>
          <a:off x="6" y="591909"/>
          <a:ext cx="2050857" cy="489600"/>
        </a:xfrm>
        <a:prstGeom prst="rect">
          <a:avLst/>
        </a:prstGeom>
        <a:solidFill>
          <a:schemeClr val="bg1">
            <a:lumMod val="5000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chemeClr val="bg1"/>
              </a:solidFill>
            </a:rPr>
            <a:t>Understand</a:t>
          </a:r>
          <a:endParaRPr lang="ar-SA" sz="1700" b="1" kern="1200" dirty="0">
            <a:solidFill>
              <a:schemeClr val="bg1"/>
            </a:solidFill>
          </a:endParaRPr>
        </a:p>
      </dsp:txBody>
      <dsp:txXfrm>
        <a:off x="6" y="591909"/>
        <a:ext cx="2050857" cy="489600"/>
      </dsp:txXfrm>
    </dsp:sp>
    <dsp:sp modelId="{0C43194F-F191-4941-AA98-A2778E5A46EF}">
      <dsp:nvSpPr>
        <dsp:cNvPr id="0" name=""/>
        <dsp:cNvSpPr/>
      </dsp:nvSpPr>
      <dsp:spPr>
        <a:xfrm>
          <a:off x="0" y="1091050"/>
          <a:ext cx="2050857" cy="3897985"/>
        </a:xfrm>
        <a:prstGeom prst="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factors that determine how people use technology</a:t>
          </a:r>
          <a:endParaRPr lang="ar-SA" sz="1800" kern="1200" dirty="0"/>
        </a:p>
      </dsp:txBody>
      <dsp:txXfrm>
        <a:off x="0" y="1091050"/>
        <a:ext cx="2050857" cy="3897985"/>
      </dsp:txXfrm>
    </dsp:sp>
    <dsp:sp modelId="{4B28AED4-5C83-4442-8E72-28F3B60DA2B8}">
      <dsp:nvSpPr>
        <dsp:cNvPr id="0" name=""/>
        <dsp:cNvSpPr/>
      </dsp:nvSpPr>
      <dsp:spPr>
        <a:xfrm>
          <a:off x="2351908" y="490636"/>
          <a:ext cx="2050857" cy="489600"/>
        </a:xfrm>
        <a:prstGeom prst="rect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Develop</a:t>
          </a:r>
          <a:endParaRPr lang="ar-SA" sz="1700" b="1" kern="1200" dirty="0"/>
        </a:p>
      </dsp:txBody>
      <dsp:txXfrm>
        <a:off x="2351908" y="490636"/>
        <a:ext cx="2050857" cy="489600"/>
      </dsp:txXfrm>
    </dsp:sp>
    <dsp:sp modelId="{159E44D9-06E4-4C03-8DFA-DDDEE8173088}">
      <dsp:nvSpPr>
        <dsp:cNvPr id="0" name=""/>
        <dsp:cNvSpPr/>
      </dsp:nvSpPr>
      <dsp:spPr>
        <a:xfrm>
          <a:off x="2351908" y="1031844"/>
          <a:ext cx="2050857" cy="3897985"/>
        </a:xfrm>
        <a:prstGeom prst="rect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Tools and techniques to enable building suitable systems</a:t>
          </a:r>
          <a:endParaRPr lang="ar-SA" sz="1800" kern="1200" dirty="0"/>
        </a:p>
      </dsp:txBody>
      <dsp:txXfrm>
        <a:off x="2351908" y="1031844"/>
        <a:ext cx="2050857" cy="3897985"/>
      </dsp:txXfrm>
    </dsp:sp>
    <dsp:sp modelId="{8D24615F-F47D-491E-B935-D1B4017AF915}">
      <dsp:nvSpPr>
        <dsp:cNvPr id="0" name=""/>
        <dsp:cNvSpPr/>
      </dsp:nvSpPr>
      <dsp:spPr>
        <a:xfrm>
          <a:off x="4703790" y="499380"/>
          <a:ext cx="2050857" cy="489600"/>
        </a:xfrm>
        <a:prstGeom prst="rect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Achieve</a:t>
          </a:r>
          <a:endParaRPr lang="ar-SA" sz="1700" b="1" kern="1200" dirty="0"/>
        </a:p>
      </dsp:txBody>
      <dsp:txXfrm>
        <a:off x="4703790" y="499380"/>
        <a:ext cx="2050857" cy="489600"/>
      </dsp:txXfrm>
    </dsp:sp>
    <dsp:sp modelId="{7F368824-8F70-4644-B167-A9E16AC5A30C}">
      <dsp:nvSpPr>
        <dsp:cNvPr id="0" name=""/>
        <dsp:cNvSpPr/>
      </dsp:nvSpPr>
      <dsp:spPr>
        <a:xfrm>
          <a:off x="4703790" y="1031844"/>
          <a:ext cx="2050857" cy="3897985"/>
        </a:xfrm>
        <a:prstGeom prst="rect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Efficient, effective, and safe interaction</a:t>
          </a:r>
          <a:endParaRPr lang="ar-SA" sz="2000" kern="1200" dirty="0"/>
        </a:p>
      </dsp:txBody>
      <dsp:txXfrm>
        <a:off x="4703790" y="1031844"/>
        <a:ext cx="2050857" cy="3897985"/>
      </dsp:txXfrm>
    </dsp:sp>
    <dsp:sp modelId="{800B9882-4781-4E15-A3DC-7386CA6FAD2F}">
      <dsp:nvSpPr>
        <dsp:cNvPr id="0" name=""/>
        <dsp:cNvSpPr/>
      </dsp:nvSpPr>
      <dsp:spPr>
        <a:xfrm>
          <a:off x="7020752" y="499380"/>
          <a:ext cx="2050857" cy="489600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marL="0" lvl="0" indent="0" algn="ctr" defTabSz="7556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Put People 1st</a:t>
          </a:r>
          <a:endParaRPr lang="ar-SA" sz="1700" b="1" kern="1200" dirty="0"/>
        </a:p>
      </dsp:txBody>
      <dsp:txXfrm>
        <a:off x="7020752" y="499380"/>
        <a:ext cx="2050857" cy="489600"/>
      </dsp:txXfrm>
    </dsp:sp>
    <dsp:sp modelId="{56BD1E43-4CAC-46D9-825C-275D3CCE4756}">
      <dsp:nvSpPr>
        <dsp:cNvPr id="0" name=""/>
        <dsp:cNvSpPr/>
      </dsp:nvSpPr>
      <dsp:spPr>
        <a:xfrm>
          <a:off x="7020752" y="1030246"/>
          <a:ext cx="2050857" cy="3897985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Their needs, capabilities and preferences for conducting various tasks should direct developers in the way that they design systems</a:t>
          </a:r>
          <a:endParaRPr lang="ar-SA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People should not change their way they use the system to fit with it, instead system should match their requirements</a:t>
          </a:r>
          <a:endParaRPr lang="ar-SA" sz="1700" kern="1200" dirty="0"/>
        </a:p>
      </dsp:txBody>
      <dsp:txXfrm>
        <a:off x="7020752" y="1030246"/>
        <a:ext cx="2050857" cy="3897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F0C86B47-7C6A-4F38-B644-FCDBFC921E8E}" type="slidenum">
              <a:t>‹#›</a:t>
            </a:fld>
            <a:endParaRPr lang="de-DE" sz="1400" b="0" i="0" u="none" strike="noStrike" kern="1200">
              <a:ln>
                <a:noFill/>
              </a:ln>
              <a:latin typeface="Arial" pitchFamily="18"/>
              <a:ea typeface="Andale Sans UI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95325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x-none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5D3B773E-D104-4D06-8791-BE28E58618A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74083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x-none" sz="2000" b="0" i="0" u="none" strike="noStrike" kern="1200">
        <a:ln>
          <a:noFill/>
        </a:ln>
        <a:latin typeface="Arial" pitchFamily="18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9E6C9C2-A801-41DA-8616-52202A66E2EA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75477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09882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Note: Donald Norman;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professor emeritus of cognitive science at University of California, San Diego and a Professor of Computer Science at Northwestern University. Donald </a:t>
            </a:r>
            <a:r>
              <a:rPr lang="en-US" sz="1200" b="0" i="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Norman is an academic in the field of cognitive science, design and usability engineering and a co-founder and consultant with the Nielsen Norman Group.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0F97-CD07-43AB-90A3-8266D2250A5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1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A0F97-CD07-43AB-90A3-8266D2250A5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30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Title of PPT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9pPr>
          </a:lstStyle>
          <a:p>
            <a:fld id="{EA690701-1101-41CD-88D9-2ED09AEBF976}" type="datetime6">
              <a:rPr lang="en-US" altLang="en-US">
                <a:latin typeface="Verdana" panose="020B0604030504040204" pitchFamily="34" charset="0"/>
              </a:rPr>
              <a:pPr/>
              <a:t>October 17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9pPr>
          </a:lstStyle>
          <a:p>
            <a:fld id="{2909A656-8A5C-4723-AB5F-8C07E9E3DE22}" type="slidenum">
              <a:rPr lang="en-US" altLang="en-US">
                <a:latin typeface="Verdana" panose="020B0604030504040204" pitchFamily="34" charset="0"/>
              </a:rPr>
              <a:pPr/>
              <a:t>34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1260052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Title of PPT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9pPr>
          </a:lstStyle>
          <a:p>
            <a:fld id="{EA690701-1101-41CD-88D9-2ED09AEBF976}" type="datetime6">
              <a:rPr lang="en-US" altLang="en-US">
                <a:latin typeface="Verdana" panose="020B0604030504040204" pitchFamily="34" charset="0"/>
              </a:rPr>
              <a:pPr/>
              <a:t>October 17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9pPr>
          </a:lstStyle>
          <a:p>
            <a:fld id="{2909A656-8A5C-4723-AB5F-8C07E9E3DE22}" type="slidenum">
              <a:rPr lang="en-US" altLang="en-US">
                <a:latin typeface="Verdana" panose="020B0604030504040204" pitchFamily="34" charset="0"/>
              </a:rPr>
              <a:pPr/>
              <a:t>35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986701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9pPr>
          </a:lstStyle>
          <a:p>
            <a:r>
              <a:rPr lang="en-US" altLang="en-US">
                <a:latin typeface="Verdana" panose="020B0604030504040204" pitchFamily="34" charset="0"/>
              </a:rPr>
              <a:t>Title of PPT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9pPr>
          </a:lstStyle>
          <a:p>
            <a:fld id="{EA690701-1101-41CD-88D9-2ED09AEBF976}" type="datetime6">
              <a:rPr lang="en-US" altLang="en-US">
                <a:latin typeface="Verdana" panose="020B0604030504040204" pitchFamily="34" charset="0"/>
              </a:rPr>
              <a:pPr/>
              <a:t>October 17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MS PGothic" pitchFamily="34" charset="-128"/>
              </a:defRPr>
            </a:lvl9pPr>
          </a:lstStyle>
          <a:p>
            <a:fld id="{2909A656-8A5C-4723-AB5F-8C07E9E3DE22}" type="slidenum">
              <a:rPr lang="en-US" altLang="en-US">
                <a:latin typeface="Verdana" panose="020B0604030504040204" pitchFamily="34" charset="0"/>
              </a:rPr>
              <a:pPr/>
              <a:t>36</a:t>
            </a:fld>
            <a:endParaRPr lang="en-US" altLang="en-US">
              <a:latin typeface="Verdana" panose="020B0604030504040204" pitchFamily="34" charset="0"/>
            </a:endParaRPr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vi-VN" altLang="en-US"/>
          </a:p>
        </p:txBody>
      </p:sp>
    </p:spTree>
    <p:extLst>
      <p:ext uri="{BB962C8B-B14F-4D97-AF65-F5344CB8AC3E}">
        <p14:creationId xmlns:p14="http://schemas.microsoft.com/office/powerpoint/2010/main" val="3738291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BA0B0C-24AD-40E0-83FD-D02DB118857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4634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CB34EBA-59B1-4910-9BFE-F4A7CC5C58E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0257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0AEBB90-790F-41C1-B6E9-F7CA511DDCA9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90591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47" y="2519892"/>
            <a:ext cx="8568531" cy="1259946"/>
          </a:xfrm>
        </p:spPr>
        <p:txBody>
          <a:bodyPr/>
          <a:lstStyle>
            <a:lvl1pPr algn="ctr">
              <a:defRPr sz="3968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34624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1071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5059034"/>
            <a:ext cx="8694539" cy="1653678"/>
          </a:xfrm>
        </p:spPr>
        <p:txBody>
          <a:bodyPr/>
          <a:lstStyle>
            <a:lvl1pPr marL="0" indent="0">
              <a:buNone/>
              <a:defRPr sz="2646"/>
            </a:lvl1pPr>
            <a:lvl2pPr marL="503972" indent="0">
              <a:buNone/>
              <a:defRPr sz="2205"/>
            </a:lvl2pPr>
            <a:lvl3pPr marL="1007943" indent="0">
              <a:buNone/>
              <a:defRPr sz="198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15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037" y="1716677"/>
            <a:ext cx="4440026" cy="53180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3074" y="1716677"/>
            <a:ext cx="4441775" cy="53180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6762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402483"/>
            <a:ext cx="8694539" cy="14611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794" y="1853171"/>
            <a:ext cx="4265014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794" y="2761381"/>
            <a:ext cx="4265014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853171"/>
            <a:ext cx="4286016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761381"/>
            <a:ext cx="4286016" cy="4061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13511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9930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7300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6394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B98D6EC-0ACA-498A-938D-04CCACF47D1C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557022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794" y="503978"/>
            <a:ext cx="3251702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016" y="1088454"/>
            <a:ext cx="5103316" cy="5372269"/>
          </a:xfrm>
        </p:spPr>
        <p:txBody>
          <a:bodyPr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94" y="2267902"/>
            <a:ext cx="3251702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034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961558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0956" y="755968"/>
            <a:ext cx="2283892" cy="62787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032" y="755968"/>
            <a:ext cx="6688915" cy="627873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853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951D879-DEE3-45FE-809A-B1BCC5A7C25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5779688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F468C-3C23-491A-B4A3-2C7CC671D32F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160355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43613-FEAF-45EE-B322-FA4CADB184F8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223050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002A5DA-7DE8-48AA-B023-5D4EFC4BFDD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134485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09CF8B-7861-4B4E-9D0A-CAFEB31BA316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5528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4417AE9-23BB-46CC-8B31-ADBDF8EDDFD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447774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A91658-68FA-4B52-87F2-B676B24EC386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7573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52143EE-B63E-4299-A7E0-F939960490B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79544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CE1C3A3-BB52-4924-9DCA-A5A9E97BFDDA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279007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A69CE6-52D0-4DE0-80F8-54B4541C44E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6200820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AE671F9-764E-404C-AAD9-7CD429D257C7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993768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509143-0ACD-44EC-B87E-711B2E706AB5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53549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08AB55-AB2E-46F7-B744-CF17519577F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53339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D6359E-4F39-489D-A9BB-A0BAE23072BD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27245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513573F-7333-43FF-87A7-C95655FCAD23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1769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C2FB00-A773-4B12-B5D3-B9708776E6B0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426217448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A7A4FF-6BA1-4A0E-9397-6D3D3E9826E4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66198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8FE783-9F2C-4404-9C8D-53950AB5F05B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761167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04E3FF53-6D21-487E-97E4-F9B44FEAC2D5}" type="slidenum"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032" y="755967"/>
            <a:ext cx="9140817" cy="58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95037" y="1716677"/>
            <a:ext cx="9049812" cy="531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  <p:sp>
        <p:nvSpPr>
          <p:cNvPr id="139268" name="Line 4"/>
          <p:cNvSpPr>
            <a:spLocks noChangeShapeType="1"/>
          </p:cNvSpPr>
          <p:nvPr/>
        </p:nvSpPr>
        <p:spPr bwMode="auto">
          <a:xfrm>
            <a:off x="504031" y="1343942"/>
            <a:ext cx="9156568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984"/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9200321" y="7424932"/>
            <a:ext cx="886461" cy="135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en-US" sz="882">
                <a:solidFill>
                  <a:srgbClr val="969696"/>
                </a:solidFill>
                <a:latin typeface="Verdana" panose="020B0604030504040204" pitchFamily="34" charset="0"/>
              </a:rPr>
              <a:t>Saul Greenberg</a:t>
            </a:r>
          </a:p>
        </p:txBody>
      </p:sp>
    </p:spTree>
    <p:extLst>
      <p:ext uri="{BB962C8B-B14F-4D97-AF65-F5344CB8AC3E}">
        <p14:creationId xmlns:p14="http://schemas.microsoft.com/office/powerpoint/2010/main" val="134937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86" b="1" kern="1200">
          <a:solidFill>
            <a:srgbClr val="0000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86" b="1">
          <a:solidFill>
            <a:srgbClr val="000066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86" b="1">
          <a:solidFill>
            <a:srgbClr val="000066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86" b="1">
          <a:solidFill>
            <a:srgbClr val="000066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86" b="1">
          <a:solidFill>
            <a:srgbClr val="000066"/>
          </a:solidFill>
          <a:latin typeface="Verdana" panose="020B0604030504040204" pitchFamily="34" charset="0"/>
        </a:defRPr>
      </a:lvl5pPr>
      <a:lvl6pPr marL="503972" algn="l" rtl="0" fontAlgn="base">
        <a:spcBef>
          <a:spcPct val="0"/>
        </a:spcBef>
        <a:spcAft>
          <a:spcPct val="0"/>
        </a:spcAft>
        <a:defRPr sz="3086" b="1">
          <a:solidFill>
            <a:srgbClr val="000066"/>
          </a:solidFill>
          <a:latin typeface="Verdana" panose="020B0604030504040204" pitchFamily="34" charset="0"/>
        </a:defRPr>
      </a:lvl6pPr>
      <a:lvl7pPr marL="1007943" algn="l" rtl="0" fontAlgn="base">
        <a:spcBef>
          <a:spcPct val="0"/>
        </a:spcBef>
        <a:spcAft>
          <a:spcPct val="0"/>
        </a:spcAft>
        <a:defRPr sz="3086" b="1">
          <a:solidFill>
            <a:srgbClr val="000066"/>
          </a:solidFill>
          <a:latin typeface="Verdana" panose="020B0604030504040204" pitchFamily="34" charset="0"/>
        </a:defRPr>
      </a:lvl7pPr>
      <a:lvl8pPr marL="1511915" algn="l" rtl="0" fontAlgn="base">
        <a:spcBef>
          <a:spcPct val="0"/>
        </a:spcBef>
        <a:spcAft>
          <a:spcPct val="0"/>
        </a:spcAft>
        <a:defRPr sz="3086" b="1">
          <a:solidFill>
            <a:srgbClr val="000066"/>
          </a:solidFill>
          <a:latin typeface="Verdana" panose="020B0604030504040204" pitchFamily="34" charset="0"/>
        </a:defRPr>
      </a:lvl8pPr>
      <a:lvl9pPr marL="2015886" algn="l" rtl="0" fontAlgn="base">
        <a:spcBef>
          <a:spcPct val="0"/>
        </a:spcBef>
        <a:spcAft>
          <a:spcPct val="0"/>
        </a:spcAft>
        <a:defRPr sz="3086" b="1">
          <a:solidFill>
            <a:srgbClr val="000066"/>
          </a:solidFill>
          <a:latin typeface="Verdana" panose="020B060403050404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646" kern="1200">
          <a:solidFill>
            <a:srgbClr val="000066"/>
          </a:solidFill>
          <a:latin typeface="+mn-lt"/>
          <a:ea typeface="+mn-ea"/>
          <a:cs typeface="+mn-cs"/>
        </a:defRPr>
      </a:lvl1pPr>
      <a:lvl2pPr marL="502222" indent="-304483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rgbClr val="000066"/>
          </a:solidFill>
          <a:latin typeface="+mn-lt"/>
          <a:ea typeface="+mn-ea"/>
          <a:cs typeface="+mn-cs"/>
        </a:defRPr>
      </a:lvl2pPr>
      <a:lvl3pPr marL="986944" indent="-199489" algn="l" rtl="0" fontAlgn="base">
        <a:spcBef>
          <a:spcPct val="20000"/>
        </a:spcBef>
        <a:spcAft>
          <a:spcPct val="0"/>
        </a:spcAft>
        <a:buChar char="•"/>
        <a:defRPr sz="1764" kern="1200">
          <a:solidFill>
            <a:srgbClr val="000066"/>
          </a:solidFill>
          <a:latin typeface="+mn-lt"/>
          <a:ea typeface="+mn-ea"/>
          <a:cs typeface="+mn-cs"/>
        </a:defRPr>
      </a:lvl3pPr>
      <a:lvl4pPr marL="1385922" indent="-199489" algn="l" rtl="0" fontAlgn="base">
        <a:spcBef>
          <a:spcPct val="20000"/>
        </a:spcBef>
        <a:spcAft>
          <a:spcPct val="0"/>
        </a:spcAft>
        <a:buChar char="–"/>
        <a:defRPr sz="1764" kern="1200">
          <a:solidFill>
            <a:srgbClr val="000066"/>
          </a:solidFill>
          <a:latin typeface="+mn-lt"/>
          <a:ea typeface="+mn-ea"/>
          <a:cs typeface="+mn-cs"/>
        </a:defRPr>
      </a:lvl4pPr>
      <a:lvl5pPr marL="1784899" indent="-199489" algn="l" rtl="0" fontAlgn="base">
        <a:spcBef>
          <a:spcPct val="20000"/>
        </a:spcBef>
        <a:spcAft>
          <a:spcPct val="0"/>
        </a:spcAft>
        <a:buChar char="»"/>
        <a:defRPr sz="1764" kern="1200">
          <a:solidFill>
            <a:srgbClr val="000066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x-non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ct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endParaRPr lang="x-non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lvl="0" algn="r" rtl="0" hangingPunct="0">
              <a:buNone/>
              <a:tabLst/>
              <a:defRPr lang="x-none" sz="1400" kern="1200">
                <a:latin typeface="Times New Roman" pitchFamily="18"/>
                <a:ea typeface="Andale Sans UI" pitchFamily="2"/>
                <a:cs typeface="Tahoma" pitchFamily="2"/>
              </a:defRPr>
            </a:lvl1pPr>
          </a:lstStyle>
          <a:p>
            <a:pPr lvl="0"/>
            <a:fld id="{1E455032-C751-4ABE-95F2-289568D4ECD2}" type="slidenum"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4313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x-none" sz="4400" b="0" i="0" u="none" strike="noStrike" kern="1200">
          <a:ln>
            <a:noFill/>
          </a:ln>
          <a:latin typeface="Arial" pitchFamily="18"/>
          <a:cs typeface="Tahoma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x-none" sz="3200" b="0" i="0" u="none" strike="noStrike" kern="1200">
          <a:ln>
            <a:noFill/>
          </a:ln>
          <a:latin typeface="Arial" pitchFamily="18"/>
          <a:cs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1621766" y="2184400"/>
            <a:ext cx="6804025" cy="428625"/>
          </a:xfrm>
        </p:spPr>
        <p:txBody>
          <a:bodyPr/>
          <a:lstStyle/>
          <a:p>
            <a:pPr algn="ctr"/>
            <a:r>
              <a:rPr lang="x-none" dirty="0"/>
              <a:t>Human Computer Interaction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172528" y="2818022"/>
            <a:ext cx="9644332" cy="946150"/>
          </a:xfrm>
        </p:spPr>
        <p:txBody>
          <a:bodyPr/>
          <a:lstStyle/>
          <a:p>
            <a:pPr lvl="0"/>
            <a:r>
              <a:rPr lang="en-GB"/>
              <a:t>DESIGN PRINCIPLE </a:t>
            </a:r>
            <a:r>
              <a:rPr lang="en-GB" dirty="0"/>
              <a:t>&amp; PROCESS</a:t>
            </a:r>
            <a:endParaRPr lang="x-none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4410075" y="4432300"/>
            <a:ext cx="5670550" cy="427038"/>
          </a:xfrm>
        </p:spPr>
        <p:txBody>
          <a:bodyPr/>
          <a:lstStyle/>
          <a:p>
            <a:pPr algn="ctr"/>
            <a:r>
              <a:rPr lang="x-none" dirty="0"/>
              <a:t>By: Nguyễn Công Hoan</a:t>
            </a:r>
          </a:p>
        </p:txBody>
      </p:sp>
    </p:spTree>
    <p:extLst>
      <p:ext uri="{BB962C8B-B14F-4D97-AF65-F5344CB8AC3E}">
        <p14:creationId xmlns:p14="http://schemas.microsoft.com/office/powerpoint/2010/main" val="1073291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6496" y="2183906"/>
            <a:ext cx="8567632" cy="4535805"/>
          </a:xfrm>
          <a:prstGeom prst="rect">
            <a:avLst/>
          </a:prstGeom>
        </p:spPr>
        <p:txBody>
          <a:bodyPr/>
          <a:lstStyle/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endParaRPr lang="en-GB" sz="1984" dirty="0"/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endParaRPr lang="en-GB" sz="1984" dirty="0">
              <a:solidFill>
                <a:schemeClr val="bg2"/>
              </a:solidFill>
            </a:endParaRP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User establishes the goal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Formulates intention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Specifies actions at interface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Executes action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Perceives system state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Interprets system state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Evaluates system state with respect to goal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11446" y="1931918"/>
            <a:ext cx="6317229" cy="1758675"/>
            <a:chOff x="1968" y="3120"/>
            <a:chExt cx="3610" cy="100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system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evaluation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7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execution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7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goal</a:t>
              </a:r>
            </a:p>
          </p:txBody>
        </p:sp>
      </p:grp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6468251" y="2519891"/>
            <a:ext cx="1763924" cy="755968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764453" y="5123779"/>
            <a:ext cx="6551718" cy="1091953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260474" y="419981"/>
            <a:ext cx="7559675" cy="1259946"/>
          </a:xfrm>
          <a:prstGeom prst="rect">
            <a:avLst/>
          </a:prstGeom>
        </p:spPr>
        <p:txBody>
          <a:bodyPr/>
          <a:lstStyle/>
          <a:p>
            <a:pPr algn="ctr" defTabSz="1007943">
              <a:spcBef>
                <a:spcPct val="0"/>
              </a:spcBef>
              <a:defRPr/>
            </a:pPr>
            <a:r>
              <a:rPr 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Execution/Evaluation Loop</a:t>
            </a:r>
            <a:endParaRPr lang="en-US" sz="44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1335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507" y="302737"/>
            <a:ext cx="9071610" cy="621223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User interface (UI)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8503" y="1319133"/>
            <a:ext cx="9071610" cy="5988551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sz="3858" b="1" dirty="0">
                <a:latin typeface="+mn-lt"/>
                <a:cs typeface="Times New Roman" pitchFamily="18" charset="0"/>
              </a:rPr>
              <a:t>User interface</a:t>
            </a:r>
            <a:r>
              <a:rPr lang="en-US" sz="3858" dirty="0">
                <a:latin typeface="+mn-lt"/>
                <a:cs typeface="Times New Roman" pitchFamily="18" charset="0"/>
              </a:rPr>
              <a:t>: User interfaces mediate the interaction (</a:t>
            </a:r>
            <a:r>
              <a:rPr lang="en-US" sz="3858" b="1" dirty="0">
                <a:latin typeface="+mn-lt"/>
                <a:cs typeface="Times New Roman" pitchFamily="18" charset="0"/>
              </a:rPr>
              <a:t>dialog</a:t>
            </a:r>
            <a:r>
              <a:rPr lang="en-US" sz="3858" dirty="0">
                <a:latin typeface="+mn-lt"/>
                <a:cs typeface="Times New Roman" pitchFamily="18" charset="0"/>
              </a:rPr>
              <a:t>) between humans and computers.</a:t>
            </a:r>
          </a:p>
          <a:p>
            <a:pPr>
              <a:lnSpc>
                <a:spcPct val="170000"/>
              </a:lnSpc>
            </a:pPr>
            <a:r>
              <a:rPr lang="en-US" sz="3858" dirty="0">
                <a:latin typeface="+mn-lt"/>
                <a:cs typeface="Times New Roman" pitchFamily="18" charset="0"/>
              </a:rPr>
              <a:t>The User Interface today is often one of the most critical factors regarding the success or failure of a computer system</a:t>
            </a:r>
          </a:p>
          <a:p>
            <a:pPr>
              <a:lnSpc>
                <a:spcPct val="80000"/>
              </a:lnSpc>
            </a:pPr>
            <a:r>
              <a:rPr lang="en-US" sz="220" dirty="0">
                <a:latin typeface="+mn-lt"/>
                <a:cs typeface="Times New Roman" pitchFamily="18" charset="0"/>
              </a:rPr>
              <a:t>[[</a:t>
            </a:r>
          </a:p>
          <a:p>
            <a:pPr>
              <a:lnSpc>
                <a:spcPct val="170000"/>
              </a:lnSpc>
            </a:pPr>
            <a:r>
              <a:rPr lang="en-US" sz="4960" b="1" dirty="0">
                <a:latin typeface="+mn-lt"/>
                <a:cs typeface="Times New Roman" pitchFamily="18" charset="0"/>
              </a:rPr>
              <a:t>Good UI design</a:t>
            </a:r>
            <a:r>
              <a:rPr lang="en-US" sz="4960" dirty="0">
                <a:latin typeface="+mn-lt"/>
                <a:cs typeface="Times New Roman" pitchFamily="18" charset="0"/>
              </a:rPr>
              <a:t>:</a:t>
            </a:r>
          </a:p>
          <a:p>
            <a:pPr lvl="1">
              <a:lnSpc>
                <a:spcPct val="170000"/>
              </a:lnSpc>
            </a:pPr>
            <a:r>
              <a:rPr lang="en-US" sz="3858" dirty="0">
                <a:cs typeface="Times New Roman" pitchFamily="18" charset="0"/>
              </a:rPr>
              <a:t>Increases efficiency</a:t>
            </a:r>
          </a:p>
          <a:p>
            <a:pPr lvl="1">
              <a:lnSpc>
                <a:spcPct val="170000"/>
              </a:lnSpc>
            </a:pPr>
            <a:r>
              <a:rPr lang="en-US" sz="3858" dirty="0">
                <a:cs typeface="Times New Roman" pitchFamily="18" charset="0"/>
              </a:rPr>
              <a:t>Improves productivity</a:t>
            </a:r>
          </a:p>
          <a:p>
            <a:pPr lvl="1">
              <a:lnSpc>
                <a:spcPct val="170000"/>
              </a:lnSpc>
            </a:pPr>
            <a:r>
              <a:rPr lang="en-US" sz="3858" dirty="0">
                <a:cs typeface="Times New Roman" pitchFamily="18" charset="0"/>
              </a:rPr>
              <a:t>Reduces errors</a:t>
            </a:r>
          </a:p>
          <a:p>
            <a:pPr lvl="1">
              <a:lnSpc>
                <a:spcPct val="170000"/>
              </a:lnSpc>
            </a:pPr>
            <a:r>
              <a:rPr lang="en-US" sz="3858" dirty="0">
                <a:cs typeface="Times New Roman" pitchFamily="18" charset="0"/>
              </a:rPr>
              <a:t>Reduces training</a:t>
            </a:r>
          </a:p>
          <a:p>
            <a:pPr lvl="1">
              <a:lnSpc>
                <a:spcPct val="170000"/>
              </a:lnSpc>
            </a:pPr>
            <a:r>
              <a:rPr lang="en-US" sz="3858" dirty="0">
                <a:cs typeface="Times New Roman" pitchFamily="18" charset="0"/>
              </a:rPr>
              <a:t>Improves acceptance</a:t>
            </a:r>
            <a:endParaRPr lang="en-US" sz="3086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7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nterfac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92" y="587974"/>
            <a:ext cx="8315643" cy="5627758"/>
          </a:xfrm>
        </p:spPr>
      </p:pic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92482" y="6887704"/>
            <a:ext cx="8735624" cy="353485"/>
          </a:xfrm>
        </p:spPr>
        <p:txBody>
          <a:bodyPr/>
          <a:lstStyle/>
          <a:p>
            <a:r>
              <a:rPr lang="en-US" dirty="0"/>
              <a:t>©  </a:t>
            </a:r>
            <a:r>
              <a:rPr lang="en-US" dirty="0" err="1"/>
              <a:t>Worboys</a:t>
            </a:r>
            <a:r>
              <a:rPr lang="en-US" dirty="0"/>
              <a:t> and </a:t>
            </a:r>
            <a:r>
              <a:rPr lang="en-US" dirty="0" err="1"/>
              <a:t>Duckham</a:t>
            </a:r>
            <a:r>
              <a:rPr lang="en-US" dirty="0"/>
              <a:t> (2004) </a:t>
            </a:r>
            <a:r>
              <a:rPr lang="en-US" i="1" dirty="0"/>
              <a:t>GIS: A Computing Perspective</a:t>
            </a:r>
            <a:r>
              <a:rPr lang="en-US" dirty="0"/>
              <a:t>, Second Edition, CRC Press</a:t>
            </a:r>
          </a:p>
        </p:txBody>
      </p:sp>
    </p:spTree>
    <p:extLst>
      <p:ext uri="{BB962C8B-B14F-4D97-AF65-F5344CB8AC3E}">
        <p14:creationId xmlns:p14="http://schemas.microsoft.com/office/powerpoint/2010/main" val="159394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503" y="1427938"/>
            <a:ext cx="9071610" cy="5254814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3086" dirty="0">
                <a:latin typeface="+mn-lt"/>
                <a:cs typeface="Times New Roman" pitchFamily="18" charset="0"/>
              </a:rPr>
              <a:t>  “Today, user needs are recognized to be important in designing interactive computer systems, but as recently as 1980, they received little emphasis.” </a:t>
            </a:r>
          </a:p>
          <a:p>
            <a:pPr>
              <a:buNone/>
            </a:pPr>
            <a:r>
              <a:rPr lang="en-US" sz="2646" dirty="0">
                <a:latin typeface="+mn-lt"/>
                <a:cs typeface="Times New Roman" pitchFamily="18" charset="0"/>
              </a:rPr>
              <a:t>	 J. </a:t>
            </a:r>
            <a:r>
              <a:rPr lang="en-US" sz="2646" dirty="0" err="1">
                <a:latin typeface="+mn-lt"/>
                <a:cs typeface="Times New Roman" pitchFamily="18" charset="0"/>
              </a:rPr>
              <a:t>Grudin</a:t>
            </a:r>
            <a:endParaRPr lang="en-US" sz="2646" dirty="0">
              <a:latin typeface="+mn-lt"/>
              <a:cs typeface="Times New Roman" pitchFamily="18" charset="0"/>
            </a:endParaRPr>
          </a:p>
          <a:p>
            <a:pPr>
              <a:buNone/>
            </a:pPr>
            <a:endParaRPr lang="en-US" sz="3086" dirty="0">
              <a:latin typeface="+mn-lt"/>
              <a:cs typeface="Times New Roman" pitchFamily="18" charset="0"/>
            </a:endParaRPr>
          </a:p>
          <a:p>
            <a:r>
              <a:rPr lang="en-US" sz="3086" dirty="0">
                <a:latin typeface="+mn-lt"/>
                <a:cs typeface="Times New Roman" pitchFamily="18" charset="0"/>
              </a:rPr>
              <a:t>A balance of two key features is needed for an effective user interface</a:t>
            </a:r>
          </a:p>
          <a:p>
            <a:pPr>
              <a:buNone/>
            </a:pPr>
            <a:endParaRPr lang="en-US" sz="2205" dirty="0">
              <a:latin typeface="+mn-lt"/>
              <a:cs typeface="Times New Roman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sz="2646" b="1" dirty="0">
                <a:cs typeface="Times New Roman" pitchFamily="18" charset="0"/>
              </a:rPr>
              <a:t>Expressive</a:t>
            </a:r>
            <a:r>
              <a:rPr lang="en-US" sz="2646" dirty="0">
                <a:cs typeface="Times New Roman" pitchFamily="18" charset="0"/>
              </a:rPr>
              <a:t>: ability to achieve specific tasks efficiently</a:t>
            </a:r>
          </a:p>
          <a:p>
            <a:pPr lvl="1">
              <a:lnSpc>
                <a:spcPct val="150000"/>
              </a:lnSpc>
            </a:pPr>
            <a:r>
              <a:rPr lang="en-US" sz="2646" b="1" dirty="0">
                <a:cs typeface="Times New Roman" pitchFamily="18" charset="0"/>
              </a:rPr>
              <a:t>Intuitive</a:t>
            </a:r>
            <a:r>
              <a:rPr lang="en-US" sz="2646" dirty="0">
                <a:cs typeface="Times New Roman" pitchFamily="18" charset="0"/>
              </a:rPr>
              <a:t>: ease of use, degree of effort required to learn</a:t>
            </a:r>
          </a:p>
          <a:p>
            <a:pPr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5298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56496" y="218741"/>
            <a:ext cx="9071610" cy="125994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  <a:cs typeface="Times New Roman" pitchFamily="18" charset="0"/>
              </a:rPr>
              <a:t>Basic user interface styles</a:t>
            </a:r>
          </a:p>
        </p:txBody>
      </p:sp>
      <p:graphicFrame>
        <p:nvGraphicFramePr>
          <p:cNvPr id="6" name="Group 42"/>
          <p:cNvGraphicFramePr>
            <a:graphicFrameLocks noGrp="1"/>
          </p:cNvGraphicFramePr>
          <p:nvPr>
            <p:ph idx="1"/>
          </p:nvPr>
        </p:nvGraphicFramePr>
        <p:xfrm>
          <a:off x="1848449" y="3195362"/>
          <a:ext cx="5123780" cy="2943233"/>
        </p:xfrm>
        <a:graphic>
          <a:graphicData uri="http://schemas.openxmlformats.org/drawingml/2006/table">
            <a:tbl>
              <a:tblPr/>
              <a:tblGrid>
                <a:gridCol w="5123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Interface style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92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Command entry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Menu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Forms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WIMP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Natural language</a:t>
                      </a:r>
                    </a:p>
                  </a:txBody>
                  <a:tcPr marL="100796" marR="100796" marT="50398" marB="50398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260475" y="1679927"/>
            <a:ext cx="7811664" cy="4955787"/>
          </a:xfrm>
          <a:prstGeom prst="rect">
            <a:avLst/>
          </a:prstGeom>
        </p:spPr>
        <p:txBody>
          <a:bodyPr vert="horz" lIns="100796" tIns="50398" rIns="100796" bIns="50398" rtlCol="0">
            <a:normAutofit/>
          </a:bodyPr>
          <a:lstStyle/>
          <a:p>
            <a:pPr marL="377979" indent="-377979" defTabSz="1007943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2646" dirty="0"/>
              <a:t>Five commonly encountered user interface paradigms: </a:t>
            </a:r>
          </a:p>
        </p:txBody>
      </p:sp>
      <p:sp>
        <p:nvSpPr>
          <p:cNvPr id="7" name="Rectangle 44"/>
          <p:cNvSpPr>
            <a:spLocks noChangeArrowheads="1"/>
          </p:cNvSpPr>
          <p:nvPr/>
        </p:nvSpPr>
        <p:spPr bwMode="auto">
          <a:xfrm>
            <a:off x="6917982" y="3163864"/>
            <a:ext cx="1380443" cy="43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205"/>
              <a:t>Expressive</a:t>
            </a:r>
          </a:p>
        </p:txBody>
      </p:sp>
      <p:sp>
        <p:nvSpPr>
          <p:cNvPr id="8" name="Rectangle 45"/>
          <p:cNvSpPr>
            <a:spLocks noChangeArrowheads="1"/>
          </p:cNvSpPr>
          <p:nvPr/>
        </p:nvSpPr>
        <p:spPr bwMode="auto">
          <a:xfrm>
            <a:off x="7043976" y="5531513"/>
            <a:ext cx="1134670" cy="431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205"/>
              <a:t>Intuitive</a:t>
            </a:r>
          </a:p>
        </p:txBody>
      </p:sp>
      <p:sp>
        <p:nvSpPr>
          <p:cNvPr id="9" name="AutoShape 43"/>
          <p:cNvSpPr>
            <a:spLocks noChangeArrowheads="1"/>
          </p:cNvSpPr>
          <p:nvPr/>
        </p:nvSpPr>
        <p:spPr bwMode="auto">
          <a:xfrm>
            <a:off x="4956315" y="3191862"/>
            <a:ext cx="1847921" cy="3023870"/>
          </a:xfrm>
          <a:prstGeom prst="upDownArrow">
            <a:avLst>
              <a:gd name="adj1" fmla="val 50000"/>
              <a:gd name="adj2" fmla="val 32727"/>
            </a:avLst>
          </a:prstGeom>
          <a:gradFill rotWithShape="1">
            <a:gsLst>
              <a:gs pos="0">
                <a:srgbClr val="FF9900"/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984"/>
          </a:p>
        </p:txBody>
      </p:sp>
    </p:spTree>
    <p:extLst>
      <p:ext uri="{BB962C8B-B14F-4D97-AF65-F5344CB8AC3E}">
        <p14:creationId xmlns:p14="http://schemas.microsoft.com/office/powerpoint/2010/main" val="1390718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System-Centered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can be built easily on this platform?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can I create from the tools available?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do I as a developer find interesting to work on?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do I as a developer think users need?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07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User-Centered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 known as Participatory Design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design is based upon a user’s:</a:t>
            </a:r>
          </a:p>
          <a:p>
            <a:pPr marL="1143000" lvl="1" indent="-457200"/>
            <a:r>
              <a:rPr lang="en-US" dirty="0"/>
              <a:t>Abilities and Needs</a:t>
            </a:r>
          </a:p>
          <a:p>
            <a:pPr marL="1143000" lvl="1" indent="-457200"/>
            <a:r>
              <a:rPr lang="en-US" dirty="0"/>
              <a:t>Context</a:t>
            </a:r>
          </a:p>
          <a:p>
            <a:pPr marL="1143000" lvl="1" indent="-457200"/>
            <a:r>
              <a:rPr lang="en-US" dirty="0"/>
              <a:t>Work</a:t>
            </a:r>
          </a:p>
          <a:p>
            <a:pPr marL="1143000" lvl="1" indent="-457200"/>
            <a:r>
              <a:rPr lang="en-US" dirty="0"/>
              <a:t>Tasks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402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User-Centered Design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do?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Focusing on users and tasks</a:t>
            </a:r>
          </a:p>
          <a:p>
            <a:pPr marL="1143000" lvl="1" indent="-457200"/>
            <a:r>
              <a:rPr lang="en-US" dirty="0"/>
              <a:t>User analysis: who uses the system</a:t>
            </a:r>
          </a:p>
          <a:p>
            <a:pPr marL="1143000" lvl="1" indent="-457200"/>
            <a:r>
              <a:rPr lang="en-US" dirty="0"/>
              <a:t>Task analysis: what users need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Getting users involved in the process</a:t>
            </a:r>
          </a:p>
          <a:p>
            <a:pPr marL="1143000" lvl="1" indent="-457200"/>
            <a:r>
              <a:rPr lang="en-US" dirty="0"/>
              <a:t>Users as evaluators, consultants and designers</a:t>
            </a:r>
            <a:br>
              <a:rPr lang="en-US" dirty="0"/>
            </a:br>
            <a:r>
              <a:rPr lang="en-US" dirty="0"/>
              <a:t>(sometimes)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Constant evaluation</a:t>
            </a:r>
          </a:p>
          <a:p>
            <a:pPr marL="1143000" lvl="1" indent="-457200"/>
            <a:r>
              <a:rPr lang="en-US" dirty="0"/>
              <a:t>Users evaluate prototypes and releases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90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User-Centered Design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Advantages</a:t>
            </a:r>
          </a:p>
          <a:p>
            <a:pPr marL="1143000" lvl="1" indent="-457200"/>
            <a:r>
              <a:rPr lang="en-US" dirty="0"/>
              <a:t>Accurate information and useful suggestions</a:t>
            </a:r>
          </a:p>
          <a:p>
            <a:pPr marL="1143000" lvl="1" indent="-457200"/>
            <a:r>
              <a:rPr lang="en-US" dirty="0"/>
              <a:t>Opportunity to argue over design decisions</a:t>
            </a:r>
          </a:p>
          <a:p>
            <a:pPr marL="1143000" lvl="1" indent="-457200"/>
            <a:r>
              <a:rPr lang="en-US" dirty="0"/>
              <a:t>Increased ego involvement in system success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Potential problems</a:t>
            </a:r>
          </a:p>
          <a:p>
            <a:pPr marL="1143000" lvl="1" indent="-457200"/>
            <a:r>
              <a:rPr lang="en-US" dirty="0"/>
              <a:t>Users are not always available to participate</a:t>
            </a:r>
          </a:p>
          <a:p>
            <a:pPr marL="1143000" lvl="1" indent="-457200"/>
            <a:r>
              <a:rPr lang="en-US" dirty="0"/>
              <a:t>Their time maybe expensive</a:t>
            </a:r>
          </a:p>
          <a:p>
            <a:pPr marL="1143000" lvl="1" indent="-457200"/>
            <a:r>
              <a:rPr lang="en-US" dirty="0"/>
              <a:t>Users are not UI designers</a:t>
            </a:r>
          </a:p>
          <a:p>
            <a:pPr marL="1143000" lvl="1" indent="-457200"/>
            <a:r>
              <a:rPr lang="en-US" dirty="0"/>
              <a:t>Users have strong ego and preferences</a:t>
            </a:r>
          </a:p>
          <a:p>
            <a:pPr marL="1143000" lvl="1" indent="-457200"/>
            <a:r>
              <a:rPr lang="en-US" dirty="0"/>
              <a:t>UI designers overly obey users’ preference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807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507" y="302737"/>
            <a:ext cx="9071610" cy="957208"/>
          </a:xfrm>
        </p:spPr>
        <p:txBody>
          <a:bodyPr>
            <a:normAutofit/>
          </a:bodyPr>
          <a:lstStyle/>
          <a:p>
            <a:pPr algn="ctr"/>
            <a:r>
              <a:rPr lang="en-US" sz="3527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Principles of UI design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507" y="1511935"/>
            <a:ext cx="9071610" cy="4619801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Simple and natural dialogue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Speak the user’s language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Minimize user’s memory load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 feedback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 clearly marked exits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 shortcuts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Deal with errors in a positive manner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Provide help</a:t>
            </a:r>
          </a:p>
        </p:txBody>
      </p:sp>
    </p:spTree>
    <p:extLst>
      <p:ext uri="{BB962C8B-B14F-4D97-AF65-F5344CB8AC3E}">
        <p14:creationId xmlns:p14="http://schemas.microsoft.com/office/powerpoint/2010/main" val="4093471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Arial" panose="020B0604020202020204" pitchFamily="34" charset="0"/>
              <a:buChar char="•"/>
            </a:pPr>
            <a:endParaRPr lang="x-none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x-none" dirty="0"/>
              <a:t>DonaldNorman, </a:t>
            </a:r>
            <a:r>
              <a:rPr lang="x-none" b="1" dirty="0"/>
              <a:t>The Design of Everyday Things, MITPress, 23 Dec 2013</a:t>
            </a:r>
            <a:endParaRPr lang="en-US" b="1" dirty="0"/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b="1" dirty="0"/>
              <a:t>Tutorial Teaching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Prof. Dr. Keith Andrews, Graz University of Technology</a:t>
            </a:r>
          </a:p>
          <a:p>
            <a:pPr marL="457200" indent="-457200">
              <a:buSzPct val="45000"/>
              <a:buFont typeface="Arial" panose="020B0604020202020204" pitchFamily="34" charset="0"/>
              <a:buChar char="•"/>
            </a:pPr>
            <a:r>
              <a:rPr lang="en-US" b="1" dirty="0"/>
              <a:t>Tutorial Teaching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Lecture Nguyen Van Vu</a:t>
            </a:r>
            <a:r>
              <a:rPr lang="en-US"/>
              <a:t>, University </a:t>
            </a:r>
            <a:r>
              <a:rPr lang="en-US" dirty="0"/>
              <a:t>of Sciences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b="1" dirty="0"/>
              <a:t> 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247930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507" y="302737"/>
            <a:ext cx="9071610" cy="957208"/>
          </a:xfrm>
        </p:spPr>
        <p:txBody>
          <a:bodyPr>
            <a:normAutofit/>
          </a:bodyPr>
          <a:lstStyle/>
          <a:p>
            <a:pPr algn="ctr"/>
            <a:r>
              <a:rPr lang="en-US" sz="3527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Principles of UI design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507" y="1511935"/>
            <a:ext cx="9071610" cy="461980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to apply?</a:t>
            </a:r>
          </a:p>
          <a:p>
            <a:pPr lvl="1"/>
            <a:r>
              <a:rPr lang="en-US" sz="2800" dirty="0"/>
              <a:t>Determine users’ skill levels</a:t>
            </a:r>
          </a:p>
          <a:p>
            <a:pPr lvl="2"/>
            <a:r>
              <a:rPr lang="en-US" dirty="0"/>
              <a:t>Novice/first-time users</a:t>
            </a:r>
          </a:p>
          <a:p>
            <a:pPr lvl="2"/>
            <a:r>
              <a:rPr lang="en-US" dirty="0"/>
              <a:t>Knowledgeable intermittent users</a:t>
            </a:r>
          </a:p>
          <a:p>
            <a:pPr lvl="2"/>
            <a:r>
              <a:rPr lang="en-US" dirty="0"/>
              <a:t>Experts and frequent users</a:t>
            </a:r>
          </a:p>
          <a:p>
            <a:pPr lvl="1"/>
            <a:r>
              <a:rPr lang="en-US" sz="2800" dirty="0"/>
              <a:t>Identify the tasks</a:t>
            </a:r>
          </a:p>
          <a:p>
            <a:pPr lvl="2"/>
            <a:r>
              <a:rPr lang="en-US" dirty="0"/>
              <a:t>Frequent actions</a:t>
            </a:r>
          </a:p>
          <a:p>
            <a:pPr lvl="2"/>
            <a:r>
              <a:rPr lang="en-US" dirty="0"/>
              <a:t>Less frequent actions</a:t>
            </a:r>
          </a:p>
          <a:p>
            <a:pPr lvl="2"/>
            <a:r>
              <a:rPr lang="en-US" dirty="0"/>
              <a:t>Infrequent action</a:t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182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507" y="302737"/>
            <a:ext cx="9071610" cy="957208"/>
          </a:xfrm>
        </p:spPr>
        <p:txBody>
          <a:bodyPr>
            <a:normAutofit/>
          </a:bodyPr>
          <a:lstStyle/>
          <a:p>
            <a:pPr algn="ctr"/>
            <a:r>
              <a:rPr lang="en-US" sz="3527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Principles of UI design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507" y="1511935"/>
            <a:ext cx="9071610" cy="461980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to apply?</a:t>
            </a:r>
          </a:p>
          <a:p>
            <a:pPr lvl="1"/>
            <a:r>
              <a:rPr lang="en-US" sz="2800" dirty="0"/>
              <a:t>Choose appropriate interaction styles</a:t>
            </a:r>
          </a:p>
          <a:p>
            <a:pPr lvl="2"/>
            <a:r>
              <a:rPr lang="en-US" dirty="0"/>
              <a:t>Direct manipulation</a:t>
            </a:r>
          </a:p>
          <a:p>
            <a:pPr lvl="2"/>
            <a:r>
              <a:rPr lang="en-US" dirty="0"/>
              <a:t>Menu selection</a:t>
            </a:r>
          </a:p>
          <a:p>
            <a:pPr lvl="2"/>
            <a:r>
              <a:rPr lang="en-US" dirty="0"/>
              <a:t>Form fill in</a:t>
            </a:r>
          </a:p>
          <a:p>
            <a:pPr lvl="2"/>
            <a:r>
              <a:rPr lang="en-US" dirty="0"/>
              <a:t>Command language</a:t>
            </a:r>
          </a:p>
          <a:p>
            <a:pPr lvl="2"/>
            <a:r>
              <a:rPr lang="en-US" dirty="0"/>
              <a:t>Natural language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 err="1"/>
              <a:t>Shneiderman’s</a:t>
            </a:r>
            <a:r>
              <a:rPr lang="en-US" sz="2800" dirty="0"/>
              <a:t> eight golden rules of interface design</a:t>
            </a:r>
          </a:p>
          <a:p>
            <a:pPr marL="914400" lvl="2" indent="0">
              <a:buNone/>
            </a:pPr>
            <a:br>
              <a:rPr lang="en-US" dirty="0"/>
            </a:b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660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507" y="302737"/>
            <a:ext cx="9071610" cy="957208"/>
          </a:xfrm>
        </p:spPr>
        <p:txBody>
          <a:bodyPr>
            <a:normAutofit/>
          </a:bodyPr>
          <a:lstStyle/>
          <a:p>
            <a:pPr algn="ctr"/>
            <a:r>
              <a:rPr lang="en-US" sz="3527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Principles of UI design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507" y="1511935"/>
            <a:ext cx="9071610" cy="461980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How to apply?</a:t>
            </a:r>
          </a:p>
          <a:p>
            <a:pPr lvl="1"/>
            <a:r>
              <a:rPr lang="en-US" sz="2800" dirty="0"/>
              <a:t>Prevent errors</a:t>
            </a:r>
          </a:p>
          <a:p>
            <a:pPr lvl="2"/>
            <a:r>
              <a:rPr lang="en-US" dirty="0"/>
              <a:t>Constructive and informative error messages</a:t>
            </a:r>
          </a:p>
          <a:p>
            <a:pPr lvl="2"/>
            <a:r>
              <a:rPr lang="en-US" dirty="0"/>
              <a:t>Organizing screens and menus functionally</a:t>
            </a:r>
          </a:p>
          <a:p>
            <a:pPr lvl="2"/>
            <a:r>
              <a:rPr lang="en-US" dirty="0"/>
              <a:t>Providing feedback about the state of the interface</a:t>
            </a:r>
          </a:p>
          <a:p>
            <a:pPr lvl="2"/>
            <a:r>
              <a:rPr lang="en-US" dirty="0"/>
              <a:t>Correct actions</a:t>
            </a:r>
          </a:p>
          <a:p>
            <a:pPr lvl="3"/>
            <a:r>
              <a:rPr lang="en-US" dirty="0"/>
              <a:t>E.g., grayed menu items</a:t>
            </a:r>
          </a:p>
          <a:p>
            <a:pPr lvl="2"/>
            <a:r>
              <a:rPr lang="en-US" dirty="0"/>
              <a:t>Complete sequences</a:t>
            </a:r>
          </a:p>
          <a:p>
            <a:pPr lvl="3"/>
            <a:r>
              <a:rPr lang="en-US" dirty="0"/>
              <a:t>E.g., wizard windows often have both Next and Finish buttons</a:t>
            </a:r>
          </a:p>
          <a:p>
            <a:pPr lvl="1"/>
            <a:r>
              <a:rPr lang="en-US" sz="2800" dirty="0"/>
              <a:t>Increase automation while preserving human control</a:t>
            </a:r>
          </a:p>
          <a:p>
            <a:pPr lvl="2"/>
            <a:r>
              <a:rPr lang="en-US" dirty="0"/>
              <a:t>Auto suggestion</a:t>
            </a:r>
          </a:p>
          <a:p>
            <a:pPr lvl="2"/>
            <a:r>
              <a:rPr lang="en-US" dirty="0"/>
              <a:t>Auto completion</a:t>
            </a:r>
          </a:p>
          <a:p>
            <a:pPr lvl="2"/>
            <a:r>
              <a:rPr lang="en-US" dirty="0"/>
              <a:t>Allowing users to change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81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Shneiderman’s</a:t>
            </a:r>
            <a:r>
              <a:rPr lang="en-US" dirty="0"/>
              <a:t> Eight Golden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Strive for consistency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Cater to universal usability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Offer informative feedback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 dialogs to yield closure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Prevent errors, rapid recovery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Permit easy reversal of actions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support user control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Reduce memory load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9930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4507" y="302737"/>
            <a:ext cx="9071610" cy="957208"/>
          </a:xfrm>
          <a:prstGeom prst="rect">
            <a:avLst/>
          </a:prstGeom>
          <a:noFill/>
        </p:spPr>
        <p:txBody>
          <a:bodyPr lIns="101496" tIns="50748" rIns="101496" bIns="50748"/>
          <a:lstStyle/>
          <a:p>
            <a:pPr algn="ctr" defTabSz="1007943">
              <a:spcBef>
                <a:spcPct val="0"/>
              </a:spcBef>
              <a:defRPr/>
            </a:pPr>
            <a:r>
              <a:rPr lang="en-US" sz="3527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Example: </a:t>
            </a:r>
            <a:r>
              <a:rPr lang="en-US" sz="3527" b="1" dirty="0">
                <a:latin typeface="Times New Roman" pitchFamily="18" charset="0"/>
                <a:ea typeface="+mj-ea"/>
                <a:cs typeface="Times New Roman" pitchFamily="18" charset="0"/>
              </a:rPr>
              <a:t>Speak the users’ language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36261" y="1679927"/>
            <a:ext cx="9048860" cy="5354770"/>
          </a:xfrm>
          <a:prstGeom prst="rect">
            <a:avLst/>
          </a:prstGeom>
          <a:noFill/>
        </p:spPr>
        <p:txBody>
          <a:bodyPr lIns="101496" tIns="50748" rIns="101496" bIns="50748"/>
          <a:lstStyle/>
          <a:p>
            <a:pPr marL="403177" indent="-282224" defTabSz="1007943"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646" dirty="0"/>
              <a:t>Terminology based on users’ language for task</a:t>
            </a:r>
          </a:p>
          <a:p>
            <a:pPr marL="685401" lvl="1" indent="-251986" defTabSz="1007943"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205" dirty="0"/>
              <a:t>e.g. withdrawing money from a bank machine</a:t>
            </a:r>
          </a:p>
          <a:p>
            <a:pPr marL="947467" lvl="2" indent="-251986" defTabSz="1007943">
              <a:spcBef>
                <a:spcPts val="386"/>
              </a:spcBef>
              <a:buClr>
                <a:schemeClr val="accent2"/>
              </a:buClr>
              <a:buSzPct val="100000"/>
              <a:defRPr/>
            </a:pPr>
            <a:endParaRPr lang="en-US" sz="1157" i="1" dirty="0"/>
          </a:p>
          <a:p>
            <a:pPr marL="947467" lvl="2" indent="-251986" defTabSz="1007943">
              <a:spcBef>
                <a:spcPts val="386"/>
              </a:spcBef>
              <a:buClr>
                <a:schemeClr val="accent2"/>
              </a:buClr>
              <a:buSzPct val="100000"/>
              <a:defRPr/>
            </a:pPr>
            <a:br>
              <a:rPr lang="en-US" sz="1984" dirty="0"/>
            </a:br>
            <a:br>
              <a:rPr lang="en-US" sz="1984" dirty="0"/>
            </a:br>
            <a:br>
              <a:rPr lang="en-US" sz="1984" dirty="0"/>
            </a:br>
            <a:br>
              <a:rPr lang="en-US" sz="1984" dirty="0"/>
            </a:br>
            <a:endParaRPr lang="en-US" sz="1984" dirty="0"/>
          </a:p>
          <a:p>
            <a:pPr marL="403177" indent="-282224" defTabSz="1007943"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646" dirty="0"/>
          </a:p>
          <a:p>
            <a:pPr marL="403177" indent="-282224" defTabSz="1007943"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US" sz="2646" dirty="0"/>
          </a:p>
          <a:p>
            <a:pPr marL="403177" indent="-282224" defTabSz="1007943"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646" dirty="0"/>
              <a:t>Use meaningful mnemonics, icons &amp; abbreviations</a:t>
            </a:r>
          </a:p>
          <a:p>
            <a:pPr marL="685401" lvl="1" indent="-251986" defTabSz="1007943"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205" dirty="0"/>
              <a:t>e.g  File / Save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6479" y="2771880"/>
            <a:ext cx="3517349" cy="1931917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2320" y="2771880"/>
            <a:ext cx="3517349" cy="1931917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4075127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4507" y="302737"/>
            <a:ext cx="9071610" cy="789216"/>
          </a:xfrm>
          <a:prstGeom prst="rect">
            <a:avLst/>
          </a:prstGeom>
          <a:noFill/>
        </p:spPr>
        <p:txBody>
          <a:bodyPr lIns="101496" tIns="50748" rIns="101496" bIns="50748"/>
          <a:lstStyle/>
          <a:p>
            <a:pPr algn="ctr" defTabSz="1007943">
              <a:spcBef>
                <a:spcPct val="0"/>
              </a:spcBef>
              <a:defRPr/>
            </a:pPr>
            <a:r>
              <a:rPr lang="en-US" sz="3527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rPr>
              <a:t>Example: Minimize user’s memory load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4507" y="1427938"/>
            <a:ext cx="3779838" cy="5325022"/>
          </a:xfrm>
          <a:prstGeom prst="rect">
            <a:avLst/>
          </a:prstGeom>
          <a:noFill/>
        </p:spPr>
        <p:txBody>
          <a:bodyPr lIns="101496" tIns="50748" rIns="101496" bIns="50748"/>
          <a:lstStyle/>
          <a:p>
            <a:pPr marL="403177" indent="-282224" defTabSz="1007943"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646" dirty="0"/>
              <a:t>Computers good at remembering, people are not!</a:t>
            </a:r>
          </a:p>
          <a:p>
            <a:pPr marL="403177" indent="-282224" defTabSz="1007943"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646" dirty="0"/>
              <a:t>Promote Recognition over Recall</a:t>
            </a:r>
          </a:p>
          <a:p>
            <a:pPr marL="685401" lvl="1" indent="-251986" defTabSz="1007943"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205" dirty="0"/>
              <a:t>menus, icons, choice dialog boxes vs. commands, field formats</a:t>
            </a:r>
          </a:p>
          <a:p>
            <a:pPr marL="685401" lvl="1" indent="-251986" defTabSz="1007943"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205" dirty="0"/>
              <a:t>relies on visibility of objects to the user (but less is more!)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36334" y="1343942"/>
            <a:ext cx="4199819" cy="4871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26868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4507" y="302737"/>
            <a:ext cx="9071610" cy="789216"/>
          </a:xfrm>
          <a:prstGeom prst="rect">
            <a:avLst/>
          </a:prstGeom>
          <a:noFill/>
        </p:spPr>
        <p:txBody>
          <a:bodyPr lIns="101496" tIns="50748" rIns="101496" bIns="50748"/>
          <a:lstStyle/>
          <a:p>
            <a:pPr algn="ctr" defTabSz="1007943">
              <a:spcBef>
                <a:spcPct val="0"/>
              </a:spcBef>
              <a:defRPr/>
            </a:pPr>
            <a:r>
              <a:rPr lang="en-US" sz="3527" b="1" dirty="0">
                <a:latin typeface="Times New Roman" pitchFamily="18" charset="0"/>
                <a:ea typeface="+mj-ea"/>
                <a:cs typeface="Times New Roman" pitchFamily="18" charset="0"/>
              </a:rPr>
              <a:t>Example : Provide feedback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4507" y="1175950"/>
            <a:ext cx="9071610" cy="1595931"/>
          </a:xfrm>
          <a:prstGeom prst="rect">
            <a:avLst/>
          </a:prstGeom>
          <a:noFill/>
        </p:spPr>
        <p:txBody>
          <a:bodyPr lIns="101496" tIns="50748" rIns="101496" bIns="50748"/>
          <a:lstStyle/>
          <a:p>
            <a:pPr marL="403177" indent="-282224" defTabSz="1007943"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646" dirty="0"/>
              <a:t>Continuously inform the user about </a:t>
            </a:r>
          </a:p>
          <a:p>
            <a:pPr marL="685401" lvl="1" indent="-251986" defTabSz="1007943"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205" dirty="0"/>
              <a:t>what it is doing</a:t>
            </a:r>
          </a:p>
          <a:p>
            <a:pPr marL="685401" lvl="1" indent="-251986" defTabSz="1007943"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205" dirty="0"/>
              <a:t>how it is interpreting the user’s input</a:t>
            </a:r>
          </a:p>
          <a:p>
            <a:pPr marL="685401" lvl="1" indent="-251986" defTabSz="1007943"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205" dirty="0"/>
              <a:t>user should always be aware of what is going on</a:t>
            </a:r>
          </a:p>
          <a:p>
            <a:pPr marL="403177" indent="-282224" defTabSz="1007943">
              <a:spcBef>
                <a:spcPts val="441"/>
              </a:spcBef>
              <a:buClr>
                <a:schemeClr val="accent1"/>
              </a:buClr>
              <a:buSzPct val="68000"/>
              <a:defRPr/>
            </a:pPr>
            <a:br>
              <a:rPr lang="en-US" sz="2646" dirty="0"/>
            </a:br>
            <a:br>
              <a:rPr lang="en-US" sz="2646" dirty="0"/>
            </a:br>
            <a:br>
              <a:rPr lang="en-US" sz="2646" dirty="0"/>
            </a:br>
            <a:br>
              <a:rPr lang="en-US" sz="2646" dirty="0"/>
            </a:br>
            <a:br>
              <a:rPr lang="en-US" sz="2646" dirty="0"/>
            </a:br>
            <a:endParaRPr lang="en-US" sz="2646" dirty="0"/>
          </a:p>
        </p:txBody>
      </p:sp>
      <p:pic>
        <p:nvPicPr>
          <p:cNvPr id="4" name="Picture 3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67" y="2939874"/>
            <a:ext cx="3632844" cy="13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Epileptics Beware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504" y="5879747"/>
            <a:ext cx="4737047" cy="137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64273" y="2855877"/>
            <a:ext cx="3307358" cy="1816422"/>
          </a:xfrm>
          <a:prstGeom prst="rect">
            <a:avLst/>
          </a:prstGeom>
          <a:noFill/>
          <a:ln w="12699">
            <a:noFill/>
            <a:miter lim="800000"/>
            <a:headEnd type="none" w="sm" len="sm"/>
            <a:tailEnd type="none" w="sm" len="sm"/>
          </a:ln>
        </p:spPr>
      </p:pic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5712284" y="5207776"/>
          <a:ext cx="4121073" cy="180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6" imgW="2230200" imgH="982440" progId="Word.Document.8">
                  <p:embed/>
                </p:oleObj>
              </mc:Choice>
              <mc:Fallback>
                <p:oleObj name="Document" r:id="rId6" imgW="2230200" imgH="982440" progId="Word.Documen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2284" y="5207776"/>
                        <a:ext cx="4121073" cy="1805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AutoShape 5"/>
          <p:cNvSpPr>
            <a:spLocks/>
          </p:cNvSpPr>
          <p:nvPr/>
        </p:nvSpPr>
        <p:spPr bwMode="auto">
          <a:xfrm>
            <a:off x="252518" y="4787794"/>
            <a:ext cx="4031827" cy="671971"/>
          </a:xfrm>
          <a:prstGeom prst="borderCallout2">
            <a:avLst>
              <a:gd name="adj1" fmla="val 26008"/>
              <a:gd name="adj2" fmla="val 98857"/>
              <a:gd name="adj3" fmla="val 18750"/>
              <a:gd name="adj4" fmla="val 141278"/>
              <a:gd name="adj5" fmla="val 175605"/>
              <a:gd name="adj6" fmla="val 89593"/>
            </a:avLst>
          </a:prstGeom>
          <a:noFill/>
          <a:ln w="12699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01496" tIns="50748" rIns="101496" bIns="50748" anchor="ctr"/>
          <a:lstStyle/>
          <a:p>
            <a:r>
              <a:rPr lang="en-US" sz="1984" dirty="0"/>
              <a:t>Multiple files being copied, </a:t>
            </a:r>
            <a:br>
              <a:rPr lang="en-US" sz="1984" dirty="0"/>
            </a:br>
            <a:r>
              <a:rPr lang="en-US" sz="1984" dirty="0"/>
              <a:t>but feedback is file by file.</a:t>
            </a:r>
            <a:endParaRPr lang="en-CA" sz="1984" dirty="0"/>
          </a:p>
        </p:txBody>
      </p:sp>
    </p:spTree>
    <p:extLst>
      <p:ext uri="{BB962C8B-B14F-4D97-AF65-F5344CB8AC3E}">
        <p14:creationId xmlns:p14="http://schemas.microsoft.com/office/powerpoint/2010/main" val="3244187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07" y="302737"/>
            <a:ext cx="9071610" cy="537226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Tips for Interface 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507" y="1618140"/>
            <a:ext cx="9071610" cy="5941535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3197" dirty="0">
                <a:cs typeface="Times New Roman" pitchFamily="18" charset="0"/>
              </a:rPr>
              <a:t>HCI has traditionally been about designing efficient and effective systems.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3197" dirty="0">
                <a:cs typeface="Times New Roman" pitchFamily="18" charset="0"/>
              </a:rPr>
              <a:t>Well-designed interfaces can elicit good feelings in users.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3197" dirty="0">
                <a:cs typeface="Times New Roman" pitchFamily="18" charset="0"/>
              </a:rPr>
              <a:t>Expressive interfaces can provide comforting feedback.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3197" dirty="0">
                <a:cs typeface="Times New Roman" pitchFamily="18" charset="0"/>
              </a:rPr>
              <a:t>Badly designed interfaces make people angry and frustrated.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3197" dirty="0">
                <a:cs typeface="Times New Roman" pitchFamily="18" charset="0"/>
              </a:rPr>
              <a:t>Emotional interaction is concerned with how we feel and react when interacting with technologies. 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3197" dirty="0">
                <a:cs typeface="Times New Roman" pitchFamily="18" charset="0"/>
              </a:rPr>
              <a:t>Emotional interaction is concerned with how interactive systems make people respond in emotional ways.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3197" dirty="0">
                <a:cs typeface="Times New Roman" pitchFamily="18" charset="0"/>
              </a:rPr>
              <a:t>Relaxed users will be more forgiving of shortcomings in design.</a:t>
            </a:r>
          </a:p>
          <a:p>
            <a:pPr marL="457200" indent="-45720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3197" dirty="0">
                <a:cs typeface="Times New Roman" pitchFamily="18" charset="0"/>
              </a:rPr>
              <a:t>Aesthetically pleasing and rewarding interfaces will increase positive affect. </a:t>
            </a:r>
            <a:endParaRPr lang="en-GB" dirty="0">
              <a:cs typeface="Times New Roman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8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04507" y="302737"/>
            <a:ext cx="9071610" cy="537226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Tips for Interface Designs (cont.)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504507" y="1700605"/>
            <a:ext cx="9071610" cy="5627758"/>
          </a:xfrm>
          <a:noFill/>
          <a:ln/>
        </p:spPr>
        <p:txBody>
          <a:bodyPr lIns="100134" tIns="49189" rIns="100134" bIns="49189">
            <a:normAutofit fontScale="85000" lnSpcReduction="2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46" dirty="0">
                <a:cs typeface="Times New Roman" pitchFamily="18" charset="0"/>
              </a:rPr>
              <a:t>User interfaces should be designed to match the skills, experience and expectations of its anticipated users.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46" dirty="0">
                <a:cs typeface="Times New Roman" pitchFamily="18" charset="0"/>
              </a:rPr>
              <a:t>System users often judge a system by its interface rather than its functionality.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46" dirty="0">
                <a:cs typeface="Times New Roman" pitchFamily="18" charset="0"/>
              </a:rPr>
              <a:t>A poorly designed interface can cause a user to make terrible errors.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46" dirty="0">
                <a:cs typeface="Times New Roman" pitchFamily="18" charset="0"/>
              </a:rPr>
              <a:t>Poor user interface design is the reason why so many software systems are never used.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46" dirty="0">
                <a:cs typeface="Times New Roman" pitchFamily="18" charset="0"/>
              </a:rPr>
              <a:t>Designers should be aware of people’s physical and mental limitations (e.g. limited short-term memory) and should recognise that people make mistakes.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646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7232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2482" y="1007956"/>
            <a:ext cx="7559675" cy="923960"/>
          </a:xfrm>
        </p:spPr>
        <p:txBody>
          <a:bodyPr>
            <a:normAutofit/>
          </a:bodyPr>
          <a:lstStyle/>
          <a:p>
            <a:pPr algn="ctr"/>
            <a:r>
              <a:rPr lang="en-US" sz="2866" b="1" dirty="0">
                <a:solidFill>
                  <a:srgbClr val="008A3E"/>
                </a:solidFill>
              </a:rPr>
              <a:t>USABILITY</a:t>
            </a:r>
            <a:endParaRPr lang="ar-SA" sz="2866" b="1" dirty="0">
              <a:solidFill>
                <a:srgbClr val="008A3E"/>
              </a:solidFill>
            </a:endParaRPr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</p:nvPr>
        </p:nvGraphicFramePr>
        <p:xfrm>
          <a:off x="420510" y="1763924"/>
          <a:ext cx="9407596" cy="562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/>
          <p:cNvSpPr txBox="1">
            <a:spLocks/>
          </p:cNvSpPr>
          <p:nvPr/>
        </p:nvSpPr>
        <p:spPr>
          <a:xfrm>
            <a:off x="756496" y="167992"/>
            <a:ext cx="8542779" cy="755968"/>
          </a:xfrm>
          <a:prstGeom prst="rect">
            <a:avLst/>
          </a:prstGeom>
        </p:spPr>
        <p:txBody>
          <a:bodyPr vert="horz" rtlCol="0" anchor="ctr">
            <a:normAutofit lnSpcReduction="1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defTabSz="1007943">
              <a:spcBef>
                <a:spcPct val="0"/>
              </a:spcBef>
              <a:defRPr/>
            </a:pPr>
            <a:r>
              <a:rPr lang="en-US" sz="3968" b="1" dirty="0">
                <a:latin typeface="+mj-lt"/>
                <a:ea typeface="+mj-ea"/>
                <a:cs typeface="+mj-cs"/>
              </a:rPr>
              <a:t>Basic </a:t>
            </a:r>
            <a:r>
              <a:rPr lang="en-US" sz="4400" b="1" dirty="0">
                <a:latin typeface="+mj-lt"/>
                <a:ea typeface="+mj-ea"/>
                <a:cs typeface="+mj-cs"/>
              </a:rPr>
              <a:t>Goal</a:t>
            </a:r>
            <a:r>
              <a:rPr lang="en-US" sz="3968" b="1" dirty="0">
                <a:latin typeface="+mj-lt"/>
                <a:ea typeface="+mj-ea"/>
                <a:cs typeface="+mj-cs"/>
              </a:rPr>
              <a:t> of HCI</a:t>
            </a:r>
            <a:endParaRPr lang="ar-SA" sz="3968" b="1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2871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/>
          <a:p>
            <a:pPr lvl="0" algn="ctr"/>
            <a:r>
              <a:rPr lang="x-none" dirty="0">
                <a:latin typeface="+mj-lt"/>
              </a:rPr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3077" y="1730667"/>
            <a:ext cx="9072563" cy="4989513"/>
          </a:xfrm>
        </p:spPr>
        <p:txBody>
          <a:bodyPr/>
          <a:lstStyle/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What is Interface?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Interface Hall of Shame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User Centered Design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Principles of UI design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 err="1">
                <a:latin typeface="+mn-lt"/>
              </a:rPr>
              <a:t>Shneiderman’s</a:t>
            </a:r>
            <a:r>
              <a:rPr lang="en-US" dirty="0">
                <a:latin typeface="+mn-lt"/>
              </a:rPr>
              <a:t> Eight Golden Rules</a:t>
            </a: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Design process</a:t>
            </a:r>
            <a:br>
              <a:rPr lang="en-US" dirty="0">
                <a:latin typeface="+mn-lt"/>
              </a:rPr>
            </a:br>
            <a:endParaRPr lang="en-US" dirty="0">
              <a:latin typeface="+mn-lt"/>
            </a:endParaRPr>
          </a:p>
          <a:p>
            <a:pPr marL="457200" lvl="0" indent="-457200">
              <a:buSzPct val="45000"/>
              <a:buFont typeface="Arial" panose="020B0604020202020204" pitchFamily="34" charset="0"/>
              <a:buChar char="•"/>
            </a:pPr>
            <a:endParaRPr lang="x-non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844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6"/>
          <p:cNvGraphicFramePr>
            <a:graphicFrameLocks noGrp="1"/>
          </p:cNvGraphicFramePr>
          <p:nvPr>
            <p:ph idx="1"/>
          </p:nvPr>
        </p:nvGraphicFramePr>
        <p:xfrm>
          <a:off x="504507" y="923960"/>
          <a:ext cx="9071610" cy="4989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504507" y="335985"/>
            <a:ext cx="9155606" cy="8399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2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order to produce computer system with good usability;</a:t>
            </a:r>
          </a:p>
          <a:p>
            <a:pPr algn="ctr">
              <a:defRPr/>
            </a:pPr>
            <a:r>
              <a:rPr lang="en-US" sz="22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Developers must attempt to </a:t>
            </a:r>
            <a:endParaRPr lang="ar-SA" sz="220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20510" y="5963743"/>
            <a:ext cx="9407596" cy="134394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en-US" sz="22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long term goal:</a:t>
            </a:r>
          </a:p>
          <a:p>
            <a:pPr algn="ctr">
              <a:defRPr/>
            </a:pPr>
            <a:r>
              <a:rPr lang="en-US" sz="220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design systems that minimize the barrier between the human’s cognitive model of what they want to accomplish and the computer’s understanding of the user’s task</a:t>
            </a:r>
            <a:endParaRPr lang="ar-SA" sz="2205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78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C05D84A-5935-4637-99D4-4FBA52CE53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1C05D84A-5935-4637-99D4-4FBA52CE53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43194F-F191-4941-AA98-A2778E5A46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0C43194F-F191-4941-AA98-A2778E5A46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B28AED4-5C83-4442-8E72-28F3B60DA2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B28AED4-5C83-4442-8E72-28F3B60DA2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59E44D9-06E4-4C03-8DFA-DDDEE8173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dgm id="{159E44D9-06E4-4C03-8DFA-DDDEE81730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D24615F-F47D-491E-B935-D1B4017AF9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8D24615F-F47D-491E-B935-D1B4017AF9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F368824-8F70-4644-B167-A9E16AC5A30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dgm id="{7F368824-8F70-4644-B167-A9E16AC5A30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0B9882-4781-4E15-A3DC-7386CA6FAD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800B9882-4781-4E15-A3DC-7386CA6FAD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6BD1E43-4CAC-46D9-825C-275D3CCE4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dgm id="{56BD1E43-4CAC-46D9-825C-275D3CCE47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504507" y="302737"/>
            <a:ext cx="9071610" cy="1259946"/>
          </a:xfrm>
          <a:prstGeom prst="rect">
            <a:avLst/>
          </a:prstGeom>
        </p:spPr>
        <p:txBody>
          <a:bodyPr/>
          <a:lstStyle/>
          <a:p>
            <a:pPr algn="ctr" defTabSz="1007943">
              <a:spcBef>
                <a:spcPct val="0"/>
              </a:spcBef>
              <a:defRPr/>
            </a:pPr>
            <a:r>
              <a:rPr lang="en-US" sz="4400" dirty="0">
                <a:latin typeface="+mj-lt"/>
                <a:ea typeface="+mj-ea"/>
                <a:cs typeface="Times New Roman" pitchFamily="18" charset="0"/>
              </a:rPr>
              <a:t>Why is usability important?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04507" y="1175950"/>
            <a:ext cx="9071610" cy="5207777"/>
          </a:xfrm>
          <a:prstGeom prst="rect">
            <a:avLst/>
          </a:prstGeom>
        </p:spPr>
        <p:txBody>
          <a:bodyPr/>
          <a:lstStyle/>
          <a:p>
            <a:pPr marL="403177" indent="-282224" defTabSz="1007943">
              <a:lnSpc>
                <a:spcPct val="15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r>
              <a:rPr lang="en-US" sz="2866" dirty="0">
                <a:cs typeface="Times New Roman" pitchFamily="18" charset="0"/>
              </a:rPr>
              <a:t>P</a:t>
            </a:r>
            <a:r>
              <a:rPr lang="en-US" sz="2866" dirty="0" err="1">
                <a:cs typeface="Times New Roman" pitchFamily="18" charset="0"/>
              </a:rPr>
              <a:t>oor</a:t>
            </a:r>
            <a:r>
              <a:rPr lang="en-US" sz="2866" dirty="0">
                <a:cs typeface="Times New Roman" pitchFamily="18" charset="0"/>
              </a:rPr>
              <a:t> usability results in</a:t>
            </a:r>
            <a:endParaRPr lang="en-US" sz="2866" b="1" dirty="0">
              <a:cs typeface="Times New Roman" pitchFamily="18" charset="0"/>
            </a:endParaRPr>
          </a:p>
          <a:p>
            <a:pPr marL="685401" lvl="1" indent="-251986" defTabSz="1007943">
              <a:lnSpc>
                <a:spcPct val="150000"/>
              </a:lnSpc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646" dirty="0">
                <a:cs typeface="Times New Roman" pitchFamily="18" charset="0"/>
              </a:rPr>
              <a:t>anger and frustration</a:t>
            </a:r>
          </a:p>
          <a:p>
            <a:pPr marL="685401" lvl="1" indent="-251986" defTabSz="1007943">
              <a:lnSpc>
                <a:spcPct val="150000"/>
              </a:lnSpc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646" dirty="0">
                <a:cs typeface="Times New Roman" pitchFamily="18" charset="0"/>
              </a:rPr>
              <a:t>decreased productivity in the workplace</a:t>
            </a:r>
          </a:p>
          <a:p>
            <a:pPr marL="685401" lvl="1" indent="-251986" defTabSz="1007943">
              <a:lnSpc>
                <a:spcPct val="150000"/>
              </a:lnSpc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646" dirty="0">
                <a:cs typeface="Times New Roman" pitchFamily="18" charset="0"/>
              </a:rPr>
              <a:t>higher error rates</a:t>
            </a:r>
          </a:p>
          <a:p>
            <a:pPr marL="685401" lvl="1" indent="-251986" defTabSz="1007943">
              <a:lnSpc>
                <a:spcPct val="150000"/>
              </a:lnSpc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646" dirty="0">
                <a:cs typeface="Times New Roman" pitchFamily="18" charset="0"/>
              </a:rPr>
              <a:t>physical and emotional injury</a:t>
            </a:r>
          </a:p>
          <a:p>
            <a:pPr marL="685401" lvl="1" indent="-251986" defTabSz="1007943">
              <a:lnSpc>
                <a:spcPct val="150000"/>
              </a:lnSpc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646" dirty="0">
                <a:cs typeface="Times New Roman" pitchFamily="18" charset="0"/>
              </a:rPr>
              <a:t>equipment damage</a:t>
            </a:r>
          </a:p>
          <a:p>
            <a:pPr marL="685401" lvl="1" indent="-251986" defTabSz="1007943">
              <a:lnSpc>
                <a:spcPct val="150000"/>
              </a:lnSpc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646" dirty="0">
                <a:cs typeface="Times New Roman" pitchFamily="18" charset="0"/>
              </a:rPr>
              <a:t>loss of customer loyalty</a:t>
            </a:r>
          </a:p>
          <a:p>
            <a:pPr marL="685401" lvl="1" indent="-251986" defTabSz="1007943">
              <a:lnSpc>
                <a:spcPct val="150000"/>
              </a:lnSpc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r>
              <a:rPr lang="en-US" sz="2646" dirty="0">
                <a:cs typeface="Times New Roman" pitchFamily="18" charset="0"/>
              </a:rPr>
              <a:t>costs money</a:t>
            </a:r>
          </a:p>
          <a:p>
            <a:pPr marL="685401" lvl="1" indent="-251986" defTabSz="1007943">
              <a:lnSpc>
                <a:spcPct val="90000"/>
              </a:lnSpc>
              <a:spcBef>
                <a:spcPts val="357"/>
              </a:spcBef>
              <a:buClr>
                <a:schemeClr val="accent1"/>
              </a:buClr>
              <a:buFont typeface="Verdana"/>
              <a:buChar char="◦"/>
              <a:defRPr/>
            </a:pPr>
            <a:endParaRPr lang="en-AU" sz="2535" dirty="0"/>
          </a:p>
        </p:txBody>
      </p:sp>
    </p:spTree>
    <p:extLst>
      <p:ext uri="{BB962C8B-B14F-4D97-AF65-F5344CB8AC3E}">
        <p14:creationId xmlns:p14="http://schemas.microsoft.com/office/powerpoint/2010/main" val="379504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507" y="302737"/>
            <a:ext cx="9071610" cy="95720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Principles of UI design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507" y="1511935"/>
            <a:ext cx="9071610" cy="461980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>
                <a:cs typeface="Times New Roman" pitchFamily="18" charset="0"/>
              </a:rPr>
              <a:t>How to apply?</a:t>
            </a:r>
          </a:p>
          <a:p>
            <a:pPr lvl="1"/>
            <a:r>
              <a:rPr lang="en-US" sz="2800" dirty="0"/>
              <a:t>Choose appropriate interaction styles</a:t>
            </a:r>
          </a:p>
          <a:p>
            <a:pPr lvl="2"/>
            <a:r>
              <a:rPr lang="en-US" dirty="0"/>
              <a:t>Direct manipulation</a:t>
            </a:r>
          </a:p>
          <a:p>
            <a:pPr lvl="2"/>
            <a:r>
              <a:rPr lang="en-US" dirty="0"/>
              <a:t>Menu selection</a:t>
            </a:r>
          </a:p>
          <a:p>
            <a:pPr lvl="2"/>
            <a:r>
              <a:rPr lang="en-US" dirty="0"/>
              <a:t>Form fill in</a:t>
            </a:r>
          </a:p>
          <a:p>
            <a:pPr lvl="2"/>
            <a:r>
              <a:rPr lang="en-US" dirty="0"/>
              <a:t>Command language</a:t>
            </a:r>
          </a:p>
          <a:p>
            <a:pPr lvl="2"/>
            <a:r>
              <a:rPr lang="en-US" dirty="0"/>
              <a:t>Natural language</a:t>
            </a:r>
          </a:p>
          <a:p>
            <a:pPr lvl="1"/>
            <a:r>
              <a:rPr lang="en-US" sz="2800" dirty="0"/>
              <a:t>Use </a:t>
            </a:r>
            <a:r>
              <a:rPr lang="en-US" sz="2800" dirty="0" err="1"/>
              <a:t>Shneiderman’s</a:t>
            </a:r>
            <a:r>
              <a:rPr lang="en-US" sz="2800" dirty="0"/>
              <a:t> eight golden rules of interface design</a:t>
            </a:r>
          </a:p>
          <a:p>
            <a:pPr marL="914400" lvl="2" indent="0">
              <a:buNone/>
            </a:pPr>
            <a:br>
              <a:rPr lang="en-US" dirty="0"/>
            </a:br>
            <a:br>
              <a:rPr lang="en-US" dirty="0"/>
            </a:b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40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507" y="302737"/>
            <a:ext cx="9071610" cy="957208"/>
          </a:xfrm>
        </p:spPr>
        <p:txBody>
          <a:bodyPr>
            <a:normAutofit/>
          </a:bodyPr>
          <a:lstStyle/>
          <a:p>
            <a:r>
              <a:rPr lang="en-US" dirty="0"/>
              <a:t>Design Process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507" y="1511935"/>
            <a:ext cx="9071610" cy="4619801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sz="2800" dirty="0"/>
              <a:t>Waterfall model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Iterative design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Spiral model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What to choose?</a:t>
            </a:r>
          </a:p>
          <a:p>
            <a:pPr marL="914400" lvl="2" indent="0">
              <a:lnSpc>
                <a:spcPct val="150000"/>
              </a:lnSpc>
              <a:buNone/>
            </a:pPr>
            <a:br>
              <a:rPr lang="en-US" dirty="0"/>
            </a:b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296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336515" y="1560920"/>
            <a:ext cx="9700157" cy="5666315"/>
            <a:chOff x="336515" y="1560920"/>
            <a:chExt cx="9700157" cy="5666315"/>
          </a:xfrm>
        </p:grpSpPr>
        <p:sp>
          <p:nvSpPr>
            <p:cNvPr id="15365" name="AutoShape 8"/>
            <p:cNvSpPr>
              <a:spLocks noChangeArrowheads="1"/>
            </p:cNvSpPr>
            <p:nvPr/>
          </p:nvSpPr>
          <p:spPr bwMode="auto">
            <a:xfrm>
              <a:off x="336515" y="1560920"/>
              <a:ext cx="1909169" cy="81724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Requirements</a:t>
              </a:r>
            </a:p>
            <a:p>
              <a:r>
                <a:rPr lang="en-US" sz="2400" dirty="0"/>
                <a:t> definition</a:t>
              </a:r>
              <a:endParaRPr lang="en-US" altLang="en-US" sz="2400" b="1" dirty="0"/>
            </a:p>
          </p:txBody>
        </p:sp>
        <p:sp>
          <p:nvSpPr>
            <p:cNvPr id="15366" name="AutoShape 9"/>
            <p:cNvSpPr>
              <a:spLocks noChangeArrowheads="1"/>
            </p:cNvSpPr>
            <p:nvPr/>
          </p:nvSpPr>
          <p:spPr bwMode="auto">
            <a:xfrm>
              <a:off x="2912553" y="2358330"/>
              <a:ext cx="2015913" cy="122586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System and Software Design</a:t>
              </a:r>
              <a:endParaRPr lang="en-US" altLang="en-US" sz="2400" b="1" dirty="0"/>
            </a:p>
          </p:txBody>
        </p:sp>
        <p:sp>
          <p:nvSpPr>
            <p:cNvPr id="15367" name="AutoShape 10"/>
            <p:cNvSpPr>
              <a:spLocks noChangeArrowheads="1"/>
            </p:cNvSpPr>
            <p:nvPr/>
          </p:nvSpPr>
          <p:spPr bwMode="auto">
            <a:xfrm>
              <a:off x="5226760" y="3584189"/>
              <a:ext cx="2122143" cy="81724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Implementation and Unit Testing</a:t>
              </a:r>
              <a:endParaRPr lang="en-US" altLang="en-US" sz="2400" b="1" dirty="0"/>
            </a:p>
          </p:txBody>
        </p:sp>
        <p:sp>
          <p:nvSpPr>
            <p:cNvPr id="15368" name="AutoShape 11"/>
            <p:cNvSpPr>
              <a:spLocks noChangeArrowheads="1"/>
            </p:cNvSpPr>
            <p:nvPr/>
          </p:nvSpPr>
          <p:spPr bwMode="auto">
            <a:xfrm>
              <a:off x="7081537" y="4792778"/>
              <a:ext cx="1763924" cy="122586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Integration and System Testing</a:t>
              </a:r>
              <a:endParaRPr lang="en-US" altLang="en-US" sz="2400" b="1" dirty="0"/>
            </a:p>
          </p:txBody>
        </p:sp>
        <p:sp>
          <p:nvSpPr>
            <p:cNvPr id="15369" name="AutoShape 12"/>
            <p:cNvSpPr>
              <a:spLocks noChangeArrowheads="1"/>
            </p:cNvSpPr>
            <p:nvPr/>
          </p:nvSpPr>
          <p:spPr bwMode="auto">
            <a:xfrm>
              <a:off x="8214609" y="6409990"/>
              <a:ext cx="1822063" cy="81724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Operation and Maintenance</a:t>
              </a:r>
              <a:endParaRPr lang="en-US" altLang="en-US" sz="2400" b="1" dirty="0"/>
            </a:p>
          </p:txBody>
        </p:sp>
        <p:cxnSp>
          <p:nvCxnSpPr>
            <p:cNvPr id="15370" name="AutoShape 17"/>
            <p:cNvCxnSpPr>
              <a:cxnSpLocks noChangeShapeType="1"/>
              <a:endCxn id="15366" idx="0"/>
            </p:cNvCxnSpPr>
            <p:nvPr/>
          </p:nvCxnSpPr>
          <p:spPr bwMode="auto">
            <a:xfrm>
              <a:off x="2245684" y="1927794"/>
              <a:ext cx="1674826" cy="430536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18"/>
            <p:cNvCxnSpPr>
              <a:cxnSpLocks noChangeShapeType="1"/>
              <a:stCxn id="15366" idx="3"/>
              <a:endCxn id="15367" idx="0"/>
            </p:cNvCxnSpPr>
            <p:nvPr/>
          </p:nvCxnSpPr>
          <p:spPr bwMode="auto">
            <a:xfrm>
              <a:off x="4928466" y="2971264"/>
              <a:ext cx="1359366" cy="612925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AutoShape 19"/>
            <p:cNvCxnSpPr>
              <a:cxnSpLocks noChangeShapeType="1"/>
              <a:stCxn id="15367" idx="3"/>
              <a:endCxn id="15368" idx="0"/>
            </p:cNvCxnSpPr>
            <p:nvPr/>
          </p:nvCxnSpPr>
          <p:spPr bwMode="auto">
            <a:xfrm>
              <a:off x="7348903" y="3992812"/>
              <a:ext cx="614596" cy="799966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20"/>
            <p:cNvCxnSpPr>
              <a:cxnSpLocks noChangeShapeType="1"/>
              <a:stCxn id="15368" idx="3"/>
              <a:endCxn id="15369" idx="0"/>
            </p:cNvCxnSpPr>
            <p:nvPr/>
          </p:nvCxnSpPr>
          <p:spPr bwMode="auto">
            <a:xfrm>
              <a:off x="8845461" y="5405712"/>
              <a:ext cx="280180" cy="100427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694697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(cont.)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6515" y="1560920"/>
            <a:ext cx="9700157" cy="5666315"/>
            <a:chOff x="336515" y="1560920"/>
            <a:chExt cx="9700157" cy="5666315"/>
          </a:xfrm>
        </p:grpSpPr>
        <p:sp>
          <p:nvSpPr>
            <p:cNvPr id="15365" name="AutoShape 8"/>
            <p:cNvSpPr>
              <a:spLocks noChangeArrowheads="1"/>
            </p:cNvSpPr>
            <p:nvPr/>
          </p:nvSpPr>
          <p:spPr bwMode="auto">
            <a:xfrm>
              <a:off x="336515" y="1560920"/>
              <a:ext cx="1909169" cy="81724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Requirements</a:t>
              </a:r>
            </a:p>
            <a:p>
              <a:r>
                <a:rPr lang="en-US" sz="2400" dirty="0"/>
                <a:t> definition</a:t>
              </a:r>
              <a:endParaRPr lang="en-US" altLang="en-US" sz="2400" b="1" dirty="0"/>
            </a:p>
          </p:txBody>
        </p:sp>
        <p:sp>
          <p:nvSpPr>
            <p:cNvPr id="15366" name="AutoShape 9"/>
            <p:cNvSpPr>
              <a:spLocks noChangeArrowheads="1"/>
            </p:cNvSpPr>
            <p:nvPr/>
          </p:nvSpPr>
          <p:spPr bwMode="auto">
            <a:xfrm>
              <a:off x="2912553" y="2358330"/>
              <a:ext cx="2015913" cy="122586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System and Software Design</a:t>
              </a:r>
              <a:endParaRPr lang="en-US" altLang="en-US" sz="2400" b="1" dirty="0"/>
            </a:p>
          </p:txBody>
        </p:sp>
        <p:sp>
          <p:nvSpPr>
            <p:cNvPr id="15367" name="AutoShape 10"/>
            <p:cNvSpPr>
              <a:spLocks noChangeArrowheads="1"/>
            </p:cNvSpPr>
            <p:nvPr/>
          </p:nvSpPr>
          <p:spPr bwMode="auto">
            <a:xfrm>
              <a:off x="5039819" y="3536562"/>
              <a:ext cx="2122143" cy="81724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Implementation and Unit Testing</a:t>
              </a:r>
              <a:endParaRPr lang="en-US" altLang="en-US" sz="2400" b="1" dirty="0"/>
            </a:p>
          </p:txBody>
        </p:sp>
        <p:sp>
          <p:nvSpPr>
            <p:cNvPr id="15368" name="AutoShape 11"/>
            <p:cNvSpPr>
              <a:spLocks noChangeArrowheads="1"/>
            </p:cNvSpPr>
            <p:nvPr/>
          </p:nvSpPr>
          <p:spPr bwMode="auto">
            <a:xfrm>
              <a:off x="7081537" y="4665285"/>
              <a:ext cx="1763924" cy="122586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Integration and System Testing</a:t>
              </a:r>
              <a:endParaRPr lang="en-US" altLang="en-US" sz="2400" b="1" dirty="0"/>
            </a:p>
          </p:txBody>
        </p:sp>
        <p:sp>
          <p:nvSpPr>
            <p:cNvPr id="15369" name="AutoShape 12"/>
            <p:cNvSpPr>
              <a:spLocks noChangeArrowheads="1"/>
            </p:cNvSpPr>
            <p:nvPr/>
          </p:nvSpPr>
          <p:spPr bwMode="auto">
            <a:xfrm>
              <a:off x="8214609" y="6409990"/>
              <a:ext cx="1822063" cy="81724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Operation and Maintenance</a:t>
              </a:r>
              <a:endParaRPr lang="en-US" altLang="en-US" sz="2400" b="1" dirty="0"/>
            </a:p>
          </p:txBody>
        </p:sp>
        <p:cxnSp>
          <p:nvCxnSpPr>
            <p:cNvPr id="15370" name="AutoShape 17"/>
            <p:cNvCxnSpPr>
              <a:cxnSpLocks noChangeShapeType="1"/>
              <a:endCxn id="15366" idx="0"/>
            </p:cNvCxnSpPr>
            <p:nvPr/>
          </p:nvCxnSpPr>
          <p:spPr bwMode="auto">
            <a:xfrm>
              <a:off x="2245684" y="1927794"/>
              <a:ext cx="1674826" cy="430536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18"/>
            <p:cNvCxnSpPr>
              <a:cxnSpLocks noChangeShapeType="1"/>
              <a:stCxn id="15366" idx="3"/>
              <a:endCxn id="15367" idx="0"/>
            </p:cNvCxnSpPr>
            <p:nvPr/>
          </p:nvCxnSpPr>
          <p:spPr bwMode="auto">
            <a:xfrm>
              <a:off x="4928466" y="2971264"/>
              <a:ext cx="1172425" cy="56529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AutoShape 19"/>
            <p:cNvCxnSpPr>
              <a:cxnSpLocks noChangeShapeType="1"/>
              <a:stCxn id="15367" idx="3"/>
              <a:endCxn id="15368" idx="0"/>
            </p:cNvCxnSpPr>
            <p:nvPr/>
          </p:nvCxnSpPr>
          <p:spPr bwMode="auto">
            <a:xfrm>
              <a:off x="7161962" y="3945185"/>
              <a:ext cx="801537" cy="7201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20"/>
            <p:cNvCxnSpPr>
              <a:cxnSpLocks noChangeShapeType="1"/>
              <a:stCxn id="15368" idx="3"/>
              <a:endCxn id="15369" idx="0"/>
            </p:cNvCxnSpPr>
            <p:nvPr/>
          </p:nvCxnSpPr>
          <p:spPr bwMode="auto">
            <a:xfrm>
              <a:off x="8845461" y="5278219"/>
              <a:ext cx="280180" cy="113177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" name="Straight Connector 2"/>
            <p:cNvCxnSpPr>
              <a:stCxn id="15369" idx="1"/>
            </p:cNvCxnSpPr>
            <p:nvPr/>
          </p:nvCxnSpPr>
          <p:spPr>
            <a:xfrm flipH="1">
              <a:off x="1259174" y="6818613"/>
              <a:ext cx="6955435" cy="16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259174" y="2378165"/>
              <a:ext cx="0" cy="445735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920510" y="3584189"/>
              <a:ext cx="17489" cy="3234424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5367" idx="2"/>
            </p:cNvCxnSpPr>
            <p:nvPr/>
          </p:nvCxnSpPr>
          <p:spPr>
            <a:xfrm flipH="1">
              <a:off x="6060142" y="4353807"/>
              <a:ext cx="40749" cy="246480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368" idx="2"/>
            </p:cNvCxnSpPr>
            <p:nvPr/>
          </p:nvCxnSpPr>
          <p:spPr>
            <a:xfrm>
              <a:off x="7963499" y="5891153"/>
              <a:ext cx="0" cy="92746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32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(cont.)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336515" y="1560920"/>
            <a:ext cx="9700157" cy="5666315"/>
            <a:chOff x="336515" y="1560920"/>
            <a:chExt cx="9700157" cy="5666315"/>
          </a:xfrm>
        </p:grpSpPr>
        <p:sp>
          <p:nvSpPr>
            <p:cNvPr id="15365" name="AutoShape 8"/>
            <p:cNvSpPr>
              <a:spLocks noChangeArrowheads="1"/>
            </p:cNvSpPr>
            <p:nvPr/>
          </p:nvSpPr>
          <p:spPr bwMode="auto">
            <a:xfrm>
              <a:off x="336515" y="1560920"/>
              <a:ext cx="1909169" cy="81724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Requirements</a:t>
              </a:r>
            </a:p>
            <a:p>
              <a:r>
                <a:rPr lang="en-US" sz="2400" dirty="0"/>
                <a:t> definition</a:t>
              </a:r>
              <a:endParaRPr lang="en-US" altLang="en-US" sz="2400" b="1" dirty="0"/>
            </a:p>
          </p:txBody>
        </p:sp>
        <p:sp>
          <p:nvSpPr>
            <p:cNvPr id="15366" name="AutoShape 9"/>
            <p:cNvSpPr>
              <a:spLocks noChangeArrowheads="1"/>
            </p:cNvSpPr>
            <p:nvPr/>
          </p:nvSpPr>
          <p:spPr bwMode="auto">
            <a:xfrm>
              <a:off x="2912553" y="2358330"/>
              <a:ext cx="2015913" cy="122586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System and Software Design</a:t>
              </a:r>
              <a:endParaRPr lang="en-US" altLang="en-US" sz="2400" b="1" dirty="0"/>
            </a:p>
          </p:txBody>
        </p:sp>
        <p:sp>
          <p:nvSpPr>
            <p:cNvPr id="15367" name="AutoShape 10"/>
            <p:cNvSpPr>
              <a:spLocks noChangeArrowheads="1"/>
            </p:cNvSpPr>
            <p:nvPr/>
          </p:nvSpPr>
          <p:spPr bwMode="auto">
            <a:xfrm>
              <a:off x="5039819" y="3536562"/>
              <a:ext cx="2122143" cy="81724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Implementation and Unit Testing</a:t>
              </a:r>
              <a:endParaRPr lang="en-US" altLang="en-US" sz="2400" b="1" dirty="0"/>
            </a:p>
          </p:txBody>
        </p:sp>
        <p:sp>
          <p:nvSpPr>
            <p:cNvPr id="15368" name="AutoShape 11"/>
            <p:cNvSpPr>
              <a:spLocks noChangeArrowheads="1"/>
            </p:cNvSpPr>
            <p:nvPr/>
          </p:nvSpPr>
          <p:spPr bwMode="auto">
            <a:xfrm>
              <a:off x="7081537" y="4665285"/>
              <a:ext cx="1763924" cy="1225868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Integration and System Testing</a:t>
              </a:r>
              <a:endParaRPr lang="en-US" altLang="en-US" sz="2400" b="1" dirty="0"/>
            </a:p>
          </p:txBody>
        </p:sp>
        <p:sp>
          <p:nvSpPr>
            <p:cNvPr id="15369" name="AutoShape 12"/>
            <p:cNvSpPr>
              <a:spLocks noChangeArrowheads="1"/>
            </p:cNvSpPr>
            <p:nvPr/>
          </p:nvSpPr>
          <p:spPr bwMode="auto">
            <a:xfrm>
              <a:off x="8214609" y="6409990"/>
              <a:ext cx="1822063" cy="817245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MS PGothic" pitchFamily="34" charset="-128"/>
                </a:defRPr>
              </a:lvl9pPr>
            </a:lstStyle>
            <a:p>
              <a:r>
                <a:rPr lang="en-US" sz="2400" dirty="0"/>
                <a:t>Operation and Maintenance</a:t>
              </a:r>
              <a:endParaRPr lang="en-US" altLang="en-US" sz="2400" b="1" dirty="0"/>
            </a:p>
          </p:txBody>
        </p:sp>
        <p:cxnSp>
          <p:nvCxnSpPr>
            <p:cNvPr id="15370" name="AutoShape 17"/>
            <p:cNvCxnSpPr>
              <a:cxnSpLocks noChangeShapeType="1"/>
              <a:endCxn id="15366" idx="0"/>
            </p:cNvCxnSpPr>
            <p:nvPr/>
          </p:nvCxnSpPr>
          <p:spPr bwMode="auto">
            <a:xfrm>
              <a:off x="2245684" y="1927794"/>
              <a:ext cx="1674826" cy="430536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1" name="AutoShape 18"/>
            <p:cNvCxnSpPr>
              <a:cxnSpLocks noChangeShapeType="1"/>
              <a:stCxn id="15366" idx="3"/>
              <a:endCxn id="15367" idx="0"/>
            </p:cNvCxnSpPr>
            <p:nvPr/>
          </p:nvCxnSpPr>
          <p:spPr bwMode="auto">
            <a:xfrm>
              <a:off x="4928466" y="2971264"/>
              <a:ext cx="1172425" cy="565298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2" name="AutoShape 19"/>
            <p:cNvCxnSpPr>
              <a:cxnSpLocks noChangeShapeType="1"/>
              <a:stCxn id="15367" idx="3"/>
              <a:endCxn id="15368" idx="0"/>
            </p:cNvCxnSpPr>
            <p:nvPr/>
          </p:nvCxnSpPr>
          <p:spPr bwMode="auto">
            <a:xfrm>
              <a:off x="7161962" y="3945185"/>
              <a:ext cx="801537" cy="720100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73" name="AutoShape 20"/>
            <p:cNvCxnSpPr>
              <a:cxnSpLocks noChangeShapeType="1"/>
              <a:stCxn id="15368" idx="3"/>
              <a:endCxn id="15369" idx="0"/>
            </p:cNvCxnSpPr>
            <p:nvPr/>
          </p:nvCxnSpPr>
          <p:spPr bwMode="auto">
            <a:xfrm>
              <a:off x="8845461" y="5278219"/>
              <a:ext cx="280180" cy="1131771"/>
            </a:xfrm>
            <a:prstGeom prst="curvedConnector2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" name="Straight Connector 2"/>
            <p:cNvCxnSpPr>
              <a:stCxn id="15369" idx="1"/>
            </p:cNvCxnSpPr>
            <p:nvPr/>
          </p:nvCxnSpPr>
          <p:spPr>
            <a:xfrm flipH="1">
              <a:off x="1259174" y="6818613"/>
              <a:ext cx="6955435" cy="169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1259174" y="2378165"/>
              <a:ext cx="0" cy="445735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920510" y="3584189"/>
              <a:ext cx="17489" cy="3234424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5367" idx="2"/>
            </p:cNvCxnSpPr>
            <p:nvPr/>
          </p:nvCxnSpPr>
          <p:spPr>
            <a:xfrm flipH="1">
              <a:off x="6060142" y="4353807"/>
              <a:ext cx="40749" cy="2464805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368" idx="2"/>
            </p:cNvCxnSpPr>
            <p:nvPr/>
          </p:nvCxnSpPr>
          <p:spPr>
            <a:xfrm>
              <a:off x="7963499" y="5891153"/>
              <a:ext cx="0" cy="927460"/>
            </a:xfrm>
            <a:prstGeom prst="line">
              <a:avLst/>
            </a:prstGeom>
            <a:ln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>
            <a:stCxn id="15368" idx="1"/>
          </p:cNvCxnSpPr>
          <p:nvPr/>
        </p:nvCxnSpPr>
        <p:spPr>
          <a:xfrm flipH="1">
            <a:off x="6100891" y="5278219"/>
            <a:ext cx="980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5367" idx="1"/>
          </p:cNvCxnSpPr>
          <p:nvPr/>
        </p:nvCxnSpPr>
        <p:spPr>
          <a:xfrm flipH="1">
            <a:off x="3937999" y="3945185"/>
            <a:ext cx="1101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5366" idx="1"/>
          </p:cNvCxnSpPr>
          <p:nvPr/>
        </p:nvCxnSpPr>
        <p:spPr>
          <a:xfrm flipH="1">
            <a:off x="1259174" y="2971264"/>
            <a:ext cx="1653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29679" y="2199598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Disadvantage: difficult to handle changes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3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Waterfall Model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Users are not involved in evaluation until acceptance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UI problems result in changes in requirements and design</a:t>
            </a:r>
          </a:p>
          <a:p>
            <a:pPr marL="1143000" lvl="1" indent="-457200"/>
            <a:r>
              <a:rPr lang="en-US" dirty="0"/>
              <a:t>Waste of effort spent earlier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Inflexible partitioning of the project into distinct stages</a:t>
            </a:r>
          </a:p>
          <a:p>
            <a:pPr marL="1143000" lvl="1" indent="-457200"/>
            <a:r>
              <a:rPr lang="en-US" dirty="0"/>
              <a:t>It is difficult to respond to changing customer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is only appropriate when the requirements are well understood</a:t>
            </a:r>
          </a:p>
          <a:p>
            <a:pPr marL="1143000" lvl="1" indent="-457200"/>
            <a:r>
              <a:rPr lang="en-US" dirty="0"/>
              <a:t>Few business systems have stable requirements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6407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04507" y="554727"/>
            <a:ext cx="9071610" cy="957208"/>
          </a:xfrm>
        </p:spPr>
        <p:txBody>
          <a:bodyPr>
            <a:noAutofit/>
          </a:bodyPr>
          <a:lstStyle/>
          <a:p>
            <a:r>
              <a:rPr lang="en-US" dirty="0" err="1"/>
              <a:t>Shneiderman’s</a:t>
            </a:r>
            <a:r>
              <a:rPr lang="en-US" dirty="0"/>
              <a:t> Interactive Systems Lifecycle</a:t>
            </a:r>
            <a:br>
              <a:rPr lang="en-US" dirty="0"/>
            </a:b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507" y="2167543"/>
            <a:ext cx="9071610" cy="4619801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2800" dirty="0"/>
              <a:t>Software development lifecycle for interactive</a:t>
            </a:r>
            <a:br>
              <a:rPr lang="en-US" sz="2800" dirty="0"/>
            </a:br>
            <a:r>
              <a:rPr lang="en-US" sz="2800" dirty="0"/>
              <a:t>systems: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Collect Information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Define Requirements and Semantics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Design Syntax and Support Facilities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Specify Physical Devices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Develop Software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Integrate System and Disseminate to Users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Nurture the User Community</a:t>
            </a:r>
          </a:p>
          <a:p>
            <a:pPr marL="1428750" lvl="2" indent="-514350">
              <a:buFont typeface="+mj-lt"/>
              <a:buAutoNum type="arabicParenR"/>
            </a:pPr>
            <a:r>
              <a:rPr lang="en-US" dirty="0"/>
              <a:t>Prepare Evolutionary Plan</a:t>
            </a:r>
            <a:br>
              <a:rPr lang="en-US" dirty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0224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Organize the design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Obtain management and customer participation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Conduct interviews with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Submit written questionnaires to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Estimate development, training, usage, maintenance costs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Prepare a schedule with observable milestones and reviews</a:t>
            </a:r>
          </a:p>
        </p:txBody>
      </p:sp>
    </p:spTree>
    <p:extLst>
      <p:ext uri="{BB962C8B-B14F-4D97-AF65-F5344CB8AC3E}">
        <p14:creationId xmlns:p14="http://schemas.microsoft.com/office/powerpoint/2010/main" val="280437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1330472" y="813715"/>
            <a:ext cx="1634430" cy="61160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Articulate:</a:t>
            </a:r>
          </a:p>
          <a:p>
            <a:pPr marL="0" marR="0" lvl="0" indent="0" defTabSz="1007943" eaLnBrk="0" fontAlgn="auto" latinLnBrk="0" hangingPunct="0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who users are</a:t>
            </a:r>
          </a:p>
          <a:p>
            <a:pPr marL="0" marR="0" lvl="0" indent="0" defTabSz="1007943" eaLnBrk="0" fontAlgn="auto" latinLnBrk="0" hangingPunct="0">
              <a:lnSpc>
                <a:spcPct val="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their key tasks</a:t>
            </a:r>
            <a:endParaRPr kumimoji="0" lang="en-US" altLang="en-US" sz="1102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1522964" y="6395975"/>
            <a:ext cx="1235447" cy="65225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User and task descriptions</a:t>
            </a:r>
            <a:endParaRPr kumimoji="0" lang="en-US" altLang="en-US" sz="1102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21529" y="1048205"/>
            <a:ext cx="820527" cy="33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43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Goals: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529" y="3557597"/>
            <a:ext cx="1083420" cy="33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43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Methods:</a:t>
            </a:r>
          </a:p>
        </p:txBody>
      </p:sp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32027" y="6392475"/>
            <a:ext cx="1126702" cy="33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543" b="1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Products:</a:t>
            </a:r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4186349" y="813715"/>
            <a:ext cx="1259946" cy="46899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Brainstorm designs</a:t>
            </a:r>
            <a:endParaRPr kumimoji="0" lang="en-US" altLang="en-US" sz="1102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1162479" y="2745632"/>
            <a:ext cx="1200448" cy="195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Task centered system design</a:t>
            </a: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Participatory design</a:t>
            </a: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User-centered design</a:t>
            </a:r>
            <a:endParaRPr kumimoji="0" lang="en-US" altLang="en-US" sz="1102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05" name="AutoShape 9"/>
          <p:cNvSpPr>
            <a:spLocks noChangeArrowheads="1"/>
          </p:cNvSpPr>
          <p:nvPr/>
        </p:nvSpPr>
        <p:spPr bwMode="auto">
          <a:xfrm>
            <a:off x="994486" y="2763132"/>
            <a:ext cx="1378941" cy="2082410"/>
          </a:xfrm>
          <a:prstGeom prst="downArrow">
            <a:avLst>
              <a:gd name="adj1" fmla="val 75009"/>
              <a:gd name="adj2" fmla="val 2326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2338428" y="3249611"/>
            <a:ext cx="923960" cy="46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Evaluate</a:t>
            </a:r>
            <a:br>
              <a:rPr kumimoji="0" lang="en-US" altLang="en-US" sz="1323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n-US" sz="1323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tasks</a:t>
            </a:r>
            <a:endParaRPr kumimoji="0" lang="en-US" altLang="en-US" sz="1102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07" name="AutoShape 11"/>
          <p:cNvSpPr>
            <a:spLocks noChangeArrowheads="1"/>
          </p:cNvSpPr>
          <p:nvPr/>
        </p:nvSpPr>
        <p:spPr bwMode="auto">
          <a:xfrm>
            <a:off x="2254432" y="2736882"/>
            <a:ext cx="1021956" cy="1893419"/>
          </a:xfrm>
          <a:prstGeom prst="upArrow">
            <a:avLst>
              <a:gd name="adj1" fmla="val 75009"/>
              <a:gd name="adj2" fmla="val 36309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543" b="0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08" name="Rectangle 12"/>
          <p:cNvSpPr>
            <a:spLocks noChangeArrowheads="1"/>
          </p:cNvSpPr>
          <p:nvPr/>
        </p:nvSpPr>
        <p:spPr bwMode="auto">
          <a:xfrm>
            <a:off x="3360384" y="2855877"/>
            <a:ext cx="1511935" cy="164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Psychology of everyday </a:t>
            </a:r>
            <a:b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things</a:t>
            </a: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User involvement</a:t>
            </a: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</a:rPr>
              <a:t>Representation &amp; metaphors</a:t>
            </a:r>
            <a:endParaRPr kumimoji="0" lang="en-US" altLang="en-US" sz="1102" b="1" i="0" u="none" strike="noStrike" kern="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2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09" name="AutoShape 13"/>
          <p:cNvSpPr>
            <a:spLocks noChangeArrowheads="1"/>
          </p:cNvSpPr>
          <p:nvPr/>
        </p:nvSpPr>
        <p:spPr bwMode="auto">
          <a:xfrm>
            <a:off x="3262388" y="2745632"/>
            <a:ext cx="1511935" cy="2015913"/>
          </a:xfrm>
          <a:prstGeom prst="downArrow">
            <a:avLst>
              <a:gd name="adj1" fmla="val 75000"/>
              <a:gd name="adj2" fmla="val 34037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10" name="Rectangle 14"/>
          <p:cNvSpPr>
            <a:spLocks noChangeArrowheads="1"/>
          </p:cNvSpPr>
          <p:nvPr/>
        </p:nvSpPr>
        <p:spPr bwMode="auto">
          <a:xfrm>
            <a:off x="3647372" y="5069532"/>
            <a:ext cx="1051705" cy="65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low fidelity prototyping methods</a:t>
            </a:r>
            <a:endParaRPr kumimoji="0" lang="en-US" altLang="en-US" sz="1102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11" name="AutoShape 15"/>
          <p:cNvSpPr>
            <a:spLocks noChangeArrowheads="1"/>
          </p:cNvSpPr>
          <p:nvPr/>
        </p:nvSpPr>
        <p:spPr bwMode="auto">
          <a:xfrm>
            <a:off x="3346385" y="5013535"/>
            <a:ext cx="1525934" cy="741968"/>
          </a:xfrm>
          <a:prstGeom prst="downArrow">
            <a:avLst>
              <a:gd name="adj1" fmla="val 75009"/>
              <a:gd name="adj2" fmla="val 3750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12" name="Rectangle 16"/>
          <p:cNvSpPr>
            <a:spLocks noChangeArrowheads="1"/>
          </p:cNvSpPr>
          <p:nvPr/>
        </p:nvSpPr>
        <p:spPr bwMode="auto">
          <a:xfrm>
            <a:off x="4105853" y="6385476"/>
            <a:ext cx="1340442" cy="652253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Throw-away paper prototypes</a:t>
            </a:r>
            <a:endParaRPr kumimoji="0" lang="en-US" altLang="en-US" sz="1102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13" name="Rectangle 17"/>
          <p:cNvSpPr>
            <a:spLocks noChangeArrowheads="1"/>
          </p:cNvSpPr>
          <p:nvPr/>
        </p:nvSpPr>
        <p:spPr bwMode="auto">
          <a:xfrm>
            <a:off x="4704326" y="2855877"/>
            <a:ext cx="1259946" cy="140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Participatory interaction</a:t>
            </a: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323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Task scenario walk-</a:t>
            </a:r>
            <a:br>
              <a:rPr kumimoji="0" lang="en-US" altLang="en-US" sz="1323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n-US" sz="1323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through</a:t>
            </a:r>
            <a:endParaRPr kumimoji="0" lang="en-US" altLang="en-US" sz="1102" b="0" i="1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14" name="AutoShape 18"/>
          <p:cNvSpPr>
            <a:spLocks noChangeArrowheads="1"/>
          </p:cNvSpPr>
          <p:nvPr/>
        </p:nvSpPr>
        <p:spPr bwMode="auto">
          <a:xfrm>
            <a:off x="4620330" y="2519891"/>
            <a:ext cx="1284445" cy="2080661"/>
          </a:xfrm>
          <a:prstGeom prst="upArrow">
            <a:avLst>
              <a:gd name="adj1" fmla="val 74926"/>
              <a:gd name="adj2" fmla="val 3927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100794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altLang="en-US" sz="1543" b="0" i="0" u="none" strike="noStrike" kern="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15" name="Rectangle 19"/>
          <p:cNvSpPr>
            <a:spLocks noChangeArrowheads="1"/>
          </p:cNvSpPr>
          <p:nvPr/>
        </p:nvSpPr>
        <p:spPr bwMode="auto">
          <a:xfrm>
            <a:off x="6454251" y="813715"/>
            <a:ext cx="1007957" cy="46899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Refined designs</a:t>
            </a:r>
            <a:endParaRPr kumimoji="0" lang="en-US" altLang="en-US" sz="1102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16" name="Rectangle 20"/>
          <p:cNvSpPr>
            <a:spLocks noChangeArrowheads="1"/>
          </p:cNvSpPr>
          <p:nvPr/>
        </p:nvSpPr>
        <p:spPr bwMode="auto">
          <a:xfrm>
            <a:off x="6118266" y="2829628"/>
            <a:ext cx="1242447" cy="1588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  <a:t>Graphical screen design</a:t>
            </a: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  <a:t>Interface guidelines</a:t>
            </a: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  <a:t>Style </a:t>
            </a:r>
            <a:b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  <a:t>guides</a:t>
            </a:r>
            <a:endParaRPr kumimoji="0" lang="en-US" altLang="en-US" sz="1102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17" name="AutoShape 21"/>
          <p:cNvSpPr>
            <a:spLocks noChangeArrowheads="1"/>
          </p:cNvSpPr>
          <p:nvPr/>
        </p:nvSpPr>
        <p:spPr bwMode="auto">
          <a:xfrm>
            <a:off x="5950273" y="2745632"/>
            <a:ext cx="1175949" cy="1882919"/>
          </a:xfrm>
          <a:prstGeom prst="downArrow">
            <a:avLst>
              <a:gd name="adj1" fmla="val 75009"/>
              <a:gd name="adj2" fmla="val 30593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18" name="Rectangle 22"/>
          <p:cNvSpPr>
            <a:spLocks noChangeArrowheads="1"/>
          </p:cNvSpPr>
          <p:nvPr/>
        </p:nvSpPr>
        <p:spPr bwMode="auto">
          <a:xfrm>
            <a:off x="6118266" y="5013535"/>
            <a:ext cx="1137451" cy="652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high fidelity prototyping methods</a:t>
            </a:r>
            <a:endParaRPr kumimoji="0" lang="en-US" altLang="en-US" sz="1102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19" name="AutoShape 23"/>
          <p:cNvSpPr>
            <a:spLocks noChangeArrowheads="1"/>
          </p:cNvSpPr>
          <p:nvPr/>
        </p:nvSpPr>
        <p:spPr bwMode="auto">
          <a:xfrm>
            <a:off x="5936273" y="4978536"/>
            <a:ext cx="1357942" cy="874962"/>
          </a:xfrm>
          <a:prstGeom prst="downArrow">
            <a:avLst>
              <a:gd name="adj1" fmla="val 75009"/>
              <a:gd name="adj2" fmla="val 37505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20" name="Rectangle 24"/>
          <p:cNvSpPr>
            <a:spLocks noChangeArrowheads="1"/>
          </p:cNvSpPr>
          <p:nvPr/>
        </p:nvSpPr>
        <p:spPr bwMode="auto">
          <a:xfrm>
            <a:off x="6342256" y="6395976"/>
            <a:ext cx="1091953" cy="46899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Testable prototypes</a:t>
            </a:r>
            <a:endParaRPr kumimoji="0" lang="en-US" altLang="en-US" sz="1102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21" name="Rectangle 25"/>
          <p:cNvSpPr>
            <a:spLocks noChangeArrowheads="1"/>
          </p:cNvSpPr>
          <p:nvPr/>
        </p:nvSpPr>
        <p:spPr bwMode="auto">
          <a:xfrm>
            <a:off x="7126223" y="3249610"/>
            <a:ext cx="969458" cy="140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1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Usability testing</a:t>
            </a: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323" b="1" i="1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1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  <a:t>Heuristic evaluation</a:t>
            </a:r>
            <a:endParaRPr kumimoji="0" lang="en-US" altLang="en-US" sz="1102" b="0" i="1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22" name="AutoShape 26"/>
          <p:cNvSpPr>
            <a:spLocks noChangeArrowheads="1"/>
          </p:cNvSpPr>
          <p:nvPr/>
        </p:nvSpPr>
        <p:spPr bwMode="auto">
          <a:xfrm>
            <a:off x="7042227" y="2745632"/>
            <a:ext cx="1137451" cy="1854920"/>
          </a:xfrm>
          <a:prstGeom prst="upArrow">
            <a:avLst>
              <a:gd name="adj1" fmla="val 75009"/>
              <a:gd name="adj2" fmla="val 3195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23" name="Rectangle 27"/>
          <p:cNvSpPr>
            <a:spLocks noChangeArrowheads="1"/>
          </p:cNvSpPr>
          <p:nvPr/>
        </p:nvSpPr>
        <p:spPr bwMode="auto">
          <a:xfrm>
            <a:off x="8470165" y="813715"/>
            <a:ext cx="1091953" cy="46899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  <a:t>Completed designs</a:t>
            </a:r>
            <a:endParaRPr kumimoji="0" lang="en-US" altLang="en-US" sz="1102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24" name="Rectangle 28"/>
          <p:cNvSpPr>
            <a:spLocks noChangeArrowheads="1"/>
          </p:cNvSpPr>
          <p:nvPr/>
        </p:nvSpPr>
        <p:spPr bwMode="auto">
          <a:xfrm>
            <a:off x="8421167" y="6395975"/>
            <a:ext cx="1392940" cy="835508"/>
          </a:xfrm>
          <a:prstGeom prst="rect">
            <a:avLst/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  <a:t>Alpha/beta systems </a:t>
            </a:r>
            <a:r>
              <a:rPr kumimoji="0" lang="en-US" altLang="en-US" sz="1323" b="1" i="1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  <a:t>or</a:t>
            </a:r>
            <a:r>
              <a:rPr kumimoji="0" lang="en-US" altLang="en-US" sz="1323" b="1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  <a:t> complete specification</a:t>
            </a:r>
            <a:endParaRPr kumimoji="0" lang="en-US" altLang="en-US" sz="1102" b="1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25" name="Rectangle 29"/>
          <p:cNvSpPr>
            <a:spLocks noChangeArrowheads="1"/>
          </p:cNvSpPr>
          <p:nvPr/>
        </p:nvSpPr>
        <p:spPr bwMode="auto">
          <a:xfrm>
            <a:off x="8974143" y="3249610"/>
            <a:ext cx="853963" cy="468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323" b="0" i="1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anose="020B0604020202020204" pitchFamily="34" charset="0"/>
              </a:rPr>
              <a:t>Field testing</a:t>
            </a:r>
            <a:endParaRPr kumimoji="0" lang="en-US" altLang="en-US" sz="1102" b="0" i="1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32126" name="AutoShape 30"/>
          <p:cNvSpPr>
            <a:spLocks noChangeArrowheads="1"/>
          </p:cNvSpPr>
          <p:nvPr/>
        </p:nvSpPr>
        <p:spPr bwMode="auto">
          <a:xfrm>
            <a:off x="8890147" y="2745632"/>
            <a:ext cx="832964" cy="1854920"/>
          </a:xfrm>
          <a:prstGeom prst="upArrow">
            <a:avLst>
              <a:gd name="adj1" fmla="val 75009"/>
              <a:gd name="adj2" fmla="val 43641"/>
            </a:avLst>
          </a:prstGeom>
          <a:noFill/>
          <a:ln w="12699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27" name="Arc 31"/>
          <p:cNvSpPr>
            <a:spLocks/>
          </p:cNvSpPr>
          <p:nvPr/>
        </p:nvSpPr>
        <p:spPr bwMode="auto">
          <a:xfrm>
            <a:off x="4102353" y="5769503"/>
            <a:ext cx="703470" cy="640472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095 w 21600"/>
              <a:gd name="T1" fmla="*/ 20597 h 20597"/>
              <a:gd name="T2" fmla="*/ 0 w 21600"/>
              <a:gd name="T3" fmla="*/ 0 h 20597"/>
              <a:gd name="T4" fmla="*/ 21600 w 21600"/>
              <a:gd name="T5" fmla="*/ 0 h 20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97" fill="none" extrusionOk="0">
                <a:moveTo>
                  <a:pt x="15094" y="20597"/>
                </a:moveTo>
                <a:cubicBezTo>
                  <a:pt x="6109" y="17759"/>
                  <a:pt x="0" y="9423"/>
                  <a:pt x="0" y="0"/>
                </a:cubicBezTo>
              </a:path>
              <a:path w="21600" h="20597" stroke="0" extrusionOk="0">
                <a:moveTo>
                  <a:pt x="15094" y="20597"/>
                </a:moveTo>
                <a:cubicBezTo>
                  <a:pt x="6109" y="17759"/>
                  <a:pt x="0" y="942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28" name="Arc 32"/>
          <p:cNvSpPr>
            <a:spLocks/>
          </p:cNvSpPr>
          <p:nvPr/>
        </p:nvSpPr>
        <p:spPr bwMode="auto">
          <a:xfrm>
            <a:off x="4032356" y="4703798"/>
            <a:ext cx="13999" cy="388483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29" name="Arc 33"/>
          <p:cNvSpPr>
            <a:spLocks/>
          </p:cNvSpPr>
          <p:nvPr/>
        </p:nvSpPr>
        <p:spPr bwMode="auto">
          <a:xfrm>
            <a:off x="6505000" y="4625052"/>
            <a:ext cx="13999" cy="388483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21600 w 21600"/>
              <a:gd name="T1" fmla="*/ 21600 h 21600"/>
              <a:gd name="T2" fmla="*/ 0 w 21600"/>
              <a:gd name="T3" fmla="*/ 0 h 21600"/>
              <a:gd name="T4" fmla="*/ 21600 w 21600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30" name="Arc 34"/>
          <p:cNvSpPr>
            <a:spLocks/>
          </p:cNvSpPr>
          <p:nvPr/>
        </p:nvSpPr>
        <p:spPr bwMode="auto">
          <a:xfrm>
            <a:off x="6477001" y="5738003"/>
            <a:ext cx="482979" cy="629973"/>
          </a:xfrm>
          <a:custGeom>
            <a:avLst/>
            <a:gdLst>
              <a:gd name="G0" fmla="+- 21600 0 0"/>
              <a:gd name="G1" fmla="+- 0 0 0"/>
              <a:gd name="G2" fmla="+- 21600 0 0"/>
              <a:gd name="T0" fmla="*/ 15096 w 21600"/>
              <a:gd name="T1" fmla="*/ 20598 h 20598"/>
              <a:gd name="T2" fmla="*/ 0 w 21600"/>
              <a:gd name="T3" fmla="*/ 0 h 20598"/>
              <a:gd name="T4" fmla="*/ 21600 w 21600"/>
              <a:gd name="T5" fmla="*/ 0 h 20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98" fill="none" extrusionOk="0">
                <a:moveTo>
                  <a:pt x="15096" y="20597"/>
                </a:moveTo>
                <a:cubicBezTo>
                  <a:pt x="6109" y="17759"/>
                  <a:pt x="0" y="9423"/>
                  <a:pt x="0" y="0"/>
                </a:cubicBezTo>
              </a:path>
              <a:path w="21600" h="20598" stroke="0" extrusionOk="0">
                <a:moveTo>
                  <a:pt x="15096" y="20597"/>
                </a:moveTo>
                <a:cubicBezTo>
                  <a:pt x="6109" y="17759"/>
                  <a:pt x="0" y="9423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12699" cap="rnd">
            <a:solidFill>
              <a:schemeClr val="tx1"/>
            </a:solidFill>
            <a:round/>
            <a:headEnd type="stealth" w="med" len="lg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32131" name="Group 35"/>
          <p:cNvGrpSpPr>
            <a:grpSpLocks/>
          </p:cNvGrpSpPr>
          <p:nvPr/>
        </p:nvGrpSpPr>
        <p:grpSpPr bwMode="auto">
          <a:xfrm>
            <a:off x="1678707" y="1037705"/>
            <a:ext cx="7620922" cy="5375769"/>
            <a:chOff x="959" y="593"/>
            <a:chExt cx="4355" cy="3072"/>
          </a:xfrm>
        </p:grpSpPr>
        <p:sp>
          <p:nvSpPr>
            <p:cNvPr id="132132" name="Arc 36"/>
            <p:cNvSpPr>
              <a:spLocks/>
            </p:cNvSpPr>
            <p:nvPr/>
          </p:nvSpPr>
          <p:spPr bwMode="auto">
            <a:xfrm>
              <a:off x="959" y="844"/>
              <a:ext cx="228" cy="726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5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7"/>
                    <a:pt x="9612" y="52"/>
                    <a:pt x="2150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7"/>
                    <a:pt x="9612" y="52"/>
                    <a:pt x="2150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33" name="Arc 37"/>
            <p:cNvSpPr>
              <a:spLocks/>
            </p:cNvSpPr>
            <p:nvPr/>
          </p:nvSpPr>
          <p:spPr bwMode="auto">
            <a:xfrm>
              <a:off x="998" y="2631"/>
              <a:ext cx="184" cy="1008"/>
            </a:xfrm>
            <a:custGeom>
              <a:avLst/>
              <a:gdLst>
                <a:gd name="G0" fmla="+- 21420 0 0"/>
                <a:gd name="G1" fmla="+- 0 0 0"/>
                <a:gd name="G2" fmla="+- 21600 0 0"/>
                <a:gd name="T0" fmla="*/ 21420 w 21420"/>
                <a:gd name="T1" fmla="*/ 21600 h 21600"/>
                <a:gd name="T2" fmla="*/ 0 w 21420"/>
                <a:gd name="T3" fmla="*/ 2782 h 21600"/>
                <a:gd name="T4" fmla="*/ 21420 w 2142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420" h="21600" fill="none" extrusionOk="0">
                  <a:moveTo>
                    <a:pt x="21420" y="21600"/>
                  </a:moveTo>
                  <a:cubicBezTo>
                    <a:pt x="10566" y="21600"/>
                    <a:pt x="1397" y="13545"/>
                    <a:pt x="-1" y="2782"/>
                  </a:cubicBezTo>
                </a:path>
                <a:path w="21420" h="21600" stroke="0" extrusionOk="0">
                  <a:moveTo>
                    <a:pt x="21420" y="21600"/>
                  </a:moveTo>
                  <a:cubicBezTo>
                    <a:pt x="10566" y="21600"/>
                    <a:pt x="1397" y="13545"/>
                    <a:pt x="-1" y="2782"/>
                  </a:cubicBezTo>
                  <a:lnTo>
                    <a:pt x="2142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34" name="Arc 38"/>
            <p:cNvSpPr>
              <a:spLocks/>
            </p:cNvSpPr>
            <p:nvPr/>
          </p:nvSpPr>
          <p:spPr bwMode="auto">
            <a:xfrm>
              <a:off x="1306" y="2649"/>
              <a:ext cx="216" cy="97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35" name="Arc 39"/>
            <p:cNvSpPr>
              <a:spLocks/>
            </p:cNvSpPr>
            <p:nvPr/>
          </p:nvSpPr>
          <p:spPr bwMode="auto">
            <a:xfrm>
              <a:off x="1324" y="844"/>
              <a:ext cx="228" cy="7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36" name="Arc 40"/>
            <p:cNvSpPr>
              <a:spLocks/>
            </p:cNvSpPr>
            <p:nvPr/>
          </p:nvSpPr>
          <p:spPr bwMode="auto">
            <a:xfrm>
              <a:off x="1547" y="634"/>
              <a:ext cx="840" cy="95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4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80"/>
                    <a:pt x="9654" y="14"/>
                    <a:pt x="2157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0"/>
                    <a:pt x="9654" y="14"/>
                    <a:pt x="2157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37" name="Arc 41"/>
            <p:cNvSpPr>
              <a:spLocks/>
            </p:cNvSpPr>
            <p:nvPr/>
          </p:nvSpPr>
          <p:spPr bwMode="auto">
            <a:xfrm>
              <a:off x="2296" y="801"/>
              <a:ext cx="378" cy="80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43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692"/>
                    <a:pt x="9635" y="31"/>
                    <a:pt x="21543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92"/>
                    <a:pt x="9635" y="31"/>
                    <a:pt x="21543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38" name="Arc 42"/>
            <p:cNvSpPr>
              <a:spLocks/>
            </p:cNvSpPr>
            <p:nvPr/>
          </p:nvSpPr>
          <p:spPr bwMode="auto">
            <a:xfrm>
              <a:off x="2734" y="779"/>
              <a:ext cx="259" cy="7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212"/>
                <a:gd name="T1" fmla="*/ 0 h 21600"/>
                <a:gd name="T2" fmla="*/ 21212 w 21212"/>
                <a:gd name="T3" fmla="*/ 17525 h 21600"/>
                <a:gd name="T4" fmla="*/ 0 w 2121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12" h="21600" fill="none" extrusionOk="0">
                  <a:moveTo>
                    <a:pt x="-1" y="0"/>
                  </a:moveTo>
                  <a:cubicBezTo>
                    <a:pt x="10358" y="0"/>
                    <a:pt x="19257" y="7352"/>
                    <a:pt x="21212" y="17524"/>
                  </a:cubicBezTo>
                </a:path>
                <a:path w="21212" h="21600" stroke="0" extrusionOk="0">
                  <a:moveTo>
                    <a:pt x="-1" y="0"/>
                  </a:moveTo>
                  <a:cubicBezTo>
                    <a:pt x="10358" y="0"/>
                    <a:pt x="19257" y="7352"/>
                    <a:pt x="21212" y="1752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39" name="Arc 43"/>
            <p:cNvSpPr>
              <a:spLocks/>
            </p:cNvSpPr>
            <p:nvPr/>
          </p:nvSpPr>
          <p:spPr bwMode="auto">
            <a:xfrm>
              <a:off x="2746" y="2649"/>
              <a:ext cx="216" cy="97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40" name="Arc 44"/>
            <p:cNvSpPr>
              <a:spLocks/>
            </p:cNvSpPr>
            <p:nvPr/>
          </p:nvSpPr>
          <p:spPr bwMode="auto">
            <a:xfrm>
              <a:off x="3016" y="593"/>
              <a:ext cx="728" cy="976"/>
            </a:xfrm>
            <a:custGeom>
              <a:avLst/>
              <a:gdLst>
                <a:gd name="G0" fmla="+- 21289 0 0"/>
                <a:gd name="G1" fmla="+- 21600 0 0"/>
                <a:gd name="G2" fmla="+- 21600 0 0"/>
                <a:gd name="T0" fmla="*/ 0 w 21289"/>
                <a:gd name="T1" fmla="*/ 17950 h 21600"/>
                <a:gd name="T2" fmla="*/ 21259 w 21289"/>
                <a:gd name="T3" fmla="*/ 0 h 21600"/>
                <a:gd name="T4" fmla="*/ 21289 w 212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289" h="21600" fill="none" extrusionOk="0">
                  <a:moveTo>
                    <a:pt x="-1" y="17949"/>
                  </a:moveTo>
                  <a:cubicBezTo>
                    <a:pt x="1775" y="7591"/>
                    <a:pt x="10749" y="14"/>
                    <a:pt x="21259" y="0"/>
                  </a:cubicBezTo>
                </a:path>
                <a:path w="21289" h="21600" stroke="0" extrusionOk="0">
                  <a:moveTo>
                    <a:pt x="-1" y="17949"/>
                  </a:moveTo>
                  <a:cubicBezTo>
                    <a:pt x="1775" y="7591"/>
                    <a:pt x="10749" y="14"/>
                    <a:pt x="21259" y="0"/>
                  </a:cubicBezTo>
                  <a:lnTo>
                    <a:pt x="21289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41" name="Arc 45"/>
            <p:cNvSpPr>
              <a:spLocks/>
            </p:cNvSpPr>
            <p:nvPr/>
          </p:nvSpPr>
          <p:spPr bwMode="auto">
            <a:xfrm>
              <a:off x="3732" y="753"/>
              <a:ext cx="216" cy="82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04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21600"/>
                  </a:moveTo>
                  <a:cubicBezTo>
                    <a:pt x="0" y="9708"/>
                    <a:pt x="9612" y="53"/>
                    <a:pt x="2150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08"/>
                    <a:pt x="9612" y="53"/>
                    <a:pt x="2150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42" name="Arc 46"/>
            <p:cNvSpPr>
              <a:spLocks/>
            </p:cNvSpPr>
            <p:nvPr/>
          </p:nvSpPr>
          <p:spPr bwMode="auto">
            <a:xfrm>
              <a:off x="4023" y="753"/>
              <a:ext cx="289" cy="819"/>
            </a:xfrm>
            <a:custGeom>
              <a:avLst/>
              <a:gdLst>
                <a:gd name="G0" fmla="+- 1009 0 0"/>
                <a:gd name="G1" fmla="+- 21600 0 0"/>
                <a:gd name="G2" fmla="+- 21600 0 0"/>
                <a:gd name="T0" fmla="*/ 0 w 22609"/>
                <a:gd name="T1" fmla="*/ 24 h 21600"/>
                <a:gd name="T2" fmla="*/ 22609 w 22609"/>
                <a:gd name="T3" fmla="*/ 21600 h 21600"/>
                <a:gd name="T4" fmla="*/ 1009 w 2260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09" h="21600" fill="none" extrusionOk="0">
                  <a:moveTo>
                    <a:pt x="-1" y="23"/>
                  </a:moveTo>
                  <a:cubicBezTo>
                    <a:pt x="336" y="7"/>
                    <a:pt x="672" y="0"/>
                    <a:pt x="1009" y="0"/>
                  </a:cubicBezTo>
                  <a:cubicBezTo>
                    <a:pt x="12938" y="0"/>
                    <a:pt x="22609" y="9670"/>
                    <a:pt x="22609" y="21600"/>
                  </a:cubicBezTo>
                </a:path>
                <a:path w="22609" h="21600" stroke="0" extrusionOk="0">
                  <a:moveTo>
                    <a:pt x="-1" y="23"/>
                  </a:moveTo>
                  <a:cubicBezTo>
                    <a:pt x="336" y="7"/>
                    <a:pt x="672" y="0"/>
                    <a:pt x="1009" y="0"/>
                  </a:cubicBezTo>
                  <a:cubicBezTo>
                    <a:pt x="12938" y="0"/>
                    <a:pt x="22609" y="9670"/>
                    <a:pt x="22609" y="21600"/>
                  </a:cubicBezTo>
                  <a:lnTo>
                    <a:pt x="1009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43" name="Arc 47"/>
            <p:cNvSpPr>
              <a:spLocks/>
            </p:cNvSpPr>
            <p:nvPr/>
          </p:nvSpPr>
          <p:spPr bwMode="auto">
            <a:xfrm>
              <a:off x="4072" y="2661"/>
              <a:ext cx="216" cy="97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44" name="Arc 48"/>
            <p:cNvSpPr>
              <a:spLocks/>
            </p:cNvSpPr>
            <p:nvPr/>
          </p:nvSpPr>
          <p:spPr bwMode="auto">
            <a:xfrm>
              <a:off x="4312" y="630"/>
              <a:ext cx="530" cy="960"/>
            </a:xfrm>
            <a:custGeom>
              <a:avLst/>
              <a:gdLst>
                <a:gd name="G0" fmla="+- 21587 0 0"/>
                <a:gd name="G1" fmla="+- 21600 0 0"/>
                <a:gd name="G2" fmla="+- 21600 0 0"/>
                <a:gd name="T0" fmla="*/ 0 w 23289"/>
                <a:gd name="T1" fmla="*/ 20864 h 21600"/>
                <a:gd name="T2" fmla="*/ 23289 w 23289"/>
                <a:gd name="T3" fmla="*/ 67 h 21600"/>
                <a:gd name="T4" fmla="*/ 21587 w 23289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289" h="21600" fill="none" extrusionOk="0">
                  <a:moveTo>
                    <a:pt x="-1" y="20863"/>
                  </a:moveTo>
                  <a:cubicBezTo>
                    <a:pt x="396" y="9227"/>
                    <a:pt x="9944" y="0"/>
                    <a:pt x="21587" y="0"/>
                  </a:cubicBezTo>
                  <a:cubicBezTo>
                    <a:pt x="22154" y="0"/>
                    <a:pt x="22722" y="22"/>
                    <a:pt x="23288" y="67"/>
                  </a:cubicBezTo>
                </a:path>
                <a:path w="23289" h="21600" stroke="0" extrusionOk="0">
                  <a:moveTo>
                    <a:pt x="-1" y="20863"/>
                  </a:moveTo>
                  <a:cubicBezTo>
                    <a:pt x="396" y="9227"/>
                    <a:pt x="9944" y="0"/>
                    <a:pt x="21587" y="0"/>
                  </a:cubicBezTo>
                  <a:cubicBezTo>
                    <a:pt x="22154" y="0"/>
                    <a:pt x="22722" y="22"/>
                    <a:pt x="23288" y="67"/>
                  </a:cubicBezTo>
                  <a:lnTo>
                    <a:pt x="21587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45" name="Arc 49"/>
            <p:cNvSpPr>
              <a:spLocks/>
            </p:cNvSpPr>
            <p:nvPr/>
          </p:nvSpPr>
          <p:spPr bwMode="auto">
            <a:xfrm>
              <a:off x="4847" y="772"/>
              <a:ext cx="96" cy="2893"/>
            </a:xfrm>
            <a:custGeom>
              <a:avLst/>
              <a:gdLst>
                <a:gd name="G0" fmla="+- 21600 0 0"/>
                <a:gd name="G1" fmla="+- 21599 0 0"/>
                <a:gd name="G2" fmla="+- 21600 0 0"/>
                <a:gd name="T0" fmla="*/ 2 w 21600"/>
                <a:gd name="T1" fmla="*/ 21879 h 21879"/>
                <a:gd name="T2" fmla="*/ 21375 w 21600"/>
                <a:gd name="T3" fmla="*/ 0 h 21879"/>
                <a:gd name="T4" fmla="*/ 21600 w 21600"/>
                <a:gd name="T5" fmla="*/ 21599 h 218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879" fill="none" extrusionOk="0">
                  <a:moveTo>
                    <a:pt x="1" y="21879"/>
                  </a:moveTo>
                  <a:cubicBezTo>
                    <a:pt x="0" y="21785"/>
                    <a:pt x="0" y="21692"/>
                    <a:pt x="0" y="21599"/>
                  </a:cubicBezTo>
                  <a:cubicBezTo>
                    <a:pt x="0" y="9757"/>
                    <a:pt x="9534" y="123"/>
                    <a:pt x="21375" y="0"/>
                  </a:cubicBezTo>
                </a:path>
                <a:path w="21600" h="21879" stroke="0" extrusionOk="0">
                  <a:moveTo>
                    <a:pt x="1" y="21879"/>
                  </a:moveTo>
                  <a:cubicBezTo>
                    <a:pt x="0" y="21785"/>
                    <a:pt x="0" y="21692"/>
                    <a:pt x="0" y="21599"/>
                  </a:cubicBezTo>
                  <a:cubicBezTo>
                    <a:pt x="0" y="9757"/>
                    <a:pt x="9534" y="123"/>
                    <a:pt x="21375" y="0"/>
                  </a:cubicBezTo>
                  <a:lnTo>
                    <a:pt x="21600" y="21599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46" name="Arc 50"/>
            <p:cNvSpPr>
              <a:spLocks/>
            </p:cNvSpPr>
            <p:nvPr/>
          </p:nvSpPr>
          <p:spPr bwMode="auto">
            <a:xfrm>
              <a:off x="5104" y="2643"/>
              <a:ext cx="210" cy="1008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147" name="Arc 51"/>
            <p:cNvSpPr>
              <a:spLocks/>
            </p:cNvSpPr>
            <p:nvPr/>
          </p:nvSpPr>
          <p:spPr bwMode="auto">
            <a:xfrm>
              <a:off x="5128" y="754"/>
              <a:ext cx="174" cy="84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96"/>
                <a:gd name="T1" fmla="*/ 0 h 21600"/>
                <a:gd name="T2" fmla="*/ 21596 w 21596"/>
                <a:gd name="T3" fmla="*/ 21208 h 21600"/>
                <a:gd name="T4" fmla="*/ 0 w 21596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6" h="21600" fill="none" extrusionOk="0">
                  <a:moveTo>
                    <a:pt x="-1" y="0"/>
                  </a:moveTo>
                  <a:cubicBezTo>
                    <a:pt x="11776" y="0"/>
                    <a:pt x="21382" y="9433"/>
                    <a:pt x="21596" y="21207"/>
                  </a:cubicBezTo>
                </a:path>
                <a:path w="21596" h="21600" stroke="0" extrusionOk="0">
                  <a:moveTo>
                    <a:pt x="-1" y="0"/>
                  </a:moveTo>
                  <a:cubicBezTo>
                    <a:pt x="11776" y="0"/>
                    <a:pt x="21382" y="9433"/>
                    <a:pt x="21596" y="21207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699" cap="rnd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1007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984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2148" name="Line 52"/>
          <p:cNvSpPr>
            <a:spLocks noChangeShapeType="1"/>
          </p:cNvSpPr>
          <p:nvPr/>
        </p:nvSpPr>
        <p:spPr bwMode="auto">
          <a:xfrm>
            <a:off x="3262388" y="813715"/>
            <a:ext cx="0" cy="6257731"/>
          </a:xfrm>
          <a:prstGeom prst="line">
            <a:avLst/>
          </a:prstGeom>
          <a:noFill/>
          <a:ln w="76199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49" name="Line 53"/>
          <p:cNvSpPr>
            <a:spLocks noChangeShapeType="1"/>
          </p:cNvSpPr>
          <p:nvPr/>
        </p:nvSpPr>
        <p:spPr bwMode="auto">
          <a:xfrm>
            <a:off x="5950273" y="813715"/>
            <a:ext cx="0" cy="6257731"/>
          </a:xfrm>
          <a:prstGeom prst="line">
            <a:avLst/>
          </a:prstGeom>
          <a:noFill/>
          <a:ln w="76199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50" name="Line 54"/>
          <p:cNvSpPr>
            <a:spLocks noChangeShapeType="1"/>
          </p:cNvSpPr>
          <p:nvPr/>
        </p:nvSpPr>
        <p:spPr bwMode="auto">
          <a:xfrm>
            <a:off x="8218175" y="813715"/>
            <a:ext cx="0" cy="6257731"/>
          </a:xfrm>
          <a:prstGeom prst="line">
            <a:avLst/>
          </a:prstGeom>
          <a:noFill/>
          <a:ln w="76199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1007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984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2151" name="Rectangle 55"/>
          <p:cNvSpPr>
            <a:spLocks noChangeArrowheads="1"/>
          </p:cNvSpPr>
          <p:nvPr/>
        </p:nvSpPr>
        <p:spPr bwMode="auto">
          <a:xfrm>
            <a:off x="2415425" y="167993"/>
            <a:ext cx="5376262" cy="40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1496" tIns="50748" rIns="101496" bIns="50748">
            <a:spAutoFit/>
          </a:bodyPr>
          <a:lstStyle/>
          <a:p>
            <a:pPr marL="0" marR="0" lvl="0" indent="0" defTabSz="1007943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984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</a:rPr>
              <a:t>Interface Design and Usability Engineering</a:t>
            </a:r>
          </a:p>
        </p:txBody>
      </p:sp>
    </p:spTree>
    <p:extLst>
      <p:ext uri="{BB962C8B-B14F-4D97-AF65-F5344CB8AC3E}">
        <p14:creationId xmlns:p14="http://schemas.microsoft.com/office/powerpoint/2010/main" val="186141033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requirements and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Define high-level goals and middle-level requirements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task flow sequencing alternatives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task objects and 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Obtain management and customer agreement on goals,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requirements, and semantic design</a:t>
            </a:r>
          </a:p>
        </p:txBody>
      </p:sp>
    </p:spTree>
    <p:extLst>
      <p:ext uri="{BB962C8B-B14F-4D97-AF65-F5344CB8AC3E}">
        <p14:creationId xmlns:p14="http://schemas.microsoft.com/office/powerpoint/2010/main" val="1188851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syntax and support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 alternative display formats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Design informative feedback for each operation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Review, evaluate, and revise design specifications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Carry out paper-and-pencil pilot tests or field studies with an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online mock-up or prototype</a:t>
            </a:r>
          </a:p>
        </p:txBody>
      </p:sp>
    </p:spTree>
    <p:extLst>
      <p:ext uri="{BB962C8B-B14F-4D97-AF65-F5344CB8AC3E}">
        <p14:creationId xmlns:p14="http://schemas.microsoft.com/office/powerpoint/2010/main" val="42150783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physical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Choose hard- or softcopy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Select audio, graphics, or peripheral devices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 work environment noise, lighting, table space,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Carry out further pilot tests and revise design</a:t>
            </a:r>
          </a:p>
        </p:txBody>
      </p:sp>
    </p:spTree>
    <p:extLst>
      <p:ext uri="{BB962C8B-B14F-4D97-AF65-F5344CB8AC3E}">
        <p14:creationId xmlns:p14="http://schemas.microsoft.com/office/powerpoint/2010/main" val="3972157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appropriate development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 unit test</a:t>
            </a:r>
          </a:p>
        </p:txBody>
      </p:sp>
    </p:spTree>
    <p:extLst>
      <p:ext uri="{BB962C8B-B14F-4D97-AF65-F5344CB8AC3E}">
        <p14:creationId xmlns:p14="http://schemas.microsoft.com/office/powerpoint/2010/main" val="370533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system and disseminate to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Assure user involvement at every stage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Conduct acceptance tests and fine tune the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 documentation and training</a:t>
            </a:r>
          </a:p>
        </p:txBody>
      </p:sp>
    </p:spTree>
    <p:extLst>
      <p:ext uri="{BB962C8B-B14F-4D97-AF65-F5344CB8AC3E}">
        <p14:creationId xmlns:p14="http://schemas.microsoft.com/office/powerpoint/2010/main" val="42888279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Nurture the user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User support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Monitor usage and measurement</a:t>
            </a:r>
          </a:p>
        </p:txBody>
      </p:sp>
    </p:spTree>
    <p:extLst>
      <p:ext uri="{BB962C8B-B14F-4D97-AF65-F5344CB8AC3E}">
        <p14:creationId xmlns:p14="http://schemas.microsoft.com/office/powerpoint/2010/main" val="7607679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Design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49438" y="2331588"/>
            <a:ext cx="3635375" cy="2168525"/>
            <a:chOff x="5257800" y="2555875"/>
            <a:chExt cx="3635375" cy="2168525"/>
          </a:xfrm>
        </p:grpSpPr>
        <p:cxnSp>
          <p:nvCxnSpPr>
            <p:cNvPr id="4" name="AutoShape 8"/>
            <p:cNvCxnSpPr>
              <a:cxnSpLocks noChangeShapeType="1"/>
              <a:stCxn id="8" idx="2"/>
              <a:endCxn id="7" idx="2"/>
            </p:cNvCxnSpPr>
            <p:nvPr/>
          </p:nvCxnSpPr>
          <p:spPr bwMode="auto">
            <a:xfrm rot="5400000">
              <a:off x="6973888" y="3556000"/>
              <a:ext cx="76200" cy="2260600"/>
            </a:xfrm>
            <a:prstGeom prst="curvedConnector3">
              <a:avLst>
                <a:gd name="adj1" fmla="val 855556"/>
              </a:avLst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</p:spPr>
        </p:cxnSp>
        <p:grpSp>
          <p:nvGrpSpPr>
            <p:cNvPr id="5" name="Group 4"/>
            <p:cNvGrpSpPr/>
            <p:nvPr/>
          </p:nvGrpSpPr>
          <p:grpSpPr>
            <a:xfrm>
              <a:off x="5257800" y="2555875"/>
              <a:ext cx="3635375" cy="2168525"/>
              <a:chOff x="5257800" y="2555875"/>
              <a:chExt cx="3635375" cy="2168525"/>
            </a:xfrm>
          </p:grpSpPr>
          <p:sp>
            <p:nvSpPr>
              <p:cNvPr id="6" name="Text Box 4"/>
              <p:cNvSpPr txBox="1">
                <a:spLocks noChangeArrowheads="1"/>
              </p:cNvSpPr>
              <p:nvPr/>
            </p:nvSpPr>
            <p:spPr bwMode="auto">
              <a:xfrm>
                <a:off x="6537325" y="2555875"/>
                <a:ext cx="1047750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Design</a:t>
                </a:r>
              </a:p>
            </p:txBody>
          </p:sp>
          <p:sp>
            <p:nvSpPr>
              <p:cNvPr id="7" name="Text Box 5"/>
              <p:cNvSpPr txBox="1">
                <a:spLocks noChangeArrowheads="1"/>
              </p:cNvSpPr>
              <p:nvPr/>
            </p:nvSpPr>
            <p:spPr bwMode="auto">
              <a:xfrm>
                <a:off x="5257800" y="4267200"/>
                <a:ext cx="1247775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Times New Roman" charset="0"/>
                  </a:rPr>
                  <a:t>Evaluate</a:t>
                </a:r>
              </a:p>
            </p:txBody>
          </p:sp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7391400" y="4191000"/>
                <a:ext cx="1501775" cy="4572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Implement</a:t>
                </a:r>
              </a:p>
            </p:txBody>
          </p:sp>
          <p:cxnSp>
            <p:nvCxnSpPr>
              <p:cNvPr id="9" name="AutoShape 7"/>
              <p:cNvCxnSpPr>
                <a:cxnSpLocks noChangeShapeType="1"/>
                <a:stCxn id="6" idx="3"/>
                <a:endCxn id="8" idx="0"/>
              </p:cNvCxnSpPr>
              <p:nvPr/>
            </p:nvCxnSpPr>
            <p:spPr bwMode="auto">
              <a:xfrm>
                <a:off x="7585075" y="2784475"/>
                <a:ext cx="557213" cy="1406525"/>
              </a:xfrm>
              <a:prstGeom prst="curvedConnector2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0" name="AutoShape 9"/>
              <p:cNvCxnSpPr>
                <a:cxnSpLocks noChangeShapeType="1"/>
                <a:stCxn id="7" idx="0"/>
                <a:endCxn id="6" idx="1"/>
              </p:cNvCxnSpPr>
              <p:nvPr/>
            </p:nvCxnSpPr>
            <p:spPr bwMode="auto">
              <a:xfrm rot="-5400000">
                <a:off x="5468144" y="3198019"/>
                <a:ext cx="1482725" cy="655637"/>
              </a:xfrm>
              <a:prstGeom prst="curvedConnector2">
                <a:avLst/>
              </a:prstGeom>
              <a:noFill/>
              <a:ln w="38100">
                <a:solidFill>
                  <a:srgbClr val="3366FF"/>
                </a:solidFill>
                <a:round/>
                <a:headEnd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8680628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Design (cont.)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round is one iteration</a:t>
            </a:r>
          </a:p>
          <a:p>
            <a:pPr marL="1143000" lvl="1" indent="-457200"/>
            <a:r>
              <a:rPr lang="en-US" dirty="0"/>
              <a:t>Release is produced at the end of each iteration</a:t>
            </a:r>
          </a:p>
          <a:p>
            <a:pPr marL="1143000" lvl="1" indent="-457200"/>
            <a:r>
              <a:rPr lang="en-US" dirty="0"/>
              <a:t>Customer’s feedback and evaluations can be</a:t>
            </a:r>
          </a:p>
          <a:p>
            <a:pPr marL="1143000" lvl="1" indent="-457200"/>
            <a:r>
              <a:rPr lang="en-US" dirty="0"/>
              <a:t>incorporated into next release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Advantages:</a:t>
            </a:r>
          </a:p>
          <a:p>
            <a:pPr marL="1143000" lvl="1" indent="-457200"/>
            <a:r>
              <a:rPr lang="en-US" dirty="0"/>
              <a:t>Simple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Problems</a:t>
            </a:r>
          </a:p>
          <a:p>
            <a:pPr marL="1143000" lvl="1" indent="-457200"/>
            <a:r>
              <a:rPr lang="en-US" dirty="0"/>
              <a:t>It’s expensive to use customer’s time to test</a:t>
            </a:r>
          </a:p>
          <a:p>
            <a:pPr marL="1143000" lvl="1" indent="-457200"/>
            <a:r>
              <a:rPr lang="en-US" dirty="0"/>
              <a:t>Customers may not be available</a:t>
            </a:r>
          </a:p>
          <a:p>
            <a:pPr marL="1143000" lvl="1" indent="-457200"/>
            <a:r>
              <a:rPr lang="en-US" dirty="0"/>
              <a:t>Customers don’t like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they don’t buy</a:t>
            </a:r>
          </a:p>
        </p:txBody>
      </p:sp>
    </p:spTree>
    <p:extLst>
      <p:ext uri="{BB962C8B-B14F-4D97-AF65-F5344CB8AC3E}">
        <p14:creationId xmlns:p14="http://schemas.microsoft.com/office/powerpoint/2010/main" val="38375310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06" y="1563480"/>
            <a:ext cx="6296025" cy="53435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38670" y="5578771"/>
            <a:ext cx="5038725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</a:rPr>
              <a:t>(Boehm 1988)</a:t>
            </a:r>
            <a:br>
              <a:rPr lang="en-US" i="0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353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Spiral Model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Process is represented as a spiral rather than as a sequence of activities with backtracking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loop in the spiral represents a phase in the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fixed phases such as specification or design loops in the spiral are chosen depending on what is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Risks are explicitly assessed and resolved throughout the process</a:t>
            </a:r>
          </a:p>
        </p:txBody>
      </p:sp>
    </p:spTree>
    <p:extLst>
      <p:ext uri="{BB962C8B-B14F-4D97-AF65-F5344CB8AC3E}">
        <p14:creationId xmlns:p14="http://schemas.microsoft.com/office/powerpoint/2010/main" val="68527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lIns="0" tIns="0" rIns="0" bIns="0"/>
          <a:lstStyle/>
          <a:p>
            <a:pPr marL="457200" indent="-457200">
              <a:spcAft>
                <a:spcPts val="1417"/>
              </a:spcAft>
              <a:buSzPct val="45000"/>
              <a:buFont typeface="Arial" panose="020B0604020202020204" pitchFamily="34" charset="0"/>
              <a:buChar char="•"/>
            </a:pPr>
            <a:r>
              <a:rPr lang="en-US" sz="3200" dirty="0">
                <a:latin typeface="+mn-lt"/>
              </a:rPr>
              <a:t>What is Interface?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3999" y="1679928"/>
            <a:ext cx="9071641" cy="5325022"/>
          </a:xfrm>
        </p:spPr>
        <p:txBody>
          <a:bodyPr/>
          <a:lstStyle/>
          <a:p>
            <a:r>
              <a:rPr lang="en-GB" sz="3086" dirty="0">
                <a:latin typeface="+mn-lt"/>
                <a:cs typeface="Times New Roman" pitchFamily="18" charset="0"/>
              </a:rPr>
              <a:t>Interface is made up of a set of hardware devices and software tools from the computer side and a system of sensory, motor and cognitive processes from the human side. </a:t>
            </a:r>
          </a:p>
          <a:p>
            <a:pPr>
              <a:buNone/>
            </a:pPr>
            <a:endParaRPr lang="en-GB" sz="3086" dirty="0">
              <a:latin typeface="+mn-lt"/>
              <a:cs typeface="Times New Roman" pitchFamily="18" charset="0"/>
            </a:endParaRPr>
          </a:p>
          <a:p>
            <a:pPr algn="ctr">
              <a:buNone/>
            </a:pPr>
            <a:r>
              <a:rPr lang="en-GB" sz="3086" dirty="0">
                <a:latin typeface="+mn-lt"/>
                <a:cs typeface="Times New Roman" pitchFamily="18" charset="0"/>
              </a:rPr>
              <a:t>Interaction takes place at the </a:t>
            </a:r>
            <a:r>
              <a:rPr lang="en-GB" sz="3086" b="1" i="1" dirty="0">
                <a:solidFill>
                  <a:schemeClr val="accent2"/>
                </a:solidFill>
                <a:latin typeface="+mn-lt"/>
                <a:cs typeface="Times New Roman" pitchFamily="18" charset="0"/>
              </a:rPr>
              <a:t>Interface</a:t>
            </a:r>
            <a:r>
              <a:rPr lang="en-GB" sz="3086" i="1" dirty="0">
                <a:latin typeface="+mn-lt"/>
                <a:cs typeface="Times New Roman" pitchFamily="18" charset="0"/>
              </a:rPr>
              <a:t>,</a:t>
            </a:r>
          </a:p>
          <a:p>
            <a:endParaRPr lang="en-GB" sz="3086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0267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 Model = Iterative Design + Spiral Model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502014" y="2431579"/>
            <a:ext cx="7780009" cy="4532261"/>
            <a:chOff x="1519266" y="2267087"/>
            <a:chExt cx="7780009" cy="4532261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4416725" y="2708694"/>
              <a:ext cx="17252" cy="22428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433977" y="4951562"/>
              <a:ext cx="2794958" cy="172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2605177" y="4951562"/>
              <a:ext cx="1828800" cy="11559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3831146" y="2267087"/>
              <a:ext cx="120566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FFC000"/>
                  </a:solidFill>
                </a:rPr>
                <a:t>Design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99607" y="4689952"/>
              <a:ext cx="189966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FFC000"/>
                  </a:solidFill>
                </a:rPr>
                <a:t>Implement</a:t>
              </a:r>
              <a:endParaRPr lang="en-US" sz="2800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519266" y="6172887"/>
              <a:ext cx="151723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>
                  <a:solidFill>
                    <a:srgbClr val="FFC000"/>
                  </a:solidFill>
                </a:rPr>
                <a:t>Evaluate</a:t>
              </a:r>
              <a:endParaRPr lang="en-US" sz="2800" dirty="0"/>
            </a:p>
          </p:txBody>
        </p:sp>
        <p:sp>
          <p:nvSpPr>
            <p:cNvPr id="14" name="Freeform 13"/>
            <p:cNvSpPr/>
            <p:nvPr/>
          </p:nvSpPr>
          <p:spPr>
            <a:xfrm>
              <a:off x="2587925" y="2819803"/>
              <a:ext cx="4859215" cy="3979545"/>
            </a:xfrm>
            <a:custGeom>
              <a:avLst/>
              <a:gdLst>
                <a:gd name="connsiteX0" fmla="*/ 1880558 w 4859215"/>
                <a:gd name="connsiteY0" fmla="*/ 1734944 h 3979545"/>
                <a:gd name="connsiteX1" fmla="*/ 2398143 w 4859215"/>
                <a:gd name="connsiteY1" fmla="*/ 1803955 h 3979545"/>
                <a:gd name="connsiteX2" fmla="*/ 2380890 w 4859215"/>
                <a:gd name="connsiteY2" fmla="*/ 2028242 h 3979545"/>
                <a:gd name="connsiteX3" fmla="*/ 2380890 w 4859215"/>
                <a:gd name="connsiteY3" fmla="*/ 2321540 h 3979545"/>
                <a:gd name="connsiteX4" fmla="*/ 2053086 w 4859215"/>
                <a:gd name="connsiteY4" fmla="*/ 2442310 h 3979545"/>
                <a:gd name="connsiteX5" fmla="*/ 1656271 w 4859215"/>
                <a:gd name="connsiteY5" fmla="*/ 2407805 h 3979545"/>
                <a:gd name="connsiteX6" fmla="*/ 1380226 w 4859215"/>
                <a:gd name="connsiteY6" fmla="*/ 2183518 h 3979545"/>
                <a:gd name="connsiteX7" fmla="*/ 1380226 w 4859215"/>
                <a:gd name="connsiteY7" fmla="*/ 1700439 h 3979545"/>
                <a:gd name="connsiteX8" fmla="*/ 1587260 w 4859215"/>
                <a:gd name="connsiteY8" fmla="*/ 1320876 h 3979545"/>
                <a:gd name="connsiteX9" fmla="*/ 2001328 w 4859215"/>
                <a:gd name="connsiteY9" fmla="*/ 1217359 h 3979545"/>
                <a:gd name="connsiteX10" fmla="*/ 2863969 w 4859215"/>
                <a:gd name="connsiteY10" fmla="*/ 1407140 h 3979545"/>
                <a:gd name="connsiteX11" fmla="*/ 3019245 w 4859215"/>
                <a:gd name="connsiteY11" fmla="*/ 1924725 h 3979545"/>
                <a:gd name="connsiteX12" fmla="*/ 3053750 w 4859215"/>
                <a:gd name="connsiteY12" fmla="*/ 2390552 h 3979545"/>
                <a:gd name="connsiteX13" fmla="*/ 2863969 w 4859215"/>
                <a:gd name="connsiteY13" fmla="*/ 2666597 h 3979545"/>
                <a:gd name="connsiteX14" fmla="*/ 2139350 w 4859215"/>
                <a:gd name="connsiteY14" fmla="*/ 2735608 h 3979545"/>
                <a:gd name="connsiteX15" fmla="*/ 1380226 w 4859215"/>
                <a:gd name="connsiteY15" fmla="*/ 2718355 h 3979545"/>
                <a:gd name="connsiteX16" fmla="*/ 1000664 w 4859215"/>
                <a:gd name="connsiteY16" fmla="*/ 2200771 h 3979545"/>
                <a:gd name="connsiteX17" fmla="*/ 914400 w 4859215"/>
                <a:gd name="connsiteY17" fmla="*/ 1355382 h 3979545"/>
                <a:gd name="connsiteX18" fmla="*/ 1380226 w 4859215"/>
                <a:gd name="connsiteY18" fmla="*/ 734280 h 3979545"/>
                <a:gd name="connsiteX19" fmla="*/ 3105509 w 4859215"/>
                <a:gd name="connsiteY19" fmla="*/ 665269 h 3979545"/>
                <a:gd name="connsiteX20" fmla="*/ 3726611 w 4859215"/>
                <a:gd name="connsiteY20" fmla="*/ 1251865 h 3979545"/>
                <a:gd name="connsiteX21" fmla="*/ 3950898 w 4859215"/>
                <a:gd name="connsiteY21" fmla="*/ 2080001 h 3979545"/>
                <a:gd name="connsiteX22" fmla="*/ 4019909 w 4859215"/>
                <a:gd name="connsiteY22" fmla="*/ 3166929 h 3979545"/>
                <a:gd name="connsiteX23" fmla="*/ 3226279 w 4859215"/>
                <a:gd name="connsiteY23" fmla="*/ 3442974 h 3979545"/>
                <a:gd name="connsiteX24" fmla="*/ 1604513 w 4859215"/>
                <a:gd name="connsiteY24" fmla="*/ 3391216 h 3979545"/>
                <a:gd name="connsiteX25" fmla="*/ 672860 w 4859215"/>
                <a:gd name="connsiteY25" fmla="*/ 2908137 h 3979545"/>
                <a:gd name="connsiteX26" fmla="*/ 172528 w 4859215"/>
                <a:gd name="connsiteY26" fmla="*/ 2080001 h 3979545"/>
                <a:gd name="connsiteX27" fmla="*/ 258792 w 4859215"/>
                <a:gd name="connsiteY27" fmla="*/ 975820 h 3979545"/>
                <a:gd name="connsiteX28" fmla="*/ 897147 w 4859215"/>
                <a:gd name="connsiteY28" fmla="*/ 130431 h 3979545"/>
                <a:gd name="connsiteX29" fmla="*/ 2208362 w 4859215"/>
                <a:gd name="connsiteY29" fmla="*/ 44167 h 3979545"/>
                <a:gd name="connsiteX30" fmla="*/ 4123426 w 4859215"/>
                <a:gd name="connsiteY30" fmla="*/ 544499 h 3979545"/>
                <a:gd name="connsiteX31" fmla="*/ 4675517 w 4859215"/>
                <a:gd name="connsiteY31" fmla="*/ 1614174 h 3979545"/>
                <a:gd name="connsiteX32" fmla="*/ 4744528 w 4859215"/>
                <a:gd name="connsiteY32" fmla="*/ 2649344 h 3979545"/>
                <a:gd name="connsiteX33" fmla="*/ 4727275 w 4859215"/>
                <a:gd name="connsiteY33" fmla="*/ 3684514 h 3979545"/>
                <a:gd name="connsiteX34" fmla="*/ 3053750 w 4859215"/>
                <a:gd name="connsiteY34" fmla="*/ 3977812 h 3979545"/>
                <a:gd name="connsiteX35" fmla="*/ 1897811 w 4859215"/>
                <a:gd name="connsiteY35" fmla="*/ 3788031 h 3979545"/>
                <a:gd name="connsiteX36" fmla="*/ 862641 w 4859215"/>
                <a:gd name="connsiteY36" fmla="*/ 3425722 h 3979545"/>
                <a:gd name="connsiteX37" fmla="*/ 0 w 4859215"/>
                <a:gd name="connsiteY37" fmla="*/ 2839125 h 3979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859215" h="3979545">
                  <a:moveTo>
                    <a:pt x="1880558" y="1734944"/>
                  </a:moveTo>
                  <a:cubicBezTo>
                    <a:pt x="2097656" y="1745008"/>
                    <a:pt x="2314754" y="1755072"/>
                    <a:pt x="2398143" y="1803955"/>
                  </a:cubicBezTo>
                  <a:cubicBezTo>
                    <a:pt x="2481532" y="1852838"/>
                    <a:pt x="2383765" y="1941978"/>
                    <a:pt x="2380890" y="2028242"/>
                  </a:cubicBezTo>
                  <a:cubicBezTo>
                    <a:pt x="2378015" y="2114506"/>
                    <a:pt x="2435524" y="2252529"/>
                    <a:pt x="2380890" y="2321540"/>
                  </a:cubicBezTo>
                  <a:cubicBezTo>
                    <a:pt x="2326256" y="2390551"/>
                    <a:pt x="2173856" y="2427933"/>
                    <a:pt x="2053086" y="2442310"/>
                  </a:cubicBezTo>
                  <a:cubicBezTo>
                    <a:pt x="1932316" y="2456687"/>
                    <a:pt x="1768414" y="2450937"/>
                    <a:pt x="1656271" y="2407805"/>
                  </a:cubicBezTo>
                  <a:cubicBezTo>
                    <a:pt x="1544128" y="2364673"/>
                    <a:pt x="1426233" y="2301412"/>
                    <a:pt x="1380226" y="2183518"/>
                  </a:cubicBezTo>
                  <a:cubicBezTo>
                    <a:pt x="1334218" y="2065624"/>
                    <a:pt x="1345720" y="1844213"/>
                    <a:pt x="1380226" y="1700439"/>
                  </a:cubicBezTo>
                  <a:cubicBezTo>
                    <a:pt x="1414732" y="1556665"/>
                    <a:pt x="1483743" y="1401389"/>
                    <a:pt x="1587260" y="1320876"/>
                  </a:cubicBezTo>
                  <a:cubicBezTo>
                    <a:pt x="1690777" y="1240363"/>
                    <a:pt x="1788543" y="1202982"/>
                    <a:pt x="2001328" y="1217359"/>
                  </a:cubicBezTo>
                  <a:cubicBezTo>
                    <a:pt x="2214113" y="1231736"/>
                    <a:pt x="2694316" y="1289246"/>
                    <a:pt x="2863969" y="1407140"/>
                  </a:cubicBezTo>
                  <a:cubicBezTo>
                    <a:pt x="3033622" y="1525034"/>
                    <a:pt x="2987615" y="1760823"/>
                    <a:pt x="3019245" y="1924725"/>
                  </a:cubicBezTo>
                  <a:cubicBezTo>
                    <a:pt x="3050875" y="2088627"/>
                    <a:pt x="3079629" y="2266907"/>
                    <a:pt x="3053750" y="2390552"/>
                  </a:cubicBezTo>
                  <a:cubicBezTo>
                    <a:pt x="3027871" y="2514197"/>
                    <a:pt x="3016369" y="2609088"/>
                    <a:pt x="2863969" y="2666597"/>
                  </a:cubicBezTo>
                  <a:cubicBezTo>
                    <a:pt x="2711569" y="2724106"/>
                    <a:pt x="2386641" y="2726982"/>
                    <a:pt x="2139350" y="2735608"/>
                  </a:cubicBezTo>
                  <a:cubicBezTo>
                    <a:pt x="1892060" y="2744234"/>
                    <a:pt x="1570007" y="2807495"/>
                    <a:pt x="1380226" y="2718355"/>
                  </a:cubicBezTo>
                  <a:cubicBezTo>
                    <a:pt x="1190445" y="2629215"/>
                    <a:pt x="1078302" y="2427933"/>
                    <a:pt x="1000664" y="2200771"/>
                  </a:cubicBezTo>
                  <a:cubicBezTo>
                    <a:pt x="923026" y="1973609"/>
                    <a:pt x="851140" y="1599797"/>
                    <a:pt x="914400" y="1355382"/>
                  </a:cubicBezTo>
                  <a:cubicBezTo>
                    <a:pt x="977660" y="1110967"/>
                    <a:pt x="1015041" y="849299"/>
                    <a:pt x="1380226" y="734280"/>
                  </a:cubicBezTo>
                  <a:cubicBezTo>
                    <a:pt x="1745411" y="619261"/>
                    <a:pt x="2714445" y="579005"/>
                    <a:pt x="3105509" y="665269"/>
                  </a:cubicBezTo>
                  <a:cubicBezTo>
                    <a:pt x="3496573" y="751533"/>
                    <a:pt x="3585713" y="1016076"/>
                    <a:pt x="3726611" y="1251865"/>
                  </a:cubicBezTo>
                  <a:cubicBezTo>
                    <a:pt x="3867509" y="1487654"/>
                    <a:pt x="3902015" y="1760824"/>
                    <a:pt x="3950898" y="2080001"/>
                  </a:cubicBezTo>
                  <a:cubicBezTo>
                    <a:pt x="3999781" y="2399178"/>
                    <a:pt x="4140679" y="2939767"/>
                    <a:pt x="4019909" y="3166929"/>
                  </a:cubicBezTo>
                  <a:cubicBezTo>
                    <a:pt x="3899139" y="3394091"/>
                    <a:pt x="3628845" y="3405593"/>
                    <a:pt x="3226279" y="3442974"/>
                  </a:cubicBezTo>
                  <a:cubicBezTo>
                    <a:pt x="2823713" y="3480355"/>
                    <a:pt x="2030083" y="3480355"/>
                    <a:pt x="1604513" y="3391216"/>
                  </a:cubicBezTo>
                  <a:cubicBezTo>
                    <a:pt x="1178943" y="3302077"/>
                    <a:pt x="911524" y="3126673"/>
                    <a:pt x="672860" y="2908137"/>
                  </a:cubicBezTo>
                  <a:cubicBezTo>
                    <a:pt x="434196" y="2689601"/>
                    <a:pt x="241539" y="2402054"/>
                    <a:pt x="172528" y="2080001"/>
                  </a:cubicBezTo>
                  <a:cubicBezTo>
                    <a:pt x="103517" y="1757948"/>
                    <a:pt x="138022" y="1300748"/>
                    <a:pt x="258792" y="975820"/>
                  </a:cubicBezTo>
                  <a:cubicBezTo>
                    <a:pt x="379562" y="650892"/>
                    <a:pt x="572219" y="285706"/>
                    <a:pt x="897147" y="130431"/>
                  </a:cubicBezTo>
                  <a:cubicBezTo>
                    <a:pt x="1222075" y="-24844"/>
                    <a:pt x="1670649" y="-24844"/>
                    <a:pt x="2208362" y="44167"/>
                  </a:cubicBezTo>
                  <a:cubicBezTo>
                    <a:pt x="2746075" y="113178"/>
                    <a:pt x="3712234" y="282831"/>
                    <a:pt x="4123426" y="544499"/>
                  </a:cubicBezTo>
                  <a:cubicBezTo>
                    <a:pt x="4534618" y="806167"/>
                    <a:pt x="4572000" y="1263366"/>
                    <a:pt x="4675517" y="1614174"/>
                  </a:cubicBezTo>
                  <a:cubicBezTo>
                    <a:pt x="4779034" y="1964982"/>
                    <a:pt x="4735902" y="2304287"/>
                    <a:pt x="4744528" y="2649344"/>
                  </a:cubicBezTo>
                  <a:cubicBezTo>
                    <a:pt x="4753154" y="2994401"/>
                    <a:pt x="5009071" y="3463103"/>
                    <a:pt x="4727275" y="3684514"/>
                  </a:cubicBezTo>
                  <a:cubicBezTo>
                    <a:pt x="4445479" y="3905925"/>
                    <a:pt x="3525327" y="3960559"/>
                    <a:pt x="3053750" y="3977812"/>
                  </a:cubicBezTo>
                  <a:cubicBezTo>
                    <a:pt x="2582173" y="3995065"/>
                    <a:pt x="2262996" y="3880046"/>
                    <a:pt x="1897811" y="3788031"/>
                  </a:cubicBezTo>
                  <a:cubicBezTo>
                    <a:pt x="1532626" y="3696016"/>
                    <a:pt x="1178943" y="3583873"/>
                    <a:pt x="862641" y="3425722"/>
                  </a:cubicBezTo>
                  <a:cubicBezTo>
                    <a:pt x="546339" y="3267571"/>
                    <a:pt x="143773" y="2945517"/>
                    <a:pt x="0" y="283912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7-Point Star 15"/>
          <p:cNvSpPr/>
          <p:nvPr/>
        </p:nvSpPr>
        <p:spPr>
          <a:xfrm>
            <a:off x="7211683" y="2984295"/>
            <a:ext cx="2674189" cy="1121879"/>
          </a:xfrm>
          <a:prstGeom prst="star7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8228196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 Model for 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Early cycles use cheap prototypes</a:t>
            </a:r>
          </a:p>
          <a:p>
            <a:pPr marL="1143000" lvl="1" indent="-457200"/>
            <a:r>
              <a:rPr lang="en-US" dirty="0"/>
              <a:t>Paper prototypes</a:t>
            </a:r>
          </a:p>
          <a:p>
            <a:pPr marL="1143000" lvl="1" indent="-457200"/>
            <a:r>
              <a:rPr lang="en-US" dirty="0"/>
              <a:t>Sketches on computer</a:t>
            </a:r>
          </a:p>
          <a:p>
            <a:pPr marL="1143000" lvl="1" indent="-457200"/>
            <a:r>
              <a:rPr lang="en-US" dirty="0"/>
              <a:t>Quick prototyping tools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Providing multiple prototype alternatives</a:t>
            </a:r>
          </a:p>
          <a:p>
            <a:pPr marL="1143000" lvl="1" indent="-457200"/>
            <a:r>
              <a:rPr lang="en-US" dirty="0"/>
              <a:t>Parallel prototyping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Later cycles should be better than early 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Only mature releases of later cycles can be distributed to users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integrate with Software Development process Scum</a:t>
            </a:r>
          </a:p>
        </p:txBody>
      </p:sp>
    </p:spTree>
    <p:extLst>
      <p:ext uri="{BB962C8B-B14F-4D97-AF65-F5344CB8AC3E}">
        <p14:creationId xmlns:p14="http://schemas.microsoft.com/office/powerpoint/2010/main" val="34588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24489" y="419981"/>
            <a:ext cx="7559675" cy="755968"/>
          </a:xfrm>
          <a:noFill/>
          <a:ln>
            <a:noFill/>
          </a:ln>
        </p:spPr>
        <p:txBody>
          <a:bodyPr lIns="0" tIns="0" rIns="0" bIns="0" anchor="ctr"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Donald Norman’s model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56496" y="1175949"/>
            <a:ext cx="8735624" cy="545976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403177" indent="-282224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2646" dirty="0"/>
          </a:p>
          <a:p>
            <a:pPr marL="578153" indent="-457200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lang="en-GB" sz="2646" dirty="0"/>
              <a:t>Norman’s model concentrates on user’s view of the interface</a:t>
            </a:r>
          </a:p>
          <a:p>
            <a:pPr marL="406703" indent="-285750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endParaRPr lang="en-GB" sz="1543" dirty="0"/>
          </a:p>
          <a:p>
            <a:pPr marL="406703" indent="-285750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endParaRPr lang="en-GB" sz="1764" dirty="0"/>
          </a:p>
          <a:p>
            <a:pPr marL="578153" indent="-457200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lang="en-GB" sz="2646" dirty="0"/>
              <a:t>Seven stages</a:t>
            </a:r>
          </a:p>
          <a:p>
            <a:pPr marL="1492553" lvl="4" indent="-457200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lang="en-GB" sz="2646" dirty="0"/>
              <a:t>User establishes the goal</a:t>
            </a:r>
          </a:p>
          <a:p>
            <a:pPr marL="1492553" lvl="4" indent="-457200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lang="en-GB" sz="2646" dirty="0"/>
              <a:t>Formulates intention</a:t>
            </a:r>
          </a:p>
          <a:p>
            <a:pPr marL="1492553" lvl="4" indent="-457200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lang="en-GB" sz="2646" dirty="0"/>
              <a:t>Specifies actions at interface</a:t>
            </a:r>
          </a:p>
          <a:p>
            <a:pPr marL="1492553" lvl="4" indent="-457200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lang="en-GB" sz="2646" dirty="0"/>
              <a:t>Executes action</a:t>
            </a:r>
          </a:p>
          <a:p>
            <a:pPr marL="1492553" lvl="4" indent="-457200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lang="en-GB" sz="2646" dirty="0"/>
              <a:t>Perceives system state</a:t>
            </a:r>
          </a:p>
          <a:p>
            <a:pPr marL="1492553" lvl="4" indent="-457200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lang="en-GB" sz="2646" dirty="0"/>
              <a:t>Interprets system state</a:t>
            </a:r>
          </a:p>
          <a:p>
            <a:pPr marL="1492553" lvl="4" indent="-457200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Arial" panose="020B0604020202020204" pitchFamily="34" charset="0"/>
              <a:buChar char="•"/>
              <a:defRPr/>
            </a:pPr>
            <a:r>
              <a:rPr lang="en-GB" sz="2646" dirty="0"/>
              <a:t>Evaluates system state with respect to goal</a:t>
            </a:r>
          </a:p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2646" dirty="0"/>
          </a:p>
        </p:txBody>
      </p:sp>
    </p:spTree>
    <p:extLst>
      <p:ext uri="{BB962C8B-B14F-4D97-AF65-F5344CB8AC3E}">
        <p14:creationId xmlns:p14="http://schemas.microsoft.com/office/powerpoint/2010/main" val="177007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1260474" y="419981"/>
            <a:ext cx="7559675" cy="1259946"/>
          </a:xfrm>
          <a:prstGeom prst="rect">
            <a:avLst/>
          </a:prstGeom>
        </p:spPr>
        <p:txBody>
          <a:bodyPr/>
          <a:lstStyle/>
          <a:p>
            <a:pPr algn="ctr" defTabSz="1007943">
              <a:spcBef>
                <a:spcPct val="0"/>
              </a:spcBef>
              <a:defRPr/>
            </a:pPr>
            <a:r>
              <a:rPr 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Execution/Evaluation Loop</a:t>
            </a:r>
            <a:endParaRPr lang="en-US" sz="44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6496" y="2183906"/>
            <a:ext cx="8567632" cy="4535805"/>
          </a:xfrm>
          <a:prstGeom prst="rect">
            <a:avLst/>
          </a:prstGeom>
        </p:spPr>
        <p:txBody>
          <a:bodyPr/>
          <a:lstStyle/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endParaRPr lang="en-GB" sz="1984" dirty="0"/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endParaRPr lang="en-GB" sz="1984" dirty="0"/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User establishes the goal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Formulates intention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Specifies actions at interface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Executes action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Perceives system state 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Interprets system state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Evaluates system state with respect to goal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endParaRPr lang="en-GB" sz="1984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11446" y="1931918"/>
            <a:ext cx="6317229" cy="1758675"/>
            <a:chOff x="1968" y="3120"/>
            <a:chExt cx="3610" cy="100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646" dirty="0">
                  <a:latin typeface="Arial" charset="0"/>
                </a:rPr>
                <a:t>system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evaluation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7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646" dirty="0">
                  <a:latin typeface="Arial" charset="0"/>
                </a:rPr>
                <a:t>execution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7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646" dirty="0">
                  <a:latin typeface="Arial" charset="0"/>
                </a:rPr>
                <a:t>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053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6496" y="2183906"/>
            <a:ext cx="8567632" cy="4535805"/>
          </a:xfrm>
          <a:prstGeom prst="rect">
            <a:avLst/>
          </a:prstGeom>
        </p:spPr>
        <p:txBody>
          <a:bodyPr/>
          <a:lstStyle/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endParaRPr lang="en-GB" sz="1984" dirty="0"/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endParaRPr lang="en-GB" sz="1984" dirty="0"/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User establishes the goal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Formulates intention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Specifies actions at interface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Executes action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Perceives system state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Interprets system state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Evaluates system state with respect to goal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11446" y="1931918"/>
            <a:ext cx="6317229" cy="1758675"/>
            <a:chOff x="1968" y="3120"/>
            <a:chExt cx="3610" cy="100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system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evaluation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7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 dirty="0">
                  <a:latin typeface="Arial" charset="0"/>
                </a:rPr>
                <a:t>execution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7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goal</a:t>
              </a:r>
            </a:p>
          </p:txBody>
        </p:sp>
      </p:grp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536334" y="1847920"/>
            <a:ext cx="923960" cy="755968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764453" y="3779837"/>
            <a:ext cx="3947830" cy="419982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1260474" y="419981"/>
            <a:ext cx="7559675" cy="1259946"/>
          </a:xfrm>
          <a:prstGeom prst="rect">
            <a:avLst/>
          </a:prstGeom>
        </p:spPr>
        <p:txBody>
          <a:bodyPr/>
          <a:lstStyle/>
          <a:p>
            <a:pPr algn="ctr" defTabSz="1007943">
              <a:spcBef>
                <a:spcPct val="0"/>
              </a:spcBef>
              <a:defRPr/>
            </a:pPr>
            <a:r>
              <a:rPr 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Execution/Evaluation Loop</a:t>
            </a:r>
            <a:endParaRPr lang="en-US" sz="44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8512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6496" y="2183906"/>
            <a:ext cx="8567632" cy="4535805"/>
          </a:xfrm>
          <a:prstGeom prst="rect">
            <a:avLst/>
          </a:prstGeom>
        </p:spPr>
        <p:txBody>
          <a:bodyPr/>
          <a:lstStyle/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403177" indent="-282224" defTabSz="1007943">
              <a:lnSpc>
                <a:spcPct val="90000"/>
              </a:lnSpc>
              <a:spcBef>
                <a:spcPts val="441"/>
              </a:spcBef>
              <a:buClr>
                <a:schemeClr val="accent1"/>
              </a:buClr>
              <a:buSzPct val="68000"/>
              <a:buFont typeface="Wingdings 3"/>
              <a:buChar char=""/>
              <a:defRPr/>
            </a:pPr>
            <a:endParaRPr lang="en-GB" sz="1984" dirty="0"/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endParaRPr lang="en-GB" sz="1984" dirty="0"/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endParaRPr lang="en-GB" sz="1984" dirty="0">
              <a:solidFill>
                <a:schemeClr val="bg2"/>
              </a:solidFill>
            </a:endParaRP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User establishes the goal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Formulates intention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Specifies actions at interface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dirty="0"/>
              <a:t>Executes action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Perceives system state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Interprets system state</a:t>
            </a:r>
          </a:p>
          <a:p>
            <a:pPr marL="947467" lvl="2" indent="-251986" defTabSz="1007943">
              <a:lnSpc>
                <a:spcPct val="90000"/>
              </a:lnSpc>
              <a:spcBef>
                <a:spcPts val="386"/>
              </a:spcBef>
              <a:buClr>
                <a:schemeClr val="accent2"/>
              </a:buClr>
              <a:buSzPct val="100000"/>
              <a:buFont typeface="Wingdings 2"/>
              <a:buChar char=""/>
              <a:defRPr/>
            </a:pPr>
            <a:r>
              <a:rPr lang="en-GB" sz="1984" b="1" dirty="0">
                <a:solidFill>
                  <a:srgbClr val="0070C0"/>
                </a:solidFill>
              </a:rPr>
              <a:t>Evaluates system state with respect to goal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911446" y="1931918"/>
            <a:ext cx="6317229" cy="1758675"/>
            <a:chOff x="1968" y="3120"/>
            <a:chExt cx="3610" cy="1005"/>
          </a:xfrm>
        </p:grpSpPr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0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system</a:t>
              </a:r>
            </a:p>
          </p:txBody>
        </p:sp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1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evaluation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7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execution</a:t>
              </a:r>
            </a:p>
          </p:txBody>
        </p:sp>
        <p:grpSp>
          <p:nvGrpSpPr>
            <p:cNvPr id="8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984"/>
              </a:p>
            </p:txBody>
          </p:sp>
          <p:sp>
            <p:nvSpPr>
              <p:cNvPr id="11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984"/>
              </a:p>
            </p:txBody>
          </p:sp>
        </p:grp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73" cy="2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646">
                  <a:latin typeface="Arial" charset="0"/>
                </a:rPr>
                <a:t>goal</a:t>
              </a:r>
            </a:p>
          </p:txBody>
        </p:sp>
      </p:grp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848449" y="2519891"/>
            <a:ext cx="1763924" cy="755968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764453" y="4115822"/>
            <a:ext cx="4535805" cy="1007957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984"/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1260474" y="419981"/>
            <a:ext cx="7559675" cy="1259946"/>
          </a:xfrm>
          <a:prstGeom prst="rect">
            <a:avLst/>
          </a:prstGeom>
        </p:spPr>
        <p:txBody>
          <a:bodyPr/>
          <a:lstStyle/>
          <a:p>
            <a:pPr algn="ctr" defTabSz="1007943">
              <a:spcBef>
                <a:spcPct val="0"/>
              </a:spcBef>
              <a:defRPr/>
            </a:pPr>
            <a:r>
              <a:rPr lang="en-US" sz="44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Execution/Evaluation Loop</a:t>
            </a:r>
            <a:endParaRPr lang="en-US" sz="44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025595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hidgets">
  <a:themeElements>
    <a:clrScheme name="">
      <a:dk1>
        <a:srgbClr val="000000"/>
      </a:dk1>
      <a:lt1>
        <a:srgbClr val="FFFFA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D4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hidget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anose="030F0702030302020204" pitchFamily="66" charset="0"/>
          </a:defRPr>
        </a:defPPr>
      </a:lstStyle>
    </a:lnDef>
  </a:objectDefaults>
  <a:extraClrSchemeLst>
    <a:extraClrScheme>
      <a:clrScheme name="1_phidget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hidget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hidget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hidget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hidget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hidget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hidget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1952</Words>
  <Application>Microsoft Office PowerPoint</Application>
  <PresentationFormat>Custom</PresentationFormat>
  <Paragraphs>461</Paragraphs>
  <Slides>51</Slides>
  <Notes>7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MS PGothic</vt:lpstr>
      <vt:lpstr>Andale Sans UI</vt:lpstr>
      <vt:lpstr>Arial</vt:lpstr>
      <vt:lpstr>Calibri</vt:lpstr>
      <vt:lpstr>Calibri Light</vt:lpstr>
      <vt:lpstr>Tahoma</vt:lpstr>
      <vt:lpstr>Times New Roman</vt:lpstr>
      <vt:lpstr>Verdana</vt:lpstr>
      <vt:lpstr>Wingdings</vt:lpstr>
      <vt:lpstr>Wingdings 2</vt:lpstr>
      <vt:lpstr>Wingdings 3</vt:lpstr>
      <vt:lpstr>Default</vt:lpstr>
      <vt:lpstr>1_phidgets</vt:lpstr>
      <vt:lpstr>1_Default</vt:lpstr>
      <vt:lpstr>Document</vt:lpstr>
      <vt:lpstr>DESIGN PRINCIPLE &amp; PROCESS</vt:lpstr>
      <vt:lpstr>Reference</vt:lpstr>
      <vt:lpstr>Agenda</vt:lpstr>
      <vt:lpstr>PowerPoint Presentation</vt:lpstr>
      <vt:lpstr>What is Interface?</vt:lpstr>
      <vt:lpstr>Donald Norman’s model</vt:lpstr>
      <vt:lpstr>PowerPoint Presentation</vt:lpstr>
      <vt:lpstr>PowerPoint Presentation</vt:lpstr>
      <vt:lpstr>PowerPoint Presentation</vt:lpstr>
      <vt:lpstr>PowerPoint Presentation</vt:lpstr>
      <vt:lpstr>User interface (UI)</vt:lpstr>
      <vt:lpstr>PowerPoint Presentation</vt:lpstr>
      <vt:lpstr>User Interface</vt:lpstr>
      <vt:lpstr>Basic user interface styles</vt:lpstr>
      <vt:lpstr>System-Centered Design</vt:lpstr>
      <vt:lpstr>User-Centered Design</vt:lpstr>
      <vt:lpstr>User-Centered Design (cont.)</vt:lpstr>
      <vt:lpstr>User-Centered Design (cont.)</vt:lpstr>
      <vt:lpstr>Principles of UI design</vt:lpstr>
      <vt:lpstr>Principles of UI design (cont.)</vt:lpstr>
      <vt:lpstr>Principles of UI design (cont.)</vt:lpstr>
      <vt:lpstr>Principles of UI design (cont.)</vt:lpstr>
      <vt:lpstr>Shneiderman’s Eight Golden Rules</vt:lpstr>
      <vt:lpstr>PowerPoint Presentation</vt:lpstr>
      <vt:lpstr>PowerPoint Presentation</vt:lpstr>
      <vt:lpstr>PowerPoint Presentation</vt:lpstr>
      <vt:lpstr>Tips for Interface Designs</vt:lpstr>
      <vt:lpstr>Tips for Interface Designs (cont.)</vt:lpstr>
      <vt:lpstr>USABILITY</vt:lpstr>
      <vt:lpstr>PowerPoint Presentation</vt:lpstr>
      <vt:lpstr>PowerPoint Presentation</vt:lpstr>
      <vt:lpstr>Principles of UI design (cont.)</vt:lpstr>
      <vt:lpstr>Design Process</vt:lpstr>
      <vt:lpstr>Waterfall model</vt:lpstr>
      <vt:lpstr>Waterfall model (cont.)</vt:lpstr>
      <vt:lpstr>Waterfall model (cont.)</vt:lpstr>
      <vt:lpstr>Waterfall Model Problems</vt:lpstr>
      <vt:lpstr>Shneiderman’s Interactive Systems Lifecycle </vt:lpstr>
      <vt:lpstr>Collect Information</vt:lpstr>
      <vt:lpstr>Define requirements and semantics</vt:lpstr>
      <vt:lpstr>Design syntax and support facilities</vt:lpstr>
      <vt:lpstr>Specify physical devices</vt:lpstr>
      <vt:lpstr>Develop software</vt:lpstr>
      <vt:lpstr>Integrate system and disseminate to users</vt:lpstr>
      <vt:lpstr>Nurture the user community</vt:lpstr>
      <vt:lpstr>Iterative Design</vt:lpstr>
      <vt:lpstr>Iterative Design (cont.)</vt:lpstr>
      <vt:lpstr>Spiral Model</vt:lpstr>
      <vt:lpstr>Spiral Model (cont.)</vt:lpstr>
      <vt:lpstr>Increment Model</vt:lpstr>
      <vt:lpstr>Increment Model for UI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 Ng</dc:creator>
  <cp:lastModifiedBy>Nguyễn Công Hoan</cp:lastModifiedBy>
  <cp:revision>71</cp:revision>
  <dcterms:created xsi:type="dcterms:W3CDTF">2009-04-16T11:32:32Z</dcterms:created>
  <dcterms:modified xsi:type="dcterms:W3CDTF">2017-10-03T02:15:38Z</dcterms:modified>
</cp:coreProperties>
</file>