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handoutMasterIdLst>
    <p:handoutMasterId r:id="rId72"/>
  </p:handoutMasterIdLst>
  <p:sldIdLst>
    <p:sldId id="256" r:id="rId2"/>
    <p:sldId id="257" r:id="rId3"/>
    <p:sldId id="359" r:id="rId4"/>
    <p:sldId id="259" r:id="rId5"/>
    <p:sldId id="360"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50" r:id="rId34"/>
    <p:sldId id="351" r:id="rId35"/>
    <p:sldId id="352" r:id="rId36"/>
    <p:sldId id="353" r:id="rId37"/>
    <p:sldId id="354" r:id="rId38"/>
    <p:sldId id="355" r:id="rId39"/>
    <p:sldId id="356" r:id="rId40"/>
    <p:sldId id="357" r:id="rId41"/>
    <p:sldId id="358" r:id="rId42"/>
    <p:sldId id="284" r:id="rId43"/>
    <p:sldId id="285" r:id="rId44"/>
    <p:sldId id="286" r:id="rId45"/>
    <p:sldId id="287" r:id="rId46"/>
    <p:sldId id="288" r:id="rId47"/>
    <p:sldId id="289" r:id="rId48"/>
    <p:sldId id="361" r:id="rId49"/>
    <p:sldId id="362" r:id="rId50"/>
    <p:sldId id="290" r:id="rId51"/>
    <p:sldId id="291" r:id="rId52"/>
    <p:sldId id="292" r:id="rId53"/>
    <p:sldId id="293"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7" r:id="rId69"/>
    <p:sldId id="310" r:id="rId70"/>
  </p:sldIdLst>
  <p:sldSz cx="1343977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42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325" autoAdjust="0"/>
  </p:normalViewPr>
  <p:slideViewPr>
    <p:cSldViewPr snapToGrid="0">
      <p:cViewPr varScale="1">
        <p:scale>
          <a:sx n="57" d="100"/>
          <a:sy n="57" d="100"/>
        </p:scale>
        <p:origin x="1430" y="67"/>
      </p:cViewPr>
      <p:guideLst>
        <p:guide orient="horz" pos="2381"/>
        <p:guide pos="42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compatLnSpc="0">
            <a:noAutofit/>
          </a:bodyPr>
          <a:lstStyle/>
          <a:p>
            <a:pPr marL="0" marR="0" lvl="0" indent="0" rtl="0" hangingPunct="0">
              <a:lnSpc>
                <a:spcPct val="100000"/>
              </a:lnSpc>
              <a:spcBef>
                <a:spcPts val="0"/>
              </a:spcBef>
              <a:spcAft>
                <a:spcPts val="0"/>
              </a:spcAft>
              <a:buNone/>
              <a:tabLst/>
              <a:defRPr sz="1400"/>
            </a:pPr>
            <a:endParaRPr lang="de-DE" sz="1400" b="0" i="0" u="none" strike="noStrike" kern="1200">
              <a:ln>
                <a:noFill/>
              </a:ln>
              <a:latin typeface="Arial" pitchFamily="18"/>
              <a:ea typeface="Andale Sans UI" pitchFamily="2"/>
              <a:cs typeface="Tahoma"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compatLnSpc="0">
            <a:noAutofit/>
          </a:bodyPr>
          <a:lstStyle/>
          <a:p>
            <a:pPr marL="0" marR="0" lvl="0" indent="0" algn="r" rtl="0" hangingPunct="0">
              <a:lnSpc>
                <a:spcPct val="100000"/>
              </a:lnSpc>
              <a:spcBef>
                <a:spcPts val="0"/>
              </a:spcBef>
              <a:spcAft>
                <a:spcPts val="0"/>
              </a:spcAft>
              <a:buNone/>
              <a:tabLst/>
              <a:defRPr sz="1400"/>
            </a:pPr>
            <a:endParaRPr lang="de-DE" sz="1400" b="0" i="0" u="none" strike="noStrike" kern="1200">
              <a:ln>
                <a:noFill/>
              </a:ln>
              <a:latin typeface="Arial" pitchFamily="18"/>
              <a:ea typeface="Andale Sans UI" pitchFamily="2"/>
              <a:cs typeface="Tahoma"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compatLnSpc="0">
            <a:noAutofit/>
          </a:bodyPr>
          <a:lstStyle/>
          <a:p>
            <a:pPr marL="0" marR="0" lvl="0" indent="0" rtl="0" hangingPunct="0">
              <a:lnSpc>
                <a:spcPct val="100000"/>
              </a:lnSpc>
              <a:spcBef>
                <a:spcPts val="0"/>
              </a:spcBef>
              <a:spcAft>
                <a:spcPts val="0"/>
              </a:spcAft>
              <a:buNone/>
              <a:tabLst/>
              <a:defRPr sz="1400"/>
            </a:pPr>
            <a:endParaRPr lang="de-DE" sz="1400" b="0" i="0" u="none" strike="noStrike" kern="1200">
              <a:ln>
                <a:noFill/>
              </a:ln>
              <a:latin typeface="Arial" pitchFamily="18"/>
              <a:ea typeface="Andale Sans UI" pitchFamily="2"/>
              <a:cs typeface="Tahoma"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compatLnSpc="0">
            <a:noAutofit/>
          </a:bodyPr>
          <a:lstStyle/>
          <a:p>
            <a:pPr marL="0" marR="0" lvl="0" indent="0" algn="r" rtl="0" hangingPunct="0">
              <a:lnSpc>
                <a:spcPct val="100000"/>
              </a:lnSpc>
              <a:spcBef>
                <a:spcPts val="0"/>
              </a:spcBef>
              <a:spcAft>
                <a:spcPts val="0"/>
              </a:spcAft>
              <a:buNone/>
              <a:tabLst/>
              <a:defRPr sz="1400"/>
            </a:pPr>
            <a:fld id="{C49A7055-890B-45F4-9B88-D4C9783BB431}" type="slidenum">
              <a:t>‹#›</a:t>
            </a:fld>
            <a:endParaRPr lang="de-DE" sz="1400" b="0" i="0" u="none" strike="noStrike" kern="1200">
              <a:ln>
                <a:noFill/>
              </a:ln>
              <a:latin typeface="Arial" pitchFamily="18"/>
              <a:ea typeface="Andale Sans UI" pitchFamily="2"/>
              <a:cs typeface="Tahoma" pitchFamily="2"/>
            </a:endParaRPr>
          </a:p>
        </p:txBody>
      </p:sp>
    </p:spTree>
    <p:extLst>
      <p:ext uri="{BB962C8B-B14F-4D97-AF65-F5344CB8AC3E}">
        <p14:creationId xmlns:p14="http://schemas.microsoft.com/office/powerpoint/2010/main" val="1983066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5900" y="812800"/>
            <a:ext cx="7126288" cy="4008438"/>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x-none"/>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oAutofit/>
          </a:bodyPr>
          <a:lstStyle>
            <a:lvl1pPr lvl="0"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oAutofit/>
          </a:bodyPr>
          <a:lstStyle>
            <a:lvl1pPr lvl="0" algn="r"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oAutofit/>
          </a:bodyPr>
          <a:lstStyle>
            <a:lvl1pPr lvl="0" rtl="0" hangingPunct="0">
              <a:buNone/>
              <a:tabLst/>
              <a:defRPr lang="x-none" sz="1400" kern="1200">
                <a:latin typeface="Times New Roman" pitchFamily="18"/>
                <a:ea typeface="Andale Sans UI" pitchFamily="2"/>
                <a:cs typeface="Tahoma" pitchFamily="2"/>
              </a:defRPr>
            </a:lvl1pPr>
          </a:lstStyle>
          <a:p>
            <a:pPr lvl="0"/>
            <a:endParaRPr lang="x-none"/>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oAutofit/>
          </a:bodyPr>
          <a:lstStyle>
            <a:lvl1pPr lvl="0" algn="r" rtl="0" hangingPunct="0">
              <a:buNone/>
              <a:tabLst/>
              <a:defRPr lang="x-none" sz="1400" kern="1200">
                <a:latin typeface="Times New Roman" pitchFamily="18"/>
                <a:ea typeface="Andale Sans UI" pitchFamily="2"/>
                <a:cs typeface="Tahoma" pitchFamily="2"/>
              </a:defRPr>
            </a:lvl1pPr>
          </a:lstStyle>
          <a:p>
            <a:pPr lvl="0"/>
            <a:fld id="{D59E05AA-EB87-4A2E-B616-0A646005FA1C}" type="slidenum">
              <a:t>‹#›</a:t>
            </a:fld>
            <a:endParaRPr lang="x-none"/>
          </a:p>
        </p:txBody>
      </p:sp>
    </p:spTree>
    <p:extLst>
      <p:ext uri="{BB962C8B-B14F-4D97-AF65-F5344CB8AC3E}">
        <p14:creationId xmlns:p14="http://schemas.microsoft.com/office/powerpoint/2010/main" val="3048546914"/>
      </p:ext>
    </p:extLst>
  </p:cSld>
  <p:clrMap bg1="lt1" tx1="dk1" bg2="lt2" tx2="dk2" accent1="accent1" accent2="accent2" accent3="accent3" accent4="accent4" accent5="accent5" accent6="accent6" hlink="hlink" folHlink="folHlink"/>
  <p:notesStyle>
    <a:lvl1pPr marL="216000" marR="0" indent="-216000" rtl="0" hangingPunct="0">
      <a:tabLst/>
      <a:defRPr lang="x-none" sz="2000" b="0" i="0" u="none" strike="noStrike" kern="1200">
        <a:ln>
          <a:noFill/>
        </a:ln>
        <a:latin typeface="Arial" pitchFamily="18"/>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Human_mind" TargetMode="External"/><Relationship Id="rId7" Type="http://schemas.openxmlformats.org/officeDocument/2006/relationships/hyperlink" Target="https://en.wikipedia.org/w/index.php?title=Framing-effects_hypothesis&amp;action=edit&amp;redlink=1"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ndex.php?title=Perspective_hypothesis&amp;action=edit&amp;redlink=1" TargetMode="External"/><Relationship Id="rId5" Type="http://schemas.openxmlformats.org/officeDocument/2006/relationships/hyperlink" Target="https://en.wikipedia.org/wiki/Linear_perspective" TargetMode="External"/><Relationship Id="rId4" Type="http://schemas.openxmlformats.org/officeDocument/2006/relationships/hyperlink" Target="https://en.wikipedia.org/wiki/Railway"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EE482A2C-5FFF-4C8B-8A8C-2C7D57792CAA}" type="slidenum">
              <a:t>1</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x-none"/>
          </a:p>
        </p:txBody>
      </p:sp>
    </p:spTree>
    <p:extLst>
      <p:ext uri="{BB962C8B-B14F-4D97-AF65-F5344CB8AC3E}">
        <p14:creationId xmlns:p14="http://schemas.microsoft.com/office/powerpoint/2010/main" val="4030219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ảo giác</a:t>
            </a:r>
            <a:r>
              <a:rPr lang="en-US" dirty="0"/>
              <a:t> quang hoc</a:t>
            </a:r>
          </a:p>
          <a:p>
            <a:endParaRPr lang="en-US" dirty="0"/>
          </a:p>
          <a:p>
            <a:endParaRPr lang="en-US" dirty="0"/>
          </a:p>
          <a:p>
            <a:pPr marL="216000" marR="0" lvl="0" indent="-216000" defTabSz="914400" rtl="0" eaLnBrk="1" fontAlgn="auto" latinLnBrk="0" hangingPunct="0">
              <a:lnSpc>
                <a:spcPct val="100000"/>
              </a:lnSpc>
              <a:spcBef>
                <a:spcPts val="0"/>
              </a:spcBef>
              <a:spcAft>
                <a:spcPts val="0"/>
              </a:spcAft>
              <a:buClrTx/>
              <a:buSzTx/>
              <a:buFontTx/>
              <a:buNone/>
              <a:tabLst/>
              <a:defRPr/>
            </a:pPr>
            <a:r>
              <a:rPr lang="en-GB" altLang="en-US" sz="2000" dirty="0">
                <a:latin typeface="Verdana" panose="020B0604030504040204" pitchFamily="34" charset="0"/>
              </a:rPr>
              <a:t>the Muller </a:t>
            </a:r>
            <a:r>
              <a:rPr lang="en-GB" altLang="en-US" sz="2000" dirty="0" err="1">
                <a:latin typeface="Verdana" panose="020B0604030504040204" pitchFamily="34" charset="0"/>
              </a:rPr>
              <a:t>Lyer</a:t>
            </a:r>
            <a:r>
              <a:rPr lang="en-GB" altLang="en-US" sz="2000" dirty="0">
                <a:latin typeface="Verdana" panose="020B0604030504040204" pitchFamily="34" charset="0"/>
              </a:rPr>
              <a:t> illusion</a:t>
            </a:r>
          </a:p>
          <a:p>
            <a:r>
              <a:rPr lang="en-US" dirty="0"/>
              <a:t>==============</a:t>
            </a:r>
          </a:p>
          <a:p>
            <a:endParaRPr lang="en-US" dirty="0"/>
          </a:p>
          <a:p>
            <a:r>
              <a:rPr lang="en-US" sz="2000" b="0" i="0" u="none" strike="noStrike" kern="1200" dirty="0">
                <a:ln>
                  <a:noFill/>
                </a:ln>
                <a:effectLst/>
                <a:latin typeface="Arial" pitchFamily="18"/>
                <a:cs typeface="Tahoma" pitchFamily="2"/>
              </a:rPr>
              <a:t>He suggested that the </a:t>
            </a:r>
            <a:r>
              <a:rPr lang="en-US" sz="2000" b="0" i="0" u="none" strike="noStrike" kern="1200" dirty="0">
                <a:ln>
                  <a:noFill/>
                </a:ln>
                <a:effectLst/>
                <a:latin typeface="Arial" pitchFamily="18"/>
                <a:cs typeface="Tahoma" pitchFamily="2"/>
                <a:hlinkClick r:id="rId3" tooltip="Human mind"/>
              </a:rPr>
              <a:t>human mind</a:t>
            </a:r>
            <a:r>
              <a:rPr lang="en-US" sz="2000" b="0" i="0" u="none" strike="noStrike" kern="1200" dirty="0">
                <a:ln>
                  <a:noFill/>
                </a:ln>
                <a:effectLst/>
                <a:latin typeface="Arial" pitchFamily="18"/>
                <a:cs typeface="Tahoma" pitchFamily="2"/>
              </a:rPr>
              <a:t> judges an object's size based on its background. He showed this by drawing two identical lines across a pair of converging lines, similar to </a:t>
            </a:r>
            <a:r>
              <a:rPr lang="en-US" sz="2000" b="0" i="0" u="none" strike="noStrike" kern="1200" dirty="0">
                <a:ln>
                  <a:noFill/>
                </a:ln>
                <a:effectLst/>
                <a:latin typeface="Arial" pitchFamily="18"/>
                <a:cs typeface="Tahoma" pitchFamily="2"/>
                <a:hlinkClick r:id="rId4" tooltip="Railway"/>
              </a:rPr>
              <a:t>railway</a:t>
            </a:r>
            <a:r>
              <a:rPr lang="en-US" sz="2000" b="0" i="0" u="none" strike="noStrike" kern="1200" dirty="0">
                <a:ln>
                  <a:noFill/>
                </a:ln>
                <a:effectLst/>
                <a:latin typeface="Arial" pitchFamily="18"/>
                <a:cs typeface="Tahoma" pitchFamily="2"/>
              </a:rPr>
              <a:t> tracks. The upper line looks longer because we interpret the converging sides according to </a:t>
            </a:r>
            <a:r>
              <a:rPr lang="en-US" sz="2000" b="0" i="0" u="none" strike="noStrike" kern="1200" dirty="0">
                <a:ln>
                  <a:noFill/>
                </a:ln>
                <a:effectLst/>
                <a:latin typeface="Arial" pitchFamily="18"/>
                <a:cs typeface="Tahoma" pitchFamily="2"/>
                <a:hlinkClick r:id="rId5" tooltip="Linear perspective"/>
              </a:rPr>
              <a:t>linear perspective</a:t>
            </a:r>
            <a:r>
              <a:rPr lang="en-US" sz="2000" b="0" i="0" u="none" strike="noStrike" kern="1200" dirty="0">
                <a:ln>
                  <a:noFill/>
                </a:ln>
                <a:effectLst/>
                <a:latin typeface="Arial" pitchFamily="18"/>
                <a:cs typeface="Tahoma" pitchFamily="2"/>
              </a:rPr>
              <a:t> as parallel lines receding into the distance. In this context, we interpret the upper line as though it were farther away, so we see it as longer – a farther object would have to be longer than a nearer one for both to produce retinal images of the same size.</a:t>
            </a:r>
          </a:p>
          <a:p>
            <a:r>
              <a:rPr lang="en-US" sz="2000" b="0" i="0" u="none" strike="noStrike" kern="1200" dirty="0">
                <a:ln>
                  <a:noFill/>
                </a:ln>
                <a:effectLst/>
                <a:latin typeface="Arial" pitchFamily="18"/>
                <a:cs typeface="Tahoma" pitchFamily="2"/>
              </a:rPr>
              <a:t>One of the explanations for the </a:t>
            </a:r>
            <a:r>
              <a:rPr lang="en-US" sz="2000" b="0" i="0" u="none" strike="noStrike" kern="1200" dirty="0" err="1">
                <a:ln>
                  <a:noFill/>
                </a:ln>
                <a:effectLst/>
                <a:latin typeface="Arial" pitchFamily="18"/>
                <a:cs typeface="Tahoma" pitchFamily="2"/>
              </a:rPr>
              <a:t>Ponzo</a:t>
            </a:r>
            <a:r>
              <a:rPr lang="en-US" sz="2000" b="0" i="0" u="none" strike="noStrike" kern="1200" dirty="0">
                <a:ln>
                  <a:noFill/>
                </a:ln>
                <a:effectLst/>
                <a:latin typeface="Arial" pitchFamily="18"/>
                <a:cs typeface="Tahoma" pitchFamily="2"/>
              </a:rPr>
              <a:t> illusion is the "</a:t>
            </a:r>
            <a:r>
              <a:rPr lang="en-US" sz="2000" b="0" i="0" u="none" strike="noStrike" kern="1200" dirty="0">
                <a:ln>
                  <a:noFill/>
                </a:ln>
                <a:effectLst/>
                <a:latin typeface="Arial" pitchFamily="18"/>
                <a:cs typeface="Tahoma" pitchFamily="2"/>
                <a:hlinkClick r:id="rId6" tooltip="Perspective hypothesis (page does not exist)"/>
              </a:rPr>
              <a:t>perspective hypothesis</a:t>
            </a:r>
            <a:r>
              <a:rPr lang="en-US" sz="2000" b="0" i="0" u="none" strike="noStrike" kern="1200" dirty="0">
                <a:ln>
                  <a:noFill/>
                </a:ln>
                <a:effectLst/>
                <a:latin typeface="Arial" pitchFamily="18"/>
                <a:cs typeface="Tahoma" pitchFamily="2"/>
              </a:rPr>
              <a:t>", which states that the perspective feature in the figure is obviously produced by the converging lines ordinarily associated with distance, that is, the two oblique lines appear to converge toward the horizon or a vanishing point. Another is the "</a:t>
            </a:r>
            <a:r>
              <a:rPr lang="en-US" sz="2000" b="0" i="0" u="none" strike="noStrike" kern="1200" dirty="0">
                <a:ln>
                  <a:noFill/>
                </a:ln>
                <a:effectLst/>
                <a:latin typeface="Arial" pitchFamily="18"/>
                <a:cs typeface="Tahoma" pitchFamily="2"/>
                <a:hlinkClick r:id="rId7" tooltip="Framing-effects hypothesis (page does not exist)"/>
              </a:rPr>
              <a:t>framing-effects hypothesis</a:t>
            </a:r>
            <a:r>
              <a:rPr lang="en-US" sz="2000" b="0" i="0" u="none" strike="noStrike" kern="1200" dirty="0">
                <a:ln>
                  <a:noFill/>
                </a:ln>
                <a:effectLst/>
                <a:latin typeface="Arial" pitchFamily="18"/>
                <a:cs typeface="Tahoma" pitchFamily="2"/>
              </a:rPr>
              <a:t>", which says that the difference in the separation or gap of the horizontal lines from the framing converging lines may determine, or at least contribute to the magnitude of the distortion.</a:t>
            </a:r>
          </a:p>
          <a:p>
            <a:endParaRPr lang="en-US" dirty="0"/>
          </a:p>
          <a:p>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12</a:t>
            </a:fld>
            <a:endParaRPr lang="en-US"/>
          </a:p>
        </p:txBody>
      </p:sp>
    </p:spTree>
    <p:extLst>
      <p:ext uri="{BB962C8B-B14F-4D97-AF65-F5344CB8AC3E}">
        <p14:creationId xmlns:p14="http://schemas.microsoft.com/office/powerpoint/2010/main" val="185286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Nhiều giai đoạn:</a:t>
            </a:r>
          </a:p>
          <a:p>
            <a:r>
              <a:rPr lang="vi-VN" dirty="0"/>
              <a:t>mô hình trực quan nhận thức</a:t>
            </a:r>
          </a:p>
          <a:p>
            <a:r>
              <a:rPr lang="vi-VN" dirty="0"/>
              <a:t>giải mã sử dụng trị nội tại của ngôn ngữ</a:t>
            </a:r>
          </a:p>
          <a:p>
            <a:r>
              <a:rPr lang="vi-VN" dirty="0"/>
              <a:t>diễn giải bằng kiến thức về cú pháp , ngữ nghĩa, ngữ dụng</a:t>
            </a:r>
          </a:p>
          <a:p>
            <a:endParaRPr lang="vi-VN" dirty="0"/>
          </a:p>
          <a:p>
            <a:r>
              <a:rPr lang="vi-VN" dirty="0"/>
              <a:t>Đọc liên quan tới lực kéo và định hình</a:t>
            </a:r>
          </a:p>
          <a:p>
            <a:r>
              <a:rPr lang="vi-VN" dirty="0"/>
              <a:t>Nhận thức xảy ra trong quá trình định hình</a:t>
            </a:r>
          </a:p>
          <a:p>
            <a:r>
              <a:rPr lang="vi-VN" dirty="0"/>
              <a:t>hình dạng Word là quan trọng để công nhận</a:t>
            </a:r>
          </a:p>
          <a:p>
            <a:r>
              <a:rPr lang="vi-VN" dirty="0"/>
              <a:t>Ngược lại tiêu cực cải thiện đọc từ màn hình máy tính</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13</a:t>
            </a:fld>
            <a:endParaRPr lang="en-US"/>
          </a:p>
        </p:txBody>
      </p:sp>
    </p:spTree>
    <p:extLst>
      <p:ext uri="{BB962C8B-B14F-4D97-AF65-F5344CB8AC3E}">
        <p14:creationId xmlns:p14="http://schemas.microsoft.com/office/powerpoint/2010/main" val="1618679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endParaRPr lang="vi-VN" dirty="0"/>
          </a:p>
          <a:p>
            <a:r>
              <a:rPr lang="vi-VN" dirty="0"/>
              <a:t>Cung cấp thông tin về môi trường : khoảng cách, hướng dẫn , đối tượng , vv</a:t>
            </a:r>
          </a:p>
          <a:p>
            <a:r>
              <a:rPr lang="vi-VN" dirty="0"/>
              <a:t>bộ máy vật lý:</a:t>
            </a:r>
          </a:p>
          <a:p>
            <a:r>
              <a:rPr lang="vi-VN" dirty="0"/>
              <a:t>tai ngoài - bảo vệ bên trong và khuếch đại âm thanh</a:t>
            </a:r>
          </a:p>
          <a:p>
            <a:r>
              <a:rPr lang="vi-VN" dirty="0"/>
              <a:t>tai giữa - truyền sóng âm thanh như rung động đến tai trong</a:t>
            </a:r>
          </a:p>
          <a:p>
            <a:r>
              <a:rPr lang="vi-VN" dirty="0"/>
              <a:t>tai trong - chất truyền đạt được giải phóng và gây ra xung động thần kinh thính giác</a:t>
            </a:r>
          </a:p>
          <a:p>
            <a:r>
              <a:rPr lang="vi-VN" dirty="0"/>
              <a:t>Âm thanh</a:t>
            </a:r>
          </a:p>
          <a:p>
            <a:r>
              <a:rPr lang="vi-VN" dirty="0"/>
              <a:t>sân - tần số âm thanh</a:t>
            </a:r>
          </a:p>
          <a:p>
            <a:r>
              <a:rPr lang="vi-VN" dirty="0"/>
              <a:t>độ ồn - biên độ</a:t>
            </a:r>
          </a:p>
          <a:p>
            <a:r>
              <a:rPr lang="vi-VN" dirty="0"/>
              <a:t>âm sắc - loại hoặc chất lượng</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14</a:t>
            </a:fld>
            <a:endParaRPr lang="en-US"/>
          </a:p>
        </p:txBody>
      </p:sp>
    </p:spTree>
    <p:extLst>
      <p:ext uri="{BB962C8B-B14F-4D97-AF65-F5344CB8AC3E}">
        <p14:creationId xmlns:p14="http://schemas.microsoft.com/office/powerpoint/2010/main" val="2674860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en-US" sz="2000" b="1" i="0" u="none" strike="noStrike" kern="1200" dirty="0" smtClean="0">
                <a:ln>
                  <a:noFill/>
                </a:ln>
                <a:effectLst/>
                <a:latin typeface="Arial" pitchFamily="18"/>
                <a:cs typeface="Tahoma" pitchFamily="2"/>
              </a:rPr>
              <a:t>ability to focus one's attention a particular stimulus while filtering out a range of other stimuli</a:t>
            </a:r>
            <a:r>
              <a:rPr lang="en-US" sz="2000" b="0" i="0" u="none" strike="noStrike" kern="1200" dirty="0" smtClean="0">
                <a:ln>
                  <a:noFill/>
                </a:ln>
                <a:effectLst/>
                <a:latin typeface="Arial" pitchFamily="18"/>
                <a:cs typeface="Tahoma" pitchFamily="2"/>
              </a:rPr>
              <a:t> (</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15</a:t>
            </a:fld>
            <a:endParaRPr lang="en-US"/>
          </a:p>
        </p:txBody>
      </p:sp>
    </p:spTree>
    <p:extLst>
      <p:ext uri="{BB962C8B-B14F-4D97-AF65-F5344CB8AC3E}">
        <p14:creationId xmlns:p14="http://schemas.microsoft.com/office/powerpoint/2010/main" val="1144022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Cung cấp thông tin phản hồi quan trọng về môi trường .</a:t>
            </a:r>
          </a:p>
          <a:p>
            <a:r>
              <a:rPr lang="vi-VN" dirty="0"/>
              <a:t>Có thể là ý nghĩa quan trọng đối với những người khiếm thị.</a:t>
            </a:r>
          </a:p>
          <a:p>
            <a:r>
              <a:rPr lang="vi-VN" dirty="0"/>
              <a:t>Kích thích nhận được thông qua các thụ thể ở da :</a:t>
            </a:r>
          </a:p>
          <a:p>
            <a:r>
              <a:rPr lang="vi-VN" dirty="0"/>
              <a:t>nhận nhiệt - nóng và lạnh</a:t>
            </a:r>
          </a:p>
          <a:p>
            <a:r>
              <a:rPr lang="vi-VN" dirty="0"/>
              <a:t>nociceptors - đau</a:t>
            </a:r>
          </a:p>
          <a:p>
            <a:r>
              <a:rPr lang="vi-VN" dirty="0"/>
              <a:t>mechanoreceptors - áp lực (một số tức thời, một số liên tục)</a:t>
            </a:r>
          </a:p>
          <a:p>
            <a:r>
              <a:rPr lang="vi-VN" dirty="0"/>
              <a:t>Một số khu vực nhạy cảm hơn những người khác ví dụ ngón tay.</a:t>
            </a:r>
          </a:p>
          <a:p>
            <a:r>
              <a:rPr lang="vi-VN" dirty="0"/>
              <a:t>Kinethesis - nhận thức về vị trí cơ thể</a:t>
            </a:r>
          </a:p>
          <a:p>
            <a:r>
              <a:rPr lang="vi-VN" dirty="0"/>
              <a:t>ảnh hưởng đến sự thoải mái và hiệu suất.</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16</a:t>
            </a:fld>
            <a:endParaRPr lang="en-US"/>
          </a:p>
        </p:txBody>
      </p:sp>
    </p:spTree>
    <p:extLst>
      <p:ext uri="{BB962C8B-B14F-4D97-AF65-F5344CB8AC3E}">
        <p14:creationId xmlns:p14="http://schemas.microsoft.com/office/powerpoint/2010/main" val="2876589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Thời gian thực hiện để đáp ứng với kích thích kinh tế: thời gian phản ứng + thời gian chuyển động</a:t>
            </a:r>
          </a:p>
          <a:p>
            <a:endParaRPr lang="vi-VN" dirty="0"/>
          </a:p>
          <a:p>
            <a:r>
              <a:rPr lang="vi-VN" dirty="0"/>
              <a:t>thời gian vận chuyển phụ thuộc vào tuổi tác, thể dục, vv</a:t>
            </a:r>
          </a:p>
          <a:p>
            <a:endParaRPr lang="vi-VN" dirty="0"/>
          </a:p>
          <a:p>
            <a:r>
              <a:rPr lang="vi-VN" dirty="0"/>
              <a:t>Thời gian phản ứng - phụ thuộc vào loại kích thích kinh tế:</a:t>
            </a:r>
          </a:p>
          <a:p>
            <a:r>
              <a:rPr lang="vi-VN" dirty="0"/>
              <a:t>~ 200ms thị giác</a:t>
            </a:r>
          </a:p>
          <a:p>
            <a:r>
              <a:rPr lang="vi-VN" dirty="0"/>
              <a:t>thính giác ~ 150 ms</a:t>
            </a:r>
          </a:p>
          <a:p>
            <a:r>
              <a:rPr lang="vi-VN" dirty="0"/>
              <a:t>đau ~ 700 mili giây</a:t>
            </a:r>
          </a:p>
          <a:p>
            <a:endParaRPr lang="vi-VN" dirty="0"/>
          </a:p>
          <a:p>
            <a:r>
              <a:rPr lang="vi-VN" dirty="0"/>
              <a:t>Tăng thời gian phản ứng giảm độ chính xác trong các nhà điều hành không có tay nghề nhưng không phải trong các nhà điều hành có tay nghề cao.</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17</a:t>
            </a:fld>
            <a:endParaRPr lang="en-US"/>
          </a:p>
        </p:txBody>
      </p:sp>
    </p:spTree>
    <p:extLst>
      <p:ext uri="{BB962C8B-B14F-4D97-AF65-F5344CB8AC3E}">
        <p14:creationId xmlns:p14="http://schemas.microsoft.com/office/powerpoint/2010/main" val="3949678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Luật</a:t>
            </a:r>
            <a:r>
              <a:rPr lang="vi-VN" dirty="0"/>
              <a:t> </a:t>
            </a:r>
            <a:r>
              <a:rPr lang="vi-VN" dirty="0" err="1"/>
              <a:t>của</a:t>
            </a:r>
            <a:r>
              <a:rPr lang="vi-VN" dirty="0"/>
              <a:t> </a:t>
            </a:r>
            <a:r>
              <a:rPr lang="vi-VN" dirty="0" err="1"/>
              <a:t>Fitts</a:t>
            </a:r>
            <a:r>
              <a:rPr lang="vi-VN" dirty="0"/>
              <a:t> mô </a:t>
            </a:r>
            <a:r>
              <a:rPr lang="vi-VN" dirty="0" err="1"/>
              <a:t>tả</a:t>
            </a:r>
            <a:r>
              <a:rPr lang="vi-VN" dirty="0"/>
              <a:t> </a:t>
            </a:r>
            <a:r>
              <a:rPr lang="vi-VN" dirty="0" err="1"/>
              <a:t>thời</a:t>
            </a:r>
            <a:r>
              <a:rPr lang="vi-VN" dirty="0"/>
              <a:t> gian </a:t>
            </a:r>
            <a:r>
              <a:rPr lang="vi-VN" dirty="0" err="1"/>
              <a:t>thực</a:t>
            </a:r>
            <a:r>
              <a:rPr lang="vi-VN" dirty="0"/>
              <a:t> </a:t>
            </a:r>
            <a:r>
              <a:rPr lang="vi-VN" dirty="0" err="1"/>
              <a:t>hiện</a:t>
            </a:r>
            <a:r>
              <a:rPr lang="vi-VN" dirty="0"/>
              <a:t> </a:t>
            </a:r>
            <a:r>
              <a:rPr lang="vi-VN" dirty="0" err="1"/>
              <a:t>để</a:t>
            </a:r>
            <a:r>
              <a:rPr lang="vi-VN" dirty="0"/>
              <a:t> </a:t>
            </a:r>
            <a:r>
              <a:rPr lang="vi-VN" dirty="0" err="1"/>
              <a:t>đạt</a:t>
            </a:r>
            <a:r>
              <a:rPr lang="vi-VN" dirty="0"/>
              <a:t> </a:t>
            </a:r>
            <a:r>
              <a:rPr lang="vi-VN" dirty="0" err="1"/>
              <a:t>được</a:t>
            </a:r>
            <a:r>
              <a:rPr lang="vi-VN" dirty="0"/>
              <a:t> </a:t>
            </a:r>
            <a:r>
              <a:rPr lang="vi-VN" dirty="0" err="1"/>
              <a:t>mục</a:t>
            </a:r>
            <a:r>
              <a:rPr lang="vi-VN" dirty="0"/>
              <a:t> tiêu </a:t>
            </a:r>
            <a:r>
              <a:rPr lang="vi-VN" dirty="0" err="1"/>
              <a:t>màn</a:t>
            </a:r>
            <a:r>
              <a:rPr lang="vi-VN" dirty="0"/>
              <a:t> </a:t>
            </a:r>
            <a:r>
              <a:rPr lang="vi-VN" dirty="0" err="1"/>
              <a:t>hình</a:t>
            </a:r>
            <a:r>
              <a:rPr lang="vi-VN" dirty="0"/>
              <a:t>:</a:t>
            </a:r>
          </a:p>
          <a:p>
            <a:endParaRPr lang="vi-VN" dirty="0"/>
          </a:p>
          <a:p>
            <a:r>
              <a:rPr lang="vi-VN" dirty="0" err="1"/>
              <a:t>Mt</a:t>
            </a:r>
            <a:r>
              <a:rPr lang="vi-VN" dirty="0"/>
              <a:t> = a + b log2 (D / S + 1)</a:t>
            </a:r>
          </a:p>
          <a:p>
            <a:endParaRPr lang="vi-VN" dirty="0"/>
          </a:p>
          <a:p>
            <a:r>
              <a:rPr lang="vi-VN" dirty="0"/>
              <a:t>Trong </a:t>
            </a:r>
            <a:r>
              <a:rPr lang="vi-VN" dirty="0" err="1"/>
              <a:t>đó</a:t>
            </a:r>
            <a:r>
              <a:rPr lang="vi-VN" dirty="0"/>
              <a:t>: a </a:t>
            </a:r>
            <a:r>
              <a:rPr lang="vi-VN" dirty="0" err="1"/>
              <a:t>và</a:t>
            </a:r>
            <a:r>
              <a:rPr lang="vi-VN" dirty="0"/>
              <a:t> b </a:t>
            </a:r>
            <a:r>
              <a:rPr lang="vi-VN" dirty="0" err="1"/>
              <a:t>là</a:t>
            </a:r>
            <a:r>
              <a:rPr lang="vi-VN" dirty="0"/>
              <a:t> </a:t>
            </a:r>
            <a:r>
              <a:rPr lang="vi-VN" dirty="0" err="1"/>
              <a:t>các</a:t>
            </a:r>
            <a:r>
              <a:rPr lang="vi-VN" dirty="0"/>
              <a:t> </a:t>
            </a:r>
            <a:r>
              <a:rPr lang="vi-VN" dirty="0" err="1"/>
              <a:t>hằng</a:t>
            </a:r>
            <a:r>
              <a:rPr lang="vi-VN" dirty="0"/>
              <a:t> </a:t>
            </a:r>
            <a:r>
              <a:rPr lang="vi-VN" dirty="0" err="1"/>
              <a:t>số</a:t>
            </a:r>
            <a:r>
              <a:rPr lang="vi-VN" dirty="0"/>
              <a:t> </a:t>
            </a:r>
            <a:r>
              <a:rPr lang="vi-VN" dirty="0" err="1"/>
              <a:t>được</a:t>
            </a:r>
            <a:r>
              <a:rPr lang="vi-VN" dirty="0"/>
              <a:t> </a:t>
            </a:r>
            <a:r>
              <a:rPr lang="vi-VN" dirty="0" err="1"/>
              <a:t>xác</a:t>
            </a:r>
            <a:r>
              <a:rPr lang="vi-VN" dirty="0"/>
              <a:t> </a:t>
            </a:r>
            <a:r>
              <a:rPr lang="vi-VN" dirty="0" err="1"/>
              <a:t>định</a:t>
            </a:r>
            <a:r>
              <a:rPr lang="vi-VN" dirty="0"/>
              <a:t> </a:t>
            </a:r>
            <a:r>
              <a:rPr lang="vi-VN" dirty="0" err="1"/>
              <a:t>thực</a:t>
            </a:r>
            <a:r>
              <a:rPr lang="vi-VN" dirty="0"/>
              <a:t> </a:t>
            </a:r>
            <a:r>
              <a:rPr lang="vi-VN" dirty="0" err="1"/>
              <a:t>nghiệm</a:t>
            </a:r>
            <a:endParaRPr lang="vi-VN" dirty="0"/>
          </a:p>
          <a:p>
            <a:r>
              <a:rPr lang="vi-VN" dirty="0" err="1"/>
              <a:t>Mt</a:t>
            </a:r>
            <a:r>
              <a:rPr lang="vi-VN" dirty="0"/>
              <a:t> </a:t>
            </a:r>
            <a:r>
              <a:rPr lang="vi-VN" dirty="0" err="1"/>
              <a:t>là</a:t>
            </a:r>
            <a:r>
              <a:rPr lang="vi-VN" dirty="0"/>
              <a:t> </a:t>
            </a:r>
            <a:r>
              <a:rPr lang="vi-VN" dirty="0" err="1"/>
              <a:t>thời</a:t>
            </a:r>
            <a:r>
              <a:rPr lang="vi-VN" dirty="0"/>
              <a:t> gian di </a:t>
            </a:r>
            <a:r>
              <a:rPr lang="vi-VN" dirty="0" err="1"/>
              <a:t>chuyển</a:t>
            </a:r>
            <a:endParaRPr lang="vi-VN" dirty="0"/>
          </a:p>
          <a:p>
            <a:r>
              <a:rPr lang="vi-VN" dirty="0"/>
              <a:t>D </a:t>
            </a:r>
            <a:r>
              <a:rPr lang="vi-VN" dirty="0" err="1"/>
              <a:t>là</a:t>
            </a:r>
            <a:r>
              <a:rPr lang="vi-VN" dirty="0"/>
              <a:t> </a:t>
            </a:r>
            <a:r>
              <a:rPr lang="vi-VN" dirty="0" err="1"/>
              <a:t>khoảng</a:t>
            </a:r>
            <a:r>
              <a:rPr lang="vi-VN" dirty="0"/>
              <a:t> </a:t>
            </a:r>
            <a:r>
              <a:rPr lang="vi-VN" dirty="0" err="1"/>
              <a:t>cách</a:t>
            </a:r>
            <a:endParaRPr lang="vi-VN" dirty="0"/>
          </a:p>
          <a:p>
            <a:r>
              <a:rPr lang="vi-VN" dirty="0"/>
              <a:t>S </a:t>
            </a:r>
            <a:r>
              <a:rPr lang="vi-VN" dirty="0" err="1"/>
              <a:t>là</a:t>
            </a:r>
            <a:r>
              <a:rPr lang="vi-VN" dirty="0"/>
              <a:t> </a:t>
            </a:r>
            <a:r>
              <a:rPr lang="vi-VN" dirty="0" err="1"/>
              <a:t>kích</a:t>
            </a:r>
            <a:r>
              <a:rPr lang="vi-VN" dirty="0"/>
              <a:t> </a:t>
            </a:r>
            <a:r>
              <a:rPr lang="vi-VN" dirty="0" err="1"/>
              <a:t>thước</a:t>
            </a:r>
            <a:r>
              <a:rPr lang="vi-VN" dirty="0"/>
              <a:t> </a:t>
            </a:r>
            <a:r>
              <a:rPr lang="vi-VN" dirty="0" err="1"/>
              <a:t>của</a:t>
            </a:r>
            <a:r>
              <a:rPr lang="vi-VN" dirty="0"/>
              <a:t> </a:t>
            </a:r>
            <a:r>
              <a:rPr lang="vi-VN" dirty="0" err="1"/>
              <a:t>mục</a:t>
            </a:r>
            <a:r>
              <a:rPr lang="vi-VN" dirty="0"/>
              <a:t> tiêu</a:t>
            </a:r>
          </a:p>
          <a:p>
            <a:endParaRPr lang="vi-VN" dirty="0"/>
          </a:p>
          <a:p>
            <a:r>
              <a:rPr lang="vi-VN" dirty="0" err="1"/>
              <a:t>mục</a:t>
            </a:r>
            <a:r>
              <a:rPr lang="vi-VN" dirty="0"/>
              <a:t> tiêu </a:t>
            </a:r>
            <a:r>
              <a:rPr lang="vi-VN" dirty="0" err="1"/>
              <a:t>càng</a:t>
            </a:r>
            <a:r>
              <a:rPr lang="vi-VN" dirty="0"/>
              <a:t> </a:t>
            </a:r>
            <a:r>
              <a:rPr lang="vi-VN" dirty="0" err="1"/>
              <a:t>lớn</a:t>
            </a:r>
            <a:r>
              <a:rPr lang="vi-VN" dirty="0"/>
              <a:t> </a:t>
            </a:r>
            <a:r>
              <a:rPr lang="vi-VN" dirty="0" err="1"/>
              <a:t>càng</a:t>
            </a:r>
            <a:r>
              <a:rPr lang="vi-VN" dirty="0"/>
              <a:t> </a:t>
            </a:r>
            <a:r>
              <a:rPr lang="vi-VN" dirty="0" err="1"/>
              <a:t>tốt</a:t>
            </a:r>
            <a:r>
              <a:rPr lang="vi-VN" dirty="0"/>
              <a:t>? </a:t>
            </a:r>
            <a:r>
              <a:rPr lang="vi-VN" dirty="0" err="1"/>
              <a:t>khoảng</a:t>
            </a:r>
            <a:r>
              <a:rPr lang="vi-VN" dirty="0"/>
              <a:t> </a:t>
            </a:r>
            <a:r>
              <a:rPr lang="vi-VN" dirty="0" err="1"/>
              <a:t>cách</a:t>
            </a:r>
            <a:r>
              <a:rPr lang="vi-VN" dirty="0"/>
              <a:t> </a:t>
            </a:r>
            <a:r>
              <a:rPr lang="vi-VN" dirty="0" err="1"/>
              <a:t>càng</a:t>
            </a:r>
            <a:r>
              <a:rPr lang="vi-VN" dirty="0"/>
              <a:t> </a:t>
            </a:r>
            <a:r>
              <a:rPr lang="vi-VN" dirty="0" err="1"/>
              <a:t>nhỏ</a:t>
            </a:r>
            <a:r>
              <a:rPr lang="vi-VN" dirty="0"/>
              <a:t> </a:t>
            </a:r>
            <a:r>
              <a:rPr lang="vi-VN" dirty="0" err="1"/>
              <a:t>càng</a:t>
            </a:r>
            <a:r>
              <a:rPr lang="vi-VN" dirty="0"/>
              <a:t> </a:t>
            </a:r>
            <a:r>
              <a:rPr lang="vi-VN" dirty="0" err="1"/>
              <a:t>tốt</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18</a:t>
            </a:fld>
            <a:endParaRPr lang="en-US"/>
          </a:p>
        </p:txBody>
      </p:sp>
    </p:spTree>
    <p:extLst>
      <p:ext uri="{BB962C8B-B14F-4D97-AF65-F5344CB8AC3E}">
        <p14:creationId xmlns:p14="http://schemas.microsoft.com/office/powerpoint/2010/main" val="3527628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Lựa chọn các kích thích chi phối bởi mức độ </a:t>
            </a:r>
            <a:r>
              <a:rPr lang="vi-VN" b="1" dirty="0"/>
              <a:t>hưng </a:t>
            </a:r>
            <a:r>
              <a:rPr lang="vi-VN" b="1" dirty="0" err="1"/>
              <a:t>phấn</a:t>
            </a:r>
            <a:r>
              <a:rPr lang="vi-VN" dirty="0"/>
              <a:t> .</a:t>
            </a:r>
            <a:endParaRPr lang="en-US" dirty="0"/>
          </a:p>
          <a:p>
            <a:endParaRPr lang="en-US" dirty="0"/>
          </a:p>
          <a:p>
            <a:r>
              <a:rPr lang="vi-VN" dirty="0" err="1"/>
              <a:t>Có</a:t>
            </a:r>
            <a:r>
              <a:rPr lang="vi-VN" dirty="0"/>
              <a:t> ba </a:t>
            </a:r>
            <a:r>
              <a:rPr lang="vi-VN" dirty="0" err="1"/>
              <a:t>loại</a:t>
            </a:r>
            <a:r>
              <a:rPr lang="vi-VN" dirty="0"/>
              <a:t> </a:t>
            </a:r>
            <a:r>
              <a:rPr lang="vi-VN" dirty="0" err="1"/>
              <a:t>chức</a:t>
            </a:r>
            <a:r>
              <a:rPr lang="vi-VN" dirty="0"/>
              <a:t> năng </a:t>
            </a:r>
            <a:r>
              <a:rPr lang="vi-VN" dirty="0" err="1"/>
              <a:t>bộ</a:t>
            </a:r>
            <a:r>
              <a:rPr lang="vi-VN" dirty="0"/>
              <a:t> </a:t>
            </a:r>
            <a:r>
              <a:rPr lang="vi-VN" dirty="0" err="1"/>
              <a:t>nhớ</a:t>
            </a:r>
            <a:r>
              <a:rPr lang="vi-VN" dirty="0"/>
              <a:t>:</a:t>
            </a:r>
          </a:p>
          <a:p>
            <a:endParaRPr lang="vi-VN" dirty="0"/>
          </a:p>
          <a:p>
            <a:r>
              <a:rPr lang="vi-VN" dirty="0" err="1"/>
              <a:t>Ký</a:t>
            </a:r>
            <a:r>
              <a:rPr lang="vi-VN" dirty="0"/>
              <a:t> </a:t>
            </a:r>
            <a:r>
              <a:rPr lang="vi-VN" dirty="0" err="1"/>
              <a:t>ức</a:t>
            </a:r>
            <a:r>
              <a:rPr lang="vi-VN" dirty="0"/>
              <a:t> </a:t>
            </a:r>
            <a:r>
              <a:rPr lang="vi-VN" dirty="0" err="1"/>
              <a:t>về</a:t>
            </a:r>
            <a:r>
              <a:rPr lang="vi-VN" dirty="0"/>
              <a:t> </a:t>
            </a:r>
            <a:r>
              <a:rPr lang="vi-VN" dirty="0" err="1"/>
              <a:t>giác</a:t>
            </a:r>
            <a:r>
              <a:rPr lang="vi-VN" dirty="0"/>
              <a:t> quan</a:t>
            </a:r>
          </a:p>
          <a:p>
            <a:endParaRPr lang="vi-VN" dirty="0"/>
          </a:p>
          <a:p>
            <a:r>
              <a:rPr lang="vi-VN" dirty="0" err="1"/>
              <a:t>Bộ</a:t>
            </a:r>
            <a:r>
              <a:rPr lang="vi-VN" dirty="0"/>
              <a:t> </a:t>
            </a:r>
            <a:r>
              <a:rPr lang="vi-VN" dirty="0" err="1"/>
              <a:t>nhớ</a:t>
            </a:r>
            <a:r>
              <a:rPr lang="vi-VN" dirty="0"/>
              <a:t> </a:t>
            </a:r>
            <a:r>
              <a:rPr lang="vi-VN" dirty="0" err="1"/>
              <a:t>ngắn</a:t>
            </a:r>
            <a:r>
              <a:rPr lang="vi-VN" dirty="0"/>
              <a:t> </a:t>
            </a:r>
            <a:r>
              <a:rPr lang="vi-VN" dirty="0" err="1"/>
              <a:t>hạn</a:t>
            </a:r>
            <a:r>
              <a:rPr lang="vi-VN" dirty="0"/>
              <a:t> </a:t>
            </a:r>
            <a:r>
              <a:rPr lang="vi-VN" dirty="0" err="1"/>
              <a:t>hoặc</a:t>
            </a:r>
            <a:r>
              <a:rPr lang="vi-VN" dirty="0"/>
              <a:t> </a:t>
            </a:r>
            <a:r>
              <a:rPr lang="vi-VN" dirty="0" err="1"/>
              <a:t>bộ</a:t>
            </a:r>
            <a:r>
              <a:rPr lang="vi-VN" dirty="0"/>
              <a:t> </a:t>
            </a:r>
            <a:r>
              <a:rPr lang="vi-VN" dirty="0" err="1"/>
              <a:t>nhớ</a:t>
            </a:r>
            <a:r>
              <a:rPr lang="vi-VN" dirty="0"/>
              <a:t> </a:t>
            </a:r>
            <a:r>
              <a:rPr lang="vi-VN" dirty="0" err="1"/>
              <a:t>làm</a:t>
            </a:r>
            <a:r>
              <a:rPr lang="vi-VN" dirty="0"/>
              <a:t> </a:t>
            </a:r>
            <a:r>
              <a:rPr lang="vi-VN" dirty="0" err="1"/>
              <a:t>việc</a:t>
            </a:r>
            <a:endParaRPr lang="vi-VN" dirty="0"/>
          </a:p>
          <a:p>
            <a:endParaRPr lang="vi-VN" dirty="0"/>
          </a:p>
          <a:p>
            <a:endParaRPr lang="vi-VN" dirty="0"/>
          </a:p>
          <a:p>
            <a:r>
              <a:rPr lang="vi-VN" dirty="0"/>
              <a:t>Trí </a:t>
            </a:r>
            <a:r>
              <a:rPr lang="vi-VN" dirty="0" err="1"/>
              <a:t>nhớ</a:t>
            </a:r>
            <a:r>
              <a:rPr lang="vi-VN" dirty="0"/>
              <a:t> </a:t>
            </a:r>
            <a:r>
              <a:rPr lang="vi-VN" dirty="0" err="1"/>
              <a:t>dài</a:t>
            </a:r>
            <a:r>
              <a:rPr lang="vi-VN" dirty="0"/>
              <a:t> </a:t>
            </a:r>
            <a:r>
              <a:rPr lang="vi-VN" dirty="0" err="1"/>
              <a:t>hạn</a:t>
            </a:r>
            <a:endParaRPr lang="vi-VN" dirty="0"/>
          </a:p>
          <a:p>
            <a:endParaRPr lang="vi-VN" dirty="0"/>
          </a:p>
          <a:p>
            <a:r>
              <a:rPr lang="vi-VN" dirty="0" err="1"/>
              <a:t>Lựa</a:t>
            </a:r>
            <a:r>
              <a:rPr lang="vi-VN" dirty="0"/>
              <a:t> </a:t>
            </a:r>
            <a:r>
              <a:rPr lang="vi-VN" dirty="0" err="1"/>
              <a:t>chọn</a:t>
            </a:r>
            <a:r>
              <a:rPr lang="vi-VN" dirty="0"/>
              <a:t> </a:t>
            </a:r>
            <a:r>
              <a:rPr lang="vi-VN" dirty="0" err="1"/>
              <a:t>kích</a:t>
            </a:r>
            <a:r>
              <a:rPr lang="vi-VN" dirty="0"/>
              <a:t> </a:t>
            </a:r>
            <a:r>
              <a:rPr lang="vi-VN" dirty="0" err="1"/>
              <a:t>thích</a:t>
            </a:r>
            <a:r>
              <a:rPr lang="vi-VN" dirty="0"/>
              <a:t> </a:t>
            </a:r>
            <a:r>
              <a:rPr lang="vi-VN" dirty="0" err="1"/>
              <a:t>được</a:t>
            </a:r>
            <a:r>
              <a:rPr lang="vi-VN" dirty="0"/>
              <a:t> </a:t>
            </a:r>
            <a:r>
              <a:rPr lang="vi-VN" dirty="0" err="1"/>
              <a:t>điều</a:t>
            </a:r>
            <a:r>
              <a:rPr lang="vi-VN" dirty="0"/>
              <a:t> </a:t>
            </a:r>
            <a:r>
              <a:rPr lang="vi-VN" dirty="0" err="1"/>
              <a:t>chỉnh</a:t>
            </a:r>
            <a:r>
              <a:rPr lang="vi-VN" dirty="0"/>
              <a:t> </a:t>
            </a:r>
            <a:r>
              <a:rPr lang="vi-VN" dirty="0" err="1"/>
              <a:t>bởi</a:t>
            </a:r>
            <a:r>
              <a:rPr lang="vi-VN" dirty="0"/>
              <a:t> </a:t>
            </a:r>
            <a:r>
              <a:rPr lang="vi-VN" dirty="0" err="1"/>
              <a:t>mức</a:t>
            </a:r>
            <a:r>
              <a:rPr lang="vi-VN" dirty="0"/>
              <a:t> </a:t>
            </a:r>
            <a:r>
              <a:rPr lang="vi-VN" dirty="0" err="1"/>
              <a:t>độ</a:t>
            </a:r>
            <a:r>
              <a:rPr lang="vi-VN" dirty="0"/>
              <a:t> </a:t>
            </a:r>
            <a:r>
              <a:rPr lang="vi-VN" b="1" dirty="0" err="1"/>
              <a:t>kích</a:t>
            </a:r>
            <a:r>
              <a:rPr lang="vi-VN" b="1" dirty="0"/>
              <a:t> </a:t>
            </a:r>
            <a:r>
              <a:rPr lang="vi-VN" b="1" dirty="0" err="1"/>
              <a:t>thích</a:t>
            </a:r>
            <a:r>
              <a:rPr lang="vi-VN" dirty="0"/>
              <a:t>.</a:t>
            </a:r>
            <a:endParaRPr lang="en-US" dirty="0"/>
          </a:p>
          <a:p>
            <a:endParaRPr lang="en-US" dirty="0"/>
          </a:p>
          <a:p>
            <a:r>
              <a:rPr lang="en-US" sz="2000" kern="10" dirty="0">
                <a:ln w="9525">
                  <a:solidFill>
                    <a:srgbClr val="000000"/>
                  </a:solidFill>
                  <a:round/>
                  <a:headEnd/>
                  <a:tailEnd/>
                </a:ln>
                <a:solidFill>
                  <a:srgbClr val="FFFF99"/>
                </a:solidFill>
                <a:latin typeface="Arial Black" panose="020B0A04020102020204" pitchFamily="34" charset="0"/>
              </a:rPr>
              <a:t>Attention: </a:t>
            </a:r>
            <a:r>
              <a:rPr lang="en-US" sz="2000" kern="10" dirty="0" err="1">
                <a:ln w="9525">
                  <a:solidFill>
                    <a:srgbClr val="000000"/>
                  </a:solidFill>
                  <a:round/>
                  <a:headEnd/>
                  <a:tailEnd/>
                </a:ln>
                <a:solidFill>
                  <a:srgbClr val="FFFF99"/>
                </a:solidFill>
                <a:latin typeface="Arial Black" panose="020B0A04020102020204" pitchFamily="34" charset="0"/>
              </a:rPr>
              <a:t>tập</a:t>
            </a:r>
            <a:r>
              <a:rPr lang="en-US" sz="2000" kern="10" dirty="0">
                <a:ln w="9525">
                  <a:solidFill>
                    <a:srgbClr val="000000"/>
                  </a:solidFill>
                  <a:round/>
                  <a:headEnd/>
                  <a:tailEnd/>
                </a:ln>
                <a:solidFill>
                  <a:srgbClr val="FFFF99"/>
                </a:solidFill>
                <a:latin typeface="Arial Black" panose="020B0A04020102020204" pitchFamily="34" charset="0"/>
              </a:rPr>
              <a:t> </a:t>
            </a:r>
            <a:r>
              <a:rPr lang="en-US" sz="2000" kern="10" dirty="0" err="1">
                <a:ln w="9525">
                  <a:solidFill>
                    <a:srgbClr val="000000"/>
                  </a:solidFill>
                  <a:round/>
                  <a:headEnd/>
                  <a:tailEnd/>
                </a:ln>
                <a:solidFill>
                  <a:srgbClr val="FFFF99"/>
                </a:solidFill>
                <a:latin typeface="Arial Black" panose="020B0A04020102020204" pitchFamily="34" charset="0"/>
              </a:rPr>
              <a:t>trung</a:t>
            </a:r>
            <a:endParaRPr lang="en-US" sz="2000" kern="10" dirty="0">
              <a:ln w="9525">
                <a:solidFill>
                  <a:srgbClr val="000000"/>
                </a:solidFill>
                <a:round/>
                <a:headEnd/>
                <a:tailEnd/>
              </a:ln>
              <a:solidFill>
                <a:srgbClr val="FFFF99"/>
              </a:solidFill>
              <a:latin typeface="Arial Black" panose="020B0A04020102020204" pitchFamily="34" charset="0"/>
            </a:endParaRPr>
          </a:p>
          <a:p>
            <a:endParaRPr lang="en-US" sz="2000" kern="10" dirty="0">
              <a:ln w="9525">
                <a:solidFill>
                  <a:srgbClr val="000000"/>
                </a:solidFill>
                <a:round/>
                <a:headEnd/>
                <a:tailEnd/>
              </a:ln>
              <a:solidFill>
                <a:srgbClr val="FFFF99"/>
              </a:solidFill>
              <a:latin typeface="Arial Black" panose="020B0A04020102020204" pitchFamily="34" charset="0"/>
            </a:endParaRPr>
          </a:p>
          <a:p>
            <a:r>
              <a:rPr lang="en-US" sz="2000" kern="10" dirty="0">
                <a:ln w="9525">
                  <a:solidFill>
                    <a:srgbClr val="000000"/>
                  </a:solidFill>
                  <a:round/>
                  <a:headEnd/>
                  <a:tailEnd/>
                </a:ln>
                <a:solidFill>
                  <a:srgbClr val="FFFF99"/>
                </a:solidFill>
                <a:latin typeface="Arial Black" panose="020B0A04020102020204" pitchFamily="34" charset="0"/>
              </a:rPr>
              <a:t>Rehearsal: </a:t>
            </a:r>
            <a:r>
              <a:rPr lang="en-US" sz="2000" kern="10" dirty="0" err="1">
                <a:ln w="9525">
                  <a:solidFill>
                    <a:srgbClr val="000000"/>
                  </a:solidFill>
                  <a:round/>
                  <a:headEnd/>
                  <a:tailEnd/>
                </a:ln>
                <a:solidFill>
                  <a:srgbClr val="FFFF99"/>
                </a:solidFill>
                <a:latin typeface="Arial Black" panose="020B0A04020102020204" pitchFamily="34" charset="0"/>
              </a:rPr>
              <a:t>Thuật</a:t>
            </a:r>
            <a:r>
              <a:rPr lang="en-US" sz="2000" kern="10" dirty="0">
                <a:ln w="9525">
                  <a:solidFill>
                    <a:srgbClr val="000000"/>
                  </a:solidFill>
                  <a:round/>
                  <a:headEnd/>
                  <a:tailEnd/>
                </a:ln>
                <a:solidFill>
                  <a:srgbClr val="FFFF99"/>
                </a:solidFill>
                <a:latin typeface="Arial Black" panose="020B0A04020102020204" pitchFamily="34" charset="0"/>
              </a:rPr>
              <a:t> </a:t>
            </a:r>
            <a:r>
              <a:rPr lang="en-US" sz="2000" kern="10" dirty="0" err="1">
                <a:ln w="9525">
                  <a:solidFill>
                    <a:srgbClr val="000000"/>
                  </a:solidFill>
                  <a:round/>
                  <a:headEnd/>
                  <a:tailEnd/>
                </a:ln>
                <a:solidFill>
                  <a:srgbClr val="FFFF99"/>
                </a:solidFill>
                <a:latin typeface="Arial Black" panose="020B0A04020102020204" pitchFamily="34" charset="0"/>
              </a:rPr>
              <a:t>lại</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19</a:t>
            </a:fld>
            <a:endParaRPr lang="en-US"/>
          </a:p>
        </p:txBody>
      </p:sp>
    </p:spTree>
    <p:extLst>
      <p:ext uri="{BB962C8B-B14F-4D97-AF65-F5344CB8AC3E}">
        <p14:creationId xmlns:p14="http://schemas.microsoft.com/office/powerpoint/2010/main" val="4001238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Bộ</a:t>
            </a:r>
            <a:r>
              <a:rPr lang="vi-VN" dirty="0"/>
              <a:t> </a:t>
            </a:r>
            <a:r>
              <a:rPr lang="vi-VN" dirty="0" err="1"/>
              <a:t>đệm</a:t>
            </a:r>
            <a:r>
              <a:rPr lang="vi-VN" dirty="0"/>
              <a:t> </a:t>
            </a:r>
            <a:r>
              <a:rPr lang="vi-VN" dirty="0" err="1"/>
              <a:t>kích</a:t>
            </a:r>
            <a:r>
              <a:rPr lang="vi-VN" dirty="0"/>
              <a:t> </a:t>
            </a:r>
            <a:r>
              <a:rPr lang="vi-VN" dirty="0" err="1"/>
              <a:t>thích</a:t>
            </a:r>
            <a:r>
              <a:rPr lang="vi-VN" dirty="0"/>
              <a:t> </a:t>
            </a:r>
            <a:r>
              <a:rPr lang="vi-VN" dirty="0" err="1"/>
              <a:t>nhận</a:t>
            </a:r>
            <a:r>
              <a:rPr lang="vi-VN" dirty="0"/>
              <a:t> </a:t>
            </a:r>
            <a:r>
              <a:rPr lang="vi-VN" dirty="0" err="1"/>
              <a:t>được</a:t>
            </a:r>
            <a:r>
              <a:rPr lang="vi-VN" dirty="0"/>
              <a:t> thông qua </a:t>
            </a:r>
            <a:r>
              <a:rPr lang="vi-VN" dirty="0" err="1"/>
              <a:t>các</a:t>
            </a:r>
            <a:r>
              <a:rPr lang="vi-VN" dirty="0"/>
              <a:t> </a:t>
            </a:r>
            <a:r>
              <a:rPr lang="vi-VN" dirty="0" err="1"/>
              <a:t>giác</a:t>
            </a:r>
            <a:r>
              <a:rPr lang="vi-VN" dirty="0"/>
              <a:t> quan</a:t>
            </a:r>
          </a:p>
          <a:p>
            <a:r>
              <a:rPr lang="vi-VN" dirty="0" err="1"/>
              <a:t>bộ</a:t>
            </a:r>
            <a:r>
              <a:rPr lang="vi-VN" dirty="0"/>
              <a:t> </a:t>
            </a:r>
            <a:r>
              <a:rPr lang="vi-VN" dirty="0" err="1"/>
              <a:t>nhớ</a:t>
            </a:r>
            <a:r>
              <a:rPr lang="vi-VN" dirty="0"/>
              <a:t> </a:t>
            </a:r>
            <a:r>
              <a:rPr lang="vi-VN" dirty="0" err="1"/>
              <a:t>tượng</a:t>
            </a:r>
            <a:r>
              <a:rPr lang="vi-VN" dirty="0"/>
              <a:t> trưng: </a:t>
            </a:r>
            <a:r>
              <a:rPr lang="vi-VN" dirty="0" err="1"/>
              <a:t>kích</a:t>
            </a:r>
            <a:r>
              <a:rPr lang="vi-VN" dirty="0"/>
              <a:t> </a:t>
            </a:r>
            <a:r>
              <a:rPr lang="vi-VN" dirty="0" err="1"/>
              <a:t>thích</a:t>
            </a:r>
            <a:r>
              <a:rPr lang="vi-VN" dirty="0"/>
              <a:t> </a:t>
            </a:r>
            <a:r>
              <a:rPr lang="vi-VN" dirty="0" err="1"/>
              <a:t>thị</a:t>
            </a:r>
            <a:r>
              <a:rPr lang="vi-VN" dirty="0"/>
              <a:t> </a:t>
            </a:r>
            <a:r>
              <a:rPr lang="vi-VN" dirty="0" err="1"/>
              <a:t>giác</a:t>
            </a:r>
            <a:endParaRPr lang="vi-VN" dirty="0"/>
          </a:p>
          <a:p>
            <a:r>
              <a:rPr lang="vi-VN" dirty="0" err="1"/>
              <a:t>bộ</a:t>
            </a:r>
            <a:r>
              <a:rPr lang="vi-VN" dirty="0"/>
              <a:t> </a:t>
            </a:r>
            <a:r>
              <a:rPr lang="vi-VN" dirty="0" err="1"/>
              <a:t>nhớ</a:t>
            </a:r>
            <a:r>
              <a:rPr lang="vi-VN" dirty="0"/>
              <a:t> </a:t>
            </a:r>
            <a:r>
              <a:rPr lang="vi-VN" dirty="0" err="1"/>
              <a:t>echoic</a:t>
            </a:r>
            <a:r>
              <a:rPr lang="vi-VN" dirty="0"/>
              <a:t>: </a:t>
            </a:r>
            <a:r>
              <a:rPr lang="vi-VN" dirty="0" err="1"/>
              <a:t>kích</a:t>
            </a:r>
            <a:r>
              <a:rPr lang="vi-VN" dirty="0"/>
              <a:t> </a:t>
            </a:r>
            <a:r>
              <a:rPr lang="vi-VN" dirty="0" err="1"/>
              <a:t>thích</a:t>
            </a:r>
            <a:r>
              <a:rPr lang="vi-VN" dirty="0"/>
              <a:t> tai</a:t>
            </a:r>
          </a:p>
          <a:p>
            <a:r>
              <a:rPr lang="vi-VN" dirty="0" err="1"/>
              <a:t>bộ</a:t>
            </a:r>
            <a:r>
              <a:rPr lang="vi-VN" dirty="0"/>
              <a:t> </a:t>
            </a:r>
            <a:r>
              <a:rPr lang="vi-VN" dirty="0" err="1"/>
              <a:t>nhớ</a:t>
            </a:r>
            <a:r>
              <a:rPr lang="vi-VN" dirty="0"/>
              <a:t> </a:t>
            </a:r>
            <a:r>
              <a:rPr lang="vi-VN" dirty="0" err="1"/>
              <a:t>haptic</a:t>
            </a:r>
            <a:r>
              <a:rPr lang="vi-VN" dirty="0"/>
              <a:t>: </a:t>
            </a:r>
            <a:r>
              <a:rPr lang="vi-VN" dirty="0" err="1"/>
              <a:t>kích</a:t>
            </a:r>
            <a:r>
              <a:rPr lang="vi-VN" dirty="0"/>
              <a:t> </a:t>
            </a:r>
            <a:r>
              <a:rPr lang="vi-VN" dirty="0" err="1"/>
              <a:t>thích</a:t>
            </a:r>
            <a:r>
              <a:rPr lang="vi-VN" dirty="0"/>
              <a:t> </a:t>
            </a:r>
            <a:r>
              <a:rPr lang="vi-VN" dirty="0" err="1"/>
              <a:t>xúc</a:t>
            </a:r>
            <a:r>
              <a:rPr lang="vi-VN" dirty="0"/>
              <a:t> </a:t>
            </a:r>
            <a:r>
              <a:rPr lang="vi-VN" dirty="0" err="1"/>
              <a:t>giác</a:t>
            </a:r>
            <a:endParaRPr lang="vi-VN" dirty="0"/>
          </a:p>
          <a:p>
            <a:r>
              <a:rPr lang="vi-VN" dirty="0" err="1"/>
              <a:t>Ví</a:t>
            </a:r>
            <a:r>
              <a:rPr lang="vi-VN" dirty="0"/>
              <a:t> </a:t>
            </a:r>
            <a:r>
              <a:rPr lang="vi-VN" dirty="0" err="1"/>
              <a:t>dụ</a:t>
            </a:r>
            <a:endParaRPr lang="vi-VN" dirty="0"/>
          </a:p>
          <a:p>
            <a:r>
              <a:rPr lang="vi-VN" dirty="0"/>
              <a:t>"</a:t>
            </a:r>
            <a:r>
              <a:rPr lang="vi-VN" dirty="0" err="1"/>
              <a:t>Lấp</a:t>
            </a:r>
            <a:r>
              <a:rPr lang="vi-VN" dirty="0"/>
              <a:t> </a:t>
            </a:r>
            <a:r>
              <a:rPr lang="vi-VN" dirty="0" err="1"/>
              <a:t>lánh</a:t>
            </a:r>
            <a:r>
              <a:rPr lang="vi-VN" dirty="0"/>
              <a:t>" </a:t>
            </a:r>
            <a:r>
              <a:rPr lang="vi-VN" dirty="0" err="1"/>
              <a:t>đường</a:t>
            </a:r>
            <a:r>
              <a:rPr lang="vi-VN" dirty="0"/>
              <a:t> </a:t>
            </a:r>
            <a:r>
              <a:rPr lang="vi-VN" dirty="0" err="1"/>
              <a:t>mòn</a:t>
            </a:r>
            <a:endParaRPr lang="vi-VN" dirty="0"/>
          </a:p>
          <a:p>
            <a:r>
              <a:rPr lang="vi-VN" dirty="0"/>
              <a:t>âm thanh </a:t>
            </a:r>
            <a:r>
              <a:rPr lang="vi-VN" dirty="0" err="1"/>
              <a:t>stereo</a:t>
            </a:r>
            <a:endParaRPr lang="vi-VN" dirty="0"/>
          </a:p>
          <a:p>
            <a:r>
              <a:rPr lang="vi-VN" dirty="0"/>
              <a:t>Ghi liên </a:t>
            </a:r>
            <a:r>
              <a:rPr lang="vi-VN" dirty="0" err="1"/>
              <a:t>tục</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20</a:t>
            </a:fld>
            <a:endParaRPr lang="en-US"/>
          </a:p>
        </p:txBody>
      </p:sp>
    </p:spTree>
    <p:extLst>
      <p:ext uri="{BB962C8B-B14F-4D97-AF65-F5344CB8AC3E}">
        <p14:creationId xmlns:p14="http://schemas.microsoft.com/office/powerpoint/2010/main" val="1568042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Scratch - pad cho thu hồi tạm thời</a:t>
            </a:r>
            <a:endParaRPr lang="en-US" dirty="0"/>
          </a:p>
          <a:p>
            <a:endParaRPr lang="en-US" dirty="0"/>
          </a:p>
          <a:p>
            <a:r>
              <a:rPr lang="vi-VN" dirty="0"/>
              <a:t>Scratch</a:t>
            </a:r>
            <a:r>
              <a:rPr lang="en-US" dirty="0"/>
              <a:t>: </a:t>
            </a:r>
            <a:r>
              <a:rPr lang="vi-VN" dirty="0"/>
              <a:t>Vết trầy</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21</a:t>
            </a:fld>
            <a:endParaRPr lang="en-US"/>
          </a:p>
        </p:txBody>
      </p:sp>
    </p:spTree>
    <p:extLst>
      <p:ext uri="{BB962C8B-B14F-4D97-AF65-F5344CB8AC3E}">
        <p14:creationId xmlns:p14="http://schemas.microsoft.com/office/powerpoint/2010/main" val="2574754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D15793F-8C3B-4414-8850-C54A1EC4026E}" type="slidenum">
              <a:t>2</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x-none"/>
          </a:p>
        </p:txBody>
      </p:sp>
    </p:spTree>
    <p:extLst>
      <p:ext uri="{BB962C8B-B14F-4D97-AF65-F5344CB8AC3E}">
        <p14:creationId xmlns:p14="http://schemas.microsoft.com/office/powerpoint/2010/main" val="2488200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en-GB" altLang="en-US" sz="2000" dirty="0"/>
              <a:t>Episodic: </a:t>
            </a:r>
            <a:r>
              <a:rPr lang="vi-VN" dirty="0"/>
              <a:t>nhiều tập</a:t>
            </a:r>
            <a:r>
              <a:rPr lang="en-US" dirty="0"/>
              <a:t>: </a:t>
            </a:r>
          </a:p>
          <a:p>
            <a:endParaRPr lang="en-US" dirty="0"/>
          </a:p>
          <a:p>
            <a:r>
              <a:rPr lang="vi-VN" dirty="0"/>
              <a:t>Kho cho </a:t>
            </a:r>
            <a:r>
              <a:rPr lang="vi-VN" dirty="0" err="1"/>
              <a:t>tất</a:t>
            </a:r>
            <a:r>
              <a:rPr lang="vi-VN" dirty="0"/>
              <a:t> </a:t>
            </a:r>
            <a:r>
              <a:rPr lang="vi-VN" dirty="0" err="1"/>
              <a:t>cả</a:t>
            </a:r>
            <a:r>
              <a:rPr lang="vi-VN" dirty="0"/>
              <a:t> </a:t>
            </a:r>
            <a:r>
              <a:rPr lang="vi-VN" dirty="0" err="1"/>
              <a:t>kiến</a:t>
            </a:r>
            <a:r>
              <a:rPr lang="vi-VN" dirty="0"/>
              <a:t> </a:t>
            </a:r>
            <a:r>
              <a:rPr lang="vi-VN" dirty="0" err="1"/>
              <a:t>thức</a:t>
            </a:r>
            <a:r>
              <a:rPr lang="vi-VN" dirty="0"/>
              <a:t> </a:t>
            </a:r>
            <a:r>
              <a:rPr lang="vi-VN" dirty="0" err="1"/>
              <a:t>của</a:t>
            </a:r>
            <a:r>
              <a:rPr lang="vi-VN" dirty="0"/>
              <a:t> </a:t>
            </a:r>
            <a:r>
              <a:rPr lang="vi-VN" dirty="0" err="1"/>
              <a:t>chúng</a:t>
            </a:r>
            <a:r>
              <a:rPr lang="vi-VN" dirty="0"/>
              <a:t> tôi</a:t>
            </a:r>
          </a:p>
          <a:p>
            <a:r>
              <a:rPr lang="vi-VN" dirty="0" err="1"/>
              <a:t>chậm</a:t>
            </a:r>
            <a:r>
              <a:rPr lang="vi-VN" dirty="0"/>
              <a:t> truy </a:t>
            </a:r>
            <a:r>
              <a:rPr lang="vi-VN" dirty="0" err="1"/>
              <a:t>cập</a:t>
            </a:r>
            <a:r>
              <a:rPr lang="vi-VN" dirty="0"/>
              <a:t> ~ 1/10 giây</a:t>
            </a:r>
          </a:p>
          <a:p>
            <a:r>
              <a:rPr lang="vi-VN" dirty="0" err="1"/>
              <a:t>chậm</a:t>
            </a:r>
            <a:r>
              <a:rPr lang="vi-VN" dirty="0"/>
              <a:t> phân </a:t>
            </a:r>
            <a:r>
              <a:rPr lang="vi-VN" dirty="0" err="1"/>
              <a:t>rã</a:t>
            </a:r>
            <a:r>
              <a:rPr lang="vi-VN" dirty="0"/>
              <a:t>, </a:t>
            </a:r>
            <a:r>
              <a:rPr lang="vi-VN" dirty="0" err="1"/>
              <a:t>nếu</a:t>
            </a:r>
            <a:r>
              <a:rPr lang="vi-VN" dirty="0"/>
              <a:t> </a:t>
            </a:r>
            <a:r>
              <a:rPr lang="vi-VN" dirty="0" err="1"/>
              <a:t>có</a:t>
            </a:r>
            <a:endParaRPr lang="vi-VN" dirty="0"/>
          </a:p>
          <a:p>
            <a:r>
              <a:rPr lang="vi-VN" dirty="0"/>
              <a:t>dung </a:t>
            </a:r>
            <a:r>
              <a:rPr lang="vi-VN" dirty="0" err="1"/>
              <a:t>lượng</a:t>
            </a:r>
            <a:r>
              <a:rPr lang="vi-VN" dirty="0"/>
              <a:t> </a:t>
            </a:r>
            <a:r>
              <a:rPr lang="vi-VN" dirty="0" err="1"/>
              <a:t>khổng</a:t>
            </a:r>
            <a:r>
              <a:rPr lang="vi-VN" dirty="0"/>
              <a:t> </a:t>
            </a:r>
            <a:r>
              <a:rPr lang="vi-VN" dirty="0" err="1"/>
              <a:t>lồ</a:t>
            </a:r>
            <a:r>
              <a:rPr lang="vi-VN" dirty="0"/>
              <a:t> </a:t>
            </a:r>
            <a:r>
              <a:rPr lang="vi-VN" dirty="0" err="1"/>
              <a:t>hoặc</a:t>
            </a:r>
            <a:r>
              <a:rPr lang="vi-VN" dirty="0"/>
              <a:t> không </a:t>
            </a:r>
            <a:r>
              <a:rPr lang="vi-VN" dirty="0" err="1"/>
              <a:t>giới</a:t>
            </a:r>
            <a:r>
              <a:rPr lang="vi-VN" dirty="0"/>
              <a:t> </a:t>
            </a:r>
            <a:r>
              <a:rPr lang="vi-VN" dirty="0" err="1"/>
              <a:t>hạn</a:t>
            </a:r>
            <a:endParaRPr lang="vi-VN" dirty="0"/>
          </a:p>
          <a:p>
            <a:endParaRPr lang="vi-VN" dirty="0"/>
          </a:p>
          <a:p>
            <a:r>
              <a:rPr lang="vi-VN" dirty="0"/>
              <a:t>Hai </a:t>
            </a:r>
            <a:r>
              <a:rPr lang="vi-VN" dirty="0" err="1"/>
              <a:t>loại</a:t>
            </a:r>
            <a:endParaRPr lang="vi-VN" dirty="0"/>
          </a:p>
          <a:p>
            <a:r>
              <a:rPr lang="vi-VN" dirty="0" err="1"/>
              <a:t>episodic</a:t>
            </a:r>
            <a:r>
              <a:rPr lang="vi-VN" dirty="0"/>
              <a:t> - </a:t>
            </a:r>
            <a:r>
              <a:rPr lang="vi-VN" dirty="0" err="1"/>
              <a:t>bộ</a:t>
            </a:r>
            <a:r>
              <a:rPr lang="vi-VN" dirty="0"/>
              <a:t> </a:t>
            </a:r>
            <a:r>
              <a:rPr lang="vi-VN" dirty="0" err="1"/>
              <a:t>nhớ</a:t>
            </a:r>
            <a:r>
              <a:rPr lang="vi-VN" dirty="0"/>
              <a:t> </a:t>
            </a:r>
            <a:r>
              <a:rPr lang="vi-VN" dirty="0" err="1"/>
              <a:t>nối</a:t>
            </a:r>
            <a:r>
              <a:rPr lang="vi-VN" dirty="0"/>
              <a:t> </a:t>
            </a:r>
            <a:r>
              <a:rPr lang="vi-VN" dirty="0" err="1"/>
              <a:t>tiếp</a:t>
            </a:r>
            <a:r>
              <a:rPr lang="vi-VN" dirty="0"/>
              <a:t> </a:t>
            </a:r>
            <a:r>
              <a:rPr lang="vi-VN" dirty="0" err="1"/>
              <a:t>các</a:t>
            </a:r>
            <a:r>
              <a:rPr lang="vi-VN" dirty="0"/>
              <a:t> </a:t>
            </a:r>
            <a:r>
              <a:rPr lang="vi-VN" dirty="0" err="1"/>
              <a:t>sự</a:t>
            </a:r>
            <a:r>
              <a:rPr lang="vi-VN" dirty="0"/>
              <a:t> </a:t>
            </a:r>
            <a:r>
              <a:rPr lang="vi-VN" dirty="0" err="1"/>
              <a:t>kiện</a:t>
            </a:r>
            <a:endParaRPr lang="vi-VN" dirty="0"/>
          </a:p>
          <a:p>
            <a:r>
              <a:rPr lang="vi-VN" dirty="0" err="1"/>
              <a:t>bộ</a:t>
            </a:r>
            <a:r>
              <a:rPr lang="vi-VN" dirty="0"/>
              <a:t> </a:t>
            </a:r>
            <a:r>
              <a:rPr lang="vi-VN" dirty="0" err="1"/>
              <a:t>nhớ</a:t>
            </a:r>
            <a:r>
              <a:rPr lang="vi-VN" dirty="0"/>
              <a:t> </a:t>
            </a:r>
            <a:r>
              <a:rPr lang="vi-VN" dirty="0" err="1"/>
              <a:t>của</a:t>
            </a:r>
            <a:r>
              <a:rPr lang="vi-VN" dirty="0"/>
              <a:t> </a:t>
            </a:r>
            <a:r>
              <a:rPr lang="vi-VN" dirty="0" err="1"/>
              <a:t>các</a:t>
            </a:r>
            <a:r>
              <a:rPr lang="vi-VN" dirty="0"/>
              <a:t> </a:t>
            </a:r>
            <a:r>
              <a:rPr lang="vi-VN" dirty="0" err="1"/>
              <a:t>sự</a:t>
            </a:r>
            <a:r>
              <a:rPr lang="vi-VN" dirty="0"/>
              <a:t> </a:t>
            </a:r>
            <a:r>
              <a:rPr lang="vi-VN" dirty="0" err="1"/>
              <a:t>kiện</a:t>
            </a:r>
            <a:r>
              <a:rPr lang="vi-VN" dirty="0"/>
              <a:t>, </a:t>
            </a:r>
            <a:r>
              <a:rPr lang="vi-VN" dirty="0" err="1"/>
              <a:t>khái</a:t>
            </a:r>
            <a:r>
              <a:rPr lang="vi-VN" dirty="0"/>
              <a:t> </a:t>
            </a:r>
            <a:r>
              <a:rPr lang="vi-VN" dirty="0" err="1"/>
              <a:t>niệm</a:t>
            </a:r>
            <a:r>
              <a:rPr lang="vi-VN" dirty="0"/>
              <a:t>, </a:t>
            </a:r>
            <a:r>
              <a:rPr lang="vi-VN" dirty="0" err="1"/>
              <a:t>kỹ</a:t>
            </a:r>
            <a:r>
              <a:rPr lang="vi-VN" dirty="0"/>
              <a:t> năng</a:t>
            </a:r>
          </a:p>
          <a:p>
            <a:endParaRPr lang="vi-VN" dirty="0"/>
          </a:p>
          <a:p>
            <a:r>
              <a:rPr lang="vi-VN" dirty="0" err="1"/>
              <a:t>ngữ</a:t>
            </a:r>
            <a:r>
              <a:rPr lang="vi-VN" dirty="0"/>
              <a:t> </a:t>
            </a:r>
            <a:r>
              <a:rPr lang="vi-VN" dirty="0" err="1"/>
              <a:t>nghĩa</a:t>
            </a:r>
            <a:r>
              <a:rPr lang="vi-VN" dirty="0"/>
              <a:t> LTM </a:t>
            </a:r>
            <a:r>
              <a:rPr lang="vi-VN" dirty="0" err="1"/>
              <a:t>có</a:t>
            </a:r>
            <a:r>
              <a:rPr lang="vi-VN" dirty="0"/>
              <a:t> </a:t>
            </a:r>
            <a:r>
              <a:rPr lang="vi-VN" dirty="0" err="1"/>
              <a:t>nguồn</a:t>
            </a:r>
            <a:r>
              <a:rPr lang="vi-VN" dirty="0"/>
              <a:t> </a:t>
            </a:r>
            <a:r>
              <a:rPr lang="vi-VN" dirty="0" err="1"/>
              <a:t>gốc</a:t>
            </a:r>
            <a:r>
              <a:rPr lang="vi-VN" dirty="0"/>
              <a:t> </a:t>
            </a:r>
            <a:r>
              <a:rPr lang="vi-VN" dirty="0" err="1"/>
              <a:t>từ</a:t>
            </a:r>
            <a:r>
              <a:rPr lang="vi-VN" dirty="0"/>
              <a:t> LTM </a:t>
            </a:r>
            <a:r>
              <a:rPr lang="vi-VN" dirty="0" err="1"/>
              <a:t>từng</a:t>
            </a:r>
            <a:r>
              <a:rPr lang="vi-VN" dirty="0"/>
              <a:t> </a:t>
            </a:r>
            <a:r>
              <a:rPr lang="vi-VN" dirty="0" err="1"/>
              <a:t>phần</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23</a:t>
            </a:fld>
            <a:endParaRPr lang="en-US"/>
          </a:p>
        </p:txBody>
      </p:sp>
    </p:spTree>
    <p:extLst>
      <p:ext uri="{BB962C8B-B14F-4D97-AF65-F5344CB8AC3E}">
        <p14:creationId xmlns:p14="http://schemas.microsoft.com/office/powerpoint/2010/main" val="3189487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err="1"/>
              <a:t>Cấu</a:t>
            </a:r>
            <a:r>
              <a:rPr lang="vi-VN" dirty="0"/>
              <a:t> </a:t>
            </a:r>
            <a:r>
              <a:rPr lang="vi-VN" dirty="0" err="1"/>
              <a:t>trúc</a:t>
            </a:r>
            <a:r>
              <a:rPr lang="vi-VN" dirty="0"/>
              <a:t> </a:t>
            </a:r>
            <a:r>
              <a:rPr lang="vi-VN" dirty="0" err="1"/>
              <a:t>bộ</a:t>
            </a:r>
            <a:r>
              <a:rPr lang="vi-VN" dirty="0"/>
              <a:t> </a:t>
            </a:r>
            <a:r>
              <a:rPr lang="vi-VN" dirty="0" err="1"/>
              <a:t>nhớ</a:t>
            </a:r>
            <a:r>
              <a:rPr lang="vi-VN" dirty="0"/>
              <a:t> </a:t>
            </a:r>
            <a:r>
              <a:rPr lang="vi-VN" dirty="0" err="1"/>
              <a:t>ngữ</a:t>
            </a:r>
            <a:r>
              <a:rPr lang="vi-VN" dirty="0"/>
              <a:t> </a:t>
            </a:r>
            <a:r>
              <a:rPr lang="vi-VN" dirty="0" err="1"/>
              <a:t>nghĩa</a:t>
            </a:r>
            <a:endParaRPr lang="vi-VN" dirty="0"/>
          </a:p>
          <a:p>
            <a:r>
              <a:rPr lang="vi-VN" dirty="0"/>
              <a:t>cung </a:t>
            </a:r>
            <a:r>
              <a:rPr lang="vi-VN" dirty="0" err="1"/>
              <a:t>cấp</a:t>
            </a:r>
            <a:r>
              <a:rPr lang="vi-VN" dirty="0"/>
              <a:t> truy </a:t>
            </a:r>
            <a:r>
              <a:rPr lang="vi-VN" dirty="0" err="1"/>
              <a:t>cập</a:t>
            </a:r>
            <a:r>
              <a:rPr lang="vi-VN" dirty="0"/>
              <a:t> thông tin</a:t>
            </a:r>
          </a:p>
          <a:p>
            <a:r>
              <a:rPr lang="vi-VN" dirty="0" err="1"/>
              <a:t>đại</a:t>
            </a:r>
            <a:r>
              <a:rPr lang="vi-VN" dirty="0"/>
              <a:t> </a:t>
            </a:r>
            <a:r>
              <a:rPr lang="vi-VN" dirty="0" err="1"/>
              <a:t>diện</a:t>
            </a:r>
            <a:r>
              <a:rPr lang="vi-VN" dirty="0"/>
              <a:t> cho </a:t>
            </a:r>
            <a:r>
              <a:rPr lang="vi-VN" dirty="0" err="1"/>
              <a:t>các</a:t>
            </a:r>
            <a:r>
              <a:rPr lang="vi-VN" dirty="0"/>
              <a:t> </a:t>
            </a:r>
            <a:r>
              <a:rPr lang="vi-VN" dirty="0" err="1"/>
              <a:t>mối</a:t>
            </a:r>
            <a:r>
              <a:rPr lang="vi-VN" dirty="0"/>
              <a:t> quan </a:t>
            </a:r>
            <a:r>
              <a:rPr lang="vi-VN" dirty="0" err="1"/>
              <a:t>hệ</a:t>
            </a:r>
            <a:r>
              <a:rPr lang="vi-VN" dirty="0"/>
              <a:t> </a:t>
            </a:r>
            <a:r>
              <a:rPr lang="vi-VN" dirty="0" err="1"/>
              <a:t>giữa</a:t>
            </a:r>
            <a:r>
              <a:rPr lang="vi-VN" dirty="0"/>
              <a:t> </a:t>
            </a:r>
            <a:r>
              <a:rPr lang="vi-VN" dirty="0" err="1"/>
              <a:t>các</a:t>
            </a:r>
            <a:r>
              <a:rPr lang="vi-VN" dirty="0"/>
              <a:t> </a:t>
            </a:r>
            <a:r>
              <a:rPr lang="vi-VN" dirty="0" err="1"/>
              <a:t>bit</a:t>
            </a:r>
            <a:r>
              <a:rPr lang="vi-VN" dirty="0"/>
              <a:t> thông tin</a:t>
            </a:r>
          </a:p>
          <a:p>
            <a:r>
              <a:rPr lang="vi-VN" dirty="0" err="1"/>
              <a:t>hỗ</a:t>
            </a:r>
            <a:r>
              <a:rPr lang="vi-VN" dirty="0"/>
              <a:t> </a:t>
            </a:r>
            <a:r>
              <a:rPr lang="vi-VN" dirty="0" err="1"/>
              <a:t>trợ</a:t>
            </a:r>
            <a:r>
              <a:rPr lang="vi-VN" dirty="0"/>
              <a:t> suy </a:t>
            </a:r>
            <a:r>
              <a:rPr lang="vi-VN" dirty="0" err="1"/>
              <a:t>luận</a:t>
            </a:r>
            <a:endParaRPr lang="vi-VN" dirty="0"/>
          </a:p>
          <a:p>
            <a:endParaRPr lang="vi-VN" dirty="0"/>
          </a:p>
          <a:p>
            <a:r>
              <a:rPr lang="vi-VN" dirty="0"/>
              <a:t>Mô </a:t>
            </a:r>
            <a:r>
              <a:rPr lang="vi-VN" dirty="0" err="1"/>
              <a:t>hình</a:t>
            </a:r>
            <a:r>
              <a:rPr lang="vi-VN" dirty="0"/>
              <a:t>: </a:t>
            </a:r>
            <a:r>
              <a:rPr lang="vi-VN" dirty="0" err="1"/>
              <a:t>mạng</a:t>
            </a:r>
            <a:r>
              <a:rPr lang="vi-VN" dirty="0"/>
              <a:t> </a:t>
            </a:r>
            <a:r>
              <a:rPr lang="vi-VN" dirty="0" err="1"/>
              <a:t>ngữ</a:t>
            </a:r>
            <a:r>
              <a:rPr lang="vi-VN" dirty="0"/>
              <a:t> </a:t>
            </a:r>
            <a:r>
              <a:rPr lang="vi-VN" dirty="0" err="1"/>
              <a:t>nghĩa</a:t>
            </a:r>
            <a:endParaRPr lang="vi-VN" dirty="0"/>
          </a:p>
          <a:p>
            <a:r>
              <a:rPr lang="vi-VN" dirty="0" err="1"/>
              <a:t>thừa</a:t>
            </a:r>
            <a:r>
              <a:rPr lang="vi-VN" dirty="0"/>
              <a:t> </a:t>
            </a:r>
            <a:r>
              <a:rPr lang="vi-VN" dirty="0" err="1"/>
              <a:t>kế</a:t>
            </a:r>
            <a:r>
              <a:rPr lang="vi-VN" dirty="0"/>
              <a:t> - </a:t>
            </a:r>
            <a:r>
              <a:rPr lang="vi-VN" dirty="0" err="1"/>
              <a:t>các</a:t>
            </a:r>
            <a:r>
              <a:rPr lang="vi-VN" dirty="0"/>
              <a:t> </a:t>
            </a:r>
            <a:r>
              <a:rPr lang="vi-VN" dirty="0" err="1"/>
              <a:t>nút</a:t>
            </a:r>
            <a:r>
              <a:rPr lang="vi-VN" dirty="0"/>
              <a:t> con </a:t>
            </a:r>
            <a:r>
              <a:rPr lang="vi-VN" dirty="0" err="1"/>
              <a:t>kế</a:t>
            </a:r>
            <a:r>
              <a:rPr lang="vi-VN" dirty="0"/>
              <a:t> </a:t>
            </a:r>
            <a:r>
              <a:rPr lang="vi-VN" dirty="0" err="1"/>
              <a:t>thừa</a:t>
            </a:r>
            <a:r>
              <a:rPr lang="vi-VN" dirty="0"/>
              <a:t> </a:t>
            </a:r>
            <a:r>
              <a:rPr lang="vi-VN" dirty="0" err="1"/>
              <a:t>các</a:t>
            </a:r>
            <a:r>
              <a:rPr lang="vi-VN" dirty="0"/>
              <a:t> </a:t>
            </a:r>
            <a:r>
              <a:rPr lang="vi-VN" dirty="0" err="1"/>
              <a:t>thuộc</a:t>
            </a:r>
            <a:r>
              <a:rPr lang="vi-VN" dirty="0"/>
              <a:t> </a:t>
            </a:r>
            <a:r>
              <a:rPr lang="vi-VN" dirty="0" err="1"/>
              <a:t>tính</a:t>
            </a:r>
            <a:r>
              <a:rPr lang="vi-VN" dirty="0"/>
              <a:t> </a:t>
            </a:r>
            <a:r>
              <a:rPr lang="vi-VN" dirty="0" err="1"/>
              <a:t>của</a:t>
            </a:r>
            <a:r>
              <a:rPr lang="vi-VN" dirty="0"/>
              <a:t> </a:t>
            </a:r>
            <a:r>
              <a:rPr lang="vi-VN" dirty="0" err="1"/>
              <a:t>nút</a:t>
            </a:r>
            <a:r>
              <a:rPr lang="vi-VN" dirty="0"/>
              <a:t> cha </a:t>
            </a:r>
            <a:r>
              <a:rPr lang="vi-VN" dirty="0" err="1"/>
              <a:t>mẹ</a:t>
            </a:r>
            <a:endParaRPr lang="vi-VN" dirty="0"/>
          </a:p>
          <a:p>
            <a:r>
              <a:rPr lang="vi-VN" dirty="0" err="1"/>
              <a:t>mối</a:t>
            </a:r>
            <a:r>
              <a:rPr lang="vi-VN" dirty="0"/>
              <a:t> quan </a:t>
            </a:r>
            <a:r>
              <a:rPr lang="vi-VN" dirty="0" err="1"/>
              <a:t>hệ</a:t>
            </a:r>
            <a:r>
              <a:rPr lang="vi-VN" dirty="0"/>
              <a:t> </a:t>
            </a:r>
            <a:r>
              <a:rPr lang="vi-VN" dirty="0" err="1"/>
              <a:t>giữa</a:t>
            </a:r>
            <a:r>
              <a:rPr lang="vi-VN" dirty="0"/>
              <a:t> </a:t>
            </a:r>
            <a:r>
              <a:rPr lang="vi-VN" dirty="0" err="1"/>
              <a:t>các</a:t>
            </a:r>
            <a:r>
              <a:rPr lang="vi-VN" dirty="0"/>
              <a:t> thông tin </a:t>
            </a:r>
            <a:r>
              <a:rPr lang="vi-VN" dirty="0" err="1"/>
              <a:t>rõ</a:t>
            </a:r>
            <a:r>
              <a:rPr lang="vi-VN" dirty="0"/>
              <a:t> </a:t>
            </a:r>
            <a:r>
              <a:rPr lang="vi-VN" dirty="0" err="1"/>
              <a:t>ràng</a:t>
            </a:r>
            <a:endParaRPr lang="vi-VN" dirty="0"/>
          </a:p>
          <a:p>
            <a:r>
              <a:rPr lang="vi-VN" dirty="0" err="1"/>
              <a:t>hỗ</a:t>
            </a:r>
            <a:r>
              <a:rPr lang="vi-VN" dirty="0"/>
              <a:t> </a:t>
            </a:r>
            <a:r>
              <a:rPr lang="vi-VN" dirty="0" err="1"/>
              <a:t>trợ</a:t>
            </a:r>
            <a:r>
              <a:rPr lang="vi-VN" dirty="0"/>
              <a:t> suy </a:t>
            </a:r>
            <a:r>
              <a:rPr lang="vi-VN" dirty="0" err="1"/>
              <a:t>luận</a:t>
            </a:r>
            <a:r>
              <a:rPr lang="vi-VN" dirty="0"/>
              <a:t> thông qua </a:t>
            </a:r>
            <a:r>
              <a:rPr lang="vi-VN" dirty="0" err="1"/>
              <a:t>thừa</a:t>
            </a:r>
            <a:r>
              <a:rPr lang="vi-VN" dirty="0"/>
              <a:t> </a:t>
            </a:r>
            <a:r>
              <a:rPr lang="vi-VN" dirty="0" err="1"/>
              <a:t>kế</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24</a:t>
            </a:fld>
            <a:endParaRPr lang="en-US"/>
          </a:p>
        </p:txBody>
      </p:sp>
    </p:spTree>
    <p:extLst>
      <p:ext uri="{BB962C8B-B14F-4D97-AF65-F5344CB8AC3E}">
        <p14:creationId xmlns:p14="http://schemas.microsoft.com/office/powerpoint/2010/main" val="3574889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Thông tin </a:t>
            </a:r>
            <a:r>
              <a:rPr lang="vi-VN" dirty="0" err="1"/>
              <a:t>được</a:t>
            </a:r>
            <a:r>
              <a:rPr lang="vi-VN" dirty="0"/>
              <a:t> </a:t>
            </a:r>
            <a:r>
              <a:rPr lang="vi-VN" dirty="0" err="1"/>
              <a:t>tổ</a:t>
            </a:r>
            <a:r>
              <a:rPr lang="vi-VN" dirty="0"/>
              <a:t> </a:t>
            </a:r>
            <a:r>
              <a:rPr lang="vi-VN" dirty="0" err="1"/>
              <a:t>chức</a:t>
            </a:r>
            <a:r>
              <a:rPr lang="vi-VN" dirty="0"/>
              <a:t> trong </a:t>
            </a:r>
            <a:r>
              <a:rPr lang="vi-VN" dirty="0" err="1"/>
              <a:t>cấu</a:t>
            </a:r>
            <a:r>
              <a:rPr lang="vi-VN" dirty="0"/>
              <a:t> </a:t>
            </a:r>
            <a:r>
              <a:rPr lang="vi-VN" dirty="0" err="1"/>
              <a:t>trúc</a:t>
            </a:r>
            <a:r>
              <a:rPr lang="vi-VN" dirty="0"/>
              <a:t> </a:t>
            </a:r>
            <a:r>
              <a:rPr lang="vi-VN" dirty="0" err="1"/>
              <a:t>dữ</a:t>
            </a:r>
            <a:r>
              <a:rPr lang="vi-VN" dirty="0"/>
              <a:t> </a:t>
            </a:r>
            <a:r>
              <a:rPr lang="vi-VN" dirty="0" err="1"/>
              <a:t>liệu</a:t>
            </a:r>
            <a:endParaRPr lang="vi-VN" dirty="0"/>
          </a:p>
          <a:p>
            <a:r>
              <a:rPr lang="vi-VN" dirty="0" err="1"/>
              <a:t>Các</a:t>
            </a:r>
            <a:r>
              <a:rPr lang="vi-VN" dirty="0"/>
              <a:t> khe </a:t>
            </a:r>
            <a:r>
              <a:rPr lang="vi-VN" dirty="0" err="1"/>
              <a:t>cắm</a:t>
            </a:r>
            <a:r>
              <a:rPr lang="vi-VN" dirty="0"/>
              <a:t> trong </a:t>
            </a:r>
            <a:r>
              <a:rPr lang="vi-VN" dirty="0" err="1"/>
              <a:t>cấu</a:t>
            </a:r>
            <a:r>
              <a:rPr lang="vi-VN" dirty="0"/>
              <a:t> </a:t>
            </a:r>
            <a:r>
              <a:rPr lang="vi-VN" dirty="0" err="1"/>
              <a:t>trúc</a:t>
            </a:r>
            <a:r>
              <a:rPr lang="vi-VN" dirty="0"/>
              <a:t> </a:t>
            </a:r>
            <a:r>
              <a:rPr lang="vi-VN" dirty="0" err="1"/>
              <a:t>được</a:t>
            </a:r>
            <a:r>
              <a:rPr lang="vi-VN" dirty="0"/>
              <a:t> </a:t>
            </a:r>
            <a:r>
              <a:rPr lang="vi-VN" dirty="0" err="1"/>
              <a:t>khởi</a:t>
            </a:r>
            <a:r>
              <a:rPr lang="vi-VN" dirty="0"/>
              <a:t> </a:t>
            </a:r>
            <a:r>
              <a:rPr lang="vi-VN" dirty="0" err="1"/>
              <a:t>tạo</a:t>
            </a:r>
            <a:r>
              <a:rPr lang="vi-VN" dirty="0"/>
              <a:t> </a:t>
            </a:r>
            <a:r>
              <a:rPr lang="vi-VN" dirty="0" err="1"/>
              <a:t>với</a:t>
            </a:r>
            <a:r>
              <a:rPr lang="vi-VN" dirty="0"/>
              <a:t> </a:t>
            </a:r>
            <a:r>
              <a:rPr lang="vi-VN" dirty="0" err="1"/>
              <a:t>các</a:t>
            </a:r>
            <a:r>
              <a:rPr lang="vi-VN" dirty="0"/>
              <a:t> </a:t>
            </a:r>
            <a:r>
              <a:rPr lang="vi-VN" dirty="0" err="1"/>
              <a:t>giá</a:t>
            </a:r>
            <a:r>
              <a:rPr lang="vi-VN" dirty="0"/>
              <a:t> </a:t>
            </a:r>
            <a:r>
              <a:rPr lang="vi-VN" dirty="0" err="1"/>
              <a:t>trị</a:t>
            </a:r>
            <a:r>
              <a:rPr lang="vi-VN" dirty="0"/>
              <a:t> </a:t>
            </a:r>
            <a:r>
              <a:rPr lang="vi-VN" dirty="0" err="1"/>
              <a:t>ví</a:t>
            </a:r>
            <a:r>
              <a:rPr lang="vi-VN" dirty="0"/>
              <a:t> </a:t>
            </a:r>
            <a:r>
              <a:rPr lang="vi-VN" dirty="0" err="1"/>
              <a:t>dụ</a:t>
            </a:r>
            <a:r>
              <a:rPr lang="vi-VN" dirty="0"/>
              <a:t> </a:t>
            </a:r>
            <a:r>
              <a:rPr lang="vi-VN" dirty="0" err="1"/>
              <a:t>dữ</a:t>
            </a:r>
            <a:r>
              <a:rPr lang="vi-VN" dirty="0"/>
              <a:t> </a:t>
            </a:r>
            <a:r>
              <a:rPr lang="vi-VN" dirty="0" err="1"/>
              <a:t>liệu</a:t>
            </a:r>
            <a:endParaRPr lang="vi-VN" dirty="0"/>
          </a:p>
          <a:p>
            <a:r>
              <a:rPr lang="vi-VN" dirty="0" err="1"/>
              <a:t>Mối</a:t>
            </a:r>
            <a:r>
              <a:rPr lang="vi-VN" dirty="0"/>
              <a:t> quan </a:t>
            </a:r>
            <a:r>
              <a:rPr lang="vi-VN" dirty="0" err="1"/>
              <a:t>hệ</a:t>
            </a:r>
            <a:r>
              <a:rPr lang="vi-VN" dirty="0"/>
              <a:t> </a:t>
            </a:r>
            <a:r>
              <a:rPr lang="vi-VN" dirty="0" err="1"/>
              <a:t>loại</a:t>
            </a:r>
            <a:r>
              <a:rPr lang="vi-VN" dirty="0"/>
              <a:t> </a:t>
            </a:r>
            <a:r>
              <a:rPr lang="vi-VN" dirty="0" err="1"/>
              <a:t>phụ</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26</a:t>
            </a:fld>
            <a:endParaRPr lang="en-US"/>
          </a:p>
        </p:txBody>
      </p:sp>
    </p:spTree>
    <p:extLst>
      <p:ext uri="{BB962C8B-B14F-4D97-AF65-F5344CB8AC3E}">
        <p14:creationId xmlns:p14="http://schemas.microsoft.com/office/powerpoint/2010/main" val="2505543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Mô </a:t>
            </a:r>
            <a:r>
              <a:rPr lang="vi-VN" dirty="0" err="1"/>
              <a:t>hình</a:t>
            </a:r>
            <a:r>
              <a:rPr lang="vi-VN" dirty="0"/>
              <a:t> thông tin khuôn </a:t>
            </a:r>
            <a:r>
              <a:rPr lang="vi-VN" dirty="0" err="1"/>
              <a:t>mẫu</a:t>
            </a:r>
            <a:r>
              <a:rPr lang="vi-VN" dirty="0"/>
              <a:t> </a:t>
            </a:r>
            <a:r>
              <a:rPr lang="vi-VN" dirty="0" err="1"/>
              <a:t>cần</a:t>
            </a:r>
            <a:r>
              <a:rPr lang="vi-VN" dirty="0"/>
              <a:t> </a:t>
            </a:r>
            <a:r>
              <a:rPr lang="vi-VN" dirty="0" err="1"/>
              <a:t>thiết</a:t>
            </a:r>
            <a:r>
              <a:rPr lang="vi-VN" dirty="0"/>
              <a:t> </a:t>
            </a:r>
            <a:r>
              <a:rPr lang="vi-VN" dirty="0" err="1"/>
              <a:t>để</a:t>
            </a:r>
            <a:r>
              <a:rPr lang="vi-VN" dirty="0"/>
              <a:t> </a:t>
            </a:r>
            <a:r>
              <a:rPr lang="vi-VN" dirty="0" err="1"/>
              <a:t>giải</a:t>
            </a:r>
            <a:r>
              <a:rPr lang="vi-VN" dirty="0"/>
              <a:t> </a:t>
            </a:r>
            <a:r>
              <a:rPr lang="vi-VN" dirty="0" err="1"/>
              <a:t>thích</a:t>
            </a:r>
            <a:r>
              <a:rPr lang="vi-VN" dirty="0"/>
              <a:t> </a:t>
            </a:r>
            <a:r>
              <a:rPr lang="vi-VN" dirty="0" err="1"/>
              <a:t>tình</a:t>
            </a:r>
            <a:r>
              <a:rPr lang="vi-VN" dirty="0"/>
              <a:t> </a:t>
            </a:r>
            <a:r>
              <a:rPr lang="vi-VN" dirty="0" err="1"/>
              <a:t>huống</a:t>
            </a:r>
            <a:endParaRPr lang="vi-VN" dirty="0"/>
          </a:p>
          <a:p>
            <a:endParaRPr lang="vi-VN" dirty="0"/>
          </a:p>
          <a:p>
            <a:r>
              <a:rPr lang="vi-VN" dirty="0" err="1"/>
              <a:t>Tập</a:t>
            </a:r>
            <a:r>
              <a:rPr lang="vi-VN" dirty="0"/>
              <a:t> </a:t>
            </a:r>
            <a:r>
              <a:rPr lang="vi-VN" dirty="0" err="1"/>
              <a:t>lệnh</a:t>
            </a:r>
            <a:r>
              <a:rPr lang="vi-VN" dirty="0"/>
              <a:t> </a:t>
            </a:r>
            <a:r>
              <a:rPr lang="vi-VN" dirty="0" err="1"/>
              <a:t>có</a:t>
            </a:r>
            <a:r>
              <a:rPr lang="vi-VN" dirty="0"/>
              <a:t> </a:t>
            </a:r>
            <a:r>
              <a:rPr lang="vi-VN" dirty="0" err="1"/>
              <a:t>các</a:t>
            </a:r>
            <a:r>
              <a:rPr lang="vi-VN" dirty="0"/>
              <a:t> </a:t>
            </a:r>
            <a:r>
              <a:rPr lang="vi-VN" dirty="0" err="1"/>
              <a:t>phần</a:t>
            </a:r>
            <a:r>
              <a:rPr lang="vi-VN" dirty="0"/>
              <a:t> </a:t>
            </a:r>
            <a:r>
              <a:rPr lang="vi-VN" dirty="0" err="1"/>
              <a:t>tử</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khởi</a:t>
            </a:r>
            <a:r>
              <a:rPr lang="vi-VN" dirty="0"/>
              <a:t> </a:t>
            </a:r>
            <a:r>
              <a:rPr lang="vi-VN" dirty="0" err="1"/>
              <a:t>tạo</a:t>
            </a:r>
            <a:r>
              <a:rPr lang="vi-VN" dirty="0"/>
              <a:t> </a:t>
            </a:r>
            <a:r>
              <a:rPr lang="vi-VN" dirty="0" err="1"/>
              <a:t>với</a:t>
            </a:r>
            <a:r>
              <a:rPr lang="vi-VN" dirty="0"/>
              <a:t> </a:t>
            </a:r>
            <a:r>
              <a:rPr lang="vi-VN" dirty="0" err="1"/>
              <a:t>các</a:t>
            </a:r>
            <a:r>
              <a:rPr lang="vi-VN" dirty="0"/>
              <a:t> </a:t>
            </a:r>
            <a:r>
              <a:rPr lang="vi-VN" dirty="0" err="1"/>
              <a:t>giá</a:t>
            </a:r>
            <a:r>
              <a:rPr lang="vi-VN" dirty="0"/>
              <a:t> </a:t>
            </a:r>
            <a:r>
              <a:rPr lang="vi-VN" dirty="0" err="1"/>
              <a:t>trị</a:t>
            </a:r>
            <a:r>
              <a:rPr lang="vi-VN" dirty="0"/>
              <a:t> cho </a:t>
            </a:r>
            <a:r>
              <a:rPr lang="vi-VN" dirty="0" err="1"/>
              <a:t>ngữ</a:t>
            </a:r>
            <a:r>
              <a:rPr lang="vi-VN" dirty="0"/>
              <a:t> </a:t>
            </a:r>
            <a:r>
              <a:rPr lang="vi-VN" dirty="0" err="1"/>
              <a:t>cảnh</a:t>
            </a:r>
            <a:endParaRPr lang="en-US" dirty="0"/>
          </a:p>
          <a:p>
            <a:endParaRPr lang="en-US" dirty="0"/>
          </a:p>
          <a:p>
            <a:r>
              <a:rPr lang="en-US" dirty="0"/>
              <a:t>Vet: </a:t>
            </a:r>
            <a:r>
              <a:rPr lang="vi-VN" dirty="0"/>
              <a:t>Bác sĩ thú y</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27</a:t>
            </a:fld>
            <a:endParaRPr lang="en-US"/>
          </a:p>
        </p:txBody>
      </p:sp>
    </p:spTree>
    <p:extLst>
      <p:ext uri="{BB962C8B-B14F-4D97-AF65-F5344CB8AC3E}">
        <p14:creationId xmlns:p14="http://schemas.microsoft.com/office/powerpoint/2010/main" val="1080582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Đại </a:t>
            </a:r>
            <a:r>
              <a:rPr lang="en-US" dirty="0" err="1"/>
              <a:t>diện</a:t>
            </a:r>
            <a:r>
              <a:rPr lang="en-US" dirty="0"/>
              <a:t> </a:t>
            </a:r>
            <a:r>
              <a:rPr lang="en-US" dirty="0" err="1"/>
              <a:t>kiến</a:t>
            </a:r>
            <a:r>
              <a:rPr lang="en-US" dirty="0"/>
              <a:t> </a:t>
            </a:r>
            <a:r>
              <a:rPr lang="en-US" dirty="0" err="1"/>
              <a:t>thức</a:t>
            </a:r>
            <a:r>
              <a:rPr lang="en-US" dirty="0"/>
              <a:t> </a:t>
            </a:r>
            <a:r>
              <a:rPr lang="en-US" dirty="0" err="1"/>
              <a:t>về</a:t>
            </a:r>
            <a:r>
              <a:rPr lang="en-US" dirty="0"/>
              <a:t> </a:t>
            </a:r>
            <a:r>
              <a:rPr lang="en-US" dirty="0" err="1"/>
              <a:t>thủ</a:t>
            </a:r>
            <a:r>
              <a:rPr lang="en-US" dirty="0"/>
              <a:t> </a:t>
            </a:r>
            <a:r>
              <a:rPr lang="en-US" dirty="0" err="1"/>
              <a:t>tục</a:t>
            </a:r>
            <a:r>
              <a:rPr lang="en-US" dirty="0"/>
              <a:t>.</a:t>
            </a:r>
          </a:p>
          <a:p>
            <a:endParaRPr lang="en-US" dirty="0"/>
          </a:p>
          <a:p>
            <a:r>
              <a:rPr lang="en-US" dirty="0"/>
              <a:t>Điều </a:t>
            </a:r>
            <a:r>
              <a:rPr lang="en-US" dirty="0" err="1"/>
              <a:t>kiện</a:t>
            </a:r>
            <a:r>
              <a:rPr lang="en-US" dirty="0"/>
              <a:t> / </a:t>
            </a:r>
            <a:r>
              <a:rPr lang="en-US" dirty="0" err="1"/>
              <a:t>hành</a:t>
            </a:r>
            <a:r>
              <a:rPr lang="en-US" dirty="0"/>
              <a:t> </a:t>
            </a:r>
            <a:r>
              <a:rPr lang="en-US" dirty="0" err="1"/>
              <a:t>động</a:t>
            </a:r>
            <a:r>
              <a:rPr lang="en-US" dirty="0"/>
              <a:t> </a:t>
            </a:r>
            <a:r>
              <a:rPr lang="en-US" dirty="0" err="1"/>
              <a:t>quy</a:t>
            </a:r>
            <a:r>
              <a:rPr lang="en-US" dirty="0"/>
              <a:t> </a:t>
            </a:r>
            <a:r>
              <a:rPr lang="en-US" dirty="0" err="1"/>
              <a:t>tắc</a:t>
            </a:r>
            <a:endParaRPr lang="en-US" dirty="0"/>
          </a:p>
          <a:p>
            <a:r>
              <a:rPr lang="en-US" dirty="0" err="1"/>
              <a:t>nếu</a:t>
            </a:r>
            <a:r>
              <a:rPr lang="en-US" dirty="0"/>
              <a:t> </a:t>
            </a:r>
            <a:r>
              <a:rPr lang="en-US" dirty="0" err="1"/>
              <a:t>điều</a:t>
            </a:r>
            <a:r>
              <a:rPr lang="en-US" dirty="0"/>
              <a:t> </a:t>
            </a:r>
            <a:r>
              <a:rPr lang="en-US" dirty="0" err="1"/>
              <a:t>kiện</a:t>
            </a:r>
            <a:r>
              <a:rPr lang="en-US" dirty="0"/>
              <a:t> </a:t>
            </a:r>
            <a:r>
              <a:rPr lang="en-US" dirty="0" err="1"/>
              <a:t>phù</a:t>
            </a:r>
            <a:r>
              <a:rPr lang="en-US" dirty="0"/>
              <a:t> </a:t>
            </a:r>
            <a:r>
              <a:rPr lang="en-US" dirty="0" err="1"/>
              <a:t>hợp</a:t>
            </a:r>
            <a:endParaRPr lang="en-US" dirty="0"/>
          </a:p>
          <a:p>
            <a:r>
              <a:rPr lang="en-US" dirty="0" err="1"/>
              <a:t>sau</a:t>
            </a:r>
            <a:r>
              <a:rPr lang="en-US" dirty="0"/>
              <a:t> </a:t>
            </a:r>
            <a:r>
              <a:rPr lang="en-US" dirty="0" err="1"/>
              <a:t>đó</a:t>
            </a:r>
            <a:r>
              <a:rPr lang="en-US" dirty="0"/>
              <a:t> </a:t>
            </a:r>
            <a:r>
              <a:rPr lang="en-US" dirty="0" err="1"/>
              <a:t>sử</a:t>
            </a:r>
            <a:r>
              <a:rPr lang="en-US" dirty="0"/>
              <a:t> </a:t>
            </a:r>
            <a:r>
              <a:rPr lang="en-US" dirty="0" err="1"/>
              <a:t>dụng</a:t>
            </a:r>
            <a:r>
              <a:rPr lang="en-US" dirty="0"/>
              <a:t> </a:t>
            </a:r>
            <a:r>
              <a:rPr lang="en-US" dirty="0" err="1"/>
              <a:t>quy</a:t>
            </a:r>
            <a:r>
              <a:rPr lang="en-US" dirty="0"/>
              <a:t> </a:t>
            </a:r>
            <a:r>
              <a:rPr lang="en-US" dirty="0" err="1"/>
              <a:t>tắc</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hành</a:t>
            </a:r>
            <a:r>
              <a:rPr lang="en-US" dirty="0"/>
              <a:t> </a:t>
            </a:r>
            <a:r>
              <a:rPr lang="en-US" dirty="0" err="1"/>
              <a:t>động</a:t>
            </a:r>
            <a:r>
              <a:rPr lang="en-US" dirty="0"/>
              <a:t>.</a:t>
            </a:r>
          </a:p>
        </p:txBody>
      </p:sp>
      <p:sp>
        <p:nvSpPr>
          <p:cNvPr id="4" name="Slide Number Placeholder 3"/>
          <p:cNvSpPr>
            <a:spLocks noGrp="1"/>
          </p:cNvSpPr>
          <p:nvPr>
            <p:ph type="sldNum" sz="quarter" idx="10"/>
          </p:nvPr>
        </p:nvSpPr>
        <p:spPr/>
        <p:txBody>
          <a:bodyPr/>
          <a:lstStyle/>
          <a:p>
            <a:pPr lvl="0"/>
            <a:fld id="{D59E05AA-EB87-4A2E-B616-0A646005FA1C}" type="slidenum">
              <a:rPr lang="en-US" smtClean="0"/>
              <a:t>28</a:t>
            </a:fld>
            <a:endParaRPr lang="en-US"/>
          </a:p>
        </p:txBody>
      </p:sp>
    </p:spTree>
    <p:extLst>
      <p:ext uri="{BB962C8B-B14F-4D97-AF65-F5344CB8AC3E}">
        <p14:creationId xmlns:p14="http://schemas.microsoft.com/office/powerpoint/2010/main" val="4004191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err="1"/>
              <a:t>Buổi</a:t>
            </a:r>
            <a:r>
              <a:rPr lang="vi-VN" dirty="0"/>
              <a:t> </a:t>
            </a:r>
            <a:r>
              <a:rPr lang="vi-VN" dirty="0" err="1"/>
              <a:t>thực</a:t>
            </a:r>
            <a:r>
              <a:rPr lang="vi-VN" dirty="0"/>
              <a:t> </a:t>
            </a:r>
            <a:r>
              <a:rPr lang="vi-VN" dirty="0" err="1"/>
              <a:t>tập</a:t>
            </a:r>
            <a:endParaRPr lang="vi-VN" dirty="0"/>
          </a:p>
          <a:p>
            <a:r>
              <a:rPr lang="vi-VN" dirty="0"/>
              <a:t>Di </a:t>
            </a:r>
            <a:r>
              <a:rPr lang="vi-VN" dirty="0" err="1"/>
              <a:t>chuyển</a:t>
            </a:r>
            <a:r>
              <a:rPr lang="vi-VN" dirty="0"/>
              <a:t> thông tin </a:t>
            </a:r>
            <a:r>
              <a:rPr lang="vi-VN" dirty="0" err="1"/>
              <a:t>từ</a:t>
            </a:r>
            <a:r>
              <a:rPr lang="vi-VN" dirty="0"/>
              <a:t> STM sang LTM</a:t>
            </a:r>
          </a:p>
          <a:p>
            <a:endParaRPr lang="vi-VN" dirty="0"/>
          </a:p>
          <a:p>
            <a:r>
              <a:rPr lang="vi-VN" dirty="0" err="1"/>
              <a:t>Tổng</a:t>
            </a:r>
            <a:r>
              <a:rPr lang="vi-VN" dirty="0"/>
              <a:t> </a:t>
            </a:r>
            <a:r>
              <a:rPr lang="vi-VN" dirty="0" err="1"/>
              <a:t>thời</a:t>
            </a:r>
            <a:r>
              <a:rPr lang="vi-VN" dirty="0"/>
              <a:t> gian </a:t>
            </a:r>
            <a:r>
              <a:rPr lang="vi-VN" dirty="0" err="1"/>
              <a:t>giả</a:t>
            </a:r>
            <a:r>
              <a:rPr lang="vi-VN" dirty="0"/>
              <a:t> </a:t>
            </a:r>
            <a:r>
              <a:rPr lang="vi-VN" dirty="0" err="1"/>
              <a:t>thuyết</a:t>
            </a:r>
            <a:endParaRPr lang="vi-VN" dirty="0"/>
          </a:p>
          <a:p>
            <a:r>
              <a:rPr lang="vi-VN" dirty="0" err="1"/>
              <a:t>Số</a:t>
            </a:r>
            <a:r>
              <a:rPr lang="vi-VN" dirty="0"/>
              <a:t> </a:t>
            </a:r>
            <a:r>
              <a:rPr lang="vi-VN" dirty="0" err="1"/>
              <a:t>tiền</a:t>
            </a:r>
            <a:r>
              <a:rPr lang="vi-VN" dirty="0"/>
              <a:t> </a:t>
            </a:r>
            <a:r>
              <a:rPr lang="vi-VN" dirty="0" err="1"/>
              <a:t>giữ</a:t>
            </a:r>
            <a:r>
              <a:rPr lang="vi-VN" dirty="0"/>
              <a:t> </a:t>
            </a:r>
            <a:r>
              <a:rPr lang="vi-VN" dirty="0" err="1"/>
              <a:t>lại</a:t>
            </a:r>
            <a:r>
              <a:rPr lang="vi-VN" dirty="0"/>
              <a:t> </a:t>
            </a:r>
            <a:r>
              <a:rPr lang="vi-VN" dirty="0" err="1"/>
              <a:t>tỷ</a:t>
            </a:r>
            <a:r>
              <a:rPr lang="vi-VN" dirty="0"/>
              <a:t> </a:t>
            </a:r>
            <a:r>
              <a:rPr lang="vi-VN" dirty="0" err="1"/>
              <a:t>lệ</a:t>
            </a:r>
            <a:r>
              <a:rPr lang="vi-VN" dirty="0"/>
              <a:t> </a:t>
            </a:r>
            <a:r>
              <a:rPr lang="vi-VN" dirty="0" err="1"/>
              <a:t>thuận</a:t>
            </a:r>
            <a:r>
              <a:rPr lang="vi-VN" dirty="0"/>
              <a:t> </a:t>
            </a:r>
            <a:r>
              <a:rPr lang="vi-VN" dirty="0" err="1"/>
              <a:t>với</a:t>
            </a:r>
            <a:r>
              <a:rPr lang="vi-VN" dirty="0"/>
              <a:t> </a:t>
            </a:r>
            <a:r>
              <a:rPr lang="vi-VN" dirty="0" err="1"/>
              <a:t>thời</a:t>
            </a:r>
            <a:r>
              <a:rPr lang="vi-VN" dirty="0"/>
              <a:t> gian </a:t>
            </a:r>
            <a:r>
              <a:rPr lang="vi-VN" dirty="0" err="1"/>
              <a:t>tập</a:t>
            </a:r>
            <a:r>
              <a:rPr lang="vi-VN" dirty="0"/>
              <a:t> </a:t>
            </a:r>
            <a:r>
              <a:rPr lang="vi-VN" dirty="0" err="1"/>
              <a:t>luyện</a:t>
            </a:r>
            <a:endParaRPr lang="vi-VN" dirty="0"/>
          </a:p>
          <a:p>
            <a:endParaRPr lang="vi-VN" dirty="0"/>
          </a:p>
          <a:p>
            <a:r>
              <a:rPr lang="vi-VN" dirty="0"/>
              <a:t>Phân </a:t>
            </a:r>
            <a:r>
              <a:rPr lang="vi-VN" dirty="0" err="1"/>
              <a:t>bố</a:t>
            </a:r>
            <a:r>
              <a:rPr lang="vi-VN" dirty="0"/>
              <a:t> </a:t>
            </a:r>
            <a:r>
              <a:rPr lang="vi-VN" dirty="0" err="1"/>
              <a:t>hiệu</a:t>
            </a:r>
            <a:r>
              <a:rPr lang="vi-VN" dirty="0"/>
              <a:t> </a:t>
            </a:r>
            <a:r>
              <a:rPr lang="vi-VN" dirty="0" err="1"/>
              <a:t>quả</a:t>
            </a:r>
            <a:r>
              <a:rPr lang="vi-VN" dirty="0"/>
              <a:t> </a:t>
            </a:r>
            <a:r>
              <a:rPr lang="vi-VN" dirty="0" err="1"/>
              <a:t>thực</a:t>
            </a:r>
            <a:r>
              <a:rPr lang="vi-VN" dirty="0"/>
              <a:t> </a:t>
            </a:r>
            <a:r>
              <a:rPr lang="vi-VN" dirty="0" err="1"/>
              <a:t>hành</a:t>
            </a:r>
            <a:endParaRPr lang="vi-VN" dirty="0"/>
          </a:p>
          <a:p>
            <a:r>
              <a:rPr lang="vi-VN" dirty="0" err="1"/>
              <a:t>Tối</a:t>
            </a:r>
            <a:r>
              <a:rPr lang="vi-VN" dirty="0"/>
              <a:t> ưu </a:t>
            </a:r>
            <a:r>
              <a:rPr lang="vi-VN" dirty="0" err="1"/>
              <a:t>hóa</a:t>
            </a:r>
            <a:r>
              <a:rPr lang="vi-VN" dirty="0"/>
              <a:t> </a:t>
            </a:r>
            <a:r>
              <a:rPr lang="vi-VN" dirty="0" err="1"/>
              <a:t>bằng</a:t>
            </a:r>
            <a:r>
              <a:rPr lang="vi-VN" dirty="0"/>
              <a:t> </a:t>
            </a:r>
            <a:r>
              <a:rPr lang="vi-VN" dirty="0" err="1"/>
              <a:t>cách</a:t>
            </a:r>
            <a:r>
              <a:rPr lang="vi-VN" dirty="0"/>
              <a:t> </a:t>
            </a:r>
            <a:r>
              <a:rPr lang="vi-VN" dirty="0" err="1"/>
              <a:t>truyền</a:t>
            </a:r>
            <a:r>
              <a:rPr lang="vi-VN" dirty="0"/>
              <a:t> </a:t>
            </a:r>
            <a:r>
              <a:rPr lang="vi-VN" dirty="0" err="1"/>
              <a:t>bá</a:t>
            </a:r>
            <a:r>
              <a:rPr lang="vi-VN" dirty="0"/>
              <a:t> </a:t>
            </a:r>
            <a:r>
              <a:rPr lang="vi-VN" dirty="0" err="1"/>
              <a:t>việc</a:t>
            </a:r>
            <a:r>
              <a:rPr lang="vi-VN" dirty="0"/>
              <a:t> </a:t>
            </a:r>
            <a:r>
              <a:rPr lang="vi-VN" dirty="0" err="1"/>
              <a:t>học</a:t>
            </a:r>
            <a:r>
              <a:rPr lang="vi-VN" dirty="0"/>
              <a:t> theo </a:t>
            </a:r>
            <a:r>
              <a:rPr lang="vi-VN" dirty="0" err="1"/>
              <a:t>thời</a:t>
            </a:r>
            <a:r>
              <a:rPr lang="vi-VN" dirty="0"/>
              <a:t> gian</a:t>
            </a:r>
          </a:p>
          <a:p>
            <a:endParaRPr lang="vi-VN" dirty="0"/>
          </a:p>
          <a:p>
            <a:r>
              <a:rPr lang="vi-VN" dirty="0" err="1"/>
              <a:t>Cấu</a:t>
            </a:r>
            <a:r>
              <a:rPr lang="vi-VN" dirty="0"/>
              <a:t> </a:t>
            </a:r>
            <a:r>
              <a:rPr lang="vi-VN" dirty="0" err="1"/>
              <a:t>trúc</a:t>
            </a:r>
            <a:r>
              <a:rPr lang="vi-VN" dirty="0"/>
              <a:t>, ý </a:t>
            </a:r>
            <a:r>
              <a:rPr lang="vi-VN" dirty="0" err="1"/>
              <a:t>nghĩa</a:t>
            </a:r>
            <a:r>
              <a:rPr lang="vi-VN" dirty="0"/>
              <a:t> </a:t>
            </a:r>
            <a:r>
              <a:rPr lang="vi-VN" dirty="0" err="1"/>
              <a:t>và</a:t>
            </a:r>
            <a:r>
              <a:rPr lang="vi-VN" dirty="0"/>
              <a:t> </a:t>
            </a:r>
            <a:r>
              <a:rPr lang="vi-VN" dirty="0" err="1"/>
              <a:t>sự</a:t>
            </a:r>
            <a:r>
              <a:rPr lang="vi-VN" dirty="0"/>
              <a:t> quen </a:t>
            </a:r>
            <a:r>
              <a:rPr lang="vi-VN" dirty="0" err="1"/>
              <a:t>thuộc</a:t>
            </a:r>
            <a:endParaRPr lang="vi-VN" dirty="0"/>
          </a:p>
          <a:p>
            <a:r>
              <a:rPr lang="vi-VN" dirty="0"/>
              <a:t>Thông tin </a:t>
            </a:r>
            <a:r>
              <a:rPr lang="vi-VN" dirty="0" err="1"/>
              <a:t>dễ</a:t>
            </a:r>
            <a:r>
              <a:rPr lang="vi-VN" dirty="0"/>
              <a:t> </a:t>
            </a:r>
            <a:r>
              <a:rPr lang="vi-VN" dirty="0" err="1"/>
              <a:t>nhớ</a:t>
            </a:r>
            <a:r>
              <a:rPr lang="vi-VN" dirty="0"/>
              <a:t> hơn</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29</a:t>
            </a:fld>
            <a:endParaRPr lang="en-US"/>
          </a:p>
        </p:txBody>
      </p:sp>
    </p:spTree>
    <p:extLst>
      <p:ext uri="{BB962C8B-B14F-4D97-AF65-F5344CB8AC3E}">
        <p14:creationId xmlns:p14="http://schemas.microsoft.com/office/powerpoint/2010/main" val="321653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Phân </a:t>
            </a:r>
            <a:r>
              <a:rPr lang="vi-VN" dirty="0" err="1"/>
              <a:t>rã</a:t>
            </a:r>
            <a:endParaRPr lang="vi-VN" dirty="0"/>
          </a:p>
          <a:p>
            <a:r>
              <a:rPr lang="vi-VN" dirty="0"/>
              <a:t>Thông tin </a:t>
            </a:r>
            <a:r>
              <a:rPr lang="vi-VN" dirty="0" err="1"/>
              <a:t>bị</a:t>
            </a:r>
            <a:r>
              <a:rPr lang="vi-VN" dirty="0"/>
              <a:t> </a:t>
            </a:r>
            <a:r>
              <a:rPr lang="vi-VN" dirty="0" err="1"/>
              <a:t>mất</a:t>
            </a:r>
            <a:r>
              <a:rPr lang="vi-VN" dirty="0"/>
              <a:t> </a:t>
            </a:r>
            <a:r>
              <a:rPr lang="vi-VN" dirty="0" err="1"/>
              <a:t>dần</a:t>
            </a:r>
            <a:r>
              <a:rPr lang="vi-VN" dirty="0"/>
              <a:t> nhưng </a:t>
            </a:r>
            <a:r>
              <a:rPr lang="vi-VN" dirty="0" err="1"/>
              <a:t>rất</a:t>
            </a:r>
            <a:r>
              <a:rPr lang="vi-VN" dirty="0"/>
              <a:t> </a:t>
            </a:r>
            <a:r>
              <a:rPr lang="vi-VN" dirty="0" err="1"/>
              <a:t>chậm</a:t>
            </a:r>
            <a:endParaRPr lang="vi-VN" dirty="0"/>
          </a:p>
          <a:p>
            <a:endParaRPr lang="vi-VN" dirty="0"/>
          </a:p>
          <a:p>
            <a:r>
              <a:rPr lang="vi-VN" dirty="0"/>
              <a:t>Can </a:t>
            </a:r>
            <a:r>
              <a:rPr lang="vi-VN" dirty="0" err="1"/>
              <a:t>thiệp</a:t>
            </a:r>
            <a:endParaRPr lang="vi-VN" dirty="0"/>
          </a:p>
          <a:p>
            <a:r>
              <a:rPr lang="vi-VN" dirty="0"/>
              <a:t>Thông tin </a:t>
            </a:r>
            <a:r>
              <a:rPr lang="vi-VN" dirty="0" err="1"/>
              <a:t>mới</a:t>
            </a:r>
            <a:r>
              <a:rPr lang="vi-VN" dirty="0"/>
              <a:t> thay </a:t>
            </a:r>
            <a:r>
              <a:rPr lang="vi-VN" dirty="0" err="1"/>
              <a:t>thế</a:t>
            </a:r>
            <a:r>
              <a:rPr lang="vi-VN" dirty="0"/>
              <a:t> </a:t>
            </a:r>
            <a:r>
              <a:rPr lang="vi-VN" dirty="0" err="1"/>
              <a:t>cũ</a:t>
            </a:r>
            <a:r>
              <a:rPr lang="vi-VN" dirty="0"/>
              <a:t>: can </a:t>
            </a:r>
            <a:r>
              <a:rPr lang="vi-VN" dirty="0" err="1"/>
              <a:t>thiệp</a:t>
            </a:r>
            <a:r>
              <a:rPr lang="vi-VN" dirty="0"/>
              <a:t> </a:t>
            </a:r>
            <a:r>
              <a:rPr lang="vi-VN" dirty="0" err="1"/>
              <a:t>hồi</a:t>
            </a:r>
            <a:r>
              <a:rPr lang="vi-VN" dirty="0"/>
              <a:t> </a:t>
            </a:r>
            <a:r>
              <a:rPr lang="vi-VN" dirty="0" err="1"/>
              <a:t>tố</a:t>
            </a:r>
            <a:endParaRPr lang="vi-VN" dirty="0"/>
          </a:p>
          <a:p>
            <a:r>
              <a:rPr lang="vi-VN" dirty="0" err="1"/>
              <a:t>Cũ</a:t>
            </a:r>
            <a:r>
              <a:rPr lang="vi-VN" dirty="0"/>
              <a:t> </a:t>
            </a:r>
            <a:r>
              <a:rPr lang="vi-VN" dirty="0" err="1"/>
              <a:t>có</a:t>
            </a:r>
            <a:r>
              <a:rPr lang="vi-VN" dirty="0"/>
              <a:t> </a:t>
            </a:r>
            <a:r>
              <a:rPr lang="vi-VN" dirty="0" err="1"/>
              <a:t>thể</a:t>
            </a:r>
            <a:r>
              <a:rPr lang="vi-VN" dirty="0"/>
              <a:t> gây </a:t>
            </a:r>
            <a:r>
              <a:rPr lang="vi-VN" dirty="0" err="1"/>
              <a:t>trở</a:t>
            </a:r>
            <a:r>
              <a:rPr lang="vi-VN" dirty="0"/>
              <a:t> </a:t>
            </a:r>
            <a:r>
              <a:rPr lang="vi-VN" dirty="0" err="1"/>
              <a:t>ngại</a:t>
            </a:r>
            <a:r>
              <a:rPr lang="vi-VN" dirty="0"/>
              <a:t> </a:t>
            </a:r>
            <a:r>
              <a:rPr lang="vi-VN" dirty="0" err="1"/>
              <a:t>mới</a:t>
            </a:r>
            <a:r>
              <a:rPr lang="vi-VN" dirty="0"/>
              <a:t>: </a:t>
            </a:r>
            <a:r>
              <a:rPr lang="vi-VN" dirty="0" err="1"/>
              <a:t>chủ</a:t>
            </a:r>
            <a:r>
              <a:rPr lang="vi-VN" dirty="0"/>
              <a:t> </a:t>
            </a:r>
            <a:r>
              <a:rPr lang="vi-VN" dirty="0" err="1"/>
              <a:t>động</a:t>
            </a:r>
            <a:r>
              <a:rPr lang="vi-VN" dirty="0"/>
              <a:t> </a:t>
            </a:r>
            <a:r>
              <a:rPr lang="vi-VN" dirty="0" err="1"/>
              <a:t>ức</a:t>
            </a:r>
            <a:r>
              <a:rPr lang="vi-VN" dirty="0"/>
              <a:t> </a:t>
            </a:r>
            <a:r>
              <a:rPr lang="vi-VN" dirty="0" err="1"/>
              <a:t>chế</a:t>
            </a:r>
            <a:endParaRPr lang="vi-VN" dirty="0"/>
          </a:p>
          <a:p>
            <a:endParaRPr lang="vi-VN" dirty="0"/>
          </a:p>
          <a:p>
            <a:r>
              <a:rPr lang="vi-VN" dirty="0" err="1"/>
              <a:t>Vì</a:t>
            </a:r>
            <a:r>
              <a:rPr lang="vi-VN" dirty="0"/>
              <a:t> </a:t>
            </a:r>
            <a:r>
              <a:rPr lang="vi-VN" dirty="0" err="1"/>
              <a:t>vậy</a:t>
            </a:r>
            <a:r>
              <a:rPr lang="vi-VN" dirty="0"/>
              <a:t>, </a:t>
            </a:r>
            <a:r>
              <a:rPr lang="vi-VN" dirty="0" err="1"/>
              <a:t>có</a:t>
            </a:r>
            <a:r>
              <a:rPr lang="vi-VN" dirty="0"/>
              <a:t> </a:t>
            </a:r>
            <a:r>
              <a:rPr lang="vi-VN" dirty="0" err="1"/>
              <a:t>thể</a:t>
            </a:r>
            <a:r>
              <a:rPr lang="vi-VN" dirty="0"/>
              <a:t> không quên ở </a:t>
            </a:r>
            <a:r>
              <a:rPr lang="vi-VN" dirty="0" err="1"/>
              <a:t>tất</a:t>
            </a:r>
            <a:r>
              <a:rPr lang="vi-VN" dirty="0"/>
              <a:t> </a:t>
            </a:r>
            <a:r>
              <a:rPr lang="vi-VN" dirty="0" err="1"/>
              <a:t>cả</a:t>
            </a:r>
            <a:r>
              <a:rPr lang="vi-VN" dirty="0"/>
              <a:t> </a:t>
            </a:r>
            <a:r>
              <a:rPr lang="vi-VN" dirty="0" err="1"/>
              <a:t>các</a:t>
            </a:r>
            <a:r>
              <a:rPr lang="vi-VN" dirty="0"/>
              <a:t> </a:t>
            </a:r>
            <a:r>
              <a:rPr lang="vi-VN" dirty="0" err="1"/>
              <a:t>bộ</a:t>
            </a:r>
            <a:r>
              <a:rPr lang="vi-VN" dirty="0"/>
              <a:t> </a:t>
            </a:r>
            <a:r>
              <a:rPr lang="vi-VN" dirty="0" err="1"/>
              <a:t>nhớ</a:t>
            </a:r>
            <a:r>
              <a:rPr lang="vi-VN" dirty="0"/>
              <a:t> </a:t>
            </a:r>
            <a:r>
              <a:rPr lang="vi-VN" dirty="0" err="1"/>
              <a:t>được</a:t>
            </a:r>
            <a:r>
              <a:rPr lang="vi-VN" dirty="0"/>
              <a:t> </a:t>
            </a:r>
            <a:r>
              <a:rPr lang="vi-VN" dirty="0" err="1"/>
              <a:t>chọn</a:t>
            </a:r>
            <a:r>
              <a:rPr lang="vi-VN" dirty="0"/>
              <a:t> </a:t>
            </a:r>
            <a:r>
              <a:rPr lang="vi-VN" dirty="0" err="1"/>
              <a:t>lọc</a:t>
            </a:r>
            <a:r>
              <a:rPr lang="vi-VN" dirty="0"/>
              <a:t> ...</a:t>
            </a:r>
          </a:p>
          <a:p>
            <a:endParaRPr lang="vi-VN" dirty="0"/>
          </a:p>
          <a:p>
            <a:r>
              <a:rPr lang="vi-VN" dirty="0"/>
              <a:t>  ... </a:t>
            </a:r>
            <a:r>
              <a:rPr lang="vi-VN" dirty="0" err="1"/>
              <a:t>bị</a:t>
            </a:r>
            <a:r>
              <a:rPr lang="vi-VN" dirty="0"/>
              <a:t> </a:t>
            </a:r>
            <a:r>
              <a:rPr lang="vi-VN" dirty="0" err="1"/>
              <a:t>ảnh</a:t>
            </a:r>
            <a:r>
              <a:rPr lang="vi-VN" dirty="0"/>
              <a:t> </a:t>
            </a:r>
            <a:r>
              <a:rPr lang="vi-VN" dirty="0" err="1"/>
              <a:t>hưởng</a:t>
            </a:r>
            <a:r>
              <a:rPr lang="vi-VN" dirty="0"/>
              <a:t> </a:t>
            </a:r>
            <a:r>
              <a:rPr lang="vi-VN" dirty="0" err="1"/>
              <a:t>bởi</a:t>
            </a:r>
            <a:r>
              <a:rPr lang="vi-VN" dirty="0"/>
              <a:t> </a:t>
            </a:r>
            <a:r>
              <a:rPr lang="vi-VN" dirty="0" err="1"/>
              <a:t>cảm</a:t>
            </a:r>
            <a:r>
              <a:rPr lang="vi-VN" dirty="0"/>
              <a:t> </a:t>
            </a:r>
            <a:r>
              <a:rPr lang="vi-VN" dirty="0" err="1"/>
              <a:t>xúc</a:t>
            </a:r>
            <a:r>
              <a:rPr lang="vi-VN" dirty="0"/>
              <a:t> - </a:t>
            </a:r>
            <a:r>
              <a:rPr lang="vi-VN" dirty="0" err="1"/>
              <a:t>có</a:t>
            </a:r>
            <a:r>
              <a:rPr lang="vi-VN" dirty="0"/>
              <a:t> </a:t>
            </a:r>
            <a:r>
              <a:rPr lang="vi-VN" dirty="0" err="1"/>
              <a:t>thể</a:t>
            </a:r>
            <a:r>
              <a:rPr lang="vi-VN" dirty="0"/>
              <a:t> </a:t>
            </a:r>
            <a:r>
              <a:rPr lang="vi-VN" dirty="0" err="1"/>
              <a:t>tiềm</a:t>
            </a:r>
            <a:r>
              <a:rPr lang="vi-VN" dirty="0"/>
              <a:t> </a:t>
            </a:r>
            <a:r>
              <a:rPr lang="vi-VN" dirty="0" err="1"/>
              <a:t>ẩn</a:t>
            </a:r>
            <a:r>
              <a:rPr lang="vi-VN" dirty="0"/>
              <a:t> "</a:t>
            </a:r>
            <a:r>
              <a:rPr lang="vi-VN" dirty="0" err="1"/>
              <a:t>chọn</a:t>
            </a:r>
            <a:r>
              <a:rPr lang="vi-VN" dirty="0"/>
              <a:t>" </a:t>
            </a:r>
            <a:r>
              <a:rPr lang="vi-VN" dirty="0" err="1"/>
              <a:t>để</a:t>
            </a:r>
            <a:r>
              <a:rPr lang="vi-VN" dirty="0"/>
              <a:t> quên</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30</a:t>
            </a:fld>
            <a:endParaRPr lang="en-US"/>
          </a:p>
        </p:txBody>
      </p:sp>
    </p:spTree>
    <p:extLst>
      <p:ext uri="{BB962C8B-B14F-4D97-AF65-F5344CB8AC3E}">
        <p14:creationId xmlns:p14="http://schemas.microsoft.com/office/powerpoint/2010/main" val="2032459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err="1"/>
              <a:t>Hồi</a:t>
            </a:r>
            <a:r>
              <a:rPr lang="vi-VN" dirty="0"/>
              <a:t> </a:t>
            </a:r>
            <a:r>
              <a:rPr lang="vi-VN" dirty="0" err="1"/>
              <a:t>tưởng</a:t>
            </a:r>
            <a:endParaRPr lang="vi-VN" dirty="0"/>
          </a:p>
          <a:p>
            <a:r>
              <a:rPr lang="vi-VN" dirty="0"/>
              <a:t>Thông tin </a:t>
            </a:r>
            <a:r>
              <a:rPr lang="vi-VN" dirty="0" err="1"/>
              <a:t>được</a:t>
            </a:r>
            <a:r>
              <a:rPr lang="vi-VN" dirty="0"/>
              <a:t> sao </a:t>
            </a:r>
            <a:r>
              <a:rPr lang="vi-VN" dirty="0" err="1"/>
              <a:t>chép</a:t>
            </a:r>
            <a:r>
              <a:rPr lang="vi-VN" dirty="0"/>
              <a:t> </a:t>
            </a:r>
            <a:r>
              <a:rPr lang="vi-VN" dirty="0" err="1"/>
              <a:t>từ</a:t>
            </a:r>
            <a:r>
              <a:rPr lang="vi-VN" dirty="0"/>
              <a:t> </a:t>
            </a:r>
            <a:r>
              <a:rPr lang="vi-VN" dirty="0" err="1"/>
              <a:t>bộ</a:t>
            </a:r>
            <a:r>
              <a:rPr lang="vi-VN" dirty="0"/>
              <a:t> </a:t>
            </a:r>
            <a:r>
              <a:rPr lang="vi-VN" dirty="0" err="1"/>
              <a:t>nhớ</a:t>
            </a:r>
            <a:r>
              <a:rPr lang="vi-VN" dirty="0"/>
              <a:t> </a:t>
            </a:r>
            <a:r>
              <a:rPr lang="vi-VN" dirty="0" err="1"/>
              <a:t>có</a:t>
            </a:r>
            <a:r>
              <a:rPr lang="vi-VN" dirty="0"/>
              <a:t> </a:t>
            </a:r>
            <a:r>
              <a:rPr lang="vi-VN" dirty="0" err="1"/>
              <a:t>thể</a:t>
            </a:r>
            <a:r>
              <a:rPr lang="vi-VN" dirty="0"/>
              <a:t> </a:t>
            </a:r>
            <a:r>
              <a:rPr lang="vi-VN" dirty="0" err="1"/>
              <a:t>được</a:t>
            </a:r>
            <a:r>
              <a:rPr lang="vi-VN" dirty="0"/>
              <a:t> </a:t>
            </a:r>
            <a:r>
              <a:rPr lang="vi-VN" dirty="0" err="1"/>
              <a:t>hỗ</a:t>
            </a:r>
            <a:r>
              <a:rPr lang="vi-VN" dirty="0"/>
              <a:t> </a:t>
            </a:r>
            <a:r>
              <a:rPr lang="vi-VN" dirty="0" err="1"/>
              <a:t>trợ</a:t>
            </a:r>
            <a:r>
              <a:rPr lang="vi-VN" dirty="0"/>
              <a:t> </a:t>
            </a:r>
            <a:r>
              <a:rPr lang="vi-VN" dirty="0" err="1"/>
              <a:t>bởi</a:t>
            </a:r>
            <a:r>
              <a:rPr lang="vi-VN" dirty="0"/>
              <a:t> </a:t>
            </a:r>
            <a:r>
              <a:rPr lang="vi-VN" dirty="0" err="1"/>
              <a:t>các</a:t>
            </a:r>
            <a:r>
              <a:rPr lang="vi-VN" dirty="0"/>
              <a:t> </a:t>
            </a:r>
            <a:r>
              <a:rPr lang="vi-VN" dirty="0" err="1"/>
              <a:t>tín</a:t>
            </a:r>
            <a:r>
              <a:rPr lang="vi-VN" dirty="0"/>
              <a:t> </a:t>
            </a:r>
            <a:r>
              <a:rPr lang="vi-VN" dirty="0" err="1"/>
              <a:t>hiệu</a:t>
            </a:r>
            <a:r>
              <a:rPr lang="vi-VN" dirty="0"/>
              <a:t>, </a:t>
            </a:r>
            <a:r>
              <a:rPr lang="vi-VN" dirty="0" err="1"/>
              <a:t>e.G</a:t>
            </a:r>
            <a:r>
              <a:rPr lang="vi-VN" dirty="0"/>
              <a:t>. Danh </a:t>
            </a:r>
            <a:r>
              <a:rPr lang="vi-VN" dirty="0" err="1"/>
              <a:t>mục</a:t>
            </a:r>
            <a:r>
              <a:rPr lang="vi-VN" dirty="0"/>
              <a:t>, </a:t>
            </a:r>
            <a:r>
              <a:rPr lang="vi-VN" dirty="0" err="1"/>
              <a:t>hình</a:t>
            </a:r>
            <a:r>
              <a:rPr lang="vi-VN" dirty="0"/>
              <a:t> </a:t>
            </a:r>
            <a:r>
              <a:rPr lang="vi-VN" dirty="0" err="1"/>
              <a:t>ảnh</a:t>
            </a:r>
            <a:endParaRPr lang="vi-VN" dirty="0"/>
          </a:p>
          <a:p>
            <a:endParaRPr lang="vi-VN" dirty="0"/>
          </a:p>
          <a:p>
            <a:r>
              <a:rPr lang="vi-VN" dirty="0" err="1"/>
              <a:t>Sự</a:t>
            </a:r>
            <a:r>
              <a:rPr lang="vi-VN" dirty="0"/>
              <a:t> công </a:t>
            </a:r>
            <a:r>
              <a:rPr lang="vi-VN" dirty="0" err="1"/>
              <a:t>nhận</a:t>
            </a:r>
            <a:endParaRPr lang="vi-VN" dirty="0"/>
          </a:p>
          <a:p>
            <a:r>
              <a:rPr lang="vi-VN" dirty="0"/>
              <a:t>Thông tin cho </a:t>
            </a:r>
            <a:r>
              <a:rPr lang="vi-VN" dirty="0" err="1"/>
              <a:t>biết</a:t>
            </a:r>
            <a:r>
              <a:rPr lang="vi-VN" dirty="0"/>
              <a:t> </a:t>
            </a:r>
            <a:r>
              <a:rPr lang="vi-VN" dirty="0" err="1"/>
              <a:t>rằng</a:t>
            </a:r>
            <a:r>
              <a:rPr lang="vi-VN" dirty="0"/>
              <a:t> </a:t>
            </a:r>
            <a:r>
              <a:rPr lang="vi-VN" dirty="0" err="1"/>
              <a:t>nó</a:t>
            </a:r>
            <a:r>
              <a:rPr lang="vi-VN" dirty="0"/>
              <a:t> </a:t>
            </a:r>
            <a:r>
              <a:rPr lang="vi-VN" dirty="0" err="1"/>
              <a:t>đã</a:t>
            </a:r>
            <a:r>
              <a:rPr lang="vi-VN" dirty="0"/>
              <a:t> </a:t>
            </a:r>
            <a:r>
              <a:rPr lang="vi-VN" dirty="0" err="1"/>
              <a:t>được</a:t>
            </a:r>
            <a:r>
              <a:rPr lang="vi-VN" dirty="0"/>
              <a:t> </a:t>
            </a:r>
            <a:r>
              <a:rPr lang="vi-VN" dirty="0" err="1"/>
              <a:t>nhìn</a:t>
            </a:r>
            <a:r>
              <a:rPr lang="vi-VN" dirty="0"/>
              <a:t> </a:t>
            </a:r>
            <a:r>
              <a:rPr lang="vi-VN" dirty="0" err="1"/>
              <a:t>thấy</a:t>
            </a:r>
            <a:r>
              <a:rPr lang="vi-VN" dirty="0"/>
              <a:t> </a:t>
            </a:r>
            <a:r>
              <a:rPr lang="vi-VN" dirty="0" err="1"/>
              <a:t>trước</a:t>
            </a:r>
            <a:endParaRPr lang="vi-VN" dirty="0"/>
          </a:p>
          <a:p>
            <a:r>
              <a:rPr lang="vi-VN" dirty="0" err="1"/>
              <a:t>Ít</a:t>
            </a:r>
            <a:r>
              <a:rPr lang="vi-VN" dirty="0"/>
              <a:t> </a:t>
            </a:r>
            <a:r>
              <a:rPr lang="vi-VN" dirty="0" err="1"/>
              <a:t>phức</a:t>
            </a:r>
            <a:r>
              <a:rPr lang="vi-VN" dirty="0"/>
              <a:t> </a:t>
            </a:r>
            <a:r>
              <a:rPr lang="vi-VN" dirty="0" err="1"/>
              <a:t>tạp</a:t>
            </a:r>
            <a:r>
              <a:rPr lang="vi-VN" dirty="0"/>
              <a:t> hơn thu </a:t>
            </a:r>
            <a:r>
              <a:rPr lang="vi-VN" dirty="0" err="1"/>
              <a:t>hồi</a:t>
            </a:r>
            <a:r>
              <a:rPr lang="vi-VN" dirty="0"/>
              <a:t> - thông tin </a:t>
            </a:r>
            <a:r>
              <a:rPr lang="vi-VN" dirty="0" err="1"/>
              <a:t>là</a:t>
            </a:r>
            <a:r>
              <a:rPr lang="vi-VN" dirty="0"/>
              <a:t> </a:t>
            </a:r>
            <a:r>
              <a:rPr lang="vi-VN" dirty="0" err="1"/>
              <a:t>tín</a:t>
            </a:r>
            <a:r>
              <a:rPr lang="vi-VN" dirty="0"/>
              <a:t> </a:t>
            </a:r>
            <a:r>
              <a:rPr lang="vi-VN" dirty="0" err="1"/>
              <a:t>hiệu</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31</a:t>
            </a:fld>
            <a:endParaRPr lang="en-US"/>
          </a:p>
        </p:txBody>
      </p:sp>
    </p:spTree>
    <p:extLst>
      <p:ext uri="{BB962C8B-B14F-4D97-AF65-F5344CB8AC3E}">
        <p14:creationId xmlns:p14="http://schemas.microsoft.com/office/powerpoint/2010/main" val="1520347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err="1"/>
              <a:t>Reasoning</a:t>
            </a:r>
            <a:r>
              <a:rPr lang="vi-VN" dirty="0"/>
              <a:t>: suy </a:t>
            </a:r>
            <a:r>
              <a:rPr lang="vi-VN" dirty="0" err="1"/>
              <a:t>luận</a:t>
            </a:r>
            <a:endParaRPr lang="vi-VN" dirty="0"/>
          </a:p>
          <a:p>
            <a:r>
              <a:rPr lang="vi-VN" dirty="0" err="1"/>
              <a:t>deduction</a:t>
            </a:r>
            <a:r>
              <a:rPr lang="vi-VN" dirty="0"/>
              <a:t>: </a:t>
            </a:r>
            <a:r>
              <a:rPr lang="vi-VN" dirty="0" err="1"/>
              <a:t>diễn</a:t>
            </a:r>
            <a:r>
              <a:rPr lang="vi-VN" dirty="0"/>
              <a:t> </a:t>
            </a:r>
            <a:r>
              <a:rPr lang="vi-VN" dirty="0" err="1"/>
              <a:t>dịch</a:t>
            </a:r>
            <a:r>
              <a:rPr lang="vi-VN" dirty="0"/>
              <a:t>, </a:t>
            </a:r>
            <a:r>
              <a:rPr lang="vi-VN" dirty="0" err="1"/>
              <a:t>induction:quy</a:t>
            </a:r>
            <a:r>
              <a:rPr lang="vi-VN" dirty="0"/>
              <a:t> </a:t>
            </a:r>
            <a:r>
              <a:rPr lang="vi-VN" dirty="0" err="1"/>
              <a:t>nạp</a:t>
            </a:r>
            <a:r>
              <a:rPr lang="vi-VN" dirty="0"/>
              <a:t>, </a:t>
            </a:r>
            <a:r>
              <a:rPr lang="vi-VN" dirty="0" err="1"/>
              <a:t>abduction</a:t>
            </a:r>
            <a:r>
              <a:rPr lang="vi-VN" dirty="0"/>
              <a:t>: </a:t>
            </a:r>
            <a:r>
              <a:rPr lang="vi-VN" dirty="0" err="1"/>
              <a:t>Lập</a:t>
            </a:r>
            <a:r>
              <a:rPr lang="vi-VN" dirty="0"/>
              <a:t> </a:t>
            </a:r>
            <a:r>
              <a:rPr lang="vi-VN" dirty="0" err="1"/>
              <a:t>luận</a:t>
            </a:r>
            <a:r>
              <a:rPr lang="vi-VN" dirty="0"/>
              <a:t> </a:t>
            </a:r>
            <a:r>
              <a:rPr lang="vi-VN" dirty="0" err="1"/>
              <a:t>bắt</a:t>
            </a:r>
            <a:r>
              <a:rPr lang="vi-VN" dirty="0"/>
              <a:t> </a:t>
            </a:r>
            <a:r>
              <a:rPr lang="vi-VN" dirty="0" err="1"/>
              <a:t>chước</a:t>
            </a:r>
            <a:endParaRPr lang="vi-VN" dirty="0"/>
          </a:p>
          <a:p>
            <a:r>
              <a:rPr lang="vi-VN" dirty="0" err="1"/>
              <a:t>Problem</a:t>
            </a:r>
            <a:r>
              <a:rPr lang="vi-VN" dirty="0"/>
              <a:t> </a:t>
            </a:r>
            <a:r>
              <a:rPr lang="vi-VN" dirty="0" err="1"/>
              <a:t>solving</a:t>
            </a:r>
            <a:endParaRPr lang="vi-VN"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32</a:t>
            </a:fld>
            <a:endParaRPr lang="en-US"/>
          </a:p>
        </p:txBody>
      </p:sp>
    </p:spTree>
    <p:extLst>
      <p:ext uri="{BB962C8B-B14F-4D97-AF65-F5344CB8AC3E}">
        <p14:creationId xmlns:p14="http://schemas.microsoft.com/office/powerpoint/2010/main" val="2037493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Quá trình tìm kiếm giải pháp cho nhiệm </a:t>
            </a:r>
            <a:r>
              <a:rPr lang="vi-VN" dirty="0" err="1"/>
              <a:t>vụ</a:t>
            </a:r>
            <a:r>
              <a:rPr lang="vi-VN" dirty="0"/>
              <a:t> không quen sử dụng kiến ​​thức .</a:t>
            </a:r>
          </a:p>
          <a:p>
            <a:endParaRPr lang="vi-VN" dirty="0"/>
          </a:p>
          <a:p>
            <a:r>
              <a:rPr lang="vi-VN" dirty="0"/>
              <a:t>Một số lý thuyết .</a:t>
            </a:r>
          </a:p>
          <a:p>
            <a:endParaRPr lang="vi-VN" dirty="0"/>
          </a:p>
          <a:p>
            <a:r>
              <a:rPr lang="vi-VN" dirty="0"/>
              <a:t>Gestalt</a:t>
            </a:r>
          </a:p>
          <a:p>
            <a:r>
              <a:rPr lang="vi-VN" dirty="0"/>
              <a:t>giải quyết các vấn đề cả hai sản xuất và sinh sản</a:t>
            </a:r>
          </a:p>
          <a:p>
            <a:r>
              <a:rPr lang="vi-VN" dirty="0"/>
              <a:t>sản xuất dựa trên cái nhìn sâu sắc và cơ cấu lại các vấn đề</a:t>
            </a:r>
          </a:p>
          <a:p>
            <a:r>
              <a:rPr lang="vi-VN" dirty="0"/>
              <a:t>bằng chứng hấp dẫn nhưng không đủ để giải thích ' cái nhìn sâu sắc ' vv</a:t>
            </a:r>
          </a:p>
          <a:p>
            <a:r>
              <a:rPr lang="vi-VN" dirty="0"/>
              <a:t>di chuyển ra khỏi thái độ tốt và dẫn hướng về lý thuyết xử lý thông tin</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33</a:t>
            </a:fld>
            <a:endParaRPr lang="en-US"/>
          </a:p>
        </p:txBody>
      </p:sp>
    </p:spTree>
    <p:extLst>
      <p:ext uri="{BB962C8B-B14F-4D97-AF65-F5344CB8AC3E}">
        <p14:creationId xmlns:p14="http://schemas.microsoft.com/office/powerpoint/2010/main" val="3327728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061DD72-DAD0-49BA-BEA9-A5E80F22C528}" type="slidenum">
              <a:t>4</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p>
            <a:pPr lvl="0">
              <a:buFont typeface="Symbol"/>
              <a:buChar char="·"/>
            </a:pPr>
            <a:r>
              <a:rPr lang="x-none" sz="1200"/>
              <a:t>Psychopathology </a:t>
            </a:r>
            <a:r>
              <a:rPr lang="en-US" sz="1200" dirty="0"/>
              <a:t>: </a:t>
            </a:r>
            <a:r>
              <a:rPr lang="x-none" sz="1200" b="1"/>
              <a:t>(y học) bệnh học tâm lý, bệnh học tinh thần</a:t>
            </a:r>
            <a:endParaRPr lang="en-US" sz="1200" b="1" dirty="0"/>
          </a:p>
          <a:p>
            <a:pPr lvl="0">
              <a:buFont typeface="Symbol"/>
              <a:buChar char="·"/>
            </a:pPr>
            <a:r>
              <a:rPr lang="x-none" sz="1200"/>
              <a:t>Psychology </a:t>
            </a:r>
            <a:r>
              <a:rPr lang="en-US" sz="1200" dirty="0"/>
              <a:t>: </a:t>
            </a:r>
            <a:r>
              <a:rPr lang="en-US" sz="1200" dirty="0" err="1"/>
              <a:t>tâm</a:t>
            </a:r>
            <a:r>
              <a:rPr lang="en-US" sz="1200" baseline="0" dirty="0"/>
              <a:t> </a:t>
            </a:r>
            <a:r>
              <a:rPr lang="en-US" sz="1200" baseline="0" dirty="0" err="1"/>
              <a:t>lý</a:t>
            </a:r>
            <a:r>
              <a:rPr lang="en-US" sz="1200" baseline="0" dirty="0"/>
              <a:t> </a:t>
            </a:r>
            <a:r>
              <a:rPr lang="en-US" sz="1200" baseline="0" dirty="0" err="1"/>
              <a:t>học</a:t>
            </a:r>
            <a:endParaRPr lang="x-none" sz="1200" b="1"/>
          </a:p>
        </p:txBody>
      </p:sp>
    </p:spTree>
    <p:extLst>
      <p:ext uri="{BB962C8B-B14F-4D97-AF65-F5344CB8AC3E}">
        <p14:creationId xmlns:p14="http://schemas.microsoft.com/office/powerpoint/2010/main" val="2243853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endParaRPr lang="vi-VN" dirty="0"/>
          </a:p>
          <a:p>
            <a:r>
              <a:rPr lang="vi-VN" dirty="0"/>
              <a:t>lý thuyết không gian vấn đề</a:t>
            </a:r>
          </a:p>
          <a:p>
            <a:r>
              <a:rPr lang="vi-VN" dirty="0"/>
              <a:t>vấn đề không gian bao gồm các quốc gia có vấn đề</a:t>
            </a:r>
          </a:p>
          <a:p>
            <a:r>
              <a:rPr lang="vi-VN" dirty="0"/>
              <a:t>giải quyết vấn đề liên quan đến các quốc gia tạo ra sử dụng khai thác hợp pháp</a:t>
            </a:r>
          </a:p>
          <a:p>
            <a:r>
              <a:rPr lang="vi-VN" dirty="0"/>
              <a:t>heuristics có thể được sử dụng để lựa chọn nhà khai thác ví dụ có nghĩa là kết thúc-phân tích</a:t>
            </a:r>
          </a:p>
          <a:p>
            <a:r>
              <a:rPr lang="vi-VN" dirty="0"/>
              <a:t>hoạt động trong hệ thống xử lý thông tin của con người ví dụ STM giới hạn, vv</a:t>
            </a:r>
          </a:p>
          <a:p>
            <a:r>
              <a:rPr lang="vi-VN" dirty="0"/>
              <a:t>chủ yếu áp dụng cho việc giải quyết các vấn đề trong khu vực được xác định rõ ví dụ câu đố chứ không phải là lĩnh vực chuyên sâu kiến ​​thức</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34</a:t>
            </a:fld>
            <a:endParaRPr lang="en-US"/>
          </a:p>
        </p:txBody>
      </p:sp>
    </p:spTree>
    <p:extLst>
      <p:ext uri="{BB962C8B-B14F-4D97-AF65-F5344CB8AC3E}">
        <p14:creationId xmlns:p14="http://schemas.microsoft.com/office/powerpoint/2010/main" val="14459679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Sự giống nhau</a:t>
            </a:r>
          </a:p>
          <a:p>
            <a:r>
              <a:rPr lang="vi-VN" dirty="0"/>
              <a:t>lập bản đồ analogical :</a:t>
            </a:r>
          </a:p>
          <a:p>
            <a:r>
              <a:rPr lang="vi-VN" dirty="0"/>
              <a:t>vấn đề mới lạ trong tên miền mới ?</a:t>
            </a:r>
          </a:p>
          <a:p>
            <a:r>
              <a:rPr lang="vi-VN" dirty="0"/>
              <a:t>sử dụng kiến thức về vấn đề tương tự từ miền tương tự</a:t>
            </a:r>
          </a:p>
          <a:p>
            <a:r>
              <a:rPr lang="vi-VN" dirty="0"/>
              <a:t>lập bản đồ analogical khó khăn nếu các tên miền có ngữ nghĩa khác nhau</a:t>
            </a:r>
          </a:p>
          <a:p>
            <a:endParaRPr lang="vi-VN" dirty="0"/>
          </a:p>
          <a:p>
            <a:r>
              <a:rPr lang="vi-VN" dirty="0"/>
              <a:t>Kỹ năng thu</a:t>
            </a:r>
          </a:p>
          <a:p>
            <a:r>
              <a:rPr lang="vi-VN" dirty="0"/>
              <a:t>hoạt động có kỹ năng đặc trưng bởi chunking</a:t>
            </a:r>
          </a:p>
          <a:p>
            <a:r>
              <a:rPr lang="vi-VN" dirty="0"/>
              <a:t>rất nhiều thông tin được chửi rủa để tối ưu hóa STM</a:t>
            </a:r>
          </a:p>
          <a:p>
            <a:r>
              <a:rPr lang="vi-VN" dirty="0"/>
              <a:t>nhóm khái niệm hơn là bề ngoài của vấn đề</a:t>
            </a:r>
          </a:p>
          <a:p>
            <a:r>
              <a:rPr lang="vi-VN" dirty="0"/>
              <a:t>thông tin được cấu trúc hiệu quả hơn</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35</a:t>
            </a:fld>
            <a:endParaRPr lang="en-US"/>
          </a:p>
        </p:txBody>
      </p:sp>
    </p:spTree>
    <p:extLst>
      <p:ext uri="{BB962C8B-B14F-4D97-AF65-F5344CB8AC3E}">
        <p14:creationId xmlns:p14="http://schemas.microsoft.com/office/powerpoint/2010/main" val="29876420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en-GB" altLang="en-US" dirty="0"/>
              <a:t>Errors and mental models: </a:t>
            </a:r>
            <a:r>
              <a:rPr lang="vi-VN" dirty="0"/>
              <a:t>Lỗi và mô hình trí tuệ</a:t>
            </a:r>
            <a:endParaRPr lang="en-US" dirty="0"/>
          </a:p>
          <a:p>
            <a:endParaRPr lang="en-US" dirty="0"/>
          </a:p>
          <a:p>
            <a:r>
              <a:rPr lang="vi-VN" dirty="0"/>
              <a:t>Các loại lỗi</a:t>
            </a:r>
          </a:p>
          <a:p>
            <a:endParaRPr lang="vi-VN" dirty="0"/>
          </a:p>
          <a:p>
            <a:r>
              <a:rPr lang="vi-VN" sz="2000" b="1" i="0" u="none" strike="noStrike" kern="1200" dirty="0" err="1">
                <a:ln>
                  <a:noFill/>
                </a:ln>
                <a:effectLst/>
                <a:latin typeface="Arial" pitchFamily="18"/>
                <a:cs typeface="Tahoma" pitchFamily="2"/>
              </a:rPr>
              <a:t>lầm</a:t>
            </a:r>
            <a:r>
              <a:rPr lang="vi-VN" sz="2000" b="1" i="0" u="none" strike="noStrike" kern="1200" dirty="0">
                <a:ln>
                  <a:noFill/>
                </a:ln>
                <a:effectLst/>
                <a:latin typeface="Arial" pitchFamily="18"/>
                <a:cs typeface="Tahoma" pitchFamily="2"/>
              </a:rPr>
              <a:t> </a:t>
            </a:r>
            <a:r>
              <a:rPr lang="vi-VN" sz="2000" b="1" i="0" u="none" strike="noStrike" kern="1200" dirty="0" err="1">
                <a:ln>
                  <a:noFill/>
                </a:ln>
                <a:effectLst/>
                <a:latin typeface="Arial" pitchFamily="18"/>
                <a:cs typeface="Tahoma" pitchFamily="2"/>
              </a:rPr>
              <a:t>lổi</a:t>
            </a:r>
            <a:endParaRPr lang="vi-VN" b="1" dirty="0"/>
          </a:p>
          <a:p>
            <a:r>
              <a:rPr lang="vi-VN" dirty="0"/>
              <a:t>ý định đúng, nhưng không thể làm điều đó ngay</a:t>
            </a:r>
          </a:p>
          <a:p>
            <a:r>
              <a:rPr lang="vi-VN" dirty="0"/>
              <a:t>nguyên nhân: nghèo vật chất kỹ năng, thiếu chú ý , vv</a:t>
            </a:r>
          </a:p>
          <a:p>
            <a:r>
              <a:rPr lang="vi-VN" dirty="0"/>
              <a:t>thay đổi khía cạnh của hành vi có tay nghề cao có thể gây ra trượt</a:t>
            </a:r>
          </a:p>
          <a:p>
            <a:endParaRPr lang="vi-VN" dirty="0"/>
          </a:p>
          <a:p>
            <a:r>
              <a:rPr lang="vi-VN" b="1" dirty="0"/>
              <a:t>sai lầm</a:t>
            </a:r>
          </a:p>
          <a:p>
            <a:r>
              <a:rPr lang="vi-VN" dirty="0"/>
              <a:t>ý định sai</a:t>
            </a:r>
          </a:p>
          <a:p>
            <a:r>
              <a:rPr lang="vi-VN" dirty="0"/>
              <a:t>Nguyên nhân: sự hiểu biết không chính xác</a:t>
            </a:r>
          </a:p>
          <a:p>
            <a:r>
              <a:rPr lang="vi-VN" dirty="0"/>
              <a:t>con người tạo ra mô hình trí tuệ để giải thích hành vi.</a:t>
            </a:r>
          </a:p>
          <a:p>
            <a:r>
              <a:rPr lang="vi-VN" dirty="0"/>
              <a:t>nếu sai ( khác với hệ thống thực tế ) các lỗi có thể xảy ra</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36</a:t>
            </a:fld>
            <a:endParaRPr lang="en-US"/>
          </a:p>
        </p:txBody>
      </p:sp>
    </p:spTree>
    <p:extLst>
      <p:ext uri="{BB962C8B-B14F-4D97-AF65-F5344CB8AC3E}">
        <p14:creationId xmlns:p14="http://schemas.microsoft.com/office/powerpoint/2010/main" val="108223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endParaRPr lang="en-US" dirty="0"/>
          </a:p>
          <a:p>
            <a:r>
              <a:rPr lang="en-US" dirty="0" err="1"/>
              <a:t>lý</a:t>
            </a:r>
            <a:r>
              <a:rPr lang="en-US" dirty="0"/>
              <a:t> </a:t>
            </a:r>
            <a:r>
              <a:rPr lang="en-US" dirty="0" err="1"/>
              <a:t>thuyết</a:t>
            </a:r>
            <a:r>
              <a:rPr lang="en-US" dirty="0"/>
              <a:t> </a:t>
            </a:r>
            <a:r>
              <a:rPr lang="en-US" dirty="0" err="1"/>
              <a:t>khác</a:t>
            </a:r>
            <a:r>
              <a:rPr lang="en-US" dirty="0"/>
              <a:t> </a:t>
            </a:r>
            <a:r>
              <a:rPr lang="en-US" dirty="0" err="1"/>
              <a:t>nhau</a:t>
            </a:r>
            <a:r>
              <a:rPr lang="en-US" dirty="0"/>
              <a:t> </a:t>
            </a:r>
            <a:r>
              <a:rPr lang="en-US" dirty="0" err="1"/>
              <a:t>của</a:t>
            </a:r>
            <a:r>
              <a:rPr lang="en-US" dirty="0"/>
              <a:t> </a:t>
            </a:r>
            <a:r>
              <a:rPr lang="en-US" dirty="0" err="1"/>
              <a:t>cảm</a:t>
            </a:r>
            <a:r>
              <a:rPr lang="en-US" dirty="0"/>
              <a:t> </a:t>
            </a:r>
            <a:r>
              <a:rPr lang="en-US" dirty="0" err="1"/>
              <a:t>xúc</a:t>
            </a:r>
            <a:r>
              <a:rPr lang="en-US" dirty="0"/>
              <a:t> </a:t>
            </a:r>
            <a:r>
              <a:rPr lang="en-US" dirty="0" err="1"/>
              <a:t>cách</a:t>
            </a:r>
            <a:r>
              <a:rPr lang="en-US" dirty="0"/>
              <a:t> </a:t>
            </a:r>
            <a:r>
              <a:rPr lang="en-US" dirty="0" err="1"/>
              <a:t>làm</a:t>
            </a:r>
            <a:r>
              <a:rPr lang="en-US" dirty="0"/>
              <a:t> </a:t>
            </a:r>
            <a:r>
              <a:rPr lang="en-US" dirty="0" err="1"/>
              <a:t>việc</a:t>
            </a:r>
            <a:endParaRPr lang="en-US" dirty="0"/>
          </a:p>
          <a:p>
            <a:r>
              <a:rPr lang="en-US" dirty="0"/>
              <a:t>James-Lange: </a:t>
            </a:r>
            <a:r>
              <a:rPr lang="en-US" dirty="0" err="1"/>
              <a:t>cảm</a:t>
            </a:r>
            <a:r>
              <a:rPr lang="en-US" dirty="0"/>
              <a:t> </a:t>
            </a:r>
            <a:r>
              <a:rPr lang="en-US" dirty="0" err="1"/>
              <a:t>xúc</a:t>
            </a:r>
            <a:r>
              <a:rPr lang="en-US" dirty="0"/>
              <a:t> </a:t>
            </a:r>
            <a:r>
              <a:rPr lang="en-US" dirty="0" err="1"/>
              <a:t>là</a:t>
            </a:r>
            <a:r>
              <a:rPr lang="en-US" dirty="0"/>
              <a:t> </a:t>
            </a:r>
            <a:r>
              <a:rPr lang="en-US" dirty="0" err="1"/>
              <a:t>cách</a:t>
            </a:r>
            <a:r>
              <a:rPr lang="en-US" dirty="0"/>
              <a:t> </a:t>
            </a:r>
            <a:r>
              <a:rPr lang="en-US" dirty="0" err="1"/>
              <a:t>giải</a:t>
            </a:r>
            <a:r>
              <a:rPr lang="en-US" dirty="0"/>
              <a:t> </a:t>
            </a:r>
            <a:r>
              <a:rPr lang="en-US" dirty="0" err="1"/>
              <a:t>thích</a:t>
            </a:r>
            <a:r>
              <a:rPr lang="en-US" dirty="0"/>
              <a:t> </a:t>
            </a:r>
            <a:r>
              <a:rPr lang="en-US" dirty="0" err="1"/>
              <a:t>của</a:t>
            </a:r>
            <a:r>
              <a:rPr lang="en-US" dirty="0"/>
              <a:t> </a:t>
            </a:r>
            <a:r>
              <a:rPr lang="vi-VN" dirty="0"/>
              <a:t>con </a:t>
            </a:r>
            <a:r>
              <a:rPr lang="vi-VN" dirty="0" err="1"/>
              <a:t>người</a:t>
            </a:r>
            <a:r>
              <a:rPr lang="en-US" dirty="0"/>
              <a:t> </a:t>
            </a:r>
            <a:r>
              <a:rPr lang="en-US" dirty="0" err="1"/>
              <a:t>về</a:t>
            </a:r>
            <a:r>
              <a:rPr lang="en-US" dirty="0"/>
              <a:t> </a:t>
            </a:r>
            <a:r>
              <a:rPr lang="en-US" dirty="0" err="1"/>
              <a:t>một</a:t>
            </a:r>
            <a:r>
              <a:rPr lang="en-US" dirty="0"/>
              <a:t> </a:t>
            </a:r>
            <a:r>
              <a:rPr lang="en-US" dirty="0" err="1"/>
              <a:t>phản</a:t>
            </a:r>
            <a:r>
              <a:rPr lang="en-US" dirty="0"/>
              <a:t> </a:t>
            </a:r>
            <a:r>
              <a:rPr lang="en-US" dirty="0" err="1"/>
              <a:t>ứng</a:t>
            </a:r>
            <a:r>
              <a:rPr lang="en-US" dirty="0"/>
              <a:t> </a:t>
            </a:r>
            <a:r>
              <a:rPr lang="en-US" dirty="0" err="1"/>
              <a:t>sinh</a:t>
            </a:r>
            <a:r>
              <a:rPr lang="en-US" dirty="0"/>
              <a:t> </a:t>
            </a:r>
            <a:r>
              <a:rPr lang="en-US" dirty="0" err="1"/>
              <a:t>lý</a:t>
            </a:r>
            <a:r>
              <a:rPr lang="en-US" dirty="0"/>
              <a:t> </a:t>
            </a:r>
            <a:r>
              <a:rPr lang="en-US" dirty="0" err="1"/>
              <a:t>cho</a:t>
            </a:r>
            <a:r>
              <a:rPr lang="en-US" dirty="0"/>
              <a:t> </a:t>
            </a:r>
            <a:r>
              <a:rPr lang="en-US" dirty="0" err="1"/>
              <a:t>một</a:t>
            </a:r>
            <a:r>
              <a:rPr lang="en-US" dirty="0"/>
              <a:t> </a:t>
            </a:r>
            <a:r>
              <a:rPr lang="en-US" dirty="0" err="1"/>
              <a:t>tác</a:t>
            </a:r>
            <a:r>
              <a:rPr lang="en-US" dirty="0"/>
              <a:t> </a:t>
            </a:r>
            <a:r>
              <a:rPr lang="en-US" dirty="0" err="1"/>
              <a:t>nhân</a:t>
            </a:r>
            <a:r>
              <a:rPr lang="en-US" dirty="0"/>
              <a:t> </a:t>
            </a:r>
            <a:r>
              <a:rPr lang="en-US" dirty="0" err="1"/>
              <a:t>kích</a:t>
            </a:r>
            <a:r>
              <a:rPr lang="en-US" dirty="0"/>
              <a:t> </a:t>
            </a:r>
            <a:r>
              <a:rPr lang="en-US" dirty="0" err="1"/>
              <a:t>thích</a:t>
            </a:r>
            <a:endParaRPr lang="en-US" dirty="0"/>
          </a:p>
          <a:p>
            <a:r>
              <a:rPr lang="en-US" dirty="0"/>
              <a:t>Cannon: </a:t>
            </a:r>
            <a:r>
              <a:rPr lang="en-US" dirty="0" err="1"/>
              <a:t>cảm</a:t>
            </a:r>
            <a:r>
              <a:rPr lang="en-US" dirty="0"/>
              <a:t> </a:t>
            </a:r>
            <a:r>
              <a:rPr lang="en-US" dirty="0" err="1"/>
              <a:t>xúc</a:t>
            </a:r>
            <a:r>
              <a:rPr lang="en-US" dirty="0"/>
              <a:t> </a:t>
            </a:r>
            <a:r>
              <a:rPr lang="en-US" dirty="0" err="1"/>
              <a:t>là</a:t>
            </a:r>
            <a:r>
              <a:rPr lang="en-US" dirty="0"/>
              <a:t> </a:t>
            </a:r>
            <a:r>
              <a:rPr lang="en-US" dirty="0" err="1"/>
              <a:t>một</a:t>
            </a:r>
            <a:r>
              <a:rPr lang="en-US" dirty="0"/>
              <a:t> </a:t>
            </a:r>
            <a:r>
              <a:rPr lang="en-US" dirty="0" err="1"/>
              <a:t>phản</a:t>
            </a:r>
            <a:r>
              <a:rPr lang="en-US" dirty="0"/>
              <a:t> </a:t>
            </a:r>
            <a:r>
              <a:rPr lang="en-US" dirty="0" err="1"/>
              <a:t>ứng</a:t>
            </a:r>
            <a:r>
              <a:rPr lang="en-US" dirty="0"/>
              <a:t> </a:t>
            </a:r>
            <a:r>
              <a:rPr lang="en-US" dirty="0" err="1"/>
              <a:t>tâm</a:t>
            </a:r>
            <a:r>
              <a:rPr lang="en-US" dirty="0"/>
              <a:t> </a:t>
            </a:r>
            <a:r>
              <a:rPr lang="en-US" dirty="0" err="1"/>
              <a:t>lý</a:t>
            </a:r>
            <a:r>
              <a:rPr lang="en-US" dirty="0"/>
              <a:t> </a:t>
            </a:r>
            <a:r>
              <a:rPr lang="en-US" dirty="0" err="1"/>
              <a:t>cho</a:t>
            </a:r>
            <a:r>
              <a:rPr lang="en-US" dirty="0"/>
              <a:t> </a:t>
            </a:r>
            <a:r>
              <a:rPr lang="en-US" dirty="0" err="1"/>
              <a:t>một</a:t>
            </a:r>
            <a:r>
              <a:rPr lang="en-US" dirty="0"/>
              <a:t> </a:t>
            </a:r>
            <a:r>
              <a:rPr lang="en-US" dirty="0" err="1"/>
              <a:t>tác</a:t>
            </a:r>
            <a:r>
              <a:rPr lang="en-US" dirty="0"/>
              <a:t> </a:t>
            </a:r>
            <a:r>
              <a:rPr lang="en-US" dirty="0" err="1"/>
              <a:t>nhân</a:t>
            </a:r>
            <a:r>
              <a:rPr lang="en-US" dirty="0"/>
              <a:t> </a:t>
            </a:r>
            <a:r>
              <a:rPr lang="en-US" dirty="0" err="1"/>
              <a:t>kích</a:t>
            </a:r>
            <a:r>
              <a:rPr lang="en-US" dirty="0"/>
              <a:t> </a:t>
            </a:r>
            <a:r>
              <a:rPr lang="en-US" dirty="0" err="1"/>
              <a:t>thích</a:t>
            </a:r>
            <a:endParaRPr lang="en-US" dirty="0"/>
          </a:p>
          <a:p>
            <a:r>
              <a:rPr lang="en-US" dirty="0"/>
              <a:t>Schacter-Singer: </a:t>
            </a:r>
            <a:r>
              <a:rPr lang="en-US" dirty="0" err="1"/>
              <a:t>cảm</a:t>
            </a:r>
            <a:r>
              <a:rPr lang="en-US" dirty="0"/>
              <a:t> </a:t>
            </a:r>
            <a:r>
              <a:rPr lang="en-US" dirty="0" err="1"/>
              <a:t>xúc</a:t>
            </a:r>
            <a:r>
              <a:rPr lang="en-US" dirty="0"/>
              <a:t> </a:t>
            </a:r>
            <a:r>
              <a:rPr lang="en-US" dirty="0" err="1"/>
              <a:t>là</a:t>
            </a:r>
            <a:r>
              <a:rPr lang="en-US" dirty="0"/>
              <a:t> </a:t>
            </a:r>
            <a:r>
              <a:rPr lang="en-US" dirty="0" err="1"/>
              <a:t>kết</a:t>
            </a:r>
            <a:r>
              <a:rPr lang="en-US" dirty="0"/>
              <a:t> </a:t>
            </a:r>
            <a:r>
              <a:rPr lang="en-US" dirty="0" err="1"/>
              <a:t>quả</a:t>
            </a:r>
            <a:r>
              <a:rPr lang="en-US" dirty="0"/>
              <a:t> </a:t>
            </a:r>
            <a:r>
              <a:rPr lang="en-US" dirty="0" err="1"/>
              <a:t>đánh</a:t>
            </a:r>
            <a:r>
              <a:rPr lang="en-US" dirty="0"/>
              <a:t> </a:t>
            </a:r>
            <a:r>
              <a:rPr lang="en-US" dirty="0" err="1"/>
              <a:t>giá</a:t>
            </a:r>
            <a:r>
              <a:rPr lang="en-US" dirty="0"/>
              <a:t> </a:t>
            </a:r>
            <a:r>
              <a:rPr lang="en-US" dirty="0" err="1"/>
              <a:t>của</a:t>
            </a:r>
            <a:r>
              <a:rPr lang="en-US" dirty="0"/>
              <a:t> </a:t>
            </a:r>
            <a:r>
              <a:rPr lang="vi-VN" dirty="0"/>
              <a:t>con </a:t>
            </a:r>
            <a:r>
              <a:rPr lang="vi-VN" dirty="0" err="1"/>
              <a:t>người</a:t>
            </a:r>
            <a:r>
              <a:rPr lang="en-US" dirty="0"/>
              <a:t> </a:t>
            </a:r>
            <a:r>
              <a:rPr lang="en-US" dirty="0" err="1"/>
              <a:t>về</a:t>
            </a:r>
            <a:r>
              <a:rPr lang="en-US" dirty="0"/>
              <a:t> </a:t>
            </a:r>
            <a:r>
              <a:rPr lang="en-US" dirty="0" err="1"/>
              <a:t>phản</a:t>
            </a:r>
            <a:r>
              <a:rPr lang="en-US" dirty="0"/>
              <a:t> </a:t>
            </a:r>
            <a:r>
              <a:rPr lang="en-US" dirty="0" err="1"/>
              <a:t>ứng</a:t>
            </a:r>
            <a:r>
              <a:rPr lang="en-US" dirty="0"/>
              <a:t> </a:t>
            </a:r>
            <a:r>
              <a:rPr lang="en-US" dirty="0" err="1"/>
              <a:t>sinh</a:t>
            </a:r>
            <a:r>
              <a:rPr lang="en-US" dirty="0"/>
              <a:t> </a:t>
            </a:r>
            <a:r>
              <a:rPr lang="en-US" dirty="0" err="1"/>
              <a:t>lý</a:t>
            </a:r>
            <a:r>
              <a:rPr lang="en-US" dirty="0"/>
              <a:t> </a:t>
            </a:r>
            <a:r>
              <a:rPr lang="en-US" dirty="0" err="1"/>
              <a:t>của</a:t>
            </a:r>
            <a:r>
              <a:rPr lang="en-US" dirty="0"/>
              <a:t> </a:t>
            </a:r>
            <a:r>
              <a:rPr lang="en-US" dirty="0" err="1"/>
              <a:t>chúng</a:t>
            </a:r>
            <a:r>
              <a:rPr lang="en-US" dirty="0"/>
              <a:t> </a:t>
            </a:r>
            <a:r>
              <a:rPr lang="en-US" dirty="0" err="1"/>
              <a:t>tôi</a:t>
            </a:r>
            <a:r>
              <a:rPr lang="en-US" dirty="0"/>
              <a:t>, </a:t>
            </a:r>
            <a:r>
              <a:rPr lang="en-US" dirty="0" err="1"/>
              <a:t>trong</a:t>
            </a:r>
            <a:r>
              <a:rPr lang="en-US" dirty="0"/>
              <a:t> </a:t>
            </a:r>
            <a:r>
              <a:rPr lang="en-US" dirty="0" err="1"/>
              <a:t>ánh</a:t>
            </a:r>
            <a:r>
              <a:rPr lang="en-US" dirty="0"/>
              <a:t> </a:t>
            </a:r>
            <a:r>
              <a:rPr lang="en-US" dirty="0" err="1"/>
              <a:t>sáng</a:t>
            </a:r>
            <a:r>
              <a:rPr lang="en-US" dirty="0"/>
              <a:t> </a:t>
            </a:r>
            <a:r>
              <a:rPr lang="en-US" dirty="0" err="1"/>
              <a:t>của</a:t>
            </a:r>
            <a:r>
              <a:rPr lang="en-US" dirty="0"/>
              <a:t> </a:t>
            </a:r>
            <a:r>
              <a:rPr lang="en-US" dirty="0" err="1"/>
              <a:t>toàn</a:t>
            </a:r>
            <a:r>
              <a:rPr lang="en-US" dirty="0"/>
              <a:t> </a:t>
            </a:r>
            <a:r>
              <a:rPr lang="en-US" dirty="0" err="1"/>
              <a:t>bộ</a:t>
            </a:r>
            <a:r>
              <a:rPr lang="en-US" dirty="0"/>
              <a:t> </a:t>
            </a:r>
            <a:r>
              <a:rPr lang="en-US" dirty="0" err="1"/>
              <a:t>tình</a:t>
            </a:r>
            <a:r>
              <a:rPr lang="en-US" dirty="0"/>
              <a:t> </a:t>
            </a:r>
            <a:r>
              <a:rPr lang="en-US" dirty="0" err="1"/>
              <a:t>hình</a:t>
            </a:r>
            <a:r>
              <a:rPr lang="en-US" dirty="0"/>
              <a:t> </a:t>
            </a:r>
            <a:r>
              <a:rPr lang="en-US" dirty="0" err="1"/>
              <a:t>chúng</a:t>
            </a:r>
            <a:r>
              <a:rPr lang="en-US" dirty="0"/>
              <a:t> </a:t>
            </a:r>
            <a:r>
              <a:rPr lang="en-US" dirty="0" err="1"/>
              <a:t>tôi</a:t>
            </a:r>
            <a:r>
              <a:rPr lang="en-US" dirty="0"/>
              <a:t> </a:t>
            </a:r>
            <a:r>
              <a:rPr lang="en-US" dirty="0" err="1"/>
              <a:t>đang</a:t>
            </a:r>
            <a:r>
              <a:rPr lang="en-US" dirty="0"/>
              <a:t> </a:t>
            </a:r>
            <a:r>
              <a:rPr lang="en-US" dirty="0" err="1"/>
              <a:t>trong</a:t>
            </a:r>
            <a:endParaRPr lang="en-US" dirty="0"/>
          </a:p>
          <a:p>
            <a:r>
              <a:rPr lang="en-US" dirty="0" err="1"/>
              <a:t>Cảm</a:t>
            </a:r>
            <a:r>
              <a:rPr lang="en-US" dirty="0"/>
              <a:t> </a:t>
            </a:r>
            <a:r>
              <a:rPr lang="en-US" dirty="0" err="1"/>
              <a:t>xúc</a:t>
            </a:r>
            <a:r>
              <a:rPr lang="en-US" dirty="0"/>
              <a:t> </a:t>
            </a:r>
            <a:r>
              <a:rPr lang="en-US" dirty="0" err="1"/>
              <a:t>liên</a:t>
            </a:r>
            <a:r>
              <a:rPr lang="en-US" dirty="0"/>
              <a:t> </a:t>
            </a:r>
            <a:r>
              <a:rPr lang="en-US" dirty="0" err="1"/>
              <a:t>quan</a:t>
            </a:r>
            <a:r>
              <a:rPr lang="en-US" dirty="0"/>
              <a:t> </a:t>
            </a:r>
            <a:r>
              <a:rPr lang="en-US" dirty="0" err="1"/>
              <a:t>rõ</a:t>
            </a:r>
            <a:r>
              <a:rPr lang="en-US" dirty="0"/>
              <a:t> </a:t>
            </a:r>
            <a:r>
              <a:rPr lang="en-US" dirty="0" err="1"/>
              <a:t>ràng</a:t>
            </a:r>
            <a:r>
              <a:rPr lang="en-US" dirty="0"/>
              <a:t> </a:t>
            </a:r>
            <a:r>
              <a:rPr lang="en-US" dirty="0" err="1"/>
              <a:t>cả</a:t>
            </a:r>
            <a:r>
              <a:rPr lang="en-US" dirty="0"/>
              <a:t> </a:t>
            </a:r>
            <a:r>
              <a:rPr lang="en-US" dirty="0" err="1"/>
              <a:t>hai</a:t>
            </a:r>
            <a:r>
              <a:rPr lang="en-US" dirty="0"/>
              <a:t> </a:t>
            </a:r>
            <a:r>
              <a:rPr lang="en-US" dirty="0" err="1"/>
              <a:t>phản</a:t>
            </a:r>
            <a:r>
              <a:rPr lang="en-US" dirty="0"/>
              <a:t> </a:t>
            </a:r>
            <a:r>
              <a:rPr lang="en-US" dirty="0" err="1"/>
              <a:t>ứng</a:t>
            </a:r>
            <a:r>
              <a:rPr lang="en-US" dirty="0"/>
              <a:t> </a:t>
            </a:r>
            <a:r>
              <a:rPr lang="en-US" dirty="0" err="1"/>
              <a:t>nhận</a:t>
            </a:r>
            <a:r>
              <a:rPr lang="en-US" dirty="0"/>
              <a:t> </a:t>
            </a:r>
            <a:r>
              <a:rPr lang="en-US" dirty="0" err="1"/>
              <a:t>thức</a:t>
            </a:r>
            <a:r>
              <a:rPr lang="en-US" dirty="0"/>
              <a:t> </a:t>
            </a:r>
            <a:r>
              <a:rPr lang="en-US" dirty="0" err="1"/>
              <a:t>và</a:t>
            </a:r>
            <a:r>
              <a:rPr lang="en-US" dirty="0"/>
              <a:t> </a:t>
            </a:r>
            <a:r>
              <a:rPr lang="en-US" dirty="0" err="1"/>
              <a:t>vật</a:t>
            </a:r>
            <a:r>
              <a:rPr lang="en-US" dirty="0"/>
              <a:t> </a:t>
            </a:r>
            <a:r>
              <a:rPr lang="en-US" dirty="0" err="1"/>
              <a:t>chất</a:t>
            </a:r>
            <a:r>
              <a:rPr lang="en-US" dirty="0"/>
              <a:t> </a:t>
            </a:r>
            <a:r>
              <a:rPr lang="en-US" dirty="0" err="1"/>
              <a:t>để</a:t>
            </a:r>
            <a:r>
              <a:rPr lang="en-US" dirty="0"/>
              <a:t> </a:t>
            </a:r>
            <a:r>
              <a:rPr lang="en-US" dirty="0" err="1"/>
              <a:t>kích</a:t>
            </a:r>
            <a:r>
              <a:rPr lang="en-US" dirty="0"/>
              <a:t> </a:t>
            </a:r>
            <a:r>
              <a:rPr lang="en-US" dirty="0" err="1"/>
              <a:t>thích</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37</a:t>
            </a:fld>
            <a:endParaRPr lang="en-US"/>
          </a:p>
        </p:txBody>
      </p:sp>
    </p:spTree>
    <p:extLst>
      <p:ext uri="{BB962C8B-B14F-4D97-AF65-F5344CB8AC3E}">
        <p14:creationId xmlns:p14="http://schemas.microsoft.com/office/powerpoint/2010/main" val="33254109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Các phản ứng sinh học để kích thích vật lý được gọi là ảnh hưởng đến</a:t>
            </a:r>
          </a:p>
          <a:p>
            <a:r>
              <a:rPr lang="vi-VN" dirty="0"/>
              <a:t> </a:t>
            </a:r>
          </a:p>
          <a:p>
            <a:r>
              <a:rPr lang="vi-VN" dirty="0"/>
              <a:t>Ảnh hưởng đến ảnh hưởng như thế </a:t>
            </a:r>
            <a:r>
              <a:rPr lang="vi-VN" dirty="0" err="1"/>
              <a:t>nào</a:t>
            </a:r>
            <a:r>
              <a:rPr lang="vi-VN" dirty="0"/>
              <a:t> con </a:t>
            </a:r>
            <a:r>
              <a:rPr lang="vi-VN" dirty="0" err="1"/>
              <a:t>người</a:t>
            </a:r>
            <a:r>
              <a:rPr lang="vi-VN" dirty="0"/>
              <a:t> phản ứng với các tình huống</a:t>
            </a:r>
          </a:p>
          <a:p>
            <a:r>
              <a:rPr lang="vi-VN" dirty="0"/>
              <a:t>tích cực  giải quyết vấn đề sáng tạo</a:t>
            </a:r>
          </a:p>
          <a:p>
            <a:r>
              <a:rPr lang="vi-VN" dirty="0"/>
              <a:t>tiêu cực  suy nghĩ hẹp</a:t>
            </a:r>
          </a:p>
          <a:p>
            <a:endParaRPr lang="vi-VN" dirty="0"/>
          </a:p>
          <a:p>
            <a:r>
              <a:rPr lang="vi-VN" dirty="0"/>
              <a:t>"Âm ảnh hưởng có thể làm cho nó khó khăn hơn để làm nhiệm vụ thậm chí còn dễ dàng ; tích cực ảnh hưởng có thể làm cho nó dễ dàng hơn để làm nhiệm vụ khó khăn "</a:t>
            </a:r>
          </a:p>
          <a:p>
            <a:r>
              <a:rPr lang="vi-VN" dirty="0"/>
              <a:t>( Donald Norman )</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38</a:t>
            </a:fld>
            <a:endParaRPr lang="en-US"/>
          </a:p>
        </p:txBody>
      </p:sp>
    </p:spTree>
    <p:extLst>
      <p:ext uri="{BB962C8B-B14F-4D97-AF65-F5344CB8AC3E}">
        <p14:creationId xmlns:p14="http://schemas.microsoft.com/office/powerpoint/2010/main" val="26299153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Gợi ý cho thiết kế giao diện</a:t>
            </a:r>
          </a:p>
          <a:p>
            <a:r>
              <a:rPr lang="vi-VN" dirty="0"/>
              <a:t>căng thẳng sẽ làm tăng khó khăn trong việc giải quyết vấn đề</a:t>
            </a:r>
          </a:p>
          <a:p>
            <a:r>
              <a:rPr lang="vi-VN" dirty="0"/>
              <a:t>người sử dụng thoải mái sẽ được tha thứ hơn những khiếm khuyết trong thiết kế</a:t>
            </a:r>
          </a:p>
          <a:p>
            <a:r>
              <a:rPr lang="vi-VN" dirty="0"/>
              <a:t>giao diện thẩm mỹ và bổ ích sẽ làm tăng ảnh hưởng tích cực</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39</a:t>
            </a:fld>
            <a:endParaRPr lang="en-US"/>
          </a:p>
        </p:txBody>
      </p:sp>
    </p:spTree>
    <p:extLst>
      <p:ext uri="{BB962C8B-B14F-4D97-AF65-F5344CB8AC3E}">
        <p14:creationId xmlns:p14="http://schemas.microsoft.com/office/powerpoint/2010/main" val="1014414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dài hạn - quan hệ tình dục, khả năng thể chất và trí </a:t>
            </a:r>
            <a:r>
              <a:rPr lang="vi-VN" dirty="0" err="1"/>
              <a:t>tuệ</a:t>
            </a:r>
            <a:r>
              <a:rPr lang="vi-VN" dirty="0"/>
              <a:t> </a:t>
            </a:r>
            <a:endParaRPr lang="en-US" dirty="0"/>
          </a:p>
          <a:p>
            <a:r>
              <a:rPr lang="vi-VN" dirty="0" err="1"/>
              <a:t>ngắn</a:t>
            </a:r>
            <a:r>
              <a:rPr lang="vi-VN" dirty="0"/>
              <a:t> hạn - tác động của stress hoặc mệt </a:t>
            </a:r>
            <a:r>
              <a:rPr lang="vi-VN" dirty="0" err="1"/>
              <a:t>mỏi</a:t>
            </a:r>
            <a:r>
              <a:rPr lang="vi-VN" dirty="0"/>
              <a:t> </a:t>
            </a:r>
            <a:endParaRPr lang="en-US" dirty="0"/>
          </a:p>
          <a:p>
            <a:r>
              <a:rPr lang="vi-VN" dirty="0"/>
              <a:t>thay đổi - </a:t>
            </a:r>
            <a:r>
              <a:rPr lang="vi-VN" dirty="0" err="1"/>
              <a:t>tuổi</a:t>
            </a:r>
            <a:r>
              <a:rPr lang="vi-VN" dirty="0"/>
              <a:t> </a:t>
            </a:r>
            <a:endParaRPr lang="en-US" dirty="0"/>
          </a:p>
          <a:p>
            <a:endParaRPr lang="en-US" dirty="0"/>
          </a:p>
          <a:p>
            <a:r>
              <a:rPr lang="vi-VN" dirty="0" err="1"/>
              <a:t>Hãy</a:t>
            </a:r>
            <a:r>
              <a:rPr lang="vi-VN" dirty="0"/>
              <a:t> tự hỏi mình: sẽ thiết kế quyết định phần dân số sử dụng loại trừ?</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40</a:t>
            </a:fld>
            <a:endParaRPr lang="en-US"/>
          </a:p>
        </p:txBody>
      </p:sp>
    </p:spTree>
    <p:extLst>
      <p:ext uri="{BB962C8B-B14F-4D97-AF65-F5344CB8AC3E}">
        <p14:creationId xmlns:p14="http://schemas.microsoft.com/office/powerpoint/2010/main" val="12277456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Tâm lý học và thiết kế các hệ thống tương tác</a:t>
            </a:r>
            <a:endParaRPr lang="en-US" dirty="0"/>
          </a:p>
          <a:p>
            <a:endParaRPr lang="en-US" dirty="0"/>
          </a:p>
          <a:p>
            <a:r>
              <a:rPr lang="vi-VN" dirty="0"/>
              <a:t>Một số ứng dụng trực tiếp</a:t>
            </a:r>
          </a:p>
          <a:p>
            <a:r>
              <a:rPr lang="vi-VN" dirty="0"/>
              <a:t>ví dụ. thị lực màu xanh là người nghèo  xanh không nên được sử dụng cho các chi tiết quan trọng</a:t>
            </a:r>
          </a:p>
          <a:p>
            <a:endParaRPr lang="vi-VN" dirty="0"/>
          </a:p>
          <a:p>
            <a:r>
              <a:rPr lang="vi-VN" dirty="0"/>
              <a:t>Tuy nhiên , ứng dụng chính xác thường đòi hỏi sự hiểu biết về bối cảnh trong tâm lý học , và sự hiểu biết về điều kiện thí nghiệm đặc biệt</a:t>
            </a:r>
          </a:p>
          <a:p>
            <a:endParaRPr lang="vi-VN" dirty="0"/>
          </a:p>
          <a:p>
            <a:r>
              <a:rPr lang="vi-VN" dirty="0"/>
              <a:t>Rất nhiều kiến thức đã được cất trong</a:t>
            </a:r>
          </a:p>
          <a:p>
            <a:r>
              <a:rPr lang="vi-VN" dirty="0"/>
              <a:t>hướng dẫn ( chap 7 )</a:t>
            </a:r>
          </a:p>
          <a:p>
            <a:r>
              <a:rPr lang="vi-VN" dirty="0"/>
              <a:t>mô hình nhận thức ( chap 12 )</a:t>
            </a:r>
          </a:p>
          <a:p>
            <a:r>
              <a:rPr lang="vi-VN" dirty="0"/>
              <a:t>kỹ thuật thí nghiệm và phân tích đánh giá ( chap 9 )</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41</a:t>
            </a:fld>
            <a:endParaRPr lang="en-US"/>
          </a:p>
        </p:txBody>
      </p:sp>
    </p:spTree>
    <p:extLst>
      <p:ext uri="{BB962C8B-B14F-4D97-AF65-F5344CB8AC3E}">
        <p14:creationId xmlns:p14="http://schemas.microsoft.com/office/powerpoint/2010/main" val="1782749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D21662CE-F80A-4071-9E0C-8CB024999E61}" type="slidenum">
              <a:t>42</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Kiến thức trong đầu và trong thế giới</a:t>
            </a:r>
            <a:endParaRPr lang="en-US" dirty="0"/>
          </a:p>
          <a:p>
            <a:endParaRPr lang="en-US" dirty="0"/>
          </a:p>
          <a:p>
            <a:r>
              <a:rPr lang="vi-VN" dirty="0"/>
              <a:t>Không phải tất cả các kiến thức cần thiết cho hành vi chính xác có được trong đầu. Nó có thể được phân phối:</a:t>
            </a:r>
          </a:p>
          <a:p>
            <a:r>
              <a:rPr lang="vi-VN" dirty="0"/>
              <a:t> một phần vào đầu</a:t>
            </a:r>
          </a:p>
          <a:p>
            <a:r>
              <a:rPr lang="vi-VN" dirty="0"/>
              <a:t> một phần trong thế giới</a:t>
            </a:r>
          </a:p>
          <a:p>
            <a:r>
              <a:rPr lang="vi-VN" dirty="0"/>
              <a:t>và một phần trong những hạn chế của thế giới.</a:t>
            </a:r>
            <a:endParaRPr lang="x-none" dirty="0"/>
          </a:p>
        </p:txBody>
      </p:sp>
    </p:spTree>
    <p:extLst>
      <p:ext uri="{BB962C8B-B14F-4D97-AF65-F5344CB8AC3E}">
        <p14:creationId xmlns:p14="http://schemas.microsoft.com/office/powerpoint/2010/main" val="36313990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AE3DF22-555B-4D10-8D3F-C5149C08ACCB}" type="slidenum">
              <a:t>43</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Có kiến ​​thức về thế giới làm giảm tải vào bộ nhớ của con người:</a:t>
            </a:r>
          </a:p>
          <a:p>
            <a:r>
              <a:rPr lang="vi-VN" dirty="0"/>
              <a:t>Một ví dụ về các định dạng đầu vào có thể được cung cấp trong giao diện :</a:t>
            </a:r>
          </a:p>
          <a:p>
            <a:r>
              <a:rPr lang="vi-VN" dirty="0"/>
              <a:t>Vui lòng nhập ngày ( yyyy / mm / dd ) :</a:t>
            </a:r>
          </a:p>
          <a:p>
            <a:r>
              <a:rPr lang="vi-VN" dirty="0"/>
              <a:t>giá trị trước đó vào có thể được sử dụng như mặc định , vì vậy người dùng không cần phải nhớ các mục giữa các màn hình .</a:t>
            </a:r>
          </a:p>
          <a:p>
            <a:r>
              <a:rPr lang="vi-VN" dirty="0"/>
              <a:t>Nó là tốt hơn nếu các nhà thiết kế của một nơi kiến thức giao diện trên thế giới.</a:t>
            </a:r>
          </a:p>
          <a:p>
            <a:r>
              <a:rPr lang="vi-VN" dirty="0"/>
              <a:t>Tuy nhiên , đôi khi , người dùng phải đặt kiến thức trong thế giới tự fi x một giao diện bị hỏng.</a:t>
            </a:r>
          </a:p>
          <a:p>
            <a:r>
              <a:rPr lang="vi-VN" dirty="0" err="1"/>
              <a:t>Bất</a:t>
            </a:r>
            <a:r>
              <a:rPr lang="vi-VN" dirty="0"/>
              <a:t> cứ nơi nào có thể, cũng cho phép người sử dụng chuyên gia để nội kiến thức nhanh hơn và nhiều hơn nữa e hiệu suất ffi cient (nói bằng cách học để loại một ngày trong một dạng cụ thể, thay vì phải sử dụng các widget lịch cung cấp).</a:t>
            </a:r>
            <a:endParaRPr lang="x-none" dirty="0"/>
          </a:p>
        </p:txBody>
      </p:sp>
    </p:spTree>
    <p:extLst>
      <p:ext uri="{BB962C8B-B14F-4D97-AF65-F5344CB8AC3E}">
        <p14:creationId xmlns:p14="http://schemas.microsoft.com/office/powerpoint/2010/main" val="1516021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Thông tin i / o ...</a:t>
            </a:r>
          </a:p>
          <a:p>
            <a:r>
              <a:rPr lang="vi-VN" dirty="0"/>
              <a:t>thị giác, thính giác , xúc giác , chuyển động</a:t>
            </a:r>
          </a:p>
          <a:p>
            <a:r>
              <a:rPr lang="vi-VN" dirty="0"/>
              <a:t>Thông tin được lưu trữ trong bộ nhớ</a:t>
            </a:r>
          </a:p>
          <a:p>
            <a:r>
              <a:rPr lang="vi-VN" dirty="0"/>
              <a:t>cảm giác, ngắn hạn , dài hạn</a:t>
            </a:r>
          </a:p>
          <a:p>
            <a:r>
              <a:rPr lang="vi-VN" dirty="0"/>
              <a:t>Thông tin xử lý và áp dụng</a:t>
            </a:r>
          </a:p>
          <a:p>
            <a:r>
              <a:rPr lang="vi-VN" dirty="0"/>
              <a:t>lý luận , giải quyết vấn đề, kỹ năng, lỗi</a:t>
            </a:r>
          </a:p>
          <a:p>
            <a:r>
              <a:rPr lang="vi-VN" dirty="0"/>
              <a:t>Cảm xúc ảnh hưởng đến khả năng con người</a:t>
            </a:r>
          </a:p>
          <a:p>
            <a:r>
              <a:rPr lang="vi-VN" dirty="0"/>
              <a:t>Mỗi người là khác nhau</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6</a:t>
            </a:fld>
            <a:endParaRPr lang="en-US"/>
          </a:p>
        </p:txBody>
      </p:sp>
    </p:spTree>
    <p:extLst>
      <p:ext uri="{BB962C8B-B14F-4D97-AF65-F5344CB8AC3E}">
        <p14:creationId xmlns:p14="http://schemas.microsoft.com/office/powerpoint/2010/main" val="24042952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13D437B3-A26B-41D0-A41A-104631D321D7}" type="slidenum">
              <a:t>44</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Những người thực hiện các lỗi thường xuyên , bạn phải thiết kế cho các lỗi.</a:t>
            </a:r>
          </a:p>
          <a:p>
            <a:r>
              <a:rPr lang="vi-VN" dirty="0"/>
              <a:t>Giả sử rằng bất kỳ lỗi , mà có thể được thực hiện, sẽ được thực hiện!</a:t>
            </a:r>
          </a:p>
          <a:p>
            <a:r>
              <a:rPr lang="vi-VN" dirty="0"/>
              <a:t>Thiết kế hệ thống explorable , nơi các hoạt động dễ dàng đảo ngược .</a:t>
            </a:r>
            <a:endParaRPr lang="x-none" dirty="0"/>
          </a:p>
        </p:txBody>
      </p:sp>
    </p:spTree>
    <p:extLst>
      <p:ext uri="{BB962C8B-B14F-4D97-AF65-F5344CB8AC3E}">
        <p14:creationId xmlns:p14="http://schemas.microsoft.com/office/powerpoint/2010/main" val="15424304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1FCB6079-9A7C-4174-BF7E-8CFF4EB82B4B}" type="slidenum">
              <a:t>45</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pPr marL="342900" indent="-342900">
              <a:buFont typeface="Arial" pitchFamily="34" charset="0"/>
              <a:buChar char="•"/>
            </a:pPr>
            <a:r>
              <a:rPr lang="vi-VN" b="1" dirty="0"/>
              <a:t>Trượt chân </a:t>
            </a:r>
            <a:r>
              <a:rPr lang="vi-VN" dirty="0"/>
              <a:t>là kết quả của hành vi tự động, khi những hành động vô thức hướng tới một mục tiêu chính xác đi sai</a:t>
            </a:r>
            <a:endParaRPr lang="en-US" dirty="0"/>
          </a:p>
          <a:p>
            <a:pPr marL="342900" indent="-342900">
              <a:buFont typeface="Arial" pitchFamily="34" charset="0"/>
              <a:buChar char="•"/>
            </a:pPr>
            <a:r>
              <a:rPr lang="vi-VN" b="1" dirty="0"/>
              <a:t>Sai lầm </a:t>
            </a:r>
            <a:r>
              <a:rPr lang="vi-VN" dirty="0"/>
              <a:t>là kết quả của các cuộc thảo luận có ý thức, trong đó hình thành một mục tiêu không phù hợp.</a:t>
            </a:r>
            <a:endParaRPr lang="x-none" dirty="0"/>
          </a:p>
        </p:txBody>
      </p:sp>
    </p:spTree>
    <p:extLst>
      <p:ext uri="{BB962C8B-B14F-4D97-AF65-F5344CB8AC3E}">
        <p14:creationId xmlns:p14="http://schemas.microsoft.com/office/powerpoint/2010/main" val="2294035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1334348-0D9E-485A-97FA-A93829FE97F6}" type="slidenum">
              <a:t>46</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Một mô hình khái niệm là một mô hình về tinh thần của một cái gì đó làm việc như thế nào, mà được hình thành bên trong một person'shead .</a:t>
            </a:r>
          </a:p>
          <a:p>
            <a:r>
              <a:rPr lang="vi-VN" dirty="0"/>
              <a:t>mô hình khái niệm của người dùng xây dựng và chịu ảnh hưởng bởi nhiều yếu tố, bao gồm :</a:t>
            </a:r>
          </a:p>
          <a:p>
            <a:r>
              <a:rPr lang="vi-VN" dirty="0"/>
              <a:t>Quen thuộc với các thiết bị tương tự ( chuyển giao kinh nghiệm trước)</a:t>
            </a:r>
          </a:p>
          <a:p>
            <a:r>
              <a:rPr lang="vi-VN" dirty="0"/>
              <a:t>Một ordances ff</a:t>
            </a:r>
          </a:p>
          <a:p>
            <a:r>
              <a:rPr lang="vi-VN" dirty="0"/>
              <a:t>Lập bản đồ</a:t>
            </a:r>
          </a:p>
          <a:p>
            <a:r>
              <a:rPr lang="vi-VN" dirty="0"/>
              <a:t>Những hạn chế</a:t>
            </a:r>
          </a:p>
          <a:p>
            <a:r>
              <a:rPr lang="vi-VN" dirty="0"/>
              <a:t>quan hệ nhân quả</a:t>
            </a:r>
          </a:p>
          <a:p>
            <a:r>
              <a:rPr lang="vi-VN" dirty="0"/>
              <a:t>hướng dẫn</a:t>
            </a:r>
          </a:p>
          <a:p>
            <a:r>
              <a:rPr lang="vi-VN" dirty="0"/>
              <a:t>Tương tác với các thiết bị.</a:t>
            </a:r>
          </a:p>
          <a:p>
            <a:r>
              <a:rPr lang="vi-VN" dirty="0"/>
              <a:t>mô hình khái niệm có thể sai, đặc biệt là nếu các yếu tố trên là sai lầm.</a:t>
            </a:r>
            <a:endParaRPr lang="x-none" dirty="0"/>
          </a:p>
        </p:txBody>
      </p:sp>
    </p:spTree>
    <p:extLst>
      <p:ext uri="{BB962C8B-B14F-4D97-AF65-F5344CB8AC3E}">
        <p14:creationId xmlns:p14="http://schemas.microsoft.com/office/powerpoint/2010/main" val="11981307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F061E61-1657-4B0F-800E-2A1EE512CB35}" type="slidenum">
              <a:t>47</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dirty="0"/>
              <a:t>Nhà thiết kế có mô hình khái niệm riêng của họ về một hệ thống, mô hình thiết kế .</a:t>
            </a:r>
          </a:p>
          <a:p>
            <a:r>
              <a:rPr lang="vi-VN" dirty="0"/>
              <a:t>Hình ảnh hệ thống là việc thực hiện thực tế hoặc hiện thân của thiết kế ( bao gồm tài liệu , hướng dẫn, và nhãn) .</a:t>
            </a:r>
          </a:p>
          <a:p>
            <a:r>
              <a:rPr lang="vi-VN" dirty="0"/>
              <a:t>mô hình của người dùng được xây dựng thông qua sự tương tác với hệ thống.</a:t>
            </a:r>
          </a:p>
          <a:p>
            <a:r>
              <a:rPr lang="vi-VN" dirty="0"/>
              <a:t>Các nhà thiết kế hy vọng mô hình của người dùng để được giống như các mô hình thiết kế , làm thế nào bao giờ tất cả các giao tiếp diễn ra thông qua hệ thống hình ảnh .</a:t>
            </a:r>
          </a:p>
          <a:p>
            <a:r>
              <a:rPr lang="vi-VN" dirty="0"/>
              <a:t>→ Hình ảnh hệ thống nên làm cho các mô hình thiết kế rõ ràng và nhất quán.</a:t>
            </a:r>
            <a:endParaRPr lang="x-none" dirty="0"/>
          </a:p>
        </p:txBody>
      </p:sp>
    </p:spTree>
    <p:extLst>
      <p:ext uri="{BB962C8B-B14F-4D97-AF65-F5344CB8AC3E}">
        <p14:creationId xmlns:p14="http://schemas.microsoft.com/office/powerpoint/2010/main" val="18715749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DCC7CBC0-19FB-4311-910F-8C06465A9F85}" type="slidenum">
              <a:t>50</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400"/>
          </a:xfrm>
        </p:spPr>
        <p:txBody>
          <a:bodyPr>
            <a:spAutoFit/>
          </a:bodyPr>
          <a:lstStyle/>
          <a:p>
            <a:endParaRPr lang="x-none"/>
          </a:p>
        </p:txBody>
      </p:sp>
    </p:spTree>
    <p:extLst>
      <p:ext uri="{BB962C8B-B14F-4D97-AF65-F5344CB8AC3E}">
        <p14:creationId xmlns:p14="http://schemas.microsoft.com/office/powerpoint/2010/main" val="17175963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CD03C96E-81DE-4F77-959B-464437570634}" type="slidenum">
              <a:t>51</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en-US" dirty="0"/>
              <a:t>Angle – </a:t>
            </a:r>
            <a:r>
              <a:rPr lang="en-US" dirty="0" err="1"/>
              <a:t>góc</a:t>
            </a:r>
            <a:r>
              <a:rPr lang="en-US" baseline="0" dirty="0"/>
              <a:t> </a:t>
            </a:r>
            <a:r>
              <a:rPr lang="en-US" baseline="0" dirty="0" err="1"/>
              <a:t>nghiên</a:t>
            </a:r>
            <a:r>
              <a:rPr lang="en-US" dirty="0"/>
              <a:t>: </a:t>
            </a:r>
            <a:r>
              <a:rPr lang="en-US" dirty="0" err="1"/>
              <a:t>phụ</a:t>
            </a:r>
            <a:r>
              <a:rPr lang="en-US" baseline="0" dirty="0"/>
              <a:t> </a:t>
            </a:r>
            <a:r>
              <a:rPr lang="en-US" baseline="0" dirty="0" err="1"/>
              <a:t>thuộc</a:t>
            </a:r>
            <a:r>
              <a:rPr lang="en-US" baseline="0" dirty="0"/>
              <a:t> </a:t>
            </a:r>
            <a:r>
              <a:rPr lang="en-US" baseline="0" dirty="0" err="1"/>
              <a:t>vào</a:t>
            </a:r>
            <a:r>
              <a:rPr lang="en-US" baseline="0" dirty="0"/>
              <a:t> user</a:t>
            </a:r>
            <a:endParaRPr lang="x-none"/>
          </a:p>
        </p:txBody>
      </p:sp>
    </p:spTree>
    <p:extLst>
      <p:ext uri="{BB962C8B-B14F-4D97-AF65-F5344CB8AC3E}">
        <p14:creationId xmlns:p14="http://schemas.microsoft.com/office/powerpoint/2010/main" val="41530322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F3646C1A-B138-4AF4-8F2A-735B71335033}" type="slidenum">
              <a:t>52</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pPr marL="216000" marR="0" indent="-216000" defTabSz="914400" rtl="0" eaLnBrk="1" fontAlgn="auto" latinLnBrk="0" hangingPunct="0">
              <a:lnSpc>
                <a:spcPct val="100000"/>
              </a:lnSpc>
              <a:spcBef>
                <a:spcPts val="0"/>
              </a:spcBef>
              <a:spcAft>
                <a:spcPts val="0"/>
              </a:spcAft>
              <a:buClrTx/>
              <a:buSzTx/>
              <a:buFontTx/>
              <a:buNone/>
              <a:tabLst/>
              <a:defRPr/>
            </a:pPr>
            <a:r>
              <a:rPr lang="en-US" dirty="0"/>
              <a:t>Angle – </a:t>
            </a:r>
            <a:r>
              <a:rPr lang="en-US" dirty="0" err="1"/>
              <a:t>góc</a:t>
            </a:r>
            <a:r>
              <a:rPr lang="en-US" baseline="0" dirty="0"/>
              <a:t> </a:t>
            </a:r>
            <a:r>
              <a:rPr lang="en-US" baseline="0" dirty="0" err="1"/>
              <a:t>nghiên</a:t>
            </a:r>
            <a:r>
              <a:rPr lang="en-US" dirty="0"/>
              <a:t>: </a:t>
            </a:r>
            <a:r>
              <a:rPr lang="en-US" dirty="0" err="1"/>
              <a:t>phụ</a:t>
            </a:r>
            <a:r>
              <a:rPr lang="en-US" baseline="0" dirty="0"/>
              <a:t> </a:t>
            </a:r>
            <a:r>
              <a:rPr lang="en-US" baseline="0" dirty="0" err="1"/>
              <a:t>thuộc</a:t>
            </a:r>
            <a:r>
              <a:rPr lang="en-US" baseline="0" dirty="0"/>
              <a:t> </a:t>
            </a:r>
            <a:r>
              <a:rPr lang="en-US" baseline="0" dirty="0" err="1"/>
              <a:t>vào</a:t>
            </a:r>
            <a:r>
              <a:rPr lang="en-US" baseline="0" dirty="0"/>
              <a:t> </a:t>
            </a:r>
            <a:r>
              <a:rPr lang="en-US" b="1" baseline="0" dirty="0"/>
              <a:t>“</a:t>
            </a:r>
            <a:r>
              <a:rPr lang="en-US" b="1" baseline="0" dirty="0" err="1"/>
              <a:t>kinh</a:t>
            </a:r>
            <a:r>
              <a:rPr lang="en-US" b="1" baseline="0" dirty="0"/>
              <a:t> </a:t>
            </a:r>
            <a:r>
              <a:rPr lang="en-US" b="1" baseline="0" dirty="0" err="1"/>
              <a:t>nghiệm</a:t>
            </a:r>
            <a:r>
              <a:rPr lang="en-US" b="1" baseline="0" dirty="0"/>
              <a:t>” </a:t>
            </a:r>
            <a:r>
              <a:rPr lang="en-US" baseline="0" dirty="0"/>
              <a:t>user</a:t>
            </a:r>
            <a:endParaRPr lang="x-none"/>
          </a:p>
          <a:p>
            <a:endParaRPr lang="x-none"/>
          </a:p>
        </p:txBody>
      </p:sp>
    </p:spTree>
    <p:extLst>
      <p:ext uri="{BB962C8B-B14F-4D97-AF65-F5344CB8AC3E}">
        <p14:creationId xmlns:p14="http://schemas.microsoft.com/office/powerpoint/2010/main" val="12698831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DB3A1845-B982-4BBE-A099-A8C6542A38E8}" type="slidenum">
              <a:t>53</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26037382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D05C401B-90B5-4FA7-B5DB-CF08FF46C584}" type="slidenum">
              <a:t>54</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en-US" dirty="0"/>
              <a:t/>
            </a:r>
            <a:br>
              <a:rPr lang="en-US" dirty="0"/>
            </a:br>
            <a:r>
              <a:rPr lang="en-US" sz="2000" b="0" i="0" u="none" strike="noStrike" kern="1200" dirty="0" err="1">
                <a:ln>
                  <a:noFill/>
                </a:ln>
                <a:effectLst/>
                <a:latin typeface="Arial" pitchFamily="18"/>
                <a:cs typeface="Tahoma" pitchFamily="2"/>
              </a:rPr>
              <a:t>Nhận</a:t>
            </a:r>
            <a:r>
              <a:rPr lang="en-US" sz="2000" b="0" i="0" u="none" strike="noStrike" kern="1200" dirty="0">
                <a:ln>
                  <a:noFill/>
                </a:ln>
                <a:effectLst/>
                <a:latin typeface="Arial" pitchFamily="18"/>
                <a:cs typeface="Tahoma" pitchFamily="2"/>
              </a:rPr>
              <a:t> </a:t>
            </a:r>
            <a:r>
              <a:rPr lang="en-US" sz="2000" b="0" i="0" u="none" strike="noStrike" kern="1200" dirty="0" err="1">
                <a:ln>
                  <a:noFill/>
                </a:ln>
                <a:effectLst/>
                <a:latin typeface="Arial" pitchFamily="18"/>
                <a:cs typeface="Tahoma" pitchFamily="2"/>
              </a:rPr>
              <a:t>thức</a:t>
            </a:r>
            <a:r>
              <a:rPr lang="en-US" sz="2000" b="0" i="0" u="none" strike="noStrike" kern="1200" dirty="0">
                <a:ln>
                  <a:noFill/>
                </a:ln>
                <a:effectLst/>
                <a:latin typeface="Arial" pitchFamily="18"/>
                <a:cs typeface="Tahoma" pitchFamily="2"/>
              </a:rPr>
              <a:t> </a:t>
            </a:r>
            <a:r>
              <a:rPr lang="en-US" sz="2000" b="0" i="0" u="none" strike="noStrike" kern="1200" dirty="0" err="1">
                <a:ln>
                  <a:noFill/>
                </a:ln>
                <a:effectLst/>
                <a:latin typeface="Arial" pitchFamily="18"/>
                <a:cs typeface="Tahoma" pitchFamily="2"/>
              </a:rPr>
              <a:t>lỗi</a:t>
            </a:r>
            <a:r>
              <a:rPr lang="en-US" sz="2000" b="0" i="0" u="none" strike="noStrike" kern="1200" dirty="0">
                <a:ln>
                  <a:noFill/>
                </a:ln>
                <a:effectLst/>
                <a:latin typeface="Arial" pitchFamily="18"/>
                <a:cs typeface="Tahoma" pitchFamily="2"/>
              </a:rPr>
              <a:t> </a:t>
            </a:r>
            <a:r>
              <a:rPr lang="en-US" sz="2000" b="0" i="0" u="none" strike="noStrike" kern="1200" dirty="0" err="1">
                <a:ln>
                  <a:noFill/>
                </a:ln>
                <a:effectLst/>
                <a:latin typeface="Arial" pitchFamily="18"/>
                <a:cs typeface="Tahoma" pitchFamily="2"/>
              </a:rPr>
              <a:t>khác</a:t>
            </a:r>
            <a:r>
              <a:rPr lang="en-US" sz="2000" b="0" i="0" u="none" strike="noStrike" kern="1200" dirty="0">
                <a:ln>
                  <a:noFill/>
                </a:ln>
                <a:effectLst/>
                <a:latin typeface="Arial" pitchFamily="18"/>
                <a:cs typeface="Tahoma" pitchFamily="2"/>
              </a:rPr>
              <a:t> </a:t>
            </a:r>
            <a:r>
              <a:rPr lang="en-US" sz="2000" b="0" i="0" u="none" strike="noStrike" kern="1200" dirty="0" err="1">
                <a:ln>
                  <a:noFill/>
                </a:ln>
                <a:effectLst/>
                <a:latin typeface="Arial" pitchFamily="18"/>
                <a:cs typeface="Tahoma" pitchFamily="2"/>
              </a:rPr>
              <a:t>biệt</a:t>
            </a:r>
            <a:r>
              <a:rPr lang="en-US" sz="2000" b="0" i="0" u="none" strike="noStrike" kern="1200" dirty="0">
                <a:ln>
                  <a:noFill/>
                </a:ln>
                <a:effectLst/>
                <a:latin typeface="Arial" pitchFamily="18"/>
                <a:cs typeface="Tahoma" pitchFamily="2"/>
              </a:rPr>
              <a:t> </a:t>
            </a:r>
            <a:r>
              <a:rPr lang="en-US" sz="2000" b="0" i="0" u="none" strike="noStrike" kern="1200" dirty="0" err="1">
                <a:ln>
                  <a:noFill/>
                </a:ln>
                <a:effectLst/>
                <a:latin typeface="Arial" pitchFamily="18"/>
                <a:cs typeface="Tahoma" pitchFamily="2"/>
              </a:rPr>
              <a:t>cá</a:t>
            </a:r>
            <a:r>
              <a:rPr lang="en-US" sz="2000" b="0" i="0" u="none" strike="noStrike" kern="1200" dirty="0">
                <a:ln>
                  <a:noFill/>
                </a:ln>
                <a:effectLst/>
                <a:latin typeface="Arial" pitchFamily="18"/>
                <a:cs typeface="Tahoma" pitchFamily="2"/>
              </a:rPr>
              <a:t> </a:t>
            </a:r>
            <a:r>
              <a:rPr lang="en-US" sz="2000" b="0" i="0" u="none" strike="noStrike" kern="1200" dirty="0" err="1">
                <a:ln>
                  <a:noFill/>
                </a:ln>
                <a:effectLst/>
                <a:latin typeface="Arial" pitchFamily="18"/>
                <a:cs typeface="Tahoma" pitchFamily="2"/>
              </a:rPr>
              <a:t>nhân</a:t>
            </a:r>
            <a:endParaRPr lang="x-none" dirty="0"/>
          </a:p>
        </p:txBody>
      </p:sp>
    </p:spTree>
    <p:extLst>
      <p:ext uri="{BB962C8B-B14F-4D97-AF65-F5344CB8AC3E}">
        <p14:creationId xmlns:p14="http://schemas.microsoft.com/office/powerpoint/2010/main" val="18659984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D05C401B-90B5-4FA7-B5DB-CF08FF46C584}" type="slidenum">
              <a:t>55</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4979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en-US" dirty="0"/>
              <a:t>Hai </a:t>
            </a:r>
            <a:r>
              <a:rPr lang="en-US" dirty="0" err="1"/>
              <a:t>giai</a:t>
            </a:r>
            <a:r>
              <a:rPr lang="en-US" dirty="0"/>
              <a:t> </a:t>
            </a:r>
            <a:r>
              <a:rPr lang="en-US" dirty="0" err="1"/>
              <a:t>đoạn</a:t>
            </a:r>
            <a:r>
              <a:rPr lang="en-US" dirty="0"/>
              <a:t> </a:t>
            </a:r>
            <a:r>
              <a:rPr lang="en-US" dirty="0" err="1"/>
              <a:t>trong</a:t>
            </a:r>
            <a:r>
              <a:rPr lang="en-US" dirty="0"/>
              <a:t> </a:t>
            </a:r>
            <a:r>
              <a:rPr lang="en-US" dirty="0" err="1"/>
              <a:t>tầm</a:t>
            </a:r>
            <a:r>
              <a:rPr lang="en-US" dirty="0"/>
              <a:t> </a:t>
            </a:r>
            <a:r>
              <a:rPr lang="en-US" dirty="0" err="1"/>
              <a:t>nhìn</a:t>
            </a:r>
            <a:endParaRPr lang="en-US" dirty="0"/>
          </a:p>
          <a:p>
            <a:endParaRPr lang="en-US" dirty="0"/>
          </a:p>
          <a:p>
            <a:r>
              <a:rPr lang="en-US" dirty="0"/>
              <a:t>• </a:t>
            </a:r>
            <a:r>
              <a:rPr lang="en-US" dirty="0" err="1"/>
              <a:t>tiếp</a:t>
            </a:r>
            <a:r>
              <a:rPr lang="en-US" dirty="0"/>
              <a:t> </a:t>
            </a:r>
            <a:r>
              <a:rPr lang="en-US" dirty="0" err="1"/>
              <a:t>nhận</a:t>
            </a:r>
            <a:r>
              <a:rPr lang="en-US" dirty="0"/>
              <a:t> </a:t>
            </a:r>
            <a:r>
              <a:rPr lang="en-US" dirty="0" err="1"/>
              <a:t>vật</a:t>
            </a:r>
            <a:r>
              <a:rPr lang="en-US" dirty="0"/>
              <a:t> </a:t>
            </a:r>
            <a:r>
              <a:rPr lang="en-US" dirty="0" err="1"/>
              <a:t>lý</a:t>
            </a:r>
            <a:r>
              <a:rPr lang="en-US" dirty="0"/>
              <a:t> </a:t>
            </a:r>
            <a:r>
              <a:rPr lang="en-US" dirty="0" err="1"/>
              <a:t>của</a:t>
            </a:r>
            <a:r>
              <a:rPr lang="en-US" dirty="0"/>
              <a:t> </a:t>
            </a:r>
            <a:r>
              <a:rPr lang="en-US" dirty="0" err="1"/>
              <a:t>kích</a:t>
            </a:r>
            <a:r>
              <a:rPr lang="en-US" dirty="0"/>
              <a:t> </a:t>
            </a:r>
            <a:r>
              <a:rPr lang="en-US" dirty="0" err="1"/>
              <a:t>thích</a:t>
            </a:r>
            <a:r>
              <a:rPr lang="en-US" dirty="0"/>
              <a:t> </a:t>
            </a:r>
            <a:r>
              <a:rPr lang="en-US" dirty="0" err="1"/>
              <a:t>kinh</a:t>
            </a:r>
            <a:r>
              <a:rPr lang="en-US" dirty="0"/>
              <a:t> </a:t>
            </a:r>
            <a:r>
              <a:rPr lang="en-US" dirty="0" err="1"/>
              <a:t>tế</a:t>
            </a:r>
            <a:endParaRPr lang="en-US" dirty="0"/>
          </a:p>
          <a:p>
            <a:endParaRPr lang="en-US" dirty="0"/>
          </a:p>
          <a:p>
            <a:r>
              <a:rPr lang="en-US" dirty="0"/>
              <a:t>• </a:t>
            </a:r>
            <a:r>
              <a:rPr lang="en-US" dirty="0" err="1"/>
              <a:t>chế</a:t>
            </a:r>
            <a:r>
              <a:rPr lang="en-US" dirty="0"/>
              <a:t> </a:t>
            </a:r>
            <a:r>
              <a:rPr lang="en-US" dirty="0" err="1"/>
              <a:t>biến</a:t>
            </a:r>
            <a:r>
              <a:rPr lang="en-US" dirty="0"/>
              <a:t> </a:t>
            </a:r>
            <a:r>
              <a:rPr lang="en-US" dirty="0" err="1"/>
              <a:t>và</a:t>
            </a:r>
            <a:r>
              <a:rPr lang="en-US" dirty="0"/>
              <a:t> </a:t>
            </a:r>
            <a:r>
              <a:rPr lang="en-US" dirty="0" err="1"/>
              <a:t>giải</a:t>
            </a:r>
            <a:r>
              <a:rPr lang="en-US" dirty="0"/>
              <a:t> </a:t>
            </a:r>
            <a:r>
              <a:rPr lang="en-US" dirty="0" err="1"/>
              <a:t>thích</a:t>
            </a:r>
            <a:r>
              <a:rPr lang="en-US" dirty="0"/>
              <a:t> </a:t>
            </a:r>
            <a:r>
              <a:rPr lang="en-US" dirty="0" err="1"/>
              <a:t>các</a:t>
            </a:r>
            <a:r>
              <a:rPr lang="en-US" dirty="0"/>
              <a:t> </a:t>
            </a:r>
            <a:r>
              <a:rPr lang="en-US" dirty="0" err="1"/>
              <a:t>kích</a:t>
            </a:r>
            <a:r>
              <a:rPr lang="en-US" dirty="0"/>
              <a:t> </a:t>
            </a:r>
            <a:r>
              <a:rPr lang="en-US" dirty="0" err="1"/>
              <a:t>thích</a:t>
            </a:r>
            <a:r>
              <a:rPr lang="en-US" dirty="0"/>
              <a:t> </a:t>
            </a:r>
            <a:r>
              <a:rPr lang="en-US" dirty="0" err="1"/>
              <a:t>kinh</a:t>
            </a:r>
            <a:r>
              <a:rPr lang="en-US" dirty="0"/>
              <a:t> </a:t>
            </a:r>
            <a:r>
              <a:rPr lang="en-US" dirty="0" err="1"/>
              <a:t>tế</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7</a:t>
            </a:fld>
            <a:endParaRPr lang="en-US"/>
          </a:p>
        </p:txBody>
      </p:sp>
    </p:spTree>
    <p:extLst>
      <p:ext uri="{BB962C8B-B14F-4D97-AF65-F5344CB8AC3E}">
        <p14:creationId xmlns:p14="http://schemas.microsoft.com/office/powerpoint/2010/main" val="29055139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D05C401B-90B5-4FA7-B5DB-CF08FF46C584}" type="slidenum">
              <a:t>56</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en-US" dirty="0" err="1"/>
              <a:t>Dễ</a:t>
            </a:r>
            <a:r>
              <a:rPr lang="en-US" dirty="0"/>
              <a:t> </a:t>
            </a:r>
            <a:r>
              <a:rPr lang="en-US" dirty="0" err="1"/>
              <a:t>sử</a:t>
            </a:r>
            <a:r>
              <a:rPr lang="en-US" dirty="0"/>
              <a:t> </a:t>
            </a:r>
            <a:r>
              <a:rPr lang="en-US" dirty="0" err="1"/>
              <a:t>dụng</a:t>
            </a:r>
            <a:r>
              <a:rPr lang="en-US" dirty="0"/>
              <a:t> - </a:t>
            </a:r>
            <a:r>
              <a:rPr lang="en-US" dirty="0" err="1"/>
              <a:t>học</a:t>
            </a:r>
            <a:r>
              <a:rPr lang="en-US" dirty="0"/>
              <a:t> </a:t>
            </a:r>
            <a:r>
              <a:rPr lang="en-US" dirty="0" err="1"/>
              <a:t>tập</a:t>
            </a:r>
            <a:endParaRPr lang="en-US" dirty="0"/>
          </a:p>
          <a:p>
            <a:r>
              <a:rPr lang="en-US" dirty="0" err="1"/>
              <a:t>Tùy</a:t>
            </a:r>
            <a:r>
              <a:rPr lang="en-US" dirty="0"/>
              <a:t> </a:t>
            </a:r>
            <a:r>
              <a:rPr lang="en-US" dirty="0" err="1"/>
              <a:t>biến</a:t>
            </a:r>
            <a:endParaRPr lang="en-US" dirty="0"/>
          </a:p>
          <a:p>
            <a:r>
              <a:rPr lang="en-US" dirty="0"/>
              <a:t>Power - </a:t>
            </a:r>
            <a:r>
              <a:rPr lang="en-US" dirty="0" err="1"/>
              <a:t>hiệu</a:t>
            </a:r>
            <a:r>
              <a:rPr lang="en-US" dirty="0"/>
              <a:t> </a:t>
            </a:r>
            <a:r>
              <a:rPr lang="en-US" dirty="0" err="1"/>
              <a:t>suất</a:t>
            </a:r>
            <a:r>
              <a:rPr lang="en-US" dirty="0"/>
              <a:t> </a:t>
            </a:r>
            <a:r>
              <a:rPr lang="en-US" dirty="0" err="1"/>
              <a:t>có</a:t>
            </a:r>
            <a:r>
              <a:rPr lang="en-US" dirty="0"/>
              <a:t> </a:t>
            </a:r>
            <a:r>
              <a:rPr lang="en-US" dirty="0" err="1"/>
              <a:t>tay</a:t>
            </a:r>
            <a:r>
              <a:rPr lang="en-US" dirty="0"/>
              <a:t> </a:t>
            </a:r>
            <a:r>
              <a:rPr lang="en-US" dirty="0" err="1"/>
              <a:t>nghề</a:t>
            </a:r>
            <a:r>
              <a:rPr lang="en-US" dirty="0"/>
              <a:t> </a:t>
            </a:r>
            <a:r>
              <a:rPr lang="en-US" dirty="0" err="1"/>
              <a:t>cao</a:t>
            </a:r>
            <a:endParaRPr lang="en-US" dirty="0"/>
          </a:p>
          <a:p>
            <a:r>
              <a:rPr lang="en-US" dirty="0" err="1"/>
              <a:t>Mạnh</a:t>
            </a:r>
            <a:r>
              <a:rPr lang="en-US" dirty="0"/>
              <a:t> </a:t>
            </a:r>
            <a:r>
              <a:rPr lang="en-US" dirty="0" err="1"/>
              <a:t>mẽ</a:t>
            </a:r>
            <a:r>
              <a:rPr lang="en-US" dirty="0"/>
              <a:t> - tin </a:t>
            </a:r>
            <a:r>
              <a:rPr lang="en-US" dirty="0" err="1"/>
              <a:t>cậy</a:t>
            </a:r>
            <a:r>
              <a:rPr lang="en-US" dirty="0"/>
              <a:t> , </a:t>
            </a:r>
            <a:r>
              <a:rPr lang="en-US" dirty="0" err="1"/>
              <a:t>xử</a:t>
            </a:r>
            <a:r>
              <a:rPr lang="en-US" dirty="0"/>
              <a:t> </a:t>
            </a:r>
            <a:r>
              <a:rPr lang="en-US" dirty="0" err="1"/>
              <a:t>lý</a:t>
            </a:r>
            <a:r>
              <a:rPr lang="en-US" dirty="0"/>
              <a:t> </a:t>
            </a:r>
            <a:r>
              <a:rPr lang="en-US" dirty="0" err="1"/>
              <a:t>lỗi</a:t>
            </a:r>
            <a:r>
              <a:rPr lang="en-US" dirty="0"/>
              <a:t> , </a:t>
            </a:r>
            <a:r>
              <a:rPr lang="en-US" dirty="0" err="1"/>
              <a:t>giúp</a:t>
            </a:r>
            <a:endParaRPr lang="x-none" dirty="0"/>
          </a:p>
        </p:txBody>
      </p:sp>
    </p:spTree>
    <p:extLst>
      <p:ext uri="{BB962C8B-B14F-4D97-AF65-F5344CB8AC3E}">
        <p14:creationId xmlns:p14="http://schemas.microsoft.com/office/powerpoint/2010/main" val="19183595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D05C401B-90B5-4FA7-B5DB-CF08FF46C584}" type="slidenum">
              <a:t>57</a:t>
            </a:fld>
            <a:endParaRPr lang="x-none"/>
          </a:p>
        </p:txBody>
      </p:sp>
      <p:sp>
        <p:nvSpPr>
          <p:cNvPr id="2" name="Slide Image Placeholder 1"/>
          <p:cNvSpPr>
            <a:spLocks noGrp="1" noRot="1" noChangeAspect="1" noResize="1"/>
          </p:cNvSpPr>
          <p:nvPr>
            <p:ph type="sldImg"/>
          </p:nvPr>
        </p:nvSpPr>
        <p:spPr>
          <a:xfrm>
            <a:off x="215900" y="812800"/>
            <a:ext cx="7126288"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31695348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b="1" dirty="0"/>
              <a:t>Nhận thức = </a:t>
            </a:r>
            <a:r>
              <a:rPr lang="en-US" b="1" dirty="0" err="1"/>
              <a:t>trực</a:t>
            </a:r>
            <a:r>
              <a:rPr lang="en-US" b="1" dirty="0"/>
              <a:t> </a:t>
            </a:r>
            <a:r>
              <a:rPr lang="en-US" b="1" dirty="0" err="1"/>
              <a:t>giác</a:t>
            </a:r>
            <a:r>
              <a:rPr lang="en-US" b="1" dirty="0"/>
              <a:t>/</a:t>
            </a:r>
            <a:r>
              <a:rPr lang="en-US" sz="2000" b="1" i="0" u="none" strike="noStrike" kern="1200" dirty="0">
                <a:ln>
                  <a:noFill/>
                </a:ln>
                <a:effectLst/>
                <a:latin typeface="Arial" pitchFamily="18"/>
                <a:cs typeface="Tahoma" pitchFamily="2"/>
              </a:rPr>
              <a:t>tri </a:t>
            </a:r>
            <a:r>
              <a:rPr lang="en-US" sz="2000" b="1" i="0" u="none" strike="noStrike" kern="1200" dirty="0" err="1">
                <a:ln>
                  <a:noFill/>
                </a:ln>
                <a:effectLst/>
                <a:latin typeface="Arial" pitchFamily="18"/>
                <a:cs typeface="Tahoma" pitchFamily="2"/>
              </a:rPr>
              <a:t>giác</a:t>
            </a:r>
            <a:r>
              <a:rPr lang="vi-VN" b="1" dirty="0"/>
              <a:t> + bộ nhớ</a:t>
            </a:r>
            <a:r>
              <a:rPr lang="vi-VN" dirty="0"/>
              <a:t/>
            </a:r>
            <a:br>
              <a:rPr lang="vi-VN" dirty="0"/>
            </a:br>
            <a:r>
              <a:rPr lang="vi-VN" dirty="0"/>
              <a:t>sử dụng phần mềm là một hoạt động giải quyết nhận thức / vấn đề.</a:t>
            </a:r>
            <a:br>
              <a:rPr lang="vi-VN" dirty="0"/>
            </a:br>
            <a:r>
              <a:rPr lang="vi-VN" dirty="0"/>
              <a:t>Người dùng giải quyết vấn đề học (kỹ năng) và những vấn đề mới (tương tự, tổng quát).</a:t>
            </a:r>
            <a:br>
              <a:rPr lang="vi-VN" dirty="0"/>
            </a:br>
            <a:r>
              <a:rPr lang="vi-VN" dirty="0"/>
              <a:t>Để giải quyết vấn đề người dùng phải nhận thức (nhận ra) chúng và hiểu chúng.</a:t>
            </a:r>
            <a:br>
              <a:rPr lang="vi-VN" dirty="0"/>
            </a:br>
            <a:r>
              <a:rPr lang="vi-VN" dirty="0"/>
              <a:t>nhận thức của con người là định hướng mô hình.</a:t>
            </a:r>
            <a:br>
              <a:rPr lang="vi-VN" dirty="0"/>
            </a:br>
            <a:r>
              <a:rPr lang="vi-VN" dirty="0"/>
              <a:t>con </a:t>
            </a:r>
            <a:r>
              <a:rPr lang="vi-VN" dirty="0" err="1"/>
              <a:t>người</a:t>
            </a:r>
            <a:r>
              <a:rPr lang="vi-VN" dirty="0"/>
              <a:t> nhìn thấy Gestalt (và bị ảo tưởng)</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58</a:t>
            </a:fld>
            <a:endParaRPr lang="en-US"/>
          </a:p>
        </p:txBody>
      </p:sp>
    </p:spTree>
    <p:extLst>
      <p:ext uri="{BB962C8B-B14F-4D97-AF65-F5344CB8AC3E}">
        <p14:creationId xmlns:p14="http://schemas.microsoft.com/office/powerpoint/2010/main" val="20660935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kiến thức của con người là thủ tục, nhiều tập, và ngữ nghĩa.</a:t>
            </a:r>
            <a:br>
              <a:rPr lang="vi-VN" dirty="0"/>
            </a:br>
            <a:r>
              <a:rPr lang="vi-VN" dirty="0"/>
              <a:t>thủ tục - nhiệm vụ nối tiếp</a:t>
            </a:r>
            <a:br>
              <a:rPr lang="vi-VN" dirty="0"/>
            </a:br>
            <a:r>
              <a:rPr lang="vi-VN" dirty="0"/>
              <a:t>kinh nghiệm sống cá nhân - Episodic</a:t>
            </a:r>
            <a:br>
              <a:rPr lang="vi-VN" dirty="0"/>
            </a:br>
            <a:r>
              <a:rPr lang="vi-VN" dirty="0"/>
              <a:t>Semantic - tri thức, văn hóa</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59</a:t>
            </a:fld>
            <a:endParaRPr lang="en-US"/>
          </a:p>
        </p:txBody>
      </p:sp>
    </p:spTree>
    <p:extLst>
      <p:ext uri="{BB962C8B-B14F-4D97-AF65-F5344CB8AC3E}">
        <p14:creationId xmlns:p14="http://schemas.microsoft.com/office/powerpoint/2010/main" val="18949432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Nhiệm vụ và kiến thức cụ thể môi trường .</a:t>
            </a:r>
          </a:p>
          <a:p>
            <a:r>
              <a:rPr lang="vi-VN" dirty="0"/>
              <a:t>sự kiện kiến thức cú pháp thường rời rạc và tách rời khỏi sự kiện cú pháp khác .</a:t>
            </a:r>
          </a:p>
          <a:p>
            <a:r>
              <a:rPr lang="vi-VN" dirty="0"/>
              <a:t>Học : bản chất độc đoán thường đòi hỏi học thuộc lòng , vừa học vừa làm .</a:t>
            </a:r>
          </a:p>
          <a:p>
            <a:r>
              <a:rPr lang="vi-VN" dirty="0"/>
              <a:t>sự phụ thuộc của hệ thống: quy tắc cú pháp khác nhau với hệ thống. Cùng mục tiêu đòi hỏi các hoạt động khác nhau .</a:t>
            </a:r>
          </a:p>
          <a:p>
            <a:r>
              <a:rPr lang="vi-VN" dirty="0"/>
              <a:t>Can thiệp : cùng một hoạt động có thể có kết quả khác nhau trên các ứng dụng và hệ thống.</a:t>
            </a:r>
          </a:p>
          <a:p>
            <a:r>
              <a:rPr lang="vi-VN" dirty="0"/>
              <a:t>Giảm cú pháp phức tạp : đặt lệnh có cấu trúc , các menu, các môi trường thao tác trực tiếp</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60</a:t>
            </a:fld>
            <a:endParaRPr lang="en-US"/>
          </a:p>
        </p:txBody>
      </p:sp>
    </p:spTree>
    <p:extLst>
      <p:ext uri="{BB962C8B-B14F-4D97-AF65-F5344CB8AC3E}">
        <p14:creationId xmlns:p14="http://schemas.microsoft.com/office/powerpoint/2010/main" val="23300183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kiến thức khái niệm về tên miền của một công việc và môi trường ..</a:t>
            </a:r>
          </a:p>
          <a:p>
            <a:r>
              <a:rPr lang="vi-VN" dirty="0"/>
              <a:t>Các khái niệm được xây dựng dựa trên nhau, chúng liên kết với nhau và có một số "ngữ nghĩa" cấu trúc - mối quan hệ.</a:t>
            </a:r>
          </a:p>
          <a:p>
            <a:r>
              <a:rPr lang="vi-VN" dirty="0"/>
              <a:t>kiến thức ngữ nghĩa được giảng dạy tốt nhất bằng cách tương tự, hoặc ví dụ, để kiến ​​thức khác và bằng kinh nghiệm thực tế.</a:t>
            </a:r>
          </a:p>
          <a:p>
            <a:r>
              <a:rPr lang="vi-VN" dirty="0"/>
              <a:t>biểu tượng tranh ảnh rất hữu ích.</a:t>
            </a:r>
          </a:p>
          <a:p>
            <a:r>
              <a:rPr lang="vi-VN" dirty="0"/>
              <a:t>ví dụ tiêu cực (miss).</a:t>
            </a:r>
          </a:p>
          <a:p>
            <a:r>
              <a:rPr lang="vi-VN" dirty="0"/>
              <a:t>chuyên gia nhiệm vụ có lẽ người mới máy tính &amp; các chuyên gia máy tính có thể giao các người mới.</a:t>
            </a:r>
          </a:p>
          <a:p>
            <a:r>
              <a:rPr lang="vi-VN" dirty="0"/>
              <a:t>Các khái niệm: bộ nhớ ổn định, có thể khái quát qua các hệ thống máy tính và các ứng dụng.</a:t>
            </a:r>
          </a:p>
          <a:p>
            <a:r>
              <a:rPr lang="vi-VN" dirty="0"/>
              <a:t>Nhiệm vụ: thường phân huỷ thành nhiệm vụ con với tương tự với các nhiệm vụ khác được biết đến</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61</a:t>
            </a:fld>
            <a:endParaRPr lang="en-US"/>
          </a:p>
        </p:txBody>
      </p:sp>
    </p:spTree>
    <p:extLst>
      <p:ext uri="{BB962C8B-B14F-4D97-AF65-F5344CB8AC3E}">
        <p14:creationId xmlns:p14="http://schemas.microsoft.com/office/powerpoint/2010/main" val="7232167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Lỗi khi một hoạt động tinh thần hoặc thể chất lên kế hoạch mà không kết quả như dự kiến mà thất bại không phải là do các sự kiện có cơ hội.</a:t>
            </a:r>
            <a:br>
              <a:rPr lang="vi-VN" dirty="0"/>
            </a:br>
            <a:r>
              <a:rPr lang="vi-VN" dirty="0"/>
              <a:t>Ý định một đặc điểm kỹ thuật của hành động mong muốn, một mục tiêu. Ý định tạo ra kế hoạch (lược đồ, hành động) để đạt được mục tiêu.</a:t>
            </a:r>
            <a:br>
              <a:rPr lang="vi-VN" dirty="0"/>
            </a:br>
            <a:r>
              <a:rPr lang="vi-VN" dirty="0"/>
              <a:t>Lầm lỗi trong ý định (phán đoán thiếu hoặc suy luận).</a:t>
            </a:r>
            <a:br>
              <a:rPr lang="vi-VN" dirty="0"/>
            </a:br>
            <a:r>
              <a:rPr lang="vi-VN" dirty="0"/>
              <a:t>Mất hiệu lực một thất bại trong lưu trữ của ý định.</a:t>
            </a:r>
            <a:br>
              <a:rPr lang="vi-VN" dirty="0"/>
            </a:br>
            <a:r>
              <a:rPr lang="vi-VN" dirty="0"/>
              <a:t>Trượt một lỗi trong khi thực hiện ý định</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63</a:t>
            </a:fld>
            <a:endParaRPr lang="en-US"/>
          </a:p>
        </p:txBody>
      </p:sp>
    </p:spTree>
    <p:extLst>
      <p:ext uri="{BB962C8B-B14F-4D97-AF65-F5344CB8AC3E}">
        <p14:creationId xmlns:p14="http://schemas.microsoft.com/office/powerpoint/2010/main" val="5490020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Thiết kế mô hình là một hỗn hợp của các thao tác trực tiếp và đơn dựa phong cách giao diện .</a:t>
            </a:r>
          </a:p>
          <a:p>
            <a:r>
              <a:rPr lang="vi-VN" dirty="0"/>
              <a:t>Các đối tượng trong miền công việc có thể nhìn thấy : thường các biểu tượng</a:t>
            </a:r>
          </a:p>
          <a:p>
            <a:r>
              <a:rPr lang="vi-VN" dirty="0"/>
              <a:t>quy hoạch là một sự công nhận ( không nhớ) nhiệm vụ</a:t>
            </a:r>
          </a:p>
          <a:p>
            <a:r>
              <a:rPr lang="vi-VN" dirty="0"/>
              <a:t>thấp cú pháp và ngữ nghĩa biểu tượng bộ nhớ ngữ nghĩa bằng cách tương tự</a:t>
            </a:r>
          </a:p>
          <a:p>
            <a:r>
              <a:rPr lang="vi-VN" dirty="0"/>
              <a:t>không gian / nhiệm vụ thị giác học được nhanh hơn</a:t>
            </a:r>
          </a:p>
          <a:p>
            <a:r>
              <a:rPr lang="vi-VN" dirty="0"/>
              <a:t>bộ nhớ trực quan duy trì lâu hơn</a:t>
            </a:r>
          </a:p>
          <a:p>
            <a:r>
              <a:rPr lang="vi-VN" dirty="0"/>
              <a:t>Người sử dụng trực tiếp thao tác các đối tượng nhiệm vụ . Hoạt động và kết quả có thể nhìn thấy , gia tăng và hồi phục (undo bước cuối cùng)</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67</a:t>
            </a:fld>
            <a:endParaRPr lang="en-US"/>
          </a:p>
        </p:txBody>
      </p:sp>
    </p:spTree>
    <p:extLst>
      <p:ext uri="{BB962C8B-B14F-4D97-AF65-F5344CB8AC3E}">
        <p14:creationId xmlns:p14="http://schemas.microsoft.com/office/powerpoint/2010/main" val="29548184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Tất cả bắt đầu hành động thực hiện thông qua một " nút " { nút nhúng = menu , kéo xuống hoặc bật lên các mục menu }.</a:t>
            </a:r>
          </a:p>
          <a:p>
            <a:r>
              <a:rPr lang="vi-VN" dirty="0"/>
              <a:t>không có cú pháp phức tạp cho các lệnh .</a:t>
            </a:r>
          </a:p>
          <a:p>
            <a:r>
              <a:rPr lang="vi-VN" dirty="0"/>
              <a:t>modeless hoặc chế độ hiển thị (màu xám , các mục trình đơn vô hiệu hóa)</a:t>
            </a:r>
          </a:p>
          <a:p>
            <a:r>
              <a:rPr lang="vi-VN" dirty="0"/>
              <a:t>giảm thiểu phiếu</a:t>
            </a:r>
          </a:p>
          <a:p>
            <a:r>
              <a:rPr lang="vi-VN" dirty="0"/>
              <a:t>Lái xe tương tự để thao tác trực tiếp</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68</a:t>
            </a:fld>
            <a:endParaRPr lang="en-US"/>
          </a:p>
        </p:txBody>
      </p:sp>
    </p:spTree>
    <p:extLst>
      <p:ext uri="{BB962C8B-B14F-4D97-AF65-F5344CB8AC3E}">
        <p14:creationId xmlns:p14="http://schemas.microsoft.com/office/powerpoint/2010/main" val="3601206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
            </a:r>
            <a:br>
              <a:rPr lang="vi-VN" dirty="0"/>
            </a:br>
            <a:r>
              <a:rPr lang="vi-VN" sz="2000" b="0" i="0" u="none" strike="noStrike" kern="1200" dirty="0">
                <a:ln>
                  <a:noFill/>
                </a:ln>
                <a:effectLst/>
                <a:latin typeface="Arial" pitchFamily="18"/>
                <a:cs typeface="Tahoma" pitchFamily="2"/>
              </a:rPr>
              <a:t>nhiệm vụ lặp đi lặp lại có thể khó để kết hợp hoặc tham số , như trong dòng lệnh . </a:t>
            </a:r>
            <a:endParaRPr lang="en-US" sz="2000" b="0" i="0" u="none" strike="noStrike" kern="1200" dirty="0">
              <a:ln>
                <a:noFill/>
              </a:ln>
              <a:effectLst/>
              <a:latin typeface="Arial" pitchFamily="18"/>
              <a:cs typeface="Tahoma" pitchFamily="2"/>
            </a:endParaRPr>
          </a:p>
          <a:p>
            <a:r>
              <a:rPr lang="vi-VN" sz="2000" b="0" i="0" u="none" strike="noStrike" kern="1200" dirty="0">
                <a:ln>
                  <a:noFill/>
                </a:ln>
                <a:effectLst/>
                <a:latin typeface="Arial" pitchFamily="18"/>
                <a:cs typeface="Tahoma" pitchFamily="2"/>
              </a:rPr>
              <a:t>giao diện mang tính biểu tượng có thể bị lỗi mô tả, hình ảnh nhiễu</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69</a:t>
            </a:fld>
            <a:endParaRPr lang="en-US"/>
          </a:p>
        </p:txBody>
      </p:sp>
    </p:spTree>
    <p:extLst>
      <p:ext uri="{BB962C8B-B14F-4D97-AF65-F5344CB8AC3E}">
        <p14:creationId xmlns:p14="http://schemas.microsoft.com/office/powerpoint/2010/main" val="4146482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cơ chế tiếp nhận ánh sáng và chuyển nó thành năng lượng điện</a:t>
            </a:r>
          </a:p>
          <a:p>
            <a:r>
              <a:rPr lang="vi-VN" dirty="0"/>
              <a:t>ánh sáng phản chiếu từ các đối tượng</a:t>
            </a:r>
          </a:p>
          <a:p>
            <a:r>
              <a:rPr lang="vi-VN" dirty="0"/>
              <a:t>hình ảnh được tập trung lộn ngược trên võng mạc</a:t>
            </a:r>
          </a:p>
          <a:p>
            <a:r>
              <a:rPr lang="vi-VN" dirty="0"/>
              <a:t>võng mạc chứa thanh cho nhìn ánh sáng yếu và nón cho tầm nhìn màu sắc</a:t>
            </a:r>
          </a:p>
          <a:p>
            <a:r>
              <a:rPr lang="vi-VN" dirty="0"/>
              <a:t>tế bào hạch (não ! ) phát hiện mẫu và phong trào</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8</a:t>
            </a:fld>
            <a:endParaRPr lang="en-US"/>
          </a:p>
        </p:txBody>
      </p:sp>
    </p:spTree>
    <p:extLst>
      <p:ext uri="{BB962C8B-B14F-4D97-AF65-F5344CB8AC3E}">
        <p14:creationId xmlns:p14="http://schemas.microsoft.com/office/powerpoint/2010/main" val="350469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ích thước và chiều sâu</a:t>
            </a:r>
          </a:p>
          <a:p>
            <a:r>
              <a:rPr lang="vi-VN" dirty="0"/>
              <a:t>góc hình ảnh chỉ ra bao nhiêu điểm đối tượng chiếm ( liên quan đến kích thước và khoảng cách từ mắt)</a:t>
            </a:r>
          </a:p>
          <a:p>
            <a:r>
              <a:rPr lang="vi-VN" dirty="0"/>
              <a:t>thị lực là khả năng nhận thức chi tiết (hạn chế )</a:t>
            </a:r>
          </a:p>
          <a:p>
            <a:r>
              <a:rPr lang="vi-VN" dirty="0"/>
              <a:t>đồ vật quen thuộc cảm nhận như là kích thước không đổi (mặc dù những thay đổi trong góc thị giác khi xa)</a:t>
            </a:r>
          </a:p>
          <a:p>
            <a:r>
              <a:rPr lang="vi-VN" dirty="0"/>
              <a:t>các dấu hiệu như chồng chéo giúp nhận thức về kích thước và chiều sâu</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9</a:t>
            </a:fld>
            <a:endParaRPr lang="en-US"/>
          </a:p>
        </p:txBody>
      </p:sp>
    </p:spTree>
    <p:extLst>
      <p:ext uri="{BB962C8B-B14F-4D97-AF65-F5344CB8AC3E}">
        <p14:creationId xmlns:p14="http://schemas.microsoft.com/office/powerpoint/2010/main" val="55132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độ sáng phản ứng chủ quan đến mức độ ánh sáng bị ảnh hưởng bởi độ sáng của đối tượng đo bằng sự khác biệt chỉ đáng chú ý thị lực tăng lên cùng với độ sáng cũng như nhấp nháy Màu tạo thành màu sắc , cường độ , độ bão hòa nón nhạy cảm với các bước sóng màu thị lực màu xanh là thấp nhất 8 % nam giới và 1 % nữ mù màu</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10</a:t>
            </a:fld>
            <a:endParaRPr lang="en-US"/>
          </a:p>
        </p:txBody>
      </p:sp>
    </p:spTree>
    <p:extLst>
      <p:ext uri="{BB962C8B-B14F-4D97-AF65-F5344CB8AC3E}">
        <p14:creationId xmlns:p14="http://schemas.microsoft.com/office/powerpoint/2010/main" val="1921690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5900" y="812800"/>
            <a:ext cx="7126288" cy="4008438"/>
          </a:xfrm>
        </p:spPr>
      </p:sp>
      <p:sp>
        <p:nvSpPr>
          <p:cNvPr id="3" name="Notes Placeholder 2"/>
          <p:cNvSpPr>
            <a:spLocks noGrp="1"/>
          </p:cNvSpPr>
          <p:nvPr>
            <p:ph type="body" idx="1"/>
          </p:nvPr>
        </p:nvSpPr>
        <p:spPr/>
        <p:txBody>
          <a:bodyPr/>
          <a:lstStyle/>
          <a:p>
            <a:r>
              <a:rPr lang="vi-VN" dirty="0"/>
              <a:t>Các hệ thống thị giác đền bù cho : sự vận động thay đổi về độ sáng . Bối cảnh được sử dụng để giải quyết sự mơ hồ ảo ảnh quang học đôi khi xảy ra do sự bồi thường</a:t>
            </a:r>
            <a:endParaRPr lang="en-US" dirty="0"/>
          </a:p>
        </p:txBody>
      </p:sp>
      <p:sp>
        <p:nvSpPr>
          <p:cNvPr id="4" name="Slide Number Placeholder 3"/>
          <p:cNvSpPr>
            <a:spLocks noGrp="1"/>
          </p:cNvSpPr>
          <p:nvPr>
            <p:ph type="sldNum" sz="quarter" idx="10"/>
          </p:nvPr>
        </p:nvSpPr>
        <p:spPr/>
        <p:txBody>
          <a:bodyPr/>
          <a:lstStyle/>
          <a:p>
            <a:pPr lvl="0"/>
            <a:fld id="{D59E05AA-EB87-4A2E-B616-0A646005FA1C}" type="slidenum">
              <a:rPr lang="en-US" smtClean="0"/>
              <a:t>11</a:t>
            </a:fld>
            <a:endParaRPr lang="en-US"/>
          </a:p>
        </p:txBody>
      </p:sp>
    </p:spTree>
    <p:extLst>
      <p:ext uri="{BB962C8B-B14F-4D97-AF65-F5344CB8AC3E}">
        <p14:creationId xmlns:p14="http://schemas.microsoft.com/office/powerpoint/2010/main" val="3321542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7984" y="2348401"/>
            <a:ext cx="11423808" cy="1620430"/>
          </a:xfrm>
        </p:spPr>
        <p:txBody>
          <a:bodyPr/>
          <a:lstStyle/>
          <a:p>
            <a:r>
              <a:rPr lang="en-US"/>
              <a:t>Click to edit Master title style</a:t>
            </a:r>
          </a:p>
        </p:txBody>
      </p:sp>
      <p:sp>
        <p:nvSpPr>
          <p:cNvPr id="3" name="Subtitle 2"/>
          <p:cNvSpPr>
            <a:spLocks noGrp="1"/>
          </p:cNvSpPr>
          <p:nvPr>
            <p:ph type="subTitle" idx="1"/>
          </p:nvPr>
        </p:nvSpPr>
        <p:spPr>
          <a:xfrm>
            <a:off x="2015967" y="4283818"/>
            <a:ext cx="9407843" cy="1931917"/>
          </a:xfrm>
        </p:spPr>
        <p:txBody>
          <a:bodyPr/>
          <a:lstStyle>
            <a:lvl1pPr marL="0" indent="0" algn="ctr">
              <a:buNone/>
              <a:defRPr>
                <a:solidFill>
                  <a:schemeClr val="tx1">
                    <a:tint val="75000"/>
                  </a:schemeClr>
                </a:solidFill>
              </a:defRPr>
            </a:lvl1pPr>
            <a:lvl2pPr marL="503920" indent="0" algn="ctr">
              <a:buNone/>
              <a:defRPr>
                <a:solidFill>
                  <a:schemeClr val="tx1">
                    <a:tint val="75000"/>
                  </a:schemeClr>
                </a:solidFill>
              </a:defRPr>
            </a:lvl2pPr>
            <a:lvl3pPr marL="1007838" indent="0" algn="ctr">
              <a:buNone/>
              <a:defRPr>
                <a:solidFill>
                  <a:schemeClr val="tx1">
                    <a:tint val="75000"/>
                  </a:schemeClr>
                </a:solidFill>
              </a:defRPr>
            </a:lvl3pPr>
            <a:lvl4pPr marL="1511758" indent="0" algn="ctr">
              <a:buNone/>
              <a:defRPr>
                <a:solidFill>
                  <a:schemeClr val="tx1">
                    <a:tint val="75000"/>
                  </a:schemeClr>
                </a:solidFill>
              </a:defRPr>
            </a:lvl4pPr>
            <a:lvl5pPr marL="2015677" indent="0" algn="ctr">
              <a:buNone/>
              <a:defRPr>
                <a:solidFill>
                  <a:schemeClr val="tx1">
                    <a:tint val="75000"/>
                  </a:schemeClr>
                </a:solidFill>
              </a:defRPr>
            </a:lvl5pPr>
            <a:lvl6pPr marL="2519597" indent="0" algn="ctr">
              <a:buNone/>
              <a:defRPr>
                <a:solidFill>
                  <a:schemeClr val="tx1">
                    <a:tint val="75000"/>
                  </a:schemeClr>
                </a:solidFill>
              </a:defRPr>
            </a:lvl6pPr>
            <a:lvl7pPr marL="3023515" indent="0" algn="ctr">
              <a:buNone/>
              <a:defRPr>
                <a:solidFill>
                  <a:schemeClr val="tx1">
                    <a:tint val="75000"/>
                  </a:schemeClr>
                </a:solidFill>
              </a:defRPr>
            </a:lvl7pPr>
            <a:lvl8pPr marL="3527435" indent="0" algn="ctr">
              <a:buNone/>
              <a:defRPr>
                <a:solidFill>
                  <a:schemeClr val="tx1">
                    <a:tint val="75000"/>
                  </a:schemeClr>
                </a:solidFill>
              </a:defRPr>
            </a:lvl8pPr>
            <a:lvl9pPr marL="403135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D74EF36B-03A2-4011-9EB8-8FF67EB9AE0F}" type="slidenum">
              <a:rPr lang="en-US" smtClean="0"/>
              <a:t>‹#›</a:t>
            </a:fld>
            <a:endParaRPr lang="en-US"/>
          </a:p>
        </p:txBody>
      </p:sp>
    </p:spTree>
    <p:extLst>
      <p:ext uri="{BB962C8B-B14F-4D97-AF65-F5344CB8AC3E}">
        <p14:creationId xmlns:p14="http://schemas.microsoft.com/office/powerpoint/2010/main" val="2401237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A93E9050-4E78-41A5-B855-751998D3C394}" type="slidenum">
              <a:rPr lang="en-US" smtClean="0"/>
              <a:t>‹#›</a:t>
            </a:fld>
            <a:endParaRPr lang="en-US"/>
          </a:p>
        </p:txBody>
      </p:sp>
    </p:spTree>
    <p:extLst>
      <p:ext uri="{BB962C8B-B14F-4D97-AF65-F5344CB8AC3E}">
        <p14:creationId xmlns:p14="http://schemas.microsoft.com/office/powerpoint/2010/main" val="3097766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42486" y="334236"/>
            <a:ext cx="3334279" cy="71099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9655" y="334236"/>
            <a:ext cx="9778835" cy="71099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E71930E6-1917-45CF-8FA0-4E1C59DD6C52}" type="slidenum">
              <a:rPr lang="en-US" smtClean="0"/>
              <a:t>‹#›</a:t>
            </a:fld>
            <a:endParaRPr lang="en-US"/>
          </a:p>
        </p:txBody>
      </p:sp>
    </p:spTree>
    <p:extLst>
      <p:ext uri="{BB962C8B-B14F-4D97-AF65-F5344CB8AC3E}">
        <p14:creationId xmlns:p14="http://schemas.microsoft.com/office/powerpoint/2010/main" val="1393774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BF247256-959F-44EC-A3A3-D6FAE4109AC4}" type="slidenum">
              <a:rPr lang="en-US" smtClean="0"/>
              <a:t>‹#›</a:t>
            </a:fld>
            <a:endParaRPr lang="en-US"/>
          </a:p>
        </p:txBody>
      </p:sp>
    </p:spTree>
    <p:extLst>
      <p:ext uri="{BB962C8B-B14F-4D97-AF65-F5344CB8AC3E}">
        <p14:creationId xmlns:p14="http://schemas.microsoft.com/office/powerpoint/2010/main" val="359990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1651" y="4857794"/>
            <a:ext cx="11423808" cy="1501435"/>
          </a:xfrm>
        </p:spPr>
        <p:txBody>
          <a:bodyPr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1061651" y="3204115"/>
            <a:ext cx="11423808" cy="1653678"/>
          </a:xfrm>
        </p:spPr>
        <p:txBody>
          <a:bodyPr anchor="b"/>
          <a:lstStyle>
            <a:lvl1pPr marL="0" indent="0">
              <a:buNone/>
              <a:defRPr sz="2200">
                <a:solidFill>
                  <a:schemeClr val="tx1">
                    <a:tint val="75000"/>
                  </a:schemeClr>
                </a:solidFill>
              </a:defRPr>
            </a:lvl1pPr>
            <a:lvl2pPr marL="503920" indent="0">
              <a:buNone/>
              <a:defRPr sz="2000">
                <a:solidFill>
                  <a:schemeClr val="tx1">
                    <a:tint val="75000"/>
                  </a:schemeClr>
                </a:solidFill>
              </a:defRPr>
            </a:lvl2pPr>
            <a:lvl3pPr marL="1007838" indent="0">
              <a:buNone/>
              <a:defRPr sz="1800">
                <a:solidFill>
                  <a:schemeClr val="tx1">
                    <a:tint val="75000"/>
                  </a:schemeClr>
                </a:solidFill>
              </a:defRPr>
            </a:lvl3pPr>
            <a:lvl4pPr marL="1511758" indent="0">
              <a:buNone/>
              <a:defRPr sz="1500">
                <a:solidFill>
                  <a:schemeClr val="tx1">
                    <a:tint val="75000"/>
                  </a:schemeClr>
                </a:solidFill>
              </a:defRPr>
            </a:lvl4pPr>
            <a:lvl5pPr marL="2015677" indent="0">
              <a:buNone/>
              <a:defRPr sz="1500">
                <a:solidFill>
                  <a:schemeClr val="tx1">
                    <a:tint val="75000"/>
                  </a:schemeClr>
                </a:solidFill>
              </a:defRPr>
            </a:lvl5pPr>
            <a:lvl6pPr marL="2519597" indent="0">
              <a:buNone/>
              <a:defRPr sz="1500">
                <a:solidFill>
                  <a:schemeClr val="tx1">
                    <a:tint val="75000"/>
                  </a:schemeClr>
                </a:solidFill>
              </a:defRPr>
            </a:lvl6pPr>
            <a:lvl7pPr marL="3023515" indent="0">
              <a:buNone/>
              <a:defRPr sz="1500">
                <a:solidFill>
                  <a:schemeClr val="tx1">
                    <a:tint val="75000"/>
                  </a:schemeClr>
                </a:solidFill>
              </a:defRPr>
            </a:lvl7pPr>
            <a:lvl8pPr marL="3527435" indent="0">
              <a:buNone/>
              <a:defRPr sz="1500">
                <a:solidFill>
                  <a:schemeClr val="tx1">
                    <a:tint val="75000"/>
                  </a:schemeClr>
                </a:solidFill>
              </a:defRPr>
            </a:lvl8pPr>
            <a:lvl9pPr marL="4031354"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E0C8A010-05E0-4B4A-9F88-070360AB6871}" type="slidenum">
              <a:rPr lang="en-US" smtClean="0"/>
              <a:t>‹#›</a:t>
            </a:fld>
            <a:endParaRPr lang="en-US"/>
          </a:p>
        </p:txBody>
      </p:sp>
    </p:spTree>
    <p:extLst>
      <p:ext uri="{BB962C8B-B14F-4D97-AF65-F5344CB8AC3E}">
        <p14:creationId xmlns:p14="http://schemas.microsoft.com/office/powerpoint/2010/main" val="1633694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9658" y="1944168"/>
            <a:ext cx="6556557" cy="5500013"/>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20211" y="1944168"/>
            <a:ext cx="6556557" cy="5500013"/>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9211E459-2233-408C-AB87-ED74C9186F17}" type="slidenum">
              <a:rPr lang="en-US" smtClean="0"/>
              <a:t>‹#›</a:t>
            </a:fld>
            <a:endParaRPr lang="en-US"/>
          </a:p>
        </p:txBody>
      </p:sp>
    </p:spTree>
    <p:extLst>
      <p:ext uri="{BB962C8B-B14F-4D97-AF65-F5344CB8AC3E}">
        <p14:creationId xmlns:p14="http://schemas.microsoft.com/office/powerpoint/2010/main" val="3019552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1989" y="302737"/>
            <a:ext cx="12095798" cy="12599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1989" y="1692179"/>
            <a:ext cx="5938235" cy="705219"/>
          </a:xfrm>
        </p:spPr>
        <p:txBody>
          <a:bodyPr anchor="b"/>
          <a:lstStyle>
            <a:lvl1pPr marL="0" indent="0">
              <a:buNone/>
              <a:defRPr sz="2600" b="1"/>
            </a:lvl1pPr>
            <a:lvl2pPr marL="503920" indent="0">
              <a:buNone/>
              <a:defRPr sz="2200" b="1"/>
            </a:lvl2pPr>
            <a:lvl3pPr marL="1007838" indent="0">
              <a:buNone/>
              <a:defRPr sz="2000" b="1"/>
            </a:lvl3pPr>
            <a:lvl4pPr marL="1511758" indent="0">
              <a:buNone/>
              <a:defRPr sz="1800" b="1"/>
            </a:lvl4pPr>
            <a:lvl5pPr marL="2015677" indent="0">
              <a:buNone/>
              <a:defRPr sz="1800" b="1"/>
            </a:lvl5pPr>
            <a:lvl6pPr marL="2519597" indent="0">
              <a:buNone/>
              <a:defRPr sz="1800" b="1"/>
            </a:lvl6pPr>
            <a:lvl7pPr marL="3023515" indent="0">
              <a:buNone/>
              <a:defRPr sz="1800" b="1"/>
            </a:lvl7pPr>
            <a:lvl8pPr marL="3527435" indent="0">
              <a:buNone/>
              <a:defRPr sz="1800" b="1"/>
            </a:lvl8pPr>
            <a:lvl9pPr marL="4031354" indent="0">
              <a:buNone/>
              <a:defRPr sz="1800" b="1"/>
            </a:lvl9pPr>
          </a:lstStyle>
          <a:p>
            <a:pPr lvl="0"/>
            <a:r>
              <a:rPr lang="en-US"/>
              <a:t>Click to edit Master text styles</a:t>
            </a:r>
          </a:p>
        </p:txBody>
      </p:sp>
      <p:sp>
        <p:nvSpPr>
          <p:cNvPr id="4" name="Content Placeholder 3"/>
          <p:cNvSpPr>
            <a:spLocks noGrp="1"/>
          </p:cNvSpPr>
          <p:nvPr>
            <p:ph sz="half" idx="2"/>
          </p:nvPr>
        </p:nvSpPr>
        <p:spPr>
          <a:xfrm>
            <a:off x="671989" y="2397398"/>
            <a:ext cx="5938235"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27220" y="1692179"/>
            <a:ext cx="5940567" cy="705219"/>
          </a:xfrm>
        </p:spPr>
        <p:txBody>
          <a:bodyPr anchor="b"/>
          <a:lstStyle>
            <a:lvl1pPr marL="0" indent="0">
              <a:buNone/>
              <a:defRPr sz="2600" b="1"/>
            </a:lvl1pPr>
            <a:lvl2pPr marL="503920" indent="0">
              <a:buNone/>
              <a:defRPr sz="2200" b="1"/>
            </a:lvl2pPr>
            <a:lvl3pPr marL="1007838" indent="0">
              <a:buNone/>
              <a:defRPr sz="2000" b="1"/>
            </a:lvl3pPr>
            <a:lvl4pPr marL="1511758" indent="0">
              <a:buNone/>
              <a:defRPr sz="1800" b="1"/>
            </a:lvl4pPr>
            <a:lvl5pPr marL="2015677" indent="0">
              <a:buNone/>
              <a:defRPr sz="1800" b="1"/>
            </a:lvl5pPr>
            <a:lvl6pPr marL="2519597" indent="0">
              <a:buNone/>
              <a:defRPr sz="1800" b="1"/>
            </a:lvl6pPr>
            <a:lvl7pPr marL="3023515" indent="0">
              <a:buNone/>
              <a:defRPr sz="1800" b="1"/>
            </a:lvl7pPr>
            <a:lvl8pPr marL="3527435" indent="0">
              <a:buNone/>
              <a:defRPr sz="1800" b="1"/>
            </a:lvl8pPr>
            <a:lvl9pPr marL="4031354"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827220" y="2397398"/>
            <a:ext cx="5940567"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a:endParaRPr lang="x-none"/>
          </a:p>
        </p:txBody>
      </p:sp>
      <p:sp>
        <p:nvSpPr>
          <p:cNvPr id="8" name="Footer Placeholder 7"/>
          <p:cNvSpPr>
            <a:spLocks noGrp="1"/>
          </p:cNvSpPr>
          <p:nvPr>
            <p:ph type="ftr" sz="quarter" idx="11"/>
          </p:nvPr>
        </p:nvSpPr>
        <p:spPr/>
        <p:txBody>
          <a:bodyPr/>
          <a:lstStyle/>
          <a:p>
            <a:pPr lvl="0"/>
            <a:endParaRPr lang="x-none"/>
          </a:p>
        </p:txBody>
      </p:sp>
      <p:sp>
        <p:nvSpPr>
          <p:cNvPr id="9" name="Slide Number Placeholder 8"/>
          <p:cNvSpPr>
            <a:spLocks noGrp="1"/>
          </p:cNvSpPr>
          <p:nvPr>
            <p:ph type="sldNum" sz="quarter" idx="12"/>
          </p:nvPr>
        </p:nvSpPr>
        <p:spPr/>
        <p:txBody>
          <a:bodyPr/>
          <a:lstStyle/>
          <a:p>
            <a:pPr lvl="0"/>
            <a:fld id="{0476FDF8-9548-4FF5-8815-9EC998CA1CD9}" type="slidenum">
              <a:rPr lang="en-US" smtClean="0"/>
              <a:t>‹#›</a:t>
            </a:fld>
            <a:endParaRPr lang="en-US"/>
          </a:p>
        </p:txBody>
      </p:sp>
    </p:spTree>
    <p:extLst>
      <p:ext uri="{BB962C8B-B14F-4D97-AF65-F5344CB8AC3E}">
        <p14:creationId xmlns:p14="http://schemas.microsoft.com/office/powerpoint/2010/main" val="195743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a:endParaRPr lang="x-none"/>
          </a:p>
        </p:txBody>
      </p:sp>
      <p:sp>
        <p:nvSpPr>
          <p:cNvPr id="4" name="Footer Placeholder 3"/>
          <p:cNvSpPr>
            <a:spLocks noGrp="1"/>
          </p:cNvSpPr>
          <p:nvPr>
            <p:ph type="ftr" sz="quarter" idx="11"/>
          </p:nvPr>
        </p:nvSpPr>
        <p:spPr/>
        <p:txBody>
          <a:bodyPr/>
          <a:lstStyle/>
          <a:p>
            <a:pPr lvl="0"/>
            <a:endParaRPr lang="x-none"/>
          </a:p>
        </p:txBody>
      </p:sp>
      <p:sp>
        <p:nvSpPr>
          <p:cNvPr id="5" name="Slide Number Placeholder 4"/>
          <p:cNvSpPr>
            <a:spLocks noGrp="1"/>
          </p:cNvSpPr>
          <p:nvPr>
            <p:ph type="sldNum" sz="quarter" idx="12"/>
          </p:nvPr>
        </p:nvSpPr>
        <p:spPr/>
        <p:txBody>
          <a:bodyPr/>
          <a:lstStyle/>
          <a:p>
            <a:pPr lvl="0"/>
            <a:fld id="{0562C4E7-1B9C-4B00-B61D-94DE77934511}" type="slidenum">
              <a:rPr lang="en-US" smtClean="0"/>
              <a:t>‹#›</a:t>
            </a:fld>
            <a:endParaRPr lang="en-US"/>
          </a:p>
        </p:txBody>
      </p:sp>
    </p:spTree>
    <p:extLst>
      <p:ext uri="{BB962C8B-B14F-4D97-AF65-F5344CB8AC3E}">
        <p14:creationId xmlns:p14="http://schemas.microsoft.com/office/powerpoint/2010/main" val="221012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x-none"/>
          </a:p>
        </p:txBody>
      </p:sp>
      <p:sp>
        <p:nvSpPr>
          <p:cNvPr id="3" name="Footer Placeholder 2"/>
          <p:cNvSpPr>
            <a:spLocks noGrp="1"/>
          </p:cNvSpPr>
          <p:nvPr>
            <p:ph type="ftr" sz="quarter" idx="11"/>
          </p:nvPr>
        </p:nvSpPr>
        <p:spPr/>
        <p:txBody>
          <a:bodyPr/>
          <a:lstStyle/>
          <a:p>
            <a:pPr lvl="0"/>
            <a:endParaRPr lang="x-none"/>
          </a:p>
        </p:txBody>
      </p:sp>
      <p:sp>
        <p:nvSpPr>
          <p:cNvPr id="4" name="Slide Number Placeholder 3"/>
          <p:cNvSpPr>
            <a:spLocks noGrp="1"/>
          </p:cNvSpPr>
          <p:nvPr>
            <p:ph type="sldNum" sz="quarter" idx="12"/>
          </p:nvPr>
        </p:nvSpPr>
        <p:spPr/>
        <p:txBody>
          <a:bodyPr/>
          <a:lstStyle/>
          <a:p>
            <a:pPr lvl="0"/>
            <a:fld id="{6E143C8D-E05F-490B-8641-F7896AB5CAD8}" type="slidenum">
              <a:rPr lang="en-US" smtClean="0"/>
              <a:t>‹#›</a:t>
            </a:fld>
            <a:endParaRPr lang="en-US"/>
          </a:p>
        </p:txBody>
      </p:sp>
    </p:spTree>
    <p:extLst>
      <p:ext uri="{BB962C8B-B14F-4D97-AF65-F5344CB8AC3E}">
        <p14:creationId xmlns:p14="http://schemas.microsoft.com/office/powerpoint/2010/main" val="291534157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1991" y="300988"/>
            <a:ext cx="4421593" cy="1280945"/>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5254582" y="300990"/>
            <a:ext cx="7513207" cy="645197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1991" y="1581934"/>
            <a:ext cx="4421593" cy="5171028"/>
          </a:xfrm>
        </p:spPr>
        <p:txBody>
          <a:bodyPr/>
          <a:lstStyle>
            <a:lvl1pPr marL="0" indent="0">
              <a:buNone/>
              <a:defRPr sz="1500"/>
            </a:lvl1pPr>
            <a:lvl2pPr marL="503920" indent="0">
              <a:buNone/>
              <a:defRPr sz="1300"/>
            </a:lvl2pPr>
            <a:lvl3pPr marL="1007838" indent="0">
              <a:buNone/>
              <a:defRPr sz="1100"/>
            </a:lvl3pPr>
            <a:lvl4pPr marL="1511758" indent="0">
              <a:buNone/>
              <a:defRPr sz="1000"/>
            </a:lvl4pPr>
            <a:lvl5pPr marL="2015677" indent="0">
              <a:buNone/>
              <a:defRPr sz="1000"/>
            </a:lvl5pPr>
            <a:lvl6pPr marL="2519597" indent="0">
              <a:buNone/>
              <a:defRPr sz="1000"/>
            </a:lvl6pPr>
            <a:lvl7pPr marL="3023515" indent="0">
              <a:buNone/>
              <a:defRPr sz="1000"/>
            </a:lvl7pPr>
            <a:lvl8pPr marL="3527435" indent="0">
              <a:buNone/>
              <a:defRPr sz="1000"/>
            </a:lvl8pPr>
            <a:lvl9pPr marL="403135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96085A2C-334C-4FAA-AE68-18A04ADCB6BE}" type="slidenum">
              <a:rPr lang="en-US" smtClean="0"/>
              <a:t>‹#›</a:t>
            </a:fld>
            <a:endParaRPr lang="en-US"/>
          </a:p>
        </p:txBody>
      </p:sp>
    </p:spTree>
    <p:extLst>
      <p:ext uri="{BB962C8B-B14F-4D97-AF65-F5344CB8AC3E}">
        <p14:creationId xmlns:p14="http://schemas.microsoft.com/office/powerpoint/2010/main" val="242363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34291" y="5291772"/>
            <a:ext cx="8063865" cy="624724"/>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2634291" y="675472"/>
            <a:ext cx="8063865" cy="4535805"/>
          </a:xfrm>
        </p:spPr>
        <p:txBody>
          <a:bodyPr/>
          <a:lstStyle>
            <a:lvl1pPr marL="0" indent="0">
              <a:buNone/>
              <a:defRPr sz="3500"/>
            </a:lvl1pPr>
            <a:lvl2pPr marL="503920" indent="0">
              <a:buNone/>
              <a:defRPr sz="3100"/>
            </a:lvl2pPr>
            <a:lvl3pPr marL="1007838" indent="0">
              <a:buNone/>
              <a:defRPr sz="2600"/>
            </a:lvl3pPr>
            <a:lvl4pPr marL="1511758" indent="0">
              <a:buNone/>
              <a:defRPr sz="2200"/>
            </a:lvl4pPr>
            <a:lvl5pPr marL="2015677" indent="0">
              <a:buNone/>
              <a:defRPr sz="2200"/>
            </a:lvl5pPr>
            <a:lvl6pPr marL="2519597" indent="0">
              <a:buNone/>
              <a:defRPr sz="2200"/>
            </a:lvl6pPr>
            <a:lvl7pPr marL="3023515" indent="0">
              <a:buNone/>
              <a:defRPr sz="2200"/>
            </a:lvl7pPr>
            <a:lvl8pPr marL="3527435" indent="0">
              <a:buNone/>
              <a:defRPr sz="2200"/>
            </a:lvl8pPr>
            <a:lvl9pPr marL="4031354" indent="0">
              <a:buNone/>
              <a:defRPr sz="2200"/>
            </a:lvl9pPr>
          </a:lstStyle>
          <a:p>
            <a:endParaRPr lang="en-US"/>
          </a:p>
        </p:txBody>
      </p:sp>
      <p:sp>
        <p:nvSpPr>
          <p:cNvPr id="4" name="Text Placeholder 3"/>
          <p:cNvSpPr>
            <a:spLocks noGrp="1"/>
          </p:cNvSpPr>
          <p:nvPr>
            <p:ph type="body" sz="half" idx="2"/>
          </p:nvPr>
        </p:nvSpPr>
        <p:spPr>
          <a:xfrm>
            <a:off x="2634291" y="5916497"/>
            <a:ext cx="8063865" cy="887211"/>
          </a:xfrm>
        </p:spPr>
        <p:txBody>
          <a:bodyPr/>
          <a:lstStyle>
            <a:lvl1pPr marL="0" indent="0">
              <a:buNone/>
              <a:defRPr sz="1500"/>
            </a:lvl1pPr>
            <a:lvl2pPr marL="503920" indent="0">
              <a:buNone/>
              <a:defRPr sz="1300"/>
            </a:lvl2pPr>
            <a:lvl3pPr marL="1007838" indent="0">
              <a:buNone/>
              <a:defRPr sz="1100"/>
            </a:lvl3pPr>
            <a:lvl4pPr marL="1511758" indent="0">
              <a:buNone/>
              <a:defRPr sz="1000"/>
            </a:lvl4pPr>
            <a:lvl5pPr marL="2015677" indent="0">
              <a:buNone/>
              <a:defRPr sz="1000"/>
            </a:lvl5pPr>
            <a:lvl6pPr marL="2519597" indent="0">
              <a:buNone/>
              <a:defRPr sz="1000"/>
            </a:lvl6pPr>
            <a:lvl7pPr marL="3023515" indent="0">
              <a:buNone/>
              <a:defRPr sz="1000"/>
            </a:lvl7pPr>
            <a:lvl8pPr marL="3527435" indent="0">
              <a:buNone/>
              <a:defRPr sz="1000"/>
            </a:lvl8pPr>
            <a:lvl9pPr marL="403135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3100F967-D033-4C87-8A8D-22794482545F}" type="slidenum">
              <a:rPr lang="en-US" smtClean="0"/>
              <a:t>‹#›</a:t>
            </a:fld>
            <a:endParaRPr lang="en-US"/>
          </a:p>
        </p:txBody>
      </p:sp>
    </p:spTree>
    <p:extLst>
      <p:ext uri="{BB962C8B-B14F-4D97-AF65-F5344CB8AC3E}">
        <p14:creationId xmlns:p14="http://schemas.microsoft.com/office/powerpoint/2010/main" val="859604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1989" y="302737"/>
            <a:ext cx="12095798" cy="1259946"/>
          </a:xfrm>
          <a:prstGeom prst="rect">
            <a:avLst/>
          </a:prstGeom>
        </p:spPr>
        <p:txBody>
          <a:bodyPr vert="horz" lIns="100783" tIns="50392" rIns="100783" bIns="50392" rtlCol="0" anchor="ctr">
            <a:normAutofit/>
          </a:bodyPr>
          <a:lstStyle/>
          <a:p>
            <a:r>
              <a:rPr lang="en-US"/>
              <a:t>Click to edit Master title style</a:t>
            </a:r>
          </a:p>
        </p:txBody>
      </p:sp>
      <p:sp>
        <p:nvSpPr>
          <p:cNvPr id="3" name="Text Placeholder 2"/>
          <p:cNvSpPr>
            <a:spLocks noGrp="1"/>
          </p:cNvSpPr>
          <p:nvPr>
            <p:ph type="body" idx="1"/>
          </p:nvPr>
        </p:nvSpPr>
        <p:spPr>
          <a:xfrm>
            <a:off x="671989" y="1763926"/>
            <a:ext cx="12095798" cy="4989036"/>
          </a:xfrm>
          <a:prstGeom prst="rect">
            <a:avLst/>
          </a:prstGeom>
        </p:spPr>
        <p:txBody>
          <a:bodyPr vert="horz" lIns="100783" tIns="50392" rIns="100783" bIns="5039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71988" y="7006701"/>
            <a:ext cx="3135948" cy="402483"/>
          </a:xfrm>
          <a:prstGeom prst="rect">
            <a:avLst/>
          </a:prstGeom>
        </p:spPr>
        <p:txBody>
          <a:bodyPr vert="horz" lIns="100783" tIns="50392" rIns="100783" bIns="50392" rtlCol="0" anchor="ctr"/>
          <a:lstStyle>
            <a:lvl1pPr algn="l">
              <a:defRPr sz="1300">
                <a:solidFill>
                  <a:schemeClr val="tx1">
                    <a:tint val="75000"/>
                  </a:schemeClr>
                </a:solidFill>
              </a:defRPr>
            </a:lvl1pPr>
          </a:lstStyle>
          <a:p>
            <a:pPr lvl="0"/>
            <a:endParaRPr lang="x-none"/>
          </a:p>
        </p:txBody>
      </p:sp>
      <p:sp>
        <p:nvSpPr>
          <p:cNvPr id="5" name="Footer Placeholder 4"/>
          <p:cNvSpPr>
            <a:spLocks noGrp="1"/>
          </p:cNvSpPr>
          <p:nvPr>
            <p:ph type="ftr" sz="quarter" idx="3"/>
          </p:nvPr>
        </p:nvSpPr>
        <p:spPr>
          <a:xfrm>
            <a:off x="4591924" y="7006701"/>
            <a:ext cx="4255929" cy="402483"/>
          </a:xfrm>
          <a:prstGeom prst="rect">
            <a:avLst/>
          </a:prstGeom>
        </p:spPr>
        <p:txBody>
          <a:bodyPr vert="horz" lIns="100783" tIns="50392" rIns="100783" bIns="50392" rtlCol="0" anchor="ctr"/>
          <a:lstStyle>
            <a:lvl1pPr algn="ctr">
              <a:defRPr sz="1300">
                <a:solidFill>
                  <a:schemeClr val="tx1">
                    <a:tint val="75000"/>
                  </a:schemeClr>
                </a:solidFill>
              </a:defRPr>
            </a:lvl1pPr>
          </a:lstStyle>
          <a:p>
            <a:pPr lvl="0"/>
            <a:endParaRPr lang="x-none"/>
          </a:p>
        </p:txBody>
      </p:sp>
      <p:sp>
        <p:nvSpPr>
          <p:cNvPr id="6" name="Slide Number Placeholder 5"/>
          <p:cNvSpPr>
            <a:spLocks noGrp="1"/>
          </p:cNvSpPr>
          <p:nvPr>
            <p:ph type="sldNum" sz="quarter" idx="4"/>
          </p:nvPr>
        </p:nvSpPr>
        <p:spPr>
          <a:xfrm>
            <a:off x="9631839" y="7006701"/>
            <a:ext cx="3135948" cy="402483"/>
          </a:xfrm>
          <a:prstGeom prst="rect">
            <a:avLst/>
          </a:prstGeom>
        </p:spPr>
        <p:txBody>
          <a:bodyPr vert="horz" lIns="100783" tIns="50392" rIns="100783" bIns="50392" rtlCol="0" anchor="ctr"/>
          <a:lstStyle>
            <a:lvl1pPr algn="r">
              <a:defRPr sz="1300">
                <a:solidFill>
                  <a:schemeClr val="tx1">
                    <a:tint val="75000"/>
                  </a:schemeClr>
                </a:solidFill>
              </a:defRPr>
            </a:lvl1pPr>
          </a:lstStyle>
          <a:p>
            <a:pPr lvl="0"/>
            <a:fld id="{C5405943-9598-47E2-88F9-CE9D5DC72DF5}" type="slidenum">
              <a:rPr lang="en-US" smtClean="0"/>
              <a:t>‹#›</a:t>
            </a:fld>
            <a:endParaRPr lang="en-US"/>
          </a:p>
        </p:txBody>
      </p:sp>
    </p:spTree>
    <p:extLst>
      <p:ext uri="{BB962C8B-B14F-4D97-AF65-F5344CB8AC3E}">
        <p14:creationId xmlns:p14="http://schemas.microsoft.com/office/powerpoint/2010/main" val="1747489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007838" rtl="0" eaLnBrk="1" latinLnBrk="0" hangingPunct="1">
        <a:spcBef>
          <a:spcPct val="0"/>
        </a:spcBef>
        <a:buNone/>
        <a:defRPr sz="4900" kern="1200">
          <a:solidFill>
            <a:schemeClr val="tx1"/>
          </a:solidFill>
          <a:latin typeface="+mj-lt"/>
          <a:ea typeface="+mj-ea"/>
          <a:cs typeface="+mj-cs"/>
        </a:defRPr>
      </a:lvl1pPr>
    </p:titleStyle>
    <p:bodyStyle>
      <a:lvl1pPr marL="377940" indent="-377940" algn="l" defTabSz="1007838"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18869" indent="-314949" algn="l" defTabSz="1007838"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59799" indent="-251960" algn="l" defTabSz="1007838"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63717" indent="-251960" algn="l" defTabSz="1007838"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67637" indent="-251960" algn="l" defTabSz="1007838"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71557" indent="-251960" algn="l" defTabSz="100783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476" indent="-251960" algn="l" defTabSz="100783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395" indent="-251960" algn="l" defTabSz="100783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314" indent="-251960" algn="l" defTabSz="1007838"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07838" rtl="0" eaLnBrk="1" latinLnBrk="0" hangingPunct="1">
        <a:defRPr sz="2000" kern="1200">
          <a:solidFill>
            <a:schemeClr val="tx1"/>
          </a:solidFill>
          <a:latin typeface="+mn-lt"/>
          <a:ea typeface="+mn-ea"/>
          <a:cs typeface="+mn-cs"/>
        </a:defRPr>
      </a:lvl1pPr>
      <a:lvl2pPr marL="503920" algn="l" defTabSz="1007838" rtl="0" eaLnBrk="1" latinLnBrk="0" hangingPunct="1">
        <a:defRPr sz="2000" kern="1200">
          <a:solidFill>
            <a:schemeClr val="tx1"/>
          </a:solidFill>
          <a:latin typeface="+mn-lt"/>
          <a:ea typeface="+mn-ea"/>
          <a:cs typeface="+mn-cs"/>
        </a:defRPr>
      </a:lvl2pPr>
      <a:lvl3pPr marL="1007838" algn="l" defTabSz="1007838" rtl="0" eaLnBrk="1" latinLnBrk="0" hangingPunct="1">
        <a:defRPr sz="2000" kern="1200">
          <a:solidFill>
            <a:schemeClr val="tx1"/>
          </a:solidFill>
          <a:latin typeface="+mn-lt"/>
          <a:ea typeface="+mn-ea"/>
          <a:cs typeface="+mn-cs"/>
        </a:defRPr>
      </a:lvl3pPr>
      <a:lvl4pPr marL="1511758" algn="l" defTabSz="1007838" rtl="0" eaLnBrk="1" latinLnBrk="0" hangingPunct="1">
        <a:defRPr sz="2000" kern="1200">
          <a:solidFill>
            <a:schemeClr val="tx1"/>
          </a:solidFill>
          <a:latin typeface="+mn-lt"/>
          <a:ea typeface="+mn-ea"/>
          <a:cs typeface="+mn-cs"/>
        </a:defRPr>
      </a:lvl4pPr>
      <a:lvl5pPr marL="2015677" algn="l" defTabSz="1007838" rtl="0" eaLnBrk="1" latinLnBrk="0" hangingPunct="1">
        <a:defRPr sz="2000" kern="1200">
          <a:solidFill>
            <a:schemeClr val="tx1"/>
          </a:solidFill>
          <a:latin typeface="+mn-lt"/>
          <a:ea typeface="+mn-ea"/>
          <a:cs typeface="+mn-cs"/>
        </a:defRPr>
      </a:lvl5pPr>
      <a:lvl6pPr marL="2519597" algn="l" defTabSz="1007838" rtl="0" eaLnBrk="1" latinLnBrk="0" hangingPunct="1">
        <a:defRPr sz="2000" kern="1200">
          <a:solidFill>
            <a:schemeClr val="tx1"/>
          </a:solidFill>
          <a:latin typeface="+mn-lt"/>
          <a:ea typeface="+mn-ea"/>
          <a:cs typeface="+mn-cs"/>
        </a:defRPr>
      </a:lvl6pPr>
      <a:lvl7pPr marL="3023515" algn="l" defTabSz="1007838" rtl="0" eaLnBrk="1" latinLnBrk="0" hangingPunct="1">
        <a:defRPr sz="2000" kern="1200">
          <a:solidFill>
            <a:schemeClr val="tx1"/>
          </a:solidFill>
          <a:latin typeface="+mn-lt"/>
          <a:ea typeface="+mn-ea"/>
          <a:cs typeface="+mn-cs"/>
        </a:defRPr>
      </a:lvl7pPr>
      <a:lvl8pPr marL="3527435" algn="l" defTabSz="1007838" rtl="0" eaLnBrk="1" latinLnBrk="0" hangingPunct="1">
        <a:defRPr sz="2000" kern="1200">
          <a:solidFill>
            <a:schemeClr val="tx1"/>
          </a:solidFill>
          <a:latin typeface="+mn-lt"/>
          <a:ea typeface="+mn-ea"/>
          <a:cs typeface="+mn-cs"/>
        </a:defRPr>
      </a:lvl8pPr>
      <a:lvl9pPr marL="4031354" algn="l" defTabSz="100783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microsoft.com/office/2007/relationships/hdphoto" Target="../media/hdphoto2.wdp"/></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microsoft.com/office/2007/relationships/hdphoto" Target="../media/hdphoto3.wdp"/></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microsoft.com/office/2007/relationships/hdphoto" Target="../media/hdphoto4.wdp"/></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3" name="Title 2"/>
          <p:cNvSpPr txBox="1">
            <a:spLocks noGrp="1"/>
          </p:cNvSpPr>
          <p:nvPr>
            <p:ph type="title"/>
          </p:nvPr>
        </p:nvSpPr>
        <p:spPr>
          <a:xfrm>
            <a:off x="2183607" y="2355057"/>
            <a:ext cx="9072563" cy="1259946"/>
          </a:xfrm>
        </p:spPr>
        <p:txBody>
          <a:bodyPr>
            <a:normAutofit fontScale="90000"/>
          </a:bodyPr>
          <a:lstStyle/>
          <a:p>
            <a:pPr lvl="0"/>
            <a:r>
              <a:rPr lang="en-US" dirty="0"/>
              <a:t>HUMAN AND </a:t>
            </a:r>
            <a:r>
              <a:rPr lang="x-none" dirty="0"/>
              <a:t>CONCEPTUAL MODEL</a:t>
            </a:r>
          </a:p>
        </p:txBody>
      </p:sp>
      <p:sp>
        <p:nvSpPr>
          <p:cNvPr id="2" name="Text Placeholder 1"/>
          <p:cNvSpPr txBox="1">
            <a:spLocks noGrp="1"/>
          </p:cNvSpPr>
          <p:nvPr>
            <p:ph idx="1"/>
          </p:nvPr>
        </p:nvSpPr>
        <p:spPr>
          <a:xfrm>
            <a:off x="2183607" y="1763926"/>
            <a:ext cx="9072563" cy="715114"/>
          </a:xfrm>
        </p:spPr>
        <p:txBody>
          <a:bodyPr>
            <a:normAutofit/>
          </a:bodyPr>
          <a:lstStyle/>
          <a:p>
            <a:pPr marL="0" indent="0" algn="ctr">
              <a:buNone/>
            </a:pPr>
            <a:r>
              <a:rPr lang="x-none"/>
              <a:t>Human Computer Interaction</a:t>
            </a:r>
          </a:p>
        </p:txBody>
      </p:sp>
      <p:sp>
        <p:nvSpPr>
          <p:cNvPr id="4" name="Text Placeholder 3"/>
          <p:cNvSpPr txBox="1">
            <a:spLocks noGrp="1"/>
          </p:cNvSpPr>
          <p:nvPr>
            <p:ph type="body" idx="4294967295"/>
          </p:nvPr>
        </p:nvSpPr>
        <p:spPr>
          <a:xfrm>
            <a:off x="9074186" y="4391370"/>
            <a:ext cx="2181984" cy="569912"/>
          </a:xfrm>
        </p:spPr>
        <p:txBody>
          <a:bodyPr>
            <a:normAutofit fontScale="92500" lnSpcReduction="10000"/>
          </a:bodyPr>
          <a:lstStyle/>
          <a:p>
            <a:pPr marL="0" indent="0" algn="ctr">
              <a:buNone/>
            </a:pPr>
            <a:r>
              <a:rPr lang="en-US" dirty="0"/>
              <a:t>Hoan Ng</a:t>
            </a:r>
            <a:endParaRPr lang="x-non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altLang="en-US" dirty="0"/>
              <a:t>Interpreting the signal (cont.)</a:t>
            </a:r>
          </a:p>
        </p:txBody>
      </p:sp>
      <p:sp>
        <p:nvSpPr>
          <p:cNvPr id="7171" name="Rectangle 3"/>
          <p:cNvSpPr>
            <a:spLocks noGrp="1" noChangeArrowheads="1"/>
          </p:cNvSpPr>
          <p:nvPr>
            <p:ph sz="half" idx="1"/>
          </p:nvPr>
        </p:nvSpPr>
        <p:spPr/>
        <p:txBody>
          <a:bodyPr/>
          <a:lstStyle/>
          <a:p>
            <a:pPr eaLnBrk="1" hangingPunct="1">
              <a:lnSpc>
                <a:spcPct val="90000"/>
              </a:lnSpc>
            </a:pPr>
            <a:r>
              <a:rPr lang="en-GB" altLang="en-US" sz="3600" dirty="0"/>
              <a:t>Brightness</a:t>
            </a:r>
          </a:p>
          <a:p>
            <a:pPr lvl="1" eaLnBrk="1" hangingPunct="1">
              <a:lnSpc>
                <a:spcPct val="90000"/>
              </a:lnSpc>
            </a:pPr>
            <a:r>
              <a:rPr lang="en-GB" altLang="en-US" sz="3200" dirty="0"/>
              <a:t>subjective reaction to levels of light</a:t>
            </a:r>
          </a:p>
          <a:p>
            <a:pPr lvl="1" eaLnBrk="1" hangingPunct="1">
              <a:lnSpc>
                <a:spcPct val="90000"/>
              </a:lnSpc>
            </a:pPr>
            <a:r>
              <a:rPr lang="en-GB" altLang="en-US" sz="3200" dirty="0"/>
              <a:t>affected by luminance of object</a:t>
            </a:r>
          </a:p>
          <a:p>
            <a:pPr lvl="1" eaLnBrk="1" hangingPunct="1">
              <a:lnSpc>
                <a:spcPct val="90000"/>
              </a:lnSpc>
            </a:pPr>
            <a:r>
              <a:rPr lang="en-GB" altLang="en-US" sz="3200" dirty="0"/>
              <a:t>measured by just noticeable difference</a:t>
            </a:r>
          </a:p>
          <a:p>
            <a:pPr lvl="1" eaLnBrk="1" hangingPunct="1">
              <a:lnSpc>
                <a:spcPct val="90000"/>
              </a:lnSpc>
            </a:pPr>
            <a:r>
              <a:rPr lang="en-GB" altLang="en-US" sz="3200" dirty="0"/>
              <a:t>visual acuity increases with luminance as does flicker</a:t>
            </a:r>
          </a:p>
          <a:p>
            <a:pPr lvl="4" eaLnBrk="1" hangingPunct="1">
              <a:lnSpc>
                <a:spcPct val="90000"/>
              </a:lnSpc>
            </a:pPr>
            <a:endParaRPr lang="en-GB" altLang="en-US" sz="1323" dirty="0"/>
          </a:p>
        </p:txBody>
      </p:sp>
      <p:sp>
        <p:nvSpPr>
          <p:cNvPr id="2" name="Content Placeholder 1">
            <a:extLst>
              <a:ext uri="{FF2B5EF4-FFF2-40B4-BE49-F238E27FC236}">
                <a16:creationId xmlns:a16="http://schemas.microsoft.com/office/drawing/2014/main" id="{B92727EE-7521-49BA-835B-F9120563DA62}"/>
              </a:ext>
            </a:extLst>
          </p:cNvPr>
          <p:cNvSpPr>
            <a:spLocks noGrp="1"/>
          </p:cNvSpPr>
          <p:nvPr>
            <p:ph sz="half" idx="2"/>
          </p:nvPr>
        </p:nvSpPr>
        <p:spPr>
          <a:xfrm>
            <a:off x="7072695" y="1944167"/>
            <a:ext cx="6556557" cy="5500013"/>
          </a:xfrm>
        </p:spPr>
        <p:txBody>
          <a:bodyPr>
            <a:normAutofit/>
          </a:bodyPr>
          <a:lstStyle/>
          <a:p>
            <a:pPr>
              <a:lnSpc>
                <a:spcPct val="90000"/>
              </a:lnSpc>
            </a:pPr>
            <a:r>
              <a:rPr lang="en-GB" altLang="en-US" sz="3600" dirty="0"/>
              <a:t>Colour</a:t>
            </a:r>
          </a:p>
          <a:p>
            <a:pPr lvl="1">
              <a:lnSpc>
                <a:spcPct val="90000"/>
              </a:lnSpc>
            </a:pPr>
            <a:r>
              <a:rPr lang="en-GB" altLang="en-US" sz="3200" dirty="0"/>
              <a:t>made up of hue, intensity, saturation</a:t>
            </a:r>
          </a:p>
          <a:p>
            <a:pPr lvl="1">
              <a:lnSpc>
                <a:spcPct val="90000"/>
              </a:lnSpc>
            </a:pPr>
            <a:r>
              <a:rPr lang="en-GB" altLang="en-US" sz="3200" dirty="0"/>
              <a:t>cones sensitive to colour wavelengths</a:t>
            </a:r>
          </a:p>
          <a:p>
            <a:pPr lvl="1">
              <a:lnSpc>
                <a:spcPct val="90000"/>
              </a:lnSpc>
            </a:pPr>
            <a:r>
              <a:rPr lang="en-GB" altLang="en-US" sz="3200" dirty="0"/>
              <a:t>blue acuity is lowest</a:t>
            </a:r>
          </a:p>
          <a:p>
            <a:pPr lvl="1">
              <a:lnSpc>
                <a:spcPct val="90000"/>
              </a:lnSpc>
            </a:pPr>
            <a:r>
              <a:rPr lang="en-GB" altLang="en-US" sz="3200" dirty="0"/>
              <a:t>8% males and 1% females colour blind</a:t>
            </a:r>
          </a:p>
        </p:txBody>
      </p:sp>
    </p:spTree>
    <p:extLst>
      <p:ext uri="{BB962C8B-B14F-4D97-AF65-F5344CB8AC3E}">
        <p14:creationId xmlns:p14="http://schemas.microsoft.com/office/powerpoint/2010/main" val="1582653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a:t>Interpreting the signal (cont)</a:t>
            </a:r>
          </a:p>
        </p:txBody>
      </p:sp>
      <p:sp>
        <p:nvSpPr>
          <p:cNvPr id="8195" name="Rectangle 3"/>
          <p:cNvSpPr>
            <a:spLocks noGrp="1" noChangeArrowheads="1"/>
          </p:cNvSpPr>
          <p:nvPr>
            <p:ph idx="1"/>
          </p:nvPr>
        </p:nvSpPr>
        <p:spPr/>
        <p:txBody>
          <a:bodyPr/>
          <a:lstStyle/>
          <a:p>
            <a:pPr eaLnBrk="1" hangingPunct="1"/>
            <a:r>
              <a:rPr lang="en-GB" altLang="en-US" dirty="0"/>
              <a:t>The visual system compensates for:</a:t>
            </a:r>
          </a:p>
          <a:p>
            <a:pPr lvl="1" eaLnBrk="1" hangingPunct="1"/>
            <a:r>
              <a:rPr lang="en-GB" altLang="en-US" dirty="0"/>
              <a:t>movement</a:t>
            </a:r>
          </a:p>
          <a:p>
            <a:pPr lvl="1" eaLnBrk="1" hangingPunct="1"/>
            <a:r>
              <a:rPr lang="en-GB" altLang="en-US" dirty="0"/>
              <a:t>changes in luminance.</a:t>
            </a:r>
          </a:p>
          <a:p>
            <a:pPr lvl="4" eaLnBrk="1" hangingPunct="1"/>
            <a:endParaRPr lang="en-GB" altLang="en-US" dirty="0"/>
          </a:p>
          <a:p>
            <a:pPr eaLnBrk="1" hangingPunct="1"/>
            <a:r>
              <a:rPr lang="en-GB" altLang="en-US" dirty="0"/>
              <a:t>Context is used to resolve ambiguity</a:t>
            </a:r>
          </a:p>
          <a:p>
            <a:pPr lvl="4" eaLnBrk="1" hangingPunct="1"/>
            <a:endParaRPr lang="en-GB" altLang="en-US" dirty="0"/>
          </a:p>
          <a:p>
            <a:pPr eaLnBrk="1" hangingPunct="1"/>
            <a:r>
              <a:rPr lang="en-GB" altLang="en-US" dirty="0"/>
              <a:t>Optical illusions sometimes occur due to over compensation</a:t>
            </a:r>
          </a:p>
        </p:txBody>
      </p:sp>
    </p:spTree>
    <p:extLst>
      <p:ext uri="{BB962C8B-B14F-4D97-AF65-F5344CB8AC3E}">
        <p14:creationId xmlns:p14="http://schemas.microsoft.com/office/powerpoint/2010/main" val="144767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dirty="0"/>
              <a:t>Optical Illusions</a:t>
            </a:r>
          </a:p>
        </p:txBody>
      </p:sp>
      <p:sp>
        <p:nvSpPr>
          <p:cNvPr id="2" name="Content Placeholder 1">
            <a:extLst>
              <a:ext uri="{FF2B5EF4-FFF2-40B4-BE49-F238E27FC236}">
                <a16:creationId xmlns:a16="http://schemas.microsoft.com/office/drawing/2014/main" id="{D0B0B7C3-ECF8-4DD5-9B62-342173C4C337}"/>
              </a:ext>
            </a:extLst>
          </p:cNvPr>
          <p:cNvSpPr>
            <a:spLocks noGrp="1"/>
          </p:cNvSpPr>
          <p:nvPr>
            <p:ph idx="1"/>
          </p:nvPr>
        </p:nvSpPr>
        <p:spPr/>
        <p:txBody>
          <a:bodyPr/>
          <a:lstStyle/>
          <a:p>
            <a:endParaRPr lang="en-US" dirty="0"/>
          </a:p>
        </p:txBody>
      </p:sp>
      <p:grpSp>
        <p:nvGrpSpPr>
          <p:cNvPr id="9219" name="Group 45"/>
          <p:cNvGrpSpPr>
            <a:grpSpLocks/>
          </p:cNvGrpSpPr>
          <p:nvPr/>
        </p:nvGrpSpPr>
        <p:grpSpPr bwMode="auto">
          <a:xfrm>
            <a:off x="4433077" y="1780207"/>
            <a:ext cx="4263883" cy="4575492"/>
            <a:chOff x="2448" y="1152"/>
            <a:chExt cx="912" cy="1296"/>
          </a:xfrm>
        </p:grpSpPr>
        <p:grpSp>
          <p:nvGrpSpPr>
            <p:cNvPr id="9239" name="Group 16"/>
            <p:cNvGrpSpPr>
              <a:grpSpLocks/>
            </p:cNvGrpSpPr>
            <p:nvPr/>
          </p:nvGrpSpPr>
          <p:grpSpPr bwMode="auto">
            <a:xfrm>
              <a:off x="2448" y="1152"/>
              <a:ext cx="912" cy="1296"/>
              <a:chOff x="2448" y="1152"/>
              <a:chExt cx="912" cy="1296"/>
            </a:xfrm>
          </p:grpSpPr>
          <p:sp>
            <p:nvSpPr>
              <p:cNvPr id="9242" name="AutoShape 5"/>
              <p:cNvSpPr>
                <a:spLocks noChangeArrowheads="1"/>
              </p:cNvSpPr>
              <p:nvPr/>
            </p:nvSpPr>
            <p:spPr bwMode="auto">
              <a:xfrm>
                <a:off x="2448" y="1152"/>
                <a:ext cx="384" cy="1296"/>
              </a:xfrm>
              <a:prstGeom prst="parallelogram">
                <a:avLst>
                  <a:gd name="adj" fmla="val 83856"/>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2646"/>
              </a:p>
            </p:txBody>
          </p:sp>
          <p:sp>
            <p:nvSpPr>
              <p:cNvPr id="9243" name="AutoShape 6"/>
              <p:cNvSpPr>
                <a:spLocks noChangeArrowheads="1"/>
              </p:cNvSpPr>
              <p:nvPr/>
            </p:nvSpPr>
            <p:spPr bwMode="auto">
              <a:xfrm flipH="1">
                <a:off x="2976" y="1152"/>
                <a:ext cx="384" cy="1296"/>
              </a:xfrm>
              <a:prstGeom prst="parallelogram">
                <a:avLst>
                  <a:gd name="adj" fmla="val 83856"/>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2646"/>
              </a:p>
            </p:txBody>
          </p:sp>
          <p:sp>
            <p:nvSpPr>
              <p:cNvPr id="9244" name="Line 8"/>
              <p:cNvSpPr>
                <a:spLocks noChangeShapeType="1"/>
              </p:cNvSpPr>
              <p:nvPr/>
            </p:nvSpPr>
            <p:spPr bwMode="auto">
              <a:xfrm>
                <a:off x="2496" y="2304"/>
                <a:ext cx="768"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84"/>
              </a:p>
            </p:txBody>
          </p:sp>
          <p:sp>
            <p:nvSpPr>
              <p:cNvPr id="9245" name="Line 9"/>
              <p:cNvSpPr>
                <a:spLocks noChangeShapeType="1"/>
              </p:cNvSpPr>
              <p:nvPr/>
            </p:nvSpPr>
            <p:spPr bwMode="auto">
              <a:xfrm>
                <a:off x="2544" y="2160"/>
                <a:ext cx="720"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84"/>
              </a:p>
            </p:txBody>
          </p:sp>
          <p:sp>
            <p:nvSpPr>
              <p:cNvPr id="9246" name="Line 10"/>
              <p:cNvSpPr>
                <a:spLocks noChangeShapeType="1"/>
              </p:cNvSpPr>
              <p:nvPr/>
            </p:nvSpPr>
            <p:spPr bwMode="auto">
              <a:xfrm>
                <a:off x="2592" y="2016"/>
                <a:ext cx="624"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84"/>
              </a:p>
            </p:txBody>
          </p:sp>
          <p:sp>
            <p:nvSpPr>
              <p:cNvPr id="9247" name="Line 11"/>
              <p:cNvSpPr>
                <a:spLocks noChangeShapeType="1"/>
              </p:cNvSpPr>
              <p:nvPr/>
            </p:nvSpPr>
            <p:spPr bwMode="auto">
              <a:xfrm>
                <a:off x="2640" y="1872"/>
                <a:ext cx="528"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84"/>
              </a:p>
            </p:txBody>
          </p:sp>
          <p:sp>
            <p:nvSpPr>
              <p:cNvPr id="9248" name="Line 12"/>
              <p:cNvSpPr>
                <a:spLocks noChangeShapeType="1"/>
              </p:cNvSpPr>
              <p:nvPr/>
            </p:nvSpPr>
            <p:spPr bwMode="auto">
              <a:xfrm>
                <a:off x="2688" y="1728"/>
                <a:ext cx="432"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84"/>
              </a:p>
            </p:txBody>
          </p:sp>
          <p:sp>
            <p:nvSpPr>
              <p:cNvPr id="9249" name="Line 13"/>
              <p:cNvSpPr>
                <a:spLocks noChangeShapeType="1"/>
              </p:cNvSpPr>
              <p:nvPr/>
            </p:nvSpPr>
            <p:spPr bwMode="auto">
              <a:xfrm>
                <a:off x="2688" y="1584"/>
                <a:ext cx="432"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84"/>
              </a:p>
            </p:txBody>
          </p:sp>
          <p:sp>
            <p:nvSpPr>
              <p:cNvPr id="9250" name="Line 14"/>
              <p:cNvSpPr>
                <a:spLocks noChangeShapeType="1"/>
              </p:cNvSpPr>
              <p:nvPr/>
            </p:nvSpPr>
            <p:spPr bwMode="auto">
              <a:xfrm>
                <a:off x="2736" y="1440"/>
                <a:ext cx="336"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84"/>
              </a:p>
            </p:txBody>
          </p:sp>
          <p:sp>
            <p:nvSpPr>
              <p:cNvPr id="9251" name="Line 15"/>
              <p:cNvSpPr>
                <a:spLocks noChangeShapeType="1"/>
              </p:cNvSpPr>
              <p:nvPr/>
            </p:nvSpPr>
            <p:spPr bwMode="auto">
              <a:xfrm>
                <a:off x="2784" y="1296"/>
                <a:ext cx="240" cy="0"/>
              </a:xfrm>
              <a:prstGeom prst="line">
                <a:avLst/>
              </a:prstGeom>
              <a:noFill/>
              <a:ln w="571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84"/>
              </a:p>
            </p:txBody>
          </p:sp>
        </p:grpSp>
        <p:sp>
          <p:nvSpPr>
            <p:cNvPr id="9240" name="Rectangle 17"/>
            <p:cNvSpPr>
              <a:spLocks noChangeArrowheads="1"/>
            </p:cNvSpPr>
            <p:nvPr/>
          </p:nvSpPr>
          <p:spPr bwMode="auto">
            <a:xfrm>
              <a:off x="2688" y="2160"/>
              <a:ext cx="432" cy="192"/>
            </a:xfrm>
            <a:prstGeom prst="rect">
              <a:avLst/>
            </a:prstGeom>
            <a:solidFill>
              <a:schemeClr val="accent2"/>
            </a:solidFill>
            <a:ln w="9525">
              <a:solidFill>
                <a:srgbClr val="555A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2646"/>
            </a:p>
          </p:txBody>
        </p:sp>
        <p:sp>
          <p:nvSpPr>
            <p:cNvPr id="9241" name="Rectangle 18"/>
            <p:cNvSpPr>
              <a:spLocks noChangeArrowheads="1"/>
            </p:cNvSpPr>
            <p:nvPr/>
          </p:nvSpPr>
          <p:spPr bwMode="auto">
            <a:xfrm>
              <a:off x="2688" y="1296"/>
              <a:ext cx="432" cy="192"/>
            </a:xfrm>
            <a:prstGeom prst="rect">
              <a:avLst/>
            </a:prstGeom>
            <a:solidFill>
              <a:schemeClr val="accent2"/>
            </a:solidFill>
            <a:ln w="9525">
              <a:solidFill>
                <a:srgbClr val="555A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2646"/>
            </a:p>
          </p:txBody>
        </p:sp>
      </p:grpSp>
      <p:sp>
        <p:nvSpPr>
          <p:cNvPr id="9221" name="Text Box 43"/>
          <p:cNvSpPr txBox="1">
            <a:spLocks noChangeArrowheads="1"/>
          </p:cNvSpPr>
          <p:nvPr/>
        </p:nvSpPr>
        <p:spPr bwMode="auto">
          <a:xfrm>
            <a:off x="5050525" y="6970486"/>
            <a:ext cx="2414764"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GB" altLang="en-US" sz="1984" dirty="0">
                <a:latin typeface="Verdana" panose="020B0604030504040204" pitchFamily="34" charset="0"/>
              </a:rPr>
              <a:t>the </a:t>
            </a:r>
            <a:r>
              <a:rPr lang="en-GB" altLang="en-US" sz="1984" dirty="0" err="1">
                <a:latin typeface="Verdana" panose="020B0604030504040204" pitchFamily="34" charset="0"/>
              </a:rPr>
              <a:t>Ponzo</a:t>
            </a:r>
            <a:r>
              <a:rPr lang="en-GB" altLang="en-US" sz="1984" dirty="0">
                <a:latin typeface="Verdana" panose="020B0604030504040204" pitchFamily="34" charset="0"/>
              </a:rPr>
              <a:t> illusion</a:t>
            </a:r>
          </a:p>
        </p:txBody>
      </p:sp>
    </p:spTree>
    <p:extLst>
      <p:ext uri="{BB962C8B-B14F-4D97-AF65-F5344CB8AC3E}">
        <p14:creationId xmlns:p14="http://schemas.microsoft.com/office/powerpoint/2010/main" val="3740247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kern="2400" dirty="0"/>
              <a:t>Reading</a:t>
            </a:r>
          </a:p>
        </p:txBody>
      </p:sp>
      <p:sp>
        <p:nvSpPr>
          <p:cNvPr id="10243" name="Rectangle 3"/>
          <p:cNvSpPr>
            <a:spLocks noGrp="1" noChangeArrowheads="1"/>
          </p:cNvSpPr>
          <p:nvPr>
            <p:ph idx="1"/>
          </p:nvPr>
        </p:nvSpPr>
        <p:spPr/>
        <p:txBody>
          <a:bodyPr>
            <a:normAutofit lnSpcReduction="10000"/>
          </a:bodyPr>
          <a:lstStyle/>
          <a:p>
            <a:pPr eaLnBrk="1" hangingPunct="1">
              <a:lnSpc>
                <a:spcPct val="90000"/>
              </a:lnSpc>
            </a:pPr>
            <a:r>
              <a:rPr lang="en-GB" altLang="en-US" sz="3600" dirty="0"/>
              <a:t>Several stages:</a:t>
            </a:r>
          </a:p>
          <a:p>
            <a:pPr lvl="1" eaLnBrk="1" hangingPunct="1">
              <a:lnSpc>
                <a:spcPct val="90000"/>
              </a:lnSpc>
            </a:pPr>
            <a:r>
              <a:rPr lang="en-GB" altLang="en-US" sz="3200" kern="2400" spc="100" dirty="0"/>
              <a:t>visual pattern perceived</a:t>
            </a:r>
          </a:p>
          <a:p>
            <a:pPr lvl="1" eaLnBrk="1" hangingPunct="1">
              <a:lnSpc>
                <a:spcPct val="90000"/>
              </a:lnSpc>
            </a:pPr>
            <a:r>
              <a:rPr lang="en-GB" altLang="en-US" sz="3200" kern="2400" spc="100" dirty="0"/>
              <a:t>decoded using internal representation of language</a:t>
            </a:r>
          </a:p>
          <a:p>
            <a:pPr lvl="1" eaLnBrk="1" hangingPunct="1">
              <a:lnSpc>
                <a:spcPct val="90000"/>
              </a:lnSpc>
            </a:pPr>
            <a:r>
              <a:rPr lang="en-GB" altLang="en-US" sz="3200" kern="2400" spc="100" dirty="0"/>
              <a:t>interpreted using knowledge of syntax, semantics, pragmatics</a:t>
            </a:r>
          </a:p>
          <a:p>
            <a:pPr lvl="4" eaLnBrk="1" hangingPunct="1">
              <a:lnSpc>
                <a:spcPct val="90000"/>
              </a:lnSpc>
            </a:pPr>
            <a:endParaRPr lang="en-GB" altLang="en-US" sz="2400" dirty="0"/>
          </a:p>
          <a:p>
            <a:pPr eaLnBrk="1" hangingPunct="1">
              <a:lnSpc>
                <a:spcPct val="90000"/>
              </a:lnSpc>
            </a:pPr>
            <a:r>
              <a:rPr lang="en-GB" altLang="en-US" sz="3600" dirty="0"/>
              <a:t>Reading involves saccades and fixations</a:t>
            </a:r>
          </a:p>
          <a:p>
            <a:pPr eaLnBrk="1" hangingPunct="1">
              <a:lnSpc>
                <a:spcPct val="90000"/>
              </a:lnSpc>
            </a:pPr>
            <a:r>
              <a:rPr lang="en-GB" altLang="en-US" sz="3600" dirty="0"/>
              <a:t>Perception occurs during fixations</a:t>
            </a:r>
          </a:p>
          <a:p>
            <a:pPr eaLnBrk="1" hangingPunct="1">
              <a:lnSpc>
                <a:spcPct val="90000"/>
              </a:lnSpc>
            </a:pPr>
            <a:r>
              <a:rPr lang="en-GB" altLang="en-US" sz="3600" dirty="0"/>
              <a:t>Word shape is important to recognition</a:t>
            </a:r>
          </a:p>
          <a:p>
            <a:pPr eaLnBrk="1" hangingPunct="1">
              <a:lnSpc>
                <a:spcPct val="90000"/>
              </a:lnSpc>
            </a:pPr>
            <a:r>
              <a:rPr lang="en-GB" altLang="en-US" sz="3600" dirty="0"/>
              <a:t>Negative contrast improves reading from computer screen</a:t>
            </a:r>
          </a:p>
        </p:txBody>
      </p:sp>
    </p:spTree>
    <p:extLst>
      <p:ext uri="{BB962C8B-B14F-4D97-AF65-F5344CB8AC3E}">
        <p14:creationId xmlns:p14="http://schemas.microsoft.com/office/powerpoint/2010/main" val="3795045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altLang="en-US"/>
              <a:t>Hearing</a:t>
            </a:r>
          </a:p>
        </p:txBody>
      </p:sp>
      <p:sp>
        <p:nvSpPr>
          <p:cNvPr id="11267" name="Rectangle 3"/>
          <p:cNvSpPr>
            <a:spLocks noGrp="1" noChangeArrowheads="1"/>
          </p:cNvSpPr>
          <p:nvPr>
            <p:ph idx="1"/>
          </p:nvPr>
        </p:nvSpPr>
        <p:spPr/>
        <p:txBody>
          <a:bodyPr>
            <a:normAutofit fontScale="92500" lnSpcReduction="10000"/>
          </a:bodyPr>
          <a:lstStyle/>
          <a:p>
            <a:pPr>
              <a:lnSpc>
                <a:spcPct val="90000"/>
              </a:lnSpc>
              <a:tabLst>
                <a:tab pos="951946" algn="l"/>
                <a:tab pos="2631851" algn="l"/>
                <a:tab pos="2939834" algn="l"/>
              </a:tabLst>
            </a:pPr>
            <a:r>
              <a:rPr lang="en-GB" altLang="en-US" sz="3200" dirty="0"/>
              <a:t>Provides information about environment:</a:t>
            </a:r>
            <a:br>
              <a:rPr lang="en-GB" altLang="en-US" sz="3200" dirty="0"/>
            </a:br>
            <a:r>
              <a:rPr lang="en-GB" altLang="en-US" sz="3200" dirty="0"/>
              <a:t>	</a:t>
            </a:r>
            <a:r>
              <a:rPr lang="en-GB" altLang="en-US" sz="2800" dirty="0"/>
              <a:t>distances, directions, objects etc.</a:t>
            </a:r>
          </a:p>
          <a:p>
            <a:pPr>
              <a:lnSpc>
                <a:spcPct val="90000"/>
              </a:lnSpc>
              <a:tabLst>
                <a:tab pos="951946" algn="l"/>
                <a:tab pos="2631851" algn="l"/>
                <a:tab pos="2939834" algn="l"/>
              </a:tabLst>
            </a:pPr>
            <a:r>
              <a:rPr lang="en-GB" altLang="en-US" sz="3200" dirty="0"/>
              <a:t>Physical apparatus:</a:t>
            </a:r>
          </a:p>
          <a:p>
            <a:pPr lvl="1">
              <a:lnSpc>
                <a:spcPct val="90000"/>
              </a:lnSpc>
              <a:tabLst>
                <a:tab pos="951946" algn="l"/>
                <a:tab pos="2631851" algn="l"/>
                <a:tab pos="2939834" algn="l"/>
              </a:tabLst>
            </a:pPr>
            <a:r>
              <a:rPr lang="en-GB" altLang="en-US" sz="2800" dirty="0"/>
              <a:t>outer ear	–	</a:t>
            </a:r>
            <a:r>
              <a:rPr lang="en-GB" altLang="en-US" sz="2400" dirty="0"/>
              <a:t>protects inner and amplifies sound</a:t>
            </a:r>
          </a:p>
          <a:p>
            <a:pPr lvl="1">
              <a:lnSpc>
                <a:spcPct val="90000"/>
              </a:lnSpc>
              <a:tabLst>
                <a:tab pos="951946" algn="l"/>
                <a:tab pos="2631851" algn="l"/>
                <a:tab pos="2939834" algn="l"/>
              </a:tabLst>
            </a:pPr>
            <a:r>
              <a:rPr lang="en-GB" altLang="en-US" sz="2800" dirty="0"/>
              <a:t>middle ear	–	</a:t>
            </a:r>
            <a:r>
              <a:rPr lang="en-GB" altLang="en-US" sz="2400" dirty="0"/>
              <a:t>transmits sound waves as</a:t>
            </a:r>
            <a:br>
              <a:rPr lang="en-GB" altLang="en-US" sz="2400" dirty="0"/>
            </a:br>
            <a:r>
              <a:rPr lang="en-GB" altLang="en-US" sz="2400" dirty="0"/>
              <a:t>			vibrations to inner</a:t>
            </a:r>
            <a:r>
              <a:rPr lang="en-GB" altLang="en-US" sz="1800" dirty="0"/>
              <a:t> </a:t>
            </a:r>
            <a:r>
              <a:rPr lang="en-GB" altLang="en-US" sz="2400" dirty="0"/>
              <a:t>ear</a:t>
            </a:r>
            <a:endParaRPr lang="en-GB" altLang="en-US" sz="2800" dirty="0"/>
          </a:p>
          <a:p>
            <a:pPr lvl="1">
              <a:lnSpc>
                <a:spcPct val="90000"/>
              </a:lnSpc>
              <a:tabLst>
                <a:tab pos="951946" algn="l"/>
                <a:tab pos="2631851" algn="l"/>
                <a:tab pos="2939834" algn="l"/>
              </a:tabLst>
            </a:pPr>
            <a:r>
              <a:rPr lang="en-GB" altLang="en-US" sz="2800" dirty="0"/>
              <a:t>inner ear	–	</a:t>
            </a:r>
            <a:r>
              <a:rPr lang="en-GB" altLang="en-US" sz="2400" dirty="0"/>
              <a:t>chemical transmitters are released</a:t>
            </a:r>
            <a:br>
              <a:rPr lang="en-GB" altLang="en-US" sz="2400" dirty="0"/>
            </a:br>
            <a:r>
              <a:rPr lang="en-GB" altLang="en-US" sz="2400" dirty="0"/>
              <a:t>			and cause impulses in auditory nerve</a:t>
            </a:r>
            <a:endParaRPr lang="en-GB" altLang="en-US" sz="2800" dirty="0"/>
          </a:p>
          <a:p>
            <a:pPr>
              <a:lnSpc>
                <a:spcPct val="90000"/>
              </a:lnSpc>
              <a:tabLst>
                <a:tab pos="951946" algn="l"/>
                <a:tab pos="2631851" algn="l"/>
                <a:tab pos="2939834" algn="l"/>
              </a:tabLst>
            </a:pPr>
            <a:r>
              <a:rPr lang="en-GB" altLang="en-US" sz="3200" dirty="0"/>
              <a:t>Sound</a:t>
            </a:r>
          </a:p>
          <a:p>
            <a:pPr lvl="1">
              <a:lnSpc>
                <a:spcPct val="90000"/>
              </a:lnSpc>
              <a:tabLst>
                <a:tab pos="951946" algn="l"/>
                <a:tab pos="2631851" algn="l"/>
                <a:tab pos="2939834" algn="l"/>
              </a:tabLst>
            </a:pPr>
            <a:r>
              <a:rPr lang="en-GB" altLang="en-US" sz="2800" dirty="0"/>
              <a:t>pitch	–	</a:t>
            </a:r>
            <a:r>
              <a:rPr lang="en-GB" altLang="en-US" sz="2400" dirty="0"/>
              <a:t>sound frequency</a:t>
            </a:r>
          </a:p>
          <a:p>
            <a:pPr lvl="1">
              <a:lnSpc>
                <a:spcPct val="90000"/>
              </a:lnSpc>
              <a:tabLst>
                <a:tab pos="951946" algn="l"/>
                <a:tab pos="2631851" algn="l"/>
                <a:tab pos="2939834" algn="l"/>
              </a:tabLst>
            </a:pPr>
            <a:r>
              <a:rPr lang="en-GB" altLang="en-US" sz="2800" dirty="0"/>
              <a:t>loudness 	–	</a:t>
            </a:r>
            <a:r>
              <a:rPr lang="en-GB" altLang="en-US" sz="2400" dirty="0"/>
              <a:t>amplitude</a:t>
            </a:r>
            <a:endParaRPr lang="en-GB" altLang="en-US" sz="2800" dirty="0"/>
          </a:p>
          <a:p>
            <a:pPr lvl="1">
              <a:lnSpc>
                <a:spcPct val="90000"/>
              </a:lnSpc>
              <a:tabLst>
                <a:tab pos="951946" algn="l"/>
                <a:tab pos="2631851" algn="l"/>
                <a:tab pos="2939834" algn="l"/>
              </a:tabLst>
            </a:pPr>
            <a:r>
              <a:rPr lang="en-GB" altLang="en-US" sz="2800" dirty="0"/>
              <a:t>timbre	–	</a:t>
            </a:r>
            <a:r>
              <a:rPr lang="en-GB" altLang="en-US" sz="2400" dirty="0"/>
              <a:t>type or quality</a:t>
            </a:r>
            <a:endParaRPr lang="en-GB" altLang="en-US" sz="2800" dirty="0"/>
          </a:p>
        </p:txBody>
      </p:sp>
    </p:spTree>
    <p:extLst>
      <p:ext uri="{BB962C8B-B14F-4D97-AF65-F5344CB8AC3E}">
        <p14:creationId xmlns:p14="http://schemas.microsoft.com/office/powerpoint/2010/main" val="3701970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altLang="en-US"/>
              <a:t>Hearing (cont)</a:t>
            </a:r>
          </a:p>
        </p:txBody>
      </p:sp>
      <p:sp>
        <p:nvSpPr>
          <p:cNvPr id="12291" name="Rectangle 3"/>
          <p:cNvSpPr>
            <a:spLocks noGrp="1" noChangeArrowheads="1"/>
          </p:cNvSpPr>
          <p:nvPr>
            <p:ph idx="1"/>
          </p:nvPr>
        </p:nvSpPr>
        <p:spPr/>
        <p:txBody>
          <a:bodyPr>
            <a:normAutofit/>
          </a:bodyPr>
          <a:lstStyle/>
          <a:p>
            <a:pPr eaLnBrk="1" hangingPunct="1"/>
            <a:r>
              <a:rPr lang="en-GB" altLang="en-US" sz="3200" dirty="0"/>
              <a:t>Humans can hear frequencies from 20Hz to 15kHz</a:t>
            </a:r>
          </a:p>
          <a:p>
            <a:pPr lvl="1" eaLnBrk="1" hangingPunct="1"/>
            <a:r>
              <a:rPr lang="en-GB" altLang="en-US" sz="2800" dirty="0"/>
              <a:t>less accurate distinguishing high frequencies than low.</a:t>
            </a:r>
          </a:p>
          <a:p>
            <a:pPr eaLnBrk="1" hangingPunct="1"/>
            <a:endParaRPr lang="en-GB" altLang="en-US" sz="3200" dirty="0"/>
          </a:p>
          <a:p>
            <a:pPr eaLnBrk="1" hangingPunct="1"/>
            <a:r>
              <a:rPr lang="en-GB" altLang="en-US" sz="3200" dirty="0"/>
              <a:t>Auditory system filters sounds</a:t>
            </a:r>
          </a:p>
          <a:p>
            <a:pPr lvl="1" eaLnBrk="1" hangingPunct="1"/>
            <a:r>
              <a:rPr lang="en-GB" altLang="en-US" sz="2800" dirty="0"/>
              <a:t>can attend to sounds over background noise. </a:t>
            </a:r>
          </a:p>
          <a:p>
            <a:pPr lvl="1" eaLnBrk="1" hangingPunct="1"/>
            <a:r>
              <a:rPr lang="en-GB" altLang="en-US" sz="2800" dirty="0"/>
              <a:t>for example, the cocktail party phenomenon.</a:t>
            </a:r>
          </a:p>
          <a:p>
            <a:pPr eaLnBrk="1" hangingPunct="1"/>
            <a:endParaRPr lang="en-GB" altLang="en-US" sz="3200" dirty="0"/>
          </a:p>
        </p:txBody>
      </p:sp>
    </p:spTree>
    <p:extLst>
      <p:ext uri="{BB962C8B-B14F-4D97-AF65-F5344CB8AC3E}">
        <p14:creationId xmlns:p14="http://schemas.microsoft.com/office/powerpoint/2010/main" val="2922427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altLang="en-US"/>
              <a:t>Touch</a:t>
            </a:r>
          </a:p>
        </p:txBody>
      </p:sp>
      <p:sp>
        <p:nvSpPr>
          <p:cNvPr id="13315" name="Rectangle 3"/>
          <p:cNvSpPr>
            <a:spLocks noGrp="1" noChangeArrowheads="1"/>
          </p:cNvSpPr>
          <p:nvPr>
            <p:ph idx="1"/>
          </p:nvPr>
        </p:nvSpPr>
        <p:spPr/>
        <p:txBody>
          <a:bodyPr/>
          <a:lstStyle/>
          <a:p>
            <a:pPr>
              <a:tabLst>
                <a:tab pos="1581911" algn="l"/>
                <a:tab pos="3569799" algn="l"/>
              </a:tabLst>
            </a:pPr>
            <a:r>
              <a:rPr lang="en-GB" altLang="en-US" sz="2205" dirty="0"/>
              <a:t>Provides important feedback about environment.</a:t>
            </a:r>
          </a:p>
          <a:p>
            <a:pPr>
              <a:spcBef>
                <a:spcPct val="50000"/>
              </a:spcBef>
              <a:tabLst>
                <a:tab pos="1581911" algn="l"/>
                <a:tab pos="3569799" algn="l"/>
              </a:tabLst>
            </a:pPr>
            <a:r>
              <a:rPr lang="en-GB" altLang="en-US" sz="2205" dirty="0"/>
              <a:t>May be key sense for someone who is visually impaired.</a:t>
            </a:r>
          </a:p>
          <a:p>
            <a:pPr>
              <a:spcBef>
                <a:spcPct val="50000"/>
              </a:spcBef>
              <a:tabLst>
                <a:tab pos="1581911" algn="l"/>
                <a:tab pos="3569799" algn="l"/>
              </a:tabLst>
            </a:pPr>
            <a:r>
              <a:rPr lang="en-GB" altLang="en-US" sz="2205" dirty="0"/>
              <a:t>Stimulus received via receptors in the skin:</a:t>
            </a:r>
          </a:p>
          <a:p>
            <a:pPr lvl="1">
              <a:tabLst>
                <a:tab pos="1581911" algn="l"/>
                <a:tab pos="3569799" algn="l"/>
              </a:tabLst>
            </a:pPr>
            <a:r>
              <a:rPr lang="en-GB" altLang="en-US" sz="1984" dirty="0"/>
              <a:t>thermoreceptors	– heat and cold</a:t>
            </a:r>
          </a:p>
          <a:p>
            <a:pPr lvl="1">
              <a:tabLst>
                <a:tab pos="1581911" algn="l"/>
                <a:tab pos="3569799" algn="l"/>
              </a:tabLst>
            </a:pPr>
            <a:r>
              <a:rPr lang="en-GB" altLang="en-US" sz="1984" dirty="0"/>
              <a:t>nociceptors	– pain</a:t>
            </a:r>
          </a:p>
          <a:p>
            <a:pPr lvl="1">
              <a:tabLst>
                <a:tab pos="1581911" algn="l"/>
                <a:tab pos="3569799" algn="l"/>
              </a:tabLst>
            </a:pPr>
            <a:r>
              <a:rPr lang="en-GB" altLang="en-US" sz="1984" dirty="0"/>
              <a:t>mechanoreceptors	– pressure</a:t>
            </a:r>
            <a:br>
              <a:rPr lang="en-GB" altLang="en-US" sz="1984" dirty="0"/>
            </a:br>
            <a:r>
              <a:rPr lang="en-GB" altLang="en-US" sz="1984" dirty="0"/>
              <a:t>		      </a:t>
            </a:r>
            <a:r>
              <a:rPr lang="en-GB" altLang="en-US" sz="1764" dirty="0"/>
              <a:t>(some instant, some continuous)</a:t>
            </a:r>
          </a:p>
          <a:p>
            <a:pPr>
              <a:spcBef>
                <a:spcPct val="50000"/>
              </a:spcBef>
              <a:tabLst>
                <a:tab pos="1581911" algn="l"/>
                <a:tab pos="3569799" algn="l"/>
              </a:tabLst>
            </a:pPr>
            <a:r>
              <a:rPr lang="en-GB" altLang="en-US" sz="2205" dirty="0"/>
              <a:t>Some areas more sensitive than others e.g. fingers.</a:t>
            </a:r>
          </a:p>
          <a:p>
            <a:pPr>
              <a:spcBef>
                <a:spcPct val="50000"/>
              </a:spcBef>
              <a:tabLst>
                <a:tab pos="1581911" algn="l"/>
                <a:tab pos="3569799" algn="l"/>
              </a:tabLst>
            </a:pPr>
            <a:r>
              <a:rPr lang="en-GB" altLang="en-US" sz="2205" dirty="0" err="1"/>
              <a:t>Kinethesis</a:t>
            </a:r>
            <a:r>
              <a:rPr lang="en-GB" altLang="en-US" sz="2205" dirty="0"/>
              <a:t>  </a:t>
            </a:r>
          </a:p>
          <a:p>
            <a:pPr lvl="1">
              <a:spcBef>
                <a:spcPct val="50000"/>
              </a:spcBef>
              <a:tabLst>
                <a:tab pos="1581911" algn="l"/>
                <a:tab pos="3569799" algn="l"/>
              </a:tabLst>
            </a:pPr>
            <a:r>
              <a:rPr lang="en-GB" altLang="en-US" sz="1805" dirty="0"/>
              <a:t>awareness of body position </a:t>
            </a:r>
          </a:p>
          <a:p>
            <a:pPr lvl="1">
              <a:spcBef>
                <a:spcPct val="50000"/>
              </a:spcBef>
              <a:tabLst>
                <a:tab pos="1581911" algn="l"/>
                <a:tab pos="3569799" algn="l"/>
              </a:tabLst>
            </a:pPr>
            <a:r>
              <a:rPr lang="en-GB" altLang="en-US" sz="1584" dirty="0"/>
              <a:t>affects comfort and performance.</a:t>
            </a:r>
          </a:p>
        </p:txBody>
      </p:sp>
    </p:spTree>
    <p:extLst>
      <p:ext uri="{BB962C8B-B14F-4D97-AF65-F5344CB8AC3E}">
        <p14:creationId xmlns:p14="http://schemas.microsoft.com/office/powerpoint/2010/main" val="94291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altLang="en-US"/>
              <a:t>Movement</a:t>
            </a:r>
          </a:p>
        </p:txBody>
      </p:sp>
      <p:sp>
        <p:nvSpPr>
          <p:cNvPr id="14339" name="Rectangle 3"/>
          <p:cNvSpPr>
            <a:spLocks noGrp="1" noChangeArrowheads="1"/>
          </p:cNvSpPr>
          <p:nvPr>
            <p:ph idx="1"/>
          </p:nvPr>
        </p:nvSpPr>
        <p:spPr/>
        <p:txBody>
          <a:bodyPr/>
          <a:lstStyle/>
          <a:p>
            <a:pPr>
              <a:lnSpc>
                <a:spcPct val="90000"/>
              </a:lnSpc>
              <a:tabLst>
                <a:tab pos="2309870" algn="l"/>
              </a:tabLst>
            </a:pPr>
            <a:r>
              <a:rPr lang="en-GB" altLang="en-US" sz="2646" dirty="0"/>
              <a:t>Time taken to respond to stimulus:</a:t>
            </a:r>
            <a:br>
              <a:rPr lang="en-GB" altLang="en-US" sz="2646" dirty="0"/>
            </a:br>
            <a:r>
              <a:rPr lang="en-GB" altLang="en-US" sz="2646" dirty="0"/>
              <a:t>	reaction time + movement time</a:t>
            </a:r>
          </a:p>
          <a:p>
            <a:pPr>
              <a:lnSpc>
                <a:spcPct val="90000"/>
              </a:lnSpc>
              <a:tabLst>
                <a:tab pos="2309870" algn="l"/>
              </a:tabLst>
            </a:pPr>
            <a:endParaRPr lang="en-GB" altLang="en-US" sz="882" dirty="0"/>
          </a:p>
          <a:p>
            <a:pPr>
              <a:lnSpc>
                <a:spcPct val="90000"/>
              </a:lnSpc>
              <a:tabLst>
                <a:tab pos="2309870" algn="l"/>
              </a:tabLst>
            </a:pPr>
            <a:r>
              <a:rPr lang="en-GB" altLang="en-US" sz="2646" dirty="0"/>
              <a:t>Movement time dependent on age, fitness etc.</a:t>
            </a:r>
          </a:p>
          <a:p>
            <a:pPr>
              <a:lnSpc>
                <a:spcPct val="90000"/>
              </a:lnSpc>
              <a:tabLst>
                <a:tab pos="2309870" algn="l"/>
              </a:tabLst>
            </a:pPr>
            <a:endParaRPr lang="en-GB" altLang="en-US" sz="882" dirty="0"/>
          </a:p>
          <a:p>
            <a:pPr>
              <a:lnSpc>
                <a:spcPct val="90000"/>
              </a:lnSpc>
              <a:tabLst>
                <a:tab pos="2309870" algn="l"/>
              </a:tabLst>
            </a:pPr>
            <a:r>
              <a:rPr lang="en-GB" altLang="en-US" sz="2646" dirty="0"/>
              <a:t>Reaction time - dependent on stimulus type:</a:t>
            </a:r>
          </a:p>
          <a:p>
            <a:pPr lvl="1">
              <a:lnSpc>
                <a:spcPct val="90000"/>
              </a:lnSpc>
              <a:tabLst>
                <a:tab pos="2309870" algn="l"/>
              </a:tabLst>
            </a:pPr>
            <a:r>
              <a:rPr lang="en-GB" altLang="en-US" sz="2205" dirty="0"/>
              <a:t>visual	~ 200ms</a:t>
            </a:r>
          </a:p>
          <a:p>
            <a:pPr lvl="1">
              <a:lnSpc>
                <a:spcPct val="90000"/>
              </a:lnSpc>
              <a:tabLst>
                <a:tab pos="2309870" algn="l"/>
              </a:tabLst>
            </a:pPr>
            <a:r>
              <a:rPr lang="en-GB" altLang="en-US" sz="2205" dirty="0"/>
              <a:t>auditory	~ 150 </a:t>
            </a:r>
            <a:r>
              <a:rPr lang="en-GB" altLang="en-US" sz="2205" dirty="0" err="1"/>
              <a:t>ms</a:t>
            </a:r>
            <a:endParaRPr lang="en-GB" altLang="en-US" sz="2205" dirty="0"/>
          </a:p>
          <a:p>
            <a:pPr lvl="1">
              <a:lnSpc>
                <a:spcPct val="90000"/>
              </a:lnSpc>
              <a:tabLst>
                <a:tab pos="2309870" algn="l"/>
              </a:tabLst>
            </a:pPr>
            <a:r>
              <a:rPr lang="en-GB" altLang="en-US" sz="2205" dirty="0"/>
              <a:t>pain	~ 700ms</a:t>
            </a:r>
          </a:p>
          <a:p>
            <a:pPr>
              <a:lnSpc>
                <a:spcPct val="90000"/>
              </a:lnSpc>
              <a:tabLst>
                <a:tab pos="2309870" algn="l"/>
              </a:tabLst>
            </a:pPr>
            <a:endParaRPr lang="en-GB" altLang="en-US" sz="882" dirty="0"/>
          </a:p>
          <a:p>
            <a:pPr>
              <a:lnSpc>
                <a:spcPct val="90000"/>
              </a:lnSpc>
              <a:tabLst>
                <a:tab pos="2309870" algn="l"/>
              </a:tabLst>
            </a:pPr>
            <a:r>
              <a:rPr lang="en-GB" altLang="en-US" sz="2646" dirty="0"/>
              <a:t>Increasing reaction time decreases accuracy in the unskilled operator but not in the skilled operator.</a:t>
            </a:r>
          </a:p>
        </p:txBody>
      </p:sp>
    </p:spTree>
    <p:extLst>
      <p:ext uri="{BB962C8B-B14F-4D97-AF65-F5344CB8AC3E}">
        <p14:creationId xmlns:p14="http://schemas.microsoft.com/office/powerpoint/2010/main" val="1373101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ltLang="en-US"/>
              <a:t>Movement (cont)</a:t>
            </a:r>
          </a:p>
        </p:txBody>
      </p:sp>
      <p:sp>
        <p:nvSpPr>
          <p:cNvPr id="15363" name="Rectangle 3"/>
          <p:cNvSpPr>
            <a:spLocks noGrp="1" noChangeArrowheads="1"/>
          </p:cNvSpPr>
          <p:nvPr>
            <p:ph idx="1"/>
          </p:nvPr>
        </p:nvSpPr>
        <p:spPr/>
        <p:txBody>
          <a:bodyPr>
            <a:normAutofit/>
          </a:bodyPr>
          <a:lstStyle/>
          <a:p>
            <a:pPr>
              <a:lnSpc>
                <a:spcPct val="90000"/>
              </a:lnSpc>
              <a:tabLst>
                <a:tab pos="1791899" algn="l"/>
              </a:tabLst>
            </a:pPr>
            <a:r>
              <a:rPr lang="en-GB" altLang="en-US" sz="2800" dirty="0"/>
              <a:t>Fitts' Law describes the time taken to hit a screen target:</a:t>
            </a:r>
          </a:p>
          <a:p>
            <a:pPr>
              <a:lnSpc>
                <a:spcPct val="90000"/>
              </a:lnSpc>
              <a:tabLst>
                <a:tab pos="1791899" algn="l"/>
              </a:tabLst>
            </a:pPr>
            <a:endParaRPr lang="en-GB" altLang="en-US" sz="1400" dirty="0"/>
          </a:p>
          <a:p>
            <a:pPr>
              <a:lnSpc>
                <a:spcPct val="90000"/>
              </a:lnSpc>
              <a:buNone/>
              <a:tabLst>
                <a:tab pos="1791899" algn="l"/>
              </a:tabLst>
            </a:pPr>
            <a:r>
              <a:rPr lang="en-GB" altLang="en-US" sz="2800" dirty="0"/>
              <a:t>		Mt = a + b log</a:t>
            </a:r>
            <a:r>
              <a:rPr lang="en-GB" altLang="en-US" sz="2800" baseline="-25000" dirty="0"/>
              <a:t>2</a:t>
            </a:r>
            <a:r>
              <a:rPr lang="en-GB" altLang="en-US" sz="2800" dirty="0"/>
              <a:t>(D/S + 1)</a:t>
            </a:r>
          </a:p>
          <a:p>
            <a:pPr>
              <a:lnSpc>
                <a:spcPct val="90000"/>
              </a:lnSpc>
              <a:tabLst>
                <a:tab pos="1791899" algn="l"/>
              </a:tabLst>
            </a:pPr>
            <a:endParaRPr lang="en-GB" altLang="en-US" sz="1400" dirty="0"/>
          </a:p>
          <a:p>
            <a:pPr marL="629964" lvl="1" indent="7000">
              <a:lnSpc>
                <a:spcPct val="90000"/>
              </a:lnSpc>
              <a:buNone/>
              <a:tabLst>
                <a:tab pos="1791899" algn="l"/>
              </a:tabLst>
            </a:pPr>
            <a:r>
              <a:rPr lang="en-GB" altLang="en-US" sz="2400" dirty="0"/>
              <a:t>where:	a and b are empirically determined constants</a:t>
            </a:r>
          </a:p>
          <a:p>
            <a:pPr marL="629964" lvl="1" indent="7000">
              <a:lnSpc>
                <a:spcPct val="90000"/>
              </a:lnSpc>
              <a:buNone/>
              <a:tabLst>
                <a:tab pos="1791899" algn="l"/>
              </a:tabLst>
            </a:pPr>
            <a:r>
              <a:rPr lang="en-GB" altLang="en-US" sz="2400" dirty="0"/>
              <a:t>	Mt is movement time</a:t>
            </a:r>
          </a:p>
          <a:p>
            <a:pPr marL="629964" lvl="1" indent="7000">
              <a:lnSpc>
                <a:spcPct val="90000"/>
              </a:lnSpc>
              <a:buNone/>
              <a:tabLst>
                <a:tab pos="1791899" algn="l"/>
              </a:tabLst>
            </a:pPr>
            <a:r>
              <a:rPr lang="en-GB" altLang="en-US" sz="2400" dirty="0"/>
              <a:t>	D is Distance </a:t>
            </a:r>
          </a:p>
          <a:p>
            <a:pPr marL="629964" lvl="1" indent="7000">
              <a:lnSpc>
                <a:spcPct val="90000"/>
              </a:lnSpc>
              <a:buNone/>
              <a:tabLst>
                <a:tab pos="1791899" algn="l"/>
              </a:tabLst>
            </a:pPr>
            <a:r>
              <a:rPr lang="en-GB" altLang="en-US" sz="2400" dirty="0"/>
              <a:t>	S is Size of target</a:t>
            </a:r>
          </a:p>
          <a:p>
            <a:pPr>
              <a:lnSpc>
                <a:spcPct val="90000"/>
              </a:lnSpc>
              <a:tabLst>
                <a:tab pos="1791899" algn="l"/>
              </a:tabLst>
            </a:pPr>
            <a:endParaRPr lang="en-GB" altLang="en-US" sz="1600" dirty="0"/>
          </a:p>
          <a:p>
            <a:pPr>
              <a:lnSpc>
                <a:spcPct val="90000"/>
              </a:lnSpc>
              <a:buFont typeface="Symbol" panose="05050102010706020507" pitchFamily="18" charset="2"/>
              <a:buChar char="Þ"/>
              <a:tabLst>
                <a:tab pos="1791899" algn="l"/>
              </a:tabLst>
            </a:pPr>
            <a:r>
              <a:rPr lang="en-GB" altLang="en-US" sz="2800" dirty="0"/>
              <a:t>targets as large as possible</a:t>
            </a:r>
            <a:br>
              <a:rPr lang="en-GB" altLang="en-US" sz="2800" dirty="0"/>
            </a:br>
            <a:r>
              <a:rPr lang="en-GB" altLang="en-US" sz="2800" dirty="0"/>
              <a:t>distances as small as possible</a:t>
            </a:r>
          </a:p>
          <a:p>
            <a:pPr>
              <a:lnSpc>
                <a:spcPct val="90000"/>
              </a:lnSpc>
              <a:tabLst>
                <a:tab pos="1791899" algn="l"/>
              </a:tabLst>
            </a:pPr>
            <a:endParaRPr lang="en-GB" altLang="en-US" sz="2800" dirty="0"/>
          </a:p>
        </p:txBody>
      </p:sp>
    </p:spTree>
    <p:extLst>
      <p:ext uri="{BB962C8B-B14F-4D97-AF65-F5344CB8AC3E}">
        <p14:creationId xmlns:p14="http://schemas.microsoft.com/office/powerpoint/2010/main" val="956362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ltLang="en-US"/>
              <a:t>Memory</a:t>
            </a:r>
          </a:p>
        </p:txBody>
      </p:sp>
      <p:sp>
        <p:nvSpPr>
          <p:cNvPr id="16387" name="Rectangle 3"/>
          <p:cNvSpPr>
            <a:spLocks noGrp="1" noChangeArrowheads="1"/>
          </p:cNvSpPr>
          <p:nvPr>
            <p:ph idx="1"/>
          </p:nvPr>
        </p:nvSpPr>
        <p:spPr/>
        <p:txBody>
          <a:bodyPr/>
          <a:lstStyle/>
          <a:p>
            <a:pPr marL="0" indent="0">
              <a:lnSpc>
                <a:spcPct val="90000"/>
              </a:lnSpc>
              <a:buNone/>
            </a:pPr>
            <a:r>
              <a:rPr lang="en-GB" altLang="en-US" sz="2205" dirty="0"/>
              <a:t>There are three types of memory function:</a:t>
            </a:r>
          </a:p>
          <a:p>
            <a:pPr marL="0" indent="0">
              <a:lnSpc>
                <a:spcPct val="90000"/>
              </a:lnSpc>
              <a:buNone/>
            </a:pPr>
            <a:endParaRPr lang="en-GB" altLang="en-US" sz="2205" dirty="0"/>
          </a:p>
          <a:p>
            <a:pPr marL="0" indent="0">
              <a:lnSpc>
                <a:spcPct val="90000"/>
              </a:lnSpc>
              <a:buNone/>
            </a:pPr>
            <a:r>
              <a:rPr lang="en-GB" altLang="en-US" sz="2205" dirty="0"/>
              <a:t>Sensory memories</a:t>
            </a:r>
          </a:p>
          <a:p>
            <a:pPr marL="0" indent="0">
              <a:lnSpc>
                <a:spcPct val="90000"/>
              </a:lnSpc>
              <a:buNone/>
            </a:pPr>
            <a:endParaRPr lang="en-GB" altLang="en-US" sz="2205" dirty="0"/>
          </a:p>
          <a:p>
            <a:pPr marL="0" indent="0">
              <a:lnSpc>
                <a:spcPct val="90000"/>
              </a:lnSpc>
              <a:buNone/>
            </a:pPr>
            <a:r>
              <a:rPr lang="en-GB" altLang="en-US" sz="2205" dirty="0"/>
              <a:t>	Short-term memory or working memory</a:t>
            </a:r>
          </a:p>
          <a:p>
            <a:pPr marL="0" indent="0">
              <a:lnSpc>
                <a:spcPct val="90000"/>
              </a:lnSpc>
              <a:buNone/>
            </a:pPr>
            <a:endParaRPr lang="en-GB" altLang="en-US" sz="2205" dirty="0"/>
          </a:p>
          <a:p>
            <a:pPr marL="0" indent="0">
              <a:lnSpc>
                <a:spcPct val="90000"/>
              </a:lnSpc>
              <a:buNone/>
            </a:pPr>
            <a:r>
              <a:rPr lang="en-GB" altLang="en-US" sz="2205" dirty="0"/>
              <a:t>		</a:t>
            </a:r>
          </a:p>
          <a:p>
            <a:pPr marL="0" indent="0">
              <a:lnSpc>
                <a:spcPct val="90000"/>
              </a:lnSpc>
              <a:buNone/>
            </a:pPr>
            <a:r>
              <a:rPr lang="en-GB" altLang="en-US" sz="2205" dirty="0"/>
              <a:t>			Long-term memory</a:t>
            </a:r>
          </a:p>
          <a:p>
            <a:pPr marL="0" indent="0">
              <a:lnSpc>
                <a:spcPct val="90000"/>
              </a:lnSpc>
              <a:buNone/>
            </a:pPr>
            <a:endParaRPr lang="en-GB" altLang="en-US" sz="2205" dirty="0"/>
          </a:p>
          <a:p>
            <a:pPr marL="0" indent="0">
              <a:lnSpc>
                <a:spcPct val="90000"/>
              </a:lnSpc>
              <a:buNone/>
            </a:pPr>
            <a:r>
              <a:rPr lang="en-GB" altLang="en-US" sz="2205" dirty="0"/>
              <a:t>Selection of stimuli governed by level of arousal.</a:t>
            </a:r>
          </a:p>
          <a:p>
            <a:pPr marL="0" indent="0">
              <a:lnSpc>
                <a:spcPct val="90000"/>
              </a:lnSpc>
              <a:buNone/>
            </a:pPr>
            <a:endParaRPr lang="en-GB" altLang="en-US" sz="2205" dirty="0"/>
          </a:p>
        </p:txBody>
      </p:sp>
      <p:grpSp>
        <p:nvGrpSpPr>
          <p:cNvPr id="16388" name="Group 8"/>
          <p:cNvGrpSpPr>
            <a:grpSpLocks/>
          </p:cNvGrpSpPr>
          <p:nvPr/>
        </p:nvGrpSpPr>
        <p:grpSpPr bwMode="auto">
          <a:xfrm>
            <a:off x="7269622" y="3090262"/>
            <a:ext cx="3412353" cy="1679928"/>
            <a:chOff x="1152" y="2016"/>
            <a:chExt cx="1950" cy="960"/>
          </a:xfrm>
        </p:grpSpPr>
        <p:sp>
          <p:nvSpPr>
            <p:cNvPr id="16389" name="Line 4"/>
            <p:cNvSpPr>
              <a:spLocks noChangeShapeType="1"/>
            </p:cNvSpPr>
            <p:nvPr/>
          </p:nvSpPr>
          <p:spPr bwMode="auto">
            <a:xfrm>
              <a:off x="1152" y="2016"/>
              <a:ext cx="336" cy="288"/>
            </a:xfrm>
            <a:prstGeom prst="line">
              <a:avLst/>
            </a:prstGeom>
            <a:noFill/>
            <a:ln w="38100">
              <a:solidFill>
                <a:srgbClr val="251C4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84"/>
            </a:p>
          </p:txBody>
        </p:sp>
        <p:sp>
          <p:nvSpPr>
            <p:cNvPr id="16390" name="WordArt 5"/>
            <p:cNvSpPr>
              <a:spLocks noChangeArrowheads="1" noChangeShapeType="1" noTextEdit="1"/>
            </p:cNvSpPr>
            <p:nvPr/>
          </p:nvSpPr>
          <p:spPr bwMode="auto">
            <a:xfrm>
              <a:off x="1680" y="2064"/>
              <a:ext cx="828" cy="228"/>
            </a:xfrm>
            <a:prstGeom prst="rect">
              <a:avLst/>
            </a:prstGeom>
          </p:spPr>
          <p:txBody>
            <a:bodyPr wrap="none" fromWordArt="1">
              <a:prstTxWarp prst="textPlain">
                <a:avLst>
                  <a:gd name="adj" fmla="val 50000"/>
                </a:avLst>
              </a:prstTxWarp>
            </a:bodyPr>
            <a:lstStyle/>
            <a:p>
              <a:pPr algn="ctr"/>
              <a:r>
                <a:rPr lang="en-US" sz="2205" kern="10" dirty="0">
                  <a:ln w="9525">
                    <a:solidFill>
                      <a:srgbClr val="000000"/>
                    </a:solidFill>
                    <a:round/>
                    <a:headEnd/>
                    <a:tailEnd/>
                  </a:ln>
                  <a:solidFill>
                    <a:srgbClr val="FFFF99"/>
                  </a:solidFill>
                  <a:latin typeface="Arial Black" panose="020B0A04020102020204" pitchFamily="34" charset="0"/>
                </a:rPr>
                <a:t>Attention</a:t>
              </a:r>
            </a:p>
          </p:txBody>
        </p:sp>
        <p:sp>
          <p:nvSpPr>
            <p:cNvPr id="16391" name="Line 6"/>
            <p:cNvSpPr>
              <a:spLocks noChangeShapeType="1"/>
            </p:cNvSpPr>
            <p:nvPr/>
          </p:nvSpPr>
          <p:spPr bwMode="auto">
            <a:xfrm>
              <a:off x="1776" y="2640"/>
              <a:ext cx="384" cy="336"/>
            </a:xfrm>
            <a:prstGeom prst="line">
              <a:avLst/>
            </a:prstGeom>
            <a:noFill/>
            <a:ln w="38100">
              <a:solidFill>
                <a:srgbClr val="251C4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984"/>
            </a:p>
          </p:txBody>
        </p:sp>
        <p:sp>
          <p:nvSpPr>
            <p:cNvPr id="16392" name="WordArt 7"/>
            <p:cNvSpPr>
              <a:spLocks noChangeArrowheads="1" noChangeShapeType="1" noTextEdit="1"/>
            </p:cNvSpPr>
            <p:nvPr/>
          </p:nvSpPr>
          <p:spPr bwMode="auto">
            <a:xfrm>
              <a:off x="2208" y="2688"/>
              <a:ext cx="894" cy="228"/>
            </a:xfrm>
            <a:prstGeom prst="rect">
              <a:avLst/>
            </a:prstGeom>
          </p:spPr>
          <p:txBody>
            <a:bodyPr wrap="none" fromWordArt="1">
              <a:prstTxWarp prst="textPlain">
                <a:avLst>
                  <a:gd name="adj" fmla="val 50000"/>
                </a:avLst>
              </a:prstTxWarp>
            </a:bodyPr>
            <a:lstStyle/>
            <a:p>
              <a:pPr algn="ctr"/>
              <a:r>
                <a:rPr lang="en-US" sz="2205" kern="10" dirty="0">
                  <a:ln w="9525">
                    <a:solidFill>
                      <a:srgbClr val="000000"/>
                    </a:solidFill>
                    <a:round/>
                    <a:headEnd/>
                    <a:tailEnd/>
                  </a:ln>
                  <a:solidFill>
                    <a:srgbClr val="FFFF99"/>
                  </a:solidFill>
                  <a:latin typeface="Arial Black" panose="020B0A04020102020204" pitchFamily="34" charset="0"/>
                </a:rPr>
                <a:t>Rehearsal</a:t>
              </a:r>
            </a:p>
          </p:txBody>
        </p:sp>
      </p:grpSp>
    </p:spTree>
    <p:extLst>
      <p:ext uri="{BB962C8B-B14F-4D97-AF65-F5344CB8AC3E}">
        <p14:creationId xmlns:p14="http://schemas.microsoft.com/office/powerpoint/2010/main" val="309899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spAutoFit/>
          </a:bodyPr>
          <a:lstStyle/>
          <a:p>
            <a:pPr lvl="0"/>
            <a:r>
              <a:rPr lang="x-none" dirty="0"/>
              <a:t>Content</a:t>
            </a:r>
          </a:p>
        </p:txBody>
      </p:sp>
      <p:sp>
        <p:nvSpPr>
          <p:cNvPr id="6" name="Content Placeholder 5">
            <a:extLst>
              <a:ext uri="{FF2B5EF4-FFF2-40B4-BE49-F238E27FC236}">
                <a16:creationId xmlns:a16="http://schemas.microsoft.com/office/drawing/2014/main" id="{9CD6D248-D175-4095-858C-297EB9D0D883}"/>
              </a:ext>
            </a:extLst>
          </p:cNvPr>
          <p:cNvSpPr>
            <a:spLocks noGrp="1"/>
          </p:cNvSpPr>
          <p:nvPr>
            <p:ph idx="1"/>
          </p:nvPr>
        </p:nvSpPr>
        <p:spPr/>
        <p:txBody>
          <a:bodyPr/>
          <a:lstStyle/>
          <a:p>
            <a:endParaRPr lang="en-US"/>
          </a:p>
        </p:txBody>
      </p:sp>
      <p:pic>
        <p:nvPicPr>
          <p:cNvPr id="3" name="Picture 2"/>
          <p:cNvPicPr>
            <a:picLocks noChangeAspect="1"/>
          </p:cNvPicPr>
          <p:nvPr/>
        </p:nvPicPr>
        <p:blipFill>
          <a:blip r:embed="rId3">
            <a:alphaModFix/>
            <a:extLst>
              <a:ext uri="{BEBA8EAE-BF5A-486C-A8C5-ECC9F3942E4B}">
                <a14:imgProps xmlns:a14="http://schemas.microsoft.com/office/drawing/2010/main">
                  <a14:imgLayer r:embed="rId4">
                    <a14:imgEffect>
                      <a14:brightnessContrast bright="32000"/>
                    </a14:imgEffect>
                  </a14:imgLayer>
                </a14:imgProps>
              </a:ext>
            </a:extLst>
          </a:blip>
          <a:srcRect/>
          <a:stretch>
            <a:fillRect/>
          </a:stretch>
        </p:blipFill>
        <p:spPr>
          <a:xfrm>
            <a:off x="2049294" y="1368000"/>
            <a:ext cx="9350280" cy="5580000"/>
          </a:xfrm>
          <a:prstGeom prst="rect">
            <a:avLst/>
          </a:prstGeom>
          <a:noFill/>
          <a:ln>
            <a:noFill/>
          </a:ln>
        </p:spPr>
      </p:pic>
      <p:sp>
        <p:nvSpPr>
          <p:cNvPr id="4" name="TextBox 3"/>
          <p:cNvSpPr txBox="1"/>
          <p:nvPr/>
        </p:nvSpPr>
        <p:spPr>
          <a:xfrm>
            <a:off x="4739575" y="6956640"/>
            <a:ext cx="7020000" cy="603360"/>
          </a:xfrm>
          <a:prstGeom prst="rect">
            <a:avLst/>
          </a:prstGeom>
          <a:noFill/>
          <a:ln>
            <a:noFill/>
          </a:ln>
        </p:spPr>
        <p:txBody>
          <a:bodyPr vert="horz" wrap="none" lIns="90000" tIns="45000" rIns="90000" bIns="45000" compatLnSpc="0"/>
          <a:lstStyle/>
          <a:p>
            <a:pPr hangingPunct="0"/>
            <a:r>
              <a:rPr lang="de-DE" sz="1200">
                <a:latin typeface="Arial" pitchFamily="18"/>
                <a:ea typeface="Andale Sans UI" pitchFamily="2"/>
                <a:cs typeface="Tahoma" pitchFamily="2"/>
              </a:rPr>
              <a:t> The nature of Human-Computer Interaction. Adapted from the ACM SIGCHI</a:t>
            </a:r>
          </a:p>
          <a:p>
            <a:pPr hangingPunct="0"/>
            <a:r>
              <a:rPr lang="de-DE" sz="1200">
                <a:latin typeface="Arial" pitchFamily="18"/>
                <a:ea typeface="Andale Sans UI" pitchFamily="2"/>
                <a:cs typeface="Tahoma" pitchFamily="2"/>
              </a:rPr>
              <a:t>Curricula for Human-Computer Interaction [Hewett et al., 2002]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ltLang="en-US" dirty="0"/>
              <a:t>Sensory memory</a:t>
            </a:r>
          </a:p>
        </p:txBody>
      </p:sp>
      <p:sp>
        <p:nvSpPr>
          <p:cNvPr id="17411" name="Rectangle 3"/>
          <p:cNvSpPr>
            <a:spLocks noGrp="1" noChangeArrowheads="1"/>
          </p:cNvSpPr>
          <p:nvPr>
            <p:ph idx="1"/>
          </p:nvPr>
        </p:nvSpPr>
        <p:spPr/>
        <p:txBody>
          <a:bodyPr/>
          <a:lstStyle/>
          <a:p>
            <a:pPr eaLnBrk="1" hangingPunct="1"/>
            <a:r>
              <a:rPr lang="en-GB" altLang="en-US" dirty="0"/>
              <a:t>Buffers for stimuli received through senses</a:t>
            </a:r>
          </a:p>
          <a:p>
            <a:pPr lvl="1" eaLnBrk="1" hangingPunct="1"/>
            <a:r>
              <a:rPr lang="en-GB" altLang="en-US" dirty="0"/>
              <a:t>iconic memory: visual stimuli</a:t>
            </a:r>
          </a:p>
          <a:p>
            <a:pPr lvl="1" eaLnBrk="1" hangingPunct="1"/>
            <a:r>
              <a:rPr lang="en-GB" altLang="en-US" dirty="0"/>
              <a:t>echoic memory: aural stimuli</a:t>
            </a:r>
          </a:p>
          <a:p>
            <a:pPr lvl="1" eaLnBrk="1" hangingPunct="1"/>
            <a:r>
              <a:rPr lang="en-GB" altLang="en-US" dirty="0"/>
              <a:t>haptic memory: tactile stimuli</a:t>
            </a:r>
          </a:p>
          <a:p>
            <a:pPr eaLnBrk="1" hangingPunct="1"/>
            <a:r>
              <a:rPr lang="en-GB" altLang="en-US" dirty="0"/>
              <a:t>Examples</a:t>
            </a:r>
          </a:p>
          <a:p>
            <a:pPr lvl="1" eaLnBrk="1" hangingPunct="1"/>
            <a:r>
              <a:rPr lang="en-GB" altLang="en-US" dirty="0"/>
              <a:t>“sparkler” trail</a:t>
            </a:r>
          </a:p>
          <a:p>
            <a:pPr lvl="1" eaLnBrk="1" hangingPunct="1"/>
            <a:r>
              <a:rPr lang="en-GB" altLang="en-US" dirty="0"/>
              <a:t>stereo sound</a:t>
            </a:r>
          </a:p>
          <a:p>
            <a:pPr eaLnBrk="1" hangingPunct="1"/>
            <a:r>
              <a:rPr lang="en-GB" altLang="en-US" dirty="0"/>
              <a:t>Continuously overwritten</a:t>
            </a:r>
          </a:p>
        </p:txBody>
      </p:sp>
    </p:spTree>
    <p:extLst>
      <p:ext uri="{BB962C8B-B14F-4D97-AF65-F5344CB8AC3E}">
        <p14:creationId xmlns:p14="http://schemas.microsoft.com/office/powerpoint/2010/main" val="1901915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en-US"/>
              <a:t>Short-term memory (STM)</a:t>
            </a:r>
          </a:p>
        </p:txBody>
      </p:sp>
      <p:sp>
        <p:nvSpPr>
          <p:cNvPr id="18435" name="Rectangle 3"/>
          <p:cNvSpPr>
            <a:spLocks noGrp="1" noChangeArrowheads="1"/>
          </p:cNvSpPr>
          <p:nvPr>
            <p:ph idx="1"/>
          </p:nvPr>
        </p:nvSpPr>
        <p:spPr/>
        <p:txBody>
          <a:bodyPr/>
          <a:lstStyle/>
          <a:p>
            <a:pPr eaLnBrk="1" hangingPunct="1"/>
            <a:r>
              <a:rPr lang="en-GB" altLang="en-US" dirty="0"/>
              <a:t>Scratch-pad for temporary recall</a:t>
            </a:r>
          </a:p>
          <a:p>
            <a:pPr eaLnBrk="1" hangingPunct="1"/>
            <a:endParaRPr lang="en-GB" altLang="en-US" sz="1764" dirty="0"/>
          </a:p>
          <a:p>
            <a:pPr lvl="1" eaLnBrk="1" hangingPunct="1"/>
            <a:r>
              <a:rPr lang="en-GB" altLang="en-US" dirty="0"/>
              <a:t>rapid access ~ 70ms</a:t>
            </a:r>
          </a:p>
          <a:p>
            <a:pPr lvl="1" eaLnBrk="1" hangingPunct="1"/>
            <a:endParaRPr lang="en-GB" altLang="en-US" sz="1764" dirty="0"/>
          </a:p>
          <a:p>
            <a:pPr lvl="1" eaLnBrk="1" hangingPunct="1"/>
            <a:r>
              <a:rPr lang="en-GB" altLang="en-US" dirty="0"/>
              <a:t>rapid decay ~ 200ms</a:t>
            </a:r>
          </a:p>
          <a:p>
            <a:pPr lvl="1" eaLnBrk="1" hangingPunct="1"/>
            <a:endParaRPr lang="en-GB" altLang="en-US" sz="1764" dirty="0"/>
          </a:p>
          <a:p>
            <a:pPr lvl="1" eaLnBrk="1" hangingPunct="1"/>
            <a:r>
              <a:rPr lang="en-GB" altLang="en-US" dirty="0"/>
              <a:t>limited capacity - 7± 2 chunks</a:t>
            </a:r>
          </a:p>
          <a:p>
            <a:pPr eaLnBrk="1" hangingPunct="1"/>
            <a:endParaRPr lang="en-GB" altLang="en-US" dirty="0"/>
          </a:p>
        </p:txBody>
      </p:sp>
    </p:spTree>
    <p:extLst>
      <p:ext uri="{BB962C8B-B14F-4D97-AF65-F5344CB8AC3E}">
        <p14:creationId xmlns:p14="http://schemas.microsoft.com/office/powerpoint/2010/main" val="3458301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altLang="en-US"/>
              <a:t>Examples</a:t>
            </a:r>
          </a:p>
        </p:txBody>
      </p:sp>
      <p:sp>
        <p:nvSpPr>
          <p:cNvPr id="19459" name="Rectangle 3"/>
          <p:cNvSpPr>
            <a:spLocks noGrp="1" noChangeArrowheads="1"/>
          </p:cNvSpPr>
          <p:nvPr>
            <p:ph idx="1"/>
          </p:nvPr>
        </p:nvSpPr>
        <p:spPr/>
        <p:txBody>
          <a:bodyPr/>
          <a:lstStyle/>
          <a:p>
            <a:pPr marL="0" indent="0">
              <a:buNone/>
            </a:pPr>
            <a:endParaRPr lang="en-GB" altLang="en-US"/>
          </a:p>
          <a:p>
            <a:pPr marL="0" indent="0" algn="ctr">
              <a:buNone/>
            </a:pPr>
            <a:r>
              <a:rPr lang="en-GB" altLang="en-US"/>
              <a:t>212348278493202</a:t>
            </a:r>
          </a:p>
          <a:p>
            <a:pPr marL="0" indent="0" algn="ctr">
              <a:buNone/>
            </a:pPr>
            <a:endParaRPr lang="en-GB" altLang="en-US"/>
          </a:p>
          <a:p>
            <a:pPr marL="0" indent="0" algn="ctr">
              <a:buNone/>
            </a:pPr>
            <a:r>
              <a:rPr lang="en-GB" altLang="en-US"/>
              <a:t>0121 414 2626</a:t>
            </a:r>
          </a:p>
          <a:p>
            <a:pPr marL="0" indent="0" algn="ctr">
              <a:buNone/>
            </a:pPr>
            <a:endParaRPr lang="en-GB" altLang="en-US"/>
          </a:p>
          <a:p>
            <a:pPr marL="0" indent="0" algn="ctr">
              <a:buNone/>
            </a:pPr>
            <a:r>
              <a:rPr lang="en-GB" altLang="en-US"/>
              <a:t>HEC ATR ANU PTH ETR EET</a:t>
            </a:r>
          </a:p>
        </p:txBody>
      </p:sp>
    </p:spTree>
    <p:extLst>
      <p:ext uri="{BB962C8B-B14F-4D97-AF65-F5344CB8AC3E}">
        <p14:creationId xmlns:p14="http://schemas.microsoft.com/office/powerpoint/2010/main" val="3879015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altLang="en-US"/>
              <a:t>Long-term memory (LTM)</a:t>
            </a:r>
          </a:p>
        </p:txBody>
      </p:sp>
      <p:sp>
        <p:nvSpPr>
          <p:cNvPr id="20483" name="Rectangle 3"/>
          <p:cNvSpPr>
            <a:spLocks noGrp="1" noChangeArrowheads="1"/>
          </p:cNvSpPr>
          <p:nvPr>
            <p:ph idx="1"/>
          </p:nvPr>
        </p:nvSpPr>
        <p:spPr/>
        <p:txBody>
          <a:bodyPr>
            <a:normAutofit lnSpcReduction="10000"/>
          </a:bodyPr>
          <a:lstStyle/>
          <a:p>
            <a:pPr>
              <a:tabLst>
                <a:tab pos="2309870" algn="l"/>
              </a:tabLst>
            </a:pPr>
            <a:r>
              <a:rPr lang="en-GB" altLang="en-US" sz="3200" dirty="0"/>
              <a:t>Repository for all our knowledge</a:t>
            </a:r>
          </a:p>
          <a:p>
            <a:pPr lvl="1">
              <a:tabLst>
                <a:tab pos="2309870" algn="l"/>
              </a:tabLst>
            </a:pPr>
            <a:r>
              <a:rPr lang="en-GB" altLang="en-US" sz="2800" dirty="0"/>
              <a:t>slow access ~ 1/10 second</a:t>
            </a:r>
          </a:p>
          <a:p>
            <a:pPr lvl="1">
              <a:tabLst>
                <a:tab pos="2309870" algn="l"/>
              </a:tabLst>
            </a:pPr>
            <a:r>
              <a:rPr lang="en-GB" altLang="en-US" sz="2800" dirty="0"/>
              <a:t>slow decay, if any</a:t>
            </a:r>
          </a:p>
          <a:p>
            <a:pPr lvl="1">
              <a:tabLst>
                <a:tab pos="2309870" algn="l"/>
              </a:tabLst>
            </a:pPr>
            <a:r>
              <a:rPr lang="en-GB" altLang="en-US" sz="2800" dirty="0"/>
              <a:t>huge or unlimited capacity</a:t>
            </a:r>
          </a:p>
          <a:p>
            <a:pPr>
              <a:tabLst>
                <a:tab pos="2309870" algn="l"/>
              </a:tabLst>
            </a:pPr>
            <a:endParaRPr lang="en-GB" altLang="en-US" sz="3200" dirty="0"/>
          </a:p>
          <a:p>
            <a:pPr>
              <a:tabLst>
                <a:tab pos="2309870" algn="l"/>
              </a:tabLst>
            </a:pPr>
            <a:r>
              <a:rPr lang="en-GB" altLang="en-US" sz="3200" dirty="0"/>
              <a:t>Two types</a:t>
            </a:r>
          </a:p>
          <a:p>
            <a:pPr lvl="1">
              <a:tabLst>
                <a:tab pos="2309870" algn="l"/>
              </a:tabLst>
            </a:pPr>
            <a:r>
              <a:rPr lang="en-GB" altLang="en-US" sz="2800" dirty="0"/>
              <a:t>episodic	– </a:t>
            </a:r>
            <a:r>
              <a:rPr lang="en-GB" altLang="en-US" sz="2400" dirty="0"/>
              <a:t>serial memory of events</a:t>
            </a:r>
            <a:endParaRPr lang="en-GB" altLang="en-US" sz="2800" dirty="0"/>
          </a:p>
          <a:p>
            <a:pPr lvl="1">
              <a:tabLst>
                <a:tab pos="2309870" algn="l"/>
              </a:tabLst>
            </a:pPr>
            <a:r>
              <a:rPr lang="en-GB" altLang="en-US" sz="2800" dirty="0"/>
              <a:t>semantic	– </a:t>
            </a:r>
            <a:r>
              <a:rPr lang="en-GB" altLang="en-US" sz="2400" dirty="0"/>
              <a:t>structured memory of facts, concepts, skills</a:t>
            </a:r>
          </a:p>
          <a:p>
            <a:pPr lvl="1">
              <a:tabLst>
                <a:tab pos="2309870" algn="l"/>
              </a:tabLst>
            </a:pPr>
            <a:endParaRPr lang="en-GB" altLang="en-US" sz="2400" dirty="0"/>
          </a:p>
          <a:p>
            <a:pPr lvl="1">
              <a:buNone/>
              <a:tabLst>
                <a:tab pos="2309870" algn="l"/>
              </a:tabLst>
            </a:pPr>
            <a:r>
              <a:rPr lang="en-GB" altLang="en-US" sz="2800" dirty="0"/>
              <a:t>semantic LTM derived from episodic LTM</a:t>
            </a:r>
          </a:p>
        </p:txBody>
      </p:sp>
    </p:spTree>
    <p:extLst>
      <p:ext uri="{BB962C8B-B14F-4D97-AF65-F5344CB8AC3E}">
        <p14:creationId xmlns:p14="http://schemas.microsoft.com/office/powerpoint/2010/main" val="3847312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altLang="en-US"/>
              <a:t>Long-term memory (cont.)</a:t>
            </a:r>
          </a:p>
        </p:txBody>
      </p:sp>
      <p:sp>
        <p:nvSpPr>
          <p:cNvPr id="21507" name="Rectangle 3"/>
          <p:cNvSpPr>
            <a:spLocks noGrp="1" noChangeArrowheads="1"/>
          </p:cNvSpPr>
          <p:nvPr>
            <p:ph idx="1"/>
          </p:nvPr>
        </p:nvSpPr>
        <p:spPr/>
        <p:txBody>
          <a:bodyPr>
            <a:normAutofit/>
          </a:bodyPr>
          <a:lstStyle/>
          <a:p>
            <a:pPr eaLnBrk="1" hangingPunct="1"/>
            <a:r>
              <a:rPr lang="en-GB" altLang="en-US" sz="3200" dirty="0"/>
              <a:t>Semantic memory structure</a:t>
            </a:r>
          </a:p>
          <a:p>
            <a:pPr lvl="1" eaLnBrk="1" hangingPunct="1"/>
            <a:r>
              <a:rPr lang="en-GB" altLang="en-US" sz="2800" dirty="0"/>
              <a:t>provides access to information</a:t>
            </a:r>
          </a:p>
          <a:p>
            <a:pPr lvl="1" eaLnBrk="1" hangingPunct="1"/>
            <a:r>
              <a:rPr lang="en-GB" altLang="en-US" sz="2800" dirty="0"/>
              <a:t>represents relationships between bits of information</a:t>
            </a:r>
          </a:p>
          <a:p>
            <a:pPr lvl="1" eaLnBrk="1" hangingPunct="1"/>
            <a:r>
              <a:rPr lang="en-GB" altLang="en-US" sz="2800" dirty="0"/>
              <a:t>supports inference</a:t>
            </a:r>
          </a:p>
          <a:p>
            <a:pPr eaLnBrk="1" hangingPunct="1"/>
            <a:endParaRPr lang="en-GB" altLang="en-US" sz="1800" dirty="0"/>
          </a:p>
          <a:p>
            <a:pPr eaLnBrk="1" hangingPunct="1"/>
            <a:r>
              <a:rPr lang="en-GB" altLang="en-US" sz="3200" dirty="0"/>
              <a:t>Model: semantic network</a:t>
            </a:r>
          </a:p>
          <a:p>
            <a:pPr lvl="1" eaLnBrk="1" hangingPunct="1"/>
            <a:r>
              <a:rPr lang="en-GB" altLang="en-US" sz="2800" dirty="0"/>
              <a:t>inheritance – child nodes inherit properties of parent nodes</a:t>
            </a:r>
          </a:p>
          <a:p>
            <a:pPr lvl="1" eaLnBrk="1" hangingPunct="1"/>
            <a:r>
              <a:rPr lang="en-GB" altLang="en-US" sz="2800" dirty="0"/>
              <a:t>relationships between bits of information explicit</a:t>
            </a:r>
          </a:p>
          <a:p>
            <a:pPr lvl="1" eaLnBrk="1" hangingPunct="1"/>
            <a:r>
              <a:rPr lang="en-GB" altLang="en-US" sz="2800" dirty="0"/>
              <a:t>supports inference through inheritance</a:t>
            </a:r>
          </a:p>
        </p:txBody>
      </p:sp>
    </p:spTree>
    <p:extLst>
      <p:ext uri="{BB962C8B-B14F-4D97-AF65-F5344CB8AC3E}">
        <p14:creationId xmlns:p14="http://schemas.microsoft.com/office/powerpoint/2010/main" val="2225543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050" y="1728925"/>
            <a:ext cx="7811664" cy="557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Rectangle 2"/>
          <p:cNvSpPr>
            <a:spLocks noGrp="1" noChangeArrowheads="1"/>
          </p:cNvSpPr>
          <p:nvPr>
            <p:ph type="title"/>
          </p:nvPr>
        </p:nvSpPr>
        <p:spPr/>
        <p:txBody>
          <a:bodyPr/>
          <a:lstStyle/>
          <a:p>
            <a:pPr eaLnBrk="1" hangingPunct="1"/>
            <a:r>
              <a:rPr lang="en-GB" altLang="en-US"/>
              <a:t>LTM - semantic network</a:t>
            </a:r>
          </a:p>
        </p:txBody>
      </p:sp>
      <p:sp>
        <p:nvSpPr>
          <p:cNvPr id="2" name="Content Placeholder 1">
            <a:extLst>
              <a:ext uri="{FF2B5EF4-FFF2-40B4-BE49-F238E27FC236}">
                <a16:creationId xmlns:a16="http://schemas.microsoft.com/office/drawing/2014/main" id="{E4DC69ED-0FFA-4A2F-B2BC-0C6F5D2C87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59760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en-US"/>
              <a:t>Models of LTM - Frames</a:t>
            </a:r>
          </a:p>
        </p:txBody>
      </p:sp>
      <p:sp>
        <p:nvSpPr>
          <p:cNvPr id="23555" name="Rectangle 3"/>
          <p:cNvSpPr>
            <a:spLocks noGrp="1" noChangeArrowheads="1"/>
          </p:cNvSpPr>
          <p:nvPr>
            <p:ph idx="1"/>
          </p:nvPr>
        </p:nvSpPr>
        <p:spPr/>
        <p:txBody>
          <a:bodyPr>
            <a:normAutofit/>
          </a:bodyPr>
          <a:lstStyle/>
          <a:p>
            <a:pPr eaLnBrk="1" hangingPunct="1"/>
            <a:r>
              <a:rPr lang="en-GB" altLang="en-US" sz="3600" dirty="0"/>
              <a:t>Information organized in data structures</a:t>
            </a:r>
          </a:p>
          <a:p>
            <a:pPr eaLnBrk="1" hangingPunct="1"/>
            <a:r>
              <a:rPr lang="en-GB" altLang="en-US" sz="3600" dirty="0"/>
              <a:t>Slots in structure instantiated with values for instance of data</a:t>
            </a:r>
          </a:p>
          <a:p>
            <a:pPr eaLnBrk="1" hangingPunct="1"/>
            <a:r>
              <a:rPr lang="en-GB" altLang="en-US" sz="3600" dirty="0"/>
              <a:t>Type–subtype relationships</a:t>
            </a:r>
          </a:p>
        </p:txBody>
      </p:sp>
      <p:sp>
        <p:nvSpPr>
          <p:cNvPr id="23556" name="Rectangle 4"/>
          <p:cNvSpPr>
            <a:spLocks noChangeArrowheads="1"/>
          </p:cNvSpPr>
          <p:nvPr/>
        </p:nvSpPr>
        <p:spPr bwMode="auto">
          <a:xfrm>
            <a:off x="3528024" y="4031827"/>
            <a:ext cx="2687884" cy="2855877"/>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r>
              <a:rPr lang="en-US" altLang="en-US" sz="1764">
                <a:latin typeface="Times New Roman" panose="02020603050405020304" pitchFamily="18" charset="0"/>
              </a:rPr>
              <a:t>                  </a:t>
            </a:r>
            <a:r>
              <a:rPr lang="en-US" altLang="en-US" sz="1764" b="1">
                <a:latin typeface="Times New Roman" panose="02020603050405020304" pitchFamily="18" charset="0"/>
              </a:rPr>
              <a:t>DOG</a:t>
            </a:r>
            <a:endParaRPr lang="en-US" altLang="en-US" sz="1543">
              <a:latin typeface="Times New Roman" panose="02020603050405020304" pitchFamily="18" charset="0"/>
            </a:endParaRPr>
          </a:p>
          <a:p>
            <a:pPr eaLnBrk="1" hangingPunct="1"/>
            <a:endParaRPr lang="en-US" altLang="en-US" sz="1543">
              <a:latin typeface="Times New Roman" panose="02020603050405020304" pitchFamily="18" charset="0"/>
            </a:endParaRPr>
          </a:p>
          <a:p>
            <a:pPr eaLnBrk="1" hangingPunct="1"/>
            <a:r>
              <a:rPr lang="en-US" altLang="en-US" sz="1543">
                <a:latin typeface="Times New Roman" panose="02020603050405020304" pitchFamily="18" charset="0"/>
              </a:rPr>
              <a:t>  Fixed</a:t>
            </a:r>
          </a:p>
          <a:p>
            <a:pPr eaLnBrk="1" hangingPunct="1"/>
            <a:r>
              <a:rPr lang="en-US" altLang="en-US" sz="1543">
                <a:latin typeface="Times New Roman" panose="02020603050405020304" pitchFamily="18" charset="0"/>
              </a:rPr>
              <a:t>       legs: 4</a:t>
            </a:r>
          </a:p>
          <a:p>
            <a:pPr eaLnBrk="1" hangingPunct="1"/>
            <a:endParaRPr lang="en-US" altLang="en-US" sz="882">
              <a:latin typeface="Times New Roman" panose="02020603050405020304" pitchFamily="18" charset="0"/>
            </a:endParaRPr>
          </a:p>
          <a:p>
            <a:pPr eaLnBrk="1" hangingPunct="1"/>
            <a:r>
              <a:rPr lang="en-US" altLang="en-US" sz="1543">
                <a:latin typeface="Times New Roman" panose="02020603050405020304" pitchFamily="18" charset="0"/>
              </a:rPr>
              <a:t>  Default</a:t>
            </a:r>
          </a:p>
          <a:p>
            <a:pPr eaLnBrk="1" hangingPunct="1"/>
            <a:r>
              <a:rPr lang="en-US" altLang="en-US" sz="1543">
                <a:latin typeface="Times New Roman" panose="02020603050405020304" pitchFamily="18" charset="0"/>
              </a:rPr>
              <a:t>       diet:  carniverous</a:t>
            </a:r>
          </a:p>
          <a:p>
            <a:pPr eaLnBrk="1" hangingPunct="1"/>
            <a:r>
              <a:rPr lang="en-US" altLang="en-US" sz="1543">
                <a:latin typeface="Times New Roman" panose="02020603050405020304" pitchFamily="18" charset="0"/>
              </a:rPr>
              <a:t>       sound:  bark</a:t>
            </a:r>
          </a:p>
          <a:p>
            <a:pPr eaLnBrk="1" hangingPunct="1"/>
            <a:endParaRPr lang="en-US" altLang="en-US" sz="882">
              <a:latin typeface="Times New Roman" panose="02020603050405020304" pitchFamily="18" charset="0"/>
            </a:endParaRPr>
          </a:p>
          <a:p>
            <a:pPr eaLnBrk="1" hangingPunct="1"/>
            <a:r>
              <a:rPr lang="en-US" altLang="en-US" sz="1543">
                <a:latin typeface="Times New Roman" panose="02020603050405020304" pitchFamily="18" charset="0"/>
              </a:rPr>
              <a:t>  Variable</a:t>
            </a:r>
          </a:p>
          <a:p>
            <a:pPr eaLnBrk="1" hangingPunct="1"/>
            <a:r>
              <a:rPr lang="en-US" altLang="en-US" sz="1543">
                <a:latin typeface="Times New Roman" panose="02020603050405020304" pitchFamily="18" charset="0"/>
              </a:rPr>
              <a:t>       size:</a:t>
            </a:r>
            <a:br>
              <a:rPr lang="en-US" altLang="en-US" sz="1543">
                <a:latin typeface="Times New Roman" panose="02020603050405020304" pitchFamily="18" charset="0"/>
              </a:rPr>
            </a:br>
            <a:r>
              <a:rPr lang="en-US" altLang="en-US" sz="1543">
                <a:latin typeface="Times New Roman" panose="02020603050405020304" pitchFamily="18" charset="0"/>
              </a:rPr>
              <a:t>       colour</a:t>
            </a:r>
          </a:p>
        </p:txBody>
      </p:sp>
      <p:sp>
        <p:nvSpPr>
          <p:cNvPr id="23557" name="Rectangle 5"/>
          <p:cNvSpPr>
            <a:spLocks noChangeArrowheads="1"/>
          </p:cNvSpPr>
          <p:nvPr/>
        </p:nvSpPr>
        <p:spPr bwMode="auto">
          <a:xfrm>
            <a:off x="7307862" y="4031827"/>
            <a:ext cx="2687884" cy="2855877"/>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r>
              <a:rPr lang="en-US" altLang="en-US" sz="1764">
                <a:latin typeface="Times New Roman" panose="02020603050405020304" pitchFamily="18" charset="0"/>
              </a:rPr>
              <a:t>               </a:t>
            </a:r>
            <a:r>
              <a:rPr lang="en-US" altLang="en-US" sz="1764" b="1">
                <a:latin typeface="Times New Roman" panose="02020603050405020304" pitchFamily="18" charset="0"/>
              </a:rPr>
              <a:t>COLLIE</a:t>
            </a:r>
            <a:endParaRPr lang="en-US" altLang="en-US" sz="1543" b="1">
              <a:latin typeface="Times New Roman" panose="02020603050405020304" pitchFamily="18" charset="0"/>
            </a:endParaRPr>
          </a:p>
          <a:p>
            <a:pPr eaLnBrk="1" hangingPunct="1"/>
            <a:endParaRPr lang="en-US" altLang="en-US" sz="1543">
              <a:latin typeface="Times New Roman" panose="02020603050405020304" pitchFamily="18" charset="0"/>
            </a:endParaRPr>
          </a:p>
          <a:p>
            <a:pPr eaLnBrk="1" hangingPunct="1"/>
            <a:r>
              <a:rPr lang="en-US" altLang="en-US" sz="1543">
                <a:latin typeface="Times New Roman" panose="02020603050405020304" pitchFamily="18" charset="0"/>
              </a:rPr>
              <a:t>  Fixed</a:t>
            </a:r>
          </a:p>
          <a:p>
            <a:pPr eaLnBrk="1" hangingPunct="1"/>
            <a:r>
              <a:rPr lang="en-US" altLang="en-US" sz="1543">
                <a:latin typeface="Times New Roman" panose="02020603050405020304" pitchFamily="18" charset="0"/>
              </a:rPr>
              <a:t>       breed of:  DOG</a:t>
            </a:r>
          </a:p>
          <a:p>
            <a:pPr eaLnBrk="1" hangingPunct="1"/>
            <a:r>
              <a:rPr lang="en-US" altLang="en-US" sz="1543">
                <a:latin typeface="Times New Roman" panose="02020603050405020304" pitchFamily="18" charset="0"/>
              </a:rPr>
              <a:t>       type:  sheepdog</a:t>
            </a:r>
          </a:p>
          <a:p>
            <a:pPr eaLnBrk="1" hangingPunct="1"/>
            <a:endParaRPr lang="en-US" altLang="en-US" sz="882">
              <a:latin typeface="Times New Roman" panose="02020603050405020304" pitchFamily="18" charset="0"/>
            </a:endParaRPr>
          </a:p>
          <a:p>
            <a:pPr eaLnBrk="1" hangingPunct="1"/>
            <a:r>
              <a:rPr lang="en-US" altLang="en-US" sz="1543">
                <a:latin typeface="Times New Roman" panose="02020603050405020304" pitchFamily="18" charset="0"/>
              </a:rPr>
              <a:t>  Default</a:t>
            </a:r>
          </a:p>
          <a:p>
            <a:pPr eaLnBrk="1" hangingPunct="1"/>
            <a:r>
              <a:rPr lang="en-US" altLang="en-US" sz="1543">
                <a:latin typeface="Times New Roman" panose="02020603050405020304" pitchFamily="18" charset="0"/>
              </a:rPr>
              <a:t>       size:  65 cm</a:t>
            </a:r>
          </a:p>
          <a:p>
            <a:pPr eaLnBrk="1" hangingPunct="1"/>
            <a:endParaRPr lang="en-US" altLang="en-US" sz="882">
              <a:latin typeface="Times New Roman" panose="02020603050405020304" pitchFamily="18" charset="0"/>
            </a:endParaRPr>
          </a:p>
          <a:p>
            <a:pPr eaLnBrk="1" hangingPunct="1"/>
            <a:r>
              <a:rPr lang="en-US" altLang="en-US" sz="1543">
                <a:latin typeface="Times New Roman" panose="02020603050405020304" pitchFamily="18" charset="0"/>
              </a:rPr>
              <a:t>  Variable</a:t>
            </a:r>
          </a:p>
          <a:p>
            <a:pPr eaLnBrk="1" hangingPunct="1"/>
            <a:r>
              <a:rPr lang="en-US" altLang="en-US" sz="1543">
                <a:latin typeface="Times New Roman" panose="02020603050405020304" pitchFamily="18" charset="0"/>
              </a:rPr>
              <a:t>       colour</a:t>
            </a:r>
          </a:p>
          <a:p>
            <a:pPr eaLnBrk="1" hangingPunct="1"/>
            <a:endParaRPr lang="en-US" altLang="en-US" sz="1543">
              <a:latin typeface="Times New Roman" panose="02020603050405020304" pitchFamily="18" charset="0"/>
            </a:endParaRPr>
          </a:p>
        </p:txBody>
      </p:sp>
    </p:spTree>
    <p:extLst>
      <p:ext uri="{BB962C8B-B14F-4D97-AF65-F5344CB8AC3E}">
        <p14:creationId xmlns:p14="http://schemas.microsoft.com/office/powerpoint/2010/main" val="3009303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ltLang="en-US"/>
              <a:t>Models of LTM - Scripts</a:t>
            </a:r>
          </a:p>
        </p:txBody>
      </p:sp>
      <p:sp>
        <p:nvSpPr>
          <p:cNvPr id="24579" name="Rectangle 3"/>
          <p:cNvSpPr>
            <a:spLocks noGrp="1" noChangeArrowheads="1"/>
          </p:cNvSpPr>
          <p:nvPr>
            <p:ph idx="1"/>
          </p:nvPr>
        </p:nvSpPr>
        <p:spPr/>
        <p:txBody>
          <a:bodyPr>
            <a:normAutofit/>
          </a:bodyPr>
          <a:lstStyle/>
          <a:p>
            <a:pPr eaLnBrk="1" hangingPunct="1">
              <a:buFontTx/>
              <a:buNone/>
            </a:pPr>
            <a:r>
              <a:rPr lang="en-GB" altLang="en-US" sz="2800" dirty="0"/>
              <a:t>Model of stereotypical information required to interpret situation</a:t>
            </a:r>
          </a:p>
          <a:p>
            <a:pPr eaLnBrk="1" hangingPunct="1">
              <a:buFontTx/>
              <a:buNone/>
            </a:pPr>
            <a:endParaRPr lang="en-GB" altLang="en-US" sz="1100" dirty="0"/>
          </a:p>
          <a:p>
            <a:pPr eaLnBrk="1" hangingPunct="1">
              <a:buFontTx/>
              <a:buNone/>
            </a:pPr>
            <a:r>
              <a:rPr lang="en-GB" altLang="en-US" sz="2800" dirty="0"/>
              <a:t>Script has elements that can be instantiated with values for context</a:t>
            </a:r>
          </a:p>
        </p:txBody>
      </p:sp>
      <p:grpSp>
        <p:nvGrpSpPr>
          <p:cNvPr id="24580" name="Group 4"/>
          <p:cNvGrpSpPr>
            <a:grpSpLocks/>
          </p:cNvGrpSpPr>
          <p:nvPr/>
        </p:nvGrpSpPr>
        <p:grpSpPr bwMode="auto">
          <a:xfrm>
            <a:off x="3024046" y="3191863"/>
            <a:ext cx="7391682" cy="4115823"/>
            <a:chOff x="768" y="1728"/>
            <a:chExt cx="4224" cy="2352"/>
          </a:xfrm>
        </p:grpSpPr>
        <p:sp>
          <p:nvSpPr>
            <p:cNvPr id="24581" name="Rectangle 5"/>
            <p:cNvSpPr>
              <a:spLocks noChangeArrowheads="1"/>
            </p:cNvSpPr>
            <p:nvPr/>
          </p:nvSpPr>
          <p:spPr bwMode="auto">
            <a:xfrm>
              <a:off x="768" y="1728"/>
              <a:ext cx="4224" cy="2352"/>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sz="2646"/>
            </a:p>
          </p:txBody>
        </p:sp>
        <p:sp>
          <p:nvSpPr>
            <p:cNvPr id="24582" name="Text Box 6"/>
            <p:cNvSpPr txBox="1">
              <a:spLocks noChangeArrowheads="1"/>
            </p:cNvSpPr>
            <p:nvPr/>
          </p:nvSpPr>
          <p:spPr bwMode="auto">
            <a:xfrm>
              <a:off x="2064" y="1824"/>
              <a:ext cx="1584" cy="20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spcBef>
                  <a:spcPct val="50000"/>
                </a:spcBef>
              </a:pPr>
              <a:r>
                <a:rPr lang="en-US" altLang="en-US" sz="1764" b="1">
                  <a:latin typeface="Times New Roman" panose="02020603050405020304" pitchFamily="18" charset="0"/>
                </a:rPr>
                <a:t>Script for a visit to the vet</a:t>
              </a:r>
              <a:endParaRPr lang="en-US" altLang="en-US" sz="1764">
                <a:latin typeface="Times New Roman" panose="02020603050405020304" pitchFamily="18" charset="0"/>
              </a:endParaRPr>
            </a:p>
          </p:txBody>
        </p:sp>
        <p:sp>
          <p:nvSpPr>
            <p:cNvPr id="24583" name="Text Box 7"/>
            <p:cNvSpPr txBox="1">
              <a:spLocks noChangeArrowheads="1"/>
            </p:cNvSpPr>
            <p:nvPr/>
          </p:nvSpPr>
          <p:spPr bwMode="auto">
            <a:xfrm>
              <a:off x="864" y="2160"/>
              <a:ext cx="1872" cy="142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333500" algn="l"/>
                </a:tabLst>
                <a:defRPr sz="2400">
                  <a:solidFill>
                    <a:schemeClr val="tx1"/>
                  </a:solidFill>
                  <a:latin typeface="Times" panose="02020603050405020304" pitchFamily="18" charset="0"/>
                </a:defRPr>
              </a:lvl1pPr>
              <a:lvl2pPr marL="742950" indent="-285750">
                <a:tabLst>
                  <a:tab pos="1333500" algn="l"/>
                </a:tabLst>
                <a:defRPr sz="2400">
                  <a:solidFill>
                    <a:schemeClr val="tx1"/>
                  </a:solidFill>
                  <a:latin typeface="Times" panose="02020603050405020304" pitchFamily="18" charset="0"/>
                </a:defRPr>
              </a:lvl2pPr>
              <a:lvl3pPr marL="1143000" indent="-228600">
                <a:tabLst>
                  <a:tab pos="1333500" algn="l"/>
                </a:tabLst>
                <a:defRPr sz="2400">
                  <a:solidFill>
                    <a:schemeClr val="tx1"/>
                  </a:solidFill>
                  <a:latin typeface="Times" panose="02020603050405020304" pitchFamily="18" charset="0"/>
                </a:defRPr>
              </a:lvl3pPr>
              <a:lvl4pPr marL="1600200" indent="-228600">
                <a:tabLst>
                  <a:tab pos="1333500" algn="l"/>
                </a:tabLst>
                <a:defRPr sz="2400">
                  <a:solidFill>
                    <a:schemeClr val="tx1"/>
                  </a:solidFill>
                  <a:latin typeface="Times" panose="02020603050405020304" pitchFamily="18" charset="0"/>
                </a:defRPr>
              </a:lvl4pPr>
              <a:lvl5pPr marL="2057400" indent="-228600">
                <a:tabLst>
                  <a:tab pos="1333500" algn="l"/>
                </a:tabLst>
                <a:defRPr sz="2400">
                  <a:solidFill>
                    <a:schemeClr val="tx1"/>
                  </a:solidFill>
                  <a:latin typeface="Times" panose="02020603050405020304" pitchFamily="18" charset="0"/>
                </a:defRPr>
              </a:lvl5pPr>
              <a:lvl6pPr marL="2514600" indent="-228600" eaLnBrk="0" fontAlgn="base" hangingPunct="0">
                <a:spcBef>
                  <a:spcPct val="0"/>
                </a:spcBef>
                <a:spcAft>
                  <a:spcPct val="0"/>
                </a:spcAft>
                <a:tabLst>
                  <a:tab pos="1333500" algn="l"/>
                </a:tabLst>
                <a:defRPr sz="2400">
                  <a:solidFill>
                    <a:schemeClr val="tx1"/>
                  </a:solidFill>
                  <a:latin typeface="Times" panose="02020603050405020304" pitchFamily="18" charset="0"/>
                </a:defRPr>
              </a:lvl6pPr>
              <a:lvl7pPr marL="2971800" indent="-228600" eaLnBrk="0" fontAlgn="base" hangingPunct="0">
                <a:spcBef>
                  <a:spcPct val="0"/>
                </a:spcBef>
                <a:spcAft>
                  <a:spcPct val="0"/>
                </a:spcAft>
                <a:tabLst>
                  <a:tab pos="1333500" algn="l"/>
                </a:tabLst>
                <a:defRPr sz="2400">
                  <a:solidFill>
                    <a:schemeClr val="tx1"/>
                  </a:solidFill>
                  <a:latin typeface="Times" panose="02020603050405020304" pitchFamily="18" charset="0"/>
                </a:defRPr>
              </a:lvl7pPr>
              <a:lvl8pPr marL="3429000" indent="-228600" eaLnBrk="0" fontAlgn="base" hangingPunct="0">
                <a:spcBef>
                  <a:spcPct val="0"/>
                </a:spcBef>
                <a:spcAft>
                  <a:spcPct val="0"/>
                </a:spcAft>
                <a:tabLst>
                  <a:tab pos="1333500" algn="l"/>
                </a:tabLst>
                <a:defRPr sz="2400">
                  <a:solidFill>
                    <a:schemeClr val="tx1"/>
                  </a:solidFill>
                  <a:latin typeface="Times" panose="02020603050405020304" pitchFamily="18" charset="0"/>
                </a:defRPr>
              </a:lvl8pPr>
              <a:lvl9pPr marL="3886200" indent="-228600" eaLnBrk="0" fontAlgn="base" hangingPunct="0">
                <a:spcBef>
                  <a:spcPct val="0"/>
                </a:spcBef>
                <a:spcAft>
                  <a:spcPct val="0"/>
                </a:spcAft>
                <a:tabLst>
                  <a:tab pos="1333500" algn="l"/>
                </a:tabLst>
                <a:defRPr sz="2400">
                  <a:solidFill>
                    <a:schemeClr val="tx1"/>
                  </a:solidFill>
                  <a:latin typeface="Times" panose="02020603050405020304" pitchFamily="18" charset="0"/>
                </a:defRPr>
              </a:lvl9pPr>
            </a:lstStyle>
            <a:p>
              <a:pPr eaLnBrk="1" hangingPunct="1"/>
              <a:r>
                <a:rPr lang="en-US" altLang="en-US" sz="1543">
                  <a:latin typeface="Times New Roman" panose="02020603050405020304" pitchFamily="18" charset="0"/>
                </a:rPr>
                <a:t>Entry conditions:	</a:t>
              </a:r>
              <a:r>
                <a:rPr lang="en-US" altLang="en-US" sz="1543" i="1">
                  <a:latin typeface="Times New Roman" panose="02020603050405020304" pitchFamily="18" charset="0"/>
                </a:rPr>
                <a:t>dog ill</a:t>
              </a:r>
            </a:p>
            <a:p>
              <a:pPr eaLnBrk="1" hangingPunct="1"/>
              <a:r>
                <a:rPr lang="en-US" altLang="en-US" sz="1543" i="1">
                  <a:latin typeface="Times New Roman" panose="02020603050405020304" pitchFamily="18" charset="0"/>
                </a:rPr>
                <a:t>	vet open</a:t>
              </a:r>
            </a:p>
            <a:p>
              <a:pPr eaLnBrk="1" hangingPunct="1"/>
              <a:r>
                <a:rPr lang="en-US" altLang="en-US" sz="1543" i="1">
                  <a:latin typeface="Times New Roman" panose="02020603050405020304" pitchFamily="18" charset="0"/>
                </a:rPr>
                <a:t>	owner has money</a:t>
              </a:r>
              <a:endParaRPr lang="en-US" altLang="en-US" sz="1543">
                <a:latin typeface="Times New Roman" panose="02020603050405020304" pitchFamily="18" charset="0"/>
              </a:endParaRPr>
            </a:p>
            <a:p>
              <a:pPr eaLnBrk="1" hangingPunct="1"/>
              <a:endParaRPr lang="en-US" altLang="en-US" sz="882">
                <a:latin typeface="Times New Roman" panose="02020603050405020304" pitchFamily="18" charset="0"/>
              </a:endParaRPr>
            </a:p>
            <a:p>
              <a:pPr eaLnBrk="1" hangingPunct="1"/>
              <a:r>
                <a:rPr lang="en-US" altLang="en-US" sz="1543">
                  <a:latin typeface="Times New Roman" panose="02020603050405020304" pitchFamily="18" charset="0"/>
                </a:rPr>
                <a:t>Result:	</a:t>
              </a:r>
              <a:r>
                <a:rPr lang="en-US" altLang="en-US" sz="1543" i="1">
                  <a:latin typeface="Times New Roman" panose="02020603050405020304" pitchFamily="18" charset="0"/>
                </a:rPr>
                <a:t>dog better</a:t>
              </a:r>
            </a:p>
            <a:p>
              <a:pPr eaLnBrk="1" hangingPunct="1"/>
              <a:r>
                <a:rPr lang="en-US" altLang="en-US" sz="1543" i="1">
                  <a:latin typeface="Times New Roman" panose="02020603050405020304" pitchFamily="18" charset="0"/>
                </a:rPr>
                <a:t>	owner poorer</a:t>
              </a:r>
            </a:p>
            <a:p>
              <a:pPr eaLnBrk="1" hangingPunct="1"/>
              <a:r>
                <a:rPr lang="en-US" altLang="en-US" sz="1543" i="1">
                  <a:latin typeface="Times New Roman" panose="02020603050405020304" pitchFamily="18" charset="0"/>
                </a:rPr>
                <a:t>	vet richer</a:t>
              </a:r>
              <a:endParaRPr lang="en-US" altLang="en-US" sz="1543">
                <a:latin typeface="Times New Roman" panose="02020603050405020304" pitchFamily="18" charset="0"/>
              </a:endParaRPr>
            </a:p>
            <a:p>
              <a:pPr eaLnBrk="1" hangingPunct="1"/>
              <a:endParaRPr lang="en-US" altLang="en-US" sz="882">
                <a:latin typeface="Times New Roman" panose="02020603050405020304" pitchFamily="18" charset="0"/>
              </a:endParaRPr>
            </a:p>
            <a:p>
              <a:pPr eaLnBrk="1" hangingPunct="1"/>
              <a:r>
                <a:rPr lang="en-US" altLang="en-US" sz="1543">
                  <a:latin typeface="Times New Roman" panose="02020603050405020304" pitchFamily="18" charset="0"/>
                </a:rPr>
                <a:t>Props:	</a:t>
              </a:r>
              <a:r>
                <a:rPr lang="en-US" altLang="en-US" sz="1543" i="1">
                  <a:latin typeface="Times New Roman" panose="02020603050405020304" pitchFamily="18" charset="0"/>
                </a:rPr>
                <a:t>examination table</a:t>
              </a:r>
            </a:p>
            <a:p>
              <a:pPr eaLnBrk="1" hangingPunct="1"/>
              <a:r>
                <a:rPr lang="en-US" altLang="en-US" sz="1543" i="1">
                  <a:latin typeface="Times New Roman" panose="02020603050405020304" pitchFamily="18" charset="0"/>
                </a:rPr>
                <a:t>	medicine</a:t>
              </a:r>
            </a:p>
            <a:p>
              <a:pPr eaLnBrk="1" hangingPunct="1"/>
              <a:r>
                <a:rPr lang="en-US" altLang="en-US" sz="1543" i="1">
                  <a:latin typeface="Times New Roman" panose="02020603050405020304" pitchFamily="18" charset="0"/>
                </a:rPr>
                <a:t>	instruments</a:t>
              </a:r>
            </a:p>
          </p:txBody>
        </p:sp>
        <p:sp>
          <p:nvSpPr>
            <p:cNvPr id="24584" name="Text Box 8"/>
            <p:cNvSpPr txBox="1">
              <a:spLocks noChangeArrowheads="1"/>
            </p:cNvSpPr>
            <p:nvPr/>
          </p:nvSpPr>
          <p:spPr bwMode="auto">
            <a:xfrm>
              <a:off x="3024" y="2160"/>
              <a:ext cx="1572" cy="183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r>
                <a:rPr lang="en-US" altLang="en-US" sz="1543">
                  <a:latin typeface="Times New Roman" panose="02020603050405020304" pitchFamily="18" charset="0"/>
                </a:rPr>
                <a:t>Roles:	</a:t>
              </a:r>
              <a:r>
                <a:rPr lang="en-US" altLang="en-US" sz="1543" i="1">
                  <a:latin typeface="Times New Roman" panose="02020603050405020304" pitchFamily="18" charset="0"/>
                </a:rPr>
                <a:t>vet examines</a:t>
              </a:r>
            </a:p>
            <a:p>
              <a:pPr eaLnBrk="1" hangingPunct="1"/>
              <a:r>
                <a:rPr lang="en-US" altLang="en-US" sz="1543" i="1">
                  <a:latin typeface="Times New Roman" panose="02020603050405020304" pitchFamily="18" charset="0"/>
                </a:rPr>
                <a:t>	      diagnoses</a:t>
              </a:r>
            </a:p>
            <a:p>
              <a:pPr eaLnBrk="1" hangingPunct="1"/>
              <a:r>
                <a:rPr lang="en-US" altLang="en-US" sz="1543" i="1">
                  <a:latin typeface="Times New Roman" panose="02020603050405020304" pitchFamily="18" charset="0"/>
                </a:rPr>
                <a:t>	      treats</a:t>
              </a:r>
            </a:p>
            <a:p>
              <a:pPr eaLnBrk="1" hangingPunct="1"/>
              <a:r>
                <a:rPr lang="en-US" altLang="en-US" sz="1543" i="1">
                  <a:latin typeface="Times New Roman" panose="02020603050405020304" pitchFamily="18" charset="0"/>
                </a:rPr>
                <a:t>	owner brings dog in</a:t>
              </a:r>
            </a:p>
            <a:p>
              <a:pPr eaLnBrk="1" hangingPunct="1"/>
              <a:r>
                <a:rPr lang="en-US" altLang="en-US" sz="1543" i="1">
                  <a:latin typeface="Times New Roman" panose="02020603050405020304" pitchFamily="18" charset="0"/>
                </a:rPr>
                <a:t>	           pays</a:t>
              </a:r>
            </a:p>
            <a:p>
              <a:pPr eaLnBrk="1" hangingPunct="1"/>
              <a:r>
                <a:rPr lang="en-US" altLang="en-US" sz="1543" i="1">
                  <a:latin typeface="Times New Roman" panose="02020603050405020304" pitchFamily="18" charset="0"/>
                </a:rPr>
                <a:t>	           takes dog out</a:t>
              </a:r>
            </a:p>
            <a:p>
              <a:pPr eaLnBrk="1" hangingPunct="1"/>
              <a:endParaRPr lang="en-US" altLang="en-US" sz="882">
                <a:latin typeface="Times New Roman" panose="02020603050405020304" pitchFamily="18" charset="0"/>
              </a:endParaRPr>
            </a:p>
            <a:p>
              <a:pPr eaLnBrk="1" hangingPunct="1"/>
              <a:r>
                <a:rPr lang="en-US" altLang="en-US" sz="1543">
                  <a:latin typeface="Times New Roman" panose="02020603050405020304" pitchFamily="18" charset="0"/>
                </a:rPr>
                <a:t>Scenes:	</a:t>
              </a:r>
              <a:r>
                <a:rPr lang="en-US" altLang="en-US" sz="1543" i="1">
                  <a:latin typeface="Times New Roman" panose="02020603050405020304" pitchFamily="18" charset="0"/>
                </a:rPr>
                <a:t>arriving at reception</a:t>
              </a:r>
            </a:p>
            <a:p>
              <a:pPr eaLnBrk="1" hangingPunct="1"/>
              <a:r>
                <a:rPr lang="en-US" altLang="en-US" sz="1543" i="1">
                  <a:latin typeface="Times New Roman" panose="02020603050405020304" pitchFamily="18" charset="0"/>
                </a:rPr>
                <a:t>	waiting in room</a:t>
              </a:r>
            </a:p>
            <a:p>
              <a:pPr eaLnBrk="1" hangingPunct="1"/>
              <a:r>
                <a:rPr lang="en-US" altLang="en-US" sz="1543" i="1">
                  <a:latin typeface="Times New Roman" panose="02020603050405020304" pitchFamily="18" charset="0"/>
                </a:rPr>
                <a:t>	examination</a:t>
              </a:r>
            </a:p>
            <a:p>
              <a:pPr eaLnBrk="1" hangingPunct="1"/>
              <a:r>
                <a:rPr lang="en-US" altLang="en-US" sz="1543" i="1">
                  <a:latin typeface="Times New Roman" panose="02020603050405020304" pitchFamily="18" charset="0"/>
                </a:rPr>
                <a:t>	paying</a:t>
              </a:r>
            </a:p>
            <a:p>
              <a:pPr eaLnBrk="1" hangingPunct="1"/>
              <a:endParaRPr lang="en-US" altLang="en-US" sz="882">
                <a:latin typeface="Times New Roman" panose="02020603050405020304" pitchFamily="18" charset="0"/>
              </a:endParaRPr>
            </a:p>
            <a:p>
              <a:pPr eaLnBrk="1" hangingPunct="1"/>
              <a:r>
                <a:rPr lang="en-US" altLang="en-US" sz="1543">
                  <a:latin typeface="Times New Roman" panose="02020603050405020304" pitchFamily="18" charset="0"/>
                </a:rPr>
                <a:t>Tracks:	</a:t>
              </a:r>
              <a:r>
                <a:rPr lang="en-US" altLang="en-US" sz="1543" i="1">
                  <a:latin typeface="Times New Roman" panose="02020603050405020304" pitchFamily="18" charset="0"/>
                </a:rPr>
                <a:t>dog needs medicine</a:t>
              </a:r>
            </a:p>
            <a:p>
              <a:pPr eaLnBrk="1" hangingPunct="1"/>
              <a:r>
                <a:rPr lang="en-US" altLang="en-US" sz="1543" i="1">
                  <a:latin typeface="Times New Roman" panose="02020603050405020304" pitchFamily="18" charset="0"/>
                </a:rPr>
                <a:t>	dog needs operation</a:t>
              </a:r>
              <a:endParaRPr lang="en-US" altLang="en-US" sz="1543">
                <a:latin typeface="Times New Roman" panose="02020603050405020304" pitchFamily="18" charset="0"/>
              </a:endParaRPr>
            </a:p>
          </p:txBody>
        </p:sp>
      </p:grpSp>
    </p:spTree>
    <p:extLst>
      <p:ext uri="{BB962C8B-B14F-4D97-AF65-F5344CB8AC3E}">
        <p14:creationId xmlns:p14="http://schemas.microsoft.com/office/powerpoint/2010/main" val="1041488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eaLnBrk="1" hangingPunct="1"/>
            <a:r>
              <a:rPr lang="en-GB" altLang="en-US"/>
              <a:t>Models of LTM - Production rules</a:t>
            </a:r>
          </a:p>
        </p:txBody>
      </p:sp>
      <p:sp>
        <p:nvSpPr>
          <p:cNvPr id="25603" name="Rectangle 3"/>
          <p:cNvSpPr>
            <a:spLocks noGrp="1" noChangeArrowheads="1"/>
          </p:cNvSpPr>
          <p:nvPr>
            <p:ph idx="1"/>
          </p:nvPr>
        </p:nvSpPr>
        <p:spPr/>
        <p:txBody>
          <a:bodyPr/>
          <a:lstStyle/>
          <a:p>
            <a:pPr eaLnBrk="1" hangingPunct="1">
              <a:buFontTx/>
              <a:buNone/>
            </a:pPr>
            <a:r>
              <a:rPr lang="en-GB" altLang="en-US" dirty="0"/>
              <a:t>Representation of procedural knowledge. </a:t>
            </a:r>
          </a:p>
          <a:p>
            <a:pPr eaLnBrk="1" hangingPunct="1">
              <a:buFontTx/>
              <a:buNone/>
            </a:pPr>
            <a:endParaRPr lang="en-GB" altLang="en-US" sz="1764" dirty="0"/>
          </a:p>
          <a:p>
            <a:pPr eaLnBrk="1" hangingPunct="1">
              <a:buFontTx/>
              <a:buNone/>
            </a:pPr>
            <a:r>
              <a:rPr lang="en-GB" altLang="en-US" dirty="0"/>
              <a:t>Condition/action rules </a:t>
            </a:r>
          </a:p>
          <a:p>
            <a:pPr lvl="1" eaLnBrk="1" hangingPunct="1">
              <a:buFontTx/>
              <a:buNone/>
            </a:pPr>
            <a:r>
              <a:rPr lang="en-GB" altLang="en-US" dirty="0"/>
              <a:t>if condition is matched</a:t>
            </a:r>
          </a:p>
          <a:p>
            <a:pPr lvl="1" eaLnBrk="1" hangingPunct="1">
              <a:buFontTx/>
              <a:buNone/>
            </a:pPr>
            <a:r>
              <a:rPr lang="en-GB" altLang="en-US" dirty="0"/>
              <a:t>then use rule to determine action.</a:t>
            </a:r>
          </a:p>
        </p:txBody>
      </p:sp>
      <p:sp>
        <p:nvSpPr>
          <p:cNvPr id="25604" name="Rectangle 4"/>
          <p:cNvSpPr>
            <a:spLocks noChangeArrowheads="1"/>
          </p:cNvSpPr>
          <p:nvPr/>
        </p:nvSpPr>
        <p:spPr bwMode="auto">
          <a:xfrm>
            <a:off x="4199995" y="5291773"/>
            <a:ext cx="3779838" cy="1931917"/>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81000">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1" hangingPunct="1"/>
            <a:r>
              <a:rPr lang="en-US" altLang="en-US" sz="1984">
                <a:latin typeface="Arial" panose="020B0604020202020204" pitchFamily="34" charset="0"/>
              </a:rPr>
              <a:t>IF dog is wagging tail</a:t>
            </a:r>
          </a:p>
          <a:p>
            <a:pPr eaLnBrk="1" hangingPunct="1"/>
            <a:r>
              <a:rPr lang="en-US" altLang="en-US" sz="1984">
                <a:latin typeface="Arial" panose="020B0604020202020204" pitchFamily="34" charset="0"/>
              </a:rPr>
              <a:t>THEN pat dog</a:t>
            </a:r>
          </a:p>
          <a:p>
            <a:pPr eaLnBrk="1" hangingPunct="1"/>
            <a:endParaRPr lang="en-US" altLang="en-US" sz="1984">
              <a:latin typeface="Arial" panose="020B0604020202020204" pitchFamily="34" charset="0"/>
            </a:endParaRPr>
          </a:p>
          <a:p>
            <a:pPr eaLnBrk="1" hangingPunct="1"/>
            <a:r>
              <a:rPr lang="en-US" altLang="en-US" sz="1984">
                <a:latin typeface="Arial" panose="020B0604020202020204" pitchFamily="34" charset="0"/>
              </a:rPr>
              <a:t>IF dog is growling</a:t>
            </a:r>
          </a:p>
          <a:p>
            <a:pPr eaLnBrk="1" hangingPunct="1"/>
            <a:r>
              <a:rPr lang="en-US" altLang="en-US" sz="1984">
                <a:latin typeface="Arial" panose="020B0604020202020204" pitchFamily="34" charset="0"/>
              </a:rPr>
              <a:t>THEN run away</a:t>
            </a:r>
            <a:endParaRPr lang="en-US" altLang="en-US" sz="1543">
              <a:latin typeface="Arial" panose="020B0604020202020204" pitchFamily="34" charset="0"/>
            </a:endParaRPr>
          </a:p>
        </p:txBody>
      </p:sp>
    </p:spTree>
    <p:extLst>
      <p:ext uri="{BB962C8B-B14F-4D97-AF65-F5344CB8AC3E}">
        <p14:creationId xmlns:p14="http://schemas.microsoft.com/office/powerpoint/2010/main" val="2950104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altLang="en-US"/>
              <a:t>LTM - Storage of information</a:t>
            </a:r>
          </a:p>
        </p:txBody>
      </p:sp>
      <p:sp>
        <p:nvSpPr>
          <p:cNvPr id="26627" name="Rectangle 3"/>
          <p:cNvSpPr>
            <a:spLocks noGrp="1" noChangeArrowheads="1"/>
          </p:cNvSpPr>
          <p:nvPr>
            <p:ph idx="1"/>
          </p:nvPr>
        </p:nvSpPr>
        <p:spPr/>
        <p:txBody>
          <a:bodyPr>
            <a:normAutofit/>
          </a:bodyPr>
          <a:lstStyle/>
          <a:p>
            <a:pPr eaLnBrk="1" hangingPunct="1"/>
            <a:r>
              <a:rPr lang="en-GB" altLang="en-US" sz="3200" dirty="0"/>
              <a:t>Rehearsal</a:t>
            </a:r>
          </a:p>
          <a:p>
            <a:pPr lvl="1" eaLnBrk="1" hangingPunct="1"/>
            <a:r>
              <a:rPr lang="en-GB" altLang="en-US" sz="2800" dirty="0"/>
              <a:t>Information moves from STM to LTM</a:t>
            </a:r>
          </a:p>
          <a:p>
            <a:pPr lvl="1" eaLnBrk="1" hangingPunct="1"/>
            <a:endParaRPr lang="en-GB" altLang="en-US" sz="1000" dirty="0"/>
          </a:p>
          <a:p>
            <a:pPr eaLnBrk="1" hangingPunct="1"/>
            <a:r>
              <a:rPr lang="en-GB" altLang="en-US" sz="3200" dirty="0"/>
              <a:t>Total time hypothesis</a:t>
            </a:r>
          </a:p>
          <a:p>
            <a:pPr lvl="1" eaLnBrk="1" hangingPunct="1"/>
            <a:r>
              <a:rPr lang="en-GB" altLang="en-US" sz="2800" dirty="0"/>
              <a:t>Amount retained proportional to rehearsal time</a:t>
            </a:r>
          </a:p>
          <a:p>
            <a:pPr lvl="1" eaLnBrk="1" hangingPunct="1"/>
            <a:endParaRPr lang="en-GB" altLang="en-US" sz="1000" dirty="0"/>
          </a:p>
          <a:p>
            <a:pPr eaLnBrk="1" hangingPunct="1"/>
            <a:r>
              <a:rPr lang="en-GB" altLang="en-US" sz="3200" dirty="0"/>
              <a:t>Distribution of practice effect</a:t>
            </a:r>
          </a:p>
          <a:p>
            <a:pPr lvl="1" eaLnBrk="1" hangingPunct="1"/>
            <a:r>
              <a:rPr lang="en-GB" altLang="en-US" sz="2800" dirty="0"/>
              <a:t>Optimized by spreading learning over time</a:t>
            </a:r>
          </a:p>
          <a:p>
            <a:pPr lvl="1" eaLnBrk="1" hangingPunct="1"/>
            <a:endParaRPr lang="en-GB" altLang="en-US" sz="1000" dirty="0"/>
          </a:p>
          <a:p>
            <a:pPr eaLnBrk="1" hangingPunct="1"/>
            <a:r>
              <a:rPr lang="en-GB" altLang="en-US" sz="3200" dirty="0"/>
              <a:t>Structure, meaning and familiarity</a:t>
            </a:r>
          </a:p>
          <a:p>
            <a:pPr lvl="1" eaLnBrk="1" hangingPunct="1"/>
            <a:r>
              <a:rPr lang="en-GB" altLang="en-US" sz="2800" dirty="0"/>
              <a:t>Information easier to remember</a:t>
            </a:r>
          </a:p>
        </p:txBody>
      </p:sp>
    </p:spTree>
    <p:extLst>
      <p:ext uri="{BB962C8B-B14F-4D97-AF65-F5344CB8AC3E}">
        <p14:creationId xmlns:p14="http://schemas.microsoft.com/office/powerpoint/2010/main" val="328198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pPr lvl="0"/>
            <a:endParaRPr lang="x-none" dirty="0"/>
          </a:p>
          <a:p>
            <a:pPr lvl="0">
              <a:buSzPct val="45000"/>
              <a:buFont typeface="StarSymbol"/>
              <a:buChar char="●"/>
            </a:pPr>
            <a:r>
              <a:rPr lang="x-none" dirty="0"/>
              <a:t>DonaldNorman, </a:t>
            </a:r>
            <a:r>
              <a:rPr lang="x-none" b="1" dirty="0"/>
              <a:t>The Design of Everyday Things, MITPress, 23 Dec 2013</a:t>
            </a:r>
          </a:p>
          <a:p>
            <a:r>
              <a:rPr lang="en-US" dirty="0"/>
              <a:t>Dix, Finlay…, </a:t>
            </a:r>
            <a:r>
              <a:rPr lang="en-US" b="1" dirty="0"/>
              <a:t>Human-Computer Interaction</a:t>
            </a:r>
            <a:r>
              <a:rPr lang="en-US" dirty="0"/>
              <a:t>, 3nd</a:t>
            </a:r>
          </a:p>
        </p:txBody>
      </p:sp>
    </p:spTree>
    <p:extLst>
      <p:ext uri="{BB962C8B-B14F-4D97-AF65-F5344CB8AC3E}">
        <p14:creationId xmlns:p14="http://schemas.microsoft.com/office/powerpoint/2010/main" val="2817353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altLang="en-US" dirty="0"/>
              <a:t>LTM - Forgetting</a:t>
            </a:r>
          </a:p>
        </p:txBody>
      </p:sp>
      <p:sp>
        <p:nvSpPr>
          <p:cNvPr id="27651" name="Rectangle 3"/>
          <p:cNvSpPr>
            <a:spLocks noGrp="1" noChangeArrowheads="1"/>
          </p:cNvSpPr>
          <p:nvPr>
            <p:ph idx="1"/>
          </p:nvPr>
        </p:nvSpPr>
        <p:spPr/>
        <p:txBody>
          <a:bodyPr>
            <a:normAutofit lnSpcReduction="10000"/>
          </a:bodyPr>
          <a:lstStyle/>
          <a:p>
            <a:pPr eaLnBrk="1" hangingPunct="1">
              <a:lnSpc>
                <a:spcPct val="90000"/>
              </a:lnSpc>
            </a:pPr>
            <a:r>
              <a:rPr lang="en-GB" altLang="en-US" sz="3600" dirty="0"/>
              <a:t>Decay</a:t>
            </a:r>
          </a:p>
          <a:p>
            <a:pPr lvl="1">
              <a:lnSpc>
                <a:spcPct val="90000"/>
              </a:lnSpc>
              <a:buFont typeface="Courier New" panose="02070309020205020404" pitchFamily="49" charset="0"/>
              <a:buChar char="o"/>
            </a:pPr>
            <a:r>
              <a:rPr lang="en-GB" altLang="en-US" sz="3200" dirty="0"/>
              <a:t>Information is lost gradually but very slowly</a:t>
            </a:r>
          </a:p>
          <a:p>
            <a:pPr eaLnBrk="1" hangingPunct="1">
              <a:lnSpc>
                <a:spcPct val="90000"/>
              </a:lnSpc>
            </a:pPr>
            <a:endParaRPr lang="en-GB" altLang="en-US" sz="2000" dirty="0"/>
          </a:p>
          <a:p>
            <a:pPr eaLnBrk="1" hangingPunct="1">
              <a:lnSpc>
                <a:spcPct val="90000"/>
              </a:lnSpc>
            </a:pPr>
            <a:r>
              <a:rPr lang="en-GB" altLang="en-US" sz="3600" dirty="0"/>
              <a:t>Interference</a:t>
            </a:r>
          </a:p>
          <a:p>
            <a:pPr lvl="1" eaLnBrk="1" hangingPunct="1">
              <a:lnSpc>
                <a:spcPct val="90000"/>
              </a:lnSpc>
              <a:buFont typeface="Courier New" panose="02070309020205020404" pitchFamily="49" charset="0"/>
              <a:buChar char="o"/>
            </a:pPr>
            <a:r>
              <a:rPr lang="en-GB" altLang="en-US" sz="3200" dirty="0"/>
              <a:t>New information replaces old: retroactive interference</a:t>
            </a:r>
          </a:p>
          <a:p>
            <a:pPr lvl="1" eaLnBrk="1" hangingPunct="1">
              <a:lnSpc>
                <a:spcPct val="90000"/>
              </a:lnSpc>
              <a:buFont typeface="Courier New" panose="02070309020205020404" pitchFamily="49" charset="0"/>
              <a:buChar char="o"/>
            </a:pPr>
            <a:r>
              <a:rPr lang="en-GB" altLang="en-US" sz="3200" dirty="0"/>
              <a:t>Old may interfere with new: proactive inhibition </a:t>
            </a:r>
          </a:p>
          <a:p>
            <a:pPr eaLnBrk="1" hangingPunct="1">
              <a:lnSpc>
                <a:spcPct val="90000"/>
              </a:lnSpc>
            </a:pPr>
            <a:endParaRPr lang="en-GB" altLang="en-US" sz="3600" dirty="0"/>
          </a:p>
          <a:p>
            <a:pPr eaLnBrk="1" hangingPunct="1">
              <a:lnSpc>
                <a:spcPct val="90000"/>
              </a:lnSpc>
            </a:pPr>
            <a:r>
              <a:rPr lang="en-GB" altLang="en-US" sz="3200" dirty="0"/>
              <a:t>So may not forget at all memory is selective …</a:t>
            </a:r>
          </a:p>
          <a:p>
            <a:pPr eaLnBrk="1" hangingPunct="1">
              <a:lnSpc>
                <a:spcPct val="90000"/>
              </a:lnSpc>
            </a:pPr>
            <a:endParaRPr lang="en-GB" altLang="en-US" sz="1050" dirty="0"/>
          </a:p>
          <a:p>
            <a:pPr marL="0" indent="0" eaLnBrk="1" hangingPunct="1">
              <a:lnSpc>
                <a:spcPct val="90000"/>
              </a:lnSpc>
              <a:buNone/>
            </a:pPr>
            <a:r>
              <a:rPr lang="en-GB" altLang="en-US" sz="3200" dirty="0"/>
              <a:t> … affected by emotion – can subconsciously `choose' to forget</a:t>
            </a:r>
            <a:endParaRPr lang="en-GB" altLang="en-US" sz="3600" dirty="0"/>
          </a:p>
          <a:p>
            <a:pPr eaLnBrk="1" hangingPunct="1">
              <a:lnSpc>
                <a:spcPct val="90000"/>
              </a:lnSpc>
            </a:pPr>
            <a:endParaRPr lang="en-GB" altLang="en-US" sz="2646" dirty="0"/>
          </a:p>
        </p:txBody>
      </p:sp>
    </p:spTree>
    <p:extLst>
      <p:ext uri="{BB962C8B-B14F-4D97-AF65-F5344CB8AC3E}">
        <p14:creationId xmlns:p14="http://schemas.microsoft.com/office/powerpoint/2010/main" val="3221731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altLang="en-US"/>
              <a:t>LTM - retrieval</a:t>
            </a:r>
          </a:p>
        </p:txBody>
      </p:sp>
      <p:sp>
        <p:nvSpPr>
          <p:cNvPr id="28675" name="Rectangle 3"/>
          <p:cNvSpPr>
            <a:spLocks noGrp="1" noChangeArrowheads="1"/>
          </p:cNvSpPr>
          <p:nvPr>
            <p:ph idx="1"/>
          </p:nvPr>
        </p:nvSpPr>
        <p:spPr/>
        <p:txBody>
          <a:bodyPr>
            <a:normAutofit/>
          </a:bodyPr>
          <a:lstStyle/>
          <a:p>
            <a:r>
              <a:rPr lang="en-GB" altLang="en-US" sz="4400" dirty="0"/>
              <a:t>Recall </a:t>
            </a:r>
          </a:p>
          <a:p>
            <a:pPr lvl="1" eaLnBrk="1" hangingPunct="1"/>
            <a:r>
              <a:rPr lang="en-GB" altLang="en-US" sz="3200" dirty="0"/>
              <a:t>Information reproduced from memory can be assisted by cues, </a:t>
            </a:r>
            <a:r>
              <a:rPr lang="en-GB" altLang="en-US" sz="3200" dirty="0" err="1"/>
              <a:t>e.G.</a:t>
            </a:r>
            <a:r>
              <a:rPr lang="en-GB" altLang="en-US" sz="3200" dirty="0"/>
              <a:t> Categories, imagery</a:t>
            </a:r>
            <a:endParaRPr lang="en-GB" altLang="en-US" sz="4000" dirty="0"/>
          </a:p>
          <a:p>
            <a:pPr eaLnBrk="1" hangingPunct="1"/>
            <a:endParaRPr lang="en-GB" altLang="en-US" sz="4400" dirty="0"/>
          </a:p>
          <a:p>
            <a:r>
              <a:rPr lang="en-GB" altLang="en-US" sz="4400" dirty="0"/>
              <a:t>Recognition</a:t>
            </a:r>
          </a:p>
          <a:p>
            <a:pPr lvl="1" eaLnBrk="1" hangingPunct="1"/>
            <a:r>
              <a:rPr lang="en-GB" altLang="en-US" sz="3200" dirty="0"/>
              <a:t>Information gives knowledge that it has been seen before</a:t>
            </a:r>
          </a:p>
          <a:p>
            <a:pPr lvl="1" eaLnBrk="1" hangingPunct="1"/>
            <a:r>
              <a:rPr lang="en-GB" altLang="en-US" sz="3200" dirty="0"/>
              <a:t>Less complex than recall - information is cue</a:t>
            </a:r>
          </a:p>
        </p:txBody>
      </p:sp>
    </p:spTree>
    <p:extLst>
      <p:ext uri="{BB962C8B-B14F-4D97-AF65-F5344CB8AC3E}">
        <p14:creationId xmlns:p14="http://schemas.microsoft.com/office/powerpoint/2010/main" val="1428479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eaLnBrk="1" hangingPunct="1"/>
            <a:r>
              <a:rPr lang="en-GB" altLang="en-US"/>
              <a:t>Thinking</a:t>
            </a:r>
          </a:p>
        </p:txBody>
      </p:sp>
      <p:sp>
        <p:nvSpPr>
          <p:cNvPr id="29699" name="Rectangle 3"/>
          <p:cNvSpPr>
            <a:spLocks noGrp="1" noChangeArrowheads="1"/>
          </p:cNvSpPr>
          <p:nvPr>
            <p:ph idx="1"/>
          </p:nvPr>
        </p:nvSpPr>
        <p:spPr/>
        <p:txBody>
          <a:bodyPr>
            <a:normAutofit/>
          </a:bodyPr>
          <a:lstStyle/>
          <a:p>
            <a:pPr marL="419976" algn="l">
              <a:tabLst>
                <a:tab pos="1469917" algn="l"/>
              </a:tabLst>
            </a:pPr>
            <a:r>
              <a:rPr lang="en-GB" altLang="en-US" sz="4800" dirty="0"/>
              <a:t>Reasoning</a:t>
            </a:r>
          </a:p>
          <a:p>
            <a:pPr marL="860905" lvl="1">
              <a:tabLst>
                <a:tab pos="1469917" algn="l"/>
              </a:tabLst>
            </a:pPr>
            <a:r>
              <a:rPr lang="en-GB" altLang="en-US" sz="3600" dirty="0"/>
              <a:t>deduction, induction, abduction</a:t>
            </a:r>
          </a:p>
          <a:p>
            <a:pPr marL="419976" algn="l">
              <a:tabLst>
                <a:tab pos="1469917" algn="l"/>
              </a:tabLst>
            </a:pPr>
            <a:r>
              <a:rPr lang="en-GB" altLang="en-US" sz="4800" dirty="0"/>
              <a:t>Problem solving</a:t>
            </a:r>
          </a:p>
        </p:txBody>
      </p:sp>
    </p:spTree>
    <p:extLst>
      <p:ext uri="{BB962C8B-B14F-4D97-AF65-F5344CB8AC3E}">
        <p14:creationId xmlns:p14="http://schemas.microsoft.com/office/powerpoint/2010/main" val="2371383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altLang="en-US"/>
              <a:t>Problem solving</a:t>
            </a:r>
          </a:p>
        </p:txBody>
      </p:sp>
      <p:sp>
        <p:nvSpPr>
          <p:cNvPr id="35843" name="Rectangle 3"/>
          <p:cNvSpPr>
            <a:spLocks noGrp="1" noChangeArrowheads="1"/>
          </p:cNvSpPr>
          <p:nvPr>
            <p:ph idx="1"/>
          </p:nvPr>
        </p:nvSpPr>
        <p:spPr/>
        <p:txBody>
          <a:bodyPr>
            <a:normAutofit lnSpcReduction="10000"/>
          </a:bodyPr>
          <a:lstStyle/>
          <a:p>
            <a:pPr eaLnBrk="1" hangingPunct="1">
              <a:lnSpc>
                <a:spcPct val="90000"/>
              </a:lnSpc>
            </a:pPr>
            <a:r>
              <a:rPr lang="en-GB" altLang="en-US" sz="3600" dirty="0"/>
              <a:t>Process of finding solution to unfamiliar task using knowledge.</a:t>
            </a:r>
          </a:p>
          <a:p>
            <a:pPr eaLnBrk="1" hangingPunct="1">
              <a:lnSpc>
                <a:spcPct val="90000"/>
              </a:lnSpc>
            </a:pPr>
            <a:endParaRPr lang="en-GB" altLang="en-US" sz="1800" dirty="0"/>
          </a:p>
          <a:p>
            <a:pPr eaLnBrk="1" hangingPunct="1">
              <a:lnSpc>
                <a:spcPct val="90000"/>
              </a:lnSpc>
            </a:pPr>
            <a:r>
              <a:rPr lang="en-GB" altLang="en-US" sz="3600" dirty="0"/>
              <a:t>Several theories.</a:t>
            </a:r>
          </a:p>
          <a:p>
            <a:pPr eaLnBrk="1" hangingPunct="1">
              <a:lnSpc>
                <a:spcPct val="90000"/>
              </a:lnSpc>
            </a:pPr>
            <a:endParaRPr lang="en-GB" altLang="en-US" sz="1800" dirty="0"/>
          </a:p>
          <a:p>
            <a:pPr eaLnBrk="1" hangingPunct="1">
              <a:lnSpc>
                <a:spcPct val="90000"/>
              </a:lnSpc>
            </a:pPr>
            <a:r>
              <a:rPr lang="en-GB" altLang="en-US" sz="3600" dirty="0"/>
              <a:t>Gestalt</a:t>
            </a:r>
          </a:p>
          <a:p>
            <a:pPr lvl="1" eaLnBrk="1" hangingPunct="1">
              <a:lnSpc>
                <a:spcPct val="90000"/>
              </a:lnSpc>
            </a:pPr>
            <a:r>
              <a:rPr lang="en-GB" altLang="en-US" sz="2800" dirty="0"/>
              <a:t>problem solving both productive and reproductive</a:t>
            </a:r>
          </a:p>
          <a:p>
            <a:pPr lvl="1" eaLnBrk="1" hangingPunct="1">
              <a:lnSpc>
                <a:spcPct val="90000"/>
              </a:lnSpc>
            </a:pPr>
            <a:r>
              <a:rPr lang="en-GB" altLang="en-US" sz="2800" dirty="0"/>
              <a:t>productive draws on insight and restructuring of problem</a:t>
            </a:r>
          </a:p>
          <a:p>
            <a:pPr lvl="1" eaLnBrk="1" hangingPunct="1">
              <a:lnSpc>
                <a:spcPct val="90000"/>
              </a:lnSpc>
            </a:pPr>
            <a:r>
              <a:rPr lang="en-GB" altLang="en-US" sz="2800" dirty="0"/>
              <a:t>attractive but not enough evidence to explain `insight' etc.</a:t>
            </a:r>
          </a:p>
          <a:p>
            <a:pPr lvl="1" eaLnBrk="1" hangingPunct="1">
              <a:lnSpc>
                <a:spcPct val="90000"/>
              </a:lnSpc>
            </a:pPr>
            <a:r>
              <a:rPr lang="en-GB" altLang="en-US" sz="2800" dirty="0"/>
              <a:t>move away from behaviourism and led towards information processing theories</a:t>
            </a:r>
          </a:p>
          <a:p>
            <a:pPr eaLnBrk="1" hangingPunct="1">
              <a:lnSpc>
                <a:spcPct val="90000"/>
              </a:lnSpc>
            </a:pPr>
            <a:endParaRPr lang="en-GB" altLang="en-US" sz="3600" dirty="0"/>
          </a:p>
        </p:txBody>
      </p:sp>
    </p:spTree>
    <p:extLst>
      <p:ext uri="{BB962C8B-B14F-4D97-AF65-F5344CB8AC3E}">
        <p14:creationId xmlns:p14="http://schemas.microsoft.com/office/powerpoint/2010/main" val="2616399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altLang="en-US"/>
              <a:t>Problem solving (cont.)</a:t>
            </a:r>
          </a:p>
        </p:txBody>
      </p:sp>
      <p:sp>
        <p:nvSpPr>
          <p:cNvPr id="36867" name="Rectangle 3"/>
          <p:cNvSpPr>
            <a:spLocks noGrp="1" noChangeArrowheads="1"/>
          </p:cNvSpPr>
          <p:nvPr>
            <p:ph idx="1"/>
          </p:nvPr>
        </p:nvSpPr>
        <p:spPr/>
        <p:txBody>
          <a:bodyPr>
            <a:normAutofit/>
          </a:bodyPr>
          <a:lstStyle/>
          <a:p>
            <a:pPr marL="0" indent="0">
              <a:buNone/>
            </a:pPr>
            <a:r>
              <a:rPr lang="en-GB" altLang="en-US" sz="3200" dirty="0"/>
              <a:t>Problem space theory</a:t>
            </a:r>
          </a:p>
          <a:p>
            <a:pPr marL="524970" lvl="1"/>
            <a:r>
              <a:rPr lang="en-GB" altLang="en-US" sz="2800" dirty="0"/>
              <a:t>Problem space comprises problem states</a:t>
            </a:r>
          </a:p>
          <a:p>
            <a:pPr marL="524970" lvl="1"/>
            <a:r>
              <a:rPr lang="en-GB" altLang="en-US" sz="2800" dirty="0"/>
              <a:t>Problem solving involves generating states using legal operators</a:t>
            </a:r>
          </a:p>
          <a:p>
            <a:pPr marL="524970" lvl="1"/>
            <a:r>
              <a:rPr lang="en-GB" altLang="en-US" sz="2800" dirty="0"/>
              <a:t>Heuristics may be employed to select operators</a:t>
            </a:r>
            <a:br>
              <a:rPr lang="en-GB" altLang="en-US" sz="2800" dirty="0"/>
            </a:br>
            <a:r>
              <a:rPr lang="en-GB" altLang="en-US" sz="2800" dirty="0"/>
              <a:t>	</a:t>
            </a:r>
            <a:r>
              <a:rPr lang="en-GB" altLang="en-US" sz="2800" dirty="0" err="1"/>
              <a:t>e.G.</a:t>
            </a:r>
            <a:r>
              <a:rPr lang="en-GB" altLang="en-US" sz="2800" dirty="0"/>
              <a:t> Means-ends analysis</a:t>
            </a:r>
          </a:p>
          <a:p>
            <a:pPr marL="524970" lvl="1"/>
            <a:r>
              <a:rPr lang="en-GB" altLang="en-US" sz="2800" dirty="0"/>
              <a:t>Operates within human information processing system</a:t>
            </a:r>
            <a:br>
              <a:rPr lang="en-GB" altLang="en-US" sz="2800" dirty="0"/>
            </a:br>
            <a:r>
              <a:rPr lang="en-GB" altLang="en-US" sz="2800" dirty="0"/>
              <a:t>	</a:t>
            </a:r>
            <a:r>
              <a:rPr lang="en-GB" altLang="en-US" sz="2800" dirty="0" err="1"/>
              <a:t>e.G.</a:t>
            </a:r>
            <a:r>
              <a:rPr lang="en-GB" altLang="en-US" sz="2800" dirty="0"/>
              <a:t> STM limits etc.</a:t>
            </a:r>
          </a:p>
          <a:p>
            <a:pPr marL="524970" lvl="1"/>
            <a:r>
              <a:rPr lang="en-GB" altLang="en-US" sz="2800" dirty="0"/>
              <a:t>Largely applied to problem solving in well-defined areas</a:t>
            </a:r>
            <a:br>
              <a:rPr lang="en-GB" altLang="en-US" sz="2800" dirty="0"/>
            </a:br>
            <a:r>
              <a:rPr lang="en-GB" altLang="en-US" sz="2800" dirty="0"/>
              <a:t>	</a:t>
            </a:r>
            <a:r>
              <a:rPr lang="en-GB" altLang="en-US" sz="2800" dirty="0" err="1"/>
              <a:t>e.G.</a:t>
            </a:r>
            <a:r>
              <a:rPr lang="en-GB" altLang="en-US" sz="2800" dirty="0"/>
              <a:t> Puzzles rather than knowledge intensive areas</a:t>
            </a:r>
          </a:p>
          <a:p>
            <a:pPr marL="0" indent="0"/>
            <a:endParaRPr lang="en-GB" altLang="en-US" sz="3200" dirty="0"/>
          </a:p>
        </p:txBody>
      </p:sp>
    </p:spTree>
    <p:extLst>
      <p:ext uri="{BB962C8B-B14F-4D97-AF65-F5344CB8AC3E}">
        <p14:creationId xmlns:p14="http://schemas.microsoft.com/office/powerpoint/2010/main" val="1198222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altLang="en-US"/>
              <a:t>Problem solving (cont.)</a:t>
            </a:r>
          </a:p>
        </p:txBody>
      </p:sp>
      <p:sp>
        <p:nvSpPr>
          <p:cNvPr id="37891" name="Rectangle 3"/>
          <p:cNvSpPr>
            <a:spLocks noGrp="1" noChangeArrowheads="1"/>
          </p:cNvSpPr>
          <p:nvPr>
            <p:ph idx="1"/>
          </p:nvPr>
        </p:nvSpPr>
        <p:spPr/>
        <p:txBody>
          <a:bodyPr>
            <a:normAutofit lnSpcReduction="10000"/>
          </a:bodyPr>
          <a:lstStyle/>
          <a:p>
            <a:pPr eaLnBrk="1" hangingPunct="1">
              <a:lnSpc>
                <a:spcPct val="90000"/>
              </a:lnSpc>
            </a:pPr>
            <a:r>
              <a:rPr lang="en-GB" altLang="en-US" sz="3600" dirty="0"/>
              <a:t>Analogy</a:t>
            </a:r>
          </a:p>
          <a:p>
            <a:pPr lvl="1" eaLnBrk="1" hangingPunct="1">
              <a:lnSpc>
                <a:spcPct val="90000"/>
              </a:lnSpc>
            </a:pPr>
            <a:r>
              <a:rPr lang="en-GB" altLang="en-US" sz="2800" dirty="0"/>
              <a:t>analogical mapping:</a:t>
            </a:r>
          </a:p>
          <a:p>
            <a:pPr lvl="2" eaLnBrk="1" hangingPunct="1">
              <a:lnSpc>
                <a:spcPct val="90000"/>
              </a:lnSpc>
            </a:pPr>
            <a:r>
              <a:rPr lang="en-GB" altLang="en-US" sz="2400" dirty="0"/>
              <a:t>novel problems in new domain?</a:t>
            </a:r>
          </a:p>
          <a:p>
            <a:pPr lvl="2" eaLnBrk="1" hangingPunct="1">
              <a:lnSpc>
                <a:spcPct val="90000"/>
              </a:lnSpc>
            </a:pPr>
            <a:r>
              <a:rPr lang="en-GB" altLang="en-US" sz="2400" dirty="0"/>
              <a:t>use knowledge of similar problem from similar domain </a:t>
            </a:r>
          </a:p>
          <a:p>
            <a:pPr lvl="1" eaLnBrk="1" hangingPunct="1">
              <a:lnSpc>
                <a:spcPct val="90000"/>
              </a:lnSpc>
            </a:pPr>
            <a:r>
              <a:rPr lang="en-GB" altLang="en-US" sz="2800" dirty="0"/>
              <a:t>analogical mapping difficult if domains are semantically different</a:t>
            </a:r>
          </a:p>
          <a:p>
            <a:pPr eaLnBrk="1" hangingPunct="1">
              <a:lnSpc>
                <a:spcPct val="90000"/>
              </a:lnSpc>
            </a:pPr>
            <a:endParaRPr lang="en-GB" altLang="en-US" sz="2800" dirty="0"/>
          </a:p>
          <a:p>
            <a:pPr eaLnBrk="1" hangingPunct="1">
              <a:lnSpc>
                <a:spcPct val="90000"/>
              </a:lnSpc>
            </a:pPr>
            <a:r>
              <a:rPr lang="en-GB" altLang="en-US" sz="3600" dirty="0"/>
              <a:t>Skill acquisition</a:t>
            </a:r>
          </a:p>
          <a:p>
            <a:pPr lvl="1" eaLnBrk="1" hangingPunct="1">
              <a:lnSpc>
                <a:spcPct val="90000"/>
              </a:lnSpc>
            </a:pPr>
            <a:r>
              <a:rPr lang="en-GB" altLang="en-US" sz="2800" dirty="0"/>
              <a:t>skilled activity characterized by chunking</a:t>
            </a:r>
            <a:endParaRPr lang="en-GB" altLang="en-US" sz="3200" dirty="0"/>
          </a:p>
          <a:p>
            <a:pPr lvl="2" eaLnBrk="1" hangingPunct="1">
              <a:lnSpc>
                <a:spcPct val="90000"/>
              </a:lnSpc>
            </a:pPr>
            <a:r>
              <a:rPr lang="en-GB" altLang="en-US" sz="2400" dirty="0"/>
              <a:t>lot of information is chunked to optimize STM</a:t>
            </a:r>
          </a:p>
          <a:p>
            <a:pPr lvl="1" eaLnBrk="1" hangingPunct="1">
              <a:lnSpc>
                <a:spcPct val="90000"/>
              </a:lnSpc>
            </a:pPr>
            <a:r>
              <a:rPr lang="en-GB" altLang="en-US" sz="2800" dirty="0"/>
              <a:t>conceptual rather than superficial grouping of problems</a:t>
            </a:r>
          </a:p>
          <a:p>
            <a:pPr lvl="1" eaLnBrk="1" hangingPunct="1">
              <a:lnSpc>
                <a:spcPct val="90000"/>
              </a:lnSpc>
            </a:pPr>
            <a:r>
              <a:rPr lang="en-GB" altLang="en-US" sz="2800" dirty="0"/>
              <a:t>information is structured more effectively</a:t>
            </a:r>
          </a:p>
          <a:p>
            <a:pPr eaLnBrk="1" hangingPunct="1">
              <a:lnSpc>
                <a:spcPct val="90000"/>
              </a:lnSpc>
            </a:pPr>
            <a:endParaRPr lang="en-GB" altLang="en-US" sz="3600" dirty="0"/>
          </a:p>
        </p:txBody>
      </p:sp>
    </p:spTree>
    <p:extLst>
      <p:ext uri="{BB962C8B-B14F-4D97-AF65-F5344CB8AC3E}">
        <p14:creationId xmlns:p14="http://schemas.microsoft.com/office/powerpoint/2010/main" val="2611903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GB" altLang="en-US" dirty="0"/>
              <a:t>Errors and mental models</a:t>
            </a:r>
          </a:p>
        </p:txBody>
      </p:sp>
      <p:sp>
        <p:nvSpPr>
          <p:cNvPr id="38915" name="Rectangle 3"/>
          <p:cNvSpPr>
            <a:spLocks noGrp="1" noChangeArrowheads="1"/>
          </p:cNvSpPr>
          <p:nvPr>
            <p:ph idx="1"/>
          </p:nvPr>
        </p:nvSpPr>
        <p:spPr/>
        <p:txBody>
          <a:bodyPr>
            <a:normAutofit lnSpcReduction="10000"/>
          </a:bodyPr>
          <a:lstStyle/>
          <a:p>
            <a:pPr eaLnBrk="1" hangingPunct="1">
              <a:lnSpc>
                <a:spcPct val="90000"/>
              </a:lnSpc>
              <a:buFontTx/>
              <a:buNone/>
            </a:pPr>
            <a:r>
              <a:rPr lang="en-GB" altLang="en-US" sz="3200" dirty="0"/>
              <a:t>Types of error</a:t>
            </a:r>
          </a:p>
          <a:p>
            <a:pPr eaLnBrk="1" hangingPunct="1">
              <a:lnSpc>
                <a:spcPct val="90000"/>
              </a:lnSpc>
            </a:pPr>
            <a:endParaRPr lang="en-GB" altLang="en-US" sz="1600" dirty="0"/>
          </a:p>
          <a:p>
            <a:pPr eaLnBrk="1" hangingPunct="1">
              <a:lnSpc>
                <a:spcPct val="90000"/>
              </a:lnSpc>
            </a:pPr>
            <a:r>
              <a:rPr lang="en-GB" altLang="en-US" sz="3200" dirty="0"/>
              <a:t>Slips </a:t>
            </a:r>
          </a:p>
          <a:p>
            <a:pPr lvl="1" eaLnBrk="1" hangingPunct="1">
              <a:lnSpc>
                <a:spcPct val="90000"/>
              </a:lnSpc>
            </a:pPr>
            <a:r>
              <a:rPr lang="en-GB" altLang="en-US" sz="2800" dirty="0"/>
              <a:t>	right intention, but failed to do it right</a:t>
            </a:r>
          </a:p>
          <a:p>
            <a:pPr lvl="1" eaLnBrk="1" hangingPunct="1">
              <a:lnSpc>
                <a:spcPct val="90000"/>
              </a:lnSpc>
            </a:pPr>
            <a:r>
              <a:rPr lang="en-GB" altLang="en-US" sz="2800" dirty="0"/>
              <a:t>	Causes: poor physical skill, inattention etc.</a:t>
            </a:r>
          </a:p>
          <a:p>
            <a:pPr lvl="1" eaLnBrk="1" hangingPunct="1">
              <a:lnSpc>
                <a:spcPct val="90000"/>
              </a:lnSpc>
            </a:pPr>
            <a:r>
              <a:rPr lang="en-GB" altLang="en-US" sz="2800" dirty="0"/>
              <a:t>	Change to aspect of skilled behaviour can cause slip</a:t>
            </a:r>
          </a:p>
          <a:p>
            <a:pPr eaLnBrk="1" hangingPunct="1">
              <a:lnSpc>
                <a:spcPct val="90000"/>
              </a:lnSpc>
            </a:pPr>
            <a:endParaRPr lang="en-GB" altLang="en-US" sz="1600" dirty="0"/>
          </a:p>
          <a:p>
            <a:pPr eaLnBrk="1" hangingPunct="1">
              <a:lnSpc>
                <a:spcPct val="90000"/>
              </a:lnSpc>
            </a:pPr>
            <a:r>
              <a:rPr lang="en-GB" altLang="en-US" sz="3200" dirty="0"/>
              <a:t>Mistakes</a:t>
            </a:r>
          </a:p>
          <a:p>
            <a:pPr lvl="1" eaLnBrk="1" hangingPunct="1">
              <a:lnSpc>
                <a:spcPct val="90000"/>
              </a:lnSpc>
            </a:pPr>
            <a:r>
              <a:rPr lang="en-GB" altLang="en-US" sz="2800" dirty="0"/>
              <a:t>	Wrong intention</a:t>
            </a:r>
          </a:p>
          <a:p>
            <a:pPr lvl="1" eaLnBrk="1" hangingPunct="1">
              <a:lnSpc>
                <a:spcPct val="90000"/>
              </a:lnSpc>
            </a:pPr>
            <a:r>
              <a:rPr lang="en-GB" altLang="en-US" sz="2800" dirty="0"/>
              <a:t>	Cause: incorrect understanding</a:t>
            </a:r>
          </a:p>
          <a:p>
            <a:pPr lvl="2" eaLnBrk="1" hangingPunct="1">
              <a:lnSpc>
                <a:spcPct val="90000"/>
              </a:lnSpc>
              <a:buFontTx/>
              <a:buNone/>
            </a:pPr>
            <a:r>
              <a:rPr lang="en-GB" altLang="en-US" sz="2000" dirty="0"/>
              <a:t>Humans create mental models to explain behaviour.</a:t>
            </a:r>
          </a:p>
          <a:p>
            <a:pPr lvl="2" eaLnBrk="1" hangingPunct="1">
              <a:lnSpc>
                <a:spcPct val="90000"/>
              </a:lnSpc>
              <a:buFontTx/>
              <a:buNone/>
            </a:pPr>
            <a:r>
              <a:rPr lang="en-GB" altLang="en-US" sz="2000" dirty="0"/>
              <a:t>If wrong (different from actual system) errors can occur</a:t>
            </a:r>
            <a:endParaRPr lang="en-GB" altLang="en-US" sz="2400" dirty="0"/>
          </a:p>
        </p:txBody>
      </p:sp>
    </p:spTree>
    <p:extLst>
      <p:ext uri="{BB962C8B-B14F-4D97-AF65-F5344CB8AC3E}">
        <p14:creationId xmlns:p14="http://schemas.microsoft.com/office/powerpoint/2010/main" val="2422517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altLang="en-US"/>
              <a:t>Emotion</a:t>
            </a:r>
          </a:p>
        </p:txBody>
      </p:sp>
      <p:sp>
        <p:nvSpPr>
          <p:cNvPr id="39939" name="Rectangle 3"/>
          <p:cNvSpPr>
            <a:spLocks noGrp="1" noChangeArrowheads="1"/>
          </p:cNvSpPr>
          <p:nvPr>
            <p:ph idx="1"/>
          </p:nvPr>
        </p:nvSpPr>
        <p:spPr/>
        <p:txBody>
          <a:bodyPr>
            <a:normAutofit lnSpcReduction="10000"/>
          </a:bodyPr>
          <a:lstStyle/>
          <a:p>
            <a:pPr eaLnBrk="1" hangingPunct="1"/>
            <a:r>
              <a:rPr lang="en-GB" altLang="en-US" sz="3600" dirty="0"/>
              <a:t>Various theories of how emotion works</a:t>
            </a:r>
            <a:endParaRPr lang="en-GB" altLang="en-US" sz="4400" dirty="0"/>
          </a:p>
          <a:p>
            <a:pPr lvl="1" eaLnBrk="1" hangingPunct="1"/>
            <a:r>
              <a:rPr lang="en-GB" altLang="en-US" sz="3200" dirty="0"/>
              <a:t>James-Lange: emotion is our interpretation of a physiological response to a stimuli</a:t>
            </a:r>
          </a:p>
          <a:p>
            <a:pPr lvl="1" eaLnBrk="1" hangingPunct="1"/>
            <a:r>
              <a:rPr lang="en-GB" altLang="en-US" sz="3200" dirty="0"/>
              <a:t>Cannon: emotion is a psychological response to a stimuli</a:t>
            </a:r>
          </a:p>
          <a:p>
            <a:pPr lvl="1" eaLnBrk="1" hangingPunct="1"/>
            <a:r>
              <a:rPr lang="en-GB" altLang="en-US" sz="3200" dirty="0" err="1"/>
              <a:t>Schacter</a:t>
            </a:r>
            <a:r>
              <a:rPr lang="en-GB" altLang="en-US" sz="3200" dirty="0"/>
              <a:t>-Singer: emotion is the result of our evaluation of our physiological responses, in the light of the whole situation we are in</a:t>
            </a:r>
          </a:p>
          <a:p>
            <a:pPr eaLnBrk="1" hangingPunct="1"/>
            <a:r>
              <a:rPr lang="en-GB" altLang="en-US" sz="3600" dirty="0"/>
              <a:t>Emotion clearly involves both cognitive and physical responses to stimuli</a:t>
            </a:r>
            <a:endParaRPr lang="en-GB" altLang="en-US" sz="4400" dirty="0"/>
          </a:p>
        </p:txBody>
      </p:sp>
    </p:spTree>
    <p:extLst>
      <p:ext uri="{BB962C8B-B14F-4D97-AF65-F5344CB8AC3E}">
        <p14:creationId xmlns:p14="http://schemas.microsoft.com/office/powerpoint/2010/main" val="2626298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altLang="en-US"/>
              <a:t>Emotion (cont.)</a:t>
            </a:r>
          </a:p>
        </p:txBody>
      </p:sp>
      <p:sp>
        <p:nvSpPr>
          <p:cNvPr id="40963" name="Rectangle 3"/>
          <p:cNvSpPr>
            <a:spLocks noGrp="1" noChangeArrowheads="1"/>
          </p:cNvSpPr>
          <p:nvPr>
            <p:ph idx="1"/>
          </p:nvPr>
        </p:nvSpPr>
        <p:spPr/>
        <p:txBody>
          <a:bodyPr>
            <a:normAutofit/>
          </a:bodyPr>
          <a:lstStyle/>
          <a:p>
            <a:pPr eaLnBrk="1" hangingPunct="1"/>
            <a:r>
              <a:rPr lang="en-GB" altLang="en-US" sz="2646" dirty="0"/>
              <a:t>The biological response to physical stimuli is called </a:t>
            </a:r>
            <a:r>
              <a:rPr lang="en-GB" altLang="en-US" sz="2646" i="1" dirty="0"/>
              <a:t>affect</a:t>
            </a:r>
          </a:p>
          <a:p>
            <a:pPr eaLnBrk="1" hangingPunct="1">
              <a:buFontTx/>
              <a:buNone/>
            </a:pPr>
            <a:r>
              <a:rPr lang="en-GB" altLang="en-US" sz="2646" dirty="0"/>
              <a:t> </a:t>
            </a:r>
          </a:p>
          <a:p>
            <a:pPr eaLnBrk="1" hangingPunct="1"/>
            <a:r>
              <a:rPr lang="en-GB" altLang="en-US" sz="2646" dirty="0"/>
              <a:t>Affect influences how we respond to situations</a:t>
            </a:r>
          </a:p>
          <a:p>
            <a:pPr lvl="1" eaLnBrk="1" hangingPunct="1"/>
            <a:r>
              <a:rPr lang="en-GB" altLang="en-US" sz="2205" dirty="0"/>
              <a:t>positive </a:t>
            </a:r>
            <a:r>
              <a:rPr lang="en-GB" altLang="en-US" sz="2205" dirty="0">
                <a:sym typeface="Symbol" panose="05050102010706020507" pitchFamily="18" charset="2"/>
              </a:rPr>
              <a:t> creative problem solving</a:t>
            </a:r>
          </a:p>
          <a:p>
            <a:pPr lvl="1" eaLnBrk="1" hangingPunct="1"/>
            <a:r>
              <a:rPr lang="en-GB" altLang="en-US" sz="2205" dirty="0">
                <a:sym typeface="Symbol" panose="05050102010706020507" pitchFamily="18" charset="2"/>
              </a:rPr>
              <a:t>negative  narrow thinking</a:t>
            </a:r>
            <a:endParaRPr lang="en-GB" altLang="en-US" dirty="0"/>
          </a:p>
          <a:p>
            <a:pPr lvl="1" eaLnBrk="1" hangingPunct="1">
              <a:buFontTx/>
              <a:buNone/>
            </a:pPr>
            <a:endParaRPr lang="en-GB" altLang="en-US" dirty="0"/>
          </a:p>
          <a:p>
            <a:pPr lvl="1" eaLnBrk="1" hangingPunct="1">
              <a:buFontTx/>
              <a:buNone/>
            </a:pPr>
            <a:r>
              <a:rPr lang="en-GB" altLang="en-US" dirty="0"/>
              <a:t>“Negative affect can make it harder to do even easy tasks; positive affect can make it easier to do difficult tasks” </a:t>
            </a:r>
          </a:p>
          <a:p>
            <a:pPr lvl="4" algn="r" eaLnBrk="1" hangingPunct="1">
              <a:buFontTx/>
              <a:buNone/>
            </a:pPr>
            <a:r>
              <a:rPr lang="en-GB" altLang="en-US" sz="1764" dirty="0"/>
              <a:t>(Donald Norman)</a:t>
            </a:r>
            <a:endParaRPr lang="en-GB" altLang="en-US" dirty="0"/>
          </a:p>
          <a:p>
            <a:pPr eaLnBrk="1" hangingPunct="1"/>
            <a:endParaRPr lang="en-GB" altLang="en-US" dirty="0"/>
          </a:p>
        </p:txBody>
      </p:sp>
    </p:spTree>
    <p:extLst>
      <p:ext uri="{BB962C8B-B14F-4D97-AF65-F5344CB8AC3E}">
        <p14:creationId xmlns:p14="http://schemas.microsoft.com/office/powerpoint/2010/main" val="2053716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GB" altLang="en-US"/>
              <a:t>Emotion (cont.)</a:t>
            </a:r>
          </a:p>
        </p:txBody>
      </p:sp>
      <p:sp>
        <p:nvSpPr>
          <p:cNvPr id="41987" name="Rectangle 3"/>
          <p:cNvSpPr>
            <a:spLocks noGrp="1" noChangeArrowheads="1"/>
          </p:cNvSpPr>
          <p:nvPr>
            <p:ph idx="1"/>
          </p:nvPr>
        </p:nvSpPr>
        <p:spPr/>
        <p:txBody>
          <a:bodyPr>
            <a:normAutofit/>
          </a:bodyPr>
          <a:lstStyle/>
          <a:p>
            <a:pPr eaLnBrk="1" hangingPunct="1"/>
            <a:r>
              <a:rPr lang="en-GB" altLang="en-US" sz="4400" dirty="0"/>
              <a:t>Implications for interface design</a:t>
            </a:r>
          </a:p>
          <a:p>
            <a:pPr lvl="1" eaLnBrk="1" hangingPunct="1"/>
            <a:r>
              <a:rPr lang="en-GB" altLang="en-US" sz="4000" dirty="0"/>
              <a:t>Stress will increase the difficulty of problem solving</a:t>
            </a:r>
          </a:p>
          <a:p>
            <a:pPr lvl="1" eaLnBrk="1" hangingPunct="1"/>
            <a:r>
              <a:rPr lang="en-GB" altLang="en-US" sz="4000" dirty="0"/>
              <a:t>Relaxed users will be more forgiving of shortcomings in design</a:t>
            </a:r>
          </a:p>
          <a:p>
            <a:pPr lvl="1" eaLnBrk="1" hangingPunct="1"/>
            <a:r>
              <a:rPr lang="en-GB" altLang="en-US" sz="4000" dirty="0"/>
              <a:t>Aesthetically pleasing and rewarding interfaces will increase positive affect</a:t>
            </a:r>
          </a:p>
        </p:txBody>
      </p:sp>
    </p:spTree>
    <p:extLst>
      <p:ext uri="{BB962C8B-B14F-4D97-AF65-F5344CB8AC3E}">
        <p14:creationId xmlns:p14="http://schemas.microsoft.com/office/powerpoint/2010/main" val="61094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x-none"/>
              <a:t>Agenda</a:t>
            </a:r>
          </a:p>
        </p:txBody>
      </p:sp>
      <p:sp>
        <p:nvSpPr>
          <p:cNvPr id="3" name="Text Placeholder 2"/>
          <p:cNvSpPr txBox="1">
            <a:spLocks noGrp="1"/>
          </p:cNvSpPr>
          <p:nvPr>
            <p:ph idx="1"/>
          </p:nvPr>
        </p:nvSpPr>
        <p:spPr/>
        <p:txBody>
          <a:bodyPr>
            <a:normAutofit/>
          </a:bodyPr>
          <a:lstStyle/>
          <a:p>
            <a:pPr marL="457200" indent="-457200">
              <a:buSzPct val="45000"/>
            </a:pPr>
            <a:r>
              <a:rPr lang="en-US" sz="4000" dirty="0"/>
              <a:t>Human</a:t>
            </a:r>
          </a:p>
          <a:p>
            <a:pPr marL="457200" indent="-457200">
              <a:buSzPct val="45000"/>
            </a:pPr>
            <a:r>
              <a:rPr lang="en-US" sz="4000" dirty="0"/>
              <a:t>Conceptual Models</a:t>
            </a:r>
          </a:p>
          <a:p>
            <a:pPr marL="457200" indent="-457200">
              <a:buSzPct val="45000"/>
            </a:pPr>
            <a:r>
              <a:rPr lang="en-US" sz="4000" dirty="0"/>
              <a:t>User Model </a:t>
            </a:r>
          </a:p>
          <a:p>
            <a:pPr marL="457200" indent="-457200">
              <a:buSzPct val="45000"/>
            </a:pPr>
            <a:r>
              <a:rPr lang="en-US" sz="4000" dirty="0"/>
              <a:t>Design Model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GB" altLang="en-US" dirty="0"/>
              <a:t>Individual differences</a:t>
            </a:r>
          </a:p>
        </p:txBody>
      </p:sp>
      <p:sp>
        <p:nvSpPr>
          <p:cNvPr id="43011" name="Rectangle 3"/>
          <p:cNvSpPr>
            <a:spLocks noGrp="1" noChangeArrowheads="1"/>
          </p:cNvSpPr>
          <p:nvPr>
            <p:ph idx="1"/>
          </p:nvPr>
        </p:nvSpPr>
        <p:spPr/>
        <p:txBody>
          <a:bodyPr>
            <a:normAutofit lnSpcReduction="10000"/>
          </a:bodyPr>
          <a:lstStyle/>
          <a:p>
            <a:pPr eaLnBrk="1" hangingPunct="1"/>
            <a:r>
              <a:rPr lang="en-GB" altLang="en-US" sz="3600" dirty="0"/>
              <a:t>Long term</a:t>
            </a:r>
            <a:br>
              <a:rPr lang="en-GB" altLang="en-US" sz="3600" dirty="0"/>
            </a:br>
            <a:r>
              <a:rPr lang="en-GB" altLang="en-US" sz="3600" dirty="0"/>
              <a:t>	–  sex, physical and intellectual abilities</a:t>
            </a:r>
          </a:p>
          <a:p>
            <a:pPr eaLnBrk="1" hangingPunct="1"/>
            <a:r>
              <a:rPr lang="en-GB" altLang="en-US" sz="3600" dirty="0"/>
              <a:t>Short term</a:t>
            </a:r>
            <a:br>
              <a:rPr lang="en-GB" altLang="en-US" sz="3600" dirty="0"/>
            </a:br>
            <a:r>
              <a:rPr lang="en-GB" altLang="en-US" sz="3600" dirty="0"/>
              <a:t>	–  effect of stress or fatigue</a:t>
            </a:r>
          </a:p>
          <a:p>
            <a:pPr eaLnBrk="1" hangingPunct="1"/>
            <a:r>
              <a:rPr lang="en-GB" altLang="en-US" sz="3600" dirty="0"/>
              <a:t>Changing</a:t>
            </a:r>
            <a:br>
              <a:rPr lang="en-GB" altLang="en-US" sz="3600" dirty="0"/>
            </a:br>
            <a:r>
              <a:rPr lang="en-GB" altLang="en-US" sz="3600" dirty="0"/>
              <a:t>	–  age</a:t>
            </a:r>
          </a:p>
          <a:p>
            <a:pPr eaLnBrk="1" hangingPunct="1"/>
            <a:endParaRPr lang="en-GB" altLang="en-US" sz="1800" dirty="0"/>
          </a:p>
          <a:p>
            <a:pPr eaLnBrk="1" hangingPunct="1">
              <a:buFontTx/>
              <a:buNone/>
            </a:pPr>
            <a:r>
              <a:rPr lang="en-GB" altLang="en-US" sz="3600" dirty="0"/>
              <a:t>Ask yourself:</a:t>
            </a:r>
            <a:br>
              <a:rPr lang="en-GB" altLang="en-US" sz="3600" dirty="0"/>
            </a:br>
            <a:r>
              <a:rPr lang="en-GB" altLang="en-US" sz="3600" dirty="0"/>
              <a:t>will design decision exclude section of user population?</a:t>
            </a:r>
          </a:p>
        </p:txBody>
      </p:sp>
    </p:spTree>
    <p:extLst>
      <p:ext uri="{BB962C8B-B14F-4D97-AF65-F5344CB8AC3E}">
        <p14:creationId xmlns:p14="http://schemas.microsoft.com/office/powerpoint/2010/main" val="2649610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vert="horz" lIns="100783" tIns="50392" rIns="100783" bIns="50392" rtlCol="0" anchor="ctr">
            <a:normAutofit fontScale="90000"/>
          </a:bodyPr>
          <a:lstStyle/>
          <a:p>
            <a:r>
              <a:rPr lang="en-GB" altLang="en-US" dirty="0"/>
              <a:t>Psychology and </a:t>
            </a:r>
            <a:br>
              <a:rPr lang="en-GB" altLang="en-US" dirty="0"/>
            </a:br>
            <a:r>
              <a:rPr lang="en-GB" altLang="en-US" dirty="0"/>
              <a:t>the Design of Interactive System</a:t>
            </a:r>
          </a:p>
        </p:txBody>
      </p:sp>
      <p:sp>
        <p:nvSpPr>
          <p:cNvPr id="44035" name="Rectangle 3"/>
          <p:cNvSpPr>
            <a:spLocks noGrp="1" noChangeArrowheads="1"/>
          </p:cNvSpPr>
          <p:nvPr>
            <p:ph idx="1"/>
          </p:nvPr>
        </p:nvSpPr>
        <p:spPr/>
        <p:txBody>
          <a:bodyPr>
            <a:normAutofit/>
          </a:bodyPr>
          <a:lstStyle/>
          <a:p>
            <a:pPr>
              <a:lnSpc>
                <a:spcPct val="90000"/>
              </a:lnSpc>
              <a:tabLst>
                <a:tab pos="1581911" algn="l"/>
              </a:tabLst>
            </a:pPr>
            <a:r>
              <a:rPr lang="en-GB" altLang="en-US" sz="2800" dirty="0"/>
              <a:t>Some direct applications</a:t>
            </a:r>
          </a:p>
          <a:p>
            <a:pPr lvl="1">
              <a:lnSpc>
                <a:spcPct val="90000"/>
              </a:lnSpc>
              <a:tabLst>
                <a:tab pos="1581911" algn="l"/>
              </a:tabLst>
            </a:pPr>
            <a:r>
              <a:rPr lang="en-GB" altLang="en-US" sz="2400" dirty="0"/>
              <a:t>e.g.	blue acuity is poor</a:t>
            </a:r>
            <a:br>
              <a:rPr lang="en-GB" altLang="en-US" sz="2400" dirty="0"/>
            </a:br>
            <a:r>
              <a:rPr lang="en-GB" altLang="en-US" sz="2400" dirty="0"/>
              <a:t>	</a:t>
            </a:r>
            <a:r>
              <a:rPr lang="en-GB" altLang="en-US" sz="2400" dirty="0">
                <a:sym typeface="Symbol" panose="05050102010706020507" pitchFamily="18" charset="2"/>
              </a:rPr>
              <a:t></a:t>
            </a:r>
            <a:r>
              <a:rPr lang="en-GB" altLang="en-US" sz="2400" dirty="0"/>
              <a:t> blue should not be used for important detail</a:t>
            </a:r>
          </a:p>
          <a:p>
            <a:pPr>
              <a:lnSpc>
                <a:spcPct val="90000"/>
              </a:lnSpc>
              <a:tabLst>
                <a:tab pos="1581911" algn="l"/>
              </a:tabLst>
            </a:pPr>
            <a:endParaRPr lang="en-GB" altLang="en-US" sz="2800" dirty="0"/>
          </a:p>
          <a:p>
            <a:pPr>
              <a:lnSpc>
                <a:spcPct val="90000"/>
              </a:lnSpc>
              <a:tabLst>
                <a:tab pos="1581911" algn="l"/>
              </a:tabLst>
            </a:pPr>
            <a:r>
              <a:rPr lang="en-GB" altLang="en-US" sz="2800" dirty="0"/>
              <a:t>However, correct application generally requires understanding of context in psychology, and an understanding of particular experimental conditions</a:t>
            </a:r>
          </a:p>
          <a:p>
            <a:pPr>
              <a:lnSpc>
                <a:spcPct val="90000"/>
              </a:lnSpc>
              <a:tabLst>
                <a:tab pos="1581911" algn="l"/>
              </a:tabLst>
            </a:pPr>
            <a:endParaRPr lang="en-GB" altLang="en-US" sz="2800" dirty="0"/>
          </a:p>
          <a:p>
            <a:pPr>
              <a:lnSpc>
                <a:spcPct val="90000"/>
              </a:lnSpc>
              <a:tabLst>
                <a:tab pos="1581911" algn="l"/>
              </a:tabLst>
            </a:pPr>
            <a:r>
              <a:rPr lang="en-GB" altLang="en-US" sz="2800" dirty="0"/>
              <a:t>A lot of knowledge has been distilled in</a:t>
            </a:r>
          </a:p>
          <a:p>
            <a:pPr lvl="1">
              <a:lnSpc>
                <a:spcPct val="90000"/>
              </a:lnSpc>
              <a:tabLst>
                <a:tab pos="1581911" algn="l"/>
              </a:tabLst>
            </a:pPr>
            <a:r>
              <a:rPr lang="en-GB" altLang="en-US" sz="2400" dirty="0"/>
              <a:t>guidelines (chap 7)</a:t>
            </a:r>
          </a:p>
          <a:p>
            <a:pPr lvl="1">
              <a:lnSpc>
                <a:spcPct val="90000"/>
              </a:lnSpc>
              <a:tabLst>
                <a:tab pos="1581911" algn="l"/>
              </a:tabLst>
            </a:pPr>
            <a:r>
              <a:rPr lang="en-GB" altLang="en-US" sz="2400" dirty="0"/>
              <a:t>cognitive models (chap 12)</a:t>
            </a:r>
          </a:p>
          <a:p>
            <a:pPr lvl="1">
              <a:lnSpc>
                <a:spcPct val="90000"/>
              </a:lnSpc>
              <a:tabLst>
                <a:tab pos="1581911" algn="l"/>
              </a:tabLst>
            </a:pPr>
            <a:r>
              <a:rPr lang="en-GB" altLang="en-US" sz="2400" dirty="0"/>
              <a:t>experimental and analytic evaluation techniques (chap 9)</a:t>
            </a:r>
          </a:p>
          <a:p>
            <a:pPr>
              <a:lnSpc>
                <a:spcPct val="90000"/>
              </a:lnSpc>
              <a:tabLst>
                <a:tab pos="1581911" algn="l"/>
              </a:tabLst>
            </a:pPr>
            <a:endParaRPr lang="en-GB" altLang="en-US" sz="2800" dirty="0"/>
          </a:p>
        </p:txBody>
      </p:sp>
    </p:spTree>
    <p:extLst>
      <p:ext uri="{BB962C8B-B14F-4D97-AF65-F5344CB8AC3E}">
        <p14:creationId xmlns:p14="http://schemas.microsoft.com/office/powerpoint/2010/main" val="1761186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p:nvPr>
        </p:nvSpPr>
        <p:spPr/>
        <p:txBody>
          <a:bodyPr vert="horz" lIns="100783" tIns="50392" rIns="100783" bIns="50392" rtlCol="0" anchor="ctr">
            <a:normAutofit/>
          </a:bodyPr>
          <a:lstStyle/>
          <a:p>
            <a:r>
              <a:rPr lang="x-none" dirty="0"/>
              <a:t>Knowledge in the Head and in the World</a:t>
            </a:r>
          </a:p>
        </p:txBody>
      </p:sp>
      <p:sp>
        <p:nvSpPr>
          <p:cNvPr id="3" name="Text Placeholder 2"/>
          <p:cNvSpPr txBox="1">
            <a:spLocks noGrp="1"/>
          </p:cNvSpPr>
          <p:nvPr>
            <p:ph idx="1"/>
          </p:nvPr>
        </p:nvSpPr>
        <p:spPr/>
        <p:txBody>
          <a:bodyPr>
            <a:normAutofit/>
          </a:bodyPr>
          <a:lstStyle/>
          <a:p>
            <a:pPr lvl="0"/>
            <a:r>
              <a:rPr lang="x-none" sz="4400" dirty="0"/>
              <a:t>Not all of the knowledge required for precise behaviour has to be in the head. It can be distributed:</a:t>
            </a:r>
            <a:endParaRPr lang="en-US" sz="4400" dirty="0"/>
          </a:p>
          <a:p>
            <a:pPr lvl="1"/>
            <a:r>
              <a:rPr lang="x-none" sz="4000" dirty="0"/>
              <a:t>partly in the head</a:t>
            </a:r>
            <a:endParaRPr lang="en-US" sz="4000" dirty="0"/>
          </a:p>
          <a:p>
            <a:pPr lvl="1"/>
            <a:r>
              <a:rPr lang="x-none" sz="4000" dirty="0"/>
              <a:t>partly in the world</a:t>
            </a:r>
            <a:endParaRPr lang="en-US" sz="4000" dirty="0"/>
          </a:p>
          <a:p>
            <a:pPr lvl="1"/>
            <a:r>
              <a:rPr lang="x-none" sz="4000" dirty="0"/>
              <a:t>and partly in the constraints of the world.</a:t>
            </a:r>
          </a:p>
          <a:p>
            <a:pPr lvl="0">
              <a:buSzPct val="45000"/>
              <a:buFont typeface="StarSymbol"/>
              <a:buChar char="●"/>
            </a:pPr>
            <a:endParaRPr lang="x-none" sz="4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ormAutofit/>
          </a:bodyPr>
          <a:lstStyle/>
          <a:p>
            <a:pPr lvl="0"/>
            <a:r>
              <a:rPr lang="x-none" dirty="0"/>
              <a:t>Placing Knowledge in the World</a:t>
            </a:r>
          </a:p>
        </p:txBody>
      </p:sp>
      <p:sp>
        <p:nvSpPr>
          <p:cNvPr id="3" name="Text Placeholder 2"/>
          <p:cNvSpPr txBox="1">
            <a:spLocks noGrp="1"/>
          </p:cNvSpPr>
          <p:nvPr>
            <p:ph idx="1"/>
          </p:nvPr>
        </p:nvSpPr>
        <p:spPr/>
        <p:txBody>
          <a:bodyPr>
            <a:normAutofit/>
          </a:bodyPr>
          <a:lstStyle/>
          <a:p>
            <a:pPr lvl="0"/>
            <a:r>
              <a:rPr lang="x-none" sz="2400" dirty="0"/>
              <a:t>Having knowledge in the world reduces the load on human memory:</a:t>
            </a:r>
          </a:p>
          <a:p>
            <a:pPr marL="342900" indent="-342900">
              <a:buSzPct val="45000"/>
            </a:pPr>
            <a:r>
              <a:rPr lang="x-none" sz="2400" dirty="0"/>
              <a:t>An example of the input format can be provided in the interface:</a:t>
            </a:r>
          </a:p>
          <a:p>
            <a:pPr lvl="1" hangingPunct="0">
              <a:spcBef>
                <a:spcPts val="0"/>
              </a:spcBef>
              <a:spcAft>
                <a:spcPts val="1417"/>
              </a:spcAft>
              <a:buSzPct val="45000"/>
            </a:pPr>
            <a:r>
              <a:rPr lang="x-none" sz="2400" i="1" dirty="0">
                <a:latin typeface="Arial" pitchFamily="18"/>
                <a:cs typeface="Tahoma" pitchFamily="2"/>
              </a:rPr>
              <a:t>Please enter the date (yyyy/mm/dd)</a:t>
            </a:r>
            <a:r>
              <a:rPr lang="x-none" sz="2400" dirty="0">
                <a:latin typeface="Arial" pitchFamily="18"/>
                <a:cs typeface="Tahoma" pitchFamily="2"/>
              </a:rPr>
              <a:t>:</a:t>
            </a:r>
          </a:p>
          <a:p>
            <a:pPr marL="342900" indent="-342900">
              <a:buSzPct val="45000"/>
            </a:pPr>
            <a:r>
              <a:rPr lang="x-none" sz="2400" dirty="0"/>
              <a:t>Previously entered values can be used as defaults, so users do not have to remember items between screens.</a:t>
            </a:r>
          </a:p>
          <a:p>
            <a:pPr marL="342900" indent="-342900">
              <a:buSzPct val="45000"/>
            </a:pPr>
            <a:r>
              <a:rPr lang="x-none" sz="2400" dirty="0"/>
              <a:t>It is better if the designers of an interface place knowledge in the world.</a:t>
            </a:r>
          </a:p>
          <a:p>
            <a:pPr marL="342900" indent="-342900">
              <a:buSzPct val="45000"/>
            </a:pPr>
            <a:r>
              <a:rPr lang="en-US" sz="2400" dirty="0"/>
              <a:t>S</a:t>
            </a:r>
            <a:r>
              <a:rPr lang="x-none" sz="2400" dirty="0"/>
              <a:t>ometimes, users have to place knowledge in the world themselves to ﬁx a broken interface.</a:t>
            </a:r>
          </a:p>
          <a:p>
            <a:pPr marL="342900" indent="-342900">
              <a:buSzPct val="45000"/>
            </a:pPr>
            <a:r>
              <a:rPr lang="x-none" sz="2400" dirty="0"/>
              <a:t>Wherever possible, also allow expert users to internalise knowledge for faster and more eﬃcient performance (say by learning to type a date in a particular format, rather than having to use the provided calendar widget).</a:t>
            </a:r>
          </a:p>
          <a:p>
            <a:pPr lvl="0">
              <a:buSzPct val="45000"/>
              <a:buFont typeface="StarSymbol"/>
              <a:buChar char="●"/>
            </a:pPr>
            <a:endParaRPr lang="x-none"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ormAutofit/>
          </a:bodyPr>
          <a:lstStyle/>
          <a:p>
            <a:pPr lvl="0"/>
            <a:r>
              <a:rPr lang="x-none" dirty="0"/>
              <a:t>To Err is Human</a:t>
            </a:r>
          </a:p>
        </p:txBody>
      </p:sp>
      <p:sp>
        <p:nvSpPr>
          <p:cNvPr id="3" name="Text Placeholder 2"/>
          <p:cNvSpPr txBox="1">
            <a:spLocks noGrp="1"/>
          </p:cNvSpPr>
          <p:nvPr>
            <p:ph idx="1"/>
          </p:nvPr>
        </p:nvSpPr>
        <p:spPr/>
        <p:txBody>
          <a:bodyPr/>
          <a:lstStyle/>
          <a:p>
            <a:pPr marL="457200" indent="-457200">
              <a:buSzPct val="45000"/>
            </a:pPr>
            <a:r>
              <a:rPr lang="x-none" dirty="0"/>
              <a:t>People make errors routinely, you must design for error.</a:t>
            </a:r>
          </a:p>
          <a:p>
            <a:pPr marL="457200" indent="-457200">
              <a:buSzPct val="45000"/>
            </a:pPr>
            <a:r>
              <a:rPr lang="x-none" dirty="0"/>
              <a:t>Assume that any error, that can be made, will be made!</a:t>
            </a:r>
          </a:p>
          <a:p>
            <a:pPr marL="457200" indent="-457200">
              <a:buSzPct val="45000"/>
            </a:pPr>
            <a:r>
              <a:rPr lang="x-none" dirty="0"/>
              <a:t>Design explorable systems, where operations are easy to reverse.</a:t>
            </a:r>
          </a:p>
          <a:p>
            <a:pPr marL="457200" indent="-457200">
              <a:buSzPct val="45000"/>
            </a:pPr>
            <a:endParaRPr lang="x-none"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ormAutofit/>
          </a:bodyPr>
          <a:lstStyle/>
          <a:p>
            <a:pPr lvl="0"/>
            <a:r>
              <a:rPr lang="x-none" dirty="0"/>
              <a:t>Categories of Error</a:t>
            </a:r>
          </a:p>
        </p:txBody>
      </p:sp>
      <p:sp>
        <p:nvSpPr>
          <p:cNvPr id="3" name="Text Placeholder 2"/>
          <p:cNvSpPr txBox="1">
            <a:spLocks noGrp="1"/>
          </p:cNvSpPr>
          <p:nvPr>
            <p:ph idx="1"/>
          </p:nvPr>
        </p:nvSpPr>
        <p:spPr/>
        <p:txBody>
          <a:bodyPr>
            <a:normAutofit/>
          </a:bodyPr>
          <a:lstStyle/>
          <a:p>
            <a:pPr>
              <a:buSzPct val="45000"/>
            </a:pPr>
            <a:r>
              <a:rPr lang="en-US" sz="4400" dirty="0"/>
              <a:t>Two fundamental categories of error:</a:t>
            </a:r>
          </a:p>
          <a:p>
            <a:pPr lvl="1">
              <a:buSzPct val="45000"/>
            </a:pPr>
            <a:r>
              <a:rPr lang="en-US" sz="4000" b="1" dirty="0"/>
              <a:t>Slips</a:t>
            </a:r>
            <a:r>
              <a:rPr lang="en-US" sz="4000" dirty="0"/>
              <a:t> result from automatic behavior, when subconscious actions toward a correct goal go wrong.</a:t>
            </a:r>
          </a:p>
          <a:p>
            <a:pPr lvl="1">
              <a:buSzPct val="45000"/>
            </a:pPr>
            <a:r>
              <a:rPr lang="en-US" sz="4000" b="1" dirty="0"/>
              <a:t>Mistakes</a:t>
            </a:r>
            <a:r>
              <a:rPr lang="en-US" sz="4000" dirty="0"/>
              <a:t> result from conscious deliberations, which formed an inappropriate goal.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x-none" dirty="0"/>
              <a:t>Conceptual Models</a:t>
            </a:r>
          </a:p>
        </p:txBody>
      </p:sp>
      <p:sp>
        <p:nvSpPr>
          <p:cNvPr id="3" name="Text Placeholder 2"/>
          <p:cNvSpPr txBox="1">
            <a:spLocks noGrp="1"/>
          </p:cNvSpPr>
          <p:nvPr>
            <p:ph idx="1"/>
          </p:nvPr>
        </p:nvSpPr>
        <p:spPr/>
        <p:txBody>
          <a:bodyPr>
            <a:normAutofit fontScale="85000" lnSpcReduction="10000"/>
          </a:bodyPr>
          <a:lstStyle/>
          <a:p>
            <a:pPr lvl="0"/>
            <a:r>
              <a:rPr lang="x-none" sz="2800" dirty="0"/>
              <a:t>A conceptual model is a mental model of how something works</a:t>
            </a:r>
            <a:r>
              <a:rPr lang="x-none" sz="2800" dirty="0" smtClean="0"/>
              <a:t>,</a:t>
            </a:r>
            <a:r>
              <a:rPr lang="en-US" sz="2800" dirty="0" smtClean="0"/>
              <a:t> </a:t>
            </a:r>
            <a:r>
              <a:rPr lang="x-none" sz="2800" dirty="0" smtClean="0"/>
              <a:t>which </a:t>
            </a:r>
            <a:r>
              <a:rPr lang="x-none" sz="2800" dirty="0"/>
              <a:t>is formed inside a person’shead</a:t>
            </a:r>
            <a:r>
              <a:rPr lang="x-none" sz="2800" dirty="0" smtClean="0"/>
              <a:t>.</a:t>
            </a:r>
            <a:endParaRPr lang="en-US" sz="2800" dirty="0" smtClean="0"/>
          </a:p>
          <a:p>
            <a:pPr lvl="0"/>
            <a:r>
              <a:rPr lang="en-US" sz="2800" dirty="0"/>
              <a:t>A conceptual model is an explanation, usually highly simplified, of how something works. I</a:t>
            </a:r>
            <a:endParaRPr lang="x-none" sz="2800" dirty="0"/>
          </a:p>
          <a:p>
            <a:pPr lvl="0"/>
            <a:r>
              <a:rPr lang="x-none" sz="2800" dirty="0"/>
              <a:t>A user’s conceptual model built up and inﬂuenced by numerous factors, including:</a:t>
            </a:r>
          </a:p>
          <a:p>
            <a:pPr lvl="1">
              <a:buSzPct val="45000"/>
              <a:buFont typeface="Courier New" pitchFamily="49" charset="0"/>
              <a:buChar char="o"/>
            </a:pPr>
            <a:r>
              <a:rPr lang="x-none" sz="2800" dirty="0"/>
              <a:t>Familiarity with similar devices (transfer of previous experience)</a:t>
            </a:r>
          </a:p>
          <a:p>
            <a:pPr lvl="1">
              <a:buSzPct val="45000"/>
              <a:buFont typeface="Courier New" pitchFamily="49" charset="0"/>
              <a:buChar char="o"/>
            </a:pPr>
            <a:r>
              <a:rPr lang="x-none" sz="2800" dirty="0"/>
              <a:t>Aﬀordances</a:t>
            </a:r>
          </a:p>
          <a:p>
            <a:pPr lvl="1">
              <a:buSzPct val="45000"/>
              <a:buFont typeface="Courier New" pitchFamily="49" charset="0"/>
              <a:buChar char="o"/>
            </a:pPr>
            <a:r>
              <a:rPr lang="x-none" sz="2800" dirty="0"/>
              <a:t>Mapping</a:t>
            </a:r>
          </a:p>
          <a:p>
            <a:pPr lvl="1">
              <a:buSzPct val="45000"/>
              <a:buFont typeface="Courier New" pitchFamily="49" charset="0"/>
              <a:buChar char="o"/>
            </a:pPr>
            <a:r>
              <a:rPr lang="x-none" sz="2800" dirty="0"/>
              <a:t>Constraints</a:t>
            </a:r>
          </a:p>
          <a:p>
            <a:pPr lvl="1">
              <a:buSzPct val="45000"/>
              <a:buFont typeface="Courier New" pitchFamily="49" charset="0"/>
              <a:buChar char="o"/>
            </a:pPr>
            <a:r>
              <a:rPr lang="x-none" sz="2800" dirty="0"/>
              <a:t>Causality</a:t>
            </a:r>
          </a:p>
          <a:p>
            <a:pPr lvl="1">
              <a:buSzPct val="45000"/>
              <a:buFont typeface="Courier New" pitchFamily="49" charset="0"/>
              <a:buChar char="o"/>
            </a:pPr>
            <a:r>
              <a:rPr lang="x-none" sz="2800" dirty="0"/>
              <a:t>Instructions</a:t>
            </a:r>
          </a:p>
          <a:p>
            <a:pPr lvl="1">
              <a:buSzPct val="45000"/>
              <a:buFont typeface="Courier New" pitchFamily="49" charset="0"/>
              <a:buChar char="o"/>
            </a:pPr>
            <a:r>
              <a:rPr lang="x-none" sz="2800" dirty="0"/>
              <a:t>Interacting with the device.</a:t>
            </a:r>
          </a:p>
          <a:p>
            <a:pPr lvl="1">
              <a:buSzPct val="45000"/>
              <a:buFont typeface="Courier New" pitchFamily="49" charset="0"/>
              <a:buChar char="o"/>
            </a:pPr>
            <a:r>
              <a:rPr lang="x-none" sz="2800" dirty="0"/>
              <a:t>Conceptual models may be wrong, particularly if the above factors are misleading.</a:t>
            </a:r>
          </a:p>
          <a:p>
            <a:pPr lvl="0">
              <a:buSzPct val="45000"/>
              <a:buFont typeface="StarSymbol"/>
              <a:buChar char="●"/>
            </a:pPr>
            <a:endParaRPr lang="x-none"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ormAutofit/>
          </a:bodyPr>
          <a:lstStyle/>
          <a:p>
            <a:pPr lvl="0"/>
            <a:r>
              <a:rPr lang="x-none" dirty="0"/>
              <a:t>Projecting a Correct Conceptual Model</a:t>
            </a:r>
          </a:p>
        </p:txBody>
      </p:sp>
      <p:sp>
        <p:nvSpPr>
          <p:cNvPr id="3" name="Text Placeholder 2"/>
          <p:cNvSpPr txBox="1">
            <a:spLocks noGrp="1"/>
          </p:cNvSpPr>
          <p:nvPr>
            <p:ph idx="1"/>
          </p:nvPr>
        </p:nvSpPr>
        <p:spPr/>
        <p:txBody>
          <a:bodyPr>
            <a:normAutofit lnSpcReduction="10000"/>
          </a:bodyPr>
          <a:lstStyle/>
          <a:p>
            <a:pPr lvl="0">
              <a:buSzPct val="45000"/>
              <a:buFont typeface="StarSymbol"/>
              <a:buChar char="●"/>
            </a:pPr>
            <a:r>
              <a:rPr lang="x-none" sz="3200" dirty="0"/>
              <a:t>Designers have their own conceptual model of a system, the design model.</a:t>
            </a:r>
          </a:p>
          <a:p>
            <a:pPr lvl="0">
              <a:buSzPct val="45000"/>
              <a:buFont typeface="StarSymbol"/>
              <a:buChar char="●"/>
            </a:pPr>
            <a:r>
              <a:rPr lang="x-none" sz="3200" dirty="0"/>
              <a:t>The system image is the actual implementation or embodiment of the design (including documentation, instructions, and labels).</a:t>
            </a:r>
          </a:p>
          <a:p>
            <a:pPr lvl="0">
              <a:buSzPct val="45000"/>
              <a:buFont typeface="StarSymbol"/>
              <a:buChar char="●"/>
            </a:pPr>
            <a:r>
              <a:rPr lang="x-none" sz="3200" dirty="0"/>
              <a:t>The user’s model is built through interaction with the system.</a:t>
            </a:r>
          </a:p>
          <a:p>
            <a:pPr lvl="0">
              <a:buSzPct val="45000"/>
              <a:buFont typeface="StarSymbol"/>
              <a:buChar char="●"/>
            </a:pPr>
            <a:r>
              <a:rPr lang="x-none" sz="3200" dirty="0"/>
              <a:t>The designer expects the user’s model to be the same as the design model, how ever all communication takes place through the system image.</a:t>
            </a:r>
          </a:p>
          <a:p>
            <a:pPr marL="0" lvl="0" indent="0">
              <a:buSzPct val="45000"/>
              <a:buNone/>
            </a:pPr>
            <a:r>
              <a:rPr lang="x-none" sz="3200" dirty="0"/>
              <a:t>→The system image should make the design model clear and consistent.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1989" y="1763926"/>
            <a:ext cx="8404776" cy="4989036"/>
          </a:xfrm>
        </p:spPr>
        <p:txBody>
          <a:bodyPr>
            <a:normAutofit lnSpcReduction="10000"/>
          </a:bodyPr>
          <a:lstStyle/>
          <a:p>
            <a:r>
              <a:rPr lang="en-US" dirty="0"/>
              <a:t>A Pair of Scissors Projects a Good Conceptual Model </a:t>
            </a:r>
            <a:r>
              <a:rPr lang="en-US" dirty="0" smtClean="0"/>
              <a:t>•Affordances</a:t>
            </a:r>
            <a:r>
              <a:rPr lang="en-US" dirty="0"/>
              <a:t>: holes for putting fingers in. </a:t>
            </a:r>
          </a:p>
          <a:p>
            <a:r>
              <a:rPr lang="en-US" dirty="0" smtClean="0"/>
              <a:t>• </a:t>
            </a:r>
            <a:r>
              <a:rPr lang="en-US" dirty="0"/>
              <a:t>Constraints: small hole for thumb, big hole for several fingers. </a:t>
            </a:r>
            <a:endParaRPr lang="en-US" dirty="0" smtClean="0"/>
          </a:p>
          <a:p>
            <a:r>
              <a:rPr lang="en-US" dirty="0" smtClean="0"/>
              <a:t>• </a:t>
            </a:r>
            <a:r>
              <a:rPr lang="en-US" dirty="0"/>
              <a:t>Mapping: between holes and fingers suggested and constrained by appearance. </a:t>
            </a:r>
            <a:endParaRPr lang="en-US" dirty="0" smtClean="0"/>
          </a:p>
          <a:p>
            <a:r>
              <a:rPr lang="en-US" dirty="0" smtClean="0"/>
              <a:t>• </a:t>
            </a:r>
            <a:r>
              <a:rPr lang="en-US" dirty="0"/>
              <a:t>Conceptual Model: operating parts are visible and their implications are clear</a:t>
            </a:r>
          </a:p>
        </p:txBody>
      </p:sp>
      <p:pic>
        <p:nvPicPr>
          <p:cNvPr id="4" name="Picture 3"/>
          <p:cNvPicPr>
            <a:picLocks noChangeAspect="1"/>
          </p:cNvPicPr>
          <p:nvPr/>
        </p:nvPicPr>
        <p:blipFill>
          <a:blip r:embed="rId2"/>
          <a:stretch>
            <a:fillRect/>
          </a:stretch>
        </p:blipFill>
        <p:spPr>
          <a:xfrm>
            <a:off x="8896349" y="2997386"/>
            <a:ext cx="4333875" cy="2828925"/>
          </a:xfrm>
          <a:prstGeom prst="rect">
            <a:avLst/>
          </a:prstGeom>
        </p:spPr>
      </p:pic>
    </p:spTree>
    <p:extLst>
      <p:ext uri="{BB962C8B-B14F-4D97-AF65-F5344CB8AC3E}">
        <p14:creationId xmlns:p14="http://schemas.microsoft.com/office/powerpoint/2010/main" val="19333351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Digital Watch Projects</a:t>
            </a:r>
          </a:p>
        </p:txBody>
      </p:sp>
      <p:sp>
        <p:nvSpPr>
          <p:cNvPr id="3" name="Content Placeholder 2"/>
          <p:cNvSpPr>
            <a:spLocks noGrp="1"/>
          </p:cNvSpPr>
          <p:nvPr>
            <p:ph idx="1"/>
          </p:nvPr>
        </p:nvSpPr>
        <p:spPr>
          <a:xfrm>
            <a:off x="671989" y="1763926"/>
            <a:ext cx="9117470" cy="4989036"/>
          </a:xfrm>
        </p:spPr>
        <p:txBody>
          <a:bodyPr>
            <a:normAutofit lnSpcReduction="10000"/>
          </a:bodyPr>
          <a:lstStyle/>
          <a:p>
            <a:r>
              <a:rPr lang="en-US" dirty="0" smtClean="0"/>
              <a:t>No </a:t>
            </a:r>
            <a:r>
              <a:rPr lang="en-US" dirty="0"/>
              <a:t>Visible Conceptual Model </a:t>
            </a:r>
            <a:endParaRPr lang="en-US" dirty="0" smtClean="0"/>
          </a:p>
          <a:p>
            <a:r>
              <a:rPr lang="en-US" dirty="0" smtClean="0"/>
              <a:t>• </a:t>
            </a:r>
            <a:r>
              <a:rPr lang="en-US" dirty="0"/>
              <a:t>Affordances: four buttons to push – but what do they do</a:t>
            </a:r>
            <a:r>
              <a:rPr lang="en-US" dirty="0" smtClean="0"/>
              <a:t>?</a:t>
            </a:r>
          </a:p>
          <a:p>
            <a:r>
              <a:rPr lang="en-US" dirty="0" smtClean="0"/>
              <a:t> </a:t>
            </a:r>
            <a:r>
              <a:rPr lang="en-US" dirty="0"/>
              <a:t>• Mapping: no clear relationship between buttons and possible actions</a:t>
            </a:r>
            <a:r>
              <a:rPr lang="en-US" dirty="0" smtClean="0"/>
              <a:t>.</a:t>
            </a:r>
          </a:p>
          <a:p>
            <a:r>
              <a:rPr lang="en-US" dirty="0" smtClean="0"/>
              <a:t> </a:t>
            </a:r>
            <a:r>
              <a:rPr lang="en-US" dirty="0"/>
              <a:t>• Transfer of Prior Knowledge: little similarity to analog watches</a:t>
            </a:r>
            <a:r>
              <a:rPr lang="en-US" dirty="0" smtClean="0"/>
              <a:t>.</a:t>
            </a:r>
          </a:p>
          <a:p>
            <a:r>
              <a:rPr lang="en-US" dirty="0" smtClean="0"/>
              <a:t> </a:t>
            </a:r>
            <a:r>
              <a:rPr lang="en-US" dirty="0"/>
              <a:t>• Conceptual Model: must be learnt from instructions.</a:t>
            </a:r>
          </a:p>
        </p:txBody>
      </p:sp>
      <p:pic>
        <p:nvPicPr>
          <p:cNvPr id="4" name="Picture 3"/>
          <p:cNvPicPr>
            <a:picLocks noChangeAspect="1"/>
          </p:cNvPicPr>
          <p:nvPr/>
        </p:nvPicPr>
        <p:blipFill>
          <a:blip r:embed="rId2"/>
          <a:stretch>
            <a:fillRect/>
          </a:stretch>
        </p:blipFill>
        <p:spPr>
          <a:xfrm>
            <a:off x="9423025" y="2125568"/>
            <a:ext cx="3495675" cy="4733925"/>
          </a:xfrm>
          <a:prstGeom prst="rect">
            <a:avLst/>
          </a:prstGeom>
        </p:spPr>
      </p:pic>
    </p:spTree>
    <p:extLst>
      <p:ext uri="{BB962C8B-B14F-4D97-AF65-F5344CB8AC3E}">
        <p14:creationId xmlns:p14="http://schemas.microsoft.com/office/powerpoint/2010/main" val="183134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DD4C6-B388-46F3-A9E8-A027D76020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590BC8-D17B-4488-90EA-18DC5FA435CB}"/>
              </a:ext>
            </a:extLst>
          </p:cNvPr>
          <p:cNvSpPr>
            <a:spLocks noGrp="1"/>
          </p:cNvSpPr>
          <p:nvPr>
            <p:ph idx="1"/>
          </p:nvPr>
        </p:nvSpPr>
        <p:spPr/>
        <p:txBody>
          <a:bodyPr>
            <a:normAutofit/>
          </a:bodyPr>
          <a:lstStyle/>
          <a:p>
            <a:pPr marL="0" indent="0">
              <a:buNone/>
            </a:pPr>
            <a:r>
              <a:rPr lang="en-US" sz="4800" dirty="0"/>
              <a:t>Thế </a:t>
            </a:r>
            <a:r>
              <a:rPr lang="en-US" sz="4800" dirty="0" err="1"/>
              <a:t>giới</a:t>
            </a:r>
            <a:r>
              <a:rPr lang="en-US" sz="4800" dirty="0"/>
              <a:t> </a:t>
            </a:r>
            <a:r>
              <a:rPr lang="en-US" sz="4800" dirty="0" err="1"/>
              <a:t>mang</a:t>
            </a:r>
            <a:r>
              <a:rPr lang="en-US" sz="4800" dirty="0"/>
              <a:t> </a:t>
            </a:r>
            <a:r>
              <a:rPr lang="en-US" sz="4800" dirty="0" err="1"/>
              <a:t>lại</a:t>
            </a:r>
            <a:r>
              <a:rPr lang="en-US" sz="4800" dirty="0"/>
              <a:t> </a:t>
            </a:r>
            <a:r>
              <a:rPr lang="en-US" sz="4800" dirty="0" err="1"/>
              <a:t>cho</a:t>
            </a:r>
            <a:r>
              <a:rPr lang="en-US" sz="4800" dirty="0"/>
              <a:t> </a:t>
            </a:r>
            <a:r>
              <a:rPr lang="vi-VN" sz="4800" dirty="0"/>
              <a:t>con </a:t>
            </a:r>
            <a:r>
              <a:rPr lang="vi-VN" sz="4800" dirty="0" err="1"/>
              <a:t>người</a:t>
            </a:r>
            <a:r>
              <a:rPr lang="en-US" sz="4800" dirty="0"/>
              <a:t> </a:t>
            </a:r>
            <a:r>
              <a:rPr lang="en-US" sz="4800" dirty="0" err="1"/>
              <a:t>những</a:t>
            </a:r>
            <a:r>
              <a:rPr lang="en-US" sz="4800" dirty="0"/>
              <a:t> </a:t>
            </a:r>
            <a:r>
              <a:rPr lang="en-US" sz="4800" dirty="0" err="1"/>
              <a:t>sự</a:t>
            </a:r>
            <a:r>
              <a:rPr lang="en-US" sz="4800" dirty="0"/>
              <a:t> </a:t>
            </a:r>
            <a:r>
              <a:rPr lang="en-US" sz="4800" dirty="0" err="1"/>
              <a:t>kiện</a:t>
            </a:r>
            <a:r>
              <a:rPr lang="en-US" sz="4800" dirty="0"/>
              <a:t>; </a:t>
            </a:r>
            <a:r>
              <a:rPr lang="vi-VN" sz="4800" dirty="0"/>
              <a:t>con </a:t>
            </a:r>
            <a:r>
              <a:rPr lang="vi-VN" sz="4800" dirty="0" err="1"/>
              <a:t>người</a:t>
            </a:r>
            <a:r>
              <a:rPr lang="en-US" sz="4800" dirty="0"/>
              <a:t> </a:t>
            </a:r>
            <a:r>
              <a:rPr lang="en-US" sz="4800" dirty="0" err="1"/>
              <a:t>biến</a:t>
            </a:r>
            <a:r>
              <a:rPr lang="en-US" sz="4800" dirty="0"/>
              <a:t> </a:t>
            </a:r>
            <a:r>
              <a:rPr lang="en-US" sz="4800" dirty="0" err="1"/>
              <a:t>những</a:t>
            </a:r>
            <a:r>
              <a:rPr lang="en-US" sz="4800" dirty="0"/>
              <a:t> </a:t>
            </a:r>
            <a:r>
              <a:rPr lang="en-US" sz="4800" dirty="0" err="1"/>
              <a:t>sự</a:t>
            </a:r>
            <a:r>
              <a:rPr lang="en-US" sz="4800" dirty="0"/>
              <a:t> </a:t>
            </a:r>
            <a:r>
              <a:rPr lang="en-US" sz="4800" dirty="0" err="1"/>
              <a:t>kiện</a:t>
            </a:r>
            <a:r>
              <a:rPr lang="en-US" sz="4800" dirty="0"/>
              <a:t> </a:t>
            </a:r>
            <a:r>
              <a:rPr lang="en-US" sz="4800" dirty="0" err="1"/>
              <a:t>này</a:t>
            </a:r>
            <a:r>
              <a:rPr lang="en-US" sz="4800" dirty="0"/>
              <a:t> </a:t>
            </a:r>
            <a:r>
              <a:rPr lang="en-US" sz="4800" dirty="0" err="1"/>
              <a:t>trở</a:t>
            </a:r>
            <a:r>
              <a:rPr lang="en-US" sz="4800" dirty="0"/>
              <a:t> </a:t>
            </a:r>
            <a:r>
              <a:rPr lang="en-US" sz="4800" dirty="0" err="1"/>
              <a:t>nên</a:t>
            </a:r>
            <a:r>
              <a:rPr lang="en-US" sz="4800" dirty="0"/>
              <a:t> </a:t>
            </a:r>
            <a:r>
              <a:rPr lang="en-US" sz="4800" dirty="0" err="1"/>
              <a:t>có</a:t>
            </a:r>
            <a:r>
              <a:rPr lang="en-US" sz="4800" dirty="0"/>
              <a:t> ý </a:t>
            </a:r>
            <a:r>
              <a:rPr lang="en-US" sz="4800" dirty="0" err="1"/>
              <a:t>nghĩa</a:t>
            </a:r>
            <a:r>
              <a:rPr lang="en-US" sz="4800" dirty="0"/>
              <a:t> </a:t>
            </a:r>
            <a:r>
              <a:rPr lang="en-US" sz="4800" dirty="0" err="1"/>
              <a:t>bằng</a:t>
            </a:r>
            <a:r>
              <a:rPr lang="en-US" sz="4800" dirty="0"/>
              <a:t> </a:t>
            </a:r>
            <a:r>
              <a:rPr lang="en-US" sz="4800" dirty="0" err="1"/>
              <a:t>cách</a:t>
            </a:r>
            <a:r>
              <a:rPr lang="en-US" sz="4800" dirty="0"/>
              <a:t> </a:t>
            </a:r>
            <a:r>
              <a:rPr lang="en-US" sz="4800" dirty="0" err="1"/>
              <a:t>giải</a:t>
            </a:r>
            <a:r>
              <a:rPr lang="en-US" sz="4800" dirty="0"/>
              <a:t> </a:t>
            </a:r>
            <a:r>
              <a:rPr lang="en-US" sz="4800" dirty="0" err="1"/>
              <a:t>thích</a:t>
            </a:r>
            <a:r>
              <a:rPr lang="en-US" sz="4800" dirty="0"/>
              <a:t> </a:t>
            </a:r>
            <a:r>
              <a:rPr lang="en-US" sz="4800" dirty="0" err="1"/>
              <a:t>và</a:t>
            </a:r>
            <a:r>
              <a:rPr lang="en-US" sz="4800" dirty="0"/>
              <a:t> </a:t>
            </a:r>
            <a:r>
              <a:rPr lang="en-US" sz="4800" dirty="0" err="1"/>
              <a:t>hành</a:t>
            </a:r>
            <a:r>
              <a:rPr lang="en-US" sz="4800" dirty="0"/>
              <a:t> </a:t>
            </a:r>
            <a:r>
              <a:rPr lang="en-US" sz="4800" dirty="0" err="1"/>
              <a:t>động</a:t>
            </a:r>
            <a:r>
              <a:rPr lang="en-US" sz="4800" dirty="0"/>
              <a:t> </a:t>
            </a:r>
            <a:r>
              <a:rPr lang="en-US" sz="4800" dirty="0" err="1"/>
              <a:t>dựa</a:t>
            </a:r>
            <a:r>
              <a:rPr lang="en-US" sz="4800" dirty="0"/>
              <a:t> </a:t>
            </a:r>
            <a:r>
              <a:rPr lang="en-US" sz="4800" dirty="0" err="1"/>
              <a:t>trên</a:t>
            </a:r>
            <a:r>
              <a:rPr lang="en-US" sz="4800" dirty="0"/>
              <a:t> </a:t>
            </a:r>
            <a:r>
              <a:rPr lang="en-US" sz="4800" dirty="0" err="1"/>
              <a:t>chúng</a:t>
            </a:r>
            <a:endParaRPr lang="en-US" sz="4800" dirty="0"/>
          </a:p>
        </p:txBody>
      </p:sp>
    </p:spTree>
    <p:extLst>
      <p:ext uri="{BB962C8B-B14F-4D97-AF65-F5344CB8AC3E}">
        <p14:creationId xmlns:p14="http://schemas.microsoft.com/office/powerpoint/2010/main" val="34454268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x-none"/>
              <a:t>Correct Conceptual Model</a:t>
            </a:r>
          </a:p>
        </p:txBody>
      </p:sp>
      <p:sp>
        <p:nvSpPr>
          <p:cNvPr id="5" name="Content Placeholder 4">
            <a:extLst>
              <a:ext uri="{FF2B5EF4-FFF2-40B4-BE49-F238E27FC236}">
                <a16:creationId xmlns:a16="http://schemas.microsoft.com/office/drawing/2014/main" id="{F58A1AF9-F3EF-4B77-9A65-36B4665AC550}"/>
              </a:ext>
            </a:extLst>
          </p:cNvPr>
          <p:cNvSpPr>
            <a:spLocks noGrp="1"/>
          </p:cNvSpPr>
          <p:nvPr>
            <p:ph idx="1"/>
          </p:nvPr>
        </p:nvSpPr>
        <p:spPr/>
        <p:txBody>
          <a:bodyPr/>
          <a:lstStyle/>
          <a:p>
            <a:endParaRPr lang="en-US"/>
          </a:p>
        </p:txBody>
      </p:sp>
      <p:pic>
        <p:nvPicPr>
          <p:cNvPr id="3" name="Picture 2"/>
          <p:cNvPicPr>
            <a:picLocks noChangeAspect="1"/>
          </p:cNvPicPr>
          <p:nvPr/>
        </p:nvPicPr>
        <p:blipFill>
          <a:blip r:embed="rId3">
            <a:alphaModFix/>
            <a:extLst>
              <a:ext uri="{BEBA8EAE-BF5A-486C-A8C5-ECC9F3942E4B}">
                <a14:imgProps xmlns:a14="http://schemas.microsoft.com/office/drawing/2010/main">
                  <a14:imgLayer r:embed="rId4">
                    <a14:imgEffect>
                      <a14:brightnessContrast bright="14000"/>
                    </a14:imgEffect>
                  </a14:imgLayer>
                </a14:imgProps>
              </a:ext>
            </a:extLst>
          </a:blip>
          <a:srcRect/>
          <a:stretch>
            <a:fillRect/>
          </a:stretch>
        </p:blipFill>
        <p:spPr>
          <a:xfrm>
            <a:off x="3057655" y="1549080"/>
            <a:ext cx="7560000" cy="565092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x-none"/>
              <a:t>Design View</a:t>
            </a:r>
          </a:p>
        </p:txBody>
      </p:sp>
      <p:sp>
        <p:nvSpPr>
          <p:cNvPr id="6" name="Content Placeholder 5">
            <a:extLst>
              <a:ext uri="{FF2B5EF4-FFF2-40B4-BE49-F238E27FC236}">
                <a16:creationId xmlns:a16="http://schemas.microsoft.com/office/drawing/2014/main" id="{24A996C1-C375-4126-A884-46286AF5A2F9}"/>
              </a:ext>
            </a:extLst>
          </p:cNvPr>
          <p:cNvSpPr>
            <a:spLocks noGrp="1"/>
          </p:cNvSpPr>
          <p:nvPr>
            <p:ph idx="1"/>
          </p:nvPr>
        </p:nvSpPr>
        <p:spPr/>
        <p:txBody>
          <a:bodyPr/>
          <a:lstStyle/>
          <a:p>
            <a:endParaRPr lang="en-US"/>
          </a:p>
        </p:txBody>
      </p:sp>
      <p:pic>
        <p:nvPicPr>
          <p:cNvPr id="3" name="Picture 2"/>
          <p:cNvPicPr>
            <a:picLocks noChangeAspect="1"/>
          </p:cNvPicPr>
          <p:nvPr/>
        </p:nvPicPr>
        <p:blipFill>
          <a:blip r:embed="rId3">
            <a:alphaModFix/>
            <a:extLst>
              <a:ext uri="{BEBA8EAE-BF5A-486C-A8C5-ECC9F3942E4B}">
                <a14:imgProps xmlns:a14="http://schemas.microsoft.com/office/drawing/2010/main">
                  <a14:imgLayer r:embed="rId4">
                    <a14:imgEffect>
                      <a14:brightnessContrast bright="-9000"/>
                    </a14:imgEffect>
                  </a14:imgLayer>
                </a14:imgProps>
              </a:ext>
            </a:extLst>
          </a:blip>
          <a:srcRect/>
          <a:stretch>
            <a:fillRect/>
          </a:stretch>
        </p:blipFill>
        <p:spPr>
          <a:xfrm>
            <a:off x="3436015" y="2009160"/>
            <a:ext cx="6343560" cy="3390840"/>
          </a:xfrm>
          <a:prstGeom prst="rect">
            <a:avLst/>
          </a:prstGeom>
          <a:noFill/>
          <a:ln>
            <a:noFill/>
          </a:ln>
        </p:spPr>
      </p:pic>
      <p:sp>
        <p:nvSpPr>
          <p:cNvPr id="4" name="Arc 3"/>
          <p:cNvSpPr/>
          <p:nvPr/>
        </p:nvSpPr>
        <p:spPr>
          <a:xfrm rot="12596906">
            <a:off x="6583125" y="3485627"/>
            <a:ext cx="625475" cy="101857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x-none" dirty="0"/>
              <a:t>User View</a:t>
            </a:r>
          </a:p>
        </p:txBody>
      </p:sp>
      <p:sp>
        <p:nvSpPr>
          <p:cNvPr id="6" name="Content Placeholder 5">
            <a:extLst>
              <a:ext uri="{FF2B5EF4-FFF2-40B4-BE49-F238E27FC236}">
                <a16:creationId xmlns:a16="http://schemas.microsoft.com/office/drawing/2014/main" id="{E7A86DCC-B4E7-4583-A578-DA4145E8426F}"/>
              </a:ext>
            </a:extLst>
          </p:cNvPr>
          <p:cNvSpPr>
            <a:spLocks noGrp="1"/>
          </p:cNvSpPr>
          <p:nvPr>
            <p:ph idx="1"/>
          </p:nvPr>
        </p:nvSpPr>
        <p:spPr/>
        <p:txBody>
          <a:bodyPr/>
          <a:lstStyle/>
          <a:p>
            <a:endParaRPr lang="en-US"/>
          </a:p>
        </p:txBody>
      </p:sp>
      <p:pic>
        <p:nvPicPr>
          <p:cNvPr id="3" name="Picture 2"/>
          <p:cNvPicPr>
            <a:picLocks noChangeAspect="1"/>
          </p:cNvPicPr>
          <p:nvPr/>
        </p:nvPicPr>
        <p:blipFill>
          <a:blip r:embed="rId3">
            <a:alphaModFix/>
            <a:extLst>
              <a:ext uri="{BEBA8EAE-BF5A-486C-A8C5-ECC9F3942E4B}">
                <a14:imgProps xmlns:a14="http://schemas.microsoft.com/office/drawing/2010/main">
                  <a14:imgLayer r:embed="rId4">
                    <a14:imgEffect>
                      <a14:brightnessContrast bright="3000"/>
                    </a14:imgEffect>
                  </a14:imgLayer>
                </a14:imgProps>
              </a:ext>
            </a:extLst>
          </a:blip>
          <a:srcRect/>
          <a:stretch>
            <a:fillRect/>
          </a:stretch>
        </p:blipFill>
        <p:spPr>
          <a:xfrm>
            <a:off x="3055855" y="2223840"/>
            <a:ext cx="6000840" cy="3076560"/>
          </a:xfrm>
          <a:prstGeom prst="rect">
            <a:avLst/>
          </a:prstGeom>
          <a:noFill/>
          <a:ln>
            <a:noFill/>
          </a:ln>
        </p:spPr>
      </p:pic>
      <p:sp>
        <p:nvSpPr>
          <p:cNvPr id="4" name="Arc 3"/>
          <p:cNvSpPr/>
          <p:nvPr/>
        </p:nvSpPr>
        <p:spPr>
          <a:xfrm rot="12596906">
            <a:off x="5970666" y="3965178"/>
            <a:ext cx="625475" cy="101857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p:nvPr>
        </p:nvSpPr>
        <p:spPr/>
        <p:txBody>
          <a:bodyPr vert="horz" lIns="100783" tIns="50392" rIns="100783" bIns="50392" rtlCol="0" anchor="ctr">
            <a:normAutofit/>
          </a:bodyPr>
          <a:lstStyle/>
          <a:p>
            <a:pPr lvl="2" algn="ctr"/>
            <a:r>
              <a:rPr lang="x-none" sz="4900" dirty="0">
                <a:latin typeface="+mj-lt"/>
              </a:rPr>
              <a:t>Development of a Technology</a:t>
            </a:r>
          </a:p>
        </p:txBody>
      </p:sp>
      <p:sp>
        <p:nvSpPr>
          <p:cNvPr id="5" name="Content Placeholder 4">
            <a:extLst>
              <a:ext uri="{FF2B5EF4-FFF2-40B4-BE49-F238E27FC236}">
                <a16:creationId xmlns:a16="http://schemas.microsoft.com/office/drawing/2014/main" id="{75513B43-A465-486C-A5D6-09A25BDAD1D7}"/>
              </a:ext>
            </a:extLst>
          </p:cNvPr>
          <p:cNvSpPr>
            <a:spLocks noGrp="1"/>
          </p:cNvSpPr>
          <p:nvPr>
            <p:ph idx="1"/>
          </p:nvPr>
        </p:nvSpPr>
        <p:spPr/>
        <p:txBody>
          <a:bodyPr/>
          <a:lstStyle/>
          <a:p>
            <a:endParaRPr lang="en-US"/>
          </a:p>
        </p:txBody>
      </p:sp>
      <p:pic>
        <p:nvPicPr>
          <p:cNvPr id="3" name="Picture 2"/>
          <p:cNvPicPr>
            <a:picLocks noChangeAspect="1"/>
          </p:cNvPicPr>
          <p:nvPr/>
        </p:nvPicPr>
        <p:blipFill>
          <a:blip r:embed="rId3">
            <a:lum bright="-50000"/>
            <a:alphaModFix/>
          </a:blip>
          <a:srcRect/>
          <a:stretch>
            <a:fillRect/>
          </a:stretch>
        </p:blipFill>
        <p:spPr>
          <a:xfrm>
            <a:off x="2935256" y="1842119"/>
            <a:ext cx="7648199" cy="390492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ormAutofit/>
          </a:bodyPr>
          <a:lstStyle/>
          <a:p>
            <a:pPr lvl="0"/>
            <a:r>
              <a:rPr lang="en-US" dirty="0"/>
              <a:t>User Model </a:t>
            </a:r>
            <a:endParaRPr lang="x-none" dirty="0"/>
          </a:p>
        </p:txBody>
      </p:sp>
      <p:sp>
        <p:nvSpPr>
          <p:cNvPr id="4" name="Content Placeholder 3"/>
          <p:cNvSpPr>
            <a:spLocks noGrp="1"/>
          </p:cNvSpPr>
          <p:nvPr>
            <p:ph idx="1"/>
          </p:nvPr>
        </p:nvSpPr>
        <p:spPr/>
        <p:txBody>
          <a:bodyPr/>
          <a:lstStyle/>
          <a:p>
            <a:r>
              <a:rPr lang="en-US" dirty="0"/>
              <a:t>Cognition</a:t>
            </a:r>
          </a:p>
          <a:p>
            <a:r>
              <a:rPr lang="en-US" dirty="0"/>
              <a:t>Error</a:t>
            </a:r>
          </a:p>
          <a:p>
            <a:r>
              <a:rPr lang="en-US" dirty="0"/>
              <a:t>Individual differences</a:t>
            </a:r>
          </a:p>
        </p:txBody>
      </p:sp>
    </p:spTree>
    <p:extLst>
      <p:ext uri="{BB962C8B-B14F-4D97-AF65-F5344CB8AC3E}">
        <p14:creationId xmlns:p14="http://schemas.microsoft.com/office/powerpoint/2010/main" val="27705455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ormAutofit/>
          </a:bodyPr>
          <a:lstStyle/>
          <a:p>
            <a:pPr lvl="0"/>
            <a:r>
              <a:rPr lang="en-US" dirty="0"/>
              <a:t>Task Model</a:t>
            </a:r>
            <a:endParaRPr lang="x-none" dirty="0"/>
          </a:p>
        </p:txBody>
      </p:sp>
      <p:sp>
        <p:nvSpPr>
          <p:cNvPr id="4" name="Content Placeholder 3"/>
          <p:cNvSpPr>
            <a:spLocks noGrp="1"/>
          </p:cNvSpPr>
          <p:nvPr>
            <p:ph idx="1"/>
          </p:nvPr>
        </p:nvSpPr>
        <p:spPr/>
        <p:txBody>
          <a:bodyPr/>
          <a:lstStyle/>
          <a:p>
            <a:r>
              <a:rPr lang="en-US" dirty="0"/>
              <a:t>Definition &amp; frequency</a:t>
            </a:r>
          </a:p>
          <a:p>
            <a:r>
              <a:rPr lang="en-US" dirty="0"/>
              <a:t>Strategies and operations</a:t>
            </a:r>
          </a:p>
        </p:txBody>
      </p:sp>
    </p:spTree>
    <p:extLst>
      <p:ext uri="{BB962C8B-B14F-4D97-AF65-F5344CB8AC3E}">
        <p14:creationId xmlns:p14="http://schemas.microsoft.com/office/powerpoint/2010/main" val="16268440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normAutofit/>
          </a:bodyPr>
          <a:lstStyle/>
          <a:p>
            <a:pPr lvl="0"/>
            <a:r>
              <a:rPr lang="en-US" dirty="0"/>
              <a:t>System Model (GUI + application) </a:t>
            </a:r>
            <a:endParaRPr lang="x-none" dirty="0"/>
          </a:p>
        </p:txBody>
      </p:sp>
      <p:sp>
        <p:nvSpPr>
          <p:cNvPr id="4" name="Content Placeholder 3"/>
          <p:cNvSpPr>
            <a:spLocks noGrp="1"/>
          </p:cNvSpPr>
          <p:nvPr>
            <p:ph idx="1"/>
          </p:nvPr>
        </p:nvSpPr>
        <p:spPr/>
        <p:txBody>
          <a:bodyPr/>
          <a:lstStyle/>
          <a:p>
            <a:r>
              <a:rPr lang="en-US" dirty="0"/>
              <a:t>Ease of use - learning</a:t>
            </a:r>
          </a:p>
          <a:p>
            <a:r>
              <a:rPr lang="en-US" dirty="0"/>
              <a:t>Customization</a:t>
            </a:r>
          </a:p>
          <a:p>
            <a:r>
              <a:rPr lang="en-US" dirty="0"/>
              <a:t>Power - skilled performance</a:t>
            </a:r>
          </a:p>
          <a:p>
            <a:r>
              <a:rPr lang="en-US" dirty="0"/>
              <a:t>Robustness - reliable, error handling, help</a:t>
            </a:r>
          </a:p>
        </p:txBody>
      </p:sp>
    </p:spTree>
    <p:extLst>
      <p:ext uri="{BB962C8B-B14F-4D97-AF65-F5344CB8AC3E}">
        <p14:creationId xmlns:p14="http://schemas.microsoft.com/office/powerpoint/2010/main" val="14439096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629852" y="162561"/>
            <a:ext cx="7949883" cy="7148849"/>
          </a:xfrm>
          <a:prstGeom prst="rect">
            <a:avLst/>
          </a:prstGeom>
        </p:spPr>
      </p:pic>
      <p:sp>
        <p:nvSpPr>
          <p:cNvPr id="2" name="Title 1">
            <a:extLst>
              <a:ext uri="{FF2B5EF4-FFF2-40B4-BE49-F238E27FC236}">
                <a16:creationId xmlns:a16="http://schemas.microsoft.com/office/drawing/2014/main" id="{1481370D-6C58-4172-9781-A00C1B12044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1616A63-4D66-4B05-8731-FCA7D2B8615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779145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User Model </a:t>
            </a:r>
            <a:endParaRPr lang="en-US" dirty="0"/>
          </a:p>
        </p:txBody>
      </p:sp>
      <p:sp>
        <p:nvSpPr>
          <p:cNvPr id="3" name="Content Placeholder 2"/>
          <p:cNvSpPr>
            <a:spLocks noGrp="1"/>
          </p:cNvSpPr>
          <p:nvPr>
            <p:ph idx="1"/>
          </p:nvPr>
        </p:nvSpPr>
        <p:spPr/>
        <p:txBody>
          <a:bodyPr>
            <a:normAutofit/>
          </a:bodyPr>
          <a:lstStyle/>
          <a:p>
            <a:r>
              <a:rPr lang="en-US" dirty="0"/>
              <a:t>Cognition = perception + memory</a:t>
            </a:r>
          </a:p>
          <a:p>
            <a:r>
              <a:rPr lang="en-US" dirty="0"/>
              <a:t>Software use is a cognitive / problem solving activity.</a:t>
            </a:r>
          </a:p>
          <a:p>
            <a:r>
              <a:rPr lang="en-US" dirty="0"/>
              <a:t>Users solve learned problems (skill) and new problems (analogy, generalization).</a:t>
            </a:r>
          </a:p>
          <a:p>
            <a:r>
              <a:rPr lang="en-US" dirty="0"/>
              <a:t>To solve problems users must perceive (recognize) them and understand them.</a:t>
            </a:r>
          </a:p>
          <a:p>
            <a:r>
              <a:rPr lang="en-US" dirty="0"/>
              <a:t>Human perception is pattern oriented.</a:t>
            </a:r>
          </a:p>
          <a:p>
            <a:r>
              <a:rPr lang="en-US" dirty="0"/>
              <a:t>We see the gestalt (and suffer illusions)</a:t>
            </a:r>
          </a:p>
        </p:txBody>
      </p:sp>
    </p:spTree>
    <p:extLst>
      <p:ext uri="{BB962C8B-B14F-4D97-AF65-F5344CB8AC3E}">
        <p14:creationId xmlns:p14="http://schemas.microsoft.com/office/powerpoint/2010/main" val="8724781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Human knowledge </a:t>
            </a:r>
          </a:p>
        </p:txBody>
      </p:sp>
      <p:sp>
        <p:nvSpPr>
          <p:cNvPr id="3" name="Content Placeholder 2"/>
          <p:cNvSpPr>
            <a:spLocks noGrp="1"/>
          </p:cNvSpPr>
          <p:nvPr>
            <p:ph idx="1"/>
          </p:nvPr>
        </p:nvSpPr>
        <p:spPr/>
        <p:txBody>
          <a:bodyPr>
            <a:normAutofit/>
          </a:bodyPr>
          <a:lstStyle/>
          <a:p>
            <a:r>
              <a:rPr lang="en-US" sz="4400" dirty="0"/>
              <a:t>Human knowledge is procedural, episodic, and semantic.</a:t>
            </a:r>
          </a:p>
          <a:p>
            <a:pPr lvl="1"/>
            <a:r>
              <a:rPr lang="en-US" sz="4000" dirty="0"/>
              <a:t>Procedural - serial tasks</a:t>
            </a:r>
          </a:p>
          <a:p>
            <a:pPr lvl="1"/>
            <a:r>
              <a:rPr lang="en-US" sz="4000" dirty="0"/>
              <a:t>Episodic - individual life experiences</a:t>
            </a:r>
          </a:p>
          <a:p>
            <a:pPr lvl="1"/>
            <a:r>
              <a:rPr lang="en-US" sz="4000" dirty="0"/>
              <a:t>Semantic - knowledge, cultural</a:t>
            </a:r>
          </a:p>
        </p:txBody>
      </p:sp>
      <p:pic>
        <p:nvPicPr>
          <p:cNvPr id="4" name="Picture 3"/>
          <p:cNvPicPr>
            <a:picLocks noChangeAspect="1"/>
          </p:cNvPicPr>
          <p:nvPr/>
        </p:nvPicPr>
        <p:blipFill>
          <a:blip r:embed="rId3"/>
          <a:stretch>
            <a:fillRect/>
          </a:stretch>
        </p:blipFill>
        <p:spPr>
          <a:xfrm>
            <a:off x="9088120" y="5028938"/>
            <a:ext cx="2009775" cy="1724025"/>
          </a:xfrm>
          <a:prstGeom prst="rect">
            <a:avLst/>
          </a:prstGeom>
        </p:spPr>
      </p:pic>
    </p:spTree>
    <p:extLst>
      <p:ext uri="{BB962C8B-B14F-4D97-AF65-F5344CB8AC3E}">
        <p14:creationId xmlns:p14="http://schemas.microsoft.com/office/powerpoint/2010/main" val="158244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GB" altLang="en-US" dirty="0"/>
              <a:t>The Human</a:t>
            </a:r>
          </a:p>
        </p:txBody>
      </p:sp>
      <p:sp>
        <p:nvSpPr>
          <p:cNvPr id="3075" name="Rectangle 3"/>
          <p:cNvSpPr>
            <a:spLocks noGrp="1" noChangeArrowheads="1"/>
          </p:cNvSpPr>
          <p:nvPr>
            <p:ph idx="1"/>
          </p:nvPr>
        </p:nvSpPr>
        <p:spPr/>
        <p:txBody>
          <a:bodyPr/>
          <a:lstStyle/>
          <a:p>
            <a:pPr eaLnBrk="1" hangingPunct="1"/>
            <a:r>
              <a:rPr lang="en-GB" altLang="en-US" dirty="0"/>
              <a:t>Information i/o …</a:t>
            </a:r>
          </a:p>
          <a:p>
            <a:pPr lvl="1" eaLnBrk="1" hangingPunct="1"/>
            <a:r>
              <a:rPr lang="en-GB" altLang="en-US" dirty="0"/>
              <a:t>visual, auditory, haptic, movement</a:t>
            </a:r>
          </a:p>
          <a:p>
            <a:pPr eaLnBrk="1" hangingPunct="1"/>
            <a:r>
              <a:rPr lang="en-GB" altLang="en-US" dirty="0"/>
              <a:t>Information stored in memory</a:t>
            </a:r>
          </a:p>
          <a:p>
            <a:pPr lvl="1" eaLnBrk="1" hangingPunct="1"/>
            <a:r>
              <a:rPr lang="en-GB" altLang="en-US" dirty="0"/>
              <a:t>sensory, short-term, long-term</a:t>
            </a:r>
          </a:p>
          <a:p>
            <a:pPr eaLnBrk="1" hangingPunct="1"/>
            <a:r>
              <a:rPr lang="en-GB" altLang="en-US" dirty="0"/>
              <a:t>Information processed and applied</a:t>
            </a:r>
          </a:p>
          <a:p>
            <a:pPr lvl="1" eaLnBrk="1" hangingPunct="1"/>
            <a:r>
              <a:rPr lang="en-GB" altLang="en-US" dirty="0"/>
              <a:t>reasoning, problem solving, skill, error</a:t>
            </a:r>
          </a:p>
          <a:p>
            <a:pPr eaLnBrk="1" hangingPunct="1"/>
            <a:r>
              <a:rPr lang="en-GB" altLang="en-US" dirty="0"/>
              <a:t>Emotion influences human capabilities</a:t>
            </a:r>
          </a:p>
          <a:p>
            <a:pPr eaLnBrk="1" hangingPunct="1"/>
            <a:r>
              <a:rPr lang="en-GB" altLang="en-US" dirty="0"/>
              <a:t>Each person is different</a:t>
            </a:r>
          </a:p>
        </p:txBody>
      </p:sp>
    </p:spTree>
    <p:extLst>
      <p:ext uri="{BB962C8B-B14F-4D97-AF65-F5344CB8AC3E}">
        <p14:creationId xmlns:p14="http://schemas.microsoft.com/office/powerpoint/2010/main" val="37290173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User's Syntactic Knowledge </a:t>
            </a:r>
          </a:p>
        </p:txBody>
      </p:sp>
      <p:sp>
        <p:nvSpPr>
          <p:cNvPr id="3" name="Content Placeholder 2"/>
          <p:cNvSpPr>
            <a:spLocks noGrp="1"/>
          </p:cNvSpPr>
          <p:nvPr>
            <p:ph idx="1"/>
          </p:nvPr>
        </p:nvSpPr>
        <p:spPr/>
        <p:txBody>
          <a:bodyPr>
            <a:normAutofit fontScale="92500" lnSpcReduction="20000"/>
          </a:bodyPr>
          <a:lstStyle/>
          <a:p>
            <a:r>
              <a:rPr lang="en-US" dirty="0"/>
              <a:t>Task and environment specific knowledge.</a:t>
            </a:r>
          </a:p>
          <a:p>
            <a:r>
              <a:rPr lang="en-US" dirty="0"/>
              <a:t>Syntactic knowledge facts are often discrete and disjoint from other syntactic facts.</a:t>
            </a:r>
          </a:p>
          <a:p>
            <a:r>
              <a:rPr lang="en-US" dirty="0"/>
              <a:t>Learning: arbitrary nature often requires rote learning, learn by doing.</a:t>
            </a:r>
          </a:p>
          <a:p>
            <a:r>
              <a:rPr lang="en-US" dirty="0"/>
              <a:t>System dependency: syntactic rules vary with system. Same goal requires different operations.</a:t>
            </a:r>
          </a:p>
          <a:p>
            <a:r>
              <a:rPr lang="en-US" dirty="0"/>
              <a:t>Interference: same operations can have different results across applications and systems.</a:t>
            </a:r>
          </a:p>
          <a:p>
            <a:r>
              <a:rPr lang="en-US" dirty="0"/>
              <a:t>Reduce Syntactic Complexity: structured command sets, menus, direct manipulation environments</a:t>
            </a:r>
          </a:p>
        </p:txBody>
      </p:sp>
    </p:spTree>
    <p:extLst>
      <p:ext uri="{BB962C8B-B14F-4D97-AF65-F5344CB8AC3E}">
        <p14:creationId xmlns:p14="http://schemas.microsoft.com/office/powerpoint/2010/main" val="4022406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User's Semantic Knowledge </a:t>
            </a:r>
          </a:p>
        </p:txBody>
      </p:sp>
      <p:sp>
        <p:nvSpPr>
          <p:cNvPr id="3" name="Content Placeholder 2"/>
          <p:cNvSpPr>
            <a:spLocks noGrp="1"/>
          </p:cNvSpPr>
          <p:nvPr>
            <p:ph idx="1"/>
          </p:nvPr>
        </p:nvSpPr>
        <p:spPr/>
        <p:txBody>
          <a:bodyPr>
            <a:normAutofit lnSpcReduction="10000"/>
          </a:bodyPr>
          <a:lstStyle/>
          <a:p>
            <a:r>
              <a:rPr lang="en-US" sz="2800" dirty="0"/>
              <a:t>Conceptual knowledge about the domain of a task and environment..</a:t>
            </a:r>
          </a:p>
          <a:p>
            <a:r>
              <a:rPr lang="en-US" sz="2800" dirty="0"/>
              <a:t>Concepts are built upon each other they are interconnected and have some "semantic" structure -- relationship.</a:t>
            </a:r>
          </a:p>
          <a:p>
            <a:r>
              <a:rPr lang="en-US" sz="2800" dirty="0"/>
              <a:t>Semantic knowledge is best taught by analogy, or example, to other knowledge and by practical experience.</a:t>
            </a:r>
          </a:p>
          <a:p>
            <a:r>
              <a:rPr lang="en-US" sz="2800" dirty="0"/>
              <a:t>Pictorial representations are helpful.</a:t>
            </a:r>
          </a:p>
          <a:p>
            <a:r>
              <a:rPr lang="en-US" sz="2800" dirty="0"/>
              <a:t>Negative examples (misses).</a:t>
            </a:r>
          </a:p>
          <a:p>
            <a:r>
              <a:rPr lang="en-US" sz="2800" dirty="0"/>
              <a:t>Task experts maybe computer novices &amp; computer experts maybe task novices.</a:t>
            </a:r>
          </a:p>
          <a:p>
            <a:r>
              <a:rPr lang="en-US" sz="2800" dirty="0"/>
              <a:t>Concepts: stable memory, generalizable across computer systems and applications.</a:t>
            </a:r>
          </a:p>
          <a:p>
            <a:r>
              <a:rPr lang="en-US" sz="2800" dirty="0"/>
              <a:t>Tasks: often decomposable into subtasks with analogy to other known tasks</a:t>
            </a:r>
          </a:p>
        </p:txBody>
      </p:sp>
    </p:spTree>
    <p:extLst>
      <p:ext uri="{BB962C8B-B14F-4D97-AF65-F5344CB8AC3E}">
        <p14:creationId xmlns:p14="http://schemas.microsoft.com/office/powerpoint/2010/main" val="40663141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Human Error</a:t>
            </a:r>
            <a:r>
              <a:rPr lang="en-US" dirty="0"/>
              <a:t> </a:t>
            </a:r>
          </a:p>
        </p:txBody>
      </p:sp>
      <p:sp>
        <p:nvSpPr>
          <p:cNvPr id="5" name="Content Placeholder 4">
            <a:extLst>
              <a:ext uri="{FF2B5EF4-FFF2-40B4-BE49-F238E27FC236}">
                <a16:creationId xmlns:a16="http://schemas.microsoft.com/office/drawing/2014/main" id="{A12720D4-C2EA-4D52-B568-430C090261EA}"/>
              </a:ext>
            </a:extLst>
          </p:cNvPr>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62375" y="3001327"/>
            <a:ext cx="5915025" cy="2857500"/>
          </a:xfrm>
          <a:prstGeom prst="rect">
            <a:avLst/>
          </a:prstGeom>
        </p:spPr>
      </p:pic>
    </p:spTree>
    <p:extLst>
      <p:ext uri="{BB962C8B-B14F-4D97-AF65-F5344CB8AC3E}">
        <p14:creationId xmlns:p14="http://schemas.microsoft.com/office/powerpoint/2010/main" val="17443414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Human Error</a:t>
            </a:r>
            <a:r>
              <a:rPr lang="en-US" dirty="0"/>
              <a:t> </a:t>
            </a:r>
          </a:p>
        </p:txBody>
      </p:sp>
      <p:sp>
        <p:nvSpPr>
          <p:cNvPr id="3" name="Content Placeholder 2"/>
          <p:cNvSpPr>
            <a:spLocks noGrp="1"/>
          </p:cNvSpPr>
          <p:nvPr>
            <p:ph idx="1"/>
          </p:nvPr>
        </p:nvSpPr>
        <p:spPr/>
        <p:txBody>
          <a:bodyPr>
            <a:normAutofit/>
          </a:bodyPr>
          <a:lstStyle/>
          <a:p>
            <a:r>
              <a:rPr lang="en-US" b="1" dirty="0"/>
              <a:t>Error</a:t>
            </a:r>
            <a:r>
              <a:rPr lang="en-US" dirty="0"/>
              <a:t> a planned mental or physical activity that failed its intended outcome.</a:t>
            </a:r>
          </a:p>
          <a:p>
            <a:r>
              <a:rPr lang="en-US" b="1" dirty="0"/>
              <a:t>Intention</a:t>
            </a:r>
            <a:r>
              <a:rPr lang="en-US" dirty="0"/>
              <a:t> a specification of desired action, a goal. Intentions generate plans (schemas, actions) to achieve goal.</a:t>
            </a:r>
          </a:p>
          <a:p>
            <a:r>
              <a:rPr lang="en-US" b="1" dirty="0"/>
              <a:t>Mistake</a:t>
            </a:r>
            <a:r>
              <a:rPr lang="en-US" dirty="0"/>
              <a:t> an error in intention (deficient judgement or inference).</a:t>
            </a:r>
          </a:p>
          <a:p>
            <a:r>
              <a:rPr lang="en-US" b="1" dirty="0"/>
              <a:t>Lapse</a:t>
            </a:r>
            <a:r>
              <a:rPr lang="en-US" dirty="0"/>
              <a:t> a failure in storage of the intention.</a:t>
            </a:r>
          </a:p>
          <a:p>
            <a:r>
              <a:rPr lang="en-US" b="1" dirty="0"/>
              <a:t>Slip</a:t>
            </a:r>
            <a:r>
              <a:rPr lang="en-US" dirty="0"/>
              <a:t> an error in execution of intention</a:t>
            </a:r>
          </a:p>
        </p:txBody>
      </p:sp>
    </p:spTree>
    <p:extLst>
      <p:ext uri="{BB962C8B-B14F-4D97-AF65-F5344CB8AC3E}">
        <p14:creationId xmlns:p14="http://schemas.microsoft.com/office/powerpoint/2010/main" val="31006091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User</a:t>
            </a:r>
            <a:r>
              <a:rPr lang="en-US" dirty="0"/>
              <a:t>  vs. </a:t>
            </a:r>
            <a:r>
              <a:rPr lang="en-US" b="1" dirty="0"/>
              <a:t>Software</a:t>
            </a:r>
            <a:r>
              <a:rPr lang="en-US" dirty="0"/>
              <a:t> </a:t>
            </a:r>
          </a:p>
        </p:txBody>
      </p:sp>
      <p:sp>
        <p:nvSpPr>
          <p:cNvPr id="5" name="Content Placeholder 4">
            <a:extLst>
              <a:ext uri="{FF2B5EF4-FFF2-40B4-BE49-F238E27FC236}">
                <a16:creationId xmlns:a16="http://schemas.microsoft.com/office/drawing/2014/main" id="{5184C7F5-9CE1-49D0-8516-9C9093D02E15}"/>
              </a:ext>
            </a:extLst>
          </p:cNvPr>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682365" y="2311534"/>
            <a:ext cx="5881371" cy="3665895"/>
          </a:xfrm>
          <a:prstGeom prst="rect">
            <a:avLst/>
          </a:prstGeom>
        </p:spPr>
      </p:pic>
    </p:spTree>
    <p:extLst>
      <p:ext uri="{BB962C8B-B14F-4D97-AF65-F5344CB8AC3E}">
        <p14:creationId xmlns:p14="http://schemas.microsoft.com/office/powerpoint/2010/main" val="25114109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User</a:t>
            </a:r>
            <a:r>
              <a:rPr lang="en-US" dirty="0"/>
              <a:t>  vs. </a:t>
            </a:r>
            <a:r>
              <a:rPr lang="en-US" b="1" dirty="0"/>
              <a:t>Software</a:t>
            </a:r>
            <a:r>
              <a:rPr lang="en-US" dirty="0"/>
              <a:t>: </a:t>
            </a:r>
            <a:r>
              <a:rPr lang="en-US" b="1" dirty="0"/>
              <a:t>Strengths</a:t>
            </a:r>
            <a:r>
              <a:rPr lang="en-US" dirty="0"/>
              <a:t> </a:t>
            </a:r>
          </a:p>
        </p:txBody>
      </p:sp>
      <p:sp>
        <p:nvSpPr>
          <p:cNvPr id="3" name="Content Placeholder 2"/>
          <p:cNvSpPr>
            <a:spLocks noGrp="1"/>
          </p:cNvSpPr>
          <p:nvPr>
            <p:ph idx="1"/>
          </p:nvPr>
        </p:nvSpPr>
        <p:spPr/>
        <p:txBody>
          <a:bodyPr/>
          <a:lstStyle/>
          <a:p>
            <a:r>
              <a:rPr lang="en-US" dirty="0"/>
              <a:t>World Knowledge </a:t>
            </a:r>
          </a:p>
          <a:p>
            <a:r>
              <a:rPr lang="en-US" dirty="0"/>
              <a:t>Learner </a:t>
            </a:r>
          </a:p>
          <a:p>
            <a:r>
              <a:rPr lang="en-US" dirty="0"/>
              <a:t>Pattern Matching </a:t>
            </a:r>
          </a:p>
          <a:p>
            <a:r>
              <a:rPr lang="en-US" dirty="0"/>
              <a:t>Analogical </a:t>
            </a:r>
          </a:p>
          <a:p>
            <a:r>
              <a:rPr lang="en-US" dirty="0"/>
              <a:t>Productive Thinking </a:t>
            </a:r>
          </a:p>
          <a:p>
            <a:r>
              <a:rPr lang="en-US" dirty="0"/>
              <a:t>Vision &amp; Sound</a:t>
            </a:r>
          </a:p>
        </p:txBody>
      </p:sp>
      <p:sp>
        <p:nvSpPr>
          <p:cNvPr id="4" name="Rectangle 3"/>
          <p:cNvSpPr/>
          <p:nvPr/>
        </p:nvSpPr>
        <p:spPr>
          <a:xfrm>
            <a:off x="6721476" y="1804566"/>
            <a:ext cx="5038725" cy="2862322"/>
          </a:xfrm>
          <a:prstGeom prst="rect">
            <a:avLst/>
          </a:prstGeom>
        </p:spPr>
        <p:txBody>
          <a:bodyPr>
            <a:spAutoFit/>
          </a:bodyPr>
          <a:lstStyle/>
          <a:p>
            <a:pPr marL="457200" indent="-457200">
              <a:buFont typeface="Arial" panose="020B0604020202020204" pitchFamily="34" charset="0"/>
              <a:buChar char="•"/>
            </a:pPr>
            <a:r>
              <a:rPr lang="en-US" sz="3500" dirty="0"/>
              <a:t>Fast Accurate</a:t>
            </a:r>
          </a:p>
          <a:p>
            <a:pPr marL="457200" indent="-457200">
              <a:buFont typeface="Arial" panose="020B0604020202020204" pitchFamily="34" charset="0"/>
              <a:buChar char="•"/>
            </a:pPr>
            <a:r>
              <a:rPr lang="en-US" sz="3500" dirty="0"/>
              <a:t>Reproductive "Thinking"</a:t>
            </a:r>
          </a:p>
          <a:p>
            <a:pPr marL="457200" indent="-457200">
              <a:buFont typeface="Arial" panose="020B0604020202020204" pitchFamily="34" charset="0"/>
              <a:buChar char="•"/>
            </a:pPr>
            <a:r>
              <a:rPr lang="en-US" sz="3500" dirty="0"/>
              <a:t>Never Forgets</a:t>
            </a:r>
          </a:p>
          <a:p>
            <a:pPr marL="457200" indent="-457200">
              <a:buFont typeface="Arial" panose="020B0604020202020204" pitchFamily="34" charset="0"/>
              <a:buChar char="•"/>
            </a:pPr>
            <a:r>
              <a:rPr lang="en-US" sz="3500" dirty="0"/>
              <a:t>Non Ambiguous Knowledge</a:t>
            </a:r>
          </a:p>
        </p:txBody>
      </p:sp>
    </p:spTree>
    <p:extLst>
      <p:ext uri="{BB962C8B-B14F-4D97-AF65-F5344CB8AC3E}">
        <p14:creationId xmlns:p14="http://schemas.microsoft.com/office/powerpoint/2010/main" val="35276281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a:t>
            </a:r>
            <a:r>
              <a:rPr lang="en-US" dirty="0"/>
              <a:t>  vs. </a:t>
            </a:r>
            <a:r>
              <a:rPr lang="en-US" b="1" dirty="0"/>
              <a:t>Software</a:t>
            </a:r>
            <a:r>
              <a:rPr lang="en-US" dirty="0"/>
              <a:t>: </a:t>
            </a:r>
            <a:r>
              <a:rPr lang="en-US" b="1" dirty="0"/>
              <a:t>Weakness</a:t>
            </a:r>
            <a:r>
              <a:rPr lang="en-US" dirty="0"/>
              <a:t> </a:t>
            </a:r>
          </a:p>
        </p:txBody>
      </p:sp>
      <p:sp>
        <p:nvSpPr>
          <p:cNvPr id="4" name="Content Placeholder 2"/>
          <p:cNvSpPr>
            <a:spLocks noGrp="1"/>
          </p:cNvSpPr>
          <p:nvPr>
            <p:ph idx="1"/>
          </p:nvPr>
        </p:nvSpPr>
        <p:spPr/>
        <p:txBody>
          <a:bodyPr/>
          <a:lstStyle/>
          <a:p>
            <a:r>
              <a:rPr lang="en-US" dirty="0"/>
              <a:t>Limited Awareness</a:t>
            </a:r>
          </a:p>
          <a:p>
            <a:r>
              <a:rPr lang="en-US" dirty="0"/>
              <a:t>Accurate</a:t>
            </a:r>
          </a:p>
          <a:p>
            <a:r>
              <a:rPr lang="en-US" dirty="0"/>
              <a:t>Reproductive Thinking</a:t>
            </a:r>
          </a:p>
          <a:p>
            <a:r>
              <a:rPr lang="en-US" dirty="0"/>
              <a:t>Forgets</a:t>
            </a:r>
          </a:p>
          <a:p>
            <a:r>
              <a:rPr lang="en-US" dirty="0"/>
              <a:t>Individual Differences</a:t>
            </a:r>
          </a:p>
        </p:txBody>
      </p:sp>
      <p:sp>
        <p:nvSpPr>
          <p:cNvPr id="5" name="Rectangle 4"/>
          <p:cNvSpPr/>
          <p:nvPr/>
        </p:nvSpPr>
        <p:spPr>
          <a:xfrm>
            <a:off x="6721476" y="1804566"/>
            <a:ext cx="5038725" cy="2785378"/>
          </a:xfrm>
          <a:prstGeom prst="rect">
            <a:avLst/>
          </a:prstGeom>
        </p:spPr>
        <p:txBody>
          <a:bodyPr>
            <a:spAutoFit/>
          </a:bodyPr>
          <a:lstStyle/>
          <a:p>
            <a:pPr marL="457200" indent="-457200">
              <a:buFont typeface="Arial" panose="020B0604020202020204" pitchFamily="34" charset="0"/>
              <a:buChar char="•"/>
            </a:pPr>
            <a:r>
              <a:rPr lang="en-US" sz="3500" dirty="0"/>
              <a:t>Limited World Knowledge</a:t>
            </a:r>
          </a:p>
          <a:p>
            <a:pPr marL="457200" indent="-457200">
              <a:buFont typeface="Arial" panose="020B0604020202020204" pitchFamily="34" charset="0"/>
              <a:buChar char="•"/>
            </a:pPr>
            <a:r>
              <a:rPr lang="en-US" sz="3500" dirty="0"/>
              <a:t>Not Analogical</a:t>
            </a:r>
          </a:p>
          <a:p>
            <a:pPr marL="457200" indent="-457200">
              <a:buFont typeface="Arial" panose="020B0604020202020204" pitchFamily="34" charset="0"/>
              <a:buChar char="•"/>
            </a:pPr>
            <a:r>
              <a:rPr lang="en-US" sz="3500" dirty="0"/>
              <a:t>Poor Learning</a:t>
            </a:r>
          </a:p>
          <a:p>
            <a:pPr marL="457200" indent="-457200">
              <a:buFont typeface="Arial" panose="020B0604020202020204" pitchFamily="34" charset="0"/>
              <a:buChar char="•"/>
            </a:pPr>
            <a:r>
              <a:rPr lang="en-US" sz="3500" dirty="0"/>
              <a:t>Limited Input Senses</a:t>
            </a:r>
          </a:p>
        </p:txBody>
      </p:sp>
    </p:spTree>
    <p:extLst>
      <p:ext uri="{BB962C8B-B14F-4D97-AF65-F5344CB8AC3E}">
        <p14:creationId xmlns:p14="http://schemas.microsoft.com/office/powerpoint/2010/main" val="26949108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Design</a:t>
            </a:r>
            <a:r>
              <a:rPr lang="en-US" dirty="0"/>
              <a:t> Model</a:t>
            </a:r>
          </a:p>
        </p:txBody>
      </p:sp>
      <p:sp>
        <p:nvSpPr>
          <p:cNvPr id="3" name="Content Placeholder 2"/>
          <p:cNvSpPr>
            <a:spLocks noGrp="1"/>
          </p:cNvSpPr>
          <p:nvPr>
            <p:ph idx="1"/>
          </p:nvPr>
        </p:nvSpPr>
        <p:spPr/>
        <p:txBody>
          <a:bodyPr>
            <a:normAutofit lnSpcReduction="10000"/>
          </a:bodyPr>
          <a:lstStyle/>
          <a:p>
            <a:r>
              <a:rPr lang="en-US" b="1" dirty="0"/>
              <a:t>Design</a:t>
            </a:r>
            <a:r>
              <a:rPr lang="en-US" dirty="0"/>
              <a:t> Models are a mixture of direct manipulation and menu based interface styles.</a:t>
            </a:r>
          </a:p>
          <a:p>
            <a:r>
              <a:rPr lang="en-US" dirty="0"/>
              <a:t>Objects in task domain are visible: often icons</a:t>
            </a:r>
          </a:p>
          <a:p>
            <a:pPr lvl="1"/>
            <a:r>
              <a:rPr lang="en-US" dirty="0"/>
              <a:t>planning is a recognition (not recall) task</a:t>
            </a:r>
          </a:p>
          <a:p>
            <a:pPr lvl="1"/>
            <a:r>
              <a:rPr lang="en-US" dirty="0"/>
              <a:t>low syntactic &amp; semantics memory icons semantics by analogy</a:t>
            </a:r>
          </a:p>
          <a:p>
            <a:pPr lvl="1"/>
            <a:r>
              <a:rPr lang="en-US" dirty="0"/>
              <a:t>spatial / visual tasks learned faster</a:t>
            </a:r>
          </a:p>
          <a:p>
            <a:pPr lvl="1"/>
            <a:r>
              <a:rPr lang="en-US" dirty="0"/>
              <a:t>visual memory retained longer</a:t>
            </a:r>
          </a:p>
          <a:p>
            <a:r>
              <a:rPr lang="en-US" dirty="0"/>
              <a:t>User directly manipulates task object. Actions and results are visible, incremental and reversible (undo last step)</a:t>
            </a:r>
          </a:p>
        </p:txBody>
      </p:sp>
    </p:spTree>
    <p:extLst>
      <p:ext uri="{BB962C8B-B14F-4D97-AF65-F5344CB8AC3E}">
        <p14:creationId xmlns:p14="http://schemas.microsoft.com/office/powerpoint/2010/main" val="42949337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Design</a:t>
            </a:r>
            <a:r>
              <a:rPr lang="en-US" dirty="0"/>
              <a:t> Model</a:t>
            </a:r>
          </a:p>
        </p:txBody>
      </p:sp>
      <p:sp>
        <p:nvSpPr>
          <p:cNvPr id="3" name="Content Placeholder 2"/>
          <p:cNvSpPr>
            <a:spLocks noGrp="1"/>
          </p:cNvSpPr>
          <p:nvPr>
            <p:ph idx="1"/>
          </p:nvPr>
        </p:nvSpPr>
        <p:spPr/>
        <p:txBody>
          <a:bodyPr>
            <a:normAutofit/>
          </a:bodyPr>
          <a:lstStyle/>
          <a:p>
            <a:r>
              <a:rPr lang="en-US" dirty="0"/>
              <a:t>All action initiation done through a "button" {embedded button = menu, pull down or pop up menu items}.</a:t>
            </a:r>
          </a:p>
          <a:p>
            <a:pPr lvl="1"/>
            <a:r>
              <a:rPr lang="en-US" dirty="0"/>
              <a:t>no complex syntax for commands.</a:t>
            </a:r>
          </a:p>
          <a:p>
            <a:pPr lvl="1"/>
            <a:r>
              <a:rPr lang="en-US" dirty="0"/>
              <a:t>modeless or visible mode (greyed, disabled menu items)</a:t>
            </a:r>
          </a:p>
          <a:p>
            <a:pPr lvl="1"/>
            <a:r>
              <a:rPr lang="en-US" dirty="0"/>
              <a:t>minimizes slips</a:t>
            </a:r>
          </a:p>
          <a:p>
            <a:r>
              <a:rPr lang="en-US" dirty="0"/>
              <a:t>Analogy for direct manipulation</a:t>
            </a:r>
          </a:p>
        </p:txBody>
      </p:sp>
    </p:spTree>
    <p:extLst>
      <p:ext uri="{BB962C8B-B14F-4D97-AF65-F5344CB8AC3E}">
        <p14:creationId xmlns:p14="http://schemas.microsoft.com/office/powerpoint/2010/main" val="33448497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Weaknesses </a:t>
            </a:r>
          </a:p>
        </p:txBody>
      </p:sp>
      <p:sp>
        <p:nvSpPr>
          <p:cNvPr id="3" name="Content Placeholder 2"/>
          <p:cNvSpPr>
            <a:spLocks noGrp="1"/>
          </p:cNvSpPr>
          <p:nvPr>
            <p:ph idx="1"/>
          </p:nvPr>
        </p:nvSpPr>
        <p:spPr/>
        <p:txBody>
          <a:bodyPr>
            <a:normAutofit/>
          </a:bodyPr>
          <a:lstStyle/>
          <a:p>
            <a:r>
              <a:rPr lang="en-US" sz="4400" dirty="0"/>
              <a:t>Repetitive tasks maybe hard to combine or parameterize, as in command line.</a:t>
            </a:r>
          </a:p>
          <a:p>
            <a:r>
              <a:rPr lang="en-US" sz="4400" dirty="0"/>
              <a:t>Iconic interfaces may suffer description errors, visual interferences</a:t>
            </a:r>
          </a:p>
        </p:txBody>
      </p:sp>
    </p:spTree>
    <p:extLst>
      <p:ext uri="{BB962C8B-B14F-4D97-AF65-F5344CB8AC3E}">
        <p14:creationId xmlns:p14="http://schemas.microsoft.com/office/powerpoint/2010/main" val="111230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altLang="en-US"/>
              <a:t>Vision</a:t>
            </a:r>
          </a:p>
        </p:txBody>
      </p:sp>
      <p:sp>
        <p:nvSpPr>
          <p:cNvPr id="4099" name="Rectangle 3"/>
          <p:cNvSpPr>
            <a:spLocks noGrp="1" noChangeArrowheads="1"/>
          </p:cNvSpPr>
          <p:nvPr>
            <p:ph idx="1"/>
          </p:nvPr>
        </p:nvSpPr>
        <p:spPr/>
        <p:txBody>
          <a:bodyPr/>
          <a:lstStyle/>
          <a:p>
            <a:pPr eaLnBrk="1" hangingPunct="1">
              <a:buFontTx/>
              <a:buNone/>
            </a:pPr>
            <a:r>
              <a:rPr lang="en-GB" altLang="en-US" dirty="0"/>
              <a:t>Two stages in vision</a:t>
            </a:r>
          </a:p>
          <a:p>
            <a:pPr lvl="4" eaLnBrk="1" hangingPunct="1"/>
            <a:endParaRPr lang="en-GB" altLang="en-US" dirty="0"/>
          </a:p>
          <a:p>
            <a:pPr eaLnBrk="1" hangingPunct="1">
              <a:buFontTx/>
              <a:buNone/>
            </a:pPr>
            <a:r>
              <a:rPr lang="en-GB" altLang="en-US" dirty="0"/>
              <a:t>• physical reception of stimulus</a:t>
            </a:r>
          </a:p>
          <a:p>
            <a:pPr lvl="4" eaLnBrk="1" hangingPunct="1">
              <a:buFontTx/>
              <a:buNone/>
            </a:pPr>
            <a:endParaRPr lang="en-GB" altLang="en-US" dirty="0"/>
          </a:p>
          <a:p>
            <a:pPr eaLnBrk="1" hangingPunct="1">
              <a:buFontTx/>
              <a:buNone/>
            </a:pPr>
            <a:r>
              <a:rPr lang="en-GB" altLang="en-US" dirty="0"/>
              <a:t>• processing and interpretation of stimulus</a:t>
            </a:r>
          </a:p>
        </p:txBody>
      </p:sp>
    </p:spTree>
    <p:extLst>
      <p:ext uri="{BB962C8B-B14F-4D97-AF65-F5344CB8AC3E}">
        <p14:creationId xmlns:p14="http://schemas.microsoft.com/office/powerpoint/2010/main" val="22426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altLang="en-US"/>
              <a:t>The Eye - physical reception</a:t>
            </a:r>
          </a:p>
        </p:txBody>
      </p:sp>
      <p:sp>
        <p:nvSpPr>
          <p:cNvPr id="5123" name="Rectangle 3"/>
          <p:cNvSpPr>
            <a:spLocks noGrp="1" noChangeArrowheads="1"/>
          </p:cNvSpPr>
          <p:nvPr>
            <p:ph idx="1"/>
          </p:nvPr>
        </p:nvSpPr>
        <p:spPr/>
        <p:txBody>
          <a:bodyPr/>
          <a:lstStyle/>
          <a:p>
            <a:pPr eaLnBrk="1" hangingPunct="1">
              <a:lnSpc>
                <a:spcPct val="90000"/>
              </a:lnSpc>
            </a:pPr>
            <a:r>
              <a:rPr lang="en-GB" altLang="en-US" dirty="0"/>
              <a:t>Mechanism for receiving light and transforming it into electrical energy</a:t>
            </a:r>
          </a:p>
          <a:p>
            <a:pPr eaLnBrk="1" hangingPunct="1">
              <a:lnSpc>
                <a:spcPct val="90000"/>
              </a:lnSpc>
            </a:pPr>
            <a:r>
              <a:rPr lang="en-GB" altLang="en-US" dirty="0"/>
              <a:t>Light reflects from objects</a:t>
            </a:r>
          </a:p>
          <a:p>
            <a:pPr eaLnBrk="1" hangingPunct="1">
              <a:lnSpc>
                <a:spcPct val="90000"/>
              </a:lnSpc>
            </a:pPr>
            <a:r>
              <a:rPr lang="en-GB" altLang="en-US" dirty="0"/>
              <a:t>Images are focused upside-down on retina</a:t>
            </a:r>
          </a:p>
          <a:p>
            <a:pPr eaLnBrk="1" hangingPunct="1">
              <a:lnSpc>
                <a:spcPct val="90000"/>
              </a:lnSpc>
            </a:pPr>
            <a:r>
              <a:rPr lang="en-GB" altLang="en-US" dirty="0"/>
              <a:t>Retina contains rods for low light vision and cones for colour vision</a:t>
            </a:r>
          </a:p>
          <a:p>
            <a:pPr eaLnBrk="1" hangingPunct="1">
              <a:lnSpc>
                <a:spcPct val="90000"/>
              </a:lnSpc>
            </a:pPr>
            <a:r>
              <a:rPr lang="en-GB" altLang="en-US" dirty="0"/>
              <a:t>Ganglion cells (brain!) Detect pattern and movement</a:t>
            </a:r>
          </a:p>
        </p:txBody>
      </p:sp>
    </p:spTree>
    <p:extLst>
      <p:ext uri="{BB962C8B-B14F-4D97-AF65-F5344CB8AC3E}">
        <p14:creationId xmlns:p14="http://schemas.microsoft.com/office/powerpoint/2010/main" val="373940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ltLang="en-US"/>
              <a:t>Interpreting the signal</a:t>
            </a:r>
          </a:p>
        </p:txBody>
      </p:sp>
      <p:sp>
        <p:nvSpPr>
          <p:cNvPr id="6147" name="Rectangle 3"/>
          <p:cNvSpPr>
            <a:spLocks noGrp="1" noChangeArrowheads="1"/>
          </p:cNvSpPr>
          <p:nvPr>
            <p:ph idx="1"/>
          </p:nvPr>
        </p:nvSpPr>
        <p:spPr/>
        <p:txBody>
          <a:bodyPr/>
          <a:lstStyle/>
          <a:p>
            <a:pPr eaLnBrk="1" hangingPunct="1">
              <a:lnSpc>
                <a:spcPct val="90000"/>
              </a:lnSpc>
            </a:pPr>
            <a:r>
              <a:rPr lang="en-GB" altLang="en-US" dirty="0"/>
              <a:t>Size and depth</a:t>
            </a:r>
          </a:p>
          <a:p>
            <a:pPr lvl="1" eaLnBrk="1" hangingPunct="1">
              <a:lnSpc>
                <a:spcPct val="90000"/>
              </a:lnSpc>
              <a:spcBef>
                <a:spcPct val="40000"/>
              </a:spcBef>
            </a:pPr>
            <a:r>
              <a:rPr lang="en-GB" altLang="en-US" dirty="0"/>
              <a:t>Visual angle indicates how much of view object occupies</a:t>
            </a:r>
            <a:br>
              <a:rPr lang="en-GB" altLang="en-US" dirty="0"/>
            </a:br>
            <a:r>
              <a:rPr lang="en-GB" altLang="en-US" dirty="0"/>
              <a:t>	</a:t>
            </a:r>
            <a:r>
              <a:rPr lang="en-GB" altLang="en-US" sz="1984" dirty="0"/>
              <a:t>(relates to size and distance from eye)</a:t>
            </a:r>
          </a:p>
          <a:p>
            <a:pPr lvl="1" eaLnBrk="1" hangingPunct="1">
              <a:lnSpc>
                <a:spcPct val="90000"/>
              </a:lnSpc>
              <a:spcBef>
                <a:spcPct val="40000"/>
              </a:spcBef>
            </a:pPr>
            <a:r>
              <a:rPr lang="en-GB" altLang="en-US" dirty="0"/>
              <a:t>Visual acuity is ability to perceive detail </a:t>
            </a:r>
            <a:r>
              <a:rPr lang="en-GB" altLang="en-US" sz="1984" dirty="0"/>
              <a:t>(limited)</a:t>
            </a:r>
            <a:endParaRPr lang="en-GB" altLang="en-US" dirty="0"/>
          </a:p>
          <a:p>
            <a:pPr lvl="1" eaLnBrk="1" hangingPunct="1">
              <a:lnSpc>
                <a:spcPct val="90000"/>
              </a:lnSpc>
              <a:spcBef>
                <a:spcPct val="40000"/>
              </a:spcBef>
            </a:pPr>
            <a:r>
              <a:rPr lang="en-GB" altLang="en-US" dirty="0"/>
              <a:t>Familiar objects perceived as constant size </a:t>
            </a:r>
            <a:br>
              <a:rPr lang="en-GB" altLang="en-US" dirty="0"/>
            </a:br>
            <a:r>
              <a:rPr lang="en-GB" altLang="en-US" dirty="0"/>
              <a:t>	</a:t>
            </a:r>
            <a:r>
              <a:rPr lang="en-GB" altLang="en-US" sz="1984" dirty="0"/>
              <a:t>(in spite of changes in visual angle when far away)</a:t>
            </a:r>
            <a:endParaRPr lang="en-GB" altLang="en-US" sz="2205" dirty="0"/>
          </a:p>
          <a:p>
            <a:pPr lvl="1" eaLnBrk="1" hangingPunct="1">
              <a:lnSpc>
                <a:spcPct val="90000"/>
              </a:lnSpc>
              <a:spcBef>
                <a:spcPct val="40000"/>
              </a:spcBef>
            </a:pPr>
            <a:r>
              <a:rPr lang="en-GB" altLang="en-US" dirty="0"/>
              <a:t>Cues like overlapping help perception of size and depth</a:t>
            </a:r>
          </a:p>
        </p:txBody>
      </p:sp>
    </p:spTree>
    <p:extLst>
      <p:ext uri="{BB962C8B-B14F-4D97-AF65-F5344CB8AC3E}">
        <p14:creationId xmlns:p14="http://schemas.microsoft.com/office/powerpoint/2010/main" val="3562889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1106</TotalTime>
  <Words>5672</Words>
  <Application>Microsoft Office PowerPoint</Application>
  <PresentationFormat>Custom</PresentationFormat>
  <Paragraphs>881</Paragraphs>
  <Slides>69</Slides>
  <Notes>59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69</vt:i4>
      </vt:variant>
    </vt:vector>
  </HeadingPairs>
  <TitlesOfParts>
    <vt:vector size="81" baseType="lpstr">
      <vt:lpstr>Andale Sans UI</vt:lpstr>
      <vt:lpstr>StarSymbol</vt:lpstr>
      <vt:lpstr>Arial</vt:lpstr>
      <vt:lpstr>Arial Black</vt:lpstr>
      <vt:lpstr>Calibri</vt:lpstr>
      <vt:lpstr>Courier New</vt:lpstr>
      <vt:lpstr>Symbol</vt:lpstr>
      <vt:lpstr>Tahoma</vt:lpstr>
      <vt:lpstr>Times</vt:lpstr>
      <vt:lpstr>Times New Roman</vt:lpstr>
      <vt:lpstr>Verdana</vt:lpstr>
      <vt:lpstr>Office Theme</vt:lpstr>
      <vt:lpstr>HUMAN AND CONCEPTUAL MODEL</vt:lpstr>
      <vt:lpstr>Content</vt:lpstr>
      <vt:lpstr>Reference</vt:lpstr>
      <vt:lpstr>Agenda</vt:lpstr>
      <vt:lpstr>PowerPoint Presentation</vt:lpstr>
      <vt:lpstr>The Human</vt:lpstr>
      <vt:lpstr>Vision</vt:lpstr>
      <vt:lpstr>The Eye - physical reception</vt:lpstr>
      <vt:lpstr>Interpreting the signal</vt:lpstr>
      <vt:lpstr>Interpreting the signal (cont.)</vt:lpstr>
      <vt:lpstr>Interpreting the signal (cont)</vt:lpstr>
      <vt:lpstr>Optical Illusions</vt:lpstr>
      <vt:lpstr>Reading</vt:lpstr>
      <vt:lpstr>Hearing</vt:lpstr>
      <vt:lpstr>Hearing (cont)</vt:lpstr>
      <vt:lpstr>Touch</vt:lpstr>
      <vt:lpstr>Movement</vt:lpstr>
      <vt:lpstr>Movement (cont)</vt:lpstr>
      <vt:lpstr>Memory</vt:lpstr>
      <vt:lpstr>Sensory memory</vt:lpstr>
      <vt:lpstr>Short-term memory (STM)</vt:lpstr>
      <vt:lpstr>Examples</vt:lpstr>
      <vt:lpstr>Long-term memory (LTM)</vt:lpstr>
      <vt:lpstr>Long-term memory (cont.)</vt:lpstr>
      <vt:lpstr>LTM - semantic network</vt:lpstr>
      <vt:lpstr>Models of LTM - Frames</vt:lpstr>
      <vt:lpstr>Models of LTM - Scripts</vt:lpstr>
      <vt:lpstr>Models of LTM - Production rules</vt:lpstr>
      <vt:lpstr>LTM - Storage of information</vt:lpstr>
      <vt:lpstr>LTM - Forgetting</vt:lpstr>
      <vt:lpstr>LTM - retrieval</vt:lpstr>
      <vt:lpstr>Thinking</vt:lpstr>
      <vt:lpstr>Problem solving</vt:lpstr>
      <vt:lpstr>Problem solving (cont.)</vt:lpstr>
      <vt:lpstr>Problem solving (cont.)</vt:lpstr>
      <vt:lpstr>Errors and mental models</vt:lpstr>
      <vt:lpstr>Emotion</vt:lpstr>
      <vt:lpstr>Emotion (cont.)</vt:lpstr>
      <vt:lpstr>Emotion (cont.)</vt:lpstr>
      <vt:lpstr>Individual differences</vt:lpstr>
      <vt:lpstr>Psychology and  the Design of Interactive System</vt:lpstr>
      <vt:lpstr>Knowledge in the Head and in the World</vt:lpstr>
      <vt:lpstr>Placing Knowledge in the World</vt:lpstr>
      <vt:lpstr>To Err is Human</vt:lpstr>
      <vt:lpstr>Categories of Error</vt:lpstr>
      <vt:lpstr>Conceptual Models</vt:lpstr>
      <vt:lpstr>Projecting a Correct Conceptual Model</vt:lpstr>
      <vt:lpstr>PowerPoint Presentation</vt:lpstr>
      <vt:lpstr>A Digital Watch Projects</vt:lpstr>
      <vt:lpstr>Correct Conceptual Model</vt:lpstr>
      <vt:lpstr>Design View</vt:lpstr>
      <vt:lpstr>User View</vt:lpstr>
      <vt:lpstr>Development of a Technology</vt:lpstr>
      <vt:lpstr>User Model </vt:lpstr>
      <vt:lpstr>Task Model</vt:lpstr>
      <vt:lpstr>System Model (GUI + application) </vt:lpstr>
      <vt:lpstr>PowerPoint Presentation</vt:lpstr>
      <vt:lpstr>User Model </vt:lpstr>
      <vt:lpstr>Human knowledge </vt:lpstr>
      <vt:lpstr>User's Syntactic Knowledge </vt:lpstr>
      <vt:lpstr>User's Semantic Knowledge </vt:lpstr>
      <vt:lpstr>Human Error </vt:lpstr>
      <vt:lpstr>Human Error </vt:lpstr>
      <vt:lpstr>User  vs. Software </vt:lpstr>
      <vt:lpstr>User  vs. Software: Strengths </vt:lpstr>
      <vt:lpstr>User  vs. Software: Weakness </vt:lpstr>
      <vt:lpstr>Design Model</vt:lpstr>
      <vt:lpstr>Design Model</vt:lpstr>
      <vt:lpstr>Weaknesses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PSYCHOLOGY  OF USABLE THINGS</dc:title>
  <dc:creator>Hoan Ng</dc:creator>
  <cp:lastModifiedBy>ADMIN</cp:lastModifiedBy>
  <cp:revision>143</cp:revision>
  <dcterms:created xsi:type="dcterms:W3CDTF">2009-04-16T11:32:32Z</dcterms:created>
  <dcterms:modified xsi:type="dcterms:W3CDTF">2021-09-22T00:34:18Z</dcterms:modified>
</cp:coreProperties>
</file>