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5"/>
  </p:notesMasterIdLst>
  <p:handoutMasterIdLst>
    <p:handoutMasterId r:id="rId96"/>
  </p:handoutMasterIdLst>
  <p:sldIdLst>
    <p:sldId id="256" r:id="rId2"/>
    <p:sldId id="257" r:id="rId3"/>
    <p:sldId id="349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</p:sldIdLst>
  <p:sldSz cx="1343977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42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291" autoAdjust="0"/>
  </p:normalViewPr>
  <p:slideViewPr>
    <p:cSldViewPr snapToGrid="0">
      <p:cViewPr varScale="1">
        <p:scale>
          <a:sx n="57" d="100"/>
          <a:sy n="57" d="100"/>
        </p:scale>
        <p:origin x="1430" y="62"/>
      </p:cViewPr>
      <p:guideLst>
        <p:guide orient="horz" pos="2381"/>
        <p:guide pos="42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C49A7055-890B-45F4-9B88-D4C9783BB431}" type="slidenum">
              <a:t>‹#›</a:t>
            </a:fld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83066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x-non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D59E05AA-EB87-4A2E-B616-0A646005FA1C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4854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x-none" sz="2000" b="0" i="0" u="none" strike="noStrike" kern="1200">
        <a:ln>
          <a:noFill/>
        </a:ln>
        <a:latin typeface="Aria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E482A2C-5FFF-4C8B-8A8C-2C7D57792CAA}" type="slidenum">
              <a:t>1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30219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thí</a:t>
            </a:r>
            <a:r>
              <a:rPr lang="vi-VN" dirty="0"/>
              <a:t> </a:t>
            </a:r>
            <a:r>
              <a:rPr lang="vi-VN" dirty="0" err="1"/>
              <a:t>nghiệm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footmouse</a:t>
            </a:r>
            <a:endParaRPr lang="vi-VN" dirty="0"/>
          </a:p>
          <a:p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chuột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bàn</a:t>
            </a:r>
            <a:r>
              <a:rPr lang="vi-VN" dirty="0"/>
              <a:t> chân ...</a:t>
            </a:r>
          </a:p>
          <a:p>
            <a:r>
              <a:rPr lang="vi-VN" dirty="0"/>
              <a:t>Không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rất</a:t>
            </a:r>
            <a:r>
              <a:rPr lang="vi-VN" dirty="0"/>
              <a:t> </a:t>
            </a:r>
            <a:r>
              <a:rPr lang="vi-VN" dirty="0" err="1"/>
              <a:t>phổ</a:t>
            </a:r>
            <a:r>
              <a:rPr lang="vi-VN" dirty="0"/>
              <a:t> </a:t>
            </a:r>
            <a:r>
              <a:rPr lang="vi-VN" dirty="0" err="1"/>
              <a:t>biến</a:t>
            </a:r>
            <a:r>
              <a:rPr lang="vi-VN" dirty="0"/>
              <a:t> :-)</a:t>
            </a:r>
          </a:p>
          <a:p>
            <a:endParaRPr lang="vi-VN" dirty="0"/>
          </a:p>
          <a:p>
            <a:r>
              <a:rPr lang="vi-VN" dirty="0"/>
              <a:t>Nhưng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 chân 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thấy</a:t>
            </a:r>
            <a:r>
              <a:rPr lang="vi-VN" dirty="0"/>
              <a:t> ở </a:t>
            </a:r>
            <a:r>
              <a:rPr lang="vi-VN" dirty="0" err="1"/>
              <a:t>những</a:t>
            </a:r>
            <a:r>
              <a:rPr lang="vi-VN" dirty="0"/>
              <a:t> nơi </a:t>
            </a:r>
            <a:r>
              <a:rPr lang="vi-VN" dirty="0" err="1"/>
              <a:t>khác</a:t>
            </a:r>
            <a:r>
              <a:rPr lang="vi-VN" dirty="0"/>
              <a:t>:</a:t>
            </a:r>
          </a:p>
          <a:p>
            <a:r>
              <a:rPr lang="vi-VN" dirty="0" err="1"/>
              <a:t>Bàn</a:t>
            </a:r>
            <a:r>
              <a:rPr lang="vi-VN" dirty="0"/>
              <a:t> </a:t>
            </a:r>
            <a:r>
              <a:rPr lang="vi-VN" dirty="0" err="1"/>
              <a:t>đạp</a:t>
            </a:r>
            <a:r>
              <a:rPr lang="vi-VN" dirty="0"/>
              <a:t> xe</a:t>
            </a:r>
          </a:p>
          <a:p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</a:t>
            </a:r>
            <a:r>
              <a:rPr lang="vi-VN" dirty="0" err="1"/>
              <a:t>tốc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may</a:t>
            </a:r>
          </a:p>
          <a:p>
            <a:r>
              <a:rPr lang="vi-VN" dirty="0" err="1"/>
              <a:t>Bàn</a:t>
            </a:r>
            <a:r>
              <a:rPr lang="vi-VN" dirty="0"/>
              <a:t> </a:t>
            </a:r>
            <a:r>
              <a:rPr lang="vi-VN" dirty="0" err="1"/>
              <a:t>đạp</a:t>
            </a:r>
            <a:r>
              <a:rPr lang="vi-VN" dirty="0"/>
              <a:t> cơ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bàn</a:t>
            </a:r>
            <a:r>
              <a:rPr lang="vi-VN" dirty="0"/>
              <a:t> </a:t>
            </a:r>
            <a:r>
              <a:rPr lang="vi-VN" dirty="0" err="1"/>
              <a:t>đạp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4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nhạy</a:t>
            </a:r>
            <a:r>
              <a:rPr lang="vi-VN" dirty="0"/>
              <a:t> </a:t>
            </a:r>
            <a:r>
              <a:rPr lang="vi-VN" dirty="0" err="1"/>
              <a:t>cảm</a:t>
            </a:r>
            <a:r>
              <a:rPr lang="vi-VN" dirty="0"/>
              <a:t> </a:t>
            </a:r>
            <a:r>
              <a:rPr lang="vi-VN" dirty="0" err="1"/>
              <a:t>cảm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nhỏ</a:t>
            </a:r>
            <a:endParaRPr lang="vi-VN" dirty="0"/>
          </a:p>
          <a:p>
            <a:r>
              <a:rPr lang="vi-VN" dirty="0"/>
              <a:t>'</a:t>
            </a:r>
            <a:r>
              <a:rPr lang="vi-VN" dirty="0" err="1"/>
              <a:t>Stroke</a:t>
            </a:r>
            <a:r>
              <a:rPr lang="vi-VN" dirty="0"/>
              <a:t>' </a:t>
            </a:r>
            <a:r>
              <a:rPr lang="vi-VN" dirty="0" err="1"/>
              <a:t>để</a:t>
            </a:r>
            <a:r>
              <a:rPr lang="vi-VN" dirty="0"/>
              <a:t> di </a:t>
            </a:r>
            <a:r>
              <a:rPr lang="vi-VN" dirty="0" err="1"/>
              <a:t>chuyển</a:t>
            </a:r>
            <a:r>
              <a:rPr lang="vi-VN" dirty="0"/>
              <a:t> con </a:t>
            </a:r>
            <a:r>
              <a:rPr lang="vi-VN" dirty="0" err="1"/>
              <a:t>trỏ</a:t>
            </a:r>
            <a:r>
              <a:rPr lang="vi-VN" dirty="0"/>
              <a:t> </a:t>
            </a:r>
            <a:r>
              <a:rPr lang="vi-VN" dirty="0" err="1"/>
              <a:t>chuột</a:t>
            </a:r>
            <a:endParaRPr lang="vi-VN" dirty="0"/>
          </a:p>
          <a:p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chủ</a:t>
            </a:r>
            <a:r>
              <a:rPr lang="vi-VN" dirty="0"/>
              <a:t> </a:t>
            </a:r>
            <a:r>
              <a:rPr lang="vi-VN" dirty="0" err="1"/>
              <a:t>yếu</a:t>
            </a:r>
            <a:r>
              <a:rPr lang="vi-VN" dirty="0"/>
              <a:t> trong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xách</a:t>
            </a:r>
            <a:r>
              <a:rPr lang="vi-VN" dirty="0"/>
              <a:t> tay</a:t>
            </a:r>
          </a:p>
          <a:p>
            <a:endParaRPr lang="vi-VN" dirty="0"/>
          </a:p>
          <a:p>
            <a:r>
              <a:rPr lang="vi-VN" dirty="0" err="1"/>
              <a:t>Cài</a:t>
            </a:r>
            <a:r>
              <a:rPr lang="vi-VN" dirty="0"/>
              <a:t> </a:t>
            </a:r>
            <a:r>
              <a:rPr lang="vi-VN" dirty="0" err="1"/>
              <a:t>đặt</a:t>
            </a:r>
            <a:r>
              <a:rPr lang="vi-VN" dirty="0"/>
              <a:t> 'tăng </a:t>
            </a:r>
            <a:r>
              <a:rPr lang="vi-VN" dirty="0" err="1"/>
              <a:t>tốc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' quan </a:t>
            </a:r>
            <a:r>
              <a:rPr lang="vi-VN" dirty="0" err="1"/>
              <a:t>trọng</a:t>
            </a:r>
            <a:endParaRPr lang="vi-VN" dirty="0"/>
          </a:p>
          <a:p>
            <a:r>
              <a:rPr lang="vi-VN" dirty="0" err="1"/>
              <a:t>Đột</a:t>
            </a:r>
            <a:r>
              <a:rPr lang="vi-VN" dirty="0"/>
              <a:t> </a:t>
            </a:r>
            <a:r>
              <a:rPr lang="vi-VN" dirty="0" err="1"/>
              <a:t>qu</a:t>
            </a:r>
            <a:r>
              <a:rPr lang="vi-VN" dirty="0"/>
              <a:t> </a:t>
            </a:r>
            <a:r>
              <a:rPr lang="vi-VN" dirty="0" err="1"/>
              <a:t>Fast</a:t>
            </a:r>
            <a:r>
              <a:rPr lang="vi-VN" dirty="0"/>
              <a:t> nhanh</a:t>
            </a:r>
          </a:p>
          <a:p>
            <a:r>
              <a:rPr lang="vi-VN" dirty="0" err="1"/>
              <a:t>Rất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pixel</a:t>
            </a:r>
            <a:r>
              <a:rPr lang="vi-VN" dirty="0"/>
              <a:t> trên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inch</a:t>
            </a:r>
            <a:r>
              <a:rPr lang="vi-VN" dirty="0"/>
              <a:t> di </a:t>
            </a:r>
            <a:r>
              <a:rPr lang="vi-VN" dirty="0" err="1"/>
              <a:t>chuyển</a:t>
            </a:r>
            <a:endParaRPr lang="vi-VN" dirty="0"/>
          </a:p>
          <a:p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ban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</a:t>
            </a:r>
          </a:p>
          <a:p>
            <a:r>
              <a:rPr lang="vi-VN" dirty="0" err="1"/>
              <a:t>Đột</a:t>
            </a:r>
            <a:r>
              <a:rPr lang="vi-VN" dirty="0"/>
              <a:t> </a:t>
            </a:r>
            <a:r>
              <a:rPr lang="vi-VN" dirty="0" err="1"/>
              <a:t>qu</a:t>
            </a:r>
            <a:r>
              <a:rPr lang="vi-VN" dirty="0"/>
              <a:t> </a:t>
            </a:r>
            <a:r>
              <a:rPr lang="vi-VN" dirty="0" err="1"/>
              <a:t>Slow</a:t>
            </a:r>
            <a:r>
              <a:rPr lang="vi-VN" dirty="0"/>
              <a:t> </a:t>
            </a:r>
            <a:r>
              <a:rPr lang="vi-VN" dirty="0" err="1"/>
              <a:t>chậm</a:t>
            </a:r>
            <a:endParaRPr lang="vi-VN" dirty="0"/>
          </a:p>
          <a:p>
            <a:r>
              <a:rPr lang="vi-VN" dirty="0" err="1"/>
              <a:t>Ít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trên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inch</a:t>
            </a:r>
            <a:endParaRPr lang="vi-VN" dirty="0"/>
          </a:p>
          <a:p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vị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xác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62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Trackball</a:t>
            </a:r>
            <a:endParaRPr lang="vi-VN" dirty="0"/>
          </a:p>
          <a:p>
            <a:r>
              <a:rPr lang="vi-VN" dirty="0" err="1"/>
              <a:t>bóng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xoay trong </a:t>
            </a:r>
            <a:r>
              <a:rPr lang="vi-VN" dirty="0" err="1"/>
              <a:t>nhà</a:t>
            </a:r>
            <a:r>
              <a:rPr lang="vi-VN" dirty="0"/>
              <a:t> ở </a:t>
            </a:r>
            <a:r>
              <a:rPr lang="vi-VN" dirty="0" err="1"/>
              <a:t>tĩnh</a:t>
            </a:r>
            <a:endParaRPr lang="vi-VN" dirty="0"/>
          </a:p>
          <a:p>
            <a:r>
              <a:rPr lang="vi-VN" dirty="0" err="1"/>
              <a:t>giống</a:t>
            </a:r>
            <a:r>
              <a:rPr lang="vi-VN" dirty="0"/>
              <a:t> như </a:t>
            </a:r>
            <a:r>
              <a:rPr lang="vi-VN" dirty="0" err="1"/>
              <a:t>một</a:t>
            </a:r>
            <a:r>
              <a:rPr lang="vi-VN" dirty="0"/>
              <a:t> con </a:t>
            </a:r>
            <a:r>
              <a:rPr lang="vi-VN" dirty="0" err="1"/>
              <a:t>chuột</a:t>
            </a:r>
            <a:r>
              <a:rPr lang="vi-VN" dirty="0"/>
              <a:t> </a:t>
            </a:r>
            <a:r>
              <a:rPr lang="vi-VN" dirty="0" err="1"/>
              <a:t>xuống</a:t>
            </a:r>
            <a:r>
              <a:rPr lang="vi-VN" dirty="0"/>
              <a:t> </a:t>
            </a:r>
            <a:r>
              <a:rPr lang="vi-VN" dirty="0" err="1"/>
              <a:t>updie</a:t>
            </a:r>
            <a:r>
              <a:rPr lang="vi-VN" dirty="0"/>
              <a:t>!</a:t>
            </a:r>
          </a:p>
          <a:p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tương </a:t>
            </a:r>
            <a:r>
              <a:rPr lang="vi-VN" dirty="0" err="1"/>
              <a:t>đối</a:t>
            </a:r>
            <a:r>
              <a:rPr lang="vi-VN" dirty="0"/>
              <a:t> di </a:t>
            </a:r>
            <a:r>
              <a:rPr lang="vi-VN" dirty="0" err="1"/>
              <a:t>chuyển</a:t>
            </a:r>
            <a:r>
              <a:rPr lang="vi-VN" dirty="0"/>
              <a:t> con </a:t>
            </a:r>
            <a:r>
              <a:rPr lang="vi-VN" dirty="0" err="1"/>
              <a:t>trỏ</a:t>
            </a:r>
            <a:endParaRPr lang="vi-VN" dirty="0"/>
          </a:p>
          <a:p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gián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, </a:t>
            </a:r>
            <a:r>
              <a:rPr lang="vi-VN" dirty="0" err="1"/>
              <a:t>khá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xác</a:t>
            </a:r>
            <a:endParaRPr lang="vi-VN" dirty="0"/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nút</a:t>
            </a:r>
            <a:r>
              <a:rPr lang="vi-VN" dirty="0"/>
              <a:t> riêng </a:t>
            </a:r>
            <a:r>
              <a:rPr lang="vi-VN" dirty="0" err="1"/>
              <a:t>biệt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chọn</a:t>
            </a:r>
            <a:endParaRPr lang="vi-VN" dirty="0"/>
          </a:p>
          <a:p>
            <a:r>
              <a:rPr lang="vi-VN" dirty="0" err="1"/>
              <a:t>rất</a:t>
            </a:r>
            <a:r>
              <a:rPr lang="vi-VN" dirty="0"/>
              <a:t> nhanh </a:t>
            </a:r>
            <a:r>
              <a:rPr lang="vi-VN" dirty="0" err="1"/>
              <a:t>để</a:t>
            </a:r>
            <a:r>
              <a:rPr lang="vi-VN" dirty="0"/>
              <a:t> chơi </a:t>
            </a:r>
            <a:r>
              <a:rPr lang="vi-VN" dirty="0" err="1"/>
              <a:t>game</a:t>
            </a:r>
            <a:endParaRPr lang="vi-VN" dirty="0"/>
          </a:p>
          <a:p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trong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xách</a:t>
            </a:r>
            <a:r>
              <a:rPr lang="vi-VN" dirty="0"/>
              <a:t> tay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xách</a:t>
            </a:r>
            <a:r>
              <a:rPr lang="vi-VN" dirty="0"/>
              <a:t> tay.</a:t>
            </a:r>
          </a:p>
          <a:p>
            <a:endParaRPr lang="vi-VN" dirty="0"/>
          </a:p>
          <a:p>
            <a:r>
              <a:rPr lang="vi-VN" dirty="0" err="1"/>
              <a:t>Thumbwheels</a:t>
            </a:r>
            <a:r>
              <a:rPr lang="vi-VN" dirty="0"/>
              <a:t> ...</a:t>
            </a:r>
          </a:p>
          <a:p>
            <a:r>
              <a:rPr lang="vi-VN" dirty="0"/>
              <a:t>cho CAD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- hai </a:t>
            </a:r>
            <a:r>
              <a:rPr lang="vi-VN" dirty="0" err="1"/>
              <a:t>mặt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cho </a:t>
            </a:r>
            <a:r>
              <a:rPr lang="vi-VN" dirty="0" err="1"/>
              <a:t>vị</a:t>
            </a:r>
            <a:r>
              <a:rPr lang="vi-VN" dirty="0"/>
              <a:t> </a:t>
            </a:r>
            <a:r>
              <a:rPr lang="vi-VN" dirty="0" err="1"/>
              <a:t>trí</a:t>
            </a:r>
            <a:r>
              <a:rPr lang="vi-VN" dirty="0"/>
              <a:t> con </a:t>
            </a:r>
            <a:r>
              <a:rPr lang="vi-VN" dirty="0" err="1"/>
              <a:t>trỏ</a:t>
            </a:r>
            <a:r>
              <a:rPr lang="vi-VN" dirty="0"/>
              <a:t> X-Y</a:t>
            </a:r>
          </a:p>
          <a:p>
            <a:r>
              <a:rPr lang="vi-VN" dirty="0"/>
              <a:t>cho di </a:t>
            </a:r>
            <a:r>
              <a:rPr lang="vi-VN" dirty="0" err="1"/>
              <a:t>chuyển</a:t>
            </a:r>
            <a:r>
              <a:rPr lang="vi-VN" dirty="0"/>
              <a:t> nhanh - quay </a:t>
            </a:r>
            <a:r>
              <a:rPr lang="vi-VN" dirty="0" err="1"/>
              <a:t>số</a:t>
            </a:r>
            <a:r>
              <a:rPr lang="vi-VN" dirty="0"/>
              <a:t> đơn trên </a:t>
            </a:r>
            <a:r>
              <a:rPr lang="vi-VN" dirty="0" err="1"/>
              <a:t>chuột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43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endParaRPr lang="vi-VN" dirty="0"/>
          </a:p>
          <a:p>
            <a:r>
              <a:rPr lang="vi-VN" dirty="0" err="1"/>
              <a:t>gián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? </a:t>
            </a:r>
            <a:r>
              <a:rPr lang="vi-VN" dirty="0" err="1"/>
              <a:t>áp</a:t>
            </a:r>
            <a:r>
              <a:rPr lang="vi-VN" dirty="0"/>
              <a:t> </a:t>
            </a:r>
            <a:r>
              <a:rPr lang="vi-VN" dirty="0" err="1"/>
              <a:t>lực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thanh = </a:t>
            </a:r>
            <a:r>
              <a:rPr lang="vi-VN" dirty="0" err="1"/>
              <a:t>vận</a:t>
            </a:r>
            <a:r>
              <a:rPr lang="vi-VN" dirty="0"/>
              <a:t> </a:t>
            </a:r>
            <a:r>
              <a:rPr lang="vi-VN" dirty="0" err="1"/>
              <a:t>tốc</a:t>
            </a:r>
            <a:endParaRPr lang="vi-VN" dirty="0"/>
          </a:p>
          <a:p>
            <a:r>
              <a:rPr lang="vi-VN" dirty="0" err="1"/>
              <a:t>nút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lựa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? trên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phía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 như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kích</a:t>
            </a:r>
            <a:r>
              <a:rPr lang="vi-VN" dirty="0"/>
              <a:t> </a:t>
            </a:r>
            <a:r>
              <a:rPr lang="vi-VN" dirty="0" err="1"/>
              <a:t>hoạt</a:t>
            </a:r>
            <a:endParaRPr lang="vi-VN" dirty="0"/>
          </a:p>
          <a:p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trò</a:t>
            </a:r>
            <a:r>
              <a:rPr lang="vi-VN" dirty="0"/>
              <a:t> chơi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?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bay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 3D</a:t>
            </a:r>
          </a:p>
          <a:p>
            <a:endParaRPr lang="vi-VN" dirty="0"/>
          </a:p>
          <a:p>
            <a:r>
              <a:rPr lang="vi-VN" dirty="0" err="1"/>
              <a:t>Núm</a:t>
            </a:r>
            <a:r>
              <a:rPr lang="vi-VN" dirty="0"/>
              <a:t> </a:t>
            </a:r>
            <a:r>
              <a:rPr lang="vi-VN" dirty="0" err="1"/>
              <a:t>vú</a:t>
            </a:r>
            <a:r>
              <a:rPr lang="vi-VN" dirty="0"/>
              <a:t> </a:t>
            </a:r>
            <a:r>
              <a:rPr lang="vi-VN" dirty="0" err="1"/>
              <a:t>bàn</a:t>
            </a:r>
            <a:r>
              <a:rPr lang="vi-VN" dirty="0"/>
              <a:t> </a:t>
            </a:r>
            <a:r>
              <a:rPr lang="vi-VN" dirty="0" err="1"/>
              <a:t>phím</a:t>
            </a:r>
            <a:endParaRPr lang="vi-VN" dirty="0"/>
          </a:p>
          <a:p>
            <a:r>
              <a:rPr lang="vi-VN" dirty="0"/>
              <a:t>cho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xách</a:t>
            </a:r>
            <a:r>
              <a:rPr lang="vi-VN" dirty="0"/>
              <a:t> tay</a:t>
            </a:r>
          </a:p>
          <a:p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 thu </a:t>
            </a:r>
            <a:r>
              <a:rPr lang="vi-VN" dirty="0" err="1"/>
              <a:t>nhỏ</a:t>
            </a:r>
            <a:r>
              <a:rPr lang="vi-VN" dirty="0"/>
              <a:t> ở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bàn</a:t>
            </a:r>
            <a:r>
              <a:rPr lang="vi-VN" dirty="0"/>
              <a:t> </a:t>
            </a:r>
            <a:r>
              <a:rPr lang="vi-VN" dirty="0" err="1"/>
              <a:t>phím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66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Phát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ngón</a:t>
            </a:r>
            <a:r>
              <a:rPr lang="vi-VN" dirty="0"/>
              <a:t> tay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bút</a:t>
            </a:r>
            <a:r>
              <a:rPr lang="vi-VN" dirty="0"/>
              <a:t> trên </a:t>
            </a:r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.</a:t>
            </a:r>
          </a:p>
          <a:p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gián</a:t>
            </a:r>
            <a:r>
              <a:rPr lang="vi-VN" dirty="0"/>
              <a:t> </a:t>
            </a:r>
            <a:r>
              <a:rPr lang="vi-VN" dirty="0" err="1"/>
              <a:t>đoạn</a:t>
            </a:r>
            <a:r>
              <a:rPr lang="vi-VN" dirty="0"/>
              <a:t> ma </a:t>
            </a:r>
            <a:r>
              <a:rPr lang="vi-VN" dirty="0" err="1"/>
              <a:t>trận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chùm</a:t>
            </a:r>
            <a:r>
              <a:rPr lang="vi-VN" dirty="0"/>
              <a:t> </a:t>
            </a:r>
            <a:r>
              <a:rPr lang="vi-VN" dirty="0" err="1"/>
              <a:t>ánh</a:t>
            </a:r>
            <a:r>
              <a:rPr lang="vi-VN" dirty="0"/>
              <a:t> </a:t>
            </a:r>
            <a:r>
              <a:rPr lang="vi-VN" dirty="0" err="1"/>
              <a:t>sáng</a:t>
            </a:r>
            <a:r>
              <a:rPr lang="vi-VN" dirty="0"/>
              <a:t>, thay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điện</a:t>
            </a:r>
            <a:r>
              <a:rPr lang="vi-VN" dirty="0"/>
              <a:t> dung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phản</a:t>
            </a:r>
            <a:r>
              <a:rPr lang="vi-VN" dirty="0"/>
              <a:t> </a:t>
            </a:r>
            <a:r>
              <a:rPr lang="vi-VN" dirty="0" err="1"/>
              <a:t>xạ</a:t>
            </a:r>
            <a:r>
              <a:rPr lang="vi-VN" dirty="0"/>
              <a:t> siêu âm</a:t>
            </a:r>
          </a:p>
          <a:p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trỏ</a:t>
            </a:r>
            <a:r>
              <a:rPr lang="vi-VN" dirty="0"/>
              <a:t> </a:t>
            </a:r>
            <a:r>
              <a:rPr lang="vi-VN" dirty="0" err="1"/>
              <a:t>trực</a:t>
            </a:r>
            <a:r>
              <a:rPr lang="vi-VN" dirty="0"/>
              <a:t> </a:t>
            </a:r>
            <a:r>
              <a:rPr lang="vi-VN" dirty="0" err="1"/>
              <a:t>tiếp</a:t>
            </a:r>
            <a:endParaRPr lang="vi-VN" dirty="0"/>
          </a:p>
          <a:p>
            <a:endParaRPr lang="vi-VN" dirty="0"/>
          </a:p>
          <a:p>
            <a:r>
              <a:rPr lang="vi-VN" dirty="0"/>
              <a:t>Ưu </a:t>
            </a:r>
            <a:r>
              <a:rPr lang="vi-VN" dirty="0" err="1"/>
              <a:t>điểm</a:t>
            </a:r>
            <a:r>
              <a:rPr lang="vi-VN" dirty="0"/>
              <a:t>:</a:t>
            </a:r>
          </a:p>
          <a:p>
            <a:r>
              <a:rPr lang="vi-VN" dirty="0"/>
              <a:t>nhanh </a:t>
            </a:r>
            <a:r>
              <a:rPr lang="vi-VN" dirty="0" err="1"/>
              <a:t>và</a:t>
            </a:r>
            <a:r>
              <a:rPr lang="vi-VN" dirty="0"/>
              <a:t> không </a:t>
            </a:r>
            <a:r>
              <a:rPr lang="vi-VN" dirty="0" err="1"/>
              <a:t>đòi</a:t>
            </a:r>
            <a:r>
              <a:rPr lang="vi-VN" dirty="0"/>
              <a:t> </a:t>
            </a:r>
            <a:r>
              <a:rPr lang="vi-VN" dirty="0" err="1"/>
              <a:t>hỏi</a:t>
            </a:r>
            <a:r>
              <a:rPr lang="vi-VN" dirty="0"/>
              <a:t> con </a:t>
            </a:r>
            <a:r>
              <a:rPr lang="vi-VN" dirty="0" err="1"/>
              <a:t>trỏ</a:t>
            </a:r>
            <a:r>
              <a:rPr lang="vi-VN" dirty="0"/>
              <a:t> chuyên </a:t>
            </a:r>
            <a:r>
              <a:rPr lang="vi-VN" dirty="0" err="1"/>
              <a:t>dụng</a:t>
            </a:r>
            <a:endParaRPr lang="vi-VN" dirty="0"/>
          </a:p>
          <a:p>
            <a:r>
              <a:rPr lang="vi-VN" dirty="0" err="1"/>
              <a:t>tốt</a:t>
            </a:r>
            <a:r>
              <a:rPr lang="vi-VN" dirty="0"/>
              <a:t> cho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lựa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menu</a:t>
            </a:r>
            <a:endParaRPr lang="vi-VN" dirty="0"/>
          </a:p>
          <a:p>
            <a:r>
              <a:rPr lang="vi-VN" dirty="0" err="1"/>
              <a:t>phù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trong môi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thù</a:t>
            </a:r>
            <a:r>
              <a:rPr lang="vi-VN" dirty="0"/>
              <a:t> </a:t>
            </a:r>
            <a:r>
              <a:rPr lang="vi-VN" dirty="0" err="1"/>
              <a:t>địch</a:t>
            </a:r>
            <a:r>
              <a:rPr lang="vi-VN" dirty="0"/>
              <a:t>: </a:t>
            </a:r>
            <a:r>
              <a:rPr lang="vi-VN" dirty="0" err="1"/>
              <a:t>sạch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an </a:t>
            </a:r>
            <a:r>
              <a:rPr lang="vi-VN" dirty="0" err="1"/>
              <a:t>toàn</a:t>
            </a:r>
            <a:r>
              <a:rPr lang="vi-VN" dirty="0"/>
              <a:t> không </a:t>
            </a:r>
            <a:r>
              <a:rPr lang="vi-VN" dirty="0" err="1"/>
              <a:t>bị</a:t>
            </a:r>
            <a:r>
              <a:rPr lang="vi-VN" dirty="0"/>
              <a:t> hư </a:t>
            </a:r>
            <a:r>
              <a:rPr lang="vi-VN" dirty="0" err="1"/>
              <a:t>hỏng</a:t>
            </a:r>
            <a:r>
              <a:rPr lang="vi-VN" dirty="0"/>
              <a:t>.</a:t>
            </a:r>
          </a:p>
          <a:p>
            <a:endParaRPr lang="vi-VN" dirty="0"/>
          </a:p>
          <a:p>
            <a:r>
              <a:rPr lang="vi-VN" dirty="0" err="1"/>
              <a:t>Nhược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:</a:t>
            </a:r>
          </a:p>
          <a:p>
            <a:r>
              <a:rPr lang="vi-VN" dirty="0" err="1"/>
              <a:t>ngón</a:t>
            </a:r>
            <a:r>
              <a:rPr lang="vi-VN" dirty="0"/>
              <a:t> tay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dấu</a:t>
            </a:r>
            <a:r>
              <a:rPr lang="vi-VN" dirty="0"/>
              <a:t> </a:t>
            </a:r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hình</a:t>
            </a:r>
            <a:endParaRPr lang="vi-VN" dirty="0"/>
          </a:p>
          <a:p>
            <a:r>
              <a:rPr lang="vi-VN" dirty="0"/>
              <a:t>không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(</a:t>
            </a:r>
            <a:r>
              <a:rPr lang="vi-VN" dirty="0" err="1"/>
              <a:t>ngón</a:t>
            </a:r>
            <a:r>
              <a:rPr lang="vi-VN" dirty="0"/>
              <a:t> tay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công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khá</a:t>
            </a:r>
            <a:r>
              <a:rPr lang="vi-VN" dirty="0"/>
              <a:t> </a:t>
            </a:r>
            <a:r>
              <a:rPr lang="vi-VN" dirty="0" err="1"/>
              <a:t>ngớ</a:t>
            </a:r>
            <a:r>
              <a:rPr lang="vi-VN" dirty="0"/>
              <a:t> </a:t>
            </a:r>
            <a:r>
              <a:rPr lang="vi-VN" dirty="0" err="1"/>
              <a:t>ngẩn</a:t>
            </a:r>
            <a:r>
              <a:rPr lang="vi-VN" dirty="0"/>
              <a:t>!)</a:t>
            </a:r>
          </a:p>
          <a:p>
            <a:r>
              <a:rPr lang="vi-VN" dirty="0" err="1"/>
              <a:t>khó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vùng</a:t>
            </a:r>
            <a:r>
              <a:rPr lang="vi-VN" dirty="0"/>
              <a:t> </a:t>
            </a:r>
            <a:r>
              <a:rPr lang="vi-VN" dirty="0" err="1"/>
              <a:t>nhỏ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vẽ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xác</a:t>
            </a:r>
            <a:endParaRPr lang="vi-VN" dirty="0"/>
          </a:p>
          <a:p>
            <a:r>
              <a:rPr lang="vi-VN" dirty="0"/>
              <a:t>tay nâng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mệt</a:t>
            </a:r>
            <a:r>
              <a:rPr lang="vi-VN" dirty="0"/>
              <a:t> </a:t>
            </a:r>
            <a:r>
              <a:rPr lang="vi-VN" dirty="0" err="1"/>
              <a:t>mỏi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7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Stylus</a:t>
            </a:r>
            <a:endParaRPr lang="vi-VN" dirty="0"/>
          </a:p>
          <a:p>
            <a:r>
              <a:rPr lang="vi-VN" dirty="0"/>
              <a:t>con </a:t>
            </a:r>
            <a:r>
              <a:rPr lang="vi-VN" dirty="0" err="1"/>
              <a:t>trỏ</a:t>
            </a:r>
            <a:r>
              <a:rPr lang="vi-VN" dirty="0"/>
              <a:t> </a:t>
            </a:r>
            <a:r>
              <a:rPr lang="vi-VN" dirty="0" err="1"/>
              <a:t>nhỏ</a:t>
            </a:r>
            <a:r>
              <a:rPr lang="vi-VN" dirty="0"/>
              <a:t> </a:t>
            </a:r>
            <a:r>
              <a:rPr lang="vi-VN" dirty="0" err="1"/>
              <a:t>giống</a:t>
            </a:r>
            <a:r>
              <a:rPr lang="vi-VN" dirty="0"/>
              <a:t> như con </a:t>
            </a:r>
            <a:r>
              <a:rPr lang="vi-VN" dirty="0" err="1"/>
              <a:t>trỏ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vẽ</a:t>
            </a:r>
            <a:r>
              <a:rPr lang="vi-VN" dirty="0"/>
              <a:t> </a:t>
            </a:r>
            <a:r>
              <a:rPr lang="vi-VN" dirty="0" err="1"/>
              <a:t>trực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trên </a:t>
            </a:r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hình</a:t>
            </a:r>
            <a:endParaRPr lang="vi-VN" dirty="0"/>
          </a:p>
          <a:p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bề</a:t>
            </a:r>
            <a:r>
              <a:rPr lang="vi-VN" dirty="0"/>
              <a:t> </a:t>
            </a:r>
            <a:r>
              <a:rPr lang="vi-VN" dirty="0" err="1"/>
              <a:t>mặt</a:t>
            </a:r>
            <a:r>
              <a:rPr lang="vi-VN" dirty="0"/>
              <a:t> </a:t>
            </a:r>
            <a:r>
              <a:rPr lang="vi-VN" dirty="0" err="1"/>
              <a:t>nhạy</a:t>
            </a:r>
            <a:r>
              <a:rPr lang="vi-VN" dirty="0"/>
              <a:t> </a:t>
            </a:r>
            <a:r>
              <a:rPr lang="vi-VN" dirty="0" err="1"/>
              <a:t>cảm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tính</a:t>
            </a:r>
            <a:endParaRPr lang="vi-VN" dirty="0"/>
          </a:p>
          <a:p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trong PDA,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bảng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bảng</a:t>
            </a:r>
            <a:r>
              <a:rPr lang="vi-VN" dirty="0"/>
              <a:t> </a:t>
            </a:r>
            <a:r>
              <a:rPr lang="vi-VN" dirty="0" err="1"/>
              <a:t>vẽ</a:t>
            </a:r>
            <a:endParaRPr lang="vi-VN" dirty="0"/>
          </a:p>
          <a:p>
            <a:endParaRPr lang="vi-VN" dirty="0"/>
          </a:p>
          <a:p>
            <a:r>
              <a:rPr lang="vi-VN" dirty="0" err="1"/>
              <a:t>Light</a:t>
            </a:r>
            <a:r>
              <a:rPr lang="vi-VN" dirty="0"/>
              <a:t> </a:t>
            </a:r>
            <a:r>
              <a:rPr lang="vi-VN" dirty="0" err="1"/>
              <a:t>Pen</a:t>
            </a:r>
            <a:endParaRPr lang="vi-VN" dirty="0"/>
          </a:p>
          <a:p>
            <a:r>
              <a:rPr lang="vi-VN" dirty="0"/>
              <a:t>bây </a:t>
            </a:r>
            <a:r>
              <a:rPr lang="vi-VN" dirty="0" err="1"/>
              <a:t>giờ</a:t>
            </a:r>
            <a:r>
              <a:rPr lang="vi-VN" dirty="0"/>
              <a:t> </a:t>
            </a:r>
            <a:r>
              <a:rPr lang="vi-VN" dirty="0" err="1"/>
              <a:t>hiếm</a:t>
            </a:r>
            <a:r>
              <a:rPr lang="vi-VN" dirty="0"/>
              <a:t> khi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endParaRPr lang="vi-VN" dirty="0"/>
          </a:p>
          <a:p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ánh</a:t>
            </a:r>
            <a:r>
              <a:rPr lang="vi-VN" dirty="0"/>
              <a:t> </a:t>
            </a:r>
            <a:r>
              <a:rPr lang="vi-VN" dirty="0" err="1"/>
              <a:t>sáng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vị</a:t>
            </a:r>
            <a:r>
              <a:rPr lang="vi-VN" dirty="0"/>
              <a:t> </a:t>
            </a:r>
            <a:r>
              <a:rPr lang="vi-VN" dirty="0" err="1"/>
              <a:t>trí</a:t>
            </a:r>
            <a:endParaRPr lang="vi-VN" dirty="0"/>
          </a:p>
          <a:p>
            <a:endParaRPr lang="vi-VN" dirty="0"/>
          </a:p>
          <a:p>
            <a:r>
              <a:rPr lang="vi-VN" dirty="0" err="1"/>
              <a:t>Cả</a:t>
            </a:r>
            <a:r>
              <a:rPr lang="vi-VN" dirty="0"/>
              <a:t> hai ...</a:t>
            </a:r>
          </a:p>
          <a:p>
            <a:r>
              <a:rPr lang="vi-VN" dirty="0" err="1"/>
              <a:t>rất</a:t>
            </a:r>
            <a:r>
              <a:rPr lang="vi-VN" dirty="0"/>
              <a:t> </a:t>
            </a:r>
            <a:r>
              <a:rPr lang="vi-VN" dirty="0" err="1"/>
              <a:t>trực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rõ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endParaRPr lang="vi-VN" dirty="0"/>
          </a:p>
          <a:p>
            <a:r>
              <a:rPr lang="vi-VN" dirty="0"/>
              <a:t>nhưng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che </a:t>
            </a:r>
            <a:r>
              <a:rPr lang="vi-VN" dirty="0" err="1"/>
              <a:t>giấu</a:t>
            </a:r>
            <a:r>
              <a:rPr lang="vi-VN" dirty="0"/>
              <a:t> </a:t>
            </a:r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hình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4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49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Điều </a:t>
            </a:r>
            <a:r>
              <a:rPr lang="vi-VN" dirty="0" err="1"/>
              <a:t>khiển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mắt</a:t>
            </a:r>
            <a:r>
              <a:rPr lang="vi-VN" dirty="0"/>
              <a:t> </a:t>
            </a:r>
            <a:r>
              <a:rPr lang="vi-VN" dirty="0" err="1"/>
              <a:t>nhìn</a:t>
            </a:r>
            <a:r>
              <a:rPr lang="vi-VN" dirty="0"/>
              <a:t> theo </a:t>
            </a:r>
            <a:r>
              <a:rPr lang="vi-VN" dirty="0" err="1"/>
              <a:t>hướng</a:t>
            </a:r>
            <a:endParaRPr lang="vi-VN" dirty="0"/>
          </a:p>
          <a:p>
            <a:r>
              <a:rPr lang="vi-VN" dirty="0"/>
              <a:t>VÍ DỤ. Xem </a:t>
            </a:r>
            <a:r>
              <a:rPr lang="vi-VN" dirty="0" err="1"/>
              <a:t>mục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đơn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chọn</a:t>
            </a:r>
            <a:endParaRPr lang="vi-VN" dirty="0"/>
          </a:p>
          <a:p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chùm</a:t>
            </a:r>
            <a:r>
              <a:rPr lang="vi-VN" dirty="0"/>
              <a:t> tia </a:t>
            </a:r>
            <a:r>
              <a:rPr lang="vi-VN" dirty="0" err="1"/>
              <a:t>laser</a:t>
            </a:r>
            <a:r>
              <a:rPr lang="vi-VN" dirty="0"/>
              <a:t> </a:t>
            </a:r>
            <a:r>
              <a:rPr lang="vi-VN" dirty="0" err="1"/>
              <a:t>phản</a:t>
            </a:r>
            <a:r>
              <a:rPr lang="vi-VN" dirty="0"/>
              <a:t> </a:t>
            </a:r>
            <a:r>
              <a:rPr lang="vi-VN" dirty="0" err="1"/>
              <a:t>xạ</a:t>
            </a:r>
            <a:r>
              <a:rPr lang="vi-VN" dirty="0"/>
              <a:t> </a:t>
            </a:r>
            <a:r>
              <a:rPr lang="vi-VN" dirty="0" err="1"/>
              <a:t>khỏi</a:t>
            </a:r>
            <a:r>
              <a:rPr lang="vi-VN" dirty="0"/>
              <a:t> </a:t>
            </a:r>
            <a:r>
              <a:rPr lang="vi-VN" dirty="0" err="1"/>
              <a:t>võng</a:t>
            </a:r>
            <a:r>
              <a:rPr lang="vi-VN" dirty="0"/>
              <a:t> </a:t>
            </a:r>
            <a:r>
              <a:rPr lang="vi-VN" dirty="0" err="1"/>
              <a:t>mạc</a:t>
            </a:r>
            <a:endParaRPr lang="vi-VN" dirty="0"/>
          </a:p>
          <a:p>
            <a:r>
              <a:rPr lang="vi-VN" dirty="0"/>
              <a:t>...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laser</a:t>
            </a:r>
            <a:r>
              <a:rPr lang="vi-VN" dirty="0"/>
              <a:t> năng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rất</a:t>
            </a:r>
            <a:r>
              <a:rPr lang="vi-VN" dirty="0"/>
              <a:t> </a:t>
            </a:r>
            <a:r>
              <a:rPr lang="vi-VN" dirty="0" err="1"/>
              <a:t>thấp</a:t>
            </a:r>
            <a:r>
              <a:rPr lang="vi-VN" dirty="0"/>
              <a:t>!</a:t>
            </a:r>
          </a:p>
          <a:p>
            <a:r>
              <a:rPr lang="vi-VN" dirty="0" err="1"/>
              <a:t>Chủ</a:t>
            </a:r>
            <a:r>
              <a:rPr lang="vi-VN" dirty="0"/>
              <a:t> </a:t>
            </a:r>
            <a:r>
              <a:rPr lang="vi-VN" dirty="0" err="1"/>
              <a:t>yếu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(ch x)</a:t>
            </a:r>
          </a:p>
          <a:p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</a:t>
            </a:r>
            <a:r>
              <a:rPr lang="vi-VN" dirty="0" err="1"/>
              <a:t>rảnh</a:t>
            </a:r>
            <a:r>
              <a:rPr lang="vi-VN" dirty="0"/>
              <a:t> tay</a:t>
            </a:r>
          </a:p>
          <a:p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cao </a:t>
            </a:r>
            <a:r>
              <a:rPr lang="vi-VN" dirty="0" err="1"/>
              <a:t>đòi</a:t>
            </a:r>
            <a:r>
              <a:rPr lang="vi-VN" dirty="0"/>
              <a:t> </a:t>
            </a:r>
            <a:r>
              <a:rPr lang="vi-VN" dirty="0" err="1"/>
              <a:t>hỏi</a:t>
            </a:r>
            <a:r>
              <a:rPr lang="vi-VN" dirty="0"/>
              <a:t> tai nghe</a:t>
            </a:r>
          </a:p>
          <a:p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rẻ</a:t>
            </a:r>
            <a:r>
              <a:rPr lang="vi-VN" dirty="0"/>
              <a:t> hơn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thấp</a:t>
            </a:r>
            <a:r>
              <a:rPr lang="vi-VN" dirty="0"/>
              <a:t> hơn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sẵn</a:t>
            </a:r>
            <a:r>
              <a:rPr lang="vi-VN" dirty="0"/>
              <a:t>? </a:t>
            </a:r>
            <a:r>
              <a:rPr lang="vi-VN" dirty="0" err="1"/>
              <a:t>ngồi</a:t>
            </a:r>
            <a:r>
              <a:rPr lang="vi-VN" dirty="0"/>
              <a:t> </a:t>
            </a:r>
            <a:r>
              <a:rPr lang="vi-VN" dirty="0" err="1"/>
              <a:t>dưới</a:t>
            </a:r>
            <a:r>
              <a:rPr lang="vi-VN" dirty="0"/>
              <a:t> </a:t>
            </a:r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như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webcam</a:t>
            </a:r>
            <a:r>
              <a:rPr lang="vi-VN" dirty="0"/>
              <a:t> </a:t>
            </a:r>
            <a:r>
              <a:rPr lang="vi-VN" dirty="0" err="1"/>
              <a:t>nhỏ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11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Bốn</a:t>
            </a:r>
            <a:r>
              <a:rPr lang="vi-VN" dirty="0"/>
              <a:t> </a:t>
            </a:r>
            <a:r>
              <a:rPr lang="vi-VN" dirty="0" err="1"/>
              <a:t>phím</a:t>
            </a:r>
            <a:r>
              <a:rPr lang="vi-VN" dirty="0"/>
              <a:t> (lên, </a:t>
            </a:r>
            <a:r>
              <a:rPr lang="vi-VN" dirty="0" err="1"/>
              <a:t>xuống</a:t>
            </a:r>
            <a:r>
              <a:rPr lang="vi-VN" dirty="0"/>
              <a:t>, </a:t>
            </a:r>
            <a:r>
              <a:rPr lang="vi-VN" dirty="0" err="1"/>
              <a:t>trái</a:t>
            </a:r>
            <a:r>
              <a:rPr lang="vi-VN" dirty="0"/>
              <a:t>, </a:t>
            </a:r>
            <a:r>
              <a:rPr lang="vi-VN" dirty="0" err="1"/>
              <a:t>phải</a:t>
            </a:r>
            <a:r>
              <a:rPr lang="vi-VN" dirty="0"/>
              <a:t>) trên </a:t>
            </a:r>
            <a:r>
              <a:rPr lang="vi-VN" dirty="0" err="1"/>
              <a:t>bàn</a:t>
            </a:r>
            <a:r>
              <a:rPr lang="vi-VN" dirty="0"/>
              <a:t> </a:t>
            </a:r>
            <a:r>
              <a:rPr lang="vi-VN" dirty="0" err="1"/>
              <a:t>phím</a:t>
            </a:r>
            <a:r>
              <a:rPr lang="vi-VN" dirty="0"/>
              <a:t>.</a:t>
            </a:r>
          </a:p>
          <a:p>
            <a:r>
              <a:rPr lang="vi-VN" dirty="0" err="1"/>
              <a:t>Rất</a:t>
            </a:r>
            <a:r>
              <a:rPr lang="vi-VN" dirty="0"/>
              <a:t>, </a:t>
            </a:r>
            <a:r>
              <a:rPr lang="vi-VN" dirty="0" err="1"/>
              <a:t>rất</a:t>
            </a:r>
            <a:r>
              <a:rPr lang="vi-VN" dirty="0"/>
              <a:t> </a:t>
            </a:r>
            <a:r>
              <a:rPr lang="vi-VN" dirty="0" err="1"/>
              <a:t>rẻ</a:t>
            </a:r>
            <a:r>
              <a:rPr lang="vi-VN" dirty="0"/>
              <a:t>, nhưng </a:t>
            </a:r>
            <a:r>
              <a:rPr lang="vi-VN" dirty="0" err="1"/>
              <a:t>chậm</a:t>
            </a:r>
            <a:r>
              <a:rPr lang="vi-VN" dirty="0"/>
              <a:t>.</a:t>
            </a:r>
          </a:p>
          <a:p>
            <a:r>
              <a:rPr lang="vi-VN" dirty="0"/>
              <a:t>Hữu </a:t>
            </a:r>
            <a:r>
              <a:rPr lang="vi-VN" dirty="0" err="1"/>
              <a:t>ích</a:t>
            </a:r>
            <a:r>
              <a:rPr lang="vi-VN" dirty="0"/>
              <a:t> cho không </a:t>
            </a:r>
            <a:r>
              <a:rPr lang="vi-VN" dirty="0" err="1"/>
              <a:t>nhiều</a:t>
            </a:r>
            <a:r>
              <a:rPr lang="vi-VN" dirty="0"/>
              <a:t> hơn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cơ </a:t>
            </a:r>
            <a:r>
              <a:rPr lang="vi-VN" dirty="0" err="1"/>
              <a:t>bản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soạn</a:t>
            </a:r>
            <a:r>
              <a:rPr lang="vi-VN" dirty="0"/>
              <a:t> </a:t>
            </a:r>
            <a:r>
              <a:rPr lang="vi-VN" dirty="0" err="1"/>
              <a:t>thảo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.</a:t>
            </a:r>
          </a:p>
          <a:p>
            <a:r>
              <a:rPr lang="vi-VN" dirty="0"/>
              <a:t>Không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bố</a:t>
            </a:r>
            <a:r>
              <a:rPr lang="vi-VN" dirty="0"/>
              <a:t> </a:t>
            </a:r>
            <a:r>
              <a:rPr lang="vi-VN" dirty="0" err="1"/>
              <a:t>cục</a:t>
            </a:r>
            <a:r>
              <a:rPr lang="vi-VN" dirty="0"/>
              <a:t> </a:t>
            </a:r>
            <a:r>
              <a:rPr lang="vi-VN" dirty="0" err="1"/>
              <a:t>chuẩn</a:t>
            </a:r>
            <a:r>
              <a:rPr lang="vi-VN" dirty="0"/>
              <a:t>, nhưng </a:t>
            </a:r>
            <a:r>
              <a:rPr lang="vi-VN" dirty="0" err="1"/>
              <a:t>ngược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"T", </a:t>
            </a:r>
            <a:r>
              <a:rPr lang="vi-VN" dirty="0" err="1"/>
              <a:t>phổ</a:t>
            </a:r>
            <a:r>
              <a:rPr lang="vi-VN" dirty="0"/>
              <a:t> </a:t>
            </a:r>
            <a:r>
              <a:rPr lang="vi-VN" dirty="0" err="1"/>
              <a:t>biến</a:t>
            </a:r>
            <a:r>
              <a:rPr lang="vi-VN" dirty="0"/>
              <a:t> </a:t>
            </a:r>
            <a:r>
              <a:rPr lang="vi-VN" dirty="0" err="1"/>
              <a:t>nhất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02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Nghị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...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(không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) cho</a:t>
            </a:r>
          </a:p>
          <a:p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pixel</a:t>
            </a:r>
            <a:r>
              <a:rPr lang="vi-VN" dirty="0"/>
              <a:t> trên </a:t>
            </a:r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(</a:t>
            </a:r>
            <a:r>
              <a:rPr lang="vi-VN" dirty="0" err="1"/>
              <a:t>chiều</a:t>
            </a:r>
            <a:r>
              <a:rPr lang="vi-VN" dirty="0"/>
              <a:t> </a:t>
            </a:r>
            <a:r>
              <a:rPr lang="vi-VN" dirty="0" err="1"/>
              <a:t>rộng</a:t>
            </a:r>
            <a:r>
              <a:rPr lang="vi-VN" dirty="0"/>
              <a:t> x </a:t>
            </a:r>
            <a:r>
              <a:rPr lang="vi-VN" dirty="0" err="1"/>
              <a:t>chiều</a:t>
            </a:r>
            <a:r>
              <a:rPr lang="vi-VN" dirty="0"/>
              <a:t> cao)</a:t>
            </a:r>
          </a:p>
          <a:p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. SVGA 1024 x 768, PDA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240x400</a:t>
            </a:r>
          </a:p>
          <a:p>
            <a:r>
              <a:rPr lang="vi-VN" dirty="0" err="1"/>
              <a:t>mật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(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pixel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chấm</a:t>
            </a:r>
            <a:r>
              <a:rPr lang="vi-VN" dirty="0"/>
              <a:t> trên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inch</a:t>
            </a:r>
            <a:r>
              <a:rPr lang="vi-VN" dirty="0"/>
              <a:t> - </a:t>
            </a:r>
            <a:r>
              <a:rPr lang="vi-VN" dirty="0" err="1"/>
              <a:t>dpi</a:t>
            </a:r>
            <a:r>
              <a:rPr lang="vi-VN" dirty="0"/>
              <a:t>)</a:t>
            </a:r>
          </a:p>
          <a:p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72 </a:t>
            </a:r>
            <a:r>
              <a:rPr lang="vi-VN" dirty="0" err="1"/>
              <a:t>đến</a:t>
            </a:r>
            <a:r>
              <a:rPr lang="vi-VN" dirty="0"/>
              <a:t> 96 </a:t>
            </a:r>
            <a:r>
              <a:rPr lang="vi-VN" dirty="0" err="1"/>
              <a:t>dpi</a:t>
            </a:r>
            <a:endParaRPr lang="vi-VN" dirty="0"/>
          </a:p>
          <a:p>
            <a:r>
              <a:rPr lang="vi-VN" dirty="0" err="1"/>
              <a:t>Tỷ</a:t>
            </a:r>
            <a:r>
              <a:rPr lang="vi-VN" dirty="0"/>
              <a:t> </a:t>
            </a:r>
            <a:r>
              <a:rPr lang="vi-VN" dirty="0" err="1"/>
              <a:t>lệ</a:t>
            </a:r>
            <a:r>
              <a:rPr lang="vi-VN" dirty="0"/>
              <a:t> khung </a:t>
            </a:r>
            <a:r>
              <a:rPr lang="vi-VN" dirty="0" err="1"/>
              <a:t>hình</a:t>
            </a:r>
            <a:endParaRPr lang="vi-VN" dirty="0"/>
          </a:p>
          <a:p>
            <a:r>
              <a:rPr lang="vi-VN" dirty="0" err="1"/>
              <a:t>khẩu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chiều</a:t>
            </a:r>
            <a:r>
              <a:rPr lang="vi-VN" dirty="0"/>
              <a:t> </a:t>
            </a:r>
            <a:r>
              <a:rPr lang="vi-VN" dirty="0" err="1"/>
              <a:t>rộng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chiều</a:t>
            </a:r>
            <a:r>
              <a:rPr lang="vi-VN" dirty="0"/>
              <a:t> </a:t>
            </a:r>
            <a:r>
              <a:rPr lang="vi-VN" dirty="0" err="1"/>
              <a:t>rộng</a:t>
            </a:r>
            <a:endParaRPr lang="vi-VN" dirty="0"/>
          </a:p>
          <a:p>
            <a:r>
              <a:rPr lang="vi-VN" dirty="0"/>
              <a:t>4: 3 cho </a:t>
            </a:r>
            <a:r>
              <a:rPr lang="vi-VN" dirty="0" err="1"/>
              <a:t>hầu</a:t>
            </a:r>
            <a:r>
              <a:rPr lang="vi-VN" dirty="0"/>
              <a:t> </a:t>
            </a:r>
            <a:r>
              <a:rPr lang="vi-VN" dirty="0" err="1"/>
              <a:t>hết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, 16: 9 cho TV </a:t>
            </a:r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rộng</a:t>
            </a:r>
            <a:endParaRPr lang="vi-VN" dirty="0"/>
          </a:p>
          <a:p>
            <a:r>
              <a:rPr lang="vi-VN" dirty="0" err="1"/>
              <a:t>Độ</a:t>
            </a:r>
            <a:r>
              <a:rPr lang="vi-VN" dirty="0"/>
              <a:t> sâu </a:t>
            </a:r>
            <a:r>
              <a:rPr lang="vi-VN" dirty="0" err="1"/>
              <a:t>màu</a:t>
            </a:r>
            <a:r>
              <a:rPr lang="vi-VN" dirty="0"/>
              <a:t>:</a:t>
            </a:r>
          </a:p>
          <a:p>
            <a:r>
              <a:rPr lang="vi-VN" dirty="0" err="1"/>
              <a:t>có</a:t>
            </a:r>
            <a:r>
              <a:rPr lang="vi-VN" dirty="0"/>
              <a:t> bao nhiêu </a:t>
            </a:r>
            <a:r>
              <a:rPr lang="vi-VN" dirty="0" err="1"/>
              <a:t>màu</a:t>
            </a:r>
            <a:r>
              <a:rPr lang="vi-VN" dirty="0"/>
              <a:t> </a:t>
            </a:r>
            <a:r>
              <a:rPr lang="vi-VN" dirty="0" err="1"/>
              <a:t>sắc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 cho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?</a:t>
            </a:r>
          </a:p>
          <a:p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màu</a:t>
            </a:r>
            <a:r>
              <a:rPr lang="vi-VN" dirty="0"/>
              <a:t> đen / </a:t>
            </a:r>
            <a:r>
              <a:rPr lang="vi-VN" dirty="0" err="1"/>
              <a:t>trắng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màu</a:t>
            </a:r>
            <a:r>
              <a:rPr lang="vi-VN" dirty="0"/>
              <a:t> </a:t>
            </a:r>
            <a:r>
              <a:rPr lang="vi-VN" dirty="0" err="1"/>
              <a:t>xám</a:t>
            </a:r>
            <a:endParaRPr lang="vi-VN" dirty="0"/>
          </a:p>
          <a:p>
            <a:r>
              <a:rPr lang="vi-VN" dirty="0"/>
              <a:t>256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pallete</a:t>
            </a:r>
            <a:endParaRPr lang="vi-VN" dirty="0"/>
          </a:p>
          <a:p>
            <a:r>
              <a:rPr lang="vi-VN" dirty="0"/>
              <a:t>8 </a:t>
            </a:r>
            <a:r>
              <a:rPr lang="vi-VN" dirty="0" err="1"/>
              <a:t>bit</a:t>
            </a:r>
            <a:r>
              <a:rPr lang="vi-VN" dirty="0"/>
              <a:t> cho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màu</a:t>
            </a:r>
            <a:r>
              <a:rPr lang="vi-VN" dirty="0"/>
              <a:t> </a:t>
            </a:r>
            <a:r>
              <a:rPr lang="vi-VN" dirty="0" err="1"/>
              <a:t>đỏ</a:t>
            </a:r>
            <a:r>
              <a:rPr lang="vi-VN" dirty="0"/>
              <a:t> / xanh / xanh dương =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triệu</a:t>
            </a:r>
            <a:r>
              <a:rPr lang="vi-VN" dirty="0"/>
              <a:t> </a:t>
            </a:r>
            <a:r>
              <a:rPr lang="vi-VN" dirty="0" err="1"/>
              <a:t>màu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71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D15793F-8C3B-4414-8850-C54A1EC4026E}" type="slidenum">
              <a:t>2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882007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Nhầy</a:t>
            </a:r>
            <a:r>
              <a:rPr lang="vi-VN" dirty="0"/>
              <a:t> </a:t>
            </a:r>
            <a:r>
              <a:rPr lang="vi-VN" dirty="0" err="1"/>
              <a:t>nhầy</a:t>
            </a:r>
            <a:endParaRPr lang="vi-VN" dirty="0"/>
          </a:p>
          <a:p>
            <a:r>
              <a:rPr lang="vi-VN" dirty="0" err="1"/>
              <a:t>đường</a:t>
            </a:r>
            <a:r>
              <a:rPr lang="vi-VN" dirty="0"/>
              <a:t> </a:t>
            </a:r>
            <a:r>
              <a:rPr lang="vi-VN" dirty="0" err="1"/>
              <a:t>chéo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gián</a:t>
            </a:r>
            <a:r>
              <a:rPr lang="vi-VN" dirty="0"/>
              <a:t> </a:t>
            </a:r>
            <a:r>
              <a:rPr lang="vi-VN" dirty="0" err="1"/>
              <a:t>đoạn</a:t>
            </a:r>
            <a:r>
              <a:rPr lang="vi-VN" dirty="0"/>
              <a:t> do </a:t>
            </a:r>
            <a:r>
              <a:rPr lang="vi-VN" dirty="0" err="1"/>
              <a:t>tiến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quét</a:t>
            </a:r>
            <a:r>
              <a:rPr lang="vi-VN" dirty="0"/>
              <a:t> ngang </a:t>
            </a:r>
            <a:r>
              <a:rPr lang="vi-VN" dirty="0" err="1"/>
              <a:t>raster</a:t>
            </a:r>
            <a:r>
              <a:rPr lang="vi-VN" dirty="0"/>
              <a:t>.</a:t>
            </a:r>
          </a:p>
          <a:p>
            <a:endParaRPr lang="vi-VN" dirty="0"/>
          </a:p>
          <a:p>
            <a:r>
              <a:rPr lang="vi-VN" dirty="0" err="1"/>
              <a:t>Chống</a:t>
            </a:r>
            <a:r>
              <a:rPr lang="vi-VN" dirty="0"/>
              <a:t> răng cưa</a:t>
            </a:r>
          </a:p>
          <a:p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cạnh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màu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đường</a:t>
            </a:r>
            <a:r>
              <a:rPr lang="vi-VN" dirty="0"/>
              <a:t> </a:t>
            </a:r>
            <a:r>
              <a:rPr lang="vi-VN" dirty="0" err="1"/>
              <a:t>kẻ</a:t>
            </a:r>
            <a:endParaRPr lang="vi-VN" dirty="0"/>
          </a:p>
          <a:p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cho văn </a:t>
            </a:r>
            <a:r>
              <a:rPr lang="vi-VN" dirty="0" err="1"/>
              <a:t>bản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47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Ống</a:t>
            </a:r>
            <a:r>
              <a:rPr lang="vi-VN" dirty="0"/>
              <a:t> tia </a:t>
            </a:r>
            <a:r>
              <a:rPr lang="vi-VN" dirty="0" err="1"/>
              <a:t>cathode</a:t>
            </a:r>
            <a:endParaRPr lang="vi-VN" dirty="0"/>
          </a:p>
          <a:p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electron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ra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súng</a:t>
            </a:r>
            <a:r>
              <a:rPr lang="vi-VN" dirty="0"/>
              <a:t> </a:t>
            </a:r>
            <a:r>
              <a:rPr lang="vi-VN" dirty="0" err="1"/>
              <a:t>điện</a:t>
            </a:r>
            <a:r>
              <a:rPr lang="vi-VN" dirty="0"/>
              <a:t> </a:t>
            </a:r>
            <a:r>
              <a:rPr lang="vi-VN" dirty="0" err="1"/>
              <a:t>tử</a:t>
            </a:r>
            <a:r>
              <a:rPr lang="vi-VN" dirty="0"/>
              <a:t>, </a:t>
            </a:r>
            <a:r>
              <a:rPr lang="vi-VN" dirty="0" err="1"/>
              <a:t>tập</a:t>
            </a:r>
            <a:r>
              <a:rPr lang="vi-VN" dirty="0"/>
              <a:t> trung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, </a:t>
            </a:r>
            <a:r>
              <a:rPr lang="vi-VN" dirty="0" err="1"/>
              <a:t>nhấn</a:t>
            </a:r>
            <a:r>
              <a:rPr lang="vi-VN" dirty="0"/>
              <a:t> </a:t>
            </a:r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trùm</a:t>
            </a:r>
            <a:r>
              <a:rPr lang="vi-VN" dirty="0"/>
              <a:t> </a:t>
            </a:r>
            <a:r>
              <a:rPr lang="vi-VN" dirty="0" err="1"/>
              <a:t>phosphor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sáng</a:t>
            </a:r>
            <a:endParaRPr lang="vi-VN" dirty="0"/>
          </a:p>
          <a:p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trong TV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30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X-quang: </a:t>
            </a:r>
            <a:r>
              <a:rPr lang="vi-VN" dirty="0" err="1"/>
              <a:t>hấp</a:t>
            </a:r>
            <a:r>
              <a:rPr lang="vi-VN" dirty="0"/>
              <a:t> </a:t>
            </a:r>
            <a:r>
              <a:rPr lang="vi-VN" dirty="0" err="1"/>
              <a:t>thụ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lớn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(nhưng không ở </a:t>
            </a:r>
            <a:r>
              <a:rPr lang="vi-VN" dirty="0" err="1"/>
              <a:t>phía</a:t>
            </a:r>
            <a:r>
              <a:rPr lang="vi-VN" dirty="0"/>
              <a:t> sau!)</a:t>
            </a:r>
          </a:p>
          <a:p>
            <a:r>
              <a:rPr lang="vi-VN" dirty="0"/>
              <a:t>Tia UV </a:t>
            </a:r>
            <a:r>
              <a:rPr lang="vi-VN" dirty="0" err="1"/>
              <a:t>và</a:t>
            </a:r>
            <a:r>
              <a:rPr lang="vi-VN" dirty="0"/>
              <a:t> IR </a:t>
            </a:r>
            <a:r>
              <a:rPr lang="vi-VN" dirty="0" err="1"/>
              <a:t>bức</a:t>
            </a:r>
            <a:r>
              <a:rPr lang="vi-VN" dirty="0"/>
              <a:t> </a:t>
            </a:r>
            <a:r>
              <a:rPr lang="vi-VN" dirty="0" err="1"/>
              <a:t>xạ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phosphors</a:t>
            </a:r>
            <a:r>
              <a:rPr lang="vi-VN" dirty="0"/>
              <a:t>: </a:t>
            </a:r>
            <a:r>
              <a:rPr lang="vi-VN" dirty="0" err="1"/>
              <a:t>mức</a:t>
            </a:r>
            <a:r>
              <a:rPr lang="vi-VN" dirty="0"/>
              <a:t> không </a:t>
            </a:r>
            <a:r>
              <a:rPr lang="vi-VN" dirty="0" err="1"/>
              <a:t>đáng</a:t>
            </a:r>
            <a:r>
              <a:rPr lang="vi-VN" dirty="0"/>
              <a:t> </a:t>
            </a:r>
            <a:r>
              <a:rPr lang="vi-VN" dirty="0" err="1"/>
              <a:t>kể</a:t>
            </a:r>
            <a:endParaRPr lang="vi-VN" dirty="0"/>
          </a:p>
          <a:p>
            <a:r>
              <a:rPr lang="vi-VN" dirty="0"/>
              <a:t>Phát </a:t>
            </a:r>
            <a:r>
              <a:rPr lang="vi-VN" dirty="0" err="1"/>
              <a:t>sóng</a:t>
            </a:r>
            <a:r>
              <a:rPr lang="vi-VN" dirty="0"/>
              <a:t> </a:t>
            </a:r>
            <a:r>
              <a:rPr lang="vi-VN" dirty="0" err="1"/>
              <a:t>tần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vô </a:t>
            </a:r>
            <a:r>
              <a:rPr lang="vi-VN" dirty="0" err="1"/>
              <a:t>tuyến</a:t>
            </a:r>
            <a:r>
              <a:rPr lang="vi-VN" dirty="0"/>
              <a:t>, </a:t>
            </a:r>
            <a:r>
              <a:rPr lang="vi-VN" dirty="0" err="1"/>
              <a:t>cộng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siêu âm (~ 16kHz)</a:t>
            </a:r>
          </a:p>
          <a:p>
            <a:r>
              <a:rPr lang="vi-VN" dirty="0"/>
              <a:t>Trường </a:t>
            </a:r>
            <a:r>
              <a:rPr lang="vi-VN" dirty="0" err="1"/>
              <a:t>tĩnh</a:t>
            </a:r>
            <a:r>
              <a:rPr lang="vi-VN" dirty="0"/>
              <a:t> </a:t>
            </a:r>
            <a:r>
              <a:rPr lang="vi-VN" dirty="0" err="1"/>
              <a:t>điện</a:t>
            </a:r>
            <a:r>
              <a:rPr lang="vi-VN" dirty="0"/>
              <a:t> - </a:t>
            </a:r>
            <a:r>
              <a:rPr lang="vi-VN" dirty="0" err="1"/>
              <a:t>rò</a:t>
            </a:r>
            <a:r>
              <a:rPr lang="vi-VN" dirty="0"/>
              <a:t> </a:t>
            </a:r>
            <a:r>
              <a:rPr lang="vi-VN" dirty="0" err="1"/>
              <a:t>rỉ</a:t>
            </a:r>
            <a:r>
              <a:rPr lang="vi-VN" dirty="0"/>
              <a:t> qua </a:t>
            </a:r>
            <a:r>
              <a:rPr lang="vi-VN" dirty="0" err="1"/>
              <a:t>ống</a:t>
            </a:r>
            <a:r>
              <a:rPr lang="vi-VN" dirty="0"/>
              <a:t> </a:t>
            </a:r>
            <a:r>
              <a:rPr lang="vi-VN" dirty="0" err="1"/>
              <a:t>tới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. Cường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khoảng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ẩm</a:t>
            </a:r>
            <a:r>
              <a:rPr lang="vi-VN" dirty="0"/>
              <a:t>.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gây </a:t>
            </a:r>
            <a:r>
              <a:rPr lang="vi-VN" dirty="0" err="1"/>
              <a:t>phát</a:t>
            </a:r>
            <a:r>
              <a:rPr lang="vi-VN" dirty="0"/>
              <a:t> ban.</a:t>
            </a:r>
          </a:p>
          <a:p>
            <a:r>
              <a:rPr lang="vi-VN" dirty="0"/>
              <a:t>Trường </a:t>
            </a:r>
            <a:r>
              <a:rPr lang="vi-VN" dirty="0" err="1"/>
              <a:t>điện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(50Hz-0.5MHz).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cảm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trong </a:t>
            </a:r>
            <a:r>
              <a:rPr lang="vi-VN" dirty="0" err="1"/>
              <a:t>vật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điện</a:t>
            </a:r>
            <a:r>
              <a:rPr lang="vi-VN" dirty="0"/>
              <a:t>,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cơ </a:t>
            </a:r>
            <a:r>
              <a:rPr lang="vi-VN" dirty="0" err="1"/>
              <a:t>thể</a:t>
            </a:r>
            <a:r>
              <a:rPr lang="vi-VN" dirty="0"/>
              <a:t> con </a:t>
            </a:r>
            <a:r>
              <a:rPr lang="vi-VN" dirty="0" err="1"/>
              <a:t>người</a:t>
            </a:r>
            <a:r>
              <a:rPr lang="vi-VN" dirty="0"/>
              <a:t>. Hai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do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: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giác</a:t>
            </a:r>
            <a:r>
              <a:rPr lang="vi-VN" dirty="0"/>
              <a:t> - </a:t>
            </a:r>
            <a:r>
              <a:rPr lang="vi-VN" dirty="0" err="1"/>
              <a:t>tỷ</a:t>
            </a:r>
            <a:r>
              <a:rPr lang="vi-VN" dirty="0"/>
              <a:t> </a:t>
            </a:r>
            <a:r>
              <a:rPr lang="vi-VN" dirty="0" err="1"/>
              <a:t>lệ</a:t>
            </a:r>
            <a:r>
              <a:rPr lang="vi-VN" dirty="0"/>
              <a:t> </a:t>
            </a:r>
            <a:r>
              <a:rPr lang="vi-VN" dirty="0" err="1"/>
              <a:t>đục</a:t>
            </a:r>
            <a:r>
              <a:rPr lang="vi-VN" dirty="0"/>
              <a:t> </a:t>
            </a:r>
            <a:r>
              <a:rPr lang="vi-VN" dirty="0" err="1"/>
              <a:t>thủy</a:t>
            </a:r>
            <a:r>
              <a:rPr lang="vi-VN" dirty="0"/>
              <a:t> tinh </a:t>
            </a:r>
            <a:r>
              <a:rPr lang="vi-VN" dirty="0" err="1"/>
              <a:t>thể</a:t>
            </a:r>
            <a:r>
              <a:rPr lang="vi-VN" dirty="0"/>
              <a:t> cao trong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vận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VDU,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mối</a:t>
            </a:r>
            <a:r>
              <a:rPr lang="vi-VN" dirty="0"/>
              <a:t> quan tâm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rối</a:t>
            </a:r>
            <a:r>
              <a:rPr lang="vi-VN" dirty="0"/>
              <a:t> </a:t>
            </a:r>
            <a:r>
              <a:rPr lang="vi-VN" dirty="0" err="1"/>
              <a:t>loạn</a:t>
            </a:r>
            <a:r>
              <a:rPr lang="vi-VN" dirty="0"/>
              <a:t> sinh </a:t>
            </a:r>
            <a:r>
              <a:rPr lang="vi-VN" dirty="0" err="1"/>
              <a:t>sản</a:t>
            </a:r>
            <a:r>
              <a:rPr lang="vi-VN" dirty="0"/>
              <a:t> (</a:t>
            </a:r>
            <a:r>
              <a:rPr lang="vi-VN" dirty="0" err="1"/>
              <a:t>sẩy</a:t>
            </a:r>
            <a:r>
              <a:rPr lang="vi-VN" dirty="0"/>
              <a:t> thai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dị</a:t>
            </a:r>
            <a:r>
              <a:rPr lang="vi-VN" dirty="0"/>
              <a:t> </a:t>
            </a:r>
            <a:r>
              <a:rPr lang="vi-VN" dirty="0" err="1"/>
              <a:t>tật</a:t>
            </a:r>
            <a:r>
              <a:rPr lang="vi-VN" dirty="0"/>
              <a:t> </a:t>
            </a:r>
            <a:r>
              <a:rPr lang="vi-VN" dirty="0" err="1"/>
              <a:t>bẩm</a:t>
            </a:r>
            <a:r>
              <a:rPr lang="vi-VN" dirty="0"/>
              <a:t> sinh).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877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  <a:t/>
            </a:r>
            <a:b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</a:br>
            <a:endParaRPr lang="vi-VN" sz="2000" b="0" i="0" u="none" strike="noStrike" kern="1200" dirty="0">
              <a:ln>
                <a:noFill/>
              </a:ln>
              <a:effectLst/>
              <a:latin typeface="Arial" pitchFamily="18"/>
              <a:cs typeface="Tahoma" pitchFamily="2"/>
            </a:endParaRPr>
          </a:p>
          <a:p>
            <a: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  <a:t>213/5000</a:t>
            </a:r>
          </a:p>
          <a:p>
            <a:pPr rtl="0"/>
            <a: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  <a:t>Không </a:t>
            </a:r>
            <a:r>
              <a:rPr lang="vi-VN" sz="2000" b="0" i="0" u="none" strike="noStrike" kern="1200" dirty="0" err="1">
                <a:ln>
                  <a:noFill/>
                </a:ln>
                <a:effectLst/>
                <a:latin typeface="Arial" pitchFamily="18"/>
                <a:cs typeface="Tahoma" pitchFamily="2"/>
              </a:rPr>
              <a:t>ngồi</a:t>
            </a:r>
            <a: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  <a:t> </a:t>
            </a:r>
            <a:r>
              <a:rPr lang="vi-VN" sz="2000" b="0" i="0" u="none" strike="noStrike" kern="1200" dirty="0" err="1">
                <a:ln>
                  <a:noFill/>
                </a:ln>
                <a:effectLst/>
                <a:latin typeface="Arial" pitchFamily="18"/>
                <a:cs typeface="Tahoma" pitchFamily="2"/>
              </a:rPr>
              <a:t>quá</a:t>
            </a:r>
            <a: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  <a:t> </a:t>
            </a:r>
            <a:r>
              <a:rPr lang="vi-VN" sz="2000" b="0" i="0" u="none" strike="noStrike" kern="1200" dirty="0" err="1">
                <a:ln>
                  <a:noFill/>
                </a:ln>
                <a:effectLst/>
                <a:latin typeface="Arial" pitchFamily="18"/>
                <a:cs typeface="Tahoma" pitchFamily="2"/>
              </a:rPr>
              <a:t>gần</a:t>
            </a:r>
            <a: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  <a:t> </a:t>
            </a:r>
            <a:r>
              <a:rPr lang="vi-VN" sz="2000" b="0" i="0" u="none" strike="noStrike" kern="1200" dirty="0" err="1">
                <a:ln>
                  <a:noFill/>
                </a:ln>
                <a:effectLst/>
                <a:latin typeface="Arial" pitchFamily="18"/>
                <a:cs typeface="Tahoma" pitchFamily="2"/>
              </a:rPr>
              <a:t>màn</a:t>
            </a:r>
            <a: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  <a:t> </a:t>
            </a:r>
            <a:r>
              <a:rPr lang="vi-VN" sz="2000" b="0" i="0" u="none" strike="noStrike" kern="1200" dirty="0" err="1">
                <a:ln>
                  <a:noFill/>
                </a:ln>
                <a:effectLst/>
                <a:latin typeface="Arial" pitchFamily="18"/>
                <a:cs typeface="Tahoma" pitchFamily="2"/>
              </a:rPr>
              <a:t>hình</a:t>
            </a:r>
            <a: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  <a:t/>
            </a:r>
            <a:b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</a:br>
            <a: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  <a:t>Không </a:t>
            </a:r>
            <a:r>
              <a:rPr lang="vi-VN" sz="2000" b="0" i="0" u="none" strike="noStrike" kern="1200" dirty="0" err="1">
                <a:ln>
                  <a:noFill/>
                </a:ln>
                <a:effectLst/>
                <a:latin typeface="Arial" pitchFamily="18"/>
                <a:cs typeface="Tahoma" pitchFamily="2"/>
              </a:rPr>
              <a:t>sử</a:t>
            </a:r>
            <a: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  <a:t> </a:t>
            </a:r>
            <a:r>
              <a:rPr lang="vi-VN" sz="2000" b="0" i="0" u="none" strike="noStrike" kern="1200" dirty="0" err="1">
                <a:ln>
                  <a:noFill/>
                </a:ln>
                <a:effectLst/>
                <a:latin typeface="Arial" pitchFamily="18"/>
                <a:cs typeface="Tahoma" pitchFamily="2"/>
              </a:rPr>
              <a:t>dụng</a:t>
            </a:r>
            <a: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  <a:t> phông </a:t>
            </a:r>
            <a:r>
              <a:rPr lang="vi-VN" sz="2000" b="0" i="0" u="none" strike="noStrike" kern="1200" dirty="0" err="1">
                <a:ln>
                  <a:noFill/>
                </a:ln>
                <a:effectLst/>
                <a:latin typeface="Arial" pitchFamily="18"/>
                <a:cs typeface="Tahoma" pitchFamily="2"/>
              </a:rPr>
              <a:t>chữ</a:t>
            </a:r>
            <a: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  <a:t> </a:t>
            </a:r>
            <a:r>
              <a:rPr lang="vi-VN" sz="2000" b="0" i="0" u="none" strike="noStrike" kern="1200" dirty="0" err="1">
                <a:ln>
                  <a:noFill/>
                </a:ln>
                <a:effectLst/>
                <a:latin typeface="Arial" pitchFamily="18"/>
                <a:cs typeface="Tahoma" pitchFamily="2"/>
              </a:rPr>
              <a:t>rất</a:t>
            </a:r>
            <a: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  <a:t> </a:t>
            </a:r>
            <a:r>
              <a:rPr lang="vi-VN" sz="2000" b="0" i="0" u="none" strike="noStrike" kern="1200" dirty="0" err="1">
                <a:ln>
                  <a:noFill/>
                </a:ln>
                <a:effectLst/>
                <a:latin typeface="Arial" pitchFamily="18"/>
                <a:cs typeface="Tahoma" pitchFamily="2"/>
              </a:rPr>
              <a:t>nhỏ</a:t>
            </a:r>
            <a: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  <a:t/>
            </a:r>
            <a:b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</a:br>
            <a: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  <a:t>Không </a:t>
            </a:r>
            <a:r>
              <a:rPr lang="vi-VN" sz="2000" b="0" i="0" u="none" strike="noStrike" kern="1200" dirty="0" err="1">
                <a:ln>
                  <a:noFill/>
                </a:ln>
                <a:effectLst/>
                <a:latin typeface="Arial" pitchFamily="18"/>
                <a:cs typeface="Tahoma" pitchFamily="2"/>
              </a:rPr>
              <a:t>được</a:t>
            </a:r>
            <a: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  <a:t> </a:t>
            </a:r>
            <a:r>
              <a:rPr lang="vi-VN" sz="2000" b="0" i="0" u="none" strike="noStrike" kern="1200" dirty="0" err="1">
                <a:ln>
                  <a:noFill/>
                </a:ln>
                <a:effectLst/>
                <a:latin typeface="Arial" pitchFamily="18"/>
                <a:cs typeface="Tahoma" pitchFamily="2"/>
              </a:rPr>
              <a:t>nhìn</a:t>
            </a:r>
            <a: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  <a:t> </a:t>
            </a:r>
            <a:r>
              <a:rPr lang="vi-VN" sz="2000" b="0" i="0" u="none" strike="noStrike" kern="1200" dirty="0" err="1">
                <a:ln>
                  <a:noFill/>
                </a:ln>
                <a:effectLst/>
                <a:latin typeface="Arial" pitchFamily="18"/>
                <a:cs typeface="Tahoma" pitchFamily="2"/>
              </a:rPr>
              <a:t>màn</a:t>
            </a:r>
            <a: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  <a:t> </a:t>
            </a:r>
            <a:r>
              <a:rPr lang="vi-VN" sz="2000" b="0" i="0" u="none" strike="noStrike" kern="1200" dirty="0" err="1">
                <a:ln>
                  <a:noFill/>
                </a:ln>
                <a:effectLst/>
                <a:latin typeface="Arial" pitchFamily="18"/>
                <a:cs typeface="Tahoma" pitchFamily="2"/>
              </a:rPr>
              <a:t>hình</a:t>
            </a:r>
            <a: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  <a:t> trong </a:t>
            </a:r>
            <a:r>
              <a:rPr lang="vi-VN" sz="2000" b="0" i="0" u="none" strike="noStrike" kern="1200" dirty="0" err="1">
                <a:ln>
                  <a:noFill/>
                </a:ln>
                <a:effectLst/>
                <a:latin typeface="Arial" pitchFamily="18"/>
                <a:cs typeface="Tahoma" pitchFamily="2"/>
              </a:rPr>
              <a:t>thời</a:t>
            </a:r>
            <a: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  <a:t> gian </a:t>
            </a:r>
            <a:r>
              <a:rPr lang="vi-VN" sz="2000" b="0" i="0" u="none" strike="noStrike" kern="1200" dirty="0" err="1">
                <a:ln>
                  <a:noFill/>
                </a:ln>
                <a:effectLst/>
                <a:latin typeface="Arial" pitchFamily="18"/>
                <a:cs typeface="Tahoma" pitchFamily="2"/>
              </a:rPr>
              <a:t>dài</a:t>
            </a:r>
            <a: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  <a:t> </a:t>
            </a:r>
            <a:r>
              <a:rPr lang="vi-VN" sz="2000" b="0" i="0" u="none" strike="noStrike" kern="1200" dirty="0" err="1">
                <a:ln>
                  <a:noFill/>
                </a:ln>
                <a:effectLst/>
                <a:latin typeface="Arial" pitchFamily="18"/>
                <a:cs typeface="Tahoma" pitchFamily="2"/>
              </a:rPr>
              <a:t>mà</a:t>
            </a:r>
            <a: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  <a:t> không </a:t>
            </a:r>
            <a:r>
              <a:rPr lang="vi-VN" sz="2000" b="0" i="0" u="none" strike="noStrike" kern="1200" dirty="0" err="1">
                <a:ln>
                  <a:noFill/>
                </a:ln>
                <a:effectLst/>
                <a:latin typeface="Arial" pitchFamily="18"/>
                <a:cs typeface="Tahoma" pitchFamily="2"/>
              </a:rPr>
              <a:t>nghỉ</a:t>
            </a:r>
            <a: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  <a:t> ngơi</a:t>
            </a:r>
            <a:b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</a:br>
            <a: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  <a:t>Không </a:t>
            </a:r>
            <a:r>
              <a:rPr lang="vi-VN" sz="2000" b="0" i="0" u="none" strike="noStrike" kern="1200" dirty="0" err="1">
                <a:ln>
                  <a:noFill/>
                </a:ln>
                <a:effectLst/>
                <a:latin typeface="Arial" pitchFamily="18"/>
                <a:cs typeface="Tahoma" pitchFamily="2"/>
              </a:rPr>
              <a:t>đặt</a:t>
            </a:r>
            <a: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  <a:t> </a:t>
            </a:r>
            <a:r>
              <a:rPr lang="vi-VN" sz="2000" b="0" i="0" u="none" strike="noStrike" kern="1200" dirty="0" err="1">
                <a:ln>
                  <a:noFill/>
                </a:ln>
                <a:effectLst/>
                <a:latin typeface="Arial" pitchFamily="18"/>
                <a:cs typeface="Tahoma" pitchFamily="2"/>
              </a:rPr>
              <a:t>màn</a:t>
            </a:r>
            <a: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  <a:t> </a:t>
            </a:r>
            <a:r>
              <a:rPr lang="vi-VN" sz="2000" b="0" i="0" u="none" strike="noStrike" kern="1200" dirty="0" err="1">
                <a:ln>
                  <a:noFill/>
                </a:ln>
                <a:effectLst/>
                <a:latin typeface="Arial" pitchFamily="18"/>
                <a:cs typeface="Tahoma" pitchFamily="2"/>
              </a:rPr>
              <a:t>hình</a:t>
            </a:r>
            <a: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  <a:t> </a:t>
            </a:r>
            <a:r>
              <a:rPr lang="vi-VN" sz="2000" b="0" i="0" u="none" strike="noStrike" kern="1200" dirty="0" err="1">
                <a:ln>
                  <a:noFill/>
                </a:ln>
                <a:effectLst/>
                <a:latin typeface="Arial" pitchFamily="18"/>
                <a:cs typeface="Tahoma" pitchFamily="2"/>
              </a:rPr>
              <a:t>trực</a:t>
            </a:r>
            <a: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  <a:t> </a:t>
            </a:r>
            <a:r>
              <a:rPr lang="vi-VN" sz="2000" b="0" i="0" u="none" strike="noStrike" kern="1200" dirty="0" err="1">
                <a:ln>
                  <a:noFill/>
                </a:ln>
                <a:effectLst/>
                <a:latin typeface="Arial" pitchFamily="18"/>
                <a:cs typeface="Tahoma" pitchFamily="2"/>
              </a:rPr>
              <a:t>tiếp</a:t>
            </a:r>
            <a: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  <a:t> </a:t>
            </a:r>
            <a:r>
              <a:rPr lang="vi-VN" sz="2000" b="0" i="0" u="none" strike="noStrike" kern="1200" dirty="0" err="1">
                <a:ln>
                  <a:noFill/>
                </a:ln>
                <a:effectLst/>
                <a:latin typeface="Arial" pitchFamily="18"/>
                <a:cs typeface="Tahoma" pitchFamily="2"/>
              </a:rPr>
              <a:t>trước</a:t>
            </a:r>
            <a: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  <a:t> </a:t>
            </a:r>
            <a:r>
              <a:rPr lang="vi-VN" sz="2000" b="0" i="0" u="none" strike="noStrike" kern="1200" dirty="0" err="1">
                <a:ln>
                  <a:noFill/>
                </a:ln>
                <a:effectLst/>
                <a:latin typeface="Arial" pitchFamily="18"/>
                <a:cs typeface="Tahoma" pitchFamily="2"/>
              </a:rPr>
              <a:t>cửa</a:t>
            </a:r>
            <a: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  <a:t> </a:t>
            </a:r>
            <a:r>
              <a:rPr lang="vi-VN" sz="2000" b="0" i="0" u="none" strike="noStrike" kern="1200" dirty="0" err="1">
                <a:ln>
                  <a:noFill/>
                </a:ln>
                <a:effectLst/>
                <a:latin typeface="Arial" pitchFamily="18"/>
                <a:cs typeface="Tahoma" pitchFamily="2"/>
              </a:rPr>
              <a:t>sổ</a:t>
            </a:r>
            <a: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  <a:t> </a:t>
            </a:r>
            <a:r>
              <a:rPr lang="vi-VN" sz="2000" b="0" i="0" u="none" strike="noStrike" kern="1200" dirty="0" err="1">
                <a:ln>
                  <a:noFill/>
                </a:ln>
                <a:effectLst/>
                <a:latin typeface="Arial" pitchFamily="18"/>
                <a:cs typeface="Tahoma" pitchFamily="2"/>
              </a:rPr>
              <a:t>sáng</a:t>
            </a:r>
            <a: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  <a:t/>
            </a:r>
            <a:b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</a:br>
            <a:r>
              <a:rPr lang="vi-VN" sz="2000" b="0" i="0" u="none" strike="noStrike" kern="1200" dirty="0" err="1">
                <a:ln>
                  <a:noFill/>
                </a:ln>
                <a:effectLst/>
                <a:latin typeface="Arial" pitchFamily="18"/>
                <a:cs typeface="Tahoma" pitchFamily="2"/>
              </a:rPr>
              <a:t>Làm</a:t>
            </a:r>
            <a: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  <a:t> </a:t>
            </a:r>
            <a:r>
              <a:rPr lang="vi-VN" sz="2000" b="0" i="0" u="none" strike="noStrike" kern="1200" dirty="0" err="1">
                <a:ln>
                  <a:noFill/>
                </a:ln>
                <a:effectLst/>
                <a:latin typeface="Arial" pitchFamily="18"/>
                <a:cs typeface="Tahoma" pitchFamily="2"/>
              </a:rPr>
              <a:t>việc</a:t>
            </a:r>
            <a: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  <a:t> trong môi </a:t>
            </a:r>
            <a:r>
              <a:rPr lang="vi-VN" sz="2000" b="0" i="0" u="none" strike="noStrike" kern="1200" dirty="0" err="1">
                <a:ln>
                  <a:noFill/>
                </a:ln>
                <a:effectLst/>
                <a:latin typeface="Arial" pitchFamily="18"/>
                <a:cs typeface="Tahoma" pitchFamily="2"/>
              </a:rPr>
              <a:t>trường</a:t>
            </a:r>
            <a: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  <a:t> xung quanh </a:t>
            </a:r>
            <a:r>
              <a:rPr lang="vi-VN" sz="2000" b="0" i="0" u="none" strike="noStrike" kern="1200" dirty="0" err="1">
                <a:ln>
                  <a:noFill/>
                </a:ln>
                <a:effectLst/>
                <a:latin typeface="Arial" pitchFamily="18"/>
                <a:cs typeface="Tahoma" pitchFamily="2"/>
              </a:rPr>
              <a:t>có</a:t>
            </a:r>
            <a: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  <a:t> </a:t>
            </a:r>
            <a:r>
              <a:rPr lang="vi-VN" sz="2000" b="0" i="0" u="none" strike="noStrike" kern="1200" dirty="0" err="1">
                <a:ln>
                  <a:noFill/>
                </a:ln>
                <a:effectLst/>
                <a:latin typeface="Arial" pitchFamily="18"/>
                <a:cs typeface="Tahoma" pitchFamily="2"/>
              </a:rPr>
              <a:t>ánh</a:t>
            </a:r>
            <a: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  <a:t> </a:t>
            </a:r>
            <a:r>
              <a:rPr lang="vi-VN" sz="2000" b="0" i="0" u="none" strike="noStrike" kern="1200" dirty="0" err="1">
                <a:ln>
                  <a:noFill/>
                </a:ln>
                <a:effectLst/>
                <a:latin typeface="Arial" pitchFamily="18"/>
                <a:cs typeface="Tahoma" pitchFamily="2"/>
              </a:rPr>
              <a:t>sáng</a:t>
            </a:r>
            <a:r>
              <a:rPr lang="vi-VN" sz="2000" b="0" i="0" u="none" strike="noStrike" kern="1200" dirty="0">
                <a:ln>
                  <a:noFill/>
                </a:ln>
                <a:effectLst/>
                <a:latin typeface="Arial" pitchFamily="18"/>
                <a:cs typeface="Tahoma" pitchFamily="2"/>
              </a:rPr>
              <a:t> </a:t>
            </a:r>
            <a:r>
              <a:rPr lang="vi-VN" sz="2000" b="0" i="0" u="none" strike="noStrike" kern="1200" dirty="0" err="1">
                <a:ln>
                  <a:noFill/>
                </a:ln>
                <a:effectLst/>
                <a:latin typeface="Arial" pitchFamily="18"/>
                <a:cs typeface="Tahoma" pitchFamily="2"/>
              </a:rPr>
              <a:t>tốt</a:t>
            </a:r>
            <a:endParaRPr lang="vi-VN" sz="2000" b="0" i="0" u="none" strike="noStrike" kern="1200" dirty="0">
              <a:ln>
                <a:noFill/>
              </a:ln>
              <a:effectLst/>
              <a:latin typeface="Arial" pitchFamily="18"/>
              <a:cs typeface="Tahoma" pitchFamily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072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Nhỏ</a:t>
            </a:r>
            <a:r>
              <a:rPr lang="vi-VN" dirty="0"/>
              <a:t> hơn, </a:t>
            </a:r>
            <a:r>
              <a:rPr lang="vi-VN" dirty="0" err="1"/>
              <a:t>nhẹ</a:t>
            </a:r>
            <a:r>
              <a:rPr lang="vi-VN" dirty="0"/>
              <a:t> hơn, </a:t>
            </a:r>
            <a:r>
              <a:rPr lang="vi-VN" dirty="0" err="1"/>
              <a:t>và</a:t>
            </a:r>
            <a:r>
              <a:rPr lang="vi-VN" dirty="0"/>
              <a:t> ... không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bức</a:t>
            </a:r>
            <a:r>
              <a:rPr lang="vi-VN" dirty="0"/>
              <a:t> </a:t>
            </a:r>
            <a:r>
              <a:rPr lang="vi-VN" dirty="0" err="1"/>
              <a:t>xạ</a:t>
            </a:r>
            <a:r>
              <a:rPr lang="vi-VN" dirty="0"/>
              <a:t>.</a:t>
            </a:r>
          </a:p>
          <a:p>
            <a:endParaRPr lang="vi-VN" dirty="0"/>
          </a:p>
          <a:p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thấy</a:t>
            </a:r>
            <a:r>
              <a:rPr lang="vi-VN" dirty="0"/>
              <a:t> trên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xách</a:t>
            </a:r>
            <a:r>
              <a:rPr lang="vi-VN" dirty="0"/>
              <a:t> tay, </a:t>
            </a:r>
            <a:r>
              <a:rPr lang="vi-VN" dirty="0" err="1"/>
              <a:t>xách</a:t>
            </a:r>
            <a:r>
              <a:rPr lang="vi-VN" dirty="0"/>
              <a:t> tay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xách</a:t>
            </a:r>
            <a:r>
              <a:rPr lang="vi-VN" dirty="0"/>
              <a:t> tay ,? ...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ngày</a:t>
            </a:r>
            <a:r>
              <a:rPr lang="vi-VN" dirty="0"/>
              <a:t> </a:t>
            </a:r>
            <a:r>
              <a:rPr lang="vi-VN" dirty="0" err="1"/>
              <a:t>càng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trên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bàn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thậm</a:t>
            </a:r>
            <a:r>
              <a:rPr lang="vi-VN" dirty="0"/>
              <a:t> </a:t>
            </a:r>
            <a:r>
              <a:rPr lang="vi-VN" dirty="0" err="1"/>
              <a:t>chí</a:t>
            </a:r>
            <a:r>
              <a:rPr lang="vi-VN" dirty="0"/>
              <a:t> cho </a:t>
            </a:r>
            <a:r>
              <a:rPr lang="vi-VN" dirty="0" err="1"/>
              <a:t>tv</a:t>
            </a:r>
            <a:r>
              <a:rPr lang="vi-VN" dirty="0"/>
              <a:t> </a:t>
            </a:r>
            <a:r>
              <a:rPr lang="vi-VN" dirty="0" err="1"/>
              <a:t>nhà</a:t>
            </a:r>
            <a:endParaRPr lang="vi-VN" dirty="0"/>
          </a:p>
          <a:p>
            <a:endParaRPr lang="vi-VN" dirty="0"/>
          </a:p>
          <a:p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trong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dedicted</a:t>
            </a:r>
            <a:r>
              <a:rPr lang="vi-VN" dirty="0"/>
              <a:t> :? </a:t>
            </a:r>
            <a:r>
              <a:rPr lang="vi-VN" dirty="0" err="1"/>
              <a:t>đồng</a:t>
            </a:r>
            <a:r>
              <a:rPr lang="vi-VN" dirty="0"/>
              <a:t> </a:t>
            </a:r>
            <a:r>
              <a:rPr lang="vi-VN" dirty="0" err="1"/>
              <a:t>hồ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, </a:t>
            </a:r>
            <a:r>
              <a:rPr lang="vi-VN" dirty="0" err="1"/>
              <a:t>điện</a:t>
            </a:r>
            <a:r>
              <a:rPr lang="vi-VN" dirty="0"/>
              <a:t> </a:t>
            </a:r>
            <a:r>
              <a:rPr lang="vi-VN" dirty="0" err="1"/>
              <a:t>thoại</a:t>
            </a:r>
            <a:r>
              <a:rPr lang="vi-VN" dirty="0"/>
              <a:t> di </a:t>
            </a:r>
            <a:r>
              <a:rPr lang="vi-VN" dirty="0" err="1"/>
              <a:t>động</a:t>
            </a:r>
            <a:r>
              <a:rPr lang="vi-VN" dirty="0"/>
              <a:t>,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 </a:t>
            </a:r>
            <a:r>
              <a:rPr lang="vi-VN" dirty="0" err="1"/>
              <a:t>hifi</a:t>
            </a:r>
            <a:endParaRPr lang="vi-VN" dirty="0"/>
          </a:p>
          <a:p>
            <a:endParaRPr lang="vi-VN" dirty="0"/>
          </a:p>
          <a:p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…</a:t>
            </a:r>
          </a:p>
          <a:p>
            <a:r>
              <a:rPr lang="vi-VN" dirty="0" err="1"/>
              <a:t>Đỉnh</a:t>
            </a:r>
            <a:r>
              <a:rPr lang="vi-VN" dirty="0"/>
              <a:t> </a:t>
            </a:r>
            <a:r>
              <a:rPr lang="vi-VN" dirty="0" err="1"/>
              <a:t>tấm</a:t>
            </a:r>
            <a:r>
              <a:rPr lang="vi-VN" dirty="0"/>
              <a:t> trong </a:t>
            </a:r>
            <a:r>
              <a:rPr lang="vi-VN" dirty="0" err="1"/>
              <a:t>suốt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phân </a:t>
            </a:r>
            <a:r>
              <a:rPr lang="vi-VN" dirty="0" err="1"/>
              <a:t>cực</a:t>
            </a:r>
            <a:r>
              <a:rPr lang="vi-VN" dirty="0"/>
              <a:t>, </a:t>
            </a:r>
            <a:r>
              <a:rPr lang="vi-VN" dirty="0" err="1"/>
              <a:t>tấm</a:t>
            </a:r>
            <a:r>
              <a:rPr lang="vi-VN" dirty="0"/>
              <a:t> </a:t>
            </a:r>
            <a:r>
              <a:rPr lang="vi-VN" dirty="0" err="1"/>
              <a:t>đáy</a:t>
            </a:r>
            <a:r>
              <a:rPr lang="vi-VN" dirty="0"/>
              <a:t> </a:t>
            </a:r>
            <a:r>
              <a:rPr lang="vi-VN" dirty="0" err="1"/>
              <a:t>phản</a:t>
            </a:r>
            <a:r>
              <a:rPr lang="vi-VN" dirty="0"/>
              <a:t> </a:t>
            </a:r>
            <a:r>
              <a:rPr lang="vi-VN" dirty="0" err="1"/>
              <a:t>chiếu</a:t>
            </a:r>
            <a:r>
              <a:rPr lang="vi-VN" dirty="0"/>
              <a:t>.</a:t>
            </a:r>
          </a:p>
          <a:p>
            <a:r>
              <a:rPr lang="vi-VN" dirty="0" err="1"/>
              <a:t>Ánh</a:t>
            </a:r>
            <a:r>
              <a:rPr lang="vi-VN" dirty="0"/>
              <a:t> </a:t>
            </a:r>
            <a:r>
              <a:rPr lang="vi-VN" dirty="0" err="1"/>
              <a:t>sáng</a:t>
            </a:r>
            <a:r>
              <a:rPr lang="vi-VN" dirty="0"/>
              <a:t> </a:t>
            </a:r>
            <a:r>
              <a:rPr lang="vi-VN" dirty="0" err="1"/>
              <a:t>truyền</a:t>
            </a:r>
            <a:r>
              <a:rPr lang="vi-VN" dirty="0"/>
              <a:t> qua </a:t>
            </a:r>
            <a:r>
              <a:rPr lang="vi-VN" dirty="0" err="1"/>
              <a:t>tấm</a:t>
            </a:r>
            <a:r>
              <a:rPr lang="vi-VN" dirty="0"/>
              <a:t> trên 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tinh </a:t>
            </a:r>
            <a:r>
              <a:rPr lang="vi-VN" dirty="0" err="1"/>
              <a:t>thể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phản</a:t>
            </a:r>
            <a:r>
              <a:rPr lang="vi-VN" dirty="0"/>
              <a:t> </a:t>
            </a:r>
            <a:r>
              <a:rPr lang="vi-VN" dirty="0" err="1"/>
              <a:t>chiếu</a:t>
            </a:r>
            <a:r>
              <a:rPr lang="vi-VN" dirty="0"/>
              <a:t> </a:t>
            </a:r>
            <a:r>
              <a:rPr lang="vi-VN" dirty="0" err="1"/>
              <a:t>trở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mắt</a:t>
            </a:r>
            <a:r>
              <a:rPr lang="vi-VN" dirty="0"/>
              <a:t>.</a:t>
            </a:r>
          </a:p>
          <a:p>
            <a:r>
              <a:rPr lang="vi-VN" dirty="0" err="1"/>
              <a:t>Áp</a:t>
            </a:r>
            <a:r>
              <a:rPr lang="vi-VN" dirty="0"/>
              <a:t> </a:t>
            </a:r>
            <a:r>
              <a:rPr lang="vi-VN" dirty="0" err="1"/>
              <a:t>suất</a:t>
            </a:r>
            <a:r>
              <a:rPr lang="vi-VN" dirty="0"/>
              <a:t> </a:t>
            </a:r>
            <a:r>
              <a:rPr lang="vi-VN" dirty="0" err="1"/>
              <a:t>áp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cho phân </a:t>
            </a:r>
            <a:r>
              <a:rPr lang="vi-VN" dirty="0" err="1"/>
              <a:t>cực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tinh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do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màu</a:t>
            </a:r>
            <a:r>
              <a:rPr lang="vi-VN" dirty="0"/>
              <a:t> </a:t>
            </a:r>
            <a:r>
              <a:rPr lang="vi-VN" dirty="0" err="1"/>
              <a:t>sắc</a:t>
            </a:r>
            <a:endParaRPr lang="vi-VN" dirty="0"/>
          </a:p>
          <a:p>
            <a:r>
              <a:rPr lang="vi-VN" dirty="0"/>
              <a:t>N.B. </a:t>
            </a:r>
            <a:r>
              <a:rPr lang="vi-VN" dirty="0" err="1"/>
              <a:t>Ánh</a:t>
            </a:r>
            <a:r>
              <a:rPr lang="vi-VN" dirty="0"/>
              <a:t> </a:t>
            </a:r>
            <a:r>
              <a:rPr lang="vi-VN" dirty="0" err="1"/>
              <a:t>sáng</a:t>
            </a:r>
            <a:r>
              <a:rPr lang="vi-VN" dirty="0"/>
              <a:t> </a:t>
            </a:r>
            <a:r>
              <a:rPr lang="vi-VN" dirty="0" err="1"/>
              <a:t>phản</a:t>
            </a:r>
            <a:r>
              <a:rPr lang="vi-VN" dirty="0"/>
              <a:t> </a:t>
            </a:r>
            <a:r>
              <a:rPr lang="vi-VN" dirty="0" err="1"/>
              <a:t>xạ</a:t>
            </a:r>
            <a:r>
              <a:rPr lang="vi-VN" dirty="0"/>
              <a:t> không </a:t>
            </a:r>
            <a:r>
              <a:rPr lang="vi-VN" dirty="0" err="1"/>
              <a:t>phát</a:t>
            </a:r>
            <a:r>
              <a:rPr lang="vi-VN" dirty="0"/>
              <a:t> ra =&gt; </a:t>
            </a:r>
            <a:r>
              <a:rPr lang="vi-VN" dirty="0" err="1"/>
              <a:t>ít</a:t>
            </a:r>
            <a:r>
              <a:rPr lang="vi-VN" dirty="0"/>
              <a:t> căng </a:t>
            </a:r>
            <a:r>
              <a:rPr lang="vi-VN" dirty="0" err="1"/>
              <a:t>mắt</a:t>
            </a:r>
            <a:r>
              <a:rPr lang="vi-VN" dirty="0"/>
              <a:t> hơn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878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Quét</a:t>
            </a:r>
            <a:r>
              <a:rPr lang="vi-VN" dirty="0"/>
              <a:t> </a:t>
            </a:r>
            <a:r>
              <a:rPr lang="vi-VN" dirty="0" err="1"/>
              <a:t>ngẫu</a:t>
            </a:r>
            <a:r>
              <a:rPr lang="vi-VN" dirty="0"/>
              <a:t> nhiên (</a:t>
            </a:r>
            <a:r>
              <a:rPr lang="vi-VN" dirty="0" err="1"/>
              <a:t>Direct-beam</a:t>
            </a:r>
            <a:r>
              <a:rPr lang="vi-VN" dirty="0"/>
              <a:t> </a:t>
            </a:r>
            <a:r>
              <a:rPr lang="vi-VN" dirty="0" err="1"/>
              <a:t>refresh</a:t>
            </a:r>
            <a:r>
              <a:rPr lang="vi-VN" dirty="0"/>
              <a:t>, </a:t>
            </a:r>
            <a:r>
              <a:rPr lang="vi-VN" dirty="0" err="1"/>
              <a:t>vector</a:t>
            </a:r>
            <a:r>
              <a:rPr lang="vi-VN" dirty="0"/>
              <a:t> </a:t>
            </a:r>
            <a:r>
              <a:rPr lang="vi-VN" dirty="0" err="1"/>
              <a:t>display</a:t>
            </a:r>
            <a:r>
              <a:rPr lang="vi-VN" dirty="0"/>
              <a:t>)</a:t>
            </a:r>
          </a:p>
          <a:p>
            <a:r>
              <a:rPr lang="vi-VN" dirty="0" err="1"/>
              <a:t>vẽ</a:t>
            </a:r>
            <a:r>
              <a:rPr lang="vi-VN" dirty="0"/>
              <a:t> </a:t>
            </a:r>
            <a:r>
              <a:rPr lang="vi-VN" dirty="0" err="1"/>
              <a:t>đường</a:t>
            </a:r>
            <a:r>
              <a:rPr lang="vi-VN" dirty="0"/>
              <a:t> </a:t>
            </a:r>
            <a:r>
              <a:rPr lang="vi-VN" dirty="0" err="1"/>
              <a:t>thẳng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trực</a:t>
            </a:r>
            <a:r>
              <a:rPr lang="vi-VN" dirty="0"/>
              <a:t> </a:t>
            </a:r>
            <a:r>
              <a:rPr lang="vi-VN" dirty="0" err="1"/>
              <a:t>tiếp</a:t>
            </a:r>
            <a:endParaRPr lang="vi-VN" dirty="0"/>
          </a:p>
          <a:p>
            <a:r>
              <a:rPr lang="vi-VN" dirty="0"/>
              <a:t>không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jaggies</a:t>
            </a:r>
            <a:endParaRPr lang="vi-VN" dirty="0"/>
          </a:p>
          <a:p>
            <a:r>
              <a:rPr lang="vi-VN" dirty="0" err="1"/>
              <a:t>đường</a:t>
            </a:r>
            <a:r>
              <a:rPr lang="vi-VN" dirty="0"/>
              <a:t> dây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vẽ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liên </a:t>
            </a:r>
            <a:r>
              <a:rPr lang="vi-VN" dirty="0" err="1"/>
              <a:t>tục</a:t>
            </a:r>
            <a:endParaRPr lang="vi-VN" dirty="0"/>
          </a:p>
          <a:p>
            <a:r>
              <a:rPr lang="vi-VN" dirty="0" err="1"/>
              <a:t>hiếm</a:t>
            </a:r>
            <a:r>
              <a:rPr lang="vi-VN" dirty="0"/>
              <a:t> khi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ngoại</a:t>
            </a:r>
            <a:r>
              <a:rPr lang="vi-VN" dirty="0"/>
              <a:t> </a:t>
            </a:r>
            <a:r>
              <a:rPr lang="vi-VN" dirty="0" err="1"/>
              <a:t>trừ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biệt</a:t>
            </a:r>
            <a:endParaRPr lang="vi-VN" dirty="0"/>
          </a:p>
          <a:p>
            <a:endParaRPr lang="vi-VN" dirty="0"/>
          </a:p>
          <a:p>
            <a:r>
              <a:rPr lang="vi-VN" dirty="0"/>
              <a:t>Ổ lưu </a:t>
            </a:r>
            <a:r>
              <a:rPr lang="vi-VN" dirty="0" err="1"/>
              <a:t>trữ</a:t>
            </a:r>
            <a:r>
              <a:rPr lang="vi-VN" dirty="0"/>
              <a:t> </a:t>
            </a:r>
            <a:r>
              <a:rPr lang="vi-VN" dirty="0" err="1"/>
              <a:t>trực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(DVST)</a:t>
            </a:r>
          </a:p>
          <a:p>
            <a:r>
              <a:rPr lang="vi-VN" dirty="0"/>
              <a:t>Tương </a:t>
            </a:r>
            <a:r>
              <a:rPr lang="vi-VN" dirty="0" err="1"/>
              <a:t>tự</a:t>
            </a:r>
            <a:r>
              <a:rPr lang="vi-VN" dirty="0"/>
              <a:t> như </a:t>
            </a:r>
            <a:r>
              <a:rPr lang="vi-VN" dirty="0" err="1"/>
              <a:t>quét</a:t>
            </a:r>
            <a:r>
              <a:rPr lang="vi-VN" dirty="0"/>
              <a:t> </a:t>
            </a:r>
            <a:r>
              <a:rPr lang="vi-VN" dirty="0" err="1"/>
              <a:t>ngẫu</a:t>
            </a:r>
            <a:r>
              <a:rPr lang="vi-VN" dirty="0"/>
              <a:t> nhiên nhưng liên </a:t>
            </a:r>
            <a:r>
              <a:rPr lang="vi-VN" dirty="0" err="1"/>
              <a:t>tục</a:t>
            </a:r>
            <a:r>
              <a:rPr lang="vi-VN" dirty="0"/>
              <a:t> =&gt; không </a:t>
            </a:r>
            <a:r>
              <a:rPr lang="vi-VN" dirty="0" err="1"/>
              <a:t>nhấp</a:t>
            </a:r>
            <a:r>
              <a:rPr lang="vi-VN" dirty="0"/>
              <a:t> </a:t>
            </a:r>
            <a:r>
              <a:rPr lang="vi-VN" dirty="0" err="1"/>
              <a:t>nháy</a:t>
            </a:r>
            <a:endParaRPr lang="vi-VN" dirty="0"/>
          </a:p>
          <a:p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nhật</a:t>
            </a:r>
            <a:r>
              <a:rPr lang="vi-VN" dirty="0"/>
              <a:t> </a:t>
            </a:r>
            <a:r>
              <a:rPr lang="vi-VN" dirty="0" err="1"/>
              <a:t>từng</a:t>
            </a:r>
            <a:r>
              <a:rPr lang="vi-VN" dirty="0"/>
              <a:t> </a:t>
            </a:r>
            <a:r>
              <a:rPr lang="vi-VN" dirty="0" err="1"/>
              <a:t>bước</a:t>
            </a:r>
            <a:r>
              <a:rPr lang="vi-VN" dirty="0"/>
              <a:t> nhưng không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lọc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lọc</a:t>
            </a:r>
            <a:endParaRPr lang="vi-VN" dirty="0"/>
          </a:p>
          <a:p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trong </a:t>
            </a:r>
            <a:r>
              <a:rPr lang="vi-VN" dirty="0" err="1"/>
              <a:t>oscilloscope</a:t>
            </a:r>
            <a:r>
              <a:rPr lang="vi-VN" dirty="0"/>
              <a:t> lưu </a:t>
            </a:r>
            <a:r>
              <a:rPr lang="vi-VN" dirty="0" err="1"/>
              <a:t>trữ</a:t>
            </a:r>
            <a:r>
              <a:rPr lang="vi-VN" dirty="0"/>
              <a:t> tương </a:t>
            </a:r>
            <a:r>
              <a:rPr lang="vi-VN" dirty="0" err="1"/>
              <a:t>tự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413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cuộc</a:t>
            </a:r>
            <a:r>
              <a:rPr lang="vi-VN" dirty="0"/>
              <a:t> </a:t>
            </a:r>
            <a:r>
              <a:rPr lang="vi-VN" dirty="0" err="1"/>
              <a:t>họp</a:t>
            </a:r>
            <a:r>
              <a:rPr lang="vi-VN" dirty="0"/>
              <a:t>,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giảng</a:t>
            </a:r>
            <a:r>
              <a:rPr lang="vi-VN" dirty="0"/>
              <a:t>, </a:t>
            </a:r>
            <a:r>
              <a:rPr lang="vi-VN" dirty="0" err="1"/>
              <a:t>v.v</a:t>
            </a:r>
            <a:r>
              <a:rPr lang="vi-VN" dirty="0"/>
              <a:t>.</a:t>
            </a:r>
          </a:p>
          <a:p>
            <a:r>
              <a:rPr lang="vi-VN" dirty="0"/>
              <a:t>Công </a:t>
            </a:r>
            <a:r>
              <a:rPr lang="vi-VN" dirty="0" err="1"/>
              <a:t>nghệ</a:t>
            </a:r>
            <a:endParaRPr lang="vi-VN" dirty="0"/>
          </a:p>
          <a:p>
            <a:r>
              <a:rPr lang="vi-VN" dirty="0" err="1"/>
              <a:t>Plasma</a:t>
            </a:r>
            <a:r>
              <a:rPr lang="vi-VN" dirty="0"/>
              <a:t> - 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rộng</a:t>
            </a:r>
            <a:endParaRPr lang="vi-VN" dirty="0"/>
          </a:p>
          <a:p>
            <a:r>
              <a:rPr lang="vi-VN" dirty="0" err="1"/>
              <a:t>Video</a:t>
            </a:r>
            <a:r>
              <a:rPr lang="vi-VN" dirty="0"/>
              <a:t> </a:t>
            </a:r>
            <a:r>
              <a:rPr lang="vi-VN" dirty="0" err="1"/>
              <a:t>tường</a:t>
            </a:r>
            <a:r>
              <a:rPr lang="vi-VN" dirty="0"/>
              <a:t> - </a:t>
            </a:r>
            <a:r>
              <a:rPr lang="vi-VN" dirty="0" err="1"/>
              <a:t>rất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nhỏ</a:t>
            </a:r>
            <a:r>
              <a:rPr lang="vi-VN" dirty="0"/>
              <a:t> </a:t>
            </a:r>
            <a:r>
              <a:rPr lang="vi-VN" dirty="0" err="1"/>
              <a:t>cùng</a:t>
            </a:r>
            <a:r>
              <a:rPr lang="vi-VN" dirty="0"/>
              <a:t> nhau</a:t>
            </a:r>
          </a:p>
          <a:p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kiến</a:t>
            </a:r>
            <a:r>
              <a:rPr lang="vi-VN" dirty="0"/>
              <a:t> - </a:t>
            </a:r>
            <a:r>
              <a:rPr lang="vi-VN" dirty="0" err="1"/>
              <a:t>đèn</a:t>
            </a:r>
            <a:r>
              <a:rPr lang="vi-VN" dirty="0"/>
              <a:t> RGB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chiếu</a:t>
            </a:r>
            <a:r>
              <a:rPr lang="vi-VN" dirty="0"/>
              <a:t> LCD</a:t>
            </a:r>
          </a:p>
          <a:p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che </a:t>
            </a:r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/ tay</a:t>
            </a:r>
          </a:p>
          <a:p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2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chiếu</a:t>
            </a:r>
            <a:r>
              <a:rPr lang="vi-VN" dirty="0"/>
              <a:t> +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thông minh</a:t>
            </a:r>
          </a:p>
          <a:p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kiến</a:t>
            </a:r>
            <a:endParaRPr lang="vi-VN" dirty="0"/>
          </a:p>
          <a:p>
            <a:r>
              <a:rPr lang="vi-VN" dirty="0" err="1"/>
              <a:t>Frosted</a:t>
            </a:r>
            <a:r>
              <a:rPr lang="vi-VN" dirty="0"/>
              <a:t> </a:t>
            </a:r>
            <a:r>
              <a:rPr lang="vi-VN" dirty="0" err="1"/>
              <a:t>glass</a:t>
            </a:r>
            <a:r>
              <a:rPr lang="vi-VN" dirty="0"/>
              <a:t> +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chiếu</a:t>
            </a:r>
            <a:r>
              <a:rPr lang="vi-VN" dirty="0"/>
              <a:t> </a:t>
            </a:r>
            <a:r>
              <a:rPr lang="vi-VN" dirty="0" err="1"/>
              <a:t>phía</a:t>
            </a:r>
            <a:r>
              <a:rPr lang="vi-VN" dirty="0"/>
              <a:t> sau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575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ở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vị</a:t>
            </a:r>
            <a:r>
              <a:rPr lang="vi-VN" dirty="0"/>
              <a:t> </a:t>
            </a:r>
            <a:r>
              <a:rPr lang="vi-VN" dirty="0" err="1"/>
              <a:t>trí</a:t>
            </a:r>
            <a:r>
              <a:rPr lang="vi-VN" dirty="0"/>
              <a:t> 'công </a:t>
            </a:r>
            <a:r>
              <a:rPr lang="vi-VN" dirty="0" err="1"/>
              <a:t>cộng</a:t>
            </a:r>
            <a:r>
              <a:rPr lang="vi-VN" dirty="0"/>
              <a:t>'</a:t>
            </a:r>
          </a:p>
          <a:p>
            <a:r>
              <a:rPr lang="vi-VN" dirty="0" err="1"/>
              <a:t>Lớn</a:t>
            </a:r>
            <a:r>
              <a:rPr lang="vi-VN" dirty="0"/>
              <a:t> hay </a:t>
            </a:r>
            <a:r>
              <a:rPr lang="vi-VN" dirty="0" err="1"/>
              <a:t>nhỏ</a:t>
            </a:r>
            <a:endParaRPr lang="vi-VN" dirty="0"/>
          </a:p>
          <a:p>
            <a:r>
              <a:rPr lang="vi-VN" dirty="0" err="1"/>
              <a:t>Rất</a:t>
            </a:r>
            <a:r>
              <a:rPr lang="vi-VN" dirty="0"/>
              <a:t> công </a:t>
            </a:r>
            <a:r>
              <a:rPr lang="vi-VN" dirty="0" err="1"/>
              <a:t>cộng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cho </a:t>
            </a:r>
            <a:r>
              <a:rPr lang="vi-VN" dirty="0" err="1"/>
              <a:t>nhóm</a:t>
            </a:r>
            <a:r>
              <a:rPr lang="vi-VN" dirty="0"/>
              <a:t> </a:t>
            </a:r>
            <a:r>
              <a:rPr lang="vi-VN" dirty="0" err="1"/>
              <a:t>nhỏ</a:t>
            </a:r>
            <a:endParaRPr lang="vi-VN" dirty="0"/>
          </a:p>
          <a:p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endParaRPr lang="vi-VN" dirty="0"/>
          </a:p>
          <a:p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biết</a:t>
            </a:r>
            <a:r>
              <a:rPr lang="vi-VN" dirty="0"/>
              <a:t> thông tin liên quan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vị</a:t>
            </a:r>
            <a:r>
              <a:rPr lang="vi-VN" dirty="0"/>
              <a:t> </a:t>
            </a:r>
            <a:r>
              <a:rPr lang="vi-VN" dirty="0" err="1"/>
              <a:t>trí</a:t>
            </a:r>
            <a:endParaRPr lang="vi-VN" dirty="0"/>
          </a:p>
          <a:p>
            <a:r>
              <a:rPr lang="vi-VN" dirty="0" err="1"/>
              <a:t>Hoặc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endParaRPr lang="vi-VN" dirty="0"/>
          </a:p>
          <a:p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bút</a:t>
            </a:r>
            <a:r>
              <a:rPr lang="vi-VN" dirty="0"/>
              <a:t> </a:t>
            </a:r>
            <a:r>
              <a:rPr lang="vi-VN" dirty="0" err="1"/>
              <a:t>stylus</a:t>
            </a:r>
            <a:r>
              <a:rPr lang="vi-VN" dirty="0"/>
              <a:t>, </a:t>
            </a:r>
            <a:r>
              <a:rPr lang="vi-VN" dirty="0" err="1"/>
              <a:t>chạm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screem</a:t>
            </a:r>
            <a:r>
              <a:rPr lang="vi-VN" dirty="0"/>
              <a:t> </a:t>
            </a:r>
            <a:r>
              <a:rPr lang="vi-VN" dirty="0" err="1"/>
              <a:t>nhạy</a:t>
            </a:r>
            <a:r>
              <a:rPr lang="vi-VN" dirty="0"/>
              <a:t> </a:t>
            </a:r>
            <a:r>
              <a:rPr lang="vi-VN" dirty="0" err="1"/>
              <a:t>cảm</a:t>
            </a:r>
            <a:endParaRPr lang="vi-VN" dirty="0"/>
          </a:p>
          <a:p>
            <a:r>
              <a:rPr lang="vi-VN" dirty="0"/>
              <a:t>Trong </a:t>
            </a:r>
            <a:r>
              <a:rPr lang="vi-VN" dirty="0" err="1"/>
              <a:t>mọi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... </a:t>
            </a:r>
            <a:r>
              <a:rPr lang="vi-VN" dirty="0" err="1"/>
              <a:t>vị</a:t>
            </a:r>
            <a:r>
              <a:rPr lang="vi-VN" dirty="0"/>
              <a:t> </a:t>
            </a:r>
            <a:r>
              <a:rPr lang="vi-VN" dirty="0" err="1"/>
              <a:t>trí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endParaRPr lang="vi-VN" dirty="0"/>
          </a:p>
          <a:p>
            <a:r>
              <a:rPr lang="vi-VN" dirty="0"/>
              <a:t>Ý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thông tin </a:t>
            </a:r>
            <a:r>
              <a:rPr lang="vi-VN" dirty="0" err="1"/>
              <a:t>hoặc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liên quan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vị</a:t>
            </a:r>
            <a:r>
              <a:rPr lang="vi-VN" dirty="0"/>
              <a:t> </a:t>
            </a:r>
            <a:r>
              <a:rPr lang="vi-VN" dirty="0" err="1"/>
              <a:t>trí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43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phòng</a:t>
            </a:r>
            <a:endParaRPr lang="en-US" dirty="0"/>
          </a:p>
          <a:p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bút</a:t>
            </a:r>
            <a:r>
              <a:rPr lang="en-US" dirty="0"/>
              <a:t> stylus</a:t>
            </a:r>
          </a:p>
          <a:p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538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50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061DD72-DAD0-49BA-BEA9-A5E80F22C528}" type="slidenum">
              <a:t>4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pPr lvl="0">
              <a:buFont typeface="Symbol"/>
              <a:buChar char="·"/>
            </a:pPr>
            <a:r>
              <a:rPr lang="x-none" sz="1200" dirty="0"/>
              <a:t>Psychopathology </a:t>
            </a:r>
            <a:r>
              <a:rPr lang="en-US" sz="1200" dirty="0"/>
              <a:t>: </a:t>
            </a:r>
            <a:r>
              <a:rPr lang="x-none" sz="1200" b="1" dirty="0"/>
              <a:t>(y học) </a:t>
            </a:r>
            <a:r>
              <a:rPr lang="en-US" sz="1200" b="1" dirty="0" err="1" smtClean="0"/>
              <a:t>tâm</a:t>
            </a:r>
            <a:r>
              <a:rPr lang="en-US" sz="1200" b="1" baseline="0" dirty="0" smtClean="0"/>
              <a:t> </a:t>
            </a:r>
            <a:r>
              <a:rPr lang="en-US" sz="1200" b="1" baseline="0" dirty="0" err="1" smtClean="0"/>
              <a:t>thần</a:t>
            </a:r>
            <a:r>
              <a:rPr lang="en-US" sz="1200" b="1" baseline="0" dirty="0" smtClean="0"/>
              <a:t> </a:t>
            </a:r>
            <a:r>
              <a:rPr lang="en-US" sz="1200" b="1" baseline="0" dirty="0" err="1" smtClean="0"/>
              <a:t>học</a:t>
            </a:r>
            <a:endParaRPr lang="en-US" sz="1200" b="1" dirty="0"/>
          </a:p>
          <a:p>
            <a:pPr lvl="0">
              <a:buFont typeface="Symbol"/>
              <a:buChar char="·"/>
            </a:pPr>
            <a:r>
              <a:rPr lang="x-none" sz="1200" dirty="0"/>
              <a:t>Psychology </a:t>
            </a:r>
            <a:r>
              <a:rPr lang="en-US" sz="1200" dirty="0"/>
              <a:t>: </a:t>
            </a:r>
            <a:r>
              <a:rPr lang="en-US" sz="1200" dirty="0" err="1"/>
              <a:t>tâm</a:t>
            </a:r>
            <a:r>
              <a:rPr lang="en-US" sz="1200" baseline="0" dirty="0"/>
              <a:t> </a:t>
            </a:r>
            <a:r>
              <a:rPr lang="en-US" sz="1200" baseline="0" dirty="0" err="1"/>
              <a:t>lý</a:t>
            </a:r>
            <a:r>
              <a:rPr lang="en-US" sz="1200" baseline="0" dirty="0"/>
              <a:t> </a:t>
            </a:r>
            <a:r>
              <a:rPr lang="en-US" sz="1200" baseline="0" dirty="0" err="1"/>
              <a:t>học</a:t>
            </a:r>
            <a:endParaRPr lang="x-none" sz="1200" b="1" dirty="0"/>
          </a:p>
        </p:txBody>
      </p:sp>
    </p:spTree>
    <p:extLst>
      <p:ext uri="{BB962C8B-B14F-4D97-AF65-F5344CB8AC3E}">
        <p14:creationId xmlns:p14="http://schemas.microsoft.com/office/powerpoint/2010/main" val="22438533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3D?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bắt</a:t>
            </a:r>
            <a:endParaRPr lang="en-US" dirty="0"/>
          </a:p>
          <a:p>
            <a:r>
              <a:rPr lang="en-US" dirty="0" err="1"/>
              <a:t>Xem</a:t>
            </a:r>
            <a:r>
              <a:rPr lang="en-US" dirty="0"/>
              <a:t> 3D (</a:t>
            </a:r>
            <a:r>
              <a:rPr lang="en-US" dirty="0" err="1"/>
              <a:t>mũ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hiểm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hang </a:t>
            </a:r>
            <a:r>
              <a:rPr lang="en-US" dirty="0" err="1"/>
              <a:t>động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342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Cockpit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 </a:t>
            </a:r>
            <a:r>
              <a:rPr lang="vi-VN" dirty="0" err="1"/>
              <a:t>ảo</a:t>
            </a:r>
            <a:endParaRPr lang="vi-VN" dirty="0"/>
          </a:p>
          <a:p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đạo</a:t>
            </a:r>
            <a:r>
              <a:rPr lang="vi-VN" dirty="0"/>
              <a:t> </a:t>
            </a:r>
            <a:r>
              <a:rPr lang="vi-VN" dirty="0" err="1"/>
              <a:t>bánh</a:t>
            </a:r>
            <a:r>
              <a:rPr lang="vi-VN" dirty="0"/>
              <a:t> xe, </a:t>
            </a:r>
            <a:r>
              <a:rPr lang="vi-VN" dirty="0" err="1"/>
              <a:t>knobs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quay </a:t>
            </a:r>
            <a:r>
              <a:rPr lang="vi-VN" dirty="0" err="1"/>
              <a:t>số</a:t>
            </a:r>
            <a:r>
              <a:rPr lang="vi-VN" dirty="0"/>
              <a:t> ... </a:t>
            </a:r>
            <a:r>
              <a:rPr lang="vi-VN" dirty="0" err="1"/>
              <a:t>giống</a:t>
            </a:r>
            <a:r>
              <a:rPr lang="vi-VN" dirty="0"/>
              <a:t> như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tế</a:t>
            </a:r>
            <a:r>
              <a:rPr lang="vi-VN" dirty="0"/>
              <a:t>!</a:t>
            </a:r>
          </a:p>
          <a:p>
            <a:r>
              <a:rPr lang="vi-VN" dirty="0" err="1"/>
              <a:t>Chuột</a:t>
            </a:r>
            <a:r>
              <a:rPr lang="vi-VN" dirty="0"/>
              <a:t> 3d</a:t>
            </a:r>
          </a:p>
          <a:p>
            <a:r>
              <a:rPr lang="vi-VN" dirty="0" err="1"/>
              <a:t>Sáu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: x, y, z + </a:t>
            </a:r>
            <a:r>
              <a:rPr lang="vi-VN" dirty="0" err="1"/>
              <a:t>cuộn</a:t>
            </a:r>
            <a:r>
              <a:rPr lang="vi-VN" dirty="0"/>
              <a:t>, </a:t>
            </a:r>
            <a:r>
              <a:rPr lang="vi-VN" dirty="0" err="1"/>
              <a:t>độ</a:t>
            </a:r>
            <a:r>
              <a:rPr lang="vi-VN" dirty="0"/>
              <a:t> cao, nghiêng</a:t>
            </a:r>
          </a:p>
          <a:p>
            <a:r>
              <a:rPr lang="vi-VN" dirty="0"/>
              <a:t>Găng tay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vi-VN" dirty="0"/>
          </a:p>
          <a:p>
            <a:r>
              <a:rPr lang="vi-VN" dirty="0"/>
              <a:t>Quang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vị</a:t>
            </a:r>
            <a:r>
              <a:rPr lang="vi-VN" dirty="0"/>
              <a:t> </a:t>
            </a:r>
            <a:r>
              <a:rPr lang="vi-VN" dirty="0" err="1"/>
              <a:t>trí</a:t>
            </a:r>
            <a:r>
              <a:rPr lang="vi-VN" dirty="0"/>
              <a:t> </a:t>
            </a:r>
            <a:r>
              <a:rPr lang="vi-VN" dirty="0" err="1"/>
              <a:t>ngón</a:t>
            </a:r>
            <a:r>
              <a:rPr lang="vi-VN" dirty="0"/>
              <a:t> tay</a:t>
            </a:r>
          </a:p>
          <a:p>
            <a:r>
              <a:rPr lang="vi-VN" dirty="0" err="1"/>
              <a:t>Mũ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hiểm</a:t>
            </a:r>
            <a:r>
              <a:rPr lang="vi-VN" dirty="0"/>
              <a:t> VR</a:t>
            </a:r>
          </a:p>
          <a:p>
            <a:r>
              <a:rPr lang="vi-VN" dirty="0"/>
              <a:t>Phát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mắt</a:t>
            </a:r>
            <a:r>
              <a:rPr lang="vi-VN" dirty="0"/>
              <a:t> </a:t>
            </a:r>
            <a:r>
              <a:rPr lang="vi-VN" dirty="0" err="1"/>
              <a:t>nhìn</a:t>
            </a:r>
            <a:endParaRPr lang="vi-VN" dirty="0"/>
          </a:p>
          <a:p>
            <a:r>
              <a:rPr lang="vi-VN" dirty="0"/>
              <a:t>Theo </a:t>
            </a:r>
            <a:r>
              <a:rPr lang="vi-VN" dirty="0" err="1"/>
              <a:t>dõi</a:t>
            </a:r>
            <a:r>
              <a:rPr lang="vi-VN" dirty="0"/>
              <a:t> </a:t>
            </a:r>
            <a:r>
              <a:rPr lang="vi-VN" dirty="0" err="1"/>
              <a:t>toàn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cơ </a:t>
            </a:r>
            <a:r>
              <a:rPr lang="vi-VN" dirty="0" err="1"/>
              <a:t>thể</a:t>
            </a:r>
            <a:endParaRPr lang="vi-VN" dirty="0"/>
          </a:p>
          <a:p>
            <a:r>
              <a:rPr lang="vi-VN" dirty="0"/>
              <a:t>Gia </a:t>
            </a:r>
            <a:r>
              <a:rPr lang="vi-VN" dirty="0" err="1"/>
              <a:t>tốc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gắn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chân tay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chấm</a:t>
            </a:r>
            <a:r>
              <a:rPr lang="vi-VN" dirty="0"/>
              <a:t> </a:t>
            </a:r>
            <a:r>
              <a:rPr lang="vi-VN" dirty="0" err="1"/>
              <a:t>ánh</a:t>
            </a:r>
            <a:r>
              <a:rPr lang="vi-VN" dirty="0"/>
              <a:t> </a:t>
            </a:r>
            <a:r>
              <a:rPr lang="vi-VN" dirty="0" err="1"/>
              <a:t>sáng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video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464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Desktop</a:t>
            </a:r>
            <a:r>
              <a:rPr lang="vi-VN" dirty="0"/>
              <a:t> VR</a:t>
            </a:r>
          </a:p>
          <a:p>
            <a:r>
              <a:rPr lang="vi-VN" dirty="0"/>
              <a:t>Điều </a:t>
            </a:r>
            <a:r>
              <a:rPr lang="vi-VN" dirty="0" err="1"/>
              <a:t>khiển</a:t>
            </a:r>
            <a:r>
              <a:rPr lang="vi-VN" dirty="0"/>
              <a:t> </a:t>
            </a:r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, </a:t>
            </a:r>
            <a:r>
              <a:rPr lang="vi-VN" dirty="0" err="1"/>
              <a:t>chuột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bàn</a:t>
            </a:r>
            <a:r>
              <a:rPr lang="vi-VN" dirty="0"/>
              <a:t> </a:t>
            </a:r>
            <a:r>
              <a:rPr lang="vi-VN" dirty="0" err="1"/>
              <a:t>phím</a:t>
            </a:r>
            <a:r>
              <a:rPr lang="vi-VN" dirty="0"/>
              <a:t> thông </a:t>
            </a:r>
            <a:r>
              <a:rPr lang="vi-VN" dirty="0" err="1"/>
              <a:t>thường</a:t>
            </a:r>
            <a:endParaRPr lang="vi-VN" dirty="0"/>
          </a:p>
          <a:p>
            <a:r>
              <a:rPr lang="vi-VN" dirty="0"/>
              <a:t>Quan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mang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3D</a:t>
            </a:r>
          </a:p>
          <a:p>
            <a:r>
              <a:rPr lang="vi-VN" dirty="0"/>
              <a:t>Xem trong 3D</a:t>
            </a:r>
          </a:p>
          <a:p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giác</a:t>
            </a:r>
            <a:r>
              <a:rPr lang="vi-VN" dirty="0"/>
              <a:t> </a:t>
            </a:r>
            <a:r>
              <a:rPr lang="vi-VN" dirty="0" err="1"/>
              <a:t>tầm</a:t>
            </a:r>
            <a:r>
              <a:rPr lang="vi-VN" dirty="0"/>
              <a:t> </a:t>
            </a:r>
            <a:r>
              <a:rPr lang="vi-VN" dirty="0" err="1"/>
              <a:t>nhìn</a:t>
            </a:r>
            <a:endParaRPr lang="vi-VN" dirty="0"/>
          </a:p>
          <a:p>
            <a:r>
              <a:rPr lang="vi-VN" dirty="0" err="1"/>
              <a:t>Mũ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hiểm</a:t>
            </a:r>
            <a:r>
              <a:rPr lang="vi-VN" dirty="0"/>
              <a:t> VR</a:t>
            </a:r>
          </a:p>
          <a:p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cộng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thông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trập</a:t>
            </a:r>
            <a:r>
              <a:rPr lang="vi-VN" dirty="0"/>
              <a:t> </a:t>
            </a:r>
            <a:r>
              <a:rPr lang="vi-VN" dirty="0" err="1"/>
              <a:t>vv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974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TV </a:t>
            </a:r>
            <a:r>
              <a:rPr lang="vi-VN" dirty="0" err="1"/>
              <a:t>nhỏ</a:t>
            </a:r>
            <a:r>
              <a:rPr lang="vi-VN" dirty="0"/>
              <a:t> cho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mắt</a:t>
            </a:r>
            <a:endParaRPr lang="vi-VN" dirty="0"/>
          </a:p>
          <a:p>
            <a:r>
              <a:rPr lang="vi-VN" dirty="0" err="1"/>
              <a:t>Góc</a:t>
            </a:r>
            <a:r>
              <a:rPr lang="vi-VN" dirty="0"/>
              <a:t> hơi </a:t>
            </a:r>
            <a:r>
              <a:rPr lang="vi-VN" dirty="0" err="1"/>
              <a:t>khác</a:t>
            </a:r>
            <a:r>
              <a:rPr lang="vi-VN" dirty="0"/>
              <a:t> nhau</a:t>
            </a:r>
          </a:p>
          <a:p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3D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391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Đau </a:t>
            </a:r>
            <a:r>
              <a:rPr lang="vi-VN" dirty="0" err="1"/>
              <a:t>ốm</a:t>
            </a:r>
            <a:r>
              <a:rPr lang="vi-VN" dirty="0"/>
              <a:t> VR</a:t>
            </a:r>
          </a:p>
          <a:p>
            <a:r>
              <a:rPr lang="vi-VN" dirty="0" err="1"/>
              <a:t>thời</a:t>
            </a:r>
            <a:r>
              <a:rPr lang="vi-VN" dirty="0"/>
              <a:t> gian </a:t>
            </a:r>
            <a:r>
              <a:rPr lang="vi-VN" dirty="0" err="1"/>
              <a:t>trễ</a:t>
            </a:r>
            <a:endParaRPr lang="vi-VN" dirty="0"/>
          </a:p>
          <a:p>
            <a:r>
              <a:rPr lang="vi-VN" dirty="0"/>
              <a:t>di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... </a:t>
            </a:r>
            <a:r>
              <a:rPr lang="vi-VN" dirty="0" err="1"/>
              <a:t>lag</a:t>
            </a:r>
            <a:r>
              <a:rPr lang="vi-VN" dirty="0"/>
              <a:t> ...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di </a:t>
            </a:r>
            <a:r>
              <a:rPr lang="vi-VN" dirty="0" err="1"/>
              <a:t>chuyển</a:t>
            </a:r>
            <a:endParaRPr lang="vi-VN" dirty="0"/>
          </a:p>
          <a:p>
            <a:r>
              <a:rPr lang="vi-VN" dirty="0"/>
              <a:t>xung </a:t>
            </a:r>
            <a:r>
              <a:rPr lang="vi-VN" dirty="0" err="1"/>
              <a:t>đột</a:t>
            </a:r>
            <a:r>
              <a:rPr lang="vi-VN" dirty="0"/>
              <a:t>: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vs</a:t>
            </a:r>
            <a:r>
              <a:rPr lang="vi-VN" dirty="0"/>
              <a:t> đôi </a:t>
            </a:r>
            <a:r>
              <a:rPr lang="vi-VN" dirty="0" err="1"/>
              <a:t>mắt</a:t>
            </a:r>
            <a:endParaRPr lang="vi-VN" dirty="0"/>
          </a:p>
          <a:p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 sâu </a:t>
            </a:r>
            <a:r>
              <a:rPr lang="vi-VN" dirty="0" err="1"/>
              <a:t>sắc</a:t>
            </a:r>
            <a:endParaRPr lang="vi-VN" dirty="0"/>
          </a:p>
          <a:p>
            <a:r>
              <a:rPr lang="vi-VN" dirty="0"/>
              <a:t>tai nghe cho </a:t>
            </a:r>
            <a:r>
              <a:rPr lang="vi-VN" dirty="0" err="1"/>
              <a:t>khoảng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âm thanh </a:t>
            </a:r>
            <a:r>
              <a:rPr lang="vi-VN" dirty="0" err="1"/>
              <a:t>khác</a:t>
            </a:r>
            <a:r>
              <a:rPr lang="vi-VN" dirty="0"/>
              <a:t> nhau</a:t>
            </a:r>
          </a:p>
          <a:p>
            <a:r>
              <a:rPr lang="vi-VN" dirty="0"/>
              <a:t>nhưng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đều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trung trong 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mặt</a:t>
            </a:r>
            <a:r>
              <a:rPr lang="vi-VN" dirty="0"/>
              <a:t> </a:t>
            </a:r>
            <a:r>
              <a:rPr lang="vi-VN" dirty="0" err="1"/>
              <a:t>phẳng</a:t>
            </a:r>
            <a:endParaRPr lang="vi-VN" dirty="0"/>
          </a:p>
          <a:p>
            <a:r>
              <a:rPr lang="vi-VN" dirty="0"/>
              <a:t>xung </a:t>
            </a:r>
            <a:r>
              <a:rPr lang="vi-VN" dirty="0" err="1"/>
              <a:t>đột</a:t>
            </a:r>
            <a:r>
              <a:rPr lang="vi-VN" dirty="0"/>
              <a:t>: </a:t>
            </a:r>
            <a:r>
              <a:rPr lang="vi-VN" dirty="0" err="1"/>
              <a:t>góc</a:t>
            </a:r>
            <a:r>
              <a:rPr lang="vi-VN" dirty="0"/>
              <a:t> </a:t>
            </a:r>
            <a:r>
              <a:rPr lang="vi-VN" dirty="0" err="1"/>
              <a:t>nhìn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góc</a:t>
            </a:r>
            <a:r>
              <a:rPr lang="vi-VN" dirty="0"/>
              <a:t> </a:t>
            </a:r>
            <a:r>
              <a:rPr lang="vi-VN" dirty="0" err="1"/>
              <a:t>nhìn</a:t>
            </a:r>
            <a:endParaRPr lang="vi-VN" dirty="0"/>
          </a:p>
          <a:p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dấu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xung </a:t>
            </a:r>
            <a:r>
              <a:rPr lang="vi-VN" dirty="0" err="1"/>
              <a:t>đột</a:t>
            </a:r>
            <a:r>
              <a:rPr lang="vi-VN" dirty="0"/>
              <a:t> =&gt; </a:t>
            </a:r>
            <a:r>
              <a:rPr lang="vi-VN" dirty="0" err="1"/>
              <a:t>bệnh</a:t>
            </a:r>
            <a:r>
              <a:rPr lang="vi-VN" dirty="0"/>
              <a:t> </a:t>
            </a:r>
            <a:r>
              <a:rPr lang="vi-VN" dirty="0" err="1"/>
              <a:t>tật</a:t>
            </a:r>
            <a:endParaRPr lang="vi-VN" dirty="0"/>
          </a:p>
          <a:p>
            <a:r>
              <a:rPr lang="vi-VN" dirty="0" err="1"/>
              <a:t>giúp</a:t>
            </a:r>
            <a:r>
              <a:rPr lang="vi-VN" dirty="0"/>
              <a:t> </a:t>
            </a:r>
            <a:r>
              <a:rPr lang="vi-VN" dirty="0" err="1"/>
              <a:t>thúc</a:t>
            </a:r>
            <a:r>
              <a:rPr lang="vi-VN" dirty="0"/>
              <a:t> </a:t>
            </a:r>
            <a:r>
              <a:rPr lang="vi-VN" dirty="0" err="1"/>
              <a:t>đẩy</a:t>
            </a:r>
            <a:r>
              <a:rPr lang="vi-VN" dirty="0"/>
              <a:t> </a:t>
            </a:r>
            <a:r>
              <a:rPr lang="vi-VN" dirty="0" err="1"/>
              <a:t>cải</a:t>
            </a:r>
            <a:r>
              <a:rPr lang="vi-VN" dirty="0"/>
              <a:t> </a:t>
            </a:r>
            <a:r>
              <a:rPr lang="vi-VN" dirty="0" err="1"/>
              <a:t>tiến</a:t>
            </a:r>
            <a:r>
              <a:rPr lang="vi-VN" dirty="0"/>
              <a:t> công </a:t>
            </a:r>
            <a:r>
              <a:rPr lang="vi-VN" dirty="0" err="1"/>
              <a:t>nghệ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690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Cảnh</a:t>
            </a:r>
            <a:r>
              <a:rPr lang="vi-VN" dirty="0"/>
              <a:t> </a:t>
            </a:r>
            <a:r>
              <a:rPr lang="vi-VN" dirty="0" err="1"/>
              <a:t>chiếu</a:t>
            </a:r>
            <a:r>
              <a:rPr lang="vi-VN" dirty="0"/>
              <a:t> trên </a:t>
            </a:r>
            <a:r>
              <a:rPr lang="vi-VN" dirty="0" err="1"/>
              <a:t>tường</a:t>
            </a:r>
            <a:endParaRPr lang="vi-VN" dirty="0"/>
          </a:p>
          <a:p>
            <a:r>
              <a:rPr lang="vi-VN" dirty="0"/>
              <a:t>Môi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tế</a:t>
            </a:r>
            <a:endParaRPr lang="vi-VN" dirty="0"/>
          </a:p>
          <a:p>
            <a:r>
              <a:rPr lang="vi-VN" dirty="0" err="1"/>
              <a:t>Thủy</a:t>
            </a:r>
            <a:r>
              <a:rPr lang="vi-VN" dirty="0"/>
              <a:t> </a:t>
            </a:r>
            <a:r>
              <a:rPr lang="vi-VN" dirty="0" err="1"/>
              <a:t>lực</a:t>
            </a:r>
            <a:r>
              <a:rPr lang="vi-VN" dirty="0"/>
              <a:t> </a:t>
            </a:r>
            <a:r>
              <a:rPr lang="vi-VN" dirty="0" err="1"/>
              <a:t>rams</a:t>
            </a:r>
            <a:r>
              <a:rPr lang="vi-VN" dirty="0"/>
              <a:t>!</a:t>
            </a:r>
          </a:p>
          <a:p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</a:t>
            </a:r>
            <a:r>
              <a:rPr lang="vi-VN" dirty="0" err="1"/>
              <a:t>thực</a:t>
            </a:r>
            <a:endParaRPr lang="vi-VN" dirty="0"/>
          </a:p>
          <a:p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khác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67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đồng</a:t>
            </a:r>
            <a:r>
              <a:rPr lang="vi-VN" dirty="0"/>
              <a:t> </a:t>
            </a:r>
            <a:r>
              <a:rPr lang="vi-VN" dirty="0" err="1"/>
              <a:t>hồ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biệt</a:t>
            </a:r>
            <a:endParaRPr lang="vi-VN" dirty="0"/>
          </a:p>
          <a:p>
            <a:r>
              <a:rPr lang="vi-VN" dirty="0"/>
              <a:t>Âm thanh, </a:t>
            </a:r>
            <a:r>
              <a:rPr lang="vi-VN" dirty="0" err="1"/>
              <a:t>cảm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, </a:t>
            </a:r>
            <a:r>
              <a:rPr lang="vi-VN" dirty="0" err="1"/>
              <a:t>cảm</a:t>
            </a:r>
            <a:r>
              <a:rPr lang="vi-VN" dirty="0"/>
              <a:t> </a:t>
            </a:r>
            <a:r>
              <a:rPr lang="vi-VN" dirty="0" err="1"/>
              <a:t>giác</a:t>
            </a:r>
            <a:r>
              <a:rPr lang="vi-VN" dirty="0"/>
              <a:t>, </a:t>
            </a:r>
            <a:r>
              <a:rPr lang="vi-VN" dirty="0" err="1"/>
              <a:t>mùi</a:t>
            </a:r>
            <a:endParaRPr lang="vi-VN" dirty="0"/>
          </a:p>
          <a:p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</a:t>
            </a:r>
            <a:r>
              <a:rPr lang="vi-VN" dirty="0" err="1"/>
              <a:t>vật</a:t>
            </a:r>
            <a:r>
              <a:rPr lang="vi-VN" dirty="0"/>
              <a:t> </a:t>
            </a:r>
            <a:r>
              <a:rPr lang="vi-VN" dirty="0" err="1"/>
              <a:t>lý</a:t>
            </a:r>
            <a:endParaRPr lang="vi-VN" dirty="0"/>
          </a:p>
          <a:p>
            <a:r>
              <a:rPr lang="vi-VN" dirty="0"/>
              <a:t>Môi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cảm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sinh </a:t>
            </a:r>
            <a:r>
              <a:rPr lang="vi-VN" dirty="0" err="1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342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497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Cảm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, </a:t>
            </a:r>
            <a:r>
              <a:rPr lang="vi-VN" dirty="0" err="1"/>
              <a:t>cảm</a:t>
            </a:r>
            <a:r>
              <a:rPr lang="vi-VN" dirty="0"/>
              <a:t> </a:t>
            </a:r>
            <a:r>
              <a:rPr lang="vi-VN" dirty="0" err="1"/>
              <a:t>giác</a:t>
            </a:r>
            <a:r>
              <a:rPr lang="en-US" dirty="0"/>
              <a:t>, </a:t>
            </a:r>
            <a:r>
              <a:rPr lang="en-US" dirty="0" err="1"/>
              <a:t>mùi</a:t>
            </a:r>
            <a:endParaRPr lang="vi-VN" dirty="0"/>
          </a:p>
          <a:p>
            <a:r>
              <a:rPr lang="vi-VN" dirty="0" err="1"/>
              <a:t>Cảm</a:t>
            </a:r>
            <a:r>
              <a:rPr lang="vi-VN" dirty="0"/>
              <a:t> </a:t>
            </a:r>
            <a:r>
              <a:rPr lang="vi-VN" dirty="0" err="1"/>
              <a:t>giác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chạm</a:t>
            </a:r>
            <a:endParaRPr lang="vi-VN" dirty="0"/>
          </a:p>
          <a:p>
            <a:r>
              <a:rPr lang="vi-VN" dirty="0"/>
              <a:t>Trong </a:t>
            </a:r>
            <a:r>
              <a:rPr lang="vi-VN" dirty="0" err="1"/>
              <a:t>trò</a:t>
            </a:r>
            <a:r>
              <a:rPr lang="vi-VN" dirty="0"/>
              <a:t> chơi ... rung </a:t>
            </a:r>
            <a:r>
              <a:rPr lang="vi-VN" dirty="0" err="1"/>
              <a:t>động</a:t>
            </a:r>
            <a:r>
              <a:rPr lang="vi-VN" dirty="0"/>
              <a:t>, </a:t>
            </a:r>
            <a:r>
              <a:rPr lang="vi-VN" dirty="0" err="1"/>
              <a:t>lực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phản</a:t>
            </a:r>
            <a:r>
              <a:rPr lang="vi-VN" dirty="0"/>
              <a:t> </a:t>
            </a:r>
            <a:r>
              <a:rPr lang="vi-VN" dirty="0" err="1"/>
              <a:t>hồi</a:t>
            </a:r>
            <a:endParaRPr lang="vi-VN" dirty="0"/>
          </a:p>
          <a:p>
            <a:r>
              <a:rPr lang="vi-VN" dirty="0"/>
              <a:t>Trong mô </a:t>
            </a:r>
            <a:r>
              <a:rPr lang="vi-VN" dirty="0" err="1"/>
              <a:t>phỏng</a:t>
            </a:r>
            <a:r>
              <a:rPr lang="vi-VN" dirty="0"/>
              <a:t> ... </a:t>
            </a:r>
            <a:r>
              <a:rPr lang="vi-VN" dirty="0" err="1"/>
              <a:t>cảm</a:t>
            </a:r>
            <a:r>
              <a:rPr lang="vi-VN" dirty="0"/>
              <a:t> </a:t>
            </a:r>
            <a:r>
              <a:rPr lang="vi-VN" dirty="0" err="1"/>
              <a:t>giác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phẫu</a:t>
            </a:r>
            <a:r>
              <a:rPr lang="vi-VN" dirty="0"/>
              <a:t> </a:t>
            </a:r>
            <a:r>
              <a:rPr lang="vi-VN" dirty="0" err="1"/>
              <a:t>thuật</a:t>
            </a:r>
            <a:endParaRPr lang="vi-VN" dirty="0"/>
          </a:p>
          <a:p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gọi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haptic</a:t>
            </a:r>
            <a:endParaRPr lang="vi-VN" dirty="0"/>
          </a:p>
          <a:p>
            <a:endParaRPr lang="vi-VN" dirty="0"/>
          </a:p>
          <a:p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, </a:t>
            </a:r>
            <a:r>
              <a:rPr lang="vi-VN" dirty="0" err="1"/>
              <a:t>mùi</a:t>
            </a:r>
            <a:r>
              <a:rPr lang="vi-VN" dirty="0"/>
              <a:t>, hương </a:t>
            </a:r>
            <a:r>
              <a:rPr lang="vi-VN" dirty="0" err="1"/>
              <a:t>vị</a:t>
            </a:r>
            <a:endParaRPr lang="vi-VN" dirty="0"/>
          </a:p>
          <a:p>
            <a:r>
              <a:rPr lang="vi-VN" dirty="0"/>
              <a:t>Công </a:t>
            </a:r>
            <a:r>
              <a:rPr lang="vi-VN" dirty="0" err="1"/>
              <a:t>nghệ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tại</a:t>
            </a:r>
            <a:r>
              <a:rPr lang="vi-VN" dirty="0"/>
              <a:t> </a:t>
            </a:r>
            <a:r>
              <a:rPr lang="vi-VN" dirty="0" err="1"/>
              <a:t>rất</a:t>
            </a:r>
            <a:r>
              <a:rPr lang="vi-VN" dirty="0"/>
              <a:t> </a:t>
            </a:r>
            <a:r>
              <a:rPr lang="vi-VN" dirty="0" err="1"/>
              <a:t>hạn</a:t>
            </a:r>
            <a:r>
              <a:rPr lang="vi-VN" dirty="0"/>
              <a:t> </a:t>
            </a:r>
            <a:r>
              <a:rPr lang="vi-VN" dirty="0" err="1"/>
              <a:t>chế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684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</a:t>
            </a:r>
            <a:r>
              <a:rPr lang="vi-VN" dirty="0" err="1"/>
              <a:t>menu</a:t>
            </a:r>
            <a:endParaRPr lang="vi-VN" dirty="0"/>
          </a:p>
          <a:p>
            <a:r>
              <a:rPr lang="vi-VN" dirty="0" err="1"/>
              <a:t>Cảm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'</a:t>
            </a:r>
            <a:r>
              <a:rPr lang="vi-VN" dirty="0" err="1"/>
              <a:t>vết</a:t>
            </a:r>
            <a:r>
              <a:rPr lang="vi-VN" dirty="0"/>
              <a:t> </a:t>
            </a:r>
            <a:r>
              <a:rPr lang="vi-VN" dirty="0" err="1"/>
              <a:t>sẹo</a:t>
            </a:r>
            <a:r>
              <a:rPr lang="vi-VN" dirty="0"/>
              <a:t>' </a:t>
            </a:r>
            <a:r>
              <a:rPr lang="vi-VN" dirty="0" err="1"/>
              <a:t>nhỏ</a:t>
            </a:r>
            <a:r>
              <a:rPr lang="vi-VN" dirty="0"/>
              <a:t> cho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mục</a:t>
            </a:r>
            <a:endParaRPr lang="vi-VN" dirty="0"/>
          </a:p>
          <a:p>
            <a:r>
              <a:rPr lang="vi-VN" dirty="0" err="1"/>
              <a:t>Làm</a:t>
            </a:r>
            <a:r>
              <a:rPr lang="vi-VN" dirty="0"/>
              <a:t> cho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dàng</a:t>
            </a:r>
            <a:r>
              <a:rPr lang="vi-VN" dirty="0"/>
              <a:t> hơn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lựa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lựa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cảm</a:t>
            </a:r>
            <a:r>
              <a:rPr lang="vi-VN" dirty="0"/>
              <a:t> </a:t>
            </a:r>
            <a:r>
              <a:rPr lang="vi-VN" dirty="0" err="1"/>
              <a:t>thấy</a:t>
            </a:r>
            <a:endParaRPr lang="vi-VN" dirty="0"/>
          </a:p>
          <a:p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công </a:t>
            </a:r>
            <a:r>
              <a:rPr lang="vi-VN" dirty="0" err="1"/>
              <a:t>nghệ</a:t>
            </a:r>
            <a:r>
              <a:rPr lang="vi-VN" dirty="0"/>
              <a:t> </a:t>
            </a:r>
            <a:r>
              <a:rPr lang="vi-VN" dirty="0" err="1"/>
              <a:t>haptic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corp</a:t>
            </a:r>
            <a:r>
              <a:rPr lang="vi-VN" dirty="0"/>
              <a:t> ngâm.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1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yếu</a:t>
            </a:r>
            <a:r>
              <a:rPr lang="vi-VN" dirty="0"/>
              <a:t> </a:t>
            </a:r>
            <a:r>
              <a:rPr lang="vi-VN" dirty="0" err="1"/>
              <a:t>tố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</a:t>
            </a:r>
          </a:p>
          <a:p>
            <a:endParaRPr lang="vi-VN" dirty="0"/>
          </a:p>
          <a:p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yếu</a:t>
            </a:r>
            <a:r>
              <a:rPr lang="vi-VN" dirty="0"/>
              <a:t> </a:t>
            </a:r>
            <a:r>
              <a:rPr lang="vi-VN" dirty="0" err="1"/>
              <a:t>tố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</a:t>
            </a:r>
            <a:r>
              <a:rPr lang="vi-VN" dirty="0" err="1"/>
              <a:t>hưởng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endParaRPr lang="vi-VN" dirty="0"/>
          </a:p>
          <a:p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nhập</a:t>
            </a:r>
            <a:r>
              <a:rPr lang="vi-VN" dirty="0"/>
              <a:t> - </a:t>
            </a:r>
            <a:r>
              <a:rPr lang="vi-VN" dirty="0" err="1"/>
              <a:t>nhập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trỏ</a:t>
            </a:r>
            <a:endParaRPr lang="vi-VN" dirty="0"/>
          </a:p>
          <a:p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ra - </a:t>
            </a:r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(</a:t>
            </a:r>
            <a:r>
              <a:rPr lang="vi-VN" dirty="0" err="1"/>
              <a:t>nhỏ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lớn</a:t>
            </a:r>
            <a:r>
              <a:rPr lang="vi-VN" dirty="0"/>
              <a:t>), </a:t>
            </a:r>
            <a:r>
              <a:rPr lang="vi-VN" dirty="0" err="1"/>
              <a:t>giấy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số</a:t>
            </a:r>
            <a:endParaRPr lang="vi-VN" dirty="0"/>
          </a:p>
          <a:p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tế</a:t>
            </a:r>
            <a:r>
              <a:rPr lang="vi-VN" dirty="0"/>
              <a:t> </a:t>
            </a:r>
            <a:r>
              <a:rPr lang="vi-VN" dirty="0" err="1"/>
              <a:t>ảo</a:t>
            </a:r>
            <a:r>
              <a:rPr lang="vi-VN" dirty="0"/>
              <a:t> -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biệt</a:t>
            </a:r>
            <a:endParaRPr lang="vi-VN" dirty="0"/>
          </a:p>
          <a:p>
            <a:r>
              <a:rPr lang="vi-VN" dirty="0"/>
              <a:t>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vật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- </a:t>
            </a:r>
            <a:r>
              <a:rPr lang="vi-VN" dirty="0" err="1"/>
              <a:t>e.G</a:t>
            </a:r>
            <a:r>
              <a:rPr lang="vi-VN" dirty="0"/>
              <a:t>. Âm thanh, </a:t>
            </a:r>
            <a:r>
              <a:rPr lang="vi-VN" dirty="0" err="1"/>
              <a:t>haptic</a:t>
            </a:r>
            <a:r>
              <a:rPr lang="vi-VN" dirty="0"/>
              <a:t>, </a:t>
            </a:r>
            <a:r>
              <a:rPr lang="vi-VN" dirty="0" err="1"/>
              <a:t>cảm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sinh </a:t>
            </a:r>
            <a:r>
              <a:rPr lang="vi-VN" dirty="0" err="1"/>
              <a:t>học</a:t>
            </a:r>
            <a:endParaRPr lang="vi-VN" dirty="0"/>
          </a:p>
          <a:p>
            <a:r>
              <a:rPr lang="vi-VN" dirty="0" err="1"/>
              <a:t>Giấy</a:t>
            </a:r>
            <a:r>
              <a:rPr lang="vi-VN" dirty="0"/>
              <a:t> - như </a:t>
            </a:r>
            <a:r>
              <a:rPr lang="vi-VN" dirty="0" err="1"/>
              <a:t>đầu</a:t>
            </a:r>
            <a:r>
              <a:rPr lang="vi-VN" dirty="0"/>
              <a:t> ra (in)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(</a:t>
            </a:r>
            <a:r>
              <a:rPr lang="vi-VN" dirty="0" err="1"/>
              <a:t>quét</a:t>
            </a:r>
            <a:r>
              <a:rPr lang="vi-VN" dirty="0"/>
              <a:t>)</a:t>
            </a:r>
          </a:p>
          <a:p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nhớ</a:t>
            </a:r>
            <a:r>
              <a:rPr lang="vi-VN" dirty="0"/>
              <a:t> RAM </a:t>
            </a:r>
            <a:r>
              <a:rPr lang="vi-VN" dirty="0" err="1"/>
              <a:t>và</a:t>
            </a:r>
            <a:r>
              <a:rPr lang="vi-VN" dirty="0"/>
              <a:t> phương </a:t>
            </a:r>
            <a:r>
              <a:rPr lang="vi-VN" dirty="0" err="1"/>
              <a:t>tiện</a:t>
            </a:r>
            <a:r>
              <a:rPr lang="vi-VN" dirty="0"/>
              <a:t> </a:t>
            </a:r>
            <a:r>
              <a:rPr lang="vi-VN" dirty="0" err="1"/>
              <a:t>truyền</a:t>
            </a:r>
            <a:r>
              <a:rPr lang="vi-VN" dirty="0"/>
              <a:t> thông </a:t>
            </a:r>
            <a:r>
              <a:rPr lang="vi-VN" dirty="0" err="1"/>
              <a:t>vĩnh</a:t>
            </a:r>
            <a:r>
              <a:rPr lang="vi-VN" dirty="0"/>
              <a:t> </a:t>
            </a:r>
            <a:r>
              <a:rPr lang="vi-VN" dirty="0" err="1"/>
              <a:t>viễn</a:t>
            </a:r>
            <a:r>
              <a:rPr lang="vi-VN" dirty="0"/>
              <a:t>, dung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truy </a:t>
            </a:r>
            <a:r>
              <a:rPr lang="vi-VN" dirty="0" err="1"/>
              <a:t>cập</a:t>
            </a:r>
            <a:endParaRPr lang="vi-VN" dirty="0"/>
          </a:p>
          <a:p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- </a:t>
            </a:r>
            <a:r>
              <a:rPr lang="vi-VN" dirty="0" err="1"/>
              <a:t>tốc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, </a:t>
            </a:r>
            <a:r>
              <a:rPr lang="vi-VN" dirty="0" err="1"/>
              <a:t>mạng</a:t>
            </a:r>
            <a:r>
              <a:rPr lang="vi-VN" dirty="0"/>
              <a:t> </a:t>
            </a:r>
            <a:r>
              <a:rPr lang="vi-VN" dirty="0" err="1"/>
              <a:t>lưới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14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...</a:t>
            </a:r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,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v.v.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185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Môi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cảm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sinh </a:t>
            </a:r>
            <a:r>
              <a:rPr lang="vi-VN" dirty="0" err="1"/>
              <a:t>học</a:t>
            </a:r>
            <a:endParaRPr lang="vi-VN" dirty="0"/>
          </a:p>
          <a:p>
            <a:r>
              <a:rPr lang="vi-VN" dirty="0" err="1"/>
              <a:t>Cảm</a:t>
            </a:r>
            <a:r>
              <a:rPr lang="vi-VN" dirty="0"/>
              <a:t> </a:t>
            </a:r>
            <a:r>
              <a:rPr lang="vi-VN" dirty="0" err="1"/>
              <a:t>biến</a:t>
            </a:r>
            <a:r>
              <a:rPr lang="vi-VN" dirty="0"/>
              <a:t> xung quanh </a:t>
            </a:r>
            <a:r>
              <a:rPr lang="vi-VN" dirty="0" err="1"/>
              <a:t>chúng</a:t>
            </a:r>
            <a:r>
              <a:rPr lang="vi-VN" dirty="0"/>
              <a:t> ta</a:t>
            </a:r>
          </a:p>
          <a:p>
            <a:r>
              <a:rPr lang="vi-VN" dirty="0" err="1"/>
              <a:t>Đèn</a:t>
            </a:r>
            <a:r>
              <a:rPr lang="vi-VN" dirty="0"/>
              <a:t> sân </a:t>
            </a:r>
            <a:r>
              <a:rPr lang="vi-VN" dirty="0" err="1"/>
              <a:t>vườn</a:t>
            </a:r>
            <a:r>
              <a:rPr lang="vi-VN" dirty="0"/>
              <a:t> </a:t>
            </a:r>
            <a:r>
              <a:rPr lang="vi-VN" dirty="0" err="1"/>
              <a:t>tiện</a:t>
            </a:r>
            <a:r>
              <a:rPr lang="vi-VN" dirty="0"/>
              <a:t> nghi - </a:t>
            </a:r>
            <a:r>
              <a:rPr lang="vi-VN" dirty="0" err="1"/>
              <a:t>nhỏ</a:t>
            </a:r>
            <a:r>
              <a:rPr lang="vi-VN" dirty="0"/>
              <a:t> </a:t>
            </a:r>
            <a:r>
              <a:rPr lang="vi-VN" dirty="0" err="1"/>
              <a:t>bật</a:t>
            </a:r>
            <a:r>
              <a:rPr lang="vi-VN" dirty="0"/>
              <a:t> </a:t>
            </a:r>
            <a:r>
              <a:rPr lang="vi-VN" dirty="0" err="1"/>
              <a:t>cửa</a:t>
            </a:r>
            <a:endParaRPr lang="vi-VN" dirty="0"/>
          </a:p>
          <a:p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dò</a:t>
            </a:r>
            <a:r>
              <a:rPr lang="vi-VN" dirty="0"/>
              <a:t> siêu âm - an ninh, </a:t>
            </a:r>
            <a:r>
              <a:rPr lang="vi-VN" dirty="0" err="1"/>
              <a:t>chậu</a:t>
            </a:r>
            <a:r>
              <a:rPr lang="vi-VN" dirty="0"/>
              <a:t> </a:t>
            </a:r>
            <a:r>
              <a:rPr lang="vi-VN" dirty="0" err="1"/>
              <a:t>rửa</a:t>
            </a:r>
            <a:endParaRPr lang="vi-VN" dirty="0"/>
          </a:p>
          <a:p>
            <a:r>
              <a:rPr lang="vi-VN" dirty="0" err="1"/>
              <a:t>Thẻ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mật</a:t>
            </a:r>
            <a:r>
              <a:rPr lang="vi-VN" dirty="0"/>
              <a:t> RFID trong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cửa</a:t>
            </a:r>
            <a:r>
              <a:rPr lang="vi-VN" dirty="0"/>
              <a:t> </a:t>
            </a:r>
            <a:r>
              <a:rPr lang="vi-VN" dirty="0" err="1"/>
              <a:t>hàng</a:t>
            </a:r>
            <a:endParaRPr lang="vi-VN" dirty="0"/>
          </a:p>
          <a:p>
            <a:r>
              <a:rPr lang="vi-VN" dirty="0" err="1"/>
              <a:t>Nhiệt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, 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, </a:t>
            </a:r>
            <a:r>
              <a:rPr lang="vi-VN" dirty="0" err="1"/>
              <a:t>vị</a:t>
            </a:r>
            <a:r>
              <a:rPr lang="vi-VN" dirty="0"/>
              <a:t> </a:t>
            </a:r>
            <a:r>
              <a:rPr lang="vi-VN" dirty="0" err="1"/>
              <a:t>trí</a:t>
            </a:r>
            <a:endParaRPr lang="vi-VN" dirty="0"/>
          </a:p>
          <a:p>
            <a:endParaRPr lang="vi-VN" dirty="0"/>
          </a:p>
          <a:p>
            <a:r>
              <a:rPr lang="vi-VN" dirty="0"/>
              <a:t>...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thậm</a:t>
            </a:r>
            <a:r>
              <a:rPr lang="vi-VN" dirty="0"/>
              <a:t> </a:t>
            </a:r>
            <a:r>
              <a:rPr lang="vi-VN" dirty="0" err="1"/>
              <a:t>chí</a:t>
            </a:r>
            <a:r>
              <a:rPr lang="vi-VN" dirty="0"/>
              <a:t> cơ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ta ...</a:t>
            </a:r>
          </a:p>
          <a:p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quét</a:t>
            </a:r>
            <a:r>
              <a:rPr lang="vi-VN" dirty="0"/>
              <a:t> </a:t>
            </a:r>
            <a:r>
              <a:rPr lang="vi-VN" dirty="0" err="1"/>
              <a:t>Iris</a:t>
            </a:r>
            <a:r>
              <a:rPr lang="vi-VN" dirty="0"/>
              <a:t>, </a:t>
            </a:r>
            <a:r>
              <a:rPr lang="vi-VN" dirty="0" err="1"/>
              <a:t>nhiệt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cơ </a:t>
            </a:r>
            <a:r>
              <a:rPr lang="vi-VN" dirty="0" err="1"/>
              <a:t>thể</a:t>
            </a:r>
            <a:r>
              <a:rPr lang="vi-VN" dirty="0"/>
              <a:t>, </a:t>
            </a:r>
            <a:r>
              <a:rPr lang="vi-VN" dirty="0" err="1"/>
              <a:t>nhịp</a:t>
            </a:r>
            <a:r>
              <a:rPr lang="vi-VN" dirty="0"/>
              <a:t> tim, </a:t>
            </a:r>
            <a:r>
              <a:rPr lang="vi-VN" dirty="0" err="1"/>
              <a:t>đáp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da </a:t>
            </a:r>
            <a:r>
              <a:rPr lang="vi-VN" dirty="0" err="1"/>
              <a:t>galvanic</a:t>
            </a:r>
            <a:r>
              <a:rPr lang="vi-VN" dirty="0"/>
              <a:t>, </a:t>
            </a:r>
            <a:r>
              <a:rPr lang="vi-VN" dirty="0" err="1"/>
              <a:t>tốc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quét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89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Công </a:t>
            </a:r>
            <a:r>
              <a:rPr lang="en-US" dirty="0" err="1"/>
              <a:t>nghệ</a:t>
            </a:r>
            <a:r>
              <a:rPr lang="en-US" dirty="0"/>
              <a:t> in</a:t>
            </a:r>
          </a:p>
          <a:p>
            <a:r>
              <a:rPr lang="en-US" dirty="0" err="1"/>
              <a:t>Phông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,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, WYSIWYG</a:t>
            </a:r>
          </a:p>
          <a:p>
            <a:r>
              <a:rPr lang="en-US" dirty="0" err="1"/>
              <a:t>Quét</a:t>
            </a:r>
            <a:r>
              <a:rPr lang="en-US" dirty="0"/>
              <a:t>, OCR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303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chấm</a:t>
            </a:r>
            <a:r>
              <a:rPr lang="vi-VN" dirty="0"/>
              <a:t> </a:t>
            </a:r>
            <a:r>
              <a:rPr lang="vi-VN" dirty="0" err="1"/>
              <a:t>nhỏ</a:t>
            </a:r>
            <a:endParaRPr lang="vi-VN" dirty="0"/>
          </a:p>
          <a:p>
            <a:r>
              <a:rPr lang="vi-VN" dirty="0"/>
              <a:t>Cho </a:t>
            </a:r>
            <a:r>
              <a:rPr lang="vi-VN" dirty="0" err="1"/>
              <a:t>phép</a:t>
            </a:r>
            <a:r>
              <a:rPr lang="vi-VN" dirty="0"/>
              <a:t> in </a:t>
            </a:r>
            <a:r>
              <a:rPr lang="vi-VN" dirty="0" err="1"/>
              <a:t>bất</a:t>
            </a:r>
            <a:r>
              <a:rPr lang="vi-VN" dirty="0"/>
              <a:t> </a:t>
            </a:r>
            <a:r>
              <a:rPr lang="vi-VN" dirty="0" err="1"/>
              <a:t>kỳ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ký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hoạ</a:t>
            </a:r>
            <a:r>
              <a:rPr lang="vi-VN" dirty="0"/>
              <a:t>,</a:t>
            </a:r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năng quan </a:t>
            </a:r>
            <a:r>
              <a:rPr lang="vi-VN" dirty="0" err="1"/>
              <a:t>trọng</a:t>
            </a:r>
            <a:r>
              <a:rPr lang="vi-VN" dirty="0"/>
              <a:t>:</a:t>
            </a:r>
          </a:p>
          <a:p>
            <a:r>
              <a:rPr lang="vi-VN" dirty="0" err="1"/>
              <a:t>Nghị</a:t>
            </a:r>
            <a:r>
              <a:rPr lang="vi-VN" dirty="0"/>
              <a:t> </a:t>
            </a:r>
            <a:r>
              <a:rPr lang="vi-VN" dirty="0" err="1"/>
              <a:t>quyết</a:t>
            </a:r>
            <a:endParaRPr lang="vi-VN" dirty="0"/>
          </a:p>
          <a:p>
            <a:r>
              <a:rPr lang="vi-VN" dirty="0" err="1"/>
              <a:t>Kích</a:t>
            </a:r>
            <a:r>
              <a:rPr lang="vi-VN" dirty="0"/>
              <a:t> </a:t>
            </a:r>
            <a:r>
              <a:rPr lang="vi-VN" dirty="0" err="1"/>
              <a:t>thước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khoảng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chấm</a:t>
            </a:r>
            <a:endParaRPr lang="vi-VN" dirty="0"/>
          </a:p>
          <a:p>
            <a:r>
              <a:rPr lang="vi-VN" dirty="0"/>
              <a:t>Đo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chấm</a:t>
            </a:r>
            <a:r>
              <a:rPr lang="vi-VN" dirty="0"/>
              <a:t> trên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inch</a:t>
            </a:r>
            <a:r>
              <a:rPr lang="vi-VN" dirty="0"/>
              <a:t> (</a:t>
            </a:r>
            <a:r>
              <a:rPr lang="vi-VN" dirty="0" err="1"/>
              <a:t>dpi</a:t>
            </a:r>
            <a:r>
              <a:rPr lang="vi-VN" dirty="0"/>
              <a:t>)</a:t>
            </a:r>
          </a:p>
          <a:p>
            <a:r>
              <a:rPr lang="vi-VN" dirty="0" err="1"/>
              <a:t>Tốc</a:t>
            </a:r>
            <a:r>
              <a:rPr lang="vi-VN" dirty="0"/>
              <a:t> </a:t>
            </a:r>
            <a:r>
              <a:rPr lang="vi-VN" dirty="0" err="1"/>
              <a:t>độ</a:t>
            </a:r>
            <a:endParaRPr lang="vi-VN" dirty="0"/>
          </a:p>
          <a:p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đo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trang / </a:t>
            </a:r>
            <a:r>
              <a:rPr lang="vi-VN" dirty="0" err="1"/>
              <a:t>phút</a:t>
            </a:r>
            <a:endParaRPr lang="vi-VN" dirty="0"/>
          </a:p>
          <a:p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668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Máy</a:t>
            </a:r>
            <a:r>
              <a:rPr lang="vi-VN" dirty="0"/>
              <a:t> in </a:t>
            </a:r>
            <a:r>
              <a:rPr lang="vi-VN" dirty="0" err="1"/>
              <a:t>kiểu</a:t>
            </a:r>
            <a:r>
              <a:rPr lang="vi-VN" dirty="0"/>
              <a:t> </a:t>
            </a:r>
            <a:r>
              <a:rPr lang="vi-VN" dirty="0" err="1"/>
              <a:t>chấm</a:t>
            </a:r>
            <a:endParaRPr lang="vi-VN" dirty="0"/>
          </a:p>
          <a:p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mực</a:t>
            </a:r>
            <a:r>
              <a:rPr lang="vi-VN" dirty="0"/>
              <a:t> </a:t>
            </a:r>
            <a:r>
              <a:rPr lang="vi-VN" dirty="0" err="1"/>
              <a:t>ribbon</a:t>
            </a:r>
            <a:r>
              <a:rPr lang="vi-VN" dirty="0"/>
              <a:t> (như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chữ</a:t>
            </a:r>
            <a:endParaRPr lang="vi-VN" dirty="0"/>
          </a:p>
          <a:p>
            <a:r>
              <a:rPr lang="vi-VN" dirty="0"/>
              <a:t>Dây </a:t>
            </a:r>
            <a:r>
              <a:rPr lang="vi-VN" dirty="0" err="1"/>
              <a:t>của</a:t>
            </a:r>
            <a:r>
              <a:rPr lang="vi-VN" dirty="0"/>
              <a:t> ghim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ruy</a:t>
            </a:r>
            <a:r>
              <a:rPr lang="vi-VN" dirty="0"/>
              <a:t> băng, </a:t>
            </a:r>
            <a:r>
              <a:rPr lang="vi-VN" dirty="0" err="1"/>
              <a:t>vạch</a:t>
            </a:r>
            <a:r>
              <a:rPr lang="vi-VN" dirty="0"/>
              <a:t> ra </a:t>
            </a:r>
            <a:r>
              <a:rPr lang="vi-VN" dirty="0" err="1"/>
              <a:t>giấy</a:t>
            </a:r>
            <a:r>
              <a:rPr lang="vi-VN" dirty="0"/>
              <a:t>.</a:t>
            </a:r>
          </a:p>
          <a:p>
            <a:r>
              <a:rPr lang="vi-VN" dirty="0" err="1"/>
              <a:t>Độ</a:t>
            </a:r>
            <a:r>
              <a:rPr lang="vi-VN" dirty="0"/>
              <a:t> phân </a:t>
            </a:r>
            <a:r>
              <a:rPr lang="vi-VN" dirty="0" err="1"/>
              <a:t>giải</a:t>
            </a:r>
            <a:r>
              <a:rPr lang="vi-VN" dirty="0"/>
              <a:t> tiêu </a:t>
            </a:r>
            <a:r>
              <a:rPr lang="vi-VN" dirty="0" err="1"/>
              <a:t>biểu</a:t>
            </a:r>
            <a:r>
              <a:rPr lang="vi-VN" dirty="0"/>
              <a:t> 80-120 </a:t>
            </a:r>
            <a:r>
              <a:rPr lang="vi-VN" dirty="0" err="1"/>
              <a:t>dpi</a:t>
            </a:r>
            <a:endParaRPr lang="vi-VN" dirty="0"/>
          </a:p>
          <a:p>
            <a:r>
              <a:rPr lang="vi-VN" dirty="0" err="1"/>
              <a:t>Máy</a:t>
            </a:r>
            <a:r>
              <a:rPr lang="vi-VN" dirty="0"/>
              <a:t> in phun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in phun bong </a:t>
            </a:r>
            <a:r>
              <a:rPr lang="vi-VN" dirty="0" err="1"/>
              <a:t>bóng</a:t>
            </a:r>
            <a:endParaRPr lang="vi-VN" dirty="0"/>
          </a:p>
          <a:p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đốm</a:t>
            </a:r>
            <a:r>
              <a:rPr lang="vi-VN" dirty="0"/>
              <a:t> </a:t>
            </a:r>
            <a:r>
              <a:rPr lang="vi-VN" dirty="0" err="1"/>
              <a:t>màu</a:t>
            </a:r>
            <a:r>
              <a:rPr lang="vi-VN" dirty="0"/>
              <a:t> </a:t>
            </a:r>
            <a:r>
              <a:rPr lang="vi-VN" dirty="0" err="1"/>
              <a:t>mực</a:t>
            </a:r>
            <a:r>
              <a:rPr lang="vi-VN" dirty="0"/>
              <a:t> </a:t>
            </a:r>
            <a:r>
              <a:rPr lang="vi-VN" dirty="0" err="1"/>
              <a:t>nhỏ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gửi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in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giấy</a:t>
            </a:r>
            <a:endParaRPr lang="vi-VN" dirty="0"/>
          </a:p>
          <a:p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300 </a:t>
            </a:r>
            <a:r>
              <a:rPr lang="vi-VN" dirty="0" err="1"/>
              <a:t>dpi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 hơn.</a:t>
            </a:r>
          </a:p>
          <a:p>
            <a:r>
              <a:rPr lang="vi-VN" dirty="0" err="1"/>
              <a:t>Máy</a:t>
            </a:r>
            <a:r>
              <a:rPr lang="vi-VN" dirty="0"/>
              <a:t> in </a:t>
            </a:r>
            <a:r>
              <a:rPr lang="vi-VN" dirty="0" err="1"/>
              <a:t>laser</a:t>
            </a:r>
            <a:endParaRPr lang="vi-VN" dirty="0"/>
          </a:p>
          <a:p>
            <a:r>
              <a:rPr lang="vi-VN" dirty="0" err="1"/>
              <a:t>Giống</a:t>
            </a:r>
            <a:r>
              <a:rPr lang="vi-VN" dirty="0"/>
              <a:t> như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photocopy</a:t>
            </a:r>
            <a:r>
              <a:rPr lang="vi-VN" dirty="0"/>
              <a:t>: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chấm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điện</a:t>
            </a:r>
            <a:r>
              <a:rPr lang="vi-VN" dirty="0"/>
              <a:t>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tĩnh</a:t>
            </a:r>
            <a:r>
              <a:rPr lang="vi-VN" dirty="0"/>
              <a:t> </a:t>
            </a:r>
            <a:r>
              <a:rPr lang="vi-VN" dirty="0" err="1"/>
              <a:t>điện</a:t>
            </a:r>
            <a:r>
              <a:rPr lang="vi-VN" dirty="0"/>
              <a:t>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tụ</a:t>
            </a:r>
            <a:r>
              <a:rPr lang="vi-VN" dirty="0"/>
              <a:t> trên </a:t>
            </a:r>
            <a:r>
              <a:rPr lang="vi-VN" dirty="0" err="1"/>
              <a:t>trống</a:t>
            </a:r>
            <a:r>
              <a:rPr lang="vi-VN" dirty="0"/>
              <a:t>, </a:t>
            </a:r>
            <a:r>
              <a:rPr lang="vi-VN" dirty="0" err="1"/>
              <a:t>lấy</a:t>
            </a:r>
            <a:r>
              <a:rPr lang="vi-VN" dirty="0"/>
              <a:t> </a:t>
            </a:r>
            <a:r>
              <a:rPr lang="vi-VN" dirty="0" err="1"/>
              <a:t>mực</a:t>
            </a:r>
            <a:r>
              <a:rPr lang="vi-VN" dirty="0"/>
              <a:t> (</a:t>
            </a:r>
            <a:r>
              <a:rPr lang="vi-VN" dirty="0" err="1"/>
              <a:t>dạng</a:t>
            </a:r>
            <a:r>
              <a:rPr lang="vi-VN" dirty="0"/>
              <a:t> </a:t>
            </a:r>
            <a:r>
              <a:rPr lang="vi-VN" dirty="0" err="1"/>
              <a:t>bột</a:t>
            </a:r>
            <a:r>
              <a:rPr lang="vi-VN" dirty="0"/>
              <a:t> </a:t>
            </a:r>
            <a:r>
              <a:rPr lang="vi-VN" dirty="0" err="1"/>
              <a:t>mực</a:t>
            </a:r>
            <a:r>
              <a:rPr lang="vi-VN" dirty="0"/>
              <a:t> đen) </a:t>
            </a:r>
            <a:r>
              <a:rPr lang="vi-VN" dirty="0" err="1"/>
              <a:t>cuộn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trên </a:t>
            </a:r>
            <a:r>
              <a:rPr lang="vi-VN" dirty="0" err="1"/>
              <a:t>giấy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sau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cố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nhiệt</a:t>
            </a:r>
            <a:endParaRPr lang="vi-VN" dirty="0"/>
          </a:p>
          <a:p>
            <a:r>
              <a:rPr lang="vi-VN" dirty="0"/>
              <a:t>Thông </a:t>
            </a:r>
            <a:r>
              <a:rPr lang="vi-VN" dirty="0" err="1"/>
              <a:t>thường</a:t>
            </a:r>
            <a:r>
              <a:rPr lang="vi-VN" dirty="0"/>
              <a:t> 600 </a:t>
            </a:r>
            <a:r>
              <a:rPr lang="vi-VN" dirty="0" err="1"/>
              <a:t>dpi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 hơn.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178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Cửa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tills</a:t>
            </a:r>
            <a:endParaRPr lang="vi-VN" dirty="0"/>
          </a:p>
          <a:p>
            <a:r>
              <a:rPr lang="vi-VN" dirty="0"/>
              <a:t>Ma </a:t>
            </a:r>
            <a:r>
              <a:rPr lang="vi-VN" dirty="0" err="1"/>
              <a:t>trận</a:t>
            </a:r>
            <a:r>
              <a:rPr lang="vi-VN" dirty="0"/>
              <a:t> </a:t>
            </a:r>
            <a:r>
              <a:rPr lang="vi-VN" dirty="0" err="1"/>
              <a:t>điểm</a:t>
            </a:r>
            <a:endParaRPr lang="vi-VN" dirty="0"/>
          </a:p>
          <a:p>
            <a:r>
              <a:rPr lang="vi-VN" dirty="0" err="1"/>
              <a:t>Đầu</a:t>
            </a:r>
            <a:r>
              <a:rPr lang="vi-VN" dirty="0"/>
              <a:t> in tương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cho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cuộn</a:t>
            </a:r>
            <a:r>
              <a:rPr lang="vi-VN" dirty="0"/>
              <a:t> </a:t>
            </a:r>
            <a:r>
              <a:rPr lang="vi-VN" dirty="0" err="1"/>
              <a:t>giấy</a:t>
            </a:r>
            <a:endParaRPr lang="vi-VN" dirty="0"/>
          </a:p>
          <a:p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in </a:t>
            </a:r>
            <a:r>
              <a:rPr lang="vi-VN" dirty="0" err="1"/>
              <a:t>séc</a:t>
            </a:r>
            <a:endParaRPr lang="vi-VN" dirty="0"/>
          </a:p>
          <a:p>
            <a:endParaRPr lang="vi-VN" dirty="0"/>
          </a:p>
          <a:p>
            <a:r>
              <a:rPr lang="vi-VN" dirty="0" err="1"/>
              <a:t>Máy</a:t>
            </a:r>
            <a:r>
              <a:rPr lang="vi-VN" dirty="0"/>
              <a:t> in </a:t>
            </a:r>
            <a:r>
              <a:rPr lang="vi-VN" dirty="0" err="1"/>
              <a:t>nhiệt</a:t>
            </a:r>
            <a:endParaRPr lang="vi-VN" dirty="0"/>
          </a:p>
          <a:p>
            <a:r>
              <a:rPr lang="vi-VN" dirty="0" err="1"/>
              <a:t>Giấy</a:t>
            </a:r>
            <a:r>
              <a:rPr lang="vi-VN" dirty="0"/>
              <a:t> </a:t>
            </a:r>
            <a:r>
              <a:rPr lang="vi-VN" dirty="0" err="1"/>
              <a:t>nhiệt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biệt</a:t>
            </a:r>
            <a:endParaRPr lang="vi-VN" dirty="0"/>
          </a:p>
          <a:p>
            <a:r>
              <a:rPr lang="vi-VN" dirty="0" err="1"/>
              <a:t>Giấy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nóng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chân </a:t>
            </a:r>
            <a:r>
              <a:rPr lang="vi-VN" dirty="0" err="1"/>
              <a:t>tạo</a:t>
            </a:r>
            <a:r>
              <a:rPr lang="vi-VN" dirty="0"/>
              <a:t> ra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chấm</a:t>
            </a:r>
            <a:endParaRPr lang="vi-VN" dirty="0"/>
          </a:p>
          <a:p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kém</a:t>
            </a:r>
            <a:r>
              <a:rPr lang="vi-VN" dirty="0"/>
              <a:t>, nhưng đơn </a:t>
            </a:r>
            <a:r>
              <a:rPr lang="vi-VN" dirty="0" err="1"/>
              <a:t>giản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trì</a:t>
            </a:r>
            <a:r>
              <a:rPr lang="vi-VN" dirty="0"/>
              <a:t> </a:t>
            </a:r>
            <a:r>
              <a:rPr lang="vi-VN" dirty="0" err="1"/>
              <a:t>thấp</a:t>
            </a:r>
            <a:endParaRPr lang="vi-VN" dirty="0"/>
          </a:p>
          <a:p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trong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fax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664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Trang </a:t>
            </a:r>
            <a:r>
              <a:rPr lang="vi-VN" dirty="0" err="1"/>
              <a:t>rất</a:t>
            </a:r>
            <a:r>
              <a:rPr lang="vi-VN" dirty="0"/>
              <a:t> </a:t>
            </a:r>
            <a:r>
              <a:rPr lang="vi-VN" dirty="0" err="1"/>
              <a:t>phức</a:t>
            </a:r>
            <a:r>
              <a:rPr lang="vi-VN" dirty="0"/>
              <a:t> </a:t>
            </a:r>
            <a:r>
              <a:rPr lang="vi-VN" dirty="0" err="1"/>
              <a:t>tạp</a:t>
            </a:r>
            <a:endParaRPr lang="vi-VN" dirty="0"/>
          </a:p>
          <a:p>
            <a:r>
              <a:rPr lang="vi-VN" dirty="0"/>
              <a:t>phông </a:t>
            </a:r>
            <a:r>
              <a:rPr lang="vi-VN" dirty="0" err="1"/>
              <a:t>chữ</a:t>
            </a:r>
            <a:r>
              <a:rPr lang="vi-VN" dirty="0"/>
              <a:t>, </a:t>
            </a:r>
            <a:r>
              <a:rPr lang="vi-VN" dirty="0" err="1"/>
              <a:t>bitmap</a:t>
            </a:r>
            <a:r>
              <a:rPr lang="vi-VN" dirty="0"/>
              <a:t>, </a:t>
            </a:r>
            <a:r>
              <a:rPr lang="vi-VN" dirty="0" err="1"/>
              <a:t>đường</a:t>
            </a:r>
            <a:r>
              <a:rPr lang="vi-VN" dirty="0"/>
              <a:t> </a:t>
            </a:r>
            <a:r>
              <a:rPr lang="vi-VN" dirty="0" err="1"/>
              <a:t>kẻ</a:t>
            </a:r>
            <a:r>
              <a:rPr lang="vi-VN" dirty="0"/>
              <a:t>,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, </a:t>
            </a:r>
            <a:r>
              <a:rPr lang="vi-VN" dirty="0" err="1"/>
              <a:t>v.v</a:t>
            </a:r>
            <a:r>
              <a:rPr lang="vi-VN" dirty="0"/>
              <a:t> ...</a:t>
            </a:r>
          </a:p>
          <a:p>
            <a:endParaRPr lang="vi-VN" dirty="0"/>
          </a:p>
          <a:p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bitmap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gửi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in? ... nhưng 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rất</a:t>
            </a:r>
            <a:r>
              <a:rPr lang="vi-VN" dirty="0"/>
              <a:t> </a:t>
            </a:r>
            <a:r>
              <a:rPr lang="vi-VN" dirty="0" err="1"/>
              <a:t>lớn</a:t>
            </a:r>
            <a:r>
              <a:rPr lang="vi-VN" dirty="0"/>
              <a:t>!</a:t>
            </a:r>
          </a:p>
          <a:p>
            <a:endParaRPr lang="vi-VN" dirty="0"/>
          </a:p>
          <a:p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trang</a:t>
            </a:r>
          </a:p>
          <a:p>
            <a:r>
              <a:rPr lang="vi-VN" dirty="0" err="1"/>
              <a:t>gửi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trang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gửi</a:t>
            </a:r>
            <a:r>
              <a:rPr lang="vi-VN" dirty="0"/>
              <a:t> đi,</a:t>
            </a:r>
          </a:p>
          <a:p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cho </a:t>
            </a:r>
            <a:r>
              <a:rPr lang="vi-VN" dirty="0" err="1"/>
              <a:t>đường</a:t>
            </a:r>
            <a:r>
              <a:rPr lang="vi-VN" dirty="0"/>
              <a:t> cong, </a:t>
            </a:r>
            <a:r>
              <a:rPr lang="vi-VN" dirty="0" err="1"/>
              <a:t>đường</a:t>
            </a:r>
            <a:r>
              <a:rPr lang="vi-VN" dirty="0"/>
              <a:t>, văn </a:t>
            </a:r>
            <a:r>
              <a:rPr lang="vi-VN" dirty="0" err="1"/>
              <a:t>bản</a:t>
            </a:r>
            <a:r>
              <a:rPr lang="vi-VN" dirty="0"/>
              <a:t> trong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nhau, </a:t>
            </a:r>
            <a:r>
              <a:rPr lang="vi-VN" dirty="0" err="1"/>
              <a:t>v.v</a:t>
            </a:r>
            <a:r>
              <a:rPr lang="vi-VN" dirty="0"/>
              <a:t>.</a:t>
            </a:r>
          </a:p>
          <a:p>
            <a:r>
              <a:rPr lang="vi-VN" dirty="0" err="1"/>
              <a:t>giống</a:t>
            </a:r>
            <a:r>
              <a:rPr lang="vi-VN" dirty="0"/>
              <a:t> như </a:t>
            </a:r>
            <a:r>
              <a:rPr lang="vi-VN" dirty="0" err="1"/>
              <a:t>một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in!</a:t>
            </a:r>
          </a:p>
          <a:p>
            <a:endParaRPr lang="vi-VN" dirty="0"/>
          </a:p>
          <a:p>
            <a:r>
              <a:rPr lang="vi-VN" dirty="0" err="1"/>
              <a:t>PostScript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phổ</a:t>
            </a:r>
            <a:r>
              <a:rPr lang="vi-VN" dirty="0"/>
              <a:t> </a:t>
            </a:r>
            <a:r>
              <a:rPr lang="vi-VN" dirty="0" err="1"/>
              <a:t>biến</a:t>
            </a:r>
            <a:r>
              <a:rPr lang="vi-VN" dirty="0"/>
              <a:t> </a:t>
            </a:r>
            <a:r>
              <a:rPr lang="vi-VN" dirty="0" err="1"/>
              <a:t>nhất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939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Wysiwyg</a:t>
            </a:r>
            <a:endParaRPr lang="vi-VN" dirty="0"/>
          </a:p>
          <a:p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thấy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được</a:t>
            </a:r>
            <a:endParaRPr lang="vi-VN" dirty="0"/>
          </a:p>
          <a:p>
            <a:r>
              <a:rPr lang="vi-VN" dirty="0" err="1"/>
              <a:t>Mục</a:t>
            </a:r>
            <a:r>
              <a:rPr lang="vi-VN" dirty="0"/>
              <a:t> </a:t>
            </a:r>
            <a:r>
              <a:rPr lang="vi-VN" dirty="0" err="1"/>
              <a:t>đích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, </a:t>
            </a:r>
            <a:r>
              <a:rPr lang="vi-VN" dirty="0" err="1"/>
              <a:t>v.v</a:t>
            </a:r>
            <a:r>
              <a:rPr lang="vi-VN" dirty="0"/>
              <a:t> ...</a:t>
            </a:r>
          </a:p>
          <a:p>
            <a:r>
              <a:rPr lang="vi-VN" dirty="0"/>
              <a:t>Nhưng …</a:t>
            </a:r>
          </a:p>
          <a:p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: 72 </a:t>
            </a:r>
            <a:r>
              <a:rPr lang="vi-VN" dirty="0" err="1"/>
              <a:t>dpi</a:t>
            </a:r>
            <a:r>
              <a:rPr lang="vi-VN" dirty="0"/>
              <a:t>,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phong </a:t>
            </a:r>
            <a:r>
              <a:rPr lang="vi-VN" dirty="0" err="1"/>
              <a:t>cảnh</a:t>
            </a:r>
            <a:endParaRPr lang="vi-VN" dirty="0"/>
          </a:p>
          <a:p>
            <a:r>
              <a:rPr lang="vi-VN" dirty="0"/>
              <a:t>In: 600 </a:t>
            </a:r>
            <a:r>
              <a:rPr lang="vi-VN" dirty="0" err="1"/>
              <a:t>dpi</a:t>
            </a:r>
            <a:r>
              <a:rPr lang="vi-VN" dirty="0"/>
              <a:t>, chân dung</a:t>
            </a:r>
          </a:p>
          <a:p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cố</a:t>
            </a:r>
            <a:r>
              <a:rPr lang="vi-VN" dirty="0"/>
              <a:t> </a:t>
            </a:r>
            <a:r>
              <a:rPr lang="vi-VN" dirty="0" err="1"/>
              <a:t>gắng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cho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giống</a:t>
            </a:r>
            <a:r>
              <a:rPr lang="vi-VN" dirty="0"/>
              <a:t> nhau không? nhưng không bao </a:t>
            </a:r>
            <a:r>
              <a:rPr lang="vi-VN" dirty="0" err="1"/>
              <a:t>giờ</a:t>
            </a:r>
            <a:r>
              <a:rPr lang="vi-VN" dirty="0"/>
              <a:t> </a:t>
            </a:r>
            <a:r>
              <a:rPr lang="vi-VN" dirty="0" err="1"/>
              <a:t>hoàn</a:t>
            </a:r>
            <a:r>
              <a:rPr lang="vi-VN" dirty="0"/>
              <a:t> </a:t>
            </a:r>
            <a:r>
              <a:rPr lang="vi-VN" dirty="0" err="1"/>
              <a:t>toàn</a:t>
            </a:r>
            <a:r>
              <a:rPr lang="vi-VN" dirty="0"/>
              <a:t> </a:t>
            </a:r>
            <a:r>
              <a:rPr lang="vi-VN" dirty="0" err="1"/>
              <a:t>giống</a:t>
            </a:r>
            <a:r>
              <a:rPr lang="vi-VN" dirty="0"/>
              <a:t> nhau</a:t>
            </a:r>
          </a:p>
          <a:p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vậy</a:t>
            </a:r>
            <a:r>
              <a:rPr lang="vi-VN" dirty="0"/>
              <a:t>, ...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nhau,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họa</a:t>
            </a:r>
            <a:r>
              <a:rPr lang="vi-VN" dirty="0"/>
              <a:t>, </a:t>
            </a:r>
            <a:r>
              <a:rPr lang="vi-VN" dirty="0" err="1"/>
              <a:t>vv</a:t>
            </a:r>
            <a:r>
              <a:rPr lang="vi-VN" dirty="0"/>
              <a:t>, cho </a:t>
            </a:r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48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Lấy</a:t>
            </a:r>
            <a:r>
              <a:rPr lang="vi-VN" dirty="0"/>
              <a:t> </a:t>
            </a:r>
            <a:r>
              <a:rPr lang="vi-VN" dirty="0" err="1"/>
              <a:t>giấy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bitmap</a:t>
            </a:r>
            <a:endParaRPr lang="vi-VN" dirty="0"/>
          </a:p>
          <a:p>
            <a:endParaRPr lang="vi-VN" dirty="0"/>
          </a:p>
          <a:p>
            <a:r>
              <a:rPr lang="vi-VN" dirty="0"/>
              <a:t>Hai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quét</a:t>
            </a:r>
            <a:endParaRPr lang="vi-VN" dirty="0"/>
          </a:p>
          <a:p>
            <a:r>
              <a:rPr lang="vi-VN" dirty="0" err="1"/>
              <a:t>phẳng</a:t>
            </a:r>
            <a:r>
              <a:rPr lang="vi-VN" dirty="0"/>
              <a:t> </a:t>
            </a:r>
            <a:r>
              <a:rPr lang="vi-VN" dirty="0" err="1"/>
              <a:t>giường</a:t>
            </a:r>
            <a:r>
              <a:rPr lang="vi-VN" dirty="0"/>
              <a:t>: </a:t>
            </a:r>
            <a:r>
              <a:rPr lang="vi-VN" dirty="0" err="1"/>
              <a:t>giấy</a:t>
            </a:r>
            <a:r>
              <a:rPr lang="vi-VN" dirty="0"/>
              <a:t> </a:t>
            </a:r>
            <a:r>
              <a:rPr lang="vi-VN" dirty="0" err="1"/>
              <a:t>đặt</a:t>
            </a:r>
            <a:r>
              <a:rPr lang="vi-VN" dirty="0"/>
              <a:t> trên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tấm</a:t>
            </a:r>
            <a:r>
              <a:rPr lang="vi-VN" dirty="0"/>
              <a:t> </a:t>
            </a:r>
            <a:r>
              <a:rPr lang="vi-VN" dirty="0" err="1"/>
              <a:t>kính</a:t>
            </a:r>
            <a:r>
              <a:rPr lang="vi-VN" dirty="0"/>
              <a:t>, </a:t>
            </a:r>
            <a:r>
              <a:rPr lang="vi-VN" dirty="0" err="1"/>
              <a:t>toàn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trang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bitmap</a:t>
            </a:r>
            <a:endParaRPr lang="vi-VN" dirty="0"/>
          </a:p>
          <a:p>
            <a:r>
              <a:rPr lang="vi-VN" dirty="0" err="1"/>
              <a:t>cầm</a:t>
            </a:r>
            <a:r>
              <a:rPr lang="vi-VN" dirty="0"/>
              <a:t> tay: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quét</a:t>
            </a:r>
            <a:r>
              <a:rPr lang="vi-VN" dirty="0"/>
              <a:t> qua </a:t>
            </a:r>
            <a:r>
              <a:rPr lang="vi-VN" dirty="0" err="1"/>
              <a:t>giấy</a:t>
            </a:r>
            <a:r>
              <a:rPr lang="vi-VN" dirty="0"/>
              <a:t>,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dải</a:t>
            </a:r>
            <a:r>
              <a:rPr lang="vi-VN" dirty="0"/>
              <a:t> </a:t>
            </a:r>
            <a:r>
              <a:rPr lang="vi-VN" dirty="0" err="1"/>
              <a:t>thường</a:t>
            </a:r>
            <a:r>
              <a:rPr lang="vi-VN" dirty="0"/>
              <a:t> 3-4 "</a:t>
            </a:r>
            <a:r>
              <a:rPr lang="vi-VN" dirty="0" err="1"/>
              <a:t>rộng</a:t>
            </a:r>
            <a:endParaRPr lang="vi-VN" dirty="0"/>
          </a:p>
          <a:p>
            <a:endParaRPr lang="vi-VN" dirty="0"/>
          </a:p>
          <a:p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tỏa</a:t>
            </a:r>
            <a:r>
              <a:rPr lang="vi-VN" dirty="0"/>
              <a:t> </a:t>
            </a:r>
            <a:r>
              <a:rPr lang="vi-VN" dirty="0" err="1"/>
              <a:t>sáng</a:t>
            </a:r>
            <a:r>
              <a:rPr lang="vi-VN" dirty="0"/>
              <a:t> </a:t>
            </a:r>
            <a:r>
              <a:rPr lang="vi-VN" dirty="0" err="1"/>
              <a:t>giấy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lưu ý </a:t>
            </a:r>
            <a:r>
              <a:rPr lang="vi-VN" dirty="0" err="1"/>
              <a:t>cường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phản</a:t>
            </a:r>
            <a:r>
              <a:rPr lang="vi-VN" dirty="0"/>
              <a:t> </a:t>
            </a:r>
            <a:r>
              <a:rPr lang="vi-VN" dirty="0" err="1"/>
              <a:t>xạ</a:t>
            </a:r>
            <a:endParaRPr lang="vi-VN" dirty="0"/>
          </a:p>
          <a:p>
            <a:r>
              <a:rPr lang="vi-VN" dirty="0" err="1"/>
              <a:t>màu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thang </a:t>
            </a:r>
            <a:r>
              <a:rPr lang="vi-VN" dirty="0" err="1"/>
              <a:t>màu</a:t>
            </a:r>
            <a:r>
              <a:rPr lang="vi-VN" dirty="0"/>
              <a:t> </a:t>
            </a:r>
            <a:r>
              <a:rPr lang="vi-VN" dirty="0" err="1"/>
              <a:t>xám</a:t>
            </a:r>
            <a:endParaRPr lang="vi-VN" dirty="0"/>
          </a:p>
          <a:p>
            <a:endParaRPr lang="vi-VN" dirty="0"/>
          </a:p>
          <a:p>
            <a:r>
              <a:rPr lang="vi-VN" dirty="0" err="1"/>
              <a:t>Độ</a:t>
            </a:r>
            <a:r>
              <a:rPr lang="vi-VN" dirty="0"/>
              <a:t> phân </a:t>
            </a:r>
            <a:r>
              <a:rPr lang="vi-VN" dirty="0" err="1"/>
              <a:t>giải</a:t>
            </a:r>
            <a:r>
              <a:rPr lang="vi-VN" dirty="0"/>
              <a:t> tiêu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600-2400 </a:t>
            </a:r>
            <a:r>
              <a:rPr lang="vi-VN" dirty="0" err="1"/>
              <a:t>dpi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273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trong</a:t>
            </a:r>
          </a:p>
          <a:p>
            <a:endParaRPr lang="vi-VN" dirty="0"/>
          </a:p>
          <a:p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bàn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bức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</a:t>
            </a:r>
            <a:r>
              <a:rPr lang="vi-VN" dirty="0" err="1"/>
              <a:t>khác</a:t>
            </a:r>
            <a:endParaRPr lang="vi-VN" dirty="0"/>
          </a:p>
          <a:p>
            <a:endParaRPr lang="vi-VN" dirty="0"/>
          </a:p>
          <a:p>
            <a:r>
              <a:rPr lang="vi-VN" dirty="0"/>
              <a:t>lưu </a:t>
            </a:r>
            <a:r>
              <a:rPr lang="vi-VN" dirty="0" err="1"/>
              <a:t>trữ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thu </a:t>
            </a:r>
            <a:r>
              <a:rPr lang="vi-VN" dirty="0" err="1"/>
              <a:t>hồi</a:t>
            </a:r>
            <a:r>
              <a:rPr lang="vi-VN" dirty="0"/>
              <a:t>,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bỏ</a:t>
            </a:r>
            <a:r>
              <a:rPr lang="vi-VN" dirty="0"/>
              <a:t> lưu </a:t>
            </a:r>
            <a:r>
              <a:rPr lang="vi-VN" dirty="0" err="1"/>
              <a:t>trữ</a:t>
            </a:r>
            <a:r>
              <a:rPr lang="vi-VN" dirty="0"/>
              <a:t> </a:t>
            </a:r>
            <a:r>
              <a:rPr lang="vi-VN" dirty="0" err="1"/>
              <a:t>giấy</a:t>
            </a:r>
            <a:endParaRPr lang="vi-VN" dirty="0"/>
          </a:p>
          <a:p>
            <a:endParaRPr lang="vi-VN" dirty="0"/>
          </a:p>
          <a:p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quét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biệt</a:t>
            </a:r>
            <a:r>
              <a:rPr lang="vi-VN" dirty="0"/>
              <a:t> cho trang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bày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tiêu </a:t>
            </a:r>
            <a:r>
              <a:rPr lang="vi-VN" dirty="0" err="1"/>
              <a:t>cực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26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, trên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cửa</a:t>
            </a:r>
            <a:r>
              <a:rPr lang="vi-VN" dirty="0"/>
              <a:t> </a:t>
            </a:r>
            <a:r>
              <a:rPr lang="vi-VN" dirty="0" err="1"/>
              <a:t>sổ</a:t>
            </a:r>
            <a:endParaRPr lang="vi-VN" dirty="0"/>
          </a:p>
          <a:p>
            <a:r>
              <a:rPr lang="vi-VN" dirty="0" err="1"/>
              <a:t>bàn</a:t>
            </a:r>
            <a:r>
              <a:rPr lang="vi-VN" dirty="0"/>
              <a:t> </a:t>
            </a:r>
            <a:r>
              <a:rPr lang="vi-VN" dirty="0" err="1"/>
              <a:t>phím</a:t>
            </a:r>
            <a:endParaRPr lang="vi-VN" dirty="0"/>
          </a:p>
          <a:p>
            <a:r>
              <a:rPr lang="vi-VN" dirty="0" err="1"/>
              <a:t>chuột</a:t>
            </a:r>
            <a:r>
              <a:rPr lang="vi-VN" dirty="0"/>
              <a:t> / </a:t>
            </a:r>
            <a:r>
              <a:rPr lang="vi-VN" dirty="0" err="1"/>
              <a:t>trackpad</a:t>
            </a:r>
            <a:endParaRPr lang="vi-VN" dirty="0"/>
          </a:p>
          <a:p>
            <a:endParaRPr lang="vi-VN" dirty="0"/>
          </a:p>
          <a:p>
            <a:r>
              <a:rPr lang="vi-VN" dirty="0" err="1"/>
              <a:t>biến</a:t>
            </a:r>
            <a:r>
              <a:rPr lang="vi-VN" dirty="0"/>
              <a:t> </a:t>
            </a:r>
            <a:r>
              <a:rPr lang="vi-VN" dirty="0" err="1"/>
              <a:t>thể</a:t>
            </a:r>
            <a:endParaRPr lang="vi-VN" dirty="0"/>
          </a:p>
          <a:p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bàn</a:t>
            </a:r>
            <a:endParaRPr lang="vi-VN" dirty="0"/>
          </a:p>
          <a:p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xách</a:t>
            </a:r>
            <a:r>
              <a:rPr lang="vi-VN" dirty="0"/>
              <a:t> tay</a:t>
            </a:r>
          </a:p>
          <a:p>
            <a:r>
              <a:rPr lang="vi-VN" dirty="0"/>
              <a:t>PDA</a:t>
            </a:r>
          </a:p>
          <a:p>
            <a:endParaRPr lang="vi-VN" dirty="0"/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ra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endParaRPr lang="vi-VN" dirty="0"/>
          </a:p>
          <a:p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ta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 </a:t>
            </a:r>
            <a:r>
              <a:rPr lang="vi-VN" dirty="0" err="1"/>
              <a:t>thì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khác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674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OCR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bitmap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văn </a:t>
            </a:r>
            <a:r>
              <a:rPr lang="vi-VN" dirty="0" err="1"/>
              <a:t>bản</a:t>
            </a:r>
            <a:endParaRPr lang="vi-VN" dirty="0"/>
          </a:p>
          <a:p>
            <a:r>
              <a:rPr lang="vi-VN" dirty="0"/>
              <a:t>Phông </a:t>
            </a:r>
            <a:r>
              <a:rPr lang="vi-VN" dirty="0" err="1"/>
              <a:t>chữ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</a:t>
            </a:r>
          </a:p>
          <a:p>
            <a:r>
              <a:rPr lang="vi-VN" dirty="0" err="1"/>
              <a:t>Tạo</a:t>
            </a:r>
            <a:r>
              <a:rPr lang="vi-VN" dirty="0"/>
              <a:t> ra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"</a:t>
            </a:r>
            <a:r>
              <a:rPr lang="vi-VN" dirty="0" err="1"/>
              <a:t>khớp</a:t>
            </a:r>
            <a:r>
              <a:rPr lang="vi-VN" dirty="0"/>
              <a:t> </a:t>
            </a:r>
            <a:r>
              <a:rPr lang="vi-VN" dirty="0" err="1"/>
              <a:t>mẫu</a:t>
            </a:r>
            <a:r>
              <a:rPr lang="vi-VN" dirty="0"/>
              <a:t>" đơn </a:t>
            </a:r>
            <a:r>
              <a:rPr lang="vi-VN" dirty="0" err="1"/>
              <a:t>giản</a:t>
            </a:r>
            <a:endParaRPr lang="vi-VN" dirty="0"/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phức</a:t>
            </a:r>
            <a:r>
              <a:rPr lang="vi-VN" dirty="0"/>
              <a:t> </a:t>
            </a:r>
            <a:r>
              <a:rPr lang="vi-VN" dirty="0" err="1"/>
              <a:t>tạp</a:t>
            </a:r>
            <a:r>
              <a:rPr lang="vi-VN" dirty="0"/>
              <a:t> hơn phân </a:t>
            </a:r>
            <a:r>
              <a:rPr lang="vi-VN" dirty="0" err="1"/>
              <a:t>đoạn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, phân </a:t>
            </a:r>
            <a:r>
              <a:rPr lang="vi-VN" dirty="0" err="1"/>
              <a:t>tách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đường</a:t>
            </a:r>
            <a:r>
              <a:rPr lang="vi-VN" dirty="0"/>
              <a:t> cung,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ký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theo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đó</a:t>
            </a:r>
            <a:endParaRPr lang="vi-VN" dirty="0"/>
          </a:p>
          <a:p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trang</a:t>
            </a:r>
          </a:p>
          <a:p>
            <a:r>
              <a:rPr lang="vi-VN" dirty="0" err="1"/>
              <a:t>Cột</a:t>
            </a:r>
            <a:r>
              <a:rPr lang="vi-VN" dirty="0"/>
              <a:t>,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, tiêu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cuối</a:t>
            </a:r>
            <a:r>
              <a:rPr lang="vi-VN" dirty="0"/>
              <a:t> trang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008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Giấy</a:t>
            </a:r>
            <a:r>
              <a:rPr lang="vi-VN" dirty="0"/>
              <a:t> 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coi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ra</a:t>
            </a:r>
          </a:p>
          <a:p>
            <a:endParaRPr lang="vi-VN" dirty="0"/>
          </a:p>
          <a:p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nhập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- </a:t>
            </a:r>
            <a:r>
              <a:rPr lang="vi-VN" dirty="0" err="1"/>
              <a:t>ocr</a:t>
            </a:r>
            <a:r>
              <a:rPr lang="vi-VN" dirty="0"/>
              <a:t>, </a:t>
            </a:r>
            <a:r>
              <a:rPr lang="vi-VN" dirty="0" err="1"/>
              <a:t>quét</a:t>
            </a:r>
            <a:r>
              <a:rPr lang="vi-VN" dirty="0"/>
              <a:t>, </a:t>
            </a:r>
            <a:r>
              <a:rPr lang="vi-VN" dirty="0" err="1"/>
              <a:t>v.v</a:t>
            </a:r>
            <a:r>
              <a:rPr lang="vi-VN" dirty="0"/>
              <a:t> ...</a:t>
            </a:r>
          </a:p>
          <a:p>
            <a:endParaRPr lang="vi-VN" dirty="0"/>
          </a:p>
          <a:p>
            <a:r>
              <a:rPr lang="vi-VN" dirty="0" err="1"/>
              <a:t>Giấy</a:t>
            </a:r>
            <a:r>
              <a:rPr lang="vi-VN" dirty="0"/>
              <a:t> </a:t>
            </a:r>
            <a:r>
              <a:rPr lang="vi-VN" dirty="0" err="1"/>
              <a:t>tờ</a:t>
            </a:r>
            <a:r>
              <a:rPr lang="vi-VN" dirty="0"/>
              <a:t> </a:t>
            </a:r>
            <a:r>
              <a:rPr lang="vi-VN" dirty="0" err="1"/>
              <a:t>Xerox</a:t>
            </a:r>
            <a:endParaRPr lang="vi-VN" dirty="0"/>
          </a:p>
          <a:p>
            <a:r>
              <a:rPr lang="vi-VN" dirty="0" err="1"/>
              <a:t>Glyphs</a:t>
            </a:r>
            <a:r>
              <a:rPr lang="vi-VN" dirty="0"/>
              <a:t> -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nhỏ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/ \\ // \\\</a:t>
            </a:r>
          </a:p>
          <a:p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vv</a:t>
            </a:r>
            <a:endParaRPr lang="vi-VN" dirty="0"/>
          </a:p>
          <a:p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quét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fax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endParaRPr lang="vi-VN" dirty="0"/>
          </a:p>
          <a:p>
            <a:endParaRPr lang="vi-VN" dirty="0"/>
          </a:p>
          <a:p>
            <a:r>
              <a:rPr lang="vi-VN" dirty="0" err="1"/>
              <a:t>Gần</a:t>
            </a:r>
            <a:r>
              <a:rPr lang="vi-VN" dirty="0"/>
              <a:t> đây hơn</a:t>
            </a:r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báo</a:t>
            </a:r>
            <a:r>
              <a:rPr lang="vi-VN" dirty="0"/>
              <a:t> in </a:t>
            </a:r>
            <a:r>
              <a:rPr lang="vi-VN" dirty="0" err="1"/>
              <a:t>nhỏ</a:t>
            </a:r>
            <a:r>
              <a:rPr lang="vi-VN" dirty="0"/>
              <a:t> như </a:t>
            </a:r>
            <a:r>
              <a:rPr lang="vi-VN" dirty="0" err="1"/>
              <a:t>wattermarks</a:t>
            </a:r>
            <a:endParaRPr lang="vi-VN" dirty="0"/>
          </a:p>
          <a:p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tấm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nơi </a:t>
            </a:r>
            <a:r>
              <a:rPr lang="vi-VN" dirty="0" err="1"/>
              <a:t>bạn</a:t>
            </a:r>
            <a:r>
              <a:rPr lang="vi-VN" dirty="0"/>
              <a:t> đang ở</a:t>
            </a:r>
          </a:p>
          <a:p>
            <a:r>
              <a:rPr lang="vi-VN" dirty="0" err="1"/>
              <a:t>Bút</a:t>
            </a:r>
            <a:r>
              <a:rPr lang="vi-VN" dirty="0"/>
              <a:t> '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biệt</a:t>
            </a:r>
            <a:r>
              <a:rPr lang="vi-VN" dirty="0"/>
              <a:t>'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đọc</a:t>
            </a:r>
            <a:r>
              <a:rPr lang="vi-VN" dirty="0"/>
              <a:t> </a:t>
            </a:r>
            <a:r>
              <a:rPr lang="vi-VN" dirty="0" err="1"/>
              <a:t>địa</a:t>
            </a:r>
            <a:r>
              <a:rPr lang="vi-VN" dirty="0"/>
              <a:t> </a:t>
            </a:r>
            <a:r>
              <a:rPr lang="vi-VN" dirty="0" err="1"/>
              <a:t>điểm</a:t>
            </a:r>
            <a:endParaRPr lang="vi-VN" dirty="0"/>
          </a:p>
          <a:p>
            <a:r>
              <a:rPr lang="vi-VN" dirty="0" err="1"/>
              <a:t>Biết</a:t>
            </a:r>
            <a:r>
              <a:rPr lang="vi-VN" dirty="0"/>
              <a:t> nơi </a:t>
            </a:r>
            <a:r>
              <a:rPr lang="vi-VN" dirty="0" err="1"/>
              <a:t>họ</a:t>
            </a:r>
            <a:r>
              <a:rPr lang="vi-VN" dirty="0"/>
              <a:t> đang </a:t>
            </a:r>
            <a:r>
              <a:rPr lang="vi-VN" dirty="0" err="1"/>
              <a:t>viết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619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mờ</a:t>
            </a:r>
            <a:r>
              <a:rPr lang="vi-VN" dirty="0"/>
              <a:t> ranh </a:t>
            </a:r>
            <a:r>
              <a:rPr lang="vi-VN" dirty="0" err="1"/>
              <a:t>giới</a:t>
            </a:r>
            <a:endParaRPr lang="vi-VN" dirty="0"/>
          </a:p>
          <a:p>
            <a:r>
              <a:rPr lang="vi-VN" dirty="0"/>
              <a:t>PDA</a:t>
            </a:r>
          </a:p>
          <a:p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nhớ</a:t>
            </a:r>
            <a:r>
              <a:rPr lang="vi-VN" dirty="0"/>
              <a:t> RAM cho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nhớ</a:t>
            </a:r>
            <a:r>
              <a:rPr lang="vi-VN" dirty="0"/>
              <a:t> </a:t>
            </a:r>
            <a:r>
              <a:rPr lang="vi-VN" dirty="0" err="1"/>
              <a:t>chính</a:t>
            </a:r>
            <a:endParaRPr lang="vi-VN" dirty="0"/>
          </a:p>
          <a:p>
            <a:endParaRPr lang="vi-VN" dirty="0"/>
          </a:p>
          <a:p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nhớ</a:t>
            </a:r>
            <a:r>
              <a:rPr lang="vi-VN" dirty="0"/>
              <a:t> </a:t>
            </a:r>
            <a:r>
              <a:rPr lang="vi-VN" dirty="0" err="1"/>
              <a:t>flash</a:t>
            </a:r>
            <a:endParaRPr lang="vi-VN" dirty="0"/>
          </a:p>
          <a:p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trong PDA,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, </a:t>
            </a:r>
            <a:r>
              <a:rPr lang="vi-VN" dirty="0" err="1"/>
              <a:t>vv</a:t>
            </a:r>
            <a:endParaRPr lang="vi-VN" dirty="0"/>
          </a:p>
          <a:p>
            <a:r>
              <a:rPr lang="vi-VN" dirty="0" err="1"/>
              <a:t>silic</a:t>
            </a:r>
            <a:r>
              <a:rPr lang="vi-VN" dirty="0"/>
              <a:t> </a:t>
            </a:r>
            <a:r>
              <a:rPr lang="vi-VN" dirty="0" err="1"/>
              <a:t>dựa</a:t>
            </a:r>
            <a:r>
              <a:rPr lang="vi-VN" dirty="0"/>
              <a:t> trên nhưng liên </a:t>
            </a:r>
            <a:r>
              <a:rPr lang="vi-VN" dirty="0" err="1"/>
              <a:t>tục</a:t>
            </a:r>
            <a:endParaRPr lang="vi-VN" dirty="0"/>
          </a:p>
          <a:p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USB </a:t>
            </a:r>
            <a:r>
              <a:rPr lang="vi-VN" dirty="0" err="1"/>
              <a:t>cắm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truyền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536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Các</a:t>
            </a:r>
            <a:r>
              <a:rPr lang="vi-VN" dirty="0"/>
              <a:t> con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ý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?</a:t>
            </a:r>
          </a:p>
          <a:p>
            <a:endParaRPr lang="vi-VN" dirty="0"/>
          </a:p>
          <a:p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kích</a:t>
            </a:r>
            <a:r>
              <a:rPr lang="vi-VN" dirty="0"/>
              <a:t> </a:t>
            </a:r>
            <a:r>
              <a:rPr lang="vi-VN" dirty="0" err="1"/>
              <a:t>cỡ</a:t>
            </a:r>
            <a:r>
              <a:rPr lang="vi-VN" dirty="0"/>
              <a:t> (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không </a:t>
            </a:r>
            <a:r>
              <a:rPr lang="vi-VN" dirty="0" err="1"/>
              <a:t>nén</a:t>
            </a:r>
            <a:r>
              <a:rPr lang="vi-VN" dirty="0"/>
              <a:t>) ...</a:t>
            </a:r>
          </a:p>
          <a:p>
            <a:r>
              <a:rPr lang="vi-VN" dirty="0" err="1"/>
              <a:t>Cuốn</a:t>
            </a:r>
            <a:r>
              <a:rPr lang="vi-VN" dirty="0"/>
              <a:t> </a:t>
            </a:r>
            <a:r>
              <a:rPr lang="vi-VN" dirty="0" err="1"/>
              <a:t>sách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, </a:t>
            </a:r>
            <a:r>
              <a:rPr lang="vi-VN" dirty="0" err="1"/>
              <a:t>chỉ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~ 320.000 </a:t>
            </a:r>
            <a:r>
              <a:rPr lang="vi-VN" dirty="0" err="1"/>
              <a:t>từ</a:t>
            </a:r>
            <a:r>
              <a:rPr lang="vi-VN" dirty="0"/>
              <a:t>, 2mb</a:t>
            </a:r>
          </a:p>
          <a:p>
            <a:r>
              <a:rPr lang="vi-VN" dirty="0"/>
              <a:t>Kinh </a:t>
            </a:r>
            <a:r>
              <a:rPr lang="vi-VN" dirty="0" err="1"/>
              <a:t>thánh</a:t>
            </a:r>
            <a:r>
              <a:rPr lang="vi-VN" dirty="0"/>
              <a:t> ~ 4,5 </a:t>
            </a:r>
            <a:r>
              <a:rPr lang="vi-VN" dirty="0" err="1"/>
              <a:t>mbytes</a:t>
            </a:r>
            <a:endParaRPr lang="vi-VN" dirty="0"/>
          </a:p>
          <a:p>
            <a:r>
              <a:rPr lang="vi-VN" dirty="0"/>
              <a:t>Trang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quét</a:t>
            </a:r>
            <a:r>
              <a:rPr lang="vi-VN" dirty="0"/>
              <a:t> ~ 128 </a:t>
            </a:r>
            <a:r>
              <a:rPr lang="vi-VN" dirty="0" err="1"/>
              <a:t>mbytes</a:t>
            </a:r>
            <a:endParaRPr lang="vi-VN" dirty="0"/>
          </a:p>
          <a:p>
            <a:r>
              <a:rPr lang="vi-VN" dirty="0"/>
              <a:t>(11x8 </a:t>
            </a:r>
            <a:r>
              <a:rPr lang="vi-VN" dirty="0" err="1"/>
              <a:t>inch</a:t>
            </a:r>
            <a:r>
              <a:rPr lang="vi-VN" dirty="0"/>
              <a:t>, 1200 </a:t>
            </a:r>
            <a:r>
              <a:rPr lang="vi-VN" dirty="0" err="1"/>
              <a:t>dpi</a:t>
            </a:r>
            <a:r>
              <a:rPr lang="vi-VN" dirty="0"/>
              <a:t>, 8 </a:t>
            </a:r>
            <a:r>
              <a:rPr lang="vi-VN" dirty="0" err="1"/>
              <a:t>bit</a:t>
            </a:r>
            <a:r>
              <a:rPr lang="vi-VN" dirty="0"/>
              <a:t> </a:t>
            </a:r>
            <a:r>
              <a:rPr lang="vi-VN" dirty="0" err="1"/>
              <a:t>màu</a:t>
            </a:r>
            <a:r>
              <a:rPr lang="vi-VN" dirty="0"/>
              <a:t> </a:t>
            </a:r>
            <a:r>
              <a:rPr lang="vi-VN" dirty="0" err="1"/>
              <a:t>xám</a:t>
            </a:r>
            <a:r>
              <a:rPr lang="vi-VN" dirty="0"/>
              <a:t>)</a:t>
            </a:r>
          </a:p>
          <a:p>
            <a:r>
              <a:rPr lang="vi-VN" dirty="0" err="1"/>
              <a:t>Ảnh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~ 10 </a:t>
            </a:r>
            <a:r>
              <a:rPr lang="vi-VN" dirty="0" err="1"/>
              <a:t>mbytes</a:t>
            </a:r>
            <a:endParaRPr lang="vi-VN" dirty="0"/>
          </a:p>
          <a:p>
            <a:r>
              <a:rPr lang="vi-VN" dirty="0"/>
              <a:t>(2-4 </a:t>
            </a:r>
            <a:r>
              <a:rPr lang="vi-VN" dirty="0" err="1"/>
              <a:t>mega</a:t>
            </a:r>
            <a:r>
              <a:rPr lang="vi-VN" dirty="0"/>
              <a:t> </a:t>
            </a:r>
            <a:r>
              <a:rPr lang="vi-VN" dirty="0" err="1"/>
              <a:t>pixel</a:t>
            </a:r>
            <a:r>
              <a:rPr lang="vi-VN" dirty="0"/>
              <a:t>, </a:t>
            </a:r>
            <a:r>
              <a:rPr lang="vi-VN" dirty="0" err="1"/>
              <a:t>màu</a:t>
            </a:r>
            <a:r>
              <a:rPr lang="vi-VN" dirty="0"/>
              <a:t> 24 </a:t>
            </a:r>
            <a:r>
              <a:rPr lang="vi-VN" dirty="0" err="1"/>
              <a:t>bit</a:t>
            </a:r>
            <a:r>
              <a:rPr lang="vi-VN" dirty="0"/>
              <a:t>)</a:t>
            </a:r>
          </a:p>
          <a:p>
            <a:r>
              <a:rPr lang="vi-VN" dirty="0" err="1"/>
              <a:t>Video</a:t>
            </a:r>
            <a:r>
              <a:rPr lang="vi-VN" dirty="0"/>
              <a:t> ~ 10 </a:t>
            </a:r>
            <a:r>
              <a:rPr lang="vi-VN" dirty="0" err="1"/>
              <a:t>mbytes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giây</a:t>
            </a:r>
          </a:p>
          <a:p>
            <a:r>
              <a:rPr lang="vi-VN" dirty="0"/>
              <a:t>(512x512, </a:t>
            </a:r>
            <a:r>
              <a:rPr lang="vi-VN" dirty="0" err="1"/>
              <a:t>màu</a:t>
            </a:r>
            <a:r>
              <a:rPr lang="vi-VN" dirty="0"/>
              <a:t> 12 </a:t>
            </a:r>
            <a:r>
              <a:rPr lang="vi-VN" dirty="0" err="1"/>
              <a:t>bit</a:t>
            </a:r>
            <a:r>
              <a:rPr lang="vi-VN" dirty="0"/>
              <a:t>, 25 khung </a:t>
            </a:r>
            <a:r>
              <a:rPr lang="vi-VN" dirty="0" err="1"/>
              <a:t>hình</a:t>
            </a:r>
            <a:r>
              <a:rPr lang="vi-VN" dirty="0"/>
              <a:t> / giây)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68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Giảm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lưu </a:t>
            </a:r>
            <a:r>
              <a:rPr lang="vi-VN" dirty="0" err="1"/>
              <a:t>trữ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yêu </a:t>
            </a:r>
            <a:r>
              <a:rPr lang="vi-VN" dirty="0" err="1"/>
              <a:t>cầu</a:t>
            </a:r>
            <a:endParaRPr lang="vi-VN" dirty="0"/>
          </a:p>
          <a:p>
            <a:r>
              <a:rPr lang="vi-VN" dirty="0" err="1"/>
              <a:t>Lossless</a:t>
            </a:r>
            <a:endParaRPr lang="vi-VN" dirty="0"/>
          </a:p>
          <a:p>
            <a:r>
              <a:rPr lang="vi-VN" dirty="0" err="1"/>
              <a:t>Phục</a:t>
            </a:r>
            <a:r>
              <a:rPr lang="vi-VN" dirty="0"/>
              <a:t> </a:t>
            </a:r>
            <a:r>
              <a:rPr lang="vi-VN" dirty="0" err="1"/>
              <a:t>hồi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- </a:t>
            </a:r>
            <a:r>
              <a:rPr lang="vi-VN" dirty="0" err="1"/>
              <a:t>e.G</a:t>
            </a:r>
            <a:r>
              <a:rPr lang="vi-VN" dirty="0"/>
              <a:t>. </a:t>
            </a:r>
            <a:r>
              <a:rPr lang="vi-VN" dirty="0" err="1"/>
              <a:t>Gif</a:t>
            </a:r>
            <a:r>
              <a:rPr lang="vi-VN" dirty="0"/>
              <a:t>, </a:t>
            </a:r>
            <a:r>
              <a:rPr lang="vi-VN" dirty="0" err="1"/>
              <a:t>zip</a:t>
            </a:r>
            <a:endParaRPr lang="vi-VN" dirty="0"/>
          </a:p>
          <a:p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kiếm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tương </a:t>
            </a:r>
            <a:r>
              <a:rPr lang="vi-VN" dirty="0" err="1"/>
              <a:t>đồng</a:t>
            </a:r>
            <a:r>
              <a:rPr lang="vi-VN" dirty="0"/>
              <a:t>:</a:t>
            </a:r>
          </a:p>
          <a:p>
            <a:r>
              <a:rPr lang="vi-VN" dirty="0"/>
              <a:t>Văn </a:t>
            </a:r>
            <a:r>
              <a:rPr lang="vi-VN" dirty="0" err="1"/>
              <a:t>bản</a:t>
            </a:r>
            <a:r>
              <a:rPr lang="vi-VN" dirty="0"/>
              <a:t>: AAAAAAAAAABBBBBCCCCCCCC 10A5B8C</a:t>
            </a:r>
          </a:p>
          <a:p>
            <a:r>
              <a:rPr lang="vi-VN" dirty="0" err="1"/>
              <a:t>Video</a:t>
            </a:r>
            <a:r>
              <a:rPr lang="vi-VN" dirty="0"/>
              <a:t>: so </a:t>
            </a:r>
            <a:r>
              <a:rPr lang="vi-VN" dirty="0" err="1"/>
              <a:t>sánh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khung liên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cửa</a:t>
            </a:r>
            <a:r>
              <a:rPr lang="vi-VN" dirty="0"/>
              <a:t> </a:t>
            </a:r>
            <a:r>
              <a:rPr lang="vi-VN" dirty="0" err="1"/>
              <a:t>hàng</a:t>
            </a:r>
            <a:endParaRPr lang="vi-VN" dirty="0"/>
          </a:p>
          <a:p>
            <a:r>
              <a:rPr lang="vi-VN" dirty="0" err="1"/>
              <a:t>Mất</a:t>
            </a:r>
            <a:r>
              <a:rPr lang="vi-VN" dirty="0"/>
              <a:t> </a:t>
            </a:r>
            <a:r>
              <a:rPr lang="vi-VN" dirty="0" err="1"/>
              <a:t>mát</a:t>
            </a:r>
            <a:endParaRPr lang="vi-VN" dirty="0"/>
          </a:p>
          <a:p>
            <a:r>
              <a:rPr lang="vi-VN" dirty="0" err="1"/>
              <a:t>Phục</a:t>
            </a:r>
            <a:r>
              <a:rPr lang="vi-VN" dirty="0"/>
              <a:t> </a:t>
            </a:r>
            <a:r>
              <a:rPr lang="vi-VN" dirty="0" err="1"/>
              <a:t>hồi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cái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giống</a:t>
            </a:r>
            <a:r>
              <a:rPr lang="vi-VN" dirty="0"/>
              <a:t> như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gốc</a:t>
            </a:r>
            <a:r>
              <a:rPr lang="vi-VN" dirty="0"/>
              <a:t> - </a:t>
            </a:r>
            <a:r>
              <a:rPr lang="vi-VN" dirty="0" err="1"/>
              <a:t>e.G</a:t>
            </a:r>
            <a:r>
              <a:rPr lang="vi-VN" dirty="0"/>
              <a:t>. </a:t>
            </a:r>
            <a:r>
              <a:rPr lang="vi-VN" dirty="0" err="1"/>
              <a:t>Jpeg</a:t>
            </a:r>
            <a:r>
              <a:rPr lang="vi-VN" dirty="0"/>
              <a:t>, mp3</a:t>
            </a:r>
          </a:p>
          <a:p>
            <a:r>
              <a:rPr lang="vi-VN" dirty="0"/>
              <a:t>Khai </a:t>
            </a:r>
            <a:r>
              <a:rPr lang="vi-VN" dirty="0" err="1"/>
              <a:t>thác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hiểu</a:t>
            </a:r>
            <a:r>
              <a:rPr lang="vi-VN" dirty="0"/>
              <a:t> </a:t>
            </a:r>
            <a:r>
              <a:rPr lang="vi-VN" dirty="0" err="1"/>
              <a:t>biết</a:t>
            </a:r>
            <a:endParaRPr lang="vi-VN" dirty="0"/>
          </a:p>
          <a:p>
            <a:r>
              <a:rPr lang="vi-VN" dirty="0"/>
              <a:t>JPEG: </a:t>
            </a:r>
            <a:r>
              <a:rPr lang="vi-VN" dirty="0" err="1"/>
              <a:t>mất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nhanh </a:t>
            </a:r>
            <a:r>
              <a:rPr lang="vi-VN" dirty="0" err="1"/>
              <a:t>chóng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màu</a:t>
            </a:r>
            <a:endParaRPr lang="vi-VN" dirty="0"/>
          </a:p>
          <a:p>
            <a:r>
              <a:rPr lang="vi-VN" dirty="0"/>
              <a:t>MP3: </a:t>
            </a:r>
            <a:r>
              <a:rPr lang="vi-VN" dirty="0" err="1"/>
              <a:t>giảm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ghi </a:t>
            </a:r>
            <a:r>
              <a:rPr lang="vi-VN" dirty="0" err="1"/>
              <a:t>chú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chết</a:t>
            </a:r>
            <a:r>
              <a:rPr lang="vi-VN" dirty="0"/>
              <a:t> </a:t>
            </a:r>
            <a:r>
              <a:rPr lang="vi-VN" dirty="0" err="1"/>
              <a:t>đuối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97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ASCII -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nhị</a:t>
            </a:r>
            <a:r>
              <a:rPr lang="vi-VN" dirty="0"/>
              <a:t> phân 7 </a:t>
            </a:r>
            <a:r>
              <a:rPr lang="vi-VN" dirty="0" err="1"/>
              <a:t>bit</a:t>
            </a:r>
            <a:r>
              <a:rPr lang="vi-VN" dirty="0"/>
              <a:t> cho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ký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ký</a:t>
            </a:r>
            <a:r>
              <a:rPr lang="vi-VN" dirty="0"/>
              <a:t> </a:t>
            </a:r>
            <a:r>
              <a:rPr lang="vi-VN" dirty="0" err="1"/>
              <a:t>tự</a:t>
            </a:r>
            <a:endParaRPr lang="vi-VN" dirty="0"/>
          </a:p>
          <a:p>
            <a:r>
              <a:rPr lang="vi-VN" dirty="0"/>
              <a:t>UTF-8 -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8 </a:t>
            </a:r>
            <a:r>
              <a:rPr lang="vi-VN" dirty="0" err="1"/>
              <a:t>bit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ký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16 </a:t>
            </a:r>
            <a:r>
              <a:rPr lang="vi-VN" dirty="0" err="1"/>
              <a:t>bit</a:t>
            </a:r>
            <a:endParaRPr lang="vi-VN" dirty="0"/>
          </a:p>
          <a:p>
            <a:r>
              <a:rPr lang="vi-VN" dirty="0"/>
              <a:t>RTF (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phong </a:t>
            </a:r>
            <a:r>
              <a:rPr lang="vi-VN" dirty="0" err="1"/>
              <a:t>phú</a:t>
            </a:r>
            <a:r>
              <a:rPr lang="vi-VN" dirty="0"/>
              <a:t>)? -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cộng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thông tin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bố</a:t>
            </a:r>
            <a:r>
              <a:rPr lang="vi-VN" dirty="0"/>
              <a:t> </a:t>
            </a:r>
            <a:r>
              <a:rPr lang="vi-VN" dirty="0" err="1"/>
              <a:t>trí</a:t>
            </a:r>
            <a:endParaRPr lang="vi-VN" dirty="0"/>
          </a:p>
          <a:p>
            <a:r>
              <a:rPr lang="vi-VN" dirty="0"/>
              <a:t>SGML (ngôn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dấu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tổng</a:t>
            </a:r>
            <a:r>
              <a:rPr lang="vi-VN" dirty="0"/>
              <a:t> </a:t>
            </a:r>
            <a:r>
              <a:rPr lang="vi-VN" dirty="0" err="1"/>
              <a:t>quát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)? -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coi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vật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endParaRPr lang="vi-VN" dirty="0"/>
          </a:p>
          <a:p>
            <a:r>
              <a:rPr lang="vi-VN" dirty="0"/>
              <a:t>XML (ngôn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dấu</a:t>
            </a:r>
            <a:r>
              <a:rPr lang="vi-VN" dirty="0"/>
              <a:t> </a:t>
            </a:r>
            <a:r>
              <a:rPr lang="vi-VN" dirty="0" err="1"/>
              <a:t>mở</a:t>
            </a:r>
            <a:r>
              <a:rPr lang="vi-VN" dirty="0"/>
              <a:t> </a:t>
            </a:r>
            <a:r>
              <a:rPr lang="vi-VN" dirty="0" err="1"/>
              <a:t>rộng</a:t>
            </a:r>
            <a:r>
              <a:rPr lang="vi-VN" dirty="0"/>
              <a:t>)? - phiên </a:t>
            </a:r>
            <a:r>
              <a:rPr lang="vi-VN" dirty="0" err="1"/>
              <a:t>bản</a:t>
            </a:r>
            <a:r>
              <a:rPr lang="vi-VN" dirty="0"/>
              <a:t> đơn </a:t>
            </a:r>
            <a:r>
              <a:rPr lang="vi-VN" dirty="0" err="1"/>
              <a:t>giản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SGML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web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509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:</a:t>
            </a:r>
          </a:p>
          <a:p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lưu </a:t>
            </a:r>
            <a:r>
              <a:rPr lang="vi-VN" dirty="0" err="1"/>
              <a:t>trữ</a:t>
            </a:r>
            <a:r>
              <a:rPr lang="vi-VN" dirty="0"/>
              <a:t>:? (</a:t>
            </a:r>
            <a:r>
              <a:rPr lang="vi-VN" dirty="0" err="1"/>
              <a:t>PostScript</a:t>
            </a:r>
            <a:r>
              <a:rPr lang="vi-VN" dirty="0"/>
              <a:t>, GIFF, JPEG, TIFF, PICT, </a:t>
            </a:r>
            <a:r>
              <a:rPr lang="vi-VN" dirty="0" err="1"/>
              <a:t>v.v</a:t>
            </a:r>
            <a:r>
              <a:rPr lang="vi-VN" dirty="0"/>
              <a:t> ...)</a:t>
            </a:r>
          </a:p>
          <a:p>
            <a:r>
              <a:rPr lang="vi-VN" dirty="0" err="1"/>
              <a:t>cộng</a:t>
            </a:r>
            <a:r>
              <a:rPr lang="vi-VN" dirty="0"/>
              <a:t> thêm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nén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nhau? (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giảm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lưu </a:t>
            </a:r>
            <a:r>
              <a:rPr lang="vi-VN" dirty="0" err="1"/>
              <a:t>trữ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họ</a:t>
            </a:r>
            <a:r>
              <a:rPr lang="vi-VN" dirty="0"/>
              <a:t>)</a:t>
            </a:r>
          </a:p>
          <a:p>
            <a:endParaRPr lang="vi-VN" dirty="0"/>
          </a:p>
          <a:p>
            <a:r>
              <a:rPr lang="vi-VN" dirty="0" err="1"/>
              <a:t>Audio</a:t>
            </a:r>
            <a:r>
              <a:rPr lang="vi-VN" dirty="0"/>
              <a:t> / </a:t>
            </a:r>
            <a:r>
              <a:rPr lang="vi-VN" dirty="0" err="1"/>
              <a:t>Video</a:t>
            </a:r>
            <a:endParaRPr lang="vi-VN" dirty="0"/>
          </a:p>
          <a:p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:? (</a:t>
            </a:r>
            <a:r>
              <a:rPr lang="vi-VN" dirty="0" err="1"/>
              <a:t>QuickTime</a:t>
            </a:r>
            <a:r>
              <a:rPr lang="vi-VN" dirty="0"/>
              <a:t>, MPEG, WAV, </a:t>
            </a:r>
            <a:r>
              <a:rPr lang="vi-VN" dirty="0" err="1"/>
              <a:t>v.v</a:t>
            </a:r>
            <a:r>
              <a:rPr lang="vi-VN" dirty="0"/>
              <a:t> ...)</a:t>
            </a:r>
          </a:p>
          <a:p>
            <a:r>
              <a:rPr lang="vi-VN" dirty="0" err="1"/>
              <a:t>nén</a:t>
            </a:r>
            <a:r>
              <a:rPr lang="vi-VN" dirty="0"/>
              <a:t> </a:t>
            </a:r>
            <a:r>
              <a:rPr lang="vi-VN" dirty="0" err="1"/>
              <a:t>thậm</a:t>
            </a:r>
            <a:r>
              <a:rPr lang="vi-VN" dirty="0"/>
              <a:t> </a:t>
            </a:r>
            <a:r>
              <a:rPr lang="vi-VN" dirty="0" err="1"/>
              <a:t>chí</a:t>
            </a:r>
            <a:r>
              <a:rPr lang="vi-VN" dirty="0"/>
              <a:t> </a:t>
            </a:r>
            <a:r>
              <a:rPr lang="vi-VN" dirty="0" err="1"/>
              <a:t>còn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 hơn</a:t>
            </a:r>
          </a:p>
          <a:p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"</a:t>
            </a:r>
            <a:r>
              <a:rPr lang="vi-VN" dirty="0" err="1"/>
              <a:t>streaming</a:t>
            </a:r>
            <a:r>
              <a:rPr lang="vi-VN" dirty="0"/>
              <a:t>" </a:t>
            </a:r>
            <a:r>
              <a:rPr lang="vi-VN" dirty="0" err="1"/>
              <a:t>để</a:t>
            </a:r>
            <a:r>
              <a:rPr lang="vi-VN" dirty="0"/>
              <a:t> phân </a:t>
            </a:r>
            <a:r>
              <a:rPr lang="vi-VN" dirty="0" err="1"/>
              <a:t>phối</a:t>
            </a:r>
            <a:r>
              <a:rPr lang="vi-VN" dirty="0"/>
              <a:t> </a:t>
            </a:r>
            <a:r>
              <a:rPr lang="vi-VN" dirty="0" err="1"/>
              <a:t>mạng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0085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Kho thông tin </a:t>
            </a:r>
            <a:r>
              <a:rPr lang="vi-VN" dirty="0" err="1"/>
              <a:t>lớn</a:t>
            </a:r>
            <a:endParaRPr lang="vi-VN" dirty="0"/>
          </a:p>
          <a:p>
            <a:r>
              <a:rPr lang="vi-VN" dirty="0" err="1"/>
              <a:t>Thời</a:t>
            </a:r>
            <a:r>
              <a:rPr lang="vi-VN" dirty="0"/>
              <a:t> gian </a:t>
            </a:r>
            <a:r>
              <a:rPr lang="vi-VN" dirty="0" err="1"/>
              <a:t>dài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kiếm</a:t>
            </a:r>
            <a:r>
              <a:rPr lang="vi-VN" dirty="0"/>
              <a:t> =&gt;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endParaRPr lang="vi-VN" dirty="0"/>
          </a:p>
          <a:p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-&gt;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truy </a:t>
            </a:r>
            <a:r>
              <a:rPr lang="vi-VN" dirty="0" err="1"/>
              <a:t>cập</a:t>
            </a:r>
            <a:endParaRPr lang="vi-VN" dirty="0"/>
          </a:p>
          <a:p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đơn </a:t>
            </a:r>
            <a:r>
              <a:rPr lang="vi-VN" dirty="0" err="1"/>
              <a:t>giản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sánh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xác</a:t>
            </a:r>
            <a:endParaRPr lang="vi-VN" dirty="0"/>
          </a:p>
          <a:p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tha </a:t>
            </a:r>
            <a:r>
              <a:rPr lang="vi-VN" dirty="0" err="1"/>
              <a:t>thứ</a:t>
            </a:r>
            <a:r>
              <a:rPr lang="vi-VN" dirty="0"/>
              <a:t>:</a:t>
            </a:r>
          </a:p>
          <a:p>
            <a:r>
              <a:rPr lang="vi-VN" dirty="0" err="1"/>
              <a:t>Xerox</a:t>
            </a:r>
            <a:r>
              <a:rPr lang="vi-VN" dirty="0"/>
              <a:t> "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 tôi </a:t>
            </a:r>
            <a:r>
              <a:rPr lang="vi-VN" dirty="0" err="1"/>
              <a:t>muốn</a:t>
            </a:r>
            <a:r>
              <a:rPr lang="vi-VN" dirty="0"/>
              <a:t> </a:t>
            </a:r>
            <a:r>
              <a:rPr lang="vi-VN" dirty="0" err="1"/>
              <a:t>nói</a:t>
            </a:r>
            <a:r>
              <a:rPr lang="vi-VN" dirty="0"/>
              <a:t>" (DWIM)</a:t>
            </a:r>
          </a:p>
          <a:p>
            <a:r>
              <a:rPr lang="vi-VN" dirty="0"/>
              <a:t>SOUNDEX - </a:t>
            </a:r>
            <a:r>
              <a:rPr lang="vi-VN" dirty="0" err="1"/>
              <a:t>mccloud</a:t>
            </a:r>
            <a:r>
              <a:rPr lang="vi-VN" dirty="0"/>
              <a:t> ~ </a:t>
            </a:r>
            <a:r>
              <a:rPr lang="vi-VN" dirty="0" err="1"/>
              <a:t>maccleod</a:t>
            </a:r>
            <a:endParaRPr lang="vi-VN" dirty="0"/>
          </a:p>
          <a:p>
            <a:r>
              <a:rPr lang="vi-VN" dirty="0"/>
              <a:t>Truy </a:t>
            </a:r>
            <a:r>
              <a:rPr lang="vi-VN" dirty="0" err="1"/>
              <a:t>cập</a:t>
            </a:r>
            <a:r>
              <a:rPr lang="vi-VN" dirty="0"/>
              <a:t> không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...</a:t>
            </a:r>
          </a:p>
          <a:p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miễn</a:t>
            </a:r>
            <a:r>
              <a:rPr lang="vi-VN" dirty="0"/>
              <a:t> </a:t>
            </a:r>
            <a:r>
              <a:rPr lang="vi-VN" dirty="0" err="1"/>
              <a:t>phí</a:t>
            </a:r>
            <a:r>
              <a:rPr lang="vi-VN" dirty="0"/>
              <a:t> (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trong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)</a:t>
            </a:r>
          </a:p>
          <a:p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rất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không gian 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238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Tốc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hữu</a:t>
            </a:r>
            <a:r>
              <a:rPr lang="vi-VN" dirty="0"/>
              <a:t> </a:t>
            </a:r>
            <a:r>
              <a:rPr lang="vi-VN" dirty="0" err="1"/>
              <a:t>hạn</a:t>
            </a:r>
            <a:r>
              <a:rPr lang="vi-VN" dirty="0"/>
              <a:t> (nhưng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luật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Moore</a:t>
            </a:r>
            <a:r>
              <a:rPr lang="vi-VN" dirty="0"/>
              <a:t>)</a:t>
            </a:r>
          </a:p>
          <a:p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hạn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endParaRPr lang="vi-VN" dirty="0"/>
          </a:p>
          <a:p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nối</a:t>
            </a:r>
            <a:r>
              <a:rPr lang="vi-VN" dirty="0"/>
              <a:t> </a:t>
            </a:r>
            <a:r>
              <a:rPr lang="vi-VN" dirty="0" err="1"/>
              <a:t>mạng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961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khuynh </a:t>
            </a:r>
            <a:r>
              <a:rPr lang="vi-VN" dirty="0" err="1"/>
              <a:t>hướng</a:t>
            </a:r>
            <a:r>
              <a:rPr lang="vi-VN" dirty="0"/>
              <a:t> coi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nhanh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trở</a:t>
            </a:r>
            <a:r>
              <a:rPr lang="vi-VN" dirty="0"/>
              <a:t> nên </a:t>
            </a:r>
            <a:r>
              <a:rPr lang="vi-VN" dirty="0" err="1"/>
              <a:t>phức</a:t>
            </a:r>
            <a:r>
              <a:rPr lang="vi-VN" dirty="0"/>
              <a:t> </a:t>
            </a:r>
            <a:r>
              <a:rPr lang="vi-VN" dirty="0" err="1"/>
              <a:t>tạp</a:t>
            </a:r>
            <a:r>
              <a:rPr lang="vi-VN" dirty="0"/>
              <a:t> hơn</a:t>
            </a:r>
          </a:p>
          <a:p>
            <a:endParaRPr lang="vi-VN" dirty="0"/>
          </a:p>
          <a:p>
            <a:r>
              <a:rPr lang="vi-VN" dirty="0"/>
              <a:t>Nhưng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xảy</a:t>
            </a:r>
            <a:r>
              <a:rPr lang="vi-VN" dirty="0"/>
              <a:t> ra,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biến</a:t>
            </a:r>
            <a:r>
              <a:rPr lang="vi-VN" dirty="0"/>
              <a:t> không </a:t>
            </a:r>
            <a:r>
              <a:rPr lang="vi-VN" dirty="0" err="1"/>
              <a:t>thể</a:t>
            </a:r>
            <a:r>
              <a:rPr lang="vi-VN" dirty="0"/>
              <a:t> theo </a:t>
            </a:r>
            <a:r>
              <a:rPr lang="vi-VN" dirty="0" err="1"/>
              <a:t>kịp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làm</a:t>
            </a:r>
            <a:endParaRPr lang="vi-VN" dirty="0"/>
          </a:p>
          <a:p>
            <a:r>
              <a:rPr lang="vi-VN" dirty="0"/>
              <a:t>con </a:t>
            </a:r>
            <a:r>
              <a:rPr lang="vi-VN" dirty="0" err="1"/>
              <a:t>trỏ</a:t>
            </a:r>
            <a:r>
              <a:rPr lang="vi-VN" dirty="0"/>
              <a:t> </a:t>
            </a:r>
            <a:r>
              <a:rPr lang="vi-VN" dirty="0" err="1"/>
              <a:t>vượt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đệm</a:t>
            </a:r>
            <a:r>
              <a:rPr lang="vi-VN" dirty="0"/>
              <a:t> </a:t>
            </a:r>
            <a:r>
              <a:rPr lang="vi-VN" dirty="0" err="1"/>
              <a:t>ấn</a:t>
            </a:r>
            <a:r>
              <a:rPr lang="vi-VN" dirty="0"/>
              <a:t> </a:t>
            </a:r>
            <a:r>
              <a:rPr lang="vi-VN" dirty="0" err="1"/>
              <a:t>phím</a:t>
            </a:r>
            <a:endParaRPr lang="vi-VN" dirty="0"/>
          </a:p>
          <a:p>
            <a:r>
              <a:rPr lang="vi-VN" dirty="0" err="1"/>
              <a:t>chiến</a:t>
            </a:r>
            <a:r>
              <a:rPr lang="vi-VN" dirty="0"/>
              <a:t> tranh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-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nhấp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, không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 </a:t>
            </a:r>
            <a:r>
              <a:rPr lang="vi-VN" dirty="0" err="1"/>
              <a:t>xảy</a:t>
            </a:r>
            <a:r>
              <a:rPr lang="vi-VN" dirty="0"/>
              <a:t> ra, </a:t>
            </a:r>
            <a:r>
              <a:rPr lang="vi-VN" dirty="0" err="1"/>
              <a:t>nhấp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, sau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đáp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cửa</a:t>
            </a:r>
            <a:r>
              <a:rPr lang="vi-VN" dirty="0"/>
              <a:t> </a:t>
            </a:r>
            <a:r>
              <a:rPr lang="vi-VN" dirty="0" err="1"/>
              <a:t>sổ</a:t>
            </a:r>
            <a:r>
              <a:rPr lang="vi-VN" dirty="0"/>
              <a:t> bay ở </a:t>
            </a:r>
            <a:r>
              <a:rPr lang="vi-VN" dirty="0" err="1"/>
              <a:t>khắp</a:t>
            </a:r>
            <a:r>
              <a:rPr lang="vi-VN" dirty="0"/>
              <a:t> </a:t>
            </a:r>
            <a:r>
              <a:rPr lang="vi-VN" dirty="0" err="1"/>
              <a:t>mọi</a:t>
            </a:r>
            <a:r>
              <a:rPr lang="vi-VN" dirty="0"/>
              <a:t> nơi</a:t>
            </a:r>
          </a:p>
          <a:p>
            <a:endParaRPr lang="vi-VN" dirty="0"/>
          </a:p>
          <a:p>
            <a:r>
              <a:rPr lang="vi-VN" dirty="0" err="1"/>
              <a:t>Ngoài</a:t>
            </a:r>
            <a:r>
              <a:rPr lang="vi-VN" dirty="0"/>
              <a:t> ra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nhanh - </a:t>
            </a: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: </a:t>
            </a:r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giúp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cuộn</a:t>
            </a:r>
            <a:r>
              <a:rPr lang="vi-VN" dirty="0"/>
              <a:t> qua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nhanh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05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0" i="0" u="none" strike="noStrike" kern="1200" dirty="0" smtClean="0">
                <a:ln>
                  <a:noFill/>
                </a:ln>
                <a:effectLst/>
                <a:latin typeface="Arial" pitchFamily="18"/>
                <a:cs typeface="Tahoma" pitchFamily="2"/>
              </a:rPr>
              <a:t>This gave more distance between letters to help prevent the type bars from tangling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8682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nhanh hơn </a:t>
            </a:r>
            <a:r>
              <a:rPr lang="vi-VN" dirty="0" err="1"/>
              <a:t>và</a:t>
            </a:r>
            <a:r>
              <a:rPr lang="vi-VN" dirty="0"/>
              <a:t> nhanh hơn!</a:t>
            </a:r>
          </a:p>
          <a:p>
            <a:r>
              <a:rPr lang="vi-VN" dirty="0"/>
              <a:t>Năm 1965 ...</a:t>
            </a:r>
          </a:p>
          <a:p>
            <a:r>
              <a:rPr lang="vi-VN" dirty="0" err="1"/>
              <a:t>Gordon</a:t>
            </a:r>
            <a:r>
              <a:rPr lang="vi-VN" dirty="0"/>
              <a:t> </a:t>
            </a:r>
            <a:r>
              <a:rPr lang="vi-VN" dirty="0" err="1"/>
              <a:t>moore</a:t>
            </a:r>
            <a:r>
              <a:rPr lang="vi-VN" dirty="0"/>
              <a:t>, </a:t>
            </a:r>
            <a:r>
              <a:rPr lang="vi-VN" dirty="0" err="1"/>
              <a:t>đồng</a:t>
            </a:r>
            <a:r>
              <a:rPr lang="vi-VN" dirty="0"/>
              <a:t> </a:t>
            </a:r>
            <a:r>
              <a:rPr lang="vi-VN" dirty="0" err="1"/>
              <a:t>sáng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intel</a:t>
            </a:r>
            <a:r>
              <a:rPr lang="vi-VN" dirty="0"/>
              <a:t>,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thấy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khuôn </a:t>
            </a:r>
            <a:r>
              <a:rPr lang="vi-VN" dirty="0" err="1"/>
              <a:t>mẫu</a:t>
            </a:r>
            <a:endParaRPr lang="vi-VN" dirty="0"/>
          </a:p>
          <a:p>
            <a:r>
              <a:rPr lang="vi-VN" dirty="0" err="1"/>
              <a:t>Tốc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tăng </a:t>
            </a:r>
            <a:r>
              <a:rPr lang="vi-VN" dirty="0" err="1"/>
              <a:t>gấp</a:t>
            </a:r>
            <a:r>
              <a:rPr lang="vi-VN" dirty="0"/>
              <a:t> đôi </a:t>
            </a:r>
            <a:r>
              <a:rPr lang="vi-VN" dirty="0" err="1"/>
              <a:t>mỗi</a:t>
            </a:r>
            <a:r>
              <a:rPr lang="vi-VN" dirty="0"/>
              <a:t> 18 </a:t>
            </a:r>
            <a:r>
              <a:rPr lang="vi-VN" dirty="0" err="1"/>
              <a:t>tháng</a:t>
            </a:r>
            <a:endParaRPr lang="vi-VN" dirty="0"/>
          </a:p>
          <a:p>
            <a:r>
              <a:rPr lang="vi-VN" dirty="0" err="1"/>
              <a:t>Pc</a:t>
            </a:r>
            <a:r>
              <a:rPr lang="vi-VN" dirty="0"/>
              <a:t> ... 1987: 1,5 </a:t>
            </a:r>
            <a:r>
              <a:rPr lang="vi-VN" dirty="0" err="1"/>
              <a:t>mhz</a:t>
            </a:r>
            <a:r>
              <a:rPr lang="vi-VN" dirty="0"/>
              <a:t>, 2002: 1,5 </a:t>
            </a:r>
            <a:r>
              <a:rPr lang="vi-VN" dirty="0" err="1"/>
              <a:t>ghz</a:t>
            </a:r>
            <a:endParaRPr lang="vi-VN" dirty="0"/>
          </a:p>
          <a:p>
            <a:r>
              <a:rPr lang="vi-VN" dirty="0"/>
              <a:t>Mô </a:t>
            </a:r>
            <a:r>
              <a:rPr lang="vi-VN" dirty="0" err="1"/>
              <a:t>hình</a:t>
            </a:r>
            <a:r>
              <a:rPr lang="vi-VN" dirty="0"/>
              <a:t> tương </a:t>
            </a:r>
            <a:r>
              <a:rPr lang="vi-VN" dirty="0" err="1"/>
              <a:t>tự</a:t>
            </a:r>
            <a:r>
              <a:rPr lang="vi-VN" dirty="0"/>
              <a:t> cho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nhớ</a:t>
            </a:r>
            <a:endParaRPr lang="vi-VN" dirty="0"/>
          </a:p>
          <a:p>
            <a:r>
              <a:rPr lang="vi-VN" dirty="0"/>
              <a:t>Nhưng đôi khi </a:t>
            </a:r>
            <a:r>
              <a:rPr lang="vi-VN" dirty="0" err="1"/>
              <a:t>mỗi</a:t>
            </a:r>
            <a:r>
              <a:rPr lang="vi-VN" dirty="0"/>
              <a:t> 12 </a:t>
            </a:r>
            <a:r>
              <a:rPr lang="vi-VN" dirty="0" err="1"/>
              <a:t>tháng</a:t>
            </a:r>
            <a:r>
              <a:rPr lang="vi-VN" dirty="0"/>
              <a:t> !!</a:t>
            </a:r>
          </a:p>
          <a:p>
            <a:r>
              <a:rPr lang="vi-VN" dirty="0" err="1"/>
              <a:t>Đĩa</a:t>
            </a:r>
            <a:r>
              <a:rPr lang="vi-VN" dirty="0"/>
              <a:t> </a:t>
            </a:r>
            <a:r>
              <a:rPr lang="vi-VN" dirty="0" err="1"/>
              <a:t>cứng</a:t>
            </a:r>
            <a:r>
              <a:rPr lang="vi-VN" dirty="0"/>
              <a:t> ... 1991: 20mbyte: 2002: 30 </a:t>
            </a:r>
            <a:r>
              <a:rPr lang="vi-VN" dirty="0" err="1"/>
              <a:t>gbyte</a:t>
            </a:r>
            <a:endParaRPr lang="vi-VN" dirty="0"/>
          </a:p>
          <a:p>
            <a:r>
              <a:rPr lang="vi-VN" dirty="0" err="1"/>
              <a:t>Bé</a:t>
            </a:r>
            <a:r>
              <a:rPr lang="vi-VN" dirty="0"/>
              <a:t> sinh </a:t>
            </a:r>
            <a:r>
              <a:rPr lang="vi-VN" dirty="0" err="1"/>
              <a:t>ngày</a:t>
            </a:r>
            <a:r>
              <a:rPr lang="vi-VN" dirty="0"/>
              <a:t> hôm nay</a:t>
            </a:r>
          </a:p>
          <a:p>
            <a:r>
              <a:rPr lang="vi-VN" dirty="0"/>
              <a:t>Ghi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toàn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âm thanh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tầm</a:t>
            </a:r>
            <a:r>
              <a:rPr lang="vi-VN" dirty="0"/>
              <a:t> </a:t>
            </a:r>
            <a:r>
              <a:rPr lang="vi-VN" dirty="0" err="1"/>
              <a:t>nhìn</a:t>
            </a:r>
            <a:endParaRPr lang="vi-VN" dirty="0"/>
          </a:p>
          <a:p>
            <a:r>
              <a:rPr lang="vi-VN" dirty="0" err="1"/>
              <a:t>Bởi</a:t>
            </a:r>
            <a:r>
              <a:rPr lang="vi-VN" dirty="0"/>
              <a:t> 70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kỷ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cuộc</a:t>
            </a:r>
            <a:r>
              <a:rPr lang="vi-VN" dirty="0"/>
              <a:t> </a:t>
            </a:r>
            <a:r>
              <a:rPr lang="vi-VN" dirty="0" err="1"/>
              <a:t>sống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lưu </a:t>
            </a:r>
            <a:r>
              <a:rPr lang="vi-VN" dirty="0" err="1"/>
              <a:t>trữ</a:t>
            </a:r>
            <a:r>
              <a:rPr lang="vi-VN" dirty="0"/>
              <a:t> trong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hạt</a:t>
            </a:r>
            <a:r>
              <a:rPr lang="vi-VN" dirty="0"/>
              <a:t> </a:t>
            </a:r>
            <a:r>
              <a:rPr lang="vi-VN" dirty="0" err="1"/>
              <a:t>bụi</a:t>
            </a:r>
            <a:r>
              <a:rPr lang="vi-VN" dirty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659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Giả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ngầm</a:t>
            </a:r>
            <a:r>
              <a:rPr lang="vi-VN" dirty="0"/>
              <a:t> ... không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chậm</a:t>
            </a:r>
            <a:r>
              <a:rPr lang="vi-VN" dirty="0"/>
              <a:t> </a:t>
            </a:r>
            <a:r>
              <a:rPr lang="vi-VN" dirty="0" err="1"/>
              <a:t>trễ</a:t>
            </a:r>
            <a:r>
              <a:rPr lang="vi-VN" dirty="0"/>
              <a:t>?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vô </a:t>
            </a:r>
            <a:r>
              <a:rPr lang="vi-VN" dirty="0" err="1"/>
              <a:t>hạn</a:t>
            </a:r>
            <a:r>
              <a:rPr lang="vi-VN" dirty="0"/>
              <a:t> nhanh</a:t>
            </a:r>
          </a:p>
          <a:p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 cho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tế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?</a:t>
            </a:r>
          </a:p>
          <a:p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 </a:t>
            </a:r>
            <a:r>
              <a:rPr lang="vi-VN" dirty="0" err="1"/>
              <a:t>điển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... </a:t>
            </a:r>
            <a:r>
              <a:rPr lang="vi-VN" dirty="0" err="1"/>
              <a:t>điện</a:t>
            </a:r>
            <a:r>
              <a:rPr lang="vi-VN" dirty="0"/>
              <a:t> </a:t>
            </a:r>
            <a:r>
              <a:rPr lang="vi-VN" dirty="0" err="1"/>
              <a:t>thoại</a:t>
            </a:r>
            <a:r>
              <a:rPr lang="vi-VN" dirty="0"/>
              <a:t>:</a:t>
            </a:r>
          </a:p>
          <a:p>
            <a:r>
              <a:rPr lang="vi-VN" dirty="0" err="1"/>
              <a:t>Kiểu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nhanh</a:t>
            </a:r>
          </a:p>
          <a:p>
            <a:r>
              <a:rPr lang="vi-VN" dirty="0"/>
              <a:t>Nghe </a:t>
            </a:r>
            <a:r>
              <a:rPr lang="vi-VN" dirty="0" err="1"/>
              <a:t>nhạc</a:t>
            </a:r>
            <a:r>
              <a:rPr lang="vi-VN" dirty="0"/>
              <a:t> theo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gửi</a:t>
            </a:r>
            <a:r>
              <a:rPr lang="vi-VN" dirty="0"/>
              <a:t> </a:t>
            </a:r>
            <a:r>
              <a:rPr lang="vi-VN" dirty="0" err="1"/>
              <a:t>xuống</a:t>
            </a:r>
            <a:r>
              <a:rPr lang="vi-VN" dirty="0"/>
              <a:t> </a:t>
            </a:r>
            <a:r>
              <a:rPr lang="vi-VN" dirty="0" err="1"/>
              <a:t>dòng</a:t>
            </a:r>
            <a:endParaRPr lang="vi-VN" dirty="0"/>
          </a:p>
          <a:p>
            <a:r>
              <a:rPr lang="vi-VN" dirty="0"/>
              <a:t>Trên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tế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tai </a:t>
            </a:r>
            <a:r>
              <a:rPr lang="vi-VN" dirty="0" err="1"/>
              <a:t>nạn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endParaRPr lang="vi-VN" dirty="0"/>
          </a:p>
          <a:p>
            <a:r>
              <a:rPr lang="vi-VN" dirty="0"/>
              <a:t>Thi đua trong </a:t>
            </a:r>
            <a:r>
              <a:rPr lang="vi-VN" dirty="0" err="1"/>
              <a:t>deisgn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007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 </a:t>
            </a:r>
            <a:r>
              <a:rPr lang="vi-VN" dirty="0" err="1"/>
              <a:t>buộc</a:t>
            </a:r>
            <a:endParaRPr lang="vi-VN" dirty="0"/>
          </a:p>
          <a:p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mất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gian, gây </a:t>
            </a:r>
            <a:r>
              <a:rPr lang="vi-VN" dirty="0" err="1"/>
              <a:t>thất</a:t>
            </a:r>
            <a:r>
              <a:rPr lang="vi-VN" dirty="0"/>
              <a:t> </a:t>
            </a:r>
            <a:r>
              <a:rPr lang="vi-VN" dirty="0" err="1"/>
              <a:t>vọng</a:t>
            </a:r>
            <a:r>
              <a:rPr lang="vi-VN" dirty="0"/>
              <a:t> cho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endParaRPr lang="vi-VN" dirty="0"/>
          </a:p>
          <a:p>
            <a:r>
              <a:rPr lang="vi-VN" dirty="0"/>
              <a:t>Kênh lưu </a:t>
            </a:r>
            <a:r>
              <a:rPr lang="vi-VN" dirty="0" err="1"/>
              <a:t>trữ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 </a:t>
            </a:r>
            <a:r>
              <a:rPr lang="vi-VN" dirty="0" err="1"/>
              <a:t>buộc</a:t>
            </a:r>
            <a:endParaRPr lang="vi-VN" dirty="0"/>
          </a:p>
          <a:p>
            <a:r>
              <a:rPr lang="vi-VN" dirty="0" err="1"/>
              <a:t>Nút</a:t>
            </a:r>
            <a:r>
              <a:rPr lang="vi-VN" dirty="0"/>
              <a:t>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đĩa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nhớ</a:t>
            </a:r>
            <a:endParaRPr lang="vi-VN" dirty="0"/>
          </a:p>
          <a:p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hoạ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 </a:t>
            </a:r>
            <a:r>
              <a:rPr lang="vi-VN" dirty="0" err="1"/>
              <a:t>buộc</a:t>
            </a:r>
            <a:endParaRPr lang="vi-VN" dirty="0"/>
          </a:p>
          <a:p>
            <a:r>
              <a:rPr lang="vi-VN" dirty="0" err="1"/>
              <a:t>Nút</a:t>
            </a:r>
            <a:r>
              <a:rPr lang="vi-VN" dirty="0"/>
              <a:t> </a:t>
            </a:r>
            <a:r>
              <a:rPr lang="vi-VN" dirty="0" err="1"/>
              <a:t>cổ</a:t>
            </a:r>
            <a:r>
              <a:rPr lang="vi-VN" dirty="0"/>
              <a:t> chai 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gặp</a:t>
            </a:r>
            <a:r>
              <a:rPr lang="vi-VN" dirty="0"/>
              <a:t>: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nhật</a:t>
            </a:r>
            <a:r>
              <a:rPr lang="vi-VN" dirty="0"/>
              <a:t> </a:t>
            </a:r>
            <a:r>
              <a:rPr lang="vi-VN" dirty="0" err="1"/>
              <a:t>đòi</a:t>
            </a:r>
            <a:r>
              <a:rPr lang="vi-VN" dirty="0"/>
              <a:t> </a:t>
            </a:r>
            <a:r>
              <a:rPr lang="vi-VN" dirty="0" err="1"/>
              <a:t>hỏi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nỗ</a:t>
            </a:r>
            <a:r>
              <a:rPr lang="vi-VN" dirty="0"/>
              <a:t> </a:t>
            </a:r>
            <a:r>
              <a:rPr lang="vi-VN" dirty="0" err="1"/>
              <a:t>lực</a:t>
            </a:r>
            <a:r>
              <a:rPr lang="vi-VN" dirty="0"/>
              <a:t> - đôi khi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giúp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thêm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họa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tối</a:t>
            </a:r>
            <a:r>
              <a:rPr lang="vi-VN" dirty="0"/>
              <a:t> ưu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gánh</a:t>
            </a:r>
            <a:r>
              <a:rPr lang="vi-VN" dirty="0"/>
              <a:t> </a:t>
            </a:r>
            <a:r>
              <a:rPr lang="vi-VN" dirty="0" err="1"/>
              <a:t>nặng</a:t>
            </a:r>
            <a:endParaRPr lang="vi-VN" dirty="0"/>
          </a:p>
          <a:p>
            <a:r>
              <a:rPr lang="vi-VN" dirty="0"/>
              <a:t>Năng </a:t>
            </a:r>
            <a:r>
              <a:rPr lang="vi-VN" dirty="0" err="1"/>
              <a:t>lực</a:t>
            </a:r>
            <a:r>
              <a:rPr lang="vi-VN" dirty="0"/>
              <a:t> </a:t>
            </a:r>
            <a:r>
              <a:rPr lang="vi-VN" dirty="0" err="1"/>
              <a:t>mạng</a:t>
            </a:r>
            <a:endParaRPr lang="vi-VN" dirty="0"/>
          </a:p>
          <a:p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nối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 - chia </a:t>
            </a:r>
            <a:r>
              <a:rPr lang="vi-VN" dirty="0" err="1"/>
              <a:t>sẻ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nguyên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tệp</a:t>
            </a:r>
            <a:r>
              <a:rPr lang="vi-VN" dirty="0"/>
              <a:t> tin, truy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in ... nhưng </a:t>
            </a:r>
            <a:r>
              <a:rPr lang="vi-VN" dirty="0" err="1"/>
              <a:t>hiệu</a:t>
            </a:r>
            <a:r>
              <a:rPr lang="vi-VN" dirty="0"/>
              <a:t> năng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giảm</a:t>
            </a:r>
            <a:r>
              <a:rPr lang="vi-VN" dirty="0"/>
              <a:t> </a:t>
            </a:r>
            <a:r>
              <a:rPr lang="vi-VN" dirty="0" err="1"/>
              <a:t>xuống</a:t>
            </a:r>
            <a:r>
              <a:rPr lang="vi-VN" dirty="0"/>
              <a:t> do </a:t>
            </a:r>
            <a:r>
              <a:rPr lang="vi-VN" dirty="0" err="1"/>
              <a:t>tốc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 </a:t>
            </a:r>
            <a:r>
              <a:rPr lang="vi-VN" dirty="0" err="1"/>
              <a:t>chậm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5969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Mạng</a:t>
            </a:r>
            <a:r>
              <a:rPr lang="vi-VN" dirty="0"/>
              <a:t> cho </a:t>
            </a:r>
            <a:r>
              <a:rPr lang="vi-VN" dirty="0" err="1"/>
              <a:t>phép</a:t>
            </a:r>
            <a:r>
              <a:rPr lang="vi-VN" dirty="0"/>
              <a:t> truy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...</a:t>
            </a:r>
          </a:p>
          <a:p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nhớ</a:t>
            </a:r>
            <a:r>
              <a:rPr lang="vi-VN" dirty="0"/>
              <a:t> </a:t>
            </a:r>
            <a:r>
              <a:rPr lang="vi-VN" dirty="0" err="1"/>
              <a:t>lớn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biến</a:t>
            </a:r>
            <a:endParaRPr lang="vi-VN" dirty="0"/>
          </a:p>
          <a:p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(</a:t>
            </a:r>
            <a:r>
              <a:rPr lang="vi-VN" dirty="0" err="1"/>
              <a:t>nhóm</a:t>
            </a:r>
            <a:r>
              <a:rPr lang="vi-VN" dirty="0"/>
              <a:t>, </a:t>
            </a:r>
            <a:r>
              <a:rPr lang="vi-VN" dirty="0" err="1"/>
              <a:t>email</a:t>
            </a:r>
            <a:r>
              <a:rPr lang="vi-VN" dirty="0"/>
              <a:t>)</a:t>
            </a:r>
          </a:p>
          <a:p>
            <a:r>
              <a:rPr lang="vi-VN" dirty="0"/>
              <a:t>chia </a:t>
            </a:r>
            <a:r>
              <a:rPr lang="vi-VN" dirty="0" err="1"/>
              <a:t>sẻ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nguyên - </a:t>
            </a:r>
            <a:r>
              <a:rPr lang="vi-VN" dirty="0" err="1"/>
              <a:t>esp</a:t>
            </a:r>
            <a:r>
              <a:rPr lang="vi-VN" dirty="0"/>
              <a:t>. Trang </a:t>
            </a:r>
            <a:r>
              <a:rPr lang="vi-VN" dirty="0" err="1"/>
              <a:t>web</a:t>
            </a:r>
            <a:endParaRPr lang="vi-VN" dirty="0"/>
          </a:p>
          <a:p>
            <a:endParaRPr lang="vi-VN" dirty="0"/>
          </a:p>
          <a:p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endParaRPr lang="vi-VN" dirty="0"/>
          </a:p>
          <a:p>
            <a:r>
              <a:rPr lang="vi-VN" dirty="0" err="1"/>
              <a:t>chậm</a:t>
            </a:r>
            <a:r>
              <a:rPr lang="vi-VN" dirty="0"/>
              <a:t> </a:t>
            </a:r>
            <a:r>
              <a:rPr lang="vi-VN" dirty="0" err="1"/>
              <a:t>trễ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 - </a:t>
            </a:r>
            <a:r>
              <a:rPr lang="vi-VN" dirty="0" err="1"/>
              <a:t>phản</a:t>
            </a:r>
            <a:r>
              <a:rPr lang="vi-VN" dirty="0"/>
              <a:t> </a:t>
            </a:r>
            <a:r>
              <a:rPr lang="vi-VN" dirty="0" err="1"/>
              <a:t>hồi</a:t>
            </a:r>
            <a:r>
              <a:rPr lang="vi-VN" dirty="0"/>
              <a:t> </a:t>
            </a:r>
            <a:r>
              <a:rPr lang="vi-VN" dirty="0" err="1"/>
              <a:t>chậm</a:t>
            </a:r>
            <a:endParaRPr lang="vi-VN" dirty="0"/>
          </a:p>
          <a:p>
            <a:r>
              <a:rPr lang="vi-VN" dirty="0"/>
              <a:t>xung </a:t>
            </a:r>
            <a:r>
              <a:rPr lang="vi-VN" dirty="0" err="1"/>
              <a:t>đột</a:t>
            </a:r>
            <a:r>
              <a:rPr lang="vi-VN" dirty="0"/>
              <a:t> -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nhật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vi-VN" dirty="0"/>
          </a:p>
          <a:p>
            <a:r>
              <a:rPr lang="vi-VN" dirty="0"/>
              <a:t>không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đoán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 </a:t>
            </a:r>
            <a:r>
              <a:rPr lang="vi-VN" dirty="0" err="1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8775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Lịch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…</a:t>
            </a:r>
          </a:p>
          <a:p>
            <a:r>
              <a:rPr lang="vi-VN" dirty="0"/>
              <a:t>1969: DARPANET US </a:t>
            </a:r>
            <a:r>
              <a:rPr lang="vi-VN" dirty="0" err="1"/>
              <a:t>dod</a:t>
            </a:r>
            <a:r>
              <a:rPr lang="vi-VN" dirty="0"/>
              <a:t>, 4 trang </a:t>
            </a:r>
            <a:r>
              <a:rPr lang="vi-VN" dirty="0" err="1"/>
              <a:t>web</a:t>
            </a:r>
            <a:endParaRPr lang="vi-VN" dirty="0"/>
          </a:p>
          <a:p>
            <a:r>
              <a:rPr lang="vi-VN" dirty="0"/>
              <a:t>1971: 23; 1984: 1000; 1989: 10000</a:t>
            </a:r>
          </a:p>
          <a:p>
            <a:r>
              <a:rPr lang="vi-VN" dirty="0"/>
              <a:t>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phổ</a:t>
            </a:r>
            <a:r>
              <a:rPr lang="vi-VN" dirty="0"/>
              <a:t> </a:t>
            </a:r>
            <a:r>
              <a:rPr lang="vi-VN" dirty="0" err="1"/>
              <a:t>biến</a:t>
            </a:r>
            <a:r>
              <a:rPr lang="vi-VN" dirty="0"/>
              <a:t> (</a:t>
            </a:r>
            <a:r>
              <a:rPr lang="vi-VN" dirty="0" err="1"/>
              <a:t>các</a:t>
            </a:r>
            <a:r>
              <a:rPr lang="vi-VN" dirty="0"/>
              <a:t> giao </a:t>
            </a:r>
            <a:r>
              <a:rPr lang="vi-VN" dirty="0" err="1"/>
              <a:t>thức</a:t>
            </a:r>
            <a:r>
              <a:rPr lang="vi-VN" dirty="0"/>
              <a:t>):</a:t>
            </a:r>
          </a:p>
          <a:p>
            <a:r>
              <a:rPr lang="vi-VN" dirty="0"/>
              <a:t>TCP - giao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 </a:t>
            </a:r>
            <a:r>
              <a:rPr lang="vi-VN" dirty="0" err="1"/>
              <a:t>truyền</a:t>
            </a:r>
            <a:endParaRPr lang="vi-VN" dirty="0"/>
          </a:p>
          <a:p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thấp</a:t>
            </a:r>
            <a:r>
              <a:rPr lang="vi-VN" dirty="0"/>
              <a:t> hơn,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gói</a:t>
            </a:r>
            <a:r>
              <a:rPr lang="vi-VN" dirty="0"/>
              <a:t> tin (như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chữ</a:t>
            </a:r>
            <a:r>
              <a:rPr lang="vi-VN" dirty="0"/>
              <a:t> </a:t>
            </a:r>
            <a:r>
              <a:rPr lang="vi-VN" dirty="0" err="1"/>
              <a:t>cái</a:t>
            </a:r>
            <a:r>
              <a:rPr lang="vi-VN" dirty="0"/>
              <a:t>)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máy</a:t>
            </a:r>
            <a:endParaRPr lang="vi-VN" dirty="0"/>
          </a:p>
          <a:p>
            <a:r>
              <a:rPr lang="vi-VN" dirty="0"/>
              <a:t>Giao </a:t>
            </a:r>
            <a:r>
              <a:rPr lang="vi-VN" dirty="0" err="1"/>
              <a:t>thức</a:t>
            </a:r>
            <a:r>
              <a:rPr lang="vi-VN" dirty="0"/>
              <a:t> IP-</a:t>
            </a:r>
            <a:r>
              <a:rPr lang="vi-VN" dirty="0" err="1"/>
              <a:t>internet</a:t>
            </a:r>
            <a:endParaRPr lang="vi-VN" dirty="0"/>
          </a:p>
          <a:p>
            <a:r>
              <a:rPr lang="vi-VN" dirty="0"/>
              <a:t>Kênh </a:t>
            </a:r>
            <a:r>
              <a:rPr lang="vi-VN" dirty="0" err="1"/>
              <a:t>đáng</a:t>
            </a:r>
            <a:r>
              <a:rPr lang="vi-VN" dirty="0"/>
              <a:t> tin </a:t>
            </a:r>
            <a:r>
              <a:rPr lang="vi-VN" dirty="0" err="1"/>
              <a:t>cậy</a:t>
            </a:r>
            <a:r>
              <a:rPr lang="vi-VN" dirty="0"/>
              <a:t> (như </a:t>
            </a:r>
            <a:r>
              <a:rPr lang="vi-VN" dirty="0" err="1"/>
              <a:t>gọi</a:t>
            </a:r>
            <a:r>
              <a:rPr lang="vi-VN" dirty="0"/>
              <a:t> </a:t>
            </a:r>
            <a:r>
              <a:rPr lang="vi-VN" dirty="0" err="1"/>
              <a:t>điện</a:t>
            </a:r>
            <a:r>
              <a:rPr lang="vi-VN" dirty="0"/>
              <a:t> </a:t>
            </a:r>
            <a:r>
              <a:rPr lang="vi-VN" dirty="0" err="1"/>
              <a:t>thoại</a:t>
            </a:r>
            <a:r>
              <a:rPr lang="vi-VN" dirty="0"/>
              <a:t>)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chương </a:t>
            </a:r>
            <a:r>
              <a:rPr lang="vi-VN" dirty="0" err="1"/>
              <a:t>trình</a:t>
            </a:r>
            <a:r>
              <a:rPr lang="vi-VN" dirty="0"/>
              <a:t> trên </a:t>
            </a:r>
            <a:r>
              <a:rPr lang="vi-VN" dirty="0" err="1"/>
              <a:t>máy</a:t>
            </a:r>
            <a:endParaRPr lang="vi-VN" dirty="0"/>
          </a:p>
          <a:p>
            <a:r>
              <a:rPr lang="vi-VN" dirty="0" err="1"/>
              <a:t>Email</a:t>
            </a:r>
            <a:r>
              <a:rPr lang="vi-VN" dirty="0"/>
              <a:t>, HTTP,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trên </a:t>
            </a:r>
            <a:r>
              <a:rPr lang="vi-VN" dirty="0" err="1"/>
              <a:t>đầu</a:t>
            </a:r>
            <a:r>
              <a:rPr lang="vi-VN" dirty="0"/>
              <a:t> trang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9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RSI (repetitive strain injury)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45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chuột</a:t>
            </a:r>
            <a:r>
              <a:rPr lang="en-US" dirty="0"/>
              <a:t>, </a:t>
            </a:r>
            <a:r>
              <a:rPr lang="en-US" dirty="0" err="1"/>
              <a:t>touchball</a:t>
            </a:r>
            <a:r>
              <a:rPr lang="en-US" dirty="0"/>
              <a:t> trackball, joysticks </a:t>
            </a:r>
            <a:r>
              <a:rPr lang="en-US" dirty="0" err="1"/>
              <a:t>vv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,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,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,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9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Hai 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động</a:t>
            </a:r>
            <a:endParaRPr lang="vi-VN" dirty="0"/>
          </a:p>
          <a:p>
            <a:endParaRPr lang="vi-VN" dirty="0"/>
          </a:p>
          <a:p>
            <a:r>
              <a:rPr lang="vi-VN" dirty="0"/>
              <a:t>Cơ </a:t>
            </a:r>
            <a:r>
              <a:rPr lang="vi-VN" dirty="0" err="1"/>
              <a:t>khí</a:t>
            </a:r>
            <a:endParaRPr lang="vi-VN" dirty="0"/>
          </a:p>
          <a:p>
            <a:r>
              <a:rPr lang="vi-VN" dirty="0" err="1"/>
              <a:t>Bóng</a:t>
            </a:r>
            <a:r>
              <a:rPr lang="vi-VN" dirty="0"/>
              <a:t> </a:t>
            </a:r>
            <a:r>
              <a:rPr lang="vi-VN" dirty="0" err="1"/>
              <a:t>phía</a:t>
            </a:r>
            <a:r>
              <a:rPr lang="vi-VN" dirty="0"/>
              <a:t> </a:t>
            </a:r>
            <a:r>
              <a:rPr lang="vi-VN" dirty="0" err="1"/>
              <a:t>dưới</a:t>
            </a:r>
            <a:r>
              <a:rPr lang="vi-VN" dirty="0"/>
              <a:t> </a:t>
            </a:r>
            <a:r>
              <a:rPr lang="vi-VN" dirty="0" err="1"/>
              <a:t>chuột</a:t>
            </a:r>
            <a:r>
              <a:rPr lang="vi-VN" dirty="0"/>
              <a:t> khi </a:t>
            </a:r>
            <a:r>
              <a:rPr lang="vi-VN" dirty="0" err="1"/>
              <a:t>chuột</a:t>
            </a:r>
            <a:r>
              <a:rPr lang="vi-VN" dirty="0"/>
              <a:t> di </a:t>
            </a:r>
            <a:r>
              <a:rPr lang="vi-VN" dirty="0" err="1"/>
              <a:t>chuyển</a:t>
            </a:r>
            <a:endParaRPr lang="vi-VN" dirty="0"/>
          </a:p>
          <a:p>
            <a:r>
              <a:rPr lang="vi-VN" dirty="0"/>
              <a:t>Xoay </a:t>
            </a:r>
            <a:r>
              <a:rPr lang="vi-VN" dirty="0" err="1"/>
              <a:t>chiết</a:t>
            </a:r>
            <a:r>
              <a:rPr lang="vi-VN" dirty="0"/>
              <a:t> </a:t>
            </a:r>
            <a:r>
              <a:rPr lang="vi-VN" dirty="0" err="1"/>
              <a:t>áp</a:t>
            </a:r>
            <a:r>
              <a:rPr lang="vi-VN" dirty="0"/>
              <a:t> </a:t>
            </a:r>
            <a:r>
              <a:rPr lang="vi-VN" dirty="0" err="1"/>
              <a:t>trực</a:t>
            </a:r>
            <a:r>
              <a:rPr lang="vi-VN" dirty="0"/>
              <a:t> giao</a:t>
            </a:r>
          </a:p>
          <a:p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trên </a:t>
            </a:r>
            <a:r>
              <a:rPr lang="vi-VN" dirty="0" err="1"/>
              <a:t>hầu</a:t>
            </a:r>
            <a:r>
              <a:rPr lang="vi-VN" dirty="0"/>
              <a:t> </a:t>
            </a:r>
            <a:r>
              <a:rPr lang="vi-VN" dirty="0" err="1"/>
              <a:t>hết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bề</a:t>
            </a:r>
            <a:r>
              <a:rPr lang="vi-VN" dirty="0"/>
              <a:t> </a:t>
            </a:r>
            <a:r>
              <a:rPr lang="vi-VN" dirty="0" err="1"/>
              <a:t>mặt</a:t>
            </a:r>
            <a:r>
              <a:rPr lang="vi-VN" dirty="0"/>
              <a:t> </a:t>
            </a:r>
            <a:r>
              <a:rPr lang="vi-VN" dirty="0" err="1"/>
              <a:t>phẳng</a:t>
            </a:r>
            <a:endParaRPr lang="vi-VN" dirty="0"/>
          </a:p>
          <a:p>
            <a:endParaRPr lang="vi-VN" dirty="0"/>
          </a:p>
          <a:p>
            <a:r>
              <a:rPr lang="vi-VN" dirty="0"/>
              <a:t>Quang </a:t>
            </a:r>
            <a:r>
              <a:rPr lang="vi-VN" dirty="0" err="1"/>
              <a:t>học</a:t>
            </a:r>
            <a:endParaRPr lang="vi-VN" dirty="0"/>
          </a:p>
          <a:p>
            <a:r>
              <a:rPr lang="vi-VN" dirty="0" err="1"/>
              <a:t>đèn</a:t>
            </a:r>
            <a:r>
              <a:rPr lang="vi-VN" dirty="0"/>
              <a:t> </a:t>
            </a:r>
            <a:r>
              <a:rPr lang="vi-VN" dirty="0" err="1"/>
              <a:t>báo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sáng</a:t>
            </a:r>
            <a:r>
              <a:rPr lang="vi-VN" dirty="0"/>
              <a:t> </a:t>
            </a:r>
            <a:r>
              <a:rPr lang="vi-VN" dirty="0" err="1"/>
              <a:t>dưới</a:t>
            </a:r>
            <a:r>
              <a:rPr lang="vi-VN" dirty="0"/>
              <a:t> </a:t>
            </a:r>
            <a:r>
              <a:rPr lang="vi-VN" dirty="0" err="1"/>
              <a:t>đáy</a:t>
            </a:r>
            <a:r>
              <a:rPr lang="vi-VN" dirty="0"/>
              <a:t> </a:t>
            </a:r>
            <a:r>
              <a:rPr lang="vi-VN" dirty="0" err="1"/>
              <a:t>chuột</a:t>
            </a:r>
            <a:endParaRPr lang="vi-VN" dirty="0"/>
          </a:p>
          <a:p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tấm</a:t>
            </a:r>
            <a:r>
              <a:rPr lang="vi-VN" dirty="0"/>
              <a:t> </a:t>
            </a:r>
            <a:r>
              <a:rPr lang="vi-VN" dirty="0" err="1"/>
              <a:t>lưới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biệt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trên </a:t>
            </a:r>
            <a:r>
              <a:rPr lang="vi-VN" dirty="0" err="1"/>
              <a:t>bàn</a:t>
            </a:r>
            <a:endParaRPr lang="vi-VN" dirty="0"/>
          </a:p>
          <a:p>
            <a:r>
              <a:rPr lang="vi-VN" dirty="0" err="1"/>
              <a:t>ít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bụi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bụi</a:t>
            </a:r>
            <a:r>
              <a:rPr lang="vi-VN" dirty="0"/>
              <a:t> </a:t>
            </a:r>
            <a:r>
              <a:rPr lang="vi-VN" dirty="0" err="1"/>
              <a:t>bẩn</a:t>
            </a:r>
            <a:endParaRPr lang="vi-VN" dirty="0"/>
          </a:p>
          <a:p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dao </a:t>
            </a:r>
            <a:r>
              <a:rPr lang="vi-VN" dirty="0" err="1"/>
              <a:t>động</a:t>
            </a:r>
            <a:r>
              <a:rPr lang="vi-VN" dirty="0"/>
              <a:t> trong </a:t>
            </a:r>
            <a:r>
              <a:rPr lang="vi-VN" dirty="0" err="1"/>
              <a:t>cường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ánh</a:t>
            </a:r>
            <a:r>
              <a:rPr lang="vi-VN" dirty="0"/>
              <a:t> </a:t>
            </a:r>
            <a:r>
              <a:rPr lang="vi-VN" dirty="0" err="1"/>
              <a:t>sáng</a:t>
            </a:r>
            <a:r>
              <a:rPr lang="vi-VN" dirty="0"/>
              <a:t> </a:t>
            </a:r>
            <a:r>
              <a:rPr lang="vi-VN" dirty="0" err="1"/>
              <a:t>phản</a:t>
            </a:r>
            <a:r>
              <a:rPr lang="vi-VN" dirty="0"/>
              <a:t> </a:t>
            </a:r>
            <a:r>
              <a:rPr lang="vi-VN" dirty="0" err="1"/>
              <a:t>xạ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tương </a:t>
            </a:r>
            <a:r>
              <a:rPr lang="vi-VN" dirty="0" err="1"/>
              <a:t>đối</a:t>
            </a:r>
            <a:r>
              <a:rPr lang="vi-VN" dirty="0"/>
              <a:t> trong </a:t>
            </a:r>
            <a:r>
              <a:rPr lang="vi-VN" dirty="0" err="1"/>
              <a:t>mặt</a:t>
            </a:r>
            <a:r>
              <a:rPr lang="vi-VN" dirty="0"/>
              <a:t> </a:t>
            </a:r>
            <a:r>
              <a:rPr lang="vi-VN" dirty="0" err="1"/>
              <a:t>phẳng</a:t>
            </a:r>
            <a:r>
              <a:rPr lang="vi-VN" dirty="0"/>
              <a:t> (x, z)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9E05AA-EB87-4A2E-B616-0A646005FA1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1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7984" y="2348401"/>
            <a:ext cx="11423808" cy="16204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5967" y="4283818"/>
            <a:ext cx="9407843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4EF36B-03A2-4011-9EB8-8FF67EB9A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3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3E9050-4E78-41A5-B855-751998D3C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6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42486" y="334236"/>
            <a:ext cx="3334279" cy="71099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655" y="334236"/>
            <a:ext cx="9778835" cy="71099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1930E6-1917-45CF-8FA0-4E1C59DD6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7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247256-959F-44EC-A3A3-D6FAE410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0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651" y="4857794"/>
            <a:ext cx="11423808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1651" y="3204115"/>
            <a:ext cx="11423808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C8A010-05E0-4B4A-9F88-070360AB6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9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658" y="1944168"/>
            <a:ext cx="6556557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0211" y="1944168"/>
            <a:ext cx="6556557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11E459-2233-408C-AB87-ED74C9186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5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989" y="302737"/>
            <a:ext cx="12095798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989" y="1692179"/>
            <a:ext cx="5938235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989" y="2397398"/>
            <a:ext cx="5938235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7220" y="1692179"/>
            <a:ext cx="594056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27220" y="2397398"/>
            <a:ext cx="594056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76FDF8-9548-4FF5-8815-9EC998CA1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3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62C4E7-1B9C-4B00-B61D-94DE7793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2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E143C8D-E05F-490B-8641-F7896AB5C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4157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991" y="300988"/>
            <a:ext cx="4421593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582" y="300990"/>
            <a:ext cx="7513207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991" y="1581934"/>
            <a:ext cx="4421593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085A2C-334C-4FAA-AE68-18A04ADCB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3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291" y="5291772"/>
            <a:ext cx="806386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34291" y="675472"/>
            <a:ext cx="806386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34291" y="5916497"/>
            <a:ext cx="806386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00F967-D033-4C87-8A8D-227944825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0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1989" y="302737"/>
            <a:ext cx="12095798" cy="1259946"/>
          </a:xfrm>
          <a:prstGeom prst="rect">
            <a:avLst/>
          </a:prstGeom>
        </p:spPr>
        <p:txBody>
          <a:bodyPr vert="horz" lIns="100783" tIns="50392" rIns="100783" bIns="50392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989" y="1763926"/>
            <a:ext cx="12095798" cy="4989036"/>
          </a:xfrm>
          <a:prstGeom prst="rect">
            <a:avLst/>
          </a:prstGeom>
        </p:spPr>
        <p:txBody>
          <a:bodyPr vert="horz" lIns="100783" tIns="50392" rIns="100783" bIns="5039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1988" y="7006701"/>
            <a:ext cx="3135948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91924" y="7006701"/>
            <a:ext cx="4255929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31839" y="7006701"/>
            <a:ext cx="3135948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C5405943-9598-47E2-88F9-CE9D5DC7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8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007838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40" indent="-377940" algn="l" defTabSz="1007838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869" indent="-314949" algn="l" defTabSz="1007838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799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7" indent="-251960" algn="l" defTabSz="1007838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637" indent="-251960" algn="l" defTabSz="1007838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7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31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2183607" y="2355057"/>
            <a:ext cx="9072563" cy="125994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Computer and Information Model</a:t>
            </a:r>
            <a:endParaRPr lang="x-none" dirty="0"/>
          </a:p>
        </p:txBody>
      </p:sp>
      <p:sp>
        <p:nvSpPr>
          <p:cNvPr id="2" name="Text Placeholder 1"/>
          <p:cNvSpPr txBox="1">
            <a:spLocks noGrp="1"/>
          </p:cNvSpPr>
          <p:nvPr>
            <p:ph idx="1"/>
          </p:nvPr>
        </p:nvSpPr>
        <p:spPr>
          <a:xfrm>
            <a:off x="2183607" y="1763926"/>
            <a:ext cx="9072563" cy="7151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x-none"/>
              <a:t>Human Computer Interaction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198938" y="4649788"/>
            <a:ext cx="7561262" cy="56991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Hoan Ng</a:t>
            </a:r>
            <a:endParaRPr lang="x-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Interactivity?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en-US" sz="3200" dirty="0"/>
              <a:t>Long ago in a galaxy far away … </a:t>
            </a:r>
            <a:r>
              <a:rPr lang="en-GB" altLang="en-US" sz="3200" i="1" dirty="0"/>
              <a:t>batch</a:t>
            </a:r>
            <a:r>
              <a:rPr lang="en-GB" altLang="en-US" sz="3200" dirty="0"/>
              <a:t> processing</a:t>
            </a:r>
          </a:p>
          <a:p>
            <a:pPr marL="622965" lvl="1"/>
            <a:r>
              <a:rPr lang="en-GB" altLang="en-US" sz="2800" dirty="0"/>
              <a:t>punched card stacks or large data files prepared</a:t>
            </a:r>
          </a:p>
          <a:p>
            <a:pPr marL="622965" lvl="1"/>
            <a:r>
              <a:rPr lang="en-GB" altLang="en-US" sz="2800" dirty="0"/>
              <a:t>long wait ….</a:t>
            </a:r>
          </a:p>
          <a:p>
            <a:pPr marL="622965" lvl="1"/>
            <a:r>
              <a:rPr lang="en-GB" altLang="en-US" sz="2800" dirty="0"/>
              <a:t>line printer output</a:t>
            </a:r>
          </a:p>
          <a:p>
            <a:pPr marL="622965" lvl="1">
              <a:buFontTx/>
              <a:buChar char=" "/>
            </a:pPr>
            <a:r>
              <a:rPr lang="en-GB" altLang="en-US" sz="2800" dirty="0"/>
              <a:t>… and if it is not right …</a:t>
            </a:r>
          </a:p>
          <a:p>
            <a:pPr marL="622965" lvl="1">
              <a:buFontTx/>
              <a:buChar char=" "/>
            </a:pPr>
            <a:endParaRPr lang="en-GB" altLang="en-US" sz="1800" dirty="0"/>
          </a:p>
          <a:p>
            <a:pPr marL="0" indent="0">
              <a:buFontTx/>
              <a:buChar char=" "/>
            </a:pPr>
            <a:r>
              <a:rPr lang="en-GB" altLang="en-US" sz="3200" dirty="0"/>
              <a:t>Now most computing is interactive</a:t>
            </a:r>
          </a:p>
          <a:p>
            <a:pPr marL="622965" lvl="1"/>
            <a:r>
              <a:rPr lang="en-GB" altLang="en-US" sz="2800" dirty="0"/>
              <a:t>rapid feedback</a:t>
            </a:r>
          </a:p>
          <a:p>
            <a:pPr marL="622965" lvl="1"/>
            <a:r>
              <a:rPr lang="en-GB" altLang="en-US" sz="2800" dirty="0"/>
              <a:t>the user in control (most of the time)</a:t>
            </a:r>
          </a:p>
          <a:p>
            <a:pPr marL="622965" lvl="1"/>
            <a:r>
              <a:rPr lang="en-GB" altLang="en-US" sz="2800" dirty="0"/>
              <a:t>doing rather than thinking …</a:t>
            </a:r>
          </a:p>
          <a:p>
            <a:pPr marL="0" indent="0"/>
            <a:endParaRPr lang="en-GB" altLang="en-US" sz="1600" dirty="0"/>
          </a:p>
          <a:p>
            <a:pPr marL="0" indent="0">
              <a:buNone/>
            </a:pPr>
            <a:r>
              <a:rPr lang="en-GB" altLang="en-US" sz="3200" dirty="0"/>
              <a:t>Is faster always better?</a:t>
            </a:r>
          </a:p>
        </p:txBody>
      </p:sp>
    </p:spTree>
    <p:extLst>
      <p:ext uri="{BB962C8B-B14F-4D97-AF65-F5344CB8AC3E}">
        <p14:creationId xmlns:p14="http://schemas.microsoft.com/office/powerpoint/2010/main" val="1672274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Richer interaction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C8D38F-087A-47EA-88A9-A12767178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0421" name="Group 5"/>
          <p:cNvGrpSpPr>
            <a:grpSpLocks/>
          </p:cNvGrpSpPr>
          <p:nvPr/>
        </p:nvGrpSpPr>
        <p:grpSpPr bwMode="auto">
          <a:xfrm>
            <a:off x="4605978" y="2875128"/>
            <a:ext cx="923960" cy="2015913"/>
            <a:chOff x="1728" y="1776"/>
            <a:chExt cx="528" cy="1152"/>
          </a:xfrm>
        </p:grpSpPr>
        <p:sp>
          <p:nvSpPr>
            <p:cNvPr id="60422" name="AutoShape 6"/>
            <p:cNvSpPr>
              <a:spLocks noChangeArrowheads="1"/>
            </p:cNvSpPr>
            <p:nvPr/>
          </p:nvSpPr>
          <p:spPr bwMode="auto">
            <a:xfrm>
              <a:off x="1728" y="1776"/>
              <a:ext cx="384" cy="384"/>
            </a:xfrm>
            <a:prstGeom prst="smileyFace">
              <a:avLst>
                <a:gd name="adj" fmla="val 4653"/>
              </a:avLst>
            </a:prstGeom>
            <a:solidFill>
              <a:srgbClr val="E1B8B8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/>
            </a:p>
          </p:txBody>
        </p:sp>
        <p:sp>
          <p:nvSpPr>
            <p:cNvPr id="60423" name="Line 7"/>
            <p:cNvSpPr>
              <a:spLocks noChangeShapeType="1"/>
            </p:cNvSpPr>
            <p:nvPr/>
          </p:nvSpPr>
          <p:spPr bwMode="auto">
            <a:xfrm>
              <a:off x="1920" y="2160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/>
            </a:p>
          </p:txBody>
        </p:sp>
        <p:sp>
          <p:nvSpPr>
            <p:cNvPr id="60424" name="Line 8"/>
            <p:cNvSpPr>
              <a:spLocks noChangeShapeType="1"/>
            </p:cNvSpPr>
            <p:nvPr/>
          </p:nvSpPr>
          <p:spPr bwMode="auto">
            <a:xfrm>
              <a:off x="1920" y="2304"/>
              <a:ext cx="33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/>
            </a:p>
          </p:txBody>
        </p:sp>
        <p:sp>
          <p:nvSpPr>
            <p:cNvPr id="60425" name="Line 9"/>
            <p:cNvSpPr>
              <a:spLocks noChangeShapeType="1"/>
            </p:cNvSpPr>
            <p:nvPr/>
          </p:nvSpPr>
          <p:spPr bwMode="auto">
            <a:xfrm flipH="1">
              <a:off x="1728" y="2304"/>
              <a:ext cx="19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/>
            </a:p>
          </p:txBody>
        </p:sp>
        <p:sp>
          <p:nvSpPr>
            <p:cNvPr id="60426" name="Line 10"/>
            <p:cNvSpPr>
              <a:spLocks noChangeShapeType="1"/>
            </p:cNvSpPr>
            <p:nvPr/>
          </p:nvSpPr>
          <p:spPr bwMode="auto">
            <a:xfrm flipH="1">
              <a:off x="1824" y="2544"/>
              <a:ext cx="9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/>
            </a:p>
          </p:txBody>
        </p:sp>
        <p:sp>
          <p:nvSpPr>
            <p:cNvPr id="60427" name="Line 11"/>
            <p:cNvSpPr>
              <a:spLocks noChangeShapeType="1"/>
            </p:cNvSpPr>
            <p:nvPr/>
          </p:nvSpPr>
          <p:spPr bwMode="auto">
            <a:xfrm>
              <a:off x="1920" y="2544"/>
              <a:ext cx="9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/>
            </a:p>
          </p:txBody>
        </p:sp>
      </p:grpSp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3514026" y="4975036"/>
            <a:ext cx="2855877" cy="8399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4"/>
          </a:p>
        </p:txBody>
      </p:sp>
      <p:grpSp>
        <p:nvGrpSpPr>
          <p:cNvPr id="60429" name="Group 13"/>
          <p:cNvGrpSpPr>
            <a:grpSpLocks/>
          </p:cNvGrpSpPr>
          <p:nvPr/>
        </p:nvGrpSpPr>
        <p:grpSpPr bwMode="auto">
          <a:xfrm rot="21021082">
            <a:off x="6789885" y="3043119"/>
            <a:ext cx="1007957" cy="335986"/>
            <a:chOff x="3552" y="1488"/>
            <a:chExt cx="576" cy="192"/>
          </a:xfrm>
        </p:grpSpPr>
        <p:sp>
          <p:nvSpPr>
            <p:cNvPr id="60430" name="AutoShape 14"/>
            <p:cNvSpPr>
              <a:spLocks noChangeArrowheads="1"/>
            </p:cNvSpPr>
            <p:nvPr/>
          </p:nvSpPr>
          <p:spPr bwMode="auto">
            <a:xfrm rot="-5400000">
              <a:off x="3576" y="1464"/>
              <a:ext cx="192" cy="24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/>
            </a:p>
          </p:txBody>
        </p:sp>
        <p:sp>
          <p:nvSpPr>
            <p:cNvPr id="60431" name="Rectangle 15"/>
            <p:cNvSpPr>
              <a:spLocks noChangeArrowheads="1"/>
            </p:cNvSpPr>
            <p:nvPr/>
          </p:nvSpPr>
          <p:spPr bwMode="auto">
            <a:xfrm>
              <a:off x="3744" y="148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/>
            </a:p>
          </p:txBody>
        </p:sp>
      </p:grpSp>
      <p:sp>
        <p:nvSpPr>
          <p:cNvPr id="60432" name="Line 16"/>
          <p:cNvSpPr>
            <a:spLocks noChangeShapeType="1"/>
          </p:cNvSpPr>
          <p:nvPr/>
        </p:nvSpPr>
        <p:spPr bwMode="auto">
          <a:xfrm>
            <a:off x="6621891" y="5059032"/>
            <a:ext cx="1763924" cy="755968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4"/>
          </a:p>
        </p:txBody>
      </p:sp>
      <p:sp>
        <p:nvSpPr>
          <p:cNvPr id="60433" name="Line 17"/>
          <p:cNvSpPr>
            <a:spLocks noChangeShapeType="1"/>
          </p:cNvSpPr>
          <p:nvPr/>
        </p:nvSpPr>
        <p:spPr bwMode="auto">
          <a:xfrm>
            <a:off x="6117913" y="4051077"/>
            <a:ext cx="2519892" cy="1427939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4"/>
          </a:p>
        </p:txBody>
      </p:sp>
      <p:sp>
        <p:nvSpPr>
          <p:cNvPr id="60434" name="Line 18"/>
          <p:cNvSpPr>
            <a:spLocks noChangeShapeType="1"/>
          </p:cNvSpPr>
          <p:nvPr/>
        </p:nvSpPr>
        <p:spPr bwMode="auto">
          <a:xfrm>
            <a:off x="7643848" y="3611846"/>
            <a:ext cx="1413939" cy="153118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4"/>
          </a:p>
        </p:txBody>
      </p:sp>
      <p:sp>
        <p:nvSpPr>
          <p:cNvPr id="60435" name="Text Box 19"/>
          <p:cNvSpPr txBox="1">
            <a:spLocks noChangeArrowheads="1"/>
          </p:cNvSpPr>
          <p:nvPr/>
        </p:nvSpPr>
        <p:spPr bwMode="auto">
          <a:xfrm>
            <a:off x="8888609" y="5311024"/>
            <a:ext cx="1696297" cy="1008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1984">
                <a:latin typeface="Verdana" panose="020B0604030504040204" pitchFamily="34" charset="0"/>
              </a:rPr>
              <a:t>sensors</a:t>
            </a:r>
          </a:p>
          <a:p>
            <a:pPr algn="ctr"/>
            <a:r>
              <a:rPr lang="en-GB" altLang="en-US" sz="1984">
                <a:latin typeface="Verdana" panose="020B0604030504040204" pitchFamily="34" charset="0"/>
              </a:rPr>
              <a:t>and devices</a:t>
            </a:r>
          </a:p>
          <a:p>
            <a:pPr algn="ctr"/>
            <a:r>
              <a:rPr lang="en-GB" altLang="en-US" sz="1984">
                <a:latin typeface="Verdana" panose="020B0604030504040204" pitchFamily="34" charset="0"/>
              </a:rPr>
              <a:t>everywhere</a:t>
            </a:r>
          </a:p>
        </p:txBody>
      </p:sp>
      <p:pic>
        <p:nvPicPr>
          <p:cNvPr id="60436" name="Picture 20" descr="the_fridge.gif                                                 0001A46C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058" y="2707134"/>
            <a:ext cx="1385940" cy="226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37" name="Picture 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39" y="3631095"/>
            <a:ext cx="258989" cy="79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38" name="Line 22"/>
          <p:cNvSpPr>
            <a:spLocks noChangeShapeType="1"/>
          </p:cNvSpPr>
          <p:nvPr/>
        </p:nvSpPr>
        <p:spPr bwMode="auto">
          <a:xfrm>
            <a:off x="4269992" y="4723048"/>
            <a:ext cx="3863834" cy="151193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4"/>
          </a:p>
        </p:txBody>
      </p:sp>
    </p:spTree>
    <p:extLst>
      <p:ext uri="{BB962C8B-B14F-4D97-AF65-F5344CB8AC3E}">
        <p14:creationId xmlns:p14="http://schemas.microsoft.com/office/powerpoint/2010/main" val="3475693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altLang="en-US" sz="3968" dirty="0"/>
              <a:t>Text entry devices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4400" dirty="0"/>
              <a:t>Keyboards </a:t>
            </a:r>
            <a:r>
              <a:rPr lang="en-GB" altLang="en-US" sz="4800" dirty="0"/>
              <a:t>(QWERTY et al.)</a:t>
            </a:r>
            <a:endParaRPr lang="en-GB" altLang="en-US" sz="4400" dirty="0"/>
          </a:p>
          <a:p>
            <a:r>
              <a:rPr lang="en-GB" altLang="en-US" sz="4400" dirty="0"/>
              <a:t>Chord keyboards, phone pads</a:t>
            </a:r>
          </a:p>
          <a:p>
            <a:r>
              <a:rPr lang="en-GB" altLang="en-US" sz="4400" dirty="0"/>
              <a:t>Handwriting, speech</a:t>
            </a:r>
          </a:p>
        </p:txBody>
      </p:sp>
    </p:spTree>
    <p:extLst>
      <p:ext uri="{BB962C8B-B14F-4D97-AF65-F5344CB8AC3E}">
        <p14:creationId xmlns:p14="http://schemas.microsoft.com/office/powerpoint/2010/main" val="1209329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Keyboards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4000" dirty="0"/>
              <a:t>Most common text input device</a:t>
            </a:r>
          </a:p>
          <a:p>
            <a:r>
              <a:rPr lang="en-GB" altLang="en-US" sz="4000" dirty="0"/>
              <a:t>Allows rapid entry of text by experienced users</a:t>
            </a:r>
          </a:p>
          <a:p>
            <a:endParaRPr lang="en-GB" altLang="en-US" sz="4000" dirty="0"/>
          </a:p>
          <a:p>
            <a:r>
              <a:rPr lang="en-GB" altLang="en-US" sz="4000" dirty="0"/>
              <a:t>Keypress closes connection, causing a character code to be sent</a:t>
            </a:r>
          </a:p>
          <a:p>
            <a:r>
              <a:rPr lang="en-GB" altLang="en-US" sz="4000" dirty="0"/>
              <a:t>Usually connected by cable, but can be wireless</a:t>
            </a:r>
          </a:p>
        </p:txBody>
      </p:sp>
    </p:spTree>
    <p:extLst>
      <p:ext uri="{BB962C8B-B14F-4D97-AF65-F5344CB8AC3E}">
        <p14:creationId xmlns:p14="http://schemas.microsoft.com/office/powerpoint/2010/main" val="1388365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layout – QWERTY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800" dirty="0"/>
              <a:t>Standardised layout</a:t>
            </a:r>
          </a:p>
          <a:p>
            <a:pPr>
              <a:buFontTx/>
              <a:buChar char=" "/>
            </a:pPr>
            <a:r>
              <a:rPr lang="en-GB" altLang="en-US" sz="2800" dirty="0"/>
              <a:t>but … </a:t>
            </a:r>
          </a:p>
          <a:p>
            <a:pPr lvl="1"/>
            <a:r>
              <a:rPr lang="en-GB" altLang="en-US" sz="2400" dirty="0"/>
              <a:t>non-alphanumeric keys are placed differently</a:t>
            </a:r>
          </a:p>
          <a:p>
            <a:pPr lvl="1"/>
            <a:r>
              <a:rPr lang="en-GB" altLang="en-US" sz="2400" dirty="0"/>
              <a:t>accented symbols needed for different scripts</a:t>
            </a:r>
          </a:p>
          <a:p>
            <a:pPr lvl="1"/>
            <a:r>
              <a:rPr lang="en-GB" altLang="en-US" sz="2400" dirty="0"/>
              <a:t>minor differences between UK and USA keyboards</a:t>
            </a:r>
            <a:endParaRPr lang="en-GB" altLang="en-US" sz="2000" dirty="0"/>
          </a:p>
          <a:p>
            <a:endParaRPr lang="en-GB" altLang="en-US" sz="2800" dirty="0"/>
          </a:p>
          <a:p>
            <a:r>
              <a:rPr lang="en-GB" altLang="en-US" sz="2800" dirty="0"/>
              <a:t>QWERTY arrangement not optimal for typing</a:t>
            </a:r>
            <a:br>
              <a:rPr lang="en-GB" altLang="en-US" sz="2800" dirty="0"/>
            </a:br>
            <a:r>
              <a:rPr lang="en-GB" altLang="en-US" sz="2800" dirty="0"/>
              <a:t>	– layout to prevent typewriters jamming!</a:t>
            </a:r>
          </a:p>
          <a:p>
            <a:r>
              <a:rPr lang="en-GB" altLang="en-US" sz="2800" dirty="0"/>
              <a:t>Alternative designs allow faster typing but large social base of QWERTY typists produces reluctance to change.</a:t>
            </a:r>
          </a:p>
          <a:p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8964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QWERTY (ctd)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F57A9A-5EEE-4FF0-A1FC-0F438A1D6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3444029" y="3107867"/>
          <a:ext cx="7223689" cy="2351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Picture" r:id="rId3" imgW="3762375" imgH="1362075" progId="Word.Picture.8">
                  <p:embed/>
                </p:oleObj>
              </mc:Choice>
              <mc:Fallback>
                <p:oleObj name="Picture" r:id="rId3" imgW="3762375" imgH="1362075" progId="Word.Picture.8">
                  <p:embed/>
                  <p:pic>
                    <p:nvPicPr>
                      <p:cNvPr id="542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029" y="3107867"/>
                        <a:ext cx="7223689" cy="23518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8206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Alternative keyboard layouts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sz="3600" dirty="0"/>
              <a:t>Alphabetic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keys arranged in alphabetic order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not faster for trained typists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not faster for beginners either!</a:t>
            </a:r>
          </a:p>
          <a:p>
            <a:pPr>
              <a:lnSpc>
                <a:spcPct val="90000"/>
              </a:lnSpc>
            </a:pPr>
            <a:endParaRPr lang="en-GB" altLang="en-US" sz="36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3600" dirty="0"/>
              <a:t>Dvorak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common letters under dominant fingers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biased towards right hand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common combinations of letters alternate between hands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10-15% improvement in speed and reduction in fatigue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But - large social base of QWERTY typists produce market pressures not to change</a:t>
            </a:r>
            <a:r>
              <a:rPr lang="en-GB" altLang="en-US" sz="2205" dirty="0"/>
              <a:t/>
            </a:r>
            <a:br>
              <a:rPr lang="en-GB" altLang="en-US" sz="2205" dirty="0"/>
            </a:br>
            <a:endParaRPr lang="en-GB" altLang="en-US" sz="2205" dirty="0"/>
          </a:p>
        </p:txBody>
      </p:sp>
    </p:spTree>
    <p:extLst>
      <p:ext uri="{BB962C8B-B14F-4D97-AF65-F5344CB8AC3E}">
        <p14:creationId xmlns:p14="http://schemas.microsoft.com/office/powerpoint/2010/main" val="193208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Special keyboards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Designs to reduce fatigue for RSI</a:t>
            </a:r>
          </a:p>
          <a:p>
            <a:r>
              <a:rPr lang="en-GB" altLang="en-US" dirty="0"/>
              <a:t>For one handed use</a:t>
            </a:r>
          </a:p>
          <a:p>
            <a:pPr lvl="1">
              <a:buFontTx/>
              <a:buChar char=" "/>
            </a:pPr>
            <a:r>
              <a:rPr lang="en-GB" altLang="en-US" dirty="0"/>
              <a:t>E.G. The </a:t>
            </a:r>
            <a:r>
              <a:rPr lang="en-GB" altLang="en-US" dirty="0" err="1"/>
              <a:t>maltron</a:t>
            </a:r>
            <a:r>
              <a:rPr lang="en-GB" altLang="en-US" dirty="0"/>
              <a:t> left-handed keyboard </a:t>
            </a:r>
          </a:p>
          <a:p>
            <a:endParaRPr lang="en-GB" altLang="en-US" dirty="0"/>
          </a:p>
          <a:p>
            <a:endParaRPr lang="en-GB" altLang="en-US" dirty="0"/>
          </a:p>
        </p:txBody>
      </p:sp>
      <p:pic>
        <p:nvPicPr>
          <p:cNvPr id="131077" name="Picture 5" descr="maltron-lefthand-25.jpg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895" y="4115823"/>
            <a:ext cx="4157821" cy="305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028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Chord keyboards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GB" altLang="en-US" sz="2800" dirty="0"/>
              <a:t>Only a few keys - four or 5</a:t>
            </a:r>
          </a:p>
          <a:p>
            <a:pPr>
              <a:buFontTx/>
              <a:buNone/>
            </a:pPr>
            <a:r>
              <a:rPr lang="en-GB" altLang="en-US" sz="2800" dirty="0"/>
              <a:t>Letters typed as combination of keypresses</a:t>
            </a:r>
          </a:p>
          <a:p>
            <a:pPr>
              <a:buFontTx/>
              <a:buNone/>
            </a:pPr>
            <a:r>
              <a:rPr lang="en-GB" altLang="en-US" sz="2800" dirty="0"/>
              <a:t>Compact size</a:t>
            </a:r>
          </a:p>
          <a:p>
            <a:pPr>
              <a:buFontTx/>
              <a:buNone/>
            </a:pPr>
            <a:r>
              <a:rPr lang="en-GB" altLang="en-US" sz="2800" dirty="0"/>
              <a:t>	– Ideal for portable applications</a:t>
            </a:r>
          </a:p>
          <a:p>
            <a:pPr>
              <a:buFontTx/>
              <a:buNone/>
            </a:pPr>
            <a:r>
              <a:rPr lang="en-GB" altLang="en-US" sz="2800" dirty="0"/>
              <a:t>Short learning time</a:t>
            </a:r>
            <a:br>
              <a:rPr lang="en-GB" altLang="en-US" sz="2800" dirty="0"/>
            </a:br>
            <a:r>
              <a:rPr lang="en-GB" altLang="en-US" sz="2800" dirty="0"/>
              <a:t>–  keypresses reflect letter shape</a:t>
            </a:r>
          </a:p>
          <a:p>
            <a:pPr>
              <a:buFontTx/>
              <a:buNone/>
            </a:pPr>
            <a:r>
              <a:rPr lang="en-GB" altLang="en-US" sz="2800" dirty="0"/>
              <a:t>Fast</a:t>
            </a:r>
          </a:p>
          <a:p>
            <a:pPr>
              <a:buFontTx/>
              <a:buNone/>
            </a:pPr>
            <a:r>
              <a:rPr lang="en-GB" altLang="en-US" sz="2800" dirty="0"/>
              <a:t>	–  Once you have trained</a:t>
            </a:r>
          </a:p>
          <a:p>
            <a:pPr>
              <a:buFontTx/>
              <a:buNone/>
            </a:pPr>
            <a:endParaRPr lang="en-GB" altLang="en-US" sz="2800" dirty="0"/>
          </a:p>
          <a:p>
            <a:pPr>
              <a:buFontTx/>
              <a:buNone/>
            </a:pPr>
            <a:endParaRPr lang="en-GB" altLang="en-US" sz="2800" dirty="0"/>
          </a:p>
          <a:p>
            <a:pPr>
              <a:buFontTx/>
              <a:buNone/>
            </a:pPr>
            <a:r>
              <a:rPr lang="en-GB" altLang="en-US" sz="2800" dirty="0"/>
              <a:t>But - social resistance, plus fatigue after extended use</a:t>
            </a:r>
          </a:p>
          <a:p>
            <a:pPr>
              <a:buFontTx/>
              <a:buNone/>
            </a:pPr>
            <a:r>
              <a:rPr lang="en-GB" altLang="en-US" sz="2800" dirty="0"/>
              <a:t>NEW – niche market for some wearables</a:t>
            </a: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8063831" y="2183905"/>
          <a:ext cx="3223361" cy="3359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Picture" r:id="rId3" imgW="2190750" imgH="2286000" progId="Word.Picture.8">
                  <p:embed/>
                </p:oleObj>
              </mc:Choice>
              <mc:Fallback>
                <p:oleObj name="Picture" r:id="rId3" imgW="2190750" imgH="2286000" progId="Word.Picture.8">
                  <p:embed/>
                  <p:pic>
                    <p:nvPicPr>
                      <p:cNvPr id="563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3831" y="2183905"/>
                        <a:ext cx="3223361" cy="33598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959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Phone pad and T9 entry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2001887" algn="l"/>
              </a:tabLst>
            </a:pPr>
            <a:r>
              <a:rPr lang="en-GB" altLang="en-US" sz="2205" dirty="0"/>
              <a:t>use numeric keys with</a:t>
            </a:r>
            <a:br>
              <a:rPr lang="en-GB" altLang="en-US" sz="2205" dirty="0"/>
            </a:br>
            <a:r>
              <a:rPr lang="en-GB" altLang="en-US" sz="2205" dirty="0"/>
              <a:t>multiple presses</a:t>
            </a:r>
          </a:p>
          <a:p>
            <a:pPr lvl="1">
              <a:lnSpc>
                <a:spcPct val="90000"/>
              </a:lnSpc>
              <a:buNone/>
              <a:tabLst>
                <a:tab pos="2001887" algn="l"/>
              </a:tabLst>
            </a:pPr>
            <a:r>
              <a:rPr lang="en-GB" altLang="en-US" sz="1764" dirty="0"/>
              <a:t>2 – a b c	6 - m n o</a:t>
            </a:r>
          </a:p>
          <a:p>
            <a:pPr lvl="1">
              <a:lnSpc>
                <a:spcPct val="90000"/>
              </a:lnSpc>
              <a:buNone/>
              <a:tabLst>
                <a:tab pos="2001887" algn="l"/>
              </a:tabLst>
            </a:pPr>
            <a:r>
              <a:rPr lang="en-GB" altLang="en-US" sz="1764" dirty="0"/>
              <a:t>3 - d e f	7 - p q r s</a:t>
            </a:r>
          </a:p>
          <a:p>
            <a:pPr lvl="1">
              <a:lnSpc>
                <a:spcPct val="90000"/>
              </a:lnSpc>
              <a:buNone/>
              <a:tabLst>
                <a:tab pos="2001887" algn="l"/>
              </a:tabLst>
            </a:pPr>
            <a:r>
              <a:rPr lang="en-GB" altLang="en-US" sz="1764" dirty="0"/>
              <a:t>4 - g h </a:t>
            </a:r>
            <a:r>
              <a:rPr lang="en-GB" altLang="en-US" sz="1764" dirty="0" err="1"/>
              <a:t>i</a:t>
            </a:r>
            <a:r>
              <a:rPr lang="en-GB" altLang="en-US" sz="1764" dirty="0"/>
              <a:t>	8 - t u v</a:t>
            </a:r>
          </a:p>
          <a:p>
            <a:pPr lvl="1">
              <a:lnSpc>
                <a:spcPct val="90000"/>
              </a:lnSpc>
              <a:buNone/>
              <a:tabLst>
                <a:tab pos="2001887" algn="l"/>
              </a:tabLst>
            </a:pPr>
            <a:r>
              <a:rPr lang="en-GB" altLang="en-US" sz="1764" dirty="0"/>
              <a:t>5 - j k l	9 - w x y z</a:t>
            </a:r>
          </a:p>
          <a:p>
            <a:pPr>
              <a:lnSpc>
                <a:spcPct val="90000"/>
              </a:lnSpc>
              <a:buFontTx/>
              <a:buChar char=" "/>
              <a:tabLst>
                <a:tab pos="2001887" algn="l"/>
              </a:tabLst>
            </a:pPr>
            <a:r>
              <a:rPr lang="en-GB" altLang="en-US" sz="1984" dirty="0"/>
              <a:t>hello = 4433555[</a:t>
            </a:r>
            <a:r>
              <a:rPr lang="en-GB" altLang="en-US" sz="1764" dirty="0"/>
              <a:t>pause</a:t>
            </a:r>
            <a:r>
              <a:rPr lang="en-GB" altLang="en-US" sz="1984" dirty="0"/>
              <a:t>]555666</a:t>
            </a:r>
            <a:endParaRPr lang="en-GB" altLang="en-US" sz="2205" dirty="0"/>
          </a:p>
          <a:p>
            <a:pPr>
              <a:lnSpc>
                <a:spcPct val="90000"/>
              </a:lnSpc>
              <a:buFontTx/>
              <a:buChar char=" "/>
              <a:tabLst>
                <a:tab pos="2001887" algn="l"/>
              </a:tabLst>
            </a:pPr>
            <a:r>
              <a:rPr lang="en-GB" altLang="en-US" sz="2205" dirty="0"/>
              <a:t>surprisingly fast!</a:t>
            </a:r>
          </a:p>
          <a:p>
            <a:pPr>
              <a:lnSpc>
                <a:spcPct val="90000"/>
              </a:lnSpc>
              <a:tabLst>
                <a:tab pos="2001887" algn="l"/>
              </a:tabLst>
            </a:pPr>
            <a:endParaRPr lang="en-GB" altLang="en-US" sz="992" dirty="0"/>
          </a:p>
          <a:p>
            <a:pPr>
              <a:lnSpc>
                <a:spcPct val="90000"/>
              </a:lnSpc>
              <a:tabLst>
                <a:tab pos="2001887" algn="l"/>
              </a:tabLst>
            </a:pPr>
            <a:r>
              <a:rPr lang="en-GB" altLang="en-US" sz="2205" dirty="0"/>
              <a:t>T9 predictive entry</a:t>
            </a:r>
          </a:p>
          <a:p>
            <a:pPr lvl="1">
              <a:lnSpc>
                <a:spcPct val="90000"/>
              </a:lnSpc>
              <a:tabLst>
                <a:tab pos="2001887" algn="l"/>
              </a:tabLst>
            </a:pPr>
            <a:r>
              <a:rPr lang="en-GB" altLang="en-US" sz="1984" dirty="0"/>
              <a:t>type as if single key for each letter</a:t>
            </a:r>
          </a:p>
          <a:p>
            <a:pPr lvl="1">
              <a:lnSpc>
                <a:spcPct val="90000"/>
              </a:lnSpc>
              <a:tabLst>
                <a:tab pos="2001887" algn="l"/>
              </a:tabLst>
            </a:pPr>
            <a:r>
              <a:rPr lang="en-GB" altLang="en-US" sz="1984" dirty="0"/>
              <a:t>use dictionary to ‘guess’ the right word</a:t>
            </a:r>
          </a:p>
          <a:p>
            <a:pPr lvl="1">
              <a:lnSpc>
                <a:spcPct val="90000"/>
              </a:lnSpc>
              <a:tabLst>
                <a:tab pos="2001887" algn="l"/>
              </a:tabLst>
            </a:pPr>
            <a:r>
              <a:rPr lang="en-GB" altLang="en-US" sz="1984" dirty="0"/>
              <a:t>hello = 43556 …</a:t>
            </a:r>
          </a:p>
          <a:p>
            <a:pPr lvl="1">
              <a:lnSpc>
                <a:spcPct val="90000"/>
              </a:lnSpc>
              <a:tabLst>
                <a:tab pos="2001887" algn="l"/>
              </a:tabLst>
            </a:pPr>
            <a:r>
              <a:rPr lang="en-GB" altLang="en-US" sz="1984" dirty="0"/>
              <a:t>but 26 -&gt; menu ‘am’ or ‘an’</a:t>
            </a:r>
          </a:p>
        </p:txBody>
      </p:sp>
      <p:pic>
        <p:nvPicPr>
          <p:cNvPr id="62468" name="Picture 4" descr="phone-keys.jpg  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334" y="1847920"/>
            <a:ext cx="3083367" cy="335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66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x-none"/>
              <a:t>Content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21F15-3619-4463-8486-DC46A26BC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2049294" y="1368000"/>
            <a:ext cx="9350280" cy="55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739575" y="6956640"/>
            <a:ext cx="7020000" cy="603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hangingPunct="0"/>
            <a:r>
              <a:rPr lang="de-DE" sz="1200">
                <a:latin typeface="Arial" pitchFamily="18"/>
                <a:ea typeface="Andale Sans UI" pitchFamily="2"/>
                <a:cs typeface="Tahoma" pitchFamily="2"/>
              </a:rPr>
              <a:t> The nature of Human-Computer Interaction. Adapted from the ACM SIGCHI</a:t>
            </a:r>
          </a:p>
          <a:p>
            <a:pPr hangingPunct="0"/>
            <a:r>
              <a:rPr lang="de-DE" sz="1200">
                <a:latin typeface="Arial" pitchFamily="18"/>
                <a:ea typeface="Andale Sans UI" pitchFamily="2"/>
                <a:cs typeface="Tahoma" pitchFamily="2"/>
              </a:rPr>
              <a:t>Curricula for Human-Computer Interaction [Hewett et al., 2002]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Handwriting recognition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GB" altLang="en-US" sz="3200" dirty="0"/>
              <a:t>Text can be input into the computer, using a pen and a digesting tablet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natural interaction</a:t>
            </a:r>
          </a:p>
          <a:p>
            <a:pPr>
              <a:lnSpc>
                <a:spcPct val="90000"/>
              </a:lnSpc>
            </a:pPr>
            <a:endParaRPr lang="en-GB" altLang="en-US" sz="1600" dirty="0"/>
          </a:p>
          <a:p>
            <a:pPr>
              <a:lnSpc>
                <a:spcPct val="90000"/>
              </a:lnSpc>
            </a:pPr>
            <a:r>
              <a:rPr lang="en-GB" altLang="en-US" sz="3200" dirty="0"/>
              <a:t>Technical problems: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capturing all useful information - stroke path, pressure, etc. in a natural manner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segmenting joined up writing into individual letters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interpreting individual letters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coping with different styles of handwriting</a:t>
            </a:r>
          </a:p>
          <a:p>
            <a:pPr>
              <a:lnSpc>
                <a:spcPct val="90000"/>
              </a:lnSpc>
            </a:pPr>
            <a:endParaRPr lang="en-GB" altLang="en-US" sz="1600" dirty="0"/>
          </a:p>
          <a:p>
            <a:pPr>
              <a:lnSpc>
                <a:spcPct val="90000"/>
              </a:lnSpc>
            </a:pPr>
            <a:r>
              <a:rPr lang="en-GB" altLang="en-US" sz="3200" dirty="0"/>
              <a:t>Used in PDAs, and tablet computers …</a:t>
            </a:r>
            <a:br>
              <a:rPr lang="en-GB" altLang="en-US" sz="3200" dirty="0"/>
            </a:br>
            <a:r>
              <a:rPr lang="en-GB" altLang="en-US" sz="3200" dirty="0"/>
              <a:t>… leave the keyboard on the desk! </a:t>
            </a:r>
          </a:p>
        </p:txBody>
      </p:sp>
    </p:spTree>
    <p:extLst>
      <p:ext uri="{BB962C8B-B14F-4D97-AF65-F5344CB8AC3E}">
        <p14:creationId xmlns:p14="http://schemas.microsoft.com/office/powerpoint/2010/main" val="425491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Speech recognition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 sz="3200" dirty="0"/>
              <a:t>Improving rapidly</a:t>
            </a:r>
          </a:p>
          <a:p>
            <a:endParaRPr lang="en-GB" altLang="en-US" sz="1400" dirty="0"/>
          </a:p>
          <a:p>
            <a:r>
              <a:rPr lang="en-GB" altLang="en-US" sz="3200" dirty="0"/>
              <a:t>Most successful when:</a:t>
            </a:r>
          </a:p>
          <a:p>
            <a:pPr lvl="1"/>
            <a:r>
              <a:rPr lang="en-GB" altLang="en-US" sz="2800" dirty="0"/>
              <a:t>single user – initial training and learns peculiarities</a:t>
            </a:r>
          </a:p>
          <a:p>
            <a:pPr lvl="1"/>
            <a:r>
              <a:rPr lang="en-GB" altLang="en-US" sz="2800" dirty="0"/>
              <a:t>limited vocabulary systems</a:t>
            </a:r>
          </a:p>
          <a:p>
            <a:endParaRPr lang="en-GB" altLang="en-US" sz="1400" dirty="0"/>
          </a:p>
          <a:p>
            <a:r>
              <a:rPr lang="en-GB" altLang="en-US" sz="3200" dirty="0"/>
              <a:t>Problems with</a:t>
            </a:r>
          </a:p>
          <a:p>
            <a:pPr lvl="1"/>
            <a:r>
              <a:rPr lang="en-GB" altLang="en-US" sz="2800" dirty="0"/>
              <a:t>external noise interfering</a:t>
            </a:r>
          </a:p>
          <a:p>
            <a:pPr lvl="1"/>
            <a:r>
              <a:rPr lang="en-GB" altLang="en-US" sz="2800" dirty="0"/>
              <a:t>imprecision of pronunciation</a:t>
            </a:r>
          </a:p>
          <a:p>
            <a:pPr lvl="1"/>
            <a:r>
              <a:rPr lang="en-GB" altLang="en-US" sz="2800" dirty="0"/>
              <a:t>large vocabularies</a:t>
            </a:r>
          </a:p>
          <a:p>
            <a:pPr lvl="1"/>
            <a:r>
              <a:rPr lang="en-GB" altLang="en-US" sz="2800" dirty="0"/>
              <a:t>different speakers</a:t>
            </a:r>
          </a:p>
        </p:txBody>
      </p:sp>
    </p:spTree>
    <p:extLst>
      <p:ext uri="{BB962C8B-B14F-4D97-AF65-F5344CB8AC3E}">
        <p14:creationId xmlns:p14="http://schemas.microsoft.com/office/powerpoint/2010/main" val="2386359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Numeric keypads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en-US" sz="3600" dirty="0"/>
              <a:t>For entering numbers quickly:</a:t>
            </a:r>
          </a:p>
          <a:p>
            <a:pPr lvl="1">
              <a:lnSpc>
                <a:spcPct val="90000"/>
              </a:lnSpc>
            </a:pPr>
            <a:r>
              <a:rPr lang="en-GB" altLang="en-US" sz="3200" dirty="0"/>
              <a:t>Calculator, PC keyboard</a:t>
            </a:r>
          </a:p>
          <a:p>
            <a:pPr>
              <a:lnSpc>
                <a:spcPct val="90000"/>
              </a:lnSpc>
            </a:pPr>
            <a:r>
              <a:rPr lang="en-GB" altLang="en-US" sz="3600" dirty="0"/>
              <a:t>For telephones</a:t>
            </a:r>
          </a:p>
          <a:p>
            <a:pPr>
              <a:lnSpc>
                <a:spcPct val="90000"/>
              </a:lnSpc>
            </a:pPr>
            <a:endParaRPr lang="en-GB" altLang="en-US" sz="36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3600" dirty="0"/>
              <a:t>Not the same!!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36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3600" dirty="0" err="1"/>
              <a:t>Atm</a:t>
            </a:r>
            <a:r>
              <a:rPr lang="en-GB" altLang="en-US" sz="3600" dirty="0"/>
              <a:t> like phone</a:t>
            </a:r>
          </a:p>
          <a:p>
            <a:pPr>
              <a:lnSpc>
                <a:spcPct val="90000"/>
              </a:lnSpc>
            </a:pPr>
            <a:endParaRPr lang="en-GB" altLang="en-US" sz="3600" dirty="0"/>
          </a:p>
        </p:txBody>
      </p:sp>
      <p:pic>
        <p:nvPicPr>
          <p:cNvPr id="132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351" y="671971"/>
            <a:ext cx="498728" cy="503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2101" name="Group 5"/>
          <p:cNvGrpSpPr>
            <a:grpSpLocks/>
          </p:cNvGrpSpPr>
          <p:nvPr/>
        </p:nvGrpSpPr>
        <p:grpSpPr bwMode="auto">
          <a:xfrm>
            <a:off x="6635892" y="3527848"/>
            <a:ext cx="2015913" cy="2603888"/>
            <a:chOff x="2688" y="2592"/>
            <a:chExt cx="1152" cy="1488"/>
          </a:xfrm>
        </p:grpSpPr>
        <p:sp>
          <p:nvSpPr>
            <p:cNvPr id="132102" name="Rectangle 6"/>
            <p:cNvSpPr>
              <a:spLocks noChangeArrowheads="1"/>
            </p:cNvSpPr>
            <p:nvPr/>
          </p:nvSpPr>
          <p:spPr bwMode="auto">
            <a:xfrm>
              <a:off x="2688" y="2592"/>
              <a:ext cx="1152" cy="1488"/>
            </a:xfrm>
            <a:prstGeom prst="rect">
              <a:avLst/>
            </a:prstGeom>
            <a:solidFill>
              <a:srgbClr val="D77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/>
            </a:p>
          </p:txBody>
        </p:sp>
        <p:sp>
          <p:nvSpPr>
            <p:cNvPr id="132103" name="AutoShape 7"/>
            <p:cNvSpPr>
              <a:spLocks noChangeArrowheads="1"/>
            </p:cNvSpPr>
            <p:nvPr/>
          </p:nvSpPr>
          <p:spPr bwMode="auto">
            <a:xfrm>
              <a:off x="2784" y="3024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984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32104" name="AutoShape 8"/>
            <p:cNvSpPr>
              <a:spLocks noChangeArrowheads="1"/>
            </p:cNvSpPr>
            <p:nvPr/>
          </p:nvSpPr>
          <p:spPr bwMode="auto">
            <a:xfrm>
              <a:off x="3120" y="3024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984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32105" name="AutoShape 9"/>
            <p:cNvSpPr>
              <a:spLocks noChangeArrowheads="1"/>
            </p:cNvSpPr>
            <p:nvPr/>
          </p:nvSpPr>
          <p:spPr bwMode="auto">
            <a:xfrm>
              <a:off x="3456" y="3024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984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132106" name="AutoShape 10"/>
            <p:cNvSpPr>
              <a:spLocks noChangeArrowheads="1"/>
            </p:cNvSpPr>
            <p:nvPr/>
          </p:nvSpPr>
          <p:spPr bwMode="auto">
            <a:xfrm>
              <a:off x="2784" y="3360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984" b="1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132107" name="AutoShape 11"/>
            <p:cNvSpPr>
              <a:spLocks noChangeArrowheads="1"/>
            </p:cNvSpPr>
            <p:nvPr/>
          </p:nvSpPr>
          <p:spPr bwMode="auto">
            <a:xfrm>
              <a:off x="3120" y="3360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984" b="1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132108" name="AutoShape 12"/>
            <p:cNvSpPr>
              <a:spLocks noChangeArrowheads="1"/>
            </p:cNvSpPr>
            <p:nvPr/>
          </p:nvSpPr>
          <p:spPr bwMode="auto">
            <a:xfrm>
              <a:off x="3456" y="3360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984" b="1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132109" name="AutoShape 13"/>
            <p:cNvSpPr>
              <a:spLocks noChangeArrowheads="1"/>
            </p:cNvSpPr>
            <p:nvPr/>
          </p:nvSpPr>
          <p:spPr bwMode="auto">
            <a:xfrm>
              <a:off x="2784" y="3696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5952" b="1" baseline="-10000">
                  <a:latin typeface="Arial" panose="020B0604020202020204" pitchFamily="34" charset="0"/>
                </a:rPr>
                <a:t>*</a:t>
              </a:r>
              <a:endParaRPr lang="en-GB" altLang="en-US" sz="1984" b="1">
                <a:latin typeface="Arial" panose="020B0604020202020204" pitchFamily="34" charset="0"/>
              </a:endParaRPr>
            </a:p>
          </p:txBody>
        </p:sp>
        <p:sp>
          <p:nvSpPr>
            <p:cNvPr id="132110" name="AutoShape 14"/>
            <p:cNvSpPr>
              <a:spLocks noChangeArrowheads="1"/>
            </p:cNvSpPr>
            <p:nvPr/>
          </p:nvSpPr>
          <p:spPr bwMode="auto">
            <a:xfrm>
              <a:off x="3120" y="3696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984" b="1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32111" name="AutoShape 15"/>
            <p:cNvSpPr>
              <a:spLocks noChangeArrowheads="1"/>
            </p:cNvSpPr>
            <p:nvPr/>
          </p:nvSpPr>
          <p:spPr bwMode="auto">
            <a:xfrm>
              <a:off x="3456" y="3696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984" b="1">
                  <a:latin typeface="Arial" panose="020B0604020202020204" pitchFamily="34" charset="0"/>
                </a:rPr>
                <a:t>#</a:t>
              </a:r>
            </a:p>
          </p:txBody>
        </p:sp>
        <p:sp>
          <p:nvSpPr>
            <p:cNvPr id="132112" name="AutoShape 16"/>
            <p:cNvSpPr>
              <a:spLocks noChangeArrowheads="1"/>
            </p:cNvSpPr>
            <p:nvPr/>
          </p:nvSpPr>
          <p:spPr bwMode="auto">
            <a:xfrm>
              <a:off x="2784" y="2688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984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32113" name="AutoShape 17"/>
            <p:cNvSpPr>
              <a:spLocks noChangeArrowheads="1"/>
            </p:cNvSpPr>
            <p:nvPr/>
          </p:nvSpPr>
          <p:spPr bwMode="auto">
            <a:xfrm>
              <a:off x="3120" y="2688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984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32114" name="AutoShape 18"/>
            <p:cNvSpPr>
              <a:spLocks noChangeArrowheads="1"/>
            </p:cNvSpPr>
            <p:nvPr/>
          </p:nvSpPr>
          <p:spPr bwMode="auto">
            <a:xfrm>
              <a:off x="3456" y="2688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984" b="1">
                  <a:latin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132115" name="Group 19"/>
          <p:cNvGrpSpPr>
            <a:grpSpLocks/>
          </p:cNvGrpSpPr>
          <p:nvPr/>
        </p:nvGrpSpPr>
        <p:grpSpPr bwMode="auto">
          <a:xfrm>
            <a:off x="9071787" y="3527848"/>
            <a:ext cx="2015913" cy="2603888"/>
            <a:chOff x="4080" y="2592"/>
            <a:chExt cx="1152" cy="1488"/>
          </a:xfrm>
        </p:grpSpPr>
        <p:sp>
          <p:nvSpPr>
            <p:cNvPr id="132116" name="Rectangle 20"/>
            <p:cNvSpPr>
              <a:spLocks noChangeArrowheads="1"/>
            </p:cNvSpPr>
            <p:nvPr/>
          </p:nvSpPr>
          <p:spPr bwMode="auto">
            <a:xfrm>
              <a:off x="4080" y="2592"/>
              <a:ext cx="1152" cy="1488"/>
            </a:xfrm>
            <a:prstGeom prst="rect">
              <a:avLst/>
            </a:prstGeom>
            <a:solidFill>
              <a:srgbClr val="D77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/>
            </a:p>
          </p:txBody>
        </p:sp>
        <p:sp>
          <p:nvSpPr>
            <p:cNvPr id="132117" name="AutoShape 21"/>
            <p:cNvSpPr>
              <a:spLocks noChangeArrowheads="1"/>
            </p:cNvSpPr>
            <p:nvPr/>
          </p:nvSpPr>
          <p:spPr bwMode="auto">
            <a:xfrm>
              <a:off x="4176" y="3024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984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32118" name="AutoShape 22"/>
            <p:cNvSpPr>
              <a:spLocks noChangeArrowheads="1"/>
            </p:cNvSpPr>
            <p:nvPr/>
          </p:nvSpPr>
          <p:spPr bwMode="auto">
            <a:xfrm>
              <a:off x="4512" y="3024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984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32119" name="AutoShape 23"/>
            <p:cNvSpPr>
              <a:spLocks noChangeArrowheads="1"/>
            </p:cNvSpPr>
            <p:nvPr/>
          </p:nvSpPr>
          <p:spPr bwMode="auto">
            <a:xfrm>
              <a:off x="4848" y="3024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984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132120" name="AutoShape 24"/>
            <p:cNvSpPr>
              <a:spLocks noChangeArrowheads="1"/>
            </p:cNvSpPr>
            <p:nvPr/>
          </p:nvSpPr>
          <p:spPr bwMode="auto">
            <a:xfrm>
              <a:off x="4176" y="3360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984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32121" name="AutoShape 25"/>
            <p:cNvSpPr>
              <a:spLocks noChangeArrowheads="1"/>
            </p:cNvSpPr>
            <p:nvPr/>
          </p:nvSpPr>
          <p:spPr bwMode="auto">
            <a:xfrm>
              <a:off x="4512" y="3360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984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32122" name="AutoShape 26"/>
            <p:cNvSpPr>
              <a:spLocks noChangeArrowheads="1"/>
            </p:cNvSpPr>
            <p:nvPr/>
          </p:nvSpPr>
          <p:spPr bwMode="auto">
            <a:xfrm>
              <a:off x="4848" y="3360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984" b="1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32123" name="AutoShape 27"/>
            <p:cNvSpPr>
              <a:spLocks noChangeArrowheads="1"/>
            </p:cNvSpPr>
            <p:nvPr/>
          </p:nvSpPr>
          <p:spPr bwMode="auto">
            <a:xfrm>
              <a:off x="4176" y="3696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984" b="1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32124" name="AutoShape 28"/>
            <p:cNvSpPr>
              <a:spLocks noChangeArrowheads="1"/>
            </p:cNvSpPr>
            <p:nvPr/>
          </p:nvSpPr>
          <p:spPr bwMode="auto">
            <a:xfrm>
              <a:off x="4512" y="3696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4409" b="1" baseline="20000">
                  <a:latin typeface="Arial" panose="020B0604020202020204" pitchFamily="34" charset="0"/>
                </a:rPr>
                <a:t>.</a:t>
              </a:r>
              <a:endParaRPr lang="en-GB" altLang="en-US" sz="1984" b="1">
                <a:latin typeface="Arial" panose="020B0604020202020204" pitchFamily="34" charset="0"/>
              </a:endParaRPr>
            </a:p>
          </p:txBody>
        </p:sp>
        <p:sp>
          <p:nvSpPr>
            <p:cNvPr id="132125" name="AutoShape 29"/>
            <p:cNvSpPr>
              <a:spLocks noChangeArrowheads="1"/>
            </p:cNvSpPr>
            <p:nvPr/>
          </p:nvSpPr>
          <p:spPr bwMode="auto">
            <a:xfrm>
              <a:off x="4848" y="3696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984" b="1">
                  <a:latin typeface="Arial" panose="020B0604020202020204" pitchFamily="34" charset="0"/>
                </a:rPr>
                <a:t>=</a:t>
              </a:r>
            </a:p>
          </p:txBody>
        </p:sp>
        <p:sp>
          <p:nvSpPr>
            <p:cNvPr id="132126" name="AutoShape 30"/>
            <p:cNvSpPr>
              <a:spLocks noChangeArrowheads="1"/>
            </p:cNvSpPr>
            <p:nvPr/>
          </p:nvSpPr>
          <p:spPr bwMode="auto">
            <a:xfrm>
              <a:off x="4176" y="2688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984" b="1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132127" name="AutoShape 31"/>
            <p:cNvSpPr>
              <a:spLocks noChangeArrowheads="1"/>
            </p:cNvSpPr>
            <p:nvPr/>
          </p:nvSpPr>
          <p:spPr bwMode="auto">
            <a:xfrm>
              <a:off x="4512" y="2688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984" b="1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132128" name="AutoShape 32"/>
            <p:cNvSpPr>
              <a:spLocks noChangeArrowheads="1"/>
            </p:cNvSpPr>
            <p:nvPr/>
          </p:nvSpPr>
          <p:spPr bwMode="auto">
            <a:xfrm>
              <a:off x="4848" y="2688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984" b="1">
                  <a:latin typeface="Arial" panose="020B0604020202020204" pitchFamily="34" charset="0"/>
                </a:rPr>
                <a:t>9</a:t>
              </a:r>
            </a:p>
          </p:txBody>
        </p:sp>
      </p:grpSp>
      <p:sp>
        <p:nvSpPr>
          <p:cNvPr id="132129" name="Text Box 33"/>
          <p:cNvSpPr txBox="1">
            <a:spLocks noChangeArrowheads="1"/>
          </p:cNvSpPr>
          <p:nvPr/>
        </p:nvSpPr>
        <p:spPr bwMode="auto">
          <a:xfrm>
            <a:off x="6719887" y="6215734"/>
            <a:ext cx="144623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984">
                <a:latin typeface="Verdana" panose="020B0604030504040204" pitchFamily="34" charset="0"/>
              </a:rPr>
              <a:t>telephone</a:t>
            </a:r>
          </a:p>
        </p:txBody>
      </p:sp>
      <p:sp>
        <p:nvSpPr>
          <p:cNvPr id="132130" name="Text Box 34"/>
          <p:cNvSpPr txBox="1">
            <a:spLocks noChangeArrowheads="1"/>
          </p:cNvSpPr>
          <p:nvPr/>
        </p:nvSpPr>
        <p:spPr bwMode="auto">
          <a:xfrm>
            <a:off x="9168032" y="6215734"/>
            <a:ext cx="142058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984">
                <a:latin typeface="Verdana" panose="020B0604030504040204" pitchFamily="34" charset="0"/>
              </a:rPr>
              <a:t>calculator</a:t>
            </a:r>
          </a:p>
        </p:txBody>
      </p:sp>
    </p:spTree>
    <p:extLst>
      <p:ext uri="{BB962C8B-B14F-4D97-AF65-F5344CB8AC3E}">
        <p14:creationId xmlns:p14="http://schemas.microsoft.com/office/powerpoint/2010/main" val="178800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altLang="en-US" sz="3968" dirty="0"/>
              <a:t>Positioning, Pointing and Drawing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086" dirty="0"/>
              <a:t>mouse, touchpad trackballs, joysticks etc. touch screens, tablets, </a:t>
            </a:r>
            <a:r>
              <a:rPr lang="en-US" altLang="en-US" sz="3086" dirty="0" err="1"/>
              <a:t>eyegaze</a:t>
            </a:r>
            <a:r>
              <a:rPr lang="en-US" altLang="en-US" sz="3086" dirty="0"/>
              <a:t>, cursors </a:t>
            </a:r>
            <a:endParaRPr lang="en-GB" altLang="en-US" sz="3086" dirty="0"/>
          </a:p>
        </p:txBody>
      </p:sp>
    </p:spTree>
    <p:extLst>
      <p:ext uri="{BB962C8B-B14F-4D97-AF65-F5344CB8AC3E}">
        <p14:creationId xmlns:p14="http://schemas.microsoft.com/office/powerpoint/2010/main" val="369837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The mouse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/>
              <a:t>Handheld pointing device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very common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easy to use</a:t>
            </a:r>
          </a:p>
          <a:p>
            <a:pPr lvl="1">
              <a:lnSpc>
                <a:spcPct val="90000"/>
              </a:lnSpc>
            </a:pPr>
            <a:endParaRPr lang="en-GB" altLang="en-US" dirty="0"/>
          </a:p>
          <a:p>
            <a:pPr>
              <a:lnSpc>
                <a:spcPct val="90000"/>
              </a:lnSpc>
            </a:pPr>
            <a:r>
              <a:rPr lang="en-GB" altLang="en-US" dirty="0"/>
              <a:t>Two characteristics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planar movement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buttons</a:t>
            </a:r>
          </a:p>
          <a:p>
            <a:pPr marL="1049941" lvl="2" indent="0">
              <a:lnSpc>
                <a:spcPct val="90000"/>
              </a:lnSpc>
              <a:buNone/>
            </a:pPr>
            <a:r>
              <a:rPr lang="en-GB" altLang="en-US" dirty="0"/>
              <a:t>(usually from 1 to 3 buttons on top, used for making a selection, indicating an option, or to initiate drawing etc.)</a:t>
            </a: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7391859" y="2850628"/>
          <a:ext cx="4115823" cy="1914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Picture" r:id="rId3" imgW="4610100" imgH="2143125" progId="Word.Picture.8">
                  <p:embed/>
                </p:oleObj>
              </mc:Choice>
              <mc:Fallback>
                <p:oleObj name="Picture" r:id="rId3" imgW="4610100" imgH="2143125" progId="Word.Picture.8">
                  <p:embed/>
                  <p:pic>
                    <p:nvPicPr>
                      <p:cNvPr id="716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859" y="2850628"/>
                        <a:ext cx="4115823" cy="19144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6555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The mouse (</a:t>
            </a:r>
            <a:r>
              <a:rPr lang="en-GB" altLang="en-US" dirty="0" err="1"/>
              <a:t>ctd</a:t>
            </a:r>
            <a:r>
              <a:rPr lang="en-GB" altLang="en-US" dirty="0"/>
              <a:t>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sz="3200" dirty="0"/>
              <a:t>Mouse located on desktop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requires physical space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no arm fatigue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3200" dirty="0"/>
          </a:p>
          <a:p>
            <a:pPr>
              <a:lnSpc>
                <a:spcPct val="90000"/>
              </a:lnSpc>
              <a:buFontTx/>
              <a:buNone/>
            </a:pPr>
            <a:endParaRPr lang="en-GB" altLang="en-US" sz="3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800" dirty="0"/>
              <a:t>Relative movement only is detectable.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800" dirty="0"/>
              <a:t>Movement of mouse moves screen cursor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800" dirty="0"/>
              <a:t>Screen cursor oriented in (x, y) plane,</a:t>
            </a:r>
            <a:br>
              <a:rPr lang="en-GB" altLang="en-US" sz="2800" dirty="0"/>
            </a:br>
            <a:r>
              <a:rPr lang="en-GB" altLang="en-US" sz="2800" dirty="0"/>
              <a:t>mouse movement in (x, z) plane …</a:t>
            </a:r>
          </a:p>
          <a:p>
            <a:pPr>
              <a:lnSpc>
                <a:spcPct val="90000"/>
              </a:lnSpc>
            </a:pPr>
            <a:endParaRPr lang="en-GB" altLang="en-US" sz="1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800" dirty="0"/>
              <a:t>… an </a:t>
            </a:r>
            <a:r>
              <a:rPr lang="en-GB" altLang="en-US" sz="2800" i="1" dirty="0"/>
              <a:t>indirect</a:t>
            </a:r>
            <a:r>
              <a:rPr lang="en-GB" altLang="en-US" sz="2800" dirty="0"/>
              <a:t> manipulation device.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device itself doesn’t obscure screen, is accurate and fast.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hand-eye coordination problems for novice users</a:t>
            </a: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7979833" y="2099909"/>
          <a:ext cx="3443852" cy="260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Picture" r:id="rId3" imgW="2343150" imgH="1771650" progId="Word.Picture.8">
                  <p:embed/>
                </p:oleObj>
              </mc:Choice>
              <mc:Fallback>
                <p:oleObj name="Picture" r:id="rId3" imgW="2343150" imgH="1771650" progId="Word.Picture.8">
                  <p:embed/>
                  <p:pic>
                    <p:nvPicPr>
                      <p:cNvPr id="727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9833" y="2099909"/>
                        <a:ext cx="3443852" cy="260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2022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How does it work?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sz="3200" dirty="0"/>
              <a:t>Two methods for detecting motion</a:t>
            </a:r>
          </a:p>
          <a:p>
            <a:pPr>
              <a:lnSpc>
                <a:spcPct val="90000"/>
              </a:lnSpc>
            </a:pPr>
            <a:endParaRPr lang="en-GB" altLang="en-US" sz="1800" dirty="0"/>
          </a:p>
          <a:p>
            <a:pPr>
              <a:lnSpc>
                <a:spcPct val="90000"/>
              </a:lnSpc>
            </a:pPr>
            <a:r>
              <a:rPr lang="en-GB" altLang="en-US" sz="3200" dirty="0"/>
              <a:t>Mechanical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Ball on underside of mouse turns as mouse is moved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Rotates orthogonal potentiometers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Can be used on almost any flat surface</a:t>
            </a:r>
          </a:p>
          <a:p>
            <a:pPr>
              <a:lnSpc>
                <a:spcPct val="90000"/>
              </a:lnSpc>
            </a:pPr>
            <a:endParaRPr lang="en-GB" altLang="en-US" sz="1800" dirty="0"/>
          </a:p>
          <a:p>
            <a:pPr>
              <a:lnSpc>
                <a:spcPct val="90000"/>
              </a:lnSpc>
            </a:pPr>
            <a:r>
              <a:rPr lang="en-GB" altLang="en-US" sz="3200" dirty="0"/>
              <a:t>Optical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light emitting diode on underside of mouse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may use special grid-like pad or just on desk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less susceptible to dust and dirt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detects fluctuating alterations in reflected light intensity to calculate relative motion in (x, z) plane</a:t>
            </a:r>
          </a:p>
          <a:p>
            <a:pPr lvl="1">
              <a:lnSpc>
                <a:spcPct val="90000"/>
              </a:lnSpc>
            </a:pP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8771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Even by foot …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3600" dirty="0"/>
              <a:t>Some experiments with the </a:t>
            </a:r>
            <a:r>
              <a:rPr lang="en-GB" altLang="en-US" sz="3600" i="1" dirty="0" err="1"/>
              <a:t>footmouse</a:t>
            </a:r>
            <a:endParaRPr lang="en-GB" altLang="en-US" sz="3600" dirty="0"/>
          </a:p>
          <a:p>
            <a:pPr lvl="1"/>
            <a:r>
              <a:rPr lang="en-GB" altLang="en-US" sz="3200" dirty="0"/>
              <a:t>Controlling mouse movement with feet …</a:t>
            </a:r>
          </a:p>
          <a:p>
            <a:pPr lvl="1"/>
            <a:r>
              <a:rPr lang="en-GB" altLang="en-US" sz="3200" dirty="0"/>
              <a:t>Not very common :-)</a:t>
            </a:r>
          </a:p>
          <a:p>
            <a:endParaRPr lang="en-GB" altLang="en-US" sz="3600" dirty="0"/>
          </a:p>
          <a:p>
            <a:r>
              <a:rPr lang="en-GB" altLang="en-US" sz="3600" dirty="0"/>
              <a:t>But foot controls are common elsewhere:</a:t>
            </a:r>
          </a:p>
          <a:p>
            <a:pPr lvl="1"/>
            <a:r>
              <a:rPr lang="en-GB" altLang="en-US" sz="3200" dirty="0"/>
              <a:t>Car pedals</a:t>
            </a:r>
          </a:p>
          <a:p>
            <a:pPr lvl="1"/>
            <a:r>
              <a:rPr lang="en-GB" altLang="en-US" sz="3200" dirty="0"/>
              <a:t>Sewing machine speed control</a:t>
            </a:r>
          </a:p>
          <a:p>
            <a:pPr lvl="1"/>
            <a:r>
              <a:rPr lang="en-GB" altLang="en-US" sz="3200" dirty="0"/>
              <a:t>Organ and piano pedals</a:t>
            </a:r>
          </a:p>
          <a:p>
            <a:endParaRPr lang="en-GB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2265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Touchpad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sz="3600" dirty="0"/>
              <a:t>Small touch sensitive tablets</a:t>
            </a:r>
          </a:p>
          <a:p>
            <a:pPr>
              <a:lnSpc>
                <a:spcPct val="90000"/>
              </a:lnSpc>
            </a:pPr>
            <a:r>
              <a:rPr lang="en-GB" altLang="en-US" sz="3600" dirty="0"/>
              <a:t>‘Stroke’ to move mouse pointer</a:t>
            </a:r>
          </a:p>
          <a:p>
            <a:pPr>
              <a:lnSpc>
                <a:spcPct val="90000"/>
              </a:lnSpc>
            </a:pPr>
            <a:r>
              <a:rPr lang="en-GB" altLang="en-US" sz="3600" dirty="0"/>
              <a:t>Used mainly in laptop computers</a:t>
            </a:r>
          </a:p>
          <a:p>
            <a:pPr>
              <a:lnSpc>
                <a:spcPct val="90000"/>
              </a:lnSpc>
            </a:pPr>
            <a:endParaRPr lang="en-GB" altLang="en-US" sz="2400" dirty="0"/>
          </a:p>
          <a:p>
            <a:pPr>
              <a:lnSpc>
                <a:spcPct val="90000"/>
              </a:lnSpc>
            </a:pPr>
            <a:r>
              <a:rPr lang="en-GB" altLang="en-US" sz="3600" dirty="0"/>
              <a:t>Good ‘acceleration’ settings important</a:t>
            </a:r>
          </a:p>
          <a:p>
            <a:pPr lvl="1">
              <a:lnSpc>
                <a:spcPct val="90000"/>
              </a:lnSpc>
            </a:pPr>
            <a:r>
              <a:rPr lang="en-GB" altLang="en-US" sz="3200" dirty="0"/>
              <a:t>Fast stroke</a:t>
            </a:r>
          </a:p>
          <a:p>
            <a:pPr lvl="2">
              <a:lnSpc>
                <a:spcPct val="90000"/>
              </a:lnSpc>
            </a:pPr>
            <a:r>
              <a:rPr lang="en-GB" altLang="en-US" sz="2800" dirty="0"/>
              <a:t>Lots of pixels per inch moved</a:t>
            </a:r>
          </a:p>
          <a:p>
            <a:pPr lvl="2">
              <a:lnSpc>
                <a:spcPct val="90000"/>
              </a:lnSpc>
            </a:pPr>
            <a:r>
              <a:rPr lang="en-GB" altLang="en-US" sz="2800" dirty="0"/>
              <a:t>Initial movement to the target</a:t>
            </a:r>
          </a:p>
          <a:p>
            <a:pPr lvl="1">
              <a:lnSpc>
                <a:spcPct val="90000"/>
              </a:lnSpc>
            </a:pPr>
            <a:r>
              <a:rPr lang="en-GB" altLang="en-US" sz="3200" dirty="0"/>
              <a:t>Slow stroke</a:t>
            </a:r>
          </a:p>
          <a:p>
            <a:pPr lvl="2">
              <a:lnSpc>
                <a:spcPct val="90000"/>
              </a:lnSpc>
            </a:pPr>
            <a:r>
              <a:rPr lang="en-GB" altLang="en-US" sz="2800" dirty="0"/>
              <a:t>Less pixels per inch</a:t>
            </a:r>
          </a:p>
          <a:p>
            <a:pPr lvl="2">
              <a:lnSpc>
                <a:spcPct val="90000"/>
              </a:lnSpc>
            </a:pPr>
            <a:r>
              <a:rPr lang="en-GB" altLang="en-US" sz="2800" dirty="0"/>
              <a:t>For accurate positioning</a:t>
            </a:r>
          </a:p>
        </p:txBody>
      </p:sp>
    </p:spTree>
    <p:extLst>
      <p:ext uri="{BB962C8B-B14F-4D97-AF65-F5344CB8AC3E}">
        <p14:creationId xmlns:p14="http://schemas.microsoft.com/office/powerpoint/2010/main" val="2988347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Trackball and thumbwheels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Char char=" "/>
            </a:pPr>
            <a:r>
              <a:rPr lang="en-GB" altLang="en-US" sz="3200" dirty="0"/>
              <a:t>Trackball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ball is rotated inside static housing</a:t>
            </a:r>
          </a:p>
          <a:p>
            <a:pPr lvl="2">
              <a:lnSpc>
                <a:spcPct val="90000"/>
              </a:lnSpc>
            </a:pPr>
            <a:r>
              <a:rPr lang="en-GB" altLang="en-US" sz="2400" dirty="0"/>
              <a:t>like an </a:t>
            </a:r>
            <a:r>
              <a:rPr lang="en-GB" altLang="en-US" sz="2400" dirty="0" err="1"/>
              <a:t>upsdie</a:t>
            </a:r>
            <a:r>
              <a:rPr lang="en-GB" altLang="en-US" sz="2400" dirty="0"/>
              <a:t> down mouse!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relative motion moves cursor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indirect device, fairly accurate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separate buttons for picking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very fast for gaming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used in some portable and notebook computers.</a:t>
            </a:r>
          </a:p>
          <a:p>
            <a:pPr>
              <a:lnSpc>
                <a:spcPct val="90000"/>
              </a:lnSpc>
            </a:pPr>
            <a:endParaRPr lang="en-GB" altLang="en-US" sz="1600" dirty="0"/>
          </a:p>
          <a:p>
            <a:pPr>
              <a:lnSpc>
                <a:spcPct val="90000"/>
              </a:lnSpc>
              <a:buFontTx/>
              <a:buChar char=" "/>
            </a:pPr>
            <a:r>
              <a:rPr lang="en-GB" altLang="en-US" sz="3200" dirty="0"/>
              <a:t>Thumbwheels …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for accurate CAD – two dials for X-Y cursor position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for fast scrolling – single dial on mouse</a:t>
            </a:r>
          </a:p>
        </p:txBody>
      </p:sp>
      <p:sp>
        <p:nvSpPr>
          <p:cNvPr id="2" name="AutoShape 2" descr="LOGITECH TRACKM: Trackball, Cable, Trackman Marble at reichelt elektroni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LOGITECH TRACKM: Trackball, Cable, Trackman Marble at reichelt elektroni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2" name="Picture 6" descr="Logitech M570 Wireless Trackball Mou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935" y="1562683"/>
            <a:ext cx="2740025" cy="299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93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x-none" dirty="0"/>
          </a:p>
          <a:p>
            <a:pPr lvl="0">
              <a:buSzPct val="45000"/>
              <a:buFont typeface="StarSymbol"/>
              <a:buChar char="●"/>
            </a:pPr>
            <a:r>
              <a:rPr lang="x-none" dirty="0"/>
              <a:t>DonaldNorman, </a:t>
            </a:r>
            <a:r>
              <a:rPr lang="x-none" b="1" dirty="0"/>
              <a:t>The Design of Everyday Things, MITPress, 23 Dec 2013</a:t>
            </a:r>
          </a:p>
          <a:p>
            <a:r>
              <a:rPr lang="en-US" dirty="0"/>
              <a:t>Dix, Finlay…, </a:t>
            </a:r>
            <a:r>
              <a:rPr lang="en-US" b="1" dirty="0"/>
              <a:t>Human-Computer Interaction</a:t>
            </a:r>
            <a:r>
              <a:rPr lang="en-US" dirty="0"/>
              <a:t>, 3nd</a:t>
            </a:r>
          </a:p>
        </p:txBody>
      </p:sp>
    </p:spTree>
    <p:extLst>
      <p:ext uri="{BB962C8B-B14F-4D97-AF65-F5344CB8AC3E}">
        <p14:creationId xmlns:p14="http://schemas.microsoft.com/office/powerpoint/2010/main" val="4267579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Joystick and keyboard nipple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 "/>
            </a:pPr>
            <a:r>
              <a:rPr lang="en-GB" altLang="en-US" sz="2646" dirty="0"/>
              <a:t>Joystick</a:t>
            </a:r>
          </a:p>
          <a:p>
            <a:pPr lvl="1"/>
            <a:r>
              <a:rPr lang="en-GB" altLang="en-US" sz="2205" dirty="0"/>
              <a:t>indirect</a:t>
            </a:r>
            <a:br>
              <a:rPr lang="en-GB" altLang="en-US" sz="2205" dirty="0"/>
            </a:br>
            <a:r>
              <a:rPr lang="en-GB" altLang="en-US" sz="2205" dirty="0"/>
              <a:t>	pressure of stick = </a:t>
            </a:r>
            <a:r>
              <a:rPr lang="en-GB" altLang="en-US" sz="2205" u="sng" dirty="0">
                <a:solidFill>
                  <a:srgbClr val="2E005D"/>
                </a:solidFill>
              </a:rPr>
              <a:t>velocity</a:t>
            </a:r>
            <a:r>
              <a:rPr lang="en-GB" altLang="en-US" sz="2205" dirty="0"/>
              <a:t> of movement </a:t>
            </a:r>
          </a:p>
          <a:p>
            <a:pPr lvl="1"/>
            <a:r>
              <a:rPr lang="en-GB" altLang="en-US" sz="2205" dirty="0"/>
              <a:t>buttons for selection</a:t>
            </a:r>
            <a:br>
              <a:rPr lang="en-GB" altLang="en-US" sz="2205" dirty="0"/>
            </a:br>
            <a:r>
              <a:rPr lang="en-GB" altLang="en-US" sz="2205" dirty="0"/>
              <a:t>	 on top or on front like a trigger</a:t>
            </a:r>
          </a:p>
          <a:p>
            <a:pPr lvl="1"/>
            <a:r>
              <a:rPr lang="en-GB" altLang="en-US" sz="2205" dirty="0"/>
              <a:t>often used for computer games</a:t>
            </a:r>
            <a:br>
              <a:rPr lang="en-GB" altLang="en-US" sz="2205" dirty="0"/>
            </a:br>
            <a:r>
              <a:rPr lang="en-GB" altLang="en-US" sz="2205" dirty="0"/>
              <a:t>	aircraft controls and 3D navigation</a:t>
            </a:r>
          </a:p>
          <a:p>
            <a:endParaRPr lang="en-GB" altLang="en-US" sz="1984" dirty="0"/>
          </a:p>
          <a:p>
            <a:pPr>
              <a:buFontTx/>
              <a:buChar char=" "/>
            </a:pPr>
            <a:r>
              <a:rPr lang="en-GB" altLang="en-US" sz="2646" dirty="0"/>
              <a:t>Keyboard nipple</a:t>
            </a:r>
          </a:p>
          <a:p>
            <a:pPr lvl="1"/>
            <a:r>
              <a:rPr lang="en-GB" altLang="en-US" sz="2205" dirty="0"/>
              <a:t>for laptop computers</a:t>
            </a:r>
          </a:p>
          <a:p>
            <a:pPr lvl="1"/>
            <a:r>
              <a:rPr lang="en-GB" altLang="en-US" sz="2205" dirty="0"/>
              <a:t>miniature joystick in the middle of the keyboard</a:t>
            </a:r>
          </a:p>
        </p:txBody>
      </p:sp>
      <p:pic>
        <p:nvPicPr>
          <p:cNvPr id="10242" name="Picture 2" descr="Buy PXN PRO 2113 Game Joystick Simulator Professional Gaming Controller  with Wired 4 Axles Flying for PC - Cheap - G2A.COM!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646" y="1763926"/>
            <a:ext cx="447675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472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Touch-sensitive screen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sz="2800" dirty="0"/>
              <a:t>Detect the presence of finger or stylus on the screen.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works by interrupting matrix of light beams,  capacitance changes or ultrasonic reflections</a:t>
            </a:r>
          </a:p>
          <a:p>
            <a:pPr lvl="1">
              <a:lnSpc>
                <a:spcPct val="90000"/>
              </a:lnSpc>
            </a:pPr>
            <a:r>
              <a:rPr lang="en-GB" altLang="en-US" sz="2400" i="1" dirty="0"/>
              <a:t>direct</a:t>
            </a:r>
            <a:r>
              <a:rPr lang="en-GB" altLang="en-US" sz="2400" dirty="0"/>
              <a:t> pointing device</a:t>
            </a:r>
          </a:p>
          <a:p>
            <a:pPr>
              <a:lnSpc>
                <a:spcPct val="90000"/>
              </a:lnSpc>
            </a:pPr>
            <a:endParaRPr lang="en-GB" altLang="en-US" sz="1600" dirty="0"/>
          </a:p>
          <a:p>
            <a:pPr>
              <a:lnSpc>
                <a:spcPct val="90000"/>
              </a:lnSpc>
            </a:pPr>
            <a:r>
              <a:rPr lang="en-GB" altLang="en-US" sz="2800" dirty="0"/>
              <a:t>Advantages: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fast, and requires no specialised pointer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good for menu selection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suitable for use in hostile environment: clean and safe from damage.</a:t>
            </a:r>
          </a:p>
          <a:p>
            <a:pPr>
              <a:lnSpc>
                <a:spcPct val="90000"/>
              </a:lnSpc>
            </a:pPr>
            <a:endParaRPr lang="en-GB" altLang="en-US" sz="1600" dirty="0"/>
          </a:p>
          <a:p>
            <a:pPr>
              <a:lnSpc>
                <a:spcPct val="90000"/>
              </a:lnSpc>
            </a:pPr>
            <a:r>
              <a:rPr lang="en-GB" altLang="en-US" sz="2800" dirty="0"/>
              <a:t>Disadvantages: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finger can mark screen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imprecise (finger is a fairly blunt instrument!)</a:t>
            </a:r>
          </a:p>
          <a:p>
            <a:pPr lvl="2">
              <a:lnSpc>
                <a:spcPct val="90000"/>
              </a:lnSpc>
            </a:pPr>
            <a:r>
              <a:rPr lang="en-GB" altLang="en-US" sz="2000" dirty="0"/>
              <a:t>difficult to select small regions or perform accurate drawing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lifting arm can be tiring</a:t>
            </a:r>
          </a:p>
        </p:txBody>
      </p:sp>
    </p:spTree>
    <p:extLst>
      <p:ext uri="{BB962C8B-B14F-4D97-AF65-F5344CB8AC3E}">
        <p14:creationId xmlns:p14="http://schemas.microsoft.com/office/powerpoint/2010/main" val="3672768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Stylus and light pen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 "/>
            </a:pPr>
            <a:r>
              <a:rPr lang="en-GB" altLang="en-US" sz="2800" dirty="0"/>
              <a:t>Stylus</a:t>
            </a:r>
          </a:p>
          <a:p>
            <a:pPr lvl="1"/>
            <a:r>
              <a:rPr lang="en-GB" altLang="en-US" sz="2400" dirty="0"/>
              <a:t>small pen-like pointer to draw directly on screen</a:t>
            </a:r>
          </a:p>
          <a:p>
            <a:pPr lvl="1"/>
            <a:r>
              <a:rPr lang="en-GB" altLang="en-US" sz="2400" dirty="0"/>
              <a:t>may use touch sensitive surface or magnetic detection</a:t>
            </a:r>
          </a:p>
          <a:p>
            <a:pPr lvl="1"/>
            <a:r>
              <a:rPr lang="en-GB" altLang="en-US" sz="2400" dirty="0"/>
              <a:t>used in PDA, tablets PCs and drawing tables</a:t>
            </a:r>
          </a:p>
          <a:p>
            <a:endParaRPr lang="en-GB" altLang="en-US" sz="1600" dirty="0"/>
          </a:p>
          <a:p>
            <a:pPr>
              <a:buFontTx/>
              <a:buChar char=" "/>
            </a:pPr>
            <a:r>
              <a:rPr lang="en-GB" altLang="en-US" sz="2800" dirty="0"/>
              <a:t>Light Pen</a:t>
            </a:r>
          </a:p>
          <a:p>
            <a:pPr lvl="1"/>
            <a:r>
              <a:rPr lang="en-GB" altLang="en-US" sz="2400" dirty="0"/>
              <a:t>now rarely used</a:t>
            </a:r>
          </a:p>
          <a:p>
            <a:pPr lvl="1"/>
            <a:r>
              <a:rPr lang="en-GB" altLang="en-US" sz="2400" dirty="0"/>
              <a:t>uses light from screen to detect location</a:t>
            </a:r>
          </a:p>
          <a:p>
            <a:pPr lvl="1"/>
            <a:endParaRPr lang="en-GB" altLang="en-US" sz="1600" dirty="0"/>
          </a:p>
          <a:p>
            <a:pPr>
              <a:buFontTx/>
              <a:buChar char=" "/>
            </a:pPr>
            <a:r>
              <a:rPr lang="en-GB" altLang="en-US" sz="2800" dirty="0"/>
              <a:t>BOTH …</a:t>
            </a:r>
          </a:p>
          <a:p>
            <a:pPr lvl="1"/>
            <a:r>
              <a:rPr lang="en-GB" altLang="en-US" sz="2400" dirty="0"/>
              <a:t>very direct and obvious to use</a:t>
            </a:r>
          </a:p>
          <a:p>
            <a:pPr lvl="1"/>
            <a:r>
              <a:rPr lang="en-GB" altLang="en-US" sz="2400" dirty="0"/>
              <a:t>but can obscure screen</a:t>
            </a:r>
          </a:p>
        </p:txBody>
      </p:sp>
    </p:spTree>
    <p:extLst>
      <p:ext uri="{BB962C8B-B14F-4D97-AF65-F5344CB8AC3E}">
        <p14:creationId xmlns:p14="http://schemas.microsoft.com/office/powerpoint/2010/main" val="3875603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Digitizing tablet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4000" dirty="0"/>
              <a:t>Mouse like-device with cross hairs</a:t>
            </a:r>
          </a:p>
          <a:p>
            <a:endParaRPr lang="en-GB" altLang="en-US" sz="4000" dirty="0"/>
          </a:p>
          <a:p>
            <a:r>
              <a:rPr lang="en-GB" altLang="en-US" sz="4000" dirty="0"/>
              <a:t>used on special surface </a:t>
            </a:r>
            <a:br>
              <a:rPr lang="en-GB" altLang="en-US" sz="4000" dirty="0"/>
            </a:br>
            <a:r>
              <a:rPr lang="en-GB" altLang="en-US" sz="4000" dirty="0"/>
              <a:t>	- rather like stylus</a:t>
            </a:r>
          </a:p>
          <a:p>
            <a:endParaRPr lang="en-GB" altLang="en-US" sz="4000" dirty="0"/>
          </a:p>
          <a:p>
            <a:r>
              <a:rPr lang="en-GB" altLang="en-US" sz="4000" dirty="0"/>
              <a:t>very accurate</a:t>
            </a:r>
            <a:br>
              <a:rPr lang="en-GB" altLang="en-US" sz="4000" dirty="0"/>
            </a:br>
            <a:r>
              <a:rPr lang="en-GB" altLang="en-US" sz="4000" dirty="0"/>
              <a:t>	- used for digitizing maps</a:t>
            </a:r>
          </a:p>
          <a:p>
            <a:pPr>
              <a:buFontTx/>
              <a:buNone/>
            </a:pPr>
            <a:endParaRPr lang="en-GB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38932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/>
              <a:t>Eyegaze</a:t>
            </a:r>
            <a:endParaRPr lang="en-GB" alt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sz="3600" dirty="0"/>
              <a:t>Control interface by eye gaze direction</a:t>
            </a:r>
          </a:p>
          <a:p>
            <a:pPr lvl="1">
              <a:lnSpc>
                <a:spcPct val="90000"/>
              </a:lnSpc>
            </a:pPr>
            <a:r>
              <a:rPr lang="en-GB" altLang="en-US" sz="3200" dirty="0"/>
              <a:t>E.G. Look at a menu item to select it</a:t>
            </a:r>
          </a:p>
          <a:p>
            <a:pPr>
              <a:lnSpc>
                <a:spcPct val="90000"/>
              </a:lnSpc>
            </a:pPr>
            <a:r>
              <a:rPr lang="en-GB" altLang="en-US" sz="3600" dirty="0"/>
              <a:t>Uses laser beam reflected off retina</a:t>
            </a:r>
          </a:p>
          <a:p>
            <a:pPr lvl="1">
              <a:lnSpc>
                <a:spcPct val="90000"/>
              </a:lnSpc>
            </a:pPr>
            <a:r>
              <a:rPr lang="en-GB" altLang="en-US" sz="3200" dirty="0"/>
              <a:t>… A very low power laser! </a:t>
            </a:r>
          </a:p>
          <a:p>
            <a:pPr>
              <a:lnSpc>
                <a:spcPct val="90000"/>
              </a:lnSpc>
            </a:pPr>
            <a:r>
              <a:rPr lang="en-GB" altLang="en-US" sz="3600" dirty="0"/>
              <a:t>Mainly used for evaluation (</a:t>
            </a:r>
            <a:r>
              <a:rPr lang="en-GB" altLang="en-US" sz="3600" dirty="0" err="1"/>
              <a:t>ch</a:t>
            </a:r>
            <a:r>
              <a:rPr lang="en-GB" altLang="en-US" sz="3600" dirty="0"/>
              <a:t> x)</a:t>
            </a:r>
          </a:p>
          <a:p>
            <a:pPr>
              <a:lnSpc>
                <a:spcPct val="90000"/>
              </a:lnSpc>
            </a:pPr>
            <a:r>
              <a:rPr lang="en-GB" altLang="en-US" sz="3600" dirty="0"/>
              <a:t>Potential for hands-free control</a:t>
            </a:r>
          </a:p>
          <a:p>
            <a:pPr>
              <a:lnSpc>
                <a:spcPct val="90000"/>
              </a:lnSpc>
            </a:pPr>
            <a:r>
              <a:rPr lang="en-GB" altLang="en-US" sz="3600" dirty="0"/>
              <a:t>High accuracy requires headset</a:t>
            </a:r>
          </a:p>
          <a:p>
            <a:pPr>
              <a:lnSpc>
                <a:spcPct val="90000"/>
              </a:lnSpc>
            </a:pPr>
            <a:r>
              <a:rPr lang="en-GB" altLang="en-US" sz="3600" dirty="0"/>
              <a:t>Cheaper and lower accuracy devices available</a:t>
            </a:r>
            <a:br>
              <a:rPr lang="en-GB" altLang="en-US" sz="3600" dirty="0"/>
            </a:br>
            <a:r>
              <a:rPr lang="en-GB" altLang="en-US" sz="3600" dirty="0"/>
              <a:t>	sit under the screen like a small webcam</a:t>
            </a:r>
          </a:p>
        </p:txBody>
      </p:sp>
    </p:spTree>
    <p:extLst>
      <p:ext uri="{BB962C8B-B14F-4D97-AF65-F5344CB8AC3E}">
        <p14:creationId xmlns:p14="http://schemas.microsoft.com/office/powerpoint/2010/main" val="746036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Cursor keys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3200" dirty="0"/>
              <a:t>Four keys (up, down, left, right) on keyboard.</a:t>
            </a:r>
          </a:p>
          <a:p>
            <a:r>
              <a:rPr lang="en-GB" altLang="en-US" sz="3200" dirty="0"/>
              <a:t>Very, very cheap, but slow. </a:t>
            </a:r>
          </a:p>
          <a:p>
            <a:r>
              <a:rPr lang="en-GB" altLang="en-US" sz="3200" dirty="0"/>
              <a:t>Useful for not much more than basic motion for text-editing tasks.</a:t>
            </a:r>
          </a:p>
          <a:p>
            <a:r>
              <a:rPr lang="en-GB" altLang="en-US" sz="3200" dirty="0"/>
              <a:t>No standardised layout, but inverted “T”, most common</a:t>
            </a:r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4116001" y="4441309"/>
          <a:ext cx="5092281" cy="2782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Picture" r:id="rId4" imgW="3467100" imgH="1895475" progId="Word.Picture.8">
                  <p:embed/>
                </p:oleObj>
              </mc:Choice>
              <mc:Fallback>
                <p:oleObj name="Picture" r:id="rId4" imgW="3467100" imgH="1895475" progId="Word.Picture.8">
                  <p:embed/>
                  <p:pic>
                    <p:nvPicPr>
                      <p:cNvPr id="819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001" y="4441309"/>
                        <a:ext cx="5092281" cy="2782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5" name="Oval 5"/>
          <p:cNvSpPr>
            <a:spLocks noChangeArrowheads="1"/>
          </p:cNvSpPr>
          <p:nvPr/>
        </p:nvSpPr>
        <p:spPr bwMode="auto">
          <a:xfrm>
            <a:off x="7391858" y="4283815"/>
            <a:ext cx="2099910" cy="167992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4"/>
          </a:p>
        </p:txBody>
      </p:sp>
    </p:spTree>
    <p:extLst>
      <p:ext uri="{BB962C8B-B14F-4D97-AF65-F5344CB8AC3E}">
        <p14:creationId xmlns:p14="http://schemas.microsoft.com/office/powerpoint/2010/main" val="323966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Discrete positioning controls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In phones, TV controls etc.</a:t>
            </a:r>
          </a:p>
          <a:p>
            <a:pPr lvl="1"/>
            <a:r>
              <a:rPr lang="en-GB" altLang="en-US" dirty="0"/>
              <a:t>Cursor pads or mini-joysticks</a:t>
            </a:r>
          </a:p>
          <a:p>
            <a:pPr lvl="1"/>
            <a:r>
              <a:rPr lang="en-GB" altLang="en-US" dirty="0"/>
              <a:t>Discrete left-right, up-down</a:t>
            </a:r>
          </a:p>
          <a:p>
            <a:pPr lvl="1"/>
            <a:r>
              <a:rPr lang="en-GB" altLang="en-US" dirty="0"/>
              <a:t>Mainly for menu selection</a:t>
            </a:r>
          </a:p>
        </p:txBody>
      </p:sp>
      <p:pic>
        <p:nvPicPr>
          <p:cNvPr id="137221" name="Picture 5" descr="phone-2.jpg     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46" y="4787794"/>
            <a:ext cx="2911875" cy="195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223" name="Picture 7" descr="video-control-2.jpg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789" y="1679927"/>
            <a:ext cx="1679928" cy="526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344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altLang="en-US" sz="3968" dirty="0"/>
              <a:t>Display devices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3086" dirty="0"/>
              <a:t>Bitmap screens </a:t>
            </a:r>
            <a:r>
              <a:rPr lang="en-GB" altLang="en-US" dirty="0"/>
              <a:t>(CRT &amp; LCD)</a:t>
            </a:r>
            <a:endParaRPr lang="en-GB" altLang="en-US" sz="3086" dirty="0"/>
          </a:p>
          <a:p>
            <a:r>
              <a:rPr lang="en-GB" altLang="en-US" sz="3086" dirty="0"/>
              <a:t>Large &amp; situated displays</a:t>
            </a:r>
            <a:br>
              <a:rPr lang="en-GB" altLang="en-US" sz="3086" dirty="0"/>
            </a:br>
            <a:r>
              <a:rPr lang="en-GB" altLang="en-US" sz="3086" dirty="0"/>
              <a:t>digital paper</a:t>
            </a:r>
          </a:p>
        </p:txBody>
      </p:sp>
    </p:spTree>
    <p:extLst>
      <p:ext uri="{BB962C8B-B14F-4D97-AF65-F5344CB8AC3E}">
        <p14:creationId xmlns:p14="http://schemas.microsoft.com/office/powerpoint/2010/main" val="2695763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bitmap displays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4400" dirty="0"/>
              <a:t>Screen is vast number of coloured dots</a:t>
            </a:r>
          </a:p>
        </p:txBody>
      </p:sp>
      <p:pic>
        <p:nvPicPr>
          <p:cNvPr id="83972" name="Picture 4" descr="&#10;bitmap-1.tiff   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053" y="3023871"/>
            <a:ext cx="3163864" cy="1693927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979" name="Group 11"/>
          <p:cNvGrpSpPr>
            <a:grpSpLocks/>
          </p:cNvGrpSpPr>
          <p:nvPr/>
        </p:nvGrpSpPr>
        <p:grpSpPr bwMode="auto">
          <a:xfrm>
            <a:off x="4703975" y="3611844"/>
            <a:ext cx="6075739" cy="2421896"/>
            <a:chOff x="1728" y="2064"/>
            <a:chExt cx="3472" cy="1384"/>
          </a:xfrm>
        </p:grpSpPr>
        <p:pic>
          <p:nvPicPr>
            <p:cNvPr id="83973" name="Picture 5" descr="&#10;bitmap-2.tiff                                                  0007898DMacintosh HD                   ABA78158: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2064"/>
              <a:ext cx="1552" cy="1384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975" name="Rectangle 7"/>
            <p:cNvSpPr>
              <a:spLocks noChangeArrowheads="1"/>
            </p:cNvSpPr>
            <p:nvPr/>
          </p:nvSpPr>
          <p:spPr bwMode="auto">
            <a:xfrm>
              <a:off x="1728" y="2256"/>
              <a:ext cx="432" cy="3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/>
            </a:p>
          </p:txBody>
        </p:sp>
        <p:sp>
          <p:nvSpPr>
            <p:cNvPr id="83976" name="Line 8"/>
            <p:cNvSpPr>
              <a:spLocks noChangeShapeType="1"/>
            </p:cNvSpPr>
            <p:nvPr/>
          </p:nvSpPr>
          <p:spPr bwMode="auto">
            <a:xfrm>
              <a:off x="2160" y="2400"/>
              <a:ext cx="1440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/>
            </a:p>
          </p:txBody>
        </p:sp>
      </p:grpSp>
      <p:grpSp>
        <p:nvGrpSpPr>
          <p:cNvPr id="83980" name="Group 12"/>
          <p:cNvGrpSpPr>
            <a:grpSpLocks/>
          </p:cNvGrpSpPr>
          <p:nvPr/>
        </p:nvGrpSpPr>
        <p:grpSpPr bwMode="auto">
          <a:xfrm>
            <a:off x="3948006" y="3779838"/>
            <a:ext cx="6131736" cy="3471851"/>
            <a:chOff x="1296" y="2160"/>
            <a:chExt cx="3504" cy="1984"/>
          </a:xfrm>
        </p:grpSpPr>
        <p:pic>
          <p:nvPicPr>
            <p:cNvPr id="83974" name="Picture 6" descr="&#10;bitmap-3.tiff                                                  0007898DMacintosh HD                   ABA78158: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3024"/>
              <a:ext cx="1560" cy="1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977" name="Rectangle 9"/>
            <p:cNvSpPr>
              <a:spLocks noChangeArrowheads="1"/>
            </p:cNvSpPr>
            <p:nvPr/>
          </p:nvSpPr>
          <p:spPr bwMode="auto">
            <a:xfrm>
              <a:off x="4416" y="2160"/>
              <a:ext cx="384" cy="2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/>
            </a:p>
          </p:txBody>
        </p:sp>
        <p:sp>
          <p:nvSpPr>
            <p:cNvPr id="83978" name="Line 10"/>
            <p:cNvSpPr>
              <a:spLocks noChangeShapeType="1"/>
            </p:cNvSpPr>
            <p:nvPr/>
          </p:nvSpPr>
          <p:spPr bwMode="auto">
            <a:xfrm flipH="1">
              <a:off x="2880" y="2448"/>
              <a:ext cx="1728" cy="11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/>
            </a:p>
          </p:txBody>
        </p:sp>
      </p:grpSp>
    </p:spTree>
    <p:extLst>
      <p:ext uri="{BB962C8B-B14F-4D97-AF65-F5344CB8AC3E}">
        <p14:creationId xmlns:p14="http://schemas.microsoft.com/office/powerpoint/2010/main" val="283508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resolution and colour depth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sz="2800" dirty="0"/>
              <a:t>Resolution … used (inconsistently) for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number of pixels on screen (width x height)</a:t>
            </a:r>
          </a:p>
          <a:p>
            <a:pPr lvl="2">
              <a:lnSpc>
                <a:spcPct val="90000"/>
              </a:lnSpc>
            </a:pPr>
            <a:r>
              <a:rPr lang="en-GB" altLang="en-US" sz="2000" dirty="0"/>
              <a:t>e.g. SVGA 1024 x 768, PDA perhaps 240x400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density of pixels (in pixels or dots per inch - dpi)</a:t>
            </a:r>
          </a:p>
          <a:p>
            <a:pPr lvl="2">
              <a:lnSpc>
                <a:spcPct val="90000"/>
              </a:lnSpc>
            </a:pPr>
            <a:r>
              <a:rPr lang="en-GB" altLang="en-US" sz="2000" dirty="0"/>
              <a:t>typically between 72 and 96 dpi</a:t>
            </a:r>
          </a:p>
          <a:p>
            <a:pPr>
              <a:lnSpc>
                <a:spcPct val="90000"/>
              </a:lnSpc>
            </a:pPr>
            <a:r>
              <a:rPr lang="en-GB" altLang="en-US" sz="2800" dirty="0"/>
              <a:t>Aspect ratio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ration between width and height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4:3 for most screens, 16:9 for wide-screen TV</a:t>
            </a:r>
          </a:p>
          <a:p>
            <a:pPr>
              <a:lnSpc>
                <a:spcPct val="90000"/>
              </a:lnSpc>
            </a:pPr>
            <a:r>
              <a:rPr lang="en-GB" altLang="en-US" sz="2800" dirty="0"/>
              <a:t>Colour depth: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how many different colours for each pixel?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black/white or greys only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256 from a </a:t>
            </a:r>
            <a:r>
              <a:rPr lang="en-GB" altLang="en-US" sz="2400" dirty="0" err="1"/>
              <a:t>pallete</a:t>
            </a:r>
            <a:endParaRPr lang="en-GB" altLang="en-US" sz="2400" dirty="0"/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8 bits each for red/green/blue = millions of colours</a:t>
            </a:r>
          </a:p>
        </p:txBody>
      </p:sp>
    </p:spTree>
    <p:extLst>
      <p:ext uri="{BB962C8B-B14F-4D97-AF65-F5344CB8AC3E}">
        <p14:creationId xmlns:p14="http://schemas.microsoft.com/office/powerpoint/2010/main" val="54271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x-none"/>
              <a:t>Agenda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SzPct val="45000"/>
            </a:pPr>
            <a:r>
              <a:rPr lang="en-US" sz="4400" dirty="0"/>
              <a:t>Computer</a:t>
            </a:r>
            <a:endParaRPr lang="x-none" sz="4400" dirty="0"/>
          </a:p>
          <a:p>
            <a:pPr marL="457200" indent="-457200">
              <a:buSzPct val="45000"/>
            </a:pPr>
            <a:r>
              <a:rPr lang="en-US" sz="4400" dirty="0"/>
              <a:t>Input Devices</a:t>
            </a:r>
          </a:p>
          <a:p>
            <a:pPr marL="457200" indent="-457200">
              <a:buSzPct val="45000"/>
            </a:pPr>
            <a:r>
              <a:rPr lang="en-GB" altLang="en-US" sz="4800" dirty="0"/>
              <a:t>Display devices</a:t>
            </a:r>
            <a:endParaRPr lang="en-US" sz="4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Anti-aliasing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741958">
              <a:lnSpc>
                <a:spcPct val="90000"/>
              </a:lnSpc>
              <a:buFontTx/>
              <a:buChar char=" "/>
            </a:pPr>
            <a:r>
              <a:rPr lang="en-GB" altLang="en-US" sz="2800" dirty="0" err="1"/>
              <a:t>Jaggies</a:t>
            </a:r>
            <a:endParaRPr lang="en-GB" altLang="en-US" sz="2800" dirty="0"/>
          </a:p>
          <a:p>
            <a:pPr marL="832953" lvl="1" indent="-412977" defTabSz="741958">
              <a:lnSpc>
                <a:spcPct val="90000"/>
              </a:lnSpc>
            </a:pPr>
            <a:r>
              <a:rPr lang="en-GB" altLang="en-US" sz="2400" dirty="0"/>
              <a:t>diagonal lines that have discontinuities in due to horizontal raster scan process.</a:t>
            </a:r>
          </a:p>
          <a:p>
            <a:pPr marL="0" indent="0" defTabSz="741958">
              <a:lnSpc>
                <a:spcPct val="90000"/>
              </a:lnSpc>
            </a:pPr>
            <a:endParaRPr lang="en-GB" altLang="en-US" sz="1800" dirty="0"/>
          </a:p>
          <a:p>
            <a:pPr marL="0" indent="0" defTabSz="741958">
              <a:lnSpc>
                <a:spcPct val="90000"/>
              </a:lnSpc>
              <a:buFontTx/>
              <a:buChar char=" "/>
            </a:pPr>
            <a:r>
              <a:rPr lang="en-GB" altLang="en-US" sz="2800" dirty="0"/>
              <a:t>Anti-aliasing</a:t>
            </a:r>
          </a:p>
          <a:p>
            <a:pPr marL="832953" lvl="1" indent="-412977" defTabSz="741958">
              <a:lnSpc>
                <a:spcPct val="90000"/>
              </a:lnSpc>
            </a:pPr>
            <a:r>
              <a:rPr lang="en-GB" altLang="en-US" sz="2400" dirty="0"/>
              <a:t>softens edges by using shades of line colour</a:t>
            </a:r>
          </a:p>
          <a:p>
            <a:pPr marL="832953" lvl="1" indent="-412977" defTabSz="741958">
              <a:lnSpc>
                <a:spcPct val="90000"/>
              </a:lnSpc>
            </a:pPr>
            <a:r>
              <a:rPr lang="en-GB" altLang="en-US" sz="2400" dirty="0"/>
              <a:t>also used for text</a:t>
            </a:r>
          </a:p>
        </p:txBody>
      </p:sp>
      <p:pic>
        <p:nvPicPr>
          <p:cNvPr id="85300" name="Picture 308" descr="anti-alias-2.gif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873" y="4777296"/>
            <a:ext cx="4269816" cy="253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301" name="Picture 309" descr="anti-alias-1.gif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76" y="4787794"/>
            <a:ext cx="4170071" cy="220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303" name="Rectangle 311"/>
          <p:cNvSpPr>
            <a:spLocks noChangeArrowheads="1"/>
          </p:cNvSpPr>
          <p:nvPr/>
        </p:nvSpPr>
        <p:spPr bwMode="auto">
          <a:xfrm>
            <a:off x="2268079" y="6971701"/>
            <a:ext cx="9155606" cy="58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4"/>
          </a:p>
        </p:txBody>
      </p:sp>
      <p:sp>
        <p:nvSpPr>
          <p:cNvPr id="85304" name="Rectangle 312"/>
          <p:cNvSpPr>
            <a:spLocks noChangeArrowheads="1"/>
          </p:cNvSpPr>
          <p:nvPr/>
        </p:nvSpPr>
        <p:spPr bwMode="auto">
          <a:xfrm>
            <a:off x="2268079" y="4703797"/>
            <a:ext cx="9155606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4"/>
          </a:p>
        </p:txBody>
      </p:sp>
    </p:spTree>
    <p:extLst>
      <p:ext uri="{BB962C8B-B14F-4D97-AF65-F5344CB8AC3E}">
        <p14:creationId xmlns:p14="http://schemas.microsoft.com/office/powerpoint/2010/main" val="32436872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Cathode ray tube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3600" dirty="0"/>
              <a:t>Stream of electrons emitted from electron gun, focused and directed by magnetic fields, hit phosphor-coated screen which glows</a:t>
            </a:r>
          </a:p>
          <a:p>
            <a:r>
              <a:rPr lang="en-GB" altLang="en-US" sz="3600" dirty="0"/>
              <a:t>Used in </a:t>
            </a:r>
            <a:r>
              <a:rPr lang="en-GB" altLang="en-US" sz="3600" dirty="0" err="1"/>
              <a:t>tvs</a:t>
            </a:r>
            <a:r>
              <a:rPr lang="en-GB" altLang="en-US" sz="3600" dirty="0"/>
              <a:t> and computer monitors</a:t>
            </a:r>
          </a:p>
          <a:p>
            <a:endParaRPr lang="en-GB" altLang="en-US" sz="2205" dirty="0"/>
          </a:p>
          <a:p>
            <a:endParaRPr lang="en-GB" altLang="en-US" sz="2205" dirty="0"/>
          </a:p>
          <a:p>
            <a:endParaRPr lang="en-GB" altLang="en-US" sz="2205" dirty="0"/>
          </a:p>
        </p:txBody>
      </p:sp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6635892" y="4073825"/>
          <a:ext cx="4199819" cy="3233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Picture" r:id="rId4" imgW="2857500" imgH="2200275" progId="Word.Picture.8">
                  <p:embed/>
                </p:oleObj>
              </mc:Choice>
              <mc:Fallback>
                <p:oleObj name="Picture" r:id="rId4" imgW="2857500" imgH="2200275" progId="Word.Picture.8">
                  <p:embed/>
                  <p:pic>
                    <p:nvPicPr>
                      <p:cNvPr id="860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892" y="4073825"/>
                        <a:ext cx="4199819" cy="32338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42335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Health hazards of CRT !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en-US" sz="3200" dirty="0"/>
              <a:t>X-rays: largely absorbed by screen (but not at rear!)</a:t>
            </a:r>
          </a:p>
          <a:p>
            <a:pPr>
              <a:lnSpc>
                <a:spcPct val="90000"/>
              </a:lnSpc>
            </a:pPr>
            <a:r>
              <a:rPr lang="en-GB" altLang="en-US" sz="3200" dirty="0"/>
              <a:t>UV- and IR-radiation from phosphors: insignificant levels</a:t>
            </a:r>
          </a:p>
          <a:p>
            <a:pPr>
              <a:lnSpc>
                <a:spcPct val="90000"/>
              </a:lnSpc>
            </a:pPr>
            <a:r>
              <a:rPr lang="en-GB" altLang="en-US" sz="3200" dirty="0"/>
              <a:t>Radio frequency emissions, plus ultrasound (~16kHz)</a:t>
            </a:r>
          </a:p>
          <a:p>
            <a:pPr>
              <a:lnSpc>
                <a:spcPct val="90000"/>
              </a:lnSpc>
            </a:pPr>
            <a:r>
              <a:rPr lang="en-GB" altLang="en-US" sz="3200" dirty="0"/>
              <a:t>Electrostatic field - leaks out through tube to user.  Intensity dependant on distance and humidity.  Can cause rashes.</a:t>
            </a:r>
          </a:p>
          <a:p>
            <a:pPr>
              <a:lnSpc>
                <a:spcPct val="90000"/>
              </a:lnSpc>
            </a:pPr>
            <a:r>
              <a:rPr lang="en-GB" altLang="en-US" sz="3200" dirty="0"/>
              <a:t>Electromagnetic fields (50Hz-0.5MHz).  Create induction currents in conductive materials, including the human body.  Two types of effects attributed to this: visual system - high incidence of cataracts in VDU operators, and concern over reproductive disorders (miscarriages and birth defects).</a:t>
            </a:r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351" y="671971"/>
            <a:ext cx="496979" cy="503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96846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Health hints …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GB" altLang="en-US" sz="4000" dirty="0"/>
              <a:t>Do not sit too close to the screen</a:t>
            </a:r>
          </a:p>
          <a:p>
            <a:pPr>
              <a:lnSpc>
                <a:spcPct val="90000"/>
              </a:lnSpc>
            </a:pPr>
            <a:r>
              <a:rPr lang="en-GB" altLang="en-US" sz="4000" dirty="0"/>
              <a:t>Do not use very small fonts</a:t>
            </a:r>
          </a:p>
          <a:p>
            <a:pPr>
              <a:lnSpc>
                <a:spcPct val="90000"/>
              </a:lnSpc>
            </a:pPr>
            <a:r>
              <a:rPr lang="en-GB" altLang="en-US" sz="4000" dirty="0"/>
              <a:t>Do not look at the screen for long periods without a break</a:t>
            </a:r>
          </a:p>
          <a:p>
            <a:pPr>
              <a:lnSpc>
                <a:spcPct val="90000"/>
              </a:lnSpc>
            </a:pPr>
            <a:r>
              <a:rPr lang="en-GB" altLang="en-US" sz="4000" dirty="0"/>
              <a:t>Do not place the screen directly in front of a bright window</a:t>
            </a:r>
          </a:p>
          <a:p>
            <a:pPr>
              <a:lnSpc>
                <a:spcPct val="90000"/>
              </a:lnSpc>
            </a:pPr>
            <a:r>
              <a:rPr lang="en-GB" altLang="en-US" sz="4000" dirty="0"/>
              <a:t>Work in well-lit surroundings</a:t>
            </a:r>
          </a:p>
          <a:p>
            <a:pPr>
              <a:lnSpc>
                <a:spcPct val="90000"/>
              </a:lnSpc>
            </a:pPr>
            <a:endParaRPr lang="en-GB" altLang="en-US" sz="2646" dirty="0"/>
          </a:p>
          <a:p>
            <a:pPr>
              <a:lnSpc>
                <a:spcPct val="90000"/>
              </a:lnSpc>
              <a:buClr>
                <a:srgbClr val="D77A00"/>
              </a:buClr>
              <a:buFont typeface="Wingdings" panose="05000000000000000000" pitchFamily="2" charset="2"/>
              <a:buChar char="«"/>
            </a:pPr>
            <a:r>
              <a:rPr lang="en-GB" altLang="en-US" sz="2646" dirty="0"/>
              <a:t>Take extra care if pregnant.</a:t>
            </a:r>
            <a:br>
              <a:rPr lang="en-GB" altLang="en-US" sz="2646" dirty="0"/>
            </a:br>
            <a:r>
              <a:rPr lang="en-GB" altLang="en-US" sz="2646" dirty="0"/>
              <a:t>	but also posture, ergonomics, stress</a:t>
            </a:r>
            <a:endParaRPr lang="en-GB" altLang="en-US" dirty="0"/>
          </a:p>
        </p:txBody>
      </p:sp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351" y="671971"/>
            <a:ext cx="496979" cy="503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3718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Liquid crystal displays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sz="2800" dirty="0"/>
              <a:t>Smaller, lighter, and … no radiation problems.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2800" dirty="0"/>
          </a:p>
          <a:p>
            <a:pPr>
              <a:lnSpc>
                <a:spcPct val="90000"/>
              </a:lnSpc>
            </a:pPr>
            <a:r>
              <a:rPr lang="en-GB" altLang="en-US" sz="2800" dirty="0"/>
              <a:t>Found on </a:t>
            </a:r>
            <a:r>
              <a:rPr lang="en-GB" altLang="en-US" sz="2800" dirty="0" err="1"/>
              <a:t>pdas</a:t>
            </a:r>
            <a:r>
              <a:rPr lang="en-GB" altLang="en-US" sz="2800" dirty="0"/>
              <a:t>, portables and notebooks,</a:t>
            </a:r>
            <a:br>
              <a:rPr lang="en-GB" altLang="en-US" sz="2800" dirty="0"/>
            </a:br>
            <a:r>
              <a:rPr lang="en-GB" altLang="en-US" sz="2800" dirty="0"/>
              <a:t>	… and increasingly on desktop and even for home tv</a:t>
            </a:r>
          </a:p>
          <a:p>
            <a:pPr>
              <a:lnSpc>
                <a:spcPct val="90000"/>
              </a:lnSpc>
            </a:pPr>
            <a:endParaRPr lang="en-GB" altLang="en-US" sz="2000" dirty="0"/>
          </a:p>
          <a:p>
            <a:pPr>
              <a:lnSpc>
                <a:spcPct val="90000"/>
              </a:lnSpc>
            </a:pPr>
            <a:r>
              <a:rPr lang="en-GB" altLang="en-US" sz="2800" dirty="0"/>
              <a:t>Also used in </a:t>
            </a:r>
            <a:r>
              <a:rPr lang="en-GB" altLang="en-US" sz="2800" dirty="0" err="1"/>
              <a:t>dedicted</a:t>
            </a:r>
            <a:r>
              <a:rPr lang="en-GB" altLang="en-US" sz="2800" dirty="0"/>
              <a:t> displays:</a:t>
            </a:r>
            <a:br>
              <a:rPr lang="en-GB" altLang="en-US" sz="2800" dirty="0"/>
            </a:br>
            <a:r>
              <a:rPr lang="en-GB" altLang="en-US" sz="2800" dirty="0"/>
              <a:t>	digital watches, mobile phones, </a:t>
            </a:r>
            <a:r>
              <a:rPr lang="en-GB" altLang="en-US" sz="2800" dirty="0" err="1"/>
              <a:t>hifi</a:t>
            </a:r>
            <a:r>
              <a:rPr lang="en-GB" altLang="en-US" sz="2800" dirty="0"/>
              <a:t> controls</a:t>
            </a:r>
          </a:p>
          <a:p>
            <a:pPr lvl="1">
              <a:lnSpc>
                <a:spcPct val="90000"/>
              </a:lnSpc>
            </a:pPr>
            <a:endParaRPr lang="en-GB" altLang="en-US" sz="2400" dirty="0"/>
          </a:p>
          <a:p>
            <a:pPr>
              <a:lnSpc>
                <a:spcPct val="90000"/>
              </a:lnSpc>
            </a:pPr>
            <a:r>
              <a:rPr lang="en-GB" altLang="en-US" sz="2800" dirty="0"/>
              <a:t>How it works …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Top plate transparent and polarised, bottom plate reflecting.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Light passes through top plate and crystal, and reflects back to eye. 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Voltage applied to crystal changes polarisation and hence colour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N.B. Light reflected not emitted =&gt; less eye strain</a:t>
            </a:r>
          </a:p>
        </p:txBody>
      </p:sp>
    </p:spTree>
    <p:extLst>
      <p:ext uri="{BB962C8B-B14F-4D97-AF65-F5344CB8AC3E}">
        <p14:creationId xmlns:p14="http://schemas.microsoft.com/office/powerpoint/2010/main" val="34557836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Special displays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GB" altLang="en-US" sz="2800" dirty="0"/>
              <a:t>Random Scan (Directed-beam refresh, vector display)</a:t>
            </a:r>
          </a:p>
          <a:p>
            <a:pPr lvl="1"/>
            <a:r>
              <a:rPr lang="en-GB" altLang="en-US" sz="2400" dirty="0"/>
              <a:t>draw  the lines to be displayed directly</a:t>
            </a:r>
          </a:p>
          <a:p>
            <a:pPr lvl="1"/>
            <a:r>
              <a:rPr lang="en-GB" altLang="en-US" sz="2400" dirty="0"/>
              <a:t>no </a:t>
            </a:r>
            <a:r>
              <a:rPr lang="en-GB" altLang="en-US" sz="2400" dirty="0" err="1"/>
              <a:t>jaggies</a:t>
            </a:r>
            <a:endParaRPr lang="en-GB" altLang="en-US" sz="2400" dirty="0"/>
          </a:p>
          <a:p>
            <a:pPr lvl="1"/>
            <a:r>
              <a:rPr lang="en-GB" altLang="en-US" sz="2400" dirty="0"/>
              <a:t>lines need to be constantly redrawn</a:t>
            </a:r>
          </a:p>
          <a:p>
            <a:pPr lvl="1"/>
            <a:r>
              <a:rPr lang="en-GB" altLang="en-US" sz="2400" dirty="0"/>
              <a:t>rarely used except in special instruments</a:t>
            </a:r>
          </a:p>
          <a:p>
            <a:pPr>
              <a:buFontTx/>
              <a:buNone/>
            </a:pPr>
            <a:r>
              <a:rPr lang="en-GB" altLang="en-US" sz="2800" dirty="0"/>
              <a:t> </a:t>
            </a:r>
          </a:p>
          <a:p>
            <a:pPr>
              <a:buFontTx/>
              <a:buNone/>
            </a:pPr>
            <a:r>
              <a:rPr lang="en-GB" altLang="en-US" sz="2800" dirty="0"/>
              <a:t>Direct view storage tube (DVST)</a:t>
            </a:r>
          </a:p>
          <a:p>
            <a:pPr lvl="1"/>
            <a:r>
              <a:rPr lang="en-GB" altLang="en-US" sz="2400" dirty="0"/>
              <a:t>Similar to random scan but persistent =&gt; no flicker</a:t>
            </a:r>
          </a:p>
          <a:p>
            <a:pPr lvl="1"/>
            <a:r>
              <a:rPr lang="en-GB" altLang="en-US" sz="2400" dirty="0"/>
              <a:t>Can be incrementally updated but not selectively erased</a:t>
            </a:r>
          </a:p>
          <a:p>
            <a:pPr lvl="1"/>
            <a:r>
              <a:rPr lang="en-GB" altLang="en-US" sz="2400" dirty="0"/>
              <a:t>Used in analogue storage oscilloscopes</a:t>
            </a:r>
          </a:p>
        </p:txBody>
      </p:sp>
    </p:spTree>
    <p:extLst>
      <p:ext uri="{BB962C8B-B14F-4D97-AF65-F5344CB8AC3E}">
        <p14:creationId xmlns:p14="http://schemas.microsoft.com/office/powerpoint/2010/main" val="3186711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Large displays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841840" algn="l"/>
              </a:tabLst>
            </a:pPr>
            <a:r>
              <a:rPr lang="en-GB" altLang="en-US" dirty="0"/>
              <a:t>Used for meetings, lectures, etc.</a:t>
            </a:r>
          </a:p>
          <a:p>
            <a:pPr>
              <a:tabLst>
                <a:tab pos="2841840" algn="l"/>
              </a:tabLst>
            </a:pPr>
            <a:r>
              <a:rPr lang="en-GB" altLang="en-US" dirty="0"/>
              <a:t>Technology</a:t>
            </a:r>
          </a:p>
          <a:p>
            <a:pPr marL="622965" lvl="1" indent="7000">
              <a:buFontTx/>
              <a:buChar char=" "/>
              <a:tabLst>
                <a:tab pos="2841840" algn="l"/>
              </a:tabLst>
            </a:pPr>
            <a:r>
              <a:rPr lang="en-GB" altLang="en-US" dirty="0"/>
              <a:t>Plasma 	</a:t>
            </a:r>
            <a:r>
              <a:rPr lang="en-GB" altLang="en-US" sz="2205" dirty="0"/>
              <a:t>– usually wide screen</a:t>
            </a:r>
            <a:endParaRPr lang="en-GB" altLang="en-US" dirty="0"/>
          </a:p>
          <a:p>
            <a:pPr marL="622965" lvl="1" indent="7000">
              <a:buFontTx/>
              <a:buChar char=" "/>
              <a:tabLst>
                <a:tab pos="2841840" algn="l"/>
              </a:tabLst>
            </a:pPr>
            <a:r>
              <a:rPr lang="en-GB" altLang="en-US" dirty="0"/>
              <a:t>Video walls  </a:t>
            </a:r>
            <a:r>
              <a:rPr lang="en-GB" altLang="en-US" sz="2205" dirty="0"/>
              <a:t>– lots of small screens together</a:t>
            </a:r>
            <a:endParaRPr lang="en-GB" altLang="en-US" dirty="0"/>
          </a:p>
          <a:p>
            <a:pPr marL="622965" lvl="1" indent="7000">
              <a:buFontTx/>
              <a:buChar char=" "/>
              <a:tabLst>
                <a:tab pos="2841840" algn="l"/>
              </a:tabLst>
            </a:pPr>
            <a:r>
              <a:rPr lang="en-GB" altLang="en-US" dirty="0"/>
              <a:t>Projected	</a:t>
            </a:r>
            <a:r>
              <a:rPr lang="en-GB" altLang="en-US" sz="2205" dirty="0"/>
              <a:t>– RGB lights or LCD projector</a:t>
            </a:r>
          </a:p>
          <a:p>
            <a:pPr marL="1357923" lvl="2">
              <a:buFontTx/>
              <a:buChar char="–"/>
              <a:tabLst>
                <a:tab pos="2841840" algn="l"/>
              </a:tabLst>
            </a:pPr>
            <a:r>
              <a:rPr lang="en-GB" altLang="en-US" dirty="0"/>
              <a:t>Hand/body obscures screen</a:t>
            </a:r>
          </a:p>
          <a:p>
            <a:pPr marL="1357923" lvl="2">
              <a:buFontTx/>
              <a:buChar char="–"/>
              <a:tabLst>
                <a:tab pos="2841840" algn="l"/>
              </a:tabLst>
            </a:pPr>
            <a:r>
              <a:rPr lang="en-GB" altLang="en-US" dirty="0"/>
              <a:t>May be solved by 2 projectors + clever software </a:t>
            </a:r>
          </a:p>
          <a:p>
            <a:pPr marL="622965" lvl="1" indent="7000">
              <a:buFontTx/>
              <a:buChar char=" "/>
              <a:tabLst>
                <a:tab pos="2841840" algn="l"/>
              </a:tabLst>
            </a:pPr>
            <a:r>
              <a:rPr lang="en-GB" altLang="en-US" dirty="0"/>
              <a:t>Back-projected</a:t>
            </a:r>
          </a:p>
          <a:p>
            <a:pPr marL="1357923" lvl="2">
              <a:buFontTx/>
              <a:buChar char="–"/>
              <a:tabLst>
                <a:tab pos="2841840" algn="l"/>
              </a:tabLst>
            </a:pPr>
            <a:r>
              <a:rPr lang="en-GB" altLang="en-US" dirty="0"/>
              <a:t>Frosted glass + projector behind</a:t>
            </a:r>
          </a:p>
        </p:txBody>
      </p:sp>
    </p:spTree>
    <p:extLst>
      <p:ext uri="{BB962C8B-B14F-4D97-AF65-F5344CB8AC3E}">
        <p14:creationId xmlns:p14="http://schemas.microsoft.com/office/powerpoint/2010/main" val="6884596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Situated displays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3200" dirty="0"/>
              <a:t>Displays in ‘public’ places</a:t>
            </a:r>
          </a:p>
          <a:p>
            <a:pPr lvl="1"/>
            <a:r>
              <a:rPr lang="en-GB" altLang="en-US" sz="2800" dirty="0"/>
              <a:t>Large or small</a:t>
            </a:r>
          </a:p>
          <a:p>
            <a:pPr lvl="1"/>
            <a:r>
              <a:rPr lang="en-GB" altLang="en-US" sz="2800" dirty="0"/>
              <a:t>Very public or for small group</a:t>
            </a:r>
          </a:p>
          <a:p>
            <a:r>
              <a:rPr lang="en-GB" altLang="en-US" sz="3200" dirty="0"/>
              <a:t>Display only</a:t>
            </a:r>
          </a:p>
          <a:p>
            <a:pPr lvl="1"/>
            <a:r>
              <a:rPr lang="en-GB" altLang="en-US" sz="2800" dirty="0"/>
              <a:t>For information relevant to location</a:t>
            </a:r>
          </a:p>
          <a:p>
            <a:r>
              <a:rPr lang="en-GB" altLang="en-US" sz="3200" dirty="0"/>
              <a:t>Or interactive</a:t>
            </a:r>
          </a:p>
          <a:p>
            <a:pPr lvl="1"/>
            <a:r>
              <a:rPr lang="en-GB" altLang="en-US" sz="2800" dirty="0"/>
              <a:t>Use stylus, touch sensitive </a:t>
            </a:r>
            <a:r>
              <a:rPr lang="en-GB" altLang="en-US" sz="2800" dirty="0" err="1"/>
              <a:t>screem</a:t>
            </a:r>
            <a:endParaRPr lang="en-GB" altLang="en-US" sz="2800" dirty="0"/>
          </a:p>
          <a:p>
            <a:r>
              <a:rPr lang="en-GB" altLang="en-US" sz="3200" dirty="0"/>
              <a:t>In all cases … the location matters</a:t>
            </a:r>
          </a:p>
          <a:p>
            <a:pPr lvl="1"/>
            <a:r>
              <a:rPr lang="en-GB" altLang="en-US" sz="2800" dirty="0"/>
              <a:t>Meaning of information or interaction is related to the location</a:t>
            </a:r>
          </a:p>
        </p:txBody>
      </p:sp>
    </p:spTree>
    <p:extLst>
      <p:ext uri="{BB962C8B-B14F-4D97-AF65-F5344CB8AC3E}">
        <p14:creationId xmlns:p14="http://schemas.microsoft.com/office/powerpoint/2010/main" val="960022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Hermes a situated display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000" dirty="0"/>
              <a:t>Small displays beside office doors</a:t>
            </a:r>
            <a:endParaRPr lang="en-GB" altLang="en-US" sz="2800" dirty="0"/>
          </a:p>
          <a:p>
            <a:r>
              <a:rPr lang="en-GB" altLang="en-US" sz="2000" dirty="0"/>
              <a:t>Handwritten notes left using stylus</a:t>
            </a:r>
          </a:p>
          <a:p>
            <a:r>
              <a:rPr lang="en-GB" altLang="en-US" sz="2000" dirty="0"/>
              <a:t>Office owner reads notes using web interface</a:t>
            </a:r>
          </a:p>
          <a:p>
            <a:endParaRPr lang="en-GB" altLang="en-US" sz="2000" dirty="0"/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2229046" y="2875128"/>
            <a:ext cx="1973232" cy="1008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1984" dirty="0">
                <a:latin typeface="Verdana" panose="020B0604030504040204" pitchFamily="34" charset="0"/>
              </a:rPr>
              <a:t>small displays</a:t>
            </a:r>
            <a:br>
              <a:rPr lang="en-GB" altLang="en-US" sz="1984" dirty="0">
                <a:latin typeface="Verdana" panose="020B0604030504040204" pitchFamily="34" charset="0"/>
              </a:rPr>
            </a:br>
            <a:r>
              <a:rPr lang="en-GB" altLang="en-US" sz="1984" dirty="0">
                <a:latin typeface="Verdana" panose="020B0604030504040204" pitchFamily="34" charset="0"/>
              </a:rPr>
              <a:t>beside</a:t>
            </a:r>
            <a:br>
              <a:rPr lang="en-GB" altLang="en-US" sz="1984" dirty="0">
                <a:latin typeface="Verdana" panose="020B0604030504040204" pitchFamily="34" charset="0"/>
              </a:rPr>
            </a:br>
            <a:r>
              <a:rPr lang="en-GB" altLang="en-US" sz="1984" dirty="0">
                <a:latin typeface="Verdana" panose="020B0604030504040204" pitchFamily="34" charset="0"/>
              </a:rPr>
              <a:t>office doors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5128174" y="5627759"/>
            <a:ext cx="1718740" cy="1008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1984">
                <a:latin typeface="Verdana" panose="020B0604030504040204" pitchFamily="34" charset="0"/>
              </a:rPr>
              <a:t>handwritten</a:t>
            </a:r>
          </a:p>
          <a:p>
            <a:pPr algn="ctr"/>
            <a:r>
              <a:rPr lang="en-GB" altLang="en-US" sz="1984">
                <a:latin typeface="Verdana" panose="020B0604030504040204" pitchFamily="34" charset="0"/>
              </a:rPr>
              <a:t>notes left</a:t>
            </a:r>
            <a:br>
              <a:rPr lang="en-GB" altLang="en-US" sz="1984">
                <a:latin typeface="Verdana" panose="020B0604030504040204" pitchFamily="34" charset="0"/>
              </a:rPr>
            </a:br>
            <a:r>
              <a:rPr lang="en-GB" altLang="en-US" sz="1984">
                <a:latin typeface="Verdana" panose="020B0604030504040204" pitchFamily="34" charset="0"/>
              </a:rPr>
              <a:t>using stylus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8594522" y="5795752"/>
            <a:ext cx="2686954" cy="1008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1984" dirty="0">
                <a:latin typeface="Verdana" panose="020B0604030504040204" pitchFamily="34" charset="0"/>
              </a:rPr>
              <a:t>office owner</a:t>
            </a:r>
            <a:br>
              <a:rPr lang="en-GB" altLang="en-US" sz="1984" dirty="0">
                <a:latin typeface="Verdana" panose="020B0604030504040204" pitchFamily="34" charset="0"/>
              </a:rPr>
            </a:br>
            <a:r>
              <a:rPr lang="en-GB" altLang="en-US" sz="1984" dirty="0">
                <a:latin typeface="Verdana" panose="020B0604030504040204" pitchFamily="34" charset="0"/>
              </a:rPr>
              <a:t>reads notes</a:t>
            </a:r>
            <a:br>
              <a:rPr lang="en-GB" altLang="en-US" sz="1984" dirty="0">
                <a:latin typeface="Verdana" panose="020B0604030504040204" pitchFamily="34" charset="0"/>
              </a:rPr>
            </a:br>
            <a:r>
              <a:rPr lang="en-GB" altLang="en-US" sz="1984" dirty="0">
                <a:latin typeface="Verdana" panose="020B0604030504040204" pitchFamily="34" charset="0"/>
              </a:rPr>
              <a:t>using web interface</a:t>
            </a:r>
          </a:p>
        </p:txBody>
      </p:sp>
      <p:sp>
        <p:nvSpPr>
          <p:cNvPr id="95245" name="Line 13"/>
          <p:cNvSpPr>
            <a:spLocks noChangeShapeType="1"/>
          </p:cNvSpPr>
          <p:nvPr/>
        </p:nvSpPr>
        <p:spPr bwMode="auto">
          <a:xfrm flipV="1">
            <a:off x="4032003" y="3359856"/>
            <a:ext cx="839964" cy="16799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4"/>
          </a:p>
        </p:txBody>
      </p:sp>
      <p:pic>
        <p:nvPicPr>
          <p:cNvPr id="95246" name="Picture 14" descr="hermes-sml.jpg  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566" y="2570640"/>
            <a:ext cx="5711754" cy="294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244" name="Line 12"/>
          <p:cNvSpPr>
            <a:spLocks noChangeShapeType="1"/>
          </p:cNvSpPr>
          <p:nvPr/>
        </p:nvSpPr>
        <p:spPr bwMode="auto">
          <a:xfrm flipH="1" flipV="1">
            <a:off x="9743758" y="4787795"/>
            <a:ext cx="167993" cy="100795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4"/>
          </a:p>
        </p:txBody>
      </p:sp>
      <p:sp>
        <p:nvSpPr>
          <p:cNvPr id="95243" name="Line 11"/>
          <p:cNvSpPr>
            <a:spLocks noChangeShapeType="1"/>
          </p:cNvSpPr>
          <p:nvPr/>
        </p:nvSpPr>
        <p:spPr bwMode="auto">
          <a:xfrm flipV="1">
            <a:off x="7055873" y="5207776"/>
            <a:ext cx="839964" cy="92396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4"/>
          </a:p>
        </p:txBody>
      </p:sp>
    </p:spTree>
    <p:extLst>
      <p:ext uri="{BB962C8B-B14F-4D97-AF65-F5344CB8AC3E}">
        <p14:creationId xmlns:p14="http://schemas.microsoft.com/office/powerpoint/2010/main" val="2533007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Digital paper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3200" dirty="0"/>
              <a:t>What?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Thin flexible sheets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Updated electronically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But retain display</a:t>
            </a:r>
          </a:p>
          <a:p>
            <a:pPr lvl="1">
              <a:lnSpc>
                <a:spcPct val="90000"/>
              </a:lnSpc>
            </a:pPr>
            <a:endParaRPr lang="en-GB" altLang="en-US" sz="1400" dirty="0"/>
          </a:p>
          <a:p>
            <a:pPr>
              <a:lnSpc>
                <a:spcPct val="90000"/>
              </a:lnSpc>
            </a:pPr>
            <a:r>
              <a:rPr lang="en-GB" altLang="en-US" sz="3200" dirty="0"/>
              <a:t>How?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Small spheres turned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Or channels with coloured liquid</a:t>
            </a:r>
            <a:br>
              <a:rPr lang="en-GB" altLang="en-US" sz="2800" dirty="0"/>
            </a:br>
            <a:r>
              <a:rPr lang="en-GB" altLang="en-US" sz="2800" dirty="0"/>
              <a:t>and contrasting spheres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Rapidly developing area</a:t>
            </a:r>
          </a:p>
          <a:p>
            <a:pPr>
              <a:lnSpc>
                <a:spcPct val="90000"/>
              </a:lnSpc>
            </a:pPr>
            <a:endParaRPr lang="en-GB" altLang="en-US" sz="2646" dirty="0"/>
          </a:p>
          <a:p>
            <a:pPr>
              <a:lnSpc>
                <a:spcPct val="90000"/>
              </a:lnSpc>
            </a:pPr>
            <a:endParaRPr lang="en-GB" altLang="en-US" sz="2646" dirty="0"/>
          </a:p>
        </p:txBody>
      </p:sp>
      <p:grpSp>
        <p:nvGrpSpPr>
          <p:cNvPr id="133219" name="Group 99"/>
          <p:cNvGrpSpPr>
            <a:grpSpLocks/>
          </p:cNvGrpSpPr>
          <p:nvPr/>
        </p:nvGrpSpPr>
        <p:grpSpPr bwMode="auto">
          <a:xfrm>
            <a:off x="8147827" y="2099910"/>
            <a:ext cx="2855877" cy="1847921"/>
            <a:chOff x="1344" y="1200"/>
            <a:chExt cx="1632" cy="1056"/>
          </a:xfrm>
        </p:grpSpPr>
        <p:grpSp>
          <p:nvGrpSpPr>
            <p:cNvPr id="133220" name="Group 100"/>
            <p:cNvGrpSpPr>
              <a:grpSpLocks/>
            </p:cNvGrpSpPr>
            <p:nvPr/>
          </p:nvGrpSpPr>
          <p:grpSpPr bwMode="auto">
            <a:xfrm>
              <a:off x="1344" y="1200"/>
              <a:ext cx="1632" cy="480"/>
              <a:chOff x="2352" y="2640"/>
              <a:chExt cx="1632" cy="480"/>
            </a:xfrm>
          </p:grpSpPr>
          <p:sp>
            <p:nvSpPr>
              <p:cNvPr id="133221" name="Rectangle 101"/>
              <p:cNvSpPr>
                <a:spLocks noChangeArrowheads="1"/>
              </p:cNvSpPr>
              <p:nvPr/>
            </p:nvSpPr>
            <p:spPr bwMode="auto">
              <a:xfrm>
                <a:off x="2352" y="2640"/>
                <a:ext cx="1632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33222" name="Oval 102"/>
              <p:cNvSpPr>
                <a:spLocks noChangeArrowheads="1"/>
              </p:cNvSpPr>
              <p:nvPr/>
            </p:nvSpPr>
            <p:spPr bwMode="auto">
              <a:xfrm rot="-5400000">
                <a:off x="2976" y="2688"/>
                <a:ext cx="384" cy="384"/>
              </a:xfrm>
              <a:prstGeom prst="ellipse">
                <a:avLst/>
              </a:prstGeom>
              <a:solidFill>
                <a:srgbClr val="2E005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33223" name="Oval 103"/>
              <p:cNvSpPr>
                <a:spLocks noChangeArrowheads="1"/>
              </p:cNvSpPr>
              <p:nvPr/>
            </p:nvSpPr>
            <p:spPr bwMode="auto">
              <a:xfrm rot="-5400000">
                <a:off x="3504" y="2688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33224" name="Oval 104"/>
              <p:cNvSpPr>
                <a:spLocks noChangeArrowheads="1"/>
              </p:cNvSpPr>
              <p:nvPr/>
            </p:nvSpPr>
            <p:spPr bwMode="auto">
              <a:xfrm rot="-5400000">
                <a:off x="2448" y="2688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</p:grpSp>
        <p:grpSp>
          <p:nvGrpSpPr>
            <p:cNvPr id="133225" name="Group 105"/>
            <p:cNvGrpSpPr>
              <a:grpSpLocks/>
            </p:cNvGrpSpPr>
            <p:nvPr/>
          </p:nvGrpSpPr>
          <p:grpSpPr bwMode="auto">
            <a:xfrm>
              <a:off x="1344" y="1728"/>
              <a:ext cx="1632" cy="528"/>
              <a:chOff x="432" y="3168"/>
              <a:chExt cx="1632" cy="528"/>
            </a:xfrm>
          </p:grpSpPr>
          <p:sp>
            <p:nvSpPr>
              <p:cNvPr id="133226" name="Rectangle 106"/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1632" cy="336"/>
              </a:xfrm>
              <a:prstGeom prst="rect">
                <a:avLst/>
              </a:prstGeom>
              <a:solidFill>
                <a:srgbClr val="FF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33227" name="Line 107"/>
              <p:cNvSpPr>
                <a:spLocks noChangeShapeType="1"/>
              </p:cNvSpPr>
              <p:nvPr/>
            </p:nvSpPr>
            <p:spPr bwMode="auto">
              <a:xfrm>
                <a:off x="432" y="3360"/>
                <a:ext cx="163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grpSp>
            <p:nvGrpSpPr>
              <p:cNvPr id="133228" name="Group 108"/>
              <p:cNvGrpSpPr>
                <a:grpSpLocks/>
              </p:cNvGrpSpPr>
              <p:nvPr/>
            </p:nvGrpSpPr>
            <p:grpSpPr bwMode="auto">
              <a:xfrm rot="-5400000">
                <a:off x="1056" y="3168"/>
                <a:ext cx="384" cy="384"/>
                <a:chOff x="1056" y="3168"/>
                <a:chExt cx="384" cy="384"/>
              </a:xfrm>
            </p:grpSpPr>
            <p:sp>
              <p:nvSpPr>
                <p:cNvPr id="133229" name="Oval 109"/>
                <p:cNvSpPr>
                  <a:spLocks noChangeArrowheads="1"/>
                </p:cNvSpPr>
                <p:nvPr/>
              </p:nvSpPr>
              <p:spPr bwMode="auto">
                <a:xfrm>
                  <a:off x="1056" y="3168"/>
                  <a:ext cx="384" cy="384"/>
                </a:xfrm>
                <a:prstGeom prst="ellipse">
                  <a:avLst/>
                </a:prstGeom>
                <a:solidFill>
                  <a:srgbClr val="2E005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/>
                </a:p>
              </p:txBody>
            </p:sp>
            <p:sp>
              <p:nvSpPr>
                <p:cNvPr id="133230" name="AutoShape 110"/>
                <p:cNvSpPr>
                  <a:spLocks noChangeArrowheads="1"/>
                </p:cNvSpPr>
                <p:nvPr/>
              </p:nvSpPr>
              <p:spPr bwMode="auto">
                <a:xfrm>
                  <a:off x="1056" y="3168"/>
                  <a:ext cx="192" cy="384"/>
                </a:xfrm>
                <a:prstGeom prst="moon">
                  <a:avLst>
                    <a:gd name="adj" fmla="val 70833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/>
                </a:p>
              </p:txBody>
            </p:sp>
          </p:grpSp>
          <p:grpSp>
            <p:nvGrpSpPr>
              <p:cNvPr id="133231" name="Group 111"/>
              <p:cNvGrpSpPr>
                <a:grpSpLocks/>
              </p:cNvGrpSpPr>
              <p:nvPr/>
            </p:nvGrpSpPr>
            <p:grpSpPr bwMode="auto">
              <a:xfrm rot="-5400000">
                <a:off x="1584" y="3168"/>
                <a:ext cx="384" cy="384"/>
                <a:chOff x="1632" y="3168"/>
                <a:chExt cx="384" cy="384"/>
              </a:xfrm>
            </p:grpSpPr>
            <p:sp>
              <p:nvSpPr>
                <p:cNvPr id="133232" name="Oval 112"/>
                <p:cNvSpPr>
                  <a:spLocks noChangeArrowheads="1"/>
                </p:cNvSpPr>
                <p:nvPr/>
              </p:nvSpPr>
              <p:spPr bwMode="auto">
                <a:xfrm>
                  <a:off x="1632" y="3168"/>
                  <a:ext cx="384" cy="38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/>
                </a:p>
              </p:txBody>
            </p:sp>
            <p:sp>
              <p:nvSpPr>
                <p:cNvPr id="133233" name="AutoShape 113"/>
                <p:cNvSpPr>
                  <a:spLocks noChangeArrowheads="1"/>
                </p:cNvSpPr>
                <p:nvPr/>
              </p:nvSpPr>
              <p:spPr bwMode="auto">
                <a:xfrm>
                  <a:off x="1632" y="3168"/>
                  <a:ext cx="192" cy="384"/>
                </a:xfrm>
                <a:prstGeom prst="moon">
                  <a:avLst>
                    <a:gd name="adj" fmla="val 70833"/>
                  </a:avLst>
                </a:prstGeom>
                <a:solidFill>
                  <a:srgbClr val="2E005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/>
                </a:p>
              </p:txBody>
            </p:sp>
          </p:grpSp>
          <p:grpSp>
            <p:nvGrpSpPr>
              <p:cNvPr id="133234" name="Group 114"/>
              <p:cNvGrpSpPr>
                <a:grpSpLocks/>
              </p:cNvGrpSpPr>
              <p:nvPr/>
            </p:nvGrpSpPr>
            <p:grpSpPr bwMode="auto">
              <a:xfrm rot="-5400000">
                <a:off x="528" y="3168"/>
                <a:ext cx="384" cy="384"/>
                <a:chOff x="1632" y="3168"/>
                <a:chExt cx="384" cy="384"/>
              </a:xfrm>
            </p:grpSpPr>
            <p:sp>
              <p:nvSpPr>
                <p:cNvPr id="133235" name="Oval 115"/>
                <p:cNvSpPr>
                  <a:spLocks noChangeArrowheads="1"/>
                </p:cNvSpPr>
                <p:nvPr/>
              </p:nvSpPr>
              <p:spPr bwMode="auto">
                <a:xfrm>
                  <a:off x="1632" y="3168"/>
                  <a:ext cx="384" cy="38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/>
                </a:p>
              </p:txBody>
            </p:sp>
            <p:sp>
              <p:nvSpPr>
                <p:cNvPr id="133236" name="AutoShape 116"/>
                <p:cNvSpPr>
                  <a:spLocks noChangeArrowheads="1"/>
                </p:cNvSpPr>
                <p:nvPr/>
              </p:nvSpPr>
              <p:spPr bwMode="auto">
                <a:xfrm>
                  <a:off x="1632" y="3168"/>
                  <a:ext cx="192" cy="384"/>
                </a:xfrm>
                <a:prstGeom prst="moon">
                  <a:avLst>
                    <a:gd name="adj" fmla="val 70833"/>
                  </a:avLst>
                </a:prstGeom>
                <a:solidFill>
                  <a:srgbClr val="2E005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/>
                </a:p>
              </p:txBody>
            </p:sp>
          </p:grpSp>
        </p:grpSp>
      </p:grpSp>
      <p:grpSp>
        <p:nvGrpSpPr>
          <p:cNvPr id="133237" name="Group 117"/>
          <p:cNvGrpSpPr>
            <a:grpSpLocks/>
          </p:cNvGrpSpPr>
          <p:nvPr/>
        </p:nvGrpSpPr>
        <p:grpSpPr bwMode="auto">
          <a:xfrm>
            <a:off x="10163739" y="2183907"/>
            <a:ext cx="673722" cy="1511935"/>
            <a:chOff x="4752" y="1200"/>
            <a:chExt cx="385" cy="864"/>
          </a:xfrm>
        </p:grpSpPr>
        <p:grpSp>
          <p:nvGrpSpPr>
            <p:cNvPr id="133238" name="Group 118"/>
            <p:cNvGrpSpPr>
              <a:grpSpLocks/>
            </p:cNvGrpSpPr>
            <p:nvPr/>
          </p:nvGrpSpPr>
          <p:grpSpPr bwMode="auto">
            <a:xfrm>
              <a:off x="4752" y="1680"/>
              <a:ext cx="385" cy="384"/>
              <a:chOff x="5183" y="3408"/>
              <a:chExt cx="385" cy="384"/>
            </a:xfrm>
          </p:grpSpPr>
          <p:sp>
            <p:nvSpPr>
              <p:cNvPr id="133239" name="Oval 119"/>
              <p:cNvSpPr>
                <a:spLocks noChangeArrowheads="1"/>
              </p:cNvSpPr>
              <p:nvPr/>
            </p:nvSpPr>
            <p:spPr bwMode="auto">
              <a:xfrm rot="-5400000">
                <a:off x="5184" y="3408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33240" name="AutoShape 120"/>
              <p:cNvSpPr>
                <a:spLocks noChangeArrowheads="1"/>
              </p:cNvSpPr>
              <p:nvPr/>
            </p:nvSpPr>
            <p:spPr bwMode="auto">
              <a:xfrm rot="-5400000">
                <a:off x="5279" y="3503"/>
                <a:ext cx="192" cy="384"/>
              </a:xfrm>
              <a:prstGeom prst="moon">
                <a:avLst>
                  <a:gd name="adj" fmla="val 38019"/>
                </a:avLst>
              </a:prstGeom>
              <a:solidFill>
                <a:srgbClr val="2E005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</p:grpSp>
        <p:grpSp>
          <p:nvGrpSpPr>
            <p:cNvPr id="133241" name="Group 121"/>
            <p:cNvGrpSpPr>
              <a:grpSpLocks/>
            </p:cNvGrpSpPr>
            <p:nvPr/>
          </p:nvGrpSpPr>
          <p:grpSpPr bwMode="auto">
            <a:xfrm flipV="1">
              <a:off x="4752" y="1200"/>
              <a:ext cx="385" cy="384"/>
              <a:chOff x="5183" y="3408"/>
              <a:chExt cx="385" cy="384"/>
            </a:xfrm>
          </p:grpSpPr>
          <p:sp>
            <p:nvSpPr>
              <p:cNvPr id="133242" name="Oval 122"/>
              <p:cNvSpPr>
                <a:spLocks noChangeArrowheads="1"/>
              </p:cNvSpPr>
              <p:nvPr/>
            </p:nvSpPr>
            <p:spPr bwMode="auto">
              <a:xfrm rot="-5400000">
                <a:off x="5184" y="3408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33243" name="AutoShape 123"/>
              <p:cNvSpPr>
                <a:spLocks noChangeArrowheads="1"/>
              </p:cNvSpPr>
              <p:nvPr/>
            </p:nvSpPr>
            <p:spPr bwMode="auto">
              <a:xfrm rot="-5400000">
                <a:off x="5279" y="3503"/>
                <a:ext cx="192" cy="384"/>
              </a:xfrm>
              <a:prstGeom prst="moon">
                <a:avLst>
                  <a:gd name="adj" fmla="val 38019"/>
                </a:avLst>
              </a:prstGeom>
              <a:solidFill>
                <a:srgbClr val="2E005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</p:grpSp>
      </p:grpSp>
      <p:grpSp>
        <p:nvGrpSpPr>
          <p:cNvPr id="133244" name="Group 124"/>
          <p:cNvGrpSpPr>
            <a:grpSpLocks/>
          </p:cNvGrpSpPr>
          <p:nvPr/>
        </p:nvGrpSpPr>
        <p:grpSpPr bwMode="auto">
          <a:xfrm>
            <a:off x="10163740" y="2183907"/>
            <a:ext cx="671971" cy="1511935"/>
            <a:chOff x="4752" y="1200"/>
            <a:chExt cx="384" cy="864"/>
          </a:xfrm>
        </p:grpSpPr>
        <p:sp>
          <p:nvSpPr>
            <p:cNvPr id="133245" name="Oval 125"/>
            <p:cNvSpPr>
              <a:spLocks noChangeArrowheads="1"/>
            </p:cNvSpPr>
            <p:nvPr/>
          </p:nvSpPr>
          <p:spPr bwMode="auto">
            <a:xfrm rot="-5400000">
              <a:off x="4752" y="168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/>
            </a:p>
          </p:txBody>
        </p:sp>
        <p:grpSp>
          <p:nvGrpSpPr>
            <p:cNvPr id="133246" name="Group 126"/>
            <p:cNvGrpSpPr>
              <a:grpSpLocks/>
            </p:cNvGrpSpPr>
            <p:nvPr/>
          </p:nvGrpSpPr>
          <p:grpSpPr bwMode="auto">
            <a:xfrm rot="5400000" flipV="1">
              <a:off x="4752" y="1200"/>
              <a:ext cx="384" cy="384"/>
              <a:chOff x="1632" y="3168"/>
              <a:chExt cx="384" cy="384"/>
            </a:xfrm>
          </p:grpSpPr>
          <p:sp>
            <p:nvSpPr>
              <p:cNvPr id="133247" name="Oval 127"/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33248" name="AutoShape 128"/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192" cy="384"/>
              </a:xfrm>
              <a:prstGeom prst="moon">
                <a:avLst>
                  <a:gd name="adj" fmla="val 70833"/>
                </a:avLst>
              </a:prstGeom>
              <a:solidFill>
                <a:srgbClr val="2E005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</p:grpSp>
      </p:grpSp>
      <p:grpSp>
        <p:nvGrpSpPr>
          <p:cNvPr id="133249" name="Group 129"/>
          <p:cNvGrpSpPr>
            <a:grpSpLocks/>
          </p:cNvGrpSpPr>
          <p:nvPr/>
        </p:nvGrpSpPr>
        <p:grpSpPr bwMode="auto">
          <a:xfrm>
            <a:off x="10163739" y="2183907"/>
            <a:ext cx="673722" cy="1513685"/>
            <a:chOff x="4752" y="1200"/>
            <a:chExt cx="385" cy="865"/>
          </a:xfrm>
        </p:grpSpPr>
        <p:grpSp>
          <p:nvGrpSpPr>
            <p:cNvPr id="133250" name="Group 130"/>
            <p:cNvGrpSpPr>
              <a:grpSpLocks/>
            </p:cNvGrpSpPr>
            <p:nvPr/>
          </p:nvGrpSpPr>
          <p:grpSpPr bwMode="auto">
            <a:xfrm>
              <a:off x="4752" y="1680"/>
              <a:ext cx="385" cy="385"/>
              <a:chOff x="3935" y="287"/>
              <a:chExt cx="385" cy="385"/>
            </a:xfrm>
          </p:grpSpPr>
          <p:sp>
            <p:nvSpPr>
              <p:cNvPr id="133251" name="Oval 131"/>
              <p:cNvSpPr>
                <a:spLocks noChangeArrowheads="1"/>
              </p:cNvSpPr>
              <p:nvPr/>
            </p:nvSpPr>
            <p:spPr bwMode="auto">
              <a:xfrm rot="5400000" flipV="1">
                <a:off x="3936" y="288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33252" name="AutoShape 132"/>
              <p:cNvSpPr>
                <a:spLocks noChangeArrowheads="1"/>
              </p:cNvSpPr>
              <p:nvPr/>
            </p:nvSpPr>
            <p:spPr bwMode="auto">
              <a:xfrm rot="5400000" flipV="1">
                <a:off x="4031" y="191"/>
                <a:ext cx="192" cy="384"/>
              </a:xfrm>
              <a:prstGeom prst="moon">
                <a:avLst>
                  <a:gd name="adj" fmla="val 45310"/>
                </a:avLst>
              </a:prstGeom>
              <a:solidFill>
                <a:srgbClr val="2E005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</p:grpSp>
        <p:grpSp>
          <p:nvGrpSpPr>
            <p:cNvPr id="133253" name="Group 133"/>
            <p:cNvGrpSpPr>
              <a:grpSpLocks/>
            </p:cNvGrpSpPr>
            <p:nvPr/>
          </p:nvGrpSpPr>
          <p:grpSpPr bwMode="auto">
            <a:xfrm>
              <a:off x="4752" y="1200"/>
              <a:ext cx="385" cy="384"/>
              <a:chOff x="-1" y="1104"/>
              <a:chExt cx="385" cy="384"/>
            </a:xfrm>
          </p:grpSpPr>
          <p:sp>
            <p:nvSpPr>
              <p:cNvPr id="133254" name="Oval 134"/>
              <p:cNvSpPr>
                <a:spLocks noChangeArrowheads="1"/>
              </p:cNvSpPr>
              <p:nvPr/>
            </p:nvSpPr>
            <p:spPr bwMode="auto">
              <a:xfrm rot="-5400000">
                <a:off x="0" y="1104"/>
                <a:ext cx="384" cy="384"/>
              </a:xfrm>
              <a:prstGeom prst="ellipse">
                <a:avLst/>
              </a:prstGeom>
              <a:solidFill>
                <a:srgbClr val="2E005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33255" name="AutoShape 135"/>
              <p:cNvSpPr>
                <a:spLocks noChangeArrowheads="1"/>
              </p:cNvSpPr>
              <p:nvPr/>
            </p:nvSpPr>
            <p:spPr bwMode="auto">
              <a:xfrm rot="-5400000">
                <a:off x="95" y="1199"/>
                <a:ext cx="192" cy="384"/>
              </a:xfrm>
              <a:prstGeom prst="moon">
                <a:avLst>
                  <a:gd name="adj" fmla="val 87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</p:grpSp>
      </p:grpSp>
      <p:grpSp>
        <p:nvGrpSpPr>
          <p:cNvPr id="133256" name="Group 136"/>
          <p:cNvGrpSpPr>
            <a:grpSpLocks/>
          </p:cNvGrpSpPr>
          <p:nvPr/>
        </p:nvGrpSpPr>
        <p:grpSpPr bwMode="auto">
          <a:xfrm>
            <a:off x="10163740" y="2183907"/>
            <a:ext cx="671971" cy="1511935"/>
            <a:chOff x="4512" y="1248"/>
            <a:chExt cx="384" cy="864"/>
          </a:xfrm>
        </p:grpSpPr>
        <p:grpSp>
          <p:nvGrpSpPr>
            <p:cNvPr id="133257" name="Group 137"/>
            <p:cNvGrpSpPr>
              <a:grpSpLocks/>
            </p:cNvGrpSpPr>
            <p:nvPr/>
          </p:nvGrpSpPr>
          <p:grpSpPr bwMode="auto">
            <a:xfrm rot="-5400000">
              <a:off x="4512" y="1248"/>
              <a:ext cx="384" cy="384"/>
              <a:chOff x="1056" y="3168"/>
              <a:chExt cx="384" cy="384"/>
            </a:xfrm>
          </p:grpSpPr>
          <p:sp>
            <p:nvSpPr>
              <p:cNvPr id="133258" name="Oval 138"/>
              <p:cNvSpPr>
                <a:spLocks noChangeArrowheads="1"/>
              </p:cNvSpPr>
              <p:nvPr/>
            </p:nvSpPr>
            <p:spPr bwMode="auto">
              <a:xfrm>
                <a:off x="1056" y="3168"/>
                <a:ext cx="384" cy="384"/>
              </a:xfrm>
              <a:prstGeom prst="ellipse">
                <a:avLst/>
              </a:prstGeom>
              <a:solidFill>
                <a:srgbClr val="2E005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33259" name="AutoShape 139"/>
              <p:cNvSpPr>
                <a:spLocks noChangeArrowheads="1"/>
              </p:cNvSpPr>
              <p:nvPr/>
            </p:nvSpPr>
            <p:spPr bwMode="auto">
              <a:xfrm>
                <a:off x="1056" y="3168"/>
                <a:ext cx="192" cy="384"/>
              </a:xfrm>
              <a:prstGeom prst="moon">
                <a:avLst>
                  <a:gd name="adj" fmla="val 708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</p:grpSp>
        <p:grpSp>
          <p:nvGrpSpPr>
            <p:cNvPr id="133260" name="Group 140"/>
            <p:cNvGrpSpPr>
              <a:grpSpLocks/>
            </p:cNvGrpSpPr>
            <p:nvPr/>
          </p:nvGrpSpPr>
          <p:grpSpPr bwMode="auto">
            <a:xfrm rot="5400000" flipV="1">
              <a:off x="4512" y="1728"/>
              <a:ext cx="384" cy="384"/>
              <a:chOff x="1632" y="3168"/>
              <a:chExt cx="384" cy="384"/>
            </a:xfrm>
          </p:grpSpPr>
          <p:sp>
            <p:nvSpPr>
              <p:cNvPr id="133261" name="Oval 141"/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33262" name="AutoShape 142"/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192" cy="384"/>
              </a:xfrm>
              <a:prstGeom prst="moon">
                <a:avLst>
                  <a:gd name="adj" fmla="val 70833"/>
                </a:avLst>
              </a:prstGeom>
              <a:solidFill>
                <a:srgbClr val="2E005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</p:grpSp>
      </p:grpSp>
      <p:grpSp>
        <p:nvGrpSpPr>
          <p:cNvPr id="133263" name="Group 143"/>
          <p:cNvGrpSpPr>
            <a:grpSpLocks/>
          </p:cNvGrpSpPr>
          <p:nvPr/>
        </p:nvGrpSpPr>
        <p:grpSpPr bwMode="auto">
          <a:xfrm>
            <a:off x="10163740" y="2183907"/>
            <a:ext cx="675471" cy="1511935"/>
            <a:chOff x="4223" y="1248"/>
            <a:chExt cx="386" cy="864"/>
          </a:xfrm>
        </p:grpSpPr>
        <p:grpSp>
          <p:nvGrpSpPr>
            <p:cNvPr id="133264" name="Group 144"/>
            <p:cNvGrpSpPr>
              <a:grpSpLocks/>
            </p:cNvGrpSpPr>
            <p:nvPr/>
          </p:nvGrpSpPr>
          <p:grpSpPr bwMode="auto">
            <a:xfrm>
              <a:off x="4224" y="1728"/>
              <a:ext cx="385" cy="384"/>
              <a:chOff x="-1" y="1104"/>
              <a:chExt cx="385" cy="384"/>
            </a:xfrm>
          </p:grpSpPr>
          <p:sp>
            <p:nvSpPr>
              <p:cNvPr id="133265" name="Oval 145"/>
              <p:cNvSpPr>
                <a:spLocks noChangeArrowheads="1"/>
              </p:cNvSpPr>
              <p:nvPr/>
            </p:nvSpPr>
            <p:spPr bwMode="auto">
              <a:xfrm rot="-5400000">
                <a:off x="0" y="1104"/>
                <a:ext cx="384" cy="384"/>
              </a:xfrm>
              <a:prstGeom prst="ellipse">
                <a:avLst/>
              </a:prstGeom>
              <a:solidFill>
                <a:srgbClr val="2E005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33266" name="AutoShape 146"/>
              <p:cNvSpPr>
                <a:spLocks noChangeArrowheads="1"/>
              </p:cNvSpPr>
              <p:nvPr/>
            </p:nvSpPr>
            <p:spPr bwMode="auto">
              <a:xfrm rot="-5400000">
                <a:off x="95" y="1199"/>
                <a:ext cx="192" cy="384"/>
              </a:xfrm>
              <a:prstGeom prst="moon">
                <a:avLst>
                  <a:gd name="adj" fmla="val 87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</p:grpSp>
        <p:grpSp>
          <p:nvGrpSpPr>
            <p:cNvPr id="133267" name="Group 147"/>
            <p:cNvGrpSpPr>
              <a:grpSpLocks/>
            </p:cNvGrpSpPr>
            <p:nvPr/>
          </p:nvGrpSpPr>
          <p:grpSpPr bwMode="auto">
            <a:xfrm>
              <a:off x="4223" y="1248"/>
              <a:ext cx="385" cy="384"/>
              <a:chOff x="4223" y="1248"/>
              <a:chExt cx="385" cy="384"/>
            </a:xfrm>
          </p:grpSpPr>
          <p:sp>
            <p:nvSpPr>
              <p:cNvPr id="133268" name="Oval 148"/>
              <p:cNvSpPr>
                <a:spLocks noChangeArrowheads="1"/>
              </p:cNvSpPr>
              <p:nvPr/>
            </p:nvSpPr>
            <p:spPr bwMode="auto">
              <a:xfrm rot="-5400000">
                <a:off x="4224" y="1248"/>
                <a:ext cx="384" cy="384"/>
              </a:xfrm>
              <a:prstGeom prst="ellipse">
                <a:avLst/>
              </a:prstGeom>
              <a:solidFill>
                <a:srgbClr val="2E005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33269" name="AutoShape 149"/>
              <p:cNvSpPr>
                <a:spLocks noChangeArrowheads="1"/>
              </p:cNvSpPr>
              <p:nvPr/>
            </p:nvSpPr>
            <p:spPr bwMode="auto">
              <a:xfrm rot="-5400000">
                <a:off x="4319" y="1343"/>
                <a:ext cx="192" cy="384"/>
              </a:xfrm>
              <a:prstGeom prst="moon">
                <a:avLst>
                  <a:gd name="adj" fmla="val 41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</p:grpSp>
      </p:grpSp>
      <p:grpSp>
        <p:nvGrpSpPr>
          <p:cNvPr id="133270" name="Group 150"/>
          <p:cNvGrpSpPr>
            <a:grpSpLocks/>
          </p:cNvGrpSpPr>
          <p:nvPr/>
        </p:nvGrpSpPr>
        <p:grpSpPr bwMode="auto">
          <a:xfrm>
            <a:off x="10163740" y="2183907"/>
            <a:ext cx="671971" cy="1511935"/>
            <a:chOff x="4752" y="1248"/>
            <a:chExt cx="384" cy="864"/>
          </a:xfrm>
        </p:grpSpPr>
        <p:sp>
          <p:nvSpPr>
            <p:cNvPr id="133271" name="Oval 151"/>
            <p:cNvSpPr>
              <a:spLocks noChangeArrowheads="1"/>
            </p:cNvSpPr>
            <p:nvPr/>
          </p:nvSpPr>
          <p:spPr bwMode="auto">
            <a:xfrm rot="-5400000">
              <a:off x="4752" y="1248"/>
              <a:ext cx="384" cy="384"/>
            </a:xfrm>
            <a:prstGeom prst="ellipse">
              <a:avLst/>
            </a:prstGeom>
            <a:solidFill>
              <a:srgbClr val="2E005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/>
            </a:p>
          </p:txBody>
        </p:sp>
        <p:grpSp>
          <p:nvGrpSpPr>
            <p:cNvPr id="133272" name="Group 152"/>
            <p:cNvGrpSpPr>
              <a:grpSpLocks/>
            </p:cNvGrpSpPr>
            <p:nvPr/>
          </p:nvGrpSpPr>
          <p:grpSpPr bwMode="auto">
            <a:xfrm rot="-5400000">
              <a:off x="4752" y="1728"/>
              <a:ext cx="384" cy="384"/>
              <a:chOff x="1056" y="3168"/>
              <a:chExt cx="384" cy="384"/>
            </a:xfrm>
          </p:grpSpPr>
          <p:sp>
            <p:nvSpPr>
              <p:cNvPr id="133273" name="Oval 153"/>
              <p:cNvSpPr>
                <a:spLocks noChangeArrowheads="1"/>
              </p:cNvSpPr>
              <p:nvPr/>
            </p:nvSpPr>
            <p:spPr bwMode="auto">
              <a:xfrm>
                <a:off x="1056" y="3168"/>
                <a:ext cx="384" cy="384"/>
              </a:xfrm>
              <a:prstGeom prst="ellipse">
                <a:avLst/>
              </a:prstGeom>
              <a:solidFill>
                <a:srgbClr val="2E005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33274" name="AutoShape 154"/>
              <p:cNvSpPr>
                <a:spLocks noChangeArrowheads="1"/>
              </p:cNvSpPr>
              <p:nvPr/>
            </p:nvSpPr>
            <p:spPr bwMode="auto">
              <a:xfrm>
                <a:off x="1056" y="3168"/>
                <a:ext cx="192" cy="384"/>
              </a:xfrm>
              <a:prstGeom prst="moon">
                <a:avLst>
                  <a:gd name="adj" fmla="val 708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</p:grpSp>
      </p:grpSp>
      <p:grpSp>
        <p:nvGrpSpPr>
          <p:cNvPr id="133277" name="Group 157"/>
          <p:cNvGrpSpPr>
            <a:grpSpLocks/>
          </p:cNvGrpSpPr>
          <p:nvPr/>
        </p:nvGrpSpPr>
        <p:grpSpPr bwMode="auto">
          <a:xfrm>
            <a:off x="8231823" y="4619802"/>
            <a:ext cx="2855877" cy="2267903"/>
            <a:chOff x="2352" y="2640"/>
            <a:chExt cx="1632" cy="1296"/>
          </a:xfrm>
        </p:grpSpPr>
        <p:sp>
          <p:nvSpPr>
            <p:cNvPr id="133278" name="AutoShape 158"/>
            <p:cNvSpPr>
              <a:spLocks noChangeArrowheads="1"/>
            </p:cNvSpPr>
            <p:nvPr/>
          </p:nvSpPr>
          <p:spPr bwMode="auto">
            <a:xfrm>
              <a:off x="2448" y="3168"/>
              <a:ext cx="384" cy="768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/>
            </a:p>
          </p:txBody>
        </p:sp>
        <p:sp>
          <p:nvSpPr>
            <p:cNvPr id="133279" name="AutoShape 159"/>
            <p:cNvSpPr>
              <a:spLocks noChangeArrowheads="1"/>
            </p:cNvSpPr>
            <p:nvPr/>
          </p:nvSpPr>
          <p:spPr bwMode="auto">
            <a:xfrm>
              <a:off x="2976" y="3168"/>
              <a:ext cx="384" cy="768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/>
            </a:p>
          </p:txBody>
        </p:sp>
        <p:grpSp>
          <p:nvGrpSpPr>
            <p:cNvPr id="133280" name="Group 160"/>
            <p:cNvGrpSpPr>
              <a:grpSpLocks/>
            </p:cNvGrpSpPr>
            <p:nvPr/>
          </p:nvGrpSpPr>
          <p:grpSpPr bwMode="auto">
            <a:xfrm>
              <a:off x="2448" y="3168"/>
              <a:ext cx="1440" cy="768"/>
              <a:chOff x="2448" y="3168"/>
              <a:chExt cx="1440" cy="768"/>
            </a:xfrm>
          </p:grpSpPr>
          <p:sp>
            <p:nvSpPr>
              <p:cNvPr id="133281" name="Oval 16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384"/>
              </a:xfrm>
              <a:prstGeom prst="ellipse">
                <a:avLst/>
              </a:prstGeom>
              <a:solidFill>
                <a:srgbClr val="2E005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33282" name="AutoShape 162"/>
              <p:cNvSpPr>
                <a:spLocks noChangeArrowheads="1"/>
              </p:cNvSpPr>
              <p:nvPr/>
            </p:nvSpPr>
            <p:spPr bwMode="auto">
              <a:xfrm>
                <a:off x="2448" y="3168"/>
                <a:ext cx="384" cy="768"/>
              </a:xfrm>
              <a:prstGeom prst="flowChartMagneticDisk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33283" name="Oval 163"/>
              <p:cNvSpPr>
                <a:spLocks noChangeArrowheads="1"/>
              </p:cNvSpPr>
              <p:nvPr/>
            </p:nvSpPr>
            <p:spPr bwMode="auto">
              <a:xfrm>
                <a:off x="2976" y="3216"/>
                <a:ext cx="384" cy="384"/>
              </a:xfrm>
              <a:prstGeom prst="ellipse">
                <a:avLst/>
              </a:prstGeom>
              <a:solidFill>
                <a:srgbClr val="2E005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33284" name="AutoShape 164"/>
              <p:cNvSpPr>
                <a:spLocks noChangeArrowheads="1"/>
              </p:cNvSpPr>
              <p:nvPr/>
            </p:nvSpPr>
            <p:spPr bwMode="auto">
              <a:xfrm>
                <a:off x="2976" y="3168"/>
                <a:ext cx="384" cy="768"/>
              </a:xfrm>
              <a:prstGeom prst="flowChartMagneticDisk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grpSp>
            <p:nvGrpSpPr>
              <p:cNvPr id="133285" name="Group 165"/>
              <p:cNvGrpSpPr>
                <a:grpSpLocks/>
              </p:cNvGrpSpPr>
              <p:nvPr/>
            </p:nvGrpSpPr>
            <p:grpSpPr bwMode="auto">
              <a:xfrm>
                <a:off x="3504" y="3168"/>
                <a:ext cx="384" cy="768"/>
                <a:chOff x="3504" y="3168"/>
                <a:chExt cx="384" cy="768"/>
              </a:xfrm>
            </p:grpSpPr>
            <p:sp>
              <p:nvSpPr>
                <p:cNvPr id="133286" name="AutoShape 166"/>
                <p:cNvSpPr>
                  <a:spLocks noChangeArrowheads="1"/>
                </p:cNvSpPr>
                <p:nvPr/>
              </p:nvSpPr>
              <p:spPr bwMode="auto">
                <a:xfrm>
                  <a:off x="3504" y="3168"/>
                  <a:ext cx="384" cy="768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/>
                </a:p>
              </p:txBody>
            </p:sp>
            <p:sp>
              <p:nvSpPr>
                <p:cNvPr id="133287" name="Oval 167"/>
                <p:cNvSpPr>
                  <a:spLocks noChangeArrowheads="1"/>
                </p:cNvSpPr>
                <p:nvPr/>
              </p:nvSpPr>
              <p:spPr bwMode="auto">
                <a:xfrm>
                  <a:off x="3504" y="3504"/>
                  <a:ext cx="384" cy="384"/>
                </a:xfrm>
                <a:prstGeom prst="ellipse">
                  <a:avLst/>
                </a:prstGeom>
                <a:solidFill>
                  <a:srgbClr val="2E005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/>
                </a:p>
              </p:txBody>
            </p:sp>
            <p:sp>
              <p:nvSpPr>
                <p:cNvPr id="133288" name="AutoShape 168"/>
                <p:cNvSpPr>
                  <a:spLocks noChangeArrowheads="1"/>
                </p:cNvSpPr>
                <p:nvPr/>
              </p:nvSpPr>
              <p:spPr bwMode="auto">
                <a:xfrm>
                  <a:off x="3504" y="3168"/>
                  <a:ext cx="384" cy="768"/>
                </a:xfrm>
                <a:prstGeom prst="flowChartMagneticDisk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/>
                </a:p>
              </p:txBody>
            </p:sp>
          </p:grpSp>
        </p:grpSp>
        <p:grpSp>
          <p:nvGrpSpPr>
            <p:cNvPr id="133289" name="Group 169"/>
            <p:cNvGrpSpPr>
              <a:grpSpLocks/>
            </p:cNvGrpSpPr>
            <p:nvPr/>
          </p:nvGrpSpPr>
          <p:grpSpPr bwMode="auto">
            <a:xfrm>
              <a:off x="2352" y="2640"/>
              <a:ext cx="1632" cy="480"/>
              <a:chOff x="2352" y="2640"/>
              <a:chExt cx="1632" cy="480"/>
            </a:xfrm>
          </p:grpSpPr>
          <p:sp>
            <p:nvSpPr>
              <p:cNvPr id="133290" name="Rectangle 170"/>
              <p:cNvSpPr>
                <a:spLocks noChangeArrowheads="1"/>
              </p:cNvSpPr>
              <p:nvPr/>
            </p:nvSpPr>
            <p:spPr bwMode="auto">
              <a:xfrm>
                <a:off x="2352" y="2640"/>
                <a:ext cx="1632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33291" name="Oval 171"/>
              <p:cNvSpPr>
                <a:spLocks noChangeArrowheads="1"/>
              </p:cNvSpPr>
              <p:nvPr/>
            </p:nvSpPr>
            <p:spPr bwMode="auto">
              <a:xfrm rot="-5400000">
                <a:off x="2976" y="2688"/>
                <a:ext cx="384" cy="384"/>
              </a:xfrm>
              <a:prstGeom prst="ellipse">
                <a:avLst/>
              </a:prstGeom>
              <a:solidFill>
                <a:srgbClr val="2E005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33292" name="Oval 172"/>
              <p:cNvSpPr>
                <a:spLocks noChangeArrowheads="1"/>
              </p:cNvSpPr>
              <p:nvPr/>
            </p:nvSpPr>
            <p:spPr bwMode="auto">
              <a:xfrm rot="-5400000">
                <a:off x="3504" y="2688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33293" name="Oval 173"/>
              <p:cNvSpPr>
                <a:spLocks noChangeArrowheads="1"/>
              </p:cNvSpPr>
              <p:nvPr/>
            </p:nvSpPr>
            <p:spPr bwMode="auto">
              <a:xfrm rot="-5400000">
                <a:off x="2448" y="2688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</p:grpSp>
      </p:grpSp>
      <p:grpSp>
        <p:nvGrpSpPr>
          <p:cNvPr id="133294" name="Group 174"/>
          <p:cNvGrpSpPr>
            <a:grpSpLocks/>
          </p:cNvGrpSpPr>
          <p:nvPr/>
        </p:nvGrpSpPr>
        <p:grpSpPr bwMode="auto">
          <a:xfrm>
            <a:off x="10247736" y="4703797"/>
            <a:ext cx="671971" cy="2183906"/>
            <a:chOff x="2400" y="2688"/>
            <a:chExt cx="384" cy="1248"/>
          </a:xfrm>
        </p:grpSpPr>
        <p:sp>
          <p:nvSpPr>
            <p:cNvPr id="133295" name="Oval 175"/>
            <p:cNvSpPr>
              <a:spLocks noChangeArrowheads="1"/>
            </p:cNvSpPr>
            <p:nvPr/>
          </p:nvSpPr>
          <p:spPr bwMode="auto">
            <a:xfrm rot="-5400000">
              <a:off x="2400" y="2688"/>
              <a:ext cx="384" cy="384"/>
            </a:xfrm>
            <a:prstGeom prst="ellipse">
              <a:avLst/>
            </a:prstGeom>
            <a:solidFill>
              <a:srgbClr val="A3BD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/>
            </a:p>
          </p:txBody>
        </p:sp>
        <p:grpSp>
          <p:nvGrpSpPr>
            <p:cNvPr id="133296" name="Group 176"/>
            <p:cNvGrpSpPr>
              <a:grpSpLocks/>
            </p:cNvGrpSpPr>
            <p:nvPr/>
          </p:nvGrpSpPr>
          <p:grpSpPr bwMode="auto">
            <a:xfrm>
              <a:off x="2400" y="3168"/>
              <a:ext cx="384" cy="768"/>
              <a:chOff x="2400" y="3168"/>
              <a:chExt cx="384" cy="768"/>
            </a:xfrm>
          </p:grpSpPr>
          <p:sp>
            <p:nvSpPr>
              <p:cNvPr id="133297" name="AutoShape 177"/>
              <p:cNvSpPr>
                <a:spLocks noChangeArrowheads="1"/>
              </p:cNvSpPr>
              <p:nvPr/>
            </p:nvSpPr>
            <p:spPr bwMode="auto">
              <a:xfrm>
                <a:off x="2400" y="3168"/>
                <a:ext cx="384" cy="768"/>
              </a:xfrm>
              <a:prstGeom prst="flowChartMagneticDisk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33298" name="Oval 178"/>
              <p:cNvSpPr>
                <a:spLocks noChangeArrowheads="1"/>
              </p:cNvSpPr>
              <p:nvPr/>
            </p:nvSpPr>
            <p:spPr bwMode="auto">
              <a:xfrm>
                <a:off x="2400" y="3456"/>
                <a:ext cx="384" cy="384"/>
              </a:xfrm>
              <a:prstGeom prst="ellipse">
                <a:avLst/>
              </a:prstGeom>
              <a:solidFill>
                <a:srgbClr val="2E005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33299" name="AutoShape 179"/>
              <p:cNvSpPr>
                <a:spLocks noChangeArrowheads="1"/>
              </p:cNvSpPr>
              <p:nvPr/>
            </p:nvSpPr>
            <p:spPr bwMode="auto">
              <a:xfrm>
                <a:off x="2400" y="3168"/>
                <a:ext cx="384" cy="768"/>
              </a:xfrm>
              <a:prstGeom prst="flowChartMagneticDisk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</p:grpSp>
      </p:grpSp>
      <p:grpSp>
        <p:nvGrpSpPr>
          <p:cNvPr id="133300" name="Group 180"/>
          <p:cNvGrpSpPr>
            <a:grpSpLocks/>
          </p:cNvGrpSpPr>
          <p:nvPr/>
        </p:nvGrpSpPr>
        <p:grpSpPr bwMode="auto">
          <a:xfrm>
            <a:off x="10247736" y="4703797"/>
            <a:ext cx="671971" cy="2183906"/>
            <a:chOff x="2928" y="2688"/>
            <a:chExt cx="384" cy="1248"/>
          </a:xfrm>
        </p:grpSpPr>
        <p:sp>
          <p:nvSpPr>
            <p:cNvPr id="133301" name="Oval 181"/>
            <p:cNvSpPr>
              <a:spLocks noChangeArrowheads="1"/>
            </p:cNvSpPr>
            <p:nvPr/>
          </p:nvSpPr>
          <p:spPr bwMode="auto">
            <a:xfrm rot="-5400000">
              <a:off x="2928" y="2688"/>
              <a:ext cx="384" cy="384"/>
            </a:xfrm>
            <a:prstGeom prst="ellipse">
              <a:avLst/>
            </a:prstGeom>
            <a:solidFill>
              <a:srgbClr val="8C97B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/>
            </a:p>
          </p:txBody>
        </p:sp>
        <p:grpSp>
          <p:nvGrpSpPr>
            <p:cNvPr id="133302" name="Group 182"/>
            <p:cNvGrpSpPr>
              <a:grpSpLocks/>
            </p:cNvGrpSpPr>
            <p:nvPr/>
          </p:nvGrpSpPr>
          <p:grpSpPr bwMode="auto">
            <a:xfrm>
              <a:off x="2928" y="3168"/>
              <a:ext cx="384" cy="768"/>
              <a:chOff x="2928" y="3168"/>
              <a:chExt cx="384" cy="768"/>
            </a:xfrm>
          </p:grpSpPr>
          <p:sp>
            <p:nvSpPr>
              <p:cNvPr id="133303" name="AutoShape 183"/>
              <p:cNvSpPr>
                <a:spLocks noChangeArrowheads="1"/>
              </p:cNvSpPr>
              <p:nvPr/>
            </p:nvSpPr>
            <p:spPr bwMode="auto">
              <a:xfrm>
                <a:off x="2928" y="3168"/>
                <a:ext cx="384" cy="768"/>
              </a:xfrm>
              <a:prstGeom prst="flowChartMagneticDisk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33304" name="Oval 184"/>
              <p:cNvSpPr>
                <a:spLocks noChangeArrowheads="1"/>
              </p:cNvSpPr>
              <p:nvPr/>
            </p:nvSpPr>
            <p:spPr bwMode="auto">
              <a:xfrm>
                <a:off x="2928" y="3408"/>
                <a:ext cx="384" cy="384"/>
              </a:xfrm>
              <a:prstGeom prst="ellipse">
                <a:avLst/>
              </a:prstGeom>
              <a:solidFill>
                <a:srgbClr val="2E005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33305" name="AutoShape 185"/>
              <p:cNvSpPr>
                <a:spLocks noChangeArrowheads="1"/>
              </p:cNvSpPr>
              <p:nvPr/>
            </p:nvSpPr>
            <p:spPr bwMode="auto">
              <a:xfrm>
                <a:off x="2928" y="3168"/>
                <a:ext cx="384" cy="768"/>
              </a:xfrm>
              <a:prstGeom prst="flowChartMagneticDisk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</p:grpSp>
      </p:grpSp>
      <p:grpSp>
        <p:nvGrpSpPr>
          <p:cNvPr id="133306" name="Group 186"/>
          <p:cNvGrpSpPr>
            <a:grpSpLocks/>
          </p:cNvGrpSpPr>
          <p:nvPr/>
        </p:nvGrpSpPr>
        <p:grpSpPr bwMode="auto">
          <a:xfrm>
            <a:off x="10247736" y="4703797"/>
            <a:ext cx="671971" cy="2183906"/>
            <a:chOff x="3456" y="2688"/>
            <a:chExt cx="384" cy="1248"/>
          </a:xfrm>
        </p:grpSpPr>
        <p:grpSp>
          <p:nvGrpSpPr>
            <p:cNvPr id="133307" name="Group 187"/>
            <p:cNvGrpSpPr>
              <a:grpSpLocks/>
            </p:cNvGrpSpPr>
            <p:nvPr/>
          </p:nvGrpSpPr>
          <p:grpSpPr bwMode="auto">
            <a:xfrm>
              <a:off x="3456" y="3168"/>
              <a:ext cx="384" cy="768"/>
              <a:chOff x="3456" y="3168"/>
              <a:chExt cx="384" cy="768"/>
            </a:xfrm>
          </p:grpSpPr>
          <p:sp>
            <p:nvSpPr>
              <p:cNvPr id="133308" name="AutoShape 188"/>
              <p:cNvSpPr>
                <a:spLocks noChangeArrowheads="1"/>
              </p:cNvSpPr>
              <p:nvPr/>
            </p:nvSpPr>
            <p:spPr bwMode="auto">
              <a:xfrm>
                <a:off x="3456" y="3168"/>
                <a:ext cx="384" cy="768"/>
              </a:xfrm>
              <a:prstGeom prst="flowChartMagneticDisk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33309" name="Oval 189"/>
              <p:cNvSpPr>
                <a:spLocks noChangeArrowheads="1"/>
              </p:cNvSpPr>
              <p:nvPr/>
            </p:nvSpPr>
            <p:spPr bwMode="auto">
              <a:xfrm>
                <a:off x="3456" y="3360"/>
                <a:ext cx="384" cy="384"/>
              </a:xfrm>
              <a:prstGeom prst="ellipse">
                <a:avLst/>
              </a:prstGeom>
              <a:solidFill>
                <a:srgbClr val="2E005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33310" name="AutoShape 190"/>
              <p:cNvSpPr>
                <a:spLocks noChangeArrowheads="1"/>
              </p:cNvSpPr>
              <p:nvPr/>
            </p:nvSpPr>
            <p:spPr bwMode="auto">
              <a:xfrm>
                <a:off x="3456" y="3168"/>
                <a:ext cx="384" cy="768"/>
              </a:xfrm>
              <a:prstGeom prst="flowChartMagneticDisk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</p:grpSp>
        <p:sp>
          <p:nvSpPr>
            <p:cNvPr id="133311" name="Oval 191"/>
            <p:cNvSpPr>
              <a:spLocks noChangeArrowheads="1"/>
            </p:cNvSpPr>
            <p:nvPr/>
          </p:nvSpPr>
          <p:spPr bwMode="auto">
            <a:xfrm rot="-5400000">
              <a:off x="3456" y="2688"/>
              <a:ext cx="384" cy="384"/>
            </a:xfrm>
            <a:prstGeom prst="ellipse">
              <a:avLst/>
            </a:prstGeom>
            <a:solidFill>
              <a:srgbClr val="7370A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/>
            </a:p>
          </p:txBody>
        </p:sp>
      </p:grpSp>
      <p:grpSp>
        <p:nvGrpSpPr>
          <p:cNvPr id="133312" name="Group 192"/>
          <p:cNvGrpSpPr>
            <a:grpSpLocks/>
          </p:cNvGrpSpPr>
          <p:nvPr/>
        </p:nvGrpSpPr>
        <p:grpSpPr bwMode="auto">
          <a:xfrm>
            <a:off x="10247736" y="4703797"/>
            <a:ext cx="671971" cy="2183906"/>
            <a:chOff x="3984" y="2688"/>
            <a:chExt cx="384" cy="1248"/>
          </a:xfrm>
        </p:grpSpPr>
        <p:grpSp>
          <p:nvGrpSpPr>
            <p:cNvPr id="133313" name="Group 193"/>
            <p:cNvGrpSpPr>
              <a:grpSpLocks/>
            </p:cNvGrpSpPr>
            <p:nvPr/>
          </p:nvGrpSpPr>
          <p:grpSpPr bwMode="auto">
            <a:xfrm>
              <a:off x="3984" y="3168"/>
              <a:ext cx="384" cy="768"/>
              <a:chOff x="3984" y="3168"/>
              <a:chExt cx="384" cy="768"/>
            </a:xfrm>
          </p:grpSpPr>
          <p:sp>
            <p:nvSpPr>
              <p:cNvPr id="133314" name="AutoShape 194"/>
              <p:cNvSpPr>
                <a:spLocks noChangeArrowheads="1"/>
              </p:cNvSpPr>
              <p:nvPr/>
            </p:nvSpPr>
            <p:spPr bwMode="auto">
              <a:xfrm>
                <a:off x="3984" y="3168"/>
                <a:ext cx="384" cy="768"/>
              </a:xfrm>
              <a:prstGeom prst="flowChartMagneticDisk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33315" name="Oval 195"/>
              <p:cNvSpPr>
                <a:spLocks noChangeArrowheads="1"/>
              </p:cNvSpPr>
              <p:nvPr/>
            </p:nvSpPr>
            <p:spPr bwMode="auto">
              <a:xfrm>
                <a:off x="3984" y="3312"/>
                <a:ext cx="384" cy="384"/>
              </a:xfrm>
              <a:prstGeom prst="ellipse">
                <a:avLst/>
              </a:prstGeom>
              <a:solidFill>
                <a:srgbClr val="2E005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33316" name="AutoShape 196"/>
              <p:cNvSpPr>
                <a:spLocks noChangeArrowheads="1"/>
              </p:cNvSpPr>
              <p:nvPr/>
            </p:nvSpPr>
            <p:spPr bwMode="auto">
              <a:xfrm>
                <a:off x="3984" y="3168"/>
                <a:ext cx="384" cy="768"/>
              </a:xfrm>
              <a:prstGeom prst="flowChartMagneticDisk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</p:grpSp>
        <p:sp>
          <p:nvSpPr>
            <p:cNvPr id="133317" name="Oval 197"/>
            <p:cNvSpPr>
              <a:spLocks noChangeArrowheads="1"/>
            </p:cNvSpPr>
            <p:nvPr/>
          </p:nvSpPr>
          <p:spPr bwMode="auto">
            <a:xfrm rot="-5400000">
              <a:off x="3984" y="2688"/>
              <a:ext cx="384" cy="384"/>
            </a:xfrm>
            <a:prstGeom prst="ellipse">
              <a:avLst/>
            </a:prstGeom>
            <a:solidFill>
              <a:srgbClr val="5C4A8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/>
            </a:p>
          </p:txBody>
        </p:sp>
      </p:grpSp>
      <p:grpSp>
        <p:nvGrpSpPr>
          <p:cNvPr id="133318" name="Group 198"/>
          <p:cNvGrpSpPr>
            <a:grpSpLocks/>
          </p:cNvGrpSpPr>
          <p:nvPr/>
        </p:nvGrpSpPr>
        <p:grpSpPr bwMode="auto">
          <a:xfrm>
            <a:off x="10247736" y="4703797"/>
            <a:ext cx="671971" cy="2183906"/>
            <a:chOff x="4512" y="2688"/>
            <a:chExt cx="384" cy="1248"/>
          </a:xfrm>
        </p:grpSpPr>
        <p:grpSp>
          <p:nvGrpSpPr>
            <p:cNvPr id="133319" name="Group 199"/>
            <p:cNvGrpSpPr>
              <a:grpSpLocks/>
            </p:cNvGrpSpPr>
            <p:nvPr/>
          </p:nvGrpSpPr>
          <p:grpSpPr bwMode="auto">
            <a:xfrm>
              <a:off x="4512" y="3168"/>
              <a:ext cx="384" cy="768"/>
              <a:chOff x="4512" y="3168"/>
              <a:chExt cx="384" cy="768"/>
            </a:xfrm>
          </p:grpSpPr>
          <p:sp>
            <p:nvSpPr>
              <p:cNvPr id="133320" name="AutoShape 200"/>
              <p:cNvSpPr>
                <a:spLocks noChangeArrowheads="1"/>
              </p:cNvSpPr>
              <p:nvPr/>
            </p:nvSpPr>
            <p:spPr bwMode="auto">
              <a:xfrm>
                <a:off x="4512" y="3168"/>
                <a:ext cx="384" cy="768"/>
              </a:xfrm>
              <a:prstGeom prst="flowChartMagneticDisk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33321" name="Oval 201"/>
              <p:cNvSpPr>
                <a:spLocks noChangeArrowheads="1"/>
              </p:cNvSpPr>
              <p:nvPr/>
            </p:nvSpPr>
            <p:spPr bwMode="auto">
              <a:xfrm>
                <a:off x="4512" y="3264"/>
                <a:ext cx="384" cy="384"/>
              </a:xfrm>
              <a:prstGeom prst="ellipse">
                <a:avLst/>
              </a:prstGeom>
              <a:solidFill>
                <a:srgbClr val="2E005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33322" name="AutoShape 202"/>
              <p:cNvSpPr>
                <a:spLocks noChangeArrowheads="1"/>
              </p:cNvSpPr>
              <p:nvPr/>
            </p:nvSpPr>
            <p:spPr bwMode="auto">
              <a:xfrm>
                <a:off x="4512" y="3168"/>
                <a:ext cx="384" cy="768"/>
              </a:xfrm>
              <a:prstGeom prst="flowChartMagneticDisk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</p:grpSp>
        <p:sp>
          <p:nvSpPr>
            <p:cNvPr id="133323" name="Oval 203"/>
            <p:cNvSpPr>
              <a:spLocks noChangeArrowheads="1"/>
            </p:cNvSpPr>
            <p:nvPr/>
          </p:nvSpPr>
          <p:spPr bwMode="auto">
            <a:xfrm rot="-5400000">
              <a:off x="4512" y="2688"/>
              <a:ext cx="384" cy="38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/>
            </a:p>
          </p:txBody>
        </p:sp>
      </p:grpSp>
      <p:grpSp>
        <p:nvGrpSpPr>
          <p:cNvPr id="133324" name="Group 204"/>
          <p:cNvGrpSpPr>
            <a:grpSpLocks/>
          </p:cNvGrpSpPr>
          <p:nvPr/>
        </p:nvGrpSpPr>
        <p:grpSpPr bwMode="auto">
          <a:xfrm>
            <a:off x="10247736" y="4703797"/>
            <a:ext cx="671971" cy="2183906"/>
            <a:chOff x="4992" y="2688"/>
            <a:chExt cx="384" cy="1248"/>
          </a:xfrm>
        </p:grpSpPr>
        <p:sp>
          <p:nvSpPr>
            <p:cNvPr id="133325" name="Oval 205"/>
            <p:cNvSpPr>
              <a:spLocks noChangeArrowheads="1"/>
            </p:cNvSpPr>
            <p:nvPr/>
          </p:nvSpPr>
          <p:spPr bwMode="auto">
            <a:xfrm rot="-5400000">
              <a:off x="4992" y="2688"/>
              <a:ext cx="384" cy="384"/>
            </a:xfrm>
            <a:prstGeom prst="ellipse">
              <a:avLst/>
            </a:prstGeom>
            <a:solidFill>
              <a:srgbClr val="2E005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/>
            </a:p>
          </p:txBody>
        </p:sp>
        <p:grpSp>
          <p:nvGrpSpPr>
            <p:cNvPr id="133326" name="Group 206"/>
            <p:cNvGrpSpPr>
              <a:grpSpLocks/>
            </p:cNvGrpSpPr>
            <p:nvPr/>
          </p:nvGrpSpPr>
          <p:grpSpPr bwMode="auto">
            <a:xfrm>
              <a:off x="4992" y="3168"/>
              <a:ext cx="384" cy="768"/>
              <a:chOff x="4992" y="3168"/>
              <a:chExt cx="384" cy="768"/>
            </a:xfrm>
          </p:grpSpPr>
          <p:sp>
            <p:nvSpPr>
              <p:cNvPr id="133327" name="AutoShape 207"/>
              <p:cNvSpPr>
                <a:spLocks noChangeArrowheads="1"/>
              </p:cNvSpPr>
              <p:nvPr/>
            </p:nvSpPr>
            <p:spPr bwMode="auto">
              <a:xfrm>
                <a:off x="4992" y="3168"/>
                <a:ext cx="384" cy="768"/>
              </a:xfrm>
              <a:prstGeom prst="flowChartMagneticDisk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33328" name="Oval 208"/>
              <p:cNvSpPr>
                <a:spLocks noChangeArrowheads="1"/>
              </p:cNvSpPr>
              <p:nvPr/>
            </p:nvSpPr>
            <p:spPr bwMode="auto">
              <a:xfrm>
                <a:off x="4992" y="3216"/>
                <a:ext cx="384" cy="384"/>
              </a:xfrm>
              <a:prstGeom prst="ellipse">
                <a:avLst/>
              </a:prstGeom>
              <a:solidFill>
                <a:srgbClr val="2E005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33329" name="AutoShape 209"/>
              <p:cNvSpPr>
                <a:spLocks noChangeArrowheads="1"/>
              </p:cNvSpPr>
              <p:nvPr/>
            </p:nvSpPr>
            <p:spPr bwMode="auto">
              <a:xfrm>
                <a:off x="4992" y="3168"/>
                <a:ext cx="384" cy="768"/>
              </a:xfrm>
              <a:prstGeom prst="flowChartMagneticDisk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</p:grpSp>
      </p:grpSp>
      <p:sp>
        <p:nvSpPr>
          <p:cNvPr id="133330" name="Text Box 210"/>
          <p:cNvSpPr txBox="1">
            <a:spLocks noChangeArrowheads="1"/>
          </p:cNvSpPr>
          <p:nvPr/>
        </p:nvSpPr>
        <p:spPr bwMode="auto">
          <a:xfrm>
            <a:off x="7223867" y="1763924"/>
            <a:ext cx="1333763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543">
                <a:latin typeface="Verdana" panose="020B0604030504040204" pitchFamily="34" charset="0"/>
              </a:rPr>
              <a:t>appearance</a:t>
            </a:r>
          </a:p>
        </p:txBody>
      </p:sp>
      <p:sp>
        <p:nvSpPr>
          <p:cNvPr id="133331" name="Text Box 211"/>
          <p:cNvSpPr txBox="1">
            <a:spLocks noChangeArrowheads="1"/>
          </p:cNvSpPr>
          <p:nvPr/>
        </p:nvSpPr>
        <p:spPr bwMode="auto">
          <a:xfrm>
            <a:off x="7223867" y="3023871"/>
            <a:ext cx="886781" cy="56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543">
                <a:latin typeface="Verdana" panose="020B0604030504040204" pitchFamily="34" charset="0"/>
              </a:rPr>
              <a:t>cross</a:t>
            </a:r>
          </a:p>
          <a:p>
            <a:r>
              <a:rPr lang="en-GB" altLang="en-US" sz="1543">
                <a:latin typeface="Verdana" panose="020B0604030504040204" pitchFamily="34" charset="0"/>
              </a:rPr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83519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Interacting with computers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09988" indent="-167991">
              <a:buFontTx/>
              <a:buChar char=" "/>
            </a:pPr>
            <a:r>
              <a:rPr lang="en-GB" altLang="en-US" sz="2646"/>
              <a:t>to understand human–</a:t>
            </a:r>
            <a:r>
              <a:rPr lang="en-GB" altLang="en-US" sz="2646" i="1"/>
              <a:t>computer</a:t>
            </a:r>
            <a:r>
              <a:rPr lang="en-GB" altLang="en-US" sz="2646"/>
              <a:t> interaction</a:t>
            </a:r>
            <a:br>
              <a:rPr lang="en-GB" altLang="en-US" sz="2646"/>
            </a:br>
            <a:r>
              <a:rPr lang="en-GB" altLang="en-US" sz="2646"/>
              <a:t>	… need to understand computers!</a:t>
            </a:r>
          </a:p>
        </p:txBody>
      </p:sp>
      <p:pic>
        <p:nvPicPr>
          <p:cNvPr id="59396" name="Picture 4" descr="computer.gif    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74614" y="3863834"/>
            <a:ext cx="1293194" cy="116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397" name="AutoShape 5"/>
          <p:cNvSpPr>
            <a:spLocks noChangeArrowheads="1"/>
          </p:cNvSpPr>
          <p:nvPr/>
        </p:nvSpPr>
        <p:spPr bwMode="auto">
          <a:xfrm>
            <a:off x="4586729" y="5291772"/>
            <a:ext cx="923960" cy="92396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4"/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 flipV="1">
            <a:off x="5510689" y="4535804"/>
            <a:ext cx="1679928" cy="839964"/>
          </a:xfrm>
          <a:prstGeom prst="line">
            <a:avLst/>
          </a:prstGeom>
          <a:noFill/>
          <a:ln w="57150">
            <a:solidFill>
              <a:srgbClr val="2E005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4"/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 flipV="1">
            <a:off x="5678682" y="4871790"/>
            <a:ext cx="1679928" cy="839964"/>
          </a:xfrm>
          <a:prstGeom prst="line">
            <a:avLst/>
          </a:prstGeom>
          <a:noFill/>
          <a:ln w="57150">
            <a:solidFill>
              <a:srgbClr val="2E005D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4"/>
          </a:p>
        </p:txBody>
      </p:sp>
      <p:grpSp>
        <p:nvGrpSpPr>
          <p:cNvPr id="59404" name="Group 12"/>
          <p:cNvGrpSpPr>
            <a:grpSpLocks/>
          </p:cNvGrpSpPr>
          <p:nvPr/>
        </p:nvGrpSpPr>
        <p:grpSpPr bwMode="auto">
          <a:xfrm>
            <a:off x="2378324" y="3648594"/>
            <a:ext cx="3417602" cy="1223197"/>
            <a:chOff x="399" y="2085"/>
            <a:chExt cx="1953" cy="699"/>
          </a:xfrm>
        </p:grpSpPr>
        <p:sp>
          <p:nvSpPr>
            <p:cNvPr id="59400" name="Text Box 8"/>
            <p:cNvSpPr txBox="1">
              <a:spLocks noChangeArrowheads="1"/>
            </p:cNvSpPr>
            <p:nvPr/>
          </p:nvSpPr>
          <p:spPr bwMode="auto">
            <a:xfrm>
              <a:off x="399" y="2085"/>
              <a:ext cx="1819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205">
                  <a:latin typeface="Verdana" panose="020B0604030504040204" pitchFamily="34" charset="0"/>
                </a:rPr>
                <a:t>what goes in and out</a:t>
              </a:r>
              <a:br>
                <a:rPr lang="en-GB" altLang="en-US" sz="2205">
                  <a:latin typeface="Verdana" panose="020B0604030504040204" pitchFamily="34" charset="0"/>
                </a:rPr>
              </a:br>
              <a:r>
                <a:rPr lang="en-GB" altLang="en-US" sz="1764">
                  <a:latin typeface="Verdana" panose="020B0604030504040204" pitchFamily="34" charset="0"/>
                </a:rPr>
                <a:t>devices, paper,</a:t>
              </a:r>
              <a:br>
                <a:rPr lang="en-GB" altLang="en-US" sz="1764">
                  <a:latin typeface="Verdana" panose="020B0604030504040204" pitchFamily="34" charset="0"/>
                </a:rPr>
              </a:br>
              <a:r>
                <a:rPr lang="en-GB" altLang="en-US" sz="1764">
                  <a:latin typeface="Verdana" panose="020B0604030504040204" pitchFamily="34" charset="0"/>
                </a:rPr>
                <a:t>sensors, etc.</a:t>
              </a:r>
              <a:endParaRPr lang="en-GB" altLang="en-US" sz="1984">
                <a:latin typeface="Verdana" panose="020B0604030504040204" pitchFamily="34" charset="0"/>
              </a:endParaRPr>
            </a:p>
          </p:txBody>
        </p:sp>
        <p:sp>
          <p:nvSpPr>
            <p:cNvPr id="59401" name="Line 9"/>
            <p:cNvSpPr>
              <a:spLocks noChangeShapeType="1"/>
            </p:cNvSpPr>
            <p:nvPr/>
          </p:nvSpPr>
          <p:spPr bwMode="auto">
            <a:xfrm>
              <a:off x="1584" y="2448"/>
              <a:ext cx="768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/>
            </a:p>
          </p:txBody>
        </p:sp>
      </p:grpSp>
      <p:grpSp>
        <p:nvGrpSpPr>
          <p:cNvPr id="59405" name="Group 13"/>
          <p:cNvGrpSpPr>
            <a:grpSpLocks/>
          </p:cNvGrpSpPr>
          <p:nvPr/>
        </p:nvGrpSpPr>
        <p:grpSpPr bwMode="auto">
          <a:xfrm>
            <a:off x="8371816" y="4871791"/>
            <a:ext cx="2561890" cy="1898669"/>
            <a:chOff x="3824" y="2784"/>
            <a:chExt cx="1464" cy="1085"/>
          </a:xfrm>
        </p:grpSpPr>
        <p:sp>
          <p:nvSpPr>
            <p:cNvPr id="59402" name="Text Box 10"/>
            <p:cNvSpPr txBox="1">
              <a:spLocks noChangeArrowheads="1"/>
            </p:cNvSpPr>
            <p:nvPr/>
          </p:nvSpPr>
          <p:spPr bwMode="auto">
            <a:xfrm>
              <a:off x="3824" y="3312"/>
              <a:ext cx="1464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GB" altLang="en-US" sz="2205">
                  <a:latin typeface="Verdana" panose="020B0604030504040204" pitchFamily="34" charset="0"/>
                </a:rPr>
                <a:t>what can it do?</a:t>
              </a:r>
              <a:br>
                <a:rPr lang="en-GB" altLang="en-US" sz="2205">
                  <a:latin typeface="Verdana" panose="020B0604030504040204" pitchFamily="34" charset="0"/>
                </a:rPr>
              </a:br>
              <a:r>
                <a:rPr lang="en-GB" altLang="en-US" sz="1764">
                  <a:latin typeface="Verdana" panose="020B0604030504040204" pitchFamily="34" charset="0"/>
                </a:rPr>
                <a:t>memory, processing,</a:t>
              </a:r>
              <a:br>
                <a:rPr lang="en-GB" altLang="en-US" sz="1764">
                  <a:latin typeface="Verdana" panose="020B0604030504040204" pitchFamily="34" charset="0"/>
                </a:rPr>
              </a:br>
              <a:r>
                <a:rPr lang="en-GB" altLang="en-US" sz="1764">
                  <a:latin typeface="Verdana" panose="020B0604030504040204" pitchFamily="34" charset="0"/>
                </a:rPr>
                <a:t>networks</a:t>
              </a:r>
            </a:p>
          </p:txBody>
        </p:sp>
        <p:sp>
          <p:nvSpPr>
            <p:cNvPr id="59403" name="Line 11"/>
            <p:cNvSpPr>
              <a:spLocks noChangeShapeType="1"/>
            </p:cNvSpPr>
            <p:nvPr/>
          </p:nvSpPr>
          <p:spPr bwMode="auto">
            <a:xfrm flipH="1" flipV="1">
              <a:off x="3840" y="2784"/>
              <a:ext cx="624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/>
            </a:p>
          </p:txBody>
        </p:sp>
      </p:grpSp>
    </p:spTree>
    <p:extLst>
      <p:ext uri="{BB962C8B-B14F-4D97-AF65-F5344CB8AC3E}">
        <p14:creationId xmlns:p14="http://schemas.microsoft.com/office/powerpoint/2010/main" val="304499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altLang="en-US" sz="3968" dirty="0"/>
              <a:t>Virtual reality (VR) and 3D interaction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3086" dirty="0"/>
              <a:t>Positioning in 3D space</a:t>
            </a:r>
            <a:br>
              <a:rPr lang="en-GB" altLang="en-US" sz="3086" dirty="0"/>
            </a:br>
            <a:r>
              <a:rPr lang="en-GB" altLang="en-US" sz="3086" dirty="0"/>
              <a:t>moving and grasping</a:t>
            </a:r>
          </a:p>
          <a:p>
            <a:r>
              <a:rPr lang="en-GB" altLang="en-US" sz="3086" dirty="0"/>
              <a:t>Seeing 3D </a:t>
            </a:r>
            <a:r>
              <a:rPr lang="en-GB" altLang="en-US" dirty="0"/>
              <a:t>(helmets and caves)</a:t>
            </a:r>
          </a:p>
        </p:txBody>
      </p:sp>
    </p:spTree>
    <p:extLst>
      <p:ext uri="{BB962C8B-B14F-4D97-AF65-F5344CB8AC3E}">
        <p14:creationId xmlns:p14="http://schemas.microsoft.com/office/powerpoint/2010/main" val="41050403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Positioning in 3D space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sz="3200" dirty="0"/>
              <a:t>Cockpit and virtual controls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Steering wheels, knobs and dials … just like real!</a:t>
            </a:r>
          </a:p>
          <a:p>
            <a:pPr>
              <a:lnSpc>
                <a:spcPct val="90000"/>
              </a:lnSpc>
            </a:pPr>
            <a:r>
              <a:rPr lang="en-GB" altLang="en-US" sz="3200" dirty="0"/>
              <a:t>The 3d mouse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Six-degrees of movement: x, y, z + roll, pitch, yaw </a:t>
            </a:r>
          </a:p>
          <a:p>
            <a:pPr>
              <a:lnSpc>
                <a:spcPct val="90000"/>
              </a:lnSpc>
            </a:pPr>
            <a:r>
              <a:rPr lang="en-GB" altLang="en-US" sz="3200" dirty="0"/>
              <a:t>Data glove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Fibre optics used to detect finger position</a:t>
            </a:r>
          </a:p>
          <a:p>
            <a:pPr>
              <a:lnSpc>
                <a:spcPct val="90000"/>
              </a:lnSpc>
            </a:pPr>
            <a:r>
              <a:rPr lang="en-GB" altLang="en-US" sz="3200" dirty="0"/>
              <a:t>VR helmets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Detect head motion and possibly eye gaze</a:t>
            </a:r>
          </a:p>
          <a:p>
            <a:pPr>
              <a:lnSpc>
                <a:spcPct val="90000"/>
              </a:lnSpc>
            </a:pPr>
            <a:r>
              <a:rPr lang="en-GB" altLang="en-US" sz="3200" dirty="0"/>
              <a:t>Whole body tracking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Accelerometers strapped to limbs or reflective dots and video processing</a:t>
            </a:r>
          </a:p>
        </p:txBody>
      </p:sp>
    </p:spTree>
    <p:extLst>
      <p:ext uri="{BB962C8B-B14F-4D97-AF65-F5344CB8AC3E}">
        <p14:creationId xmlns:p14="http://schemas.microsoft.com/office/powerpoint/2010/main" val="23869324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44" name="Line 32"/>
          <p:cNvSpPr>
            <a:spLocks noChangeShapeType="1"/>
          </p:cNvSpPr>
          <p:nvPr/>
        </p:nvSpPr>
        <p:spPr bwMode="auto">
          <a:xfrm>
            <a:off x="6719887" y="2183907"/>
            <a:ext cx="0" cy="285587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4"/>
          </a:p>
        </p:txBody>
      </p:sp>
      <p:sp>
        <p:nvSpPr>
          <p:cNvPr id="141332" name="Line 20"/>
          <p:cNvSpPr>
            <a:spLocks noChangeShapeType="1"/>
          </p:cNvSpPr>
          <p:nvPr/>
        </p:nvSpPr>
        <p:spPr bwMode="auto">
          <a:xfrm>
            <a:off x="2268079" y="5711754"/>
            <a:ext cx="31918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4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Pitch, yaw and roll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B7088D-5488-4048-B0E2-7BAEEFC0B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41331" name="Group 19"/>
          <p:cNvGrpSpPr>
            <a:grpSpLocks/>
          </p:cNvGrpSpPr>
          <p:nvPr/>
        </p:nvGrpSpPr>
        <p:grpSpPr bwMode="auto">
          <a:xfrm rot="20580255">
            <a:off x="2352075" y="5291772"/>
            <a:ext cx="3107866" cy="923960"/>
            <a:chOff x="384" y="1920"/>
            <a:chExt cx="1776" cy="528"/>
          </a:xfrm>
        </p:grpSpPr>
        <p:sp>
          <p:nvSpPr>
            <p:cNvPr id="141330" name="Line 18"/>
            <p:cNvSpPr>
              <a:spLocks noChangeShapeType="1"/>
            </p:cNvSpPr>
            <p:nvPr/>
          </p:nvSpPr>
          <p:spPr bwMode="auto">
            <a:xfrm>
              <a:off x="384" y="2208"/>
              <a:ext cx="129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/>
            </a:p>
          </p:txBody>
        </p:sp>
        <p:grpSp>
          <p:nvGrpSpPr>
            <p:cNvPr id="141321" name="Group 9"/>
            <p:cNvGrpSpPr>
              <a:grpSpLocks/>
            </p:cNvGrpSpPr>
            <p:nvPr/>
          </p:nvGrpSpPr>
          <p:grpSpPr bwMode="auto">
            <a:xfrm>
              <a:off x="768" y="1920"/>
              <a:ext cx="1392" cy="528"/>
              <a:chOff x="768" y="1920"/>
              <a:chExt cx="1392" cy="528"/>
            </a:xfrm>
          </p:grpSpPr>
          <p:sp>
            <p:nvSpPr>
              <p:cNvPr id="141317" name="Freeform 5"/>
              <p:cNvSpPr>
                <a:spLocks/>
              </p:cNvSpPr>
              <p:nvPr/>
            </p:nvSpPr>
            <p:spPr bwMode="auto">
              <a:xfrm flipV="1">
                <a:off x="1200" y="1920"/>
                <a:ext cx="528" cy="240"/>
              </a:xfrm>
              <a:custGeom>
                <a:avLst/>
                <a:gdLst>
                  <a:gd name="T0" fmla="*/ 0 w 528"/>
                  <a:gd name="T1" fmla="*/ 0 h 240"/>
                  <a:gd name="T2" fmla="*/ 288 w 528"/>
                  <a:gd name="T3" fmla="*/ 0 h 240"/>
                  <a:gd name="T4" fmla="*/ 528 w 528"/>
                  <a:gd name="T5" fmla="*/ 240 h 240"/>
                  <a:gd name="T6" fmla="*/ 384 w 528"/>
                  <a:gd name="T7" fmla="*/ 240 h 240"/>
                  <a:gd name="T8" fmla="*/ 0 w 528"/>
                  <a:gd name="T9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240">
                    <a:moveTo>
                      <a:pt x="0" y="0"/>
                    </a:moveTo>
                    <a:lnTo>
                      <a:pt x="288" y="0"/>
                    </a:lnTo>
                    <a:lnTo>
                      <a:pt x="528" y="240"/>
                    </a:lnTo>
                    <a:lnTo>
                      <a:pt x="384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237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41315" name="Oval 3"/>
              <p:cNvSpPr>
                <a:spLocks noChangeArrowheads="1"/>
              </p:cNvSpPr>
              <p:nvPr/>
            </p:nvSpPr>
            <p:spPr bwMode="auto">
              <a:xfrm>
                <a:off x="768" y="2112"/>
                <a:ext cx="1296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41316" name="Freeform 4"/>
              <p:cNvSpPr>
                <a:spLocks/>
              </p:cNvSpPr>
              <p:nvPr/>
            </p:nvSpPr>
            <p:spPr bwMode="auto">
              <a:xfrm>
                <a:off x="1200" y="2208"/>
                <a:ext cx="528" cy="240"/>
              </a:xfrm>
              <a:custGeom>
                <a:avLst/>
                <a:gdLst>
                  <a:gd name="T0" fmla="*/ 0 w 528"/>
                  <a:gd name="T1" fmla="*/ 0 h 240"/>
                  <a:gd name="T2" fmla="*/ 288 w 528"/>
                  <a:gd name="T3" fmla="*/ 0 h 240"/>
                  <a:gd name="T4" fmla="*/ 528 w 528"/>
                  <a:gd name="T5" fmla="*/ 240 h 240"/>
                  <a:gd name="T6" fmla="*/ 384 w 528"/>
                  <a:gd name="T7" fmla="*/ 240 h 240"/>
                  <a:gd name="T8" fmla="*/ 0 w 528"/>
                  <a:gd name="T9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240">
                    <a:moveTo>
                      <a:pt x="0" y="0"/>
                    </a:moveTo>
                    <a:lnTo>
                      <a:pt x="288" y="0"/>
                    </a:lnTo>
                    <a:lnTo>
                      <a:pt x="528" y="240"/>
                    </a:lnTo>
                    <a:lnTo>
                      <a:pt x="384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237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41318" name="Freeform 6"/>
              <p:cNvSpPr>
                <a:spLocks/>
              </p:cNvSpPr>
              <p:nvPr/>
            </p:nvSpPr>
            <p:spPr bwMode="auto">
              <a:xfrm>
                <a:off x="1872" y="2112"/>
                <a:ext cx="192" cy="96"/>
              </a:xfrm>
              <a:custGeom>
                <a:avLst/>
                <a:gdLst>
                  <a:gd name="T0" fmla="*/ 0 w 192"/>
                  <a:gd name="T1" fmla="*/ 48 h 96"/>
                  <a:gd name="T2" fmla="*/ 144 w 192"/>
                  <a:gd name="T3" fmla="*/ 96 h 96"/>
                  <a:gd name="T4" fmla="*/ 192 w 192"/>
                  <a:gd name="T5" fmla="*/ 0 h 96"/>
                  <a:gd name="T6" fmla="*/ 48 w 192"/>
                  <a:gd name="T7" fmla="*/ 0 h 96"/>
                  <a:gd name="T8" fmla="*/ 0 w 192"/>
                  <a:gd name="T9" fmla="*/ 4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96">
                    <a:moveTo>
                      <a:pt x="0" y="48"/>
                    </a:moveTo>
                    <a:lnTo>
                      <a:pt x="144" y="96"/>
                    </a:lnTo>
                    <a:lnTo>
                      <a:pt x="192" y="0"/>
                    </a:lnTo>
                    <a:lnTo>
                      <a:pt x="48" y="0"/>
                    </a:lnTo>
                    <a:lnTo>
                      <a:pt x="0" y="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41319" name="Freeform 7"/>
              <p:cNvSpPr>
                <a:spLocks/>
              </p:cNvSpPr>
              <p:nvPr/>
            </p:nvSpPr>
            <p:spPr bwMode="auto">
              <a:xfrm>
                <a:off x="1920" y="2112"/>
                <a:ext cx="240" cy="96"/>
              </a:xfrm>
              <a:custGeom>
                <a:avLst/>
                <a:gdLst>
                  <a:gd name="T0" fmla="*/ 0 w 528"/>
                  <a:gd name="T1" fmla="*/ 0 h 240"/>
                  <a:gd name="T2" fmla="*/ 288 w 528"/>
                  <a:gd name="T3" fmla="*/ 0 h 240"/>
                  <a:gd name="T4" fmla="*/ 528 w 528"/>
                  <a:gd name="T5" fmla="*/ 240 h 240"/>
                  <a:gd name="T6" fmla="*/ 384 w 528"/>
                  <a:gd name="T7" fmla="*/ 240 h 240"/>
                  <a:gd name="T8" fmla="*/ 0 w 528"/>
                  <a:gd name="T9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240">
                    <a:moveTo>
                      <a:pt x="0" y="0"/>
                    </a:moveTo>
                    <a:lnTo>
                      <a:pt x="288" y="0"/>
                    </a:lnTo>
                    <a:lnTo>
                      <a:pt x="528" y="240"/>
                    </a:lnTo>
                    <a:lnTo>
                      <a:pt x="384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237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41320" name="Freeform 8"/>
              <p:cNvSpPr>
                <a:spLocks/>
              </p:cNvSpPr>
              <p:nvPr/>
            </p:nvSpPr>
            <p:spPr bwMode="auto">
              <a:xfrm flipV="1">
                <a:off x="1920" y="2016"/>
                <a:ext cx="240" cy="96"/>
              </a:xfrm>
              <a:custGeom>
                <a:avLst/>
                <a:gdLst>
                  <a:gd name="T0" fmla="*/ 0 w 528"/>
                  <a:gd name="T1" fmla="*/ 0 h 240"/>
                  <a:gd name="T2" fmla="*/ 288 w 528"/>
                  <a:gd name="T3" fmla="*/ 0 h 240"/>
                  <a:gd name="T4" fmla="*/ 528 w 528"/>
                  <a:gd name="T5" fmla="*/ 240 h 240"/>
                  <a:gd name="T6" fmla="*/ 384 w 528"/>
                  <a:gd name="T7" fmla="*/ 240 h 240"/>
                  <a:gd name="T8" fmla="*/ 0 w 528"/>
                  <a:gd name="T9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240">
                    <a:moveTo>
                      <a:pt x="0" y="0"/>
                    </a:moveTo>
                    <a:lnTo>
                      <a:pt x="288" y="0"/>
                    </a:lnTo>
                    <a:lnTo>
                      <a:pt x="528" y="240"/>
                    </a:lnTo>
                    <a:lnTo>
                      <a:pt x="384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237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</p:grpSp>
      </p:grpSp>
      <p:grpSp>
        <p:nvGrpSpPr>
          <p:cNvPr id="141346" name="Group 34"/>
          <p:cNvGrpSpPr>
            <a:grpSpLocks/>
          </p:cNvGrpSpPr>
          <p:nvPr/>
        </p:nvGrpSpPr>
        <p:grpSpPr bwMode="auto">
          <a:xfrm rot="20524689">
            <a:off x="5963921" y="2351899"/>
            <a:ext cx="1511935" cy="2729883"/>
            <a:chOff x="2496" y="1104"/>
            <a:chExt cx="864" cy="1560"/>
          </a:xfrm>
        </p:grpSpPr>
        <p:sp>
          <p:nvSpPr>
            <p:cNvPr id="141345" name="Line 33"/>
            <p:cNvSpPr>
              <a:spLocks noChangeShapeType="1"/>
            </p:cNvSpPr>
            <p:nvPr/>
          </p:nvSpPr>
          <p:spPr bwMode="auto">
            <a:xfrm flipV="1">
              <a:off x="2928" y="1104"/>
              <a:ext cx="0" cy="86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/>
            </a:p>
          </p:txBody>
        </p:sp>
        <p:grpSp>
          <p:nvGrpSpPr>
            <p:cNvPr id="141343" name="Group 31"/>
            <p:cNvGrpSpPr>
              <a:grpSpLocks/>
            </p:cNvGrpSpPr>
            <p:nvPr/>
          </p:nvGrpSpPr>
          <p:grpSpPr bwMode="auto">
            <a:xfrm>
              <a:off x="2496" y="1440"/>
              <a:ext cx="864" cy="1224"/>
              <a:chOff x="2760" y="1152"/>
              <a:chExt cx="864" cy="1224"/>
            </a:xfrm>
          </p:grpSpPr>
          <p:grpSp>
            <p:nvGrpSpPr>
              <p:cNvPr id="141342" name="Group 30"/>
              <p:cNvGrpSpPr>
                <a:grpSpLocks/>
              </p:cNvGrpSpPr>
              <p:nvPr/>
            </p:nvGrpSpPr>
            <p:grpSpPr bwMode="auto">
              <a:xfrm rot="5400000" flipV="1">
                <a:off x="2580" y="1332"/>
                <a:ext cx="1224" cy="864"/>
                <a:chOff x="2496" y="1248"/>
                <a:chExt cx="1392" cy="864"/>
              </a:xfrm>
            </p:grpSpPr>
            <p:sp>
              <p:nvSpPr>
                <p:cNvPr id="141334" name="Freeform 22"/>
                <p:cNvSpPr>
                  <a:spLocks/>
                </p:cNvSpPr>
                <p:nvPr/>
              </p:nvSpPr>
              <p:spPr bwMode="auto">
                <a:xfrm flipV="1">
                  <a:off x="2928" y="1248"/>
                  <a:ext cx="480" cy="336"/>
                </a:xfrm>
                <a:custGeom>
                  <a:avLst/>
                  <a:gdLst>
                    <a:gd name="T0" fmla="*/ 0 w 528"/>
                    <a:gd name="T1" fmla="*/ 0 h 240"/>
                    <a:gd name="T2" fmla="*/ 288 w 528"/>
                    <a:gd name="T3" fmla="*/ 0 h 240"/>
                    <a:gd name="T4" fmla="*/ 528 w 528"/>
                    <a:gd name="T5" fmla="*/ 240 h 240"/>
                    <a:gd name="T6" fmla="*/ 384 w 528"/>
                    <a:gd name="T7" fmla="*/ 240 h 240"/>
                    <a:gd name="T8" fmla="*/ 0 w 528"/>
                    <a:gd name="T9" fmla="*/ 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8" h="240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528" y="240"/>
                      </a:lnTo>
                      <a:lnTo>
                        <a:pt x="384" y="2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5237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/>
                </a:p>
              </p:txBody>
            </p:sp>
            <p:sp>
              <p:nvSpPr>
                <p:cNvPr id="141335" name="Oval 23"/>
                <p:cNvSpPr>
                  <a:spLocks noChangeArrowheads="1"/>
                </p:cNvSpPr>
                <p:nvPr/>
              </p:nvSpPr>
              <p:spPr bwMode="auto">
                <a:xfrm>
                  <a:off x="2496" y="1584"/>
                  <a:ext cx="1296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/>
                </a:p>
              </p:txBody>
            </p:sp>
            <p:sp>
              <p:nvSpPr>
                <p:cNvPr id="141336" name="Freeform 24"/>
                <p:cNvSpPr>
                  <a:spLocks/>
                </p:cNvSpPr>
                <p:nvPr/>
              </p:nvSpPr>
              <p:spPr bwMode="auto">
                <a:xfrm>
                  <a:off x="2928" y="1776"/>
                  <a:ext cx="480" cy="336"/>
                </a:xfrm>
                <a:custGeom>
                  <a:avLst/>
                  <a:gdLst>
                    <a:gd name="T0" fmla="*/ 0 w 528"/>
                    <a:gd name="T1" fmla="*/ 0 h 240"/>
                    <a:gd name="T2" fmla="*/ 288 w 528"/>
                    <a:gd name="T3" fmla="*/ 0 h 240"/>
                    <a:gd name="T4" fmla="*/ 528 w 528"/>
                    <a:gd name="T5" fmla="*/ 240 h 240"/>
                    <a:gd name="T6" fmla="*/ 384 w 528"/>
                    <a:gd name="T7" fmla="*/ 240 h 240"/>
                    <a:gd name="T8" fmla="*/ 0 w 528"/>
                    <a:gd name="T9" fmla="*/ 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8" h="240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528" y="240"/>
                      </a:lnTo>
                      <a:lnTo>
                        <a:pt x="384" y="2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5237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/>
                </a:p>
              </p:txBody>
            </p:sp>
            <p:sp>
              <p:nvSpPr>
                <p:cNvPr id="141338" name="Freeform 26"/>
                <p:cNvSpPr>
                  <a:spLocks/>
                </p:cNvSpPr>
                <p:nvPr/>
              </p:nvSpPr>
              <p:spPr bwMode="auto">
                <a:xfrm>
                  <a:off x="3600" y="1680"/>
                  <a:ext cx="288" cy="144"/>
                </a:xfrm>
                <a:custGeom>
                  <a:avLst/>
                  <a:gdLst>
                    <a:gd name="T0" fmla="*/ 0 w 528"/>
                    <a:gd name="T1" fmla="*/ 0 h 240"/>
                    <a:gd name="T2" fmla="*/ 288 w 528"/>
                    <a:gd name="T3" fmla="*/ 0 h 240"/>
                    <a:gd name="T4" fmla="*/ 528 w 528"/>
                    <a:gd name="T5" fmla="*/ 240 h 240"/>
                    <a:gd name="T6" fmla="*/ 384 w 528"/>
                    <a:gd name="T7" fmla="*/ 240 h 240"/>
                    <a:gd name="T8" fmla="*/ 0 w 528"/>
                    <a:gd name="T9" fmla="*/ 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8" h="240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528" y="240"/>
                      </a:lnTo>
                      <a:lnTo>
                        <a:pt x="384" y="2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5237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/>
                </a:p>
              </p:txBody>
            </p:sp>
            <p:sp>
              <p:nvSpPr>
                <p:cNvPr id="141339" name="Freeform 27"/>
                <p:cNvSpPr>
                  <a:spLocks/>
                </p:cNvSpPr>
                <p:nvPr/>
              </p:nvSpPr>
              <p:spPr bwMode="auto">
                <a:xfrm flipV="1">
                  <a:off x="3600" y="1536"/>
                  <a:ext cx="288" cy="144"/>
                </a:xfrm>
                <a:custGeom>
                  <a:avLst/>
                  <a:gdLst>
                    <a:gd name="T0" fmla="*/ 0 w 528"/>
                    <a:gd name="T1" fmla="*/ 0 h 240"/>
                    <a:gd name="T2" fmla="*/ 288 w 528"/>
                    <a:gd name="T3" fmla="*/ 0 h 240"/>
                    <a:gd name="T4" fmla="*/ 528 w 528"/>
                    <a:gd name="T5" fmla="*/ 240 h 240"/>
                    <a:gd name="T6" fmla="*/ 384 w 528"/>
                    <a:gd name="T7" fmla="*/ 240 h 240"/>
                    <a:gd name="T8" fmla="*/ 0 w 528"/>
                    <a:gd name="T9" fmla="*/ 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8" h="240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528" y="240"/>
                      </a:lnTo>
                      <a:lnTo>
                        <a:pt x="384" y="2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5237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/>
                </a:p>
              </p:txBody>
            </p:sp>
          </p:grpSp>
          <p:sp>
            <p:nvSpPr>
              <p:cNvPr id="141341" name="AutoShape 29"/>
              <p:cNvSpPr>
                <a:spLocks noChangeArrowheads="1"/>
              </p:cNvSpPr>
              <p:nvPr/>
            </p:nvSpPr>
            <p:spPr bwMode="auto">
              <a:xfrm>
                <a:off x="3120" y="1344"/>
                <a:ext cx="144" cy="96"/>
              </a:xfrm>
              <a:custGeom>
                <a:avLst/>
                <a:gdLst>
                  <a:gd name="G0" fmla="+- 5400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400"/>
                  <a:gd name="G18" fmla="*/ 5400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5400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5400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00 w 21600"/>
                  <a:gd name="T15" fmla="*/ 10800 h 21600"/>
                  <a:gd name="T16" fmla="*/ 10800 w 21600"/>
                  <a:gd name="T17" fmla="*/ 5400 h 21600"/>
                  <a:gd name="T18" fmla="*/ 18900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400"/>
                      <a:pt x="16200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79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</p:grpSp>
      </p:grpSp>
      <p:sp>
        <p:nvSpPr>
          <p:cNvPr id="141353" name="Line 41"/>
          <p:cNvSpPr>
            <a:spLocks noChangeShapeType="1"/>
          </p:cNvSpPr>
          <p:nvPr/>
        </p:nvSpPr>
        <p:spPr bwMode="auto">
          <a:xfrm>
            <a:off x="7643848" y="5711754"/>
            <a:ext cx="31918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4"/>
          </a:p>
        </p:txBody>
      </p:sp>
      <p:grpSp>
        <p:nvGrpSpPr>
          <p:cNvPr id="141352" name="Group 40"/>
          <p:cNvGrpSpPr>
            <a:grpSpLocks/>
          </p:cNvGrpSpPr>
          <p:nvPr/>
        </p:nvGrpSpPr>
        <p:grpSpPr bwMode="auto">
          <a:xfrm rot="20536131">
            <a:off x="8063829" y="5291773"/>
            <a:ext cx="2183906" cy="671971"/>
            <a:chOff x="3648" y="3024"/>
            <a:chExt cx="1248" cy="384"/>
          </a:xfrm>
        </p:grpSpPr>
        <p:sp>
          <p:nvSpPr>
            <p:cNvPr id="141348" name="Line 36"/>
            <p:cNvSpPr>
              <a:spLocks noChangeShapeType="1"/>
            </p:cNvSpPr>
            <p:nvPr/>
          </p:nvSpPr>
          <p:spPr bwMode="auto">
            <a:xfrm>
              <a:off x="3648" y="3264"/>
              <a:ext cx="1248" cy="0"/>
            </a:xfrm>
            <a:prstGeom prst="line">
              <a:avLst/>
            </a:prstGeom>
            <a:noFill/>
            <a:ln w="57150">
              <a:solidFill>
                <a:srgbClr val="45237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/>
            </a:p>
          </p:txBody>
        </p:sp>
        <p:sp>
          <p:nvSpPr>
            <p:cNvPr id="141347" name="Oval 35"/>
            <p:cNvSpPr>
              <a:spLocks noChangeArrowheads="1"/>
            </p:cNvSpPr>
            <p:nvPr/>
          </p:nvSpPr>
          <p:spPr bwMode="auto">
            <a:xfrm>
              <a:off x="4128" y="31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/>
            </a:p>
          </p:txBody>
        </p:sp>
        <p:sp>
          <p:nvSpPr>
            <p:cNvPr id="141351" name="Line 39"/>
            <p:cNvSpPr>
              <a:spLocks noChangeShapeType="1"/>
            </p:cNvSpPr>
            <p:nvPr/>
          </p:nvSpPr>
          <p:spPr bwMode="auto">
            <a:xfrm>
              <a:off x="4272" y="3024"/>
              <a:ext cx="0" cy="192"/>
            </a:xfrm>
            <a:prstGeom prst="line">
              <a:avLst/>
            </a:prstGeom>
            <a:noFill/>
            <a:ln w="57150">
              <a:solidFill>
                <a:srgbClr val="7370A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/>
            </a:p>
          </p:txBody>
        </p:sp>
        <p:sp>
          <p:nvSpPr>
            <p:cNvPr id="141349" name="Line 37"/>
            <p:cNvSpPr>
              <a:spLocks noChangeShapeType="1"/>
            </p:cNvSpPr>
            <p:nvPr/>
          </p:nvSpPr>
          <p:spPr bwMode="auto">
            <a:xfrm>
              <a:off x="4080" y="3024"/>
              <a:ext cx="384" cy="0"/>
            </a:xfrm>
            <a:prstGeom prst="line">
              <a:avLst/>
            </a:prstGeom>
            <a:noFill/>
            <a:ln w="57150">
              <a:solidFill>
                <a:srgbClr val="45237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/>
            </a:p>
          </p:txBody>
        </p:sp>
      </p:grpSp>
      <p:sp>
        <p:nvSpPr>
          <p:cNvPr id="141354" name="Text Box 42"/>
          <p:cNvSpPr txBox="1">
            <a:spLocks noChangeArrowheads="1"/>
          </p:cNvSpPr>
          <p:nvPr/>
        </p:nvSpPr>
        <p:spPr bwMode="auto">
          <a:xfrm>
            <a:off x="2352077" y="4703799"/>
            <a:ext cx="80823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984">
                <a:latin typeface="Verdana" panose="020B0604030504040204" pitchFamily="34" charset="0"/>
              </a:rPr>
              <a:t>pitch</a:t>
            </a:r>
          </a:p>
        </p:txBody>
      </p:sp>
      <p:sp>
        <p:nvSpPr>
          <p:cNvPr id="141355" name="Text Box 43"/>
          <p:cNvSpPr txBox="1">
            <a:spLocks noChangeArrowheads="1"/>
          </p:cNvSpPr>
          <p:nvPr/>
        </p:nvSpPr>
        <p:spPr bwMode="auto">
          <a:xfrm>
            <a:off x="7017374" y="2351900"/>
            <a:ext cx="68980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984">
                <a:latin typeface="Verdana" panose="020B0604030504040204" pitchFamily="34" charset="0"/>
              </a:rPr>
              <a:t>yaw</a:t>
            </a:r>
          </a:p>
        </p:txBody>
      </p:sp>
      <p:sp>
        <p:nvSpPr>
          <p:cNvPr id="141356" name="Text Box 44"/>
          <p:cNvSpPr txBox="1">
            <a:spLocks noChangeArrowheads="1"/>
          </p:cNvSpPr>
          <p:nvPr/>
        </p:nvSpPr>
        <p:spPr bwMode="auto">
          <a:xfrm>
            <a:off x="9995748" y="4451810"/>
            <a:ext cx="58862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984">
                <a:latin typeface="Verdana" panose="020B0604030504040204" pitchFamily="34" charset="0"/>
              </a:rPr>
              <a:t>roll</a:t>
            </a:r>
          </a:p>
        </p:txBody>
      </p:sp>
    </p:spTree>
    <p:extLst>
      <p:ext uri="{BB962C8B-B14F-4D97-AF65-F5344CB8AC3E}">
        <p14:creationId xmlns:p14="http://schemas.microsoft.com/office/powerpoint/2010/main" val="6690170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3D displays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4000" dirty="0"/>
              <a:t>Desktop VR</a:t>
            </a:r>
          </a:p>
          <a:p>
            <a:pPr lvl="1"/>
            <a:r>
              <a:rPr lang="en-GB" altLang="en-US" sz="3600" dirty="0"/>
              <a:t>Ordinary screen, mouse or keyboard control</a:t>
            </a:r>
          </a:p>
          <a:p>
            <a:pPr lvl="1"/>
            <a:r>
              <a:rPr lang="en-GB" altLang="en-US" sz="3600" dirty="0"/>
              <a:t>Perspective and motion give 3D effect</a:t>
            </a:r>
          </a:p>
          <a:p>
            <a:r>
              <a:rPr lang="en-GB" altLang="en-US" sz="4000" dirty="0"/>
              <a:t>Seeing in 3D</a:t>
            </a:r>
          </a:p>
          <a:p>
            <a:pPr lvl="1"/>
            <a:r>
              <a:rPr lang="en-GB" altLang="en-US" sz="3600" dirty="0"/>
              <a:t>Use stereoscopic vision</a:t>
            </a:r>
          </a:p>
          <a:p>
            <a:pPr lvl="1"/>
            <a:r>
              <a:rPr lang="en-GB" altLang="en-US" sz="3600" dirty="0"/>
              <a:t>VR helmets</a:t>
            </a:r>
          </a:p>
          <a:p>
            <a:pPr lvl="1"/>
            <a:r>
              <a:rPr lang="en-GB" altLang="en-US" sz="3600" dirty="0"/>
              <a:t>Screen plus shuttered specs, etc.</a:t>
            </a:r>
          </a:p>
          <a:p>
            <a:endParaRPr lang="en-GB" altLang="en-US" sz="4000" dirty="0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8063831" y="7218440"/>
            <a:ext cx="3501023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543">
                <a:latin typeface="Verdana" panose="020B0604030504040204" pitchFamily="34" charset="0"/>
              </a:rPr>
              <a:t>also see extra slides on 3D vision</a:t>
            </a:r>
          </a:p>
        </p:txBody>
      </p:sp>
    </p:spTree>
    <p:extLst>
      <p:ext uri="{BB962C8B-B14F-4D97-AF65-F5344CB8AC3E}">
        <p14:creationId xmlns:p14="http://schemas.microsoft.com/office/powerpoint/2010/main" val="22437835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VR headsets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Small TV screen for each eye</a:t>
            </a:r>
          </a:p>
          <a:p>
            <a:r>
              <a:rPr lang="en-US" altLang="en-US" dirty="0"/>
              <a:t>Slightly different angles</a:t>
            </a:r>
          </a:p>
          <a:p>
            <a:r>
              <a:rPr lang="en-US" altLang="en-US" dirty="0"/>
              <a:t>3D effect</a:t>
            </a:r>
          </a:p>
        </p:txBody>
      </p:sp>
      <p:sp>
        <p:nvSpPr>
          <p:cNvPr id="142350" name="AutoShape 14"/>
          <p:cNvSpPr>
            <a:spLocks noChangeArrowheads="1"/>
          </p:cNvSpPr>
          <p:nvPr/>
        </p:nvSpPr>
        <p:spPr bwMode="auto">
          <a:xfrm>
            <a:off x="5916672" y="4259316"/>
            <a:ext cx="1237196" cy="93096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4"/>
          </a:p>
        </p:txBody>
      </p:sp>
      <p:sp>
        <p:nvSpPr>
          <p:cNvPr id="142356" name="AutoShape 20"/>
          <p:cNvSpPr>
            <a:spLocks noChangeArrowheads="1"/>
          </p:cNvSpPr>
          <p:nvPr/>
        </p:nvSpPr>
        <p:spPr bwMode="auto">
          <a:xfrm>
            <a:off x="7568601" y="4257567"/>
            <a:ext cx="1237196" cy="93096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4"/>
          </a:p>
        </p:txBody>
      </p:sp>
      <p:grpSp>
        <p:nvGrpSpPr>
          <p:cNvPr id="142361" name="Group 25"/>
          <p:cNvGrpSpPr>
            <a:grpSpLocks/>
          </p:cNvGrpSpPr>
          <p:nvPr/>
        </p:nvGrpSpPr>
        <p:grpSpPr bwMode="auto">
          <a:xfrm>
            <a:off x="5874675" y="5333770"/>
            <a:ext cx="1265195" cy="517978"/>
            <a:chOff x="1945" y="3024"/>
            <a:chExt cx="723" cy="296"/>
          </a:xfrm>
        </p:grpSpPr>
        <p:grpSp>
          <p:nvGrpSpPr>
            <p:cNvPr id="142362" name="Group 26"/>
            <p:cNvGrpSpPr>
              <a:grpSpLocks/>
            </p:cNvGrpSpPr>
            <p:nvPr/>
          </p:nvGrpSpPr>
          <p:grpSpPr bwMode="auto">
            <a:xfrm>
              <a:off x="2064" y="3024"/>
              <a:ext cx="480" cy="192"/>
              <a:chOff x="1632" y="2832"/>
              <a:chExt cx="384" cy="144"/>
            </a:xfrm>
          </p:grpSpPr>
          <p:sp>
            <p:nvSpPr>
              <p:cNvPr id="142363" name="Oval 27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38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42364" name="Oval 28"/>
              <p:cNvSpPr>
                <a:spLocks noChangeArrowheads="1"/>
              </p:cNvSpPr>
              <p:nvPr/>
            </p:nvSpPr>
            <p:spPr bwMode="auto">
              <a:xfrm>
                <a:off x="1752" y="283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42365" name="Oval 29"/>
              <p:cNvSpPr>
                <a:spLocks noChangeArrowheads="1"/>
              </p:cNvSpPr>
              <p:nvPr/>
            </p:nvSpPr>
            <p:spPr bwMode="auto">
              <a:xfrm>
                <a:off x="1800" y="288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</p:grpSp>
        <p:grpSp>
          <p:nvGrpSpPr>
            <p:cNvPr id="142366" name="Group 30"/>
            <p:cNvGrpSpPr>
              <a:grpSpLocks/>
            </p:cNvGrpSpPr>
            <p:nvPr/>
          </p:nvGrpSpPr>
          <p:grpSpPr bwMode="auto">
            <a:xfrm>
              <a:off x="1945" y="3190"/>
              <a:ext cx="723" cy="130"/>
              <a:chOff x="1945" y="3182"/>
              <a:chExt cx="723" cy="198"/>
            </a:xfrm>
          </p:grpSpPr>
          <p:sp>
            <p:nvSpPr>
              <p:cNvPr id="142367" name="Line 31"/>
              <p:cNvSpPr>
                <a:spLocks noChangeShapeType="1"/>
              </p:cNvSpPr>
              <p:nvPr/>
            </p:nvSpPr>
            <p:spPr bwMode="auto">
              <a:xfrm flipH="1" flipV="1">
                <a:off x="2332" y="3246"/>
                <a:ext cx="22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42368" name="Line 32"/>
              <p:cNvSpPr>
                <a:spLocks noChangeShapeType="1"/>
              </p:cNvSpPr>
              <p:nvPr/>
            </p:nvSpPr>
            <p:spPr bwMode="auto">
              <a:xfrm flipH="1" flipV="1">
                <a:off x="2444" y="3226"/>
                <a:ext cx="70" cy="1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42369" name="Line 33"/>
              <p:cNvSpPr>
                <a:spLocks noChangeShapeType="1"/>
              </p:cNvSpPr>
              <p:nvPr/>
            </p:nvSpPr>
            <p:spPr bwMode="auto">
              <a:xfrm>
                <a:off x="2526" y="3184"/>
                <a:ext cx="142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42370" name="Line 34"/>
              <p:cNvSpPr>
                <a:spLocks noChangeShapeType="1"/>
              </p:cNvSpPr>
              <p:nvPr/>
            </p:nvSpPr>
            <p:spPr bwMode="auto">
              <a:xfrm>
                <a:off x="2484" y="3207"/>
                <a:ext cx="108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42371" name="Line 35"/>
              <p:cNvSpPr>
                <a:spLocks noChangeShapeType="1"/>
              </p:cNvSpPr>
              <p:nvPr/>
            </p:nvSpPr>
            <p:spPr bwMode="auto">
              <a:xfrm flipH="1" flipV="1">
                <a:off x="2393" y="3239"/>
                <a:ext cx="43" cy="1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42372" name="Line 36"/>
              <p:cNvSpPr>
                <a:spLocks noChangeShapeType="1"/>
              </p:cNvSpPr>
              <p:nvPr/>
            </p:nvSpPr>
            <p:spPr bwMode="auto">
              <a:xfrm flipV="1">
                <a:off x="2259" y="3244"/>
                <a:ext cx="22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42373" name="Line 37"/>
              <p:cNvSpPr>
                <a:spLocks noChangeShapeType="1"/>
              </p:cNvSpPr>
              <p:nvPr/>
            </p:nvSpPr>
            <p:spPr bwMode="auto">
              <a:xfrm flipV="1">
                <a:off x="2099" y="3224"/>
                <a:ext cx="70" cy="1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42374" name="Line 38"/>
              <p:cNvSpPr>
                <a:spLocks noChangeShapeType="1"/>
              </p:cNvSpPr>
              <p:nvPr/>
            </p:nvSpPr>
            <p:spPr bwMode="auto">
              <a:xfrm flipH="1">
                <a:off x="1945" y="3182"/>
                <a:ext cx="142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42375" name="Line 39"/>
              <p:cNvSpPr>
                <a:spLocks noChangeShapeType="1"/>
              </p:cNvSpPr>
              <p:nvPr/>
            </p:nvSpPr>
            <p:spPr bwMode="auto">
              <a:xfrm flipH="1">
                <a:off x="2021" y="3205"/>
                <a:ext cx="108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42376" name="Line 40"/>
              <p:cNvSpPr>
                <a:spLocks noChangeShapeType="1"/>
              </p:cNvSpPr>
              <p:nvPr/>
            </p:nvSpPr>
            <p:spPr bwMode="auto">
              <a:xfrm flipV="1">
                <a:off x="2177" y="3237"/>
                <a:ext cx="43" cy="1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</p:grpSp>
      </p:grpSp>
      <p:grpSp>
        <p:nvGrpSpPr>
          <p:cNvPr id="142377" name="Group 41"/>
          <p:cNvGrpSpPr>
            <a:grpSpLocks/>
          </p:cNvGrpSpPr>
          <p:nvPr/>
        </p:nvGrpSpPr>
        <p:grpSpPr bwMode="auto">
          <a:xfrm>
            <a:off x="7594850" y="5337270"/>
            <a:ext cx="1265196" cy="517978"/>
            <a:chOff x="1945" y="3024"/>
            <a:chExt cx="723" cy="296"/>
          </a:xfrm>
        </p:grpSpPr>
        <p:grpSp>
          <p:nvGrpSpPr>
            <p:cNvPr id="142378" name="Group 42"/>
            <p:cNvGrpSpPr>
              <a:grpSpLocks/>
            </p:cNvGrpSpPr>
            <p:nvPr/>
          </p:nvGrpSpPr>
          <p:grpSpPr bwMode="auto">
            <a:xfrm>
              <a:off x="2064" y="3024"/>
              <a:ext cx="480" cy="192"/>
              <a:chOff x="1632" y="2832"/>
              <a:chExt cx="384" cy="144"/>
            </a:xfrm>
          </p:grpSpPr>
          <p:sp>
            <p:nvSpPr>
              <p:cNvPr id="142379" name="Oval 43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38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42380" name="Oval 44"/>
              <p:cNvSpPr>
                <a:spLocks noChangeArrowheads="1"/>
              </p:cNvSpPr>
              <p:nvPr/>
            </p:nvSpPr>
            <p:spPr bwMode="auto">
              <a:xfrm>
                <a:off x="1752" y="283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42381" name="Oval 45"/>
              <p:cNvSpPr>
                <a:spLocks noChangeArrowheads="1"/>
              </p:cNvSpPr>
              <p:nvPr/>
            </p:nvSpPr>
            <p:spPr bwMode="auto">
              <a:xfrm>
                <a:off x="1800" y="288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</p:grpSp>
        <p:grpSp>
          <p:nvGrpSpPr>
            <p:cNvPr id="142382" name="Group 46"/>
            <p:cNvGrpSpPr>
              <a:grpSpLocks/>
            </p:cNvGrpSpPr>
            <p:nvPr/>
          </p:nvGrpSpPr>
          <p:grpSpPr bwMode="auto">
            <a:xfrm>
              <a:off x="1945" y="3190"/>
              <a:ext cx="723" cy="130"/>
              <a:chOff x="1945" y="3182"/>
              <a:chExt cx="723" cy="198"/>
            </a:xfrm>
          </p:grpSpPr>
          <p:sp>
            <p:nvSpPr>
              <p:cNvPr id="142383" name="Line 47"/>
              <p:cNvSpPr>
                <a:spLocks noChangeShapeType="1"/>
              </p:cNvSpPr>
              <p:nvPr/>
            </p:nvSpPr>
            <p:spPr bwMode="auto">
              <a:xfrm flipH="1" flipV="1">
                <a:off x="2332" y="3246"/>
                <a:ext cx="22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42384" name="Line 48"/>
              <p:cNvSpPr>
                <a:spLocks noChangeShapeType="1"/>
              </p:cNvSpPr>
              <p:nvPr/>
            </p:nvSpPr>
            <p:spPr bwMode="auto">
              <a:xfrm flipH="1" flipV="1">
                <a:off x="2444" y="3226"/>
                <a:ext cx="70" cy="1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42385" name="Line 49"/>
              <p:cNvSpPr>
                <a:spLocks noChangeShapeType="1"/>
              </p:cNvSpPr>
              <p:nvPr/>
            </p:nvSpPr>
            <p:spPr bwMode="auto">
              <a:xfrm>
                <a:off x="2526" y="3184"/>
                <a:ext cx="142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42386" name="Line 50"/>
              <p:cNvSpPr>
                <a:spLocks noChangeShapeType="1"/>
              </p:cNvSpPr>
              <p:nvPr/>
            </p:nvSpPr>
            <p:spPr bwMode="auto">
              <a:xfrm>
                <a:off x="2484" y="3207"/>
                <a:ext cx="108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42387" name="Line 51"/>
              <p:cNvSpPr>
                <a:spLocks noChangeShapeType="1"/>
              </p:cNvSpPr>
              <p:nvPr/>
            </p:nvSpPr>
            <p:spPr bwMode="auto">
              <a:xfrm flipH="1" flipV="1">
                <a:off x="2393" y="3239"/>
                <a:ext cx="43" cy="1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42388" name="Line 52"/>
              <p:cNvSpPr>
                <a:spLocks noChangeShapeType="1"/>
              </p:cNvSpPr>
              <p:nvPr/>
            </p:nvSpPr>
            <p:spPr bwMode="auto">
              <a:xfrm flipV="1">
                <a:off x="2259" y="3244"/>
                <a:ext cx="22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42389" name="Line 53"/>
              <p:cNvSpPr>
                <a:spLocks noChangeShapeType="1"/>
              </p:cNvSpPr>
              <p:nvPr/>
            </p:nvSpPr>
            <p:spPr bwMode="auto">
              <a:xfrm flipV="1">
                <a:off x="2099" y="3224"/>
                <a:ext cx="70" cy="1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42390" name="Line 54"/>
              <p:cNvSpPr>
                <a:spLocks noChangeShapeType="1"/>
              </p:cNvSpPr>
              <p:nvPr/>
            </p:nvSpPr>
            <p:spPr bwMode="auto">
              <a:xfrm flipH="1">
                <a:off x="1945" y="3182"/>
                <a:ext cx="142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42391" name="Line 55"/>
              <p:cNvSpPr>
                <a:spLocks noChangeShapeType="1"/>
              </p:cNvSpPr>
              <p:nvPr/>
            </p:nvSpPr>
            <p:spPr bwMode="auto">
              <a:xfrm flipH="1">
                <a:off x="2021" y="3205"/>
                <a:ext cx="108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42392" name="Line 56"/>
              <p:cNvSpPr>
                <a:spLocks noChangeShapeType="1"/>
              </p:cNvSpPr>
              <p:nvPr/>
            </p:nvSpPr>
            <p:spPr bwMode="auto">
              <a:xfrm flipV="1">
                <a:off x="2177" y="3237"/>
                <a:ext cx="43" cy="1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</p:grpSp>
      </p:grpSp>
      <p:grpSp>
        <p:nvGrpSpPr>
          <p:cNvPr id="142393" name="Group 57"/>
          <p:cNvGrpSpPr>
            <a:grpSpLocks/>
          </p:cNvGrpSpPr>
          <p:nvPr/>
        </p:nvGrpSpPr>
        <p:grpSpPr bwMode="auto">
          <a:xfrm>
            <a:off x="8674553" y="6264731"/>
            <a:ext cx="873212" cy="936210"/>
            <a:chOff x="3997" y="3580"/>
            <a:chExt cx="499" cy="535"/>
          </a:xfrm>
        </p:grpSpPr>
        <p:sp>
          <p:nvSpPr>
            <p:cNvPr id="142394" name="Oval 58"/>
            <p:cNvSpPr>
              <a:spLocks noChangeArrowheads="1"/>
            </p:cNvSpPr>
            <p:nvPr/>
          </p:nvSpPr>
          <p:spPr bwMode="auto">
            <a:xfrm>
              <a:off x="3997" y="3655"/>
              <a:ext cx="499" cy="46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/>
            </a:p>
          </p:txBody>
        </p:sp>
        <p:grpSp>
          <p:nvGrpSpPr>
            <p:cNvPr id="142395" name="Group 59"/>
            <p:cNvGrpSpPr>
              <a:grpSpLocks/>
            </p:cNvGrpSpPr>
            <p:nvPr/>
          </p:nvGrpSpPr>
          <p:grpSpPr bwMode="auto">
            <a:xfrm>
              <a:off x="4092" y="3804"/>
              <a:ext cx="309" cy="53"/>
              <a:chOff x="4092" y="3804"/>
              <a:chExt cx="309" cy="53"/>
            </a:xfrm>
          </p:grpSpPr>
          <p:grpSp>
            <p:nvGrpSpPr>
              <p:cNvPr id="142396" name="Group 60"/>
              <p:cNvGrpSpPr>
                <a:grpSpLocks/>
              </p:cNvGrpSpPr>
              <p:nvPr/>
            </p:nvGrpSpPr>
            <p:grpSpPr bwMode="auto">
              <a:xfrm>
                <a:off x="4113" y="3823"/>
                <a:ext cx="86" cy="34"/>
                <a:chOff x="4113" y="3823"/>
                <a:chExt cx="86" cy="34"/>
              </a:xfrm>
            </p:grpSpPr>
            <p:sp>
              <p:nvSpPr>
                <p:cNvPr id="142397" name="Oval 61"/>
                <p:cNvSpPr>
                  <a:spLocks noChangeArrowheads="1"/>
                </p:cNvSpPr>
                <p:nvPr/>
              </p:nvSpPr>
              <p:spPr bwMode="auto">
                <a:xfrm flipV="1">
                  <a:off x="4113" y="3823"/>
                  <a:ext cx="86" cy="3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/>
                </a:p>
              </p:txBody>
            </p:sp>
            <p:sp>
              <p:nvSpPr>
                <p:cNvPr id="142398" name="Oval 62"/>
                <p:cNvSpPr>
                  <a:spLocks noChangeArrowheads="1"/>
                </p:cNvSpPr>
                <p:nvPr/>
              </p:nvSpPr>
              <p:spPr bwMode="auto">
                <a:xfrm flipV="1">
                  <a:off x="4140" y="3823"/>
                  <a:ext cx="32" cy="34"/>
                </a:xfrm>
                <a:prstGeom prst="ellipse">
                  <a:avLst/>
                </a:pr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/>
                </a:p>
              </p:txBody>
            </p:sp>
            <p:sp>
              <p:nvSpPr>
                <p:cNvPr id="142399" name="Oval 63"/>
                <p:cNvSpPr>
                  <a:spLocks noChangeArrowheads="1"/>
                </p:cNvSpPr>
                <p:nvPr/>
              </p:nvSpPr>
              <p:spPr bwMode="auto">
                <a:xfrm flipV="1">
                  <a:off x="4151" y="3834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/>
                </a:p>
              </p:txBody>
            </p:sp>
          </p:grpSp>
          <p:grpSp>
            <p:nvGrpSpPr>
              <p:cNvPr id="142400" name="Group 64"/>
              <p:cNvGrpSpPr>
                <a:grpSpLocks/>
              </p:cNvGrpSpPr>
              <p:nvPr/>
            </p:nvGrpSpPr>
            <p:grpSpPr bwMode="auto">
              <a:xfrm flipV="1">
                <a:off x="4092" y="3804"/>
                <a:ext cx="129" cy="23"/>
                <a:chOff x="1945" y="3182"/>
                <a:chExt cx="723" cy="198"/>
              </a:xfrm>
            </p:grpSpPr>
            <p:sp>
              <p:nvSpPr>
                <p:cNvPr id="142401" name="Line 65"/>
                <p:cNvSpPr>
                  <a:spLocks noChangeShapeType="1"/>
                </p:cNvSpPr>
                <p:nvPr/>
              </p:nvSpPr>
              <p:spPr bwMode="auto">
                <a:xfrm flipH="1" flipV="1">
                  <a:off x="2332" y="3246"/>
                  <a:ext cx="22" cy="1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/>
                </a:p>
              </p:txBody>
            </p:sp>
            <p:sp>
              <p:nvSpPr>
                <p:cNvPr id="142402" name="Line 66"/>
                <p:cNvSpPr>
                  <a:spLocks noChangeShapeType="1"/>
                </p:cNvSpPr>
                <p:nvPr/>
              </p:nvSpPr>
              <p:spPr bwMode="auto">
                <a:xfrm flipH="1" flipV="1">
                  <a:off x="2444" y="3226"/>
                  <a:ext cx="70" cy="12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/>
                </a:p>
              </p:txBody>
            </p:sp>
            <p:sp>
              <p:nvSpPr>
                <p:cNvPr id="142403" name="Line 67"/>
                <p:cNvSpPr>
                  <a:spLocks noChangeShapeType="1"/>
                </p:cNvSpPr>
                <p:nvPr/>
              </p:nvSpPr>
              <p:spPr bwMode="auto">
                <a:xfrm>
                  <a:off x="2526" y="3184"/>
                  <a:ext cx="142" cy="1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/>
                </a:p>
              </p:txBody>
            </p:sp>
            <p:sp>
              <p:nvSpPr>
                <p:cNvPr id="142404" name="Line 68"/>
                <p:cNvSpPr>
                  <a:spLocks noChangeShapeType="1"/>
                </p:cNvSpPr>
                <p:nvPr/>
              </p:nvSpPr>
              <p:spPr bwMode="auto">
                <a:xfrm>
                  <a:off x="2484" y="3207"/>
                  <a:ext cx="108" cy="11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/>
                </a:p>
              </p:txBody>
            </p:sp>
            <p:sp>
              <p:nvSpPr>
                <p:cNvPr id="142405" name="Line 69"/>
                <p:cNvSpPr>
                  <a:spLocks noChangeShapeType="1"/>
                </p:cNvSpPr>
                <p:nvPr/>
              </p:nvSpPr>
              <p:spPr bwMode="auto">
                <a:xfrm flipH="1" flipV="1">
                  <a:off x="2393" y="3239"/>
                  <a:ext cx="43" cy="1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/>
                </a:p>
              </p:txBody>
            </p:sp>
            <p:sp>
              <p:nvSpPr>
                <p:cNvPr id="142406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2259" y="3244"/>
                  <a:ext cx="22" cy="1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/>
                </a:p>
              </p:txBody>
            </p:sp>
            <p:sp>
              <p:nvSpPr>
                <p:cNvPr id="142407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2099" y="3224"/>
                  <a:ext cx="70" cy="12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/>
                </a:p>
              </p:txBody>
            </p:sp>
            <p:sp>
              <p:nvSpPr>
                <p:cNvPr id="142408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1945" y="3182"/>
                  <a:ext cx="142" cy="1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/>
                </a:p>
              </p:txBody>
            </p:sp>
            <p:sp>
              <p:nvSpPr>
                <p:cNvPr id="142409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2021" y="3205"/>
                  <a:ext cx="108" cy="11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/>
                </a:p>
              </p:txBody>
            </p:sp>
            <p:sp>
              <p:nvSpPr>
                <p:cNvPr id="142410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177" y="3237"/>
                  <a:ext cx="43" cy="1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/>
                </a:p>
              </p:txBody>
            </p:sp>
          </p:grpSp>
          <p:grpSp>
            <p:nvGrpSpPr>
              <p:cNvPr id="142411" name="Group 75"/>
              <p:cNvGrpSpPr>
                <a:grpSpLocks/>
              </p:cNvGrpSpPr>
              <p:nvPr/>
            </p:nvGrpSpPr>
            <p:grpSpPr bwMode="auto">
              <a:xfrm>
                <a:off x="4293" y="3823"/>
                <a:ext cx="86" cy="34"/>
                <a:chOff x="4293" y="3823"/>
                <a:chExt cx="86" cy="34"/>
              </a:xfrm>
            </p:grpSpPr>
            <p:sp>
              <p:nvSpPr>
                <p:cNvPr id="142412" name="Oval 76"/>
                <p:cNvSpPr>
                  <a:spLocks noChangeArrowheads="1"/>
                </p:cNvSpPr>
                <p:nvPr/>
              </p:nvSpPr>
              <p:spPr bwMode="auto">
                <a:xfrm flipV="1">
                  <a:off x="4293" y="3823"/>
                  <a:ext cx="86" cy="3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/>
                </a:p>
              </p:txBody>
            </p:sp>
            <p:sp>
              <p:nvSpPr>
                <p:cNvPr id="142413" name="Oval 77"/>
                <p:cNvSpPr>
                  <a:spLocks noChangeArrowheads="1"/>
                </p:cNvSpPr>
                <p:nvPr/>
              </p:nvSpPr>
              <p:spPr bwMode="auto">
                <a:xfrm flipV="1">
                  <a:off x="4320" y="3823"/>
                  <a:ext cx="32" cy="34"/>
                </a:xfrm>
                <a:prstGeom prst="ellipse">
                  <a:avLst/>
                </a:pr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/>
                </a:p>
              </p:txBody>
            </p:sp>
            <p:sp>
              <p:nvSpPr>
                <p:cNvPr id="142414" name="Oval 78"/>
                <p:cNvSpPr>
                  <a:spLocks noChangeArrowheads="1"/>
                </p:cNvSpPr>
                <p:nvPr/>
              </p:nvSpPr>
              <p:spPr bwMode="auto">
                <a:xfrm flipV="1">
                  <a:off x="4331" y="3834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/>
                </a:p>
              </p:txBody>
            </p:sp>
          </p:grpSp>
          <p:grpSp>
            <p:nvGrpSpPr>
              <p:cNvPr id="142415" name="Group 79"/>
              <p:cNvGrpSpPr>
                <a:grpSpLocks/>
              </p:cNvGrpSpPr>
              <p:nvPr/>
            </p:nvGrpSpPr>
            <p:grpSpPr bwMode="auto">
              <a:xfrm flipV="1">
                <a:off x="4272" y="3804"/>
                <a:ext cx="129" cy="23"/>
                <a:chOff x="1945" y="3182"/>
                <a:chExt cx="723" cy="198"/>
              </a:xfrm>
            </p:grpSpPr>
            <p:sp>
              <p:nvSpPr>
                <p:cNvPr id="142416" name="Line 80"/>
                <p:cNvSpPr>
                  <a:spLocks noChangeShapeType="1"/>
                </p:cNvSpPr>
                <p:nvPr/>
              </p:nvSpPr>
              <p:spPr bwMode="auto">
                <a:xfrm flipH="1" flipV="1">
                  <a:off x="2332" y="3246"/>
                  <a:ext cx="22" cy="1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/>
                </a:p>
              </p:txBody>
            </p:sp>
            <p:sp>
              <p:nvSpPr>
                <p:cNvPr id="142417" name="Line 81"/>
                <p:cNvSpPr>
                  <a:spLocks noChangeShapeType="1"/>
                </p:cNvSpPr>
                <p:nvPr/>
              </p:nvSpPr>
              <p:spPr bwMode="auto">
                <a:xfrm flipH="1" flipV="1">
                  <a:off x="2444" y="3226"/>
                  <a:ext cx="70" cy="12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/>
                </a:p>
              </p:txBody>
            </p:sp>
            <p:sp>
              <p:nvSpPr>
                <p:cNvPr id="142418" name="Line 82"/>
                <p:cNvSpPr>
                  <a:spLocks noChangeShapeType="1"/>
                </p:cNvSpPr>
                <p:nvPr/>
              </p:nvSpPr>
              <p:spPr bwMode="auto">
                <a:xfrm>
                  <a:off x="2526" y="3184"/>
                  <a:ext cx="142" cy="1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/>
                </a:p>
              </p:txBody>
            </p:sp>
            <p:sp>
              <p:nvSpPr>
                <p:cNvPr id="142419" name="Line 83"/>
                <p:cNvSpPr>
                  <a:spLocks noChangeShapeType="1"/>
                </p:cNvSpPr>
                <p:nvPr/>
              </p:nvSpPr>
              <p:spPr bwMode="auto">
                <a:xfrm>
                  <a:off x="2484" y="3207"/>
                  <a:ext cx="108" cy="11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/>
                </a:p>
              </p:txBody>
            </p:sp>
            <p:sp>
              <p:nvSpPr>
                <p:cNvPr id="142420" name="Line 84"/>
                <p:cNvSpPr>
                  <a:spLocks noChangeShapeType="1"/>
                </p:cNvSpPr>
                <p:nvPr/>
              </p:nvSpPr>
              <p:spPr bwMode="auto">
                <a:xfrm flipH="1" flipV="1">
                  <a:off x="2393" y="3239"/>
                  <a:ext cx="43" cy="1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/>
                </a:p>
              </p:txBody>
            </p:sp>
            <p:sp>
              <p:nvSpPr>
                <p:cNvPr id="142421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259" y="3244"/>
                  <a:ext cx="22" cy="1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/>
                </a:p>
              </p:txBody>
            </p:sp>
            <p:sp>
              <p:nvSpPr>
                <p:cNvPr id="142422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2099" y="3224"/>
                  <a:ext cx="70" cy="12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/>
                </a:p>
              </p:txBody>
            </p:sp>
            <p:sp>
              <p:nvSpPr>
                <p:cNvPr id="142423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1945" y="3182"/>
                  <a:ext cx="142" cy="1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/>
                </a:p>
              </p:txBody>
            </p:sp>
            <p:sp>
              <p:nvSpPr>
                <p:cNvPr id="142424" name="Line 88"/>
                <p:cNvSpPr>
                  <a:spLocks noChangeShapeType="1"/>
                </p:cNvSpPr>
                <p:nvPr/>
              </p:nvSpPr>
              <p:spPr bwMode="auto">
                <a:xfrm flipH="1">
                  <a:off x="2021" y="3205"/>
                  <a:ext cx="108" cy="11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/>
                </a:p>
              </p:txBody>
            </p:sp>
            <p:sp>
              <p:nvSpPr>
                <p:cNvPr id="142425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177" y="3237"/>
                  <a:ext cx="43" cy="1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/>
                </a:p>
              </p:txBody>
            </p:sp>
          </p:grpSp>
        </p:grpSp>
        <p:sp>
          <p:nvSpPr>
            <p:cNvPr id="142426" name="Line 90"/>
            <p:cNvSpPr>
              <a:spLocks noChangeShapeType="1"/>
            </p:cNvSpPr>
            <p:nvPr/>
          </p:nvSpPr>
          <p:spPr bwMode="auto">
            <a:xfrm>
              <a:off x="4236" y="3870"/>
              <a:ext cx="44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/>
            </a:p>
          </p:txBody>
        </p:sp>
        <p:grpSp>
          <p:nvGrpSpPr>
            <p:cNvPr id="142427" name="Group 91"/>
            <p:cNvGrpSpPr>
              <a:grpSpLocks/>
            </p:cNvGrpSpPr>
            <p:nvPr/>
          </p:nvGrpSpPr>
          <p:grpSpPr bwMode="auto">
            <a:xfrm flipV="1">
              <a:off x="4148" y="3972"/>
              <a:ext cx="198" cy="49"/>
              <a:chOff x="3728" y="3496"/>
              <a:chExt cx="323" cy="66"/>
            </a:xfrm>
          </p:grpSpPr>
          <p:sp>
            <p:nvSpPr>
              <p:cNvPr id="142428" name="Arc 92"/>
              <p:cNvSpPr>
                <a:spLocks/>
              </p:cNvSpPr>
              <p:nvPr/>
            </p:nvSpPr>
            <p:spPr bwMode="auto">
              <a:xfrm>
                <a:off x="3890" y="3496"/>
                <a:ext cx="161" cy="6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586"/>
                  <a:gd name="T1" fmla="*/ 0 h 21600"/>
                  <a:gd name="T2" fmla="*/ 19586 w 19586"/>
                  <a:gd name="T3" fmla="*/ 12493 h 21600"/>
                  <a:gd name="T4" fmla="*/ 0 w 1958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586" h="21600" fill="none" extrusionOk="0">
                    <a:moveTo>
                      <a:pt x="-1" y="0"/>
                    </a:moveTo>
                    <a:cubicBezTo>
                      <a:pt x="8402" y="0"/>
                      <a:pt x="16043" y="4873"/>
                      <a:pt x="19586" y="12492"/>
                    </a:cubicBezTo>
                  </a:path>
                  <a:path w="19586" h="21600" stroke="0" extrusionOk="0">
                    <a:moveTo>
                      <a:pt x="-1" y="0"/>
                    </a:moveTo>
                    <a:cubicBezTo>
                      <a:pt x="8402" y="0"/>
                      <a:pt x="16043" y="4873"/>
                      <a:pt x="19586" y="12492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42429" name="Arc 93"/>
              <p:cNvSpPr>
                <a:spLocks/>
              </p:cNvSpPr>
              <p:nvPr/>
            </p:nvSpPr>
            <p:spPr bwMode="auto">
              <a:xfrm flipH="1">
                <a:off x="3728" y="3496"/>
                <a:ext cx="161" cy="6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586"/>
                  <a:gd name="T1" fmla="*/ 0 h 21600"/>
                  <a:gd name="T2" fmla="*/ 19586 w 19586"/>
                  <a:gd name="T3" fmla="*/ 12493 h 21600"/>
                  <a:gd name="T4" fmla="*/ 0 w 1958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586" h="21600" fill="none" extrusionOk="0">
                    <a:moveTo>
                      <a:pt x="-1" y="0"/>
                    </a:moveTo>
                    <a:cubicBezTo>
                      <a:pt x="8402" y="0"/>
                      <a:pt x="16043" y="4873"/>
                      <a:pt x="19586" y="12492"/>
                    </a:cubicBezTo>
                  </a:path>
                  <a:path w="19586" h="21600" stroke="0" extrusionOk="0">
                    <a:moveTo>
                      <a:pt x="-1" y="0"/>
                    </a:moveTo>
                    <a:cubicBezTo>
                      <a:pt x="8402" y="0"/>
                      <a:pt x="16043" y="4873"/>
                      <a:pt x="19586" y="12492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</p:grpSp>
        <p:grpSp>
          <p:nvGrpSpPr>
            <p:cNvPr id="142430" name="Group 94"/>
            <p:cNvGrpSpPr>
              <a:grpSpLocks/>
            </p:cNvGrpSpPr>
            <p:nvPr/>
          </p:nvGrpSpPr>
          <p:grpSpPr bwMode="auto">
            <a:xfrm>
              <a:off x="4184" y="3580"/>
              <a:ext cx="115" cy="116"/>
              <a:chOff x="4184" y="3580"/>
              <a:chExt cx="115" cy="116"/>
            </a:xfrm>
          </p:grpSpPr>
          <p:sp>
            <p:nvSpPr>
              <p:cNvPr id="142431" name="Line 95"/>
              <p:cNvSpPr>
                <a:spLocks noChangeShapeType="1"/>
              </p:cNvSpPr>
              <p:nvPr/>
            </p:nvSpPr>
            <p:spPr bwMode="auto">
              <a:xfrm>
                <a:off x="4184" y="3582"/>
                <a:ext cx="34" cy="111"/>
              </a:xfrm>
              <a:prstGeom prst="line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42432" name="Line 96"/>
              <p:cNvSpPr>
                <a:spLocks noChangeShapeType="1"/>
              </p:cNvSpPr>
              <p:nvPr/>
            </p:nvSpPr>
            <p:spPr bwMode="auto">
              <a:xfrm>
                <a:off x="4210" y="3580"/>
                <a:ext cx="34" cy="111"/>
              </a:xfrm>
              <a:prstGeom prst="line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42433" name="Line 97"/>
              <p:cNvSpPr>
                <a:spLocks noChangeShapeType="1"/>
              </p:cNvSpPr>
              <p:nvPr/>
            </p:nvSpPr>
            <p:spPr bwMode="auto">
              <a:xfrm>
                <a:off x="4237" y="3582"/>
                <a:ext cx="34" cy="111"/>
              </a:xfrm>
              <a:prstGeom prst="line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42434" name="Line 98"/>
              <p:cNvSpPr>
                <a:spLocks noChangeShapeType="1"/>
              </p:cNvSpPr>
              <p:nvPr/>
            </p:nvSpPr>
            <p:spPr bwMode="auto">
              <a:xfrm>
                <a:off x="4265" y="3585"/>
                <a:ext cx="34" cy="111"/>
              </a:xfrm>
              <a:prstGeom prst="line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</p:grpSp>
      </p:grpSp>
      <p:pic>
        <p:nvPicPr>
          <p:cNvPr id="142435" name="Picture 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831" y="4369563"/>
            <a:ext cx="2932874" cy="2771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525" name="Picture 189" descr="fir-tree.gif    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644" y="4451810"/>
            <a:ext cx="404232" cy="71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526" name="Picture 190" descr="tree.gif        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916" y="4353812"/>
            <a:ext cx="533728" cy="60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527" name="Picture 191" descr="fir-tree.gif    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842" y="4451810"/>
            <a:ext cx="404233" cy="71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528" name="Picture 192" descr="tree.gif        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075" y="4367812"/>
            <a:ext cx="533727" cy="60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2531" name="Group 195"/>
          <p:cNvGrpSpPr>
            <a:grpSpLocks/>
          </p:cNvGrpSpPr>
          <p:nvPr/>
        </p:nvGrpSpPr>
        <p:grpSpPr bwMode="auto">
          <a:xfrm>
            <a:off x="9376273" y="3571597"/>
            <a:ext cx="2099910" cy="2771881"/>
            <a:chOff x="4398" y="2041"/>
            <a:chExt cx="1200" cy="1584"/>
          </a:xfrm>
        </p:grpSpPr>
        <p:sp>
          <p:nvSpPr>
            <p:cNvPr id="142341" name="AutoShape 5"/>
            <p:cNvSpPr>
              <a:spLocks noChangeArrowheads="1"/>
            </p:cNvSpPr>
            <p:nvPr/>
          </p:nvSpPr>
          <p:spPr bwMode="auto">
            <a:xfrm>
              <a:off x="4398" y="2041"/>
              <a:ext cx="1200" cy="1584"/>
            </a:xfrm>
            <a:prstGeom prst="cloudCallout">
              <a:avLst>
                <a:gd name="adj1" fmla="val -41000"/>
                <a:gd name="adj2" fmla="val 5543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984">
                <a:latin typeface="Times New Roman" panose="02020603050405020304" pitchFamily="18" charset="0"/>
              </a:endParaRPr>
            </a:p>
          </p:txBody>
        </p:sp>
        <p:pic>
          <p:nvPicPr>
            <p:cNvPr id="142529" name="Picture 193" descr="fir-tree.gif                                                   0007898DMacintosh HD                   ABA78158: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2784"/>
              <a:ext cx="231" cy="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530" name="Picture 194" descr="tree.gif                                                       0007898DMacintosh HD                   ABA78158: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2304"/>
              <a:ext cx="305" cy="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739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VR motion sickness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/>
              <a:t>Time delay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Move head … lag … display moves</a:t>
            </a:r>
          </a:p>
          <a:p>
            <a:pPr lvl="1">
              <a:lnSpc>
                <a:spcPct val="90000"/>
              </a:lnSpc>
            </a:pPr>
            <a:r>
              <a:rPr lang="en-GB" altLang="en-US" i="1" dirty="0">
                <a:solidFill>
                  <a:srgbClr val="452373"/>
                </a:solidFill>
              </a:rPr>
              <a:t>Conflict</a:t>
            </a:r>
            <a:r>
              <a:rPr lang="en-GB" altLang="en-US" i="1" dirty="0"/>
              <a:t>:</a:t>
            </a:r>
            <a:r>
              <a:rPr lang="en-GB" altLang="en-US" dirty="0"/>
              <a:t> head movement vs. Eyes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Depth perception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Headset gives different stereo distance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But all focused in same plane</a:t>
            </a:r>
          </a:p>
          <a:p>
            <a:pPr lvl="1">
              <a:lnSpc>
                <a:spcPct val="90000"/>
              </a:lnSpc>
            </a:pPr>
            <a:r>
              <a:rPr lang="en-GB" altLang="en-US" i="1" dirty="0">
                <a:solidFill>
                  <a:srgbClr val="452373"/>
                </a:solidFill>
              </a:rPr>
              <a:t>Conflict</a:t>
            </a:r>
            <a:r>
              <a:rPr lang="en-GB" altLang="en-US" i="1" dirty="0"/>
              <a:t>:</a:t>
            </a:r>
            <a:r>
              <a:rPr lang="en-GB" altLang="en-US" dirty="0"/>
              <a:t> eye angle vs. Focus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Conflicting cues =&gt; sickness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Helps motivate improvements in technology</a:t>
            </a:r>
          </a:p>
        </p:txBody>
      </p:sp>
      <p:sp>
        <p:nvSpPr>
          <p:cNvPr id="144388" name="AutoShape 4"/>
          <p:cNvSpPr>
            <a:spLocks noChangeArrowheads="1"/>
          </p:cNvSpPr>
          <p:nvPr/>
        </p:nvSpPr>
        <p:spPr bwMode="auto">
          <a:xfrm>
            <a:off x="9995746" y="6551718"/>
            <a:ext cx="755968" cy="755968"/>
          </a:xfrm>
          <a:prstGeom prst="smileyFace">
            <a:avLst>
              <a:gd name="adj" fmla="val -4653"/>
            </a:avLst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4"/>
          </a:p>
        </p:txBody>
      </p:sp>
    </p:spTree>
    <p:extLst>
      <p:ext uri="{BB962C8B-B14F-4D97-AF65-F5344CB8AC3E}">
        <p14:creationId xmlns:p14="http://schemas.microsoft.com/office/powerpoint/2010/main" val="179014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Simulators and VR caves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Scenes projected on walls</a:t>
            </a:r>
          </a:p>
          <a:p>
            <a:r>
              <a:rPr lang="en-US" altLang="en-US" dirty="0"/>
              <a:t>Realistic environment</a:t>
            </a:r>
          </a:p>
          <a:p>
            <a:r>
              <a:rPr lang="en-US" altLang="en-US" dirty="0"/>
              <a:t>Hydraulic rams!</a:t>
            </a:r>
          </a:p>
          <a:p>
            <a:r>
              <a:rPr lang="en-US" altLang="en-US" dirty="0"/>
              <a:t>Real controls</a:t>
            </a:r>
          </a:p>
          <a:p>
            <a:r>
              <a:rPr lang="en-US" altLang="en-US" dirty="0"/>
              <a:t>Other people</a:t>
            </a:r>
            <a:endParaRPr lang="en-GB" altLang="en-US" dirty="0"/>
          </a:p>
        </p:txBody>
      </p:sp>
      <p:grpSp>
        <p:nvGrpSpPr>
          <p:cNvPr id="145412" name="Group 4"/>
          <p:cNvGrpSpPr>
            <a:grpSpLocks/>
          </p:cNvGrpSpPr>
          <p:nvPr/>
        </p:nvGrpSpPr>
        <p:grpSpPr bwMode="auto">
          <a:xfrm>
            <a:off x="5879924" y="4208570"/>
            <a:ext cx="5459765" cy="2624887"/>
            <a:chOff x="1136" y="1603"/>
            <a:chExt cx="3598" cy="1642"/>
          </a:xfrm>
        </p:grpSpPr>
        <p:sp>
          <p:nvSpPr>
            <p:cNvPr id="145413" name="AutoShape 5"/>
            <p:cNvSpPr>
              <a:spLocks noChangeArrowheads="1"/>
            </p:cNvSpPr>
            <p:nvPr/>
          </p:nvSpPr>
          <p:spPr bwMode="auto">
            <a:xfrm flipH="1" flipV="1">
              <a:off x="1136" y="2860"/>
              <a:ext cx="3568" cy="373"/>
            </a:xfrm>
            <a:custGeom>
              <a:avLst/>
              <a:gdLst>
                <a:gd name="G0" fmla="+- 6173 0 0"/>
                <a:gd name="G1" fmla="+- 21600 0 6173"/>
                <a:gd name="G2" fmla="*/ 6173 1 2"/>
                <a:gd name="G3" fmla="+- 21600 0 G2"/>
                <a:gd name="G4" fmla="+/ 6173 21600 2"/>
                <a:gd name="G5" fmla="+/ G1 0 2"/>
                <a:gd name="G6" fmla="*/ 21600 21600 6173"/>
                <a:gd name="G7" fmla="*/ G6 1 2"/>
                <a:gd name="G8" fmla="+- 21600 0 G7"/>
                <a:gd name="G9" fmla="*/ 21600 1 2"/>
                <a:gd name="G10" fmla="+- 6173 0 G9"/>
                <a:gd name="G11" fmla="?: G10 G8 0"/>
                <a:gd name="G12" fmla="?: G10 G7 21600"/>
                <a:gd name="T0" fmla="*/ 18513 w 21600"/>
                <a:gd name="T1" fmla="*/ 10800 h 21600"/>
                <a:gd name="T2" fmla="*/ 10800 w 21600"/>
                <a:gd name="T3" fmla="*/ 21600 h 21600"/>
                <a:gd name="T4" fmla="*/ 3087 w 21600"/>
                <a:gd name="T5" fmla="*/ 10800 h 21600"/>
                <a:gd name="T6" fmla="*/ 10800 w 21600"/>
                <a:gd name="T7" fmla="*/ 0 h 21600"/>
                <a:gd name="T8" fmla="*/ 4887 w 21600"/>
                <a:gd name="T9" fmla="*/ 4887 h 21600"/>
                <a:gd name="T10" fmla="*/ 16713 w 21600"/>
                <a:gd name="T11" fmla="*/ 1671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173" y="21600"/>
                  </a:lnTo>
                  <a:lnTo>
                    <a:pt x="154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45414" name="Rectangle 6"/>
            <p:cNvSpPr>
              <a:spLocks noChangeArrowheads="1"/>
            </p:cNvSpPr>
            <p:nvPr/>
          </p:nvSpPr>
          <p:spPr bwMode="auto">
            <a:xfrm>
              <a:off x="2245" y="1937"/>
              <a:ext cx="1437" cy="65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grpSp>
          <p:nvGrpSpPr>
            <p:cNvPr id="145415" name="Group 7"/>
            <p:cNvGrpSpPr>
              <a:grpSpLocks/>
            </p:cNvGrpSpPr>
            <p:nvPr/>
          </p:nvGrpSpPr>
          <p:grpSpPr bwMode="auto">
            <a:xfrm>
              <a:off x="3745" y="1603"/>
              <a:ext cx="986" cy="1294"/>
              <a:chOff x="4036" y="2135"/>
              <a:chExt cx="1107" cy="1294"/>
            </a:xfrm>
          </p:grpSpPr>
          <p:sp>
            <p:nvSpPr>
              <p:cNvPr id="145416" name="AutoShape 8"/>
              <p:cNvSpPr>
                <a:spLocks noChangeArrowheads="1"/>
              </p:cNvSpPr>
              <p:nvPr/>
            </p:nvSpPr>
            <p:spPr bwMode="auto">
              <a:xfrm rot="5400000">
                <a:off x="3943" y="2228"/>
                <a:ext cx="1294" cy="110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 dirty="0"/>
              </a:p>
            </p:txBody>
          </p:sp>
          <p:graphicFrame>
            <p:nvGraphicFramePr>
              <p:cNvPr id="145417" name="Object 9"/>
              <p:cNvGraphicFramePr>
                <a:graphicFrameLocks noChangeAspect="1"/>
              </p:cNvGraphicFramePr>
              <p:nvPr/>
            </p:nvGraphicFramePr>
            <p:xfrm>
              <a:off x="4418" y="2446"/>
              <a:ext cx="457" cy="6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69" name="Clip" r:id="rId4" imgW="3153960" imgH="4708080" progId="MS_ClipArt_Gallery.2">
                      <p:embed/>
                    </p:oleObj>
                  </mc:Choice>
                  <mc:Fallback>
                    <p:oleObj name="Clip" r:id="rId4" imgW="3153960" imgH="4708080" progId="MS_ClipArt_Gallery.2">
                      <p:embed/>
                      <p:pic>
                        <p:nvPicPr>
                          <p:cNvPr id="145417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8" y="2446"/>
                            <a:ext cx="457" cy="6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5418" name="AutoShape 10"/>
            <p:cNvSpPr>
              <a:spLocks noChangeArrowheads="1"/>
            </p:cNvSpPr>
            <p:nvPr/>
          </p:nvSpPr>
          <p:spPr bwMode="auto">
            <a:xfrm rot="16200000" flipH="1">
              <a:off x="1018" y="1776"/>
              <a:ext cx="1294" cy="986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graphicFrame>
          <p:nvGraphicFramePr>
            <p:cNvPr id="145419" name="Object 11"/>
            <p:cNvGraphicFramePr>
              <a:graphicFrameLocks noChangeAspect="1"/>
            </p:cNvGraphicFramePr>
            <p:nvPr/>
          </p:nvGraphicFramePr>
          <p:xfrm>
            <a:off x="2819" y="2046"/>
            <a:ext cx="289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0" name="Clip" r:id="rId6" imgW="2903040" imgH="3047760" progId="MS_ClipArt_Gallery.2">
                    <p:embed/>
                  </p:oleObj>
                </mc:Choice>
                <mc:Fallback>
                  <p:oleObj name="Clip" r:id="rId6" imgW="2903040" imgH="3047760" progId="MS_ClipArt_Gallery.2">
                    <p:embed/>
                    <p:pic>
                      <p:nvPicPr>
                        <p:cNvPr id="14541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" y="2046"/>
                          <a:ext cx="289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5420" name="Group 12"/>
            <p:cNvGrpSpPr>
              <a:grpSpLocks/>
            </p:cNvGrpSpPr>
            <p:nvPr/>
          </p:nvGrpSpPr>
          <p:grpSpPr bwMode="auto">
            <a:xfrm>
              <a:off x="1202" y="2533"/>
              <a:ext cx="3519" cy="525"/>
              <a:chOff x="1202" y="2533"/>
              <a:chExt cx="3519" cy="525"/>
            </a:xfrm>
          </p:grpSpPr>
          <p:grpSp>
            <p:nvGrpSpPr>
              <p:cNvPr id="145421" name="Group 13"/>
              <p:cNvGrpSpPr>
                <a:grpSpLocks/>
              </p:cNvGrpSpPr>
              <p:nvPr/>
            </p:nvGrpSpPr>
            <p:grpSpPr bwMode="auto">
              <a:xfrm>
                <a:off x="1202" y="2692"/>
                <a:ext cx="1296" cy="361"/>
                <a:chOff x="1202" y="2723"/>
                <a:chExt cx="1296" cy="315"/>
              </a:xfrm>
            </p:grpSpPr>
            <p:sp>
              <p:nvSpPr>
                <p:cNvPr id="145422" name="Rectangle 14"/>
                <p:cNvSpPr>
                  <a:spLocks noChangeArrowheads="1"/>
                </p:cNvSpPr>
                <p:nvPr/>
              </p:nvSpPr>
              <p:spPr bwMode="auto">
                <a:xfrm rot="-1184161">
                  <a:off x="1202" y="2723"/>
                  <a:ext cx="1046" cy="23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 dirty="0"/>
                </a:p>
              </p:txBody>
            </p:sp>
            <p:sp>
              <p:nvSpPr>
                <p:cNvPr id="145423" name="Rectangle 15"/>
                <p:cNvSpPr>
                  <a:spLocks noChangeArrowheads="1"/>
                </p:cNvSpPr>
                <p:nvPr/>
              </p:nvSpPr>
              <p:spPr bwMode="auto">
                <a:xfrm rot="-1184161">
                  <a:off x="1380" y="2793"/>
                  <a:ext cx="1118" cy="245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 dirty="0"/>
                </a:p>
              </p:txBody>
            </p:sp>
          </p:grpSp>
          <p:grpSp>
            <p:nvGrpSpPr>
              <p:cNvPr id="145424" name="Group 16"/>
              <p:cNvGrpSpPr>
                <a:grpSpLocks/>
              </p:cNvGrpSpPr>
              <p:nvPr/>
            </p:nvGrpSpPr>
            <p:grpSpPr bwMode="auto">
              <a:xfrm flipH="1">
                <a:off x="3425" y="2696"/>
                <a:ext cx="1296" cy="362"/>
                <a:chOff x="1202" y="2723"/>
                <a:chExt cx="1296" cy="315"/>
              </a:xfrm>
            </p:grpSpPr>
            <p:sp>
              <p:nvSpPr>
                <p:cNvPr id="145425" name="Rectangle 17"/>
                <p:cNvSpPr>
                  <a:spLocks noChangeArrowheads="1"/>
                </p:cNvSpPr>
                <p:nvPr/>
              </p:nvSpPr>
              <p:spPr bwMode="auto">
                <a:xfrm rot="-1184161">
                  <a:off x="1202" y="2723"/>
                  <a:ext cx="1046" cy="23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 dirty="0"/>
                </a:p>
              </p:txBody>
            </p:sp>
            <p:sp>
              <p:nvSpPr>
                <p:cNvPr id="145426" name="Rectangle 18"/>
                <p:cNvSpPr>
                  <a:spLocks noChangeArrowheads="1"/>
                </p:cNvSpPr>
                <p:nvPr/>
              </p:nvSpPr>
              <p:spPr bwMode="auto">
                <a:xfrm rot="-1184161">
                  <a:off x="1380" y="2793"/>
                  <a:ext cx="1118" cy="245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 dirty="0"/>
                </a:p>
              </p:txBody>
            </p:sp>
          </p:grpSp>
          <p:sp>
            <p:nvSpPr>
              <p:cNvPr id="145427" name="Rectangle 19"/>
              <p:cNvSpPr>
                <a:spLocks noChangeArrowheads="1"/>
              </p:cNvSpPr>
              <p:nvPr/>
            </p:nvSpPr>
            <p:spPr bwMode="auto">
              <a:xfrm>
                <a:off x="2174" y="2533"/>
                <a:ext cx="1629" cy="42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 dirty="0"/>
              </a:p>
            </p:txBody>
          </p:sp>
        </p:grpSp>
        <p:sp>
          <p:nvSpPr>
            <p:cNvPr id="145428" name="AutoShape 20"/>
            <p:cNvSpPr>
              <a:spLocks noChangeArrowheads="1"/>
            </p:cNvSpPr>
            <p:nvPr/>
          </p:nvSpPr>
          <p:spPr bwMode="auto">
            <a:xfrm>
              <a:off x="4457" y="2868"/>
              <a:ext cx="273" cy="374"/>
            </a:xfrm>
            <a:prstGeom prst="flowChartManualInpu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45429" name="AutoShape 21"/>
            <p:cNvSpPr>
              <a:spLocks noChangeArrowheads="1"/>
            </p:cNvSpPr>
            <p:nvPr/>
          </p:nvSpPr>
          <p:spPr bwMode="auto">
            <a:xfrm flipH="1">
              <a:off x="1170" y="2871"/>
              <a:ext cx="273" cy="374"/>
            </a:xfrm>
            <a:prstGeom prst="flowChartManualInpu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45430" name="Line 22"/>
            <p:cNvSpPr>
              <a:spLocks noChangeShapeType="1"/>
            </p:cNvSpPr>
            <p:nvPr/>
          </p:nvSpPr>
          <p:spPr bwMode="auto">
            <a:xfrm flipV="1">
              <a:off x="1410" y="2688"/>
              <a:ext cx="811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45431" name="Line 23"/>
            <p:cNvSpPr>
              <a:spLocks noChangeShapeType="1"/>
            </p:cNvSpPr>
            <p:nvPr/>
          </p:nvSpPr>
          <p:spPr bwMode="auto">
            <a:xfrm flipV="1">
              <a:off x="1170" y="2543"/>
              <a:ext cx="990" cy="3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45432" name="Line 24"/>
            <p:cNvSpPr>
              <a:spLocks noChangeShapeType="1"/>
            </p:cNvSpPr>
            <p:nvPr/>
          </p:nvSpPr>
          <p:spPr bwMode="auto">
            <a:xfrm>
              <a:off x="2166" y="2525"/>
              <a:ext cx="56" cy="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45433" name="Line 25"/>
            <p:cNvSpPr>
              <a:spLocks noChangeShapeType="1"/>
            </p:cNvSpPr>
            <p:nvPr/>
          </p:nvSpPr>
          <p:spPr bwMode="auto">
            <a:xfrm flipH="1" flipV="1">
              <a:off x="3680" y="2684"/>
              <a:ext cx="779" cy="2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45434" name="Line 26"/>
            <p:cNvSpPr>
              <a:spLocks noChangeShapeType="1"/>
            </p:cNvSpPr>
            <p:nvPr/>
          </p:nvSpPr>
          <p:spPr bwMode="auto">
            <a:xfrm flipH="1" flipV="1">
              <a:off x="3744" y="2532"/>
              <a:ext cx="990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45435" name="Line 27"/>
            <p:cNvSpPr>
              <a:spLocks noChangeShapeType="1"/>
            </p:cNvSpPr>
            <p:nvPr/>
          </p:nvSpPr>
          <p:spPr bwMode="auto">
            <a:xfrm flipH="1">
              <a:off x="3683" y="2521"/>
              <a:ext cx="66" cy="1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45436" name="Line 28"/>
            <p:cNvSpPr>
              <a:spLocks noChangeShapeType="1"/>
            </p:cNvSpPr>
            <p:nvPr/>
          </p:nvSpPr>
          <p:spPr bwMode="auto">
            <a:xfrm>
              <a:off x="2143" y="2525"/>
              <a:ext cx="1597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45437" name="Line 29"/>
            <p:cNvSpPr>
              <a:spLocks noChangeShapeType="1"/>
            </p:cNvSpPr>
            <p:nvPr/>
          </p:nvSpPr>
          <p:spPr bwMode="auto">
            <a:xfrm flipV="1">
              <a:off x="2226" y="2685"/>
              <a:ext cx="1458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grpSp>
          <p:nvGrpSpPr>
            <p:cNvPr id="145438" name="Group 30"/>
            <p:cNvGrpSpPr>
              <a:grpSpLocks/>
            </p:cNvGrpSpPr>
            <p:nvPr/>
          </p:nvGrpSpPr>
          <p:grpSpPr bwMode="auto">
            <a:xfrm>
              <a:off x="2333" y="2185"/>
              <a:ext cx="527" cy="856"/>
              <a:chOff x="2333" y="2185"/>
              <a:chExt cx="1150" cy="1867"/>
            </a:xfrm>
          </p:grpSpPr>
          <p:grpSp>
            <p:nvGrpSpPr>
              <p:cNvPr id="145439" name="Group 31"/>
              <p:cNvGrpSpPr>
                <a:grpSpLocks/>
              </p:cNvGrpSpPr>
              <p:nvPr/>
            </p:nvGrpSpPr>
            <p:grpSpPr bwMode="auto">
              <a:xfrm>
                <a:off x="2695" y="2185"/>
                <a:ext cx="499" cy="535"/>
                <a:chOff x="3997" y="3580"/>
                <a:chExt cx="499" cy="535"/>
              </a:xfrm>
            </p:grpSpPr>
            <p:sp>
              <p:nvSpPr>
                <p:cNvPr id="145440" name="Oval 32"/>
                <p:cNvSpPr>
                  <a:spLocks noChangeArrowheads="1"/>
                </p:cNvSpPr>
                <p:nvPr/>
              </p:nvSpPr>
              <p:spPr bwMode="auto">
                <a:xfrm>
                  <a:off x="3997" y="3655"/>
                  <a:ext cx="499" cy="460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 dirty="0"/>
                </a:p>
              </p:txBody>
            </p:sp>
            <p:grpSp>
              <p:nvGrpSpPr>
                <p:cNvPr id="145441" name="Group 33"/>
                <p:cNvGrpSpPr>
                  <a:grpSpLocks/>
                </p:cNvGrpSpPr>
                <p:nvPr/>
              </p:nvGrpSpPr>
              <p:grpSpPr bwMode="auto">
                <a:xfrm>
                  <a:off x="4092" y="3804"/>
                  <a:ext cx="309" cy="53"/>
                  <a:chOff x="4092" y="3804"/>
                  <a:chExt cx="309" cy="53"/>
                </a:xfrm>
              </p:grpSpPr>
              <p:grpSp>
                <p:nvGrpSpPr>
                  <p:cNvPr id="145442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4113" y="3823"/>
                    <a:ext cx="86" cy="34"/>
                    <a:chOff x="4113" y="3823"/>
                    <a:chExt cx="86" cy="34"/>
                  </a:xfrm>
                </p:grpSpPr>
                <p:sp>
                  <p:nvSpPr>
                    <p:cNvPr id="145443" name="Oval 35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113" y="3823"/>
                      <a:ext cx="86" cy="3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444" name="Oval 36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140" y="3823"/>
                      <a:ext cx="32" cy="34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445" name="Oval 3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151" y="3834"/>
                      <a:ext cx="10" cy="1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</p:grpSp>
              <p:grpSp>
                <p:nvGrpSpPr>
                  <p:cNvPr id="145446" name="Group 38"/>
                  <p:cNvGrpSpPr>
                    <a:grpSpLocks/>
                  </p:cNvGrpSpPr>
                  <p:nvPr/>
                </p:nvGrpSpPr>
                <p:grpSpPr bwMode="auto">
                  <a:xfrm flipV="1">
                    <a:off x="4092" y="3804"/>
                    <a:ext cx="129" cy="23"/>
                    <a:chOff x="1945" y="3182"/>
                    <a:chExt cx="723" cy="198"/>
                  </a:xfrm>
                </p:grpSpPr>
                <p:sp>
                  <p:nvSpPr>
                    <p:cNvPr id="145447" name="Line 39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332" y="3246"/>
                      <a:ext cx="22" cy="13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448" name="Line 40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444" y="3226"/>
                      <a:ext cx="70" cy="1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449" name="Line 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6" y="3184"/>
                      <a:ext cx="142" cy="1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450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84" y="3207"/>
                      <a:ext cx="108" cy="11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451" name="Line 43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393" y="3239"/>
                      <a:ext cx="43" cy="1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452" name="Line 4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59" y="3244"/>
                      <a:ext cx="22" cy="13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453" name="Line 4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99" y="3224"/>
                      <a:ext cx="70" cy="1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454" name="Line 4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45" y="3182"/>
                      <a:ext cx="142" cy="1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455" name="Line 4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21" y="3205"/>
                      <a:ext cx="108" cy="11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456" name="Line 4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77" y="3237"/>
                      <a:ext cx="43" cy="1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</p:grpSp>
              <p:grpSp>
                <p:nvGrpSpPr>
                  <p:cNvPr id="145457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4293" y="3823"/>
                    <a:ext cx="86" cy="34"/>
                    <a:chOff x="4293" y="3823"/>
                    <a:chExt cx="86" cy="34"/>
                  </a:xfrm>
                </p:grpSpPr>
                <p:sp>
                  <p:nvSpPr>
                    <p:cNvPr id="145458" name="Oval 50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293" y="3823"/>
                      <a:ext cx="86" cy="3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459" name="Oval 5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20" y="3823"/>
                      <a:ext cx="32" cy="34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460" name="Oval 52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31" y="3834"/>
                      <a:ext cx="10" cy="1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</p:grpSp>
              <p:grpSp>
                <p:nvGrpSpPr>
                  <p:cNvPr id="145461" name="Group 53"/>
                  <p:cNvGrpSpPr>
                    <a:grpSpLocks/>
                  </p:cNvGrpSpPr>
                  <p:nvPr/>
                </p:nvGrpSpPr>
                <p:grpSpPr bwMode="auto">
                  <a:xfrm flipV="1">
                    <a:off x="4272" y="3804"/>
                    <a:ext cx="129" cy="23"/>
                    <a:chOff x="1945" y="3182"/>
                    <a:chExt cx="723" cy="198"/>
                  </a:xfrm>
                </p:grpSpPr>
                <p:sp>
                  <p:nvSpPr>
                    <p:cNvPr id="145462" name="Line 54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332" y="3246"/>
                      <a:ext cx="22" cy="13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463" name="Line 55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444" y="3226"/>
                      <a:ext cx="70" cy="1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464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6" y="3184"/>
                      <a:ext cx="142" cy="1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465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84" y="3207"/>
                      <a:ext cx="108" cy="11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466" name="Line 58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393" y="3239"/>
                      <a:ext cx="43" cy="1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467" name="Line 5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59" y="3244"/>
                      <a:ext cx="22" cy="13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468" name="Line 6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99" y="3224"/>
                      <a:ext cx="70" cy="1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469" name="Line 6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45" y="3182"/>
                      <a:ext cx="142" cy="1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470" name="Line 6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21" y="3205"/>
                      <a:ext cx="108" cy="11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471" name="Line 6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77" y="3237"/>
                      <a:ext cx="43" cy="1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</p:grpSp>
            </p:grpSp>
            <p:sp>
              <p:nvSpPr>
                <p:cNvPr id="145472" name="Line 64"/>
                <p:cNvSpPr>
                  <a:spLocks noChangeShapeType="1"/>
                </p:cNvSpPr>
                <p:nvPr/>
              </p:nvSpPr>
              <p:spPr bwMode="auto">
                <a:xfrm>
                  <a:off x="4236" y="3870"/>
                  <a:ext cx="44" cy="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 dirty="0"/>
                </a:p>
              </p:txBody>
            </p:sp>
            <p:grpSp>
              <p:nvGrpSpPr>
                <p:cNvPr id="145473" name="Group 65"/>
                <p:cNvGrpSpPr>
                  <a:grpSpLocks/>
                </p:cNvGrpSpPr>
                <p:nvPr/>
              </p:nvGrpSpPr>
              <p:grpSpPr bwMode="auto">
                <a:xfrm flipV="1">
                  <a:off x="4148" y="3972"/>
                  <a:ext cx="198" cy="49"/>
                  <a:chOff x="3728" y="3496"/>
                  <a:chExt cx="323" cy="66"/>
                </a:xfrm>
              </p:grpSpPr>
              <p:sp>
                <p:nvSpPr>
                  <p:cNvPr id="145474" name="Arc 66"/>
                  <p:cNvSpPr>
                    <a:spLocks/>
                  </p:cNvSpPr>
                  <p:nvPr/>
                </p:nvSpPr>
                <p:spPr bwMode="auto">
                  <a:xfrm>
                    <a:off x="3890" y="3496"/>
                    <a:ext cx="161" cy="6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19586"/>
                      <a:gd name="T1" fmla="*/ 0 h 21600"/>
                      <a:gd name="T2" fmla="*/ 19586 w 19586"/>
                      <a:gd name="T3" fmla="*/ 12493 h 21600"/>
                      <a:gd name="T4" fmla="*/ 0 w 1958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586" h="21600" fill="none" extrusionOk="0">
                        <a:moveTo>
                          <a:pt x="-1" y="0"/>
                        </a:moveTo>
                        <a:cubicBezTo>
                          <a:pt x="8402" y="0"/>
                          <a:pt x="16043" y="4873"/>
                          <a:pt x="19586" y="12492"/>
                        </a:cubicBezTo>
                      </a:path>
                      <a:path w="19586" h="21600" stroke="0" extrusionOk="0">
                        <a:moveTo>
                          <a:pt x="-1" y="0"/>
                        </a:moveTo>
                        <a:cubicBezTo>
                          <a:pt x="8402" y="0"/>
                          <a:pt x="16043" y="4873"/>
                          <a:pt x="19586" y="12492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984" dirty="0"/>
                  </a:p>
                </p:txBody>
              </p:sp>
              <p:sp>
                <p:nvSpPr>
                  <p:cNvPr id="145475" name="Arc 67"/>
                  <p:cNvSpPr>
                    <a:spLocks/>
                  </p:cNvSpPr>
                  <p:nvPr/>
                </p:nvSpPr>
                <p:spPr bwMode="auto">
                  <a:xfrm flipH="1">
                    <a:off x="3728" y="3496"/>
                    <a:ext cx="161" cy="6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19586"/>
                      <a:gd name="T1" fmla="*/ 0 h 21600"/>
                      <a:gd name="T2" fmla="*/ 19586 w 19586"/>
                      <a:gd name="T3" fmla="*/ 12493 h 21600"/>
                      <a:gd name="T4" fmla="*/ 0 w 1958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586" h="21600" fill="none" extrusionOk="0">
                        <a:moveTo>
                          <a:pt x="-1" y="0"/>
                        </a:moveTo>
                        <a:cubicBezTo>
                          <a:pt x="8402" y="0"/>
                          <a:pt x="16043" y="4873"/>
                          <a:pt x="19586" y="12492"/>
                        </a:cubicBezTo>
                      </a:path>
                      <a:path w="19586" h="21600" stroke="0" extrusionOk="0">
                        <a:moveTo>
                          <a:pt x="-1" y="0"/>
                        </a:moveTo>
                        <a:cubicBezTo>
                          <a:pt x="8402" y="0"/>
                          <a:pt x="16043" y="4873"/>
                          <a:pt x="19586" y="12492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984" dirty="0"/>
                  </a:p>
                </p:txBody>
              </p:sp>
            </p:grpSp>
            <p:grpSp>
              <p:nvGrpSpPr>
                <p:cNvPr id="145476" name="Group 68"/>
                <p:cNvGrpSpPr>
                  <a:grpSpLocks/>
                </p:cNvGrpSpPr>
                <p:nvPr/>
              </p:nvGrpSpPr>
              <p:grpSpPr bwMode="auto">
                <a:xfrm>
                  <a:off x="4184" y="3580"/>
                  <a:ext cx="115" cy="116"/>
                  <a:chOff x="4184" y="3580"/>
                  <a:chExt cx="115" cy="116"/>
                </a:xfrm>
              </p:grpSpPr>
              <p:sp>
                <p:nvSpPr>
                  <p:cNvPr id="145477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4184" y="3582"/>
                    <a:ext cx="34" cy="111"/>
                  </a:xfrm>
                  <a:prstGeom prst="line">
                    <a:avLst/>
                  </a:prstGeom>
                  <a:noFill/>
                  <a:ln w="19050">
                    <a:solidFill>
                      <a:srgbClr val="66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984" dirty="0"/>
                  </a:p>
                </p:txBody>
              </p:sp>
              <p:sp>
                <p:nvSpPr>
                  <p:cNvPr id="145478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4210" y="3580"/>
                    <a:ext cx="34" cy="111"/>
                  </a:xfrm>
                  <a:prstGeom prst="line">
                    <a:avLst/>
                  </a:prstGeom>
                  <a:noFill/>
                  <a:ln w="19050">
                    <a:solidFill>
                      <a:srgbClr val="66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984" dirty="0"/>
                  </a:p>
                </p:txBody>
              </p:sp>
              <p:sp>
                <p:nvSpPr>
                  <p:cNvPr id="145479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4237" y="3582"/>
                    <a:ext cx="34" cy="111"/>
                  </a:xfrm>
                  <a:prstGeom prst="line">
                    <a:avLst/>
                  </a:prstGeom>
                  <a:noFill/>
                  <a:ln w="19050">
                    <a:solidFill>
                      <a:srgbClr val="66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984" dirty="0"/>
                  </a:p>
                </p:txBody>
              </p:sp>
              <p:sp>
                <p:nvSpPr>
                  <p:cNvPr id="145480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4265" y="3585"/>
                    <a:ext cx="34" cy="111"/>
                  </a:xfrm>
                  <a:prstGeom prst="line">
                    <a:avLst/>
                  </a:prstGeom>
                  <a:noFill/>
                  <a:ln w="19050">
                    <a:solidFill>
                      <a:srgbClr val="66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984" dirty="0"/>
                  </a:p>
                </p:txBody>
              </p:sp>
            </p:grpSp>
          </p:grpSp>
          <p:grpSp>
            <p:nvGrpSpPr>
              <p:cNvPr id="145481" name="Group 73"/>
              <p:cNvGrpSpPr>
                <a:grpSpLocks/>
              </p:cNvGrpSpPr>
              <p:nvPr/>
            </p:nvGrpSpPr>
            <p:grpSpPr bwMode="auto">
              <a:xfrm>
                <a:off x="2517" y="2735"/>
                <a:ext cx="852" cy="1294"/>
                <a:chOff x="2517" y="2735"/>
                <a:chExt cx="852" cy="1294"/>
              </a:xfrm>
            </p:grpSpPr>
            <p:sp>
              <p:nvSpPr>
                <p:cNvPr id="145482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2922" y="2735"/>
                  <a:ext cx="8" cy="577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 dirty="0"/>
                </a:p>
              </p:txBody>
            </p:sp>
            <p:sp>
              <p:nvSpPr>
                <p:cNvPr id="145483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2540" y="2891"/>
                  <a:ext cx="382" cy="335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 dirty="0"/>
                </a:p>
              </p:txBody>
            </p:sp>
            <p:sp>
              <p:nvSpPr>
                <p:cNvPr id="145484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2940" y="2839"/>
                  <a:ext cx="429" cy="63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 dirty="0"/>
                </a:p>
              </p:txBody>
            </p:sp>
            <p:sp>
              <p:nvSpPr>
                <p:cNvPr id="145485" name="Line 77"/>
                <p:cNvSpPr>
                  <a:spLocks noChangeShapeType="1"/>
                </p:cNvSpPr>
                <p:nvPr/>
              </p:nvSpPr>
              <p:spPr bwMode="auto">
                <a:xfrm>
                  <a:off x="2930" y="3328"/>
                  <a:ext cx="257" cy="265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 dirty="0"/>
                </a:p>
              </p:txBody>
            </p:sp>
            <p:sp>
              <p:nvSpPr>
                <p:cNvPr id="145486" name="Line 78"/>
                <p:cNvSpPr>
                  <a:spLocks noChangeShapeType="1"/>
                </p:cNvSpPr>
                <p:nvPr/>
              </p:nvSpPr>
              <p:spPr bwMode="auto">
                <a:xfrm>
                  <a:off x="3187" y="3593"/>
                  <a:ext cx="94" cy="428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 dirty="0"/>
                </a:p>
              </p:txBody>
            </p:sp>
            <p:sp>
              <p:nvSpPr>
                <p:cNvPr id="145487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2634" y="3320"/>
                  <a:ext cx="288" cy="358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 dirty="0"/>
                </a:p>
              </p:txBody>
            </p:sp>
            <p:sp>
              <p:nvSpPr>
                <p:cNvPr id="145488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2517" y="3678"/>
                  <a:ext cx="117" cy="351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 dirty="0"/>
                </a:p>
              </p:txBody>
            </p:sp>
          </p:grpSp>
          <p:sp>
            <p:nvSpPr>
              <p:cNvPr id="145489" name="Line 81"/>
              <p:cNvSpPr>
                <a:spLocks noChangeShapeType="1"/>
              </p:cNvSpPr>
              <p:nvPr/>
            </p:nvSpPr>
            <p:spPr bwMode="auto">
              <a:xfrm>
                <a:off x="3273" y="3990"/>
                <a:ext cx="210" cy="6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 dirty="0"/>
              </a:p>
            </p:txBody>
          </p:sp>
          <p:sp>
            <p:nvSpPr>
              <p:cNvPr id="145490" name="Line 82"/>
              <p:cNvSpPr>
                <a:spLocks noChangeShapeType="1"/>
              </p:cNvSpPr>
              <p:nvPr/>
            </p:nvSpPr>
            <p:spPr bwMode="auto">
              <a:xfrm>
                <a:off x="2333" y="3953"/>
                <a:ext cx="210" cy="6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 dirty="0"/>
              </a:p>
            </p:txBody>
          </p:sp>
        </p:grpSp>
        <p:sp>
          <p:nvSpPr>
            <p:cNvPr id="145491" name="Line 83"/>
            <p:cNvSpPr>
              <a:spLocks noChangeShapeType="1"/>
            </p:cNvSpPr>
            <p:nvPr/>
          </p:nvSpPr>
          <p:spPr bwMode="auto">
            <a:xfrm flipV="1">
              <a:off x="2238" y="2953"/>
              <a:ext cx="14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45492" name="Line 84"/>
            <p:cNvSpPr>
              <a:spLocks noChangeShapeType="1"/>
            </p:cNvSpPr>
            <p:nvPr/>
          </p:nvSpPr>
          <p:spPr bwMode="auto">
            <a:xfrm>
              <a:off x="2231" y="2694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45493" name="Line 85"/>
            <p:cNvSpPr>
              <a:spLocks noChangeShapeType="1"/>
            </p:cNvSpPr>
            <p:nvPr/>
          </p:nvSpPr>
          <p:spPr bwMode="auto">
            <a:xfrm>
              <a:off x="3682" y="2683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45494" name="Line 86"/>
            <p:cNvSpPr>
              <a:spLocks noChangeShapeType="1"/>
            </p:cNvSpPr>
            <p:nvPr/>
          </p:nvSpPr>
          <p:spPr bwMode="auto">
            <a:xfrm flipH="1" flipV="1">
              <a:off x="3676" y="2953"/>
              <a:ext cx="774" cy="2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grpSp>
          <p:nvGrpSpPr>
            <p:cNvPr id="145495" name="Group 87"/>
            <p:cNvGrpSpPr>
              <a:grpSpLocks/>
            </p:cNvGrpSpPr>
            <p:nvPr/>
          </p:nvGrpSpPr>
          <p:grpSpPr bwMode="auto">
            <a:xfrm>
              <a:off x="3060" y="2242"/>
              <a:ext cx="457" cy="823"/>
              <a:chOff x="3060" y="2242"/>
              <a:chExt cx="457" cy="823"/>
            </a:xfrm>
          </p:grpSpPr>
          <p:grpSp>
            <p:nvGrpSpPr>
              <p:cNvPr id="145496" name="Group 88"/>
              <p:cNvGrpSpPr>
                <a:grpSpLocks/>
              </p:cNvGrpSpPr>
              <p:nvPr/>
            </p:nvGrpSpPr>
            <p:grpSpPr bwMode="auto">
              <a:xfrm>
                <a:off x="3226" y="2242"/>
                <a:ext cx="229" cy="245"/>
                <a:chOff x="3997" y="3580"/>
                <a:chExt cx="499" cy="535"/>
              </a:xfrm>
            </p:grpSpPr>
            <p:sp>
              <p:nvSpPr>
                <p:cNvPr id="145497" name="Oval 89"/>
                <p:cNvSpPr>
                  <a:spLocks noChangeArrowheads="1"/>
                </p:cNvSpPr>
                <p:nvPr/>
              </p:nvSpPr>
              <p:spPr bwMode="auto">
                <a:xfrm>
                  <a:off x="3997" y="3655"/>
                  <a:ext cx="499" cy="460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 dirty="0"/>
                </a:p>
              </p:txBody>
            </p:sp>
            <p:grpSp>
              <p:nvGrpSpPr>
                <p:cNvPr id="145498" name="Group 90"/>
                <p:cNvGrpSpPr>
                  <a:grpSpLocks/>
                </p:cNvGrpSpPr>
                <p:nvPr/>
              </p:nvGrpSpPr>
              <p:grpSpPr bwMode="auto">
                <a:xfrm>
                  <a:off x="4092" y="3804"/>
                  <a:ext cx="309" cy="53"/>
                  <a:chOff x="4092" y="3804"/>
                  <a:chExt cx="309" cy="53"/>
                </a:xfrm>
              </p:grpSpPr>
              <p:grpSp>
                <p:nvGrpSpPr>
                  <p:cNvPr id="145499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4113" y="3823"/>
                    <a:ext cx="86" cy="34"/>
                    <a:chOff x="4113" y="3823"/>
                    <a:chExt cx="86" cy="34"/>
                  </a:xfrm>
                </p:grpSpPr>
                <p:sp>
                  <p:nvSpPr>
                    <p:cNvPr id="145500" name="Oval 92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113" y="3823"/>
                      <a:ext cx="86" cy="3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501" name="Oval 93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140" y="3823"/>
                      <a:ext cx="32" cy="34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502" name="Oval 94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151" y="3834"/>
                      <a:ext cx="10" cy="1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</p:grpSp>
              <p:grpSp>
                <p:nvGrpSpPr>
                  <p:cNvPr id="145503" name="Group 95"/>
                  <p:cNvGrpSpPr>
                    <a:grpSpLocks/>
                  </p:cNvGrpSpPr>
                  <p:nvPr/>
                </p:nvGrpSpPr>
                <p:grpSpPr bwMode="auto">
                  <a:xfrm flipV="1">
                    <a:off x="4092" y="3804"/>
                    <a:ext cx="129" cy="23"/>
                    <a:chOff x="1945" y="3182"/>
                    <a:chExt cx="723" cy="198"/>
                  </a:xfrm>
                </p:grpSpPr>
                <p:sp>
                  <p:nvSpPr>
                    <p:cNvPr id="145504" name="Line 96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332" y="3246"/>
                      <a:ext cx="22" cy="13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505" name="Line 97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444" y="3226"/>
                      <a:ext cx="70" cy="1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506" name="Line 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6" y="3184"/>
                      <a:ext cx="142" cy="1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507" name="Line 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84" y="3207"/>
                      <a:ext cx="108" cy="11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508" name="Line 100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393" y="3239"/>
                      <a:ext cx="43" cy="1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509" name="Line 10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59" y="3244"/>
                      <a:ext cx="22" cy="13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510" name="Line 10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99" y="3224"/>
                      <a:ext cx="70" cy="1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511" name="Line 10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45" y="3182"/>
                      <a:ext cx="142" cy="1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512" name="Line 10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21" y="3205"/>
                      <a:ext cx="108" cy="11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513" name="Line 10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77" y="3237"/>
                      <a:ext cx="43" cy="1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</p:grpSp>
              <p:grpSp>
                <p:nvGrpSpPr>
                  <p:cNvPr id="145514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4293" y="3823"/>
                    <a:ext cx="86" cy="34"/>
                    <a:chOff x="4293" y="3823"/>
                    <a:chExt cx="86" cy="34"/>
                  </a:xfrm>
                </p:grpSpPr>
                <p:sp>
                  <p:nvSpPr>
                    <p:cNvPr id="145515" name="Oval 10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293" y="3823"/>
                      <a:ext cx="86" cy="3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516" name="Oval 108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20" y="3823"/>
                      <a:ext cx="32" cy="34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517" name="Oval 109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31" y="3834"/>
                      <a:ext cx="10" cy="1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</p:grpSp>
              <p:grpSp>
                <p:nvGrpSpPr>
                  <p:cNvPr id="145518" name="Group 110"/>
                  <p:cNvGrpSpPr>
                    <a:grpSpLocks/>
                  </p:cNvGrpSpPr>
                  <p:nvPr/>
                </p:nvGrpSpPr>
                <p:grpSpPr bwMode="auto">
                  <a:xfrm flipV="1">
                    <a:off x="4272" y="3804"/>
                    <a:ext cx="129" cy="23"/>
                    <a:chOff x="1945" y="3182"/>
                    <a:chExt cx="723" cy="198"/>
                  </a:xfrm>
                </p:grpSpPr>
                <p:sp>
                  <p:nvSpPr>
                    <p:cNvPr id="145519" name="Line 111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332" y="3246"/>
                      <a:ext cx="22" cy="13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520" name="Line 112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444" y="3226"/>
                      <a:ext cx="70" cy="1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521" name="Line 1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6" y="3184"/>
                      <a:ext cx="142" cy="1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522" name="Line 1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84" y="3207"/>
                      <a:ext cx="108" cy="11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523" name="Line 115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393" y="3239"/>
                      <a:ext cx="43" cy="1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524" name="Line 1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59" y="3244"/>
                      <a:ext cx="22" cy="13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525" name="Line 11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99" y="3224"/>
                      <a:ext cx="70" cy="1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526" name="Line 11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45" y="3182"/>
                      <a:ext cx="142" cy="1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527" name="Line 11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21" y="3205"/>
                      <a:ext cx="108" cy="11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  <p:sp>
                  <p:nvSpPr>
                    <p:cNvPr id="145528" name="Line 12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77" y="3237"/>
                      <a:ext cx="43" cy="1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984" dirty="0"/>
                    </a:p>
                  </p:txBody>
                </p:sp>
              </p:grpSp>
            </p:grpSp>
            <p:sp>
              <p:nvSpPr>
                <p:cNvPr id="145529" name="Line 121"/>
                <p:cNvSpPr>
                  <a:spLocks noChangeShapeType="1"/>
                </p:cNvSpPr>
                <p:nvPr/>
              </p:nvSpPr>
              <p:spPr bwMode="auto">
                <a:xfrm>
                  <a:off x="4236" y="3870"/>
                  <a:ext cx="44" cy="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 dirty="0"/>
                </a:p>
              </p:txBody>
            </p:sp>
            <p:grpSp>
              <p:nvGrpSpPr>
                <p:cNvPr id="145530" name="Group 122"/>
                <p:cNvGrpSpPr>
                  <a:grpSpLocks/>
                </p:cNvGrpSpPr>
                <p:nvPr/>
              </p:nvGrpSpPr>
              <p:grpSpPr bwMode="auto">
                <a:xfrm flipV="1">
                  <a:off x="4148" y="3972"/>
                  <a:ext cx="198" cy="49"/>
                  <a:chOff x="3728" y="3496"/>
                  <a:chExt cx="323" cy="66"/>
                </a:xfrm>
              </p:grpSpPr>
              <p:sp>
                <p:nvSpPr>
                  <p:cNvPr id="145531" name="Arc 123"/>
                  <p:cNvSpPr>
                    <a:spLocks/>
                  </p:cNvSpPr>
                  <p:nvPr/>
                </p:nvSpPr>
                <p:spPr bwMode="auto">
                  <a:xfrm>
                    <a:off x="3890" y="3496"/>
                    <a:ext cx="161" cy="6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19586"/>
                      <a:gd name="T1" fmla="*/ 0 h 21600"/>
                      <a:gd name="T2" fmla="*/ 19586 w 19586"/>
                      <a:gd name="T3" fmla="*/ 12493 h 21600"/>
                      <a:gd name="T4" fmla="*/ 0 w 1958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586" h="21600" fill="none" extrusionOk="0">
                        <a:moveTo>
                          <a:pt x="-1" y="0"/>
                        </a:moveTo>
                        <a:cubicBezTo>
                          <a:pt x="8402" y="0"/>
                          <a:pt x="16043" y="4873"/>
                          <a:pt x="19586" y="12492"/>
                        </a:cubicBezTo>
                      </a:path>
                      <a:path w="19586" h="21600" stroke="0" extrusionOk="0">
                        <a:moveTo>
                          <a:pt x="-1" y="0"/>
                        </a:moveTo>
                        <a:cubicBezTo>
                          <a:pt x="8402" y="0"/>
                          <a:pt x="16043" y="4873"/>
                          <a:pt x="19586" y="12492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984" dirty="0"/>
                  </a:p>
                </p:txBody>
              </p:sp>
              <p:sp>
                <p:nvSpPr>
                  <p:cNvPr id="145532" name="Arc 124"/>
                  <p:cNvSpPr>
                    <a:spLocks/>
                  </p:cNvSpPr>
                  <p:nvPr/>
                </p:nvSpPr>
                <p:spPr bwMode="auto">
                  <a:xfrm flipH="1">
                    <a:off x="3728" y="3496"/>
                    <a:ext cx="161" cy="6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19586"/>
                      <a:gd name="T1" fmla="*/ 0 h 21600"/>
                      <a:gd name="T2" fmla="*/ 19586 w 19586"/>
                      <a:gd name="T3" fmla="*/ 12493 h 21600"/>
                      <a:gd name="T4" fmla="*/ 0 w 1958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586" h="21600" fill="none" extrusionOk="0">
                        <a:moveTo>
                          <a:pt x="-1" y="0"/>
                        </a:moveTo>
                        <a:cubicBezTo>
                          <a:pt x="8402" y="0"/>
                          <a:pt x="16043" y="4873"/>
                          <a:pt x="19586" y="12492"/>
                        </a:cubicBezTo>
                      </a:path>
                      <a:path w="19586" h="21600" stroke="0" extrusionOk="0">
                        <a:moveTo>
                          <a:pt x="-1" y="0"/>
                        </a:moveTo>
                        <a:cubicBezTo>
                          <a:pt x="8402" y="0"/>
                          <a:pt x="16043" y="4873"/>
                          <a:pt x="19586" y="12492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984" dirty="0"/>
                  </a:p>
                </p:txBody>
              </p:sp>
            </p:grpSp>
            <p:grpSp>
              <p:nvGrpSpPr>
                <p:cNvPr id="145533" name="Group 125"/>
                <p:cNvGrpSpPr>
                  <a:grpSpLocks/>
                </p:cNvGrpSpPr>
                <p:nvPr/>
              </p:nvGrpSpPr>
              <p:grpSpPr bwMode="auto">
                <a:xfrm>
                  <a:off x="4184" y="3580"/>
                  <a:ext cx="115" cy="116"/>
                  <a:chOff x="4184" y="3580"/>
                  <a:chExt cx="115" cy="116"/>
                </a:xfrm>
              </p:grpSpPr>
              <p:sp>
                <p:nvSpPr>
                  <p:cNvPr id="145534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4184" y="3582"/>
                    <a:ext cx="34" cy="111"/>
                  </a:xfrm>
                  <a:prstGeom prst="line">
                    <a:avLst/>
                  </a:prstGeom>
                  <a:noFill/>
                  <a:ln w="19050">
                    <a:solidFill>
                      <a:srgbClr val="66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984" dirty="0"/>
                  </a:p>
                </p:txBody>
              </p:sp>
              <p:sp>
                <p:nvSpPr>
                  <p:cNvPr id="145535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4210" y="3580"/>
                    <a:ext cx="34" cy="111"/>
                  </a:xfrm>
                  <a:prstGeom prst="line">
                    <a:avLst/>
                  </a:prstGeom>
                  <a:noFill/>
                  <a:ln w="19050">
                    <a:solidFill>
                      <a:srgbClr val="66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984" dirty="0"/>
                  </a:p>
                </p:txBody>
              </p:sp>
              <p:sp>
                <p:nvSpPr>
                  <p:cNvPr id="145536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4237" y="3582"/>
                    <a:ext cx="34" cy="111"/>
                  </a:xfrm>
                  <a:prstGeom prst="line">
                    <a:avLst/>
                  </a:prstGeom>
                  <a:noFill/>
                  <a:ln w="19050">
                    <a:solidFill>
                      <a:srgbClr val="66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984" dirty="0"/>
                  </a:p>
                </p:txBody>
              </p:sp>
              <p:sp>
                <p:nvSpPr>
                  <p:cNvPr id="145537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4265" y="3585"/>
                    <a:ext cx="34" cy="111"/>
                  </a:xfrm>
                  <a:prstGeom prst="line">
                    <a:avLst/>
                  </a:prstGeom>
                  <a:noFill/>
                  <a:ln w="19050">
                    <a:solidFill>
                      <a:srgbClr val="66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984" dirty="0"/>
                  </a:p>
                </p:txBody>
              </p:sp>
            </p:grpSp>
          </p:grpSp>
          <p:grpSp>
            <p:nvGrpSpPr>
              <p:cNvPr id="145538" name="Group 130"/>
              <p:cNvGrpSpPr>
                <a:grpSpLocks/>
              </p:cNvGrpSpPr>
              <p:nvPr/>
            </p:nvGrpSpPr>
            <p:grpSpPr bwMode="auto">
              <a:xfrm>
                <a:off x="3060" y="2494"/>
                <a:ext cx="457" cy="571"/>
                <a:chOff x="3060" y="2494"/>
                <a:chExt cx="457" cy="571"/>
              </a:xfrm>
            </p:grpSpPr>
            <p:sp>
              <p:nvSpPr>
                <p:cNvPr id="145539" name="Line 131"/>
                <p:cNvSpPr>
                  <a:spLocks noChangeShapeType="1"/>
                </p:cNvSpPr>
                <p:nvPr/>
              </p:nvSpPr>
              <p:spPr bwMode="auto">
                <a:xfrm>
                  <a:off x="3166" y="2753"/>
                  <a:ext cx="0" cy="162"/>
                </a:xfrm>
                <a:prstGeom prst="line">
                  <a:avLst/>
                </a:prstGeom>
                <a:noFill/>
                <a:ln w="38100">
                  <a:solidFill>
                    <a:srgbClr val="66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 dirty="0"/>
                </a:p>
              </p:txBody>
            </p:sp>
            <p:sp>
              <p:nvSpPr>
                <p:cNvPr id="145540" name="AutoShape 132"/>
                <p:cNvSpPr>
                  <a:spLocks noChangeArrowheads="1"/>
                </p:cNvSpPr>
                <p:nvPr/>
              </p:nvSpPr>
              <p:spPr bwMode="auto">
                <a:xfrm flipH="1">
                  <a:off x="3154" y="2750"/>
                  <a:ext cx="363" cy="129"/>
                </a:xfrm>
                <a:prstGeom prst="parallelogram">
                  <a:avLst>
                    <a:gd name="adj" fmla="val 110760"/>
                  </a:avLst>
                </a:prstGeom>
                <a:solidFill>
                  <a:srgbClr val="663300"/>
                </a:solidFill>
                <a:ln w="9525">
                  <a:solidFill>
                    <a:srgbClr val="6633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 dirty="0"/>
                </a:p>
              </p:txBody>
            </p:sp>
            <p:sp>
              <p:nvSpPr>
                <p:cNvPr id="145541" name="Line 133"/>
                <p:cNvSpPr>
                  <a:spLocks noChangeShapeType="1"/>
                </p:cNvSpPr>
                <p:nvPr/>
              </p:nvSpPr>
              <p:spPr bwMode="auto">
                <a:xfrm flipH="1">
                  <a:off x="3330" y="2494"/>
                  <a:ext cx="4" cy="264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 dirty="0"/>
                </a:p>
              </p:txBody>
            </p:sp>
            <p:sp>
              <p:nvSpPr>
                <p:cNvPr id="145542" name="Line 134"/>
                <p:cNvSpPr>
                  <a:spLocks noChangeShapeType="1"/>
                </p:cNvSpPr>
                <p:nvPr/>
              </p:nvSpPr>
              <p:spPr bwMode="auto">
                <a:xfrm flipV="1">
                  <a:off x="3251" y="2565"/>
                  <a:ext cx="79" cy="145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 dirty="0"/>
                </a:p>
              </p:txBody>
            </p:sp>
            <p:sp>
              <p:nvSpPr>
                <p:cNvPr id="145543" name="Line 135"/>
                <p:cNvSpPr>
                  <a:spLocks noChangeShapeType="1"/>
                </p:cNvSpPr>
                <p:nvPr/>
              </p:nvSpPr>
              <p:spPr bwMode="auto">
                <a:xfrm flipH="1" flipV="1">
                  <a:off x="3341" y="2571"/>
                  <a:ext cx="120" cy="195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 dirty="0"/>
                </a:p>
              </p:txBody>
            </p:sp>
            <p:sp>
              <p:nvSpPr>
                <p:cNvPr id="145544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3235" y="2758"/>
                  <a:ext cx="114" cy="134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 dirty="0"/>
                </a:p>
              </p:txBody>
            </p:sp>
            <p:sp>
              <p:nvSpPr>
                <p:cNvPr id="145545" name="Line 137"/>
                <p:cNvSpPr>
                  <a:spLocks noChangeShapeType="1"/>
                </p:cNvSpPr>
                <p:nvPr/>
              </p:nvSpPr>
              <p:spPr bwMode="auto">
                <a:xfrm flipH="1">
                  <a:off x="3212" y="2884"/>
                  <a:ext cx="23" cy="172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 dirty="0"/>
                </a:p>
              </p:txBody>
            </p:sp>
            <p:sp>
              <p:nvSpPr>
                <p:cNvPr id="145546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3174" y="2762"/>
                  <a:ext cx="156" cy="79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 dirty="0"/>
                </a:p>
              </p:txBody>
            </p:sp>
            <p:sp>
              <p:nvSpPr>
                <p:cNvPr id="145547" name="Line 139"/>
                <p:cNvSpPr>
                  <a:spLocks noChangeShapeType="1"/>
                </p:cNvSpPr>
                <p:nvPr/>
              </p:nvSpPr>
              <p:spPr bwMode="auto">
                <a:xfrm flipH="1">
                  <a:off x="3147" y="2831"/>
                  <a:ext cx="31" cy="232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 dirty="0"/>
                </a:p>
              </p:txBody>
            </p:sp>
            <p:sp>
              <p:nvSpPr>
                <p:cNvPr id="145548" name="Line 140"/>
                <p:cNvSpPr>
                  <a:spLocks noChangeShapeType="1"/>
                </p:cNvSpPr>
                <p:nvPr/>
              </p:nvSpPr>
              <p:spPr bwMode="auto">
                <a:xfrm>
                  <a:off x="3137" y="3016"/>
                  <a:ext cx="105" cy="28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 dirty="0"/>
                </a:p>
              </p:txBody>
            </p:sp>
            <p:sp>
              <p:nvSpPr>
                <p:cNvPr id="145549" name="Line 141"/>
                <p:cNvSpPr>
                  <a:spLocks noChangeShapeType="1"/>
                </p:cNvSpPr>
                <p:nvPr/>
              </p:nvSpPr>
              <p:spPr bwMode="auto">
                <a:xfrm>
                  <a:off x="3060" y="3053"/>
                  <a:ext cx="109" cy="12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 dirty="0"/>
                </a:p>
              </p:txBody>
            </p:sp>
            <p:sp>
              <p:nvSpPr>
                <p:cNvPr id="145550" name="Line 142"/>
                <p:cNvSpPr>
                  <a:spLocks noChangeShapeType="1"/>
                </p:cNvSpPr>
                <p:nvPr/>
              </p:nvSpPr>
              <p:spPr bwMode="auto">
                <a:xfrm>
                  <a:off x="3132" y="2640"/>
                  <a:ext cx="124" cy="51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 dirty="0"/>
                </a:p>
              </p:txBody>
            </p:sp>
            <p:sp>
              <p:nvSpPr>
                <p:cNvPr id="145551" name="Line 143"/>
                <p:cNvSpPr>
                  <a:spLocks noChangeShapeType="1"/>
                </p:cNvSpPr>
                <p:nvPr/>
              </p:nvSpPr>
              <p:spPr bwMode="auto">
                <a:xfrm>
                  <a:off x="3302" y="2874"/>
                  <a:ext cx="0" cy="162"/>
                </a:xfrm>
                <a:prstGeom prst="line">
                  <a:avLst/>
                </a:prstGeom>
                <a:noFill/>
                <a:ln w="38100">
                  <a:solidFill>
                    <a:srgbClr val="66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 dirty="0"/>
                </a:p>
              </p:txBody>
            </p:sp>
            <p:sp>
              <p:nvSpPr>
                <p:cNvPr id="145552" name="Line 144"/>
                <p:cNvSpPr>
                  <a:spLocks noChangeShapeType="1"/>
                </p:cNvSpPr>
                <p:nvPr/>
              </p:nvSpPr>
              <p:spPr bwMode="auto">
                <a:xfrm>
                  <a:off x="3506" y="2878"/>
                  <a:ext cx="0" cy="162"/>
                </a:xfrm>
                <a:prstGeom prst="line">
                  <a:avLst/>
                </a:prstGeom>
                <a:noFill/>
                <a:ln w="38100">
                  <a:solidFill>
                    <a:srgbClr val="66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984" dirty="0"/>
                </a:p>
              </p:txBody>
            </p:sp>
          </p:grpSp>
        </p:grpSp>
        <p:sp>
          <p:nvSpPr>
            <p:cNvPr id="145553" name="AutoShape 145"/>
            <p:cNvSpPr>
              <a:spLocks noChangeArrowheads="1"/>
            </p:cNvSpPr>
            <p:nvPr/>
          </p:nvSpPr>
          <p:spPr bwMode="auto">
            <a:xfrm>
              <a:off x="1228" y="2443"/>
              <a:ext cx="514" cy="141"/>
            </a:xfrm>
            <a:prstGeom prst="triangle">
              <a:avLst>
                <a:gd name="adj" fmla="val 50000"/>
              </a:avLst>
            </a:prstGeom>
            <a:solidFill>
              <a:srgbClr val="663300"/>
            </a:solidFill>
            <a:ln w="9525">
              <a:solidFill>
                <a:srgbClr val="66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45554" name="AutoShape 146"/>
            <p:cNvSpPr>
              <a:spLocks noChangeArrowheads="1"/>
            </p:cNvSpPr>
            <p:nvPr/>
          </p:nvSpPr>
          <p:spPr bwMode="auto">
            <a:xfrm>
              <a:off x="1606" y="2262"/>
              <a:ext cx="514" cy="141"/>
            </a:xfrm>
            <a:prstGeom prst="triangle">
              <a:avLst>
                <a:gd name="adj" fmla="val 50000"/>
              </a:avLst>
            </a:prstGeom>
            <a:solidFill>
              <a:srgbClr val="663300"/>
            </a:solidFill>
            <a:ln w="9525">
              <a:solidFill>
                <a:srgbClr val="66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graphicFrame>
          <p:nvGraphicFramePr>
            <p:cNvPr id="145555" name="Object 147"/>
            <p:cNvGraphicFramePr>
              <a:graphicFrameLocks noChangeAspect="1"/>
            </p:cNvGraphicFramePr>
            <p:nvPr/>
          </p:nvGraphicFramePr>
          <p:xfrm>
            <a:off x="1244" y="1890"/>
            <a:ext cx="47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1" name="Clip" r:id="rId8" imgW="5317920" imgH="3085560" progId="MS_ClipArt_Gallery.2">
                    <p:embed/>
                  </p:oleObj>
                </mc:Choice>
                <mc:Fallback>
                  <p:oleObj name="Clip" r:id="rId8" imgW="5317920" imgH="3085560" progId="MS_ClipArt_Gallery.2">
                    <p:embed/>
                    <p:pic>
                      <p:nvPicPr>
                        <p:cNvPr id="145555" name="Object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4" y="1890"/>
                          <a:ext cx="474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74368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altLang="en-US" sz="3968" dirty="0"/>
              <a:t>Physical controls, sensors etc.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4000" dirty="0"/>
              <a:t>Special displays and gauges</a:t>
            </a:r>
          </a:p>
          <a:p>
            <a:r>
              <a:rPr lang="en-GB" altLang="en-US" sz="4000" dirty="0"/>
              <a:t>Sound, touch, feel, smell</a:t>
            </a:r>
          </a:p>
          <a:p>
            <a:r>
              <a:rPr lang="en-GB" altLang="en-US" sz="4000" dirty="0"/>
              <a:t>Physical controls</a:t>
            </a:r>
          </a:p>
          <a:p>
            <a:r>
              <a:rPr lang="en-GB" altLang="en-US" sz="4000" dirty="0"/>
              <a:t>Environmental and bio-sensing </a:t>
            </a:r>
          </a:p>
        </p:txBody>
      </p:sp>
    </p:spTree>
    <p:extLst>
      <p:ext uri="{BB962C8B-B14F-4D97-AF65-F5344CB8AC3E}">
        <p14:creationId xmlns:p14="http://schemas.microsoft.com/office/powerpoint/2010/main" val="27573170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Dedicated displays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/>
              <a:t>Analogue representations: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Dials, gauges, lights, etc.</a:t>
            </a:r>
          </a:p>
          <a:p>
            <a:pPr>
              <a:lnSpc>
                <a:spcPct val="90000"/>
              </a:lnSpc>
            </a:pPr>
            <a:endParaRPr lang="en-GB" altLang="en-US" sz="1984" dirty="0"/>
          </a:p>
          <a:p>
            <a:pPr>
              <a:lnSpc>
                <a:spcPct val="90000"/>
              </a:lnSpc>
            </a:pPr>
            <a:r>
              <a:rPr lang="en-GB" altLang="en-US" dirty="0"/>
              <a:t>Digital displays: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Small LCD screens, LED lights, etc.</a:t>
            </a:r>
          </a:p>
          <a:p>
            <a:pPr>
              <a:lnSpc>
                <a:spcPct val="90000"/>
              </a:lnSpc>
            </a:pPr>
            <a:endParaRPr lang="en-GB" altLang="en-US" sz="1984" dirty="0"/>
          </a:p>
          <a:p>
            <a:pPr>
              <a:lnSpc>
                <a:spcPct val="90000"/>
              </a:lnSpc>
            </a:pPr>
            <a:r>
              <a:rPr lang="en-GB" altLang="en-US" dirty="0"/>
              <a:t>Head-up displays 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Found in aircraft cockpits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Show most important controls</a:t>
            </a:r>
            <a:br>
              <a:rPr lang="en-GB" altLang="en-US" dirty="0"/>
            </a:br>
            <a:r>
              <a:rPr lang="en-GB" altLang="en-US" dirty="0"/>
              <a:t>			… depending on context</a:t>
            </a:r>
          </a:p>
        </p:txBody>
      </p:sp>
    </p:spTree>
    <p:extLst>
      <p:ext uri="{BB962C8B-B14F-4D97-AF65-F5344CB8AC3E}">
        <p14:creationId xmlns:p14="http://schemas.microsoft.com/office/powerpoint/2010/main" val="36310227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Sounds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Beeps, bongs, clonks, whistles and whirrs</a:t>
            </a:r>
          </a:p>
          <a:p>
            <a:endParaRPr lang="en-GB" altLang="en-US" dirty="0"/>
          </a:p>
          <a:p>
            <a:r>
              <a:rPr lang="en-GB" altLang="en-US" dirty="0"/>
              <a:t>Used for error indications</a:t>
            </a:r>
          </a:p>
          <a:p>
            <a:endParaRPr lang="en-GB" altLang="en-US" dirty="0"/>
          </a:p>
          <a:p>
            <a:r>
              <a:rPr lang="en-GB" altLang="en-US" dirty="0"/>
              <a:t>Confirmation of actions </a:t>
            </a:r>
            <a:r>
              <a:rPr lang="en-GB" altLang="en-US" dirty="0" err="1"/>
              <a:t>e.G.</a:t>
            </a:r>
            <a:r>
              <a:rPr lang="en-GB" altLang="en-US" dirty="0"/>
              <a:t> Keyclick</a:t>
            </a:r>
          </a:p>
          <a:p>
            <a:endParaRPr lang="en-GB" altLang="en-US" dirty="0"/>
          </a:p>
          <a:p>
            <a:pPr lvl="4" algn="r">
              <a:buFontTx/>
              <a:buChar char=" "/>
            </a:pPr>
            <a:r>
              <a:rPr lang="en-GB" altLang="en-US" sz="1543" dirty="0"/>
              <a:t>Also see chapter 10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9221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50" b="1">
                <a:cs typeface="Times New Roman" panose="02020603050405020304" pitchFamily="18" charset="0"/>
              </a:rPr>
              <a:t>The Computer</a:t>
            </a:r>
            <a:endParaRPr lang="en-US" altLang="en-US" sz="4409" b="1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6900" indent="-342900"/>
            <a:r>
              <a:rPr lang="en-US" altLang="en-US" sz="2800" dirty="0">
                <a:cs typeface="Times New Roman" panose="02020603050405020304" pitchFamily="18" charset="0"/>
              </a:rPr>
              <a:t>A computer system is made up of various elements</a:t>
            </a:r>
          </a:p>
          <a:p>
            <a:pPr marL="356900" indent="-342900"/>
            <a:endParaRPr lang="en-GB" altLang="en-US" sz="2400" dirty="0">
              <a:cs typeface="Times New Roman" panose="02020603050405020304" pitchFamily="18" charset="0"/>
            </a:endParaRPr>
          </a:p>
          <a:p>
            <a:pPr marL="356900" indent="-342900"/>
            <a:r>
              <a:rPr lang="en-US" altLang="en-US" sz="2800" dirty="0">
                <a:cs typeface="Times New Roman" panose="02020603050405020304" pitchFamily="18" charset="0"/>
              </a:rPr>
              <a:t>Each of these elements affects the interaction</a:t>
            </a:r>
          </a:p>
          <a:p>
            <a:pPr marL="734959" lvl="1"/>
            <a:r>
              <a:rPr lang="en-US" altLang="en-US" sz="2800" dirty="0">
                <a:cs typeface="Times New Roman" panose="02020603050405020304" pitchFamily="18" charset="0"/>
              </a:rPr>
              <a:t>Input devices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Times New Roman" panose="02020603050405020304" pitchFamily="18" charset="0"/>
              </a:rPr>
              <a:t>text entry and pointing</a:t>
            </a:r>
            <a:endParaRPr lang="en-GB" altLang="en-US" sz="2800" dirty="0">
              <a:cs typeface="Times New Roman" panose="02020603050405020304" pitchFamily="18" charset="0"/>
            </a:endParaRPr>
          </a:p>
          <a:p>
            <a:pPr marL="734959" lvl="1"/>
            <a:r>
              <a:rPr lang="en-US" altLang="en-US" sz="2800" dirty="0">
                <a:cs typeface="Times New Roman" panose="02020603050405020304" pitchFamily="18" charset="0"/>
              </a:rPr>
              <a:t>Output devices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Times New Roman" panose="02020603050405020304" pitchFamily="18" charset="0"/>
              </a:rPr>
              <a:t>screen (small &amp; large), digital paper</a:t>
            </a:r>
          </a:p>
          <a:p>
            <a:pPr marL="734959" lvl="1"/>
            <a:r>
              <a:rPr lang="en-US" altLang="en-US" sz="2400" dirty="0">
                <a:cs typeface="Times New Roman" panose="02020603050405020304" pitchFamily="18" charset="0"/>
              </a:rPr>
              <a:t>Virtual reality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en-US" sz="2400" dirty="0">
                <a:cs typeface="Times New Roman" panose="02020603050405020304" pitchFamily="18" charset="0"/>
              </a:rPr>
              <a:t> special interaction and display devices</a:t>
            </a:r>
          </a:p>
          <a:p>
            <a:pPr marL="734959" lvl="1"/>
            <a:r>
              <a:rPr lang="en-US" altLang="en-US" sz="2400" dirty="0">
                <a:cs typeface="Times New Roman" panose="02020603050405020304" pitchFamily="18" charset="0"/>
              </a:rPr>
              <a:t>Physical interaction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e.G.</a:t>
            </a:r>
            <a:r>
              <a:rPr lang="en-US" altLang="en-US" sz="2400" dirty="0">
                <a:cs typeface="Times New Roman" panose="02020603050405020304" pitchFamily="18" charset="0"/>
              </a:rPr>
              <a:t> Sound, haptic, bio-sensing</a:t>
            </a:r>
            <a:endParaRPr lang="en-GB" altLang="en-US" sz="2400" dirty="0">
              <a:cs typeface="Times New Roman" panose="02020603050405020304" pitchFamily="18" charset="0"/>
            </a:endParaRPr>
          </a:p>
          <a:p>
            <a:pPr marL="734959" lvl="1"/>
            <a:r>
              <a:rPr lang="en-US" altLang="en-US" sz="2800" dirty="0">
                <a:cs typeface="Times New Roman" panose="02020603050405020304" pitchFamily="18" charset="0"/>
              </a:rPr>
              <a:t>Paper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Times New Roman" panose="02020603050405020304" pitchFamily="18" charset="0"/>
              </a:rPr>
              <a:t>as output (print) and input (scan)</a:t>
            </a:r>
            <a:endParaRPr lang="en-GB" altLang="en-US" sz="2800" dirty="0">
              <a:cs typeface="Times New Roman" panose="02020603050405020304" pitchFamily="18" charset="0"/>
            </a:endParaRPr>
          </a:p>
          <a:p>
            <a:pPr marL="734959" lvl="1"/>
            <a:r>
              <a:rPr lang="en-US" altLang="en-US" sz="2800" dirty="0">
                <a:cs typeface="Times New Roman" panose="02020603050405020304" pitchFamily="18" charset="0"/>
              </a:rPr>
              <a:t>Memory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Times New Roman" panose="02020603050405020304" pitchFamily="18" charset="0"/>
              </a:rPr>
              <a:t>RAM &amp; permanent media, capacity &amp; access</a:t>
            </a:r>
            <a:endParaRPr lang="en-GB" altLang="en-US" sz="2800" dirty="0">
              <a:cs typeface="Times New Roman" panose="02020603050405020304" pitchFamily="18" charset="0"/>
            </a:endParaRPr>
          </a:p>
          <a:p>
            <a:pPr marL="734959" lvl="1"/>
            <a:r>
              <a:rPr lang="en-US" altLang="en-US" sz="2800" dirty="0">
                <a:cs typeface="Times New Roman" panose="02020603050405020304" pitchFamily="18" charset="0"/>
              </a:rPr>
              <a:t>Processing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Times New Roman" panose="02020603050405020304" pitchFamily="18" charset="0"/>
              </a:rPr>
              <a:t>speed of processing, networks</a:t>
            </a:r>
            <a:endParaRPr lang="en-US" alt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1273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Touch, feel, smell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Touch and feeling important</a:t>
            </a:r>
          </a:p>
          <a:p>
            <a:pPr lvl="1"/>
            <a:r>
              <a:rPr lang="en-GB" altLang="en-US" dirty="0"/>
              <a:t>In games … vibration, force feedback</a:t>
            </a:r>
          </a:p>
          <a:p>
            <a:pPr lvl="1"/>
            <a:r>
              <a:rPr lang="en-GB" altLang="en-US" dirty="0"/>
              <a:t>In simulation … feel of surgical instruments</a:t>
            </a:r>
          </a:p>
          <a:p>
            <a:pPr lvl="1"/>
            <a:r>
              <a:rPr lang="en-GB" altLang="en-US" dirty="0"/>
              <a:t>Called </a:t>
            </a:r>
            <a:r>
              <a:rPr lang="en-GB" altLang="en-US" i="1" dirty="0"/>
              <a:t>haptic</a:t>
            </a:r>
            <a:r>
              <a:rPr lang="en-GB" altLang="en-US" dirty="0"/>
              <a:t> devices</a:t>
            </a:r>
          </a:p>
          <a:p>
            <a:endParaRPr lang="en-GB" altLang="en-US" dirty="0"/>
          </a:p>
          <a:p>
            <a:r>
              <a:rPr lang="en-GB" altLang="en-US" dirty="0"/>
              <a:t>Texture, smell, taste</a:t>
            </a:r>
          </a:p>
          <a:p>
            <a:pPr lvl="1"/>
            <a:r>
              <a:rPr lang="en-GB" altLang="en-US" dirty="0"/>
              <a:t>Current technology very limited</a:t>
            </a:r>
          </a:p>
          <a:p>
            <a:endParaRPr lang="en-GB" altLang="en-US" sz="1323" dirty="0"/>
          </a:p>
        </p:txBody>
      </p:sp>
    </p:spTree>
    <p:extLst>
      <p:ext uri="{BB962C8B-B14F-4D97-AF65-F5344CB8AC3E}">
        <p14:creationId xmlns:p14="http://schemas.microsoft.com/office/powerpoint/2010/main" val="16566616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BMW </a:t>
            </a:r>
            <a:r>
              <a:rPr lang="en-GB" altLang="en-US" dirty="0" err="1"/>
              <a:t>idrive</a:t>
            </a:r>
            <a:endParaRPr lang="en-GB" altLang="en-US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3600" dirty="0"/>
              <a:t>For controlling menus</a:t>
            </a:r>
          </a:p>
          <a:p>
            <a:r>
              <a:rPr lang="en-GB" altLang="en-US" sz="3600" dirty="0"/>
              <a:t>Feel small ‘bumps’ for each item</a:t>
            </a:r>
          </a:p>
          <a:p>
            <a:r>
              <a:rPr lang="en-GB" altLang="en-US" sz="3600" dirty="0"/>
              <a:t>Makes it easier to select options by feel </a:t>
            </a:r>
          </a:p>
          <a:p>
            <a:r>
              <a:rPr lang="en-GB" altLang="en-US" sz="3600" dirty="0"/>
              <a:t>Uses haptic technology from immersion corp.</a:t>
            </a:r>
          </a:p>
        </p:txBody>
      </p:sp>
      <p:pic>
        <p:nvPicPr>
          <p:cNvPr id="147461" name="Picture 5" descr="iDrive-controller.jpg                                          00057758Macintosh HD                   ABA78158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50" y="4703797"/>
            <a:ext cx="7788916" cy="214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2604064" y="6803707"/>
            <a:ext cx="8567632" cy="50397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4" dirty="0"/>
          </a:p>
        </p:txBody>
      </p:sp>
    </p:spTree>
    <p:extLst>
      <p:ext uri="{BB962C8B-B14F-4D97-AF65-F5344CB8AC3E}">
        <p14:creationId xmlns:p14="http://schemas.microsoft.com/office/powerpoint/2010/main" val="3783506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Physical controls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Specialist controls needed …</a:t>
            </a:r>
          </a:p>
          <a:p>
            <a:pPr lvl="1"/>
            <a:r>
              <a:rPr lang="en-GB" altLang="en-US" dirty="0"/>
              <a:t>Industrial controls,  consumer products, etc.</a:t>
            </a:r>
          </a:p>
          <a:p>
            <a:endParaRPr lang="en-GB" altLang="en-US" dirty="0"/>
          </a:p>
        </p:txBody>
      </p:sp>
      <p:pic>
        <p:nvPicPr>
          <p:cNvPr id="101380" name="Picture 4" descr="microwave-sml.jpg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771" y="3611844"/>
            <a:ext cx="1737676" cy="363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381" name="Picture 5" descr="mini-disc-ctrl-sml.jpg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935" y="6047740"/>
            <a:ext cx="3044869" cy="11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382" name="Picture 6" descr="washing-machine-sml.jpg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094" y="3947830"/>
            <a:ext cx="4115823" cy="153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1848098" y="5543763"/>
            <a:ext cx="1598066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984" dirty="0"/>
              <a:t>Large buttons</a:t>
            </a:r>
          </a:p>
        </p:txBody>
      </p:sp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3720516" y="5795752"/>
            <a:ext cx="1242648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984" dirty="0"/>
              <a:t>Clear dials</a:t>
            </a:r>
          </a:p>
        </p:txBody>
      </p:sp>
      <p:sp>
        <p:nvSpPr>
          <p:cNvPr id="101387" name="Oval 11"/>
          <p:cNvSpPr>
            <a:spLocks noChangeArrowheads="1"/>
          </p:cNvSpPr>
          <p:nvPr/>
        </p:nvSpPr>
        <p:spPr bwMode="auto">
          <a:xfrm>
            <a:off x="2100086" y="4283816"/>
            <a:ext cx="1427939" cy="671971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4" dirty="0"/>
          </a:p>
        </p:txBody>
      </p:sp>
      <p:sp>
        <p:nvSpPr>
          <p:cNvPr id="101388" name="Oval 12"/>
          <p:cNvSpPr>
            <a:spLocks noChangeArrowheads="1"/>
          </p:cNvSpPr>
          <p:nvPr/>
        </p:nvSpPr>
        <p:spPr bwMode="auto">
          <a:xfrm>
            <a:off x="4703974" y="4283815"/>
            <a:ext cx="923960" cy="92396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4" dirty="0"/>
          </a:p>
        </p:txBody>
      </p:sp>
      <p:sp>
        <p:nvSpPr>
          <p:cNvPr id="101389" name="Line 13"/>
          <p:cNvSpPr>
            <a:spLocks noChangeShapeType="1"/>
          </p:cNvSpPr>
          <p:nvPr/>
        </p:nvSpPr>
        <p:spPr bwMode="auto">
          <a:xfrm flipH="1">
            <a:off x="2604065" y="4955788"/>
            <a:ext cx="167993" cy="67197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4" dirty="0"/>
          </a:p>
        </p:txBody>
      </p:sp>
      <p:sp>
        <p:nvSpPr>
          <p:cNvPr id="101390" name="Line 14"/>
          <p:cNvSpPr>
            <a:spLocks noChangeShapeType="1"/>
          </p:cNvSpPr>
          <p:nvPr/>
        </p:nvSpPr>
        <p:spPr bwMode="auto">
          <a:xfrm flipH="1">
            <a:off x="4535981" y="5123779"/>
            <a:ext cx="419982" cy="75596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4" dirty="0"/>
          </a:p>
        </p:txBody>
      </p:sp>
      <p:sp>
        <p:nvSpPr>
          <p:cNvPr id="101391" name="Text Box 15"/>
          <p:cNvSpPr txBox="1">
            <a:spLocks noChangeArrowheads="1"/>
          </p:cNvSpPr>
          <p:nvPr/>
        </p:nvSpPr>
        <p:spPr bwMode="auto">
          <a:xfrm>
            <a:off x="3444029" y="6635716"/>
            <a:ext cx="1464247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984" dirty="0"/>
              <a:t>Tiny buttons</a:t>
            </a:r>
          </a:p>
        </p:txBody>
      </p:sp>
      <p:sp>
        <p:nvSpPr>
          <p:cNvPr id="101392" name="Text Box 16"/>
          <p:cNvSpPr txBox="1">
            <a:spLocks noChangeArrowheads="1"/>
          </p:cNvSpPr>
          <p:nvPr/>
        </p:nvSpPr>
        <p:spPr bwMode="auto">
          <a:xfrm>
            <a:off x="6455472" y="4955788"/>
            <a:ext cx="1661032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1984" dirty="0"/>
              <a:t>Multi-function</a:t>
            </a:r>
            <a:br>
              <a:rPr lang="en-GB" altLang="en-US" sz="1984" dirty="0"/>
            </a:br>
            <a:r>
              <a:rPr lang="en-GB" altLang="en-US" sz="1984" dirty="0"/>
              <a:t>control</a:t>
            </a:r>
          </a:p>
        </p:txBody>
      </p:sp>
      <p:sp>
        <p:nvSpPr>
          <p:cNvPr id="101393" name="Text Box 17"/>
          <p:cNvSpPr txBox="1">
            <a:spLocks noChangeArrowheads="1"/>
          </p:cNvSpPr>
          <p:nvPr/>
        </p:nvSpPr>
        <p:spPr bwMode="auto">
          <a:xfrm>
            <a:off x="6799011" y="3611846"/>
            <a:ext cx="1829668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1984" dirty="0"/>
              <a:t>Easy-clean</a:t>
            </a:r>
          </a:p>
          <a:p>
            <a:pPr algn="ctr"/>
            <a:r>
              <a:rPr lang="en-GB" altLang="en-US" sz="1984" dirty="0"/>
              <a:t>Smooth buttons</a:t>
            </a:r>
          </a:p>
        </p:txBody>
      </p:sp>
      <p:sp>
        <p:nvSpPr>
          <p:cNvPr id="101394" name="Oval 18"/>
          <p:cNvSpPr>
            <a:spLocks noChangeArrowheads="1"/>
          </p:cNvSpPr>
          <p:nvPr/>
        </p:nvSpPr>
        <p:spPr bwMode="auto">
          <a:xfrm>
            <a:off x="7727845" y="6383726"/>
            <a:ext cx="671971" cy="671971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4" dirty="0"/>
          </a:p>
        </p:txBody>
      </p:sp>
      <p:sp>
        <p:nvSpPr>
          <p:cNvPr id="101395" name="Line 19"/>
          <p:cNvSpPr>
            <a:spLocks noChangeShapeType="1"/>
          </p:cNvSpPr>
          <p:nvPr/>
        </p:nvSpPr>
        <p:spPr bwMode="auto">
          <a:xfrm>
            <a:off x="7643848" y="5795751"/>
            <a:ext cx="251989" cy="5879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4" dirty="0"/>
          </a:p>
        </p:txBody>
      </p:sp>
      <p:sp>
        <p:nvSpPr>
          <p:cNvPr id="101396" name="Oval 20"/>
          <p:cNvSpPr>
            <a:spLocks noChangeArrowheads="1"/>
          </p:cNvSpPr>
          <p:nvPr/>
        </p:nvSpPr>
        <p:spPr bwMode="auto">
          <a:xfrm>
            <a:off x="6215910" y="6467721"/>
            <a:ext cx="1175949" cy="335986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4" dirty="0"/>
          </a:p>
        </p:txBody>
      </p:sp>
      <p:sp>
        <p:nvSpPr>
          <p:cNvPr id="101397" name="Line 21"/>
          <p:cNvSpPr>
            <a:spLocks noChangeShapeType="1"/>
          </p:cNvSpPr>
          <p:nvPr/>
        </p:nvSpPr>
        <p:spPr bwMode="auto">
          <a:xfrm flipH="1">
            <a:off x="5207953" y="6719712"/>
            <a:ext cx="1007957" cy="16799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4" dirty="0"/>
          </a:p>
        </p:txBody>
      </p:sp>
      <p:sp>
        <p:nvSpPr>
          <p:cNvPr id="101398" name="Oval 22"/>
          <p:cNvSpPr>
            <a:spLocks noChangeArrowheads="1"/>
          </p:cNvSpPr>
          <p:nvPr/>
        </p:nvSpPr>
        <p:spPr bwMode="auto">
          <a:xfrm>
            <a:off x="9491768" y="5123780"/>
            <a:ext cx="923960" cy="109195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4" dirty="0"/>
          </a:p>
        </p:txBody>
      </p:sp>
      <p:sp>
        <p:nvSpPr>
          <p:cNvPr id="101399" name="Line 23"/>
          <p:cNvSpPr>
            <a:spLocks noChangeShapeType="1"/>
          </p:cNvSpPr>
          <p:nvPr/>
        </p:nvSpPr>
        <p:spPr bwMode="auto">
          <a:xfrm>
            <a:off x="8147826" y="4451808"/>
            <a:ext cx="1427939" cy="8399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4" dirty="0"/>
          </a:p>
        </p:txBody>
      </p:sp>
    </p:spTree>
    <p:extLst>
      <p:ext uri="{BB962C8B-B14F-4D97-AF65-F5344CB8AC3E}">
        <p14:creationId xmlns:p14="http://schemas.microsoft.com/office/powerpoint/2010/main" val="6954511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Environment and bio-sensing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Sensors all around us</a:t>
            </a:r>
          </a:p>
          <a:p>
            <a:pPr lvl="1"/>
            <a:r>
              <a:rPr lang="en-GB" altLang="en-US" dirty="0"/>
              <a:t>Car courtesy light – small switch on door</a:t>
            </a:r>
          </a:p>
          <a:p>
            <a:pPr lvl="1"/>
            <a:r>
              <a:rPr lang="en-GB" altLang="en-US" dirty="0"/>
              <a:t>Ultrasound detectors – security, washbasins</a:t>
            </a:r>
          </a:p>
          <a:p>
            <a:pPr lvl="1"/>
            <a:r>
              <a:rPr lang="en-GB" altLang="en-US" dirty="0"/>
              <a:t>RFID security tags in shops</a:t>
            </a:r>
          </a:p>
          <a:p>
            <a:pPr lvl="1"/>
            <a:r>
              <a:rPr lang="en-GB" altLang="en-US" dirty="0"/>
              <a:t>Temperature, weight, location </a:t>
            </a:r>
          </a:p>
          <a:p>
            <a:endParaRPr lang="en-GB" altLang="en-US" sz="1323" dirty="0"/>
          </a:p>
          <a:p>
            <a:r>
              <a:rPr lang="en-GB" altLang="en-US" dirty="0"/>
              <a:t>… and even our own bodies …</a:t>
            </a:r>
          </a:p>
          <a:p>
            <a:pPr lvl="1"/>
            <a:r>
              <a:rPr lang="en-GB" altLang="en-US" dirty="0"/>
              <a:t>Iris scanners, body temperature, heart rate, galvanic skin response, blink rate</a:t>
            </a:r>
          </a:p>
        </p:txBody>
      </p:sp>
    </p:spTree>
    <p:extLst>
      <p:ext uri="{BB962C8B-B14F-4D97-AF65-F5344CB8AC3E}">
        <p14:creationId xmlns:p14="http://schemas.microsoft.com/office/powerpoint/2010/main" val="9748264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altLang="en-US" sz="3968" dirty="0"/>
              <a:t>Paper: printing and scanning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4400" dirty="0"/>
              <a:t>Print technology</a:t>
            </a:r>
          </a:p>
          <a:p>
            <a:r>
              <a:rPr lang="en-GB" altLang="en-US" sz="4400" dirty="0"/>
              <a:t>Fonts, page description, WYSIWYG</a:t>
            </a:r>
          </a:p>
          <a:p>
            <a:r>
              <a:rPr lang="en-GB" altLang="en-US" sz="4400" dirty="0"/>
              <a:t>Scanning, OCR</a:t>
            </a:r>
          </a:p>
        </p:txBody>
      </p:sp>
    </p:spTree>
    <p:extLst>
      <p:ext uri="{BB962C8B-B14F-4D97-AF65-F5344CB8AC3E}">
        <p14:creationId xmlns:p14="http://schemas.microsoft.com/office/powerpoint/2010/main" val="15368156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Printing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/>
              <a:t>Image made from small dots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Allows any character set or graphic to be printed,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Critical features: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Resolution</a:t>
            </a:r>
          </a:p>
          <a:p>
            <a:pPr lvl="2">
              <a:lnSpc>
                <a:spcPct val="90000"/>
              </a:lnSpc>
            </a:pPr>
            <a:r>
              <a:rPr lang="en-GB" altLang="en-US" dirty="0"/>
              <a:t>Size and spacing of the dots</a:t>
            </a:r>
          </a:p>
          <a:p>
            <a:pPr lvl="2">
              <a:lnSpc>
                <a:spcPct val="90000"/>
              </a:lnSpc>
            </a:pPr>
            <a:r>
              <a:rPr lang="en-GB" altLang="en-US" dirty="0"/>
              <a:t>Measured in dots per inch (dpi)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Speed</a:t>
            </a:r>
          </a:p>
          <a:p>
            <a:pPr lvl="2">
              <a:lnSpc>
                <a:spcPct val="90000"/>
              </a:lnSpc>
            </a:pPr>
            <a:r>
              <a:rPr lang="en-GB" altLang="en-US" dirty="0"/>
              <a:t>Usually measured in pages per minute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Cost!!</a:t>
            </a:r>
          </a:p>
        </p:txBody>
      </p:sp>
      <p:grpSp>
        <p:nvGrpSpPr>
          <p:cNvPr id="103467" name="Group 43"/>
          <p:cNvGrpSpPr>
            <a:grpSpLocks/>
          </p:cNvGrpSpPr>
          <p:nvPr/>
        </p:nvGrpSpPr>
        <p:grpSpPr bwMode="auto">
          <a:xfrm>
            <a:off x="8509353" y="3544474"/>
            <a:ext cx="3611845" cy="1427939"/>
            <a:chOff x="2400" y="336"/>
            <a:chExt cx="2064" cy="816"/>
          </a:xfrm>
        </p:grpSpPr>
        <p:sp>
          <p:nvSpPr>
            <p:cNvPr id="103428" name="Oval 4"/>
            <p:cNvSpPr>
              <a:spLocks noChangeArrowheads="1"/>
            </p:cNvSpPr>
            <p:nvPr/>
          </p:nvSpPr>
          <p:spPr bwMode="auto">
            <a:xfrm>
              <a:off x="4320" y="52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03429" name="Oval 5"/>
            <p:cNvSpPr>
              <a:spLocks noChangeArrowheads="1"/>
            </p:cNvSpPr>
            <p:nvPr/>
          </p:nvSpPr>
          <p:spPr bwMode="auto">
            <a:xfrm>
              <a:off x="4224" y="43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03430" name="Oval 6"/>
            <p:cNvSpPr>
              <a:spLocks noChangeArrowheads="1"/>
            </p:cNvSpPr>
            <p:nvPr/>
          </p:nvSpPr>
          <p:spPr bwMode="auto">
            <a:xfrm>
              <a:off x="4080" y="43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03431" name="Oval 7"/>
            <p:cNvSpPr>
              <a:spLocks noChangeArrowheads="1"/>
            </p:cNvSpPr>
            <p:nvPr/>
          </p:nvSpPr>
          <p:spPr bwMode="auto">
            <a:xfrm>
              <a:off x="3984" y="52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03432" name="Oval 8"/>
            <p:cNvSpPr>
              <a:spLocks noChangeArrowheads="1"/>
            </p:cNvSpPr>
            <p:nvPr/>
          </p:nvSpPr>
          <p:spPr bwMode="auto">
            <a:xfrm>
              <a:off x="4032" y="67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03433" name="Oval 9"/>
            <p:cNvSpPr>
              <a:spLocks noChangeArrowheads="1"/>
            </p:cNvSpPr>
            <p:nvPr/>
          </p:nvSpPr>
          <p:spPr bwMode="auto">
            <a:xfrm>
              <a:off x="4176" y="720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03434" name="Oval 10"/>
            <p:cNvSpPr>
              <a:spLocks noChangeArrowheads="1"/>
            </p:cNvSpPr>
            <p:nvPr/>
          </p:nvSpPr>
          <p:spPr bwMode="auto">
            <a:xfrm>
              <a:off x="4320" y="76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03435" name="Oval 11"/>
            <p:cNvSpPr>
              <a:spLocks noChangeArrowheads="1"/>
            </p:cNvSpPr>
            <p:nvPr/>
          </p:nvSpPr>
          <p:spPr bwMode="auto">
            <a:xfrm>
              <a:off x="4320" y="91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03436" name="Oval 12"/>
            <p:cNvSpPr>
              <a:spLocks noChangeArrowheads="1"/>
            </p:cNvSpPr>
            <p:nvPr/>
          </p:nvSpPr>
          <p:spPr bwMode="auto">
            <a:xfrm>
              <a:off x="4224" y="100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03437" name="Oval 13"/>
            <p:cNvSpPr>
              <a:spLocks noChangeArrowheads="1"/>
            </p:cNvSpPr>
            <p:nvPr/>
          </p:nvSpPr>
          <p:spPr bwMode="auto">
            <a:xfrm>
              <a:off x="4080" y="100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03438" name="Oval 14"/>
            <p:cNvSpPr>
              <a:spLocks noChangeArrowheads="1"/>
            </p:cNvSpPr>
            <p:nvPr/>
          </p:nvSpPr>
          <p:spPr bwMode="auto">
            <a:xfrm>
              <a:off x="3984" y="91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03439" name="Oval 15"/>
            <p:cNvSpPr>
              <a:spLocks noChangeArrowheads="1"/>
            </p:cNvSpPr>
            <p:nvPr/>
          </p:nvSpPr>
          <p:spPr bwMode="auto">
            <a:xfrm>
              <a:off x="3696" y="100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03440" name="Oval 16"/>
            <p:cNvSpPr>
              <a:spLocks noChangeArrowheads="1"/>
            </p:cNvSpPr>
            <p:nvPr/>
          </p:nvSpPr>
          <p:spPr bwMode="auto">
            <a:xfrm>
              <a:off x="3648" y="864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03441" name="Oval 17"/>
            <p:cNvSpPr>
              <a:spLocks noChangeArrowheads="1"/>
            </p:cNvSpPr>
            <p:nvPr/>
          </p:nvSpPr>
          <p:spPr bwMode="auto">
            <a:xfrm>
              <a:off x="3648" y="720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03442" name="Oval 18"/>
            <p:cNvSpPr>
              <a:spLocks noChangeArrowheads="1"/>
            </p:cNvSpPr>
            <p:nvPr/>
          </p:nvSpPr>
          <p:spPr bwMode="auto">
            <a:xfrm>
              <a:off x="3648" y="576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03443" name="Oval 19"/>
            <p:cNvSpPr>
              <a:spLocks noChangeArrowheads="1"/>
            </p:cNvSpPr>
            <p:nvPr/>
          </p:nvSpPr>
          <p:spPr bwMode="auto">
            <a:xfrm>
              <a:off x="3648" y="43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03444" name="Oval 20"/>
            <p:cNvSpPr>
              <a:spLocks noChangeArrowheads="1"/>
            </p:cNvSpPr>
            <p:nvPr/>
          </p:nvSpPr>
          <p:spPr bwMode="auto">
            <a:xfrm>
              <a:off x="3504" y="576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03445" name="Oval 21"/>
            <p:cNvSpPr>
              <a:spLocks noChangeArrowheads="1"/>
            </p:cNvSpPr>
            <p:nvPr/>
          </p:nvSpPr>
          <p:spPr bwMode="auto">
            <a:xfrm>
              <a:off x="3792" y="576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03446" name="Oval 22"/>
            <p:cNvSpPr>
              <a:spLocks noChangeArrowheads="1"/>
            </p:cNvSpPr>
            <p:nvPr/>
          </p:nvSpPr>
          <p:spPr bwMode="auto">
            <a:xfrm>
              <a:off x="3072" y="52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03447" name="Oval 23"/>
            <p:cNvSpPr>
              <a:spLocks noChangeArrowheads="1"/>
            </p:cNvSpPr>
            <p:nvPr/>
          </p:nvSpPr>
          <p:spPr bwMode="auto">
            <a:xfrm>
              <a:off x="3216" y="52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03448" name="Oval 24"/>
            <p:cNvSpPr>
              <a:spLocks noChangeArrowheads="1"/>
            </p:cNvSpPr>
            <p:nvPr/>
          </p:nvSpPr>
          <p:spPr bwMode="auto">
            <a:xfrm>
              <a:off x="3312" y="624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03449" name="Oval 25"/>
            <p:cNvSpPr>
              <a:spLocks noChangeArrowheads="1"/>
            </p:cNvSpPr>
            <p:nvPr/>
          </p:nvSpPr>
          <p:spPr bwMode="auto">
            <a:xfrm>
              <a:off x="3312" y="76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03450" name="Oval 26"/>
            <p:cNvSpPr>
              <a:spLocks noChangeArrowheads="1"/>
            </p:cNvSpPr>
            <p:nvPr/>
          </p:nvSpPr>
          <p:spPr bwMode="auto">
            <a:xfrm>
              <a:off x="3312" y="91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03451" name="Oval 27"/>
            <p:cNvSpPr>
              <a:spLocks noChangeArrowheads="1"/>
            </p:cNvSpPr>
            <p:nvPr/>
          </p:nvSpPr>
          <p:spPr bwMode="auto">
            <a:xfrm>
              <a:off x="3216" y="100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03452" name="Oval 28"/>
            <p:cNvSpPr>
              <a:spLocks noChangeArrowheads="1"/>
            </p:cNvSpPr>
            <p:nvPr/>
          </p:nvSpPr>
          <p:spPr bwMode="auto">
            <a:xfrm>
              <a:off x="3072" y="100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03453" name="Oval 29"/>
            <p:cNvSpPr>
              <a:spLocks noChangeArrowheads="1"/>
            </p:cNvSpPr>
            <p:nvPr/>
          </p:nvSpPr>
          <p:spPr bwMode="auto">
            <a:xfrm>
              <a:off x="2976" y="624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03454" name="Oval 30"/>
            <p:cNvSpPr>
              <a:spLocks noChangeArrowheads="1"/>
            </p:cNvSpPr>
            <p:nvPr/>
          </p:nvSpPr>
          <p:spPr bwMode="auto">
            <a:xfrm>
              <a:off x="2976" y="76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03455" name="Oval 31"/>
            <p:cNvSpPr>
              <a:spLocks noChangeArrowheads="1"/>
            </p:cNvSpPr>
            <p:nvPr/>
          </p:nvSpPr>
          <p:spPr bwMode="auto">
            <a:xfrm>
              <a:off x="2976" y="91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03456" name="Oval 32"/>
            <p:cNvSpPr>
              <a:spLocks noChangeArrowheads="1"/>
            </p:cNvSpPr>
            <p:nvPr/>
          </p:nvSpPr>
          <p:spPr bwMode="auto">
            <a:xfrm>
              <a:off x="2496" y="67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03457" name="Oval 33"/>
            <p:cNvSpPr>
              <a:spLocks noChangeArrowheads="1"/>
            </p:cNvSpPr>
            <p:nvPr/>
          </p:nvSpPr>
          <p:spPr bwMode="auto">
            <a:xfrm>
              <a:off x="2736" y="480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03458" name="Oval 34"/>
            <p:cNvSpPr>
              <a:spLocks noChangeArrowheads="1"/>
            </p:cNvSpPr>
            <p:nvPr/>
          </p:nvSpPr>
          <p:spPr bwMode="auto">
            <a:xfrm>
              <a:off x="2736" y="624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03459" name="Oval 35"/>
            <p:cNvSpPr>
              <a:spLocks noChangeArrowheads="1"/>
            </p:cNvSpPr>
            <p:nvPr/>
          </p:nvSpPr>
          <p:spPr bwMode="auto">
            <a:xfrm>
              <a:off x="2736" y="76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03460" name="Oval 36"/>
            <p:cNvSpPr>
              <a:spLocks noChangeArrowheads="1"/>
            </p:cNvSpPr>
            <p:nvPr/>
          </p:nvSpPr>
          <p:spPr bwMode="auto">
            <a:xfrm>
              <a:off x="2736" y="91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03461" name="Oval 37"/>
            <p:cNvSpPr>
              <a:spLocks noChangeArrowheads="1"/>
            </p:cNvSpPr>
            <p:nvPr/>
          </p:nvSpPr>
          <p:spPr bwMode="auto">
            <a:xfrm>
              <a:off x="2640" y="100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03462" name="Oval 38"/>
            <p:cNvSpPr>
              <a:spLocks noChangeArrowheads="1"/>
            </p:cNvSpPr>
            <p:nvPr/>
          </p:nvSpPr>
          <p:spPr bwMode="auto">
            <a:xfrm>
              <a:off x="2496" y="100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03463" name="Oval 39"/>
            <p:cNvSpPr>
              <a:spLocks noChangeArrowheads="1"/>
            </p:cNvSpPr>
            <p:nvPr/>
          </p:nvSpPr>
          <p:spPr bwMode="auto">
            <a:xfrm>
              <a:off x="2640" y="67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03464" name="Oval 40"/>
            <p:cNvSpPr>
              <a:spLocks noChangeArrowheads="1"/>
            </p:cNvSpPr>
            <p:nvPr/>
          </p:nvSpPr>
          <p:spPr bwMode="auto">
            <a:xfrm>
              <a:off x="2400" y="76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03465" name="Oval 41"/>
            <p:cNvSpPr>
              <a:spLocks noChangeArrowheads="1"/>
            </p:cNvSpPr>
            <p:nvPr/>
          </p:nvSpPr>
          <p:spPr bwMode="auto">
            <a:xfrm>
              <a:off x="2400" y="91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  <p:sp>
          <p:nvSpPr>
            <p:cNvPr id="103466" name="Oval 42"/>
            <p:cNvSpPr>
              <a:spLocks noChangeArrowheads="1"/>
            </p:cNvSpPr>
            <p:nvPr/>
          </p:nvSpPr>
          <p:spPr bwMode="auto">
            <a:xfrm>
              <a:off x="2736" y="336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 dirty="0"/>
            </a:p>
          </p:txBody>
        </p:sp>
      </p:grpSp>
    </p:spTree>
    <p:extLst>
      <p:ext uri="{BB962C8B-B14F-4D97-AF65-F5344CB8AC3E}">
        <p14:creationId xmlns:p14="http://schemas.microsoft.com/office/powerpoint/2010/main" val="253178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Types of dot-based printers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GB" altLang="en-US" sz="3200" dirty="0"/>
              <a:t>Dot-matrix printers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Use inked ribbon (like a typewriter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Line of pins that can strike the ribbon, dotting the paper.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Typical resolution 80-120 dpi</a:t>
            </a:r>
          </a:p>
          <a:p>
            <a:pPr>
              <a:lnSpc>
                <a:spcPct val="90000"/>
              </a:lnSpc>
            </a:pPr>
            <a:r>
              <a:rPr lang="en-GB" altLang="en-US" sz="3200" dirty="0"/>
              <a:t>Ink-jet and bubble-jet printers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Tiny blobs of ink sent from print head to paper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Typically 300 dpi or better .</a:t>
            </a:r>
          </a:p>
          <a:p>
            <a:pPr>
              <a:lnSpc>
                <a:spcPct val="90000"/>
              </a:lnSpc>
            </a:pPr>
            <a:r>
              <a:rPr lang="en-GB" altLang="en-US" sz="3200" dirty="0"/>
              <a:t>Laser printer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Like photocopier: dots of electrostatic charge deposited on drum, which picks up toner (black powder form of ink) rolled onto paper which is then fixed with heat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Typically 600 dpi or better.</a:t>
            </a:r>
          </a:p>
          <a:p>
            <a:pPr>
              <a:lnSpc>
                <a:spcPct val="90000"/>
              </a:lnSpc>
            </a:pPr>
            <a:endParaRPr lang="en-GB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143379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Printing in the workplace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 sz="3200" dirty="0"/>
              <a:t>Shop tills</a:t>
            </a:r>
          </a:p>
          <a:p>
            <a:pPr lvl="1"/>
            <a:r>
              <a:rPr lang="en-GB" altLang="en-US" sz="2800" dirty="0"/>
              <a:t>Dot matrix</a:t>
            </a:r>
          </a:p>
          <a:p>
            <a:pPr lvl="1"/>
            <a:r>
              <a:rPr lang="en-GB" altLang="en-US" sz="2800" dirty="0"/>
              <a:t>Same print head used for several paper rolls</a:t>
            </a:r>
          </a:p>
          <a:p>
            <a:pPr lvl="1"/>
            <a:r>
              <a:rPr lang="en-GB" altLang="en-US" sz="2800" dirty="0"/>
              <a:t>May also print cheques</a:t>
            </a:r>
          </a:p>
          <a:p>
            <a:endParaRPr lang="en-GB" altLang="en-US" sz="2400" dirty="0"/>
          </a:p>
          <a:p>
            <a:r>
              <a:rPr lang="en-GB" altLang="en-US" sz="3200" dirty="0"/>
              <a:t>Thermal printers</a:t>
            </a:r>
          </a:p>
          <a:p>
            <a:pPr lvl="1"/>
            <a:r>
              <a:rPr lang="en-GB" altLang="en-US" sz="2800" dirty="0"/>
              <a:t>Special heat-sensitive paper</a:t>
            </a:r>
          </a:p>
          <a:p>
            <a:pPr lvl="1"/>
            <a:r>
              <a:rPr lang="en-GB" altLang="en-US" sz="2800" dirty="0"/>
              <a:t>Paper heated by pins makes a dot</a:t>
            </a:r>
          </a:p>
          <a:p>
            <a:pPr lvl="1"/>
            <a:r>
              <a:rPr lang="en-GB" altLang="en-US" sz="2800" dirty="0"/>
              <a:t>Poor quality, but simple &amp; low maintenance</a:t>
            </a:r>
          </a:p>
          <a:p>
            <a:pPr lvl="1"/>
            <a:r>
              <a:rPr lang="en-GB" altLang="en-US" sz="2800" dirty="0"/>
              <a:t>Used in some fax machines</a:t>
            </a:r>
          </a:p>
        </p:txBody>
      </p:sp>
    </p:spTree>
    <p:extLst>
      <p:ext uri="{BB962C8B-B14F-4D97-AF65-F5344CB8AC3E}">
        <p14:creationId xmlns:p14="http://schemas.microsoft.com/office/powerpoint/2010/main" val="40542995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Fonts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21982" indent="-321982">
              <a:lnSpc>
                <a:spcPct val="90000"/>
              </a:lnSpc>
            </a:pPr>
            <a:r>
              <a:rPr lang="en-GB" altLang="en-US" sz="2205" dirty="0"/>
              <a:t>Font – the particular style of text</a:t>
            </a:r>
          </a:p>
          <a:p>
            <a:pPr marL="321982" indent="-321982">
              <a:lnSpc>
                <a:spcPct val="90000"/>
              </a:lnSpc>
              <a:buFontTx/>
              <a:buChar char=" "/>
            </a:pPr>
            <a:endParaRPr lang="en-GB" altLang="en-US" sz="1323" dirty="0"/>
          </a:p>
          <a:p>
            <a:pPr marL="321982" indent="-321982" algn="ctr" eaLnBrk="0" hangingPunct="0">
              <a:lnSpc>
                <a:spcPct val="90000"/>
              </a:lnSpc>
              <a:spcBef>
                <a:spcPct val="0"/>
              </a:spcBef>
              <a:buFontTx/>
              <a:buChar char=" "/>
            </a:pPr>
            <a:r>
              <a:rPr lang="en-US" altLang="en-US" sz="1984" dirty="0">
                <a:latin typeface="Courier" charset="0"/>
                <a:cs typeface="Times New Roman" panose="02020603050405020304" pitchFamily="18" charset="0"/>
              </a:rPr>
              <a:t>Courier font</a:t>
            </a:r>
            <a:endParaRPr lang="en-US" altLang="en-US" sz="1323" dirty="0">
              <a:latin typeface="Palatino" charset="0"/>
              <a:cs typeface="Times New Roman" panose="02020603050405020304" pitchFamily="18" charset="0"/>
            </a:endParaRPr>
          </a:p>
          <a:p>
            <a:pPr marL="321982" indent="-321982" algn="ctr" eaLnBrk="0" hangingPunct="0">
              <a:lnSpc>
                <a:spcPct val="90000"/>
              </a:lnSpc>
              <a:spcBef>
                <a:spcPct val="0"/>
              </a:spcBef>
              <a:buFontTx/>
              <a:buChar char=" "/>
            </a:pPr>
            <a:r>
              <a:rPr lang="en-US" altLang="en-US" sz="1984" dirty="0">
                <a:latin typeface="Helvetica" panose="020B0604020202020204" pitchFamily="34" charset="0"/>
                <a:cs typeface="Helvetica" panose="020B0604020202020204" pitchFamily="34" charset="0"/>
              </a:rPr>
              <a:t>Helvetica font</a:t>
            </a:r>
            <a:endParaRPr lang="en-US" altLang="en-US" sz="1323" dirty="0">
              <a:latin typeface="Palatino" charset="0"/>
              <a:cs typeface="Times New Roman" panose="02020603050405020304" pitchFamily="18" charset="0"/>
            </a:endParaRPr>
          </a:p>
          <a:p>
            <a:pPr marL="321982" indent="-321982" algn="ctr" eaLnBrk="0" hangingPunct="0">
              <a:lnSpc>
                <a:spcPct val="90000"/>
              </a:lnSpc>
              <a:spcBef>
                <a:spcPct val="0"/>
              </a:spcBef>
              <a:buFontTx/>
              <a:buChar char=" "/>
            </a:pPr>
            <a:r>
              <a:rPr lang="en-US" altLang="en-US" sz="1984" dirty="0">
                <a:latin typeface="Palatino" charset="0"/>
                <a:cs typeface="Times New Roman" panose="02020603050405020304" pitchFamily="18" charset="0"/>
              </a:rPr>
              <a:t>Palatino font</a:t>
            </a:r>
            <a:endParaRPr lang="en-US" altLang="en-US" sz="1323" dirty="0">
              <a:latin typeface="Palatino" charset="0"/>
              <a:cs typeface="Times New Roman" panose="02020603050405020304" pitchFamily="18" charset="0"/>
            </a:endParaRPr>
          </a:p>
          <a:p>
            <a:pPr marL="321982" indent="-321982" algn="ctr" eaLnBrk="0" hangingPunct="0">
              <a:lnSpc>
                <a:spcPct val="90000"/>
              </a:lnSpc>
              <a:spcBef>
                <a:spcPct val="0"/>
              </a:spcBef>
              <a:buFontTx/>
              <a:buChar char=" "/>
            </a:pPr>
            <a:r>
              <a:rPr lang="en-US" altLang="en-US" sz="1984" dirty="0">
                <a:latin typeface="Times New Roman" panose="02020603050405020304" pitchFamily="18" charset="0"/>
                <a:cs typeface="Times" panose="02020603050405020304" pitchFamily="18" charset="0"/>
              </a:rPr>
              <a:t>Times Roman font</a:t>
            </a:r>
            <a:endParaRPr lang="en-US" altLang="en-US" sz="1323" dirty="0">
              <a:latin typeface="Palatino" charset="0"/>
              <a:cs typeface="Times New Roman" panose="02020603050405020304" pitchFamily="18" charset="0"/>
            </a:endParaRPr>
          </a:p>
          <a:p>
            <a:pPr marL="321982" indent="-321982" algn="ctr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en-US" sz="1984" dirty="0">
                <a:latin typeface="Symbol" panose="05050102010706020507" pitchFamily="18" charset="2"/>
                <a:cs typeface="Times New Roman" panose="02020603050405020304" pitchFamily="18" charset="0"/>
              </a:rPr>
              <a:t>§´µº¿Â Ä¿~ </a:t>
            </a:r>
            <a:r>
              <a:rPr lang="en-US" altLang="en-US" sz="1984" dirty="0">
                <a:latin typeface="Palatino" charset="0"/>
                <a:cs typeface="Helvetica" panose="020B0604020202020204" pitchFamily="34" charset="0"/>
              </a:rPr>
              <a:t> (special symbol)</a:t>
            </a:r>
            <a:endParaRPr lang="en-GB" altLang="en-US" sz="1984" dirty="0">
              <a:latin typeface="Palatino" charset="0"/>
              <a:cs typeface="Helvetica" panose="020B0604020202020204" pitchFamily="34" charset="0"/>
            </a:endParaRPr>
          </a:p>
          <a:p>
            <a:pPr marL="321982" indent="-321982">
              <a:lnSpc>
                <a:spcPct val="90000"/>
              </a:lnSpc>
              <a:buFontTx/>
              <a:buChar char=" "/>
            </a:pPr>
            <a:endParaRPr lang="en-GB" altLang="en-US" sz="1323" dirty="0"/>
          </a:p>
          <a:p>
            <a:pPr marL="321982" indent="-321982">
              <a:lnSpc>
                <a:spcPct val="90000"/>
              </a:lnSpc>
            </a:pPr>
            <a:r>
              <a:rPr lang="en-GB" altLang="en-US" sz="1984" dirty="0"/>
              <a:t>Size of a font measured in points (1 </a:t>
            </a:r>
            <a:r>
              <a:rPr lang="en-GB" altLang="en-US" sz="1984" dirty="0" err="1"/>
              <a:t>pt</a:t>
            </a:r>
            <a:r>
              <a:rPr lang="en-GB" altLang="en-US" sz="1984" dirty="0"/>
              <a:t> about 1/72”)</a:t>
            </a:r>
            <a:br>
              <a:rPr lang="en-GB" altLang="en-US" sz="1984" dirty="0"/>
            </a:br>
            <a:r>
              <a:rPr lang="en-GB" altLang="en-US" sz="1984" dirty="0"/>
              <a:t>(vaguely) related to its height</a:t>
            </a:r>
          </a:p>
          <a:p>
            <a:pPr marL="321982" indent="-321982">
              <a:lnSpc>
                <a:spcPct val="90000"/>
              </a:lnSpc>
              <a:buFontTx/>
              <a:buChar char=" "/>
            </a:pPr>
            <a:endParaRPr lang="en-GB" altLang="en-US" sz="882" dirty="0"/>
          </a:p>
          <a:p>
            <a:pPr marL="321982" indent="-321982" algn="ctr" eaLnBrk="0" hangingPunct="0">
              <a:lnSpc>
                <a:spcPct val="90000"/>
              </a:lnSpc>
              <a:spcBef>
                <a:spcPct val="0"/>
              </a:spcBef>
              <a:buFontTx/>
              <a:buChar char=" "/>
            </a:pPr>
            <a:r>
              <a:rPr lang="en-US" altLang="en-US" sz="1102" dirty="0">
                <a:latin typeface="Helvetica" panose="020B0604020202020204" pitchFamily="34" charset="0"/>
                <a:cs typeface="Helvetica" panose="020B0604020202020204" pitchFamily="34" charset="0"/>
              </a:rPr>
              <a:t>This is ten point Helvetica</a:t>
            </a:r>
            <a:endParaRPr lang="en-US" altLang="en-US" sz="1323" dirty="0"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marL="321982" indent="-321982" algn="ctr" eaLnBrk="0" hangingPunct="0">
              <a:lnSpc>
                <a:spcPct val="90000"/>
              </a:lnSpc>
              <a:spcBef>
                <a:spcPct val="0"/>
              </a:spcBef>
              <a:buFontTx/>
              <a:buChar char=" "/>
            </a:pPr>
            <a:r>
              <a:rPr lang="en-US" altLang="en-US" sz="1323" dirty="0">
                <a:latin typeface="Helvetica" panose="020B0604020202020204" pitchFamily="34" charset="0"/>
                <a:cs typeface="Helvetica" panose="020B0604020202020204" pitchFamily="34" charset="0"/>
              </a:rPr>
              <a:t>This is twelve point</a:t>
            </a:r>
            <a:endParaRPr lang="en-US" altLang="en-US" sz="1323" dirty="0"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marL="321982" indent="-321982" algn="ctr" eaLnBrk="0" hangingPunct="0">
              <a:lnSpc>
                <a:spcPct val="90000"/>
              </a:lnSpc>
              <a:spcBef>
                <a:spcPct val="0"/>
              </a:spcBef>
              <a:buFontTx/>
              <a:buChar char=" "/>
            </a:pPr>
            <a:r>
              <a:rPr lang="en-US" altLang="en-US" sz="1543" dirty="0">
                <a:latin typeface="Helvetica" panose="020B0604020202020204" pitchFamily="34" charset="0"/>
                <a:cs typeface="Helvetica" panose="020B0604020202020204" pitchFamily="34" charset="0"/>
              </a:rPr>
              <a:t>This is fourteen point</a:t>
            </a:r>
            <a:endParaRPr lang="en-US" altLang="en-US" sz="1323" dirty="0"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marL="321982" indent="-321982" algn="ctr" eaLnBrk="0" hangingPunct="0">
              <a:lnSpc>
                <a:spcPct val="90000"/>
              </a:lnSpc>
              <a:spcBef>
                <a:spcPct val="0"/>
              </a:spcBef>
              <a:buFontTx/>
              <a:buChar char=" "/>
            </a:pPr>
            <a:r>
              <a:rPr lang="en-US" altLang="en-US" sz="1984" dirty="0">
                <a:latin typeface="Helvetica" panose="020B0604020202020204" pitchFamily="34" charset="0"/>
                <a:cs typeface="Helvetica" panose="020B0604020202020204" pitchFamily="34" charset="0"/>
              </a:rPr>
              <a:t>This is eighteen point</a:t>
            </a:r>
            <a:endParaRPr lang="en-US" altLang="en-US" sz="1323" dirty="0"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marL="321982" indent="-321982" algn="ctr" eaLnBrk="0" hangingPunct="0">
              <a:lnSpc>
                <a:spcPct val="90000"/>
              </a:lnSpc>
              <a:spcBef>
                <a:spcPct val="0"/>
              </a:spcBef>
              <a:buFontTx/>
              <a:buChar char=" "/>
            </a:pPr>
            <a:r>
              <a:rPr lang="en-US" altLang="en-US" sz="2646" dirty="0">
                <a:latin typeface="Helvetica" panose="020B0604020202020204" pitchFamily="34" charset="0"/>
                <a:cs typeface="Helvetica" panose="020B0604020202020204" pitchFamily="34" charset="0"/>
              </a:rPr>
              <a:t>and this is twenty-four point</a:t>
            </a:r>
            <a:endParaRPr lang="en-GB" altLang="en-US" sz="2646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566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Fonts (ctd)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n-US" sz="2646" dirty="0"/>
              <a:t>Pitch</a:t>
            </a:r>
          </a:p>
          <a:p>
            <a:pPr lvl="1"/>
            <a:r>
              <a:rPr lang="en-GB" altLang="en-US" sz="2205" dirty="0"/>
              <a:t>fixed-pitch – every character has the same width</a:t>
            </a:r>
          </a:p>
          <a:p>
            <a:pPr lvl="2">
              <a:buFontTx/>
              <a:buChar char=" "/>
            </a:pPr>
            <a:r>
              <a:rPr lang="en-GB" altLang="en-US" sz="1984" dirty="0"/>
              <a:t>e.g. </a:t>
            </a:r>
            <a:r>
              <a:rPr lang="en-GB" altLang="en-US" sz="1984" dirty="0">
                <a:latin typeface="Courier" charset="0"/>
              </a:rPr>
              <a:t>Courier</a:t>
            </a:r>
            <a:endParaRPr lang="en-GB" altLang="en-US" sz="1984" dirty="0"/>
          </a:p>
          <a:p>
            <a:pPr lvl="1"/>
            <a:r>
              <a:rPr lang="en-GB" altLang="en-US" sz="2205" dirty="0"/>
              <a:t>variable-pitched  – some characters wider</a:t>
            </a:r>
          </a:p>
          <a:p>
            <a:pPr lvl="2">
              <a:buFontTx/>
              <a:buChar char=" "/>
            </a:pPr>
            <a:r>
              <a:rPr lang="en-GB" altLang="en-US" sz="1984" dirty="0"/>
              <a:t>e.g. </a:t>
            </a:r>
            <a:r>
              <a:rPr lang="en-GB" altLang="en-US" sz="1984" dirty="0">
                <a:latin typeface="Times New Roman" panose="02020603050405020304" pitchFamily="18" charset="0"/>
              </a:rPr>
              <a:t>Times Roman</a:t>
            </a:r>
            <a:r>
              <a:rPr lang="en-GB" altLang="en-US" sz="1984" dirty="0"/>
              <a:t> </a:t>
            </a:r>
            <a:r>
              <a:rPr lang="en-GB" altLang="en-US" sz="1764" dirty="0"/>
              <a:t>– compare the ‘</a:t>
            </a:r>
            <a:r>
              <a:rPr lang="en-GB" altLang="en-US" sz="1764" dirty="0" err="1"/>
              <a:t>i</a:t>
            </a:r>
            <a:r>
              <a:rPr lang="en-GB" altLang="en-US" sz="1764" dirty="0"/>
              <a:t>’ and the “m”</a:t>
            </a:r>
            <a:endParaRPr lang="en-GB" altLang="en-US" sz="1984" dirty="0"/>
          </a:p>
          <a:p>
            <a:pPr>
              <a:buFontTx/>
              <a:buNone/>
            </a:pPr>
            <a:r>
              <a:rPr lang="en-GB" altLang="en-US" sz="2646" dirty="0"/>
              <a:t>Serif or Sans-serif</a:t>
            </a:r>
          </a:p>
          <a:p>
            <a:pPr lvl="1"/>
            <a:r>
              <a:rPr lang="en-GB" altLang="en-US" sz="2205" dirty="0"/>
              <a:t>sans-serif – square-ended strokes</a:t>
            </a:r>
          </a:p>
          <a:p>
            <a:pPr lvl="2">
              <a:buFontTx/>
              <a:buChar char=" "/>
            </a:pPr>
            <a:r>
              <a:rPr lang="en-GB" altLang="en-US" sz="1984" dirty="0"/>
              <a:t>e.g. </a:t>
            </a:r>
            <a:r>
              <a:rPr lang="en-GB" altLang="en-US" sz="1984" dirty="0">
                <a:latin typeface="Helvetica" panose="020B0604020202020204" pitchFamily="34" charset="0"/>
              </a:rPr>
              <a:t>Helvetica</a:t>
            </a:r>
            <a:endParaRPr lang="en-GB" altLang="en-US" sz="1984" dirty="0"/>
          </a:p>
          <a:p>
            <a:pPr lvl="1"/>
            <a:r>
              <a:rPr lang="en-GB" altLang="en-US" sz="2205" dirty="0"/>
              <a:t>serif  –  with splayed ends (such as)</a:t>
            </a:r>
          </a:p>
          <a:p>
            <a:pPr lvl="2">
              <a:buFontTx/>
              <a:buChar char=" "/>
            </a:pPr>
            <a:r>
              <a:rPr lang="en-GB" altLang="en-US" sz="1984" dirty="0"/>
              <a:t>e.g. </a:t>
            </a:r>
            <a:r>
              <a:rPr lang="en-GB" altLang="en-US" sz="1984" dirty="0">
                <a:latin typeface="Times New Roman" panose="02020603050405020304" pitchFamily="18" charset="0"/>
              </a:rPr>
              <a:t>Times Roman</a:t>
            </a:r>
            <a:r>
              <a:rPr lang="en-GB" altLang="en-US" sz="1984" dirty="0"/>
              <a:t> or </a:t>
            </a:r>
            <a:r>
              <a:rPr lang="en-GB" altLang="en-US" sz="1984" dirty="0">
                <a:latin typeface="Palatino" charset="0"/>
              </a:rPr>
              <a:t>Palatino</a:t>
            </a:r>
          </a:p>
        </p:txBody>
      </p:sp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761" y="6047741"/>
            <a:ext cx="559976" cy="671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762" y="4619802"/>
            <a:ext cx="573975" cy="727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526" name="Oval 6"/>
          <p:cNvSpPr>
            <a:spLocks noChangeArrowheads="1"/>
          </p:cNvSpPr>
          <p:nvPr/>
        </p:nvSpPr>
        <p:spPr bwMode="auto">
          <a:xfrm>
            <a:off x="9491768" y="5123779"/>
            <a:ext cx="335986" cy="335986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4"/>
          </a:p>
        </p:txBody>
      </p:sp>
      <p:sp>
        <p:nvSpPr>
          <p:cNvPr id="107527" name="Oval 7"/>
          <p:cNvSpPr>
            <a:spLocks noChangeArrowheads="1"/>
          </p:cNvSpPr>
          <p:nvPr/>
        </p:nvSpPr>
        <p:spPr bwMode="auto">
          <a:xfrm>
            <a:off x="9491768" y="5879747"/>
            <a:ext cx="335986" cy="335986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4"/>
          </a:p>
        </p:txBody>
      </p:sp>
    </p:spTree>
    <p:extLst>
      <p:ext uri="{BB962C8B-B14F-4D97-AF65-F5344CB8AC3E}">
        <p14:creationId xmlns:p14="http://schemas.microsoft.com/office/powerpoint/2010/main" val="271691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 ‘typical’ computer system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sz="2800" dirty="0"/>
              <a:t>screen, or monitor, on which there are windows</a:t>
            </a:r>
          </a:p>
          <a:p>
            <a:pPr>
              <a:lnSpc>
                <a:spcPct val="90000"/>
              </a:lnSpc>
            </a:pPr>
            <a:r>
              <a:rPr lang="en-GB" altLang="en-US" sz="2800" dirty="0"/>
              <a:t>keyboard</a:t>
            </a:r>
          </a:p>
          <a:p>
            <a:pPr>
              <a:lnSpc>
                <a:spcPct val="90000"/>
              </a:lnSpc>
            </a:pPr>
            <a:r>
              <a:rPr lang="en-GB" altLang="en-US" sz="2800" dirty="0"/>
              <a:t>mouse/trackpad</a:t>
            </a:r>
          </a:p>
          <a:p>
            <a:pPr>
              <a:lnSpc>
                <a:spcPct val="90000"/>
              </a:lnSpc>
            </a:pPr>
            <a:endParaRPr lang="en-GB" altLang="en-US" sz="2800" dirty="0"/>
          </a:p>
          <a:p>
            <a:pPr>
              <a:lnSpc>
                <a:spcPct val="90000"/>
              </a:lnSpc>
            </a:pPr>
            <a:r>
              <a:rPr lang="en-GB" altLang="en-US" sz="2800" dirty="0"/>
              <a:t>variations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desktop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laptop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PDA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en-US" sz="2800" dirty="0"/>
          </a:p>
          <a:p>
            <a:pPr>
              <a:lnSpc>
                <a:spcPct val="90000"/>
              </a:lnSpc>
              <a:buFontTx/>
              <a:buChar char=" "/>
            </a:pPr>
            <a:r>
              <a:rPr lang="en-GB" altLang="en-US" sz="2800" dirty="0"/>
              <a:t>the devices dictate the styles of interaction that the system supports</a:t>
            </a:r>
          </a:p>
          <a:p>
            <a:pPr>
              <a:lnSpc>
                <a:spcPct val="90000"/>
              </a:lnSpc>
              <a:buFontTx/>
              <a:buChar char=" "/>
            </a:pPr>
            <a:r>
              <a:rPr lang="en-GB" altLang="en-US" sz="2800" dirty="0"/>
              <a:t>If we use different devices, then the interface will support a different style of interaction</a:t>
            </a: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414529"/>
              </p:ext>
            </p:extLst>
          </p:nvPr>
        </p:nvGraphicFramePr>
        <p:xfrm>
          <a:off x="7188552" y="2015915"/>
          <a:ext cx="5081782" cy="2771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Picture" r:id="rId4" imgW="3457575" imgH="1914525" progId="Word.Picture.8">
                  <p:embed/>
                </p:oleObj>
              </mc:Choice>
              <mc:Fallback>
                <p:oleObj name="Picture" r:id="rId4" imgW="3457575" imgH="1914525" progId="Word.Picture.8">
                  <p:embed/>
                  <p:pic>
                    <p:nvPicPr>
                      <p:cNvPr id="512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8552" y="2015915"/>
                        <a:ext cx="5081782" cy="27718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10" name="Group 10"/>
          <p:cNvGrpSpPr>
            <a:grpSpLocks/>
          </p:cNvGrpSpPr>
          <p:nvPr/>
        </p:nvGrpSpPr>
        <p:grpSpPr bwMode="auto">
          <a:xfrm>
            <a:off x="1772850" y="1581933"/>
            <a:ext cx="3015120" cy="936210"/>
            <a:chOff x="53" y="904"/>
            <a:chExt cx="1723" cy="535"/>
          </a:xfrm>
        </p:grpSpPr>
        <p:grpSp>
          <p:nvGrpSpPr>
            <p:cNvPr id="51208" name="Group 8"/>
            <p:cNvGrpSpPr>
              <a:grpSpLocks/>
            </p:cNvGrpSpPr>
            <p:nvPr/>
          </p:nvGrpSpPr>
          <p:grpSpPr bwMode="auto">
            <a:xfrm>
              <a:off x="53" y="960"/>
              <a:ext cx="859" cy="479"/>
              <a:chOff x="53" y="960"/>
              <a:chExt cx="859" cy="479"/>
            </a:xfrm>
          </p:grpSpPr>
          <p:sp>
            <p:nvSpPr>
              <p:cNvPr id="51205" name="Text Box 5"/>
              <p:cNvSpPr txBox="1">
                <a:spLocks noChangeArrowheads="1"/>
              </p:cNvSpPr>
              <p:nvPr/>
            </p:nvSpPr>
            <p:spPr bwMode="auto">
              <a:xfrm>
                <a:off x="53" y="960"/>
                <a:ext cx="323" cy="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 sz="485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?</a:t>
                </a:r>
              </a:p>
            </p:txBody>
          </p:sp>
          <p:sp>
            <p:nvSpPr>
              <p:cNvPr id="51207" name="Line 7"/>
              <p:cNvSpPr>
                <a:spLocks noChangeShapeType="1"/>
              </p:cNvSpPr>
              <p:nvPr/>
            </p:nvSpPr>
            <p:spPr bwMode="auto">
              <a:xfrm flipV="1">
                <a:off x="384" y="960"/>
                <a:ext cx="528" cy="192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84"/>
              </a:p>
            </p:txBody>
          </p:sp>
        </p:grpSp>
        <p:sp>
          <p:nvSpPr>
            <p:cNvPr id="51209" name="Freeform 9"/>
            <p:cNvSpPr>
              <a:spLocks/>
            </p:cNvSpPr>
            <p:nvPr/>
          </p:nvSpPr>
          <p:spPr bwMode="auto">
            <a:xfrm>
              <a:off x="816" y="904"/>
              <a:ext cx="960" cy="56"/>
            </a:xfrm>
            <a:custGeom>
              <a:avLst/>
              <a:gdLst>
                <a:gd name="T0" fmla="*/ 0 w 960"/>
                <a:gd name="T1" fmla="*/ 8 h 56"/>
                <a:gd name="T2" fmla="*/ 48 w 960"/>
                <a:gd name="T3" fmla="*/ 8 h 56"/>
                <a:gd name="T4" fmla="*/ 96 w 960"/>
                <a:gd name="T5" fmla="*/ 8 h 56"/>
                <a:gd name="T6" fmla="*/ 144 w 960"/>
                <a:gd name="T7" fmla="*/ 56 h 56"/>
                <a:gd name="T8" fmla="*/ 192 w 960"/>
                <a:gd name="T9" fmla="*/ 8 h 56"/>
                <a:gd name="T10" fmla="*/ 288 w 960"/>
                <a:gd name="T11" fmla="*/ 56 h 56"/>
                <a:gd name="T12" fmla="*/ 336 w 960"/>
                <a:gd name="T13" fmla="*/ 8 h 56"/>
                <a:gd name="T14" fmla="*/ 432 w 960"/>
                <a:gd name="T15" fmla="*/ 56 h 56"/>
                <a:gd name="T16" fmla="*/ 480 w 960"/>
                <a:gd name="T17" fmla="*/ 8 h 56"/>
                <a:gd name="T18" fmla="*/ 576 w 960"/>
                <a:gd name="T19" fmla="*/ 56 h 56"/>
                <a:gd name="T20" fmla="*/ 624 w 960"/>
                <a:gd name="T21" fmla="*/ 8 h 56"/>
                <a:gd name="T22" fmla="*/ 720 w 960"/>
                <a:gd name="T23" fmla="*/ 56 h 56"/>
                <a:gd name="T24" fmla="*/ 816 w 960"/>
                <a:gd name="T25" fmla="*/ 8 h 56"/>
                <a:gd name="T26" fmla="*/ 864 w 960"/>
                <a:gd name="T27" fmla="*/ 56 h 56"/>
                <a:gd name="T28" fmla="*/ 960 w 960"/>
                <a:gd name="T2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0" h="56">
                  <a:moveTo>
                    <a:pt x="0" y="8"/>
                  </a:moveTo>
                  <a:cubicBezTo>
                    <a:pt x="16" y="8"/>
                    <a:pt x="32" y="8"/>
                    <a:pt x="48" y="8"/>
                  </a:cubicBezTo>
                  <a:cubicBezTo>
                    <a:pt x="64" y="8"/>
                    <a:pt x="80" y="0"/>
                    <a:pt x="96" y="8"/>
                  </a:cubicBezTo>
                  <a:cubicBezTo>
                    <a:pt x="112" y="16"/>
                    <a:pt x="128" y="56"/>
                    <a:pt x="144" y="56"/>
                  </a:cubicBezTo>
                  <a:cubicBezTo>
                    <a:pt x="160" y="56"/>
                    <a:pt x="168" y="8"/>
                    <a:pt x="192" y="8"/>
                  </a:cubicBezTo>
                  <a:cubicBezTo>
                    <a:pt x="216" y="8"/>
                    <a:pt x="264" y="56"/>
                    <a:pt x="288" y="56"/>
                  </a:cubicBezTo>
                  <a:cubicBezTo>
                    <a:pt x="312" y="56"/>
                    <a:pt x="312" y="8"/>
                    <a:pt x="336" y="8"/>
                  </a:cubicBezTo>
                  <a:cubicBezTo>
                    <a:pt x="360" y="8"/>
                    <a:pt x="408" y="56"/>
                    <a:pt x="432" y="56"/>
                  </a:cubicBezTo>
                  <a:cubicBezTo>
                    <a:pt x="456" y="56"/>
                    <a:pt x="456" y="8"/>
                    <a:pt x="480" y="8"/>
                  </a:cubicBezTo>
                  <a:cubicBezTo>
                    <a:pt x="504" y="8"/>
                    <a:pt x="552" y="56"/>
                    <a:pt x="576" y="56"/>
                  </a:cubicBezTo>
                  <a:cubicBezTo>
                    <a:pt x="600" y="56"/>
                    <a:pt x="600" y="8"/>
                    <a:pt x="624" y="8"/>
                  </a:cubicBezTo>
                  <a:cubicBezTo>
                    <a:pt x="648" y="8"/>
                    <a:pt x="688" y="56"/>
                    <a:pt x="720" y="56"/>
                  </a:cubicBezTo>
                  <a:cubicBezTo>
                    <a:pt x="752" y="56"/>
                    <a:pt x="792" y="8"/>
                    <a:pt x="816" y="8"/>
                  </a:cubicBezTo>
                  <a:cubicBezTo>
                    <a:pt x="840" y="8"/>
                    <a:pt x="840" y="56"/>
                    <a:pt x="864" y="56"/>
                  </a:cubicBezTo>
                  <a:cubicBezTo>
                    <a:pt x="888" y="56"/>
                    <a:pt x="924" y="32"/>
                    <a:pt x="960" y="8"/>
                  </a:cubicBezTo>
                </a:path>
              </a:pathLst>
            </a:custGeom>
            <a:noFill/>
            <a:ln w="38100" cmpd="sng">
              <a:solidFill>
                <a:srgbClr val="FFC5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4"/>
            </a:p>
          </p:txBody>
        </p:sp>
      </p:grpSp>
    </p:spTree>
    <p:extLst>
      <p:ext uri="{BB962C8B-B14F-4D97-AF65-F5344CB8AC3E}">
        <p14:creationId xmlns:p14="http://schemas.microsoft.com/office/powerpoint/2010/main" val="324091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Readability of text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lowercase</a:t>
            </a:r>
          </a:p>
          <a:p>
            <a:pPr lvl="1"/>
            <a:r>
              <a:rPr lang="en-GB" altLang="en-US" dirty="0"/>
              <a:t>easy to read shape of words</a:t>
            </a:r>
          </a:p>
          <a:p>
            <a:r>
              <a:rPr lang="en-GB" altLang="en-US" dirty="0"/>
              <a:t>UPPERCASE</a:t>
            </a:r>
          </a:p>
          <a:p>
            <a:pPr lvl="1"/>
            <a:r>
              <a:rPr lang="en-GB" altLang="en-US" dirty="0"/>
              <a:t>better for individual letters and non-words</a:t>
            </a:r>
            <a:br>
              <a:rPr lang="en-GB" altLang="en-US" dirty="0"/>
            </a:br>
            <a:r>
              <a:rPr lang="en-GB" altLang="en-US" dirty="0"/>
              <a:t>	</a:t>
            </a:r>
            <a:r>
              <a:rPr lang="en-GB" altLang="en-US" sz="2205" dirty="0"/>
              <a:t>e.g. flight numbers: BA793 vs. ba793</a:t>
            </a:r>
            <a:endParaRPr lang="en-GB" altLang="en-US" dirty="0"/>
          </a:p>
          <a:p>
            <a:pPr lvl="1"/>
            <a:endParaRPr lang="en-GB" altLang="en-US" sz="1323" dirty="0"/>
          </a:p>
          <a:p>
            <a:r>
              <a:rPr lang="en-GB" altLang="en-US" dirty="0"/>
              <a:t>serif fonts</a:t>
            </a:r>
          </a:p>
          <a:p>
            <a:pPr lvl="1"/>
            <a:r>
              <a:rPr lang="en-GB" altLang="en-US" sz="3086" dirty="0">
                <a:latin typeface="Times" panose="02020603050405020304" pitchFamily="18" charset="0"/>
              </a:rPr>
              <a:t>helps your eye on long lines of printed text</a:t>
            </a:r>
            <a:endParaRPr lang="en-GB" altLang="en-US" dirty="0"/>
          </a:p>
          <a:p>
            <a:pPr lvl="1"/>
            <a:r>
              <a:rPr lang="en-GB" altLang="en-US" dirty="0"/>
              <a:t>but sans serif often better on screen</a:t>
            </a:r>
          </a:p>
        </p:txBody>
      </p:sp>
    </p:spTree>
    <p:extLst>
      <p:ext uri="{BB962C8B-B14F-4D97-AF65-F5344CB8AC3E}">
        <p14:creationId xmlns:p14="http://schemas.microsoft.com/office/powerpoint/2010/main" val="5299898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Page Description Languages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 sz="2800" dirty="0"/>
              <a:t>Pages very complex</a:t>
            </a:r>
          </a:p>
          <a:p>
            <a:pPr lvl="1"/>
            <a:r>
              <a:rPr lang="en-GB" altLang="en-US" sz="2400" dirty="0"/>
              <a:t>different fonts, bitmaps, lines, digitised photos, etc. </a:t>
            </a:r>
          </a:p>
          <a:p>
            <a:endParaRPr lang="en-GB" altLang="en-US" sz="1600" dirty="0"/>
          </a:p>
          <a:p>
            <a:r>
              <a:rPr lang="en-GB" altLang="en-US" sz="2800" dirty="0"/>
              <a:t>Can convert it all into a bitmap and send to the printer</a:t>
            </a:r>
            <a:br>
              <a:rPr lang="en-GB" altLang="en-US" sz="2800" dirty="0"/>
            </a:br>
            <a:r>
              <a:rPr lang="en-GB" altLang="en-US" sz="2800" dirty="0"/>
              <a:t>	… but often huge !</a:t>
            </a:r>
          </a:p>
          <a:p>
            <a:endParaRPr lang="en-GB" altLang="en-US" sz="1600" dirty="0"/>
          </a:p>
          <a:p>
            <a:r>
              <a:rPr lang="en-GB" altLang="en-US" sz="2800" dirty="0"/>
              <a:t>Alternatively Use a page description language</a:t>
            </a:r>
          </a:p>
          <a:p>
            <a:pPr lvl="1"/>
            <a:r>
              <a:rPr lang="en-GB" altLang="en-US" sz="2400" dirty="0"/>
              <a:t>sends a </a:t>
            </a:r>
            <a:r>
              <a:rPr lang="en-GB" altLang="en-US" sz="2400" i="1" dirty="0"/>
              <a:t>description</a:t>
            </a:r>
            <a:r>
              <a:rPr lang="en-GB" altLang="en-US" sz="2400" dirty="0"/>
              <a:t> of the page can be sent,</a:t>
            </a:r>
          </a:p>
          <a:p>
            <a:pPr lvl="1"/>
            <a:r>
              <a:rPr lang="en-GB" altLang="en-US" sz="2400" dirty="0"/>
              <a:t>instructions for curves, lines, text in different styles, etc.</a:t>
            </a:r>
          </a:p>
          <a:p>
            <a:pPr lvl="1"/>
            <a:r>
              <a:rPr lang="en-GB" altLang="en-US" sz="2400" dirty="0"/>
              <a:t>like a programming language for printing! </a:t>
            </a:r>
          </a:p>
          <a:p>
            <a:endParaRPr lang="en-GB" altLang="en-US" sz="1600" dirty="0"/>
          </a:p>
          <a:p>
            <a:r>
              <a:rPr lang="en-GB" altLang="en-US" sz="2800" dirty="0"/>
              <a:t>PostScript is the most common</a:t>
            </a:r>
          </a:p>
        </p:txBody>
      </p:sp>
    </p:spTree>
    <p:extLst>
      <p:ext uri="{BB962C8B-B14F-4D97-AF65-F5344CB8AC3E}">
        <p14:creationId xmlns:p14="http://schemas.microsoft.com/office/powerpoint/2010/main" val="25689000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Screen and page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3200" dirty="0" err="1"/>
              <a:t>Wysiwyg</a:t>
            </a:r>
            <a:endParaRPr lang="en-GB" altLang="en-US" sz="3200" dirty="0"/>
          </a:p>
          <a:p>
            <a:pPr lvl="1"/>
            <a:r>
              <a:rPr lang="en-GB" altLang="en-US" sz="2800" dirty="0"/>
              <a:t>What you see is what you get</a:t>
            </a:r>
          </a:p>
          <a:p>
            <a:pPr lvl="1"/>
            <a:r>
              <a:rPr lang="en-GB" altLang="en-US" sz="2800" dirty="0"/>
              <a:t>Aim of word processing, etc. </a:t>
            </a:r>
          </a:p>
          <a:p>
            <a:r>
              <a:rPr lang="en-GB" altLang="en-US" sz="3200" dirty="0"/>
              <a:t>But …</a:t>
            </a:r>
          </a:p>
          <a:p>
            <a:pPr lvl="1"/>
            <a:r>
              <a:rPr lang="en-GB" altLang="en-US" sz="2800" dirty="0"/>
              <a:t>Screen: 72 dpi, landscape image</a:t>
            </a:r>
          </a:p>
          <a:p>
            <a:pPr lvl="1"/>
            <a:r>
              <a:rPr lang="en-GB" altLang="en-US" sz="2800" dirty="0"/>
              <a:t>Print: 600+ dpi, portrait</a:t>
            </a:r>
          </a:p>
          <a:p>
            <a:r>
              <a:rPr lang="en-GB" altLang="en-US" sz="3200" dirty="0"/>
              <a:t>Can try to make them similar</a:t>
            </a:r>
            <a:br>
              <a:rPr lang="en-GB" altLang="en-US" sz="3200" dirty="0"/>
            </a:br>
            <a:r>
              <a:rPr lang="en-GB" altLang="en-US" sz="3200" dirty="0"/>
              <a:t>	but never quite the same</a:t>
            </a:r>
          </a:p>
          <a:p>
            <a:r>
              <a:rPr lang="en-GB" altLang="en-US" sz="3200" dirty="0"/>
              <a:t>So … need different designs, graphics etc, for screen and print</a:t>
            </a:r>
          </a:p>
        </p:txBody>
      </p:sp>
    </p:spTree>
    <p:extLst>
      <p:ext uri="{BB962C8B-B14F-4D97-AF65-F5344CB8AC3E}">
        <p14:creationId xmlns:p14="http://schemas.microsoft.com/office/powerpoint/2010/main" val="6386590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Scanners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3200" dirty="0"/>
              <a:t>Take paper and convert it into a bitmap</a:t>
            </a:r>
          </a:p>
          <a:p>
            <a:endParaRPr lang="en-GB" altLang="en-US" sz="1600" dirty="0"/>
          </a:p>
          <a:p>
            <a:r>
              <a:rPr lang="en-GB" altLang="en-US" sz="3200" dirty="0"/>
              <a:t>Two sorts of scanner</a:t>
            </a:r>
          </a:p>
          <a:p>
            <a:pPr lvl="1"/>
            <a:r>
              <a:rPr lang="en-GB" altLang="en-US" sz="2800" dirty="0"/>
              <a:t>flat-bed: paper placed on a glass plate, whole page converted into bitmap</a:t>
            </a:r>
          </a:p>
          <a:p>
            <a:pPr lvl="1"/>
            <a:r>
              <a:rPr lang="en-GB" altLang="en-US" sz="2800" dirty="0"/>
              <a:t>hand-held: scanner passed over paper, digitising strip typically 3-4” wide</a:t>
            </a:r>
          </a:p>
          <a:p>
            <a:endParaRPr lang="en-GB" altLang="en-US" sz="1600" dirty="0"/>
          </a:p>
          <a:p>
            <a:r>
              <a:rPr lang="en-GB" altLang="en-US" sz="3200" dirty="0"/>
              <a:t>Shines light at paper and note intensity of reflection</a:t>
            </a:r>
          </a:p>
          <a:p>
            <a:pPr lvl="1"/>
            <a:r>
              <a:rPr lang="en-GB" altLang="en-US" sz="2800" dirty="0"/>
              <a:t>colour or greyscale</a:t>
            </a:r>
          </a:p>
          <a:p>
            <a:endParaRPr lang="en-GB" altLang="en-US" sz="1600" dirty="0"/>
          </a:p>
          <a:p>
            <a:r>
              <a:rPr lang="en-GB" altLang="en-US" sz="3200" dirty="0"/>
              <a:t>Typical resolutions from 600–2400 dpi</a:t>
            </a:r>
          </a:p>
        </p:txBody>
      </p:sp>
    </p:spTree>
    <p:extLst>
      <p:ext uri="{BB962C8B-B14F-4D97-AF65-F5344CB8AC3E}">
        <p14:creationId xmlns:p14="http://schemas.microsoft.com/office/powerpoint/2010/main" val="35013428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Scanners (ctd)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sz="4000" dirty="0"/>
              <a:t>Used in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1800" dirty="0"/>
          </a:p>
          <a:p>
            <a:pPr marL="1042941" lvl="1" indent="-412977">
              <a:lnSpc>
                <a:spcPct val="90000"/>
              </a:lnSpc>
            </a:pPr>
            <a:r>
              <a:rPr lang="en-GB" altLang="en-US" sz="3600" dirty="0"/>
              <a:t>desktop publishing for incorporating photographs and other images</a:t>
            </a:r>
          </a:p>
          <a:p>
            <a:pPr marL="1042941" lvl="1" indent="-412977">
              <a:lnSpc>
                <a:spcPct val="90000"/>
              </a:lnSpc>
            </a:pPr>
            <a:endParaRPr lang="en-GB" altLang="en-US" sz="1800" dirty="0"/>
          </a:p>
          <a:p>
            <a:pPr marL="1042941" lvl="1" indent="-412977">
              <a:lnSpc>
                <a:spcPct val="90000"/>
              </a:lnSpc>
            </a:pPr>
            <a:r>
              <a:rPr lang="en-GB" altLang="en-US" sz="3600" dirty="0"/>
              <a:t>document storage and retrieval systems, doing away with paper storage</a:t>
            </a:r>
          </a:p>
          <a:p>
            <a:pPr marL="1042941" lvl="1" indent="-412977">
              <a:lnSpc>
                <a:spcPct val="90000"/>
              </a:lnSpc>
            </a:pPr>
            <a:endParaRPr lang="en-GB" altLang="en-US" sz="1600" dirty="0"/>
          </a:p>
          <a:p>
            <a:pPr marL="1042941" lvl="1" indent="-412977">
              <a:lnSpc>
                <a:spcPct val="90000"/>
              </a:lnSpc>
              <a:buFontTx/>
              <a:buChar char="+"/>
            </a:pPr>
            <a:r>
              <a:rPr lang="en-GB" altLang="en-US" sz="3600" dirty="0"/>
              <a:t>special scanners for slides and photographic negatives</a:t>
            </a:r>
          </a:p>
          <a:p>
            <a:pPr>
              <a:lnSpc>
                <a:spcPct val="90000"/>
              </a:lnSpc>
            </a:pPr>
            <a:endParaRPr lang="en-GB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924146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Optical character recognition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 sz="4000" dirty="0"/>
              <a:t>OCR converts bitmap back into text</a:t>
            </a:r>
          </a:p>
          <a:p>
            <a:r>
              <a:rPr lang="en-GB" altLang="en-US" sz="4000" dirty="0"/>
              <a:t>Different fonts</a:t>
            </a:r>
          </a:p>
          <a:p>
            <a:pPr lvl="1"/>
            <a:r>
              <a:rPr lang="en-GB" altLang="en-US" sz="3600" dirty="0"/>
              <a:t>Create problems for simple “template matching” algorithms</a:t>
            </a:r>
          </a:p>
          <a:p>
            <a:pPr lvl="1"/>
            <a:r>
              <a:rPr lang="en-GB" altLang="en-US" sz="3600" dirty="0"/>
              <a:t>More complex systems segment text, decompose it into lines and arcs, and decipher characters that way</a:t>
            </a:r>
          </a:p>
          <a:p>
            <a:r>
              <a:rPr lang="en-GB" altLang="en-US" sz="4000" dirty="0"/>
              <a:t>Page format</a:t>
            </a:r>
          </a:p>
          <a:p>
            <a:pPr lvl="1"/>
            <a:r>
              <a:rPr lang="en-GB" altLang="en-US" sz="3600" dirty="0"/>
              <a:t>Columns, pictures, headers and footers </a:t>
            </a:r>
          </a:p>
        </p:txBody>
      </p:sp>
    </p:spTree>
    <p:extLst>
      <p:ext uri="{BB962C8B-B14F-4D97-AF65-F5344CB8AC3E}">
        <p14:creationId xmlns:p14="http://schemas.microsoft.com/office/powerpoint/2010/main" val="110111877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Paper-based interaction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sz="2800" dirty="0"/>
              <a:t>Paper usually regarded as </a:t>
            </a:r>
            <a:r>
              <a:rPr lang="en-GB" altLang="en-US" sz="2800" i="1" dirty="0"/>
              <a:t>output</a:t>
            </a:r>
            <a:r>
              <a:rPr lang="en-GB" altLang="en-US" sz="2800" dirty="0"/>
              <a:t> only</a:t>
            </a:r>
          </a:p>
          <a:p>
            <a:pPr>
              <a:lnSpc>
                <a:spcPct val="90000"/>
              </a:lnSpc>
            </a:pPr>
            <a:endParaRPr lang="en-GB" altLang="en-US" sz="1400" dirty="0"/>
          </a:p>
          <a:p>
            <a:pPr>
              <a:lnSpc>
                <a:spcPct val="90000"/>
              </a:lnSpc>
            </a:pPr>
            <a:r>
              <a:rPr lang="en-GB" altLang="en-US" sz="2800" dirty="0"/>
              <a:t>Can be </a:t>
            </a:r>
            <a:r>
              <a:rPr lang="en-GB" altLang="en-US" sz="2800" i="1" dirty="0"/>
              <a:t>input</a:t>
            </a:r>
            <a:r>
              <a:rPr lang="en-GB" altLang="en-US" sz="2800" dirty="0"/>
              <a:t> too – </a:t>
            </a:r>
            <a:r>
              <a:rPr lang="en-GB" altLang="en-US" sz="2800" dirty="0" err="1"/>
              <a:t>ocr</a:t>
            </a:r>
            <a:r>
              <a:rPr lang="en-GB" altLang="en-US" sz="2800" dirty="0"/>
              <a:t>, scanning, etc.</a:t>
            </a:r>
          </a:p>
          <a:p>
            <a:pPr>
              <a:lnSpc>
                <a:spcPct val="90000"/>
              </a:lnSpc>
            </a:pPr>
            <a:endParaRPr lang="en-GB" altLang="en-US" sz="1400" dirty="0"/>
          </a:p>
          <a:p>
            <a:pPr>
              <a:lnSpc>
                <a:spcPct val="90000"/>
              </a:lnSpc>
            </a:pPr>
            <a:r>
              <a:rPr lang="en-GB" altLang="en-US" sz="2800" dirty="0"/>
              <a:t>Xerox </a:t>
            </a:r>
            <a:r>
              <a:rPr lang="en-GB" altLang="en-US" sz="2800" dirty="0" err="1"/>
              <a:t>paperworks</a:t>
            </a:r>
            <a:endParaRPr lang="en-GB" altLang="en-US" sz="2800" dirty="0"/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Glyphs – small patterns of /\\//\\\</a:t>
            </a:r>
          </a:p>
          <a:p>
            <a:pPr lvl="2">
              <a:lnSpc>
                <a:spcPct val="90000"/>
              </a:lnSpc>
            </a:pPr>
            <a:r>
              <a:rPr lang="en-GB" altLang="en-US" sz="2400" dirty="0"/>
              <a:t>Used to identify forms etc.</a:t>
            </a:r>
          </a:p>
          <a:p>
            <a:pPr lvl="2">
              <a:lnSpc>
                <a:spcPct val="90000"/>
              </a:lnSpc>
            </a:pPr>
            <a:r>
              <a:rPr lang="en-GB" altLang="en-US" sz="2400" dirty="0"/>
              <a:t>Used with scanner and fax to control applications</a:t>
            </a:r>
          </a:p>
          <a:p>
            <a:pPr>
              <a:lnSpc>
                <a:spcPct val="90000"/>
              </a:lnSpc>
            </a:pPr>
            <a:endParaRPr lang="en-GB" altLang="en-US" sz="1400" dirty="0"/>
          </a:p>
          <a:p>
            <a:pPr>
              <a:lnSpc>
                <a:spcPct val="90000"/>
              </a:lnSpc>
            </a:pPr>
            <a:r>
              <a:rPr lang="en-GB" altLang="en-US" sz="2800" dirty="0"/>
              <a:t>More recently</a:t>
            </a:r>
            <a:endParaRPr lang="en-GB" altLang="en-US" sz="3200" dirty="0"/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Papers micro printed - like </a:t>
            </a:r>
            <a:r>
              <a:rPr lang="en-GB" altLang="en-US" sz="2800" dirty="0" err="1"/>
              <a:t>wattermarks</a:t>
            </a:r>
            <a:endParaRPr lang="en-GB" altLang="en-US" sz="2800" dirty="0"/>
          </a:p>
          <a:p>
            <a:pPr lvl="2">
              <a:lnSpc>
                <a:spcPct val="90000"/>
              </a:lnSpc>
            </a:pPr>
            <a:r>
              <a:rPr lang="en-GB" altLang="en-US" sz="2400" dirty="0"/>
              <a:t>Identify </a:t>
            </a:r>
            <a:r>
              <a:rPr lang="en-GB" altLang="en-US" sz="2400" i="1" dirty="0"/>
              <a:t>which</a:t>
            </a:r>
            <a:r>
              <a:rPr lang="en-GB" altLang="en-US" sz="2400" dirty="0"/>
              <a:t> sheet and </a:t>
            </a:r>
            <a:r>
              <a:rPr lang="en-GB" altLang="en-US" sz="2400" i="1" dirty="0"/>
              <a:t>where</a:t>
            </a:r>
            <a:r>
              <a:rPr lang="en-GB" altLang="en-US" sz="2400" dirty="0"/>
              <a:t> you are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Special ‘pen’ can read locations</a:t>
            </a:r>
          </a:p>
          <a:p>
            <a:pPr lvl="2">
              <a:lnSpc>
                <a:spcPct val="90000"/>
              </a:lnSpc>
            </a:pPr>
            <a:r>
              <a:rPr lang="en-GB" altLang="en-US" sz="2400" dirty="0"/>
              <a:t>Know where they are writing</a:t>
            </a:r>
          </a:p>
        </p:txBody>
      </p:sp>
    </p:spTree>
    <p:extLst>
      <p:ext uri="{BB962C8B-B14F-4D97-AF65-F5344CB8AC3E}">
        <p14:creationId xmlns:p14="http://schemas.microsoft.com/office/powerpoint/2010/main" val="25333557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altLang="en-US" sz="4800" dirty="0"/>
              <a:t>Memory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4400" dirty="0"/>
              <a:t>Short term and long term</a:t>
            </a:r>
          </a:p>
          <a:p>
            <a:r>
              <a:rPr lang="en-GB" altLang="en-US" sz="4400" dirty="0"/>
              <a:t>Speed, capacity, compression</a:t>
            </a:r>
          </a:p>
          <a:p>
            <a:r>
              <a:rPr lang="en-GB" altLang="en-US" sz="4400" dirty="0"/>
              <a:t>Formats, access</a:t>
            </a:r>
          </a:p>
        </p:txBody>
      </p:sp>
    </p:spTree>
    <p:extLst>
      <p:ext uri="{BB962C8B-B14F-4D97-AF65-F5344CB8AC3E}">
        <p14:creationId xmlns:p14="http://schemas.microsoft.com/office/powerpoint/2010/main" val="37894880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Short-term Memory - RAM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sz="3200" dirty="0"/>
              <a:t>Random access memory (RAM)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on silicon chips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100 </a:t>
            </a:r>
            <a:r>
              <a:rPr lang="en-GB" altLang="en-US" sz="2800" dirty="0" err="1"/>
              <a:t>nano</a:t>
            </a:r>
            <a:r>
              <a:rPr lang="en-GB" altLang="en-US" sz="2800" dirty="0"/>
              <a:t>-second access time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usually volatile (lose information if power turned off)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data transferred at around 100 Mbytes/sec</a:t>
            </a:r>
          </a:p>
          <a:p>
            <a:pPr>
              <a:lnSpc>
                <a:spcPct val="90000"/>
              </a:lnSpc>
            </a:pPr>
            <a:endParaRPr lang="en-GB" altLang="en-US" sz="3200" dirty="0"/>
          </a:p>
          <a:p>
            <a:pPr>
              <a:lnSpc>
                <a:spcPct val="90000"/>
              </a:lnSpc>
            </a:pPr>
            <a:r>
              <a:rPr lang="en-GB" altLang="en-US" sz="3200" dirty="0"/>
              <a:t>Some </a:t>
            </a:r>
            <a:r>
              <a:rPr lang="en-GB" altLang="en-US" sz="3200" i="1" dirty="0"/>
              <a:t>non-volatile RAM</a:t>
            </a:r>
            <a:r>
              <a:rPr lang="en-GB" altLang="en-US" sz="3200" dirty="0"/>
              <a:t> used to store basic set-up information</a:t>
            </a:r>
          </a:p>
          <a:p>
            <a:pPr>
              <a:lnSpc>
                <a:spcPct val="90000"/>
              </a:lnSpc>
            </a:pPr>
            <a:endParaRPr lang="en-GB" altLang="en-US" sz="3200" dirty="0"/>
          </a:p>
          <a:p>
            <a:pPr>
              <a:lnSpc>
                <a:spcPct val="90000"/>
              </a:lnSpc>
            </a:pPr>
            <a:r>
              <a:rPr lang="en-GB" altLang="en-US" sz="3200" dirty="0"/>
              <a:t>Typical desktop computers:</a:t>
            </a:r>
            <a:br>
              <a:rPr lang="en-GB" altLang="en-US" sz="3200" dirty="0"/>
            </a:br>
            <a:r>
              <a:rPr lang="en-GB" altLang="en-US" sz="3200" dirty="0"/>
              <a:t>	64 to 256 Mbytes RAM</a:t>
            </a:r>
          </a:p>
        </p:txBody>
      </p:sp>
    </p:spTree>
    <p:extLst>
      <p:ext uri="{BB962C8B-B14F-4D97-AF65-F5344CB8AC3E}">
        <p14:creationId xmlns:p14="http://schemas.microsoft.com/office/powerpoint/2010/main" val="41592672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Long-term Memory - disks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sz="3200" dirty="0"/>
              <a:t>Magnetic disks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Floppy disks store around 1.4 </a:t>
            </a:r>
            <a:r>
              <a:rPr lang="en-GB" altLang="en-US" sz="2800" dirty="0" err="1"/>
              <a:t>mbytes</a:t>
            </a:r>
            <a:endParaRPr lang="en-GB" altLang="en-US" sz="2800" dirty="0"/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Hard disks typically 40 </a:t>
            </a:r>
            <a:r>
              <a:rPr lang="en-GB" altLang="en-US" sz="2800" dirty="0" err="1"/>
              <a:t>gbytes</a:t>
            </a:r>
            <a:r>
              <a:rPr lang="en-GB" altLang="en-US" sz="2800" dirty="0"/>
              <a:t> to 100s of </a:t>
            </a:r>
            <a:r>
              <a:rPr lang="en-GB" altLang="en-US" sz="2800" dirty="0" err="1"/>
              <a:t>gbytes</a:t>
            </a:r>
            <a:r>
              <a:rPr lang="en-GB" altLang="en-US" sz="2800" dirty="0"/>
              <a:t/>
            </a:r>
            <a:br>
              <a:rPr lang="en-GB" altLang="en-US" sz="2800" dirty="0"/>
            </a:br>
            <a:r>
              <a:rPr lang="en-GB" altLang="en-US" sz="2800" dirty="0"/>
              <a:t>access time ~10ms, transfer rate 100kbytes/s</a:t>
            </a:r>
          </a:p>
          <a:p>
            <a:pPr>
              <a:lnSpc>
                <a:spcPct val="90000"/>
              </a:lnSpc>
            </a:pPr>
            <a:endParaRPr lang="en-GB" altLang="en-US" sz="2400" dirty="0"/>
          </a:p>
          <a:p>
            <a:pPr>
              <a:lnSpc>
                <a:spcPct val="90000"/>
              </a:lnSpc>
            </a:pPr>
            <a:r>
              <a:rPr lang="en-GB" altLang="en-US" sz="3200" dirty="0"/>
              <a:t>Optical disks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Use lasers to read and sometimes write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More robust that magnetic media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CD-ROM</a:t>
            </a:r>
            <a:br>
              <a:rPr lang="en-GB" altLang="en-US" sz="2800" dirty="0"/>
            </a:br>
            <a:r>
              <a:rPr lang="en-GB" altLang="en-US" sz="2800" dirty="0"/>
              <a:t>	-  same technology as home audio, ~ 600 </a:t>
            </a:r>
            <a:r>
              <a:rPr lang="en-GB" altLang="en-US" sz="2800" dirty="0" err="1"/>
              <a:t>gbytes</a:t>
            </a:r>
            <a:endParaRPr lang="en-GB" altLang="en-US" sz="2800" dirty="0"/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DVD - for AV applications, or very large files </a:t>
            </a:r>
          </a:p>
          <a:p>
            <a:pPr>
              <a:lnSpc>
                <a:spcPct val="90000"/>
              </a:lnSpc>
            </a:pPr>
            <a:endParaRPr lang="en-GB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60089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How many …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computers in your house?</a:t>
            </a:r>
          </a:p>
          <a:p>
            <a:pPr lvl="1"/>
            <a:r>
              <a:rPr lang="en-GB" altLang="en-US"/>
              <a:t>hands up, …</a:t>
            </a:r>
            <a:br>
              <a:rPr lang="en-GB" altLang="en-US"/>
            </a:br>
            <a:r>
              <a:rPr lang="en-GB" altLang="en-US"/>
              <a:t>	… none,  1,  2 , 3,  more!!</a:t>
            </a:r>
          </a:p>
          <a:p>
            <a:endParaRPr lang="en-GB" altLang="en-US"/>
          </a:p>
          <a:p>
            <a:r>
              <a:rPr lang="en-GB" altLang="en-US"/>
              <a:t>computers in your pockets?</a:t>
            </a:r>
          </a:p>
        </p:txBody>
      </p:sp>
      <p:pic>
        <p:nvPicPr>
          <p:cNvPr id="130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351" y="671971"/>
            <a:ext cx="496979" cy="503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3948006" y="5291772"/>
            <a:ext cx="6020238" cy="1042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3086">
                <a:solidFill>
                  <a:srgbClr val="2E005D"/>
                </a:solidFill>
                <a:latin typeface="Verdana" panose="020B0604030504040204" pitchFamily="34" charset="0"/>
              </a:rPr>
              <a:t>are you thinking  …</a:t>
            </a:r>
          </a:p>
          <a:p>
            <a:r>
              <a:rPr lang="en-GB" altLang="en-US" sz="3086">
                <a:solidFill>
                  <a:srgbClr val="2E005D"/>
                </a:solidFill>
                <a:latin typeface="Verdana" panose="020B0604030504040204" pitchFamily="34" charset="0"/>
              </a:rPr>
              <a:t>           …  PC, laptop, PDA ??</a:t>
            </a:r>
          </a:p>
        </p:txBody>
      </p:sp>
    </p:spTree>
    <p:extLst>
      <p:ext uri="{BB962C8B-B14F-4D97-AF65-F5344CB8AC3E}">
        <p14:creationId xmlns:p14="http://schemas.microsoft.com/office/powerpoint/2010/main" val="133300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 build="p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Blurring boundaries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4000" dirty="0"/>
              <a:t>PDAs</a:t>
            </a:r>
          </a:p>
          <a:p>
            <a:pPr lvl="1"/>
            <a:r>
              <a:rPr lang="en-GB" altLang="en-US" sz="3600" dirty="0"/>
              <a:t>often use RAM for their main memory</a:t>
            </a:r>
          </a:p>
          <a:p>
            <a:endParaRPr lang="en-GB" altLang="en-US" sz="4000" dirty="0"/>
          </a:p>
          <a:p>
            <a:r>
              <a:rPr lang="en-GB" altLang="en-US" sz="4000" dirty="0"/>
              <a:t>Flash-Memory</a:t>
            </a:r>
          </a:p>
          <a:p>
            <a:pPr lvl="1"/>
            <a:r>
              <a:rPr lang="en-GB" altLang="en-US" sz="3600" dirty="0"/>
              <a:t>used in PDAs, cameras etc.</a:t>
            </a:r>
          </a:p>
          <a:p>
            <a:pPr lvl="1"/>
            <a:r>
              <a:rPr lang="en-GB" altLang="en-US" sz="3600" dirty="0"/>
              <a:t>silicon based but persistent</a:t>
            </a:r>
          </a:p>
          <a:p>
            <a:pPr lvl="1"/>
            <a:r>
              <a:rPr lang="en-GB" altLang="en-US" sz="3600" dirty="0"/>
              <a:t>plug-in USB devices for data transfer</a:t>
            </a:r>
          </a:p>
        </p:txBody>
      </p:sp>
    </p:spTree>
    <p:extLst>
      <p:ext uri="{BB962C8B-B14F-4D97-AF65-F5344CB8AC3E}">
        <p14:creationId xmlns:p14="http://schemas.microsoft.com/office/powerpoint/2010/main" val="13570491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Speed and capacity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altLang="en-US" sz="3200" dirty="0"/>
              <a:t>What do the numbers mean?</a:t>
            </a:r>
          </a:p>
          <a:p>
            <a:endParaRPr lang="en-GB" altLang="en-US" sz="2400" dirty="0"/>
          </a:p>
          <a:p>
            <a:r>
              <a:rPr lang="en-GB" altLang="en-US" sz="3200" dirty="0"/>
              <a:t>Some sizes </a:t>
            </a:r>
            <a:r>
              <a:rPr lang="en-GB" altLang="en-US" sz="2400" dirty="0"/>
              <a:t>(all uncompressed)</a:t>
            </a:r>
            <a:r>
              <a:rPr lang="en-GB" altLang="en-US" sz="3200" dirty="0"/>
              <a:t> …</a:t>
            </a:r>
          </a:p>
          <a:p>
            <a:pPr lvl="1"/>
            <a:r>
              <a:rPr lang="en-GB" altLang="en-US" sz="2800" dirty="0"/>
              <a:t>This book, text only ~ 320,000 words, 2mb</a:t>
            </a:r>
          </a:p>
          <a:p>
            <a:pPr lvl="1"/>
            <a:r>
              <a:rPr lang="en-GB" altLang="en-US" sz="2800" dirty="0"/>
              <a:t>The bible ~ 4.5 </a:t>
            </a:r>
            <a:r>
              <a:rPr lang="en-GB" altLang="en-US" sz="2800" dirty="0" err="1"/>
              <a:t>mbytes</a:t>
            </a:r>
            <a:endParaRPr lang="en-GB" altLang="en-US" sz="2800" dirty="0"/>
          </a:p>
          <a:p>
            <a:pPr lvl="1"/>
            <a:r>
              <a:rPr lang="en-GB" altLang="en-US" sz="2800" dirty="0"/>
              <a:t>Scanned page ~ 128 </a:t>
            </a:r>
            <a:r>
              <a:rPr lang="en-GB" altLang="en-US" sz="2800" dirty="0" err="1"/>
              <a:t>mbytes</a:t>
            </a:r>
            <a:endParaRPr lang="en-GB" altLang="en-US" sz="2800" dirty="0"/>
          </a:p>
          <a:p>
            <a:pPr lvl="2"/>
            <a:r>
              <a:rPr lang="en-GB" altLang="en-US" sz="2400" dirty="0"/>
              <a:t>(11x8 inches, 1200 dpi, 8bit greyscale)</a:t>
            </a:r>
          </a:p>
          <a:p>
            <a:pPr lvl="1"/>
            <a:r>
              <a:rPr lang="en-GB" altLang="en-US" sz="2800" dirty="0"/>
              <a:t>Digital photo ~ 10 </a:t>
            </a:r>
            <a:r>
              <a:rPr lang="en-GB" altLang="en-US" sz="2800" dirty="0" err="1"/>
              <a:t>mbytes</a:t>
            </a:r>
            <a:endParaRPr lang="en-GB" altLang="en-US" sz="2800" dirty="0"/>
          </a:p>
          <a:p>
            <a:pPr lvl="2"/>
            <a:r>
              <a:rPr lang="en-GB" altLang="en-US" sz="2400" dirty="0"/>
              <a:t>(2–4 mega pixels, 24 bit colour) </a:t>
            </a:r>
          </a:p>
          <a:p>
            <a:pPr lvl="1"/>
            <a:r>
              <a:rPr lang="en-GB" altLang="en-US" sz="2800" dirty="0"/>
              <a:t>Video ~ 10 </a:t>
            </a:r>
            <a:r>
              <a:rPr lang="en-GB" altLang="en-US" sz="2800" dirty="0" err="1"/>
              <a:t>mbytes</a:t>
            </a:r>
            <a:r>
              <a:rPr lang="en-GB" altLang="en-US" sz="2800" dirty="0"/>
              <a:t> </a:t>
            </a:r>
            <a:r>
              <a:rPr lang="en-GB" altLang="en-US" sz="2800" i="1" dirty="0"/>
              <a:t>per second</a:t>
            </a:r>
          </a:p>
          <a:p>
            <a:pPr lvl="2"/>
            <a:r>
              <a:rPr lang="en-GB" altLang="en-US" sz="2400" dirty="0"/>
              <a:t>(512x512, 12 bit colour, 25 frames per sec)</a:t>
            </a:r>
          </a:p>
        </p:txBody>
      </p:sp>
    </p:spTree>
    <p:extLst>
      <p:ext uri="{BB962C8B-B14F-4D97-AF65-F5344CB8AC3E}">
        <p14:creationId xmlns:p14="http://schemas.microsoft.com/office/powerpoint/2010/main" val="9423547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Virtual memory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sz="3200" dirty="0"/>
              <a:t>Problem: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Running lots of programs + each program large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Not enough RAM</a:t>
            </a:r>
          </a:p>
          <a:p>
            <a:pPr>
              <a:lnSpc>
                <a:spcPct val="90000"/>
              </a:lnSpc>
            </a:pPr>
            <a:endParaRPr lang="en-GB" altLang="en-US" sz="2400" dirty="0"/>
          </a:p>
          <a:p>
            <a:pPr>
              <a:lnSpc>
                <a:spcPct val="90000"/>
              </a:lnSpc>
            </a:pPr>
            <a:r>
              <a:rPr lang="en-GB" altLang="en-US" sz="3200" dirty="0"/>
              <a:t>Solution - virtual memory :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Store some programs temporarily on disk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Makes RAM appear bigger</a:t>
            </a:r>
          </a:p>
          <a:p>
            <a:pPr>
              <a:lnSpc>
                <a:spcPct val="90000"/>
              </a:lnSpc>
            </a:pPr>
            <a:endParaRPr lang="en-GB" altLang="en-US" sz="2400" dirty="0"/>
          </a:p>
          <a:p>
            <a:pPr>
              <a:lnSpc>
                <a:spcPct val="90000"/>
              </a:lnSpc>
            </a:pPr>
            <a:r>
              <a:rPr lang="en-GB" altLang="en-US" sz="3200" dirty="0"/>
              <a:t>But … swopping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Program on disk needs to run again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Copied from disk to RAM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S l o w s     t  h  </a:t>
            </a:r>
            <a:r>
              <a:rPr lang="en-GB" altLang="en-US" sz="2800" dirty="0" err="1"/>
              <a:t>i</a:t>
            </a:r>
            <a:r>
              <a:rPr lang="en-GB" altLang="en-US" sz="2800" dirty="0"/>
              <a:t>  n  g  s        d    o    w    n</a:t>
            </a:r>
          </a:p>
        </p:txBody>
      </p:sp>
    </p:spTree>
    <p:extLst>
      <p:ext uri="{BB962C8B-B14F-4D97-AF65-F5344CB8AC3E}">
        <p14:creationId xmlns:p14="http://schemas.microsoft.com/office/powerpoint/2010/main" val="36230634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Compression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sz="3200" dirty="0"/>
              <a:t>Reduce amount of storage required</a:t>
            </a:r>
          </a:p>
          <a:p>
            <a:pPr>
              <a:lnSpc>
                <a:spcPct val="90000"/>
              </a:lnSpc>
            </a:pPr>
            <a:r>
              <a:rPr lang="en-GB" altLang="en-US" sz="3200" dirty="0"/>
              <a:t>Lossless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Recover exact text or image – </a:t>
            </a:r>
            <a:r>
              <a:rPr lang="en-GB" altLang="en-US" sz="2800" dirty="0" err="1"/>
              <a:t>e.G.</a:t>
            </a:r>
            <a:r>
              <a:rPr lang="en-GB" altLang="en-US" sz="2800" dirty="0"/>
              <a:t> Gif, zip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Look for commonalities:</a:t>
            </a:r>
          </a:p>
          <a:p>
            <a:pPr lvl="2">
              <a:lnSpc>
                <a:spcPct val="90000"/>
              </a:lnSpc>
            </a:pPr>
            <a:r>
              <a:rPr lang="en-GB" altLang="en-US" sz="2400" dirty="0"/>
              <a:t>Text: AAAAAAAAAABBBBBCCCCCCCC            10A5B8C</a:t>
            </a:r>
          </a:p>
          <a:p>
            <a:pPr lvl="2">
              <a:lnSpc>
                <a:spcPct val="90000"/>
              </a:lnSpc>
            </a:pPr>
            <a:r>
              <a:rPr lang="en-GB" altLang="en-US" sz="2400" dirty="0"/>
              <a:t>Video:  compare successive frames and store change</a:t>
            </a:r>
          </a:p>
          <a:p>
            <a:pPr>
              <a:lnSpc>
                <a:spcPct val="90000"/>
              </a:lnSpc>
            </a:pPr>
            <a:r>
              <a:rPr lang="en-GB" altLang="en-US" sz="3200" dirty="0"/>
              <a:t>Lossy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Recover something like original – </a:t>
            </a:r>
            <a:r>
              <a:rPr lang="en-GB" altLang="en-US" sz="2800" dirty="0" err="1"/>
              <a:t>e.G.</a:t>
            </a:r>
            <a:r>
              <a:rPr lang="en-GB" altLang="en-US" sz="2800" dirty="0"/>
              <a:t> Jpeg, mp3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Exploit perception</a:t>
            </a:r>
          </a:p>
          <a:p>
            <a:pPr lvl="2">
              <a:lnSpc>
                <a:spcPct val="90000"/>
              </a:lnSpc>
            </a:pPr>
            <a:r>
              <a:rPr lang="en-GB" altLang="en-US" sz="2400" dirty="0"/>
              <a:t>JPEG: lose rapid changes and some colour</a:t>
            </a:r>
          </a:p>
          <a:p>
            <a:pPr lvl="2">
              <a:lnSpc>
                <a:spcPct val="90000"/>
              </a:lnSpc>
            </a:pPr>
            <a:r>
              <a:rPr lang="en-GB" altLang="en-US" sz="2400" dirty="0"/>
              <a:t>MP3: reduce accuracy of drowned out notes</a:t>
            </a:r>
          </a:p>
        </p:txBody>
      </p:sp>
      <p:sp>
        <p:nvSpPr>
          <p:cNvPr id="119812" name="AutoShape 4"/>
          <p:cNvSpPr>
            <a:spLocks noChangeArrowheads="1"/>
          </p:cNvSpPr>
          <p:nvPr/>
        </p:nvSpPr>
        <p:spPr bwMode="auto">
          <a:xfrm>
            <a:off x="8735801" y="3863833"/>
            <a:ext cx="587975" cy="335986"/>
          </a:xfrm>
          <a:prstGeom prst="rightArrow">
            <a:avLst>
              <a:gd name="adj1" fmla="val 41667"/>
              <a:gd name="adj2" fmla="val 82639"/>
            </a:avLst>
          </a:prstGeom>
          <a:solidFill>
            <a:srgbClr val="5C4A8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4"/>
          </a:p>
        </p:txBody>
      </p:sp>
    </p:spTree>
    <p:extLst>
      <p:ext uri="{BB962C8B-B14F-4D97-AF65-F5344CB8AC3E}">
        <p14:creationId xmlns:p14="http://schemas.microsoft.com/office/powerpoint/2010/main" val="21037843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Storage formats - text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3600" dirty="0"/>
              <a:t>ASCII - 7-bit binary code for to each letter and character</a:t>
            </a:r>
          </a:p>
          <a:p>
            <a:r>
              <a:rPr lang="en-GB" altLang="en-US" sz="3600" dirty="0"/>
              <a:t>UTF-8 - 8-bit encoding of 16 bit character set</a:t>
            </a:r>
          </a:p>
          <a:p>
            <a:r>
              <a:rPr lang="en-GB" altLang="en-US" sz="3600" dirty="0"/>
              <a:t>RTF (rich text format)</a:t>
            </a:r>
            <a:br>
              <a:rPr lang="en-GB" altLang="en-US" sz="3600" dirty="0"/>
            </a:br>
            <a:r>
              <a:rPr lang="en-GB" altLang="en-US" sz="3600" dirty="0"/>
              <a:t>	-  text plus formatting and layout information</a:t>
            </a:r>
          </a:p>
          <a:p>
            <a:r>
              <a:rPr lang="en-GB" altLang="en-US" sz="3600" dirty="0"/>
              <a:t>SGML (standardized generalised </a:t>
            </a:r>
            <a:r>
              <a:rPr lang="en-GB" altLang="en-US" sz="3600" dirty="0" err="1"/>
              <a:t>markup</a:t>
            </a:r>
            <a:r>
              <a:rPr lang="en-GB" altLang="en-US" sz="3600" dirty="0"/>
              <a:t> language)</a:t>
            </a:r>
            <a:br>
              <a:rPr lang="en-GB" altLang="en-US" sz="3600" dirty="0"/>
            </a:br>
            <a:r>
              <a:rPr lang="en-GB" altLang="en-US" sz="3600" dirty="0"/>
              <a:t>	-  documents regarded as structured objects </a:t>
            </a:r>
          </a:p>
          <a:p>
            <a:r>
              <a:rPr lang="en-GB" altLang="en-US" sz="3600" dirty="0"/>
              <a:t>XML (extended </a:t>
            </a:r>
            <a:r>
              <a:rPr lang="en-GB" altLang="en-US" sz="3600" dirty="0" err="1"/>
              <a:t>markup</a:t>
            </a:r>
            <a:r>
              <a:rPr lang="en-GB" altLang="en-US" sz="3600" dirty="0"/>
              <a:t> language)</a:t>
            </a:r>
            <a:br>
              <a:rPr lang="en-GB" altLang="en-US" sz="3600" dirty="0"/>
            </a:br>
            <a:r>
              <a:rPr lang="en-GB" altLang="en-US" sz="3600" dirty="0"/>
              <a:t>	-  simpler version of SGML for web applications </a:t>
            </a:r>
          </a:p>
        </p:txBody>
      </p:sp>
    </p:spTree>
    <p:extLst>
      <p:ext uri="{BB962C8B-B14F-4D97-AF65-F5344CB8AC3E}">
        <p14:creationId xmlns:p14="http://schemas.microsoft.com/office/powerpoint/2010/main" val="287564550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Storage formats - media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en-US" sz="3200" dirty="0"/>
              <a:t>Images: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many storage formats :</a:t>
            </a:r>
            <a:br>
              <a:rPr lang="en-GB" altLang="en-US" sz="2800" dirty="0"/>
            </a:br>
            <a:r>
              <a:rPr lang="en-GB" altLang="en-US" sz="2800" dirty="0"/>
              <a:t>		(PostScript, GIFF, JPEG, TIFF, PICT, etc.)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plus different compression techniques</a:t>
            </a:r>
            <a:br>
              <a:rPr lang="en-GB" altLang="en-US" sz="2800" dirty="0"/>
            </a:br>
            <a:r>
              <a:rPr lang="en-GB" altLang="en-US" sz="2800" dirty="0"/>
              <a:t>		(to reduce their storage requirements)</a:t>
            </a:r>
          </a:p>
          <a:p>
            <a:pPr>
              <a:lnSpc>
                <a:spcPct val="90000"/>
              </a:lnSpc>
            </a:pPr>
            <a:endParaRPr lang="en-GB" altLang="en-US" sz="1600" dirty="0"/>
          </a:p>
          <a:p>
            <a:pPr>
              <a:lnSpc>
                <a:spcPct val="90000"/>
              </a:lnSpc>
            </a:pPr>
            <a:r>
              <a:rPr lang="en-GB" altLang="en-US" sz="3200" dirty="0"/>
              <a:t>Audio/Video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again lots of formats : </a:t>
            </a:r>
            <a:br>
              <a:rPr lang="en-GB" altLang="en-US" sz="2800" dirty="0"/>
            </a:br>
            <a:r>
              <a:rPr lang="en-GB" altLang="en-US" sz="2800" dirty="0"/>
              <a:t>		(QuickTime, MPEG, WAV, etc.)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compression even more important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also ‘streaming’ formats for network delivery</a:t>
            </a:r>
          </a:p>
          <a:p>
            <a:pPr>
              <a:lnSpc>
                <a:spcPct val="90000"/>
              </a:lnSpc>
            </a:pPr>
            <a:endParaRPr lang="en-GB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977765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Methods of access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 sz="3200" dirty="0"/>
              <a:t>Large information store</a:t>
            </a:r>
          </a:p>
          <a:p>
            <a:pPr lvl="1"/>
            <a:r>
              <a:rPr lang="en-GB" altLang="en-US" sz="2800" dirty="0"/>
              <a:t>Long time to search  =&gt;   use index</a:t>
            </a:r>
          </a:p>
          <a:p>
            <a:pPr lvl="1"/>
            <a:r>
              <a:rPr lang="en-GB" altLang="en-US" sz="2800" dirty="0"/>
              <a:t>What you index    -&gt;   what you can access</a:t>
            </a:r>
          </a:p>
          <a:p>
            <a:r>
              <a:rPr lang="en-GB" altLang="en-US" sz="3200" dirty="0"/>
              <a:t>Simple index needs exact match</a:t>
            </a:r>
          </a:p>
          <a:p>
            <a:r>
              <a:rPr lang="en-GB" altLang="en-US" sz="3200" dirty="0"/>
              <a:t>Forgiving systems:</a:t>
            </a:r>
          </a:p>
          <a:p>
            <a:pPr lvl="1"/>
            <a:r>
              <a:rPr lang="en-GB" altLang="en-US" sz="2800" dirty="0"/>
              <a:t>Xerox “do what I mean” (DWIM)</a:t>
            </a:r>
          </a:p>
          <a:p>
            <a:pPr lvl="1"/>
            <a:r>
              <a:rPr lang="en-GB" altLang="en-US" sz="2800" dirty="0"/>
              <a:t>SOUNDEX – </a:t>
            </a:r>
            <a:r>
              <a:rPr lang="en-GB" altLang="en-US" sz="2800" dirty="0" err="1"/>
              <a:t>mccloud</a:t>
            </a:r>
            <a:r>
              <a:rPr lang="en-GB" altLang="en-US" sz="2800" dirty="0"/>
              <a:t> ~ </a:t>
            </a:r>
            <a:r>
              <a:rPr lang="en-GB" altLang="en-US" sz="2800" dirty="0" err="1"/>
              <a:t>maccleod</a:t>
            </a:r>
            <a:endParaRPr lang="en-GB" altLang="en-US" sz="2800" dirty="0"/>
          </a:p>
          <a:p>
            <a:r>
              <a:rPr lang="en-GB" altLang="en-US" sz="3200" dirty="0"/>
              <a:t>Access without structure …</a:t>
            </a:r>
          </a:p>
          <a:p>
            <a:pPr lvl="1"/>
            <a:r>
              <a:rPr lang="en-GB" altLang="en-US" sz="2800" dirty="0"/>
              <a:t>Free text indexing (all the words in a document)</a:t>
            </a:r>
          </a:p>
          <a:p>
            <a:pPr lvl="1"/>
            <a:r>
              <a:rPr lang="en-GB" altLang="en-US" sz="2800" dirty="0"/>
              <a:t>Needs lots of space!!</a:t>
            </a:r>
          </a:p>
        </p:txBody>
      </p:sp>
    </p:spTree>
    <p:extLst>
      <p:ext uri="{BB962C8B-B14F-4D97-AF65-F5344CB8AC3E}">
        <p14:creationId xmlns:p14="http://schemas.microsoft.com/office/powerpoint/2010/main" val="223727586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altLang="en-US" sz="3968" dirty="0"/>
              <a:t>Processing and networks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4400" dirty="0"/>
              <a:t>Finite speed </a:t>
            </a:r>
            <a:r>
              <a:rPr lang="en-GB" altLang="en-US" sz="4800" dirty="0"/>
              <a:t>(but also </a:t>
            </a:r>
            <a:r>
              <a:rPr lang="en-GB" altLang="en-US" sz="4800" dirty="0" err="1"/>
              <a:t>moore’s</a:t>
            </a:r>
            <a:r>
              <a:rPr lang="en-GB" altLang="en-US" sz="4800" dirty="0"/>
              <a:t> law)</a:t>
            </a:r>
          </a:p>
          <a:p>
            <a:r>
              <a:rPr lang="en-GB" altLang="en-US" sz="4400" dirty="0"/>
              <a:t>Limits of interaction</a:t>
            </a:r>
          </a:p>
          <a:p>
            <a:r>
              <a:rPr lang="en-GB" altLang="en-US" sz="4400" dirty="0"/>
              <a:t>Networked computing</a:t>
            </a:r>
          </a:p>
        </p:txBody>
      </p:sp>
    </p:spTree>
    <p:extLst>
      <p:ext uri="{BB962C8B-B14F-4D97-AF65-F5344CB8AC3E}">
        <p14:creationId xmlns:p14="http://schemas.microsoft.com/office/powerpoint/2010/main" val="418276698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Finite processing speed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sz="3200" dirty="0"/>
              <a:t>Designers tend to assume fast processors, and make interfaces more and more complicated</a:t>
            </a:r>
          </a:p>
          <a:p>
            <a:pPr>
              <a:lnSpc>
                <a:spcPct val="90000"/>
              </a:lnSpc>
            </a:pPr>
            <a:endParaRPr lang="en-GB" altLang="en-US" sz="3200" dirty="0"/>
          </a:p>
          <a:p>
            <a:pPr>
              <a:lnSpc>
                <a:spcPct val="90000"/>
              </a:lnSpc>
            </a:pPr>
            <a:r>
              <a:rPr lang="en-GB" altLang="en-US" sz="3200" dirty="0"/>
              <a:t>But problems occur, because processing cannot keep up with all the tasks it needs to do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cursor overshooting because system has buffered keypresses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icon wars - user clicks on icon, nothing happens, clicks on another, then system responds and windows fly everywhere</a:t>
            </a:r>
          </a:p>
          <a:p>
            <a:pPr>
              <a:lnSpc>
                <a:spcPct val="90000"/>
              </a:lnSpc>
            </a:pPr>
            <a:endParaRPr lang="en-GB" altLang="en-US" sz="3200" dirty="0"/>
          </a:p>
          <a:p>
            <a:pPr>
              <a:lnSpc>
                <a:spcPct val="90000"/>
              </a:lnSpc>
            </a:pPr>
            <a:r>
              <a:rPr lang="en-GB" altLang="en-US" sz="3200" dirty="0"/>
              <a:t>Also problems if system is too fast - e.g. help screens may scroll through text much too rapidly to be read</a:t>
            </a:r>
          </a:p>
        </p:txBody>
      </p:sp>
    </p:spTree>
    <p:extLst>
      <p:ext uri="{BB962C8B-B14F-4D97-AF65-F5344CB8AC3E}">
        <p14:creationId xmlns:p14="http://schemas.microsoft.com/office/powerpoint/2010/main" val="115568138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Moore’s law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sz="3200" dirty="0"/>
              <a:t>Computers get faster and faster!</a:t>
            </a:r>
          </a:p>
          <a:p>
            <a:pPr>
              <a:lnSpc>
                <a:spcPct val="90000"/>
              </a:lnSpc>
            </a:pPr>
            <a:r>
              <a:rPr lang="en-GB" altLang="en-US" sz="3200" dirty="0"/>
              <a:t>1965 …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Gordon </a:t>
            </a:r>
            <a:r>
              <a:rPr lang="en-GB" altLang="en-US" sz="2800" dirty="0" err="1"/>
              <a:t>moore</a:t>
            </a:r>
            <a:r>
              <a:rPr lang="en-GB" altLang="en-US" sz="2800" dirty="0"/>
              <a:t>, co-founder of intel, noticed a pattern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Processor speed doubles every 18 months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Pc … 1987: 1.5 </a:t>
            </a:r>
            <a:r>
              <a:rPr lang="en-GB" altLang="en-US" sz="2800" dirty="0" err="1"/>
              <a:t>mhz</a:t>
            </a:r>
            <a:r>
              <a:rPr lang="en-GB" altLang="en-US" sz="2800" dirty="0"/>
              <a:t>, 2002: 1.5 </a:t>
            </a:r>
            <a:r>
              <a:rPr lang="en-GB" altLang="en-US" sz="2800" dirty="0" err="1"/>
              <a:t>ghz</a:t>
            </a:r>
            <a:endParaRPr lang="en-GB" altLang="en-US" sz="2800" dirty="0"/>
          </a:p>
          <a:p>
            <a:pPr>
              <a:lnSpc>
                <a:spcPct val="90000"/>
              </a:lnSpc>
            </a:pPr>
            <a:r>
              <a:rPr lang="en-GB" altLang="en-US" sz="3200" dirty="0"/>
              <a:t>Similar pattern for memory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But doubles every 12 months!!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Hard disk … 1991: 20mbyte : 2002: 30 </a:t>
            </a:r>
            <a:r>
              <a:rPr lang="en-GB" altLang="en-US" sz="2800" dirty="0" err="1"/>
              <a:t>gbyte</a:t>
            </a:r>
            <a:endParaRPr lang="en-GB" altLang="en-US" sz="2800" dirty="0"/>
          </a:p>
          <a:p>
            <a:pPr>
              <a:lnSpc>
                <a:spcPct val="90000"/>
              </a:lnSpc>
            </a:pPr>
            <a:r>
              <a:rPr lang="en-GB" altLang="en-US" sz="3200" dirty="0"/>
              <a:t>Baby born today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Record all sound and vision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By 70 all life’s memories stored in a grain of dust!</a:t>
            </a: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8651806" y="6971700"/>
            <a:ext cx="2886239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764">
                <a:latin typeface="Verdana" panose="020B0604030504040204" pitchFamily="34" charset="0"/>
              </a:rPr>
              <a:t>/e3/online/moores-law/</a:t>
            </a:r>
          </a:p>
        </p:txBody>
      </p:sp>
    </p:spTree>
    <p:extLst>
      <p:ext uri="{BB962C8B-B14F-4D97-AF65-F5344CB8AC3E}">
        <p14:creationId xmlns:p14="http://schemas.microsoft.com/office/powerpoint/2010/main" val="133919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How many computers …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Char char=" "/>
            </a:pPr>
            <a:r>
              <a:rPr lang="en-GB" altLang="en-US" sz="2646"/>
              <a:t>in your house?</a:t>
            </a:r>
          </a:p>
          <a:p>
            <a:pPr marL="524970" lvl="1"/>
            <a:endParaRPr lang="en-GB" altLang="en-US" sz="1323"/>
          </a:p>
          <a:p>
            <a:pPr marL="524970" lvl="1"/>
            <a:r>
              <a:rPr lang="en-GB" altLang="en-US" sz="2205"/>
              <a:t>PC</a:t>
            </a:r>
          </a:p>
          <a:p>
            <a:pPr marL="524970" lvl="1"/>
            <a:r>
              <a:rPr lang="en-GB" altLang="en-US" sz="2205"/>
              <a:t>TV, VCR, DVD, HiFi, cable/satellite TV</a:t>
            </a:r>
          </a:p>
          <a:p>
            <a:pPr marL="524970" lvl="1"/>
            <a:r>
              <a:rPr lang="en-GB" altLang="en-US" sz="2205"/>
              <a:t>microwave, cooker, washing machine</a:t>
            </a:r>
          </a:p>
          <a:p>
            <a:pPr marL="524970" lvl="1"/>
            <a:r>
              <a:rPr lang="en-GB" altLang="en-US" sz="2205"/>
              <a:t>central heating</a:t>
            </a:r>
          </a:p>
          <a:p>
            <a:pPr marL="524970" lvl="1"/>
            <a:r>
              <a:rPr lang="en-GB" altLang="en-US" sz="2205"/>
              <a:t>security system</a:t>
            </a:r>
          </a:p>
          <a:p>
            <a:pPr marL="0" indent="0"/>
            <a:endParaRPr lang="en-GB" altLang="en-US" sz="2646"/>
          </a:p>
          <a:p>
            <a:pPr marL="524970" lvl="1">
              <a:buFontTx/>
              <a:buChar char=" "/>
            </a:pPr>
            <a:r>
              <a:rPr lang="en-GB" altLang="en-US" sz="2205"/>
              <a:t>can you think of more?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83400" y="1944688"/>
            <a:ext cx="6556375" cy="5499100"/>
          </a:xfrm>
        </p:spPr>
        <p:txBody>
          <a:bodyPr/>
          <a:lstStyle/>
          <a:p>
            <a:pPr>
              <a:buFontTx/>
              <a:buChar char=" "/>
            </a:pPr>
            <a:r>
              <a:rPr lang="en-GB" altLang="en-US" sz="2646"/>
              <a:t>in your pockets?</a:t>
            </a:r>
          </a:p>
          <a:p>
            <a:pPr lvl="1"/>
            <a:endParaRPr lang="en-GB" altLang="en-US" sz="1323"/>
          </a:p>
          <a:p>
            <a:pPr lvl="1"/>
            <a:r>
              <a:rPr lang="en-GB" altLang="en-US" sz="2205"/>
              <a:t>PDA</a:t>
            </a:r>
          </a:p>
          <a:p>
            <a:pPr lvl="1"/>
            <a:r>
              <a:rPr lang="en-GB" altLang="en-US" sz="2205"/>
              <a:t>phone, camera</a:t>
            </a:r>
          </a:p>
          <a:p>
            <a:pPr lvl="1"/>
            <a:r>
              <a:rPr lang="en-GB" altLang="en-US" sz="2205"/>
              <a:t>smart card, card with magnetic strip?</a:t>
            </a:r>
          </a:p>
          <a:p>
            <a:pPr lvl="1"/>
            <a:r>
              <a:rPr lang="en-GB" altLang="en-US" sz="2205"/>
              <a:t>electronic car key</a:t>
            </a:r>
          </a:p>
          <a:p>
            <a:pPr lvl="1"/>
            <a:r>
              <a:rPr lang="en-GB" altLang="en-US" sz="2205"/>
              <a:t>USB memory</a:t>
            </a:r>
          </a:p>
          <a:p>
            <a:endParaRPr lang="en-GB" altLang="en-US" sz="2646"/>
          </a:p>
          <a:p>
            <a:pPr lvl="1">
              <a:buFontTx/>
              <a:buChar char=" "/>
            </a:pPr>
            <a:r>
              <a:rPr lang="en-GB" altLang="en-US" sz="2205"/>
              <a:t>try your pockets and bags</a:t>
            </a:r>
          </a:p>
        </p:txBody>
      </p:sp>
    </p:spTree>
    <p:extLst>
      <p:ext uri="{BB962C8B-B14F-4D97-AF65-F5344CB8AC3E}">
        <p14:creationId xmlns:p14="http://schemas.microsoft.com/office/powerpoint/2010/main" val="7725387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/>
              <a:t>The myth of the infinitely </a:t>
            </a:r>
            <a:br>
              <a:rPr lang="en-GB" altLang="en-US" dirty="0"/>
            </a:br>
            <a:r>
              <a:rPr lang="en-GB" altLang="en-US" dirty="0"/>
              <a:t>fast machine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40000"/>
              </a:spcBef>
            </a:pPr>
            <a:endParaRPr lang="en-GB" altLang="en-US" sz="1800" dirty="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GB" altLang="en-US" sz="3600" dirty="0"/>
              <a:t>Implicit assumption … no delays</a:t>
            </a:r>
            <a:br>
              <a:rPr lang="en-GB" altLang="en-US" sz="3600" dirty="0"/>
            </a:br>
            <a:r>
              <a:rPr lang="en-GB" altLang="en-US" sz="3600" dirty="0"/>
              <a:t>	an infinitely fast machine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GB" altLang="en-US" sz="3600" dirty="0"/>
              <a:t>What is good design for real machines?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GB" altLang="en-US" sz="3600" dirty="0"/>
              <a:t>Good example … the telephone :</a:t>
            </a:r>
          </a:p>
          <a:p>
            <a:pPr lvl="1">
              <a:lnSpc>
                <a:spcPct val="90000"/>
              </a:lnSpc>
            </a:pPr>
            <a:r>
              <a:rPr lang="en-GB" altLang="en-US" sz="3200" dirty="0"/>
              <a:t>Type keys too fast</a:t>
            </a:r>
          </a:p>
          <a:p>
            <a:pPr lvl="1">
              <a:lnSpc>
                <a:spcPct val="90000"/>
              </a:lnSpc>
            </a:pPr>
            <a:r>
              <a:rPr lang="en-GB" altLang="en-US" sz="3200" dirty="0"/>
              <a:t>Hear tones as numbers sent down the line</a:t>
            </a:r>
          </a:p>
          <a:p>
            <a:pPr lvl="1">
              <a:lnSpc>
                <a:spcPct val="90000"/>
              </a:lnSpc>
            </a:pPr>
            <a:r>
              <a:rPr lang="en-GB" altLang="en-US" sz="3200" dirty="0"/>
              <a:t>Actually an accident of implementation</a:t>
            </a:r>
          </a:p>
          <a:p>
            <a:pPr lvl="1">
              <a:lnSpc>
                <a:spcPct val="90000"/>
              </a:lnSpc>
            </a:pPr>
            <a:r>
              <a:rPr lang="en-GB" altLang="en-US" sz="3200" dirty="0"/>
              <a:t>Emulate in </a:t>
            </a:r>
            <a:r>
              <a:rPr lang="en-GB" altLang="en-US" sz="3200" dirty="0" err="1"/>
              <a:t>deisgn</a:t>
            </a:r>
            <a:endParaRPr lang="en-GB" altLang="en-US" sz="3200" dirty="0"/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endParaRPr lang="en-GB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0851002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/>
              <a:t>Limitations on interactive performance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GB" altLang="en-US" sz="3200" dirty="0"/>
              <a:t>Computation bound</a:t>
            </a:r>
          </a:p>
          <a:p>
            <a:pPr lvl="1"/>
            <a:r>
              <a:rPr lang="en-GB" altLang="en-US" sz="2800" dirty="0"/>
              <a:t>Computation takes ages, causing frustration for the user</a:t>
            </a:r>
          </a:p>
          <a:p>
            <a:pPr>
              <a:buFontTx/>
              <a:buNone/>
            </a:pPr>
            <a:r>
              <a:rPr lang="en-GB" altLang="en-US" sz="3200" dirty="0"/>
              <a:t>Storage channel bound</a:t>
            </a:r>
          </a:p>
          <a:p>
            <a:pPr lvl="1"/>
            <a:r>
              <a:rPr lang="en-GB" altLang="en-US" sz="2800" dirty="0"/>
              <a:t>Bottleneck in transference of data from disk to memory</a:t>
            </a:r>
          </a:p>
          <a:p>
            <a:pPr>
              <a:buFontTx/>
              <a:buNone/>
            </a:pPr>
            <a:r>
              <a:rPr lang="en-GB" altLang="en-US" sz="3200" dirty="0"/>
              <a:t>Graphics bound</a:t>
            </a:r>
          </a:p>
          <a:p>
            <a:pPr lvl="1"/>
            <a:r>
              <a:rPr lang="en-GB" altLang="en-US" sz="2800" dirty="0"/>
              <a:t>Common bottleneck: updating displays requires a lot of effort - sometimes helped by adding a graphics co-processor optimised to take on the burden</a:t>
            </a:r>
          </a:p>
          <a:p>
            <a:pPr>
              <a:buFontTx/>
              <a:buNone/>
            </a:pPr>
            <a:r>
              <a:rPr lang="en-GB" altLang="en-US" sz="3200" dirty="0"/>
              <a:t>Network capacity</a:t>
            </a:r>
          </a:p>
          <a:p>
            <a:pPr lvl="1"/>
            <a:r>
              <a:rPr lang="en-GB" altLang="en-US" sz="2800" dirty="0"/>
              <a:t>Many computers networked - shared resources and files, access to printers etc. - but interactive performance can be reduced by  slow network speed</a:t>
            </a:r>
          </a:p>
        </p:txBody>
      </p:sp>
    </p:spTree>
    <p:extLst>
      <p:ext uri="{BB962C8B-B14F-4D97-AF65-F5344CB8AC3E}">
        <p14:creationId xmlns:p14="http://schemas.microsoft.com/office/powerpoint/2010/main" val="399716845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Networked computing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 "/>
            </a:pPr>
            <a:r>
              <a:rPr lang="en-GB" altLang="en-US" sz="3600" dirty="0"/>
              <a:t>Networks allow access to  …</a:t>
            </a:r>
          </a:p>
          <a:p>
            <a:pPr lvl="1"/>
            <a:r>
              <a:rPr lang="en-GB" altLang="en-US" sz="3200" dirty="0"/>
              <a:t>large memory and processing</a:t>
            </a:r>
          </a:p>
          <a:p>
            <a:pPr lvl="1"/>
            <a:r>
              <a:rPr lang="en-GB" altLang="en-US" sz="3200" dirty="0"/>
              <a:t>other people (groupware, email)</a:t>
            </a:r>
          </a:p>
          <a:p>
            <a:pPr lvl="1"/>
            <a:r>
              <a:rPr lang="en-GB" altLang="en-US" sz="3200" dirty="0"/>
              <a:t>shared resources – esp. the web</a:t>
            </a:r>
          </a:p>
          <a:p>
            <a:pPr>
              <a:buFontTx/>
              <a:buChar char=" "/>
            </a:pPr>
            <a:endParaRPr lang="en-GB" altLang="en-US" sz="1600" dirty="0"/>
          </a:p>
          <a:p>
            <a:pPr>
              <a:buFontTx/>
              <a:buChar char=" "/>
            </a:pPr>
            <a:r>
              <a:rPr lang="en-GB" altLang="en-US" sz="3600" dirty="0"/>
              <a:t>Issues</a:t>
            </a:r>
          </a:p>
          <a:p>
            <a:pPr lvl="1"/>
            <a:r>
              <a:rPr lang="en-GB" altLang="en-US" sz="3200" dirty="0"/>
              <a:t>network delays – slow feedback</a:t>
            </a:r>
          </a:p>
          <a:p>
            <a:pPr lvl="1"/>
            <a:r>
              <a:rPr lang="en-GB" altLang="en-US" sz="3200" dirty="0"/>
              <a:t>conflicts - many people update data</a:t>
            </a:r>
          </a:p>
          <a:p>
            <a:pPr lvl="1"/>
            <a:r>
              <a:rPr lang="en-GB" altLang="en-US" sz="3200" dirty="0"/>
              <a:t>unpredictability</a:t>
            </a:r>
          </a:p>
        </p:txBody>
      </p:sp>
    </p:spTree>
    <p:extLst>
      <p:ext uri="{BB962C8B-B14F-4D97-AF65-F5344CB8AC3E}">
        <p14:creationId xmlns:p14="http://schemas.microsoft.com/office/powerpoint/2010/main" val="11124694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The internet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 sz="3600" dirty="0"/>
              <a:t>History …</a:t>
            </a:r>
          </a:p>
          <a:p>
            <a:pPr lvl="1"/>
            <a:r>
              <a:rPr lang="en-GB" altLang="en-US" sz="3200" dirty="0"/>
              <a:t>1969: DARPANET US </a:t>
            </a:r>
            <a:r>
              <a:rPr lang="en-GB" altLang="en-US" sz="3200" dirty="0" err="1"/>
              <a:t>dod</a:t>
            </a:r>
            <a:r>
              <a:rPr lang="en-GB" altLang="en-US" sz="3200" dirty="0"/>
              <a:t>, 4 sites</a:t>
            </a:r>
          </a:p>
          <a:p>
            <a:pPr lvl="1"/>
            <a:r>
              <a:rPr lang="en-GB" altLang="en-US" sz="3200" dirty="0"/>
              <a:t>1971: 23; 1984: 1000; 1989: 10000 </a:t>
            </a:r>
          </a:p>
          <a:p>
            <a:r>
              <a:rPr lang="en-GB" altLang="en-US" sz="3600" dirty="0"/>
              <a:t>Common language (protocols):</a:t>
            </a:r>
          </a:p>
          <a:p>
            <a:pPr lvl="1"/>
            <a:r>
              <a:rPr lang="en-GB" altLang="en-US" sz="3200" dirty="0"/>
              <a:t>TCP – transmission control protocol</a:t>
            </a:r>
          </a:p>
          <a:p>
            <a:pPr lvl="2"/>
            <a:r>
              <a:rPr lang="en-GB" altLang="en-US" sz="2800" dirty="0"/>
              <a:t>Lower level, packets (like letters) between machines</a:t>
            </a:r>
          </a:p>
          <a:p>
            <a:pPr lvl="1"/>
            <a:r>
              <a:rPr lang="en-GB" altLang="en-US" sz="3200" dirty="0"/>
              <a:t>IP – internet protocol</a:t>
            </a:r>
          </a:p>
          <a:p>
            <a:pPr lvl="2"/>
            <a:r>
              <a:rPr lang="en-GB" altLang="en-US" sz="2800" dirty="0"/>
              <a:t>Reliable channel (like phone call) between programs on machines</a:t>
            </a:r>
          </a:p>
          <a:p>
            <a:pPr lvl="1"/>
            <a:r>
              <a:rPr lang="en-GB" altLang="en-US" sz="3200" dirty="0"/>
              <a:t>Email, HTTP, all build on top of these</a:t>
            </a:r>
          </a:p>
        </p:txBody>
      </p:sp>
    </p:spTree>
    <p:extLst>
      <p:ext uri="{BB962C8B-B14F-4D97-AF65-F5344CB8AC3E}">
        <p14:creationId xmlns:p14="http://schemas.microsoft.com/office/powerpoint/2010/main" val="4197508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</TotalTime>
  <Words>7500</Words>
  <Application>Microsoft Office PowerPoint</Application>
  <PresentationFormat>Custom</PresentationFormat>
  <Paragraphs>1348</Paragraphs>
  <Slides>93</Slides>
  <Notes>64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93</vt:i4>
      </vt:variant>
    </vt:vector>
  </HeadingPairs>
  <TitlesOfParts>
    <vt:vector size="109" baseType="lpstr">
      <vt:lpstr>Andale Sans UI</vt:lpstr>
      <vt:lpstr>Courier</vt:lpstr>
      <vt:lpstr>Palatino</vt:lpstr>
      <vt:lpstr>StarSymbol</vt:lpstr>
      <vt:lpstr>Arial</vt:lpstr>
      <vt:lpstr>Calibri</vt:lpstr>
      <vt:lpstr>Helvetica</vt:lpstr>
      <vt:lpstr>Symbol</vt:lpstr>
      <vt:lpstr>Tahoma</vt:lpstr>
      <vt:lpstr>Times</vt:lpstr>
      <vt:lpstr>Times New Roman</vt:lpstr>
      <vt:lpstr>Verdana</vt:lpstr>
      <vt:lpstr>Wingdings</vt:lpstr>
      <vt:lpstr>Office Theme</vt:lpstr>
      <vt:lpstr>Picture</vt:lpstr>
      <vt:lpstr>Clip</vt:lpstr>
      <vt:lpstr>Computer and Information Model</vt:lpstr>
      <vt:lpstr>Content</vt:lpstr>
      <vt:lpstr>Reference</vt:lpstr>
      <vt:lpstr>Agenda</vt:lpstr>
      <vt:lpstr>Interacting with computers</vt:lpstr>
      <vt:lpstr>The Computer</vt:lpstr>
      <vt:lpstr>A ‘typical’ computer system</vt:lpstr>
      <vt:lpstr>How many …</vt:lpstr>
      <vt:lpstr>How many computers …</vt:lpstr>
      <vt:lpstr>Interactivity?</vt:lpstr>
      <vt:lpstr>Richer interaction</vt:lpstr>
      <vt:lpstr>Text entry devices</vt:lpstr>
      <vt:lpstr>Keyboards</vt:lpstr>
      <vt:lpstr>layout – QWERTY</vt:lpstr>
      <vt:lpstr>QWERTY (ctd)</vt:lpstr>
      <vt:lpstr>Alternative keyboard layouts</vt:lpstr>
      <vt:lpstr>Special keyboards</vt:lpstr>
      <vt:lpstr>Chord keyboards</vt:lpstr>
      <vt:lpstr>Phone pad and T9 entry</vt:lpstr>
      <vt:lpstr>Handwriting recognition</vt:lpstr>
      <vt:lpstr>Speech recognition</vt:lpstr>
      <vt:lpstr>Numeric keypads</vt:lpstr>
      <vt:lpstr>Positioning, Pointing and Drawing</vt:lpstr>
      <vt:lpstr>The mouse</vt:lpstr>
      <vt:lpstr>The mouse (ctd)</vt:lpstr>
      <vt:lpstr>How does it work?</vt:lpstr>
      <vt:lpstr>Even by foot …</vt:lpstr>
      <vt:lpstr>Touchpad</vt:lpstr>
      <vt:lpstr>Trackball and thumbwheels</vt:lpstr>
      <vt:lpstr>Joystick and keyboard nipple</vt:lpstr>
      <vt:lpstr>Touch-sensitive screen</vt:lpstr>
      <vt:lpstr>Stylus and light pen</vt:lpstr>
      <vt:lpstr>Digitizing tablet</vt:lpstr>
      <vt:lpstr>Eyegaze</vt:lpstr>
      <vt:lpstr>Cursor keys</vt:lpstr>
      <vt:lpstr>Discrete positioning controls</vt:lpstr>
      <vt:lpstr>Display devices</vt:lpstr>
      <vt:lpstr>bitmap displays</vt:lpstr>
      <vt:lpstr>resolution and colour depth</vt:lpstr>
      <vt:lpstr>Anti-aliasing</vt:lpstr>
      <vt:lpstr>Cathode ray tube</vt:lpstr>
      <vt:lpstr>Health hazards of CRT !</vt:lpstr>
      <vt:lpstr>Health hints …</vt:lpstr>
      <vt:lpstr>Liquid crystal displays</vt:lpstr>
      <vt:lpstr>Special displays</vt:lpstr>
      <vt:lpstr>Large displays</vt:lpstr>
      <vt:lpstr>Situated displays</vt:lpstr>
      <vt:lpstr>Hermes a situated display</vt:lpstr>
      <vt:lpstr>Digital paper</vt:lpstr>
      <vt:lpstr>Virtual reality (VR) and 3D interaction</vt:lpstr>
      <vt:lpstr>Positioning in 3D space</vt:lpstr>
      <vt:lpstr>Pitch, yaw and roll</vt:lpstr>
      <vt:lpstr>3D displays</vt:lpstr>
      <vt:lpstr>VR headsets</vt:lpstr>
      <vt:lpstr>VR motion sickness</vt:lpstr>
      <vt:lpstr>Simulators and VR caves</vt:lpstr>
      <vt:lpstr>Physical controls, sensors etc.</vt:lpstr>
      <vt:lpstr>Dedicated displays</vt:lpstr>
      <vt:lpstr>Sounds</vt:lpstr>
      <vt:lpstr>Touch, feel, smell</vt:lpstr>
      <vt:lpstr>BMW idrive</vt:lpstr>
      <vt:lpstr>Physical controls</vt:lpstr>
      <vt:lpstr>Environment and bio-sensing</vt:lpstr>
      <vt:lpstr>Paper: printing and scanning</vt:lpstr>
      <vt:lpstr>Printing</vt:lpstr>
      <vt:lpstr>Types of dot-based printers</vt:lpstr>
      <vt:lpstr>Printing in the workplace</vt:lpstr>
      <vt:lpstr>Fonts</vt:lpstr>
      <vt:lpstr>Fonts (ctd)</vt:lpstr>
      <vt:lpstr>Readability of text</vt:lpstr>
      <vt:lpstr>Page Description Languages</vt:lpstr>
      <vt:lpstr>Screen and page</vt:lpstr>
      <vt:lpstr>Scanners</vt:lpstr>
      <vt:lpstr>Scanners (ctd)</vt:lpstr>
      <vt:lpstr>Optical character recognition</vt:lpstr>
      <vt:lpstr>Paper-based interaction</vt:lpstr>
      <vt:lpstr>Memory</vt:lpstr>
      <vt:lpstr>Short-term Memory - RAM</vt:lpstr>
      <vt:lpstr>Long-term Memory - disks</vt:lpstr>
      <vt:lpstr>Blurring boundaries</vt:lpstr>
      <vt:lpstr>Speed and capacity</vt:lpstr>
      <vt:lpstr>Virtual memory</vt:lpstr>
      <vt:lpstr>Compression</vt:lpstr>
      <vt:lpstr>Storage formats - text</vt:lpstr>
      <vt:lpstr>Storage formats - media</vt:lpstr>
      <vt:lpstr>Methods of access</vt:lpstr>
      <vt:lpstr>Processing and networks</vt:lpstr>
      <vt:lpstr>Finite processing speed</vt:lpstr>
      <vt:lpstr>Moore’s law</vt:lpstr>
      <vt:lpstr>The myth of the infinitely  fast machine</vt:lpstr>
      <vt:lpstr>Limitations on interactive performance</vt:lpstr>
      <vt:lpstr>Networked computing</vt:lpstr>
      <vt:lpstr>The internet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PSYCHOLOGY  OF USABLE THINGS</dc:title>
  <dc:creator>Hoan Ng</dc:creator>
  <cp:lastModifiedBy>ADMIN</cp:lastModifiedBy>
  <cp:revision>122</cp:revision>
  <dcterms:created xsi:type="dcterms:W3CDTF">2009-04-16T11:32:32Z</dcterms:created>
  <dcterms:modified xsi:type="dcterms:W3CDTF">2021-09-27T09:09:40Z</dcterms:modified>
</cp:coreProperties>
</file>