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7" r:id="rId2"/>
    <p:sldId id="345" r:id="rId3"/>
    <p:sldId id="346" r:id="rId4"/>
    <p:sldId id="258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30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0" r:id="rId51"/>
    <p:sldId id="321" r:id="rId52"/>
    <p:sldId id="322" r:id="rId53"/>
    <p:sldId id="323" r:id="rId54"/>
    <p:sldId id="324" r:id="rId55"/>
    <p:sldId id="325" r:id="rId56"/>
    <p:sldId id="326" r:id="rId57"/>
    <p:sldId id="331" r:id="rId58"/>
    <p:sldId id="332" r:id="rId59"/>
    <p:sldId id="333" r:id="rId60"/>
    <p:sldId id="334" r:id="rId61"/>
    <p:sldId id="335" r:id="rId62"/>
    <p:sldId id="336" r:id="rId63"/>
    <p:sldId id="337" r:id="rId64"/>
    <p:sldId id="338" r:id="rId65"/>
    <p:sldId id="339" r:id="rId66"/>
    <p:sldId id="340" r:id="rId67"/>
    <p:sldId id="341" r:id="rId68"/>
    <p:sldId id="342" r:id="rId69"/>
    <p:sldId id="343" r:id="rId70"/>
    <p:sldId id="344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4172" autoAdjust="0"/>
  </p:normalViewPr>
  <p:slideViewPr>
    <p:cSldViewPr snapToGrid="0">
      <p:cViewPr varScale="1">
        <p:scale>
          <a:sx n="56" d="100"/>
          <a:sy n="56" d="100"/>
        </p:scale>
        <p:origin x="16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57B514-3F8E-42A1-9F17-F531B0A71E3B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11B70-7DF7-4FFD-8C94-FDA3D5843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9E6C9C2-A801-41DA-8616-52202A66E2EA}" type="slidenum">
              <a:t>1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4592716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Mở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 </a:t>
            </a:r>
            <a:r>
              <a:rPr lang="vi-VN" dirty="0" err="1"/>
              <a:t>Norman</a:t>
            </a:r>
            <a:r>
              <a:rPr lang="vi-VN" dirty="0"/>
              <a:t> ...</a:t>
            </a:r>
            <a:br>
              <a:rPr lang="vi-VN" dirty="0"/>
            </a:br>
            <a:r>
              <a:rPr lang="vi-VN" dirty="0"/>
              <a:t>Khung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4 </a:t>
            </a:r>
            <a:r>
              <a:rPr lang="vi-VN" dirty="0" err="1"/>
              <a:t>phần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Đầu</a:t>
            </a:r>
            <a:r>
              <a:rPr lang="vi-VN" dirty="0"/>
              <a:t> ra</a:t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Mỗi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độc</a:t>
            </a:r>
            <a:r>
              <a:rPr lang="vi-VN" dirty="0"/>
              <a:t> </a:t>
            </a:r>
            <a:r>
              <a:rPr lang="vi-VN" dirty="0" err="1"/>
              <a:t>đáo</a:t>
            </a:r>
            <a:r>
              <a:rPr lang="vi-VN" dirty="0"/>
              <a:t>  tương </a:t>
            </a:r>
            <a:r>
              <a:rPr lang="vi-VN" dirty="0" err="1"/>
              <a:t>tác</a:t>
            </a:r>
            <a:r>
              <a:rPr lang="vi-VN" dirty="0"/>
              <a:t> 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=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trong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dịch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170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study of people's efficiency in their working environment.</a:t>
            </a:r>
          </a:p>
          <a:p>
            <a:r>
              <a:rPr lang="en-US" dirty="0" smtClean="0"/>
              <a:t>Cong </a:t>
            </a:r>
            <a:r>
              <a:rPr lang="en-US" dirty="0" err="1" smtClean="0"/>
              <a:t>thai</a:t>
            </a:r>
            <a:r>
              <a:rPr lang="en-US" dirty="0" smtClean="0"/>
              <a:t> hoc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66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Nghiên </a:t>
            </a:r>
            <a:r>
              <a:rPr lang="vi-VN" dirty="0" err="1"/>
              <a:t>cứu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gọi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tố</a:t>
            </a:r>
            <a:r>
              <a:rPr lang="vi-VN" dirty="0"/>
              <a:t> con </a:t>
            </a:r>
            <a:r>
              <a:rPr lang="vi-VN" dirty="0" err="1"/>
              <a:t>người</a:t>
            </a:r>
            <a:r>
              <a:rPr lang="vi-VN" dirty="0"/>
              <a:t> - nhưng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này</a:t>
            </a:r>
            <a:r>
              <a:rPr lang="vi-VN" dirty="0"/>
              <a:t>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ý </a:t>
            </a:r>
            <a:r>
              <a:rPr lang="vi-VN" dirty="0" err="1"/>
              <a:t>nghĩa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HCI!</a:t>
            </a:r>
          </a:p>
          <a:p>
            <a:endParaRPr lang="vi-VN" dirty="0"/>
          </a:p>
          <a:p>
            <a:r>
              <a:rPr lang="vi-VN" dirty="0" err="1"/>
              <a:t>Ergonomics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 khi </a:t>
            </a:r>
            <a:r>
              <a:rPr lang="vi-VN" dirty="0" err="1"/>
              <a:t>xác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tiêu </a:t>
            </a:r>
            <a:r>
              <a:rPr lang="vi-VN" dirty="0" err="1"/>
              <a:t>chuẩn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ta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khía</a:t>
            </a:r>
            <a:r>
              <a:rPr lang="vi-VN" dirty="0"/>
              <a:t> </a:t>
            </a:r>
            <a:r>
              <a:rPr lang="vi-VN" dirty="0" err="1"/>
              <a:t>cạnh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47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endParaRPr lang="vi-VN" dirty="0"/>
          </a:p>
          <a:p>
            <a:r>
              <a:rPr lang="vi-VN" dirty="0"/>
              <a:t>VÍ DỤ.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nhóm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theo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tần</a:t>
            </a:r>
            <a:r>
              <a:rPr lang="vi-VN" dirty="0"/>
              <a:t> </a:t>
            </a:r>
            <a:r>
              <a:rPr lang="vi-VN" dirty="0" err="1"/>
              <a:t>suất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, </a:t>
            </a:r>
            <a:r>
              <a:rPr lang="vi-VN" dirty="0" err="1"/>
              <a:t>hoặc</a:t>
            </a:r>
            <a:r>
              <a:rPr lang="vi-VN" dirty="0"/>
              <a:t> theo </a:t>
            </a:r>
            <a:r>
              <a:rPr lang="vi-VN" dirty="0" err="1"/>
              <a:t>tuần</a:t>
            </a:r>
            <a:r>
              <a:rPr lang="vi-VN" dirty="0"/>
              <a:t> </a:t>
            </a:r>
            <a:r>
              <a:rPr lang="vi-VN" dirty="0" err="1"/>
              <a:t>tự</a:t>
            </a:r>
            <a:endParaRPr lang="vi-VN" dirty="0"/>
          </a:p>
          <a:p>
            <a:r>
              <a:rPr lang="vi-VN" dirty="0"/>
              <a:t>Môi </a:t>
            </a:r>
            <a:r>
              <a:rPr lang="vi-VN" dirty="0" err="1"/>
              <a:t>trường</a:t>
            </a:r>
            <a:r>
              <a:rPr lang="vi-VN" dirty="0"/>
              <a:t> xung quanh, môi </a:t>
            </a:r>
            <a:r>
              <a:rPr lang="vi-VN" dirty="0" err="1"/>
              <a:t>trường</a:t>
            </a:r>
            <a:r>
              <a:rPr lang="vi-VN" dirty="0"/>
              <a:t> chung quanh</a:t>
            </a:r>
          </a:p>
          <a:p>
            <a:r>
              <a:rPr lang="vi-VN" dirty="0"/>
              <a:t>VÍ DỤ.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</a:t>
            </a:r>
            <a:r>
              <a:rPr lang="vi-VN" dirty="0" err="1"/>
              <a:t>chỗ</a:t>
            </a:r>
            <a:r>
              <a:rPr lang="vi-VN" dirty="0"/>
              <a:t> </a:t>
            </a:r>
            <a:r>
              <a:rPr lang="vi-VN" dirty="0" err="1"/>
              <a:t>ngồi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nghi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phó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kích</a:t>
            </a:r>
            <a:r>
              <a:rPr lang="vi-VN" dirty="0"/>
              <a:t> </a:t>
            </a:r>
            <a:r>
              <a:rPr lang="vi-VN" dirty="0" err="1"/>
              <a:t>cỡ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sức</a:t>
            </a:r>
            <a:r>
              <a:rPr lang="vi-VN" dirty="0"/>
              <a:t> </a:t>
            </a:r>
            <a:r>
              <a:rPr lang="vi-VN" dirty="0" err="1"/>
              <a:t>khỏe</a:t>
            </a:r>
            <a:endParaRPr lang="vi-VN" dirty="0"/>
          </a:p>
          <a:p>
            <a:r>
              <a:rPr lang="vi-VN" dirty="0"/>
              <a:t>VÍ DỤ.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,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kiện</a:t>
            </a:r>
            <a:r>
              <a:rPr lang="vi-VN" dirty="0"/>
              <a:t> môi </a:t>
            </a:r>
            <a:r>
              <a:rPr lang="vi-VN" dirty="0" err="1"/>
              <a:t>trường</a:t>
            </a:r>
            <a:r>
              <a:rPr lang="vi-VN" dirty="0"/>
              <a:t> (</a:t>
            </a:r>
            <a:r>
              <a:rPr lang="vi-VN" dirty="0" err="1"/>
              <a:t>nhiệt</a:t>
            </a:r>
            <a:r>
              <a:rPr lang="vi-VN" dirty="0"/>
              <a:t> </a:t>
            </a:r>
            <a:r>
              <a:rPr lang="vi-VN" dirty="0" err="1"/>
              <a:t>độ</a:t>
            </a:r>
            <a:r>
              <a:rPr lang="vi-VN" dirty="0"/>
              <a:t>, </a:t>
            </a:r>
            <a:r>
              <a:rPr lang="vi-VN" dirty="0" err="1"/>
              <a:t>độ</a:t>
            </a:r>
            <a:r>
              <a:rPr lang="vi-VN" dirty="0"/>
              <a:t> </a:t>
            </a:r>
            <a:r>
              <a:rPr lang="vi-VN" dirty="0" err="1"/>
              <a:t>ẩm</a:t>
            </a:r>
            <a:r>
              <a:rPr lang="vi-VN" dirty="0"/>
              <a:t>), </a:t>
            </a:r>
            <a:r>
              <a:rPr lang="vi-VN" dirty="0" err="1"/>
              <a:t>ánh</a:t>
            </a:r>
            <a:r>
              <a:rPr lang="vi-VN" dirty="0"/>
              <a:t> </a:t>
            </a:r>
            <a:r>
              <a:rPr lang="vi-VN" dirty="0" err="1"/>
              <a:t>sáng</a:t>
            </a:r>
            <a:r>
              <a:rPr lang="vi-VN" dirty="0"/>
              <a:t>, </a:t>
            </a:r>
            <a:r>
              <a:rPr lang="vi-VN" dirty="0" err="1"/>
              <a:t>tiếng</a:t>
            </a:r>
            <a:r>
              <a:rPr lang="vi-VN" dirty="0"/>
              <a:t> </a:t>
            </a:r>
            <a:r>
              <a:rPr lang="vi-VN" dirty="0" err="1"/>
              <a:t>ồn</a:t>
            </a:r>
            <a:r>
              <a:rPr lang="vi-VN" dirty="0"/>
              <a:t>,</a:t>
            </a:r>
          </a:p>
          <a:p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màu</a:t>
            </a:r>
            <a:endParaRPr lang="vi-VN" dirty="0"/>
          </a:p>
          <a:p>
            <a:r>
              <a:rPr lang="vi-VN" dirty="0"/>
              <a:t>VÍ DỤ.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màu</a:t>
            </a:r>
            <a:r>
              <a:rPr lang="vi-VN" dirty="0"/>
              <a:t> </a:t>
            </a:r>
            <a:r>
              <a:rPr lang="vi-VN" dirty="0" err="1"/>
              <a:t>đỏ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cảnh</a:t>
            </a:r>
            <a:r>
              <a:rPr lang="vi-VN" dirty="0"/>
              <a:t> </a:t>
            </a:r>
            <a:r>
              <a:rPr lang="vi-VN" dirty="0" err="1"/>
              <a:t>báo</a:t>
            </a:r>
            <a:r>
              <a:rPr lang="vi-VN" dirty="0"/>
              <a:t>, </a:t>
            </a:r>
            <a:r>
              <a:rPr lang="vi-VN" dirty="0" err="1"/>
              <a:t>màu</a:t>
            </a:r>
            <a:r>
              <a:rPr lang="vi-VN" dirty="0"/>
              <a:t> xanh </a:t>
            </a:r>
            <a:r>
              <a:rPr lang="vi-VN" dirty="0" err="1"/>
              <a:t>lá</a:t>
            </a:r>
            <a:r>
              <a:rPr lang="vi-VN" dirty="0"/>
              <a:t> cây cho không sao ,?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mù</a:t>
            </a:r>
            <a:r>
              <a:rPr lang="vi-VN" dirty="0"/>
              <a:t> </a:t>
            </a:r>
            <a:r>
              <a:rPr lang="vi-VN" dirty="0" err="1"/>
              <a:t>màu</a:t>
            </a:r>
            <a:r>
              <a:rPr lang="vi-VN" dirty="0"/>
              <a:t> 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194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... </a:t>
            </a:r>
            <a:r>
              <a:rPr lang="en-US" dirty="0" err="1"/>
              <a:t>dầu</a:t>
            </a:r>
            <a:r>
              <a:rPr lang="en-US" dirty="0"/>
              <a:t> </a:t>
            </a:r>
            <a:r>
              <a:rPr lang="en-US" dirty="0" err="1"/>
              <a:t>ngâm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81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72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thoại</a:t>
            </a:r>
            <a:r>
              <a:rPr lang="vi-VN" dirty="0"/>
              <a:t> ...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kiểu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316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bày</a:t>
            </a:r>
            <a:r>
              <a:rPr lang="vi-VN" dirty="0"/>
              <a:t> </a:t>
            </a:r>
            <a:r>
              <a:rPr lang="vi-VN" dirty="0" err="1"/>
              <a:t>hướng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endParaRPr lang="vi-VN" dirty="0"/>
          </a:p>
          <a:p>
            <a:r>
              <a:rPr lang="vi-VN" dirty="0" err="1"/>
              <a:t>Phím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năng, </a:t>
            </a:r>
            <a:r>
              <a:rPr lang="vi-VN" dirty="0" err="1"/>
              <a:t>ký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đơn, </a:t>
            </a:r>
            <a:r>
              <a:rPr lang="vi-VN" dirty="0" err="1"/>
              <a:t>chữ</a:t>
            </a:r>
            <a:r>
              <a:rPr lang="vi-VN" dirty="0"/>
              <a:t> </a:t>
            </a:r>
            <a:r>
              <a:rPr lang="vi-VN" dirty="0" err="1"/>
              <a:t>viết</a:t>
            </a:r>
            <a:r>
              <a:rPr lang="vi-VN" dirty="0"/>
              <a:t> </a:t>
            </a:r>
            <a:r>
              <a:rPr lang="vi-VN" dirty="0" err="1"/>
              <a:t>tắt</a:t>
            </a:r>
            <a:r>
              <a:rPr lang="vi-VN" dirty="0"/>
              <a:t>, </a:t>
            </a:r>
            <a:r>
              <a:rPr lang="vi-VN" dirty="0" err="1"/>
              <a:t>toàn</a:t>
            </a:r>
            <a:r>
              <a:rPr lang="vi-VN" dirty="0"/>
              <a:t> </a:t>
            </a:r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hợp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lặp</a:t>
            </a:r>
            <a:r>
              <a:rPr lang="vi-VN" dirty="0"/>
              <a:t> đi </a:t>
            </a:r>
            <a:r>
              <a:rPr lang="vi-VN" dirty="0" err="1"/>
              <a:t>lặp</a:t>
            </a:r>
            <a:r>
              <a:rPr lang="vi-VN" dirty="0"/>
              <a:t> </a:t>
            </a:r>
            <a:r>
              <a:rPr lang="vi-VN" dirty="0" err="1"/>
              <a:t>lại</a:t>
            </a:r>
            <a:endParaRPr lang="vi-VN" dirty="0"/>
          </a:p>
          <a:p>
            <a:r>
              <a:rPr lang="vi-VN" dirty="0" err="1"/>
              <a:t>Tốt</a:t>
            </a:r>
            <a:r>
              <a:rPr lang="vi-VN" dirty="0"/>
              <a:t> hơn cho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chuyên gia hơn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mới</a:t>
            </a:r>
            <a:endParaRPr lang="vi-VN" dirty="0"/>
          </a:p>
          <a:p>
            <a:r>
              <a:rPr lang="vi-VN" dirty="0"/>
              <a:t>Cung </a:t>
            </a:r>
            <a:r>
              <a:rPr lang="vi-VN" dirty="0" err="1"/>
              <a:t>cấp</a:t>
            </a:r>
            <a:r>
              <a:rPr lang="vi-VN" dirty="0"/>
              <a:t> </a:t>
            </a:r>
            <a:r>
              <a:rPr lang="vi-VN" dirty="0" err="1"/>
              <a:t>quyền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tiếp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r>
              <a:rPr lang="vi-VN" dirty="0"/>
              <a:t>Tên </a:t>
            </a:r>
            <a:r>
              <a:rPr lang="vi-VN" dirty="0" err="1"/>
              <a:t>lệnh</a:t>
            </a:r>
            <a:r>
              <a:rPr lang="vi-VN" dirty="0"/>
              <a:t> / </a:t>
            </a:r>
            <a:r>
              <a:rPr lang="vi-VN" dirty="0" err="1"/>
              <a:t>chữ</a:t>
            </a:r>
            <a:r>
              <a:rPr lang="vi-VN" dirty="0"/>
              <a:t> </a:t>
            </a:r>
            <a:r>
              <a:rPr lang="vi-VN" dirty="0" err="1"/>
              <a:t>viết</a:t>
            </a:r>
            <a:r>
              <a:rPr lang="vi-VN" dirty="0"/>
              <a:t> </a:t>
            </a:r>
            <a:r>
              <a:rPr lang="vi-VN" dirty="0" err="1"/>
              <a:t>tắt</a:t>
            </a:r>
            <a:r>
              <a:rPr lang="vi-VN" dirty="0"/>
              <a:t> nên </a:t>
            </a:r>
            <a:r>
              <a:rPr lang="vi-VN" dirty="0" err="1"/>
              <a:t>có</a:t>
            </a:r>
            <a:r>
              <a:rPr lang="vi-VN" dirty="0"/>
              <a:t> ý </a:t>
            </a:r>
            <a:r>
              <a:rPr lang="vi-VN" dirty="0" err="1"/>
              <a:t>nghĩa</a:t>
            </a:r>
            <a:r>
              <a:rPr lang="vi-VN" dirty="0"/>
              <a:t>!</a:t>
            </a:r>
          </a:p>
          <a:p>
            <a:endParaRPr lang="vi-VN" dirty="0"/>
          </a:p>
          <a:p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 </a:t>
            </a:r>
            <a:r>
              <a:rPr lang="vi-VN" dirty="0" err="1"/>
              <a:t>điển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: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unix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071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Bộ</a:t>
            </a:r>
            <a:r>
              <a:rPr lang="vi-VN" dirty="0"/>
              <a:t> 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trên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endParaRPr lang="vi-VN" dirty="0"/>
          </a:p>
          <a:p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endParaRPr lang="vi-VN" dirty="0"/>
          </a:p>
          <a:p>
            <a:r>
              <a:rPr lang="vi-VN" dirty="0" err="1"/>
              <a:t>ít</a:t>
            </a:r>
            <a:r>
              <a:rPr lang="vi-VN" dirty="0"/>
              <a:t> </a:t>
            </a:r>
            <a:r>
              <a:rPr lang="vi-VN" dirty="0" err="1"/>
              <a:t>nhớ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- </a:t>
            </a:r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hơn</a:t>
            </a:r>
          </a:p>
          <a:p>
            <a:r>
              <a:rPr lang="vi-VN" dirty="0" err="1"/>
              <a:t>dựa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công </a:t>
            </a:r>
            <a:r>
              <a:rPr lang="vi-VN" dirty="0" err="1"/>
              <a:t>nhận</a:t>
            </a:r>
            <a:r>
              <a:rPr lang="vi-VN" dirty="0"/>
              <a:t> nên tên nên </a:t>
            </a:r>
            <a:r>
              <a:rPr lang="vi-VN" dirty="0" err="1"/>
              <a:t>có</a:t>
            </a:r>
            <a:r>
              <a:rPr lang="vi-VN" dirty="0"/>
              <a:t> ý </a:t>
            </a:r>
            <a:r>
              <a:rPr lang="vi-VN" dirty="0" err="1"/>
              <a:t>nghĩa</a:t>
            </a:r>
            <a:endParaRPr lang="vi-VN" dirty="0"/>
          </a:p>
          <a:p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:</a:t>
            </a:r>
          </a:p>
          <a:p>
            <a:r>
              <a:rPr lang="vi-VN" dirty="0" err="1"/>
              <a:t>số</a:t>
            </a:r>
            <a:r>
              <a:rPr lang="vi-VN" dirty="0"/>
              <a:t>, </a:t>
            </a:r>
            <a:r>
              <a:rPr lang="vi-VN" dirty="0" err="1"/>
              <a:t>chữ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, </a:t>
            </a:r>
            <a:r>
              <a:rPr lang="vi-VN" dirty="0" err="1"/>
              <a:t>phím</a:t>
            </a:r>
            <a:r>
              <a:rPr lang="vi-VN" dirty="0"/>
              <a:t> </a:t>
            </a:r>
            <a:r>
              <a:rPr lang="vi-VN" dirty="0" err="1"/>
              <a:t>mũi</a:t>
            </a:r>
            <a:r>
              <a:rPr lang="vi-VN" dirty="0"/>
              <a:t> tên, </a:t>
            </a:r>
            <a:r>
              <a:rPr lang="vi-VN" dirty="0" err="1"/>
              <a:t>chuột</a:t>
            </a:r>
            <a:endParaRPr lang="vi-VN" dirty="0"/>
          </a:p>
          <a:p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kết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(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</a:t>
            </a:r>
            <a:r>
              <a:rPr lang="vi-VN" dirty="0" err="1"/>
              <a:t>chuột</a:t>
            </a:r>
            <a:r>
              <a:rPr lang="vi-VN" dirty="0"/>
              <a:t> </a:t>
            </a:r>
            <a:r>
              <a:rPr lang="vi-VN" dirty="0" err="1"/>
              <a:t>cộng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gia </a:t>
            </a:r>
            <a:r>
              <a:rPr lang="vi-VN" dirty="0" err="1"/>
              <a:t>tốc</a:t>
            </a:r>
            <a:r>
              <a:rPr lang="vi-VN" dirty="0"/>
              <a:t>)</a:t>
            </a:r>
          </a:p>
          <a:p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thì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phân </a:t>
            </a:r>
            <a:r>
              <a:rPr lang="vi-VN" dirty="0" err="1"/>
              <a:t>nhóm</a:t>
            </a:r>
            <a:r>
              <a:rPr lang="vi-VN" dirty="0"/>
              <a:t> theo </a:t>
            </a:r>
            <a:r>
              <a:rPr lang="vi-VN" dirty="0" err="1"/>
              <a:t>thứ</a:t>
            </a:r>
            <a:r>
              <a:rPr lang="vi-VN" dirty="0"/>
              <a:t> </a:t>
            </a:r>
            <a:r>
              <a:rPr lang="vi-VN" dirty="0" err="1"/>
              <a:t>bậc</a:t>
            </a:r>
            <a:endParaRPr lang="vi-VN" dirty="0"/>
          </a:p>
          <a:p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nhóm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lý</a:t>
            </a:r>
            <a:endParaRPr lang="vi-VN" dirty="0"/>
          </a:p>
          <a:p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WIMP </a:t>
            </a:r>
            <a:r>
              <a:rPr lang="vi-VN" dirty="0" err="1"/>
              <a:t>đầy</a:t>
            </a:r>
            <a:r>
              <a:rPr lang="vi-VN" dirty="0"/>
              <a:t> </a:t>
            </a:r>
            <a:r>
              <a:rPr lang="vi-VN" dirty="0" err="1"/>
              <a:t>đủ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923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Quen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endParaRPr lang="vi-VN" dirty="0"/>
          </a:p>
          <a:p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giọng</a:t>
            </a:r>
            <a:r>
              <a:rPr lang="vi-VN" dirty="0"/>
              <a:t> </a:t>
            </a:r>
            <a:r>
              <a:rPr lang="vi-VN" dirty="0" err="1"/>
              <a:t>nói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gõ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tự</a:t>
            </a:r>
            <a:r>
              <a:rPr lang="vi-VN" dirty="0"/>
              <a:t> nhiên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endParaRPr lang="vi-VN" dirty="0"/>
          </a:p>
          <a:p>
            <a:r>
              <a:rPr lang="vi-VN" dirty="0"/>
              <a:t>mơ </a:t>
            </a:r>
            <a:r>
              <a:rPr lang="vi-VN" dirty="0" err="1"/>
              <a:t>hồ</a:t>
            </a:r>
            <a:endParaRPr lang="vi-VN" dirty="0"/>
          </a:p>
          <a:p>
            <a:r>
              <a:rPr lang="vi-VN" dirty="0"/>
              <a:t>mơ </a:t>
            </a:r>
            <a:r>
              <a:rPr lang="vi-VN" dirty="0" err="1"/>
              <a:t>hồ</a:t>
            </a:r>
            <a:endParaRPr lang="vi-VN" dirty="0"/>
          </a:p>
          <a:p>
            <a:r>
              <a:rPr lang="vi-VN" dirty="0" err="1"/>
              <a:t>khó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tốt</a:t>
            </a:r>
            <a:r>
              <a:rPr lang="vi-VN" dirty="0"/>
              <a:t>!</a:t>
            </a:r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endParaRPr lang="vi-VN" dirty="0"/>
          </a:p>
          <a:p>
            <a:r>
              <a:rPr lang="vi-VN" dirty="0" err="1"/>
              <a:t>cố</a:t>
            </a:r>
            <a:r>
              <a:rPr lang="vi-VN" dirty="0"/>
              <a:t> </a:t>
            </a:r>
            <a:r>
              <a:rPr lang="vi-VN" dirty="0" err="1"/>
              <a:t>gắng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con</a:t>
            </a:r>
          </a:p>
          <a:p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khóa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3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D15793F-8C3B-4414-8850-C54A1EC4026E}" type="slidenum">
              <a:t>3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614793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> Câu </a:t>
            </a:r>
            <a:r>
              <a:rPr lang="vi-VN" dirty="0" err="1"/>
              <a:t>hỏi</a:t>
            </a:r>
            <a:r>
              <a:rPr lang="vi-VN" dirty="0"/>
              <a:t> / </a:t>
            </a:r>
            <a:r>
              <a:rPr lang="vi-VN" dirty="0" err="1"/>
              <a:t>Trả</a:t>
            </a:r>
            <a:r>
              <a:rPr lang="vi-VN" dirty="0"/>
              <a:t> </a:t>
            </a:r>
            <a:r>
              <a:rPr lang="vi-VN" dirty="0" err="1"/>
              <a:t>lời</a:t>
            </a:r>
            <a:endParaRPr lang="vi-VN" dirty="0"/>
          </a:p>
          <a:p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dẫn</a:t>
            </a:r>
            <a:r>
              <a:rPr lang="vi-VN" dirty="0"/>
              <a:t> </a:t>
            </a:r>
            <a:r>
              <a:rPr lang="vi-VN" dirty="0" err="1"/>
              <a:t>dắt</a:t>
            </a:r>
            <a:r>
              <a:rPr lang="vi-VN" dirty="0"/>
              <a:t> qua </a:t>
            </a:r>
            <a:r>
              <a:rPr lang="vi-VN" dirty="0" err="1"/>
              <a:t>sự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 qua </a:t>
            </a:r>
            <a:r>
              <a:rPr lang="vi-VN" dirty="0" err="1"/>
              <a:t>hàng</a:t>
            </a:r>
            <a:r>
              <a:rPr lang="vi-VN" dirty="0"/>
              <a:t> </a:t>
            </a:r>
            <a:r>
              <a:rPr lang="vi-VN" dirty="0" err="1"/>
              <a:t>loạt</a:t>
            </a:r>
            <a:r>
              <a:rPr lang="vi-VN" dirty="0"/>
              <a:t> câu </a:t>
            </a:r>
            <a:r>
              <a:rPr lang="vi-VN" dirty="0" err="1"/>
              <a:t>hỏi</a:t>
            </a:r>
            <a:endParaRPr lang="vi-VN" dirty="0"/>
          </a:p>
          <a:p>
            <a:r>
              <a:rPr lang="vi-VN" dirty="0" err="1"/>
              <a:t>phù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mới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nhưng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chế</a:t>
            </a:r>
            <a:endParaRPr lang="vi-VN" dirty="0"/>
          </a:p>
          <a:p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thông tin</a:t>
            </a:r>
          </a:p>
          <a:p>
            <a:endParaRPr lang="vi-VN" dirty="0"/>
          </a:p>
          <a:p>
            <a:r>
              <a:rPr lang="vi-VN" dirty="0"/>
              <a:t>Ngôn </a:t>
            </a:r>
            <a:r>
              <a:rPr lang="vi-VN" dirty="0" err="1"/>
              <a:t>ngữ</a:t>
            </a:r>
            <a:r>
              <a:rPr lang="vi-VN" dirty="0"/>
              <a:t> truy </a:t>
            </a:r>
            <a:r>
              <a:rPr lang="vi-VN" dirty="0" err="1"/>
              <a:t>vấn</a:t>
            </a:r>
            <a:r>
              <a:rPr lang="vi-VN" dirty="0"/>
              <a:t> (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: SQL)</a:t>
            </a:r>
          </a:p>
          <a:p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lấy</a:t>
            </a:r>
            <a:r>
              <a:rPr lang="vi-VN" dirty="0"/>
              <a:t> thông tin </a:t>
            </a:r>
            <a:r>
              <a:rPr lang="vi-VN" dirty="0" err="1"/>
              <a:t>từ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  <a:p>
            <a:r>
              <a:rPr lang="vi-VN" dirty="0" err="1"/>
              <a:t>đòi</a:t>
            </a:r>
            <a:r>
              <a:rPr lang="vi-VN" dirty="0"/>
              <a:t>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cấu</a:t>
            </a:r>
            <a:r>
              <a:rPr lang="vi-VN" dirty="0"/>
              <a:t> </a:t>
            </a:r>
            <a:r>
              <a:rPr lang="vi-VN" dirty="0" err="1"/>
              <a:t>trúc</a:t>
            </a:r>
            <a:r>
              <a:rPr lang="vi-VN" dirty="0"/>
              <a:t> cơ </a:t>
            </a:r>
            <a:r>
              <a:rPr lang="vi-VN" dirty="0" err="1"/>
              <a:t>sở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cú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ngôn </a:t>
            </a:r>
            <a:r>
              <a:rPr lang="vi-VN" dirty="0" err="1"/>
              <a:t>ngữ</a:t>
            </a:r>
            <a:r>
              <a:rPr lang="vi-VN" dirty="0"/>
              <a:t>, do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đòi</a:t>
            </a:r>
            <a:r>
              <a:rPr lang="vi-VN" dirty="0"/>
              <a:t> </a:t>
            </a:r>
            <a:r>
              <a:rPr lang="vi-VN" dirty="0" err="1"/>
              <a:t>hỏi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chuyên môn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3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Chủ</a:t>
            </a:r>
            <a:r>
              <a:rPr lang="vi-VN" dirty="0"/>
              <a:t> </a:t>
            </a:r>
            <a:r>
              <a:rPr lang="vi-VN" dirty="0" err="1"/>
              <a:t>yếu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truy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endParaRPr lang="vi-VN" dirty="0"/>
          </a:p>
          <a:p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như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giấy</a:t>
            </a:r>
            <a:r>
              <a:rPr lang="vi-VN" dirty="0"/>
              <a:t>.</a:t>
            </a:r>
          </a:p>
          <a:p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đưa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hợp</a:t>
            </a:r>
            <a:endParaRPr lang="vi-VN" dirty="0"/>
          </a:p>
          <a:p>
            <a:r>
              <a:rPr lang="vi-VN" dirty="0" err="1"/>
              <a:t>Đòi</a:t>
            </a:r>
            <a:r>
              <a:rPr lang="vi-VN" dirty="0"/>
              <a:t> </a:t>
            </a:r>
            <a:r>
              <a:rPr lang="vi-VN" dirty="0" err="1"/>
              <a:t>hỏi</a:t>
            </a:r>
            <a:endParaRPr lang="vi-VN" dirty="0"/>
          </a:p>
          <a:p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tốt</a:t>
            </a:r>
            <a:endParaRPr lang="vi-VN" dirty="0"/>
          </a:p>
          <a:p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chỉnh</a:t>
            </a:r>
            <a:r>
              <a:rPr lang="vi-VN" dirty="0"/>
              <a:t> </a:t>
            </a:r>
            <a:r>
              <a:rPr lang="vi-VN" dirty="0" err="1"/>
              <a:t>rõ</a:t>
            </a:r>
            <a:r>
              <a:rPr lang="vi-VN" dirty="0"/>
              <a:t> </a:t>
            </a:r>
            <a:r>
              <a:rPr lang="vi-VN" dirty="0" err="1"/>
              <a:t>ràng</a:t>
            </a:r>
            <a:r>
              <a:rPr lang="vi-VN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84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tiên </a:t>
            </a:r>
            <a:r>
              <a:rPr lang="vi-VN" dirty="0" err="1"/>
              <a:t>của</a:t>
            </a:r>
            <a:r>
              <a:rPr lang="vi-VN" dirty="0"/>
              <a:t> VISICALC, </a:t>
            </a:r>
            <a:r>
              <a:rPr lang="vi-VN" dirty="0" err="1"/>
              <a:t>tiếp</a:t>
            </a:r>
            <a:r>
              <a:rPr lang="vi-VN" dirty="0"/>
              <a:t> theo </a:t>
            </a:r>
            <a:r>
              <a:rPr lang="vi-VN" dirty="0" err="1"/>
              <a:t>là</a:t>
            </a:r>
            <a:r>
              <a:rPr lang="vi-VN" dirty="0"/>
              <a:t> hoa sen 1-2-3? MS </a:t>
            </a:r>
            <a:r>
              <a:rPr lang="vi-VN" dirty="0" err="1"/>
              <a:t>nổi</a:t>
            </a:r>
            <a:r>
              <a:rPr lang="vi-VN" dirty="0"/>
              <a:t> </a:t>
            </a:r>
            <a:r>
              <a:rPr lang="vi-VN" dirty="0" err="1"/>
              <a:t>trội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nay</a:t>
            </a:r>
          </a:p>
          <a:p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tinh vi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điền</a:t>
            </a:r>
            <a:r>
              <a:rPr lang="vi-VN" dirty="0"/>
              <a:t> </a:t>
            </a:r>
            <a:r>
              <a:rPr lang="vi-VN" dirty="0" err="1"/>
              <a:t>mẫu</a:t>
            </a:r>
            <a:r>
              <a:rPr lang="vi-VN" dirty="0"/>
              <a:t>.</a:t>
            </a:r>
          </a:p>
          <a:p>
            <a:r>
              <a:rPr lang="vi-VN" dirty="0" err="1"/>
              <a:t>Lưới</a:t>
            </a:r>
            <a:r>
              <a:rPr lang="vi-VN" dirty="0"/>
              <a:t> ô </a:t>
            </a:r>
            <a:r>
              <a:rPr lang="vi-VN" dirty="0" err="1"/>
              <a:t>chứa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công </a:t>
            </a:r>
            <a:r>
              <a:rPr lang="vi-VN" dirty="0" err="1"/>
              <a:t>thức</a:t>
            </a:r>
            <a:endParaRPr lang="vi-VN" dirty="0"/>
          </a:p>
          <a:p>
            <a:r>
              <a:rPr lang="vi-VN" dirty="0"/>
              <a:t>Công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bào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? </a:t>
            </a:r>
            <a:r>
              <a:rPr lang="vi-VN" dirty="0" err="1"/>
              <a:t>ví</a:t>
            </a:r>
            <a:r>
              <a:rPr lang="vi-VN" dirty="0"/>
              <a:t> </a:t>
            </a:r>
            <a:r>
              <a:rPr lang="vi-VN" dirty="0" err="1"/>
              <a:t>dụ</a:t>
            </a:r>
            <a:r>
              <a:rPr lang="vi-VN" dirty="0"/>
              <a:t>. </a:t>
            </a:r>
            <a:r>
              <a:rPr lang="vi-VN" dirty="0" err="1"/>
              <a:t>Tổng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tất</a:t>
            </a:r>
            <a:r>
              <a:rPr lang="vi-VN" dirty="0"/>
              <a:t> </a:t>
            </a:r>
            <a:r>
              <a:rPr lang="vi-VN" dirty="0" err="1"/>
              <a:t>cả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ô trong </a:t>
            </a:r>
            <a:r>
              <a:rPr lang="vi-VN" dirty="0" err="1"/>
              <a:t>cột</a:t>
            </a:r>
            <a:r>
              <a:rPr lang="vi-VN" dirty="0"/>
              <a:t> </a:t>
            </a:r>
            <a:r>
              <a:rPr lang="vi-VN" dirty="0" err="1"/>
              <a:t>này</a:t>
            </a:r>
            <a:endParaRPr lang="vi-VN" dirty="0"/>
          </a:p>
          <a:p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 duy </a:t>
            </a:r>
            <a:r>
              <a:rPr lang="vi-VN" dirty="0" err="1"/>
              <a:t>trì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nhất</a:t>
            </a:r>
            <a:r>
              <a:rPr lang="vi-VN" dirty="0"/>
              <a:t> </a:t>
            </a:r>
            <a:r>
              <a:rPr lang="vi-VN" dirty="0" err="1"/>
              <a:t>quán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34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Phong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mặc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cho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>,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bàn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83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trong ..</a:t>
            </a:r>
          </a:p>
          <a:p>
            <a:r>
              <a:rPr lang="vi-VN" dirty="0"/>
              <a:t>Đa phương </a:t>
            </a:r>
            <a:r>
              <a:rPr lang="vi-VN" dirty="0" err="1"/>
              <a:t>tiện</a:t>
            </a:r>
            <a:endParaRPr lang="vi-VN" dirty="0"/>
          </a:p>
          <a:p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duyệt</a:t>
            </a:r>
            <a:r>
              <a:rPr lang="vi-VN" dirty="0"/>
              <a:t> </a:t>
            </a:r>
            <a:r>
              <a:rPr lang="vi-VN" dirty="0" err="1"/>
              <a:t>web</a:t>
            </a:r>
            <a:endParaRPr lang="vi-VN" dirty="0"/>
          </a:p>
          <a:p>
            <a:r>
              <a:rPr lang="vi-VN" dirty="0"/>
              <a:t>Siêu văn </a:t>
            </a:r>
            <a:r>
              <a:rPr lang="vi-VN" dirty="0" err="1"/>
              <a:t>bản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nhấp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cái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đó</a:t>
            </a:r>
            <a:r>
              <a:rPr lang="vi-VN" dirty="0"/>
              <a:t>!</a:t>
            </a:r>
          </a:p>
          <a:p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, liên </a:t>
            </a:r>
            <a:r>
              <a:rPr lang="vi-VN" dirty="0" err="1"/>
              <a:t>kết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vị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 trên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đồ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tối</a:t>
            </a:r>
            <a:r>
              <a:rPr lang="vi-VN" dirty="0"/>
              <a:t> </a:t>
            </a:r>
            <a:r>
              <a:rPr lang="vi-VN" dirty="0" err="1"/>
              <a:t>thiểu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545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ảo</a:t>
            </a:r>
            <a:endParaRPr lang="vi-VN" dirty="0"/>
          </a:p>
          <a:p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sổ</a:t>
            </a:r>
            <a:r>
              <a:rPr lang="vi-VN" dirty="0"/>
              <a:t> '</a:t>
            </a:r>
            <a:r>
              <a:rPr lang="vi-VN" dirty="0" err="1"/>
              <a:t>bình</a:t>
            </a:r>
            <a:r>
              <a:rPr lang="vi-VN" dirty="0"/>
              <a:t> </a:t>
            </a:r>
            <a:r>
              <a:rPr lang="vi-VN" dirty="0" err="1"/>
              <a:t>thường</a:t>
            </a:r>
            <a:r>
              <a:rPr lang="vi-VN" dirty="0"/>
              <a:t>'</a:t>
            </a:r>
          </a:p>
          <a:p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dấu</a:t>
            </a:r>
            <a:endParaRPr lang="vi-VN" dirty="0"/>
          </a:p>
          <a:p>
            <a:r>
              <a:rPr lang="vi-VN" dirty="0" err="1"/>
              <a:t>Khả</a:t>
            </a:r>
            <a:r>
              <a:rPr lang="vi-VN" dirty="0"/>
              <a:t> năng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giác</a:t>
            </a:r>
            <a:endParaRPr lang="vi-VN" dirty="0"/>
          </a:p>
          <a:p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bừa</a:t>
            </a:r>
            <a:r>
              <a:rPr lang="vi-VN" dirty="0"/>
              <a:t> </a:t>
            </a:r>
            <a:r>
              <a:rPr lang="vi-VN" dirty="0" err="1"/>
              <a:t>bãi</a:t>
            </a:r>
            <a:r>
              <a:rPr lang="vi-VN" dirty="0"/>
              <a:t>? </a:t>
            </a:r>
            <a:r>
              <a:rPr lang="vi-VN" dirty="0" err="1"/>
              <a:t>Chỉ</a:t>
            </a:r>
            <a:r>
              <a:rPr lang="vi-VN" dirty="0"/>
              <a:t> gây </a:t>
            </a:r>
            <a:r>
              <a:rPr lang="vi-VN" dirty="0" err="1"/>
              <a:t>nhầm</a:t>
            </a:r>
            <a:r>
              <a:rPr lang="vi-VN" dirty="0"/>
              <a:t> </a:t>
            </a:r>
            <a:r>
              <a:rPr lang="vi-VN" dirty="0" err="1"/>
              <a:t>lẫn</a:t>
            </a:r>
            <a:r>
              <a:rPr lang="vi-VN" dirty="0"/>
              <a:t>!</a:t>
            </a:r>
          </a:p>
          <a:p>
            <a:r>
              <a:rPr lang="vi-VN" dirty="0"/>
              <a:t>Không gian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3d</a:t>
            </a:r>
          </a:p>
          <a:p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cho không gian </a:t>
            </a:r>
            <a:r>
              <a:rPr lang="vi-VN" dirty="0" err="1"/>
              <a:t>ảo</a:t>
            </a:r>
            <a:r>
              <a:rPr lang="vi-VN" dirty="0"/>
              <a:t> thêm</a:t>
            </a:r>
          </a:p>
          <a:p>
            <a:r>
              <a:rPr lang="vi-VN" dirty="0" err="1"/>
              <a:t>Ánh</a:t>
            </a:r>
            <a:r>
              <a:rPr lang="vi-VN" dirty="0"/>
              <a:t> </a:t>
            </a:r>
            <a:r>
              <a:rPr lang="vi-VN" dirty="0" err="1"/>
              <a:t>sáng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tắc</a:t>
            </a:r>
            <a:r>
              <a:rPr lang="vi-VN" dirty="0"/>
              <a:t> </a:t>
            </a:r>
            <a:r>
              <a:rPr lang="vi-VN" dirty="0" err="1"/>
              <a:t>nghẽn</a:t>
            </a:r>
            <a:r>
              <a:rPr lang="vi-VN" dirty="0"/>
              <a:t> cho </a:t>
            </a:r>
            <a:r>
              <a:rPr lang="vi-VN" dirty="0" err="1"/>
              <a:t>độ</a:t>
            </a:r>
            <a:r>
              <a:rPr lang="vi-VN" dirty="0"/>
              <a:t> sâu</a:t>
            </a:r>
          </a:p>
          <a:p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cách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680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Các</a:t>
            </a:r>
            <a:r>
              <a:rPr lang="vi-VN" dirty="0"/>
              <a:t> khu </a:t>
            </a:r>
            <a:r>
              <a:rPr lang="vi-VN" dirty="0" err="1"/>
              <a:t>vực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như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chúng</a:t>
            </a:r>
            <a:r>
              <a:rPr lang="vi-VN" dirty="0"/>
              <a:t> </a:t>
            </a:r>
            <a:r>
              <a:rPr lang="vi-VN" dirty="0" err="1"/>
              <a:t>độc</a:t>
            </a:r>
            <a:r>
              <a:rPr lang="vi-VN" dirty="0"/>
              <a:t> </a:t>
            </a:r>
            <a:r>
              <a:rPr lang="vi-VN" dirty="0" err="1"/>
              <a:t>lập</a:t>
            </a:r>
            <a:endParaRPr lang="vi-VN" dirty="0"/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chứa</a:t>
            </a:r>
            <a:r>
              <a:rPr lang="vi-VN" dirty="0"/>
              <a:t> văn </a:t>
            </a: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endParaRPr lang="vi-VN" dirty="0"/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di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 </a:t>
            </a:r>
            <a:r>
              <a:rPr lang="vi-VN" dirty="0" err="1"/>
              <a:t>kích</a:t>
            </a:r>
            <a:r>
              <a:rPr lang="vi-VN" dirty="0"/>
              <a:t> </a:t>
            </a:r>
            <a:r>
              <a:rPr lang="vi-VN" dirty="0" err="1"/>
              <a:t>cỡ</a:t>
            </a:r>
            <a:endParaRPr lang="vi-VN" dirty="0"/>
          </a:p>
          <a:p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chồng</a:t>
            </a:r>
            <a:r>
              <a:rPr lang="vi-VN" dirty="0"/>
              <a:t> </a:t>
            </a:r>
            <a:r>
              <a:rPr lang="vi-VN" dirty="0" err="1"/>
              <a:t>chéo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che </a:t>
            </a:r>
            <a:r>
              <a:rPr lang="vi-VN" dirty="0" err="1"/>
              <a:t>khuất</a:t>
            </a:r>
            <a:r>
              <a:rPr lang="vi-VN" dirty="0"/>
              <a:t> </a:t>
            </a:r>
            <a:r>
              <a:rPr lang="vi-VN" dirty="0" err="1"/>
              <a:t>lẫn</a:t>
            </a:r>
            <a:r>
              <a:rPr lang="vi-VN" dirty="0"/>
              <a:t> nhau,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đặt</a:t>
            </a:r>
            <a:r>
              <a:rPr lang="vi-VN" dirty="0"/>
              <a:t> bên </a:t>
            </a:r>
            <a:r>
              <a:rPr lang="vi-VN" dirty="0" err="1"/>
              <a:t>cạnh</a:t>
            </a:r>
            <a:r>
              <a:rPr lang="vi-VN" dirty="0"/>
              <a:t> nhau (</a:t>
            </a:r>
            <a:r>
              <a:rPr lang="vi-VN" dirty="0" err="1"/>
              <a:t>lát</a:t>
            </a:r>
            <a:r>
              <a:rPr lang="vi-VN" dirty="0"/>
              <a:t> </a:t>
            </a:r>
            <a:r>
              <a:rPr lang="vi-VN" dirty="0" err="1"/>
              <a:t>gạch</a:t>
            </a:r>
            <a:r>
              <a:rPr lang="vi-VN" dirty="0"/>
              <a:t>)</a:t>
            </a:r>
          </a:p>
          <a:p>
            <a:endParaRPr lang="vi-VN" dirty="0"/>
          </a:p>
          <a:p>
            <a:r>
              <a:rPr lang="vi-VN" dirty="0"/>
              <a:t>Thanh </a:t>
            </a:r>
            <a:r>
              <a:rPr lang="vi-VN" dirty="0" err="1"/>
              <a:t>cuộn</a:t>
            </a:r>
            <a:endParaRPr lang="vi-VN" dirty="0"/>
          </a:p>
          <a:p>
            <a:r>
              <a:rPr lang="vi-VN" dirty="0"/>
              <a:t>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di </a:t>
            </a:r>
            <a:r>
              <a:rPr lang="vi-VN" dirty="0" err="1"/>
              <a:t>chuyển</a:t>
            </a:r>
            <a:r>
              <a:rPr lang="vi-VN" dirty="0"/>
              <a:t> </a:t>
            </a:r>
            <a:r>
              <a:rPr lang="vi-VN" dirty="0" err="1"/>
              <a:t>nội</a:t>
            </a:r>
            <a:r>
              <a:rPr lang="vi-VN" dirty="0"/>
              <a:t> dung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sổ</a:t>
            </a:r>
            <a:r>
              <a:rPr lang="vi-VN" dirty="0"/>
              <a:t> lên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xuống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bên </a:t>
            </a:r>
            <a:r>
              <a:rPr lang="vi-VN" dirty="0" err="1"/>
              <a:t>này</a:t>
            </a:r>
            <a:r>
              <a:rPr lang="vi-VN" dirty="0"/>
              <a:t> sang bên kia</a:t>
            </a:r>
          </a:p>
          <a:p>
            <a:r>
              <a:rPr lang="vi-VN" dirty="0"/>
              <a:t>Thanh tiêu </a:t>
            </a:r>
            <a:r>
              <a:rPr lang="vi-VN" dirty="0" err="1"/>
              <a:t>đề</a:t>
            </a:r>
            <a:endParaRPr lang="vi-VN" dirty="0"/>
          </a:p>
          <a:p>
            <a:r>
              <a:rPr lang="vi-VN" dirty="0"/>
              <a:t>Mô </a:t>
            </a:r>
            <a:r>
              <a:rPr lang="vi-VN" dirty="0" err="1"/>
              <a:t>tả</a:t>
            </a:r>
            <a:r>
              <a:rPr lang="vi-VN" dirty="0"/>
              <a:t> tên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sổ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44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nhỏ</a:t>
            </a:r>
            <a:endParaRPr lang="vi-VN" dirty="0"/>
          </a:p>
          <a:p>
            <a:r>
              <a:rPr lang="vi-VN" dirty="0"/>
              <a:t>Đại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trong giao </a:t>
            </a:r>
            <a:r>
              <a:rPr lang="vi-VN" dirty="0" err="1"/>
              <a:t>diện</a:t>
            </a:r>
            <a:endParaRPr lang="vi-VN" dirty="0"/>
          </a:p>
          <a:p>
            <a:r>
              <a:rPr lang="vi-VN" dirty="0"/>
              <a:t>Thông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sổ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endParaRPr lang="vi-VN" dirty="0"/>
          </a:p>
          <a:p>
            <a:r>
              <a:rPr lang="vi-VN" dirty="0"/>
              <a:t>Windows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đóng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(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)</a:t>
            </a:r>
          </a:p>
          <a:p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sổ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được</a:t>
            </a:r>
            <a:endParaRPr lang="vi-VN" dirty="0"/>
          </a:p>
          <a:p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</a:t>
            </a:r>
          </a:p>
          <a:p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điệu</a:t>
            </a:r>
            <a:r>
              <a:rPr lang="vi-VN" dirty="0"/>
              <a:t> cao</a:t>
            </a:r>
          </a:p>
          <a:p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373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nhỏ</a:t>
            </a:r>
            <a:endParaRPr lang="vi-VN" dirty="0"/>
          </a:p>
          <a:p>
            <a:r>
              <a:rPr lang="vi-VN" dirty="0"/>
              <a:t>Đại </a:t>
            </a:r>
            <a:r>
              <a:rPr lang="vi-VN" dirty="0" err="1"/>
              <a:t>diện</a:t>
            </a:r>
            <a:r>
              <a:rPr lang="vi-VN" dirty="0"/>
              <a:t> cho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trong giao </a:t>
            </a:r>
            <a:r>
              <a:rPr lang="vi-VN" dirty="0" err="1"/>
              <a:t>diện</a:t>
            </a:r>
            <a:endParaRPr lang="vi-VN" dirty="0"/>
          </a:p>
          <a:p>
            <a:r>
              <a:rPr lang="vi-VN" dirty="0"/>
              <a:t>Thông </a:t>
            </a:r>
            <a:r>
              <a:rPr lang="vi-VN" dirty="0" err="1"/>
              <a:t>thường</a:t>
            </a:r>
            <a:r>
              <a:rPr lang="vi-VN" dirty="0"/>
              <a:t>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sổ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endParaRPr lang="vi-VN" dirty="0"/>
          </a:p>
          <a:p>
            <a:r>
              <a:rPr lang="vi-VN" dirty="0"/>
              <a:t>Windows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đóng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(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)</a:t>
            </a:r>
          </a:p>
          <a:p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sổ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truy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được</a:t>
            </a:r>
            <a:endParaRPr lang="vi-VN" dirty="0"/>
          </a:p>
          <a:p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nhau</a:t>
            </a:r>
          </a:p>
          <a:p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điệu</a:t>
            </a:r>
            <a:r>
              <a:rPr lang="vi-VN" dirty="0"/>
              <a:t> cao</a:t>
            </a:r>
          </a:p>
          <a:p>
            <a:r>
              <a:rPr lang="vi-VN" dirty="0" err="1"/>
              <a:t>Biểu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65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dịch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cung </a:t>
            </a:r>
            <a:r>
              <a:rPr lang="vi-VN" dirty="0" err="1"/>
              <a:t>cấp</a:t>
            </a:r>
            <a:r>
              <a:rPr lang="vi-VN" dirty="0"/>
              <a:t> trên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endParaRPr lang="vi-VN" dirty="0"/>
          </a:p>
          <a:p>
            <a:r>
              <a:rPr lang="vi-VN" dirty="0" err="1"/>
              <a:t>Lựa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bắt</a:t>
            </a:r>
            <a:r>
              <a:rPr lang="vi-VN" dirty="0"/>
              <a:t> </a:t>
            </a:r>
            <a:r>
              <a:rPr lang="vi-VN" dirty="0" err="1"/>
              <a:t>buộc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con </a:t>
            </a:r>
            <a:r>
              <a:rPr lang="vi-VN" dirty="0" err="1"/>
              <a:t>trỏ</a:t>
            </a:r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endParaRPr lang="vi-VN" dirty="0"/>
          </a:p>
          <a:p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- </a:t>
            </a:r>
            <a:r>
              <a:rPr lang="vi-VN" dirty="0" err="1"/>
              <a:t>chiếm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không gian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endParaRPr lang="vi-VN" dirty="0"/>
          </a:p>
          <a:p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- </a:t>
            </a:r>
            <a:r>
              <a:rPr lang="vi-VN" dirty="0" err="1"/>
              <a:t>bật</a:t>
            </a:r>
            <a:r>
              <a:rPr lang="vi-VN" dirty="0"/>
              <a:t> lên: </a:t>
            </a:r>
            <a:r>
              <a:rPr lang="vi-VN" dirty="0" err="1"/>
              <a:t>menu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khi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thiết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4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43D51DE-14E5-448C-846A-9613AB4C277B}" type="slidenum">
              <a:t>4</a:t>
            </a:fld>
            <a:endParaRPr lang="x-none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1365377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Thanh </a:t>
            </a:r>
            <a:r>
              <a:rPr lang="vi-VN" dirty="0" err="1"/>
              <a:t>Menu</a:t>
            </a:r>
            <a:r>
              <a:rPr lang="vi-VN" dirty="0"/>
              <a:t> ở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màn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(thông </a:t>
            </a:r>
            <a:r>
              <a:rPr lang="vi-VN" dirty="0" err="1"/>
              <a:t>thường</a:t>
            </a:r>
            <a:r>
              <a:rPr lang="vi-VN" dirty="0"/>
              <a:t>), </a:t>
            </a:r>
            <a:r>
              <a:rPr lang="vi-VN" dirty="0" err="1"/>
              <a:t>trình</a:t>
            </a:r>
            <a:r>
              <a:rPr lang="vi-VN" dirty="0"/>
              <a:t> đơn </a:t>
            </a:r>
            <a:r>
              <a:rPr lang="vi-VN" dirty="0" err="1"/>
              <a:t>kéo</a:t>
            </a:r>
            <a:r>
              <a:rPr lang="vi-VN" dirty="0"/>
              <a:t> </a:t>
            </a:r>
            <a:r>
              <a:rPr lang="vi-VN" dirty="0" err="1"/>
              <a:t>xuống</a:t>
            </a:r>
            <a:endParaRPr lang="vi-VN" dirty="0"/>
          </a:p>
          <a:p>
            <a:r>
              <a:rPr lang="vi-VN" dirty="0" err="1"/>
              <a:t>kéo</a:t>
            </a:r>
            <a:r>
              <a:rPr lang="vi-VN" dirty="0"/>
              <a:t> </a:t>
            </a:r>
            <a:r>
              <a:rPr lang="vi-VN" dirty="0" err="1"/>
              <a:t>xuống</a:t>
            </a:r>
            <a:r>
              <a:rPr lang="vi-VN" dirty="0"/>
              <a:t> </a:t>
            </a:r>
            <a:r>
              <a:rPr lang="vi-VN" dirty="0" err="1"/>
              <a:t>menu</a:t>
            </a:r>
            <a:r>
              <a:rPr lang="vi-VN" dirty="0"/>
              <a:t> - </a:t>
            </a:r>
            <a:r>
              <a:rPr lang="vi-VN" dirty="0" err="1"/>
              <a:t>giữ</a:t>
            </a:r>
            <a:r>
              <a:rPr lang="vi-VN" dirty="0"/>
              <a:t> </a:t>
            </a:r>
            <a:r>
              <a:rPr lang="vi-VN" dirty="0" err="1"/>
              <a:t>chuột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kéo</a:t>
            </a:r>
            <a:r>
              <a:rPr lang="vi-VN" dirty="0"/>
              <a:t> </a:t>
            </a:r>
            <a:r>
              <a:rPr lang="vi-VN" dirty="0" err="1"/>
              <a:t>xuống</a:t>
            </a:r>
            <a:r>
              <a:rPr lang="vi-VN" dirty="0"/>
              <a:t> </a:t>
            </a:r>
            <a:r>
              <a:rPr lang="vi-VN" dirty="0" err="1"/>
              <a:t>menu</a:t>
            </a:r>
            <a:endParaRPr lang="vi-VN" dirty="0"/>
          </a:p>
          <a:p>
            <a:r>
              <a:rPr lang="vi-VN" dirty="0" err="1"/>
              <a:t>menu</a:t>
            </a:r>
            <a:r>
              <a:rPr lang="vi-VN" dirty="0"/>
              <a:t> </a:t>
            </a:r>
            <a:r>
              <a:rPr lang="vi-VN" dirty="0" err="1"/>
              <a:t>thả</a:t>
            </a:r>
            <a:r>
              <a:rPr lang="vi-VN" dirty="0"/>
              <a:t> </a:t>
            </a:r>
            <a:r>
              <a:rPr lang="vi-VN" dirty="0" err="1"/>
              <a:t>xuống</a:t>
            </a:r>
            <a:r>
              <a:rPr lang="vi-VN" dirty="0"/>
              <a:t> - </a:t>
            </a:r>
            <a:r>
              <a:rPr lang="vi-VN" dirty="0" err="1"/>
              <a:t>trình</a:t>
            </a:r>
            <a:r>
              <a:rPr lang="vi-VN" dirty="0"/>
              <a:t> đơn </a:t>
            </a:r>
            <a:r>
              <a:rPr lang="vi-VN" dirty="0" err="1"/>
              <a:t>chuột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đơn</a:t>
            </a:r>
          </a:p>
          <a:p>
            <a:r>
              <a:rPr lang="vi-VN" dirty="0" err="1"/>
              <a:t>menu</a:t>
            </a:r>
            <a:r>
              <a:rPr lang="vi-VN" dirty="0"/>
              <a:t> </a:t>
            </a:r>
            <a:r>
              <a:rPr lang="vi-VN" dirty="0" err="1"/>
              <a:t>thả</a:t>
            </a:r>
            <a:r>
              <a:rPr lang="vi-VN" dirty="0"/>
              <a:t> </a:t>
            </a:r>
            <a:r>
              <a:rPr lang="vi-VN" dirty="0" err="1"/>
              <a:t>xuống</a:t>
            </a:r>
            <a:r>
              <a:rPr lang="vi-VN" dirty="0"/>
              <a:t> - </a:t>
            </a:r>
            <a:r>
              <a:rPr lang="vi-VN" dirty="0" err="1"/>
              <a:t>chuột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di </a:t>
            </a:r>
            <a:r>
              <a:rPr lang="vi-VN" dirty="0" err="1"/>
              <a:t>chuyển</a:t>
            </a:r>
            <a:r>
              <a:rPr lang="vi-VN" dirty="0"/>
              <a:t> trên thanh!</a:t>
            </a:r>
          </a:p>
          <a:p>
            <a:endParaRPr lang="vi-VN" dirty="0"/>
          </a:p>
          <a:p>
            <a:r>
              <a:rPr lang="vi-VN" dirty="0" err="1"/>
              <a:t>Trình</a:t>
            </a:r>
            <a:r>
              <a:rPr lang="vi-VN" dirty="0"/>
              <a:t> đơn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cảnh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ở nơi </a:t>
            </a:r>
            <a:r>
              <a:rPr lang="vi-VN" dirty="0" err="1"/>
              <a:t>bạn</a:t>
            </a:r>
            <a:r>
              <a:rPr lang="vi-VN" dirty="0"/>
              <a:t> đang ở</a:t>
            </a:r>
          </a:p>
          <a:p>
            <a:r>
              <a:rPr lang="vi-VN" dirty="0" err="1"/>
              <a:t>menu</a:t>
            </a:r>
            <a:r>
              <a:rPr lang="vi-VN" dirty="0"/>
              <a:t> </a:t>
            </a:r>
            <a:r>
              <a:rPr lang="vi-VN" dirty="0" err="1"/>
              <a:t>bật</a:t>
            </a:r>
            <a:r>
              <a:rPr lang="vi-VN" dirty="0"/>
              <a:t> lên -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cho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</a:t>
            </a:r>
            <a:r>
              <a:rPr lang="vi-VN" dirty="0" err="1"/>
              <a:t>chọn</a:t>
            </a:r>
            <a:endParaRPr lang="vi-VN" dirty="0"/>
          </a:p>
          <a:p>
            <a:r>
              <a:rPr lang="vi-VN" dirty="0" err="1"/>
              <a:t>menu</a:t>
            </a:r>
            <a:r>
              <a:rPr lang="vi-VN" dirty="0"/>
              <a:t> </a:t>
            </a:r>
            <a:r>
              <a:rPr lang="vi-VN" dirty="0" err="1"/>
              <a:t>bánh</a:t>
            </a:r>
            <a:r>
              <a:rPr lang="vi-VN" dirty="0"/>
              <a:t> - </a:t>
            </a:r>
            <a:r>
              <a:rPr lang="vi-VN" dirty="0" err="1"/>
              <a:t>sắp</a:t>
            </a:r>
            <a:r>
              <a:rPr lang="vi-VN" dirty="0"/>
              <a:t> </a:t>
            </a:r>
            <a:r>
              <a:rPr lang="vi-VN" dirty="0" err="1"/>
              <a:t>xếp</a:t>
            </a:r>
            <a:r>
              <a:rPr lang="vi-VN" dirty="0"/>
              <a:t> theo </a:t>
            </a:r>
            <a:r>
              <a:rPr lang="vi-VN" dirty="0" err="1"/>
              <a:t>vòng</a:t>
            </a:r>
            <a:r>
              <a:rPr lang="vi-VN" dirty="0"/>
              <a:t> </a:t>
            </a:r>
            <a:r>
              <a:rPr lang="vi-VN" dirty="0" err="1"/>
              <a:t>tròn</a:t>
            </a:r>
            <a:endParaRPr lang="vi-VN" dirty="0"/>
          </a:p>
          <a:p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dàng</a:t>
            </a:r>
            <a:r>
              <a:rPr lang="vi-VN" dirty="0"/>
              <a:t> hơn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(khu </a:t>
            </a:r>
            <a:r>
              <a:rPr lang="vi-VN" dirty="0" err="1"/>
              <a:t>vực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 </a:t>
            </a:r>
            <a:r>
              <a:rPr lang="vi-VN" dirty="0" err="1"/>
              <a:t>lớn</a:t>
            </a:r>
            <a:r>
              <a:rPr lang="vi-VN" dirty="0"/>
              <a:t> hơn)</a:t>
            </a:r>
          </a:p>
          <a:p>
            <a:r>
              <a:rPr lang="vi-VN" dirty="0"/>
              <a:t>nhanh hơn (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khoảng</a:t>
            </a:r>
            <a:r>
              <a:rPr lang="vi-VN" dirty="0"/>
              <a:t> </a:t>
            </a:r>
            <a:r>
              <a:rPr lang="vi-VN" dirty="0" err="1"/>
              <a:t>cách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bất</a:t>
            </a:r>
            <a:r>
              <a:rPr lang="vi-VN" dirty="0"/>
              <a:t> </a:t>
            </a:r>
            <a:r>
              <a:rPr lang="vi-VN" dirty="0" err="1"/>
              <a:t>kỳ</a:t>
            </a:r>
            <a:r>
              <a:rPr lang="vi-VN" dirty="0"/>
              <a:t> 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)? ... nhưng không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rộng</a:t>
            </a:r>
            <a:r>
              <a:rPr lang="vi-VN" dirty="0"/>
              <a:t> </a:t>
            </a:r>
            <a:r>
              <a:rPr lang="vi-VN" dirty="0" err="1"/>
              <a:t>rãi</a:t>
            </a:r>
            <a:r>
              <a:rPr lang="vi-VN" dirty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110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2800" dirty="0" smtClean="0"/>
              <a:t>ad infinitum= again and again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en-US" sz="2800" dirty="0" smtClean="0"/>
              <a:t>Cascading menu:</a:t>
            </a:r>
            <a:r>
              <a:rPr lang="en-GB" altLang="en-US" sz="2800" baseline="0" dirty="0" smtClean="0"/>
              <a:t> drop down menu?</a:t>
            </a:r>
            <a:endParaRPr lang="en-GB" altLang="en-US" sz="2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15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Vấn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? </a:t>
            </a:r>
            <a:r>
              <a:rPr lang="vi-VN" dirty="0" err="1"/>
              <a:t>menu</a:t>
            </a:r>
            <a:r>
              <a:rPr lang="vi-VN" dirty="0"/>
              <a:t> không </a:t>
            </a:r>
            <a:r>
              <a:rPr lang="vi-VN" dirty="0" err="1"/>
              <a:t>có</a:t>
            </a:r>
            <a:r>
              <a:rPr lang="vi-VN" dirty="0"/>
              <a:t> khi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muốn</a:t>
            </a:r>
            <a:r>
              <a:rPr lang="vi-VN" dirty="0"/>
              <a:t> </a:t>
            </a:r>
            <a:r>
              <a:rPr lang="vi-VN" dirty="0" err="1"/>
              <a:t>nó</a:t>
            </a:r>
            <a:endParaRPr lang="vi-VN" dirty="0"/>
          </a:p>
          <a:p>
            <a:endParaRPr lang="vi-VN" dirty="0"/>
          </a:p>
          <a:p>
            <a:r>
              <a:rPr lang="vi-VN" dirty="0"/>
              <a:t>Dung </a:t>
            </a:r>
            <a:r>
              <a:rPr lang="vi-VN" dirty="0" err="1"/>
              <a:t>dịch</a:t>
            </a:r>
            <a:r>
              <a:rPr lang="vi-VN" dirty="0"/>
              <a:t>? </a:t>
            </a:r>
            <a:r>
              <a:rPr lang="vi-VN" dirty="0" err="1"/>
              <a:t>bảng</a:t>
            </a:r>
            <a:r>
              <a:rPr lang="vi-VN" dirty="0"/>
              <a:t> </a:t>
            </a:r>
            <a:r>
              <a:rPr lang="vi-VN" dirty="0" err="1"/>
              <a:t>màu</a:t>
            </a:r>
            <a:r>
              <a:rPr lang="vi-VN" dirty="0"/>
              <a:t> - </a:t>
            </a:r>
            <a:r>
              <a:rPr lang="vi-VN" dirty="0" err="1"/>
              <a:t>ít</a:t>
            </a:r>
            <a:r>
              <a:rPr lang="vi-VN" dirty="0"/>
              <a:t> </a:t>
            </a:r>
            <a:r>
              <a:rPr lang="vi-VN" dirty="0" err="1"/>
              <a:t>cửa</a:t>
            </a:r>
            <a:r>
              <a:rPr lang="vi-VN" dirty="0"/>
              <a:t> </a:t>
            </a:r>
            <a:r>
              <a:rPr lang="vi-VN" dirty="0" err="1"/>
              <a:t>sổ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endParaRPr lang="vi-VN" dirty="0"/>
          </a:p>
          <a:p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 / </a:t>
            </a:r>
            <a:r>
              <a:rPr lang="vi-VN" dirty="0" err="1"/>
              <a:t>ẩn</a:t>
            </a:r>
            <a:r>
              <a:rPr lang="vi-VN" dirty="0"/>
              <a:t> thông qua 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đơn?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dạng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sẵn</a:t>
            </a:r>
            <a:r>
              <a:rPr lang="vi-VN" dirty="0"/>
              <a:t> trong </a:t>
            </a:r>
            <a:r>
              <a:rPr lang="vi-VN" dirty="0" err="1"/>
              <a:t>gói</a:t>
            </a:r>
            <a:r>
              <a:rPr lang="vi-VN" dirty="0"/>
              <a:t> </a:t>
            </a:r>
            <a:r>
              <a:rPr lang="vi-VN" dirty="0" err="1"/>
              <a:t>vẽ</a:t>
            </a:r>
            <a:endParaRPr lang="vi-VN" dirty="0"/>
          </a:p>
          <a:p>
            <a:r>
              <a:rPr lang="vi-VN" dirty="0" err="1"/>
              <a:t>menu</a:t>
            </a:r>
            <a:r>
              <a:rPr lang="vi-VN" dirty="0"/>
              <a:t> </a:t>
            </a:r>
            <a:r>
              <a:rPr lang="vi-VN" dirty="0" err="1"/>
              <a:t>tách</a:t>
            </a:r>
            <a:r>
              <a:rPr lang="vi-VN" dirty="0"/>
              <a:t> </a:t>
            </a:r>
            <a:r>
              <a:rPr lang="vi-VN" dirty="0" err="1"/>
              <a:t>rời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pin-</a:t>
            </a:r>
            <a:r>
              <a:rPr lang="vi-VN" dirty="0" err="1"/>
              <a:t>up</a:t>
            </a:r>
            <a:endParaRPr lang="vi-VN" dirty="0"/>
          </a:p>
          <a:p>
            <a:r>
              <a:rPr lang="vi-VN" dirty="0" err="1"/>
              <a:t>menu</a:t>
            </a:r>
            <a:r>
              <a:rPr lang="vi-VN" dirty="0"/>
              <a:t> '</a:t>
            </a:r>
            <a:r>
              <a:rPr lang="vi-VN" dirty="0" err="1"/>
              <a:t>tears</a:t>
            </a:r>
            <a:r>
              <a:rPr lang="vi-VN" dirty="0"/>
              <a:t> </a:t>
            </a:r>
            <a:r>
              <a:rPr lang="vi-VN" dirty="0" err="1"/>
              <a:t>off</a:t>
            </a:r>
            <a:r>
              <a:rPr lang="vi-VN" dirty="0"/>
              <a:t>'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trở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</a:t>
            </a:r>
            <a:r>
              <a:rPr lang="vi-VN" dirty="0" err="1"/>
              <a:t>palette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517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3600" dirty="0"/>
              <a:t>Information windows that pop up to inform of an important event or request information.</a:t>
            </a:r>
          </a:p>
          <a:p>
            <a:endParaRPr lang="en-GB" altLang="en-US" sz="3600" dirty="0"/>
          </a:p>
          <a:p>
            <a:pPr lvl="1">
              <a:buFontTx/>
              <a:buChar char=" "/>
            </a:pPr>
            <a:r>
              <a:rPr lang="en-GB" altLang="en-US" sz="3200" dirty="0"/>
              <a:t>E.G:  when saving a file, a dialogue box is displayed to allow the user to specify the filename and location.  Once the file is saved, the box disappears.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45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Dễ</a:t>
            </a:r>
            <a:r>
              <a:rPr lang="vi-VN" dirty="0"/>
              <a:t> </a:t>
            </a:r>
            <a:r>
              <a:rPr lang="vi-VN" dirty="0" err="1"/>
              <a:t>dàng</a:t>
            </a:r>
            <a:r>
              <a:rPr lang="vi-VN" dirty="0"/>
              <a:t> </a:t>
            </a:r>
            <a:r>
              <a:rPr lang="vi-VN" dirty="0" err="1"/>
              <a:t>tập</a:t>
            </a:r>
            <a:r>
              <a:rPr lang="vi-VN" dirty="0"/>
              <a:t> trung </a:t>
            </a:r>
            <a:r>
              <a:rPr lang="vi-VN" dirty="0" err="1"/>
              <a:t>vào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Còn</a:t>
            </a:r>
            <a:r>
              <a:rPr lang="vi-VN" dirty="0"/>
              <a:t> </a:t>
            </a:r>
            <a:r>
              <a:rPr lang="vi-VN" dirty="0" err="1"/>
              <a:t>cảm</a:t>
            </a:r>
            <a:r>
              <a:rPr lang="vi-VN" dirty="0"/>
              <a:t> </a:t>
            </a:r>
            <a:r>
              <a:rPr lang="vi-VN" dirty="0" err="1"/>
              <a:t>giác</a:t>
            </a:r>
            <a:r>
              <a:rPr lang="vi-VN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886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Nhanh </a:t>
            </a:r>
            <a:r>
              <a:rPr lang="vi-VN" dirty="0" err="1"/>
              <a:t>chóng</a:t>
            </a:r>
            <a:r>
              <a:rPr lang="vi-VN" dirty="0"/>
              <a:t> </a:t>
            </a:r>
            <a:r>
              <a:rPr lang="vi-VN" dirty="0" err="1"/>
              <a:t>cải</a:t>
            </a:r>
            <a:r>
              <a:rPr lang="vi-VN" dirty="0"/>
              <a:t> </a:t>
            </a:r>
            <a:r>
              <a:rPr lang="vi-VN" dirty="0" err="1"/>
              <a:t>tiến</a:t>
            </a:r>
            <a:r>
              <a:rPr lang="vi-VN" dirty="0"/>
              <a:t> ...? ... nhưng </a:t>
            </a:r>
            <a:r>
              <a:rPr lang="vi-VN" dirty="0" err="1"/>
              <a:t>vẫn</a:t>
            </a:r>
            <a:r>
              <a:rPr lang="vi-VN" dirty="0"/>
              <a:t> không </a:t>
            </a:r>
            <a:r>
              <a:rPr lang="vi-VN" dirty="0" err="1"/>
              <a:t>chính</a:t>
            </a:r>
            <a:r>
              <a:rPr lang="vi-VN" dirty="0"/>
              <a:t> </a:t>
            </a:r>
            <a:r>
              <a:rPr lang="vi-VN" dirty="0" err="1"/>
              <a:t>xác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thoại</a:t>
            </a:r>
            <a:r>
              <a:rPr lang="vi-VN" dirty="0"/>
              <a:t> </a:t>
            </a:r>
            <a:r>
              <a:rPr lang="vi-VN" dirty="0" err="1"/>
              <a:t>mạnh</a:t>
            </a:r>
            <a:r>
              <a:rPr lang="vi-VN" dirty="0"/>
              <a:t> </a:t>
            </a:r>
            <a:r>
              <a:rPr lang="vi-VN" dirty="0" err="1"/>
              <a:t>mẽ</a:t>
            </a:r>
            <a:r>
              <a:rPr lang="vi-VN" dirty="0"/>
              <a:t> ?? ... 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khóa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!</a:t>
            </a:r>
          </a:p>
          <a:p>
            <a:endParaRPr lang="vi-VN" dirty="0"/>
          </a:p>
          <a:p>
            <a:r>
              <a:rPr lang="vi-VN" dirty="0"/>
              <a:t>VÍ DỤ. </a:t>
            </a:r>
            <a:r>
              <a:rPr lang="vi-VN" dirty="0" err="1"/>
              <a:t>Đặt</a:t>
            </a:r>
            <a:r>
              <a:rPr lang="vi-VN" dirty="0"/>
              <a:t> </a:t>
            </a:r>
            <a:r>
              <a:rPr lang="vi-VN" dirty="0" err="1"/>
              <a:t>vé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bay? </a:t>
            </a:r>
            <a:r>
              <a:rPr lang="vi-VN" dirty="0" err="1"/>
              <a:t>đáng</a:t>
            </a:r>
            <a:r>
              <a:rPr lang="vi-VN" dirty="0"/>
              <a:t> tin </a:t>
            </a:r>
            <a:r>
              <a:rPr lang="vi-VN" dirty="0" err="1"/>
              <a:t>cậy</a:t>
            </a:r>
            <a:r>
              <a:rPr lang="vi-VN" dirty="0"/>
              <a:t> "</a:t>
            </a:r>
            <a:r>
              <a:rPr lang="vi-VN" dirty="0" err="1"/>
              <a:t>có</a:t>
            </a:r>
            <a:r>
              <a:rPr lang="vi-VN" dirty="0"/>
              <a:t>" </a:t>
            </a:r>
            <a:r>
              <a:rPr lang="vi-VN" dirty="0" err="1"/>
              <a:t>và</a:t>
            </a:r>
            <a:r>
              <a:rPr lang="vi-VN" dirty="0"/>
              <a:t> "không"? +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ánh</a:t>
            </a:r>
            <a:r>
              <a:rPr lang="vi-VN" dirty="0"/>
              <a:t> </a:t>
            </a:r>
            <a:r>
              <a:rPr lang="vi-VN" dirty="0" err="1"/>
              <a:t>lại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hiểu</a:t>
            </a:r>
            <a:r>
              <a:rPr lang="vi-VN" dirty="0"/>
              <a:t> </a:t>
            </a:r>
            <a:r>
              <a:rPr lang="vi-VN" dirty="0" err="1"/>
              <a:t>biết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? "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muốn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vé</a:t>
            </a:r>
            <a:r>
              <a:rPr lang="vi-VN" dirty="0"/>
              <a:t> </a:t>
            </a:r>
            <a:r>
              <a:rPr lang="vi-VN" dirty="0" err="1"/>
              <a:t>từ</a:t>
            </a:r>
            <a:r>
              <a:rPr lang="vi-VN" dirty="0"/>
              <a:t> </a:t>
            </a:r>
            <a:r>
              <a:rPr lang="vi-VN" dirty="0" err="1"/>
              <a:t>new</a:t>
            </a:r>
            <a:r>
              <a:rPr lang="vi-VN" dirty="0"/>
              <a:t> </a:t>
            </a:r>
            <a:r>
              <a:rPr lang="vi-VN" dirty="0" err="1"/>
              <a:t>york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boston</a:t>
            </a:r>
            <a:r>
              <a:rPr lang="vi-VN" dirty="0"/>
              <a:t>?"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273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Ai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sáng</a:t>
            </a:r>
            <a:r>
              <a:rPr lang="vi-VN" dirty="0"/>
              <a:t> </a:t>
            </a:r>
            <a:r>
              <a:rPr lang="vi-VN" dirty="0" err="1"/>
              <a:t>kiến</a:t>
            </a:r>
            <a:r>
              <a:rPr lang="vi-VN" dirty="0"/>
              <a:t> ?? </a:t>
            </a:r>
            <a:r>
              <a:rPr lang="vi-VN" dirty="0" err="1"/>
              <a:t>Cũ</a:t>
            </a:r>
            <a:r>
              <a:rPr lang="vi-VN" dirty="0"/>
              <a:t> câu </a:t>
            </a:r>
            <a:r>
              <a:rPr lang="vi-VN" dirty="0" err="1"/>
              <a:t>hỏi-trả</a:t>
            </a:r>
            <a:r>
              <a:rPr lang="vi-VN" dirty="0"/>
              <a:t> </a:t>
            </a:r>
            <a:r>
              <a:rPr lang="vi-VN" dirty="0" err="1"/>
              <a:t>lời</a:t>
            </a:r>
            <a:r>
              <a:rPr lang="vi-VN" dirty="0"/>
              <a:t> -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? Giao </a:t>
            </a:r>
            <a:r>
              <a:rPr lang="vi-VN" dirty="0" err="1"/>
              <a:t>diện</a:t>
            </a:r>
            <a:r>
              <a:rPr lang="vi-VN" dirty="0"/>
              <a:t> WIMP -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Wimp</a:t>
            </a:r>
            <a:r>
              <a:rPr lang="vi-VN" dirty="0"/>
              <a:t> </a:t>
            </a:r>
            <a:r>
              <a:rPr lang="vi-VN" dirty="0" err="1"/>
              <a:t>ngoại</a:t>
            </a:r>
            <a:r>
              <a:rPr lang="vi-VN" dirty="0"/>
              <a:t> </a:t>
            </a:r>
            <a:r>
              <a:rPr lang="vi-VN" dirty="0" err="1"/>
              <a:t>lệ</a:t>
            </a:r>
            <a:r>
              <a:rPr lang="vi-VN" dirty="0"/>
              <a:t> ...?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phần</a:t>
            </a:r>
            <a:r>
              <a:rPr lang="vi-VN" dirty="0"/>
              <a:t> </a:t>
            </a:r>
            <a:r>
              <a:rPr lang="vi-VN" dirty="0" err="1"/>
              <a:t>dự</a:t>
            </a:r>
            <a:r>
              <a:rPr lang="vi-VN" dirty="0"/>
              <a:t> </a:t>
            </a:r>
            <a:r>
              <a:rPr lang="vi-VN" dirty="0" err="1"/>
              <a:t>phòng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giao </a:t>
            </a:r>
            <a:r>
              <a:rPr lang="vi-VN" dirty="0" err="1"/>
              <a:t>diện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Hộp</a:t>
            </a:r>
            <a:r>
              <a:rPr lang="vi-VN" dirty="0"/>
              <a:t> </a:t>
            </a:r>
            <a:r>
              <a:rPr lang="vi-VN" dirty="0" err="1"/>
              <a:t>thoại</a:t>
            </a:r>
            <a:r>
              <a:rPr lang="vi-VN" dirty="0"/>
              <a:t> </a:t>
            </a:r>
            <a:r>
              <a:rPr lang="vi-VN" dirty="0" err="1"/>
              <a:t>Modal</a:t>
            </a:r>
            <a:endParaRPr lang="vi-VN" dirty="0"/>
          </a:p>
          <a:p>
            <a:r>
              <a:rPr lang="vi-VN" dirty="0" err="1"/>
              <a:t>Hãy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sẽ</a:t>
            </a:r>
            <a:r>
              <a:rPr lang="vi-VN" dirty="0"/>
              <a:t> không </a:t>
            </a:r>
            <a:r>
              <a:rPr lang="vi-VN" dirty="0" err="1"/>
              <a:t>biến</a:t>
            </a:r>
            <a:r>
              <a:rPr lang="vi-VN" dirty="0"/>
              <a:t> </a:t>
            </a:r>
            <a:r>
              <a:rPr lang="vi-VN" dirty="0" err="1"/>
              <a:t>mất</a:t>
            </a:r>
            <a:r>
              <a:rPr lang="vi-VN" dirty="0"/>
              <a:t>!</a:t>
            </a:r>
          </a:p>
          <a:p>
            <a:r>
              <a:rPr lang="vi-VN" dirty="0" err="1"/>
              <a:t>Tốt</a:t>
            </a:r>
            <a:r>
              <a:rPr lang="vi-VN" dirty="0"/>
              <a:t> cho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lỗi</a:t>
            </a:r>
            <a:r>
              <a:rPr lang="vi-VN" dirty="0"/>
              <a:t>,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bước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yếu</a:t>
            </a:r>
            <a:endParaRPr lang="vi-VN" dirty="0"/>
          </a:p>
          <a:p>
            <a:r>
              <a:rPr lang="vi-VN" dirty="0"/>
              <a:t>Nhưng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cẩn</a:t>
            </a:r>
            <a:r>
              <a:rPr lang="vi-VN" dirty="0"/>
              <a:t> </a:t>
            </a:r>
            <a:r>
              <a:rPr lang="vi-VN" dirty="0" err="1"/>
              <a:t>thận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91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bị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 </a:t>
            </a:r>
            <a:r>
              <a:rPr lang="vi-VN" dirty="0" err="1"/>
              <a:t>hưởng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bối</a:t>
            </a:r>
            <a:r>
              <a:rPr lang="vi-VN" dirty="0"/>
              <a:t> </a:t>
            </a:r>
            <a:r>
              <a:rPr lang="vi-VN" dirty="0" err="1"/>
              <a:t>cảnh</a:t>
            </a:r>
            <a:r>
              <a:rPr lang="vi-VN" dirty="0"/>
              <a:t> </a:t>
            </a:r>
            <a:r>
              <a:rPr lang="vi-VN" dirty="0" err="1"/>
              <a:t>xã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khác</a:t>
            </a:r>
            <a:endParaRPr lang="vi-VN" dirty="0"/>
          </a:p>
          <a:p>
            <a:r>
              <a:rPr lang="vi-VN" dirty="0"/>
              <a:t>mong </a:t>
            </a:r>
            <a:r>
              <a:rPr lang="vi-VN" dirty="0" err="1"/>
              <a:t>muốn</a:t>
            </a:r>
            <a:r>
              <a:rPr lang="vi-VN" dirty="0"/>
              <a:t> gây </a:t>
            </a:r>
            <a:r>
              <a:rPr lang="vi-VN" dirty="0" err="1"/>
              <a:t>ấn</a:t>
            </a:r>
            <a:r>
              <a:rPr lang="vi-VN" dirty="0"/>
              <a:t> </a:t>
            </a:r>
            <a:r>
              <a:rPr lang="vi-VN" dirty="0" err="1"/>
              <a:t>tượng</a:t>
            </a:r>
            <a:r>
              <a:rPr lang="vi-VN" dirty="0"/>
              <a:t>, </a:t>
            </a:r>
            <a:r>
              <a:rPr lang="vi-VN" dirty="0" err="1"/>
              <a:t>cạnh</a:t>
            </a:r>
            <a:r>
              <a:rPr lang="vi-VN" dirty="0"/>
              <a:t> tranh, </a:t>
            </a:r>
            <a:r>
              <a:rPr lang="vi-VN" dirty="0" err="1"/>
              <a:t>sợ</a:t>
            </a:r>
            <a:r>
              <a:rPr lang="vi-VN" dirty="0"/>
              <a:t> </a:t>
            </a:r>
            <a:r>
              <a:rPr lang="vi-VN" dirty="0" err="1"/>
              <a:t>thất</a:t>
            </a:r>
            <a:r>
              <a:rPr lang="vi-VN" dirty="0"/>
              <a:t> </a:t>
            </a:r>
            <a:r>
              <a:rPr lang="vi-VN" dirty="0" err="1"/>
              <a:t>bại</a:t>
            </a:r>
            <a:endParaRPr lang="vi-VN" dirty="0"/>
          </a:p>
          <a:p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lực</a:t>
            </a:r>
            <a:endParaRPr lang="vi-VN" dirty="0"/>
          </a:p>
          <a:p>
            <a:r>
              <a:rPr lang="vi-VN" dirty="0" err="1"/>
              <a:t>sợ</a:t>
            </a:r>
            <a:r>
              <a:rPr lang="vi-VN" dirty="0"/>
              <a:t> </a:t>
            </a:r>
            <a:r>
              <a:rPr lang="vi-VN" dirty="0" err="1"/>
              <a:t>hãi</a:t>
            </a:r>
            <a:r>
              <a:rPr lang="vi-VN" dirty="0"/>
              <a:t>, trung </a:t>
            </a:r>
            <a:r>
              <a:rPr lang="vi-VN" dirty="0" err="1"/>
              <a:t>thành</a:t>
            </a:r>
            <a:r>
              <a:rPr lang="vi-VN" dirty="0"/>
              <a:t>, tham </a:t>
            </a:r>
            <a:r>
              <a:rPr lang="vi-VN" dirty="0" err="1"/>
              <a:t>vọng</a:t>
            </a:r>
            <a:r>
              <a:rPr lang="vi-VN" dirty="0"/>
              <a:t>, </a:t>
            </a:r>
            <a:r>
              <a:rPr lang="vi-VN" dirty="0" err="1"/>
              <a:t>tự</a:t>
            </a:r>
            <a:r>
              <a:rPr lang="vi-VN" dirty="0"/>
              <a:t> </a:t>
            </a:r>
            <a:r>
              <a:rPr lang="vi-VN" dirty="0" err="1"/>
              <a:t>thỏa</a:t>
            </a:r>
            <a:r>
              <a:rPr lang="vi-VN" dirty="0"/>
              <a:t> </a:t>
            </a:r>
            <a:r>
              <a:rPr lang="vi-VN" dirty="0" err="1"/>
              <a:t>mãn</a:t>
            </a:r>
            <a:endParaRPr lang="vi-VN" dirty="0"/>
          </a:p>
          <a:p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không </a:t>
            </a:r>
            <a:r>
              <a:rPr lang="vi-VN" dirty="0" err="1"/>
              <a:t>đầy</a:t>
            </a:r>
            <a:r>
              <a:rPr lang="vi-VN" dirty="0"/>
              <a:t> </a:t>
            </a:r>
            <a:r>
              <a:rPr lang="vi-VN" dirty="0" err="1"/>
              <a:t>đủ</a:t>
            </a:r>
            <a:endParaRPr lang="vi-VN" dirty="0"/>
          </a:p>
          <a:p>
            <a:r>
              <a:rPr lang="vi-VN" dirty="0"/>
              <a:t>gây </a:t>
            </a:r>
            <a:r>
              <a:rPr lang="vi-VN" dirty="0" err="1"/>
              <a:t>thất</a:t>
            </a:r>
            <a:r>
              <a:rPr lang="vi-VN" dirty="0"/>
              <a:t> </a:t>
            </a:r>
            <a:r>
              <a:rPr lang="vi-VN" dirty="0" err="1"/>
              <a:t>vọng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thiếu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lực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0816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endParaRPr lang="en-US" dirty="0"/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US" dirty="0"/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49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Trang </a:t>
            </a:r>
            <a:r>
              <a:rPr lang="vi-VN" dirty="0" err="1"/>
              <a:t>chủ</a:t>
            </a:r>
            <a:r>
              <a:rPr lang="vi-VN" dirty="0"/>
              <a:t>,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trí</a:t>
            </a:r>
            <a:r>
              <a:rPr lang="vi-VN" dirty="0"/>
              <a:t>, mua </a:t>
            </a:r>
            <a:r>
              <a:rPr lang="vi-VN" dirty="0" err="1"/>
              <a:t>sắm</a:t>
            </a:r>
            <a:endParaRPr lang="vi-VN" dirty="0"/>
          </a:p>
          <a:p>
            <a:r>
              <a:rPr lang="vi-VN" dirty="0"/>
              <a:t>Không </a:t>
            </a:r>
            <a:r>
              <a:rPr lang="vi-VN" dirty="0" err="1"/>
              <a:t>đủ</a:t>
            </a:r>
            <a:r>
              <a:rPr lang="vi-VN" dirty="0"/>
              <a:t> </a:t>
            </a:r>
            <a:r>
              <a:rPr lang="vi-VN" dirty="0" err="1"/>
              <a:t>để</a:t>
            </a:r>
            <a:r>
              <a:rPr lang="vi-VN" dirty="0"/>
              <a:t>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r>
              <a:rPr lang="vi-VN" dirty="0" err="1"/>
              <a:t>Họ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muốn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!</a:t>
            </a:r>
          </a:p>
          <a:p>
            <a:endParaRPr lang="vi-VN" dirty="0"/>
          </a:p>
          <a:p>
            <a:r>
              <a:rPr lang="vi-VN" dirty="0"/>
              <a:t>Tâm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kinh </a:t>
            </a:r>
            <a:r>
              <a:rPr lang="vi-VN" dirty="0" err="1"/>
              <a:t>nghiệm</a:t>
            </a:r>
            <a:endParaRPr lang="vi-VN" dirty="0"/>
          </a:p>
          <a:p>
            <a:r>
              <a:rPr lang="vi-VN" dirty="0"/>
              <a:t>Lưu </a:t>
            </a:r>
            <a:r>
              <a:rPr lang="vi-VN" dirty="0" err="1"/>
              <a:t>lượng</a:t>
            </a:r>
            <a:r>
              <a:rPr lang="vi-VN" dirty="0"/>
              <a:t> ()</a:t>
            </a:r>
          </a:p>
          <a:p>
            <a:r>
              <a:rPr lang="vi-VN" dirty="0"/>
              <a:t>Cân </a:t>
            </a:r>
            <a:r>
              <a:rPr lang="vi-VN" dirty="0" err="1"/>
              <a:t>bằng</a:t>
            </a:r>
            <a:r>
              <a:rPr lang="vi-VN" dirty="0"/>
              <a:t> </a:t>
            </a:r>
            <a:r>
              <a:rPr lang="vi-VN" dirty="0" err="1"/>
              <a:t>giữa</a:t>
            </a:r>
            <a:r>
              <a:rPr lang="vi-VN" dirty="0"/>
              <a:t> lo </a:t>
            </a:r>
            <a:r>
              <a:rPr lang="vi-VN" dirty="0" err="1"/>
              <a:t>lắng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chán</a:t>
            </a:r>
            <a:r>
              <a:rPr lang="vi-VN" dirty="0"/>
              <a:t> </a:t>
            </a:r>
            <a:r>
              <a:rPr lang="vi-VN" dirty="0" err="1"/>
              <a:t>nản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vi-VN" dirty="0" err="1"/>
              <a:t>Giáo</a:t>
            </a:r>
            <a:r>
              <a:rPr lang="vi-VN" dirty="0"/>
              <a:t> </a:t>
            </a:r>
            <a:r>
              <a:rPr lang="vi-VN" dirty="0" err="1"/>
              <a:t>dục</a:t>
            </a:r>
            <a:endParaRPr lang="vi-VN" dirty="0"/>
          </a:p>
          <a:p>
            <a:r>
              <a:rPr lang="vi-VN" dirty="0"/>
              <a:t>Khu </a:t>
            </a:r>
            <a:r>
              <a:rPr lang="vi-VN" dirty="0" err="1"/>
              <a:t>vực</a:t>
            </a:r>
            <a:r>
              <a:rPr lang="vi-VN" dirty="0"/>
              <a:t> </a:t>
            </a:r>
            <a:r>
              <a:rPr lang="vi-VN" dirty="0" err="1"/>
              <a:t>phát</a:t>
            </a:r>
            <a:r>
              <a:rPr lang="vi-VN" dirty="0"/>
              <a:t> </a:t>
            </a:r>
            <a:r>
              <a:rPr lang="vi-VN" dirty="0" err="1"/>
              <a:t>triển</a:t>
            </a:r>
            <a:r>
              <a:rPr lang="vi-VN" dirty="0"/>
              <a:t> </a:t>
            </a:r>
            <a:r>
              <a:rPr lang="vi-VN" dirty="0" err="1"/>
              <a:t>gần</a:t>
            </a:r>
            <a:r>
              <a:rPr lang="vi-VN" dirty="0"/>
              <a:t> đây</a:t>
            </a:r>
          </a:p>
          <a:p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đỡ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Rộng</a:t>
            </a:r>
            <a:r>
              <a:rPr lang="vi-VN" dirty="0"/>
              <a:t> hơn ...</a:t>
            </a:r>
          </a:p>
          <a:p>
            <a:r>
              <a:rPr lang="vi-VN" dirty="0"/>
              <a:t>Phân </a:t>
            </a:r>
            <a:r>
              <a:rPr lang="vi-VN" dirty="0" err="1"/>
              <a:t>tích</a:t>
            </a:r>
            <a:r>
              <a:rPr lang="vi-VN" dirty="0"/>
              <a:t> văn </a:t>
            </a:r>
            <a:r>
              <a:rPr lang="vi-VN" dirty="0" err="1"/>
              <a:t>học</a:t>
            </a:r>
            <a:r>
              <a:rPr lang="vi-VN" dirty="0"/>
              <a:t>, nghiên </a:t>
            </a:r>
            <a:r>
              <a:rPr lang="vi-VN" dirty="0" err="1"/>
              <a:t>cứu</a:t>
            </a:r>
            <a:r>
              <a:rPr lang="vi-VN" dirty="0"/>
              <a:t> </a:t>
            </a:r>
            <a:r>
              <a:rPr lang="vi-VN" dirty="0" err="1"/>
              <a:t>điện</a:t>
            </a:r>
            <a:r>
              <a:rPr lang="vi-VN" dirty="0"/>
              <a:t> </a:t>
            </a:r>
            <a:r>
              <a:rPr lang="vi-VN" dirty="0" err="1"/>
              <a:t>ảnh</a:t>
            </a:r>
            <a:r>
              <a:rPr lang="vi-VN" dirty="0"/>
              <a:t>, </a:t>
            </a:r>
            <a:r>
              <a:rPr lang="vi-VN" dirty="0" err="1"/>
              <a:t>kịch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982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cập</a:t>
            </a:r>
            <a:r>
              <a:rPr lang="vi-VN" dirty="0"/>
              <a:t>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thoại</a:t>
            </a:r>
            <a:r>
              <a:rPr lang="vi-VN" dirty="0"/>
              <a:t> </a:t>
            </a:r>
            <a:r>
              <a:rPr lang="vi-VN" dirty="0" err="1"/>
              <a:t>tạo</a:t>
            </a:r>
            <a:r>
              <a:rPr lang="vi-VN" dirty="0"/>
              <a:t> ra </a:t>
            </a:r>
            <a:r>
              <a:rPr lang="vi-VN" dirty="0" err="1"/>
              <a:t>bởi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lệnh</a:t>
            </a:r>
            <a:r>
              <a:rPr lang="vi-VN" dirty="0"/>
              <a:t>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dữ</a:t>
            </a:r>
            <a:r>
              <a:rPr lang="vi-VN" dirty="0"/>
              <a:t> </a:t>
            </a:r>
            <a:r>
              <a:rPr lang="vi-VN" dirty="0" err="1"/>
              <a:t>liệu</a:t>
            </a:r>
            <a:r>
              <a:rPr lang="vi-VN" dirty="0"/>
              <a:t>, </a:t>
            </a:r>
            <a:r>
              <a:rPr lang="vi-VN" dirty="0" err="1"/>
              <a:t>nhập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hiển</a:t>
            </a:r>
            <a:r>
              <a:rPr lang="vi-VN" dirty="0"/>
              <a:t> </a:t>
            </a:r>
            <a:r>
              <a:rPr lang="vi-VN" dirty="0" err="1"/>
              <a:t>thị</a:t>
            </a:r>
            <a:r>
              <a:rPr lang="vi-VN" dirty="0"/>
              <a:t>, </a:t>
            </a:r>
            <a:r>
              <a:rPr lang="vi-VN" dirty="0" err="1"/>
              <a:t>đầu</a:t>
            </a:r>
            <a:r>
              <a:rPr lang="vi-VN" dirty="0"/>
              <a:t> ra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máy</a:t>
            </a:r>
            <a:r>
              <a:rPr lang="vi-VN" dirty="0"/>
              <a:t> </a:t>
            </a:r>
            <a:r>
              <a:rPr lang="vi-VN" dirty="0" err="1"/>
              <a:t>tính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đầu</a:t>
            </a:r>
            <a:r>
              <a:rPr lang="vi-VN" dirty="0"/>
              <a:t> </a:t>
            </a:r>
            <a:r>
              <a:rPr lang="vi-VN" dirty="0" err="1"/>
              <a:t>vào</a:t>
            </a:r>
            <a:r>
              <a:rPr lang="vi-VN" dirty="0"/>
              <a:t> </a:t>
            </a:r>
            <a:r>
              <a:rPr lang="vi-VN" dirty="0" err="1"/>
              <a:t>giác</a:t>
            </a:r>
            <a:r>
              <a:rPr lang="vi-VN" dirty="0"/>
              <a:t> quan /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cho con </a:t>
            </a:r>
            <a:r>
              <a:rPr lang="vi-VN" dirty="0" err="1"/>
              <a:t>người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ứng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cơ </a:t>
            </a:r>
            <a:r>
              <a:rPr lang="vi-VN" dirty="0" err="1"/>
              <a:t>của</a:t>
            </a:r>
            <a:r>
              <a:rPr lang="vi-VN" dirty="0"/>
              <a:t> con </a:t>
            </a:r>
            <a:r>
              <a:rPr lang="vi-VN" dirty="0" err="1"/>
              <a:t>người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52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1548E-75E2-4C4D-94D5-068AEC8B332E}" type="slidenum">
              <a:rPr lang="en-GB" altLang="en-US"/>
              <a:pPr/>
              <a:t>56</a:t>
            </a:fld>
            <a:endParaRPr lang="en-GB" altLang="en-US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vi-VN" altLang="en-US" dirty="0" err="1"/>
              <a:t>Crackers</a:t>
            </a:r>
            <a:r>
              <a:rPr lang="vi-VN" altLang="en-US" dirty="0"/>
              <a:t> </a:t>
            </a:r>
            <a:r>
              <a:rPr lang="vi-VN" altLang="en-US" dirty="0" err="1"/>
              <a:t>thực</a:t>
            </a:r>
            <a:endParaRPr lang="vi-VN" altLang="en-US" dirty="0"/>
          </a:p>
          <a:p>
            <a:r>
              <a:rPr lang="vi-VN" altLang="en-US" dirty="0" err="1"/>
              <a:t>Rẻ</a:t>
            </a:r>
            <a:r>
              <a:rPr lang="vi-VN" altLang="en-US" dirty="0"/>
              <a:t> </a:t>
            </a:r>
            <a:r>
              <a:rPr lang="vi-VN" altLang="en-US" dirty="0" err="1"/>
              <a:t>và</a:t>
            </a:r>
            <a:r>
              <a:rPr lang="vi-VN" altLang="en-US" dirty="0"/>
              <a:t> </a:t>
            </a:r>
            <a:r>
              <a:rPr lang="vi-VN" altLang="en-US" dirty="0" err="1"/>
              <a:t>hài</a:t>
            </a:r>
            <a:r>
              <a:rPr lang="vi-VN" altLang="en-US" dirty="0"/>
              <a:t> </a:t>
            </a:r>
            <a:r>
              <a:rPr lang="vi-VN" altLang="en-US" dirty="0" err="1"/>
              <a:t>lòng</a:t>
            </a:r>
            <a:r>
              <a:rPr lang="vi-VN" altLang="en-US" dirty="0"/>
              <a:t>!</a:t>
            </a:r>
          </a:p>
          <a:p>
            <a:r>
              <a:rPr lang="vi-VN" altLang="en-US" dirty="0" err="1"/>
              <a:t>Truyện</a:t>
            </a:r>
            <a:r>
              <a:rPr lang="vi-VN" altLang="en-US" dirty="0"/>
              <a:t> tranh </a:t>
            </a:r>
            <a:r>
              <a:rPr lang="vi-VN" altLang="en-US" dirty="0" err="1"/>
              <a:t>đố</a:t>
            </a:r>
            <a:r>
              <a:rPr lang="vi-VN" altLang="en-US" dirty="0"/>
              <a:t> vui, </a:t>
            </a:r>
            <a:r>
              <a:rPr lang="vi-VN" altLang="en-US" dirty="0" err="1"/>
              <a:t>đồ</a:t>
            </a:r>
            <a:r>
              <a:rPr lang="vi-VN" altLang="en-US" dirty="0"/>
              <a:t> chơi </a:t>
            </a:r>
            <a:r>
              <a:rPr lang="vi-VN" altLang="en-US" dirty="0" err="1"/>
              <a:t>bằng</a:t>
            </a:r>
            <a:r>
              <a:rPr lang="vi-VN" altLang="en-US" dirty="0"/>
              <a:t> </a:t>
            </a:r>
            <a:r>
              <a:rPr lang="vi-VN" altLang="en-US" dirty="0" err="1"/>
              <a:t>nhựa</a:t>
            </a:r>
            <a:r>
              <a:rPr lang="vi-VN" altLang="en-US" dirty="0"/>
              <a:t>, </a:t>
            </a:r>
            <a:r>
              <a:rPr lang="vi-VN" altLang="en-US" dirty="0" err="1"/>
              <a:t>mũ</a:t>
            </a:r>
            <a:r>
              <a:rPr lang="vi-VN" altLang="en-US" dirty="0"/>
              <a:t> </a:t>
            </a:r>
            <a:r>
              <a:rPr lang="vi-VN" altLang="en-US" dirty="0" err="1"/>
              <a:t>giấy</a:t>
            </a:r>
            <a:endParaRPr lang="vi-VN" altLang="en-US" dirty="0"/>
          </a:p>
          <a:p>
            <a:r>
              <a:rPr lang="vi-VN" altLang="en-US" dirty="0" err="1"/>
              <a:t>Kéo</a:t>
            </a:r>
            <a:r>
              <a:rPr lang="vi-VN" altLang="en-US" dirty="0"/>
              <a:t> </a:t>
            </a:r>
            <a:r>
              <a:rPr lang="vi-VN" altLang="en-US" dirty="0" err="1"/>
              <a:t>và</a:t>
            </a:r>
            <a:r>
              <a:rPr lang="vi-VN" altLang="en-US" dirty="0"/>
              <a:t> va </a:t>
            </a:r>
            <a:r>
              <a:rPr lang="vi-VN" altLang="en-US" dirty="0" err="1"/>
              <a:t>đập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371988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4000" dirty="0"/>
              <a:t>Many constraints:</a:t>
            </a:r>
          </a:p>
          <a:p>
            <a:pPr lvl="1"/>
            <a:r>
              <a:rPr lang="en-GB" altLang="en-US" sz="3600" dirty="0"/>
              <a:t>Ergonomic  –  </a:t>
            </a:r>
            <a:r>
              <a:rPr lang="en-GB" altLang="en-US" sz="3200" dirty="0"/>
              <a:t>minimum button size</a:t>
            </a:r>
            <a:endParaRPr lang="en-GB" altLang="en-US" sz="3600" dirty="0"/>
          </a:p>
          <a:p>
            <a:pPr lvl="1"/>
            <a:r>
              <a:rPr lang="en-GB" altLang="en-US" sz="3600" dirty="0"/>
              <a:t>Physical  –  </a:t>
            </a:r>
            <a:r>
              <a:rPr lang="en-GB" altLang="en-US" sz="3200" dirty="0"/>
              <a:t>high-voltage switches are big</a:t>
            </a:r>
          </a:p>
          <a:p>
            <a:pPr lvl="1"/>
            <a:r>
              <a:rPr lang="en-GB" altLang="en-US" sz="3600" dirty="0"/>
              <a:t>Legal and safety  –  </a:t>
            </a:r>
            <a:r>
              <a:rPr lang="en-GB" altLang="en-US" sz="3200" dirty="0"/>
              <a:t>high cooker controls</a:t>
            </a:r>
            <a:endParaRPr lang="en-GB" altLang="en-US" sz="3600" dirty="0"/>
          </a:p>
          <a:p>
            <a:pPr lvl="1"/>
            <a:r>
              <a:rPr lang="en-GB" altLang="en-US" sz="3600" dirty="0"/>
              <a:t>Context and environment  –  </a:t>
            </a:r>
            <a:r>
              <a:rPr lang="en-GB" altLang="en-US" sz="3200" dirty="0"/>
              <a:t>easy to clean</a:t>
            </a:r>
            <a:endParaRPr lang="en-GB" altLang="en-US" sz="3600" dirty="0"/>
          </a:p>
          <a:p>
            <a:pPr lvl="1"/>
            <a:r>
              <a:rPr lang="en-GB" altLang="en-US" sz="3600" dirty="0"/>
              <a:t>Aesthetic  –  </a:t>
            </a:r>
            <a:r>
              <a:rPr lang="en-GB" altLang="en-US" sz="3200" dirty="0"/>
              <a:t>must look good</a:t>
            </a:r>
            <a:endParaRPr lang="en-GB" altLang="en-US" sz="3600" dirty="0"/>
          </a:p>
          <a:p>
            <a:pPr lvl="1"/>
            <a:r>
              <a:rPr lang="en-GB" altLang="en-US" sz="3600" dirty="0"/>
              <a:t>Economic  – … </a:t>
            </a:r>
            <a:r>
              <a:rPr lang="en-GB" altLang="en-US" sz="3200" dirty="0"/>
              <a:t>and not cost too much!</a:t>
            </a:r>
            <a:endParaRPr lang="en-GB" altLang="en-US" sz="3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2294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Design trade-offs: </a:t>
            </a:r>
            <a:r>
              <a:rPr lang="en-GB" altLang="en-US" dirty="0" err="1"/>
              <a:t>đánh</a:t>
            </a:r>
            <a:r>
              <a:rPr lang="en-GB" altLang="en-US" dirty="0"/>
              <a:t> </a:t>
            </a:r>
            <a:r>
              <a:rPr lang="en-GB" altLang="en-US" dirty="0" err="1"/>
              <a:t>đổi</a:t>
            </a:r>
            <a:r>
              <a:rPr lang="en-GB" altLang="en-US" dirty="0"/>
              <a:t> </a:t>
            </a:r>
            <a:r>
              <a:rPr lang="en-GB" altLang="en-US" dirty="0" err="1"/>
              <a:t>trong</a:t>
            </a:r>
            <a:r>
              <a:rPr lang="en-GB" altLang="en-US" dirty="0"/>
              <a:t> </a:t>
            </a:r>
            <a:r>
              <a:rPr lang="en-GB" altLang="en-US" dirty="0" err="1"/>
              <a:t>thiết</a:t>
            </a:r>
            <a:r>
              <a:rPr lang="en-GB" altLang="en-US" dirty="0"/>
              <a:t> </a:t>
            </a:r>
            <a:r>
              <a:rPr lang="en-GB" altLang="en-US" dirty="0" err="1"/>
              <a:t>kế</a:t>
            </a:r>
            <a:endParaRPr lang="en-GB" altLang="en-US" dirty="0"/>
          </a:p>
          <a:p>
            <a:endParaRPr lang="en-GB" dirty="0"/>
          </a:p>
          <a:p>
            <a:r>
              <a:rPr lang="vi-VN" dirty="0" err="1"/>
              <a:t>Hạn</a:t>
            </a:r>
            <a:r>
              <a:rPr lang="vi-VN" dirty="0"/>
              <a:t> </a:t>
            </a:r>
            <a:r>
              <a:rPr lang="vi-VN" dirty="0" err="1"/>
              <a:t>chế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mâu </a:t>
            </a:r>
            <a:r>
              <a:rPr lang="vi-VN" dirty="0" err="1"/>
              <a:t>thuẫn</a:t>
            </a:r>
            <a:r>
              <a:rPr lang="vi-VN" dirty="0"/>
              <a:t> ... </a:t>
            </a:r>
            <a:r>
              <a:rPr lang="vi-VN" dirty="0" err="1"/>
              <a:t>cần</a:t>
            </a:r>
            <a:r>
              <a:rPr lang="vi-VN" dirty="0"/>
              <a:t> thương </a:t>
            </a:r>
            <a:r>
              <a:rPr lang="vi-VN" dirty="0" err="1"/>
              <a:t>mại-off</a:t>
            </a:r>
            <a:endParaRPr lang="vi-VN" dirty="0"/>
          </a:p>
          <a:p>
            <a:endParaRPr lang="vi-VN" dirty="0"/>
          </a:p>
          <a:p>
            <a:r>
              <a:rPr lang="vi-VN" dirty="0"/>
              <a:t>Trong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loại</a:t>
            </a:r>
            <a:r>
              <a:rPr lang="vi-VN" dirty="0"/>
              <a:t>:</a:t>
            </a:r>
          </a:p>
          <a:p>
            <a:r>
              <a:rPr lang="vi-VN" dirty="0"/>
              <a:t>VÍ DỤ. Điều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nồi</a:t>
            </a:r>
            <a:r>
              <a:rPr lang="vi-VN" dirty="0"/>
              <a:t> hơi an </a:t>
            </a:r>
            <a:r>
              <a:rPr lang="vi-VN" dirty="0" err="1"/>
              <a:t>toàn</a:t>
            </a:r>
            <a:endParaRPr lang="vi-VN" dirty="0"/>
          </a:p>
          <a:p>
            <a:r>
              <a:rPr lang="vi-VN" dirty="0" err="1"/>
              <a:t>Mặt</a:t>
            </a:r>
            <a:r>
              <a:rPr lang="vi-VN" dirty="0"/>
              <a:t> </a:t>
            </a:r>
            <a:r>
              <a:rPr lang="vi-VN" dirty="0" err="1"/>
              <a:t>trước</a:t>
            </a:r>
            <a:r>
              <a:rPr lang="vi-VN" dirty="0"/>
              <a:t> - an </a:t>
            </a:r>
            <a:r>
              <a:rPr lang="vi-VN" dirty="0" err="1"/>
              <a:t>toàn</a:t>
            </a:r>
            <a:r>
              <a:rPr lang="vi-VN" dirty="0"/>
              <a:t> hơn cho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lớn</a:t>
            </a:r>
            <a:endParaRPr lang="vi-VN" dirty="0"/>
          </a:p>
          <a:p>
            <a:r>
              <a:rPr lang="vi-VN" dirty="0" err="1"/>
              <a:t>Panel</a:t>
            </a:r>
            <a:r>
              <a:rPr lang="vi-VN" dirty="0"/>
              <a:t> </a:t>
            </a:r>
            <a:r>
              <a:rPr lang="vi-VN" dirty="0" err="1"/>
              <a:t>phía</a:t>
            </a:r>
            <a:r>
              <a:rPr lang="vi-VN" dirty="0"/>
              <a:t> sau - an </a:t>
            </a:r>
            <a:r>
              <a:rPr lang="vi-VN" dirty="0" err="1"/>
              <a:t>toàn</a:t>
            </a:r>
            <a:r>
              <a:rPr lang="vi-VN" dirty="0"/>
              <a:t> hơn cho </a:t>
            </a:r>
            <a:r>
              <a:rPr lang="vi-VN" dirty="0" err="1"/>
              <a:t>trẻ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Giữa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loại</a:t>
            </a:r>
            <a:endParaRPr lang="vi-VN" dirty="0"/>
          </a:p>
          <a:p>
            <a:r>
              <a:rPr lang="vi-VN" dirty="0"/>
              <a:t>VÍ DỤ. </a:t>
            </a:r>
            <a:r>
              <a:rPr lang="vi-VN" dirty="0" err="1"/>
              <a:t>Ergonomics</a:t>
            </a:r>
            <a:r>
              <a:rPr lang="vi-VN" dirty="0"/>
              <a:t> </a:t>
            </a:r>
            <a:r>
              <a:rPr lang="vi-VN" dirty="0" err="1"/>
              <a:t>vs</a:t>
            </a:r>
            <a:r>
              <a:rPr lang="vi-VN" dirty="0"/>
              <a:t> </a:t>
            </a:r>
            <a:r>
              <a:rPr lang="vi-VN" dirty="0" err="1"/>
              <a:t>Physical</a:t>
            </a:r>
            <a:r>
              <a:rPr lang="vi-VN" dirty="0"/>
              <a:t> - </a:t>
            </a:r>
            <a:r>
              <a:rPr lang="vi-VN" dirty="0" err="1"/>
              <a:t>minidisc</a:t>
            </a:r>
            <a:r>
              <a:rPr lang="vi-VN" dirty="0"/>
              <a:t> </a:t>
            </a:r>
            <a:r>
              <a:rPr lang="vi-VN" dirty="0" err="1"/>
              <a:t>remote</a:t>
            </a:r>
            <a:endParaRPr lang="vi-VN" dirty="0"/>
          </a:p>
          <a:p>
            <a:r>
              <a:rPr lang="vi-VN" dirty="0" err="1"/>
              <a:t>Ergonomics</a:t>
            </a:r>
            <a:r>
              <a:rPr lang="vi-VN" dirty="0"/>
              <a:t> -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lớn</a:t>
            </a:r>
            <a:r>
              <a:rPr lang="vi-VN" dirty="0"/>
              <a:t> hơn</a:t>
            </a:r>
          </a:p>
          <a:p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- không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phòng</a:t>
            </a:r>
            <a:r>
              <a:rPr lang="vi-VN" dirty="0"/>
              <a:t>!</a:t>
            </a:r>
          </a:p>
          <a:p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pháp</a:t>
            </a:r>
            <a:r>
              <a:rPr lang="vi-VN" dirty="0"/>
              <a:t> -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đa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 năng </a:t>
            </a:r>
            <a:r>
              <a:rPr lang="vi-VN" dirty="0" err="1"/>
              <a:t>giảm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7278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Tính</a:t>
            </a:r>
            <a:r>
              <a:rPr lang="vi-VN" dirty="0"/>
              <a:t> lưu </a:t>
            </a:r>
            <a:r>
              <a:rPr lang="vi-VN" dirty="0" err="1"/>
              <a:t>động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khía</a:t>
            </a:r>
            <a:r>
              <a:rPr lang="vi-VN" dirty="0"/>
              <a:t> </a:t>
            </a:r>
            <a:r>
              <a:rPr lang="vi-VN" dirty="0" err="1"/>
              <a:t>cạnh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bên </a:t>
            </a:r>
            <a:r>
              <a:rPr lang="vi-VN" dirty="0" err="1"/>
              <a:t>ngoài</a:t>
            </a:r>
            <a:r>
              <a:rPr lang="vi-VN" dirty="0"/>
              <a:t> </a:t>
            </a:r>
            <a:r>
              <a:rPr lang="vi-VN" dirty="0" err="1"/>
              <a:t>phản</a:t>
            </a:r>
            <a:r>
              <a:rPr lang="vi-VN" dirty="0"/>
              <a:t> </a:t>
            </a:r>
            <a:r>
              <a:rPr lang="vi-VN" dirty="0" err="1"/>
              <a:t>ánh</a:t>
            </a:r>
            <a:r>
              <a:rPr lang="vi-VN" dirty="0"/>
              <a:t> </a:t>
            </a:r>
            <a:r>
              <a:rPr lang="vi-VN" dirty="0" err="1"/>
              <a:t>hiệu</a:t>
            </a:r>
            <a:r>
              <a:rPr lang="vi-VN" dirty="0"/>
              <a:t> </a:t>
            </a:r>
            <a:r>
              <a:rPr lang="vi-VN" dirty="0" err="1"/>
              <a:t>quả</a:t>
            </a:r>
            <a:r>
              <a:rPr lang="vi-VN" dirty="0"/>
              <a:t> </a:t>
            </a:r>
            <a:r>
              <a:rPr lang="vi-VN" dirty="0" err="1"/>
              <a:t>logic</a:t>
            </a:r>
            <a:r>
              <a:rPr lang="vi-VN" dirty="0"/>
              <a:t>?</a:t>
            </a:r>
          </a:p>
          <a:p>
            <a:r>
              <a:rPr lang="vi-VN" dirty="0"/>
              <a:t>Liên quan </a:t>
            </a:r>
            <a:r>
              <a:rPr lang="vi-VN" dirty="0" err="1"/>
              <a:t>đến</a:t>
            </a:r>
            <a:r>
              <a:rPr lang="vi-VN" dirty="0"/>
              <a:t> </a:t>
            </a:r>
            <a:r>
              <a:rPr lang="vi-VN" dirty="0" err="1"/>
              <a:t>khả</a:t>
            </a:r>
            <a:r>
              <a:rPr lang="vi-VN" dirty="0"/>
              <a:t> năng (</a:t>
            </a:r>
            <a:r>
              <a:rPr lang="vi-VN" dirty="0" err="1"/>
              <a:t>chap</a:t>
            </a:r>
            <a:r>
              <a:rPr lang="vi-VN" dirty="0"/>
              <a:t> 5)</a:t>
            </a:r>
          </a:p>
          <a:p>
            <a:endParaRPr lang="vi-VN" dirty="0"/>
          </a:p>
          <a:p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hợp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> </a:t>
            </a:r>
            <a:r>
              <a:rPr lang="vi-VN" dirty="0" err="1"/>
              <a:t>tiết</a:t>
            </a:r>
            <a:r>
              <a:rPr lang="vi-VN" dirty="0"/>
              <a:t> </a:t>
            </a:r>
            <a:r>
              <a:rPr lang="vi-VN" dirty="0" err="1"/>
              <a:t>lộ</a:t>
            </a:r>
            <a:r>
              <a:rPr lang="vi-VN" dirty="0"/>
              <a:t> trong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thể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?</a:t>
            </a:r>
          </a:p>
          <a:p>
            <a:r>
              <a:rPr lang="vi-VN" dirty="0"/>
              <a:t>VÍ DỤ. </a:t>
            </a:r>
            <a:r>
              <a:rPr lang="vi-VN" dirty="0" err="1"/>
              <a:t>Nút</a:t>
            </a:r>
            <a:r>
              <a:rPr lang="vi-VN" dirty="0"/>
              <a:t> </a:t>
            </a:r>
            <a:r>
              <a:rPr lang="vi-VN" dirty="0" err="1"/>
              <a:t>bật</a:t>
            </a:r>
            <a:r>
              <a:rPr lang="vi-VN" dirty="0"/>
              <a:t> / </a:t>
            </a:r>
            <a:r>
              <a:rPr lang="vi-VN" dirty="0" err="1"/>
              <a:t>tắt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nghịch</a:t>
            </a:r>
            <a:r>
              <a:rPr lang="vi-VN" dirty="0"/>
              <a:t> </a:t>
            </a:r>
            <a:r>
              <a:rPr lang="vi-VN" dirty="0" err="1"/>
              <a:t>đảo</a:t>
            </a:r>
            <a:r>
              <a:rPr lang="vi-VN" dirty="0"/>
              <a:t> </a:t>
            </a:r>
            <a:r>
              <a:rPr lang="vi-VN" dirty="0" err="1"/>
              <a:t>nghịch</a:t>
            </a:r>
            <a:r>
              <a:rPr lang="vi-VN" dirty="0"/>
              <a:t> </a:t>
            </a:r>
            <a:r>
              <a:rPr lang="vi-VN" dirty="0" err="1"/>
              <a:t>đảo</a:t>
            </a:r>
            <a:r>
              <a:rPr lang="vi-VN" dirty="0"/>
              <a:t>?</a:t>
            </a:r>
          </a:p>
          <a:p>
            <a:r>
              <a:rPr lang="vi-VN" dirty="0"/>
              <a:t>VÍ DỤ. </a:t>
            </a:r>
            <a:r>
              <a:rPr lang="vi-VN" dirty="0" err="1"/>
              <a:t>Nút</a:t>
            </a:r>
            <a:r>
              <a:rPr lang="vi-VN" dirty="0"/>
              <a:t> </a:t>
            </a:r>
            <a:r>
              <a:rPr lang="vi-VN" dirty="0" err="1"/>
              <a:t>mũi</a:t>
            </a:r>
            <a:r>
              <a:rPr lang="vi-VN" dirty="0"/>
              <a:t> tên, </a:t>
            </a:r>
            <a:r>
              <a:rPr lang="vi-VN" dirty="0" err="1"/>
              <a:t>điều</a:t>
            </a:r>
            <a:r>
              <a:rPr lang="vi-VN" dirty="0"/>
              <a:t> </a:t>
            </a:r>
            <a:r>
              <a:rPr lang="vi-VN" dirty="0" err="1"/>
              <a:t>khiển</a:t>
            </a:r>
            <a:r>
              <a:rPr lang="vi-VN" dirty="0"/>
              <a:t> </a:t>
            </a:r>
            <a:r>
              <a:rPr lang="vi-VN" dirty="0" err="1"/>
              <a:t>xoắn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43817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endParaRPr lang="vi-VN" dirty="0"/>
          </a:p>
          <a:p>
            <a:r>
              <a:rPr lang="vi-VN" dirty="0" err="1"/>
              <a:t>Giúp</a:t>
            </a:r>
            <a:r>
              <a:rPr lang="vi-VN" dirty="0"/>
              <a:t> tôi </a:t>
            </a:r>
            <a:r>
              <a:rPr lang="vi-VN" dirty="0" err="1"/>
              <a:t>hoàn</a:t>
            </a:r>
            <a:r>
              <a:rPr lang="vi-VN" dirty="0"/>
              <a:t> </a:t>
            </a:r>
            <a:r>
              <a:rPr lang="vi-VN" dirty="0" err="1"/>
              <a:t>thành</a:t>
            </a:r>
            <a:r>
              <a:rPr lang="vi-VN" dirty="0"/>
              <a:t> công </a:t>
            </a:r>
            <a:r>
              <a:rPr lang="vi-VN" dirty="0" err="1"/>
              <a:t>việc</a:t>
            </a:r>
            <a:endParaRPr lang="vi-VN" dirty="0"/>
          </a:p>
          <a:p>
            <a:r>
              <a:rPr lang="vi-VN" dirty="0"/>
              <a:t>Vui </a:t>
            </a:r>
            <a:r>
              <a:rPr lang="vi-VN" dirty="0" err="1"/>
              <a:t>vẻ</a:t>
            </a:r>
            <a:endParaRPr lang="vi-VN" dirty="0"/>
          </a:p>
          <a:p>
            <a:r>
              <a:rPr lang="vi-VN" dirty="0" err="1"/>
              <a:t>Tốt</a:t>
            </a:r>
            <a:r>
              <a:rPr lang="vi-VN" dirty="0"/>
              <a:t> cho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khác</a:t>
            </a:r>
            <a:endParaRPr lang="vi-VN" dirty="0"/>
          </a:p>
          <a:p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cả</a:t>
            </a:r>
            <a:endParaRPr lang="vi-VN" dirty="0"/>
          </a:p>
          <a:p>
            <a:r>
              <a:rPr lang="vi-VN" dirty="0" err="1"/>
              <a:t>Thời</a:t>
            </a:r>
            <a:r>
              <a:rPr lang="vi-VN" dirty="0"/>
              <a:t> gian </a:t>
            </a:r>
            <a:r>
              <a:rPr lang="vi-VN" dirty="0" err="1"/>
              <a:t>tải</a:t>
            </a:r>
            <a:r>
              <a:rPr lang="vi-VN" dirty="0"/>
              <a:t> </a:t>
            </a:r>
            <a:r>
              <a:rPr lang="vi-VN" dirty="0" err="1"/>
              <a:t>xuống</a:t>
            </a:r>
            <a:endParaRPr lang="vi-VN" dirty="0"/>
          </a:p>
          <a:p>
            <a:r>
              <a:rPr lang="vi-VN" dirty="0" err="1"/>
              <a:t>Tiền</a:t>
            </a:r>
            <a:r>
              <a:rPr lang="vi-VN" dirty="0"/>
              <a:t> $, $, €</a:t>
            </a:r>
          </a:p>
          <a:p>
            <a:r>
              <a:rPr lang="vi-VN" dirty="0" err="1"/>
              <a:t>Nỗ</a:t>
            </a:r>
            <a:r>
              <a:rPr lang="vi-VN" dirty="0"/>
              <a:t> </a:t>
            </a:r>
            <a:r>
              <a:rPr lang="vi-VN" dirty="0" err="1"/>
              <a:t>lực</a:t>
            </a:r>
            <a:r>
              <a:rPr lang="vi-VN" dirty="0"/>
              <a:t> </a:t>
            </a:r>
            <a:r>
              <a:rPr lang="vi-VN" dirty="0" err="1"/>
              <a:t>học</a:t>
            </a:r>
            <a:r>
              <a:rPr lang="vi-VN" dirty="0"/>
              <a:t> </a:t>
            </a:r>
            <a:r>
              <a:rPr lang="vi-VN" dirty="0" err="1"/>
              <a:t>tập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5459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Tương lai </a:t>
            </a:r>
            <a:r>
              <a:rPr lang="vi-VN" dirty="0" err="1"/>
              <a:t>chiết</a:t>
            </a:r>
            <a:r>
              <a:rPr lang="vi-VN" dirty="0"/>
              <a:t> </a:t>
            </a:r>
            <a:r>
              <a:rPr lang="vi-VN" dirty="0" err="1"/>
              <a:t>khấu</a:t>
            </a:r>
            <a:endParaRPr lang="vi-VN" dirty="0"/>
          </a:p>
          <a:p>
            <a:endParaRPr lang="vi-VN" dirty="0"/>
          </a:p>
          <a:p>
            <a:r>
              <a:rPr lang="vi-VN" dirty="0"/>
              <a:t>Trong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ròng</a:t>
            </a:r>
            <a:r>
              <a:rPr lang="vi-VN" dirty="0"/>
              <a:t> kinh </a:t>
            </a:r>
            <a:r>
              <a:rPr lang="vi-VN" dirty="0" err="1"/>
              <a:t>tế</a:t>
            </a:r>
            <a:r>
              <a:rPr lang="vi-VN" dirty="0"/>
              <a:t>:</a:t>
            </a:r>
          </a:p>
          <a:p>
            <a:r>
              <a:rPr lang="vi-VN" dirty="0" err="1"/>
              <a:t>Giảm</a:t>
            </a:r>
            <a:r>
              <a:rPr lang="vi-VN" dirty="0"/>
              <a:t> theo (1 + </a:t>
            </a:r>
            <a:r>
              <a:rPr lang="vi-VN" dirty="0" err="1"/>
              <a:t>tỷ</a:t>
            </a:r>
            <a:r>
              <a:rPr lang="vi-VN" dirty="0"/>
              <a:t> </a:t>
            </a:r>
            <a:r>
              <a:rPr lang="vi-VN" dirty="0" err="1"/>
              <a:t>lệ</a:t>
            </a:r>
            <a:r>
              <a:rPr lang="vi-VN" dirty="0"/>
              <a:t>) năm </a:t>
            </a:r>
            <a:r>
              <a:rPr lang="vi-VN" dirty="0" err="1"/>
              <a:t>chờ</a:t>
            </a:r>
            <a:r>
              <a:rPr lang="vi-VN" dirty="0"/>
              <a:t> </a:t>
            </a:r>
            <a:r>
              <a:rPr lang="vi-VN" dirty="0" err="1"/>
              <a:t>đợi</a:t>
            </a:r>
            <a:endParaRPr lang="vi-VN" dirty="0"/>
          </a:p>
          <a:p>
            <a:endParaRPr lang="vi-VN" dirty="0"/>
          </a:p>
          <a:p>
            <a:r>
              <a:rPr lang="vi-VN" dirty="0"/>
              <a:t>Trong </a:t>
            </a:r>
            <a:r>
              <a:rPr lang="vi-VN" dirty="0" err="1"/>
              <a:t>cuộc</a:t>
            </a:r>
            <a:r>
              <a:rPr lang="vi-VN" dirty="0"/>
              <a:t> </a:t>
            </a:r>
            <a:r>
              <a:rPr lang="vi-VN" dirty="0" err="1"/>
              <a:t>sống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ta </a:t>
            </a:r>
            <a:r>
              <a:rPr lang="vi-VN" dirty="0" err="1"/>
              <a:t>giảm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nhiều</a:t>
            </a:r>
            <a:endParaRPr lang="vi-VN" dirty="0"/>
          </a:p>
          <a:p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tương lai </a:t>
            </a:r>
            <a:r>
              <a:rPr lang="vi-VN" dirty="0" err="1"/>
              <a:t>và</a:t>
            </a:r>
            <a:r>
              <a:rPr lang="vi-VN" dirty="0"/>
              <a:t> chi </a:t>
            </a:r>
            <a:r>
              <a:rPr lang="vi-VN" dirty="0" err="1"/>
              <a:t>phí</a:t>
            </a:r>
            <a:r>
              <a:rPr lang="vi-VN" dirty="0"/>
              <a:t> trong tương lai</a:t>
            </a:r>
          </a:p>
          <a:p>
            <a:r>
              <a:rPr lang="vi-VN" dirty="0"/>
              <a:t>Do </a:t>
            </a:r>
            <a:r>
              <a:rPr lang="vi-VN" dirty="0" err="1"/>
              <a:t>đó</a:t>
            </a:r>
            <a:r>
              <a:rPr lang="vi-VN" dirty="0"/>
              <a:t> </a:t>
            </a:r>
            <a:r>
              <a:rPr lang="vi-VN" dirty="0" err="1"/>
              <a:t>đề</a:t>
            </a:r>
            <a:r>
              <a:rPr lang="vi-VN" dirty="0"/>
              <a:t> </a:t>
            </a:r>
            <a:r>
              <a:rPr lang="vi-VN" dirty="0" err="1"/>
              <a:t>kháng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học</a:t>
            </a:r>
            <a:endParaRPr lang="vi-VN" dirty="0"/>
          </a:p>
          <a:p>
            <a:r>
              <a:rPr lang="vi-VN" dirty="0" err="1"/>
              <a:t>Cần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rào</a:t>
            </a:r>
            <a:r>
              <a:rPr lang="vi-VN" dirty="0"/>
              <a:t> </a:t>
            </a:r>
            <a:r>
              <a:rPr lang="vi-VN" dirty="0" err="1"/>
              <a:t>cản</a:t>
            </a:r>
            <a:r>
              <a:rPr lang="vi-VN" dirty="0"/>
              <a:t> </a:t>
            </a:r>
            <a:r>
              <a:rPr lang="vi-VN" dirty="0" err="1"/>
              <a:t>thấp</a:t>
            </a:r>
            <a:r>
              <a:rPr lang="vi-VN" dirty="0"/>
              <a:t>?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</a:t>
            </a: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cao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8993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cho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có</a:t>
            </a:r>
            <a:r>
              <a:rPr lang="vi-VN" dirty="0"/>
              <a:t> </a:t>
            </a:r>
            <a:r>
              <a:rPr lang="vi-VN" dirty="0" err="1"/>
              <a:t>cuốn</a:t>
            </a:r>
            <a:r>
              <a:rPr lang="vi-VN" dirty="0"/>
              <a:t> </a:t>
            </a:r>
            <a:r>
              <a:rPr lang="vi-VN" dirty="0" err="1"/>
              <a:t>sách</a:t>
            </a:r>
            <a:r>
              <a:rPr lang="vi-VN" dirty="0"/>
              <a:t>? </a:t>
            </a:r>
            <a:r>
              <a:rPr lang="vi-VN" dirty="0" err="1"/>
              <a:t>giúp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tìm</a:t>
            </a:r>
            <a:r>
              <a:rPr lang="vi-VN" dirty="0"/>
              <a:t> </a:t>
            </a:r>
            <a:r>
              <a:rPr lang="vi-VN" dirty="0" err="1"/>
              <a:t>kiếm</a:t>
            </a:r>
            <a:r>
              <a:rPr lang="vi-VN" dirty="0"/>
              <a:t>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thứ</a:t>
            </a:r>
            <a:endParaRPr lang="vi-VN" dirty="0"/>
          </a:p>
          <a:p>
            <a:r>
              <a:rPr lang="vi-VN" dirty="0" err="1"/>
              <a:t>Số</a:t>
            </a:r>
            <a:r>
              <a:rPr lang="vi-VN" dirty="0"/>
              <a:t> chương </a:t>
            </a:r>
            <a:r>
              <a:rPr lang="vi-VN" dirty="0" err="1"/>
              <a:t>và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trang</a:t>
            </a:r>
          </a:p>
          <a:p>
            <a:endParaRPr lang="vi-VN" dirty="0"/>
          </a:p>
          <a:p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cho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không ...? </a:t>
            </a:r>
            <a:r>
              <a:rPr lang="vi-VN" dirty="0" err="1"/>
              <a:t>loại</a:t>
            </a:r>
            <a:r>
              <a:rPr lang="vi-VN" dirty="0"/>
              <a:t> </a:t>
            </a:r>
            <a:r>
              <a:rPr lang="vi-VN" dirty="0" err="1"/>
              <a:t>trực</a:t>
            </a:r>
            <a:r>
              <a:rPr lang="vi-VN" dirty="0"/>
              <a:t> </a:t>
            </a:r>
            <a:r>
              <a:rPr lang="vi-VN" dirty="0" err="1"/>
              <a:t>tuyến</a:t>
            </a:r>
            <a:r>
              <a:rPr lang="vi-VN" dirty="0"/>
              <a:t> </a:t>
            </a:r>
            <a:r>
              <a:rPr lang="vi-VN" dirty="0" err="1"/>
              <a:t>nhỏ</a:t>
            </a:r>
            <a:r>
              <a:rPr lang="vi-VN" dirty="0"/>
              <a:t> </a:t>
            </a:r>
            <a:r>
              <a:rPr lang="vi-VN" dirty="0" err="1"/>
              <a:t>encyclopaedia</a:t>
            </a:r>
            <a:endParaRPr lang="vi-VN" dirty="0"/>
          </a:p>
          <a:p>
            <a:r>
              <a:rPr lang="vi-VN" dirty="0" err="1"/>
              <a:t>Đoạn</a:t>
            </a:r>
            <a:r>
              <a:rPr lang="vi-VN" dirty="0"/>
              <a:t> văn </a:t>
            </a:r>
            <a:r>
              <a:rPr lang="vi-VN" dirty="0" err="1"/>
              <a:t>đầy</a:t>
            </a:r>
            <a:r>
              <a:rPr lang="vi-VN" dirty="0"/>
              <a:t> </a:t>
            </a:r>
            <a:r>
              <a:rPr lang="vi-VN" dirty="0" err="1"/>
              <a:t>đủ</a:t>
            </a:r>
            <a:endParaRPr lang="vi-VN" dirty="0"/>
          </a:p>
          <a:p>
            <a:endParaRPr lang="vi-VN" dirty="0"/>
          </a:p>
          <a:p>
            <a:r>
              <a:rPr lang="vi-VN" dirty="0"/>
              <a:t>... Nhưng </a:t>
            </a:r>
            <a:r>
              <a:rPr lang="vi-VN" dirty="0" err="1"/>
              <a:t>cũng</a:t>
            </a:r>
            <a:r>
              <a:rPr lang="vi-VN" dirty="0"/>
              <a:t> </a:t>
            </a:r>
            <a:r>
              <a:rPr lang="vi-VN" dirty="0" err="1"/>
              <a:t>nói</a:t>
            </a:r>
            <a:r>
              <a:rPr lang="vi-VN" dirty="0"/>
              <a:t> "mua cho tôi" 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0490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Cưỡng</a:t>
            </a:r>
            <a:r>
              <a:rPr lang="vi-VN" dirty="0"/>
              <a:t> </a:t>
            </a:r>
            <a:r>
              <a:rPr lang="vi-VN" dirty="0" err="1"/>
              <a:t>ép</a:t>
            </a:r>
            <a:endParaRPr lang="vi-VN" dirty="0"/>
          </a:p>
          <a:p>
            <a:r>
              <a:rPr lang="vi-VN" dirty="0" err="1"/>
              <a:t>Nói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mọi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phải</a:t>
            </a:r>
            <a:r>
              <a:rPr lang="vi-VN" dirty="0"/>
              <a:t>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!</a:t>
            </a:r>
          </a:p>
          <a:p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= </a:t>
            </a:r>
            <a:r>
              <a:rPr lang="vi-VN" dirty="0" err="1"/>
              <a:t>giữ</a:t>
            </a:r>
            <a:r>
              <a:rPr lang="vi-VN" dirty="0"/>
              <a:t> công </a:t>
            </a:r>
            <a:r>
              <a:rPr lang="vi-VN" dirty="0" err="1"/>
              <a:t>việc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bạn</a:t>
            </a:r>
            <a:endParaRPr lang="vi-VN" dirty="0"/>
          </a:p>
          <a:p>
            <a:r>
              <a:rPr lang="vi-VN" dirty="0" err="1"/>
              <a:t>Enculturation</a:t>
            </a:r>
            <a:endParaRPr lang="vi-VN" dirty="0"/>
          </a:p>
          <a:p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công ty</a:t>
            </a:r>
          </a:p>
          <a:p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hỗ</a:t>
            </a:r>
            <a:r>
              <a:rPr lang="vi-VN" dirty="0"/>
              <a:t> </a:t>
            </a:r>
            <a:r>
              <a:rPr lang="vi-VN" dirty="0" err="1"/>
              <a:t>trợ</a:t>
            </a:r>
            <a:r>
              <a:rPr lang="vi-VN" dirty="0"/>
              <a:t> (</a:t>
            </a:r>
            <a:r>
              <a:rPr lang="vi-VN" dirty="0" err="1"/>
              <a:t>tùy</a:t>
            </a:r>
            <a:r>
              <a:rPr lang="vi-VN" dirty="0"/>
              <a:t> </a:t>
            </a:r>
            <a:r>
              <a:rPr lang="vi-VN" dirty="0" err="1"/>
              <a:t>chọn</a:t>
            </a:r>
            <a:r>
              <a:rPr lang="vi-VN" dirty="0"/>
              <a:t> chia </a:t>
            </a:r>
            <a:r>
              <a:rPr lang="vi-VN" dirty="0" err="1"/>
              <a:t>sẻ</a:t>
            </a:r>
            <a:r>
              <a:rPr lang="vi-VN" dirty="0"/>
              <a:t> </a:t>
            </a:r>
            <a:r>
              <a:rPr lang="vi-VN" dirty="0" err="1"/>
              <a:t>e.G</a:t>
            </a:r>
            <a:r>
              <a:rPr lang="vi-VN" dirty="0"/>
              <a:t>)</a:t>
            </a:r>
          </a:p>
          <a:p>
            <a:r>
              <a:rPr lang="vi-VN" dirty="0" err="1"/>
              <a:t>Sự</a:t>
            </a:r>
            <a:r>
              <a:rPr lang="vi-VN" dirty="0"/>
              <a:t> </a:t>
            </a:r>
            <a:r>
              <a:rPr lang="vi-VN" dirty="0" err="1"/>
              <a:t>xuất</a:t>
            </a:r>
            <a:r>
              <a:rPr lang="vi-VN" dirty="0"/>
              <a:t> </a:t>
            </a:r>
            <a:r>
              <a:rPr lang="vi-VN" dirty="0" err="1"/>
              <a:t>hiện</a:t>
            </a:r>
            <a:endParaRPr lang="vi-VN" dirty="0"/>
          </a:p>
          <a:p>
            <a:r>
              <a:rPr lang="vi-VN" dirty="0" err="1"/>
              <a:t>Quá</a:t>
            </a:r>
            <a:r>
              <a:rPr lang="vi-VN" dirty="0"/>
              <a:t>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sao cho? </a:t>
            </a:r>
            <a:r>
              <a:rPr lang="vi-VN" dirty="0" err="1"/>
              <a:t>Cá</a:t>
            </a:r>
            <a:r>
              <a:rPr lang="vi-VN" dirty="0"/>
              <a:t> nhân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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trị</a:t>
            </a:r>
            <a:r>
              <a:rPr lang="vi-VN" dirty="0"/>
              <a:t>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553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Mô hình tương tác</a:t>
            </a:r>
            <a:br>
              <a:rPr lang="vi-VN" dirty="0"/>
            </a:br>
            <a:r>
              <a:rPr lang="vi-VN" dirty="0"/>
              <a:t>Các bản dịch giữa người dùng và hệ thống</a:t>
            </a:r>
            <a:br>
              <a:rPr lang="vi-VN" dirty="0"/>
            </a:b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công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thái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học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tính</a:t>
            </a:r>
            <a:r>
              <a:rPr lang="vi-VN" dirty="0"/>
              <a:t> </a:t>
            </a:r>
            <a:r>
              <a:rPr lang="vi-VN" dirty="0" err="1"/>
              <a:t>vật</a:t>
            </a:r>
            <a:r>
              <a:rPr lang="vi-VN" dirty="0"/>
              <a:t> </a:t>
            </a:r>
            <a:r>
              <a:rPr lang="vi-VN" dirty="0" err="1"/>
              <a:t>lý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Phong </a:t>
            </a:r>
            <a:r>
              <a:rPr lang="vi-VN" dirty="0" err="1"/>
              <a:t>cách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Bản</a:t>
            </a:r>
            <a:r>
              <a:rPr lang="vi-VN" dirty="0"/>
              <a:t> </a:t>
            </a:r>
            <a:r>
              <a:rPr lang="vi-VN" dirty="0" err="1"/>
              <a:t>chất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hộp</a:t>
            </a:r>
            <a:r>
              <a:rPr lang="vi-VN" dirty="0"/>
              <a:t> </a:t>
            </a:r>
            <a:r>
              <a:rPr lang="vi-VN" dirty="0" err="1"/>
              <a:t>thoại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/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Bối</a:t>
            </a:r>
            <a:r>
              <a:rPr lang="vi-VN" dirty="0"/>
              <a:t> </a:t>
            </a:r>
            <a:r>
              <a:rPr lang="vi-VN" dirty="0" err="1"/>
              <a:t>cảnh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Xã</a:t>
            </a:r>
            <a:r>
              <a:rPr lang="vi-VN" dirty="0"/>
              <a:t> </a:t>
            </a:r>
            <a:r>
              <a:rPr lang="vi-VN" dirty="0" err="1"/>
              <a:t>hội</a:t>
            </a:r>
            <a:r>
              <a:rPr lang="vi-VN" dirty="0"/>
              <a:t>, </a:t>
            </a:r>
            <a:r>
              <a:rPr lang="vi-VN" dirty="0" err="1"/>
              <a:t>tổ</a:t>
            </a:r>
            <a:r>
              <a:rPr lang="vi-VN" dirty="0"/>
              <a:t> </a:t>
            </a:r>
            <a:r>
              <a:rPr lang="vi-VN" dirty="0" err="1"/>
              <a:t>chức</a:t>
            </a:r>
            <a:r>
              <a:rPr lang="vi-VN" dirty="0"/>
              <a:t>,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lực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16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Điều </a:t>
            </a:r>
            <a:r>
              <a:rPr lang="vi-VN" dirty="0" err="1"/>
              <a:t>khoản</a:t>
            </a:r>
            <a:r>
              <a:rPr lang="vi-VN" dirty="0"/>
              <a:t> tương </a:t>
            </a:r>
            <a:r>
              <a:rPr lang="vi-VN" dirty="0" err="1"/>
              <a:t>tác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Mô </a:t>
            </a:r>
            <a:r>
              <a:rPr lang="vi-VN" dirty="0" err="1"/>
              <a:t>hình</a:t>
            </a:r>
            <a:r>
              <a:rPr lang="vi-VN" dirty="0"/>
              <a:t> </a:t>
            </a:r>
            <a:r>
              <a:rPr lang="vi-VN" dirty="0" err="1"/>
              <a:t>Norman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Khung tương </a:t>
            </a:r>
            <a:r>
              <a:rPr lang="vi-VN" dirty="0" err="1"/>
              <a:t>tác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27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Miền</a:t>
            </a:r>
            <a:r>
              <a:rPr lang="vi-VN" dirty="0"/>
              <a:t> - </a:t>
            </a:r>
            <a:r>
              <a:rPr lang="vi-VN" dirty="0" err="1"/>
              <a:t>lĩnh</a:t>
            </a:r>
            <a:r>
              <a:rPr lang="vi-VN" dirty="0"/>
              <a:t> </a:t>
            </a:r>
            <a:r>
              <a:rPr lang="vi-VN" dirty="0" err="1"/>
              <a:t>vực</a:t>
            </a:r>
            <a:r>
              <a:rPr lang="vi-VN" dirty="0"/>
              <a:t> đang nghiên </a:t>
            </a:r>
            <a:r>
              <a:rPr lang="vi-VN" dirty="0" err="1"/>
              <a:t>cứu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VÍ DỤ.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kế</a:t>
            </a:r>
            <a:r>
              <a:rPr lang="vi-VN" dirty="0"/>
              <a:t> </a:t>
            </a:r>
            <a:r>
              <a:rPr lang="vi-VN" dirty="0" err="1"/>
              <a:t>đồ</a:t>
            </a:r>
            <a:r>
              <a:rPr lang="vi-VN" dirty="0"/>
              <a:t> </a:t>
            </a:r>
            <a:r>
              <a:rPr lang="vi-VN" dirty="0" err="1"/>
              <a:t>họa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Mục</a:t>
            </a:r>
            <a:r>
              <a:rPr lang="vi-VN" dirty="0"/>
              <a:t> tiêu -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gì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muốn</a:t>
            </a:r>
            <a:r>
              <a:rPr lang="vi-VN" dirty="0"/>
              <a:t> </a:t>
            </a:r>
            <a:r>
              <a:rPr lang="vi-VN" dirty="0" err="1"/>
              <a:t>đạt</a:t>
            </a:r>
            <a:r>
              <a:rPr lang="vi-VN" dirty="0"/>
              <a:t> </a:t>
            </a:r>
            <a:r>
              <a:rPr lang="vi-VN" dirty="0" err="1"/>
              <a:t>được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VÍ DỤ. </a:t>
            </a:r>
            <a:r>
              <a:rPr lang="vi-VN" dirty="0" err="1"/>
              <a:t>Tạo</a:t>
            </a:r>
            <a:r>
              <a:rPr lang="vi-VN" dirty="0"/>
              <a:t> </a:t>
            </a:r>
            <a:r>
              <a:rPr lang="vi-VN" dirty="0" err="1"/>
              <a:t>một</a:t>
            </a:r>
            <a:r>
              <a:rPr lang="vi-VN" dirty="0"/>
              <a:t> tam </a:t>
            </a:r>
            <a:r>
              <a:rPr lang="vi-VN" dirty="0" err="1"/>
              <a:t>giác</a:t>
            </a:r>
            <a:r>
              <a:rPr lang="vi-VN" dirty="0"/>
              <a:t> </a:t>
            </a:r>
            <a:r>
              <a:rPr lang="vi-VN" dirty="0" err="1"/>
              <a:t>màu</a:t>
            </a:r>
            <a:r>
              <a:rPr lang="vi-VN" dirty="0"/>
              <a:t> </a:t>
            </a:r>
            <a:r>
              <a:rPr lang="vi-VN" dirty="0" err="1"/>
              <a:t>đỏ</a:t>
            </a:r>
            <a:r>
              <a:rPr lang="vi-VN" dirty="0"/>
              <a:t> </a:t>
            </a:r>
            <a:r>
              <a:rPr lang="vi-VN" dirty="0" err="1"/>
              <a:t>rắn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- </a:t>
            </a:r>
            <a:r>
              <a:rPr lang="vi-VN" dirty="0" err="1"/>
              <a:t>làm</a:t>
            </a:r>
            <a:r>
              <a:rPr lang="vi-VN" dirty="0"/>
              <a:t> </a:t>
            </a:r>
            <a:r>
              <a:rPr lang="vi-VN" dirty="0" err="1"/>
              <a:t>thế</a:t>
            </a:r>
            <a:r>
              <a:rPr lang="vi-VN" dirty="0"/>
              <a:t> </a:t>
            </a:r>
            <a:r>
              <a:rPr lang="vi-VN" dirty="0" err="1"/>
              <a:t>nào</a:t>
            </a:r>
            <a:r>
              <a:rPr lang="vi-VN" dirty="0"/>
              <a:t> </a:t>
            </a:r>
            <a:r>
              <a:rPr lang="vi-VN" dirty="0" err="1"/>
              <a:t>bạn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nó</a:t>
            </a:r>
            <a:r>
              <a:rPr lang="vi-VN" dirty="0"/>
              <a:t>? - </a:t>
            </a:r>
            <a:r>
              <a:rPr lang="vi-VN" dirty="0" err="1"/>
              <a:t>cuối</a:t>
            </a:r>
            <a:r>
              <a:rPr lang="vi-VN" dirty="0"/>
              <a:t> </a:t>
            </a:r>
            <a:r>
              <a:rPr lang="vi-VN" dirty="0" err="1"/>
              <a:t>cùng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hoạt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hoặc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>VÍ DỤ. ... </a:t>
            </a:r>
            <a:r>
              <a:rPr lang="vi-VN" dirty="0" err="1"/>
              <a:t>Chọn</a:t>
            </a:r>
            <a:r>
              <a:rPr lang="vi-VN" dirty="0"/>
              <a:t> công </a:t>
            </a:r>
            <a:r>
              <a:rPr lang="vi-VN" dirty="0" err="1"/>
              <a:t>cụ</a:t>
            </a:r>
            <a:r>
              <a:rPr lang="vi-VN" dirty="0"/>
              <a:t> </a:t>
            </a:r>
            <a:r>
              <a:rPr lang="vi-VN" dirty="0" err="1"/>
              <a:t>fill</a:t>
            </a:r>
            <a:r>
              <a:rPr lang="vi-VN" dirty="0"/>
              <a:t>, </a:t>
            </a:r>
            <a:r>
              <a:rPr lang="vi-VN" dirty="0" err="1"/>
              <a:t>click</a:t>
            </a:r>
            <a:r>
              <a:rPr lang="vi-VN" dirty="0"/>
              <a:t> qua tam </a:t>
            </a:r>
            <a:r>
              <a:rPr lang="vi-VN" dirty="0" err="1"/>
              <a:t>giác</a:t>
            </a:r>
            <a:r>
              <a:rPr lang="vi-VN" dirty="0"/>
              <a:t/>
            </a:r>
            <a:br>
              <a:rPr lang="vi-VN" dirty="0"/>
            </a:b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Chú</a:t>
            </a:r>
            <a:r>
              <a:rPr lang="vi-VN" dirty="0"/>
              <a:t> </a:t>
            </a:r>
            <a:r>
              <a:rPr lang="vi-VN" dirty="0" err="1"/>
              <a:t>thích</a:t>
            </a:r>
            <a:r>
              <a:rPr lang="vi-VN" dirty="0"/>
              <a:t> …</a:t>
            </a:r>
            <a:br>
              <a:rPr lang="vi-VN" dirty="0"/>
            </a:br>
            <a:r>
              <a:rPr lang="vi-VN" dirty="0"/>
              <a:t>Tương </a:t>
            </a:r>
            <a:r>
              <a:rPr lang="vi-VN" dirty="0" err="1"/>
              <a:t>tác</a:t>
            </a:r>
            <a:r>
              <a:rPr lang="vi-VN" dirty="0"/>
              <a:t> </a:t>
            </a:r>
            <a:r>
              <a:rPr lang="vi-VN" dirty="0" err="1"/>
              <a:t>truyền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...</a:t>
            </a:r>
            <a:br>
              <a:rPr lang="vi-VN" dirty="0"/>
            </a:b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thuật</a:t>
            </a:r>
            <a:r>
              <a:rPr lang="vi-VN" dirty="0"/>
              <a:t> </a:t>
            </a:r>
            <a:r>
              <a:rPr lang="vi-VN" dirty="0" err="1"/>
              <a:t>ngữ</a:t>
            </a:r>
            <a:r>
              <a:rPr lang="vi-VN" dirty="0"/>
              <a:t> </a:t>
            </a:r>
            <a:r>
              <a:rPr lang="vi-VN" dirty="0" err="1"/>
              <a:t>khác</a:t>
            </a:r>
            <a:r>
              <a:rPr lang="vi-VN" dirty="0"/>
              <a:t> </a:t>
            </a:r>
            <a:r>
              <a:rPr lang="vi-VN" dirty="0" err="1"/>
              <a:t>rất</a:t>
            </a:r>
            <a:r>
              <a:rPr lang="vi-VN" dirty="0"/>
              <a:t> </a:t>
            </a:r>
            <a:r>
              <a:rPr lang="vi-VN" dirty="0" err="1"/>
              <a:t>nhiều</a:t>
            </a:r>
            <a:r>
              <a:rPr lang="vi-VN" dirty="0"/>
              <a:t> </a:t>
            </a:r>
            <a:r>
              <a:rPr lang="vi-VN" dirty="0" err="1"/>
              <a:t>đặc</a:t>
            </a:r>
            <a:r>
              <a:rPr lang="vi-VN" dirty="0"/>
              <a:t> </a:t>
            </a:r>
            <a:r>
              <a:rPr lang="vi-VN" dirty="0" err="1"/>
              <a:t>biệt</a:t>
            </a:r>
            <a:r>
              <a:rPr lang="vi-VN" dirty="0"/>
              <a:t> </a:t>
            </a:r>
            <a:r>
              <a:rPr lang="vi-VN" dirty="0" err="1"/>
              <a:t>là</a:t>
            </a:r>
            <a:r>
              <a:rPr lang="vi-VN" dirty="0"/>
              <a:t> </a:t>
            </a:r>
            <a:r>
              <a:rPr lang="vi-VN" dirty="0" err="1"/>
              <a:t>nhiệm</a:t>
            </a:r>
            <a:r>
              <a:rPr lang="vi-VN" dirty="0"/>
              <a:t> </a:t>
            </a:r>
            <a:r>
              <a:rPr lang="vi-VN" dirty="0" err="1"/>
              <a:t>vụ</a:t>
            </a:r>
            <a:r>
              <a:rPr lang="vi-VN" dirty="0"/>
              <a:t> / </a:t>
            </a:r>
            <a:r>
              <a:rPr lang="vi-VN" dirty="0" err="1"/>
              <a:t>mục</a:t>
            </a:r>
            <a:r>
              <a:rPr lang="vi-VN" dirty="0"/>
              <a:t> tiêu 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612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</a:t>
            </a:r>
            <a:r>
              <a:rPr lang="vi-VN" dirty="0" err="1"/>
              <a:t>thiết</a:t>
            </a:r>
            <a:r>
              <a:rPr lang="vi-VN" dirty="0"/>
              <a:t> </a:t>
            </a:r>
            <a:r>
              <a:rPr lang="vi-VN" dirty="0" err="1"/>
              <a:t>lập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</a:t>
            </a:r>
            <a:br>
              <a:rPr lang="vi-VN" dirty="0"/>
            </a:br>
            <a:r>
              <a:rPr lang="vi-VN" dirty="0"/>
              <a:t>xây </a:t>
            </a:r>
            <a:r>
              <a:rPr lang="vi-VN" dirty="0" err="1"/>
              <a:t>dựng</a:t>
            </a:r>
            <a:r>
              <a:rPr lang="vi-VN" dirty="0"/>
              <a:t> ý </a:t>
            </a:r>
            <a:r>
              <a:rPr lang="vi-VN" dirty="0" err="1"/>
              <a:t>định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chỉ</a:t>
            </a:r>
            <a:r>
              <a:rPr lang="vi-VN" dirty="0"/>
              <a:t> </a:t>
            </a:r>
            <a:r>
              <a:rPr lang="vi-VN" dirty="0" err="1"/>
              <a:t>định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</a:t>
            </a:r>
            <a:r>
              <a:rPr lang="vi-VN" dirty="0" err="1"/>
              <a:t>tại</a:t>
            </a:r>
            <a:r>
              <a:rPr lang="vi-VN" dirty="0"/>
              <a:t> giao </a:t>
            </a:r>
            <a:r>
              <a:rPr lang="vi-VN" dirty="0" err="1"/>
              <a:t>diện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nhận</a:t>
            </a:r>
            <a:r>
              <a:rPr lang="vi-VN" dirty="0"/>
              <a:t> </a:t>
            </a:r>
            <a:r>
              <a:rPr lang="vi-VN" dirty="0" err="1"/>
              <a:t>thức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diễn</a:t>
            </a:r>
            <a:r>
              <a:rPr lang="vi-VN" dirty="0"/>
              <a:t> </a:t>
            </a:r>
            <a:r>
              <a:rPr lang="vi-VN" dirty="0" err="1"/>
              <a:t>giải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/>
            </a:r>
            <a:br>
              <a:rPr lang="vi-VN" dirty="0"/>
            </a:b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đối</a:t>
            </a:r>
            <a:r>
              <a:rPr lang="vi-VN" dirty="0"/>
              <a:t> </a:t>
            </a:r>
            <a:r>
              <a:rPr lang="vi-VN" dirty="0" err="1"/>
              <a:t>với</a:t>
            </a:r>
            <a:r>
              <a:rPr lang="vi-VN" dirty="0"/>
              <a:t> </a:t>
            </a:r>
            <a:r>
              <a:rPr lang="vi-VN" dirty="0" err="1"/>
              <a:t>mục</a:t>
            </a:r>
            <a:r>
              <a:rPr lang="vi-VN" dirty="0"/>
              <a:t> tiêu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740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 err="1"/>
              <a:t>Một</a:t>
            </a:r>
            <a:r>
              <a:rPr lang="vi-VN" dirty="0"/>
              <a:t> </a:t>
            </a:r>
            <a:r>
              <a:rPr lang="vi-VN" dirty="0" err="1"/>
              <a:t>số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khó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hơn </a:t>
            </a:r>
            <a:r>
              <a:rPr lang="vi-VN" dirty="0" err="1"/>
              <a:t>những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khác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Vịnh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hiện</a:t>
            </a:r>
            <a:endParaRPr lang="vi-VN" dirty="0"/>
          </a:p>
          <a:p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sử</a:t>
            </a:r>
            <a:r>
              <a:rPr lang="vi-VN" dirty="0"/>
              <a:t> </a:t>
            </a:r>
            <a:r>
              <a:rPr lang="vi-VN" dirty="0" err="1"/>
              <a:t>dụng</a:t>
            </a:r>
            <a:r>
              <a:rPr lang="vi-VN" dirty="0"/>
              <a:t> xây </a:t>
            </a:r>
            <a:r>
              <a:rPr lang="vi-VN" dirty="0" err="1"/>
              <a:t>dựng</a:t>
            </a:r>
            <a:r>
              <a:rPr lang="vi-VN" dirty="0"/>
              <a:t> </a:t>
            </a:r>
            <a:r>
              <a:rPr lang="vi-VN" dirty="0" err="1"/>
              <a:t>các</a:t>
            </a:r>
            <a:r>
              <a:rPr lang="vi-VN" dirty="0"/>
              <a:t>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? ≠ </a:t>
            </a:r>
            <a:r>
              <a:rPr lang="vi-VN" dirty="0" err="1"/>
              <a:t>hành</a:t>
            </a:r>
            <a:r>
              <a:rPr lang="vi-VN" dirty="0"/>
              <a:t> </a:t>
            </a:r>
            <a:r>
              <a:rPr lang="vi-VN" dirty="0" err="1"/>
              <a:t>động</a:t>
            </a:r>
            <a:r>
              <a:rPr lang="vi-VN" dirty="0"/>
              <a:t> cho </a:t>
            </a:r>
            <a:r>
              <a:rPr lang="vi-VN" dirty="0" err="1"/>
              <a:t>phép</a:t>
            </a:r>
            <a:r>
              <a:rPr lang="vi-VN" dirty="0"/>
              <a:t> </a:t>
            </a:r>
            <a:r>
              <a:rPr lang="vi-VN" dirty="0" err="1"/>
              <a:t>bởi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endParaRPr lang="vi-VN" dirty="0"/>
          </a:p>
          <a:p>
            <a:endParaRPr lang="vi-VN" dirty="0"/>
          </a:p>
          <a:p>
            <a:r>
              <a:rPr lang="vi-VN" dirty="0" err="1"/>
              <a:t>Vịnh</a:t>
            </a:r>
            <a:r>
              <a:rPr lang="vi-VN" dirty="0"/>
              <a:t> </a:t>
            </a:r>
            <a:r>
              <a:rPr lang="vi-VN" dirty="0" err="1"/>
              <a:t>Đánh</a:t>
            </a:r>
            <a:r>
              <a:rPr lang="vi-VN" dirty="0"/>
              <a:t> </a:t>
            </a:r>
            <a:r>
              <a:rPr lang="vi-VN" dirty="0" err="1"/>
              <a:t>giá</a:t>
            </a:r>
            <a:endParaRPr lang="vi-VN" dirty="0"/>
          </a:p>
          <a:p>
            <a:r>
              <a:rPr lang="vi-VN" dirty="0"/>
              <a:t>mong </a:t>
            </a:r>
            <a:r>
              <a:rPr lang="vi-VN" dirty="0" err="1"/>
              <a:t>đợi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người</a:t>
            </a:r>
            <a:r>
              <a:rPr lang="vi-VN" dirty="0"/>
              <a:t> </a:t>
            </a:r>
            <a:r>
              <a:rPr lang="vi-VN" dirty="0" err="1"/>
              <a:t>dùng</a:t>
            </a:r>
            <a:r>
              <a:rPr lang="vi-VN" dirty="0"/>
              <a:t> </a:t>
            </a:r>
            <a:r>
              <a:rPr lang="vi-VN" dirty="0" err="1"/>
              <a:t>về</a:t>
            </a:r>
            <a:r>
              <a:rPr lang="vi-VN" dirty="0"/>
              <a:t> </a:t>
            </a:r>
            <a:r>
              <a:rPr lang="vi-VN" dirty="0" err="1"/>
              <a:t>trạng</a:t>
            </a:r>
            <a:r>
              <a:rPr lang="vi-VN" dirty="0"/>
              <a:t> </a:t>
            </a:r>
            <a:r>
              <a:rPr lang="vi-VN" dirty="0" err="1"/>
              <a:t>thái</a:t>
            </a:r>
            <a:r>
              <a:rPr lang="vi-VN" dirty="0"/>
              <a:t> </a:t>
            </a:r>
            <a:r>
              <a:rPr lang="vi-VN" dirty="0" err="1"/>
              <a:t>hệ</a:t>
            </a:r>
            <a:r>
              <a:rPr lang="vi-VN" dirty="0"/>
              <a:t> </a:t>
            </a:r>
            <a:r>
              <a:rPr lang="vi-VN" dirty="0" err="1"/>
              <a:t>thống</a:t>
            </a:r>
            <a:r>
              <a:rPr lang="vi-VN" dirty="0"/>
              <a:t> </a:t>
            </a:r>
            <a:r>
              <a:rPr lang="vi-VN" dirty="0" err="1"/>
              <a:t>đã</a:t>
            </a:r>
            <a:r>
              <a:rPr lang="vi-VN" dirty="0"/>
              <a:t> thay </a:t>
            </a:r>
            <a:r>
              <a:rPr lang="vi-VN" dirty="0" err="1"/>
              <a:t>đổi</a:t>
            </a:r>
            <a:r>
              <a:rPr lang="vi-VN" dirty="0"/>
              <a:t>? ≠ </a:t>
            </a:r>
            <a:r>
              <a:rPr lang="vi-VN" dirty="0" err="1"/>
              <a:t>trình</a:t>
            </a:r>
            <a:r>
              <a:rPr lang="vi-VN" dirty="0"/>
              <a:t> </a:t>
            </a:r>
            <a:r>
              <a:rPr lang="vi-VN" dirty="0" err="1"/>
              <a:t>bày</a:t>
            </a:r>
            <a:r>
              <a:rPr lang="vi-VN" dirty="0"/>
              <a:t> </a:t>
            </a:r>
            <a:r>
              <a:rPr lang="vi-VN" dirty="0" err="1"/>
              <a:t>thực</a:t>
            </a:r>
            <a:r>
              <a:rPr lang="vi-VN" dirty="0"/>
              <a:t> </a:t>
            </a:r>
            <a:r>
              <a:rPr lang="vi-VN" dirty="0" err="1"/>
              <a:t>tế</a:t>
            </a:r>
            <a:r>
              <a:rPr lang="vi-VN" dirty="0"/>
              <a:t> </a:t>
            </a:r>
            <a:r>
              <a:rPr lang="vi-VN" dirty="0" err="1"/>
              <a:t>của</a:t>
            </a:r>
            <a:r>
              <a:rPr lang="vi-VN" dirty="0"/>
              <a:t> </a:t>
            </a:r>
            <a:r>
              <a:rPr lang="vi-VN" dirty="0" err="1"/>
              <a:t>nhà</a:t>
            </a:r>
            <a:r>
              <a:rPr lang="vi-VN" dirty="0"/>
              <a:t> </a:t>
            </a:r>
            <a:r>
              <a:rPr lang="vi-VN" dirty="0" err="1"/>
              <a:t>nước</a:t>
            </a:r>
            <a:r>
              <a:rPr lang="vi-VN" dirty="0"/>
              <a:t> </a:t>
            </a:r>
            <a:r>
              <a:rPr lang="vi-VN" dirty="0" err="1"/>
              <a:t>này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911B70-7DF7-4FFD-8C94-FDA3D584321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91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04CB-B4B9-4B65-92CB-6EE36F29258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F8F1-9033-4099-A4D1-31593D72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5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04CB-B4B9-4B65-92CB-6EE36F29258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F8F1-9033-4099-A4D1-31593D72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8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04CB-B4B9-4B65-92CB-6EE36F29258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F8F1-9033-4099-A4D1-31593D72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04CB-B4B9-4B65-92CB-6EE36F29258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F8F1-9033-4099-A4D1-31593D72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08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04CB-B4B9-4B65-92CB-6EE36F29258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F8F1-9033-4099-A4D1-31593D72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16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04CB-B4B9-4B65-92CB-6EE36F29258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F8F1-9033-4099-A4D1-31593D72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4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04CB-B4B9-4B65-92CB-6EE36F29258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F8F1-9033-4099-A4D1-31593D72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048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04CB-B4B9-4B65-92CB-6EE36F29258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F8F1-9033-4099-A4D1-31593D72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0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04CB-B4B9-4B65-92CB-6EE36F29258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F8F1-9033-4099-A4D1-31593D72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34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04CB-B4B9-4B65-92CB-6EE36F29258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F8F1-9033-4099-A4D1-31593D72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83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904CB-B4B9-4B65-92CB-6EE36F29258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BF8F1-9033-4099-A4D1-31593D72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82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904CB-B4B9-4B65-92CB-6EE36F29258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BF8F1-9033-4099-A4D1-31593D72E4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3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1980739" y="1604841"/>
            <a:ext cx="8229627" cy="517965"/>
          </a:xfrm>
        </p:spPr>
        <p:txBody>
          <a:bodyPr/>
          <a:lstStyle/>
          <a:p>
            <a:pPr marL="0" lvl="0" indent="0" algn="ctr">
              <a:buNone/>
            </a:pPr>
            <a:r>
              <a:rPr lang="x-none" dirty="0"/>
              <a:t>Human Computer Interaction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2013399" y="2286099"/>
            <a:ext cx="8229627" cy="1145009"/>
          </a:xfrm>
        </p:spPr>
        <p:txBody>
          <a:bodyPr/>
          <a:lstStyle/>
          <a:p>
            <a:pPr lvl="0" algn="ctr"/>
            <a:r>
              <a:rPr lang="en-GB" dirty="0"/>
              <a:t>INTERACTION STYLE</a:t>
            </a:r>
            <a:endParaRPr lang="x-none" dirty="0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809619" y="4217525"/>
            <a:ext cx="6858295" cy="517965"/>
          </a:xfrm>
        </p:spPr>
        <p:txBody>
          <a:bodyPr/>
          <a:lstStyle/>
          <a:p>
            <a:pPr marL="0" lvl="0" indent="0" algn="ctr">
              <a:buNone/>
            </a:pPr>
            <a:r>
              <a:rPr lang="x-none" dirty="0"/>
              <a:t>By: Nguyễn Công Hoan</a:t>
            </a:r>
          </a:p>
        </p:txBody>
      </p:sp>
    </p:spTree>
    <p:extLst>
      <p:ext uri="{BB962C8B-B14F-4D97-AF65-F5344CB8AC3E}">
        <p14:creationId xmlns:p14="http://schemas.microsoft.com/office/powerpoint/2010/main" val="3072111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Donald Norman’s model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 dirty="0"/>
              <a:t>Seven stages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user establishes the goal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formulates intention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specifies actions at interface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executes action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perceives system state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interprets system state</a:t>
            </a:r>
          </a:p>
          <a:p>
            <a:pPr lvl="1">
              <a:lnSpc>
                <a:spcPct val="90000"/>
              </a:lnSpc>
            </a:pPr>
            <a:r>
              <a:rPr lang="en-GB" altLang="en-US" sz="2000" dirty="0"/>
              <a:t>evaluates system state with respect to goal</a:t>
            </a:r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400" dirty="0"/>
              <a:t>Norman’s model concentrates on user’s view of the interface</a:t>
            </a:r>
          </a:p>
        </p:txBody>
      </p:sp>
    </p:spTree>
    <p:extLst>
      <p:ext uri="{BB962C8B-B14F-4D97-AF65-F5344CB8AC3E}">
        <p14:creationId xmlns:p14="http://schemas.microsoft.com/office/powerpoint/2010/main" val="90126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0"/>
            <a:ext cx="68580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execution/evaluation loop</a:t>
            </a:r>
            <a:endParaRPr lang="en-US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</a:pPr>
            <a:endParaRPr lang="en-GB" altLang="en-US" sz="1800" dirty="0"/>
          </a:p>
          <a:p>
            <a:pPr lvl="2">
              <a:lnSpc>
                <a:spcPct val="90000"/>
              </a:lnSpc>
            </a:pPr>
            <a:endParaRPr lang="en-GB" altLang="en-US" sz="1800" dirty="0"/>
          </a:p>
          <a:p>
            <a:pPr lvl="2">
              <a:lnSpc>
                <a:spcPct val="90000"/>
              </a:lnSpc>
            </a:pPr>
            <a:endParaRPr lang="en-GB" altLang="en-US" sz="1800" dirty="0"/>
          </a:p>
          <a:p>
            <a:pPr lvl="2">
              <a:lnSpc>
                <a:spcPct val="90000"/>
              </a:lnSpc>
            </a:pPr>
            <a:r>
              <a:rPr lang="en-GB" altLang="en-US" sz="1800" dirty="0"/>
              <a:t>user establishes the goal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/>
              <a:t>formulates intention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/>
              <a:t>specifies actions at interface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/>
              <a:t>executes action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/>
              <a:t>perceives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/>
              <a:t>interprets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/>
              <a:t>evaluates system state with respect to goal</a:t>
            </a:r>
          </a:p>
          <a:p>
            <a:pPr lvl="2">
              <a:lnSpc>
                <a:spcPct val="90000"/>
              </a:lnSpc>
            </a:pPr>
            <a:endParaRPr lang="en-GB" altLang="en-US" sz="1800" dirty="0"/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3257550" y="1752600"/>
            <a:ext cx="5734050" cy="1600200"/>
            <a:chOff x="1968" y="3120"/>
            <a:chExt cx="3612" cy="1008"/>
          </a:xfrm>
        </p:grpSpPr>
        <p:sp>
          <p:nvSpPr>
            <p:cNvPr id="31749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31751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31752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31753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54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1755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goal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6071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0"/>
            <a:ext cx="6858000" cy="1143000"/>
          </a:xfrm>
        </p:spPr>
        <p:txBody>
          <a:bodyPr/>
          <a:lstStyle/>
          <a:p>
            <a:pPr algn="ctr"/>
            <a:r>
              <a:rPr lang="en-US" altLang="en-US" dirty="0">
                <a:solidFill>
                  <a:schemeClr val="tx1"/>
                </a:solidFill>
              </a:rPr>
              <a:t>execution/evaluation loop</a:t>
            </a:r>
            <a:endParaRPr lang="en-US" altLang="en-US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</a:pPr>
            <a:endParaRPr lang="en-GB" altLang="en-US" sz="1800" dirty="0"/>
          </a:p>
          <a:p>
            <a:pPr lvl="2">
              <a:lnSpc>
                <a:spcPct val="90000"/>
              </a:lnSpc>
            </a:pPr>
            <a:endParaRPr lang="en-GB" altLang="en-US" sz="1800" dirty="0"/>
          </a:p>
          <a:p>
            <a:pPr lvl="2">
              <a:lnSpc>
                <a:spcPct val="90000"/>
              </a:lnSpc>
            </a:pPr>
            <a:endParaRPr lang="en-GB" altLang="en-US" sz="1800" dirty="0"/>
          </a:p>
          <a:p>
            <a:pPr lvl="2">
              <a:lnSpc>
                <a:spcPct val="90000"/>
              </a:lnSpc>
            </a:pPr>
            <a:r>
              <a:rPr lang="en-GB" altLang="en-US" sz="1800" dirty="0"/>
              <a:t>user establishes the goal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>
                <a:solidFill>
                  <a:schemeClr val="folHlink"/>
                </a:solidFill>
              </a:rPr>
              <a:t>formulates intention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>
                <a:solidFill>
                  <a:schemeClr val="folHlink"/>
                </a:solidFill>
              </a:rPr>
              <a:t>specifies actions at interface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>
                <a:solidFill>
                  <a:schemeClr val="folHlink"/>
                </a:solidFill>
              </a:rPr>
              <a:t>executes action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>
                <a:solidFill>
                  <a:schemeClr val="folHlink"/>
                </a:solidFill>
              </a:rPr>
              <a:t>perceives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>
                <a:solidFill>
                  <a:schemeClr val="folHlink"/>
                </a:solidFill>
              </a:rPr>
              <a:t>interprets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1800" dirty="0">
                <a:solidFill>
                  <a:schemeClr val="folHlink"/>
                </a:solidFill>
              </a:rPr>
              <a:t>evaluates system state with respect to goal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3257550" y="1752600"/>
            <a:ext cx="5734050" cy="1600200"/>
            <a:chOff x="1968" y="3120"/>
            <a:chExt cx="3612" cy="1008"/>
          </a:xfrm>
        </p:grpSpPr>
        <p:sp>
          <p:nvSpPr>
            <p:cNvPr id="32773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32774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32775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32776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32777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778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2779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goal</a:t>
              </a:r>
            </a:p>
          </p:txBody>
        </p:sp>
      </p:grp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5638800" y="1676400"/>
            <a:ext cx="838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Rectangle 13"/>
          <p:cNvSpPr>
            <a:spLocks noChangeArrowheads="1"/>
          </p:cNvSpPr>
          <p:nvPr/>
        </p:nvSpPr>
        <p:spPr bwMode="auto">
          <a:xfrm>
            <a:off x="3124200" y="3505200"/>
            <a:ext cx="3581400" cy="3810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22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0"/>
            <a:ext cx="68580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execution/evaluation loop</a:t>
            </a:r>
            <a:endParaRPr lang="en-US" altLang="en-US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 lvl="2">
              <a:lnSpc>
                <a:spcPct val="90000"/>
              </a:lnSpc>
            </a:pPr>
            <a:endParaRPr lang="en-GB" altLang="en-US" sz="1800"/>
          </a:p>
          <a:p>
            <a:pPr lvl="2">
              <a:lnSpc>
                <a:spcPct val="90000"/>
              </a:lnSpc>
            </a:pPr>
            <a:endParaRPr lang="en-GB" altLang="en-US" sz="1800">
              <a:solidFill>
                <a:schemeClr val="bg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bg2"/>
                </a:solidFill>
              </a:rPr>
              <a:t>user establishes the goal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formulates intention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specifies actions at interface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executes action</a:t>
            </a: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folHlink"/>
                </a:solidFill>
              </a:rPr>
              <a:t>perceives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folHlink"/>
                </a:solidFill>
              </a:rPr>
              <a:t>interprets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folHlink"/>
                </a:solidFill>
              </a:rPr>
              <a:t>evaluates system state with respect to goal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3257550" y="1752600"/>
            <a:ext cx="5734050" cy="1600200"/>
            <a:chOff x="1968" y="3120"/>
            <a:chExt cx="3612" cy="1008"/>
          </a:xfrm>
        </p:grpSpPr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33799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33800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33801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2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goal</a:t>
              </a:r>
            </a:p>
          </p:txBody>
        </p:sp>
      </p:grp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3200400" y="22860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Rectangle 13"/>
          <p:cNvSpPr>
            <a:spLocks noChangeArrowheads="1"/>
          </p:cNvSpPr>
          <p:nvPr/>
        </p:nvSpPr>
        <p:spPr bwMode="auto">
          <a:xfrm>
            <a:off x="3124200" y="3810000"/>
            <a:ext cx="4114800" cy="10668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762000"/>
            <a:ext cx="68580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execution/evaluation loop</a:t>
            </a:r>
            <a:endParaRPr lang="en-US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 lvl="2">
              <a:lnSpc>
                <a:spcPct val="90000"/>
              </a:lnSpc>
            </a:pPr>
            <a:endParaRPr lang="en-GB" altLang="en-US" sz="1800"/>
          </a:p>
          <a:p>
            <a:pPr lvl="2">
              <a:lnSpc>
                <a:spcPct val="90000"/>
              </a:lnSpc>
            </a:pPr>
            <a:endParaRPr lang="en-GB" altLang="en-US" sz="1800">
              <a:solidFill>
                <a:schemeClr val="bg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bg2"/>
                </a:solidFill>
              </a:rPr>
              <a:t>user establishes the goal</a:t>
            </a: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bg2"/>
                </a:solidFill>
              </a:rPr>
              <a:t>formulates intention</a:t>
            </a: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bg2"/>
                </a:solidFill>
              </a:rPr>
              <a:t>specifies actions at interface</a:t>
            </a: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bg2"/>
                </a:solidFill>
              </a:rPr>
              <a:t>executes action</a:t>
            </a:r>
            <a:endParaRPr lang="en-GB" altLang="en-US" sz="1800"/>
          </a:p>
          <a:p>
            <a:pPr lvl="2">
              <a:lnSpc>
                <a:spcPct val="90000"/>
              </a:lnSpc>
            </a:pPr>
            <a:r>
              <a:rPr lang="en-GB" altLang="en-US" sz="1800"/>
              <a:t>perceives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interprets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evaluates system state with respect to goal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3257550" y="1752600"/>
            <a:ext cx="5734050" cy="1600200"/>
            <a:chOff x="1968" y="3120"/>
            <a:chExt cx="3612" cy="1008"/>
          </a:xfrm>
        </p:grpSpPr>
        <p:sp>
          <p:nvSpPr>
            <p:cNvPr id="34821" name="Text Box 5"/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34822" name="Text Box 6"/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34824" name="Group 8"/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34825" name="AutoShape 9"/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26" name="AutoShape 10"/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7" name="Text Box 11"/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goal</a:t>
              </a:r>
            </a:p>
          </p:txBody>
        </p:sp>
      </p:grpSp>
      <p:sp>
        <p:nvSpPr>
          <p:cNvPr id="34828" name="Oval 12"/>
          <p:cNvSpPr>
            <a:spLocks noChangeArrowheads="1"/>
          </p:cNvSpPr>
          <p:nvPr/>
        </p:nvSpPr>
        <p:spPr bwMode="auto">
          <a:xfrm>
            <a:off x="7391400" y="22860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3124200" y="4724400"/>
            <a:ext cx="5943600" cy="10668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019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Using Norman’s model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tabLst>
                <a:tab pos="1801813" algn="l"/>
                <a:tab pos="2471738" algn="l"/>
              </a:tabLst>
            </a:pPr>
            <a:r>
              <a:rPr lang="en-GB" altLang="en-US" sz="2400" dirty="0"/>
              <a:t>Some systems are harder to use than others</a:t>
            </a:r>
          </a:p>
          <a:p>
            <a:pPr>
              <a:buNone/>
              <a:tabLst>
                <a:tab pos="1801813" algn="l"/>
                <a:tab pos="2471738" algn="l"/>
              </a:tabLst>
            </a:pPr>
            <a:endParaRPr lang="en-GB" altLang="en-US" sz="2400" dirty="0"/>
          </a:p>
          <a:p>
            <a:pPr>
              <a:buNone/>
              <a:tabLst>
                <a:tab pos="1801813" algn="l"/>
                <a:tab pos="2471738" algn="l"/>
              </a:tabLst>
            </a:pPr>
            <a:r>
              <a:rPr lang="en-GB" altLang="en-US" sz="2400" dirty="0"/>
              <a:t>Execution</a:t>
            </a:r>
          </a:p>
          <a:p>
            <a:pPr lvl="1">
              <a:buNone/>
              <a:tabLst>
                <a:tab pos="1801813" algn="l"/>
                <a:tab pos="2471738" algn="l"/>
              </a:tabLst>
            </a:pPr>
            <a:r>
              <a:rPr lang="en-GB" altLang="en-US" sz="2000" dirty="0"/>
              <a:t>	user’s formulation of actions </a:t>
            </a:r>
            <a:br>
              <a:rPr lang="en-GB" altLang="en-US" sz="2000" dirty="0"/>
            </a:br>
            <a:r>
              <a:rPr lang="en-GB" altLang="en-US" sz="2000" dirty="0"/>
              <a:t>	</a:t>
            </a:r>
            <a:r>
              <a:rPr lang="en-GB" altLang="en-US" sz="2800" dirty="0"/>
              <a:t>≠	</a:t>
            </a:r>
            <a:r>
              <a:rPr lang="en-GB" altLang="en-US" sz="2000" dirty="0"/>
              <a:t>actions allowed by the system</a:t>
            </a:r>
          </a:p>
          <a:p>
            <a:pPr>
              <a:buNone/>
              <a:tabLst>
                <a:tab pos="1801813" algn="l"/>
                <a:tab pos="2471738" algn="l"/>
              </a:tabLst>
            </a:pPr>
            <a:endParaRPr lang="en-GB" altLang="en-US" sz="2400" dirty="0"/>
          </a:p>
          <a:p>
            <a:pPr>
              <a:buNone/>
              <a:tabLst>
                <a:tab pos="1801813" algn="l"/>
                <a:tab pos="2471738" algn="l"/>
              </a:tabLst>
            </a:pPr>
            <a:r>
              <a:rPr lang="en-GB" altLang="en-US" sz="2400" dirty="0"/>
              <a:t>Evaluation</a:t>
            </a:r>
          </a:p>
          <a:p>
            <a:pPr lvl="1">
              <a:buNone/>
              <a:tabLst>
                <a:tab pos="1801813" algn="l"/>
                <a:tab pos="2471738" algn="l"/>
              </a:tabLst>
            </a:pPr>
            <a:r>
              <a:rPr lang="en-GB" altLang="en-US" sz="2000" dirty="0"/>
              <a:t>	user’s expectation of changed system state</a:t>
            </a:r>
            <a:br>
              <a:rPr lang="en-GB" altLang="en-US" sz="2000" dirty="0"/>
            </a:br>
            <a:r>
              <a:rPr lang="en-GB" altLang="en-US" sz="2000" dirty="0"/>
              <a:t>	</a:t>
            </a:r>
            <a:r>
              <a:rPr lang="en-GB" altLang="en-US" sz="2800" dirty="0"/>
              <a:t>≠	</a:t>
            </a:r>
            <a:r>
              <a:rPr lang="en-GB" altLang="en-US" sz="2000" dirty="0"/>
              <a:t>actual presentation of this state</a:t>
            </a:r>
          </a:p>
        </p:txBody>
      </p:sp>
    </p:spTree>
    <p:extLst>
      <p:ext uri="{BB962C8B-B14F-4D97-AF65-F5344CB8AC3E}">
        <p14:creationId xmlns:p14="http://schemas.microsoft.com/office/powerpoint/2010/main" val="3129713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800" dirty="0"/>
              <a:t>Human error - slips and mistakes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dirty="0"/>
              <a:t>Slip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 dirty="0"/>
              <a:t>Understand system and goal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 dirty="0"/>
              <a:t>Correct formulation of action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 dirty="0"/>
              <a:t>Incorrect action</a:t>
            </a:r>
          </a:p>
          <a:p>
            <a:pPr lvl="1">
              <a:lnSpc>
                <a:spcPct val="90000"/>
              </a:lnSpc>
              <a:buFontTx/>
              <a:buChar char=" "/>
            </a:pPr>
            <a:endParaRPr lang="en-GB" altLang="en-US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/>
              <a:t>Mistake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 dirty="0"/>
              <a:t>May not even have right goal!</a:t>
            </a:r>
          </a:p>
          <a:p>
            <a:pPr lvl="1">
              <a:lnSpc>
                <a:spcPct val="90000"/>
              </a:lnSpc>
              <a:buFontTx/>
              <a:buChar char=" "/>
            </a:pPr>
            <a:endParaRPr lang="en-GB" altLang="en-US" sz="18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Fixing things?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	Slip – better interface design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	Mistake – better understanding of system</a:t>
            </a:r>
            <a:endParaRPr lang="en-GB" altLang="en-US" dirty="0"/>
          </a:p>
        </p:txBody>
      </p:sp>
      <p:sp>
        <p:nvSpPr>
          <p:cNvPr id="105477" name="AutoShape 5"/>
          <p:cNvSpPr>
            <a:spLocks noChangeArrowheads="1"/>
          </p:cNvSpPr>
          <p:nvPr/>
        </p:nvSpPr>
        <p:spPr bwMode="auto">
          <a:xfrm>
            <a:off x="2590800" y="25146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AutoShape 6"/>
          <p:cNvSpPr>
            <a:spLocks noChangeArrowheads="1"/>
          </p:cNvSpPr>
          <p:nvPr/>
        </p:nvSpPr>
        <p:spPr bwMode="auto">
          <a:xfrm>
            <a:off x="2590800" y="28956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AutoShape 7"/>
          <p:cNvSpPr>
            <a:spLocks noChangeArrowheads="1"/>
          </p:cNvSpPr>
          <p:nvPr/>
        </p:nvSpPr>
        <p:spPr bwMode="auto">
          <a:xfrm>
            <a:off x="2590800" y="3352800"/>
            <a:ext cx="304800" cy="3048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AutoShape 8"/>
          <p:cNvSpPr>
            <a:spLocks noChangeArrowheads="1"/>
          </p:cNvSpPr>
          <p:nvPr/>
        </p:nvSpPr>
        <p:spPr bwMode="auto">
          <a:xfrm>
            <a:off x="2590800" y="4419600"/>
            <a:ext cx="304800" cy="3048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34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800" dirty="0" err="1"/>
              <a:t>Abowd</a:t>
            </a:r>
            <a:r>
              <a:rPr lang="en-GB" altLang="en-US" sz="4800" dirty="0"/>
              <a:t> and Beale framework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Extension of </a:t>
            </a:r>
            <a:r>
              <a:rPr lang="en-GB" altLang="en-US" sz="2000" dirty="0" err="1"/>
              <a:t>norman</a:t>
            </a:r>
            <a:r>
              <a:rPr lang="en-GB" altLang="en-US" sz="2000" dirty="0"/>
              <a:t>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Their interaction framework has 4 parts</a:t>
            </a:r>
            <a:endParaRPr lang="en-GB" altLang="en-US" sz="2400" dirty="0"/>
          </a:p>
          <a:p>
            <a:pPr marL="819150" lvl="1"/>
            <a:r>
              <a:rPr lang="en-GB" altLang="en-US" sz="2000" dirty="0"/>
              <a:t>User</a:t>
            </a:r>
          </a:p>
          <a:p>
            <a:pPr marL="819150" lvl="1"/>
            <a:r>
              <a:rPr lang="en-GB" altLang="en-US" sz="2000" dirty="0"/>
              <a:t>Input</a:t>
            </a:r>
          </a:p>
          <a:p>
            <a:pPr marL="819150" lvl="1"/>
            <a:r>
              <a:rPr lang="en-GB" altLang="en-US" sz="2000" dirty="0"/>
              <a:t>System</a:t>
            </a:r>
          </a:p>
          <a:p>
            <a:pPr marL="819150" lvl="1"/>
            <a:r>
              <a:rPr lang="en-GB" altLang="en-US" sz="2000" dirty="0"/>
              <a:t>Output</a:t>
            </a:r>
          </a:p>
          <a:p>
            <a:pPr>
              <a:lnSpc>
                <a:spcPct val="90000"/>
              </a:lnSpc>
            </a:pPr>
            <a:endParaRPr lang="en-GB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Each has its own unique language</a:t>
            </a:r>
            <a:br>
              <a:rPr lang="en-GB" altLang="en-US" sz="2000" dirty="0"/>
            </a:br>
            <a:r>
              <a:rPr lang="en-GB" altLang="en-US" sz="1200" dirty="0"/>
              <a:t/>
            </a:r>
            <a:br>
              <a:rPr lang="en-GB" altLang="en-US" sz="1200" dirty="0"/>
            </a:br>
            <a:r>
              <a:rPr lang="en-GB" altLang="en-US" sz="2000" dirty="0"/>
              <a:t>interaction </a:t>
            </a:r>
            <a:r>
              <a:rPr lang="en-GB" altLang="en-US" sz="2000" dirty="0">
                <a:sym typeface="Symbol" panose="05050102010706020507" pitchFamily="18" charset="2"/>
              </a:rPr>
              <a:t></a:t>
            </a:r>
            <a:r>
              <a:rPr lang="en-GB" altLang="en-US" sz="2000" dirty="0"/>
              <a:t>  translation between languages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 dirty="0"/>
              <a:t>Problems in interaction  =  problems in translation</a:t>
            </a:r>
            <a:endParaRPr lang="en-GB" altLang="en-US" sz="2400" dirty="0"/>
          </a:p>
        </p:txBody>
      </p:sp>
      <p:grpSp>
        <p:nvGrpSpPr>
          <p:cNvPr id="75792" name="Group 16"/>
          <p:cNvGrpSpPr>
            <a:grpSpLocks/>
          </p:cNvGrpSpPr>
          <p:nvPr/>
        </p:nvGrpSpPr>
        <p:grpSpPr bwMode="auto">
          <a:xfrm>
            <a:off x="7000875" y="2057400"/>
            <a:ext cx="3295650" cy="2514600"/>
            <a:chOff x="3450" y="1248"/>
            <a:chExt cx="2076" cy="1584"/>
          </a:xfrm>
        </p:grpSpPr>
        <p:sp>
          <p:nvSpPr>
            <p:cNvPr id="75781" name="Oval 5"/>
            <p:cNvSpPr>
              <a:spLocks noChangeArrowheads="1"/>
            </p:cNvSpPr>
            <p:nvPr/>
          </p:nvSpPr>
          <p:spPr bwMode="auto">
            <a:xfrm>
              <a:off x="4128" y="1248"/>
              <a:ext cx="720" cy="15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2" name="Text Box 6"/>
            <p:cNvSpPr txBox="1">
              <a:spLocks noChangeArrowheads="1"/>
            </p:cNvSpPr>
            <p:nvPr/>
          </p:nvSpPr>
          <p:spPr bwMode="auto">
            <a:xfrm>
              <a:off x="3450" y="1852"/>
              <a:ext cx="399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S</a:t>
              </a:r>
            </a:p>
            <a:p>
              <a:pPr algn="ctr"/>
              <a:r>
                <a:rPr lang="en-GB" altLang="en-US">
                  <a:latin typeface="Arial" panose="020B0604020202020204" pitchFamily="34" charset="0"/>
                </a:rPr>
                <a:t>core</a:t>
              </a:r>
              <a:endParaRPr lang="en-GB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5783" name="Text Box 7"/>
            <p:cNvSpPr txBox="1">
              <a:spLocks noChangeArrowheads="1"/>
            </p:cNvSpPr>
            <p:nvPr/>
          </p:nvSpPr>
          <p:spPr bwMode="auto">
            <a:xfrm>
              <a:off x="5143" y="1852"/>
              <a:ext cx="383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U</a:t>
              </a:r>
            </a:p>
            <a:p>
              <a:pPr algn="ctr"/>
              <a:r>
                <a:rPr lang="en-GB" altLang="en-US">
                  <a:latin typeface="Arial" panose="020B0604020202020204" pitchFamily="34" charset="0"/>
                </a:rPr>
                <a:t>task</a:t>
              </a:r>
              <a:endParaRPr lang="en-GB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5784" name="Text Box 8"/>
            <p:cNvSpPr txBox="1">
              <a:spLocks noChangeArrowheads="1"/>
            </p:cNvSpPr>
            <p:nvPr/>
          </p:nvSpPr>
          <p:spPr bwMode="auto">
            <a:xfrm>
              <a:off x="4222" y="1344"/>
              <a:ext cx="520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O</a:t>
              </a:r>
            </a:p>
            <a:p>
              <a:pPr algn="ctr"/>
              <a:r>
                <a:rPr lang="en-GB" altLang="en-US">
                  <a:latin typeface="Arial" panose="020B0604020202020204" pitchFamily="34" charset="0"/>
                </a:rPr>
                <a:t>output</a:t>
              </a:r>
              <a:endParaRPr lang="en-GB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5785" name="Text Box 9"/>
            <p:cNvSpPr txBox="1">
              <a:spLocks noChangeArrowheads="1"/>
            </p:cNvSpPr>
            <p:nvPr/>
          </p:nvSpPr>
          <p:spPr bwMode="auto">
            <a:xfrm>
              <a:off x="4274" y="2256"/>
              <a:ext cx="431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I</a:t>
              </a:r>
            </a:p>
            <a:p>
              <a:pPr algn="ctr"/>
              <a:r>
                <a:rPr lang="en-GB" altLang="en-US">
                  <a:latin typeface="Arial" panose="020B0604020202020204" pitchFamily="34" charset="0"/>
                </a:rPr>
                <a:t>input</a:t>
              </a:r>
              <a:endParaRPr lang="en-GB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5788" name="Line 12"/>
            <p:cNvSpPr>
              <a:spLocks noChangeShapeType="1"/>
            </p:cNvSpPr>
            <p:nvPr/>
          </p:nvSpPr>
          <p:spPr bwMode="auto">
            <a:xfrm flipV="1">
              <a:off x="3792" y="1584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89" name="Line 13"/>
            <p:cNvSpPr>
              <a:spLocks noChangeShapeType="1"/>
            </p:cNvSpPr>
            <p:nvPr/>
          </p:nvSpPr>
          <p:spPr bwMode="auto">
            <a:xfrm>
              <a:off x="4656" y="1584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0" name="Line 14"/>
            <p:cNvSpPr>
              <a:spLocks noChangeShapeType="1"/>
            </p:cNvSpPr>
            <p:nvPr/>
          </p:nvSpPr>
          <p:spPr bwMode="auto">
            <a:xfrm>
              <a:off x="3792" y="2112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1" name="Line 15"/>
            <p:cNvSpPr>
              <a:spLocks noChangeShapeType="1"/>
            </p:cNvSpPr>
            <p:nvPr/>
          </p:nvSpPr>
          <p:spPr bwMode="auto">
            <a:xfrm flipV="1">
              <a:off x="4656" y="2112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8288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800" dirty="0"/>
              <a:t>Using </a:t>
            </a:r>
            <a:r>
              <a:rPr lang="en-GB" altLang="en-US" sz="4800" dirty="0" err="1"/>
              <a:t>Abowd</a:t>
            </a:r>
            <a:r>
              <a:rPr lang="en-GB" altLang="en-US" sz="4800" dirty="0"/>
              <a:t> &amp; Beale’s model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dirty="0"/>
              <a:t>User intentions</a:t>
            </a:r>
            <a:br>
              <a:rPr lang="en-GB" altLang="en-US" sz="2000" dirty="0"/>
            </a:br>
            <a:r>
              <a:rPr lang="en-GB" altLang="en-US" sz="2000" dirty="0"/>
              <a:t>	</a:t>
            </a:r>
            <a:r>
              <a:rPr lang="en-US" altLang="en-US" sz="2000" dirty="0">
                <a:cs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n-US" sz="2000" dirty="0"/>
              <a:t> translated into actions at the interface</a:t>
            </a:r>
            <a:br>
              <a:rPr lang="en-GB" altLang="en-US" sz="2000" dirty="0"/>
            </a:br>
            <a:r>
              <a:rPr lang="en-GB" altLang="en-US" sz="2000" dirty="0"/>
              <a:t> 		</a:t>
            </a:r>
            <a:r>
              <a:rPr lang="en-US" altLang="en-US" sz="2000" dirty="0">
                <a:cs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n-US" sz="2000" dirty="0"/>
              <a:t>  translated into alterations of system state</a:t>
            </a:r>
            <a:br>
              <a:rPr lang="en-GB" altLang="en-US" sz="2000" dirty="0"/>
            </a:br>
            <a:r>
              <a:rPr lang="en-GB" altLang="en-US" sz="2000" dirty="0"/>
              <a:t> 			</a:t>
            </a:r>
            <a:r>
              <a:rPr lang="en-US" altLang="en-US" sz="2000" dirty="0">
                <a:cs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n-US" sz="2000" dirty="0"/>
              <a:t>  reflected in the output display</a:t>
            </a:r>
            <a:br>
              <a:rPr lang="en-GB" altLang="en-US" sz="2000" dirty="0"/>
            </a:br>
            <a:r>
              <a:rPr lang="en-GB" altLang="en-US" sz="2000" dirty="0"/>
              <a:t> 				</a:t>
            </a:r>
            <a:r>
              <a:rPr lang="en-US" altLang="en-US" sz="2000" dirty="0">
                <a:cs typeface="Helvetica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GB" altLang="en-US" sz="2000" dirty="0"/>
              <a:t>  interpreted by the user</a:t>
            </a:r>
          </a:p>
          <a:p>
            <a:pPr marL="0" indent="0"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 dirty="0"/>
          </a:p>
          <a:p>
            <a:pPr marL="0" indent="0"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 dirty="0"/>
          </a:p>
          <a:p>
            <a:pPr marL="0" indent="0"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400" dirty="0"/>
              <a:t>General framework for understanding interaction</a:t>
            </a:r>
          </a:p>
          <a:p>
            <a:pPr marL="561975" lvl="1"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dirty="0"/>
              <a:t>Not restricted to electronic computer systems</a:t>
            </a:r>
          </a:p>
          <a:p>
            <a:pPr marL="561975" lvl="1"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dirty="0"/>
              <a:t>Identifies all major components involved in interaction</a:t>
            </a:r>
          </a:p>
          <a:p>
            <a:pPr marL="561975" lvl="1"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dirty="0"/>
              <a:t>Allows comparative assessment of systems</a:t>
            </a:r>
          </a:p>
          <a:p>
            <a:pPr marL="561975" lvl="1"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 dirty="0"/>
              <a:t>An abstraction</a:t>
            </a:r>
          </a:p>
          <a:p>
            <a:pPr marL="0" indent="0"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 dirty="0"/>
          </a:p>
          <a:p>
            <a:pPr marL="0" indent="0"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4837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61779"/>
            <a:ext cx="7772400" cy="1143000"/>
          </a:xfrm>
        </p:spPr>
        <p:txBody>
          <a:bodyPr anchor="ctr">
            <a:normAutofit/>
          </a:bodyPr>
          <a:lstStyle/>
          <a:p>
            <a:r>
              <a:rPr lang="en-GB" altLang="en-US" sz="4800" dirty="0"/>
              <a:t>Ergonomics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9978" y="1804180"/>
            <a:ext cx="10243755" cy="17526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4000" dirty="0"/>
              <a:t>Physical aspects of interfaces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4000" dirty="0"/>
              <a:t>Industrial interfaces</a:t>
            </a:r>
          </a:p>
        </p:txBody>
      </p:sp>
    </p:spTree>
    <p:extLst>
      <p:ext uri="{BB962C8B-B14F-4D97-AF65-F5344CB8AC3E}">
        <p14:creationId xmlns:p14="http://schemas.microsoft.com/office/powerpoint/2010/main" val="242372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14772" indent="-414772"/>
            <a:endParaRPr lang="x-none" dirty="0"/>
          </a:p>
          <a:p>
            <a:pPr marL="414772" indent="-414772">
              <a:buSzPct val="45000"/>
            </a:pPr>
            <a:r>
              <a:rPr lang="x-none" dirty="0"/>
              <a:t>DonaldNorman, </a:t>
            </a:r>
            <a:r>
              <a:rPr lang="x-none" b="1" dirty="0"/>
              <a:t>The Design of Everyday Things, MITPress, 23 Dec 2013</a:t>
            </a:r>
            <a:endParaRPr lang="en-US" b="1" dirty="0"/>
          </a:p>
          <a:p>
            <a:pPr marL="414772" indent="-414772">
              <a:buSzPct val="45000"/>
            </a:pPr>
            <a:r>
              <a:rPr lang="en-US" b="1" dirty="0"/>
              <a:t>Tutorial Teaching </a:t>
            </a:r>
            <a:r>
              <a:rPr lang="en-US" dirty="0"/>
              <a:t>of</a:t>
            </a:r>
            <a:r>
              <a:rPr lang="en-US" b="1" dirty="0"/>
              <a:t> </a:t>
            </a:r>
            <a:r>
              <a:rPr lang="en-US" dirty="0"/>
              <a:t>Prof. Dr. Keith Andrews, Graz University of Technology </a:t>
            </a:r>
            <a:br>
              <a:rPr lang="en-US" dirty="0"/>
            </a:br>
            <a:r>
              <a:rPr lang="en-US" b="1" dirty="0"/>
              <a:t> </a:t>
            </a:r>
            <a:endParaRPr lang="x-none" b="1" dirty="0"/>
          </a:p>
        </p:txBody>
      </p:sp>
    </p:spTree>
    <p:extLst>
      <p:ext uri="{BB962C8B-B14F-4D97-AF65-F5344CB8AC3E}">
        <p14:creationId xmlns:p14="http://schemas.microsoft.com/office/powerpoint/2010/main" val="3883679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800" dirty="0"/>
              <a:t>Ergonomics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3200" dirty="0"/>
              <a:t>Study of the physical characteristics of interaction</a:t>
            </a:r>
          </a:p>
          <a:p>
            <a:endParaRPr lang="en-GB" altLang="en-US" sz="3200" dirty="0"/>
          </a:p>
          <a:p>
            <a:r>
              <a:rPr lang="en-GB" altLang="en-US" sz="3200" dirty="0"/>
              <a:t>Also known as human factors – but this can also be used to mean much of HCI!</a:t>
            </a:r>
          </a:p>
          <a:p>
            <a:endParaRPr lang="en-GB" altLang="en-US" sz="3200" dirty="0"/>
          </a:p>
          <a:p>
            <a:r>
              <a:rPr lang="en-GB" altLang="en-US" sz="3200" dirty="0"/>
              <a:t>Ergonomics good at defining standards and guidelines for constraining the way we design certain aspects of systems</a:t>
            </a:r>
          </a:p>
        </p:txBody>
      </p:sp>
    </p:spTree>
    <p:extLst>
      <p:ext uri="{BB962C8B-B14F-4D97-AF65-F5344CB8AC3E}">
        <p14:creationId xmlns:p14="http://schemas.microsoft.com/office/powerpoint/2010/main" val="4033446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800" dirty="0"/>
              <a:t>Ergonomics - examples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Arrangement of controls and displays</a:t>
            </a:r>
          </a:p>
          <a:p>
            <a:pPr marL="1154113" lvl="1" indent="-587375">
              <a:buNone/>
            </a:pPr>
            <a:r>
              <a:rPr lang="en-GB" altLang="en-US" sz="2800" dirty="0"/>
              <a:t>Ex:	Controls grouped according to function or frequency of use, or sequentially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Surrounding environment</a:t>
            </a:r>
          </a:p>
          <a:p>
            <a:pPr marL="1154113" lvl="1" indent="-587375">
              <a:buNone/>
            </a:pPr>
            <a:r>
              <a:rPr lang="en-GB" altLang="en-US" sz="2800" dirty="0"/>
              <a:t>Ex:	Seating arrangements adaptable to cope with all sizes of user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Health issues</a:t>
            </a:r>
          </a:p>
          <a:p>
            <a:pPr marL="1154113" lvl="1" indent="-587375">
              <a:buNone/>
            </a:pPr>
            <a:r>
              <a:rPr lang="en-GB" altLang="en-US" sz="2800" dirty="0"/>
              <a:t>Ex:	Physical position, environmental conditions (temperature, humidity), lighting, noise,	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Use of colour</a:t>
            </a:r>
          </a:p>
          <a:p>
            <a:pPr marL="1154113" lvl="1" indent="-587375">
              <a:buNone/>
            </a:pPr>
            <a:r>
              <a:rPr lang="en-GB" altLang="en-US" sz="2800" dirty="0"/>
              <a:t>Ex:	Use of red for warning, green for okay,</a:t>
            </a:r>
            <a:br>
              <a:rPr lang="en-GB" altLang="en-US" sz="2800" dirty="0"/>
            </a:br>
            <a:r>
              <a:rPr lang="en-GB" altLang="en-US" sz="2800" dirty="0"/>
              <a:t>awareness of colour-blindness etc.</a:t>
            </a:r>
          </a:p>
          <a:p>
            <a:pPr>
              <a:lnSpc>
                <a:spcPct val="90000"/>
              </a:lnSpc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4770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800" dirty="0"/>
              <a:t>Industrial interfaces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00025" indent="-200025"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dirty="0"/>
              <a:t>Office interface vs. industrial interface?</a:t>
            </a:r>
          </a:p>
          <a:p>
            <a:pPr marL="200025" indent="-200025"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altLang="en-US" sz="1600" dirty="0"/>
          </a:p>
          <a:p>
            <a:pPr marL="200025" indent="-200025"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dirty="0"/>
              <a:t>Context matters!</a:t>
            </a:r>
          </a:p>
          <a:p>
            <a:pPr marL="200025" indent="-200025"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altLang="en-US" sz="1400" dirty="0"/>
          </a:p>
          <a:p>
            <a:pPr marL="200025" indent="-200025"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 dirty="0"/>
              <a:t>		office	 industrial</a:t>
            </a:r>
          </a:p>
          <a:p>
            <a:pPr marL="200025" indent="-200025"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 dirty="0"/>
              <a:t> 	type of data	textual	numeric</a:t>
            </a:r>
          </a:p>
          <a:p>
            <a:pPr marL="200025" indent="-200025"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 dirty="0"/>
              <a:t>  	rate of change	slow	fast</a:t>
            </a:r>
          </a:p>
          <a:p>
            <a:pPr marL="200025" indent="-200025"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 dirty="0"/>
              <a:t>  	environment	clean	dirty</a:t>
            </a:r>
            <a:r>
              <a:rPr lang="en-GB" altLang="en-US" dirty="0"/>
              <a:t>	</a:t>
            </a:r>
          </a:p>
          <a:p>
            <a:pPr marL="200025" indent="-200025"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altLang="en-US" dirty="0"/>
          </a:p>
        </p:txBody>
      </p:sp>
      <p:sp>
        <p:nvSpPr>
          <p:cNvPr id="106500" name="Line 4"/>
          <p:cNvSpPr>
            <a:spLocks noChangeShapeType="1"/>
          </p:cNvSpPr>
          <p:nvPr/>
        </p:nvSpPr>
        <p:spPr bwMode="auto">
          <a:xfrm>
            <a:off x="2895600" y="34290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>
            <a:off x="2895600" y="38100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3" name="Line 7"/>
          <p:cNvSpPr>
            <a:spLocks noChangeShapeType="1"/>
          </p:cNvSpPr>
          <p:nvPr/>
        </p:nvSpPr>
        <p:spPr bwMode="auto">
          <a:xfrm>
            <a:off x="2895600" y="51816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9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800" dirty="0"/>
              <a:t>Glass interfaces ?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/>
              <a:t>Industrial interface:</a:t>
            </a:r>
          </a:p>
          <a:p>
            <a:pPr marL="819150" lvl="1"/>
            <a:r>
              <a:rPr lang="en-GB" altLang="en-US" sz="2000" dirty="0"/>
              <a:t>Traditional … dials and knobs</a:t>
            </a:r>
          </a:p>
          <a:p>
            <a:pPr marL="819150" lvl="1"/>
            <a:r>
              <a:rPr lang="en-GB" altLang="en-US" sz="2000" dirty="0"/>
              <a:t>Now … screens and keypads</a:t>
            </a:r>
          </a:p>
          <a:p>
            <a:r>
              <a:rPr lang="en-GB" altLang="en-US" sz="2400" dirty="0"/>
              <a:t>Glass interface</a:t>
            </a:r>
          </a:p>
          <a:p>
            <a:pPr marL="819150" lvl="1">
              <a:buFontTx/>
              <a:buChar char="+"/>
            </a:pPr>
            <a:r>
              <a:rPr lang="en-GB" altLang="en-US" sz="2000" dirty="0"/>
              <a:t>Cheaper, more flexible,</a:t>
            </a:r>
            <a:br>
              <a:rPr lang="en-GB" altLang="en-US" sz="2000" dirty="0"/>
            </a:br>
            <a:r>
              <a:rPr lang="en-GB" altLang="en-US" sz="2000" dirty="0"/>
              <a:t>multiple representations,</a:t>
            </a:r>
            <a:br>
              <a:rPr lang="en-GB" altLang="en-US" sz="2000" dirty="0"/>
            </a:br>
            <a:r>
              <a:rPr lang="en-GB" altLang="en-US" sz="2000" dirty="0"/>
              <a:t>precise values</a:t>
            </a:r>
          </a:p>
          <a:p>
            <a:pPr marL="819150" lvl="1"/>
            <a:r>
              <a:rPr lang="en-GB" altLang="en-US" sz="2000" dirty="0"/>
              <a:t>Not physically located,</a:t>
            </a:r>
            <a:br>
              <a:rPr lang="en-GB" altLang="en-US" sz="2000" dirty="0"/>
            </a:br>
            <a:r>
              <a:rPr lang="en-GB" altLang="en-US" sz="2000" dirty="0"/>
              <a:t>loss of context,</a:t>
            </a:r>
            <a:br>
              <a:rPr lang="en-GB" altLang="en-US" sz="2000" dirty="0"/>
            </a:br>
            <a:r>
              <a:rPr lang="en-GB" altLang="en-US" sz="2000" dirty="0"/>
              <a:t>complex interfaces</a:t>
            </a:r>
          </a:p>
          <a:p>
            <a:r>
              <a:rPr lang="en-GB" altLang="en-US" sz="2400" dirty="0"/>
              <a:t>May need both</a:t>
            </a:r>
          </a:p>
        </p:txBody>
      </p:sp>
      <p:grpSp>
        <p:nvGrpSpPr>
          <p:cNvPr id="107540" name="Group 20"/>
          <p:cNvGrpSpPr>
            <a:grpSpLocks/>
          </p:cNvGrpSpPr>
          <p:nvPr/>
        </p:nvGrpSpPr>
        <p:grpSpPr bwMode="auto">
          <a:xfrm>
            <a:off x="7010400" y="3581400"/>
            <a:ext cx="3200400" cy="1981200"/>
            <a:chOff x="3456" y="2256"/>
            <a:chExt cx="2016" cy="1248"/>
          </a:xfrm>
        </p:grpSpPr>
        <p:sp>
          <p:nvSpPr>
            <p:cNvPr id="107525" name="AutoShape 5"/>
            <p:cNvSpPr>
              <a:spLocks noChangeArrowheads="1"/>
            </p:cNvSpPr>
            <p:nvPr/>
          </p:nvSpPr>
          <p:spPr bwMode="auto">
            <a:xfrm>
              <a:off x="3456" y="2256"/>
              <a:ext cx="2016" cy="1248"/>
            </a:xfrm>
            <a:prstGeom prst="roundRect">
              <a:avLst>
                <a:gd name="adj" fmla="val 1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6" name="Rectangle 6"/>
            <p:cNvSpPr>
              <a:spLocks noChangeArrowheads="1"/>
            </p:cNvSpPr>
            <p:nvPr/>
          </p:nvSpPr>
          <p:spPr bwMode="auto">
            <a:xfrm>
              <a:off x="3600" y="2352"/>
              <a:ext cx="960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6246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400" b="1">
                  <a:latin typeface="Arial" panose="020B0604020202020204" pitchFamily="34" charset="0"/>
                </a:rPr>
                <a:t>Vessel B Temp</a:t>
              </a:r>
            </a:p>
          </p:txBody>
        </p:sp>
        <p:sp>
          <p:nvSpPr>
            <p:cNvPr id="107527" name="Rectangle 7"/>
            <p:cNvSpPr>
              <a:spLocks noChangeArrowheads="1"/>
            </p:cNvSpPr>
            <p:nvPr/>
          </p:nvSpPr>
          <p:spPr bwMode="auto">
            <a:xfrm>
              <a:off x="3600" y="2592"/>
              <a:ext cx="1728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6246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9" name="Rectangle 9"/>
            <p:cNvSpPr>
              <a:spLocks noChangeArrowheads="1"/>
            </p:cNvSpPr>
            <p:nvPr/>
          </p:nvSpPr>
          <p:spPr bwMode="auto">
            <a:xfrm>
              <a:off x="3744" y="2880"/>
              <a:ext cx="144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0" name="Line 10"/>
            <p:cNvSpPr>
              <a:spLocks noChangeShapeType="1"/>
            </p:cNvSpPr>
            <p:nvPr/>
          </p:nvSpPr>
          <p:spPr bwMode="auto">
            <a:xfrm>
              <a:off x="374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1" name="Line 11"/>
            <p:cNvSpPr>
              <a:spLocks noChangeShapeType="1"/>
            </p:cNvSpPr>
            <p:nvPr/>
          </p:nvSpPr>
          <p:spPr bwMode="auto">
            <a:xfrm>
              <a:off x="518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2" name="Line 12"/>
            <p:cNvSpPr>
              <a:spLocks noChangeShapeType="1"/>
            </p:cNvSpPr>
            <p:nvPr/>
          </p:nvSpPr>
          <p:spPr bwMode="auto">
            <a:xfrm>
              <a:off x="446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3" name="Text Box 13"/>
            <p:cNvSpPr txBox="1">
              <a:spLocks noChangeArrowheads="1"/>
            </p:cNvSpPr>
            <p:nvPr/>
          </p:nvSpPr>
          <p:spPr bwMode="auto">
            <a:xfrm>
              <a:off x="3662" y="264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07534" name="Text Box 14"/>
            <p:cNvSpPr txBox="1">
              <a:spLocks noChangeArrowheads="1"/>
            </p:cNvSpPr>
            <p:nvPr/>
          </p:nvSpPr>
          <p:spPr bwMode="auto">
            <a:xfrm>
              <a:off x="4306" y="2640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107535" name="Text Box 15"/>
            <p:cNvSpPr txBox="1">
              <a:spLocks noChangeArrowheads="1"/>
            </p:cNvSpPr>
            <p:nvPr/>
          </p:nvSpPr>
          <p:spPr bwMode="auto">
            <a:xfrm>
              <a:off x="5026" y="2640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200</a:t>
              </a:r>
            </a:p>
          </p:txBody>
        </p:sp>
        <p:sp>
          <p:nvSpPr>
            <p:cNvPr id="107536" name="Rectangle 16"/>
            <p:cNvSpPr>
              <a:spLocks noChangeArrowheads="1"/>
            </p:cNvSpPr>
            <p:nvPr/>
          </p:nvSpPr>
          <p:spPr bwMode="auto">
            <a:xfrm>
              <a:off x="4200" y="312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 b="1">
                  <a:latin typeface="Arial" panose="020B0604020202020204" pitchFamily="34" charset="0"/>
                </a:rPr>
                <a:t>113</a:t>
              </a:r>
            </a:p>
          </p:txBody>
        </p:sp>
        <p:sp>
          <p:nvSpPr>
            <p:cNvPr id="107538" name="Rectangle 18"/>
            <p:cNvSpPr>
              <a:spLocks noChangeArrowheads="1"/>
            </p:cNvSpPr>
            <p:nvPr/>
          </p:nvSpPr>
          <p:spPr bwMode="auto">
            <a:xfrm>
              <a:off x="3744" y="2880"/>
              <a:ext cx="81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7546" name="Group 26"/>
          <p:cNvGrpSpPr>
            <a:grpSpLocks/>
          </p:cNvGrpSpPr>
          <p:nvPr/>
        </p:nvGrpSpPr>
        <p:grpSpPr bwMode="auto">
          <a:xfrm>
            <a:off x="8001000" y="4648200"/>
            <a:ext cx="2362200" cy="1670050"/>
            <a:chOff x="4080" y="2928"/>
            <a:chExt cx="1488" cy="1052"/>
          </a:xfrm>
        </p:grpSpPr>
        <p:sp>
          <p:nvSpPr>
            <p:cNvPr id="107541" name="Text Box 21"/>
            <p:cNvSpPr txBox="1">
              <a:spLocks noChangeArrowheads="1"/>
            </p:cNvSpPr>
            <p:nvPr/>
          </p:nvSpPr>
          <p:spPr bwMode="auto">
            <a:xfrm>
              <a:off x="4080" y="3648"/>
              <a:ext cx="148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400">
                  <a:latin typeface="Verdana" panose="020B0604030504040204" pitchFamily="34" charset="0"/>
                </a:rPr>
                <a:t>multiple representations</a:t>
              </a:r>
              <a:br>
                <a:rPr lang="en-GB" altLang="en-US" sz="1400">
                  <a:latin typeface="Verdana" panose="020B0604030504040204" pitchFamily="34" charset="0"/>
                </a:rPr>
              </a:br>
              <a:r>
                <a:rPr lang="en-GB" altLang="en-US" sz="1400">
                  <a:latin typeface="Verdana" panose="020B0604030504040204" pitchFamily="34" charset="0"/>
                </a:rPr>
                <a:t>of same information</a:t>
              </a:r>
            </a:p>
          </p:txBody>
        </p:sp>
        <p:sp>
          <p:nvSpPr>
            <p:cNvPr id="107543" name="Line 23"/>
            <p:cNvSpPr>
              <a:spLocks noChangeShapeType="1"/>
            </p:cNvSpPr>
            <p:nvPr/>
          </p:nvSpPr>
          <p:spPr bwMode="auto">
            <a:xfrm flipH="1" flipV="1">
              <a:off x="4560" y="2928"/>
              <a:ext cx="336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44" name="Line 24"/>
            <p:cNvSpPr>
              <a:spLocks noChangeShapeType="1"/>
            </p:cNvSpPr>
            <p:nvPr/>
          </p:nvSpPr>
          <p:spPr bwMode="auto">
            <a:xfrm flipH="1" flipV="1">
              <a:off x="4608" y="3264"/>
              <a:ext cx="336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7067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Indirect </a:t>
            </a:r>
            <a:r>
              <a:rPr lang="en-GB" altLang="en-US" sz="4800" dirty="0"/>
              <a:t>manipulation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81200"/>
            <a:ext cx="5181600" cy="1295400"/>
          </a:xfrm>
        </p:spPr>
        <p:txBody>
          <a:bodyPr/>
          <a:lstStyle/>
          <a:p>
            <a:r>
              <a:rPr lang="en-GB" altLang="en-US" sz="2400" dirty="0"/>
              <a:t>Office– direct manipulation</a:t>
            </a:r>
          </a:p>
          <a:p>
            <a:pPr lvl="1"/>
            <a:r>
              <a:rPr lang="en-GB" altLang="en-US" sz="2000" dirty="0"/>
              <a:t>User interacts</a:t>
            </a:r>
            <a:br>
              <a:rPr lang="en-GB" altLang="en-US" sz="2000" dirty="0"/>
            </a:br>
            <a:r>
              <a:rPr lang="en-GB" altLang="en-US" sz="2000" dirty="0"/>
              <a:t>with artificial world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209800" y="3581400"/>
            <a:ext cx="7772400" cy="3048000"/>
          </a:xfrm>
        </p:spPr>
        <p:txBody>
          <a:bodyPr/>
          <a:lstStyle/>
          <a:p>
            <a:r>
              <a:rPr lang="en-GB" altLang="en-US" sz="2400" dirty="0"/>
              <a:t>Industrial – indirect manipulation</a:t>
            </a:r>
          </a:p>
          <a:p>
            <a:pPr lvl="1"/>
            <a:r>
              <a:rPr lang="en-GB" altLang="en-US" sz="2000" dirty="0"/>
              <a:t>User interacts</a:t>
            </a:r>
            <a:br>
              <a:rPr lang="en-GB" altLang="en-US" sz="2000" dirty="0"/>
            </a:br>
            <a:r>
              <a:rPr lang="en-GB" altLang="en-US" sz="2000" i="1" dirty="0"/>
              <a:t>with</a:t>
            </a:r>
            <a:r>
              <a:rPr lang="en-GB" altLang="en-US" sz="2000" dirty="0"/>
              <a:t> real world</a:t>
            </a:r>
            <a:br>
              <a:rPr lang="en-GB" altLang="en-US" sz="2000" dirty="0"/>
            </a:br>
            <a:r>
              <a:rPr lang="en-GB" altLang="en-US" sz="2000" i="1" dirty="0"/>
              <a:t>through</a:t>
            </a:r>
            <a:r>
              <a:rPr lang="en-GB" altLang="en-US" sz="2000" dirty="0"/>
              <a:t> interface</a:t>
            </a:r>
          </a:p>
          <a:p>
            <a:r>
              <a:rPr lang="en-GB" altLang="en-US" sz="2400" dirty="0"/>
              <a:t>Issues ..</a:t>
            </a:r>
          </a:p>
          <a:p>
            <a:pPr lvl="1"/>
            <a:r>
              <a:rPr lang="en-GB" altLang="en-US" sz="2000" dirty="0"/>
              <a:t>Feedback</a:t>
            </a:r>
          </a:p>
          <a:p>
            <a:pPr lvl="1"/>
            <a:r>
              <a:rPr lang="en-GB" altLang="en-US" sz="2000" dirty="0"/>
              <a:t>Delays</a:t>
            </a:r>
          </a:p>
        </p:txBody>
      </p:sp>
      <p:grpSp>
        <p:nvGrpSpPr>
          <p:cNvPr id="111623" name="Group 7"/>
          <p:cNvGrpSpPr>
            <a:grpSpLocks/>
          </p:cNvGrpSpPr>
          <p:nvPr/>
        </p:nvGrpSpPr>
        <p:grpSpPr bwMode="auto">
          <a:xfrm>
            <a:off x="6781800" y="2514600"/>
            <a:ext cx="3581400" cy="838200"/>
            <a:chOff x="2544" y="1296"/>
            <a:chExt cx="2256" cy="528"/>
          </a:xfrm>
        </p:grpSpPr>
        <p:sp>
          <p:nvSpPr>
            <p:cNvPr id="111624" name="Rectangle 8"/>
            <p:cNvSpPr>
              <a:spLocks noChangeArrowheads="1"/>
            </p:cNvSpPr>
            <p:nvPr/>
          </p:nvSpPr>
          <p:spPr bwMode="auto">
            <a:xfrm>
              <a:off x="3936" y="1296"/>
              <a:ext cx="864" cy="5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111625" name="AutoShape 9"/>
            <p:cNvSpPr>
              <a:spLocks noChangeArrowheads="1"/>
            </p:cNvSpPr>
            <p:nvPr/>
          </p:nvSpPr>
          <p:spPr bwMode="auto">
            <a:xfrm>
              <a:off x="2544" y="1296"/>
              <a:ext cx="528" cy="528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6" name="Line 10"/>
            <p:cNvSpPr>
              <a:spLocks noChangeShapeType="1"/>
            </p:cNvSpPr>
            <p:nvPr/>
          </p:nvSpPr>
          <p:spPr bwMode="auto">
            <a:xfrm>
              <a:off x="3168" y="1440"/>
              <a:ext cx="672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27" name="Line 11"/>
            <p:cNvSpPr>
              <a:spLocks noChangeShapeType="1"/>
            </p:cNvSpPr>
            <p:nvPr/>
          </p:nvSpPr>
          <p:spPr bwMode="auto">
            <a:xfrm flipH="1">
              <a:off x="3120" y="1632"/>
              <a:ext cx="672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1628" name="Group 12"/>
          <p:cNvGrpSpPr>
            <a:grpSpLocks/>
          </p:cNvGrpSpPr>
          <p:nvPr/>
        </p:nvGrpSpPr>
        <p:grpSpPr bwMode="auto">
          <a:xfrm>
            <a:off x="5181600" y="4800600"/>
            <a:ext cx="5181600" cy="1676400"/>
            <a:chOff x="1488" y="2256"/>
            <a:chExt cx="3264" cy="1056"/>
          </a:xfrm>
        </p:grpSpPr>
        <p:sp>
          <p:nvSpPr>
            <p:cNvPr id="111629" name="AutoShape 13"/>
            <p:cNvSpPr>
              <a:spLocks noChangeArrowheads="1"/>
            </p:cNvSpPr>
            <p:nvPr/>
          </p:nvSpPr>
          <p:spPr bwMode="auto">
            <a:xfrm>
              <a:off x="1488" y="2544"/>
              <a:ext cx="528" cy="528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0" name="Rectangle 14"/>
            <p:cNvSpPr>
              <a:spLocks noChangeArrowheads="1"/>
            </p:cNvSpPr>
            <p:nvPr/>
          </p:nvSpPr>
          <p:spPr bwMode="auto">
            <a:xfrm>
              <a:off x="4176" y="2256"/>
              <a:ext cx="576" cy="105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11631" name="AutoShape 15"/>
            <p:cNvSpPr>
              <a:spLocks noChangeArrowheads="1"/>
            </p:cNvSpPr>
            <p:nvPr/>
          </p:nvSpPr>
          <p:spPr bwMode="auto">
            <a:xfrm>
              <a:off x="2928" y="2256"/>
              <a:ext cx="768" cy="1056"/>
            </a:xfrm>
            <a:prstGeom prst="roundRect">
              <a:avLst>
                <a:gd name="adj" fmla="val 10157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>
                <a:latin typeface="Arial" panose="020B0604020202020204" pitchFamily="34" charset="0"/>
              </a:endParaRPr>
            </a:p>
          </p:txBody>
        </p:sp>
        <p:sp>
          <p:nvSpPr>
            <p:cNvPr id="111632" name="Text Box 16"/>
            <p:cNvSpPr txBox="1">
              <a:spLocks noChangeArrowheads="1"/>
            </p:cNvSpPr>
            <p:nvPr/>
          </p:nvSpPr>
          <p:spPr bwMode="auto">
            <a:xfrm>
              <a:off x="2976" y="2265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interface</a:t>
              </a:r>
            </a:p>
          </p:txBody>
        </p:sp>
        <p:grpSp>
          <p:nvGrpSpPr>
            <p:cNvPr id="111633" name="Group 17"/>
            <p:cNvGrpSpPr>
              <a:grpSpLocks/>
            </p:cNvGrpSpPr>
            <p:nvPr/>
          </p:nvGrpSpPr>
          <p:grpSpPr bwMode="auto">
            <a:xfrm>
              <a:off x="2736" y="2448"/>
              <a:ext cx="336" cy="480"/>
              <a:chOff x="2736" y="3408"/>
              <a:chExt cx="336" cy="480"/>
            </a:xfrm>
          </p:grpSpPr>
          <p:sp>
            <p:nvSpPr>
              <p:cNvPr id="111634" name="Oval 18"/>
              <p:cNvSpPr>
                <a:spLocks noChangeArrowheads="1"/>
              </p:cNvSpPr>
              <p:nvPr/>
            </p:nvSpPr>
            <p:spPr bwMode="auto">
              <a:xfrm>
                <a:off x="2784" y="35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26246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35" name="Rectangle 19"/>
              <p:cNvSpPr>
                <a:spLocks noChangeArrowheads="1"/>
              </p:cNvSpPr>
              <p:nvPr/>
            </p:nvSpPr>
            <p:spPr bwMode="auto">
              <a:xfrm>
                <a:off x="2736" y="3456"/>
                <a:ext cx="192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36" name="Line 20"/>
              <p:cNvSpPr>
                <a:spLocks noChangeShapeType="1"/>
              </p:cNvSpPr>
              <p:nvPr/>
            </p:nvSpPr>
            <p:spPr bwMode="auto">
              <a:xfrm>
                <a:off x="2928" y="340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1637" name="Group 21"/>
            <p:cNvGrpSpPr>
              <a:grpSpLocks/>
            </p:cNvGrpSpPr>
            <p:nvPr/>
          </p:nvGrpSpPr>
          <p:grpSpPr bwMode="auto">
            <a:xfrm>
              <a:off x="3773" y="2448"/>
              <a:ext cx="691" cy="768"/>
              <a:chOff x="3773" y="2448"/>
              <a:chExt cx="691" cy="768"/>
            </a:xfrm>
          </p:grpSpPr>
          <p:sp>
            <p:nvSpPr>
              <p:cNvPr id="111638" name="Oval 22"/>
              <p:cNvSpPr>
                <a:spLocks noChangeAspect="1" noChangeArrowheads="1"/>
              </p:cNvSpPr>
              <p:nvPr/>
            </p:nvSpPr>
            <p:spPr bwMode="auto">
              <a:xfrm>
                <a:off x="3888" y="254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26246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39" name="Rectangle 23"/>
              <p:cNvSpPr>
                <a:spLocks noChangeAspect="1" noChangeArrowheads="1"/>
              </p:cNvSpPr>
              <p:nvPr/>
            </p:nvSpPr>
            <p:spPr bwMode="auto">
              <a:xfrm>
                <a:off x="3773" y="2495"/>
                <a:ext cx="404" cy="6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640" name="Line 24"/>
              <p:cNvSpPr>
                <a:spLocks noChangeAspect="1" noChangeShapeType="1"/>
              </p:cNvSpPr>
              <p:nvPr/>
            </p:nvSpPr>
            <p:spPr bwMode="auto">
              <a:xfrm>
                <a:off x="4177" y="2448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1641" name="Line 25"/>
            <p:cNvSpPr>
              <a:spLocks noChangeShapeType="1"/>
            </p:cNvSpPr>
            <p:nvPr/>
          </p:nvSpPr>
          <p:spPr bwMode="auto">
            <a:xfrm>
              <a:off x="2160" y="2544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2" name="Line 26"/>
            <p:cNvSpPr>
              <a:spLocks noChangeShapeType="1"/>
            </p:cNvSpPr>
            <p:nvPr/>
          </p:nvSpPr>
          <p:spPr bwMode="auto">
            <a:xfrm flipH="1">
              <a:off x="2112" y="2832"/>
              <a:ext cx="816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3" name="Line 27"/>
            <p:cNvSpPr>
              <a:spLocks noChangeShapeType="1"/>
            </p:cNvSpPr>
            <p:nvPr/>
          </p:nvSpPr>
          <p:spPr bwMode="auto">
            <a:xfrm flipH="1">
              <a:off x="2112" y="3120"/>
              <a:ext cx="816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4" name="Line 28"/>
            <p:cNvSpPr>
              <a:spLocks noChangeShapeType="1"/>
            </p:cNvSpPr>
            <p:nvPr/>
          </p:nvSpPr>
          <p:spPr bwMode="auto">
            <a:xfrm>
              <a:off x="3696" y="2544"/>
              <a:ext cx="480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5" name="Line 29"/>
            <p:cNvSpPr>
              <a:spLocks noChangeShapeType="1"/>
            </p:cNvSpPr>
            <p:nvPr/>
          </p:nvSpPr>
          <p:spPr bwMode="auto">
            <a:xfrm flipH="1">
              <a:off x="3696" y="3120"/>
              <a:ext cx="480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6" name="Rectangle 30"/>
            <p:cNvSpPr>
              <a:spLocks noChangeArrowheads="1"/>
            </p:cNvSpPr>
            <p:nvPr/>
          </p:nvSpPr>
          <p:spPr bwMode="auto">
            <a:xfrm>
              <a:off x="4224" y="2256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>
                  <a:latin typeface="Arial" panose="020B0604020202020204" pitchFamily="34" charset="0"/>
                </a:rPr>
                <a:t>plant</a:t>
              </a:r>
            </a:p>
          </p:txBody>
        </p:sp>
        <p:sp>
          <p:nvSpPr>
            <p:cNvPr id="111647" name="Line 31"/>
            <p:cNvSpPr>
              <a:spLocks noChangeShapeType="1"/>
            </p:cNvSpPr>
            <p:nvPr/>
          </p:nvSpPr>
          <p:spPr bwMode="auto">
            <a:xfrm>
              <a:off x="2928" y="2544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8" name="Line 32"/>
            <p:cNvSpPr>
              <a:spLocks noChangeShapeType="1"/>
            </p:cNvSpPr>
            <p:nvPr/>
          </p:nvSpPr>
          <p:spPr bwMode="auto">
            <a:xfrm>
              <a:off x="2928" y="3120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9" name="Text Box 33"/>
            <p:cNvSpPr txBox="1">
              <a:spLocks noChangeArrowheads="1"/>
            </p:cNvSpPr>
            <p:nvPr/>
          </p:nvSpPr>
          <p:spPr bwMode="auto">
            <a:xfrm>
              <a:off x="2249" y="2640"/>
              <a:ext cx="63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immediate</a:t>
              </a:r>
            </a:p>
          </p:txBody>
        </p:sp>
        <p:sp>
          <p:nvSpPr>
            <p:cNvPr id="111650" name="Text Box 34"/>
            <p:cNvSpPr txBox="1">
              <a:spLocks noChangeArrowheads="1"/>
            </p:cNvSpPr>
            <p:nvPr/>
          </p:nvSpPr>
          <p:spPr bwMode="auto">
            <a:xfrm>
              <a:off x="2280" y="2832"/>
              <a:ext cx="5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feedback</a:t>
              </a:r>
            </a:p>
          </p:txBody>
        </p:sp>
        <p:sp>
          <p:nvSpPr>
            <p:cNvPr id="111651" name="Text Box 35"/>
            <p:cNvSpPr txBox="1">
              <a:spLocks noChangeArrowheads="1"/>
            </p:cNvSpPr>
            <p:nvPr/>
          </p:nvSpPr>
          <p:spPr bwMode="auto">
            <a:xfrm>
              <a:off x="2208" y="3120"/>
              <a:ext cx="6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instruments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0465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45266" y="287867"/>
            <a:ext cx="7772400" cy="1143000"/>
          </a:xfrm>
        </p:spPr>
        <p:txBody>
          <a:bodyPr anchor="ctr">
            <a:normAutofit/>
          </a:bodyPr>
          <a:lstStyle/>
          <a:p>
            <a:r>
              <a:rPr lang="en-GB" altLang="en-US" sz="4800" dirty="0"/>
              <a:t>Interaction styles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31034" y="1804181"/>
            <a:ext cx="9441766" cy="402088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3600" dirty="0"/>
              <a:t>Dialogue … computer and user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altLang="en-US" sz="1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3600" dirty="0"/>
              <a:t>Distinct styles of interaction</a:t>
            </a:r>
          </a:p>
        </p:txBody>
      </p:sp>
    </p:spTree>
    <p:extLst>
      <p:ext uri="{BB962C8B-B14F-4D97-AF65-F5344CB8AC3E}">
        <p14:creationId xmlns:p14="http://schemas.microsoft.com/office/powerpoint/2010/main" val="401252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800" dirty="0"/>
              <a:t>Common interaction styles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Command line interface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Menus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Natural language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Question/answer and query dialogue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Form-fills and spreadsheets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Wimp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Point and click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Three–dimensional interfaces</a:t>
            </a:r>
          </a:p>
        </p:txBody>
      </p:sp>
    </p:spTree>
    <p:extLst>
      <p:ext uri="{BB962C8B-B14F-4D97-AF65-F5344CB8AC3E}">
        <p14:creationId xmlns:p14="http://schemas.microsoft.com/office/powerpoint/2010/main" val="2348023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Command line interface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Way of expressing instructions to the computer directly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Function keys, single characters, short abbreviations, whole words, or a combination</a:t>
            </a:r>
          </a:p>
          <a:p>
            <a:pPr>
              <a:lnSpc>
                <a:spcPct val="90000"/>
              </a:lnSpc>
            </a:pPr>
            <a:endParaRPr lang="en-GB" altLang="en-US" sz="16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Suitable for repetitive tasks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Better for expert users than novices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Offers direct access to system functionality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Command names/abbreviations should  be meaningful!</a:t>
            </a:r>
          </a:p>
          <a:p>
            <a:pPr>
              <a:lnSpc>
                <a:spcPct val="90000"/>
              </a:lnSpc>
            </a:pPr>
            <a:endParaRPr lang="en-GB" altLang="en-US" sz="16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3200" dirty="0"/>
              <a:t>Typical example: the Unix system</a:t>
            </a:r>
          </a:p>
        </p:txBody>
      </p:sp>
    </p:spTree>
    <p:extLst>
      <p:ext uri="{BB962C8B-B14F-4D97-AF65-F5344CB8AC3E}">
        <p14:creationId xmlns:p14="http://schemas.microsoft.com/office/powerpoint/2010/main" val="1099646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altLang="en-US" sz="4800" dirty="0"/>
              <a:t>Menus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Set of options displayed on the screen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Options visible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less recall - easier to use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rely on recognition so names should be meaningful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Selection by: 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numbers, letters, arrow keys, mouse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combination  (Ex: mouse plus accelerators)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Often options hierarchically grouped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sensible grouping is needed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Restricted form of full WIMP system </a:t>
            </a:r>
          </a:p>
          <a:p>
            <a:pPr marL="0" indent="0">
              <a:buNone/>
            </a:pPr>
            <a:r>
              <a:rPr lang="en-GB" altLang="en-US" sz="3200" dirty="0"/>
              <a:t>	(Windows, Icons, Menus, Pointers )</a:t>
            </a:r>
          </a:p>
          <a:p>
            <a:pPr>
              <a:lnSpc>
                <a:spcPct val="90000"/>
              </a:lnSpc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29312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Natural language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3200" dirty="0"/>
              <a:t>Familiar to user speech recognition or typed natural language</a:t>
            </a:r>
          </a:p>
          <a:p>
            <a:r>
              <a:rPr lang="en-GB" altLang="en-US" sz="3200" dirty="0"/>
              <a:t>Problems</a:t>
            </a:r>
          </a:p>
          <a:p>
            <a:pPr lvl="1"/>
            <a:r>
              <a:rPr lang="en-GB" altLang="en-US" sz="2800" dirty="0"/>
              <a:t>vague</a:t>
            </a:r>
          </a:p>
          <a:p>
            <a:pPr lvl="1"/>
            <a:r>
              <a:rPr lang="en-GB" altLang="en-US" sz="2800" dirty="0"/>
              <a:t>ambiguous</a:t>
            </a:r>
          </a:p>
          <a:p>
            <a:pPr lvl="1"/>
            <a:r>
              <a:rPr lang="en-GB" altLang="en-US" sz="2800" dirty="0"/>
              <a:t>hard to do well!</a:t>
            </a:r>
          </a:p>
          <a:p>
            <a:r>
              <a:rPr lang="en-GB" altLang="en-US" sz="3200" dirty="0"/>
              <a:t>Solutions</a:t>
            </a:r>
          </a:p>
          <a:p>
            <a:pPr lvl="1"/>
            <a:r>
              <a:rPr lang="en-GB" altLang="en-US" sz="2800" dirty="0"/>
              <a:t>try to understand a subset</a:t>
            </a:r>
          </a:p>
          <a:p>
            <a:pPr lvl="1"/>
            <a:r>
              <a:rPr lang="en-GB" altLang="en-US" sz="2800" dirty="0"/>
              <a:t>pick on key words </a:t>
            </a:r>
          </a:p>
        </p:txBody>
      </p:sp>
    </p:spTree>
    <p:extLst>
      <p:ext uri="{BB962C8B-B14F-4D97-AF65-F5344CB8AC3E}">
        <p14:creationId xmlns:p14="http://schemas.microsoft.com/office/powerpoint/2010/main" val="245037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677041"/>
            <a:ext cx="10515600" cy="701731"/>
          </a:xfrm>
        </p:spPr>
        <p:txBody>
          <a:bodyPr>
            <a:spAutoFit/>
          </a:bodyPr>
          <a:lstStyle/>
          <a:p>
            <a:pPr lvl="0"/>
            <a:r>
              <a:rPr lang="x-none" dirty="0"/>
              <a:t>Content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D6D248-D175-4095-858C-297EB9D0D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1859034" y="1241083"/>
            <a:ext cx="8482182" cy="50619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299544" y="6310862"/>
            <a:ext cx="6368249" cy="547343"/>
          </a:xfrm>
          <a:prstGeom prst="rect">
            <a:avLst/>
          </a:prstGeom>
          <a:noFill/>
          <a:ln>
            <a:noFill/>
          </a:ln>
        </p:spPr>
        <p:txBody>
          <a:bodyPr vert="horz" wrap="none" lIns="81644" tIns="40822" rIns="81644" bIns="40822" compatLnSpc="0"/>
          <a:lstStyle/>
          <a:p>
            <a:pPr hangingPunct="0"/>
            <a:r>
              <a:rPr lang="de-DE" sz="1089">
                <a:latin typeface="Arial" pitchFamily="18"/>
                <a:ea typeface="Andale Sans UI" pitchFamily="2"/>
                <a:cs typeface="Tahoma" pitchFamily="2"/>
              </a:rPr>
              <a:t> The nature of Human-Computer Interaction. Adapted from the ACM SIGCHI</a:t>
            </a:r>
          </a:p>
          <a:p>
            <a:pPr hangingPunct="0"/>
            <a:r>
              <a:rPr lang="de-DE" sz="1089">
                <a:latin typeface="Arial" pitchFamily="18"/>
                <a:ea typeface="Andale Sans UI" pitchFamily="2"/>
                <a:cs typeface="Tahoma" pitchFamily="2"/>
              </a:rPr>
              <a:t>Curricula for Human-Computer Interaction [Hewett et al., 2002]</a:t>
            </a:r>
          </a:p>
        </p:txBody>
      </p:sp>
    </p:spTree>
    <p:extLst>
      <p:ext uri="{BB962C8B-B14F-4D97-AF65-F5344CB8AC3E}">
        <p14:creationId xmlns:p14="http://schemas.microsoft.com/office/powerpoint/2010/main" val="1404060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Query interfaces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3200" dirty="0"/>
              <a:t>Question/answer interfaces</a:t>
            </a:r>
          </a:p>
          <a:p>
            <a:pPr lvl="1"/>
            <a:r>
              <a:rPr lang="en-GB" altLang="en-US" sz="2800" dirty="0"/>
              <a:t>user led through interaction via series of questions</a:t>
            </a:r>
          </a:p>
          <a:p>
            <a:pPr lvl="1"/>
            <a:r>
              <a:rPr lang="en-GB" altLang="en-US" sz="2800" dirty="0"/>
              <a:t>suitable for novice users but restricted functionality</a:t>
            </a:r>
          </a:p>
          <a:p>
            <a:pPr lvl="1"/>
            <a:r>
              <a:rPr lang="en-GB" altLang="en-US" sz="2800" dirty="0"/>
              <a:t>often used in information systems</a:t>
            </a:r>
          </a:p>
          <a:p>
            <a:endParaRPr lang="en-GB" altLang="en-US" sz="3200" dirty="0"/>
          </a:p>
          <a:p>
            <a:r>
              <a:rPr lang="en-GB" altLang="en-US" sz="3200" dirty="0"/>
              <a:t>Query languages (Ex: SQL)</a:t>
            </a:r>
          </a:p>
          <a:p>
            <a:pPr lvl="1"/>
            <a:r>
              <a:rPr lang="en-GB" altLang="en-US" sz="2800" dirty="0"/>
              <a:t>used to retrieve information from database</a:t>
            </a:r>
          </a:p>
          <a:p>
            <a:pPr lvl="1"/>
            <a:r>
              <a:rPr lang="en-GB" altLang="en-US" sz="2800" dirty="0"/>
              <a:t>requires understanding of database structure and language syntax, hence requires some expertise</a:t>
            </a:r>
          </a:p>
        </p:txBody>
      </p:sp>
    </p:spTree>
    <p:extLst>
      <p:ext uri="{BB962C8B-B14F-4D97-AF65-F5344CB8AC3E}">
        <p14:creationId xmlns:p14="http://schemas.microsoft.com/office/powerpoint/2010/main" val="7767767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Form-fills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/>
              <a:t>Primarily for data entry or data retrieval</a:t>
            </a:r>
          </a:p>
          <a:p>
            <a:r>
              <a:rPr lang="en-GB" altLang="en-US" sz="3600" dirty="0"/>
              <a:t>Screen like paper form.</a:t>
            </a:r>
          </a:p>
          <a:p>
            <a:r>
              <a:rPr lang="en-GB" altLang="en-US" sz="3600" dirty="0"/>
              <a:t>Data put in relevant place</a:t>
            </a:r>
            <a:endParaRPr lang="en-GB" altLang="en-US" sz="1800" dirty="0"/>
          </a:p>
          <a:p>
            <a:r>
              <a:rPr lang="en-GB" altLang="en-US" sz="3600" dirty="0"/>
              <a:t>Requires</a:t>
            </a:r>
          </a:p>
          <a:p>
            <a:pPr lvl="1"/>
            <a:r>
              <a:rPr lang="en-GB" altLang="en-US" sz="3200" dirty="0"/>
              <a:t>good design</a:t>
            </a:r>
          </a:p>
          <a:p>
            <a:pPr lvl="1"/>
            <a:r>
              <a:rPr lang="en-GB" altLang="en-US" sz="3200" dirty="0"/>
              <a:t>obvious correction</a:t>
            </a:r>
            <a:br>
              <a:rPr lang="en-GB" altLang="en-US" sz="3200" dirty="0"/>
            </a:br>
            <a:r>
              <a:rPr lang="en-GB" altLang="en-US" sz="3200" dirty="0"/>
              <a:t>facilities</a:t>
            </a:r>
          </a:p>
        </p:txBody>
      </p:sp>
      <p:pic>
        <p:nvPicPr>
          <p:cNvPr id="860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546475"/>
            <a:ext cx="4162425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921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Spreadsheets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/>
              <a:t>First spreadsheet VISICALC, followed by lotus 1-2-3</a:t>
            </a:r>
            <a:br>
              <a:rPr lang="en-GB" altLang="en-US" sz="3600" dirty="0"/>
            </a:br>
            <a:r>
              <a:rPr lang="en-GB" altLang="en-US" sz="3600" dirty="0"/>
              <a:t>MS excel most common today</a:t>
            </a:r>
          </a:p>
          <a:p>
            <a:r>
              <a:rPr lang="en-GB" altLang="en-US" sz="3600" dirty="0"/>
              <a:t>Sophisticated variation of form-filling.</a:t>
            </a:r>
          </a:p>
          <a:p>
            <a:pPr lvl="1"/>
            <a:r>
              <a:rPr lang="en-GB" altLang="en-US" sz="3200" dirty="0"/>
              <a:t>Grid of cells contain a value or a formula</a:t>
            </a:r>
          </a:p>
          <a:p>
            <a:pPr lvl="1"/>
            <a:r>
              <a:rPr lang="en-GB" altLang="en-US" sz="3200" dirty="0"/>
              <a:t>Formula can involve values of other cells</a:t>
            </a:r>
            <a:br>
              <a:rPr lang="en-GB" altLang="en-US" sz="3200" dirty="0"/>
            </a:br>
            <a:r>
              <a:rPr lang="en-GB" altLang="en-US" sz="2800" dirty="0"/>
              <a:t>		Ex: Sum of all cells in this column</a:t>
            </a:r>
            <a:endParaRPr lang="en-GB" altLang="en-US" sz="3200" dirty="0"/>
          </a:p>
          <a:p>
            <a:pPr lvl="1"/>
            <a:r>
              <a:rPr lang="en-GB" altLang="en-US" sz="3200" dirty="0"/>
              <a:t>User can enter and alter data spreadsheet maintains consistency</a:t>
            </a:r>
          </a:p>
        </p:txBody>
      </p:sp>
    </p:spTree>
    <p:extLst>
      <p:ext uri="{BB962C8B-B14F-4D97-AF65-F5344CB8AC3E}">
        <p14:creationId xmlns:p14="http://schemas.microsoft.com/office/powerpoint/2010/main" val="12474953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WIMP Interface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76238" indent="-376238"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dirty="0"/>
              <a:t>	W</a:t>
            </a:r>
            <a:r>
              <a:rPr lang="en-GB" altLang="en-US" sz="2400" dirty="0"/>
              <a:t>indows</a:t>
            </a:r>
            <a:endParaRPr lang="en-GB" altLang="en-US" dirty="0"/>
          </a:p>
          <a:p>
            <a:pPr marL="376238" indent="-376238"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dirty="0"/>
              <a:t>		I</a:t>
            </a:r>
            <a:r>
              <a:rPr lang="en-GB" altLang="en-US" sz="2400" dirty="0"/>
              <a:t>cons</a:t>
            </a:r>
            <a:endParaRPr lang="en-GB" altLang="en-US" dirty="0"/>
          </a:p>
          <a:p>
            <a:pPr marL="376238" indent="-376238"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dirty="0"/>
              <a:t>			M</a:t>
            </a:r>
            <a:r>
              <a:rPr lang="en-GB" altLang="en-US" sz="2400" dirty="0"/>
              <a:t>enus</a:t>
            </a:r>
            <a:endParaRPr lang="en-GB" altLang="en-US" dirty="0"/>
          </a:p>
          <a:p>
            <a:pPr marL="376238" indent="-376238"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dirty="0"/>
              <a:t>				P</a:t>
            </a:r>
            <a:r>
              <a:rPr lang="en-GB" altLang="en-US" sz="2400" dirty="0"/>
              <a:t>ointers</a:t>
            </a:r>
            <a:endParaRPr lang="en-GB" altLang="en-US" dirty="0"/>
          </a:p>
          <a:p>
            <a:pPr marL="376238" indent="-376238"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endParaRPr lang="en-GB" altLang="en-US" sz="1200" dirty="0"/>
          </a:p>
          <a:p>
            <a:pPr marL="376238" indent="-376238"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sz="2000" dirty="0"/>
              <a:t>… or windows, icons, mice, and pull-down menus!</a:t>
            </a:r>
          </a:p>
          <a:p>
            <a:pPr marL="376238" indent="-376238"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endParaRPr lang="en-GB" altLang="en-US" sz="2400" dirty="0"/>
          </a:p>
          <a:p>
            <a:pPr marL="376238" indent="-376238"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sz="2400" dirty="0"/>
              <a:t>Default style for majority of interactive computer systems, especially pcs and desktop machines</a:t>
            </a:r>
          </a:p>
        </p:txBody>
      </p:sp>
    </p:spTree>
    <p:extLst>
      <p:ext uri="{BB962C8B-B14F-4D97-AF65-F5344CB8AC3E}">
        <p14:creationId xmlns:p14="http://schemas.microsoft.com/office/powerpoint/2010/main" val="2769624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Point and click interfaces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sz="3600" dirty="0"/>
              <a:t>Used in ..</a:t>
            </a:r>
          </a:p>
          <a:p>
            <a:pPr lvl="1"/>
            <a:r>
              <a:rPr lang="en-GB" altLang="en-US" sz="3200" dirty="0"/>
              <a:t>Multimedia</a:t>
            </a:r>
          </a:p>
          <a:p>
            <a:pPr lvl="1"/>
            <a:r>
              <a:rPr lang="en-GB" altLang="en-US" sz="3200" dirty="0"/>
              <a:t>Web browsers</a:t>
            </a:r>
          </a:p>
          <a:p>
            <a:pPr lvl="1"/>
            <a:r>
              <a:rPr lang="en-GB" altLang="en-US" sz="3200" dirty="0"/>
              <a:t>Hypertext</a:t>
            </a:r>
          </a:p>
          <a:p>
            <a:endParaRPr lang="en-GB" altLang="en-US" sz="1600" dirty="0"/>
          </a:p>
          <a:p>
            <a:r>
              <a:rPr lang="en-GB" altLang="en-US" sz="3600" dirty="0"/>
              <a:t>Just click something!</a:t>
            </a:r>
          </a:p>
          <a:p>
            <a:pPr lvl="1"/>
            <a:r>
              <a:rPr lang="en-GB" altLang="en-US" sz="3200" dirty="0"/>
              <a:t>Icons, text links or location on map</a:t>
            </a:r>
          </a:p>
          <a:p>
            <a:endParaRPr lang="en-GB" altLang="en-US" sz="1600" dirty="0"/>
          </a:p>
          <a:p>
            <a:r>
              <a:rPr lang="en-GB" altLang="en-US" sz="3600" dirty="0"/>
              <a:t>Minimal typing</a:t>
            </a:r>
          </a:p>
        </p:txBody>
      </p:sp>
    </p:spTree>
    <p:extLst>
      <p:ext uri="{BB962C8B-B14F-4D97-AF65-F5344CB8AC3E}">
        <p14:creationId xmlns:p14="http://schemas.microsoft.com/office/powerpoint/2010/main" val="1372198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Three dimensional interfaces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sz="3200" dirty="0"/>
              <a:t>Virtual reality</a:t>
            </a:r>
          </a:p>
          <a:p>
            <a:r>
              <a:rPr lang="en-GB" altLang="en-US" sz="3200" dirty="0"/>
              <a:t>‘Ordinary’ window systems</a:t>
            </a:r>
          </a:p>
          <a:p>
            <a:pPr lvl="1"/>
            <a:r>
              <a:rPr lang="en-GB" altLang="en-US" sz="2800" dirty="0"/>
              <a:t>Highlighting</a:t>
            </a:r>
          </a:p>
          <a:p>
            <a:pPr lvl="1"/>
            <a:r>
              <a:rPr lang="en-GB" altLang="en-US" sz="2800" dirty="0"/>
              <a:t>Visual affordance</a:t>
            </a:r>
          </a:p>
          <a:p>
            <a:pPr lvl="1"/>
            <a:r>
              <a:rPr lang="en-GB" altLang="en-US" sz="2800" dirty="0"/>
              <a:t>Indiscriminate use</a:t>
            </a:r>
            <a:br>
              <a:rPr lang="en-GB" altLang="en-US" sz="2800" dirty="0"/>
            </a:br>
            <a:r>
              <a:rPr lang="en-GB" altLang="en-US" sz="2800" dirty="0"/>
              <a:t>just confusing!</a:t>
            </a:r>
          </a:p>
          <a:p>
            <a:r>
              <a:rPr lang="en-GB" altLang="en-US" sz="3200" dirty="0"/>
              <a:t>3d workspaces</a:t>
            </a:r>
          </a:p>
          <a:p>
            <a:pPr lvl="1"/>
            <a:r>
              <a:rPr lang="en-GB" altLang="en-US" sz="2800" dirty="0"/>
              <a:t>Use for extra virtual space</a:t>
            </a:r>
          </a:p>
          <a:p>
            <a:pPr lvl="1"/>
            <a:r>
              <a:rPr lang="en-GB" altLang="en-US" sz="2800" dirty="0"/>
              <a:t>Light and occlusion give depth</a:t>
            </a:r>
          </a:p>
          <a:p>
            <a:pPr lvl="1"/>
            <a:r>
              <a:rPr lang="en-GB" altLang="en-US" sz="2800" dirty="0"/>
              <a:t>Distance effects</a:t>
            </a:r>
          </a:p>
        </p:txBody>
      </p:sp>
      <p:grpSp>
        <p:nvGrpSpPr>
          <p:cNvPr id="116740" name="Group 4"/>
          <p:cNvGrpSpPr>
            <a:grpSpLocks noChangeAspect="1"/>
          </p:cNvGrpSpPr>
          <p:nvPr/>
        </p:nvGrpSpPr>
        <p:grpSpPr bwMode="auto">
          <a:xfrm>
            <a:off x="8016876" y="3516313"/>
            <a:ext cx="2054225" cy="912812"/>
            <a:chOff x="3648" y="2400"/>
            <a:chExt cx="1728" cy="768"/>
          </a:xfrm>
        </p:grpSpPr>
        <p:grpSp>
          <p:nvGrpSpPr>
            <p:cNvPr id="116741" name="Group 5"/>
            <p:cNvGrpSpPr>
              <a:grpSpLocks noChangeAspect="1"/>
            </p:cNvGrpSpPr>
            <p:nvPr/>
          </p:nvGrpSpPr>
          <p:grpSpPr bwMode="auto">
            <a:xfrm>
              <a:off x="4608" y="2400"/>
              <a:ext cx="768" cy="768"/>
              <a:chOff x="3168" y="2112"/>
              <a:chExt cx="768" cy="768"/>
            </a:xfrm>
          </p:grpSpPr>
          <p:sp>
            <p:nvSpPr>
              <p:cNvPr id="116742" name="AutoShape 6"/>
              <p:cNvSpPr>
                <a:spLocks noChangeAspect="1" noChangeArrowheads="1"/>
              </p:cNvSpPr>
              <p:nvPr/>
            </p:nvSpPr>
            <p:spPr bwMode="auto">
              <a:xfrm flipV="1">
                <a:off x="3168" y="2112"/>
                <a:ext cx="768" cy="768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43" name="AutoShape 7"/>
              <p:cNvSpPr>
                <a:spLocks noChangeAspect="1" noChangeArrowheads="1"/>
              </p:cNvSpPr>
              <p:nvPr/>
            </p:nvSpPr>
            <p:spPr bwMode="auto">
              <a:xfrm flipH="1">
                <a:off x="3168" y="2112"/>
                <a:ext cx="768" cy="768"/>
              </a:xfrm>
              <a:prstGeom prst="rtTriangle">
                <a:avLst/>
              </a:prstGeom>
              <a:solidFill>
                <a:srgbClr val="4EA1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44" name="Line 8"/>
              <p:cNvSpPr>
                <a:spLocks noChangeAspect="1" noChangeShapeType="1"/>
              </p:cNvSpPr>
              <p:nvPr/>
            </p:nvSpPr>
            <p:spPr bwMode="auto">
              <a:xfrm>
                <a:off x="3168" y="2112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6745" name="Group 9"/>
              <p:cNvGrpSpPr>
                <a:grpSpLocks noChangeAspect="1"/>
              </p:cNvGrpSpPr>
              <p:nvPr/>
            </p:nvGrpSpPr>
            <p:grpSpPr bwMode="auto">
              <a:xfrm>
                <a:off x="3264" y="2208"/>
                <a:ext cx="576" cy="576"/>
                <a:chOff x="1008" y="1536"/>
                <a:chExt cx="576" cy="576"/>
              </a:xfrm>
            </p:grpSpPr>
            <p:sp>
              <p:nvSpPr>
                <p:cNvPr id="116746" name="Rectangle 10"/>
                <p:cNvSpPr>
                  <a:spLocks noChangeAspect="1" noChangeArrowheads="1"/>
                </p:cNvSpPr>
                <p:nvPr/>
              </p:nvSpPr>
              <p:spPr bwMode="auto">
                <a:xfrm>
                  <a:off x="1008" y="1536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116747" name="Picture 11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0" y="1568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grpSp>
          <p:nvGrpSpPr>
            <p:cNvPr id="116748" name="Group 12"/>
            <p:cNvGrpSpPr>
              <a:grpSpLocks noChangeAspect="1"/>
            </p:cNvGrpSpPr>
            <p:nvPr/>
          </p:nvGrpSpPr>
          <p:grpSpPr bwMode="auto">
            <a:xfrm>
              <a:off x="3648" y="2400"/>
              <a:ext cx="768" cy="768"/>
              <a:chOff x="2112" y="2208"/>
              <a:chExt cx="768" cy="768"/>
            </a:xfrm>
          </p:grpSpPr>
          <p:sp>
            <p:nvSpPr>
              <p:cNvPr id="116749" name="AutoShape 13"/>
              <p:cNvSpPr>
                <a:spLocks noChangeAspect="1" noChangeArrowheads="1"/>
              </p:cNvSpPr>
              <p:nvPr/>
            </p:nvSpPr>
            <p:spPr bwMode="auto">
              <a:xfrm flipV="1">
                <a:off x="2112" y="2208"/>
                <a:ext cx="768" cy="768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50" name="AutoShape 14"/>
              <p:cNvSpPr>
                <a:spLocks noChangeAspect="1" noChangeArrowheads="1"/>
              </p:cNvSpPr>
              <p:nvPr/>
            </p:nvSpPr>
            <p:spPr bwMode="auto">
              <a:xfrm flipH="1">
                <a:off x="2112" y="2208"/>
                <a:ext cx="768" cy="768"/>
              </a:xfrm>
              <a:prstGeom prst="rtTriangle">
                <a:avLst/>
              </a:prstGeom>
              <a:solidFill>
                <a:srgbClr val="4EA1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751" name="Line 15"/>
              <p:cNvSpPr>
                <a:spLocks noChangeAspect="1" noChangeShapeType="1"/>
              </p:cNvSpPr>
              <p:nvPr/>
            </p:nvSpPr>
            <p:spPr bwMode="auto">
              <a:xfrm>
                <a:off x="2112" y="2208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6752" name="Group 16"/>
              <p:cNvGrpSpPr>
                <a:grpSpLocks noChangeAspect="1"/>
              </p:cNvGrpSpPr>
              <p:nvPr/>
            </p:nvGrpSpPr>
            <p:grpSpPr bwMode="auto">
              <a:xfrm>
                <a:off x="2208" y="2304"/>
                <a:ext cx="576" cy="576"/>
                <a:chOff x="2064" y="1392"/>
                <a:chExt cx="576" cy="576"/>
              </a:xfrm>
            </p:grpSpPr>
            <p:sp>
              <p:nvSpPr>
                <p:cNvPr id="116753" name="Rectangle 17"/>
                <p:cNvSpPr>
                  <a:spLocks noChangeAspect="1" noChangeArrowheads="1"/>
                </p:cNvSpPr>
                <p:nvPr/>
              </p:nvSpPr>
              <p:spPr bwMode="auto">
                <a:xfrm>
                  <a:off x="2064" y="1392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116754" name="Picture 18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96" y="1424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  <p:grpSp>
        <p:nvGrpSpPr>
          <p:cNvPr id="116755" name="Group 19"/>
          <p:cNvGrpSpPr>
            <a:grpSpLocks noChangeAspect="1"/>
          </p:cNvGrpSpPr>
          <p:nvPr/>
        </p:nvGrpSpPr>
        <p:grpSpPr bwMode="auto">
          <a:xfrm>
            <a:off x="7480301" y="1992313"/>
            <a:ext cx="2054225" cy="912812"/>
            <a:chOff x="980" y="1872"/>
            <a:chExt cx="1728" cy="768"/>
          </a:xfrm>
        </p:grpSpPr>
        <p:grpSp>
          <p:nvGrpSpPr>
            <p:cNvPr id="116756" name="Group 20"/>
            <p:cNvGrpSpPr>
              <a:grpSpLocks noChangeAspect="1"/>
            </p:cNvGrpSpPr>
            <p:nvPr/>
          </p:nvGrpSpPr>
          <p:grpSpPr bwMode="auto">
            <a:xfrm>
              <a:off x="980" y="1872"/>
              <a:ext cx="768" cy="768"/>
              <a:chOff x="768" y="1968"/>
              <a:chExt cx="768" cy="768"/>
            </a:xfrm>
          </p:grpSpPr>
          <p:sp>
            <p:nvSpPr>
              <p:cNvPr id="116757" name="AutoShape 21"/>
              <p:cNvSpPr>
                <a:spLocks noChangeAspect="1" noChangeArrowheads="1"/>
              </p:cNvSpPr>
              <p:nvPr/>
            </p:nvSpPr>
            <p:spPr bwMode="auto">
              <a:xfrm>
                <a:off x="768" y="1968"/>
                <a:ext cx="768" cy="7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6758" name="Group 22"/>
              <p:cNvGrpSpPr>
                <a:grpSpLocks noChangeAspect="1"/>
              </p:cNvGrpSpPr>
              <p:nvPr/>
            </p:nvGrpSpPr>
            <p:grpSpPr bwMode="auto">
              <a:xfrm>
                <a:off x="864" y="2064"/>
                <a:ext cx="576" cy="576"/>
                <a:chOff x="2064" y="1392"/>
                <a:chExt cx="576" cy="576"/>
              </a:xfrm>
            </p:grpSpPr>
            <p:sp>
              <p:nvSpPr>
                <p:cNvPr id="116759" name="Rectangle 23"/>
                <p:cNvSpPr>
                  <a:spLocks noChangeAspect="1" noChangeArrowheads="1"/>
                </p:cNvSpPr>
                <p:nvPr/>
              </p:nvSpPr>
              <p:spPr bwMode="auto">
                <a:xfrm>
                  <a:off x="2064" y="1392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116760" name="Picture 24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96" y="1424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grpSp>
          <p:nvGrpSpPr>
            <p:cNvPr id="116761" name="Group 25"/>
            <p:cNvGrpSpPr>
              <a:grpSpLocks noChangeAspect="1"/>
            </p:cNvGrpSpPr>
            <p:nvPr/>
          </p:nvGrpSpPr>
          <p:grpSpPr bwMode="auto">
            <a:xfrm>
              <a:off x="1940" y="1872"/>
              <a:ext cx="768" cy="768"/>
              <a:chOff x="1200" y="1056"/>
              <a:chExt cx="768" cy="768"/>
            </a:xfrm>
          </p:grpSpPr>
          <p:sp>
            <p:nvSpPr>
              <p:cNvPr id="116762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1200" y="1056"/>
                <a:ext cx="768" cy="7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6763" name="Group 27"/>
              <p:cNvGrpSpPr>
                <a:grpSpLocks noChangeAspect="1"/>
              </p:cNvGrpSpPr>
              <p:nvPr/>
            </p:nvGrpSpPr>
            <p:grpSpPr bwMode="auto">
              <a:xfrm>
                <a:off x="1296" y="1152"/>
                <a:ext cx="576" cy="576"/>
                <a:chOff x="1008" y="1536"/>
                <a:chExt cx="576" cy="576"/>
              </a:xfrm>
            </p:grpSpPr>
            <p:sp>
              <p:nvSpPr>
                <p:cNvPr id="116764" name="Rectangle 28"/>
                <p:cNvSpPr>
                  <a:spLocks noChangeAspect="1" noChangeArrowheads="1"/>
                </p:cNvSpPr>
                <p:nvPr/>
              </p:nvSpPr>
              <p:spPr bwMode="auto">
                <a:xfrm>
                  <a:off x="1008" y="1536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pic>
              <p:nvPicPr>
                <p:cNvPr id="116765" name="Picture 29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0" y="1568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  <p:sp>
        <p:nvSpPr>
          <p:cNvPr id="116766" name="Text Box 30"/>
          <p:cNvSpPr txBox="1">
            <a:spLocks noChangeArrowheads="1"/>
          </p:cNvSpPr>
          <p:nvPr/>
        </p:nvSpPr>
        <p:spPr bwMode="auto">
          <a:xfrm>
            <a:off x="7404101" y="2906714"/>
            <a:ext cx="1774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>
                <a:latin typeface="Verdana" panose="020B0604030504040204" pitchFamily="34" charset="0"/>
              </a:rPr>
              <a:t>flat buttons …</a:t>
            </a:r>
          </a:p>
        </p:txBody>
      </p:sp>
      <p:sp>
        <p:nvSpPr>
          <p:cNvPr id="116767" name="Text Box 31"/>
          <p:cNvSpPr txBox="1">
            <a:spLocks noChangeArrowheads="1"/>
          </p:cNvSpPr>
          <p:nvPr/>
        </p:nvSpPr>
        <p:spPr bwMode="auto">
          <a:xfrm>
            <a:off x="8242300" y="4430714"/>
            <a:ext cx="19685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GB" altLang="en-US">
                <a:latin typeface="Verdana" panose="020B0604030504040204" pitchFamily="34" charset="0"/>
              </a:rPr>
              <a:t>… or sculptured</a:t>
            </a:r>
          </a:p>
        </p:txBody>
      </p:sp>
      <p:sp>
        <p:nvSpPr>
          <p:cNvPr id="116769" name="AutoShape 33"/>
          <p:cNvSpPr>
            <a:spLocks noChangeArrowheads="1"/>
          </p:cNvSpPr>
          <p:nvPr/>
        </p:nvSpPr>
        <p:spPr bwMode="auto">
          <a:xfrm>
            <a:off x="6032500" y="3516313"/>
            <a:ext cx="1600200" cy="685800"/>
          </a:xfrm>
          <a:prstGeom prst="wedgeRoundRectCallout">
            <a:avLst>
              <a:gd name="adj1" fmla="val 85120"/>
              <a:gd name="adj2" fmla="val 6250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400">
                <a:latin typeface="Verdana" panose="020B0604030504040204" pitchFamily="34" charset="0"/>
              </a:rPr>
              <a:t>click me!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112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9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5814" y="389467"/>
            <a:ext cx="8633786" cy="1143000"/>
          </a:xfrm>
        </p:spPr>
        <p:txBody>
          <a:bodyPr anchor="ctr">
            <a:noAutofit/>
          </a:bodyPr>
          <a:lstStyle/>
          <a:p>
            <a:r>
              <a:rPr lang="en-GB" altLang="en-US" sz="4800" dirty="0"/>
              <a:t>Elements of the wimp interface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92702" y="1943100"/>
            <a:ext cx="9376898" cy="1752600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3200" dirty="0"/>
              <a:t>Windows, icons, menus, pointers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alt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3200" dirty="0"/>
              <a:t>Buttons, toolbars, palettes, dialog boxes 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7772400" y="6248400"/>
            <a:ext cx="27368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200">
                <a:solidFill>
                  <a:schemeClr val="bg2"/>
                </a:solidFill>
                <a:latin typeface="Verdana" panose="020B0604030504040204" pitchFamily="34" charset="0"/>
              </a:rPr>
              <a:t>also see supplementary  material</a:t>
            </a:r>
            <a:br>
              <a:rPr lang="en-GB" altLang="en-US" sz="1200">
                <a:solidFill>
                  <a:schemeClr val="bg2"/>
                </a:solidFill>
                <a:latin typeface="Verdana" panose="020B0604030504040204" pitchFamily="34" charset="0"/>
              </a:rPr>
            </a:br>
            <a:r>
              <a:rPr lang="en-GB" altLang="en-US" sz="1200">
                <a:solidFill>
                  <a:schemeClr val="bg2"/>
                </a:solidFill>
                <a:latin typeface="Verdana" panose="020B0604030504040204" pitchFamily="34" charset="0"/>
              </a:rPr>
              <a:t>on choosing wimp elements</a:t>
            </a:r>
          </a:p>
        </p:txBody>
      </p:sp>
    </p:spTree>
    <p:extLst>
      <p:ext uri="{BB962C8B-B14F-4D97-AF65-F5344CB8AC3E}">
        <p14:creationId xmlns:p14="http://schemas.microsoft.com/office/powerpoint/2010/main" val="234196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Windows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Areas of the screen that behave as if they were independent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Can contain text or graphics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Can be moved or resized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Can overlap and obscure each other, or can be laid out next to one another (tiled)</a:t>
            </a:r>
          </a:p>
          <a:p>
            <a:pPr lvl="1">
              <a:lnSpc>
                <a:spcPct val="90000"/>
              </a:lnSpc>
            </a:pPr>
            <a:endParaRPr lang="en-GB" altLang="en-US" sz="28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Scrollbars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Allow the user to move the contents of the window up and down or from side to side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Title bars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Describe the name of the window</a:t>
            </a:r>
          </a:p>
        </p:txBody>
      </p:sp>
    </p:spTree>
    <p:extLst>
      <p:ext uri="{BB962C8B-B14F-4D97-AF65-F5344CB8AC3E}">
        <p14:creationId xmlns:p14="http://schemas.microsoft.com/office/powerpoint/2010/main" val="624589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Icons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3600" dirty="0"/>
              <a:t>Small picture or image</a:t>
            </a:r>
          </a:p>
          <a:p>
            <a:pPr>
              <a:lnSpc>
                <a:spcPct val="90000"/>
              </a:lnSpc>
            </a:pPr>
            <a:r>
              <a:rPr lang="en-GB" altLang="en-US" sz="3600" dirty="0"/>
              <a:t>Represents some object in the interface</a:t>
            </a:r>
          </a:p>
          <a:p>
            <a:pPr lvl="1">
              <a:lnSpc>
                <a:spcPct val="90000"/>
              </a:lnSpc>
            </a:pPr>
            <a:r>
              <a:rPr lang="en-GB" altLang="en-US" sz="3200" dirty="0"/>
              <a:t>Often a window or action</a:t>
            </a:r>
          </a:p>
          <a:p>
            <a:pPr>
              <a:lnSpc>
                <a:spcPct val="90000"/>
              </a:lnSpc>
            </a:pPr>
            <a:r>
              <a:rPr lang="en-GB" altLang="en-US" sz="3600" dirty="0"/>
              <a:t>Windows can be closed down (iconised)</a:t>
            </a:r>
          </a:p>
          <a:p>
            <a:pPr lvl="1">
              <a:lnSpc>
                <a:spcPct val="90000"/>
              </a:lnSpc>
            </a:pPr>
            <a:r>
              <a:rPr lang="en-GB" altLang="en-US" sz="3200" dirty="0"/>
              <a:t>Small representation ﬁ many accessible windows</a:t>
            </a:r>
          </a:p>
          <a:p>
            <a:pPr>
              <a:lnSpc>
                <a:spcPct val="90000"/>
              </a:lnSpc>
            </a:pPr>
            <a:r>
              <a:rPr lang="en-GB" altLang="en-US" sz="3600" dirty="0"/>
              <a:t>Icons can be many and various</a:t>
            </a:r>
          </a:p>
          <a:p>
            <a:pPr lvl="1">
              <a:lnSpc>
                <a:spcPct val="90000"/>
              </a:lnSpc>
            </a:pPr>
            <a:r>
              <a:rPr lang="en-GB" altLang="en-US" sz="3200" dirty="0"/>
              <a:t>Highly stylized</a:t>
            </a:r>
          </a:p>
          <a:p>
            <a:pPr lvl="1">
              <a:lnSpc>
                <a:spcPct val="90000"/>
              </a:lnSpc>
            </a:pPr>
            <a:r>
              <a:rPr lang="en-GB" altLang="en-US" sz="3200" dirty="0"/>
              <a:t>Realistic representations.</a:t>
            </a:r>
          </a:p>
        </p:txBody>
      </p:sp>
    </p:spTree>
    <p:extLst>
      <p:ext uri="{BB962C8B-B14F-4D97-AF65-F5344CB8AC3E}">
        <p14:creationId xmlns:p14="http://schemas.microsoft.com/office/powerpoint/2010/main" val="1401448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Pointers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3200" dirty="0"/>
              <a:t>Important component</a:t>
            </a:r>
          </a:p>
          <a:p>
            <a:pPr lvl="1"/>
            <a:r>
              <a:rPr lang="en-GB" altLang="en-US" sz="2800" dirty="0"/>
              <a:t>WIMP style relies on pointing and selecting things</a:t>
            </a:r>
          </a:p>
          <a:p>
            <a:r>
              <a:rPr lang="en-GB" altLang="en-US" sz="3200" dirty="0"/>
              <a:t>Uses mouse, trackpad, joystick, trackball, cursor keys or keyboard shortcuts</a:t>
            </a:r>
          </a:p>
          <a:p>
            <a:r>
              <a:rPr lang="en-GB" altLang="en-US" sz="3200" dirty="0"/>
              <a:t>Wide variety of graphical images</a:t>
            </a:r>
          </a:p>
        </p:txBody>
      </p:sp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4419601" y="4121150"/>
          <a:ext cx="3514725" cy="205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Picture" r:id="rId4" imgW="1666875" imgH="971550" progId="Word.Picture.8">
                  <p:embed/>
                </p:oleObj>
              </mc:Choice>
              <mc:Fallback>
                <p:oleObj name="Picture" r:id="rId4" imgW="1666875" imgH="971550" progId="Word.Picture.8">
                  <p:embed/>
                  <p:pic>
                    <p:nvPicPr>
                      <p:cNvPr id="91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1" y="4121150"/>
                        <a:ext cx="3514725" cy="205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1747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 algn="ctr"/>
            <a:r>
              <a:rPr lang="x-none" dirty="0"/>
              <a:t>Agenda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38200" y="1728788"/>
            <a:ext cx="10515600" cy="4351338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 dirty="0">
                <a:cs typeface="Times New Roman" pitchFamily="18" charset="0"/>
              </a:rPr>
              <a:t>What is Interaction?</a:t>
            </a:r>
            <a:endParaRPr lang="en-029" dirty="0"/>
          </a:p>
          <a:p>
            <a:pPr lvl="0">
              <a:buSzPct val="45000"/>
              <a:buFont typeface="StarSymbol"/>
              <a:buChar char="●"/>
            </a:pPr>
            <a:r>
              <a:rPr lang="en-GB" altLang="en-US" dirty="0"/>
              <a:t>Interaction model</a:t>
            </a:r>
            <a:endParaRPr lang="en-029" dirty="0"/>
          </a:p>
          <a:p>
            <a:pPr>
              <a:buSzPct val="45000"/>
              <a:buFont typeface="StarSymbol"/>
              <a:buChar char="●"/>
            </a:pPr>
            <a:r>
              <a:rPr lang="en-GB" altLang="en-US" dirty="0"/>
              <a:t>Ergonomics</a:t>
            </a:r>
            <a:endParaRPr lang="en-029" dirty="0"/>
          </a:p>
          <a:p>
            <a:pPr>
              <a:buSzPct val="45000"/>
              <a:buFont typeface="StarSymbol"/>
              <a:buChar char="●"/>
            </a:pPr>
            <a:r>
              <a:rPr lang="en-GB" altLang="en-US" dirty="0"/>
              <a:t>Interaction styles</a:t>
            </a:r>
            <a:endParaRPr lang="en-029" dirty="0"/>
          </a:p>
          <a:p>
            <a:pPr>
              <a:buSzPct val="45000"/>
              <a:buFont typeface="StarSymbol"/>
              <a:buChar char="●"/>
            </a:pPr>
            <a:r>
              <a:rPr lang="en-GB" altLang="en-US" dirty="0"/>
              <a:t>Context</a:t>
            </a:r>
            <a:endParaRPr lang="en-02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53502-0A0A-44CB-8A2C-72E0F49C47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53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Menus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981200"/>
            <a:ext cx="7924800" cy="4419600"/>
          </a:xfrm>
        </p:spPr>
        <p:txBody>
          <a:bodyPr>
            <a:normAutofit fontScale="92500" lnSpcReduction="10000"/>
          </a:bodyPr>
          <a:lstStyle/>
          <a:p>
            <a:r>
              <a:rPr lang="en-GB" altLang="en-US" sz="2400" dirty="0"/>
              <a:t>Choice of operations or services offered on the screen</a:t>
            </a:r>
          </a:p>
          <a:p>
            <a:r>
              <a:rPr lang="en-GB" altLang="en-US" sz="2400" dirty="0"/>
              <a:t>Required option selected with pointer</a:t>
            </a:r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pPr>
              <a:buFontTx/>
              <a:buNone/>
            </a:pPr>
            <a:endParaRPr lang="en-GB" altLang="en-US" sz="2400" dirty="0"/>
          </a:p>
          <a:p>
            <a:pPr>
              <a:buFontTx/>
              <a:buNone/>
            </a:pPr>
            <a:r>
              <a:rPr lang="en-GB" altLang="en-US" sz="2400" dirty="0"/>
              <a:t>problem – take a lot of screen space</a:t>
            </a:r>
          </a:p>
          <a:p>
            <a:pPr>
              <a:buFontTx/>
              <a:buNone/>
            </a:pPr>
            <a:r>
              <a:rPr lang="en-GB" altLang="en-US" sz="2400" dirty="0"/>
              <a:t>solution – pop-up: menu appears when needed</a:t>
            </a:r>
          </a:p>
        </p:txBody>
      </p:sp>
      <p:graphicFrame>
        <p:nvGraphicFramePr>
          <p:cNvPr id="92164" name="Object 4"/>
          <p:cNvGraphicFramePr>
            <a:graphicFrameLocks noChangeAspect="1"/>
          </p:cNvGraphicFramePr>
          <p:nvPr/>
        </p:nvGraphicFramePr>
        <p:xfrm>
          <a:off x="3352801" y="2962276"/>
          <a:ext cx="5534025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Picture" r:id="rId4" imgW="4152900" imgH="1495425" progId="Word.Picture.8">
                  <p:embed/>
                </p:oleObj>
              </mc:Choice>
              <mc:Fallback>
                <p:oleObj name="Picture" r:id="rId4" imgW="4152900" imgH="1495425" progId="Word.Picture.8">
                  <p:embed/>
                  <p:pic>
                    <p:nvPicPr>
                      <p:cNvPr id="921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2962276"/>
                        <a:ext cx="5534025" cy="199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2385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Kinds of Menus 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Menu Bar at top of screen (normally), menu drags down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pull-down menu - mouse hold and drag down menu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drop-down menu - mouse click reveals menu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fall-down menus - mouse just moves over bar!</a:t>
            </a:r>
          </a:p>
          <a:p>
            <a:pPr>
              <a:lnSpc>
                <a:spcPct val="90000"/>
              </a:lnSpc>
            </a:pPr>
            <a:endParaRPr lang="en-GB" altLang="en-US" sz="16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Contextual menu appears where you are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pop-up menus - actions for selected object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pie menus - arranged in a circle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/>
              <a:t>easier to select item (larger target area)</a:t>
            </a:r>
          </a:p>
          <a:p>
            <a:pPr lvl="2">
              <a:lnSpc>
                <a:spcPct val="90000"/>
              </a:lnSpc>
            </a:pPr>
            <a:r>
              <a:rPr lang="en-GB" altLang="en-US" sz="2400" dirty="0"/>
              <a:t>quicker (same distance to any option)</a:t>
            </a:r>
            <a:br>
              <a:rPr lang="en-GB" altLang="en-US" sz="2400" dirty="0"/>
            </a:br>
            <a:r>
              <a:rPr lang="en-GB" altLang="en-US" sz="2400" dirty="0"/>
              <a:t>…  but not widely used!</a:t>
            </a:r>
          </a:p>
          <a:p>
            <a:pPr>
              <a:lnSpc>
                <a:spcPct val="90000"/>
              </a:lnSpc>
            </a:pPr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0764493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Menus extras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altLang="en-US" sz="3200" dirty="0"/>
              <a:t>Cascading menus</a:t>
            </a:r>
          </a:p>
          <a:p>
            <a:pPr lvl="1"/>
            <a:r>
              <a:rPr lang="en-GB" altLang="en-US" sz="2800" dirty="0"/>
              <a:t>hierarchical menu structure</a:t>
            </a:r>
          </a:p>
          <a:p>
            <a:pPr lvl="1"/>
            <a:r>
              <a:rPr lang="en-GB" altLang="en-US" sz="2800" dirty="0"/>
              <a:t>menu selection opens new menu</a:t>
            </a:r>
          </a:p>
          <a:p>
            <a:pPr lvl="1"/>
            <a:r>
              <a:rPr lang="en-GB" altLang="en-US" sz="2800" dirty="0"/>
              <a:t>and so in ad infinitum</a:t>
            </a:r>
          </a:p>
          <a:p>
            <a:endParaRPr lang="en-GB" altLang="en-US" sz="1600" dirty="0"/>
          </a:p>
          <a:p>
            <a:r>
              <a:rPr lang="en-GB" altLang="en-US" sz="3200" dirty="0"/>
              <a:t>Keyboard accelerators</a:t>
            </a:r>
          </a:p>
          <a:p>
            <a:pPr lvl="1"/>
            <a:r>
              <a:rPr lang="en-GB" altLang="en-US" sz="2800" dirty="0"/>
              <a:t>key combinations - same effect as menu item</a:t>
            </a:r>
          </a:p>
          <a:p>
            <a:pPr lvl="1"/>
            <a:r>
              <a:rPr lang="en-GB" altLang="en-US" sz="2800" dirty="0"/>
              <a:t>two kinds</a:t>
            </a:r>
          </a:p>
          <a:p>
            <a:pPr lvl="2"/>
            <a:r>
              <a:rPr lang="en-GB" altLang="en-US" sz="2400" dirty="0"/>
              <a:t>active when menu open – usually first letter</a:t>
            </a:r>
          </a:p>
          <a:p>
            <a:pPr lvl="2"/>
            <a:r>
              <a:rPr lang="en-GB" altLang="en-US" sz="2400" dirty="0"/>
              <a:t>active when menu closed – usually Ctrl + letter</a:t>
            </a:r>
          </a:p>
          <a:p>
            <a:pPr lvl="1">
              <a:buFontTx/>
              <a:buChar char=" "/>
            </a:pPr>
            <a:r>
              <a:rPr lang="en-GB" altLang="en-US" sz="2800" dirty="0"/>
              <a:t>usually different !!!</a:t>
            </a:r>
          </a:p>
        </p:txBody>
      </p:sp>
    </p:spTree>
    <p:extLst>
      <p:ext uri="{BB962C8B-B14F-4D97-AF65-F5344CB8AC3E}">
        <p14:creationId xmlns:p14="http://schemas.microsoft.com/office/powerpoint/2010/main" val="8924222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Menus design issues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GB" altLang="en-US" sz="3600" dirty="0"/>
              <a:t>Which kind to use</a:t>
            </a:r>
          </a:p>
          <a:p>
            <a:pPr>
              <a:spcBef>
                <a:spcPct val="50000"/>
              </a:spcBef>
            </a:pPr>
            <a:r>
              <a:rPr lang="en-GB" altLang="en-US" sz="3600" dirty="0"/>
              <a:t>What to include in menus at all</a:t>
            </a:r>
          </a:p>
          <a:p>
            <a:pPr>
              <a:spcBef>
                <a:spcPct val="50000"/>
              </a:spcBef>
            </a:pPr>
            <a:r>
              <a:rPr lang="en-GB" altLang="en-US" sz="3600" dirty="0"/>
              <a:t>Words to use (action or description)</a:t>
            </a:r>
          </a:p>
          <a:p>
            <a:pPr>
              <a:spcBef>
                <a:spcPct val="50000"/>
              </a:spcBef>
            </a:pPr>
            <a:r>
              <a:rPr lang="en-GB" altLang="en-US" sz="3600" dirty="0"/>
              <a:t>How to group items</a:t>
            </a:r>
          </a:p>
          <a:p>
            <a:pPr>
              <a:spcBef>
                <a:spcPct val="50000"/>
              </a:spcBef>
            </a:pPr>
            <a:r>
              <a:rPr lang="en-GB" altLang="en-US" sz="3600" dirty="0"/>
              <a:t>Choice of keyboard accelerators</a:t>
            </a:r>
          </a:p>
          <a:p>
            <a:endParaRPr lang="en-GB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259329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Buttons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1336675" algn="l"/>
              </a:tabLst>
            </a:pPr>
            <a:r>
              <a:rPr lang="en-GB" altLang="en-US" sz="3600" dirty="0"/>
              <a:t>Individual and isolated regions within a display that can be selected to invoke an action  </a:t>
            </a:r>
          </a:p>
          <a:p>
            <a:pPr>
              <a:tabLst>
                <a:tab pos="1336675" algn="l"/>
              </a:tabLst>
            </a:pPr>
            <a:endParaRPr lang="en-GB" altLang="en-US" sz="3600" dirty="0"/>
          </a:p>
          <a:p>
            <a:pPr>
              <a:tabLst>
                <a:tab pos="1336675" algn="l"/>
              </a:tabLst>
            </a:pPr>
            <a:endParaRPr lang="en-GB" altLang="en-US" sz="3600" dirty="0"/>
          </a:p>
          <a:p>
            <a:pPr>
              <a:tabLst>
                <a:tab pos="1336675" algn="l"/>
              </a:tabLst>
            </a:pPr>
            <a:r>
              <a:rPr lang="en-GB" altLang="en-US" sz="3600" dirty="0"/>
              <a:t>Special kinds</a:t>
            </a:r>
          </a:p>
          <a:p>
            <a:pPr lvl="1">
              <a:tabLst>
                <a:tab pos="1336675" algn="l"/>
              </a:tabLst>
            </a:pPr>
            <a:r>
              <a:rPr lang="en-GB" altLang="en-US" sz="3200" dirty="0"/>
              <a:t>Radio buttons</a:t>
            </a:r>
            <a:br>
              <a:rPr lang="en-GB" altLang="en-US" sz="3200" dirty="0"/>
            </a:br>
            <a:r>
              <a:rPr lang="en-GB" altLang="en-US" sz="3200" dirty="0"/>
              <a:t>	–  set of mutually exclusive choices</a:t>
            </a:r>
          </a:p>
          <a:p>
            <a:pPr lvl="1">
              <a:tabLst>
                <a:tab pos="1336675" algn="l"/>
              </a:tabLst>
            </a:pPr>
            <a:r>
              <a:rPr lang="en-GB" altLang="en-US" sz="3200" dirty="0"/>
              <a:t>Check boxes</a:t>
            </a:r>
            <a:br>
              <a:rPr lang="en-GB" altLang="en-US" sz="3200" dirty="0"/>
            </a:br>
            <a:r>
              <a:rPr lang="en-GB" altLang="en-US" sz="3200" dirty="0"/>
              <a:t>	–  set of non-exclusive choices</a:t>
            </a:r>
          </a:p>
        </p:txBody>
      </p:sp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048000"/>
            <a:ext cx="4622800" cy="137160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652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Toolbars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/>
              <a:t>Long lines of icons …</a:t>
            </a:r>
            <a:br>
              <a:rPr lang="en-GB" altLang="en-US" sz="3600" dirty="0"/>
            </a:br>
            <a:r>
              <a:rPr lang="en-GB" altLang="en-US" sz="3600" dirty="0"/>
              <a:t>	… but what do they do?</a:t>
            </a:r>
          </a:p>
          <a:p>
            <a:endParaRPr lang="en-GB" altLang="en-US" sz="2400" dirty="0"/>
          </a:p>
          <a:p>
            <a:r>
              <a:rPr lang="en-GB" altLang="en-US" sz="3600" dirty="0"/>
              <a:t>Fast access to common actions</a:t>
            </a:r>
          </a:p>
          <a:p>
            <a:endParaRPr lang="en-GB" altLang="en-US" sz="2400" dirty="0"/>
          </a:p>
          <a:p>
            <a:r>
              <a:rPr lang="en-GB" altLang="en-US" sz="3600" dirty="0"/>
              <a:t>Often customizable:</a:t>
            </a:r>
          </a:p>
          <a:p>
            <a:pPr lvl="1"/>
            <a:r>
              <a:rPr lang="en-GB" altLang="en-US" sz="3200" dirty="0"/>
              <a:t>Choose </a:t>
            </a:r>
            <a:r>
              <a:rPr lang="en-GB" altLang="en-US" sz="3200" i="1" dirty="0"/>
              <a:t>which</a:t>
            </a:r>
            <a:r>
              <a:rPr lang="en-GB" altLang="en-US" sz="3200" dirty="0"/>
              <a:t> toolbars to see</a:t>
            </a:r>
          </a:p>
          <a:p>
            <a:pPr lvl="1"/>
            <a:r>
              <a:rPr lang="en-GB" altLang="en-US" sz="3200" dirty="0"/>
              <a:t>Choose </a:t>
            </a:r>
            <a:r>
              <a:rPr lang="en-GB" altLang="en-US" sz="3200" i="1" dirty="0"/>
              <a:t>what</a:t>
            </a:r>
            <a:r>
              <a:rPr lang="en-GB" altLang="en-US" sz="3200" dirty="0"/>
              <a:t> options are on it</a:t>
            </a:r>
          </a:p>
        </p:txBody>
      </p:sp>
    </p:spTree>
    <p:extLst>
      <p:ext uri="{BB962C8B-B14F-4D97-AF65-F5344CB8AC3E}">
        <p14:creationId xmlns:p14="http://schemas.microsoft.com/office/powerpoint/2010/main" val="215044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Palettes and tear-off menus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sz="3200" dirty="0"/>
              <a:t>Problem</a:t>
            </a:r>
            <a:br>
              <a:rPr lang="en-GB" altLang="en-US" sz="3200" dirty="0"/>
            </a:br>
            <a:r>
              <a:rPr lang="en-GB" altLang="en-US" sz="3200" dirty="0"/>
              <a:t>	menu not there when you want it</a:t>
            </a:r>
          </a:p>
          <a:p>
            <a:endParaRPr lang="en-GB" altLang="en-US" sz="3200" dirty="0"/>
          </a:p>
          <a:p>
            <a:r>
              <a:rPr lang="en-GB" altLang="en-US" sz="3200" dirty="0"/>
              <a:t>Solution</a:t>
            </a:r>
            <a:br>
              <a:rPr lang="en-GB" altLang="en-US" sz="3200" dirty="0"/>
            </a:br>
            <a:r>
              <a:rPr lang="en-GB" altLang="en-US" sz="3200" dirty="0"/>
              <a:t>	palettes – little windows of actions</a:t>
            </a:r>
          </a:p>
          <a:p>
            <a:pPr marL="1520825" lvl="1"/>
            <a:r>
              <a:rPr lang="en-GB" altLang="en-US" sz="2800" dirty="0"/>
              <a:t>shown/hidden via menu option</a:t>
            </a:r>
            <a:br>
              <a:rPr lang="en-GB" altLang="en-US" sz="2800" dirty="0"/>
            </a:br>
            <a:r>
              <a:rPr lang="en-GB" altLang="en-US" sz="2800" dirty="0"/>
              <a:t>Ex: available shapes in drawing package</a:t>
            </a:r>
          </a:p>
          <a:p>
            <a:pPr>
              <a:buFontTx/>
              <a:buChar char=" "/>
            </a:pPr>
            <a:r>
              <a:rPr lang="en-GB" altLang="en-US" sz="3200" dirty="0"/>
              <a:t>	tear-off and pin-up menus</a:t>
            </a:r>
          </a:p>
          <a:p>
            <a:pPr marL="1520825" lvl="1"/>
            <a:r>
              <a:rPr lang="en-GB" altLang="en-US" sz="2800" dirty="0"/>
              <a:t>menu ‘tears off’ to become palette </a:t>
            </a:r>
          </a:p>
          <a:p>
            <a:endParaRPr lang="en-GB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9454088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Dialogue boxes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/>
              <a:t>Information windows that pop up to inform of an important event or request information.</a:t>
            </a:r>
          </a:p>
          <a:p>
            <a:endParaRPr lang="en-GB" altLang="en-US" sz="3600" dirty="0"/>
          </a:p>
          <a:p>
            <a:pPr lvl="1">
              <a:buFontTx/>
              <a:buChar char=" "/>
            </a:pPr>
            <a:r>
              <a:rPr lang="en-GB" altLang="en-US" sz="3200" dirty="0"/>
              <a:t>E.G:  when saving a file, a dialogue box is displayed to allow the user to specify the filename and location.  Once the file is saved, the box disappears.</a:t>
            </a:r>
          </a:p>
        </p:txBody>
      </p:sp>
    </p:spTree>
    <p:extLst>
      <p:ext uri="{BB962C8B-B14F-4D97-AF65-F5344CB8AC3E}">
        <p14:creationId xmlns:p14="http://schemas.microsoft.com/office/powerpoint/2010/main" val="783714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0600" y="321734"/>
            <a:ext cx="7772400" cy="1143000"/>
          </a:xfrm>
        </p:spPr>
        <p:txBody>
          <a:bodyPr anchor="ctr">
            <a:normAutofit/>
          </a:bodyPr>
          <a:lstStyle/>
          <a:p>
            <a:r>
              <a:rPr lang="en-GB" altLang="en-US" sz="4800" dirty="0"/>
              <a:t>Interactivity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6289" y="1635369"/>
            <a:ext cx="9715044" cy="4375963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4000" dirty="0"/>
              <a:t>Easy to focus on look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4000" dirty="0"/>
              <a:t>What about feel?</a:t>
            </a:r>
          </a:p>
        </p:txBody>
      </p:sp>
    </p:spTree>
    <p:extLst>
      <p:ext uri="{BB962C8B-B14F-4D97-AF65-F5344CB8AC3E}">
        <p14:creationId xmlns:p14="http://schemas.microsoft.com/office/powerpoint/2010/main" val="29439677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Speech–driven interfaces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3600" dirty="0"/>
              <a:t>Rapidly improving …</a:t>
            </a:r>
            <a:br>
              <a:rPr lang="en-GB" altLang="en-US" sz="3600" dirty="0"/>
            </a:br>
            <a:r>
              <a:rPr lang="en-GB" altLang="en-US" sz="3600" dirty="0"/>
              <a:t>	… but still inaccurate</a:t>
            </a:r>
          </a:p>
          <a:p>
            <a:pPr>
              <a:lnSpc>
                <a:spcPct val="90000"/>
              </a:lnSpc>
            </a:pPr>
            <a:endParaRPr lang="en-GB" altLang="en-US" sz="1600" dirty="0"/>
          </a:p>
          <a:p>
            <a:pPr>
              <a:lnSpc>
                <a:spcPct val="90000"/>
              </a:lnSpc>
            </a:pPr>
            <a:r>
              <a:rPr lang="en-GB" altLang="en-US" sz="3600" dirty="0"/>
              <a:t>How to have robust dialogue?</a:t>
            </a:r>
            <a:br>
              <a:rPr lang="en-GB" altLang="en-US" sz="3600" dirty="0"/>
            </a:br>
            <a:r>
              <a:rPr lang="en-GB" altLang="en-US" sz="3600" dirty="0"/>
              <a:t>	… Interaction of course!</a:t>
            </a:r>
          </a:p>
          <a:p>
            <a:pPr>
              <a:lnSpc>
                <a:spcPct val="90000"/>
              </a:lnSpc>
            </a:pPr>
            <a:endParaRPr lang="en-GB" altLang="en-US" sz="3600" dirty="0"/>
          </a:p>
          <a:p>
            <a:pPr>
              <a:lnSpc>
                <a:spcPct val="90000"/>
              </a:lnSpc>
              <a:buFontTx/>
              <a:buChar char=" "/>
            </a:pPr>
            <a:r>
              <a:rPr lang="en-GB" altLang="en-US" sz="3200" dirty="0"/>
              <a:t>Ex: Airline reservation:</a:t>
            </a:r>
            <a:br>
              <a:rPr lang="en-GB" altLang="en-US" sz="3200" dirty="0"/>
            </a:br>
            <a:r>
              <a:rPr lang="en-GB" altLang="en-US" sz="3200" dirty="0"/>
              <a:t>	reliable “yes” and “no”</a:t>
            </a:r>
            <a:br>
              <a:rPr lang="en-GB" altLang="en-US" sz="3200" dirty="0"/>
            </a:br>
            <a:r>
              <a:rPr lang="en-GB" altLang="en-US" sz="3200" dirty="0"/>
              <a:t>	+ system reflects back its understanding</a:t>
            </a:r>
            <a:br>
              <a:rPr lang="en-GB" altLang="en-US" sz="3200" dirty="0"/>
            </a:br>
            <a:r>
              <a:rPr lang="en-GB" altLang="en-US" sz="3200" dirty="0"/>
              <a:t>	</a:t>
            </a:r>
            <a:r>
              <a:rPr lang="en-GB" altLang="en-US" dirty="0"/>
              <a:t>“you want a ticket from new </a:t>
            </a:r>
            <a:r>
              <a:rPr lang="en-GB" altLang="en-US" dirty="0" err="1"/>
              <a:t>york</a:t>
            </a:r>
            <a:r>
              <a:rPr lang="en-GB" altLang="en-US" dirty="0"/>
              <a:t> to </a:t>
            </a:r>
            <a:r>
              <a:rPr lang="en-GB" altLang="en-US" dirty="0" err="1"/>
              <a:t>boston</a:t>
            </a:r>
            <a:r>
              <a:rPr lang="en-GB" altLang="en-US" dirty="0"/>
              <a:t>?”</a:t>
            </a:r>
            <a:endParaRPr lang="en-GB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1239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295400"/>
            <a:ext cx="8229600" cy="5410200"/>
          </a:xfrm>
        </p:spPr>
        <p:txBody>
          <a:bodyPr/>
          <a:lstStyle/>
          <a:p>
            <a:pPr>
              <a:buNone/>
            </a:pPr>
            <a:r>
              <a:rPr lang="en-GB" dirty="0">
                <a:cs typeface="Times New Roman" pitchFamily="18" charset="0"/>
              </a:rPr>
              <a:t>		COMMUNICATION</a:t>
            </a:r>
          </a:p>
          <a:p>
            <a:pPr algn="ctr">
              <a:buNone/>
            </a:pPr>
            <a:r>
              <a:rPr lang="en-GB" dirty="0">
                <a:cs typeface="Times New Roman" pitchFamily="18" charset="0"/>
              </a:rPr>
              <a:t>user                system</a:t>
            </a:r>
          </a:p>
          <a:p>
            <a:endParaRPr lang="en-GB" sz="1000" dirty="0"/>
          </a:p>
          <a:p>
            <a:pPr algn="just"/>
            <a:r>
              <a:rPr lang="en-GB" sz="2400" dirty="0">
                <a:cs typeface="Times New Roman" pitchFamily="18" charset="0"/>
              </a:rPr>
              <a:t>Interaction refers to a dialogue generated by the command and data, input to the computer and the display, output of the computer and the sensory/perceptual input to the human and </a:t>
            </a:r>
            <a:r>
              <a:rPr lang="en-GB" sz="2400">
                <a:cs typeface="Times New Roman" pitchFamily="18" charset="0"/>
              </a:rPr>
              <a:t>motor response </a:t>
            </a:r>
            <a:r>
              <a:rPr lang="en-GB" sz="2400" dirty="0">
                <a:cs typeface="Times New Roman" pitchFamily="18" charset="0"/>
              </a:rPr>
              <a:t>output of the human.</a:t>
            </a:r>
          </a:p>
          <a:p>
            <a:pPr algn="just">
              <a:buNone/>
            </a:pPr>
            <a:endParaRPr lang="en-GB" sz="2400" dirty="0">
              <a:cs typeface="Times New Roman" pitchFamily="18" charset="0"/>
            </a:endParaRPr>
          </a:p>
          <a:p>
            <a:pPr algn="just"/>
            <a:r>
              <a:rPr lang="en-GB" sz="2400" dirty="0">
                <a:cs typeface="Times New Roman" pitchFamily="18" charset="0"/>
              </a:rPr>
              <a:t>There are number of ways in which the user can communicate with the system, batch input, direct manipulation etc.</a:t>
            </a:r>
          </a:p>
          <a:p>
            <a:pPr>
              <a:buFontTx/>
              <a:buChar char=" "/>
            </a:pPr>
            <a:endParaRPr lang="en-GB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800" dirty="0">
                <a:cs typeface="Times New Roman" pitchFamily="18" charset="0"/>
              </a:rPr>
              <a:t>What is Interaction? </a:t>
            </a: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5334000" y="1828800"/>
            <a:ext cx="1143000" cy="457200"/>
            <a:chOff x="2208" y="1632"/>
            <a:chExt cx="480" cy="288"/>
          </a:xfrm>
        </p:grpSpPr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2208" y="1632"/>
              <a:ext cx="480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256" y="1680"/>
              <a:ext cx="384" cy="192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rgbClr val="26246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56762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Look and … feel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sz="3200" dirty="0"/>
              <a:t>WIMP systems have the same elements:</a:t>
            </a:r>
            <a:br>
              <a:rPr lang="en-GB" altLang="en-US" sz="3200" dirty="0"/>
            </a:br>
            <a:r>
              <a:rPr lang="en-GB" altLang="en-US" sz="3200" dirty="0"/>
              <a:t>	</a:t>
            </a:r>
            <a:r>
              <a:rPr lang="en-GB" altLang="en-US" sz="2400" dirty="0"/>
              <a:t>windows, icons., Menus, pointers, buttons, etc.</a:t>
            </a:r>
          </a:p>
          <a:p>
            <a:endParaRPr lang="en-GB" altLang="en-US" sz="1600" dirty="0"/>
          </a:p>
          <a:p>
            <a:r>
              <a:rPr lang="en-GB" altLang="en-US" sz="3200" dirty="0"/>
              <a:t>But different window systems</a:t>
            </a:r>
            <a:br>
              <a:rPr lang="en-GB" altLang="en-US" sz="3200" dirty="0"/>
            </a:br>
            <a:r>
              <a:rPr lang="en-GB" altLang="en-US" sz="3200" dirty="0"/>
              <a:t>	… </a:t>
            </a:r>
            <a:r>
              <a:rPr lang="en-GB" altLang="en-US" sz="3200" i="1" dirty="0"/>
              <a:t>behave</a:t>
            </a:r>
            <a:r>
              <a:rPr lang="en-GB" altLang="en-US" sz="3200" dirty="0"/>
              <a:t> differently</a:t>
            </a:r>
          </a:p>
          <a:p>
            <a:endParaRPr lang="en-GB" altLang="en-US" sz="1600" dirty="0"/>
          </a:p>
          <a:p>
            <a:pPr lvl="1">
              <a:buFontTx/>
              <a:buChar char=" "/>
            </a:pPr>
            <a:r>
              <a:rPr lang="en-GB" altLang="en-US" sz="2800" dirty="0"/>
              <a:t>Ex: </a:t>
            </a:r>
            <a:r>
              <a:rPr lang="en-GB" altLang="en-US" sz="2800" dirty="0" err="1"/>
              <a:t>Macos</a:t>
            </a:r>
            <a:r>
              <a:rPr lang="en-GB" altLang="en-US" sz="2800" dirty="0"/>
              <a:t> vs windows menus</a:t>
            </a:r>
          </a:p>
          <a:p>
            <a:endParaRPr lang="en-GB" altLang="en-US" sz="3200" dirty="0"/>
          </a:p>
          <a:p>
            <a:endParaRPr lang="en-GB" altLang="en-US" sz="1600" dirty="0"/>
          </a:p>
          <a:p>
            <a:pPr>
              <a:buFontTx/>
              <a:buChar char=" "/>
            </a:pPr>
            <a:r>
              <a:rPr lang="en-GB" altLang="en-US" sz="3200" dirty="0"/>
              <a:t>Appearance + behaviour   =   look and feel</a:t>
            </a:r>
          </a:p>
        </p:txBody>
      </p:sp>
    </p:spTree>
    <p:extLst>
      <p:ext uri="{BB962C8B-B14F-4D97-AF65-F5344CB8AC3E}">
        <p14:creationId xmlns:p14="http://schemas.microsoft.com/office/powerpoint/2010/main" val="21586024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Initiative 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tabLst>
                <a:tab pos="1143000" algn="l"/>
                <a:tab pos="4572000" algn="l"/>
              </a:tabLst>
            </a:pPr>
            <a:r>
              <a:rPr lang="en-GB" altLang="en-US" sz="3200" dirty="0"/>
              <a:t>Who has the initiative?</a:t>
            </a:r>
            <a:br>
              <a:rPr lang="en-GB" altLang="en-US" sz="3200" dirty="0"/>
            </a:br>
            <a:r>
              <a:rPr lang="en-GB" altLang="en-US" sz="3200" dirty="0"/>
              <a:t>	Old question–answer	–  computer</a:t>
            </a:r>
            <a:br>
              <a:rPr lang="en-GB" altLang="en-US" sz="3200" dirty="0"/>
            </a:br>
            <a:r>
              <a:rPr lang="en-GB" altLang="en-US" sz="3200" dirty="0"/>
              <a:t>	WIMP interface	–  user</a:t>
            </a:r>
          </a:p>
          <a:p>
            <a:pPr>
              <a:tabLst>
                <a:tab pos="1143000" algn="l"/>
                <a:tab pos="4572000" algn="l"/>
              </a:tabLst>
            </a:pPr>
            <a:endParaRPr lang="en-GB" altLang="en-US" sz="1600" dirty="0"/>
          </a:p>
          <a:p>
            <a:pPr>
              <a:tabLst>
                <a:tab pos="1143000" algn="l"/>
                <a:tab pos="4572000" algn="l"/>
              </a:tabLst>
            </a:pPr>
            <a:r>
              <a:rPr lang="en-GB" altLang="en-US" sz="3200" dirty="0"/>
              <a:t>Wimp exceptions …</a:t>
            </a:r>
            <a:br>
              <a:rPr lang="en-GB" altLang="en-US" sz="3200" dirty="0"/>
            </a:br>
            <a:r>
              <a:rPr lang="en-GB" altLang="en-US" sz="3200" dirty="0"/>
              <a:t>	</a:t>
            </a:r>
            <a:r>
              <a:rPr lang="en-GB" altLang="en-US" sz="3200" i="1" dirty="0"/>
              <a:t>pre-emptive</a:t>
            </a:r>
            <a:r>
              <a:rPr lang="en-GB" altLang="en-US" sz="3200" dirty="0"/>
              <a:t> parts of the interface</a:t>
            </a:r>
          </a:p>
          <a:p>
            <a:pPr>
              <a:tabLst>
                <a:tab pos="1143000" algn="l"/>
                <a:tab pos="4572000" algn="l"/>
              </a:tabLst>
            </a:pPr>
            <a:endParaRPr lang="en-GB" altLang="en-US" sz="1600" dirty="0"/>
          </a:p>
          <a:p>
            <a:pPr>
              <a:tabLst>
                <a:tab pos="1143000" algn="l"/>
                <a:tab pos="4572000" algn="l"/>
              </a:tabLst>
            </a:pPr>
            <a:r>
              <a:rPr lang="en-GB" altLang="en-US" sz="3200" dirty="0"/>
              <a:t>Modal dialog boxes</a:t>
            </a:r>
          </a:p>
          <a:p>
            <a:pPr lvl="1">
              <a:tabLst>
                <a:tab pos="1143000" algn="l"/>
                <a:tab pos="4572000" algn="l"/>
              </a:tabLst>
            </a:pPr>
            <a:r>
              <a:rPr lang="en-GB" altLang="en-US" sz="2800" dirty="0"/>
              <a:t>Come and won’t go away!</a:t>
            </a:r>
          </a:p>
          <a:p>
            <a:pPr lvl="1">
              <a:tabLst>
                <a:tab pos="1143000" algn="l"/>
                <a:tab pos="4572000" algn="l"/>
              </a:tabLst>
            </a:pPr>
            <a:r>
              <a:rPr lang="en-GB" altLang="en-US" sz="2800" dirty="0"/>
              <a:t>Good for errors, essential steps</a:t>
            </a:r>
          </a:p>
          <a:p>
            <a:pPr lvl="1">
              <a:tabLst>
                <a:tab pos="1143000" algn="l"/>
                <a:tab pos="4572000" algn="l"/>
              </a:tabLst>
            </a:pPr>
            <a:r>
              <a:rPr lang="en-GB" altLang="en-US" sz="2800" dirty="0"/>
              <a:t>But use with care</a:t>
            </a:r>
          </a:p>
        </p:txBody>
      </p:sp>
    </p:spTree>
    <p:extLst>
      <p:ext uri="{BB962C8B-B14F-4D97-AF65-F5344CB8AC3E}">
        <p14:creationId xmlns:p14="http://schemas.microsoft.com/office/powerpoint/2010/main" val="3426283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Error and repair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81200"/>
            <a:ext cx="7620000" cy="1905000"/>
          </a:xfrm>
        </p:spPr>
        <p:txBody>
          <a:bodyPr/>
          <a:lstStyle/>
          <a:p>
            <a:pPr marL="0" indent="0">
              <a:buFontTx/>
              <a:buChar char=" "/>
              <a:tabLst>
                <a:tab pos="381000" algn="l"/>
              </a:tabLst>
            </a:pPr>
            <a:r>
              <a:rPr lang="en-GB" altLang="en-US" sz="2400" dirty="0"/>
              <a:t>Can’t always avoid errors …</a:t>
            </a:r>
            <a:br>
              <a:rPr lang="en-GB" altLang="en-US" sz="2400" dirty="0"/>
            </a:br>
            <a:r>
              <a:rPr lang="en-GB" altLang="en-US" sz="2400" dirty="0"/>
              <a:t>	… but we can put them right</a:t>
            </a:r>
          </a:p>
          <a:p>
            <a:pPr marL="0" indent="0">
              <a:buFontTx/>
              <a:buChar char=" "/>
              <a:tabLst>
                <a:tab pos="381000" algn="l"/>
              </a:tabLst>
            </a:pPr>
            <a:endParaRPr lang="en-GB" altLang="en-US" sz="1000" dirty="0"/>
          </a:p>
          <a:p>
            <a:pPr marL="0" indent="0">
              <a:buFontTx/>
              <a:buChar char=" "/>
              <a:tabLst>
                <a:tab pos="381000" algn="l"/>
              </a:tabLst>
            </a:pPr>
            <a:r>
              <a:rPr lang="en-GB" altLang="en-US" sz="2400" dirty="0"/>
              <a:t>Make it easy to </a:t>
            </a:r>
            <a:r>
              <a:rPr lang="en-GB" altLang="en-US" sz="2400" i="1" dirty="0"/>
              <a:t>detect</a:t>
            </a:r>
            <a:r>
              <a:rPr lang="en-GB" altLang="en-US" sz="2400" dirty="0"/>
              <a:t> errors</a:t>
            </a:r>
            <a:br>
              <a:rPr lang="en-GB" altLang="en-US" sz="2400" dirty="0"/>
            </a:br>
            <a:r>
              <a:rPr lang="en-GB" altLang="en-US" sz="2400" dirty="0"/>
              <a:t>	… then the user can </a:t>
            </a:r>
            <a:r>
              <a:rPr lang="en-GB" altLang="en-US" sz="2400" i="1" dirty="0"/>
              <a:t>repair</a:t>
            </a:r>
            <a:r>
              <a:rPr lang="en-GB" altLang="en-US" sz="2400" dirty="0"/>
              <a:t> them</a:t>
            </a:r>
          </a:p>
        </p:txBody>
      </p:sp>
      <p:sp>
        <p:nvSpPr>
          <p:cNvPr id="1280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4038600"/>
            <a:ext cx="5181600" cy="2514600"/>
          </a:xfrm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GB" altLang="en-US" sz="1400"/>
              <a:t>hello, this is the Go Faster booking system</a:t>
            </a:r>
          </a:p>
          <a:p>
            <a:pPr>
              <a:buFontTx/>
              <a:buNone/>
            </a:pPr>
            <a:r>
              <a:rPr lang="en-GB" altLang="en-US" sz="1400"/>
              <a:t>what would you like?</a:t>
            </a:r>
          </a:p>
          <a:p>
            <a:pPr>
              <a:buFontTx/>
              <a:buNone/>
            </a:pPr>
            <a:r>
              <a:rPr lang="en-GB" altLang="en-US" sz="1400"/>
              <a:t>(user) </a:t>
            </a:r>
            <a:r>
              <a:rPr lang="en-GB" altLang="en-US" sz="1400" i="1"/>
              <a:t>I want to fly from New York to London</a:t>
            </a:r>
            <a:endParaRPr lang="en-GB" altLang="en-US" sz="1400"/>
          </a:p>
          <a:p>
            <a:pPr>
              <a:buFontTx/>
              <a:buNone/>
            </a:pPr>
            <a:r>
              <a:rPr lang="en-GB" altLang="en-US" sz="1400"/>
              <a:t>you want a ticket from New York to Boston</a:t>
            </a:r>
          </a:p>
          <a:p>
            <a:pPr>
              <a:buFontTx/>
              <a:buNone/>
            </a:pPr>
            <a:r>
              <a:rPr lang="en-GB" altLang="en-US" sz="1400"/>
              <a:t>(user) </a:t>
            </a:r>
            <a:r>
              <a:rPr lang="en-GB" altLang="en-US" sz="1400" i="1"/>
              <a:t>no</a:t>
            </a:r>
            <a:endParaRPr lang="en-GB" altLang="en-US" sz="1400"/>
          </a:p>
          <a:p>
            <a:pPr>
              <a:buFontTx/>
              <a:buNone/>
            </a:pPr>
            <a:r>
              <a:rPr lang="en-GB" altLang="en-US" sz="1400"/>
              <a:t>sorry, please confirm one at a time</a:t>
            </a:r>
          </a:p>
          <a:p>
            <a:pPr>
              <a:buFontTx/>
              <a:buNone/>
            </a:pPr>
            <a:r>
              <a:rPr lang="en-GB" altLang="en-US" sz="1400"/>
              <a:t>do you want to fly from New York</a:t>
            </a:r>
          </a:p>
          <a:p>
            <a:pPr>
              <a:buFontTx/>
              <a:buNone/>
            </a:pPr>
            <a:r>
              <a:rPr lang="en-GB" altLang="en-US" sz="1400"/>
              <a:t>(user) yes</a:t>
            </a:r>
          </a:p>
          <a:p>
            <a:pPr>
              <a:buFontTx/>
              <a:buNone/>
            </a:pPr>
            <a:r>
              <a:rPr lang="en-GB" altLang="en-US" sz="1400"/>
              <a:t>… … …</a:t>
            </a:r>
          </a:p>
        </p:txBody>
      </p:sp>
    </p:spTree>
    <p:extLst>
      <p:ext uri="{BB962C8B-B14F-4D97-AF65-F5344CB8AC3E}">
        <p14:creationId xmlns:p14="http://schemas.microsoft.com/office/powerpoint/2010/main" val="18621198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Context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altLang="en-US" sz="3200" dirty="0"/>
              <a:t>Interaction affected by social and organizational context</a:t>
            </a:r>
          </a:p>
          <a:p>
            <a:endParaRPr lang="en-GB" altLang="en-US" sz="2400" dirty="0"/>
          </a:p>
          <a:p>
            <a:r>
              <a:rPr lang="en-GB" altLang="en-US" sz="3200" dirty="0"/>
              <a:t>Other people</a:t>
            </a:r>
          </a:p>
          <a:p>
            <a:pPr lvl="1"/>
            <a:r>
              <a:rPr lang="en-GB" altLang="en-US" sz="2800" dirty="0"/>
              <a:t>Desire to impress, competition, fear of failure</a:t>
            </a:r>
          </a:p>
          <a:p>
            <a:r>
              <a:rPr lang="en-GB" altLang="en-US" sz="3200" dirty="0"/>
              <a:t>Motivation</a:t>
            </a:r>
          </a:p>
          <a:p>
            <a:pPr lvl="1"/>
            <a:r>
              <a:rPr lang="en-GB" altLang="en-US" sz="2800" dirty="0"/>
              <a:t>Fear, allegiance, ambition, self-satisfaction</a:t>
            </a:r>
          </a:p>
          <a:p>
            <a:r>
              <a:rPr lang="en-GB" altLang="en-US" sz="3200" dirty="0"/>
              <a:t>Inadequate systems</a:t>
            </a:r>
          </a:p>
          <a:p>
            <a:pPr lvl="1"/>
            <a:r>
              <a:rPr lang="en-GB" altLang="en-US" sz="2800" dirty="0"/>
              <a:t>Cause frustration and lack of motivation</a:t>
            </a:r>
          </a:p>
        </p:txBody>
      </p:sp>
    </p:spTree>
    <p:extLst>
      <p:ext uri="{BB962C8B-B14F-4D97-AF65-F5344CB8AC3E}">
        <p14:creationId xmlns:p14="http://schemas.microsoft.com/office/powerpoint/2010/main" val="3566919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799" y="457200"/>
            <a:ext cx="8339667" cy="1143000"/>
          </a:xfrm>
        </p:spPr>
        <p:txBody>
          <a:bodyPr anchor="ctr">
            <a:noAutofit/>
          </a:bodyPr>
          <a:lstStyle/>
          <a:p>
            <a:r>
              <a:rPr lang="en-GB" altLang="en-US" sz="4800" dirty="0"/>
              <a:t>Experience, engagement and fun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886200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GB" altLang="en-US" sz="3600" dirty="0"/>
              <a:t>designing experience</a:t>
            </a:r>
          </a:p>
          <a:p>
            <a:r>
              <a:rPr lang="en-GB" altLang="en-US" sz="3600" dirty="0"/>
              <a:t>physical engagement</a:t>
            </a:r>
          </a:p>
          <a:p>
            <a:r>
              <a:rPr lang="en-GB" altLang="en-US" sz="3600" dirty="0"/>
              <a:t>managing value</a:t>
            </a:r>
          </a:p>
        </p:txBody>
      </p:sp>
      <p:graphicFrame>
        <p:nvGraphicFramePr>
          <p:cNvPr id="133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34001"/>
              </p:ext>
            </p:extLst>
          </p:nvPr>
        </p:nvGraphicFramePr>
        <p:xfrm>
          <a:off x="5346700" y="2392362"/>
          <a:ext cx="14986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Document" r:id="rId4" imgW="1625600" imgH="381000" progId="Word.Document.8">
                  <p:embed/>
                </p:oleObj>
              </mc:Choice>
              <mc:Fallback>
                <p:oleObj name="Document" r:id="rId4" imgW="1625600" imgH="381000" progId="Word.Document.8">
                  <p:embed/>
                  <p:pic>
                    <p:nvPicPr>
                      <p:cNvPr id="1331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6700" y="2392362"/>
                        <a:ext cx="14986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89699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Experience?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Home, entertainment, shopping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Not enough that people can use a system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They must want to use it!</a:t>
            </a:r>
          </a:p>
          <a:p>
            <a:pPr>
              <a:lnSpc>
                <a:spcPct val="90000"/>
              </a:lnSpc>
            </a:pPr>
            <a:endParaRPr lang="en-GB" altLang="en-US" sz="18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Psychology of experience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Flow ()</a:t>
            </a:r>
          </a:p>
          <a:p>
            <a:pPr lvl="1">
              <a:lnSpc>
                <a:spcPct val="90000"/>
              </a:lnSpc>
            </a:pPr>
            <a:r>
              <a:rPr lang="en-GB" altLang="en-US" sz="2800" dirty="0"/>
              <a:t>Balance between anxiety and boredom</a:t>
            </a:r>
          </a:p>
          <a:p>
            <a:pPr>
              <a:lnSpc>
                <a:spcPct val="90000"/>
              </a:lnSpc>
            </a:pPr>
            <a:endParaRPr lang="en-GB" altLang="en-US" sz="1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C810A5-D1D1-4C39-AAFF-7CEAAF7FCF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altLang="en-US" sz="3200" dirty="0"/>
              <a:t>Education</a:t>
            </a:r>
          </a:p>
          <a:p>
            <a:pPr lvl="1"/>
            <a:r>
              <a:rPr lang="en-GB" altLang="en-US" sz="2800" dirty="0"/>
              <a:t>Zone of proximal development</a:t>
            </a:r>
          </a:p>
          <a:p>
            <a:pPr lvl="1"/>
            <a:r>
              <a:rPr lang="en-GB" altLang="en-US" sz="2800" dirty="0"/>
              <a:t>Things you can just do with help</a:t>
            </a:r>
          </a:p>
          <a:p>
            <a:endParaRPr lang="en-GB" altLang="en-US" sz="1800" dirty="0"/>
          </a:p>
          <a:p>
            <a:r>
              <a:rPr lang="en-GB" altLang="en-US" sz="3200" dirty="0"/>
              <a:t>Wider ...</a:t>
            </a:r>
          </a:p>
          <a:p>
            <a:pPr lvl="1"/>
            <a:r>
              <a:rPr lang="en-GB" altLang="en-US" sz="2800" dirty="0"/>
              <a:t>Literary analysis, film studies, drama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1412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Designing experience</a:t>
            </a:r>
          </a:p>
        </p:txBody>
      </p:sp>
    </p:spTree>
    <p:extLst>
      <p:ext uri="{BB962C8B-B14F-4D97-AF65-F5344CB8AC3E}">
        <p14:creationId xmlns:p14="http://schemas.microsoft.com/office/powerpoint/2010/main" val="29475091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Physical design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4000" dirty="0"/>
              <a:t>Many constraints:</a:t>
            </a:r>
          </a:p>
          <a:p>
            <a:pPr lvl="1"/>
            <a:r>
              <a:rPr lang="en-GB" altLang="en-US" sz="3600" dirty="0"/>
              <a:t>Ergonomic  –  </a:t>
            </a:r>
            <a:r>
              <a:rPr lang="en-GB" altLang="en-US" sz="3200" dirty="0"/>
              <a:t>minimum button size</a:t>
            </a:r>
            <a:endParaRPr lang="en-GB" altLang="en-US" sz="3600" dirty="0"/>
          </a:p>
          <a:p>
            <a:pPr lvl="1"/>
            <a:r>
              <a:rPr lang="en-GB" altLang="en-US" sz="3600" dirty="0"/>
              <a:t>Physical  –  </a:t>
            </a:r>
            <a:r>
              <a:rPr lang="en-GB" altLang="en-US" sz="3200" dirty="0"/>
              <a:t>high-voltage switches are big</a:t>
            </a:r>
          </a:p>
          <a:p>
            <a:pPr lvl="1"/>
            <a:r>
              <a:rPr lang="en-GB" altLang="en-US" sz="3600" dirty="0"/>
              <a:t>Legal and safety  –  </a:t>
            </a:r>
            <a:r>
              <a:rPr lang="en-GB" altLang="en-US" sz="3200" dirty="0"/>
              <a:t>high cooker controls</a:t>
            </a:r>
            <a:endParaRPr lang="en-GB" altLang="en-US" sz="3600" dirty="0"/>
          </a:p>
          <a:p>
            <a:pPr lvl="1"/>
            <a:r>
              <a:rPr lang="en-GB" altLang="en-US" sz="3600" dirty="0"/>
              <a:t>Context and environment  –  </a:t>
            </a:r>
            <a:r>
              <a:rPr lang="en-GB" altLang="en-US" sz="3200" dirty="0"/>
              <a:t>easy to clean</a:t>
            </a:r>
            <a:endParaRPr lang="en-GB" altLang="en-US" sz="3600" dirty="0"/>
          </a:p>
          <a:p>
            <a:pPr lvl="1"/>
            <a:r>
              <a:rPr lang="en-GB" altLang="en-US" sz="3600" dirty="0"/>
              <a:t>Aesthetic  –  </a:t>
            </a:r>
            <a:r>
              <a:rPr lang="en-GB" altLang="en-US" sz="3200" dirty="0"/>
              <a:t>must look good</a:t>
            </a:r>
            <a:endParaRPr lang="en-GB" altLang="en-US" sz="3600" dirty="0"/>
          </a:p>
          <a:p>
            <a:pPr lvl="1"/>
            <a:r>
              <a:rPr lang="en-GB" altLang="en-US" sz="3600" dirty="0"/>
              <a:t>Economic  – … </a:t>
            </a:r>
            <a:r>
              <a:rPr lang="en-GB" altLang="en-US" sz="3200" dirty="0"/>
              <a:t>and not cost too much!</a:t>
            </a:r>
            <a:endParaRPr lang="en-GB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687411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Design trade-offs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90500" indent="-190500">
              <a:buNone/>
            </a:pPr>
            <a:r>
              <a:rPr lang="en-GB" altLang="en-US" dirty="0"/>
              <a:t>Constraints are contradictory … need trade-offs</a:t>
            </a:r>
          </a:p>
          <a:p>
            <a:pPr marL="190500" indent="-190500"/>
            <a:endParaRPr lang="en-GB" altLang="en-US" sz="1050" dirty="0"/>
          </a:p>
          <a:p>
            <a:pPr marL="190500" indent="-190500">
              <a:buNone/>
            </a:pPr>
            <a:r>
              <a:rPr lang="en-GB" altLang="en-US" sz="2400" dirty="0"/>
              <a:t>Within categories:</a:t>
            </a:r>
          </a:p>
          <a:p>
            <a:pPr marL="565150" lvl="1" indent="-184150">
              <a:buFontTx/>
              <a:buChar char=" "/>
            </a:pPr>
            <a:r>
              <a:rPr lang="en-GB" altLang="en-US" dirty="0"/>
              <a:t>Ex: Safety – cooker controls</a:t>
            </a:r>
          </a:p>
          <a:p>
            <a:pPr marL="946150" lvl="2" indent="-190500">
              <a:buFontTx/>
              <a:buChar char=" "/>
            </a:pPr>
            <a:r>
              <a:rPr lang="en-GB" altLang="en-US" dirty="0"/>
              <a:t>Front panel  –  safer for adult</a:t>
            </a:r>
          </a:p>
          <a:p>
            <a:pPr marL="946150" lvl="2" indent="-190500">
              <a:buFontTx/>
              <a:buChar char=" "/>
            </a:pPr>
            <a:r>
              <a:rPr lang="en-GB" altLang="en-US" dirty="0"/>
              <a:t>Rear panel  – safer for child </a:t>
            </a:r>
          </a:p>
          <a:p>
            <a:pPr marL="190500" indent="-190500">
              <a:buNone/>
            </a:pPr>
            <a:endParaRPr lang="en-GB" altLang="en-US" sz="1400" dirty="0"/>
          </a:p>
          <a:p>
            <a:pPr marL="190500" indent="-190500">
              <a:buNone/>
            </a:pPr>
            <a:r>
              <a:rPr lang="en-GB" altLang="en-US" sz="2400" dirty="0"/>
              <a:t>Between categories</a:t>
            </a:r>
          </a:p>
          <a:p>
            <a:pPr marL="565150" lvl="1" indent="-184150">
              <a:buFontTx/>
              <a:buChar char=" "/>
            </a:pPr>
            <a:r>
              <a:rPr lang="en-GB" altLang="en-US" dirty="0"/>
              <a:t>Ex: Ergonomics vs. Physical – minidisc remote</a:t>
            </a:r>
          </a:p>
          <a:p>
            <a:pPr marL="946150" lvl="2" indent="-190500">
              <a:buFontTx/>
              <a:buChar char=" "/>
            </a:pPr>
            <a:r>
              <a:rPr lang="en-GB" altLang="en-US" dirty="0"/>
              <a:t>Ergonomics  –  controls need to be bigger</a:t>
            </a:r>
          </a:p>
          <a:p>
            <a:pPr marL="946150" lvl="2" indent="-190500">
              <a:buFontTx/>
              <a:buChar char=" "/>
            </a:pPr>
            <a:r>
              <a:rPr lang="en-GB" altLang="en-US" dirty="0"/>
              <a:t>Physical – no room!</a:t>
            </a:r>
          </a:p>
          <a:p>
            <a:pPr marL="946150" lvl="2" indent="-190500">
              <a:buFontTx/>
              <a:buChar char=" "/>
            </a:pPr>
            <a:r>
              <a:rPr lang="en-GB" altLang="en-US" dirty="0"/>
              <a:t>Solution –  multifunction controls &amp; reduced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29272437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Fluidity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tabLst>
                <a:tab pos="1625600" algn="l"/>
              </a:tabLst>
            </a:pPr>
            <a:r>
              <a:rPr lang="en-GB" altLang="en-US" sz="3600" dirty="0"/>
              <a:t>Do external physical aspects reflect logical effect?</a:t>
            </a:r>
          </a:p>
          <a:p>
            <a:pPr lvl="1">
              <a:tabLst>
                <a:tab pos="1625600" algn="l"/>
              </a:tabLst>
            </a:pPr>
            <a:r>
              <a:rPr lang="en-GB" altLang="en-US" sz="3200" dirty="0"/>
              <a:t>Related to affordance (chap 5)</a:t>
            </a:r>
          </a:p>
          <a:p>
            <a:pPr lvl="1">
              <a:buNone/>
              <a:tabLst>
                <a:tab pos="1625600" algn="l"/>
              </a:tabLst>
            </a:pPr>
            <a:endParaRPr lang="en-GB" altLang="en-US" sz="3200" dirty="0"/>
          </a:p>
          <a:p>
            <a:pPr lvl="1">
              <a:buNone/>
              <a:tabLst>
                <a:tab pos="1625600" algn="l"/>
              </a:tabLst>
            </a:pPr>
            <a:r>
              <a:rPr lang="en-GB" altLang="en-US" sz="3200" dirty="0"/>
              <a:t>Logical state revealed in physical state?</a:t>
            </a:r>
          </a:p>
          <a:p>
            <a:pPr lvl="3">
              <a:buNone/>
              <a:tabLst>
                <a:tab pos="1625600" algn="l"/>
              </a:tabLst>
            </a:pPr>
            <a:r>
              <a:rPr lang="en-GB" altLang="en-US" sz="2400" dirty="0"/>
              <a:t>Ex: On/off buttons</a:t>
            </a:r>
          </a:p>
          <a:p>
            <a:pPr lvl="1">
              <a:buNone/>
              <a:tabLst>
                <a:tab pos="1625600" algn="l"/>
              </a:tabLst>
            </a:pPr>
            <a:endParaRPr lang="en-GB" altLang="en-US" sz="3200" dirty="0"/>
          </a:p>
          <a:p>
            <a:pPr lvl="1">
              <a:buNone/>
              <a:tabLst>
                <a:tab pos="1625600" algn="l"/>
              </a:tabLst>
            </a:pPr>
            <a:r>
              <a:rPr lang="en-GB" altLang="en-US" sz="3200" dirty="0"/>
              <a:t>Inverse actions inverse effects?</a:t>
            </a:r>
          </a:p>
          <a:p>
            <a:pPr lvl="3">
              <a:buNone/>
              <a:tabLst>
                <a:tab pos="1625600" algn="l"/>
              </a:tabLst>
            </a:pPr>
            <a:r>
              <a:rPr lang="en-GB" altLang="en-US" sz="2400" dirty="0"/>
              <a:t>Ex: Arrow buttons, twist controls</a:t>
            </a:r>
          </a:p>
          <a:p>
            <a:pPr lvl="1">
              <a:buNone/>
              <a:tabLst>
                <a:tab pos="1625600" algn="l"/>
              </a:tabLst>
            </a:pPr>
            <a:endParaRPr lang="en-GB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7163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>
                <a:cs typeface="Times New Roman" panose="02020603050405020304" pitchFamily="18" charset="0"/>
              </a:rPr>
              <a:t>The interaction</a:t>
            </a:r>
            <a:endParaRPr lang="en-GB" altLang="en-US" dirty="0">
              <a:cs typeface="Times New Roman" panose="02020603050405020304" pitchFamily="18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dirty="0"/>
              <a:t>Interaction models</a:t>
            </a:r>
          </a:p>
          <a:p>
            <a:pPr lvl="1"/>
            <a:r>
              <a:rPr lang="en-GB" altLang="en-US" dirty="0"/>
              <a:t>Translations between user and system</a:t>
            </a:r>
            <a:endParaRPr lang="en-GB" altLang="en-US" sz="2800" dirty="0"/>
          </a:p>
          <a:p>
            <a:r>
              <a:rPr lang="en-GB" altLang="en-US" dirty="0"/>
              <a:t>Ergonomics</a:t>
            </a:r>
          </a:p>
          <a:p>
            <a:pPr lvl="1"/>
            <a:r>
              <a:rPr lang="en-GB" altLang="en-US" dirty="0"/>
              <a:t>Physical characteristics of interaction</a:t>
            </a:r>
          </a:p>
          <a:p>
            <a:r>
              <a:rPr lang="en-GB" altLang="en-US" dirty="0"/>
              <a:t>Interaction styles</a:t>
            </a:r>
          </a:p>
          <a:p>
            <a:pPr lvl="1"/>
            <a:r>
              <a:rPr lang="en-GB" altLang="en-US" dirty="0"/>
              <a:t>The nature of user/system dialog</a:t>
            </a:r>
          </a:p>
          <a:p>
            <a:r>
              <a:rPr lang="en-GB" altLang="en-US" dirty="0"/>
              <a:t>Context</a:t>
            </a:r>
          </a:p>
          <a:p>
            <a:pPr lvl="1"/>
            <a:r>
              <a:rPr lang="en-GB" altLang="en-US" dirty="0"/>
              <a:t>Social, organizational, motivational</a:t>
            </a:r>
          </a:p>
        </p:txBody>
      </p:sp>
    </p:spTree>
    <p:extLst>
      <p:ext uri="{BB962C8B-B14F-4D97-AF65-F5344CB8AC3E}">
        <p14:creationId xmlns:p14="http://schemas.microsoft.com/office/powerpoint/2010/main" val="19378882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Inverse actions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5029200" cy="4114800"/>
          </a:xfrm>
        </p:spPr>
        <p:txBody>
          <a:bodyPr/>
          <a:lstStyle/>
          <a:p>
            <a:r>
              <a:rPr lang="en-GB" altLang="en-US" dirty="0"/>
              <a:t>Yes/no buttons</a:t>
            </a:r>
          </a:p>
          <a:p>
            <a:pPr lvl="1"/>
            <a:r>
              <a:rPr lang="en-GB" altLang="en-US" dirty="0"/>
              <a:t>Well sort of</a:t>
            </a:r>
          </a:p>
          <a:p>
            <a:pPr lvl="1"/>
            <a:endParaRPr lang="en-GB" altLang="en-US" dirty="0"/>
          </a:p>
          <a:p>
            <a:r>
              <a:rPr lang="en-GB" altLang="en-US" dirty="0"/>
              <a:t>‘Joystick’</a:t>
            </a:r>
          </a:p>
          <a:p>
            <a:endParaRPr lang="en-GB" altLang="en-US" dirty="0"/>
          </a:p>
          <a:p>
            <a:r>
              <a:rPr lang="en-GB" altLang="en-US" dirty="0"/>
              <a:t>Also left side control</a:t>
            </a:r>
          </a:p>
        </p:txBody>
      </p:sp>
      <p:pic>
        <p:nvPicPr>
          <p:cNvPr id="38917" name="Picture 5" descr=" phone.jpg   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905000"/>
            <a:ext cx="29718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921" name="Group 9"/>
          <p:cNvGrpSpPr>
            <a:grpSpLocks/>
          </p:cNvGrpSpPr>
          <p:nvPr/>
        </p:nvGrpSpPr>
        <p:grpSpPr bwMode="auto">
          <a:xfrm>
            <a:off x="7239000" y="3733800"/>
            <a:ext cx="3124200" cy="762000"/>
            <a:chOff x="3600" y="2352"/>
            <a:chExt cx="1968" cy="480"/>
          </a:xfrm>
        </p:grpSpPr>
        <p:sp>
          <p:nvSpPr>
            <p:cNvPr id="38918" name="Line 6"/>
            <p:cNvSpPr>
              <a:spLocks noChangeShapeType="1"/>
            </p:cNvSpPr>
            <p:nvPr/>
          </p:nvSpPr>
          <p:spPr bwMode="auto">
            <a:xfrm>
              <a:off x="3600" y="2352"/>
              <a:ext cx="432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919" name="Line 7"/>
            <p:cNvSpPr>
              <a:spLocks noChangeShapeType="1"/>
            </p:cNvSpPr>
            <p:nvPr/>
          </p:nvSpPr>
          <p:spPr bwMode="auto">
            <a:xfrm flipH="1">
              <a:off x="4944" y="2400"/>
              <a:ext cx="624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8920" name="Line 8"/>
          <p:cNvSpPr>
            <a:spLocks noChangeShapeType="1"/>
          </p:cNvSpPr>
          <p:nvPr/>
        </p:nvSpPr>
        <p:spPr bwMode="auto">
          <a:xfrm flipV="1">
            <a:off x="7391400" y="4800600"/>
            <a:ext cx="1066800" cy="68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38922" name="Line 10"/>
          <p:cNvSpPr>
            <a:spLocks noChangeShapeType="1"/>
          </p:cNvSpPr>
          <p:nvPr/>
        </p:nvSpPr>
        <p:spPr bwMode="auto">
          <a:xfrm>
            <a:off x="6553200" y="2209800"/>
            <a:ext cx="9906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59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Spring back controls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dirty="0"/>
              <a:t>One-shot buttons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Joystick</a:t>
            </a:r>
          </a:p>
          <a:p>
            <a:pPr>
              <a:lnSpc>
                <a:spcPct val="90000"/>
              </a:lnSpc>
            </a:pPr>
            <a:r>
              <a:rPr lang="en-GB" altLang="en-US" dirty="0"/>
              <a:t>Some sliders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/>
              <a:t>Good – large selection sets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dirty="0"/>
              <a:t>Bad – hidden state</a:t>
            </a:r>
          </a:p>
          <a:p>
            <a:pPr>
              <a:lnSpc>
                <a:spcPct val="90000"/>
              </a:lnSpc>
            </a:pPr>
            <a:endParaRPr lang="en-GB" altLang="en-US" dirty="0"/>
          </a:p>
        </p:txBody>
      </p:sp>
      <p:pic>
        <p:nvPicPr>
          <p:cNvPr id="39941" name="Picture 5" descr=" phone.jpg    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905000"/>
            <a:ext cx="29718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3227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8" name="Picture 18" descr="min-disc-control_low.jpg                                       00075D63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4" y="1638300"/>
            <a:ext cx="8904287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A minidisk controller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1752600" y="5486400"/>
            <a:ext cx="4191000" cy="1066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/>
              <a:t>Series of spring-back controls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/>
              <a:t>Each cycle through some options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/>
              <a:t>–Natural inverse back/forward</a:t>
            </a:r>
          </a:p>
        </p:txBody>
      </p:sp>
      <p:grpSp>
        <p:nvGrpSpPr>
          <p:cNvPr id="40977" name="Group 17"/>
          <p:cNvGrpSpPr>
            <a:grpSpLocks/>
          </p:cNvGrpSpPr>
          <p:nvPr/>
        </p:nvGrpSpPr>
        <p:grpSpPr bwMode="auto">
          <a:xfrm>
            <a:off x="3962400" y="2971800"/>
            <a:ext cx="2286000" cy="2438400"/>
            <a:chOff x="1536" y="1872"/>
            <a:chExt cx="1440" cy="1536"/>
          </a:xfrm>
        </p:grpSpPr>
        <p:sp>
          <p:nvSpPr>
            <p:cNvPr id="40970" name="Oval 10"/>
            <p:cNvSpPr>
              <a:spLocks noChangeArrowheads="1"/>
            </p:cNvSpPr>
            <p:nvPr/>
          </p:nvSpPr>
          <p:spPr bwMode="auto">
            <a:xfrm flipH="1">
              <a:off x="1728" y="1872"/>
              <a:ext cx="576" cy="555"/>
            </a:xfrm>
            <a:prstGeom prst="ellipse">
              <a:avLst/>
            </a:prstGeom>
            <a:noFill/>
            <a:ln w="5715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H="1">
              <a:off x="1776" y="2448"/>
              <a:ext cx="192" cy="960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1536" y="2304"/>
              <a:ext cx="96" cy="1104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H="1">
              <a:off x="1920" y="2304"/>
              <a:ext cx="672" cy="1104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 flipH="1">
              <a:off x="2064" y="2304"/>
              <a:ext cx="912" cy="1104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315200" y="5334000"/>
            <a:ext cx="2971800" cy="1295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/>
              <a:t>Twist for track movement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/>
              <a:t>Pull and twist for volume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/>
              <a:t>– Spring back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 dirty="0"/>
              <a:t>– Natural inverse for twist</a:t>
            </a:r>
          </a:p>
        </p:txBody>
      </p:sp>
      <p:grpSp>
        <p:nvGrpSpPr>
          <p:cNvPr id="40976" name="Group 16"/>
          <p:cNvGrpSpPr>
            <a:grpSpLocks/>
          </p:cNvGrpSpPr>
          <p:nvPr/>
        </p:nvGrpSpPr>
        <p:grpSpPr bwMode="auto">
          <a:xfrm>
            <a:off x="7620000" y="2667000"/>
            <a:ext cx="2057400" cy="2667000"/>
            <a:chOff x="3840" y="1680"/>
            <a:chExt cx="1296" cy="1680"/>
          </a:xfrm>
        </p:grpSpPr>
        <p:sp>
          <p:nvSpPr>
            <p:cNvPr id="40967" name="Oval 7"/>
            <p:cNvSpPr>
              <a:spLocks noChangeArrowheads="1"/>
            </p:cNvSpPr>
            <p:nvPr/>
          </p:nvSpPr>
          <p:spPr bwMode="auto">
            <a:xfrm flipH="1">
              <a:off x="3840" y="1680"/>
              <a:ext cx="1296" cy="1248"/>
            </a:xfrm>
            <a:prstGeom prst="ellipse">
              <a:avLst/>
            </a:prstGeom>
            <a:noFill/>
            <a:ln w="5715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968" name="Line 8"/>
            <p:cNvSpPr>
              <a:spLocks noChangeShapeType="1"/>
            </p:cNvSpPr>
            <p:nvPr/>
          </p:nvSpPr>
          <p:spPr bwMode="auto">
            <a:xfrm>
              <a:off x="4560" y="2928"/>
              <a:ext cx="96" cy="432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4629884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Physical layout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981200"/>
            <a:ext cx="5334000" cy="4114800"/>
          </a:xfrm>
        </p:spPr>
        <p:txBody>
          <a:bodyPr/>
          <a:lstStyle/>
          <a:p>
            <a:pPr>
              <a:buNone/>
              <a:tabLst>
                <a:tab pos="762000" algn="l"/>
                <a:tab pos="1524000" algn="l"/>
              </a:tabLst>
            </a:pPr>
            <a:endParaRPr lang="en-GB" altLang="en-US" dirty="0"/>
          </a:p>
          <a:p>
            <a:pPr>
              <a:buNone/>
              <a:tabLst>
                <a:tab pos="762000" algn="l"/>
                <a:tab pos="1524000" algn="l"/>
              </a:tabLst>
            </a:pPr>
            <a:r>
              <a:rPr lang="en-GB" altLang="en-US" dirty="0"/>
              <a:t>Controls:</a:t>
            </a:r>
          </a:p>
          <a:p>
            <a:pPr>
              <a:buNone/>
              <a:tabLst>
                <a:tab pos="762000" algn="l"/>
                <a:tab pos="1524000" algn="l"/>
              </a:tabLst>
            </a:pPr>
            <a:r>
              <a:rPr lang="en-GB" altLang="en-US" dirty="0"/>
              <a:t>	 Logical relationship </a:t>
            </a:r>
            <a:br>
              <a:rPr lang="en-GB" altLang="en-US" dirty="0"/>
            </a:br>
            <a:r>
              <a:rPr lang="en-GB" altLang="en-US" dirty="0"/>
              <a:t>	~	spatial grouping</a:t>
            </a:r>
          </a:p>
          <a:p>
            <a:pPr>
              <a:buNone/>
              <a:tabLst>
                <a:tab pos="762000" algn="l"/>
                <a:tab pos="1524000" algn="l"/>
              </a:tabLst>
            </a:pPr>
            <a:endParaRPr lang="en-GB" altLang="en-US" dirty="0"/>
          </a:p>
        </p:txBody>
      </p:sp>
      <p:pic>
        <p:nvPicPr>
          <p:cNvPr id="41989" name="Picture 5" descr="&#10;microwave.jpg      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176" y="1600200"/>
            <a:ext cx="2384425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235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20" name="Picture 12" descr="washing-machine.jpg                                            0007898DMacintosh HD                   ABA78158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816100"/>
            <a:ext cx="8382000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Compliant interaction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5334000"/>
            <a:ext cx="38100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sz="1800" dirty="0"/>
              <a:t>State evident in</a:t>
            </a:r>
            <a:br>
              <a:rPr lang="en-GB" altLang="en-US" sz="1800" dirty="0"/>
            </a:br>
            <a:r>
              <a:rPr lang="en-GB" altLang="en-US" sz="1800" dirty="0"/>
              <a:t>mechanical buttons</a:t>
            </a:r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172200" y="5334000"/>
            <a:ext cx="3810000" cy="914400"/>
          </a:xfrm>
        </p:spPr>
        <p:txBody>
          <a:bodyPr/>
          <a:lstStyle/>
          <a:p>
            <a:pPr marL="0" indent="0" algn="ctr">
              <a:buNone/>
            </a:pPr>
            <a:r>
              <a:rPr lang="en-GB" altLang="en-US" sz="1600" dirty="0"/>
              <a:t>Rotary knobs reveal internal state and can be controlled by both user and machine</a:t>
            </a:r>
          </a:p>
        </p:txBody>
      </p:sp>
      <p:sp>
        <p:nvSpPr>
          <p:cNvPr id="43014" name="Oval 6"/>
          <p:cNvSpPr>
            <a:spLocks noChangeArrowheads="1"/>
          </p:cNvSpPr>
          <p:nvPr/>
        </p:nvSpPr>
        <p:spPr bwMode="auto">
          <a:xfrm>
            <a:off x="2286000" y="2286000"/>
            <a:ext cx="2057400" cy="1981200"/>
          </a:xfrm>
          <a:prstGeom prst="ellipse">
            <a:avLst/>
          </a:prstGeom>
          <a:noFill/>
          <a:ln w="5715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505200" y="4267200"/>
            <a:ext cx="228600" cy="1066800"/>
          </a:xfrm>
          <a:prstGeom prst="lin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6" name="Oval 8"/>
          <p:cNvSpPr>
            <a:spLocks noChangeArrowheads="1"/>
          </p:cNvSpPr>
          <p:nvPr/>
        </p:nvSpPr>
        <p:spPr bwMode="auto">
          <a:xfrm>
            <a:off x="4800600" y="2514600"/>
            <a:ext cx="2057400" cy="1981200"/>
          </a:xfrm>
          <a:prstGeom prst="ellipse">
            <a:avLst/>
          </a:prstGeom>
          <a:noFill/>
          <a:ln w="5715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7" name="Oval 9"/>
          <p:cNvSpPr>
            <a:spLocks noChangeArrowheads="1"/>
          </p:cNvSpPr>
          <p:nvPr/>
        </p:nvSpPr>
        <p:spPr bwMode="auto">
          <a:xfrm>
            <a:off x="7315200" y="2514600"/>
            <a:ext cx="2057400" cy="1981200"/>
          </a:xfrm>
          <a:prstGeom prst="ellipse">
            <a:avLst/>
          </a:prstGeom>
          <a:noFill/>
          <a:ln w="5715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8" name="Line 10"/>
          <p:cNvSpPr>
            <a:spLocks noChangeShapeType="1"/>
          </p:cNvSpPr>
          <p:nvPr/>
        </p:nvSpPr>
        <p:spPr bwMode="auto">
          <a:xfrm>
            <a:off x="6248400" y="4343400"/>
            <a:ext cx="762000" cy="990600"/>
          </a:xfrm>
          <a:prstGeom prst="lin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019" name="Line 11"/>
          <p:cNvSpPr>
            <a:spLocks noChangeShapeType="1"/>
          </p:cNvSpPr>
          <p:nvPr/>
        </p:nvSpPr>
        <p:spPr bwMode="auto">
          <a:xfrm flipH="1">
            <a:off x="7391400" y="4419600"/>
            <a:ext cx="533400" cy="914400"/>
          </a:xfrm>
          <a:prstGeom prst="lin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3818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Managing value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981200"/>
            <a:ext cx="75438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2400" dirty="0"/>
              <a:t>People use something</a:t>
            </a:r>
            <a:br>
              <a:rPr lang="en-GB" altLang="en-US" sz="2400" dirty="0"/>
            </a:br>
            <a:r>
              <a:rPr lang="en-GB" altLang="en-US" sz="2400" dirty="0"/>
              <a:t>	</a:t>
            </a:r>
            <a:r>
              <a:rPr lang="en-GB" altLang="en-US" sz="2400" b="1" dirty="0">
                <a:solidFill>
                  <a:srgbClr val="993333"/>
                </a:solidFill>
              </a:rPr>
              <a:t>ONLY  IF</a:t>
            </a:r>
            <a:r>
              <a:rPr lang="en-GB" altLang="en-US" sz="2400" dirty="0"/>
              <a:t/>
            </a:r>
            <a:br>
              <a:rPr lang="en-GB" altLang="en-US" sz="2400" dirty="0"/>
            </a:br>
            <a:r>
              <a:rPr lang="en-GB" altLang="en-US" sz="2400" dirty="0"/>
              <a:t>		it has perceived value</a:t>
            </a:r>
            <a:br>
              <a:rPr lang="en-GB" altLang="en-US" sz="2400" dirty="0"/>
            </a:br>
            <a:r>
              <a:rPr lang="en-GB" altLang="en-US" sz="2400" dirty="0"/>
              <a:t>	</a:t>
            </a:r>
            <a:r>
              <a:rPr lang="en-GB" altLang="en-US" sz="2400" b="1" dirty="0">
                <a:solidFill>
                  <a:srgbClr val="993333"/>
                </a:solidFill>
              </a:rPr>
              <a:t>AND</a:t>
            </a:r>
            <a:r>
              <a:rPr lang="en-GB" altLang="en-US" sz="2400" dirty="0"/>
              <a:t/>
            </a:r>
            <a:br>
              <a:rPr lang="en-GB" altLang="en-US" sz="2400" dirty="0"/>
            </a:br>
            <a:r>
              <a:rPr lang="en-GB" altLang="en-US" sz="2400" dirty="0"/>
              <a:t>		value exceeds cost</a:t>
            </a: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2209800" y="4724400"/>
            <a:ext cx="8001000" cy="1676400"/>
          </a:xfrm>
        </p:spPr>
        <p:txBody>
          <a:bodyPr/>
          <a:lstStyle/>
          <a:p>
            <a:pPr marL="292100" indent="-292100" defTabSz="571500">
              <a:buNone/>
            </a:pPr>
            <a:r>
              <a:rPr lang="en-GB" altLang="en-US" sz="2000" b="1" dirty="0">
                <a:solidFill>
                  <a:srgbClr val="993333"/>
                </a:solidFill>
              </a:rPr>
              <a:t>But note</a:t>
            </a:r>
            <a:endParaRPr lang="en-GB" altLang="en-US" sz="2000" dirty="0"/>
          </a:p>
          <a:p>
            <a:pPr marL="292100" indent="-292100" defTabSz="571500"/>
            <a:r>
              <a:rPr lang="en-GB" altLang="en-US" sz="2000" dirty="0"/>
              <a:t>Exceptions (Ex: Habit)</a:t>
            </a:r>
          </a:p>
          <a:p>
            <a:pPr marL="292100" indent="-292100" defTabSz="571500"/>
            <a:r>
              <a:rPr lang="en-GB" altLang="en-US" sz="2000" dirty="0"/>
              <a:t>Value </a:t>
            </a:r>
            <a:r>
              <a:rPr lang="en-GB" altLang="en-US" sz="2000" b="1" dirty="0">
                <a:solidFill>
                  <a:srgbClr val="993333"/>
                </a:solidFill>
              </a:rPr>
              <a:t>NOT</a:t>
            </a:r>
            <a:r>
              <a:rPr lang="en-GB" altLang="en-US" sz="2000" dirty="0"/>
              <a:t> necessarily personal gain or money</a:t>
            </a:r>
          </a:p>
        </p:txBody>
      </p:sp>
    </p:spTree>
    <p:extLst>
      <p:ext uri="{BB962C8B-B14F-4D97-AF65-F5344CB8AC3E}">
        <p14:creationId xmlns:p14="http://schemas.microsoft.com/office/powerpoint/2010/main" val="227499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Weighing up value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None/>
            </a:pPr>
            <a:r>
              <a:rPr lang="en-GB" altLang="en-US" sz="4000" dirty="0"/>
              <a:t>Value</a:t>
            </a:r>
          </a:p>
          <a:p>
            <a:pPr lvl="2"/>
            <a:r>
              <a:rPr lang="en-GB" altLang="en-US" sz="3200" dirty="0"/>
              <a:t>Helps me get my work done</a:t>
            </a:r>
          </a:p>
          <a:p>
            <a:pPr lvl="2"/>
            <a:r>
              <a:rPr lang="en-GB" altLang="en-US" sz="3200" dirty="0"/>
              <a:t>Fun</a:t>
            </a:r>
          </a:p>
          <a:p>
            <a:pPr lvl="2"/>
            <a:r>
              <a:rPr lang="en-GB" altLang="en-US" sz="3200" dirty="0"/>
              <a:t>Good for others</a:t>
            </a:r>
          </a:p>
          <a:p>
            <a:pPr>
              <a:buFontTx/>
              <a:buNone/>
            </a:pPr>
            <a:r>
              <a:rPr lang="en-GB" altLang="en-US" sz="4000" dirty="0"/>
              <a:t>Cost</a:t>
            </a:r>
          </a:p>
          <a:p>
            <a:pPr lvl="2"/>
            <a:r>
              <a:rPr lang="en-GB" altLang="en-US" sz="3200" dirty="0"/>
              <a:t>Download time</a:t>
            </a:r>
          </a:p>
          <a:p>
            <a:pPr lvl="2"/>
            <a:r>
              <a:rPr lang="en-GB" altLang="en-US" sz="3200" dirty="0"/>
              <a:t>Money  £, $, €</a:t>
            </a:r>
          </a:p>
          <a:p>
            <a:pPr lvl="2"/>
            <a:r>
              <a:rPr lang="en-GB" altLang="en-US" sz="3200" dirty="0"/>
              <a:t>Learning effort</a:t>
            </a:r>
          </a:p>
        </p:txBody>
      </p:sp>
    </p:spTree>
    <p:extLst>
      <p:ext uri="{BB962C8B-B14F-4D97-AF65-F5344CB8AC3E}">
        <p14:creationId xmlns:p14="http://schemas.microsoft.com/office/powerpoint/2010/main" val="278661547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altLang="en-US" sz="3600" dirty="0"/>
              <a:t>In economics net present value:</a:t>
            </a:r>
          </a:p>
          <a:p>
            <a:pPr lvl="1"/>
            <a:r>
              <a:rPr lang="en-GB" altLang="en-US" sz="3200" dirty="0"/>
              <a:t>Discount by (1+rate)</a:t>
            </a:r>
            <a:r>
              <a:rPr lang="en-GB" altLang="en-US" sz="3200" baseline="30000" dirty="0"/>
              <a:t>years to wait</a:t>
            </a:r>
            <a:endParaRPr lang="en-GB" altLang="en-US" sz="3200" dirty="0"/>
          </a:p>
          <a:p>
            <a:pPr lvl="4"/>
            <a:endParaRPr lang="en-GB" altLang="en-US" sz="2400" dirty="0"/>
          </a:p>
          <a:p>
            <a:r>
              <a:rPr lang="en-GB" altLang="en-US" sz="3600" dirty="0"/>
              <a:t>In life people heavily discount</a:t>
            </a:r>
          </a:p>
          <a:p>
            <a:pPr lvl="1"/>
            <a:r>
              <a:rPr lang="en-GB" altLang="en-US" sz="3200" dirty="0"/>
              <a:t>Future value and future cost</a:t>
            </a:r>
          </a:p>
          <a:p>
            <a:pPr lvl="1"/>
            <a:r>
              <a:rPr lang="en-GB" altLang="en-US" sz="3200" dirty="0"/>
              <a:t>Hence resistance to learning</a:t>
            </a:r>
          </a:p>
          <a:p>
            <a:pPr lvl="1"/>
            <a:r>
              <a:rPr lang="en-GB" altLang="en-US" sz="3200" dirty="0"/>
              <a:t>Need low barriers</a:t>
            </a:r>
            <a:br>
              <a:rPr lang="en-GB" altLang="en-US" sz="3200" dirty="0"/>
            </a:br>
            <a:r>
              <a:rPr lang="en-GB" altLang="en-US" sz="3200" dirty="0"/>
              <a:t>and high perceived present value</a:t>
            </a:r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Discounted future</a:t>
            </a:r>
          </a:p>
        </p:txBody>
      </p:sp>
    </p:spTree>
    <p:extLst>
      <p:ext uri="{BB962C8B-B14F-4D97-AF65-F5344CB8AC3E}">
        <p14:creationId xmlns:p14="http://schemas.microsoft.com/office/powerpoint/2010/main" val="38528880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Example – HCI book search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 dirty="0"/>
              <a:t>Value for people </a:t>
            </a:r>
            <a:r>
              <a:rPr lang="en-GB" altLang="en-US" sz="2400" i="1" dirty="0"/>
              <a:t>who have</a:t>
            </a:r>
            <a:r>
              <a:rPr lang="en-GB" altLang="en-US" sz="2400" dirty="0"/>
              <a:t> the book</a:t>
            </a:r>
            <a:br>
              <a:rPr lang="en-GB" altLang="en-US" sz="2400" dirty="0"/>
            </a:br>
            <a:r>
              <a:rPr lang="en-GB" altLang="en-US" sz="2400" dirty="0"/>
              <a:t>	helps you to look up things</a:t>
            </a:r>
          </a:p>
          <a:p>
            <a:pPr lvl="3"/>
            <a:r>
              <a:rPr lang="en-GB" altLang="en-US" sz="1600" dirty="0"/>
              <a:t>Chapter and page number</a:t>
            </a:r>
          </a:p>
          <a:p>
            <a:pPr lvl="3"/>
            <a:endParaRPr lang="en-GB" altLang="en-US" sz="1600" dirty="0"/>
          </a:p>
          <a:p>
            <a:r>
              <a:rPr lang="en-GB" altLang="en-US" sz="2400" dirty="0"/>
              <a:t>Value for those </a:t>
            </a:r>
            <a:r>
              <a:rPr lang="en-GB" altLang="en-US" sz="2400" i="1" dirty="0"/>
              <a:t>who don’t</a:t>
            </a:r>
            <a:r>
              <a:rPr lang="en-GB" altLang="en-US" sz="2400" dirty="0"/>
              <a:t> …</a:t>
            </a:r>
            <a:br>
              <a:rPr lang="en-GB" altLang="en-US" sz="2400" dirty="0"/>
            </a:br>
            <a:r>
              <a:rPr lang="en-GB" altLang="en-US" sz="2400" dirty="0"/>
              <a:t>	sort of online mini-encyclopaedia</a:t>
            </a:r>
          </a:p>
          <a:p>
            <a:pPr lvl="3"/>
            <a:r>
              <a:rPr lang="en-GB" altLang="en-US" sz="1600" dirty="0"/>
              <a:t>Full paragraph of context</a:t>
            </a:r>
          </a:p>
          <a:p>
            <a:pPr lvl="3"/>
            <a:endParaRPr lang="en-GB" altLang="en-US" sz="1600" dirty="0"/>
          </a:p>
          <a:p>
            <a:pPr>
              <a:buFontTx/>
              <a:buChar char=" "/>
            </a:pPr>
            <a:r>
              <a:rPr lang="en-GB" altLang="en-US" sz="2400" dirty="0"/>
              <a:t>… But also says “buy me”!!</a:t>
            </a:r>
          </a:p>
        </p:txBody>
      </p:sp>
      <p:sp>
        <p:nvSpPr>
          <p:cNvPr id="132101" name="Rectangle 5"/>
          <p:cNvSpPr>
            <a:spLocks noChangeArrowheads="1"/>
          </p:cNvSpPr>
          <p:nvPr/>
        </p:nvSpPr>
        <p:spPr bwMode="auto">
          <a:xfrm>
            <a:off x="2438400" y="4800600"/>
            <a:ext cx="5181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2100" name="Rectangle 4"/>
          <p:cNvSpPr>
            <a:spLocks noChangeArrowheads="1"/>
          </p:cNvSpPr>
          <p:nvPr/>
        </p:nvSpPr>
        <p:spPr bwMode="auto">
          <a:xfrm>
            <a:off x="2524126" y="4953001"/>
            <a:ext cx="43917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 dirty="0">
                <a:latin typeface="Verdana" panose="020B0604030504040204" pitchFamily="34" charset="0"/>
              </a:rPr>
              <a:t>… But also says “buy me”!!</a:t>
            </a:r>
          </a:p>
        </p:txBody>
      </p:sp>
      <p:pic>
        <p:nvPicPr>
          <p:cNvPr id="132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1828800"/>
            <a:ext cx="119538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2106" name="Group 10"/>
          <p:cNvGrpSpPr>
            <a:grpSpLocks/>
          </p:cNvGrpSpPr>
          <p:nvPr/>
        </p:nvGrpSpPr>
        <p:grpSpPr bwMode="auto">
          <a:xfrm>
            <a:off x="7772400" y="3429001"/>
            <a:ext cx="2362200" cy="3287713"/>
            <a:chOff x="3936" y="2160"/>
            <a:chExt cx="1488" cy="2071"/>
          </a:xfrm>
        </p:grpSpPr>
        <p:pic>
          <p:nvPicPr>
            <p:cNvPr id="132104" name="Picture 8" descr="search-results.pict                                            0006D35BMacintosh HD                   ABA78158: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763"/>
              <a:ext cx="1488" cy="1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105" name="Line 9"/>
            <p:cNvSpPr>
              <a:spLocks noChangeShapeType="1"/>
            </p:cNvSpPr>
            <p:nvPr/>
          </p:nvSpPr>
          <p:spPr bwMode="auto">
            <a:xfrm flipH="1">
              <a:off x="4704" y="2160"/>
              <a:ext cx="24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5832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Value and organisational design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altLang="en-US" sz="3200" dirty="0"/>
              <a:t>Coercion</a:t>
            </a:r>
          </a:p>
          <a:p>
            <a:pPr lvl="2">
              <a:lnSpc>
                <a:spcPct val="90000"/>
              </a:lnSpc>
            </a:pPr>
            <a:r>
              <a:rPr lang="en-GB" altLang="en-US" sz="2800" dirty="0"/>
              <a:t>Tell people what to do!</a:t>
            </a:r>
          </a:p>
          <a:p>
            <a:pPr lvl="2">
              <a:lnSpc>
                <a:spcPct val="90000"/>
              </a:lnSpc>
            </a:pPr>
            <a:r>
              <a:rPr lang="en-GB" altLang="en-US" sz="2800" dirty="0"/>
              <a:t>Value = keep your job</a:t>
            </a:r>
          </a:p>
          <a:p>
            <a:pPr>
              <a:lnSpc>
                <a:spcPct val="90000"/>
              </a:lnSpc>
            </a:pPr>
            <a:r>
              <a:rPr lang="en-GB" altLang="en-US" sz="3200" dirty="0"/>
              <a:t>Enculturation</a:t>
            </a:r>
          </a:p>
          <a:p>
            <a:pPr lvl="2">
              <a:lnSpc>
                <a:spcPct val="90000"/>
              </a:lnSpc>
            </a:pPr>
            <a:r>
              <a:rPr lang="en-GB" altLang="en-US" sz="2800" dirty="0"/>
              <a:t>Explain corporate values</a:t>
            </a:r>
          </a:p>
          <a:p>
            <a:pPr lvl="2">
              <a:lnSpc>
                <a:spcPct val="90000"/>
              </a:lnSpc>
            </a:pPr>
            <a:r>
              <a:rPr lang="en-GB" altLang="en-US" sz="2800" dirty="0"/>
              <a:t>Establish support </a:t>
            </a:r>
            <a:r>
              <a:rPr lang="en-GB" altLang="en-US" sz="2400" dirty="0"/>
              <a:t>(</a:t>
            </a:r>
            <a:r>
              <a:rPr lang="en-GB" altLang="en-US" sz="2400" dirty="0" err="1"/>
              <a:t>e.G</a:t>
            </a:r>
            <a:r>
              <a:rPr lang="en-GB" altLang="en-US" sz="2400" dirty="0"/>
              <a:t> share options)</a:t>
            </a:r>
            <a:endParaRPr lang="en-GB" altLang="en-US" sz="2800" dirty="0"/>
          </a:p>
          <a:p>
            <a:pPr>
              <a:lnSpc>
                <a:spcPct val="90000"/>
              </a:lnSpc>
            </a:pPr>
            <a:r>
              <a:rPr lang="en-GB" altLang="en-US" sz="3200" dirty="0"/>
              <a:t>Emergence</a:t>
            </a:r>
          </a:p>
          <a:p>
            <a:pPr lvl="2">
              <a:lnSpc>
                <a:spcPct val="90000"/>
              </a:lnSpc>
            </a:pPr>
            <a:r>
              <a:rPr lang="en-GB" altLang="en-US" sz="2800" dirty="0"/>
              <a:t>Design process so that</a:t>
            </a:r>
            <a:br>
              <a:rPr lang="en-GB" altLang="en-US" sz="2800" dirty="0"/>
            </a:br>
            <a:r>
              <a:rPr lang="en-GB" altLang="en-US" sz="2800" dirty="0"/>
              <a:t>individuals value </a:t>
            </a:r>
            <a:r>
              <a:rPr lang="en-GB" altLang="en-US" sz="2800" dirty="0">
                <a:sym typeface="Symbol" panose="05050102010706020507" pitchFamily="18" charset="2"/>
              </a:rPr>
              <a:t></a:t>
            </a:r>
            <a:r>
              <a:rPr lang="en-GB" altLang="en-US" sz="2800" dirty="0"/>
              <a:t> organisational value</a:t>
            </a:r>
          </a:p>
        </p:txBody>
      </p:sp>
    </p:spTree>
    <p:extLst>
      <p:ext uri="{BB962C8B-B14F-4D97-AF65-F5344CB8AC3E}">
        <p14:creationId xmlns:p14="http://schemas.microsoft.com/office/powerpoint/2010/main" val="260396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What is interaction?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 "/>
            </a:pPr>
            <a:r>
              <a:rPr lang="en-GB" altLang="en-US" dirty="0"/>
              <a:t>communication</a:t>
            </a:r>
          </a:p>
          <a:p>
            <a:pPr>
              <a:buFontTx/>
              <a:buChar char=" "/>
            </a:pPr>
            <a:endParaRPr lang="en-GB" altLang="en-US" sz="1200" dirty="0"/>
          </a:p>
          <a:p>
            <a:pPr>
              <a:buFontTx/>
              <a:buChar char=" "/>
            </a:pPr>
            <a:r>
              <a:rPr lang="en-GB" altLang="en-US" dirty="0"/>
              <a:t>		user   </a:t>
            </a:r>
            <a:r>
              <a:rPr lang="en-GB" altLang="en-US" dirty="0">
                <a:sym typeface="Monotype Sorts" charset="2"/>
              </a:rPr>
              <a:t></a:t>
            </a:r>
            <a:r>
              <a:rPr lang="en-GB" altLang="en-US" dirty="0"/>
              <a:t>    system</a:t>
            </a:r>
          </a:p>
          <a:p>
            <a:endParaRPr lang="en-GB" altLang="en-US" dirty="0"/>
          </a:p>
          <a:p>
            <a:endParaRPr lang="en-GB" altLang="en-US" dirty="0"/>
          </a:p>
          <a:p>
            <a:pPr>
              <a:buFontTx/>
              <a:buChar char=" "/>
            </a:pPr>
            <a:endParaRPr lang="en-GB" altLang="en-US" sz="2400" dirty="0"/>
          </a:p>
          <a:p>
            <a:pPr>
              <a:buFontTx/>
              <a:buChar char=" "/>
            </a:pPr>
            <a:r>
              <a:rPr lang="en-GB" altLang="en-US" sz="2400" dirty="0"/>
              <a:t>but is that all … ?</a:t>
            </a:r>
          </a:p>
          <a:p>
            <a:pPr lvl="1"/>
            <a:r>
              <a:rPr lang="en-GB" altLang="en-US" dirty="0"/>
              <a:t>“language and action” …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4953000" y="25717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/>
          </a:p>
        </p:txBody>
      </p:sp>
      <p:grpSp>
        <p:nvGrpSpPr>
          <p:cNvPr id="72711" name="Group 7"/>
          <p:cNvGrpSpPr>
            <a:grpSpLocks/>
          </p:cNvGrpSpPr>
          <p:nvPr/>
        </p:nvGrpSpPr>
        <p:grpSpPr bwMode="auto">
          <a:xfrm>
            <a:off x="3375074" y="3028950"/>
            <a:ext cx="838200" cy="457200"/>
            <a:chOff x="2208" y="1632"/>
            <a:chExt cx="480" cy="288"/>
          </a:xfrm>
        </p:grpSpPr>
        <p:sp>
          <p:nvSpPr>
            <p:cNvPr id="72710" name="Rectangle 6"/>
            <p:cNvSpPr>
              <a:spLocks noChangeArrowheads="1"/>
            </p:cNvSpPr>
            <p:nvPr/>
          </p:nvSpPr>
          <p:spPr bwMode="auto">
            <a:xfrm>
              <a:off x="2208" y="1632"/>
              <a:ext cx="48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709" name="AutoShape 5"/>
            <p:cNvSpPr>
              <a:spLocks noChangeArrowheads="1"/>
            </p:cNvSpPr>
            <p:nvPr/>
          </p:nvSpPr>
          <p:spPr bwMode="auto">
            <a:xfrm>
              <a:off x="2256" y="1680"/>
              <a:ext cx="384" cy="192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rgbClr val="26246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58824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General lesson …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/>
              <a:t>if you want someone to do something …</a:t>
            </a:r>
          </a:p>
          <a:p>
            <a:pPr>
              <a:buFontTx/>
              <a:buChar char=" "/>
            </a:pPr>
            <a:endParaRPr lang="en-GB" altLang="en-US"/>
          </a:p>
          <a:p>
            <a:r>
              <a:rPr lang="en-GB" altLang="en-US"/>
              <a:t>make it easy for them!</a:t>
            </a:r>
          </a:p>
          <a:p>
            <a:endParaRPr lang="en-GB" altLang="en-US"/>
          </a:p>
          <a:p>
            <a:r>
              <a:rPr lang="en-GB" altLang="en-US"/>
              <a:t>understand their values</a:t>
            </a:r>
          </a:p>
        </p:txBody>
      </p:sp>
    </p:spTree>
    <p:extLst>
      <p:ext uri="{BB962C8B-B14F-4D97-AF65-F5344CB8AC3E}">
        <p14:creationId xmlns:p14="http://schemas.microsoft.com/office/powerpoint/2010/main" val="3946524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60252"/>
            <a:ext cx="7772400" cy="1143000"/>
          </a:xfrm>
        </p:spPr>
        <p:txBody>
          <a:bodyPr anchor="ctr">
            <a:normAutofit/>
          </a:bodyPr>
          <a:lstStyle/>
          <a:p>
            <a:r>
              <a:rPr lang="en-GB" altLang="en-US" sz="3600" dirty="0"/>
              <a:t>Models of interaction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79341" y="1790114"/>
            <a:ext cx="6400800" cy="1752600"/>
          </a:xfrm>
        </p:spPr>
        <p:txBody>
          <a:bodyPr/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2800" dirty="0"/>
              <a:t>Terms of interaction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2800" dirty="0"/>
              <a:t>Norman model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altLang="en-US" sz="2800" dirty="0"/>
              <a:t>Interaction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99899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altLang="en-US" dirty="0"/>
              <a:t>Some terms of interaction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  <a:tabLst>
                <a:tab pos="1338263" algn="l"/>
                <a:tab pos="2282825" algn="l"/>
              </a:tabLst>
            </a:pPr>
            <a:r>
              <a:rPr lang="en-GB" altLang="en-US" sz="2400" dirty="0"/>
              <a:t>Domain	</a:t>
            </a:r>
            <a:r>
              <a:rPr lang="en-GB" altLang="en-US" sz="2000" dirty="0"/>
              <a:t>– the area of work under study</a:t>
            </a:r>
            <a:endParaRPr lang="en-GB" altLang="en-US" sz="2400" dirty="0"/>
          </a:p>
          <a:p>
            <a:pPr lvl="1">
              <a:buNone/>
              <a:tabLst>
                <a:tab pos="1338263" algn="l"/>
                <a:tab pos="2282825" algn="l"/>
              </a:tabLst>
            </a:pPr>
            <a:r>
              <a:rPr lang="en-GB" altLang="en-US" sz="2000" dirty="0"/>
              <a:t>			</a:t>
            </a:r>
            <a:r>
              <a:rPr lang="en-GB" altLang="en-US" sz="1800" dirty="0"/>
              <a:t>Ex: Graphic design</a:t>
            </a:r>
          </a:p>
          <a:p>
            <a:pPr>
              <a:buNone/>
              <a:tabLst>
                <a:tab pos="1338263" algn="l"/>
                <a:tab pos="2282825" algn="l"/>
              </a:tabLst>
            </a:pPr>
            <a:r>
              <a:rPr lang="en-GB" altLang="en-US" sz="2400" dirty="0"/>
              <a:t>Goal	</a:t>
            </a:r>
            <a:r>
              <a:rPr lang="en-GB" altLang="en-US" sz="2000" dirty="0"/>
              <a:t>– what you want to achieve</a:t>
            </a:r>
            <a:endParaRPr lang="en-GB" altLang="en-US" sz="2400" dirty="0"/>
          </a:p>
          <a:p>
            <a:pPr lvl="1">
              <a:buNone/>
              <a:tabLst>
                <a:tab pos="1338263" algn="l"/>
                <a:tab pos="2282825" algn="l"/>
              </a:tabLst>
            </a:pPr>
            <a:r>
              <a:rPr lang="en-GB" altLang="en-US" sz="2000" dirty="0"/>
              <a:t>			</a:t>
            </a:r>
            <a:r>
              <a:rPr lang="en-GB" altLang="en-US" sz="1800" dirty="0"/>
              <a:t>Ex: Create a solid red triangle</a:t>
            </a:r>
          </a:p>
          <a:p>
            <a:pPr>
              <a:buNone/>
              <a:tabLst>
                <a:tab pos="1338263" algn="l"/>
                <a:tab pos="2282825" algn="l"/>
              </a:tabLst>
            </a:pPr>
            <a:r>
              <a:rPr lang="en-GB" altLang="en-US" sz="2400" dirty="0"/>
              <a:t>Task	</a:t>
            </a:r>
            <a:r>
              <a:rPr lang="en-GB" altLang="en-US" sz="2000" dirty="0"/>
              <a:t>– how you go about doing it</a:t>
            </a:r>
            <a:br>
              <a:rPr lang="en-GB" altLang="en-US" sz="2000" dirty="0"/>
            </a:br>
            <a:r>
              <a:rPr lang="en-GB" altLang="en-US" sz="2000" dirty="0"/>
              <a:t>	– ultimately in terms of operations or actions</a:t>
            </a:r>
          </a:p>
          <a:p>
            <a:pPr lvl="1">
              <a:buNone/>
              <a:tabLst>
                <a:tab pos="1338263" algn="l"/>
                <a:tab pos="2282825" algn="l"/>
              </a:tabLst>
            </a:pPr>
            <a:r>
              <a:rPr lang="en-GB" altLang="en-US" sz="2000" dirty="0"/>
              <a:t>			</a:t>
            </a:r>
            <a:r>
              <a:rPr lang="en-GB" altLang="en-US" sz="1800" dirty="0"/>
              <a:t>Ex: … Select fill tool, click over triangle</a:t>
            </a:r>
            <a:r>
              <a:rPr lang="en-GB" altLang="en-US" sz="2000" dirty="0"/>
              <a:t> </a:t>
            </a:r>
          </a:p>
          <a:p>
            <a:pPr>
              <a:buNone/>
              <a:tabLst>
                <a:tab pos="1338263" algn="l"/>
                <a:tab pos="2282825" algn="l"/>
              </a:tabLst>
            </a:pPr>
            <a:endParaRPr lang="en-GB" altLang="en-US" sz="1200" dirty="0"/>
          </a:p>
          <a:p>
            <a:pPr>
              <a:buNone/>
              <a:tabLst>
                <a:tab pos="1338263" algn="l"/>
                <a:tab pos="2282825" algn="l"/>
              </a:tabLst>
            </a:pPr>
            <a:r>
              <a:rPr lang="en-GB" altLang="en-US" sz="2400" dirty="0"/>
              <a:t>Note …</a:t>
            </a:r>
          </a:p>
          <a:p>
            <a:pPr lvl="1">
              <a:tabLst>
                <a:tab pos="1338263" algn="l"/>
                <a:tab pos="2282825" algn="l"/>
              </a:tabLst>
            </a:pPr>
            <a:r>
              <a:rPr lang="en-GB" altLang="en-US" sz="2000" dirty="0"/>
              <a:t>Traditional interaction …</a:t>
            </a:r>
          </a:p>
          <a:p>
            <a:pPr lvl="1">
              <a:tabLst>
                <a:tab pos="1338263" algn="l"/>
                <a:tab pos="2282825" algn="l"/>
              </a:tabLst>
            </a:pPr>
            <a:r>
              <a:rPr lang="en-GB" altLang="en-US" sz="2000" dirty="0"/>
              <a:t>Use of terms differs a lot especially task/goal !!!</a:t>
            </a:r>
          </a:p>
        </p:txBody>
      </p:sp>
    </p:spTree>
    <p:extLst>
      <p:ext uri="{BB962C8B-B14F-4D97-AF65-F5344CB8AC3E}">
        <p14:creationId xmlns:p14="http://schemas.microsoft.com/office/powerpoint/2010/main" val="243498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3873</Words>
  <Application>Microsoft Office PowerPoint</Application>
  <PresentationFormat>Widescreen</PresentationFormat>
  <Paragraphs>921</Paragraphs>
  <Slides>70</Slides>
  <Notes>47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70</vt:i4>
      </vt:variant>
    </vt:vector>
  </HeadingPairs>
  <TitlesOfParts>
    <vt:vector size="84" baseType="lpstr">
      <vt:lpstr>Andale Sans UI</vt:lpstr>
      <vt:lpstr>Monotype Sorts</vt:lpstr>
      <vt:lpstr>StarSymbol</vt:lpstr>
      <vt:lpstr>Arial</vt:lpstr>
      <vt:lpstr>Calibri</vt:lpstr>
      <vt:lpstr>Calibri Light</vt:lpstr>
      <vt:lpstr>Helvetica</vt:lpstr>
      <vt:lpstr>Symbol</vt:lpstr>
      <vt:lpstr>Tahoma</vt:lpstr>
      <vt:lpstr>Times New Roman</vt:lpstr>
      <vt:lpstr>Verdana</vt:lpstr>
      <vt:lpstr>Office Theme</vt:lpstr>
      <vt:lpstr>Picture</vt:lpstr>
      <vt:lpstr>Document</vt:lpstr>
      <vt:lpstr>INTERACTION STYLE</vt:lpstr>
      <vt:lpstr>Reference</vt:lpstr>
      <vt:lpstr>Content</vt:lpstr>
      <vt:lpstr>Agenda</vt:lpstr>
      <vt:lpstr>What is Interaction? </vt:lpstr>
      <vt:lpstr>The interaction</vt:lpstr>
      <vt:lpstr>What is interaction?</vt:lpstr>
      <vt:lpstr>Models of interaction</vt:lpstr>
      <vt:lpstr>Some terms of interaction</vt:lpstr>
      <vt:lpstr>Donald Norman’s model</vt:lpstr>
      <vt:lpstr>execution/evaluation loop</vt:lpstr>
      <vt:lpstr>execution/evaluation loop</vt:lpstr>
      <vt:lpstr>execution/evaluation loop</vt:lpstr>
      <vt:lpstr>execution/evaluation loop</vt:lpstr>
      <vt:lpstr>Using Norman’s model</vt:lpstr>
      <vt:lpstr>Human error - slips and mistakes</vt:lpstr>
      <vt:lpstr>Abowd and Beale framework</vt:lpstr>
      <vt:lpstr>Using Abowd &amp; Beale’s model</vt:lpstr>
      <vt:lpstr>Ergonomics</vt:lpstr>
      <vt:lpstr>Ergonomics</vt:lpstr>
      <vt:lpstr>Ergonomics - examples</vt:lpstr>
      <vt:lpstr>Industrial interfaces</vt:lpstr>
      <vt:lpstr>Glass interfaces ?</vt:lpstr>
      <vt:lpstr>Indirect manipulation</vt:lpstr>
      <vt:lpstr>Interaction styles</vt:lpstr>
      <vt:lpstr>Common interaction styles</vt:lpstr>
      <vt:lpstr>Command line interface</vt:lpstr>
      <vt:lpstr>Menus</vt:lpstr>
      <vt:lpstr>Natural language</vt:lpstr>
      <vt:lpstr>Query interfaces</vt:lpstr>
      <vt:lpstr>Form-fills</vt:lpstr>
      <vt:lpstr>Spreadsheets</vt:lpstr>
      <vt:lpstr>WIMP Interface</vt:lpstr>
      <vt:lpstr>Point and click interfaces</vt:lpstr>
      <vt:lpstr>Three dimensional interfaces</vt:lpstr>
      <vt:lpstr>Elements of the wimp interface</vt:lpstr>
      <vt:lpstr>Windows</vt:lpstr>
      <vt:lpstr>Icons</vt:lpstr>
      <vt:lpstr>Pointers</vt:lpstr>
      <vt:lpstr>Menus</vt:lpstr>
      <vt:lpstr>Kinds of Menus </vt:lpstr>
      <vt:lpstr>Menus extras</vt:lpstr>
      <vt:lpstr>Menus design issues</vt:lpstr>
      <vt:lpstr>Buttons</vt:lpstr>
      <vt:lpstr>Toolbars</vt:lpstr>
      <vt:lpstr>Palettes and tear-off menus</vt:lpstr>
      <vt:lpstr>Dialogue boxes</vt:lpstr>
      <vt:lpstr>Interactivity</vt:lpstr>
      <vt:lpstr>Speech–driven interfaces</vt:lpstr>
      <vt:lpstr>Look and … feel</vt:lpstr>
      <vt:lpstr>Initiative </vt:lpstr>
      <vt:lpstr>Error and repair</vt:lpstr>
      <vt:lpstr>Context</vt:lpstr>
      <vt:lpstr>Experience, engagement and fun</vt:lpstr>
      <vt:lpstr>Experience?</vt:lpstr>
      <vt:lpstr>Designing experience</vt:lpstr>
      <vt:lpstr>Physical design</vt:lpstr>
      <vt:lpstr>Design trade-offs</vt:lpstr>
      <vt:lpstr>Fluidity</vt:lpstr>
      <vt:lpstr>Inverse actions</vt:lpstr>
      <vt:lpstr>Spring back controls</vt:lpstr>
      <vt:lpstr>A minidisk controller</vt:lpstr>
      <vt:lpstr>Physical layout</vt:lpstr>
      <vt:lpstr>Compliant interaction</vt:lpstr>
      <vt:lpstr>Managing value</vt:lpstr>
      <vt:lpstr>Weighing up value</vt:lpstr>
      <vt:lpstr>Discounted future</vt:lpstr>
      <vt:lpstr>Example – HCI book search</vt:lpstr>
      <vt:lpstr>Value and organisational design</vt:lpstr>
      <vt:lpstr>General lesson 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INTERACTION STYLE</dc:title>
  <dc:creator>Nguyễn Công Hoan</dc:creator>
  <cp:lastModifiedBy>ADMIN</cp:lastModifiedBy>
  <cp:revision>48</cp:revision>
  <dcterms:created xsi:type="dcterms:W3CDTF">2015-10-22T13:35:46Z</dcterms:created>
  <dcterms:modified xsi:type="dcterms:W3CDTF">2021-10-12T05:58:20Z</dcterms:modified>
</cp:coreProperties>
</file>