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80" r:id="rId3"/>
    <p:sldId id="260" r:id="rId4"/>
    <p:sldId id="261" r:id="rId5"/>
    <p:sldId id="284" r:id="rId6"/>
    <p:sldId id="282" r:id="rId7"/>
    <p:sldId id="283" r:id="rId8"/>
    <p:sldId id="263" r:id="rId9"/>
    <p:sldId id="265" r:id="rId10"/>
    <p:sldId id="266"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76" autoAdjust="0"/>
  </p:normalViewPr>
  <p:slideViewPr>
    <p:cSldViewPr snapToGrid="0">
      <p:cViewPr varScale="1">
        <p:scale>
          <a:sx n="68" d="100"/>
          <a:sy n="68" d="100"/>
        </p:scale>
        <p:origin x="12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3FCB5-A0B0-43AD-9942-9500697FC54A}"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AE427-8E21-45BE-9FC7-1817C08C2B1D}" type="slidenum">
              <a:rPr lang="en-US" smtClean="0"/>
              <a:t>‹#›</a:t>
            </a:fld>
            <a:endParaRPr lang="en-US"/>
          </a:p>
        </p:txBody>
      </p:sp>
    </p:spTree>
    <p:extLst>
      <p:ext uri="{BB962C8B-B14F-4D97-AF65-F5344CB8AC3E}">
        <p14:creationId xmlns:p14="http://schemas.microsoft.com/office/powerpoint/2010/main" val="155639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A9E6C9C2-A801-41DA-8616-52202A66E2EA}" type="slidenum">
              <a:t>1</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extLst>
      <p:ext uri="{BB962C8B-B14F-4D97-AF65-F5344CB8AC3E}">
        <p14:creationId xmlns:p14="http://schemas.microsoft.com/office/powerpoint/2010/main" val="222732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13</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62237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14</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r>
              <a:rPr lang="vi-VN" sz="1200" kern="1200" dirty="0">
                <a:solidFill>
                  <a:schemeClr val="tx1"/>
                </a:solidFill>
                <a:effectLst/>
                <a:latin typeface="+mn-lt"/>
                <a:ea typeface="+mn-ea"/>
                <a:cs typeface="+mn-cs"/>
              </a:rPr>
              <a:t>"Đổi ngoại tệ" - "Foreign Exchange" không hẳn là một cách dịch sai. Song người ta thường dùng "Currency Exchange" hơn là "Foreign Exchange" tại các sân bay quốc tế. Trong khi đó, "Quầy bán vé" - "Ticketing Counter" cũng là một cách dịch đầy "sáng tạo" của đơn vị chịu trách nhiệm lắp đặt các biển hướng dẫn. Quầy bán vé chỉ đơn giản là "Ticket Counter"</a:t>
            </a:r>
            <a:endParaRPr lang="x-none" dirty="0"/>
          </a:p>
        </p:txBody>
      </p:sp>
    </p:spTree>
    <p:extLst>
      <p:ext uri="{BB962C8B-B14F-4D97-AF65-F5344CB8AC3E}">
        <p14:creationId xmlns:p14="http://schemas.microsoft.com/office/powerpoint/2010/main" val="512513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15</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42965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16</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083790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17</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425495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18</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434395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19</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220285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20</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626922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21</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2769248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22</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90066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3</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18902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4</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779282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6</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257505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8</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409692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9</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899560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10</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344793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11</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1159149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oAutofit/>
          </a:bodyPr>
          <a:lstStyle/>
          <a:p>
            <a:pPr lvl="0"/>
            <a:fld id="{843D51DE-14E5-448C-846A-9613AB4C277B}" type="slidenum">
              <a:t>12</a:t>
            </a:fld>
            <a:endParaRPr lang="x-none"/>
          </a:p>
        </p:txBody>
      </p:sp>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x-none"/>
          </a:p>
        </p:txBody>
      </p:sp>
    </p:spTree>
    <p:extLst>
      <p:ext uri="{BB962C8B-B14F-4D97-AF65-F5344CB8AC3E}">
        <p14:creationId xmlns:p14="http://schemas.microsoft.com/office/powerpoint/2010/main" val="68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6E66B4-375C-4947-837D-D3D1F702B528}"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234597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A01801-E946-4D3D-A044-A1956205AACB}"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21672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76C487-9755-4DEF-BA33-A0D4A3CB0FC6}"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3779349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35D9F-58F0-4DB8-BB5F-701602D6E627}"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1116655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45E008-6D0B-487C-8C6F-FD2979868F09}"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225856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B80770-7837-4054-AE59-9ED952E70052}"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298528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85CB52-64EA-479B-BA2B-3317E99D1C2C}" type="datetime1">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336124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2D9A2A-62B3-4BE9-84AE-366D8D26F155}" type="datetime1">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175424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54FDF-A748-4BF3-9F64-83828428191F}" type="datetime1">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18654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1B5570-8D3B-4B3B-9553-10D26B5D05F7}"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345599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CE448-753E-40D8-B7BA-8EF5FB0D8910}"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53502-0A0A-44CB-8A2C-72E0F49C4766}" type="slidenum">
              <a:rPr lang="en-US" smtClean="0"/>
              <a:t>‹#›</a:t>
            </a:fld>
            <a:endParaRPr lang="en-US"/>
          </a:p>
        </p:txBody>
      </p:sp>
    </p:spTree>
    <p:extLst>
      <p:ext uri="{BB962C8B-B14F-4D97-AF65-F5344CB8AC3E}">
        <p14:creationId xmlns:p14="http://schemas.microsoft.com/office/powerpoint/2010/main" val="176391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433815-F3DE-4781-8E93-4B77A64C4F87}" type="datetime1">
              <a:rPr lang="en-US" smtClean="0"/>
              <a:t>10/19/2021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53502-0A0A-44CB-8A2C-72E0F49C4766}" type="slidenum">
              <a:rPr lang="en-US" smtClean="0"/>
              <a:t>‹#›</a:t>
            </a:fld>
            <a:endParaRPr lang="en-US"/>
          </a:p>
        </p:txBody>
      </p:sp>
    </p:spTree>
    <p:extLst>
      <p:ext uri="{BB962C8B-B14F-4D97-AF65-F5344CB8AC3E}">
        <p14:creationId xmlns:p14="http://schemas.microsoft.com/office/powerpoint/2010/main" val="260608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980741" y="1604843"/>
            <a:ext cx="8229627" cy="517965"/>
          </a:xfrm>
        </p:spPr>
        <p:txBody>
          <a:bodyPr/>
          <a:lstStyle/>
          <a:p>
            <a:pPr marL="0" indent="0" algn="ctr">
              <a:buNone/>
            </a:pPr>
            <a:r>
              <a:rPr lang="x-none" dirty="0"/>
              <a:t>Human Computer Interaction</a:t>
            </a:r>
          </a:p>
        </p:txBody>
      </p:sp>
      <p:sp>
        <p:nvSpPr>
          <p:cNvPr id="3" name="Title 2"/>
          <p:cNvSpPr txBox="1">
            <a:spLocks noGrp="1"/>
          </p:cNvSpPr>
          <p:nvPr>
            <p:ph type="title" idx="4294967295"/>
          </p:nvPr>
        </p:nvSpPr>
        <p:spPr>
          <a:xfrm>
            <a:off x="2013401" y="2286101"/>
            <a:ext cx="8229627" cy="1145009"/>
          </a:xfrm>
        </p:spPr>
        <p:txBody>
          <a:bodyPr/>
          <a:lstStyle/>
          <a:p>
            <a:pPr lvl="0" algn="ctr"/>
            <a:r>
              <a:rPr lang="en-GB" dirty="0"/>
              <a:t>CULTURE vs DESIGN</a:t>
            </a:r>
            <a:endParaRPr lang="x-none" dirty="0"/>
          </a:p>
        </p:txBody>
      </p:sp>
      <p:sp>
        <p:nvSpPr>
          <p:cNvPr id="4" name="Text Placeholder 3"/>
          <p:cNvSpPr txBox="1">
            <a:spLocks noGrp="1"/>
          </p:cNvSpPr>
          <p:nvPr>
            <p:ph type="body" idx="4294967295"/>
          </p:nvPr>
        </p:nvSpPr>
        <p:spPr>
          <a:xfrm>
            <a:off x="3809621" y="4217527"/>
            <a:ext cx="6858295" cy="517965"/>
          </a:xfrm>
        </p:spPr>
        <p:txBody>
          <a:bodyPr/>
          <a:lstStyle/>
          <a:p>
            <a:pPr marL="0" indent="0" algn="ctr">
              <a:buNone/>
            </a:pPr>
            <a:r>
              <a:rPr lang="x-none" dirty="0"/>
              <a:t>By: Nguyễn Công Hoan</a:t>
            </a:r>
          </a:p>
        </p:txBody>
      </p:sp>
    </p:spTree>
    <p:extLst>
      <p:ext uri="{BB962C8B-B14F-4D97-AF65-F5344CB8AC3E}">
        <p14:creationId xmlns:p14="http://schemas.microsoft.com/office/powerpoint/2010/main" val="1650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Text direction</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Left-to-right </a:t>
            </a:r>
          </a:p>
          <a:p>
            <a:pPr lvl="1">
              <a:buSzPct val="45000"/>
              <a:buFont typeface="StarSymbol"/>
              <a:buChar char="●"/>
            </a:pPr>
            <a:r>
              <a:rPr lang="en-US" dirty="0"/>
              <a:t> English, Vietnamese, French, etc. </a:t>
            </a:r>
          </a:p>
          <a:p>
            <a:pPr>
              <a:buSzPct val="45000"/>
              <a:buFont typeface="StarSymbol"/>
              <a:buChar char="●"/>
            </a:pPr>
            <a:r>
              <a:rPr lang="en-US" dirty="0"/>
              <a:t>Right-to-left</a:t>
            </a:r>
          </a:p>
          <a:p>
            <a:pPr lvl="1">
              <a:buSzPct val="45000"/>
              <a:buFont typeface="StarSymbol"/>
              <a:buChar char="●"/>
            </a:pPr>
            <a:r>
              <a:rPr lang="en-US" dirty="0"/>
              <a:t>Arabic, Hebrew </a:t>
            </a:r>
          </a:p>
          <a:p>
            <a:pPr>
              <a:buSzPct val="45000"/>
              <a:buFont typeface="StarSymbol"/>
              <a:buChar char="●"/>
            </a:pPr>
            <a:r>
              <a:rPr lang="en-US" dirty="0"/>
              <a:t> To-down, left-to-right, right-to-left </a:t>
            </a:r>
          </a:p>
          <a:p>
            <a:pPr lvl="1">
              <a:buSzPct val="45000"/>
              <a:buFont typeface="StarSymbol"/>
              <a:buChar char="●"/>
            </a:pPr>
            <a:r>
              <a:rPr lang="en-US" dirty="0"/>
              <a:t>Chinese, Korean, Japanese</a:t>
            </a:r>
          </a:p>
          <a:p>
            <a:pPr lvl="0">
              <a:buSzPct val="45000"/>
              <a:buFont typeface="StarSymbol"/>
              <a:buChar char="●"/>
            </a:pPr>
            <a:r>
              <a:rPr lang="en-US" dirty="0"/>
              <a:t>Text direction affects drawing, screen layout, editing, etc.</a:t>
            </a: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10</a:t>
            </a:fld>
            <a:endParaRPr lang="en-US"/>
          </a:p>
        </p:txBody>
      </p:sp>
    </p:spTree>
    <p:extLst>
      <p:ext uri="{BB962C8B-B14F-4D97-AF65-F5344CB8AC3E}">
        <p14:creationId xmlns:p14="http://schemas.microsoft.com/office/powerpoint/2010/main" val="1271896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Text translation</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All user-visible text has to be translated, including error messages</a:t>
            </a:r>
          </a:p>
          <a:p>
            <a:pPr lvl="1">
              <a:buSzPct val="45000"/>
              <a:buFont typeface="StarSymbol"/>
              <a:buChar char="●"/>
            </a:pPr>
            <a:r>
              <a:rPr lang="en-US" dirty="0"/>
              <a:t>Text in code</a:t>
            </a:r>
          </a:p>
          <a:p>
            <a:pPr lvl="1">
              <a:buSzPct val="45000"/>
              <a:buFont typeface="StarSymbol"/>
              <a:buChar char="●"/>
            </a:pPr>
            <a:r>
              <a:rPr lang="en-US" dirty="0"/>
              <a:t>Text in images </a:t>
            </a:r>
          </a:p>
          <a:p>
            <a:pPr lvl="1">
              <a:buSzPct val="45000"/>
              <a:buFont typeface="StarSymbol"/>
              <a:buChar char="●"/>
            </a:pPr>
            <a:r>
              <a:rPr lang="en-US" dirty="0"/>
              <a:t>Text in data files </a:t>
            </a:r>
          </a:p>
          <a:p>
            <a:pPr lvl="0">
              <a:buSzPct val="45000"/>
              <a:buFont typeface="StarSymbol"/>
              <a:buChar char="●"/>
            </a:pPr>
            <a:r>
              <a:rPr lang="en-US" dirty="0"/>
              <a:t>Translation results in the change of text length</a:t>
            </a:r>
            <a:endParaRPr lang="x-none" dirty="0"/>
          </a:p>
        </p:txBody>
      </p:sp>
      <p:pic>
        <p:nvPicPr>
          <p:cNvPr id="4" name="Picture 3"/>
          <p:cNvPicPr>
            <a:picLocks noChangeAspect="1"/>
          </p:cNvPicPr>
          <p:nvPr/>
        </p:nvPicPr>
        <p:blipFill>
          <a:blip r:embed="rId3"/>
          <a:stretch>
            <a:fillRect/>
          </a:stretch>
        </p:blipFill>
        <p:spPr>
          <a:xfrm>
            <a:off x="2371725" y="4001296"/>
            <a:ext cx="7181850" cy="2543175"/>
          </a:xfrm>
          <a:prstGeom prst="rect">
            <a:avLst/>
          </a:prstGeom>
        </p:spPr>
      </p:pic>
      <p:sp>
        <p:nvSpPr>
          <p:cNvPr id="5" name="Slide Number Placeholder 4"/>
          <p:cNvSpPr>
            <a:spLocks noGrp="1"/>
          </p:cNvSpPr>
          <p:nvPr>
            <p:ph type="sldNum" sz="quarter" idx="12"/>
          </p:nvPr>
        </p:nvSpPr>
        <p:spPr/>
        <p:txBody>
          <a:bodyPr/>
          <a:lstStyle/>
          <a:p>
            <a:fld id="{50953502-0A0A-44CB-8A2C-72E0F49C4766}" type="slidenum">
              <a:rPr lang="en-US" smtClean="0"/>
              <a:t>11</a:t>
            </a:fld>
            <a:endParaRPr lang="en-US"/>
          </a:p>
        </p:txBody>
      </p:sp>
    </p:spTree>
    <p:extLst>
      <p:ext uri="{BB962C8B-B14F-4D97-AF65-F5344CB8AC3E}">
        <p14:creationId xmlns:p14="http://schemas.microsoft.com/office/powerpoint/2010/main" val="4003550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GB" dirty="0"/>
              <a:t>Foreign Language</a:t>
            </a:r>
            <a:endParaRPr lang="x-none" dirty="0"/>
          </a:p>
        </p:txBody>
      </p:sp>
      <p:sp>
        <p:nvSpPr>
          <p:cNvPr id="3" name="Text Placeholder 2"/>
          <p:cNvSpPr txBox="1">
            <a:spLocks noGrp="1"/>
          </p:cNvSpPr>
          <p:nvPr>
            <p:ph type="body" idx="4294967295"/>
          </p:nvPr>
        </p:nvSpPr>
        <p:spPr>
          <a:xfrm>
            <a:off x="323850" y="1825625"/>
            <a:ext cx="6000750" cy="4351338"/>
          </a:xfrm>
        </p:spPr>
        <p:txBody>
          <a:bodyPr/>
          <a:lstStyle/>
          <a:p>
            <a:pPr marL="0" indent="0">
              <a:buSzPct val="45000"/>
              <a:buNone/>
            </a:pPr>
            <a:r>
              <a:rPr lang="en-US" i="1" dirty="0"/>
              <a:t>1. One of his family members is dead. </a:t>
            </a:r>
            <a:r>
              <a:rPr lang="en-US" dirty="0"/>
              <a:t/>
            </a:r>
            <a:br>
              <a:rPr lang="en-US" dirty="0"/>
            </a:br>
            <a:r>
              <a:rPr lang="en-US" i="1" dirty="0"/>
              <a:t>2. My brother's all the books have been stolen. </a:t>
            </a:r>
            <a:r>
              <a:rPr lang="en-US" dirty="0"/>
              <a:t/>
            </a:r>
            <a:br>
              <a:rPr lang="en-US" dirty="0"/>
            </a:br>
            <a:r>
              <a:rPr lang="en-US" i="1" dirty="0"/>
              <a:t>3. For what you are here ? </a:t>
            </a:r>
            <a:r>
              <a:rPr lang="en-US" dirty="0"/>
              <a:t/>
            </a:r>
            <a:br>
              <a:rPr lang="en-US" dirty="0"/>
            </a:br>
            <a:r>
              <a:rPr lang="en-US" i="1" dirty="0"/>
              <a:t>4. Tell me why did you go there ? </a:t>
            </a:r>
            <a:r>
              <a:rPr lang="en-US" dirty="0"/>
              <a:t/>
            </a:r>
            <a:br>
              <a:rPr lang="en-US" dirty="0"/>
            </a:br>
            <a:r>
              <a:rPr lang="en-US" i="1" dirty="0"/>
              <a:t>5. I, you and he will go together. </a:t>
            </a:r>
            <a:r>
              <a:rPr lang="en-US" dirty="0"/>
              <a:t/>
            </a:r>
            <a:br>
              <a:rPr lang="en-US" dirty="0"/>
            </a:br>
            <a:r>
              <a:rPr lang="en-US" i="1" dirty="0"/>
              <a:t>6. Exercise is good both for work as well as health</a:t>
            </a:r>
            <a:r>
              <a:rPr lang="en-US" dirty="0"/>
              <a:t/>
            </a:r>
            <a:br>
              <a:rPr lang="en-US" dirty="0"/>
            </a:br>
            <a:endParaRPr lang="x-none" dirty="0"/>
          </a:p>
        </p:txBody>
      </p:sp>
      <p:sp>
        <p:nvSpPr>
          <p:cNvPr id="4" name="Text Placeholder 2"/>
          <p:cNvSpPr txBox="1">
            <a:spLocks/>
          </p:cNvSpPr>
          <p:nvPr/>
        </p:nvSpPr>
        <p:spPr>
          <a:xfrm>
            <a:off x="6324600" y="1825625"/>
            <a:ext cx="60007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45000"/>
              <a:buNone/>
            </a:pPr>
            <a:r>
              <a:rPr lang="en-US" dirty="0"/>
              <a:t>1.A member of his family is dead.</a:t>
            </a:r>
            <a:br>
              <a:rPr lang="en-US" dirty="0"/>
            </a:br>
            <a:r>
              <a:rPr lang="en-US" dirty="0"/>
              <a:t>2. All my brother's books have been stolen</a:t>
            </a:r>
            <a:br>
              <a:rPr lang="en-US" dirty="0"/>
            </a:br>
            <a:r>
              <a:rPr lang="en-US" dirty="0"/>
              <a:t>3. What are you here for?</a:t>
            </a:r>
            <a:br>
              <a:rPr lang="en-US" dirty="0"/>
            </a:br>
            <a:r>
              <a:rPr lang="en-US" dirty="0"/>
              <a:t>4. Tell me why you went there.</a:t>
            </a:r>
            <a:br>
              <a:rPr lang="en-US" dirty="0"/>
            </a:br>
            <a:r>
              <a:rPr lang="en-US" dirty="0"/>
              <a:t>5. He, you and I will go together.</a:t>
            </a:r>
            <a:br>
              <a:rPr lang="en-US" dirty="0"/>
            </a:br>
            <a:r>
              <a:rPr lang="en-US" dirty="0"/>
              <a:t>6. Exercise is good for both work and health.</a:t>
            </a:r>
            <a:br>
              <a:rPr lang="en-US" dirty="0"/>
            </a:br>
            <a:endParaRPr lang="x-none" dirty="0"/>
          </a:p>
        </p:txBody>
      </p:sp>
      <p:sp>
        <p:nvSpPr>
          <p:cNvPr id="5" name="Slide Number Placeholder 4"/>
          <p:cNvSpPr>
            <a:spLocks noGrp="1"/>
          </p:cNvSpPr>
          <p:nvPr>
            <p:ph type="sldNum" sz="quarter" idx="12"/>
          </p:nvPr>
        </p:nvSpPr>
        <p:spPr/>
        <p:txBody>
          <a:bodyPr/>
          <a:lstStyle/>
          <a:p>
            <a:fld id="{50953502-0A0A-44CB-8A2C-72E0F49C4766}" type="slidenum">
              <a:rPr lang="en-US" smtClean="0"/>
              <a:t>12</a:t>
            </a:fld>
            <a:endParaRPr lang="en-US"/>
          </a:p>
        </p:txBody>
      </p:sp>
    </p:spTree>
    <p:extLst>
      <p:ext uri="{BB962C8B-B14F-4D97-AF65-F5344CB8AC3E}">
        <p14:creationId xmlns:p14="http://schemas.microsoft.com/office/powerpoint/2010/main" val="277757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GB" dirty="0"/>
              <a:t>Abbreviations</a:t>
            </a:r>
            <a:endParaRPr lang="x-none" dirty="0"/>
          </a:p>
        </p:txBody>
      </p:sp>
      <p:sp>
        <p:nvSpPr>
          <p:cNvPr id="4" name="Rectangle 3"/>
          <p:cNvSpPr/>
          <p:nvPr/>
        </p:nvSpPr>
        <p:spPr>
          <a:xfrm>
            <a:off x="628650" y="2532787"/>
            <a:ext cx="6096000" cy="1754326"/>
          </a:xfrm>
          <a:prstGeom prst="rect">
            <a:avLst/>
          </a:prstGeom>
        </p:spPr>
        <p:txBody>
          <a:bodyPr>
            <a:spAutoFit/>
          </a:bodyPr>
          <a:lstStyle/>
          <a:p>
            <a:r>
              <a:rPr lang="en-US" dirty="0" err="1"/>
              <a:t>Đại</a:t>
            </a:r>
            <a:r>
              <a:rPr lang="en-US" dirty="0"/>
              <a:t> </a:t>
            </a:r>
            <a:r>
              <a:rPr lang="en-US" dirty="0" err="1"/>
              <a:t>học</a:t>
            </a:r>
            <a:r>
              <a:rPr lang="en-US" dirty="0"/>
              <a:t> </a:t>
            </a:r>
            <a:r>
              <a:rPr lang="en-US" dirty="0" err="1"/>
              <a:t>Quốc</a:t>
            </a:r>
            <a:r>
              <a:rPr lang="en-US" dirty="0"/>
              <a:t> </a:t>
            </a:r>
            <a:r>
              <a:rPr lang="en-US" dirty="0" err="1"/>
              <a:t>gia</a:t>
            </a:r>
            <a:r>
              <a:rPr lang="en-US" dirty="0"/>
              <a:t> TPHCM</a:t>
            </a:r>
          </a:p>
          <a:p>
            <a:r>
              <a:rPr lang="en-US" dirty="0"/>
              <a:t>(Vietnam National University - Ho Chi Minh City)</a:t>
            </a:r>
          </a:p>
          <a:p>
            <a:r>
              <a:rPr lang="en-US" dirty="0"/>
              <a:t>Vietnam Natl </a:t>
            </a:r>
            <a:r>
              <a:rPr lang="en-US" dirty="0" err="1"/>
              <a:t>Univ</a:t>
            </a:r>
            <a:r>
              <a:rPr lang="en-US" dirty="0"/>
              <a:t> Ho Chi Minh City</a:t>
            </a:r>
          </a:p>
          <a:p>
            <a:r>
              <a:rPr lang="en-US" dirty="0"/>
              <a:t>Natl </a:t>
            </a:r>
            <a:r>
              <a:rPr lang="en-US" dirty="0" err="1"/>
              <a:t>Univ</a:t>
            </a:r>
            <a:r>
              <a:rPr lang="en-US" dirty="0"/>
              <a:t> Ho Chi Minh City</a:t>
            </a:r>
          </a:p>
          <a:p>
            <a:r>
              <a:rPr lang="en-US" dirty="0"/>
              <a:t>Natl </a:t>
            </a:r>
            <a:r>
              <a:rPr lang="en-US" dirty="0" err="1"/>
              <a:t>Univ</a:t>
            </a:r>
            <a:r>
              <a:rPr lang="en-US" dirty="0"/>
              <a:t> </a:t>
            </a:r>
            <a:r>
              <a:rPr lang="en-US" dirty="0" err="1"/>
              <a:t>Hochiminh</a:t>
            </a:r>
            <a:r>
              <a:rPr lang="en-US" dirty="0"/>
              <a:t> City</a:t>
            </a:r>
          </a:p>
          <a:p>
            <a:r>
              <a:rPr lang="en-US" dirty="0" err="1"/>
              <a:t>Hochiminh</a:t>
            </a:r>
            <a:r>
              <a:rPr lang="en-US" dirty="0"/>
              <a:t> City Natl </a:t>
            </a:r>
            <a:r>
              <a:rPr lang="en-US" dirty="0" err="1"/>
              <a:t>Univ</a:t>
            </a:r>
            <a:endParaRPr lang="en-US" dirty="0"/>
          </a:p>
        </p:txBody>
      </p:sp>
      <p:sp>
        <p:nvSpPr>
          <p:cNvPr id="5" name="Rectangle 4"/>
          <p:cNvSpPr/>
          <p:nvPr/>
        </p:nvSpPr>
        <p:spPr>
          <a:xfrm>
            <a:off x="6115050" y="2532789"/>
            <a:ext cx="6096000" cy="1200329"/>
          </a:xfrm>
          <a:prstGeom prst="rect">
            <a:avLst/>
          </a:prstGeom>
        </p:spPr>
        <p:txBody>
          <a:bodyPr>
            <a:spAutoFit/>
          </a:bodyPr>
          <a:lstStyle/>
          <a:p>
            <a:r>
              <a:rPr lang="en-US" dirty="0" err="1"/>
              <a:t>Đại</a:t>
            </a:r>
            <a:r>
              <a:rPr lang="en-US" dirty="0"/>
              <a:t> </a:t>
            </a:r>
            <a:r>
              <a:rPr lang="en-US" dirty="0" err="1"/>
              <a:t>học</a:t>
            </a:r>
            <a:r>
              <a:rPr lang="en-US" dirty="0"/>
              <a:t> </a:t>
            </a:r>
            <a:r>
              <a:rPr lang="en-US" dirty="0" err="1"/>
              <a:t>Bách</a:t>
            </a:r>
            <a:r>
              <a:rPr lang="en-US" dirty="0"/>
              <a:t> </a:t>
            </a:r>
            <a:r>
              <a:rPr lang="en-US" dirty="0" err="1"/>
              <a:t>khoa</a:t>
            </a:r>
            <a:r>
              <a:rPr lang="en-US" dirty="0"/>
              <a:t> TPHCM</a:t>
            </a:r>
          </a:p>
          <a:p>
            <a:r>
              <a:rPr lang="en-US" dirty="0"/>
              <a:t>(University of Technology - Ho Chi Minh City)</a:t>
            </a:r>
          </a:p>
          <a:p>
            <a:r>
              <a:rPr lang="en-US" dirty="0" err="1"/>
              <a:t>Hochiminh</a:t>
            </a:r>
            <a:r>
              <a:rPr lang="en-US" dirty="0"/>
              <a:t> City </a:t>
            </a:r>
            <a:r>
              <a:rPr lang="en-US" dirty="0" err="1"/>
              <a:t>Univ</a:t>
            </a:r>
            <a:r>
              <a:rPr lang="en-US" dirty="0"/>
              <a:t> </a:t>
            </a:r>
            <a:r>
              <a:rPr lang="en-US" dirty="0" err="1"/>
              <a:t>Technol</a:t>
            </a:r>
            <a:endParaRPr lang="en-US" dirty="0"/>
          </a:p>
          <a:p>
            <a:r>
              <a:rPr lang="en-US" dirty="0"/>
              <a:t>Ho Chi Minh City </a:t>
            </a:r>
            <a:r>
              <a:rPr lang="en-US" dirty="0" err="1"/>
              <a:t>Univ</a:t>
            </a:r>
            <a:r>
              <a:rPr lang="en-US" dirty="0"/>
              <a:t> </a:t>
            </a:r>
            <a:r>
              <a:rPr lang="en-US" dirty="0" err="1"/>
              <a:t>Technol</a:t>
            </a:r>
            <a:endParaRPr lang="en-US" dirty="0"/>
          </a:p>
        </p:txBody>
      </p:sp>
      <p:sp>
        <p:nvSpPr>
          <p:cNvPr id="6" name="Rectangle 5"/>
          <p:cNvSpPr/>
          <p:nvPr/>
        </p:nvSpPr>
        <p:spPr>
          <a:xfrm>
            <a:off x="4495800" y="4667547"/>
            <a:ext cx="6096000" cy="923330"/>
          </a:xfrm>
          <a:prstGeom prst="rect">
            <a:avLst/>
          </a:prstGeom>
        </p:spPr>
        <p:txBody>
          <a:bodyPr>
            <a:spAutoFit/>
          </a:bodyPr>
          <a:lstStyle/>
          <a:p>
            <a:r>
              <a:rPr lang="en-US" dirty="0" err="1"/>
              <a:t>Đại</a:t>
            </a:r>
            <a:r>
              <a:rPr lang="en-US" dirty="0"/>
              <a:t> </a:t>
            </a:r>
            <a:r>
              <a:rPr lang="en-US" dirty="0" err="1"/>
              <a:t>học</a:t>
            </a:r>
            <a:r>
              <a:rPr lang="en-US" dirty="0"/>
              <a:t> </a:t>
            </a:r>
            <a:r>
              <a:rPr lang="en-US" dirty="0" err="1"/>
              <a:t>Khoa</a:t>
            </a:r>
            <a:r>
              <a:rPr lang="en-US" dirty="0"/>
              <a:t> </a:t>
            </a:r>
            <a:r>
              <a:rPr lang="en-US" dirty="0" err="1"/>
              <a:t>học</a:t>
            </a:r>
            <a:r>
              <a:rPr lang="en-US" dirty="0"/>
              <a:t> </a:t>
            </a:r>
            <a:r>
              <a:rPr lang="en-US" dirty="0" err="1"/>
              <a:t>Tự</a:t>
            </a:r>
            <a:r>
              <a:rPr lang="en-US" dirty="0"/>
              <a:t> </a:t>
            </a:r>
            <a:r>
              <a:rPr lang="en-US" dirty="0" err="1"/>
              <a:t>nhiên</a:t>
            </a:r>
            <a:endParaRPr lang="en-US" dirty="0"/>
          </a:p>
          <a:p>
            <a:r>
              <a:rPr lang="en-US" dirty="0" err="1"/>
              <a:t>Univ</a:t>
            </a:r>
            <a:r>
              <a:rPr lang="en-US" dirty="0"/>
              <a:t> Nat </a:t>
            </a:r>
            <a:r>
              <a:rPr lang="en-US" dirty="0" err="1"/>
              <a:t>Sci</a:t>
            </a:r>
            <a:endParaRPr lang="en-US" dirty="0"/>
          </a:p>
          <a:p>
            <a:r>
              <a:rPr lang="en-US" dirty="0" err="1"/>
              <a:t>Univ</a:t>
            </a:r>
            <a:r>
              <a:rPr lang="en-US" dirty="0"/>
              <a:t> Nat </a:t>
            </a:r>
            <a:r>
              <a:rPr lang="en-US" dirty="0" err="1"/>
              <a:t>Sci</a:t>
            </a:r>
            <a:r>
              <a:rPr lang="en-US" dirty="0"/>
              <a:t> </a:t>
            </a:r>
            <a:r>
              <a:rPr lang="en-US" dirty="0" err="1"/>
              <a:t>Hochiminh</a:t>
            </a:r>
            <a:r>
              <a:rPr lang="en-US" dirty="0"/>
              <a:t> City</a:t>
            </a:r>
          </a:p>
        </p:txBody>
      </p:sp>
      <p:sp>
        <p:nvSpPr>
          <p:cNvPr id="3" name="Slide Number Placeholder 2"/>
          <p:cNvSpPr>
            <a:spLocks noGrp="1"/>
          </p:cNvSpPr>
          <p:nvPr>
            <p:ph type="sldNum" sz="quarter" idx="12"/>
          </p:nvPr>
        </p:nvSpPr>
        <p:spPr/>
        <p:txBody>
          <a:bodyPr/>
          <a:lstStyle/>
          <a:p>
            <a:fld id="{50953502-0A0A-44CB-8A2C-72E0F49C4766}" type="slidenum">
              <a:rPr lang="en-US" smtClean="0"/>
              <a:t>13</a:t>
            </a:fld>
            <a:endParaRPr lang="en-US"/>
          </a:p>
        </p:txBody>
      </p:sp>
    </p:spTree>
    <p:extLst>
      <p:ext uri="{BB962C8B-B14F-4D97-AF65-F5344CB8AC3E}">
        <p14:creationId xmlns:p14="http://schemas.microsoft.com/office/powerpoint/2010/main" val="899799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GB" dirty="0"/>
              <a:t>Translation Problem</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endParaRPr lang="x-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825627"/>
            <a:ext cx="7048500" cy="4694301"/>
          </a:xfrm>
          <a:prstGeom prst="rect">
            <a:avLst/>
          </a:prstGeom>
        </p:spPr>
      </p:pic>
      <p:sp>
        <p:nvSpPr>
          <p:cNvPr id="5" name="Slide Number Placeholder 4"/>
          <p:cNvSpPr>
            <a:spLocks noGrp="1"/>
          </p:cNvSpPr>
          <p:nvPr>
            <p:ph type="sldNum" sz="quarter" idx="12"/>
          </p:nvPr>
        </p:nvSpPr>
        <p:spPr/>
        <p:txBody>
          <a:bodyPr/>
          <a:lstStyle/>
          <a:p>
            <a:fld id="{50953502-0A0A-44CB-8A2C-72E0F49C4766}" type="slidenum">
              <a:rPr lang="en-US" smtClean="0"/>
              <a:t>14</a:t>
            </a:fld>
            <a:endParaRPr lang="en-US"/>
          </a:p>
        </p:txBody>
      </p:sp>
    </p:spTree>
    <p:extLst>
      <p:ext uri="{BB962C8B-B14F-4D97-AF65-F5344CB8AC3E}">
        <p14:creationId xmlns:p14="http://schemas.microsoft.com/office/powerpoint/2010/main" val="1868576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Sort order</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Natural Sort Order</a:t>
            </a:r>
          </a:p>
          <a:p>
            <a:pPr lvl="0">
              <a:buSzPct val="45000"/>
              <a:buFont typeface="StarSymbol"/>
              <a:buChar char="●"/>
            </a:pPr>
            <a:r>
              <a:rPr lang="en-US" dirty="0"/>
              <a:t>Unicode is often used </a:t>
            </a:r>
          </a:p>
          <a:p>
            <a:pPr lvl="0">
              <a:buSzPct val="45000"/>
              <a:buFont typeface="StarSymbol"/>
              <a:buChar char="●"/>
            </a:pPr>
            <a:r>
              <a:rPr lang="en-US" dirty="0"/>
              <a:t>It is not always ordered according to a language</a:t>
            </a:r>
          </a:p>
          <a:p>
            <a:pPr lvl="0">
              <a:buSzPct val="45000"/>
              <a:buFont typeface="StarSymbol"/>
              <a:buChar char="●"/>
            </a:pPr>
            <a:r>
              <a:rPr lang="en-US" dirty="0"/>
              <a:t>Upper/lowercase affects order </a:t>
            </a:r>
          </a:p>
          <a:p>
            <a:pPr lvl="0">
              <a:buSzPct val="45000"/>
              <a:buFont typeface="StarSymbol"/>
              <a:buChar char="●"/>
            </a:pPr>
            <a:r>
              <a:rPr lang="en-US" dirty="0" err="1"/>
              <a:t>Java‟s</a:t>
            </a:r>
            <a:r>
              <a:rPr lang="en-US" dirty="0"/>
              <a:t> </a:t>
            </a:r>
            <a:r>
              <a:rPr lang="en-US" dirty="0" err="1"/>
              <a:t>String.compareTo</a:t>
            </a:r>
            <a:r>
              <a:rPr lang="en-US" dirty="0"/>
              <a:t>() does not work as expected all the times</a:t>
            </a: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15</a:t>
            </a:fld>
            <a:endParaRPr lang="en-US"/>
          </a:p>
        </p:txBody>
      </p:sp>
    </p:spTree>
    <p:extLst>
      <p:ext uri="{BB962C8B-B14F-4D97-AF65-F5344CB8AC3E}">
        <p14:creationId xmlns:p14="http://schemas.microsoft.com/office/powerpoint/2010/main" val="177629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ormAutofit/>
          </a:bodyPr>
          <a:lstStyle/>
          <a:p>
            <a:pPr lvl="0" algn="ctr"/>
            <a:r>
              <a:rPr lang="en-US" dirty="0"/>
              <a:t>Sorting for Humans</a:t>
            </a:r>
            <a:endParaRPr lang="x-none" dirty="0"/>
          </a:p>
        </p:txBody>
      </p:sp>
      <p:pic>
        <p:nvPicPr>
          <p:cNvPr id="4" name="Picture 3"/>
          <p:cNvPicPr>
            <a:picLocks noChangeAspect="1"/>
          </p:cNvPicPr>
          <p:nvPr/>
        </p:nvPicPr>
        <p:blipFill>
          <a:blip r:embed="rId3"/>
          <a:stretch>
            <a:fillRect/>
          </a:stretch>
        </p:blipFill>
        <p:spPr>
          <a:xfrm>
            <a:off x="3962400" y="1485900"/>
            <a:ext cx="3238500" cy="5143500"/>
          </a:xfrm>
          <a:prstGeom prst="rect">
            <a:avLst/>
          </a:prstGeom>
        </p:spPr>
      </p:pic>
      <p:sp>
        <p:nvSpPr>
          <p:cNvPr id="3" name="Slide Number Placeholder 2"/>
          <p:cNvSpPr>
            <a:spLocks noGrp="1"/>
          </p:cNvSpPr>
          <p:nvPr>
            <p:ph type="sldNum" sz="quarter" idx="12"/>
          </p:nvPr>
        </p:nvSpPr>
        <p:spPr/>
        <p:txBody>
          <a:bodyPr/>
          <a:lstStyle/>
          <a:p>
            <a:fld id="{50953502-0A0A-44CB-8A2C-72E0F49C4766}" type="slidenum">
              <a:rPr lang="en-US" smtClean="0"/>
              <a:t>16</a:t>
            </a:fld>
            <a:endParaRPr lang="en-US"/>
          </a:p>
        </p:txBody>
      </p:sp>
    </p:spTree>
    <p:extLst>
      <p:ext uri="{BB962C8B-B14F-4D97-AF65-F5344CB8AC3E}">
        <p14:creationId xmlns:p14="http://schemas.microsoft.com/office/powerpoint/2010/main" val="1925788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Formatting</a:t>
            </a:r>
            <a:endParaRPr lang="x-none" dirty="0"/>
          </a:p>
        </p:txBody>
      </p:sp>
      <p:sp>
        <p:nvSpPr>
          <p:cNvPr id="3" name="Text Placeholder 2"/>
          <p:cNvSpPr txBox="1">
            <a:spLocks noGrp="1"/>
          </p:cNvSpPr>
          <p:nvPr>
            <p:ph type="body" idx="4294967295"/>
          </p:nvPr>
        </p:nvSpPr>
        <p:spPr/>
        <p:txBody>
          <a:bodyPr>
            <a:normAutofit/>
          </a:bodyPr>
          <a:lstStyle/>
          <a:p>
            <a:pPr lvl="0">
              <a:buSzPct val="45000"/>
              <a:buFont typeface="StarSymbol"/>
              <a:buChar char="●"/>
            </a:pPr>
            <a:r>
              <a:rPr lang="en-US" dirty="0"/>
              <a:t>Date </a:t>
            </a:r>
          </a:p>
          <a:p>
            <a:pPr lvl="1">
              <a:buSzPct val="45000"/>
              <a:buFont typeface="StarSymbol"/>
              <a:buChar char="●"/>
            </a:pPr>
            <a:r>
              <a:rPr lang="en-US" dirty="0"/>
              <a:t>US: 5/10/2012   (M/D/Y)   </a:t>
            </a:r>
          </a:p>
          <a:p>
            <a:pPr lvl="1">
              <a:buSzPct val="45000"/>
              <a:buFont typeface="StarSymbol"/>
              <a:buChar char="●"/>
            </a:pPr>
            <a:r>
              <a:rPr lang="en-US" dirty="0"/>
              <a:t>VN and others: 10/5/2012   (D/M/Y)</a:t>
            </a:r>
          </a:p>
          <a:p>
            <a:pPr>
              <a:buSzPct val="45000"/>
              <a:buFont typeface="StarSymbol"/>
              <a:buChar char="●"/>
            </a:pPr>
            <a:r>
              <a:rPr lang="en-US" dirty="0"/>
              <a:t>Time</a:t>
            </a:r>
          </a:p>
          <a:p>
            <a:pPr lvl="1">
              <a:buSzPct val="45000"/>
              <a:buFont typeface="StarSymbol"/>
              <a:buChar char="●"/>
            </a:pPr>
            <a:r>
              <a:rPr lang="en-US" dirty="0"/>
              <a:t>US: 12:30 PM (H:M) </a:t>
            </a:r>
          </a:p>
          <a:p>
            <a:pPr lvl="1">
              <a:buSzPct val="45000"/>
              <a:buFont typeface="StarSymbol"/>
              <a:buChar char="●"/>
            </a:pPr>
            <a:r>
              <a:rPr lang="en-US" dirty="0"/>
              <a:t>VN: 12.30 </a:t>
            </a:r>
            <a:r>
              <a:rPr lang="en-US" dirty="0" err="1"/>
              <a:t>chiều</a:t>
            </a:r>
            <a:endParaRPr lang="en-GB" dirty="0"/>
          </a:p>
          <a:p>
            <a:pPr>
              <a:buSzPct val="45000"/>
              <a:buFont typeface="StarSymbol"/>
              <a:buChar char="●"/>
            </a:pPr>
            <a:r>
              <a:rPr lang="en-US" dirty="0"/>
              <a:t>Numbers</a:t>
            </a:r>
          </a:p>
          <a:p>
            <a:pPr lvl="1">
              <a:buSzPct val="45000"/>
              <a:buFont typeface="StarSymbol"/>
              <a:buChar char="●"/>
            </a:pPr>
            <a:r>
              <a:rPr lang="en-US" dirty="0"/>
              <a:t>US/UK: 10,000.9  (ten thousands point nine)  </a:t>
            </a:r>
          </a:p>
          <a:p>
            <a:pPr lvl="1">
              <a:buSzPct val="45000"/>
              <a:buFont typeface="StarSymbol"/>
              <a:buChar char="●"/>
            </a:pPr>
            <a:r>
              <a:rPr lang="en-US" dirty="0"/>
              <a:t>Vietnam, Germany: 10.000,9</a:t>
            </a:r>
          </a:p>
          <a:p>
            <a:pPr lvl="1">
              <a:buSzPct val="45000"/>
              <a:buFont typeface="StarSymbol"/>
              <a:buChar char="●"/>
            </a:pPr>
            <a:r>
              <a:rPr lang="en-US" dirty="0"/>
              <a:t>France: 10 000,9</a:t>
            </a:r>
            <a:endParaRPr lang="x-none" dirty="0"/>
          </a:p>
        </p:txBody>
      </p:sp>
      <p:pic>
        <p:nvPicPr>
          <p:cNvPr id="4" name="Picture 3"/>
          <p:cNvPicPr>
            <a:picLocks noChangeAspect="1"/>
          </p:cNvPicPr>
          <p:nvPr/>
        </p:nvPicPr>
        <p:blipFill>
          <a:blip r:embed="rId3"/>
          <a:stretch>
            <a:fillRect/>
          </a:stretch>
        </p:blipFill>
        <p:spPr>
          <a:xfrm>
            <a:off x="7167563" y="2466976"/>
            <a:ext cx="5024438" cy="3095625"/>
          </a:xfrm>
          <a:prstGeom prst="rect">
            <a:avLst/>
          </a:prstGeom>
        </p:spPr>
      </p:pic>
      <p:sp>
        <p:nvSpPr>
          <p:cNvPr id="5" name="Slide Number Placeholder 4"/>
          <p:cNvSpPr>
            <a:spLocks noGrp="1"/>
          </p:cNvSpPr>
          <p:nvPr>
            <p:ph type="sldNum" sz="quarter" idx="12"/>
          </p:nvPr>
        </p:nvSpPr>
        <p:spPr/>
        <p:txBody>
          <a:bodyPr/>
          <a:lstStyle/>
          <a:p>
            <a:fld id="{50953502-0A0A-44CB-8A2C-72E0F49C4766}" type="slidenum">
              <a:rPr lang="en-US" smtClean="0"/>
              <a:t>17</a:t>
            </a:fld>
            <a:endParaRPr lang="en-US"/>
          </a:p>
        </p:txBody>
      </p:sp>
    </p:spTree>
    <p:extLst>
      <p:ext uri="{BB962C8B-B14F-4D97-AF65-F5344CB8AC3E}">
        <p14:creationId xmlns:p14="http://schemas.microsoft.com/office/powerpoint/2010/main" val="173156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Number on </a:t>
            </a:r>
            <a:r>
              <a:rPr lang="en-US" dirty="0" smtClean="0"/>
              <a:t>Domain</a:t>
            </a:r>
            <a:endParaRPr lang="x-none" dirty="0"/>
          </a:p>
        </p:txBody>
      </p:sp>
      <p:pic>
        <p:nvPicPr>
          <p:cNvPr id="4" name="Picture 3"/>
          <p:cNvPicPr>
            <a:picLocks noChangeAspect="1"/>
          </p:cNvPicPr>
          <p:nvPr/>
        </p:nvPicPr>
        <p:blipFill>
          <a:blip r:embed="rId3"/>
          <a:stretch>
            <a:fillRect/>
          </a:stretch>
        </p:blipFill>
        <p:spPr>
          <a:xfrm>
            <a:off x="2100264" y="1838325"/>
            <a:ext cx="7115175" cy="4514850"/>
          </a:xfrm>
          <a:prstGeom prst="rect">
            <a:avLst/>
          </a:prstGeom>
        </p:spPr>
      </p:pic>
      <p:sp>
        <p:nvSpPr>
          <p:cNvPr id="3" name="Slide Number Placeholder 2"/>
          <p:cNvSpPr>
            <a:spLocks noGrp="1"/>
          </p:cNvSpPr>
          <p:nvPr>
            <p:ph type="sldNum" sz="quarter" idx="12"/>
          </p:nvPr>
        </p:nvSpPr>
        <p:spPr/>
        <p:txBody>
          <a:bodyPr/>
          <a:lstStyle/>
          <a:p>
            <a:fld id="{50953502-0A0A-44CB-8A2C-72E0F49C4766}" type="slidenum">
              <a:rPr lang="en-US" smtClean="0"/>
              <a:t>18</a:t>
            </a:fld>
            <a:endParaRPr lang="en-US"/>
          </a:p>
        </p:txBody>
      </p:sp>
    </p:spTree>
    <p:extLst>
      <p:ext uri="{BB962C8B-B14F-4D97-AF65-F5344CB8AC3E}">
        <p14:creationId xmlns:p14="http://schemas.microsoft.com/office/powerpoint/2010/main" val="203587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Color conventions</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Red </a:t>
            </a:r>
          </a:p>
          <a:p>
            <a:pPr lvl="1">
              <a:buSzPct val="45000"/>
              <a:buFont typeface="StarSymbol"/>
              <a:buChar char="●"/>
            </a:pPr>
            <a:r>
              <a:rPr lang="en-US" dirty="0"/>
              <a:t>East Asia (China, Vietnam, etc.): luck, on new year celebrations</a:t>
            </a:r>
          </a:p>
          <a:p>
            <a:pPr lvl="1">
              <a:buSzPct val="45000"/>
              <a:buFont typeface="StarSymbol"/>
              <a:buChar char="●"/>
            </a:pPr>
            <a:r>
              <a:rPr lang="en-US" dirty="0"/>
              <a:t>US: sometimes red refers to danger, e.g. stop sign</a:t>
            </a:r>
          </a:p>
          <a:p>
            <a:pPr>
              <a:buSzPct val="45000"/>
              <a:buFont typeface="StarSymbol"/>
              <a:buChar char="●"/>
            </a:pPr>
            <a:r>
              <a:rPr lang="en-US" dirty="0"/>
              <a:t>White </a:t>
            </a:r>
          </a:p>
          <a:p>
            <a:pPr lvl="1">
              <a:buSzPct val="45000"/>
              <a:buFont typeface="StarSymbol"/>
              <a:buChar char="●"/>
            </a:pPr>
            <a:r>
              <a:rPr lang="en-US" dirty="0"/>
              <a:t>East Asia (China, Vietnam, etc.): death, used in funeral</a:t>
            </a:r>
          </a:p>
          <a:p>
            <a:pPr lvl="1">
              <a:buSzPct val="45000"/>
              <a:buFont typeface="StarSymbol"/>
              <a:buChar char="●"/>
            </a:pPr>
            <a:r>
              <a:rPr lang="en-US" dirty="0"/>
              <a:t>US: purity, used in wedding</a:t>
            </a:r>
            <a:endParaRPr lang="x-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702" y="4510090"/>
            <a:ext cx="2619375" cy="1666875"/>
          </a:xfrm>
          <a:prstGeom prst="rect">
            <a:avLst/>
          </a:prstGeom>
        </p:spPr>
      </p:pic>
      <p:pic>
        <p:nvPicPr>
          <p:cNvPr id="5" name="Picture 4"/>
          <p:cNvPicPr>
            <a:picLocks noChangeAspect="1"/>
          </p:cNvPicPr>
          <p:nvPr/>
        </p:nvPicPr>
        <p:blipFill>
          <a:blip r:embed="rId4"/>
          <a:stretch>
            <a:fillRect/>
          </a:stretch>
        </p:blipFill>
        <p:spPr>
          <a:xfrm>
            <a:off x="5962649" y="4510090"/>
            <a:ext cx="2609850" cy="1666875"/>
          </a:xfrm>
          <a:prstGeom prst="rect">
            <a:avLst/>
          </a:prstGeom>
        </p:spPr>
      </p:pic>
      <p:sp>
        <p:nvSpPr>
          <p:cNvPr id="6" name="Slide Number Placeholder 5"/>
          <p:cNvSpPr>
            <a:spLocks noGrp="1"/>
          </p:cNvSpPr>
          <p:nvPr>
            <p:ph type="sldNum" sz="quarter" idx="12"/>
          </p:nvPr>
        </p:nvSpPr>
        <p:spPr/>
        <p:txBody>
          <a:bodyPr/>
          <a:lstStyle/>
          <a:p>
            <a:fld id="{50953502-0A0A-44CB-8A2C-72E0F49C4766}" type="slidenum">
              <a:rPr lang="en-US" smtClean="0"/>
              <a:t>19</a:t>
            </a:fld>
            <a:endParaRPr lang="en-US"/>
          </a:p>
        </p:txBody>
      </p:sp>
    </p:spTree>
    <p:extLst>
      <p:ext uri="{BB962C8B-B14F-4D97-AF65-F5344CB8AC3E}">
        <p14:creationId xmlns:p14="http://schemas.microsoft.com/office/powerpoint/2010/main" val="182125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marL="414772" indent="-414772"/>
            <a:endParaRPr lang="x-none" dirty="0"/>
          </a:p>
          <a:p>
            <a:pPr marL="414772" indent="-414772">
              <a:buSzPct val="45000"/>
            </a:pPr>
            <a:r>
              <a:rPr lang="x-none" dirty="0"/>
              <a:t>DonaldNorman, </a:t>
            </a:r>
            <a:r>
              <a:rPr lang="x-none" b="1" dirty="0"/>
              <a:t>The Design of Everyday Things, MITPress, 23 Dec 2013</a:t>
            </a:r>
            <a:endParaRPr lang="en-US" b="1" dirty="0"/>
          </a:p>
          <a:p>
            <a:pPr marL="414772" indent="-414772">
              <a:buSzPct val="45000"/>
            </a:pPr>
            <a:r>
              <a:rPr lang="en-US" b="1" dirty="0"/>
              <a:t>Tutorial Teaching </a:t>
            </a:r>
            <a:r>
              <a:rPr lang="en-US" dirty="0"/>
              <a:t>of</a:t>
            </a:r>
            <a:r>
              <a:rPr lang="en-US" b="1" dirty="0"/>
              <a:t> </a:t>
            </a:r>
            <a:r>
              <a:rPr lang="en-US" dirty="0"/>
              <a:t>Prof. Dr. Keith Andrews, Graz University of Technology </a:t>
            </a:r>
            <a:br>
              <a:rPr lang="en-US" dirty="0"/>
            </a:br>
            <a:r>
              <a:rPr lang="en-US" b="1" dirty="0"/>
              <a:t> </a:t>
            </a:r>
            <a:endParaRPr lang="x-none" b="1" dirty="0"/>
          </a:p>
        </p:txBody>
      </p:sp>
    </p:spTree>
    <p:extLst>
      <p:ext uri="{BB962C8B-B14F-4D97-AF65-F5344CB8AC3E}">
        <p14:creationId xmlns:p14="http://schemas.microsoft.com/office/powerpoint/2010/main" val="3509723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a:t>Business Color</a:t>
            </a:r>
            <a:endParaRPr lang="x-none" dirty="0"/>
          </a:p>
        </p:txBody>
      </p:sp>
      <p:pic>
        <p:nvPicPr>
          <p:cNvPr id="4" name="Picture 3"/>
          <p:cNvPicPr>
            <a:picLocks noChangeAspect="1"/>
          </p:cNvPicPr>
          <p:nvPr/>
        </p:nvPicPr>
        <p:blipFill>
          <a:blip r:embed="rId3"/>
          <a:stretch>
            <a:fillRect/>
          </a:stretch>
        </p:blipFill>
        <p:spPr>
          <a:xfrm>
            <a:off x="2895601" y="2095500"/>
            <a:ext cx="7536059" cy="3829050"/>
          </a:xfrm>
          <a:prstGeom prst="rect">
            <a:avLst/>
          </a:prstGeom>
        </p:spPr>
      </p:pic>
      <p:sp>
        <p:nvSpPr>
          <p:cNvPr id="3" name="Slide Number Placeholder 2"/>
          <p:cNvSpPr>
            <a:spLocks noGrp="1"/>
          </p:cNvSpPr>
          <p:nvPr>
            <p:ph type="sldNum" sz="quarter" idx="12"/>
          </p:nvPr>
        </p:nvSpPr>
        <p:spPr/>
        <p:txBody>
          <a:bodyPr/>
          <a:lstStyle/>
          <a:p>
            <a:fld id="{50953502-0A0A-44CB-8A2C-72E0F49C4766}" type="slidenum">
              <a:rPr lang="en-US" smtClean="0"/>
              <a:t>20</a:t>
            </a:fld>
            <a:endParaRPr lang="en-US"/>
          </a:p>
        </p:txBody>
      </p:sp>
    </p:spTree>
    <p:extLst>
      <p:ext uri="{BB962C8B-B14F-4D97-AF65-F5344CB8AC3E}">
        <p14:creationId xmlns:p14="http://schemas.microsoft.com/office/powerpoint/2010/main" val="126016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Cultural Color</a:t>
            </a:r>
            <a:endParaRPr lang="x-none" dirty="0"/>
          </a:p>
        </p:txBody>
      </p:sp>
      <p:sp>
        <p:nvSpPr>
          <p:cNvPr id="3" name="Text Placeholder 2"/>
          <p:cNvSpPr txBox="1">
            <a:spLocks noGrp="1"/>
          </p:cNvSpPr>
          <p:nvPr>
            <p:ph type="body" idx="4294967295"/>
          </p:nvPr>
        </p:nvSpPr>
        <p:spPr>
          <a:xfrm>
            <a:off x="838200" y="1825624"/>
            <a:ext cx="3638550" cy="4727575"/>
          </a:xfrm>
        </p:spPr>
        <p:txBody>
          <a:bodyPr>
            <a:normAutofit fontScale="40000" lnSpcReduction="20000"/>
          </a:bodyPr>
          <a:lstStyle/>
          <a:p>
            <a:r>
              <a:rPr lang="en-US" b="1" dirty="0">
                <a:solidFill>
                  <a:srgbClr val="FF0000"/>
                </a:solidFill>
                <a:effectLst/>
              </a:rPr>
              <a:t>Western:</a:t>
            </a:r>
            <a:endParaRPr lang="en-US" dirty="0">
              <a:solidFill>
                <a:srgbClr val="FF0000"/>
              </a:solidFill>
              <a:effectLst/>
            </a:endParaRPr>
          </a:p>
          <a:p>
            <a:pPr lvl="1"/>
            <a:r>
              <a:rPr lang="en-US" dirty="0">
                <a:solidFill>
                  <a:srgbClr val="FF0000"/>
                </a:solidFill>
                <a:effectLst/>
              </a:rPr>
              <a:t>energy, excitement, action </a:t>
            </a:r>
          </a:p>
          <a:p>
            <a:pPr lvl="1"/>
            <a:r>
              <a:rPr lang="en-US" dirty="0">
                <a:solidFill>
                  <a:srgbClr val="FF0000"/>
                </a:solidFill>
                <a:effectLst/>
              </a:rPr>
              <a:t>danger </a:t>
            </a:r>
          </a:p>
          <a:p>
            <a:pPr lvl="1"/>
            <a:r>
              <a:rPr lang="en-US" dirty="0">
                <a:solidFill>
                  <a:srgbClr val="FF0000"/>
                </a:solidFill>
                <a:effectLst/>
              </a:rPr>
              <a:t>love, passion </a:t>
            </a:r>
          </a:p>
          <a:p>
            <a:pPr lvl="1"/>
            <a:r>
              <a:rPr lang="en-US" dirty="0">
                <a:solidFill>
                  <a:srgbClr val="FF0000"/>
                </a:solidFill>
                <a:effectLst/>
              </a:rPr>
              <a:t>a warning to stop</a:t>
            </a:r>
          </a:p>
          <a:p>
            <a:pPr lvl="1"/>
            <a:r>
              <a:rPr lang="en-US" dirty="0">
                <a:solidFill>
                  <a:srgbClr val="FF0000"/>
                </a:solidFill>
                <a:effectLst/>
              </a:rPr>
              <a:t>anger</a:t>
            </a:r>
          </a:p>
          <a:p>
            <a:pPr lvl="1"/>
            <a:r>
              <a:rPr lang="en-US" dirty="0">
                <a:solidFill>
                  <a:srgbClr val="FF0000"/>
                </a:solidFill>
                <a:effectLst/>
              </a:rPr>
              <a:t>Christmas combined with green</a:t>
            </a:r>
          </a:p>
          <a:p>
            <a:pPr lvl="1"/>
            <a:r>
              <a:rPr lang="en-US" dirty="0">
                <a:solidFill>
                  <a:srgbClr val="FF0000"/>
                </a:solidFill>
                <a:effectLst/>
              </a:rPr>
              <a:t>Valentine's Day</a:t>
            </a:r>
          </a:p>
          <a:p>
            <a:r>
              <a:rPr lang="en-US" b="1" dirty="0">
                <a:solidFill>
                  <a:srgbClr val="FF0000"/>
                </a:solidFill>
                <a:effectLst/>
              </a:rPr>
              <a:t>Eastern:</a:t>
            </a:r>
            <a:endParaRPr lang="en-US" dirty="0">
              <a:solidFill>
                <a:srgbClr val="FF0000"/>
              </a:solidFill>
              <a:effectLst/>
            </a:endParaRPr>
          </a:p>
          <a:p>
            <a:pPr lvl="1"/>
            <a:r>
              <a:rPr lang="en-US" dirty="0">
                <a:solidFill>
                  <a:srgbClr val="FF0000"/>
                </a:solidFill>
                <a:effectLst/>
              </a:rPr>
              <a:t>prosperity</a:t>
            </a:r>
          </a:p>
          <a:p>
            <a:pPr lvl="1"/>
            <a:r>
              <a:rPr lang="en-US" dirty="0">
                <a:solidFill>
                  <a:srgbClr val="FF0000"/>
                </a:solidFill>
                <a:effectLst/>
              </a:rPr>
              <a:t>good fortune</a:t>
            </a:r>
          </a:p>
          <a:p>
            <a:pPr lvl="1"/>
            <a:r>
              <a:rPr lang="en-US" dirty="0">
                <a:solidFill>
                  <a:srgbClr val="FF0000"/>
                </a:solidFill>
                <a:effectLst/>
              </a:rPr>
              <a:t>worn by brides</a:t>
            </a:r>
          </a:p>
          <a:p>
            <a:pPr lvl="1"/>
            <a:r>
              <a:rPr lang="en-US" dirty="0">
                <a:solidFill>
                  <a:srgbClr val="FF0000"/>
                </a:solidFill>
                <a:effectLst/>
              </a:rPr>
              <a:t>symbol of joy when combined with white</a:t>
            </a:r>
          </a:p>
          <a:p>
            <a:r>
              <a:rPr lang="en-US" b="1" dirty="0">
                <a:solidFill>
                  <a:srgbClr val="FF0000"/>
                </a:solidFill>
                <a:effectLst/>
              </a:rPr>
              <a:t>Hebrew: </a:t>
            </a:r>
            <a:endParaRPr lang="en-US" dirty="0">
              <a:solidFill>
                <a:srgbClr val="FF0000"/>
              </a:solidFill>
              <a:effectLst/>
            </a:endParaRPr>
          </a:p>
          <a:p>
            <a:pPr lvl="1"/>
            <a:r>
              <a:rPr lang="en-US" dirty="0">
                <a:solidFill>
                  <a:srgbClr val="FF0000"/>
                </a:solidFill>
                <a:effectLst/>
              </a:rPr>
              <a:t>sacrifice, sin</a:t>
            </a:r>
          </a:p>
          <a:p>
            <a:r>
              <a:rPr lang="en-US" b="1" dirty="0">
                <a:solidFill>
                  <a:srgbClr val="FF0000"/>
                </a:solidFill>
                <a:effectLst/>
              </a:rPr>
              <a:t>Christian: </a:t>
            </a:r>
            <a:endParaRPr lang="en-US" dirty="0">
              <a:solidFill>
                <a:srgbClr val="FF0000"/>
              </a:solidFill>
              <a:effectLst/>
            </a:endParaRPr>
          </a:p>
          <a:p>
            <a:pPr lvl="1"/>
            <a:r>
              <a:rPr lang="en-US" dirty="0">
                <a:solidFill>
                  <a:srgbClr val="FF0000"/>
                </a:solidFill>
                <a:effectLst/>
              </a:rPr>
              <a:t>sacrifice, passion, love</a:t>
            </a:r>
            <a:endParaRPr lang="en-US" b="1" dirty="0">
              <a:solidFill>
                <a:srgbClr val="FF0000"/>
              </a:solidFill>
              <a:effectLst/>
            </a:endParaRPr>
          </a:p>
          <a:p>
            <a:r>
              <a:rPr lang="en-GB" b="1" dirty="0">
                <a:solidFill>
                  <a:srgbClr val="FF0000"/>
                </a:solidFill>
              </a:rPr>
              <a:t>China</a:t>
            </a:r>
          </a:p>
          <a:p>
            <a:pPr lvl="1"/>
            <a:r>
              <a:rPr lang="en-US" dirty="0">
                <a:solidFill>
                  <a:srgbClr val="FF0000"/>
                </a:solidFill>
                <a:effectLst/>
              </a:rPr>
              <a:t>the color of good luck and celebration </a:t>
            </a:r>
          </a:p>
          <a:p>
            <a:pPr lvl="1"/>
            <a:r>
              <a:rPr lang="en-US" dirty="0">
                <a:solidFill>
                  <a:srgbClr val="FF0000"/>
                </a:solidFill>
                <a:effectLst/>
              </a:rPr>
              <a:t>vitality, happiness, long life</a:t>
            </a:r>
          </a:p>
          <a:p>
            <a:pPr lvl="1"/>
            <a:r>
              <a:rPr lang="en-US" dirty="0">
                <a:solidFill>
                  <a:srgbClr val="FF0000"/>
                </a:solidFill>
                <a:effectLst/>
              </a:rPr>
              <a:t>used as a wedding color</a:t>
            </a:r>
          </a:p>
          <a:p>
            <a:r>
              <a:rPr lang="en-US" b="1" dirty="0">
                <a:solidFill>
                  <a:srgbClr val="FF0000"/>
                </a:solidFill>
                <a:effectLst/>
              </a:rPr>
              <a:t>Japan: </a:t>
            </a:r>
            <a:endParaRPr lang="en-US" dirty="0">
              <a:solidFill>
                <a:srgbClr val="FF0000"/>
              </a:solidFill>
              <a:effectLst/>
            </a:endParaRPr>
          </a:p>
          <a:p>
            <a:pPr lvl="1"/>
            <a:r>
              <a:rPr lang="en-US" dirty="0">
                <a:solidFill>
                  <a:srgbClr val="FF0000"/>
                </a:solidFill>
                <a:effectLst/>
              </a:rPr>
              <a:t>life</a:t>
            </a:r>
          </a:p>
          <a:p>
            <a:pPr lvl="1"/>
            <a:r>
              <a:rPr lang="en-US" dirty="0">
                <a:solidFill>
                  <a:srgbClr val="FF0000"/>
                </a:solidFill>
                <a:effectLst/>
              </a:rPr>
              <a:t>anger and danger</a:t>
            </a:r>
          </a:p>
          <a:p>
            <a:endParaRPr lang="en-US" b="1" dirty="0">
              <a:solidFill>
                <a:srgbClr val="FF0000"/>
              </a:solidFill>
              <a:effectLst/>
            </a:endParaRPr>
          </a:p>
          <a:p>
            <a:pPr lvl="1"/>
            <a:endParaRPr lang="en-US" dirty="0">
              <a:solidFill>
                <a:srgbClr val="FF0000"/>
              </a:solidFill>
              <a:effectLst/>
            </a:endParaRPr>
          </a:p>
          <a:p>
            <a:pPr lvl="0">
              <a:buSzPct val="45000"/>
              <a:buFont typeface="StarSymbol"/>
              <a:buChar char="●"/>
            </a:pPr>
            <a:endParaRPr lang="x-none" dirty="0">
              <a:solidFill>
                <a:srgbClr val="FF0000"/>
              </a:solidFill>
            </a:endParaRPr>
          </a:p>
        </p:txBody>
      </p:sp>
      <p:sp>
        <p:nvSpPr>
          <p:cNvPr id="4" name="Text Placeholder 2"/>
          <p:cNvSpPr txBox="1">
            <a:spLocks/>
          </p:cNvSpPr>
          <p:nvPr/>
        </p:nvSpPr>
        <p:spPr>
          <a:xfrm>
            <a:off x="4152900" y="1825626"/>
            <a:ext cx="3638550" cy="4727575"/>
          </a:xfrm>
          <a:prstGeom prst="rect">
            <a:avLst/>
          </a:prstGeom>
          <a:solidFill>
            <a:schemeClr val="tx1"/>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Western:</a:t>
            </a:r>
          </a:p>
          <a:p>
            <a:pPr lvl="1"/>
            <a:r>
              <a:rPr lang="en-US" dirty="0">
                <a:solidFill>
                  <a:schemeClr val="bg1"/>
                </a:solidFill>
              </a:rPr>
              <a:t>brides and weddings </a:t>
            </a:r>
          </a:p>
          <a:p>
            <a:pPr lvl="1"/>
            <a:r>
              <a:rPr lang="en-US" dirty="0">
                <a:solidFill>
                  <a:schemeClr val="bg1"/>
                </a:solidFill>
              </a:rPr>
              <a:t>angels</a:t>
            </a:r>
          </a:p>
          <a:p>
            <a:pPr lvl="1"/>
            <a:r>
              <a:rPr lang="en-US" dirty="0">
                <a:solidFill>
                  <a:schemeClr val="bg1"/>
                </a:solidFill>
              </a:rPr>
              <a:t>hospitals, doctors </a:t>
            </a:r>
          </a:p>
          <a:p>
            <a:pPr lvl="1"/>
            <a:r>
              <a:rPr lang="en-US" dirty="0">
                <a:solidFill>
                  <a:schemeClr val="bg1"/>
                </a:solidFill>
              </a:rPr>
              <a:t>peace - the white dove</a:t>
            </a:r>
          </a:p>
          <a:p>
            <a:pPr lvl="1"/>
            <a:r>
              <a:rPr lang="en-US" dirty="0">
                <a:solidFill>
                  <a:schemeClr val="bg1"/>
                </a:solidFill>
              </a:rPr>
              <a:t>purity and cleanliness</a:t>
            </a:r>
          </a:p>
          <a:p>
            <a:pPr lvl="1"/>
            <a:endParaRPr lang="en-US" dirty="0">
              <a:solidFill>
                <a:schemeClr val="bg1"/>
              </a:solidFill>
            </a:endParaRPr>
          </a:p>
          <a:p>
            <a:r>
              <a:rPr lang="en-US" dirty="0">
                <a:solidFill>
                  <a:schemeClr val="bg1"/>
                </a:solidFill>
              </a:rPr>
              <a:t>Eastern:</a:t>
            </a:r>
          </a:p>
          <a:p>
            <a:pPr lvl="1"/>
            <a:r>
              <a:rPr lang="en-US" dirty="0">
                <a:solidFill>
                  <a:schemeClr val="bg1"/>
                </a:solidFill>
              </a:rPr>
              <a:t>death, mourning and funerals </a:t>
            </a:r>
            <a:br>
              <a:rPr lang="en-US" dirty="0">
                <a:solidFill>
                  <a:schemeClr val="bg1"/>
                </a:solidFill>
              </a:rPr>
            </a:br>
            <a:endParaRPr lang="en-US" dirty="0">
              <a:solidFill>
                <a:schemeClr val="bg1"/>
              </a:solidFill>
            </a:endParaRPr>
          </a:p>
          <a:p>
            <a:pPr lvl="1"/>
            <a:r>
              <a:rPr lang="en-US" dirty="0">
                <a:solidFill>
                  <a:schemeClr val="bg1"/>
                </a:solidFill>
              </a:rPr>
              <a:t>sadness</a:t>
            </a:r>
          </a:p>
          <a:p>
            <a:r>
              <a:rPr lang="en-GB" dirty="0">
                <a:solidFill>
                  <a:schemeClr val="bg1"/>
                </a:solidFill>
              </a:rPr>
              <a:t>China</a:t>
            </a:r>
          </a:p>
          <a:p>
            <a:pPr lvl="1"/>
            <a:r>
              <a:rPr lang="en-US" dirty="0">
                <a:solidFill>
                  <a:schemeClr val="bg1"/>
                </a:solidFill>
              </a:rPr>
              <a:t>death and mourning</a:t>
            </a:r>
          </a:p>
          <a:p>
            <a:pPr lvl="1"/>
            <a:r>
              <a:rPr lang="en-US" dirty="0">
                <a:solidFill>
                  <a:schemeClr val="bg1"/>
                </a:solidFill>
              </a:rPr>
              <a:t>virginity and purity</a:t>
            </a:r>
          </a:p>
          <a:p>
            <a:pPr lvl="1"/>
            <a:r>
              <a:rPr lang="en-US" dirty="0">
                <a:solidFill>
                  <a:schemeClr val="bg1"/>
                </a:solidFill>
              </a:rPr>
              <a:t>humility</a:t>
            </a:r>
          </a:p>
          <a:p>
            <a:pPr lvl="1"/>
            <a:r>
              <a:rPr lang="en-US" dirty="0">
                <a:solidFill>
                  <a:schemeClr val="bg1"/>
                </a:solidFill>
              </a:rPr>
              <a:t>age</a:t>
            </a:r>
          </a:p>
          <a:p>
            <a:pPr lvl="1"/>
            <a:r>
              <a:rPr lang="en-US" dirty="0">
                <a:solidFill>
                  <a:schemeClr val="bg1"/>
                </a:solidFill>
              </a:rPr>
              <a:t>misfortune</a:t>
            </a:r>
          </a:p>
          <a:p>
            <a:r>
              <a:rPr lang="en-US" dirty="0">
                <a:solidFill>
                  <a:schemeClr val="bg1"/>
                </a:solidFill>
              </a:rPr>
              <a:t>Japan: </a:t>
            </a:r>
          </a:p>
          <a:p>
            <a:pPr lvl="1"/>
            <a:r>
              <a:rPr lang="en-US" dirty="0">
                <a:solidFill>
                  <a:schemeClr val="bg1"/>
                </a:solidFill>
              </a:rPr>
              <a:t>White carnation symbolizes death</a:t>
            </a:r>
          </a:p>
          <a:p>
            <a:pPr lvl="1"/>
            <a:endParaRPr lang="en-US" dirty="0">
              <a:solidFill>
                <a:schemeClr val="bg1"/>
              </a:solidFill>
            </a:endParaRPr>
          </a:p>
          <a:p>
            <a:pPr>
              <a:buSzPct val="45000"/>
              <a:buFont typeface="StarSymbol"/>
              <a:buChar char="●"/>
            </a:pPr>
            <a:endParaRPr lang="x-none" dirty="0">
              <a:solidFill>
                <a:schemeClr val="bg1"/>
              </a:solidFill>
            </a:endParaRPr>
          </a:p>
        </p:txBody>
      </p:sp>
      <p:sp>
        <p:nvSpPr>
          <p:cNvPr id="5" name="Text Placeholder 2"/>
          <p:cNvSpPr txBox="1">
            <a:spLocks/>
          </p:cNvSpPr>
          <p:nvPr/>
        </p:nvSpPr>
        <p:spPr>
          <a:xfrm>
            <a:off x="8382000" y="1960562"/>
            <a:ext cx="3638550" cy="47275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Western:</a:t>
            </a:r>
            <a:endParaRPr lang="en-US" dirty="0"/>
          </a:p>
          <a:p>
            <a:pPr lvl="1"/>
            <a:r>
              <a:rPr lang="en-US" dirty="0"/>
              <a:t>power, control, intimidation</a:t>
            </a:r>
          </a:p>
          <a:p>
            <a:pPr lvl="1"/>
            <a:r>
              <a:rPr lang="en-US" dirty="0"/>
              <a:t>funerals, death, mourning</a:t>
            </a:r>
          </a:p>
          <a:p>
            <a:pPr lvl="1"/>
            <a:r>
              <a:rPr lang="en-US" dirty="0"/>
              <a:t>rebellion</a:t>
            </a:r>
          </a:p>
          <a:p>
            <a:pPr lvl="1"/>
            <a:r>
              <a:rPr lang="en-US" dirty="0"/>
              <a:t>Valentine's Day</a:t>
            </a:r>
          </a:p>
          <a:p>
            <a:r>
              <a:rPr lang="en-US" b="1" dirty="0"/>
              <a:t>Eastern:</a:t>
            </a:r>
            <a:endParaRPr lang="en-US" dirty="0"/>
          </a:p>
          <a:p>
            <a:pPr lvl="1"/>
            <a:r>
              <a:rPr lang="en-US" dirty="0"/>
              <a:t>wealth, health and prosperity</a:t>
            </a:r>
          </a:p>
          <a:p>
            <a:r>
              <a:rPr lang="en-GB" b="1" dirty="0"/>
              <a:t>China</a:t>
            </a:r>
          </a:p>
          <a:p>
            <a:pPr lvl="1"/>
            <a:r>
              <a:rPr lang="en-US" dirty="0"/>
              <a:t>color for young boys</a:t>
            </a:r>
          </a:p>
          <a:p>
            <a:r>
              <a:rPr lang="en-US" b="1" dirty="0"/>
              <a:t>Japan: </a:t>
            </a:r>
            <a:endParaRPr lang="en-US" dirty="0"/>
          </a:p>
          <a:p>
            <a:pPr lvl="1"/>
            <a:r>
              <a:rPr lang="en-US" dirty="0"/>
              <a:t>color of mystery and the night</a:t>
            </a:r>
          </a:p>
          <a:p>
            <a:pPr lvl="1"/>
            <a:r>
              <a:rPr lang="en-US" dirty="0"/>
              <a:t>may be associated with feminine energy - either evil and a threat or provocative and alluring</a:t>
            </a:r>
          </a:p>
          <a:p>
            <a:endParaRPr lang="en-US" b="1" dirty="0"/>
          </a:p>
          <a:p>
            <a:pPr lvl="1"/>
            <a:endParaRPr lang="en-US" dirty="0"/>
          </a:p>
          <a:p>
            <a:pPr>
              <a:buSzPct val="45000"/>
              <a:buFont typeface="StarSymbol"/>
              <a:buChar char="●"/>
            </a:pPr>
            <a:endParaRPr lang="x-none" dirty="0"/>
          </a:p>
        </p:txBody>
      </p:sp>
      <p:sp>
        <p:nvSpPr>
          <p:cNvPr id="6" name="Rectangle 5"/>
          <p:cNvSpPr/>
          <p:nvPr/>
        </p:nvSpPr>
        <p:spPr>
          <a:xfrm>
            <a:off x="1866902" y="6553199"/>
            <a:ext cx="8429625" cy="369332"/>
          </a:xfrm>
          <a:prstGeom prst="rect">
            <a:avLst/>
          </a:prstGeom>
        </p:spPr>
        <p:txBody>
          <a:bodyPr wrap="square">
            <a:spAutoFit/>
          </a:bodyPr>
          <a:lstStyle/>
          <a:p>
            <a:r>
              <a:rPr lang="en-GB" dirty="0">
                <a:solidFill>
                  <a:srgbClr val="000000"/>
                </a:solidFill>
                <a:latin typeface="Segoe UI" panose="020B0502040204020203" pitchFamily="34" charset="0"/>
              </a:rPr>
              <a:t>http://www.empower-yourself-with-color-psychology.com/cultural-color.html</a:t>
            </a:r>
            <a:endParaRPr lang="en-US" dirty="0"/>
          </a:p>
        </p:txBody>
      </p:sp>
      <p:sp>
        <p:nvSpPr>
          <p:cNvPr id="7" name="Slide Number Placeholder 6"/>
          <p:cNvSpPr>
            <a:spLocks noGrp="1"/>
          </p:cNvSpPr>
          <p:nvPr>
            <p:ph type="sldNum" sz="quarter" idx="12"/>
          </p:nvPr>
        </p:nvSpPr>
        <p:spPr/>
        <p:txBody>
          <a:bodyPr/>
          <a:lstStyle/>
          <a:p>
            <a:fld id="{50953502-0A0A-44CB-8A2C-72E0F49C4766}" type="slidenum">
              <a:rPr lang="en-US" smtClean="0"/>
              <a:t>21</a:t>
            </a:fld>
            <a:endParaRPr lang="en-US"/>
          </a:p>
        </p:txBody>
      </p:sp>
    </p:spTree>
    <p:extLst>
      <p:ext uri="{BB962C8B-B14F-4D97-AF65-F5344CB8AC3E}">
        <p14:creationId xmlns:p14="http://schemas.microsoft.com/office/powerpoint/2010/main" val="129366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Guidelines for Using</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Resource file</a:t>
            </a:r>
          </a:p>
          <a:p>
            <a:pPr lvl="0">
              <a:buSzPct val="45000"/>
              <a:buFont typeface="StarSymbol"/>
              <a:buChar char="●"/>
            </a:pPr>
            <a:r>
              <a:rPr lang="en-US" dirty="0"/>
              <a:t>Use UI toolkits provided in the language </a:t>
            </a: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22</a:t>
            </a:fld>
            <a:endParaRPr lang="en-US"/>
          </a:p>
        </p:txBody>
      </p:sp>
    </p:spTree>
    <p:extLst>
      <p:ext uri="{BB962C8B-B14F-4D97-AF65-F5344CB8AC3E}">
        <p14:creationId xmlns:p14="http://schemas.microsoft.com/office/powerpoint/2010/main" val="132242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x-none" dirty="0"/>
              <a:t>Agenda</a:t>
            </a:r>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Internationalization </a:t>
            </a:r>
            <a:endParaRPr lang="x-none" dirty="0"/>
          </a:p>
          <a:p>
            <a:pPr lvl="0">
              <a:buSzPct val="45000"/>
              <a:buFont typeface="StarSymbol"/>
              <a:buChar char="●"/>
            </a:pPr>
            <a:r>
              <a:rPr lang="en-US" dirty="0"/>
              <a:t>Localization </a:t>
            </a:r>
          </a:p>
          <a:p>
            <a:pPr lvl="0">
              <a:buSzPct val="45000"/>
              <a:buFont typeface="StarSymbol"/>
              <a:buChar char="●"/>
            </a:pPr>
            <a:r>
              <a:rPr lang="en-US" dirty="0"/>
              <a:t>Text direction</a:t>
            </a:r>
            <a:endParaRPr lang="x-none" dirty="0"/>
          </a:p>
          <a:p>
            <a:pPr lvl="0">
              <a:buSzPct val="45000"/>
              <a:buFont typeface="StarSymbol"/>
              <a:buChar char="●"/>
            </a:pPr>
            <a:r>
              <a:rPr lang="en-US" dirty="0"/>
              <a:t>Text translation</a:t>
            </a:r>
          </a:p>
          <a:p>
            <a:pPr lvl="0">
              <a:buSzPct val="45000"/>
              <a:buFont typeface="StarSymbol"/>
              <a:buChar char="●"/>
            </a:pPr>
            <a:r>
              <a:rPr lang="en-GB" dirty="0"/>
              <a:t>Foreign Language</a:t>
            </a:r>
            <a:endParaRPr lang="x-none" dirty="0"/>
          </a:p>
          <a:p>
            <a:pPr lvl="0">
              <a:buSzPct val="45000"/>
              <a:buFont typeface="StarSymbol"/>
              <a:buChar char="●"/>
            </a:pPr>
            <a:r>
              <a:rPr lang="en-US" dirty="0"/>
              <a:t>Sort order</a:t>
            </a:r>
          </a:p>
          <a:p>
            <a:pPr lvl="0">
              <a:buSzPct val="45000"/>
              <a:buFont typeface="StarSymbol"/>
              <a:buChar char="●"/>
            </a:pPr>
            <a:r>
              <a:rPr lang="en-US" dirty="0"/>
              <a:t>Formatting</a:t>
            </a:r>
          </a:p>
          <a:p>
            <a:pPr lvl="0">
              <a:buSzPct val="45000"/>
              <a:buFont typeface="StarSymbol"/>
              <a:buChar char="●"/>
            </a:pPr>
            <a:r>
              <a:rPr lang="en-US" dirty="0"/>
              <a:t>Color conventions </a:t>
            </a: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3</a:t>
            </a:fld>
            <a:endParaRPr lang="en-US"/>
          </a:p>
        </p:txBody>
      </p:sp>
    </p:spTree>
    <p:extLst>
      <p:ext uri="{BB962C8B-B14F-4D97-AF65-F5344CB8AC3E}">
        <p14:creationId xmlns:p14="http://schemas.microsoft.com/office/powerpoint/2010/main" val="340439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Internationalization</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r>
              <a:rPr lang="en-US" dirty="0"/>
              <a:t>The process of making software ready for translation or adaptation into different languages and cultures</a:t>
            </a:r>
          </a:p>
          <a:p>
            <a:pPr lvl="0">
              <a:buSzPct val="45000"/>
              <a:buFont typeface="StarSymbol"/>
              <a:buChar char="●"/>
            </a:pPr>
            <a:r>
              <a:rPr lang="en-US" dirty="0"/>
              <a:t>Often called as i18n – 18 characters between ‘I’ and ‘n’ in the word “internationalization</a:t>
            </a:r>
            <a:r>
              <a:rPr lang="en-US" dirty="0" smtClean="0"/>
              <a:t>‟</a:t>
            </a:r>
          </a:p>
          <a:p>
            <a:r>
              <a:rPr lang="en-US" dirty="0"/>
              <a:t>modification of a software or related technologies so that a software can potentially handle multiple languages, customs, and so on in the world.</a:t>
            </a:r>
          </a:p>
          <a:p>
            <a:r>
              <a:rPr lang="en-US" dirty="0"/>
              <a:t/>
            </a:r>
            <a:br>
              <a:rPr lang="en-US" dirty="0"/>
            </a:b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4</a:t>
            </a:fld>
            <a:endParaRPr lang="en-US"/>
          </a:p>
        </p:txBody>
      </p:sp>
    </p:spTree>
    <p:extLst>
      <p:ext uri="{BB962C8B-B14F-4D97-AF65-F5344CB8AC3E}">
        <p14:creationId xmlns:p14="http://schemas.microsoft.com/office/powerpoint/2010/main" val="4077277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953502-0A0A-44CB-8A2C-72E0F49C4766}" type="slidenum">
              <a:rPr lang="en-US" smtClean="0"/>
              <a:t>5</a:t>
            </a:fld>
            <a:endParaRPr lang="en-US"/>
          </a:p>
        </p:txBody>
      </p:sp>
      <p:sp>
        <p:nvSpPr>
          <p:cNvPr id="3" name="TextBox 2"/>
          <p:cNvSpPr txBox="1"/>
          <p:nvPr/>
        </p:nvSpPr>
        <p:spPr>
          <a:xfrm>
            <a:off x="666045" y="474133"/>
            <a:ext cx="10518422" cy="646331"/>
          </a:xfrm>
          <a:prstGeom prst="rect">
            <a:avLst/>
          </a:prstGeom>
          <a:noFill/>
        </p:spPr>
        <p:txBody>
          <a:bodyPr wrap="square" rtlCol="0">
            <a:spAutoFit/>
          </a:bodyPr>
          <a:lstStyle/>
          <a:p>
            <a:r>
              <a:rPr lang="en-US" sz="3600" dirty="0"/>
              <a:t>Internationalization generally involves</a:t>
            </a:r>
            <a:endParaRPr lang="en-US" sz="3600" dirty="0"/>
          </a:p>
        </p:txBody>
      </p:sp>
      <p:sp>
        <p:nvSpPr>
          <p:cNvPr id="4" name="TextBox 3"/>
          <p:cNvSpPr txBox="1"/>
          <p:nvPr/>
        </p:nvSpPr>
        <p:spPr>
          <a:xfrm>
            <a:off x="657578" y="1354666"/>
            <a:ext cx="9324622"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Design and development in a way that removes barriers to localization or international deployment</a:t>
            </a:r>
            <a:r>
              <a:rPr lang="en-US" dirty="0"/>
              <a:t>. This includes in particular the authorization to use Unicode, or the fact of ensuring the correct handling of the inherited character encodings, if necessary, of being careful with the concatenation of strings, of avoiding dependency in the encoding of UI string values, etc.</a:t>
            </a:r>
          </a:p>
          <a:p>
            <a:pPr marL="285750" indent="-285750">
              <a:buFont typeface="Arial" panose="020B0604020202020204" pitchFamily="34" charset="0"/>
              <a:buChar char="•"/>
            </a:pPr>
            <a:r>
              <a:rPr lang="en-US" b="1" dirty="0"/>
              <a:t>To provide support for features that may not be used prior to localization</a:t>
            </a:r>
            <a:r>
              <a:rPr lang="en-US" dirty="0"/>
              <a:t>. For example, adding markup in your DTD to support bidirectional text or to identify a language. Or enrich a CSS to support vertical texts or the typographical characteristics of non-Latin letters.</a:t>
            </a:r>
          </a:p>
          <a:p>
            <a:pPr marL="285750" indent="-285750">
              <a:buFont typeface="Arial" panose="020B0604020202020204" pitchFamily="34" charset="0"/>
              <a:buChar char="•"/>
            </a:pPr>
            <a:r>
              <a:rPr lang="en-US" b="1" dirty="0"/>
              <a:t>To allow the code to support local, regional, language or cultural preferences</a:t>
            </a:r>
            <a:r>
              <a:rPr lang="en-US" dirty="0"/>
              <a:t>. Typically, this involves the incorporation of predefined location data and functions derived from existing libraries or user preferences. For example, date and time formats, local calendars, number formats and numbering systems, list sorting and presentation, management of names and address formats, etc.</a:t>
            </a:r>
          </a:p>
          <a:p>
            <a:pPr marL="285750" indent="-285750">
              <a:buFont typeface="Arial" panose="020B0604020202020204" pitchFamily="34" charset="0"/>
              <a:buChar char="•"/>
            </a:pPr>
            <a:r>
              <a:rPr lang="en-US" b="1" dirty="0"/>
              <a:t>Separate localizable elements from source code or content</a:t>
            </a:r>
            <a:r>
              <a:rPr lang="en-US" dirty="0"/>
              <a:t>, so that localized alternatives can be loaded or selected based on the user's international preferences, as needed.</a:t>
            </a:r>
          </a:p>
        </p:txBody>
      </p:sp>
    </p:spTree>
    <p:extLst>
      <p:ext uri="{BB962C8B-B14F-4D97-AF65-F5344CB8AC3E}">
        <p14:creationId xmlns:p14="http://schemas.microsoft.com/office/powerpoint/2010/main" val="220280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smtClean="0"/>
              <a:t>Internationalization models</a:t>
            </a:r>
            <a:endParaRPr lang="x-none" dirty="0"/>
          </a:p>
        </p:txBody>
      </p:sp>
      <p:sp>
        <p:nvSpPr>
          <p:cNvPr id="3" name="Text Placeholder 2"/>
          <p:cNvSpPr txBox="1">
            <a:spLocks noGrp="1"/>
          </p:cNvSpPr>
          <p:nvPr>
            <p:ph type="body" idx="4294967295"/>
          </p:nvPr>
        </p:nvSpPr>
        <p:spPr/>
        <p:txBody>
          <a:bodyPr>
            <a:normAutofit/>
          </a:bodyPr>
          <a:lstStyle/>
          <a:p>
            <a:pPr lvl="0">
              <a:buSzPct val="45000"/>
              <a:buFont typeface="StarSymbol"/>
              <a:buChar char="●"/>
            </a:pPr>
            <a:r>
              <a:rPr lang="en-US" dirty="0" smtClean="0"/>
              <a:t>L10N </a:t>
            </a:r>
            <a:r>
              <a:rPr lang="en-US" dirty="0"/>
              <a:t>(localization) model</a:t>
            </a:r>
          </a:p>
          <a:p>
            <a:pPr lvl="1">
              <a:buSzPct val="45000"/>
              <a:buFont typeface="StarSymbol"/>
              <a:buChar char="●"/>
            </a:pPr>
            <a:r>
              <a:rPr lang="en-US" dirty="0"/>
              <a:t>This model is to support two languages or character codes, English (ASCII) and another specific one. </a:t>
            </a:r>
          </a:p>
          <a:p>
            <a:pPr lvl="0">
              <a:buSzPct val="45000"/>
              <a:buFont typeface="StarSymbol"/>
              <a:buChar char="●"/>
            </a:pPr>
            <a:r>
              <a:rPr lang="en-US" dirty="0" smtClean="0"/>
              <a:t>I18N </a:t>
            </a:r>
            <a:r>
              <a:rPr lang="en-US" dirty="0"/>
              <a:t>(internationalization) model</a:t>
            </a:r>
          </a:p>
          <a:p>
            <a:pPr lvl="1">
              <a:buSzPct val="45000"/>
              <a:buFont typeface="StarSymbol"/>
              <a:buChar char="●"/>
            </a:pPr>
            <a:r>
              <a:rPr lang="en-US" dirty="0"/>
              <a:t>This model is to support many languages but only two of them, English (ASCII) and another one, at the same time. One have to specify the 'another' language, usually by LANG environmental variable. </a:t>
            </a:r>
          </a:p>
          <a:p>
            <a:pPr lvl="0">
              <a:buSzPct val="45000"/>
              <a:buFont typeface="StarSymbol"/>
              <a:buChar char="●"/>
            </a:pPr>
            <a:r>
              <a:rPr lang="en-US" dirty="0" smtClean="0"/>
              <a:t>M17N </a:t>
            </a:r>
            <a:r>
              <a:rPr lang="en-US" dirty="0"/>
              <a:t>(</a:t>
            </a:r>
            <a:r>
              <a:rPr lang="en-US" dirty="0" err="1"/>
              <a:t>multilingualization</a:t>
            </a:r>
            <a:r>
              <a:rPr lang="en-US" dirty="0"/>
              <a:t>) model</a:t>
            </a:r>
          </a:p>
          <a:p>
            <a:pPr lvl="1">
              <a:buSzPct val="45000"/>
              <a:buFont typeface="StarSymbol"/>
              <a:buChar char="●"/>
            </a:pPr>
            <a:r>
              <a:rPr lang="en-US" dirty="0"/>
              <a:t>This model is to support many languages at the same </a:t>
            </a:r>
            <a:r>
              <a:rPr lang="en-US" dirty="0" err="1"/>
              <a:t>tim</a:t>
            </a:r>
            <a:r>
              <a:rPr lang="en-US" dirty="0"/>
              <a:t/>
            </a:r>
            <a:br>
              <a:rPr lang="en-US" dirty="0"/>
            </a:b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6</a:t>
            </a:fld>
            <a:endParaRPr lang="en-US"/>
          </a:p>
        </p:txBody>
      </p:sp>
    </p:spTree>
    <p:extLst>
      <p:ext uri="{BB962C8B-B14F-4D97-AF65-F5344CB8AC3E}">
        <p14:creationId xmlns:p14="http://schemas.microsoft.com/office/powerpoint/2010/main" val="383360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0953502-0A0A-44CB-8A2C-72E0F49C4766}" type="slidenum">
              <a:rPr lang="en-US" smtClean="0"/>
              <a:t>7</a:t>
            </a:fld>
            <a:endParaRPr lang="en-US"/>
          </a:p>
        </p:txBody>
      </p:sp>
      <p:sp>
        <p:nvSpPr>
          <p:cNvPr id="3" name="TextBox 2"/>
          <p:cNvSpPr txBox="1"/>
          <p:nvPr/>
        </p:nvSpPr>
        <p:spPr>
          <a:xfrm>
            <a:off x="1286933" y="440267"/>
            <a:ext cx="8421511" cy="461665"/>
          </a:xfrm>
          <a:prstGeom prst="rect">
            <a:avLst/>
          </a:prstGeom>
          <a:noFill/>
        </p:spPr>
        <p:txBody>
          <a:bodyPr wrap="square" rtlCol="0">
            <a:spAutoFit/>
          </a:bodyPr>
          <a:lstStyle/>
          <a:p>
            <a:r>
              <a:rPr lang="en-US" sz="2400" b="1" dirty="0" smtClean="0"/>
              <a:t>Implementations</a:t>
            </a:r>
            <a:endParaRPr lang="en-US" sz="2400" b="1" dirty="0"/>
          </a:p>
        </p:txBody>
      </p:sp>
      <p:sp>
        <p:nvSpPr>
          <p:cNvPr id="6" name="TextBox 5"/>
          <p:cNvSpPr txBox="1"/>
          <p:nvPr/>
        </p:nvSpPr>
        <p:spPr>
          <a:xfrm>
            <a:off x="1682044" y="1636889"/>
            <a:ext cx="967175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 Implementation without knowledge of each language</a:t>
            </a:r>
          </a:p>
          <a:p>
            <a:r>
              <a:rPr lang="en-US" sz="2400" dirty="0" smtClean="0"/>
              <a:t>This approach is done by utilizing standardized methods supplied by the kernel or libraries</a:t>
            </a:r>
          </a:p>
          <a:p>
            <a:endParaRPr lang="en-US" sz="2400" dirty="0"/>
          </a:p>
          <a:p>
            <a:endParaRPr lang="en-US" sz="2400" dirty="0" smtClean="0"/>
          </a:p>
          <a:p>
            <a:pPr marL="342900" indent="-342900">
              <a:buFont typeface="Arial" panose="020B0604020202020204" pitchFamily="34" charset="0"/>
              <a:buChar char="•"/>
            </a:pPr>
            <a:r>
              <a:rPr lang="en-US" sz="2400" dirty="0"/>
              <a:t>Implementation using knowledge of each language</a:t>
            </a:r>
          </a:p>
          <a:p>
            <a:r>
              <a:rPr lang="en-US" sz="2400" dirty="0"/>
              <a:t>This approach is to directly implement information about each language based on the knowledge of programmers and contributors.</a:t>
            </a:r>
          </a:p>
        </p:txBody>
      </p:sp>
    </p:spTree>
    <p:extLst>
      <p:ext uri="{BB962C8B-B14F-4D97-AF65-F5344CB8AC3E}">
        <p14:creationId xmlns:p14="http://schemas.microsoft.com/office/powerpoint/2010/main" val="734463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Localization </a:t>
            </a:r>
            <a:endParaRPr lang="x-none" dirty="0"/>
          </a:p>
        </p:txBody>
      </p:sp>
      <p:sp>
        <p:nvSpPr>
          <p:cNvPr id="3" name="Text Placeholder 2"/>
          <p:cNvSpPr txBox="1">
            <a:spLocks noGrp="1"/>
          </p:cNvSpPr>
          <p:nvPr>
            <p:ph type="body" idx="4294967295"/>
          </p:nvPr>
        </p:nvSpPr>
        <p:spPr/>
        <p:txBody>
          <a:bodyPr>
            <a:normAutofit lnSpcReduction="10000"/>
          </a:bodyPr>
          <a:lstStyle/>
          <a:p>
            <a:pPr lvl="0">
              <a:buSzPct val="45000"/>
              <a:buFont typeface="StarSymbol"/>
              <a:buChar char="●"/>
            </a:pPr>
            <a:r>
              <a:rPr lang="en-US" dirty="0"/>
              <a:t>The process making software to a specific language and culture </a:t>
            </a:r>
          </a:p>
          <a:p>
            <a:pPr lvl="0">
              <a:buSzPct val="45000"/>
              <a:buFont typeface="StarSymbol"/>
              <a:buChar char="●"/>
            </a:pPr>
            <a:r>
              <a:rPr lang="en-US" dirty="0"/>
              <a:t>More than just translate, find, and replace words </a:t>
            </a:r>
            <a:endParaRPr lang="en-US" dirty="0" smtClean="0"/>
          </a:p>
          <a:p>
            <a:pPr lvl="1">
              <a:buSzPct val="45000"/>
              <a:buFont typeface="StarSymbol"/>
              <a:buChar char="●"/>
            </a:pPr>
            <a:r>
              <a:rPr lang="en-US" dirty="0"/>
              <a:t>In digital, date and time formats</a:t>
            </a:r>
          </a:p>
          <a:p>
            <a:pPr lvl="1">
              <a:buSzPct val="45000"/>
              <a:buFont typeface="StarSymbol"/>
              <a:buChar char="●"/>
            </a:pPr>
            <a:r>
              <a:rPr lang="en-US" dirty="0"/>
              <a:t>To the use of foreign currency</a:t>
            </a:r>
          </a:p>
          <a:p>
            <a:pPr lvl="1">
              <a:buSzPct val="45000"/>
              <a:buFont typeface="StarSymbol"/>
              <a:buChar char="●"/>
            </a:pPr>
            <a:r>
              <a:rPr lang="en-US" dirty="0"/>
              <a:t>For keyboard use</a:t>
            </a:r>
          </a:p>
          <a:p>
            <a:pPr lvl="1">
              <a:buSzPct val="45000"/>
              <a:buFont typeface="StarSymbol"/>
              <a:buChar char="●"/>
            </a:pPr>
            <a:r>
              <a:rPr lang="en-US" dirty="0"/>
              <a:t>Collection and sorting</a:t>
            </a:r>
          </a:p>
          <a:p>
            <a:pPr lvl="1">
              <a:buSzPct val="45000"/>
              <a:buFont typeface="StarSymbol"/>
              <a:buChar char="●"/>
            </a:pPr>
            <a:r>
              <a:rPr lang="en-US" dirty="0"/>
              <a:t>With symbols, icons and colors</a:t>
            </a:r>
          </a:p>
          <a:p>
            <a:pPr lvl="1">
              <a:buSzPct val="45000"/>
              <a:buFont typeface="StarSymbol"/>
              <a:buChar char="●"/>
            </a:pPr>
            <a:r>
              <a:rPr lang="en-US" dirty="0"/>
              <a:t>To texts and images containing references to objects, actions or ideas which, in a particular culture, may be subject to misinterpretation or perceived as something offensive</a:t>
            </a:r>
          </a:p>
          <a:p>
            <a:pPr lvl="1">
              <a:buSzPct val="45000"/>
              <a:buFont typeface="StarSymbol"/>
              <a:buChar char="●"/>
            </a:pPr>
            <a:r>
              <a:rPr lang="en-US" dirty="0"/>
              <a:t>To different legal requirements</a:t>
            </a:r>
            <a:endParaRPr lang="x-none" dirty="0"/>
          </a:p>
        </p:txBody>
      </p:sp>
      <p:sp>
        <p:nvSpPr>
          <p:cNvPr id="4" name="Slide Number Placeholder 3"/>
          <p:cNvSpPr>
            <a:spLocks noGrp="1"/>
          </p:cNvSpPr>
          <p:nvPr>
            <p:ph type="sldNum" sz="quarter" idx="12"/>
          </p:nvPr>
        </p:nvSpPr>
        <p:spPr/>
        <p:txBody>
          <a:bodyPr/>
          <a:lstStyle/>
          <a:p>
            <a:fld id="{50953502-0A0A-44CB-8A2C-72E0F49C4766}" type="slidenum">
              <a:rPr lang="en-US" smtClean="0"/>
              <a:t>8</a:t>
            </a:fld>
            <a:endParaRPr lang="en-US"/>
          </a:p>
        </p:txBody>
      </p:sp>
    </p:spTree>
    <p:extLst>
      <p:ext uri="{BB962C8B-B14F-4D97-AF65-F5344CB8AC3E}">
        <p14:creationId xmlns:p14="http://schemas.microsoft.com/office/powerpoint/2010/main" val="63177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pPr lvl="0" algn="ctr"/>
            <a:r>
              <a:rPr lang="en-US" dirty="0"/>
              <a:t>Text direction</a:t>
            </a:r>
            <a:endParaRPr lang="x-none" dirty="0"/>
          </a:p>
        </p:txBody>
      </p:sp>
      <p:sp>
        <p:nvSpPr>
          <p:cNvPr id="3" name="Text Placeholder 2"/>
          <p:cNvSpPr txBox="1">
            <a:spLocks noGrp="1"/>
          </p:cNvSpPr>
          <p:nvPr>
            <p:ph type="body" idx="4294967295"/>
          </p:nvPr>
        </p:nvSpPr>
        <p:spPr/>
        <p:txBody>
          <a:bodyPr/>
          <a:lstStyle/>
          <a:p>
            <a:pPr lvl="0">
              <a:buSzPct val="45000"/>
              <a:buFont typeface="StarSymbol"/>
              <a:buChar char="●"/>
            </a:pPr>
            <a:endParaRPr lang="x-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052637"/>
            <a:ext cx="3963538" cy="31212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5238" y="2052637"/>
            <a:ext cx="3946454" cy="3121286"/>
          </a:xfrm>
          <a:prstGeom prst="rect">
            <a:avLst/>
          </a:prstGeom>
        </p:spPr>
      </p:pic>
      <p:sp>
        <p:nvSpPr>
          <p:cNvPr id="6" name="Slide Number Placeholder 5"/>
          <p:cNvSpPr>
            <a:spLocks noGrp="1"/>
          </p:cNvSpPr>
          <p:nvPr>
            <p:ph type="sldNum" sz="quarter" idx="12"/>
          </p:nvPr>
        </p:nvSpPr>
        <p:spPr/>
        <p:txBody>
          <a:bodyPr/>
          <a:lstStyle/>
          <a:p>
            <a:fld id="{50953502-0A0A-44CB-8A2C-72E0F49C4766}" type="slidenum">
              <a:rPr lang="en-US" smtClean="0"/>
              <a:t>9</a:t>
            </a:fld>
            <a:endParaRPr lang="en-US"/>
          </a:p>
        </p:txBody>
      </p:sp>
    </p:spTree>
    <p:extLst>
      <p:ext uri="{BB962C8B-B14F-4D97-AF65-F5344CB8AC3E}">
        <p14:creationId xmlns:p14="http://schemas.microsoft.com/office/powerpoint/2010/main" val="1695460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1073</Words>
  <Application>Microsoft Office PowerPoint</Application>
  <PresentationFormat>Widescreen</PresentationFormat>
  <Paragraphs>211</Paragraphs>
  <Slides>22</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StarSymbol</vt:lpstr>
      <vt:lpstr>Arial</vt:lpstr>
      <vt:lpstr>Calibri</vt:lpstr>
      <vt:lpstr>Calibri Light</vt:lpstr>
      <vt:lpstr>Segoe UI</vt:lpstr>
      <vt:lpstr>Office Theme</vt:lpstr>
      <vt:lpstr>CULTURE vs DESIGN</vt:lpstr>
      <vt:lpstr>Reference</vt:lpstr>
      <vt:lpstr>Agenda</vt:lpstr>
      <vt:lpstr>Internationalization</vt:lpstr>
      <vt:lpstr>PowerPoint Presentation</vt:lpstr>
      <vt:lpstr>Internationalization models</vt:lpstr>
      <vt:lpstr>PowerPoint Presentation</vt:lpstr>
      <vt:lpstr>Localization </vt:lpstr>
      <vt:lpstr>Text direction</vt:lpstr>
      <vt:lpstr>Text direction</vt:lpstr>
      <vt:lpstr>Text translation</vt:lpstr>
      <vt:lpstr>Foreign Language</vt:lpstr>
      <vt:lpstr>Abbreviations</vt:lpstr>
      <vt:lpstr>Translation Problem</vt:lpstr>
      <vt:lpstr>Sort order</vt:lpstr>
      <vt:lpstr>Sorting for Humans</vt:lpstr>
      <vt:lpstr>Formatting</vt:lpstr>
      <vt:lpstr>Number on Domain</vt:lpstr>
      <vt:lpstr>Color conventions</vt:lpstr>
      <vt:lpstr>Business Color</vt:lpstr>
      <vt:lpstr>Cultural Color</vt:lpstr>
      <vt:lpstr>Guidelines for 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Nguyễn Công Hoan</dc:creator>
  <cp:lastModifiedBy>ADMIN</cp:lastModifiedBy>
  <cp:revision>35</cp:revision>
  <cp:lastPrinted>2015-10-22T13:32:53Z</cp:lastPrinted>
  <dcterms:created xsi:type="dcterms:W3CDTF">2015-10-22T11:58:04Z</dcterms:created>
  <dcterms:modified xsi:type="dcterms:W3CDTF">2021-10-19T02:28:55Z</dcterms:modified>
</cp:coreProperties>
</file>