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1" r:id="rId3"/>
    <p:sldId id="257" r:id="rId4"/>
    <p:sldId id="258" r:id="rId5"/>
    <p:sldId id="259" r:id="rId6"/>
    <p:sldId id="27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67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91BD1B0-3196-495F-A3E9-A5784EBEDAC3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90046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442A8103-7118-4F21-8A88-609D89CF64DF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443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A5A876-2ACA-4FF7-9222-2E3DA8A9D6E0}" type="slidenum">
              <a:t>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41321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0EFD9CF-1B81-4D53-B119-B98FD585CA94}" type="slidenum">
              <a:t>11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98450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F83520-84EE-47A5-B2E1-317BE7140C79}" type="slidenum">
              <a:t>12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92209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142537-4798-49ED-80B5-8E2F9D5E7E19}" type="slidenum">
              <a:t>13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39771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139E11F-16B6-4DC5-A6EB-537828DF024B}" type="slidenum">
              <a:t>14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6556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034D545-BF7D-4518-998B-2EFA9B18ACBC}" type="slidenum">
              <a:t>15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909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400C1EA-AB62-4016-815A-19F0D7CFD02C}" type="slidenum">
              <a:t>16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2000" b="0" i="0" u="none" strike="noStrike" kern="1200" dirty="0" smtClean="0">
                <a:ln>
                  <a:noFill/>
                </a:ln>
                <a:effectLst/>
                <a:latin typeface="Arial" pitchFamily="18"/>
                <a:cs typeface="Tahoma" pitchFamily="2"/>
              </a:rPr>
              <a:t>/ˌ</a:t>
            </a:r>
            <a:r>
              <a:rPr lang="en-US" sz="2000" b="0" i="0" u="none" strike="noStrike" kern="1200" dirty="0" err="1" smtClean="0">
                <a:ln>
                  <a:noFill/>
                </a:ln>
                <a:effectLst/>
                <a:latin typeface="Arial" pitchFamily="18"/>
                <a:cs typeface="Tahoma" pitchFamily="2"/>
              </a:rPr>
              <a:t>eTHnəˈɡrafik</a:t>
            </a:r>
            <a:r>
              <a:rPr lang="en-US" sz="2000" b="0" i="0" u="none" strike="noStrike" kern="1200" dirty="0" smtClean="0">
                <a:ln>
                  <a:noFill/>
                </a:ln>
                <a:effectLst/>
                <a:latin typeface="Arial" pitchFamily="18"/>
                <a:cs typeface="Tahoma" pitchFamily="2"/>
              </a:rPr>
              <a:t>/ </a:t>
            </a:r>
            <a:r>
              <a:rPr lang="en-US" sz="2000" b="0" i="0" u="none" strike="noStrike" kern="1200" dirty="0" err="1" smtClean="0">
                <a:ln>
                  <a:noFill/>
                </a:ln>
                <a:effectLst/>
                <a:latin typeface="Arial" pitchFamily="18"/>
                <a:cs typeface="Tahoma" pitchFamily="2"/>
              </a:rPr>
              <a:t>nhan</a:t>
            </a:r>
            <a:r>
              <a:rPr lang="en-US" sz="2000" b="0" i="0" u="none" strike="noStrike" kern="1200" baseline="0" dirty="0" smtClean="0">
                <a:ln>
                  <a:noFill/>
                </a:ln>
                <a:effectLst/>
                <a:latin typeface="Arial" pitchFamily="18"/>
                <a:cs typeface="Tahoma" pitchFamily="2"/>
              </a:rPr>
              <a:t> </a:t>
            </a:r>
            <a:r>
              <a:rPr lang="en-US" sz="2000" b="0" i="0" u="none" strike="noStrike" kern="1200" baseline="0" dirty="0" err="1" smtClean="0">
                <a:ln>
                  <a:noFill/>
                </a:ln>
                <a:effectLst/>
                <a:latin typeface="Arial" pitchFamily="18"/>
                <a:cs typeface="Tahoma" pitchFamily="2"/>
              </a:rPr>
              <a:t>chung</a:t>
            </a:r>
            <a:r>
              <a:rPr lang="en-US" sz="2000" b="0" i="0" u="none" strike="noStrike" kern="1200" baseline="0" dirty="0" smtClean="0">
                <a:ln>
                  <a:noFill/>
                </a:ln>
                <a:effectLst/>
                <a:latin typeface="Arial" pitchFamily="18"/>
                <a:cs typeface="Tahoma" pitchFamily="2"/>
              </a:rPr>
              <a:t> hoc5 </a:t>
            </a:r>
            <a:r>
              <a:rPr lang="en-US" sz="2000" b="0" i="0" u="none" strike="noStrike" kern="1200" dirty="0" smtClean="0">
                <a:ln>
                  <a:noFill/>
                </a:ln>
                <a:effectLst/>
                <a:latin typeface="Arial" pitchFamily="18"/>
                <a:cs typeface="Tahoma" pitchFamily="2"/>
              </a:rPr>
              <a:t>/</a:t>
            </a:r>
            <a:r>
              <a:rPr lang="en-US" sz="2000" b="0" i="0" u="none" strike="noStrike" kern="1200" dirty="0" err="1" smtClean="0">
                <a:ln>
                  <a:noFill/>
                </a:ln>
                <a:effectLst/>
                <a:latin typeface="Arial" pitchFamily="18"/>
                <a:cs typeface="Tahoma" pitchFamily="2"/>
              </a:rPr>
              <a:t>ə</a:t>
            </a:r>
            <a:r>
              <a:rPr lang="en-US" sz="2000" b="0" i="0" u="none" strike="noStrike" kern="1200" dirty="0" err="1" smtClean="0">
                <a:ln>
                  <a:noFill/>
                </a:ln>
                <a:effectLst/>
                <a:latin typeface="Arial" pitchFamily="18"/>
                <a:cs typeface="Tahoma" pitchFamily="2"/>
              </a:rPr>
              <a:t>ˈpren.tɪs</a:t>
            </a:r>
            <a:r>
              <a:rPr lang="en-US" sz="2000" b="0" i="0" u="none" strike="noStrike" kern="1200" dirty="0" smtClean="0">
                <a:ln>
                  <a:noFill/>
                </a:ln>
                <a:effectLst/>
                <a:latin typeface="Arial" pitchFamily="18"/>
                <a:cs typeface="Tahoma" pitchFamily="2"/>
              </a:rPr>
              <a:t>/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13503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41BC0D3-2DD5-4591-B7A6-0AF0C328777F}" type="slidenum">
              <a:t>17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499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BA73BA-2E74-4BF2-95D0-8E8BC798CB2C}" type="slidenum">
              <a:t>18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3925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3F3A506-36B2-46D7-8D8B-D3E39C1BA261}" type="slidenum">
              <a:t>19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6666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B22E3B2-1596-4F34-95FA-5CB157CEA397}" type="slidenum">
              <a:t>20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4024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2B0D70-4F58-4C29-93D8-FB319F84E8F4}" type="slidenum">
              <a:t>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3952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C31486-3EA1-4714-990A-36EA553682CC}" type="slidenum">
              <a:t>21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9719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BB4F54C-9F20-4BB8-B0FB-B326EDB1A642}" type="slidenum">
              <a:t>22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92421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1ADD99A-780C-44E1-9E53-040E30CDA2FF}" type="slidenum">
              <a:t>23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6565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BA62C4-53E7-4FC8-A657-7CADA80A275C}" type="slidenum">
              <a:t>24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990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A97E7B-A9A3-4968-9321-B5E864B42432}" type="slidenum">
              <a:t>4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543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D60F747-5CE0-4B2C-8D16-6AB6E64283BC}" type="slidenum">
              <a:t>5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974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D60F747-5CE0-4B2C-8D16-6AB6E64283BC}" type="slidenum">
              <a:t>6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9749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18BC5C9-0647-4BFE-8A2F-4DE43B57EAAE}" type="slidenum">
              <a:t>7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4911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66AF8A8-DCBA-45E4-A595-CC4D24692741}" type="slidenum">
              <a:t>8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81333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80EACCB-2BA4-40F2-8C00-E0C9E4DE60D8}" type="slidenum">
              <a:t>9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77579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9D42D9-ADF3-48AC-B0EB-265A8A89BFFC}" type="slidenum">
              <a:t>10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4538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306C2A-2074-47B4-8970-FCE9DFDA91C5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5522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C50415-0091-4C38-8663-1C5FACB87C54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6710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C44790-9563-4305-8D2A-215134DCCA3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661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858668-9872-4448-9FB4-C515FD9CACE5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8786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F4EA69-05DB-48B7-89E4-AFFF7F320F4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949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85E9C0-BFCF-4F18-916C-403D91698006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9903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F482B2-1DDE-45A0-86CA-AE6BDE3E9134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046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602317-0AEC-4905-B40E-0EFEF3EBDE1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8256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3E22A0-1030-4F1A-875A-35FFF8A67A8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53145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59582A-C0DA-41FC-AF76-83AF17B4AF4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0255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05C112-C116-478E-9CB8-384816BA469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136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A3767F35-6724-4D3F-B298-9FE7C89BD56C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540000" y="1589040"/>
            <a:ext cx="9071640" cy="570960"/>
          </a:xfrm>
        </p:spPr>
        <p:txBody>
          <a:bodyPr/>
          <a:lstStyle/>
          <a:p>
            <a:pPr lvl="0" algn="ctr"/>
            <a:r>
              <a:rPr lang="x-none"/>
              <a:t>Human Computer Interaction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40000" y="2213640"/>
            <a:ext cx="9071640" cy="1875240"/>
          </a:xfrm>
        </p:spPr>
        <p:txBody>
          <a:bodyPr/>
          <a:lstStyle/>
          <a:p>
            <a:pPr lvl="0"/>
            <a:r>
              <a:rPr lang="x-none" dirty="0"/>
              <a:t>KNOW THE USER</a:t>
            </a:r>
            <a:br>
              <a:rPr lang="x-none" dirty="0"/>
            </a:br>
            <a:r>
              <a:rPr lang="x-none" dirty="0"/>
              <a:t/>
            </a:r>
            <a:br>
              <a:rPr lang="x-none" dirty="0"/>
            </a:br>
            <a:endParaRPr lang="x-none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520000" y="4649040"/>
            <a:ext cx="7560000" cy="570960"/>
          </a:xfrm>
        </p:spPr>
        <p:txBody>
          <a:bodyPr/>
          <a:lstStyle/>
          <a:p>
            <a:pPr lvl="0" algn="ctr"/>
            <a:r>
              <a:rPr lang="x-none"/>
              <a:t>By: Nguyễn Công Hoan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 Perpetual Intermediates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0000" y="1080000"/>
            <a:ext cx="9071640" cy="6214319"/>
          </a:xfrm>
        </p:spPr>
        <p:txBody>
          <a:bodyPr/>
          <a:lstStyle/>
          <a:p>
            <a:pPr lvl="0"/>
            <a:r>
              <a:rPr lang="x-none" sz="2800" dirty="0"/>
              <a:t>The experience level of people using computer software tends, like most population distributions, to follow the classical statistical bell curve (normal distribution).</a:t>
            </a:r>
          </a:p>
          <a:p>
            <a:pPr lvl="0"/>
            <a:r>
              <a:rPr lang="x-none" sz="2800" dirty="0"/>
              <a:t>In terms of using a software interface, the bell curve represents a snapshot in time: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Beginners do not remain beginners for long.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The diﬃculty of maintaining a high level of expertise means that experts fade over time.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Most users gravitate over time towards intermediacy.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Most users are neither beginners nor experts: they are perpetual intermediates.</a:t>
            </a:r>
          </a:p>
          <a:p>
            <a:pPr lvl="0">
              <a:buSzPct val="45000"/>
              <a:buFont typeface="StarSymbol"/>
              <a:buChar char="●"/>
            </a:pPr>
            <a:endParaRPr lang="x-none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Research the Frames of Reference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277960"/>
          </a:xfrm>
        </p:spPr>
        <p:txBody>
          <a:bodyPr/>
          <a:lstStyle/>
          <a:p>
            <a:pPr lvl="0"/>
            <a:r>
              <a:rPr lang="x-none" dirty="0"/>
              <a:t>Conduct interviews with: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Project staﬀ (managers, programmers, marketing people) who are in charge of developing the software.</a:t>
            </a:r>
            <a:endParaRPr lang="en-US" dirty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>
                <a:solidFill>
                  <a:srgbClr val="FF0000"/>
                </a:solidFill>
              </a:rPr>
              <a:t>Subject matter </a:t>
            </a:r>
            <a:r>
              <a:rPr lang="x-none" dirty="0"/>
              <a:t>and domain experts.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Customers (the purchaser of the product, not necessarily the same as the end user) to determine values, expectations, issues, and constraints.</a:t>
            </a:r>
          </a:p>
          <a:p>
            <a:pPr lvl="0">
              <a:buSzPct val="45000"/>
              <a:buFont typeface="StarSymbol"/>
              <a:buChar char="●"/>
            </a:pPr>
            <a:endParaRPr lang="x-non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Interviewing Project Staff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x-none" dirty="0"/>
              <a:t>Interviewing Project Staff</a:t>
            </a:r>
          </a:p>
          <a:p>
            <a:pPr lvl="0">
              <a:buSzPct val="45000"/>
              <a:buFont typeface="StarSymbol"/>
              <a:buChar char="●"/>
            </a:pPr>
            <a:r>
              <a:rPr lang="x-none" dirty="0"/>
              <a:t> One-on-one interviews.</a:t>
            </a:r>
          </a:p>
          <a:p>
            <a:pPr lvl="0">
              <a:buSzPct val="45000"/>
              <a:buFont typeface="StarSymbol"/>
              <a:buChar char="●"/>
            </a:pPr>
            <a:r>
              <a:rPr lang="x-none" dirty="0"/>
              <a:t>Try to discover: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x-none" sz="3200" dirty="0">
                <a:latin typeface="Arial" pitchFamily="18"/>
                <a:cs typeface="Tahoma" pitchFamily="2"/>
              </a:rPr>
              <a:t>vision of the product.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x-none" sz="3200" dirty="0">
                <a:latin typeface="Arial" pitchFamily="18"/>
                <a:cs typeface="Tahoma" pitchFamily="2"/>
              </a:rPr>
              <a:t>budget and schedule.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x-none" sz="3200" dirty="0">
                <a:latin typeface="Arial" pitchFamily="18"/>
                <a:cs typeface="Tahoma" pitchFamily="2"/>
              </a:rPr>
              <a:t>technical constraints.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x-none" sz="3200" dirty="0">
                <a:latin typeface="Arial" pitchFamily="18"/>
                <a:cs typeface="Tahoma" pitchFamily="2"/>
              </a:rPr>
              <a:t>perceptions of who users might be.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5040"/>
            <a:ext cx="9071640" cy="1875240"/>
          </a:xfrm>
        </p:spPr>
        <p:txBody>
          <a:bodyPr/>
          <a:lstStyle/>
          <a:p>
            <a:pPr lvl="0"/>
            <a:r>
              <a:rPr lang="x-none" dirty="0"/>
              <a:t>Interviewing Subject Matter Experts (SMEs)</a:t>
            </a:r>
            <a:br>
              <a:rPr lang="x-none" dirty="0"/>
            </a:b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Often hired externally by project manager.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Provide knowledge of complex domains, regulations, industry best practice.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Often lean towards expert user perspective (rather than intermediate).</a:t>
            </a:r>
          </a:p>
          <a:p>
            <a:pPr lvl="0">
              <a:buSzPct val="45000"/>
              <a:buFont typeface="StarSymbol"/>
              <a:buChar char="●"/>
            </a:pPr>
            <a:endParaRPr lang="x-non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Interviewing Customers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60" y="1080000"/>
            <a:ext cx="9071640" cy="690948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Customers are the people who make the decision to purchase.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For consumer products, customers are often the same as users.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For business settings, customers are rarely actually the users of a product.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Try to discover the customer’s: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x-none" dirty="0"/>
              <a:t> goals in purchasing the product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x-none" dirty="0"/>
              <a:t> frustrations with current solutions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x-none" dirty="0"/>
              <a:t>decision process for purchasing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x-none" dirty="0"/>
              <a:t>role in installation and maintenance</a:t>
            </a:r>
          </a:p>
          <a:p>
            <a:pPr lvl="0">
              <a:buSzPct val="45000"/>
              <a:buFont typeface="StarSymbol"/>
              <a:buChar char="●"/>
            </a:pPr>
            <a:endParaRPr lang="x-non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 Research the End User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27796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The </a:t>
            </a:r>
            <a:r>
              <a:rPr lang="x-none" i="1" dirty="0"/>
              <a:t>actual</a:t>
            </a:r>
            <a:r>
              <a:rPr lang="x-none" dirty="0"/>
              <a:t> users of a product should always be the main focus of the design eﬀort.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Most people are incapable of accurately assessing their own behaviour [Pinker, 1999].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Rather than talk to users about how they think they behave, it is better to observe their behaviour ﬁrst-hand.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And then ask clarifying questions in the context of use.</a:t>
            </a:r>
          </a:p>
          <a:p>
            <a:pPr lvl="0">
              <a:buSzPct val="45000"/>
              <a:buFont typeface="StarSymbol"/>
              <a:buChar char="●"/>
            </a:pPr>
            <a:endParaRPr lang="x-non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 dirty="0"/>
              <a:t>Ethnographic Interviews</a:t>
            </a:r>
            <a:br>
              <a:rPr lang="x-none" dirty="0"/>
            </a:b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x-none" dirty="0"/>
              <a:t>A combination of immersive observation and directed interview techniques.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Observe the user using their current tools in their normal environment.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Interviewer assumes the role of an apprentice learning from the master craftsman (user).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Alternate between observation of work and discussion of its structure and details.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Identifying Candidate Users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182200"/>
          </a:xfrm>
        </p:spPr>
        <p:txBody>
          <a:bodyPr/>
          <a:lstStyle/>
          <a:p>
            <a:pPr lvl="0"/>
            <a:r>
              <a:rPr lang="x-none" dirty="0"/>
              <a:t>Designers must capture the range of user behaviours regarding a product.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What sorts of people might use this product?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How might their needs vary?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What ranges of behaviour might be involved?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Which kinds of environment might be involved?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Try to interview some people from each diﬀerent group.</a:t>
            </a:r>
          </a:p>
          <a:p>
            <a:pPr lvl="0">
              <a:buSzPct val="45000"/>
              <a:buFont typeface="StarSymbol"/>
              <a:buChar char="●"/>
            </a:pPr>
            <a:endParaRPr lang="x-non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Examples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x-none" dirty="0"/>
              <a:t>Whom would you interview if you were designing: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An in-ﬂight entertainment system?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A </a:t>
            </a:r>
            <a:r>
              <a:rPr lang="x-none" dirty="0" smtClean="0"/>
              <a:t>corporate help desk?</a:t>
            </a:r>
            <a:endParaRPr lang="x-none" dirty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A complete hospital management system?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A mobile phone with email capability?</a:t>
            </a:r>
          </a:p>
          <a:p>
            <a:pPr lvl="0">
              <a:buSzPct val="45000"/>
              <a:buFont typeface="StarSymbol"/>
              <a:buChar char="●"/>
            </a:pPr>
            <a:endParaRPr lang="x-non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5040"/>
            <a:ext cx="9071640" cy="1875240"/>
          </a:xfrm>
        </p:spPr>
        <p:txBody>
          <a:bodyPr/>
          <a:lstStyle/>
          <a:p>
            <a:pPr lvl="0"/>
            <a:r>
              <a:rPr lang="x-none"/>
              <a:t>Conducting an Ethnographic Interview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8360" y="1263240"/>
            <a:ext cx="9071640" cy="6023880"/>
          </a:xfrm>
        </p:spPr>
        <p:txBody>
          <a:bodyPr/>
          <a:lstStyle/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200" dirty="0"/>
              <a:t>In actual workplace/environment.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200" dirty="0"/>
              <a:t>45-60 minutes.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200" dirty="0"/>
              <a:t>No third parties (supervisors or clients).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200" dirty="0"/>
              <a:t>Focus on understanding: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x-none" sz="1400" dirty="0"/>
              <a:t>Overall goal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x-none" sz="1400" dirty="0"/>
              <a:t>Current tasks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x-none" sz="1400" dirty="0"/>
              <a:t>Constraints and exceptions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x-none" sz="1400" dirty="0"/>
              <a:t>Problems needing solution (where does it hurt?)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x-none" sz="1400" dirty="0"/>
              <a:t>Broader context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x-none" sz="1400" dirty="0"/>
              <a:t>Domain issues</a:t>
            </a:r>
          </a:p>
          <a:p>
            <a:pPr lvl="1">
              <a:buSzPct val="45000"/>
              <a:buFont typeface="Wingdings" panose="05000000000000000000" pitchFamily="2" charset="2"/>
              <a:buChar char="Ø"/>
            </a:pPr>
            <a:r>
              <a:rPr lang="x-none" sz="1400" dirty="0"/>
              <a:t>Vocabulary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200" dirty="0"/>
              <a:t>Ask permission to take a few photographs of the user and their workplace (for creating personas).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x-none" dirty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DonaldNorman, </a:t>
            </a:r>
            <a:r>
              <a:rPr lang="x-none" b="1" dirty="0"/>
              <a:t>The Design of Everyday Things, MITPress, 23 Dec 2013</a:t>
            </a:r>
            <a:endParaRPr lang="en-US" b="1" dirty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b="1" dirty="0"/>
              <a:t>Tutorial Teaching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Prof. Dr. Keith Andrews, Graz University of Technology </a:t>
            </a:r>
            <a:br>
              <a:rPr lang="en-US" dirty="0"/>
            </a:br>
            <a:r>
              <a:rPr lang="en-US" b="1" dirty="0"/>
              <a:t> 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3094381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Patterns of Use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x-none" dirty="0"/>
              <a:t>When interviewing users, we are trying to discover patterns of use: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Business products: Patterns of use are generally based on job responsibilities.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Consumer products: Patterns of use are generally based on lifestyle (age, gender, occupation, etc).</a:t>
            </a:r>
          </a:p>
          <a:p>
            <a:pPr lvl="0">
              <a:buSzPct val="45000"/>
              <a:buFont typeface="StarSymbol"/>
              <a:buChar char="●"/>
            </a:pPr>
            <a:endParaRPr lang="x-non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Being an Active Listener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60" y="1260000"/>
            <a:ext cx="9071640" cy="6214319"/>
          </a:xfrm>
        </p:spPr>
        <p:txBody>
          <a:bodyPr/>
          <a:lstStyle/>
          <a:p>
            <a:pPr lvl="0"/>
            <a:r>
              <a:rPr lang="x-none" sz="2800" dirty="0"/>
              <a:t>A good interviewer is an active listener: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Use open body language: lean forward, hand under chin, arms open, eye contact.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Use minimal encouragers: brief verbal cues (hmmm, uh-huh, oh?), nodding, tilting head sideways.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Ask open-ended questions (how, when, what, why) to encourage elaboration.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Use closed questions (can you, will you, do you) with yes/no or simple fact answer to clarify your understanding.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Summarise to check you understand the important points: “So it sounds like the key points are...”.</a:t>
            </a:r>
          </a:p>
          <a:p>
            <a:pPr lvl="0">
              <a:buSzPct val="45000"/>
              <a:buFont typeface="StarSymbol"/>
              <a:buChar char="●"/>
            </a:pPr>
            <a:endParaRPr lang="x-none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5040"/>
            <a:ext cx="9071640" cy="1875240"/>
          </a:xfrm>
        </p:spPr>
        <p:txBody>
          <a:bodyPr/>
          <a:lstStyle/>
          <a:p>
            <a:pPr lvl="0"/>
            <a:r>
              <a:rPr lang="x-none"/>
              <a:t>General Flow of Interview for Business Product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538600"/>
          </a:xfrm>
        </p:spPr>
        <p:txBody>
          <a:bodyPr/>
          <a:lstStyle/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400" dirty="0"/>
              <a:t>Introductions.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400" dirty="0"/>
              <a:t>Why we’re here: We’ve been asked to design/improve X.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400" dirty="0"/>
              <a:t>What we’ll ask: your day, your background, your frustrations.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400" dirty="0"/>
              <a:t>Tell us about your responsibilities and your typical workday.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400" dirty="0"/>
              <a:t>Drill into speciﬁc tasks.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400" dirty="0"/>
              <a:t>How is existing product (if any) involved in those tasks.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400" dirty="0"/>
              <a:t>Relationships with other people and processes.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400" dirty="0"/>
              <a:t>Goals.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400" dirty="0"/>
              <a:t>Follow up on interesting points.</a:t>
            </a:r>
          </a:p>
          <a:p>
            <a:pPr marL="342900" lvl="0" indent="-342900">
              <a:buSzPct val="45000"/>
              <a:buFont typeface="Arial" panose="020B0604020202020204" pitchFamily="34" charset="0"/>
              <a:buChar char="•"/>
            </a:pPr>
            <a:r>
              <a:rPr lang="x-none" sz="2400" dirty="0"/>
              <a:t>Wrap-up.</a:t>
            </a:r>
          </a:p>
          <a:p>
            <a:pPr lvl="0">
              <a:buSzPct val="45000"/>
              <a:buFont typeface="StarSymbol"/>
              <a:buChar char="●"/>
            </a:pPr>
            <a:endParaRPr lang="x-none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Good General Questions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2956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What do you spend most of your time on? [task priority]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What things waste your time? [opportunity]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 Where does it hurt? [opportunity]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What makes a good work day? A bad one? [goals]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What kind of training do you have? [support to provide]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 What are the most important things you do? [priorities, goals]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sz="2800" dirty="0"/>
              <a:t>What information helps you make decisions? [info to provide]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Different?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User vs Customer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Actual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Candidate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Anonymous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Know the User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>
              <a:buSzPct val="45000"/>
            </a:pPr>
            <a:r>
              <a:rPr lang="x-none" dirty="0"/>
              <a:t>“ I’m a very selﬁsh designer: when I design </a:t>
            </a:r>
            <a:r>
              <a:rPr lang="x-none" dirty="0" smtClean="0"/>
              <a:t>sof</a:t>
            </a:r>
            <a:r>
              <a:rPr lang="en-US" dirty="0" smtClean="0"/>
              <a:t>t</a:t>
            </a:r>
            <a:r>
              <a:rPr lang="x-none" dirty="0" smtClean="0"/>
              <a:t>ware</a:t>
            </a:r>
            <a:r>
              <a:rPr lang="x-none" dirty="0"/>
              <a:t>, I design it for me. And so my ﬁrst task is to become you. ”</a:t>
            </a:r>
          </a:p>
          <a:p>
            <a:pPr lvl="7" hangingPunct="0">
              <a:spcBef>
                <a:spcPts val="0"/>
              </a:spcBef>
              <a:spcAft>
                <a:spcPts val="1417"/>
              </a:spcAft>
              <a:buNone/>
            </a:pPr>
            <a:r>
              <a:rPr lang="x-none" sz="3200" dirty="0">
                <a:latin typeface="Arial" pitchFamily="18"/>
                <a:cs typeface="Tahoma" pitchFamily="2"/>
              </a:rPr>
              <a:t>[ Bruce Tognazzini, The Front Desk, BBC Video, 1996. [BBC, 1996, 00:21:28] ]</a:t>
            </a:r>
          </a:p>
          <a:p>
            <a:pPr lvl="7" hangingPunct="0">
              <a:spcBef>
                <a:spcPts val="0"/>
              </a:spcBef>
              <a:spcAft>
                <a:spcPts val="1417"/>
              </a:spcAft>
              <a:buNone/>
            </a:pPr>
            <a:endParaRPr lang="x-none" sz="3200" dirty="0">
              <a:latin typeface="Arial" pitchFamily="18"/>
              <a:cs typeface="Tahoma" pitchFamily="2"/>
            </a:endParaRPr>
          </a:p>
          <a:p>
            <a:pPr lvl="0">
              <a:buSzPct val="45000"/>
            </a:pPr>
            <a:r>
              <a:rPr lang="x-none" dirty="0"/>
              <a:t>Qualitative research is used to determine user characteristics, goals, and context of use.</a:t>
            </a:r>
          </a:p>
          <a:p>
            <a:pPr lvl="7" hangingPunct="0">
              <a:spcBef>
                <a:spcPts val="0"/>
              </a:spcBef>
              <a:spcAft>
                <a:spcPts val="1417"/>
              </a:spcAft>
              <a:buNone/>
            </a:pPr>
            <a:endParaRPr lang="x-none" sz="3200" dirty="0">
              <a:latin typeface="Arial" pitchFamily="18"/>
              <a:cs typeface="Tahoma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marL="457200" lvl="0" indent="-457200">
              <a:buSzPct val="45000"/>
              <a:buFont typeface="StarSymbol"/>
              <a:buChar char="●"/>
            </a:pPr>
            <a:r>
              <a:rPr lang="x-none" dirty="0"/>
              <a:t>Classifying Users</a:t>
            </a:r>
          </a:p>
          <a:p>
            <a:pPr marL="457200" lvl="0" indent="-457200">
              <a:buSzPct val="45000"/>
              <a:buFont typeface="StarSymbol"/>
              <a:buChar char="●"/>
            </a:pPr>
            <a:r>
              <a:rPr lang="x-none" dirty="0"/>
              <a:t>Categories of User Experience</a:t>
            </a:r>
          </a:p>
          <a:p>
            <a:pPr marL="457200" lvl="0" indent="-457200">
              <a:buSzPct val="45000"/>
              <a:buFont typeface="StarSymbol"/>
              <a:buChar char="●"/>
            </a:pPr>
            <a:r>
              <a:rPr lang="x-none" dirty="0"/>
              <a:t>Research the Frames of Reference</a:t>
            </a:r>
          </a:p>
          <a:p>
            <a:pPr marL="457200" lvl="0" indent="-457200">
              <a:buSzPct val="45000"/>
              <a:buFont typeface="StarSymbol"/>
              <a:buChar char="●"/>
            </a:pPr>
            <a:r>
              <a:rPr lang="x-none" dirty="0"/>
              <a:t>Research the End User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 dirty="0"/>
              <a:t> Classifying Users</a:t>
            </a:r>
            <a:br>
              <a:rPr lang="x-none" dirty="0"/>
            </a:b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/>
            <a:r>
              <a:rPr lang="x-none" dirty="0"/>
              <a:t>Users can be classiﬁed according to their: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experience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educational level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age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amount of prior training, etc.</a:t>
            </a:r>
          </a:p>
          <a:p>
            <a:pPr lvl="0">
              <a:buSzPct val="45000"/>
              <a:buFont typeface="StarSymbol"/>
              <a:buChar char="●"/>
            </a:pPr>
            <a:endParaRPr lang="x-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Discussion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8985" y="2570435"/>
            <a:ext cx="8790335" cy="1574845"/>
          </a:xfrm>
        </p:spPr>
        <p:txBody>
          <a:bodyPr/>
          <a:lstStyle/>
          <a:p>
            <a:pPr lvl="0">
              <a:buSzPct val="45000"/>
            </a:pPr>
            <a:r>
              <a:rPr lang="x-none" sz="8000"/>
              <a:t>User</a:t>
            </a:r>
            <a:r>
              <a:rPr lang="en-US" sz="8000" dirty="0"/>
              <a:t> vs. Customer</a:t>
            </a:r>
            <a:r>
              <a:rPr lang="x-none"/>
              <a:t/>
            </a:r>
            <a:br>
              <a:rPr lang="x-none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2712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0280" y="175196"/>
            <a:ext cx="9071640" cy="1262160"/>
          </a:xfrm>
        </p:spPr>
        <p:txBody>
          <a:bodyPr/>
          <a:lstStyle/>
          <a:p>
            <a:pPr lvl="0"/>
            <a:r>
              <a:rPr lang="x-none"/>
              <a:t>Categories of User Experience</a:t>
            </a:r>
            <a:br>
              <a:rPr lang="x-none"/>
            </a:br>
            <a:endParaRPr lang="x-non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693080" y="1545839"/>
            <a:ext cx="6743880" cy="4467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80279" y="6480000"/>
            <a:ext cx="10000345" cy="859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The three main dimensions on which user experience varies: experience of computers </a:t>
            </a:r>
            <a:r>
              <a:rPr lang="de-DE" sz="1800" b="0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in general</a:t>
            </a:r>
            <a:endParaRPr lang="de-DE" sz="1800" b="0" i="0" u="none" strike="noStrike" kern="1200" dirty="0" smtClean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,understanding of the task domain,and expertise in using the speciﬁc system</a:t>
            </a:r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. From Figure 3 of [Nielsen, 1993b].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Learning Curves</a:t>
            </a:r>
            <a:br>
              <a:rPr lang="x-none"/>
            </a:br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x-none" dirty="0"/>
              <a:t>Learning Curves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 Some systems are designed to focus on learnability.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Others emphasise eﬃciency for proﬁcient users.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Some support both ease of learning and an “expert mode” (for example rich menus and dialogues plus a command/scripting language), and thus attempt to ride the top of the curves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x-none"/>
              <a:t>Learning Curves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800000" y="1434600"/>
            <a:ext cx="6276960" cy="45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80720" y="6520320"/>
            <a:ext cx="9719280" cy="859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Learning curves for hypothetical systems focusing on the novice user (easy to learn, but less eﬃcient to use</a:t>
            </a:r>
            <a:r>
              <a:rPr lang="de-DE" sz="1800" b="0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dirty="0" smtClean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 </a:t>
            </a:r>
            <a:r>
              <a:rPr lang="de-DE" sz="1800" b="0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and the expert user (harder to learn, but then highly eﬃcient). From Figure 2 of [Nielsen, 1993b].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1230</Words>
  <Application>Microsoft Office PowerPoint</Application>
  <PresentationFormat>Custom</PresentationFormat>
  <Paragraphs>164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Andale Sans UI</vt:lpstr>
      <vt:lpstr>StarSymbol</vt:lpstr>
      <vt:lpstr>Arial</vt:lpstr>
      <vt:lpstr>Calibri</vt:lpstr>
      <vt:lpstr>Tahoma</vt:lpstr>
      <vt:lpstr>Times New Roman</vt:lpstr>
      <vt:lpstr>Wingdings</vt:lpstr>
      <vt:lpstr>Default</vt:lpstr>
      <vt:lpstr>KNOW THE USER  </vt:lpstr>
      <vt:lpstr>Reference</vt:lpstr>
      <vt:lpstr>Know the User </vt:lpstr>
      <vt:lpstr>Agenda</vt:lpstr>
      <vt:lpstr> Classifying Users </vt:lpstr>
      <vt:lpstr>Discussion</vt:lpstr>
      <vt:lpstr>Categories of User Experience </vt:lpstr>
      <vt:lpstr>Learning Curves </vt:lpstr>
      <vt:lpstr>Learning Curves (cont.)</vt:lpstr>
      <vt:lpstr> Perpetual Intermediates </vt:lpstr>
      <vt:lpstr>Research the Frames of Reference </vt:lpstr>
      <vt:lpstr>Interviewing Project Staff </vt:lpstr>
      <vt:lpstr>Interviewing Subject Matter Experts (SMEs) </vt:lpstr>
      <vt:lpstr>Interviewing Customers </vt:lpstr>
      <vt:lpstr> Research the End User </vt:lpstr>
      <vt:lpstr>Ethnographic Interviews </vt:lpstr>
      <vt:lpstr>Identifying Candidate Users </vt:lpstr>
      <vt:lpstr>Examples</vt:lpstr>
      <vt:lpstr>Conducting an Ethnographic Interview </vt:lpstr>
      <vt:lpstr>Patterns of Use </vt:lpstr>
      <vt:lpstr>Being an Active Listener </vt:lpstr>
      <vt:lpstr>General Flow of Interview for Business Product </vt:lpstr>
      <vt:lpstr>Good General Questions </vt:lpstr>
      <vt:lpstr>Different?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THE USER  </dc:title>
  <dc:creator>Hoan Ng</dc:creator>
  <cp:lastModifiedBy>ADMIN</cp:lastModifiedBy>
  <cp:revision>47</cp:revision>
  <dcterms:created xsi:type="dcterms:W3CDTF">2009-04-16T11:32:32Z</dcterms:created>
  <dcterms:modified xsi:type="dcterms:W3CDTF">2021-10-26T03:00:10Z</dcterms:modified>
</cp:coreProperties>
</file>