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90" r:id="rId3"/>
    <p:sldId id="261" r:id="rId4"/>
    <p:sldId id="291" r:id="rId5"/>
    <p:sldId id="258" r:id="rId6"/>
    <p:sldId id="259" r:id="rId7"/>
    <p:sldId id="262" r:id="rId8"/>
    <p:sldId id="263" r:id="rId9"/>
    <p:sldId id="264" r:id="rId10"/>
    <p:sldId id="266" r:id="rId11"/>
    <p:sldId id="281" r:id="rId12"/>
    <p:sldId id="267" r:id="rId13"/>
    <p:sldId id="268" r:id="rId14"/>
    <p:sldId id="269" r:id="rId15"/>
    <p:sldId id="265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727" autoAdjust="0"/>
  </p:normalViewPr>
  <p:slideViewPr>
    <p:cSldViewPr snapToGrid="0">
      <p:cViewPr varScale="1">
        <p:scale>
          <a:sx n="64" d="100"/>
          <a:sy n="64" d="100"/>
        </p:scale>
        <p:origin x="139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6B5F4-7D88-427F-BEFD-4BCE0493B97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B5895-4554-4E79-AB6E-D2D89D5D2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04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9E6C9C2-A801-41DA-8616-52202A66E2EA}" type="slidenum">
              <a:t>1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0696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43D51DE-14E5-448C-846A-9613AB4C277B}" type="slidenum">
              <a:t>12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vi-VN" dirty="0" err="1"/>
              <a:t>Quét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phác</a:t>
            </a:r>
            <a:r>
              <a:rPr lang="vi-VN" dirty="0"/>
              <a:t> </a:t>
            </a:r>
            <a:r>
              <a:rPr lang="vi-VN" dirty="0" err="1"/>
              <a:t>thảo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tay.</a:t>
            </a:r>
            <a:br>
              <a:rPr lang="vi-VN" dirty="0"/>
            </a:br>
            <a:r>
              <a:rPr lang="vi-VN" dirty="0" err="1"/>
              <a:t>Gắn</a:t>
            </a:r>
            <a:r>
              <a:rPr lang="vi-VN" dirty="0"/>
              <a:t> </a:t>
            </a:r>
            <a:r>
              <a:rPr lang="vi-VN" dirty="0" err="1"/>
              <a:t>mẫu</a:t>
            </a:r>
            <a:r>
              <a:rPr lang="vi-VN" dirty="0"/>
              <a:t> nguyên </a:t>
            </a:r>
            <a:r>
              <a:rPr lang="vi-VN" dirty="0" err="1"/>
              <a:t>mẫu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tử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nhấp</a:t>
            </a:r>
            <a:r>
              <a:rPr lang="vi-VN" dirty="0"/>
              <a:t> (</a:t>
            </a:r>
            <a:r>
              <a:rPr lang="vi-VN" dirty="0" err="1"/>
              <a:t>nói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Giám</a:t>
            </a:r>
            <a:r>
              <a:rPr lang="vi-VN" dirty="0"/>
              <a:t> </a:t>
            </a:r>
            <a:r>
              <a:rPr lang="vi-VN" dirty="0" err="1"/>
              <a:t>đốc</a:t>
            </a:r>
            <a:r>
              <a:rPr lang="vi-VN" dirty="0"/>
              <a:t> </a:t>
            </a:r>
            <a:r>
              <a:rPr lang="vi-VN" dirty="0" err="1"/>
              <a:t>Macromedia</a:t>
            </a:r>
            <a:r>
              <a:rPr lang="vi-VN" dirty="0"/>
              <a:t>).</a:t>
            </a:r>
            <a:br>
              <a:rPr lang="vi-VN" dirty="0"/>
            </a:br>
            <a:r>
              <a:rPr lang="vi-VN" dirty="0"/>
              <a:t>Duy </a:t>
            </a:r>
            <a:r>
              <a:rPr lang="vi-VN" dirty="0" err="1"/>
              <a:t>trì</a:t>
            </a:r>
            <a:r>
              <a:rPr lang="vi-VN" dirty="0"/>
              <a:t> </a:t>
            </a:r>
            <a:r>
              <a:rPr lang="vi-VN" dirty="0" err="1"/>
              <a:t>vẻ</a:t>
            </a:r>
            <a:r>
              <a:rPr lang="vi-VN" dirty="0"/>
              <a:t>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bình</a:t>
            </a:r>
            <a:r>
              <a:rPr lang="vi-VN" dirty="0"/>
              <a:t> </a:t>
            </a:r>
            <a:r>
              <a:rPr lang="vi-VN" dirty="0" err="1"/>
              <a:t>thường</a:t>
            </a:r>
            <a:r>
              <a:rPr lang="vi-VN" dirty="0"/>
              <a:t>, </a:t>
            </a:r>
            <a:r>
              <a:rPr lang="vi-VN" dirty="0" err="1"/>
              <a:t>giản</a:t>
            </a:r>
            <a:r>
              <a:rPr lang="vi-VN" dirty="0"/>
              <a:t> </a:t>
            </a:r>
            <a:r>
              <a:rPr lang="vi-VN" dirty="0" err="1"/>
              <a:t>dị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khuyến</a:t>
            </a:r>
            <a:r>
              <a:rPr lang="vi-VN" dirty="0"/>
              <a:t> </a:t>
            </a:r>
            <a:r>
              <a:rPr lang="vi-VN" dirty="0" err="1"/>
              <a:t>khích</a:t>
            </a:r>
            <a:r>
              <a:rPr lang="vi-VN" dirty="0"/>
              <a:t> phê </a:t>
            </a:r>
            <a:r>
              <a:rPr lang="vi-VN" dirty="0" err="1"/>
              <a:t>bình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thảo</a:t>
            </a:r>
            <a:r>
              <a:rPr lang="vi-VN" dirty="0"/>
              <a:t> </a:t>
            </a:r>
            <a:r>
              <a:rPr lang="vi-VN" dirty="0" err="1"/>
              <a:t>luận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006561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43D51DE-14E5-448C-846A-9613AB4C277B}" type="slidenum">
              <a:t>13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02243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43D51DE-14E5-448C-846A-9613AB4C277B}" type="slidenum">
              <a:t>14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> đơn </a:t>
            </a:r>
            <a:r>
              <a:rPr lang="vi-VN" dirty="0" err="1"/>
              <a:t>giản</a:t>
            </a:r>
            <a:r>
              <a:rPr lang="vi-VN" dirty="0"/>
              <a:t>: </a:t>
            </a:r>
            <a:r>
              <a:rPr lang="vi-VN" dirty="0" err="1"/>
              <a:t>bỏ</a:t>
            </a:r>
            <a:r>
              <a:rPr lang="vi-VN" dirty="0"/>
              <a:t> qua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biệt</a:t>
            </a:r>
            <a:r>
              <a:rPr lang="vi-VN" dirty="0"/>
              <a:t>.</a:t>
            </a:r>
            <a:br>
              <a:rPr lang="vi-VN" dirty="0"/>
            </a:b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giả</a:t>
            </a:r>
            <a:r>
              <a:rPr lang="vi-VN" dirty="0"/>
              <a:t> </a:t>
            </a:r>
            <a:r>
              <a:rPr lang="vi-VN" dirty="0" err="1"/>
              <a:t>mạo</a:t>
            </a:r>
            <a:r>
              <a:rPr lang="vi-VN" dirty="0"/>
              <a:t>: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tương </a:t>
            </a:r>
            <a:r>
              <a:rPr lang="vi-VN" dirty="0" err="1"/>
              <a:t>tự</a:t>
            </a:r>
            <a:r>
              <a:rPr lang="vi-VN" dirty="0"/>
              <a:t>,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thay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video</a:t>
            </a:r>
            <a:r>
              <a:rPr lang="vi-VN" dirty="0"/>
              <a:t>, </a:t>
            </a:r>
            <a:r>
              <a:rPr lang="vi-VN" dirty="0" err="1"/>
              <a:t>v.v</a:t>
            </a:r>
            <a:r>
              <a:rPr lang="vi-VN" dirty="0"/>
              <a:t> ...</a:t>
            </a:r>
            <a:br>
              <a:rPr lang="vi-VN" dirty="0"/>
            </a:br>
            <a:r>
              <a:rPr lang="vi-VN" dirty="0" err="1"/>
              <a:t>Wizard</a:t>
            </a:r>
            <a:r>
              <a:rPr lang="vi-VN" dirty="0"/>
              <a:t> of </a:t>
            </a:r>
            <a:r>
              <a:rPr lang="vi-VN" dirty="0" err="1"/>
              <a:t>Oz</a:t>
            </a:r>
            <a:r>
              <a:rPr lang="vi-VN" dirty="0"/>
              <a:t>: chuyên gia </a:t>
            </a:r>
            <a:r>
              <a:rPr lang="vi-VN" dirty="0" err="1"/>
              <a:t>của</a:t>
            </a:r>
            <a:r>
              <a:rPr lang="vi-VN" dirty="0"/>
              <a:t> con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đằng</a:t>
            </a:r>
            <a:r>
              <a:rPr lang="vi-VN" dirty="0"/>
              <a:t> sau </a:t>
            </a:r>
            <a:r>
              <a:rPr lang="vi-VN" dirty="0" err="1"/>
              <a:t>hậu</a:t>
            </a:r>
            <a:r>
              <a:rPr lang="vi-VN" dirty="0"/>
              <a:t> </a:t>
            </a:r>
            <a:r>
              <a:rPr lang="vi-VN" dirty="0" err="1"/>
              <a:t>trường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mô </a:t>
            </a:r>
            <a:r>
              <a:rPr lang="vi-VN" dirty="0" err="1"/>
              <a:t>phỏng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phản</a:t>
            </a:r>
            <a:r>
              <a:rPr lang="vi-VN" dirty="0"/>
              <a:t> </a:t>
            </a:r>
            <a:r>
              <a:rPr lang="vi-VN" dirty="0" err="1"/>
              <a:t>hồi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06243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43D51DE-14E5-448C-846A-9613AB4C277B}" type="slidenum">
              <a:t>15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91080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43D51DE-14E5-448C-846A-9613AB4C277B}" type="slidenum">
              <a:t>16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vi-VN" dirty="0"/>
              <a:t>Nguyên </a:t>
            </a:r>
            <a:r>
              <a:rPr lang="vi-VN" dirty="0" err="1"/>
              <a:t>mẫu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cắt</a:t>
            </a:r>
            <a:r>
              <a:rPr lang="vi-VN" dirty="0"/>
              <a:t> </a:t>
            </a:r>
            <a:r>
              <a:rPr lang="vi-VN" dirty="0" err="1"/>
              <a:t>giảm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lượng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năng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sâu </a:t>
            </a:r>
            <a:r>
              <a:rPr lang="vi-VN" dirty="0" err="1"/>
              <a:t>tính</a:t>
            </a:r>
            <a:r>
              <a:rPr lang="vi-VN" dirty="0"/>
              <a:t> năng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năng:</a:t>
            </a:r>
            <a:br>
              <a:rPr lang="vi-VN" dirty="0"/>
            </a:br>
            <a:r>
              <a:rPr lang="vi-VN" dirty="0" err="1"/>
              <a:t>Vertical</a:t>
            </a:r>
            <a:r>
              <a:rPr lang="vi-VN" dirty="0"/>
              <a:t> </a:t>
            </a:r>
            <a:r>
              <a:rPr lang="vi-VN" dirty="0" err="1"/>
              <a:t>Prototype</a:t>
            </a:r>
            <a:r>
              <a:rPr lang="vi-VN" dirty="0"/>
              <a:t>: </a:t>
            </a:r>
            <a:r>
              <a:rPr lang="vi-VN" dirty="0" err="1"/>
              <a:t>tính</a:t>
            </a:r>
            <a:r>
              <a:rPr lang="vi-VN" dirty="0"/>
              <a:t> năng chuyên sâu cho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năng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>Nguyên </a:t>
            </a:r>
            <a:r>
              <a:rPr lang="vi-VN" dirty="0" err="1"/>
              <a:t>mẫu</a:t>
            </a:r>
            <a:r>
              <a:rPr lang="vi-VN" dirty="0"/>
              <a:t> ngang: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năng 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đầy</a:t>
            </a:r>
            <a:r>
              <a:rPr lang="vi-VN" dirty="0"/>
              <a:t> </a:t>
            </a:r>
            <a:r>
              <a:rPr lang="vi-VN" dirty="0" err="1"/>
              <a:t>đủ</a:t>
            </a:r>
            <a:r>
              <a:rPr lang="vi-VN" dirty="0"/>
              <a:t>, nhưng không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 cơ </a:t>
            </a:r>
            <a:r>
              <a:rPr lang="vi-VN" dirty="0" err="1"/>
              <a:t>bản</a:t>
            </a:r>
            <a:r>
              <a:rPr lang="vi-VN" dirty="0"/>
              <a:t>.</a:t>
            </a:r>
            <a:br>
              <a:rPr lang="vi-VN" dirty="0"/>
            </a:br>
            <a:r>
              <a:rPr lang="vi-VN" dirty="0" err="1"/>
              <a:t>Scenario</a:t>
            </a:r>
            <a:r>
              <a:rPr lang="vi-VN" dirty="0"/>
              <a:t> </a:t>
            </a:r>
            <a:r>
              <a:rPr lang="vi-VN" dirty="0" err="1"/>
              <a:t>Prototype</a:t>
            </a:r>
            <a:r>
              <a:rPr lang="vi-VN" dirty="0"/>
              <a:t>: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năng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năng </a:t>
            </a:r>
            <a:r>
              <a:rPr lang="vi-VN" dirty="0" err="1"/>
              <a:t>dọc</a:t>
            </a:r>
            <a:r>
              <a:rPr lang="vi-VN" dirty="0"/>
              <a:t> theo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kịch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đường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thông qua 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74906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43D51DE-14E5-448C-846A-9613AB4C277B}" type="slidenum">
              <a:t>17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48551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43D51DE-14E5-448C-846A-9613AB4C277B}" type="slidenum">
              <a:t>18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vi-VN" dirty="0"/>
              <a:t>Mô </a:t>
            </a:r>
            <a:r>
              <a:rPr lang="vi-VN" dirty="0" err="1"/>
              <a:t>phỏng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/>
            </a:r>
            <a:br>
              <a:rPr lang="vi-VN" dirty="0"/>
            </a:br>
            <a:r>
              <a:rPr lang="vi-VN" dirty="0" err="1"/>
              <a:t>Độ</a:t>
            </a:r>
            <a:r>
              <a:rPr lang="vi-VN" dirty="0"/>
              <a:t> trung </a:t>
            </a:r>
            <a:r>
              <a:rPr lang="vi-VN" dirty="0" err="1"/>
              <a:t>thực</a:t>
            </a:r>
            <a:r>
              <a:rPr lang="vi-VN" dirty="0"/>
              <a:t> cao trong giao </a:t>
            </a:r>
            <a:r>
              <a:rPr lang="vi-VN" dirty="0" err="1"/>
              <a:t>diện</a:t>
            </a:r>
            <a:r>
              <a:rPr lang="vi-VN" dirty="0"/>
              <a:t/>
            </a:r>
            <a:br>
              <a:rPr lang="vi-VN" dirty="0"/>
            </a:br>
            <a:r>
              <a:rPr lang="vi-VN" dirty="0" err="1"/>
              <a:t>Độ</a:t>
            </a:r>
            <a:r>
              <a:rPr lang="vi-VN" dirty="0"/>
              <a:t> trung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thấp</a:t>
            </a:r>
            <a:r>
              <a:rPr lang="vi-VN" dirty="0"/>
              <a:t> trong </a:t>
            </a:r>
            <a:r>
              <a:rPr lang="vi-VN" dirty="0" err="1"/>
              <a:t>chiều</a:t>
            </a:r>
            <a:r>
              <a:rPr lang="vi-VN" dirty="0"/>
              <a:t> sâu</a:t>
            </a:r>
            <a:br>
              <a:rPr lang="vi-VN" dirty="0"/>
            </a:b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không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, bao </a:t>
            </a:r>
            <a:r>
              <a:rPr lang="vi-VN" dirty="0" err="1"/>
              <a:t>gồm</a:t>
            </a:r>
            <a:r>
              <a:rPr lang="vi-VN" dirty="0"/>
              <a:t> theo </a:t>
            </a:r>
            <a:r>
              <a:rPr lang="vi-VN" dirty="0" err="1"/>
              <a:t>chiều</a:t>
            </a:r>
            <a:r>
              <a:rPr lang="vi-VN" dirty="0"/>
              <a:t> ngang</a:t>
            </a:r>
            <a:br>
              <a:rPr lang="vi-VN" dirty="0"/>
            </a:br>
            <a:r>
              <a:rPr lang="vi-VN" dirty="0"/>
              <a:t>Không </a:t>
            </a:r>
            <a:r>
              <a:rPr lang="vi-VN" dirty="0" err="1"/>
              <a:t>có</a:t>
            </a:r>
            <a:r>
              <a:rPr lang="vi-VN" dirty="0"/>
              <a:t> con </a:t>
            </a:r>
            <a:r>
              <a:rPr lang="vi-VN" dirty="0" err="1"/>
              <a:t>người</a:t>
            </a:r>
            <a:r>
              <a:rPr lang="vi-VN" dirty="0"/>
              <a:t> mô </a:t>
            </a:r>
            <a:r>
              <a:rPr lang="vi-VN" dirty="0" err="1"/>
              <a:t>phỏng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như nguyên </a:t>
            </a:r>
            <a:r>
              <a:rPr lang="vi-VN" dirty="0" err="1"/>
              <a:t>mẫu</a:t>
            </a:r>
            <a:r>
              <a:rPr lang="vi-VN" dirty="0"/>
              <a:t> </a:t>
            </a:r>
            <a:r>
              <a:rPr lang="vi-VN" dirty="0" err="1"/>
              <a:t>giấy</a:t>
            </a:r>
            <a:endParaRPr lang="en-US" dirty="0"/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can computer prototypes help?</a:t>
            </a: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Everything from paper prototypes, plus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Better and higher-fidelity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</a:t>
            </a: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Screen layout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Colors, fonts, icons, etc.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Choices of controls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Interactive feedback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Efficient issues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Controls are big enough?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Whitespace?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Distance between controls?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717765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43D51DE-14E5-448C-846A-9613AB4C277B}" type="slidenum">
              <a:t>19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vi-VN" dirty="0"/>
              <a:t>Nhanh hơn </a:t>
            </a:r>
            <a:r>
              <a:rPr lang="vi-VN" dirty="0" err="1"/>
              <a:t>mã</a:t>
            </a:r>
            <a:r>
              <a:rPr lang="vi-VN" dirty="0"/>
              <a:t> </a:t>
            </a:r>
            <a:r>
              <a:rPr lang="vi-VN" dirty="0" err="1"/>
              <a:t>hóa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>Không </a:t>
            </a:r>
            <a:r>
              <a:rPr lang="vi-VN" dirty="0" err="1"/>
              <a:t>gỡ</a:t>
            </a:r>
            <a:r>
              <a:rPr lang="vi-VN" dirty="0"/>
              <a:t> </a:t>
            </a:r>
            <a:r>
              <a:rPr lang="vi-VN" dirty="0" err="1"/>
              <a:t>lỗi</a:t>
            </a:r>
            <a:r>
              <a:rPr lang="vi-VN" dirty="0"/>
              <a:t/>
            </a:r>
            <a:br>
              <a:rPr lang="vi-VN" dirty="0"/>
            </a:br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dàng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vứt</a:t>
            </a:r>
            <a:r>
              <a:rPr lang="vi-VN" dirty="0"/>
              <a:t> </a:t>
            </a:r>
            <a:r>
              <a:rPr lang="vi-VN" dirty="0" err="1"/>
              <a:t>bỏ</a:t>
            </a:r>
            <a:r>
              <a:rPr lang="vi-VN" dirty="0"/>
              <a:t/>
            </a:r>
            <a:br>
              <a:rPr lang="vi-VN" dirty="0"/>
            </a:br>
            <a:r>
              <a:rPr lang="vi-VN" dirty="0" err="1"/>
              <a:t>Các</a:t>
            </a:r>
            <a:r>
              <a:rPr lang="vi-VN" dirty="0"/>
              <a:t> ý </a:t>
            </a:r>
            <a:r>
              <a:rPr lang="vi-VN" dirty="0" err="1"/>
              <a:t>tưởng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UI riêng </a:t>
            </a:r>
            <a:r>
              <a:rPr lang="vi-VN" dirty="0" err="1"/>
              <a:t>biệt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UI</a:t>
            </a:r>
            <a:br>
              <a:rPr lang="vi-VN" dirty="0"/>
            </a:br>
            <a:r>
              <a:rPr lang="vi-VN" dirty="0" err="1"/>
              <a:t>Bộ</a:t>
            </a:r>
            <a:r>
              <a:rPr lang="vi-VN" dirty="0"/>
              <a:t> công </a:t>
            </a:r>
            <a:r>
              <a:rPr lang="vi-VN" dirty="0" err="1"/>
              <a:t>cụ</a:t>
            </a:r>
            <a:r>
              <a:rPr lang="vi-VN" dirty="0"/>
              <a:t> (</a:t>
            </a:r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: </a:t>
            </a:r>
            <a:r>
              <a:rPr lang="vi-VN" dirty="0" err="1"/>
              <a:t>Visual</a:t>
            </a:r>
            <a:r>
              <a:rPr lang="vi-VN" dirty="0"/>
              <a:t> </a:t>
            </a:r>
            <a:r>
              <a:rPr lang="vi-VN" dirty="0" err="1"/>
              <a:t>Studios</a:t>
            </a:r>
            <a:r>
              <a:rPr lang="vi-VN" dirty="0"/>
              <a:t>, C ++ </a:t>
            </a:r>
            <a:r>
              <a:rPr lang="vi-VN" dirty="0" err="1"/>
              <a:t>Builder</a:t>
            </a:r>
            <a:r>
              <a:rPr lang="vi-VN" dirty="0"/>
              <a:t>)</a:t>
            </a:r>
            <a:br>
              <a:rPr lang="vi-VN" dirty="0"/>
            </a:br>
            <a:r>
              <a:rPr lang="vi-VN" dirty="0"/>
              <a:t>Tư duy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không </a:t>
            </a:r>
            <a:r>
              <a:rPr lang="vi-VN" dirty="0" err="1"/>
              <a:t>giới</a:t>
            </a:r>
            <a:r>
              <a:rPr lang="vi-VN" dirty="0"/>
              <a:t> </a:t>
            </a:r>
            <a:r>
              <a:rPr lang="vi-VN" dirty="0" err="1"/>
              <a:t>hạn</a:t>
            </a:r>
            <a:r>
              <a:rPr lang="vi-VN" dirty="0"/>
              <a:t> ở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vật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>Không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đó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73197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43D51DE-14E5-448C-846A-9613AB4C277B}" type="slidenum">
              <a:t>20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vi-VN" dirty="0" err="1"/>
              <a:t>Bảng</a:t>
            </a:r>
            <a:r>
              <a:rPr lang="vi-VN" dirty="0"/>
              <a:t> phân </a:t>
            </a:r>
            <a:r>
              <a:rPr lang="vi-VN" dirty="0" err="1"/>
              <a:t>cảnh</a:t>
            </a:r>
            <a:r>
              <a:rPr lang="vi-VN" dirty="0"/>
              <a:t/>
            </a:r>
            <a:br>
              <a:rPr lang="vi-VN" dirty="0"/>
            </a:b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</a:t>
            </a:r>
            <a:r>
              <a:rPr lang="vi-VN" dirty="0" err="1"/>
              <a:t>chụp</a:t>
            </a:r>
            <a:r>
              <a:rPr lang="vi-VN" dirty="0"/>
              <a:t> </a:t>
            </a:r>
            <a:r>
              <a:rPr lang="vi-VN" dirty="0" err="1"/>
              <a:t>màn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, đôi khi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nối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liên </a:t>
            </a:r>
            <a:r>
              <a:rPr lang="vi-VN" dirty="0" err="1"/>
              <a:t>kết</a:t>
            </a:r>
            <a:r>
              <a:rPr lang="vi-VN" dirty="0"/>
              <a:t/>
            </a:r>
            <a:br>
              <a:rPr lang="vi-VN" dirty="0"/>
            </a:b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mẫu</a:t>
            </a:r>
            <a:r>
              <a:rPr lang="vi-VN" dirty="0"/>
              <a:t/>
            </a:r>
            <a:br>
              <a:rPr lang="vi-VN" dirty="0"/>
            </a:b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cửa</a:t>
            </a:r>
            <a:r>
              <a:rPr lang="vi-VN" dirty="0"/>
              <a:t> </a:t>
            </a:r>
            <a:r>
              <a:rPr lang="vi-VN" dirty="0" err="1"/>
              <a:t>sổ</a:t>
            </a:r>
            <a:r>
              <a:rPr lang="vi-VN" dirty="0"/>
              <a:t> </a:t>
            </a:r>
            <a:r>
              <a:rPr lang="vi-VN" dirty="0" err="1"/>
              <a:t>thật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vật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như </a:t>
            </a:r>
            <a:r>
              <a:rPr lang="vi-VN" dirty="0" err="1"/>
              <a:t>nút</a:t>
            </a:r>
            <a:r>
              <a:rPr lang="vi-VN" dirty="0"/>
              <a:t>, </a:t>
            </a:r>
            <a:r>
              <a:rPr lang="vi-VN" dirty="0" err="1"/>
              <a:t>cửa</a:t>
            </a:r>
            <a:r>
              <a:rPr lang="vi-VN" dirty="0"/>
              <a:t> </a:t>
            </a:r>
            <a:r>
              <a:rPr lang="vi-VN" dirty="0" err="1"/>
              <a:t>sổ</a:t>
            </a:r>
            <a:r>
              <a:rPr lang="vi-VN" dirty="0"/>
              <a:t>, </a:t>
            </a:r>
            <a:r>
              <a:rPr lang="vi-VN" dirty="0" err="1"/>
              <a:t>nhãn</a:t>
            </a:r>
            <a:r>
              <a:rPr lang="vi-VN" dirty="0"/>
              <a:t>, </a:t>
            </a:r>
            <a:r>
              <a:rPr lang="vi-VN" dirty="0" err="1"/>
              <a:t>v.v</a:t>
            </a:r>
            <a:r>
              <a:rPr lang="vi-VN" dirty="0"/>
              <a:t> ...)</a:t>
            </a:r>
            <a:br>
              <a:rPr lang="vi-VN" dirty="0"/>
            </a:br>
            <a:r>
              <a:rPr lang="vi-VN" dirty="0" err="1"/>
              <a:t>phù</a:t>
            </a:r>
            <a:r>
              <a:rPr lang="vi-VN" dirty="0"/>
              <a:t> </a:t>
            </a:r>
            <a:r>
              <a:rPr lang="vi-VN" dirty="0" err="1"/>
              <a:t>thủy</a:t>
            </a:r>
            <a:r>
              <a:rPr lang="vi-VN" dirty="0"/>
              <a:t> </a:t>
            </a:r>
            <a:r>
              <a:rPr lang="vi-VN" dirty="0" err="1"/>
              <a:t>xứ</a:t>
            </a:r>
            <a:r>
              <a:rPr lang="vi-VN" dirty="0"/>
              <a:t> </a:t>
            </a:r>
            <a:r>
              <a:rPr lang="vi-VN" dirty="0" err="1"/>
              <a:t>Oz</a:t>
            </a:r>
            <a:r>
              <a:rPr lang="vi-VN" dirty="0"/>
              <a:t/>
            </a:r>
            <a:br>
              <a:rPr lang="vi-VN" dirty="0"/>
            </a:br>
            <a:r>
              <a:rPr lang="vi-VN" dirty="0" err="1"/>
              <a:t>Frontend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, </a:t>
            </a:r>
            <a:r>
              <a:rPr lang="vi-VN" dirty="0" err="1"/>
              <a:t>hậu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con </a:t>
            </a:r>
            <a:r>
              <a:rPr lang="vi-VN" dirty="0" err="1"/>
              <a:t>người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813425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43D51DE-14E5-448C-846A-9613AB4C277B}" type="slidenum">
              <a:t>21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74493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43D51DE-14E5-448C-846A-9613AB4C277B}" type="slidenum">
              <a:t>3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“ There’s a mantra at IDEO: </a:t>
            </a:r>
          </a:p>
          <a:p>
            <a:r>
              <a:rPr lang="en-US" dirty="0"/>
              <a:t>“Never go to a meeting without a prototype.” At whatever stage of development, one week, one month, or 6 months. ”</a:t>
            </a:r>
          </a:p>
          <a:p>
            <a:endParaRPr lang="en-US" dirty="0"/>
          </a:p>
          <a:p>
            <a:r>
              <a:rPr lang="en-US" dirty="0"/>
              <a:t>Perform usability evaluation and obtain feedback as early as possible in the design cycle by building and evaluating prototypes. Finally, throw prototypes away and implement final design.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3217809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43D51DE-14E5-448C-846A-9613AB4C277B}" type="slidenum">
              <a:t>22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vi-VN" dirty="0"/>
              <a:t>Ưu</a:t>
            </a:r>
            <a:br>
              <a:rPr lang="vi-VN" dirty="0"/>
            </a:b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vẽ</a:t>
            </a:r>
            <a:r>
              <a:rPr lang="vi-VN" dirty="0"/>
              <a:t> </a:t>
            </a:r>
            <a:r>
              <a:rPr lang="vi-VN" dirty="0" err="1"/>
              <a:t>bất</a:t>
            </a:r>
            <a:r>
              <a:rPr lang="vi-VN" dirty="0"/>
              <a:t> </a:t>
            </a:r>
            <a:r>
              <a:rPr lang="vi-VN" dirty="0" err="1"/>
              <a:t>cứ</a:t>
            </a:r>
            <a:r>
              <a:rPr lang="vi-VN" dirty="0"/>
              <a:t> </a:t>
            </a:r>
            <a:r>
              <a:rPr lang="vi-VN" dirty="0" err="1"/>
              <a:t>thứ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>Nhanh</a:t>
            </a:r>
            <a:endParaRPr lang="en-US" dirty="0"/>
          </a:p>
          <a:p>
            <a:r>
              <a:rPr lang="vi-VN" dirty="0"/>
              <a:t/>
            </a:r>
            <a:br>
              <a:rPr lang="vi-VN" dirty="0"/>
            </a:br>
            <a:r>
              <a:rPr lang="vi-VN" dirty="0" err="1"/>
              <a:t>Nhược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>Không tương </a:t>
            </a:r>
            <a:r>
              <a:rPr lang="vi-VN" dirty="0" err="1"/>
              <a:t>tác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>Không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</a:t>
            </a:r>
            <a:r>
              <a:rPr lang="vi-VN" dirty="0" err="1"/>
              <a:t>nhập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/>
            </a:r>
            <a:br>
              <a:rPr lang="vi-VN" dirty="0"/>
            </a:br>
            <a:r>
              <a:rPr lang="vi-VN" dirty="0" err="1"/>
              <a:t>Widget</a:t>
            </a:r>
            <a:r>
              <a:rPr lang="vi-VN" dirty="0"/>
              <a:t> không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59345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43D51DE-14E5-448C-846A-9613AB4C277B}" type="slidenum">
              <a:t>23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34366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43D51DE-14E5-448C-846A-9613AB4C277B}" type="slidenum">
              <a:t>24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vi-VN" dirty="0"/>
              <a:t>Ưu</a:t>
            </a:r>
            <a:br>
              <a:rPr lang="vi-VN" dirty="0"/>
            </a:b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tế</a:t>
            </a:r>
            <a:r>
              <a:rPr lang="vi-VN" dirty="0"/>
              <a:t>  </a:t>
            </a:r>
            <a:r>
              <a:rPr lang="vi-VN" dirty="0" err="1"/>
              <a:t>Độ</a:t>
            </a:r>
            <a:r>
              <a:rPr lang="vi-VN" dirty="0"/>
              <a:t> trung </a:t>
            </a:r>
            <a:r>
              <a:rPr lang="vi-VN" dirty="0" err="1"/>
              <a:t>thực</a:t>
            </a:r>
            <a:r>
              <a:rPr lang="vi-VN" dirty="0"/>
              <a:t> cao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mặt</a:t>
            </a:r>
            <a:r>
              <a:rPr lang="vi-VN" dirty="0"/>
              <a:t> </a:t>
            </a:r>
            <a:r>
              <a:rPr lang="vi-VN" dirty="0" err="1"/>
              <a:t>nhìn</a:t>
            </a:r>
            <a:r>
              <a:rPr lang="vi-VN" dirty="0"/>
              <a:t/>
            </a:r>
            <a:br>
              <a:rPr lang="vi-VN" dirty="0"/>
            </a:b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 </a:t>
            </a:r>
            <a:r>
              <a:rPr lang="vi-VN" dirty="0" err="1"/>
              <a:t>Cất</a:t>
            </a:r>
            <a:r>
              <a:rPr lang="vi-VN" dirty="0"/>
              <a:t> </a:t>
            </a:r>
            <a:r>
              <a:rPr lang="vi-VN" dirty="0" err="1"/>
              <a:t>gắng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lại</a:t>
            </a:r>
            <a:endParaRPr lang="en-US" dirty="0"/>
          </a:p>
          <a:p>
            <a:r>
              <a:rPr lang="vi-VN" dirty="0"/>
              <a:t/>
            </a:r>
            <a:br>
              <a:rPr lang="vi-VN" dirty="0"/>
            </a:br>
            <a:r>
              <a:rPr lang="vi-VN" dirty="0" err="1"/>
              <a:t>Nhược</a:t>
            </a:r>
            <a:r>
              <a:rPr lang="vi-VN" dirty="0"/>
              <a:t> </a:t>
            </a:r>
            <a:r>
              <a:rPr lang="vi-VN" dirty="0" err="1"/>
              <a:t>điểm</a:t>
            </a:r>
            <a:r>
              <a:rPr lang="vi-VN" dirty="0"/>
              <a:t/>
            </a:r>
            <a:br>
              <a:rPr lang="vi-VN" dirty="0"/>
            </a:br>
            <a:r>
              <a:rPr lang="vi-VN" dirty="0" err="1"/>
              <a:t>Hạn</a:t>
            </a:r>
            <a:r>
              <a:rPr lang="vi-VN" dirty="0"/>
              <a:t> </a:t>
            </a:r>
            <a:r>
              <a:rPr lang="vi-VN" dirty="0" err="1"/>
              <a:t>chế</a:t>
            </a:r>
            <a:r>
              <a:rPr lang="vi-VN" dirty="0"/>
              <a:t> suy </a:t>
            </a:r>
            <a:r>
              <a:rPr lang="vi-VN" dirty="0" err="1"/>
              <a:t>nghĩ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vật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tiêu </a:t>
            </a:r>
            <a:r>
              <a:rPr lang="vi-VN" dirty="0" err="1"/>
              <a:t>chuẩn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sẵn</a:t>
            </a:r>
            <a:r>
              <a:rPr lang="vi-VN" dirty="0"/>
              <a:t/>
            </a:r>
            <a:br>
              <a:rPr lang="vi-VN" dirty="0"/>
            </a:br>
            <a:r>
              <a:rPr lang="vi-VN" dirty="0" err="1"/>
              <a:t>Nội</a:t>
            </a:r>
            <a:r>
              <a:rPr lang="vi-VN" dirty="0"/>
              <a:t> dung trong </a:t>
            </a:r>
            <a:r>
              <a:rPr lang="vi-VN" dirty="0" err="1"/>
              <a:t>từng</a:t>
            </a:r>
            <a:r>
              <a:rPr lang="vi-VN" dirty="0"/>
              <a:t> </a:t>
            </a:r>
            <a:r>
              <a:rPr lang="vi-VN" dirty="0" err="1"/>
              <a:t>widget</a:t>
            </a:r>
            <a:r>
              <a:rPr lang="vi-VN" dirty="0"/>
              <a:t> không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704406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43D51DE-14E5-448C-846A-9613AB4C277B}" type="slidenum">
              <a:t>25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vi-VN" dirty="0"/>
              <a:t>"</a:t>
            </a:r>
            <a:r>
              <a:rPr lang="vi-VN" dirty="0" err="1"/>
              <a:t>Wizard</a:t>
            </a:r>
            <a:r>
              <a:rPr lang="vi-VN" dirty="0"/>
              <a:t> of </a:t>
            </a:r>
            <a:r>
              <a:rPr lang="vi-VN" dirty="0" err="1"/>
              <a:t>Oz</a:t>
            </a:r>
            <a:r>
              <a:rPr lang="vi-VN" dirty="0"/>
              <a:t>" = "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đàn</a:t>
            </a:r>
            <a:r>
              <a:rPr lang="vi-VN" dirty="0"/>
              <a:t> ông </a:t>
            </a:r>
            <a:r>
              <a:rPr lang="vi-VN" dirty="0" err="1"/>
              <a:t>đằng</a:t>
            </a:r>
            <a:r>
              <a:rPr lang="vi-VN" dirty="0"/>
              <a:t> sau </a:t>
            </a:r>
            <a:r>
              <a:rPr lang="vi-VN" dirty="0" err="1"/>
              <a:t>bức</a:t>
            </a:r>
            <a:r>
              <a:rPr lang="vi-VN" dirty="0"/>
              <a:t> </a:t>
            </a:r>
            <a:r>
              <a:rPr lang="vi-VN" dirty="0" err="1"/>
              <a:t>màn</a:t>
            </a:r>
            <a:r>
              <a:rPr lang="vi-VN" dirty="0"/>
              <a:t>"</a:t>
            </a:r>
            <a:br>
              <a:rPr lang="vi-VN" dirty="0"/>
            </a:b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 mô </a:t>
            </a:r>
            <a:r>
              <a:rPr lang="vi-VN" dirty="0" err="1"/>
              <a:t>phỏng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con </a:t>
            </a:r>
            <a:r>
              <a:rPr lang="vi-VN" dirty="0" err="1"/>
              <a:t>người</a:t>
            </a:r>
            <a:r>
              <a:rPr lang="vi-VN" dirty="0"/>
              <a:t> trong </a:t>
            </a:r>
            <a:r>
              <a:rPr lang="vi-VN" dirty="0" err="1"/>
              <a:t>vòng</a:t>
            </a:r>
            <a:r>
              <a:rPr lang="vi-VN" dirty="0"/>
              <a:t> </a:t>
            </a:r>
            <a:r>
              <a:rPr lang="vi-VN" dirty="0" err="1"/>
              <a:t>lặp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giúp</a:t>
            </a:r>
            <a:r>
              <a:rPr lang="vi-VN" dirty="0"/>
              <a:t> </a:t>
            </a:r>
            <a:r>
              <a:rPr lang="vi-VN" dirty="0" err="1"/>
              <a:t>đỡ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>Con </a:t>
            </a:r>
            <a:r>
              <a:rPr lang="vi-VN" dirty="0" err="1"/>
              <a:t>người</a:t>
            </a:r>
            <a:r>
              <a:rPr lang="vi-VN" dirty="0"/>
              <a:t> "</a:t>
            </a:r>
            <a:r>
              <a:rPr lang="vi-VN" dirty="0" err="1"/>
              <a:t>wizard</a:t>
            </a:r>
            <a:r>
              <a:rPr lang="vi-VN" dirty="0"/>
              <a:t>" </a:t>
            </a:r>
            <a:r>
              <a:rPr lang="vi-VN" dirty="0" err="1"/>
              <a:t>bắt</a:t>
            </a:r>
            <a:r>
              <a:rPr lang="vi-VN" dirty="0"/>
              <a:t> </a:t>
            </a:r>
            <a:r>
              <a:rPr lang="vi-VN" dirty="0" err="1"/>
              <a:t>chước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toán</a:t>
            </a:r>
            <a:r>
              <a:rPr lang="vi-VN" dirty="0"/>
              <a:t/>
            </a:r>
            <a:br>
              <a:rPr lang="vi-VN" dirty="0"/>
            </a:b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phản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/>
            </a:r>
            <a:br>
              <a:rPr lang="vi-VN" dirty="0"/>
            </a:b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mô </a:t>
            </a:r>
            <a:r>
              <a:rPr lang="vi-VN" dirty="0" err="1"/>
              <a:t>phỏng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ra </a:t>
            </a:r>
            <a:r>
              <a:rPr lang="vi-VN" dirty="0" err="1"/>
              <a:t>thích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/>
            </a:r>
            <a:br>
              <a:rPr lang="vi-VN" dirty="0"/>
            </a:br>
            <a:r>
              <a:rPr lang="vi-VN" dirty="0" err="1"/>
              <a:t>Wizard</a:t>
            </a:r>
            <a:r>
              <a:rPr lang="vi-VN" dirty="0"/>
              <a:t> không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lúc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che </a:t>
            </a:r>
            <a:r>
              <a:rPr lang="vi-VN" dirty="0" err="1"/>
              <a:t>giấu</a:t>
            </a:r>
            <a:r>
              <a:rPr lang="vi-VN" dirty="0"/>
              <a:t/>
            </a:r>
            <a:br>
              <a:rPr lang="vi-VN" dirty="0"/>
            </a:br>
            <a:r>
              <a:rPr lang="vi-VN" dirty="0" err="1"/>
              <a:t>Thí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>Mô </a:t>
            </a:r>
            <a:r>
              <a:rPr lang="vi-VN" dirty="0" err="1"/>
              <a:t>phỏng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 </a:t>
            </a:r>
            <a:r>
              <a:rPr lang="vi-VN" dirty="0" err="1"/>
              <a:t>giọng</a:t>
            </a:r>
            <a:r>
              <a:rPr lang="vi-VN" dirty="0"/>
              <a:t> </a:t>
            </a:r>
            <a:r>
              <a:rPr lang="vi-VN" dirty="0" err="1"/>
              <a:t>nói</a:t>
            </a:r>
            <a:r>
              <a:rPr lang="vi-VN" dirty="0"/>
              <a:t> không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sẵn</a:t>
            </a:r>
            <a:r>
              <a:rPr lang="vi-VN" dirty="0"/>
              <a:t> (</a:t>
            </a:r>
            <a:r>
              <a:rPr lang="vi-VN" dirty="0" err="1"/>
              <a:t>humanis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 </a:t>
            </a:r>
            <a:r>
              <a:rPr lang="vi-VN" dirty="0" err="1"/>
              <a:t>lời</a:t>
            </a:r>
            <a:r>
              <a:rPr lang="vi-VN" dirty="0"/>
              <a:t> </a:t>
            </a:r>
            <a:r>
              <a:rPr lang="vi-VN" dirty="0" err="1"/>
              <a:t>nói</a:t>
            </a:r>
            <a:r>
              <a:rPr lang="vi-VN" dirty="0"/>
              <a:t>)</a:t>
            </a:r>
            <a:br>
              <a:rPr lang="vi-VN" dirty="0"/>
            </a:br>
            <a:r>
              <a:rPr lang="vi-VN" dirty="0" err="1"/>
              <a:t>Giả</a:t>
            </a:r>
            <a:r>
              <a:rPr lang="vi-VN" dirty="0"/>
              <a:t> </a:t>
            </a:r>
            <a:r>
              <a:rPr lang="vi-VN" dirty="0" err="1"/>
              <a:t>mạo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74945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43D51DE-14E5-448C-846A-9613AB4C277B}" type="slidenum">
              <a:t>26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cuối</a:t>
            </a:r>
            <a:r>
              <a:rPr lang="vi-VN" dirty="0"/>
              <a:t> </a:t>
            </a:r>
            <a:r>
              <a:rPr lang="vi-VN" dirty="0" err="1"/>
              <a:t>cùng</a:t>
            </a:r>
            <a:r>
              <a:rPr lang="vi-VN" dirty="0"/>
              <a:t>.</a:t>
            </a:r>
            <a:br>
              <a:rPr lang="vi-VN" dirty="0"/>
            </a:br>
            <a:r>
              <a:rPr lang="vi-VN" dirty="0"/>
              <a:t>Phân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cạnh</a:t>
            </a:r>
            <a:r>
              <a:rPr lang="vi-VN" dirty="0"/>
              <a:t> tranh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mềm</a:t>
            </a:r>
            <a:r>
              <a:rPr lang="vi-VN" dirty="0"/>
              <a:t>:</a:t>
            </a:r>
            <a:br>
              <a:rPr lang="vi-VN" dirty="0"/>
            </a:b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khuôn </a:t>
            </a:r>
            <a:r>
              <a:rPr lang="vi-VN" dirty="0" err="1"/>
              <a:t>khổ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tại</a:t>
            </a:r>
            <a:r>
              <a:rPr lang="vi-VN" dirty="0"/>
              <a:t> </a:t>
            </a:r>
            <a:r>
              <a:rPr lang="vi-VN" dirty="0" err="1"/>
              <a:t>càng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càng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 (</a:t>
            </a:r>
            <a:r>
              <a:rPr lang="vi-VN" dirty="0" err="1"/>
              <a:t>Motif</a:t>
            </a:r>
            <a:r>
              <a:rPr lang="vi-VN" dirty="0"/>
              <a:t>, MS-Windows, </a:t>
            </a:r>
            <a:r>
              <a:rPr lang="vi-VN" dirty="0" err="1"/>
              <a:t>Java</a:t>
            </a:r>
            <a:r>
              <a:rPr lang="vi-VN" dirty="0"/>
              <a:t> </a:t>
            </a:r>
            <a:r>
              <a:rPr lang="vi-VN" dirty="0" err="1"/>
              <a:t>Swing</a:t>
            </a:r>
            <a:r>
              <a:rPr lang="vi-VN" dirty="0"/>
              <a:t>) - </a:t>
            </a:r>
            <a:r>
              <a:rPr lang="vi-VN" dirty="0" err="1"/>
              <a:t>tiết</a:t>
            </a:r>
            <a:r>
              <a:rPr lang="vi-VN" dirty="0"/>
              <a:t> </a:t>
            </a:r>
            <a:r>
              <a:rPr lang="vi-VN" dirty="0" err="1"/>
              <a:t>kiệm</a:t>
            </a:r>
            <a:r>
              <a:rPr lang="vi-VN" dirty="0"/>
              <a:t> </a:t>
            </a:r>
            <a:r>
              <a:rPr lang="vi-VN" dirty="0" err="1"/>
              <a:t>rất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công </a:t>
            </a:r>
            <a:r>
              <a:rPr lang="vi-VN" dirty="0" err="1"/>
              <a:t>việc</a:t>
            </a:r>
            <a:r>
              <a:rPr lang="vi-VN" dirty="0"/>
              <a:t>.</a:t>
            </a:r>
            <a:br>
              <a:rPr lang="vi-VN" dirty="0"/>
            </a:b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tại</a:t>
            </a:r>
            <a:r>
              <a:rPr lang="vi-VN" dirty="0"/>
              <a:t> thay </a:t>
            </a:r>
            <a:r>
              <a:rPr lang="vi-VN" dirty="0" err="1"/>
              <a:t>vì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minh ra </a:t>
            </a:r>
            <a:r>
              <a:rPr lang="vi-VN" dirty="0" err="1"/>
              <a:t>bánh</a:t>
            </a:r>
            <a:r>
              <a:rPr lang="vi-VN" dirty="0"/>
              <a:t> xe.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17091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43D51DE-14E5-448C-846A-9613AB4C277B}" type="slidenum">
              <a:t>5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loại</a:t>
            </a:r>
            <a:r>
              <a:rPr lang="vi-VN" dirty="0"/>
              <a:t> nguyên </a:t>
            </a:r>
            <a:r>
              <a:rPr lang="vi-VN" dirty="0" err="1"/>
              <a:t>mẫu</a:t>
            </a:r>
            <a:r>
              <a:rPr lang="vi-VN" dirty="0"/>
              <a:t/>
            </a:r>
            <a:br>
              <a:rPr lang="vi-VN" dirty="0"/>
            </a:br>
            <a:r>
              <a:rPr lang="en-US" dirty="0" err="1"/>
              <a:t>bằng</a:t>
            </a:r>
            <a:r>
              <a:rPr lang="en-US" dirty="0"/>
              <a:t> </a:t>
            </a:r>
            <a:r>
              <a:rPr lang="en-US" dirty="0" err="1"/>
              <a:t>miệng</a:t>
            </a:r>
            <a:r>
              <a:rPr lang="vi-VN" dirty="0"/>
              <a:t> </a:t>
            </a:r>
            <a:r>
              <a:rPr lang="vi-VN" dirty="0" err="1"/>
              <a:t>Prototype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>Nguyên </a:t>
            </a:r>
            <a:r>
              <a:rPr lang="vi-VN" dirty="0" err="1"/>
              <a:t>mẫu</a:t>
            </a:r>
            <a:r>
              <a:rPr lang="vi-VN" dirty="0"/>
              <a:t> </a:t>
            </a:r>
            <a:r>
              <a:rPr lang="vi-VN" dirty="0" err="1"/>
              <a:t>giấy</a:t>
            </a:r>
            <a:r>
              <a:rPr lang="vi-VN" dirty="0"/>
              <a:t> </a:t>
            </a:r>
            <a:r>
              <a:rPr lang="vi-VN" dirty="0" err="1"/>
              <a:t>Fidelity</a:t>
            </a:r>
            <a:r>
              <a:rPr lang="vi-VN" dirty="0"/>
              <a:t> </a:t>
            </a:r>
            <a:r>
              <a:rPr lang="vi-VN" dirty="0" err="1"/>
              <a:t>thấp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>Nguyên </a:t>
            </a:r>
            <a:r>
              <a:rPr lang="vi-VN" dirty="0" err="1"/>
              <a:t>mẫu</a:t>
            </a:r>
            <a:r>
              <a:rPr lang="vi-VN" dirty="0"/>
              <a:t> </a:t>
            </a:r>
            <a:r>
              <a:rPr lang="vi-VN" dirty="0" err="1"/>
              <a:t>giấy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trung </a:t>
            </a:r>
            <a:r>
              <a:rPr lang="vi-VN" dirty="0" err="1"/>
              <a:t>thực</a:t>
            </a:r>
            <a:r>
              <a:rPr lang="vi-VN" dirty="0"/>
              <a:t> cao</a:t>
            </a:r>
            <a:br>
              <a:rPr lang="vi-VN" dirty="0"/>
            </a:br>
            <a:r>
              <a:rPr lang="vi-VN" dirty="0" err="1"/>
              <a:t>Phác</a:t>
            </a:r>
            <a:r>
              <a:rPr lang="vi-VN" dirty="0"/>
              <a:t> </a:t>
            </a:r>
            <a:r>
              <a:rPr lang="vi-VN" dirty="0" err="1"/>
              <a:t>thảo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>Nguyên </a:t>
            </a:r>
            <a:r>
              <a:rPr lang="vi-VN" dirty="0" err="1"/>
              <a:t>mẫu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>Nguyên </a:t>
            </a:r>
            <a:r>
              <a:rPr lang="vi-VN" dirty="0" err="1"/>
              <a:t>mẫu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/>
            </a:r>
            <a:br>
              <a:rPr lang="vi-VN" dirty="0"/>
            </a:b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80724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43D51DE-14E5-448C-846A-9613AB4C277B}" type="slidenum">
              <a:t>6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vi-VN" dirty="0" err="1"/>
              <a:t>Để</a:t>
            </a:r>
            <a:r>
              <a:rPr lang="vi-VN" dirty="0"/>
              <a:t> tăng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phức</a:t>
            </a:r>
            <a:r>
              <a:rPr lang="vi-VN" dirty="0"/>
              <a:t> </a:t>
            </a:r>
            <a:r>
              <a:rPr lang="vi-VN" dirty="0" err="1"/>
              <a:t>tạp</a:t>
            </a:r>
            <a:r>
              <a:rPr lang="vi-VN" dirty="0"/>
              <a:t>:</a:t>
            </a:r>
            <a:br>
              <a:rPr lang="vi-VN" dirty="0"/>
            </a:br>
            <a:r>
              <a:rPr lang="vi-VN" dirty="0" err="1"/>
              <a:t>Verbal</a:t>
            </a:r>
            <a:r>
              <a:rPr lang="vi-VN" dirty="0"/>
              <a:t> </a:t>
            </a:r>
            <a:r>
              <a:rPr lang="vi-VN" dirty="0" err="1"/>
              <a:t>Prototypes</a:t>
            </a:r>
            <a:r>
              <a:rPr lang="vi-VN" dirty="0"/>
              <a:t>: mô </a:t>
            </a:r>
            <a:r>
              <a:rPr lang="vi-VN" dirty="0" err="1"/>
              <a:t>tả</a:t>
            </a:r>
            <a:r>
              <a:rPr lang="vi-VN" dirty="0"/>
              <a:t> nguyên văn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lựa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.</a:t>
            </a:r>
            <a:br>
              <a:rPr lang="vi-VN" dirty="0"/>
            </a:br>
            <a:r>
              <a:rPr lang="vi-VN" dirty="0"/>
              <a:t>Nguyên </a:t>
            </a:r>
            <a:r>
              <a:rPr lang="vi-VN" dirty="0" err="1"/>
              <a:t>mẫu</a:t>
            </a:r>
            <a:r>
              <a:rPr lang="vi-VN" dirty="0"/>
              <a:t> </a:t>
            </a:r>
            <a:r>
              <a:rPr lang="vi-VN" dirty="0" err="1"/>
              <a:t>giấy</a:t>
            </a:r>
            <a:r>
              <a:rPr lang="vi-VN" dirty="0"/>
              <a:t>:</a:t>
            </a:r>
            <a:br>
              <a:rPr lang="vi-VN" dirty="0"/>
            </a:br>
            <a:r>
              <a:rPr lang="vi-VN" dirty="0" err="1"/>
              <a:t>Low-Fidelity</a:t>
            </a:r>
            <a:r>
              <a:rPr lang="vi-VN" dirty="0"/>
              <a:t>: </a:t>
            </a:r>
            <a:r>
              <a:rPr lang="vi-VN" dirty="0" err="1"/>
              <a:t>vẽ</a:t>
            </a:r>
            <a:r>
              <a:rPr lang="vi-VN" dirty="0"/>
              <a:t> </a:t>
            </a:r>
            <a:r>
              <a:rPr lang="vi-VN" dirty="0" err="1"/>
              <a:t>phác</a:t>
            </a:r>
            <a:r>
              <a:rPr lang="vi-VN" dirty="0"/>
              <a:t> </a:t>
            </a:r>
            <a:r>
              <a:rPr lang="vi-VN" dirty="0" err="1"/>
              <a:t>thảo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tay.</a:t>
            </a:r>
            <a:br>
              <a:rPr lang="vi-VN" dirty="0"/>
            </a:br>
            <a:r>
              <a:rPr lang="vi-VN" dirty="0" err="1"/>
              <a:t>High-Fidelity</a:t>
            </a:r>
            <a:r>
              <a:rPr lang="vi-VN" dirty="0"/>
              <a:t>: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in </a:t>
            </a:r>
            <a:r>
              <a:rPr lang="vi-VN" dirty="0" err="1"/>
              <a:t>phức</a:t>
            </a:r>
            <a:r>
              <a:rPr lang="vi-VN" dirty="0"/>
              <a:t> </a:t>
            </a:r>
            <a:r>
              <a:rPr lang="vi-VN" dirty="0" err="1"/>
              <a:t>tạp</a:t>
            </a:r>
            <a:r>
              <a:rPr lang="vi-VN" dirty="0"/>
              <a:t> hơn.</a:t>
            </a:r>
            <a:br>
              <a:rPr lang="vi-VN" dirty="0"/>
            </a:br>
            <a:r>
              <a:rPr lang="vi-VN" dirty="0" err="1"/>
              <a:t>Phác</a:t>
            </a:r>
            <a:r>
              <a:rPr lang="vi-VN" dirty="0"/>
              <a:t> </a:t>
            </a:r>
            <a:r>
              <a:rPr lang="vi-VN" dirty="0" err="1"/>
              <a:t>thảo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: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phác</a:t>
            </a:r>
            <a:r>
              <a:rPr lang="vi-VN" dirty="0"/>
              <a:t> </a:t>
            </a:r>
            <a:r>
              <a:rPr lang="vi-VN" dirty="0" err="1"/>
              <a:t>thảo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tay.</a:t>
            </a:r>
            <a:br>
              <a:rPr lang="vi-VN" dirty="0"/>
            </a:br>
            <a:r>
              <a:rPr lang="vi-VN" dirty="0"/>
              <a:t>Nguyên </a:t>
            </a:r>
            <a:r>
              <a:rPr lang="vi-VN" dirty="0" err="1"/>
              <a:t>mẫu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: tương </a:t>
            </a:r>
            <a:r>
              <a:rPr lang="vi-VN" dirty="0" err="1"/>
              <a:t>tác</a:t>
            </a:r>
            <a:r>
              <a:rPr lang="vi-VN" dirty="0"/>
              <a:t>, </a:t>
            </a:r>
            <a:r>
              <a:rPr lang="vi-VN" dirty="0" err="1"/>
              <a:t>triển</a:t>
            </a:r>
            <a:r>
              <a:rPr lang="vi-VN" dirty="0"/>
              <a:t> khai </a:t>
            </a:r>
            <a:r>
              <a:rPr lang="vi-VN" dirty="0" err="1"/>
              <a:t>bộ</a:t>
            </a:r>
            <a:r>
              <a:rPr lang="vi-VN" dirty="0"/>
              <a:t> xương.</a:t>
            </a:r>
            <a:br>
              <a:rPr lang="vi-VN" dirty="0"/>
            </a:br>
            <a:r>
              <a:rPr lang="vi-VN" dirty="0"/>
              <a:t>Nguyên </a:t>
            </a:r>
            <a:r>
              <a:rPr lang="vi-VN" dirty="0" err="1"/>
              <a:t>mẫu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: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hơn</a:t>
            </a:r>
            <a:br>
              <a:rPr lang="vi-VN" dirty="0"/>
            </a:br>
            <a:r>
              <a:rPr lang="vi-VN" dirty="0"/>
              <a:t>Sau </a:t>
            </a:r>
            <a:r>
              <a:rPr lang="vi-VN" dirty="0" err="1"/>
              <a:t>đó</a:t>
            </a:r>
            <a:r>
              <a:rPr lang="vi-VN" dirty="0"/>
              <a:t>, </a:t>
            </a:r>
            <a:r>
              <a:rPr lang="vi-VN" dirty="0" err="1"/>
              <a:t>ném</a:t>
            </a:r>
            <a:r>
              <a:rPr lang="vi-VN" dirty="0"/>
              <a:t> nguyên </a:t>
            </a:r>
            <a:r>
              <a:rPr lang="vi-VN" dirty="0" err="1"/>
              <a:t>mẫu</a:t>
            </a:r>
            <a:r>
              <a:rPr lang="vi-VN" dirty="0"/>
              <a:t> ra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cuối</a:t>
            </a:r>
            <a:r>
              <a:rPr lang="vi-VN" dirty="0"/>
              <a:t> </a:t>
            </a:r>
            <a:r>
              <a:rPr lang="vi-VN" dirty="0" err="1"/>
              <a:t>cùng</a:t>
            </a:r>
            <a:r>
              <a:rPr lang="vi-VN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79955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43D51DE-14E5-448C-846A-9613AB4C277B}" type="slidenum">
              <a:t>7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vi-VN" dirty="0"/>
              <a:t>Mô </a:t>
            </a:r>
            <a:r>
              <a:rPr lang="vi-VN" dirty="0" err="1"/>
              <a:t>tả</a:t>
            </a:r>
            <a:r>
              <a:rPr lang="vi-VN" dirty="0"/>
              <a:t> đơn </a:t>
            </a:r>
            <a:r>
              <a:rPr lang="vi-VN" dirty="0" err="1"/>
              <a:t>giản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lựa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82674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43D51DE-14E5-448C-846A-9613AB4C277B}" type="slidenum">
              <a:t>8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vi-VN" dirty="0"/>
              <a:t>Nguyên </a:t>
            </a:r>
            <a:r>
              <a:rPr lang="vi-VN" dirty="0" err="1"/>
              <a:t>mẫu</a:t>
            </a:r>
            <a:r>
              <a:rPr lang="vi-VN" dirty="0"/>
              <a:t> </a:t>
            </a:r>
            <a:r>
              <a:rPr lang="vi-VN" dirty="0" err="1"/>
              <a:t>giấy</a:t>
            </a:r>
            <a:r>
              <a:rPr lang="vi-VN" dirty="0"/>
              <a:t> mô </a:t>
            </a:r>
            <a:r>
              <a:rPr lang="vi-VN" dirty="0" err="1"/>
              <a:t>phỏng</a:t>
            </a:r>
            <a:r>
              <a:rPr lang="vi-VN" dirty="0"/>
              <a:t> </a:t>
            </a:r>
            <a:r>
              <a:rPr lang="vi-VN" dirty="0" err="1"/>
              <a:t>màn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thoại</a:t>
            </a:r>
            <a:r>
              <a:rPr lang="vi-VN" dirty="0"/>
              <a:t> trên </a:t>
            </a:r>
            <a:r>
              <a:rPr lang="vi-VN" dirty="0" err="1"/>
              <a:t>giấy</a:t>
            </a:r>
            <a:r>
              <a:rPr lang="vi-VN" dirty="0"/>
              <a:t>.</a:t>
            </a:r>
            <a:br>
              <a:rPr lang="vi-VN" dirty="0"/>
            </a:b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bức</a:t>
            </a:r>
            <a:r>
              <a:rPr lang="vi-VN" dirty="0"/>
              <a:t> </a:t>
            </a:r>
            <a:r>
              <a:rPr lang="vi-VN" dirty="0" err="1"/>
              <a:t>phác</a:t>
            </a:r>
            <a:r>
              <a:rPr lang="vi-VN" dirty="0"/>
              <a:t> </a:t>
            </a:r>
            <a:r>
              <a:rPr lang="vi-VN" dirty="0" err="1"/>
              <a:t>thảo</a:t>
            </a:r>
            <a:r>
              <a:rPr lang="vi-VN" dirty="0"/>
              <a:t> </a:t>
            </a:r>
            <a:r>
              <a:rPr lang="vi-VN" dirty="0" err="1"/>
              <a:t>vẽ</a:t>
            </a:r>
            <a:r>
              <a:rPr lang="vi-VN" dirty="0"/>
              <a:t> tay </a:t>
            </a:r>
            <a:r>
              <a:rPr lang="vi-VN" dirty="0" err="1"/>
              <a:t>đầu</a:t>
            </a:r>
            <a:r>
              <a:rPr lang="vi-VN" dirty="0"/>
              <a:t> tiên (lo-</a:t>
            </a:r>
            <a:r>
              <a:rPr lang="vi-VN" dirty="0" err="1"/>
              <a:t>fi</a:t>
            </a:r>
            <a:r>
              <a:rPr lang="vi-VN" dirty="0"/>
              <a:t>), sau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in </a:t>
            </a:r>
            <a:r>
              <a:rPr lang="vi-VN" dirty="0" err="1"/>
              <a:t>phức</a:t>
            </a:r>
            <a:r>
              <a:rPr lang="vi-VN" dirty="0"/>
              <a:t> </a:t>
            </a:r>
            <a:r>
              <a:rPr lang="vi-VN" dirty="0" err="1"/>
              <a:t>tạp</a:t>
            </a:r>
            <a:r>
              <a:rPr lang="vi-VN" dirty="0"/>
              <a:t> hơn (hi-</a:t>
            </a:r>
            <a:r>
              <a:rPr lang="vi-VN" dirty="0" err="1"/>
              <a:t>fi</a:t>
            </a:r>
            <a:r>
              <a:rPr lang="vi-VN" dirty="0"/>
              <a:t>).</a:t>
            </a:r>
            <a:br>
              <a:rPr lang="vi-VN" dirty="0"/>
            </a:b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thông tin </a:t>
            </a:r>
            <a:r>
              <a:rPr lang="vi-VN" dirty="0" err="1"/>
              <a:t>phản</a:t>
            </a:r>
            <a:r>
              <a:rPr lang="vi-VN" dirty="0"/>
              <a:t> </a:t>
            </a:r>
            <a:r>
              <a:rPr lang="vi-VN" dirty="0" err="1"/>
              <a:t>hồi</a:t>
            </a:r>
            <a:r>
              <a:rPr lang="vi-VN" dirty="0"/>
              <a:t> </a:t>
            </a:r>
            <a:r>
              <a:rPr lang="vi-VN" dirty="0" err="1"/>
              <a:t>sớm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ném</a:t>
            </a:r>
            <a:r>
              <a:rPr lang="vi-VN" dirty="0"/>
              <a:t>: thông tin </a:t>
            </a:r>
            <a:r>
              <a:rPr lang="vi-VN" dirty="0" err="1"/>
              <a:t>phản</a:t>
            </a:r>
            <a:r>
              <a:rPr lang="vi-VN" dirty="0"/>
              <a:t> </a:t>
            </a:r>
            <a:r>
              <a:rPr lang="vi-VN" dirty="0" err="1"/>
              <a:t>hồi</a:t>
            </a:r>
            <a:r>
              <a:rPr lang="vi-VN" dirty="0"/>
              <a:t> </a:t>
            </a:r>
            <a:r>
              <a:rPr lang="vi-VN" dirty="0" err="1"/>
              <a:t>tối</a:t>
            </a:r>
            <a:r>
              <a:rPr lang="vi-VN" dirty="0"/>
              <a:t> đa cho </a:t>
            </a:r>
            <a:r>
              <a:rPr lang="vi-VN" dirty="0" err="1"/>
              <a:t>nỗ</a:t>
            </a:r>
            <a:r>
              <a:rPr lang="vi-VN" dirty="0"/>
              <a:t> </a:t>
            </a:r>
            <a:r>
              <a:rPr lang="vi-VN" dirty="0" err="1"/>
              <a:t>lực</a:t>
            </a:r>
            <a:r>
              <a:rPr lang="vi-VN" dirty="0"/>
              <a:t> </a:t>
            </a:r>
            <a:r>
              <a:rPr lang="vi-VN" dirty="0" err="1"/>
              <a:t>tối</a:t>
            </a:r>
            <a:r>
              <a:rPr lang="vi-VN" dirty="0"/>
              <a:t> </a:t>
            </a:r>
            <a:r>
              <a:rPr lang="vi-VN" dirty="0" err="1"/>
              <a:t>thiểu</a:t>
            </a:r>
            <a:r>
              <a:rPr lang="vi-VN" dirty="0"/>
              <a:t>!</a:t>
            </a:r>
            <a:br>
              <a:rPr lang="vi-VN" dirty="0"/>
            </a:br>
            <a:r>
              <a:rPr lang="vi-VN" dirty="0"/>
              <a:t>Hy </a:t>
            </a:r>
            <a:r>
              <a:rPr lang="vi-VN" dirty="0" err="1"/>
              <a:t>Lạp</a:t>
            </a:r>
            <a:r>
              <a:rPr lang="vi-VN" dirty="0"/>
              <a:t> (</a:t>
            </a:r>
            <a:r>
              <a:rPr lang="vi-VN" dirty="0" err="1"/>
              <a:t>vẽ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đường</a:t>
            </a:r>
            <a:r>
              <a:rPr lang="vi-VN" dirty="0"/>
              <a:t> nhăn </a:t>
            </a:r>
            <a:r>
              <a:rPr lang="vi-VN" dirty="0" err="1"/>
              <a:t>nhíu</a:t>
            </a:r>
            <a:r>
              <a:rPr lang="vi-VN" dirty="0"/>
              <a:t>)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đại</a:t>
            </a:r>
            <a:r>
              <a:rPr lang="vi-VN" dirty="0"/>
              <a:t> </a:t>
            </a:r>
            <a:r>
              <a:rPr lang="vi-VN" dirty="0" err="1"/>
              <a:t>diện</a:t>
            </a:r>
            <a:r>
              <a:rPr lang="vi-VN" dirty="0"/>
              <a:t> cho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nếu</a:t>
            </a:r>
            <a:r>
              <a:rPr lang="vi-VN" dirty="0"/>
              <a:t> không </a:t>
            </a:r>
            <a:r>
              <a:rPr lang="vi-VN" dirty="0" err="1"/>
              <a:t>sẽ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phân tâm.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062025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43D51DE-14E5-448C-846A-9613AB4C277B}" type="slidenum">
              <a:t>9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56058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43D51DE-14E5-448C-846A-9613AB4C277B}" type="slidenum">
              <a:t>10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màn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phức</a:t>
            </a:r>
            <a:r>
              <a:rPr lang="vi-VN" dirty="0"/>
              <a:t> </a:t>
            </a:r>
            <a:r>
              <a:rPr lang="vi-VN" dirty="0" err="1"/>
              <a:t>tạp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biên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vẽ</a:t>
            </a:r>
            <a:r>
              <a:rPr lang="vi-VN" dirty="0"/>
              <a:t> như </a:t>
            </a:r>
            <a:r>
              <a:rPr lang="vi-VN" dirty="0" err="1"/>
              <a:t>Adobe</a:t>
            </a:r>
            <a:r>
              <a:rPr lang="vi-VN" dirty="0"/>
              <a:t> </a:t>
            </a:r>
            <a:r>
              <a:rPr lang="vi-VN" dirty="0" err="1"/>
              <a:t>Illustrator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Corel</a:t>
            </a:r>
            <a:r>
              <a:rPr lang="vi-VN" dirty="0"/>
              <a:t> </a:t>
            </a:r>
            <a:r>
              <a:rPr lang="vi-VN" dirty="0" err="1"/>
              <a:t>Draw</a:t>
            </a:r>
            <a:r>
              <a:rPr lang="vi-VN" dirty="0"/>
              <a:t>.</a:t>
            </a:r>
            <a:br>
              <a:rPr lang="vi-VN" dirty="0"/>
            </a:br>
            <a:r>
              <a:rPr lang="vi-VN" dirty="0" err="1"/>
              <a:t>Được</a:t>
            </a:r>
            <a:r>
              <a:rPr lang="vi-VN" dirty="0"/>
              <a:t> in </a:t>
            </a:r>
            <a:r>
              <a:rPr lang="vi-VN" dirty="0" err="1"/>
              <a:t>màu</a:t>
            </a:r>
            <a:r>
              <a:rPr lang="vi-VN" dirty="0"/>
              <a:t>.</a:t>
            </a:r>
            <a:br>
              <a:rPr lang="vi-VN" dirty="0"/>
            </a:b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nhìn</a:t>
            </a:r>
            <a:r>
              <a:rPr lang="vi-VN" dirty="0"/>
              <a:t> </a:t>
            </a:r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giống</a:t>
            </a:r>
            <a:r>
              <a:rPr lang="vi-VN" dirty="0"/>
              <a:t> như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hoàn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, </a:t>
            </a:r>
            <a:r>
              <a:rPr lang="vi-VN" dirty="0" err="1"/>
              <a:t>và</a:t>
            </a:r>
            <a:r>
              <a:rPr lang="vi-VN" dirty="0"/>
              <a:t> không </a:t>
            </a:r>
            <a:r>
              <a:rPr lang="vi-VN" dirty="0" err="1"/>
              <a:t>đủ</a:t>
            </a:r>
            <a:r>
              <a:rPr lang="vi-VN" dirty="0"/>
              <a:t> như </a:t>
            </a:r>
            <a:r>
              <a:rPr lang="vi-VN" dirty="0" err="1"/>
              <a:t>một</a:t>
            </a:r>
            <a:r>
              <a:rPr lang="vi-VN" dirty="0"/>
              <a:t> nguyên </a:t>
            </a:r>
            <a:r>
              <a:rPr lang="vi-VN" dirty="0" err="1"/>
              <a:t>mẫu</a:t>
            </a:r>
            <a:r>
              <a:rPr lang="vi-VN" dirty="0"/>
              <a:t>.</a:t>
            </a:r>
            <a:br>
              <a:rPr lang="vi-VN" dirty="0"/>
            </a:b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xu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bình</a:t>
            </a:r>
            <a:r>
              <a:rPr lang="vi-VN" dirty="0"/>
              <a:t> </a:t>
            </a:r>
            <a:r>
              <a:rPr lang="vi-VN" dirty="0" err="1"/>
              <a:t>luận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lựa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phông </a:t>
            </a:r>
            <a:r>
              <a:rPr lang="vi-VN" dirty="0" err="1"/>
              <a:t>chữ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màu</a:t>
            </a:r>
            <a:r>
              <a:rPr lang="vi-VN" dirty="0"/>
              <a:t> </a:t>
            </a:r>
            <a:r>
              <a:rPr lang="vi-VN" dirty="0" err="1"/>
              <a:t>sắc</a:t>
            </a:r>
            <a:r>
              <a:rPr lang="vi-VN" dirty="0"/>
              <a:t>, </a:t>
            </a:r>
            <a:r>
              <a:rPr lang="vi-VN" dirty="0" err="1"/>
              <a:t>chứ</a:t>
            </a:r>
            <a:r>
              <a:rPr lang="vi-VN" dirty="0"/>
              <a:t> không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chảy</a:t>
            </a:r>
            <a:r>
              <a:rPr lang="vi-VN" dirty="0"/>
              <a:t> thông qua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53364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43D51DE-14E5-448C-846A-9613AB4C277B}" type="slidenum">
              <a:t>11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vi-VN" dirty="0" err="1"/>
              <a:t>Làm</a:t>
            </a:r>
            <a:r>
              <a:rPr lang="vi-VN" dirty="0"/>
              <a:t> cho </a:t>
            </a:r>
            <a:r>
              <a:rPr lang="vi-VN" dirty="0" err="1"/>
              <a:t>nó</a:t>
            </a:r>
            <a:r>
              <a:rPr lang="vi-VN" dirty="0"/>
              <a:t> </a:t>
            </a:r>
            <a:r>
              <a:rPr lang="vi-VN" dirty="0" err="1"/>
              <a:t>lớn</a:t>
            </a:r>
            <a:r>
              <a:rPr lang="vi-VN" dirty="0"/>
              <a:t/>
            </a:r>
            <a:br>
              <a:rPr lang="vi-VN" dirty="0"/>
            </a:br>
            <a:r>
              <a:rPr lang="vi-VN" dirty="0" err="1"/>
              <a:t>Làm</a:t>
            </a:r>
            <a:r>
              <a:rPr lang="vi-VN" dirty="0"/>
              <a:t> cho </a:t>
            </a:r>
            <a:r>
              <a:rPr lang="vi-VN" dirty="0" err="1"/>
              <a:t>nó</a:t>
            </a:r>
            <a:r>
              <a:rPr lang="vi-VN" dirty="0"/>
              <a:t> đơn </a:t>
            </a:r>
            <a:r>
              <a:rPr lang="vi-VN" dirty="0" err="1"/>
              <a:t>sắc</a:t>
            </a:r>
            <a:r>
              <a:rPr lang="vi-VN" dirty="0"/>
              <a:t> (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màu</a:t>
            </a:r>
            <a:r>
              <a:rPr lang="vi-VN" dirty="0"/>
              <a:t>)</a:t>
            </a:r>
            <a:br>
              <a:rPr lang="vi-VN" dirty="0"/>
            </a:b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mô </a:t>
            </a:r>
            <a:r>
              <a:rPr lang="vi-VN" dirty="0" err="1"/>
              <a:t>tả</a:t>
            </a:r>
            <a:r>
              <a:rPr lang="vi-VN" dirty="0"/>
              <a:t> khi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/>
            </a:r>
            <a:br>
              <a:rPr lang="vi-VN" dirty="0"/>
            </a:br>
            <a:r>
              <a:rPr lang="vi-VN" dirty="0" err="1"/>
              <a:t>Bạn</a:t>
            </a:r>
            <a:r>
              <a:rPr lang="vi-VN" dirty="0"/>
              <a:t> không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khó</a:t>
            </a:r>
            <a:r>
              <a:rPr lang="vi-VN" dirty="0"/>
              <a:t> khăn như </a:t>
            </a:r>
            <a:r>
              <a:rPr lang="vi-VN" dirty="0" err="1"/>
              <a:t>kéo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thả</a:t>
            </a:r>
            <a:r>
              <a:rPr lang="vi-VN" dirty="0"/>
              <a:t>,</a:t>
            </a:r>
            <a:br>
              <a:rPr lang="vi-VN" dirty="0"/>
            </a:b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, thanh </a:t>
            </a:r>
            <a:r>
              <a:rPr lang="vi-VN" dirty="0" err="1"/>
              <a:t>tiến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/>
            </a:r>
            <a:br>
              <a:rPr lang="vi-VN" dirty="0"/>
            </a:br>
            <a:r>
              <a:rPr lang="vi-VN" dirty="0" err="1"/>
              <a:t>Giữ</a:t>
            </a:r>
            <a:r>
              <a:rPr lang="vi-VN" dirty="0"/>
              <a:t> </a:t>
            </a:r>
            <a:r>
              <a:rPr lang="vi-VN" dirty="0" err="1"/>
              <a:t>miếng</a:t>
            </a:r>
            <a:r>
              <a:rPr lang="vi-VN" dirty="0"/>
              <a:t> </a:t>
            </a:r>
            <a:r>
              <a:rPr lang="vi-VN" dirty="0" err="1"/>
              <a:t>ghép</a:t>
            </a:r>
            <a:r>
              <a:rPr lang="vi-VN" dirty="0"/>
              <a:t/>
            </a:r>
            <a:br>
              <a:rPr lang="vi-VN" dirty="0"/>
            </a:b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thư </a:t>
            </a:r>
            <a:r>
              <a:rPr lang="vi-VN" dirty="0" err="1"/>
              <a:t>mục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phong </a:t>
            </a:r>
            <a:r>
              <a:rPr lang="vi-VN" dirty="0" err="1"/>
              <a:t>bì</a:t>
            </a:r>
            <a:r>
              <a:rPr lang="vi-VN" dirty="0"/>
              <a:t/>
            </a:r>
            <a:br>
              <a:rPr lang="vi-VN" dirty="0"/>
            </a:b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lựa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/>
            </a:r>
            <a:br>
              <a:rPr lang="vi-VN" dirty="0"/>
            </a:br>
            <a:r>
              <a:rPr lang="vi-VN" dirty="0" err="1"/>
              <a:t>Tốt</a:t>
            </a:r>
            <a:r>
              <a:rPr lang="vi-VN" dirty="0"/>
              <a:t> hơn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phản</a:t>
            </a:r>
            <a:r>
              <a:rPr lang="vi-VN" dirty="0"/>
              <a:t> </a:t>
            </a:r>
            <a:r>
              <a:rPr lang="vi-VN" dirty="0" err="1"/>
              <a:t>hồi</a:t>
            </a:r>
            <a:endParaRPr lang="en-US" dirty="0"/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can paper prototypes help?</a:t>
            </a: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helps better understanding of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conceptual model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users understand the UI?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functionality of the system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features are missing in the UI?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navigation and task flow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users understand the navigation of the UI?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terminology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terms and levels understood?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screen content and layout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there in the UI?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it does not help?</a:t>
            </a: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Showing “look”: color, font, whitespace, etc.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Demonstrating “feel”: efficiency issues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Interactions are in low fidelity (not real)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Measuring response time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Demonstrating animation and high-level of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interaction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Actions like drag and drop, drawing, etc.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405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89F9-A228-43FF-9FED-FB9192E9814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669A-7546-41B3-9881-EDECEFFA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9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89F9-A228-43FF-9FED-FB9192E9814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669A-7546-41B3-9881-EDECEFFA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4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89F9-A228-43FF-9FED-FB9192E9814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669A-7546-41B3-9881-EDECEFFA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6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89F9-A228-43FF-9FED-FB9192E9814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669A-7546-41B3-9881-EDECEFFA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89F9-A228-43FF-9FED-FB9192E9814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669A-7546-41B3-9881-EDECEFFA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89F9-A228-43FF-9FED-FB9192E9814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669A-7546-41B3-9881-EDECEFFA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0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89F9-A228-43FF-9FED-FB9192E9814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669A-7546-41B3-9881-EDECEFFA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89F9-A228-43FF-9FED-FB9192E9814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669A-7546-41B3-9881-EDECEFFA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89F9-A228-43FF-9FED-FB9192E9814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669A-7546-41B3-9881-EDECEFFA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8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89F9-A228-43FF-9FED-FB9192E9814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669A-7546-41B3-9881-EDECEFFA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7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A89F9-A228-43FF-9FED-FB9192E9814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669A-7546-41B3-9881-EDECEFFA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5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A89F9-A228-43FF-9FED-FB9192E98143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7669A-7546-41B3-9881-EDECEFFAA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7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1980739" y="1604841"/>
            <a:ext cx="8229627" cy="517965"/>
          </a:xfrm>
        </p:spPr>
        <p:txBody>
          <a:bodyPr/>
          <a:lstStyle/>
          <a:p>
            <a:pPr marL="0" lvl="0" indent="0" algn="ctr">
              <a:buNone/>
            </a:pPr>
            <a:r>
              <a:rPr lang="x-none" dirty="0"/>
              <a:t>Human Computer Interaction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2013399" y="2286099"/>
            <a:ext cx="8229627" cy="1145009"/>
          </a:xfrm>
        </p:spPr>
        <p:txBody>
          <a:bodyPr>
            <a:normAutofit/>
          </a:bodyPr>
          <a:lstStyle/>
          <a:p>
            <a:pPr lvl="0" algn="ctr"/>
            <a:r>
              <a:rPr lang="en-US" dirty="0"/>
              <a:t>PROTOTYPING</a:t>
            </a:r>
            <a:endParaRPr lang="x-none" dirty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3809619" y="4217525"/>
            <a:ext cx="6858295" cy="517965"/>
          </a:xfrm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Hoan Ng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496736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ctr"/>
            <a:r>
              <a:rPr lang="en-US" dirty="0"/>
              <a:t>High-Fidelity Paper Prototypes</a:t>
            </a:r>
            <a:endParaRPr lang="x-non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Elaborate screen designs created with drawing editors such as Adobe Illustrator or Corel Draw.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Printed out in color.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The often look too much like a finished design, and not enough like a prototype.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Users tend to comment on the choice of fonts and colors, rather than the flow through the application.</a:t>
            </a:r>
            <a:br>
              <a:rPr lang="en-US" dirty="0"/>
            </a:b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3502-0A0A-44CB-8A2C-72E0F49C47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57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ctr"/>
            <a:r>
              <a:rPr lang="en-US" dirty="0"/>
              <a:t>Tips for good paper prototypes</a:t>
            </a:r>
            <a:endParaRPr lang="x-non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Make it large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Make it monochrome (single color)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Use description where necessary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You cannot represent tricky interactions like drag &amp; drop,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animation, progress bar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Keep pieces organized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Use folders and envelopes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Produce multiple alternatives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Better to get feedback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3502-0A0A-44CB-8A2C-72E0F49C47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08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ctr"/>
            <a:r>
              <a:rPr lang="en-US" dirty="0"/>
              <a:t>Interactive Sketches</a:t>
            </a:r>
            <a:endParaRPr lang="x-non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Scan in hand-drawn interface sketches.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Assemble interactive prototype with clickable elements (say with Macromedia Director).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Retains throwaway, casual look to encourage criticism and discussion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3502-0A0A-44CB-8A2C-72E0F49C47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88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ctr"/>
            <a:r>
              <a:rPr lang="en-US" dirty="0"/>
              <a:t>Interactive Sketches (cont.)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3502-0A0A-44CB-8A2C-72E0F49C4766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405" y="1803400"/>
            <a:ext cx="6124575" cy="4552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69616" y="3594453"/>
            <a:ext cx="28292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NimbusRomNo9L-Regu"/>
              </a:rPr>
              <a:t>An interactive sketch made in Shockwave. Screen designs sketches are scanned and assembled into an interactive prototype with Macromedia Director</a:t>
            </a:r>
            <a:br>
              <a:rPr lang="en-US" i="0" dirty="0">
                <a:solidFill>
                  <a:srgbClr val="000000"/>
                </a:solidFill>
                <a:effectLst/>
                <a:latin typeface="NimbusRomNo9L-Regu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04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ctr"/>
            <a:r>
              <a:rPr lang="en-US" dirty="0"/>
              <a:t>Working Prototypes</a:t>
            </a:r>
            <a:endParaRPr lang="x-non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i="1" dirty="0"/>
              <a:t>Simple algorithms</a:t>
            </a:r>
            <a:r>
              <a:rPr lang="en-US" dirty="0"/>
              <a:t>: ignore special cases.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i="1" dirty="0"/>
              <a:t>Fake data</a:t>
            </a:r>
            <a:r>
              <a:rPr lang="en-US" dirty="0"/>
              <a:t>: similar data, images instead of video, etc.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i="1" dirty="0"/>
              <a:t>Wizard of Oz</a:t>
            </a:r>
            <a:r>
              <a:rPr lang="en-US" dirty="0"/>
              <a:t>: human expert operating behind the scenes to simulate interface responses.</a:t>
            </a:r>
            <a:br>
              <a:rPr lang="en-US" dirty="0"/>
            </a:b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3502-0A0A-44CB-8A2C-72E0F49C47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33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ctr"/>
            <a:r>
              <a:rPr lang="en-US" smtClean="0"/>
              <a:t>Working Prototypes </a:t>
            </a:r>
            <a:r>
              <a:rPr lang="en-US" dirty="0"/>
              <a:t>(cont.)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3502-0A0A-44CB-8A2C-72E0F49C4766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884" y="1505273"/>
            <a:ext cx="7206232" cy="50364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99343" y="3160003"/>
            <a:ext cx="15035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NimbusRomNo9L-Regu"/>
              </a:rPr>
              <a:t>Working </a:t>
            </a:r>
            <a:r>
              <a:rPr lang="en-US" i="0" dirty="0">
                <a:solidFill>
                  <a:srgbClr val="000000"/>
                </a:solidFill>
                <a:effectLst/>
                <a:latin typeface="NimbusRomNo9L-Regu"/>
              </a:rPr>
              <a:t>prototype for an online radio station.</a:t>
            </a:r>
            <a:br>
              <a:rPr lang="en-US" i="0" dirty="0">
                <a:solidFill>
                  <a:srgbClr val="000000"/>
                </a:solidFill>
                <a:effectLst/>
                <a:latin typeface="NimbusRomNo9L-Regu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65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ctr"/>
            <a:r>
              <a:rPr lang="en-US" dirty="0"/>
              <a:t>Dimensions of Working Prototypes</a:t>
            </a:r>
            <a:endParaRPr lang="x-non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0" lvl="0" indent="0">
              <a:buSzPct val="45000"/>
              <a:buNone/>
            </a:pPr>
            <a:r>
              <a:rPr lang="en-US" dirty="0"/>
              <a:t>Working prototypes cut down on either the number of features, or the depth of functionality of features: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i="1" dirty="0"/>
              <a:t>Vertical Prototype</a:t>
            </a:r>
            <a:r>
              <a:rPr lang="en-US" dirty="0"/>
              <a:t>: in-depth functionality for a few selected features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i="1" dirty="0"/>
              <a:t>Horizontal Prototype</a:t>
            </a:r>
            <a:r>
              <a:rPr lang="en-US" dirty="0"/>
              <a:t>: full interface features, but no underlying functionality.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i="1" dirty="0"/>
              <a:t>Scenario Prototype</a:t>
            </a:r>
            <a:r>
              <a:rPr lang="en-US" dirty="0"/>
              <a:t>: only features and functionality along the specific scenarios or paths through the interface which are to be evaluated.</a:t>
            </a:r>
            <a:br>
              <a:rPr lang="en-US" dirty="0"/>
            </a:b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3502-0A0A-44CB-8A2C-72E0F49C47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39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ctr"/>
            <a:r>
              <a:rPr lang="en-US" dirty="0"/>
              <a:t>Dimensions of Working Prototypes (cont.)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3502-0A0A-44CB-8A2C-72E0F49C4766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684" y="2199481"/>
            <a:ext cx="6076950" cy="36480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83806" y="3157139"/>
            <a:ext cx="26078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NimbusRomNo9L-Regu"/>
              </a:rPr>
              <a:t>Working prototypes vary according to the breadth or depth of features implemented.</a:t>
            </a:r>
            <a:br>
              <a:rPr lang="en-US" i="0" dirty="0">
                <a:solidFill>
                  <a:srgbClr val="000000"/>
                </a:solidFill>
                <a:effectLst/>
                <a:latin typeface="NimbusRomNo9L-Regu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12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ctr"/>
            <a:r>
              <a:rPr lang="en-US" dirty="0"/>
              <a:t>Computer prototype</a:t>
            </a:r>
            <a:endParaRPr lang="x-non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Interactive software simulation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High-fidelity in look &amp; feel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Low-fidelity in depth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May be no backend, covering horizontally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Does not have a human simulating the backend like paper prototype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3502-0A0A-44CB-8A2C-72E0F49C47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28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ctr"/>
            <a:r>
              <a:rPr lang="en-US" dirty="0"/>
              <a:t>Advantages of computer prototype</a:t>
            </a:r>
            <a:endParaRPr lang="x-non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Faster than coding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No debugging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Easier to change and throw away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Separate UI design ideas from what offered by UI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Toolkit (e.g., Visual Studios, C++ Builder)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Your thinking is not limited to available widgets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Non-programmers can do it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3502-0A0A-44CB-8A2C-72E0F49C47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4772" indent="-414772"/>
            <a:endParaRPr lang="x-none" dirty="0"/>
          </a:p>
          <a:p>
            <a:pPr marL="414772" indent="-414772">
              <a:buSzPct val="45000"/>
            </a:pPr>
            <a:r>
              <a:rPr lang="x-none" dirty="0"/>
              <a:t>DonaldNorman, </a:t>
            </a:r>
            <a:r>
              <a:rPr lang="x-none" b="1" dirty="0"/>
              <a:t>The Design of Everyday Things, MITPress, 23 Dec 2013</a:t>
            </a:r>
            <a:endParaRPr lang="en-US" b="1" dirty="0"/>
          </a:p>
          <a:p>
            <a:pPr marL="414772" indent="-414772">
              <a:buSzPct val="45000"/>
            </a:pPr>
            <a:r>
              <a:rPr lang="en-US" b="1" dirty="0"/>
              <a:t>Tutorial Teaching </a:t>
            </a:r>
            <a:r>
              <a:rPr lang="en-US" dirty="0"/>
              <a:t>of</a:t>
            </a:r>
            <a:r>
              <a:rPr lang="en-US" b="1" dirty="0"/>
              <a:t> </a:t>
            </a:r>
            <a:r>
              <a:rPr lang="en-US" dirty="0"/>
              <a:t>Prof. Dr. Keith Andrews, Graz University of Technology </a:t>
            </a:r>
            <a:br>
              <a:rPr lang="en-US" dirty="0"/>
            </a:br>
            <a:r>
              <a:rPr lang="en-US" b="1" dirty="0"/>
              <a:t> </a:t>
            </a:r>
            <a:endParaRPr lang="x-none" b="1" dirty="0"/>
          </a:p>
        </p:txBody>
      </p:sp>
    </p:spTree>
    <p:extLst>
      <p:ext uri="{BB962C8B-B14F-4D97-AF65-F5344CB8AC3E}">
        <p14:creationId xmlns:p14="http://schemas.microsoft.com/office/powerpoint/2010/main" val="4025807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ctr"/>
            <a:r>
              <a:rPr lang="en-US" dirty="0"/>
              <a:t>Computer prototyping techniques</a:t>
            </a:r>
            <a:endParaRPr lang="x-non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Storyboard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Sequence of painted screenshots, sometimes connected with links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Form builder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Creating real windows with widgets such as </a:t>
            </a:r>
            <a:r>
              <a:rPr lang="en-US" dirty="0" err="1"/>
              <a:t>buttons,windows</a:t>
            </a:r>
            <a:r>
              <a:rPr lang="en-US" dirty="0"/>
              <a:t>, labels, etc.)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Wizard of Oz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Computer frontend, human backend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3502-0A0A-44CB-8A2C-72E0F49C47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39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ctr"/>
            <a:r>
              <a:rPr lang="en-US" dirty="0"/>
              <a:t>Storyboarding tools</a:t>
            </a:r>
            <a:endParaRPr lang="x-non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Pencil Project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Photoshop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Balsamiq</a:t>
            </a:r>
            <a:r>
              <a:rPr lang="en-US" dirty="0"/>
              <a:t> Mockup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Mockingbird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Excel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Visio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Etc.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3502-0A0A-44CB-8A2C-72E0F49C47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65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ctr"/>
            <a:r>
              <a:rPr lang="en-US" dirty="0"/>
              <a:t>Storyboarding tools</a:t>
            </a:r>
            <a:endParaRPr lang="x-non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Pros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You can draw anything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Fast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Cons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No interaction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No text entry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Widgets aren’t active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3502-0A0A-44CB-8A2C-72E0F49C47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23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ctr"/>
            <a:r>
              <a:rPr lang="en-US" dirty="0"/>
              <a:t>Computer prototyping techniques (cont.)</a:t>
            </a:r>
            <a:br>
              <a:rPr lang="en-US" dirty="0"/>
            </a:br>
            <a:endParaRPr lang="x-non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Form builders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FlexBuilder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Silverlight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Visual Basic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C++ Builder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Visual C#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Qt</a:t>
            </a:r>
            <a:r>
              <a:rPr lang="en-US" dirty="0"/>
              <a:t> Designer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3502-0A0A-44CB-8A2C-72E0F49C476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36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ctr"/>
            <a:r>
              <a:rPr lang="en-US" dirty="0"/>
              <a:t>Form builders</a:t>
            </a:r>
            <a:endParaRPr lang="x-non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lvl="0">
              <a:buSzPct val="45000"/>
            </a:pPr>
            <a:r>
              <a:rPr lang="en-US" dirty="0"/>
              <a:t>Pros</a:t>
            </a:r>
          </a:p>
          <a:p>
            <a:pPr lvl="1">
              <a:buSzPct val="45000"/>
            </a:pPr>
            <a:r>
              <a:rPr lang="en-US" dirty="0"/>
              <a:t>Actual controls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high-fidelity in terms of look</a:t>
            </a:r>
          </a:p>
          <a:p>
            <a:pPr lvl="1">
              <a:buSzPct val="45000"/>
            </a:pPr>
            <a:r>
              <a:rPr lang="en-US" dirty="0"/>
              <a:t>You can reuse the design for implementation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save effort from doing again</a:t>
            </a:r>
          </a:p>
          <a:p>
            <a:pPr lvl="0">
              <a:buSzPct val="45000"/>
            </a:pPr>
            <a:r>
              <a:rPr lang="en-US" dirty="0"/>
              <a:t>Cons</a:t>
            </a:r>
          </a:p>
          <a:p>
            <a:pPr lvl="1">
              <a:buSzPct val="45000"/>
            </a:pPr>
            <a:r>
              <a:rPr lang="en-US" dirty="0"/>
              <a:t>Limits thinking to standard and available widgets</a:t>
            </a:r>
          </a:p>
          <a:p>
            <a:pPr lvl="1">
              <a:buSzPct val="45000"/>
            </a:pPr>
            <a:r>
              <a:rPr lang="en-US" dirty="0"/>
              <a:t>Content in each widget is not visible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3502-0A0A-44CB-8A2C-72E0F49C476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90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ctr"/>
            <a:r>
              <a:rPr lang="en-US" dirty="0"/>
              <a:t>Wizard of Oz</a:t>
            </a:r>
            <a:br>
              <a:rPr lang="en-US" dirty="0"/>
            </a:br>
            <a:endParaRPr lang="x-non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“Wizard of Oz” = “man behind the curtain”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Software simulation with human in the loop to help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Human “wizard” mimics computational functionalities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dirty="0"/>
              <a:t>system response interprets user input</a:t>
            </a:r>
          </a:p>
          <a:p>
            <a:pPr lvl="2">
              <a:buSzPct val="45000"/>
              <a:buFont typeface="StarSymbol"/>
              <a:buChar char="●"/>
            </a:pPr>
            <a:r>
              <a:rPr lang="en-US" dirty="0"/>
              <a:t>controls computer to simulate appropriate output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Wizard is not always hidden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Example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Simulate the speech recognition which is not available (</a:t>
            </a:r>
            <a:r>
              <a:rPr lang="en-US" dirty="0" err="1"/>
              <a:t>humanis</a:t>
            </a:r>
            <a:r>
              <a:rPr lang="en-US" dirty="0"/>
              <a:t> needed to recognize speech)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Faking the interaction</a:t>
            </a:r>
            <a:br>
              <a:rPr lang="en-US" dirty="0"/>
            </a:b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3502-0A0A-44CB-8A2C-72E0F49C476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25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ctr"/>
            <a:r>
              <a:rPr lang="en-US" dirty="0"/>
              <a:t>Implementation</a:t>
            </a:r>
            <a:endParaRPr lang="x-non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Implement final design.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Competitive analysis of software components: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Use existing interface framework as far as possible (Motif, MS-Windows, Java Swing) – saves a </a:t>
            </a:r>
            <a:r>
              <a:rPr lang="en-US" i="1" dirty="0"/>
              <a:t>lot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of work.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Use existing components and applications rather than re-inventing the wheel.</a:t>
            </a:r>
            <a:br>
              <a:rPr lang="en-US" dirty="0"/>
            </a:b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3502-0A0A-44CB-8A2C-72E0F49C476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9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ctr"/>
            <a:r>
              <a:rPr lang="en-US" dirty="0"/>
              <a:t>PROTOTYPING</a:t>
            </a:r>
            <a:endParaRPr lang="x-non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0" lvl="0" indent="0">
              <a:buSzPct val="45000"/>
              <a:buNone/>
            </a:pPr>
            <a:r>
              <a:rPr lang="en-US" i="1" dirty="0"/>
              <a:t>“ There’s a mantra at IDEO: </a:t>
            </a:r>
            <a:r>
              <a:rPr lang="en-US" dirty="0"/>
              <a:t>“Never go to a meeting without a prototype.” </a:t>
            </a:r>
            <a:r>
              <a:rPr lang="en-US" i="1" dirty="0"/>
              <a:t>At whatever</a:t>
            </a:r>
            <a:r>
              <a:rPr lang="en-US" dirty="0"/>
              <a:t> </a:t>
            </a:r>
            <a:r>
              <a:rPr lang="en-US" i="1" dirty="0"/>
              <a:t>stage of development, one week, one month, or 6 months. ”</a:t>
            </a:r>
          </a:p>
          <a:p>
            <a:pPr marL="0" lvl="0" indent="0" algn="r">
              <a:buSzPct val="45000"/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[ Tim Brown, President, IDEO, speaking at CHI 2004 in Vienna. ]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lvl="0" indent="0">
              <a:buSzPct val="45000"/>
              <a:buNone/>
            </a:pPr>
            <a:r>
              <a:rPr lang="en-US" dirty="0"/>
              <a:t>Perform usability evaluation and obtain feedback as </a:t>
            </a:r>
            <a:r>
              <a:rPr lang="en-US" i="1" dirty="0"/>
              <a:t>early </a:t>
            </a:r>
            <a:r>
              <a:rPr lang="en-US" dirty="0"/>
              <a:t>as possible in the design cycle by building and evaluating prototypes. Finally, throw prototypes away and implement final design.</a:t>
            </a:r>
            <a:br>
              <a:rPr lang="en-US" dirty="0"/>
            </a:b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3502-0A0A-44CB-8A2C-72E0F49C47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9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3473" y="2959769"/>
            <a:ext cx="891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Prototyping is all about the process of generating multiple versions of a solution so you can continually improve it.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02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ctr"/>
            <a:r>
              <a:rPr lang="x-none" dirty="0"/>
              <a:t>Agenda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Types of Prototype</a:t>
            </a:r>
            <a:endParaRPr lang="x-none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Verbal Prototype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Low-Fidelity Paper Prototypes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High-Fidelity Paper Prototypes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Interactive Sketches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Working Prototypes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Computer prototype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Implementation</a:t>
            </a:r>
            <a:br>
              <a:rPr lang="en-US" dirty="0"/>
            </a:b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3502-0A0A-44CB-8A2C-72E0F49C47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2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ctr"/>
            <a:r>
              <a:rPr lang="en-US" dirty="0"/>
              <a:t>Types of Prototype</a:t>
            </a:r>
            <a:endParaRPr lang="x-non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SzPct val="45000"/>
              <a:buNone/>
            </a:pPr>
            <a:r>
              <a:rPr lang="en-US" dirty="0"/>
              <a:t>In increasing order of complexity:</a:t>
            </a:r>
          </a:p>
          <a:p>
            <a:pPr lvl="0">
              <a:buSzPct val="45000"/>
            </a:pPr>
            <a:r>
              <a:rPr lang="en-US" b="1" dirty="0"/>
              <a:t>Verbal Prototypes</a:t>
            </a:r>
            <a:r>
              <a:rPr lang="en-US" dirty="0"/>
              <a:t>: textual description of choices and results.</a:t>
            </a:r>
          </a:p>
          <a:p>
            <a:pPr lvl="0">
              <a:buSzPct val="45000"/>
            </a:pPr>
            <a:r>
              <a:rPr lang="en-US" b="1" dirty="0"/>
              <a:t>Paper Prototypes</a:t>
            </a:r>
            <a:r>
              <a:rPr lang="en-US" dirty="0"/>
              <a:t>:</a:t>
            </a:r>
          </a:p>
          <a:p>
            <a:pPr lvl="1">
              <a:buSzPct val="45000"/>
            </a:pPr>
            <a:r>
              <a:rPr lang="en-US" dirty="0"/>
              <a:t>Low-Fidelity: hand-drawn sketches.</a:t>
            </a:r>
          </a:p>
          <a:p>
            <a:pPr lvl="1">
              <a:buSzPct val="45000"/>
            </a:pPr>
            <a:r>
              <a:rPr lang="en-US" dirty="0"/>
              <a:t>High-Fidelity: more elaborate printouts.</a:t>
            </a:r>
          </a:p>
          <a:p>
            <a:pPr lvl="0">
              <a:buSzPct val="45000"/>
            </a:pPr>
            <a:r>
              <a:rPr lang="en-US" b="1" dirty="0"/>
              <a:t>Interactive Sketches</a:t>
            </a:r>
            <a:r>
              <a:rPr lang="en-US" dirty="0"/>
              <a:t>: interactive composition of hand-drawn sketches.</a:t>
            </a:r>
          </a:p>
          <a:p>
            <a:pPr lvl="0">
              <a:buSzPct val="45000"/>
            </a:pPr>
            <a:r>
              <a:rPr lang="en-US" b="1" dirty="0"/>
              <a:t>Working Prototypes</a:t>
            </a:r>
            <a:r>
              <a:rPr lang="en-US" dirty="0"/>
              <a:t>: interactive, skeleton implementation.</a:t>
            </a:r>
          </a:p>
          <a:p>
            <a:pPr lvl="0">
              <a:buSzPct val="45000"/>
            </a:pPr>
            <a:r>
              <a:rPr lang="en-US" b="1" dirty="0"/>
              <a:t>Computer prototypes:</a:t>
            </a:r>
            <a:r>
              <a:rPr lang="en-US" dirty="0"/>
              <a:t> more interactive</a:t>
            </a:r>
            <a:endParaRPr lang="en-US" b="1" dirty="0"/>
          </a:p>
          <a:p>
            <a:pPr marL="0" lvl="0" indent="0">
              <a:buSzPct val="45000"/>
              <a:buNone/>
            </a:pPr>
            <a:r>
              <a:rPr lang="en-US" dirty="0"/>
              <a:t>Then, throw prototypes away and implement final design.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3502-0A0A-44CB-8A2C-72E0F49C47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9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ctr"/>
            <a:r>
              <a:rPr lang="en-US" dirty="0"/>
              <a:t>Verbal Prototype</a:t>
            </a:r>
            <a:endParaRPr lang="x-non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Simple textual description of choices and results</a:t>
            </a:r>
            <a:r>
              <a:rPr lang="en-US" dirty="0" smtClean="0"/>
              <a:t>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 </a:t>
            </a:r>
            <a:r>
              <a:rPr lang="en-US" dirty="0"/>
              <a:t>Minimum Verbal Prototype or MVP is </a:t>
            </a:r>
            <a:r>
              <a:rPr lang="en-US" b="1" dirty="0"/>
              <a:t>a more rounded description of </a:t>
            </a:r>
            <a:r>
              <a:rPr lang="en-US" b="1" dirty="0" smtClean="0"/>
              <a:t> </a:t>
            </a:r>
            <a:r>
              <a:rPr lang="en-US" b="1" dirty="0"/>
              <a:t>idea</a:t>
            </a:r>
            <a:r>
              <a:rPr lang="en-US" dirty="0"/>
              <a:t> — not just one of many ideas on a list. Your verbal outline creates the first impression and helps someone understand your initial intent</a:t>
            </a:r>
            <a:r>
              <a:rPr lang="en-US" dirty="0"/>
              <a:t/>
            </a:r>
            <a:br>
              <a:rPr lang="en-US" dirty="0"/>
            </a:b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3502-0A0A-44CB-8A2C-72E0F49C47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5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ctr"/>
            <a:r>
              <a:rPr lang="en-US" dirty="0"/>
              <a:t>Low-Fidelity Paper Prototypes</a:t>
            </a:r>
            <a:endParaRPr lang="x-non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 Paper prototypes simulate screen and dialogue elements on paper.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First hand-drawn sketches (lo-fi), later perhaps more elaborate printouts (hi-fi).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Early usability feedback with throwaway designs: </a:t>
            </a:r>
            <a:r>
              <a:rPr lang="en-US" i="1" dirty="0"/>
              <a:t>maximum feedback for minimum e</a:t>
            </a:r>
            <a:r>
              <a:rPr lang="en-US" dirty="0"/>
              <a:t>ff</a:t>
            </a:r>
            <a:r>
              <a:rPr lang="en-US" i="1" dirty="0"/>
              <a:t>ort!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Greeking</a:t>
            </a:r>
            <a:r>
              <a:rPr lang="en-US" dirty="0"/>
              <a:t> (drawing squiggly lines) is used to represent text which would otherwise be a distraction.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3502-0A0A-44CB-8A2C-72E0F49C47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44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ctr"/>
            <a:r>
              <a:rPr lang="en-US" dirty="0"/>
              <a:t>Low-Fidelity Paper Prototypes (cont.)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3502-0A0A-44CB-8A2C-72E0F49C4766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730" y="1774495"/>
            <a:ext cx="8520539" cy="49469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422286" y="3146356"/>
            <a:ext cx="18630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NimbusRomNo9L-Regu"/>
              </a:rPr>
              <a:t>P</a:t>
            </a:r>
            <a:r>
              <a:rPr lang="en-US" i="0" dirty="0">
                <a:solidFill>
                  <a:srgbClr val="000000"/>
                </a:solidFill>
                <a:effectLst/>
                <a:latin typeface="NimbusRomNo9L-Regu"/>
              </a:rPr>
              <a:t>aper prototype for an online radio station.</a:t>
            </a:r>
            <a:br>
              <a:rPr lang="en-US" i="0" dirty="0">
                <a:solidFill>
                  <a:srgbClr val="000000"/>
                </a:solidFill>
                <a:effectLst/>
                <a:latin typeface="NimbusRomNo9L-Regu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5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1119</Words>
  <Application>Microsoft Office PowerPoint</Application>
  <PresentationFormat>Widescreen</PresentationFormat>
  <Paragraphs>215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NimbusRomNo9L-Regu</vt:lpstr>
      <vt:lpstr>StarSymbol</vt:lpstr>
      <vt:lpstr>Arial</vt:lpstr>
      <vt:lpstr>Calibri</vt:lpstr>
      <vt:lpstr>Calibri Light</vt:lpstr>
      <vt:lpstr>Wingdings</vt:lpstr>
      <vt:lpstr>Office Theme</vt:lpstr>
      <vt:lpstr>PROTOTYPING</vt:lpstr>
      <vt:lpstr>Reference</vt:lpstr>
      <vt:lpstr>PROTOTYPING</vt:lpstr>
      <vt:lpstr>PowerPoint Presentation</vt:lpstr>
      <vt:lpstr>Agenda</vt:lpstr>
      <vt:lpstr>Types of Prototype</vt:lpstr>
      <vt:lpstr>Verbal Prototype</vt:lpstr>
      <vt:lpstr>Low-Fidelity Paper Prototypes</vt:lpstr>
      <vt:lpstr>Low-Fidelity Paper Prototypes (cont.)</vt:lpstr>
      <vt:lpstr>High-Fidelity Paper Prototypes</vt:lpstr>
      <vt:lpstr>Tips for good paper prototypes</vt:lpstr>
      <vt:lpstr>Interactive Sketches</vt:lpstr>
      <vt:lpstr>Interactive Sketches (cont.)</vt:lpstr>
      <vt:lpstr>Working Prototypes</vt:lpstr>
      <vt:lpstr>Working Prototypes (cont.)</vt:lpstr>
      <vt:lpstr>Dimensions of Working Prototypes</vt:lpstr>
      <vt:lpstr>Dimensions of Working Prototypes (cont.)</vt:lpstr>
      <vt:lpstr>Computer prototype</vt:lpstr>
      <vt:lpstr>Advantages of computer prototype</vt:lpstr>
      <vt:lpstr>Computer prototyping techniques</vt:lpstr>
      <vt:lpstr>Storyboarding tools</vt:lpstr>
      <vt:lpstr>Storyboarding tools</vt:lpstr>
      <vt:lpstr>Computer prototyping techniques (cont.) </vt:lpstr>
      <vt:lpstr>Form builders</vt:lpstr>
      <vt:lpstr>Wizard of Oz 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Công Hoan</dc:creator>
  <cp:lastModifiedBy>ADMIN</cp:lastModifiedBy>
  <cp:revision>23</cp:revision>
  <dcterms:created xsi:type="dcterms:W3CDTF">2015-10-24T17:00:52Z</dcterms:created>
  <dcterms:modified xsi:type="dcterms:W3CDTF">2021-11-02T03:06:55Z</dcterms:modified>
</cp:coreProperties>
</file>