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74"/>
  </p:notesMasterIdLst>
  <p:handoutMasterIdLst>
    <p:handoutMasterId r:id="rId75"/>
  </p:handoutMasterIdLst>
  <p:sldIdLst>
    <p:sldId id="256" r:id="rId3"/>
    <p:sldId id="326" r:id="rId4"/>
    <p:sldId id="257" r:id="rId5"/>
    <p:sldId id="258" r:id="rId6"/>
    <p:sldId id="259" r:id="rId7"/>
    <p:sldId id="260" r:id="rId8"/>
    <p:sldId id="261" r:id="rId9"/>
    <p:sldId id="262" r:id="rId10"/>
    <p:sldId id="263" r:id="rId11"/>
    <p:sldId id="264" r:id="rId12"/>
    <p:sldId id="265" r:id="rId13"/>
    <p:sldId id="266" r:id="rId14"/>
    <p:sldId id="267" r:id="rId15"/>
    <p:sldId id="268" r:id="rId16"/>
    <p:sldId id="325"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 id="307" r:id="rId56"/>
    <p:sldId id="308" r:id="rId57"/>
    <p:sldId id="309" r:id="rId58"/>
    <p:sldId id="310" r:id="rId59"/>
    <p:sldId id="311" r:id="rId60"/>
    <p:sldId id="312" r:id="rId61"/>
    <p:sldId id="313" r:id="rId62"/>
    <p:sldId id="314" r:id="rId63"/>
    <p:sldId id="315" r:id="rId64"/>
    <p:sldId id="316" r:id="rId65"/>
    <p:sldId id="317" r:id="rId66"/>
    <p:sldId id="318" r:id="rId67"/>
    <p:sldId id="319" r:id="rId68"/>
    <p:sldId id="320" r:id="rId69"/>
    <p:sldId id="321" r:id="rId70"/>
    <p:sldId id="322" r:id="rId71"/>
    <p:sldId id="323" r:id="rId72"/>
    <p:sldId id="324" r:id="rId73"/>
  </p:sldIdLst>
  <p:sldSz cx="10080625" cy="7559675"/>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9659" autoAdjust="0"/>
  </p:normalViewPr>
  <p:slideViewPr>
    <p:cSldViewPr snapToGrid="0">
      <p:cViewPr varScale="1">
        <p:scale>
          <a:sx n="55" d="100"/>
          <a:sy n="55" d="100"/>
        </p:scale>
        <p:origin x="2078"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16" Type="http://schemas.openxmlformats.org/officeDocument/2006/relationships/slide" Target="slides/slide1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notesMaster" Target="notesMasters/notesMaster1.xml"/><Relationship Id="rId79" Type="http://schemas.openxmlformats.org/officeDocument/2006/relationships/tableStyles" Target="tableStyles.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viewProps" Target="viewProps.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presProps" Target="presProps.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29" Type="http://schemas.openxmlformats.org/officeDocument/2006/relationships/slide" Target="slides/slide2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Header Placeholder 1"/>
          <p:cNvSpPr txBox="1">
            <a:spLocks noGrp="1"/>
          </p:cNvSpPr>
          <p:nvPr>
            <p:ph type="hdr" sz="quarter"/>
          </p:nvPr>
        </p:nvSpPr>
        <p:spPr>
          <a:xfrm>
            <a:off x="0" y="0"/>
            <a:ext cx="3280680" cy="534240"/>
          </a:xfrm>
          <a:prstGeom prst="rect">
            <a:avLst/>
          </a:prstGeom>
          <a:noFill/>
          <a:ln>
            <a:noFill/>
          </a:ln>
        </p:spPr>
        <p:txBody>
          <a:bodyPr vert="horz" wrap="none" lIns="90000" tIns="45000" rIns="90000" bIns="45000" compatLnSpc="0">
            <a:noAutofit/>
          </a:bodyPr>
          <a:lstStyle/>
          <a:p>
            <a:pPr marL="0" marR="0" lvl="0" indent="0" rtl="0" hangingPunct="0">
              <a:lnSpc>
                <a:spcPct val="100000"/>
              </a:lnSpc>
              <a:spcBef>
                <a:spcPts val="0"/>
              </a:spcBef>
              <a:spcAft>
                <a:spcPts val="0"/>
              </a:spcAft>
              <a:buNone/>
              <a:tabLst/>
              <a:defRPr sz="1400"/>
            </a:pPr>
            <a:endParaRPr lang="de-DE" sz="1400" b="0" i="0" u="none" strike="noStrike" kern="1200">
              <a:ln>
                <a:noFill/>
              </a:ln>
              <a:latin typeface="Arial" pitchFamily="18"/>
              <a:ea typeface="Andale Sans UI" pitchFamily="2"/>
              <a:cs typeface="Tahoma" pitchFamily="2"/>
            </a:endParaRPr>
          </a:p>
        </p:txBody>
      </p:sp>
      <p:sp>
        <p:nvSpPr>
          <p:cNvPr id="3" name="Date Placeholder 2"/>
          <p:cNvSpPr txBox="1">
            <a:spLocks noGrp="1"/>
          </p:cNvSpPr>
          <p:nvPr>
            <p:ph type="dt" sz="quarter" idx="1"/>
          </p:nvPr>
        </p:nvSpPr>
        <p:spPr>
          <a:xfrm>
            <a:off x="4278960" y="0"/>
            <a:ext cx="3280680" cy="534240"/>
          </a:xfrm>
          <a:prstGeom prst="rect">
            <a:avLst/>
          </a:prstGeom>
          <a:noFill/>
          <a:ln>
            <a:noFill/>
          </a:ln>
        </p:spPr>
        <p:txBody>
          <a:bodyPr vert="horz" wrap="none" lIns="90000" tIns="45000" rIns="90000" bIns="45000" compatLnSpc="0">
            <a:noAutofit/>
          </a:bodyPr>
          <a:lstStyle/>
          <a:p>
            <a:pPr marL="0" marR="0" lvl="0" indent="0" algn="r" rtl="0" hangingPunct="0">
              <a:lnSpc>
                <a:spcPct val="100000"/>
              </a:lnSpc>
              <a:spcBef>
                <a:spcPts val="0"/>
              </a:spcBef>
              <a:spcAft>
                <a:spcPts val="0"/>
              </a:spcAft>
              <a:buNone/>
              <a:tabLst/>
              <a:defRPr sz="1400"/>
            </a:pPr>
            <a:endParaRPr lang="de-DE" sz="1400" b="0" i="0" u="none" strike="noStrike" kern="1200">
              <a:ln>
                <a:noFill/>
              </a:ln>
              <a:latin typeface="Arial" pitchFamily="18"/>
              <a:ea typeface="Andale Sans UI" pitchFamily="2"/>
              <a:cs typeface="Tahoma" pitchFamily="2"/>
            </a:endParaRPr>
          </a:p>
        </p:txBody>
      </p:sp>
      <p:sp>
        <p:nvSpPr>
          <p:cNvPr id="4" name="Footer Placeholder 3"/>
          <p:cNvSpPr txBox="1">
            <a:spLocks noGrp="1"/>
          </p:cNvSpPr>
          <p:nvPr>
            <p:ph type="ftr" sz="quarter" idx="2"/>
          </p:nvPr>
        </p:nvSpPr>
        <p:spPr>
          <a:xfrm>
            <a:off x="0" y="10157400"/>
            <a:ext cx="3280680" cy="534240"/>
          </a:xfrm>
          <a:prstGeom prst="rect">
            <a:avLst/>
          </a:prstGeom>
          <a:noFill/>
          <a:ln>
            <a:noFill/>
          </a:ln>
        </p:spPr>
        <p:txBody>
          <a:bodyPr vert="horz" wrap="none" lIns="90000" tIns="45000" rIns="90000" bIns="45000" anchor="b" compatLnSpc="0">
            <a:noAutofit/>
          </a:bodyPr>
          <a:lstStyle/>
          <a:p>
            <a:pPr marL="0" marR="0" lvl="0" indent="0" rtl="0" hangingPunct="0">
              <a:lnSpc>
                <a:spcPct val="100000"/>
              </a:lnSpc>
              <a:spcBef>
                <a:spcPts val="0"/>
              </a:spcBef>
              <a:spcAft>
                <a:spcPts val="0"/>
              </a:spcAft>
              <a:buNone/>
              <a:tabLst/>
              <a:defRPr sz="1400"/>
            </a:pPr>
            <a:endParaRPr lang="de-DE" sz="1400" b="0" i="0" u="none" strike="noStrike" kern="1200">
              <a:ln>
                <a:noFill/>
              </a:ln>
              <a:latin typeface="Arial" pitchFamily="18"/>
              <a:ea typeface="Andale Sans UI" pitchFamily="2"/>
              <a:cs typeface="Tahoma" pitchFamily="2"/>
            </a:endParaRPr>
          </a:p>
        </p:txBody>
      </p:sp>
      <p:sp>
        <p:nvSpPr>
          <p:cNvPr id="5" name="Slide Number Placeholder 4"/>
          <p:cNvSpPr txBox="1">
            <a:spLocks noGrp="1"/>
          </p:cNvSpPr>
          <p:nvPr>
            <p:ph type="sldNum" sz="quarter" idx="3"/>
          </p:nvPr>
        </p:nvSpPr>
        <p:spPr>
          <a:xfrm>
            <a:off x="4278960" y="10157400"/>
            <a:ext cx="3280680" cy="534240"/>
          </a:xfrm>
          <a:prstGeom prst="rect">
            <a:avLst/>
          </a:prstGeom>
          <a:noFill/>
          <a:ln>
            <a:noFill/>
          </a:ln>
        </p:spPr>
        <p:txBody>
          <a:bodyPr vert="horz" wrap="none" lIns="90000" tIns="45000" rIns="90000" bIns="45000" anchor="b" compatLnSpc="0">
            <a:noAutofit/>
          </a:bodyPr>
          <a:lstStyle/>
          <a:p>
            <a:pPr marL="0" marR="0" lvl="0" indent="0" algn="r" rtl="0" hangingPunct="0">
              <a:lnSpc>
                <a:spcPct val="100000"/>
              </a:lnSpc>
              <a:spcBef>
                <a:spcPts val="0"/>
              </a:spcBef>
              <a:spcAft>
                <a:spcPts val="0"/>
              </a:spcAft>
              <a:buNone/>
              <a:tabLst/>
              <a:defRPr sz="1400"/>
            </a:pPr>
            <a:fld id="{06D5E2B2-1F92-40C2-92CB-FDC8E10DC6DE}" type="slidenum">
              <a:t>‹#›</a:t>
            </a:fld>
            <a:endParaRPr lang="de-DE" sz="1400" b="0" i="0" u="none" strike="noStrike" kern="1200">
              <a:ln>
                <a:noFill/>
              </a:ln>
              <a:latin typeface="Arial" pitchFamily="18"/>
              <a:ea typeface="Andale Sans UI" pitchFamily="2"/>
              <a:cs typeface="Tahoma" pitchFamily="2"/>
            </a:endParaRPr>
          </a:p>
        </p:txBody>
      </p:sp>
    </p:spTree>
    <p:extLst>
      <p:ext uri="{BB962C8B-B14F-4D97-AF65-F5344CB8AC3E}">
        <p14:creationId xmlns:p14="http://schemas.microsoft.com/office/powerpoint/2010/main" val="322272788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a:xfrm>
            <a:off x="1107000" y="812520"/>
            <a:ext cx="5345280" cy="4008959"/>
          </a:xfrm>
          <a:prstGeom prst="rect">
            <a:avLst/>
          </a:prstGeom>
          <a:noFill/>
          <a:ln>
            <a:noFill/>
            <a:prstDash val="solid"/>
          </a:ln>
        </p:spPr>
      </p:sp>
      <p:sp>
        <p:nvSpPr>
          <p:cNvPr id="3" name="Notes Placeholder 2"/>
          <p:cNvSpPr txBox="1">
            <a:spLocks noGrp="1"/>
          </p:cNvSpPr>
          <p:nvPr>
            <p:ph type="body" sz="quarter" idx="3"/>
          </p:nvPr>
        </p:nvSpPr>
        <p:spPr>
          <a:xfrm>
            <a:off x="756000" y="5078520"/>
            <a:ext cx="6047640" cy="4811040"/>
          </a:xfrm>
          <a:prstGeom prst="rect">
            <a:avLst/>
          </a:prstGeom>
          <a:noFill/>
          <a:ln>
            <a:noFill/>
          </a:ln>
        </p:spPr>
        <p:txBody>
          <a:bodyPr lIns="0" tIns="0" rIns="0" bIns="0"/>
          <a:lstStyle/>
          <a:p>
            <a:endParaRPr lang="x-none"/>
          </a:p>
        </p:txBody>
      </p:sp>
      <p:sp>
        <p:nvSpPr>
          <p:cNvPr id="4" name="Header Placeholder 3"/>
          <p:cNvSpPr txBox="1">
            <a:spLocks noGrp="1"/>
          </p:cNvSpPr>
          <p:nvPr>
            <p:ph type="hdr" sz="quarter"/>
          </p:nvPr>
        </p:nvSpPr>
        <p:spPr>
          <a:xfrm>
            <a:off x="0" y="0"/>
            <a:ext cx="3280680" cy="534240"/>
          </a:xfrm>
          <a:prstGeom prst="rect">
            <a:avLst/>
          </a:prstGeom>
          <a:noFill/>
          <a:ln>
            <a:noFill/>
          </a:ln>
        </p:spPr>
        <p:txBody>
          <a:bodyPr lIns="0" tIns="0" rIns="0" bIns="0">
            <a:noAutofit/>
          </a:bodyPr>
          <a:lstStyle>
            <a:lvl1pPr lvl="0" rtl="0" hangingPunct="0">
              <a:buNone/>
              <a:tabLst/>
              <a:defRPr lang="x-none" sz="1400" kern="1200">
                <a:latin typeface="Times New Roman" pitchFamily="18"/>
                <a:ea typeface="Andale Sans UI" pitchFamily="2"/>
                <a:cs typeface="Tahoma" pitchFamily="2"/>
              </a:defRPr>
            </a:lvl1pPr>
          </a:lstStyle>
          <a:p>
            <a:pPr lvl="0"/>
            <a:endParaRPr lang="x-none"/>
          </a:p>
        </p:txBody>
      </p:sp>
      <p:sp>
        <p:nvSpPr>
          <p:cNvPr id="5" name="Date Placeholder 4"/>
          <p:cNvSpPr txBox="1">
            <a:spLocks noGrp="1"/>
          </p:cNvSpPr>
          <p:nvPr>
            <p:ph type="dt" idx="1"/>
          </p:nvPr>
        </p:nvSpPr>
        <p:spPr>
          <a:xfrm>
            <a:off x="4278960" y="0"/>
            <a:ext cx="3280680" cy="534240"/>
          </a:xfrm>
          <a:prstGeom prst="rect">
            <a:avLst/>
          </a:prstGeom>
          <a:noFill/>
          <a:ln>
            <a:noFill/>
          </a:ln>
        </p:spPr>
        <p:txBody>
          <a:bodyPr lIns="0" tIns="0" rIns="0" bIns="0">
            <a:noAutofit/>
          </a:bodyPr>
          <a:lstStyle>
            <a:lvl1pPr lvl="0" algn="r" rtl="0" hangingPunct="0">
              <a:buNone/>
              <a:tabLst/>
              <a:defRPr lang="x-none" sz="1400" kern="1200">
                <a:latin typeface="Times New Roman" pitchFamily="18"/>
                <a:ea typeface="Andale Sans UI" pitchFamily="2"/>
                <a:cs typeface="Tahoma" pitchFamily="2"/>
              </a:defRPr>
            </a:lvl1pPr>
          </a:lstStyle>
          <a:p>
            <a:pPr lvl="0"/>
            <a:endParaRPr lang="x-none"/>
          </a:p>
        </p:txBody>
      </p:sp>
      <p:sp>
        <p:nvSpPr>
          <p:cNvPr id="6" name="Footer Placeholder 5"/>
          <p:cNvSpPr txBox="1">
            <a:spLocks noGrp="1"/>
          </p:cNvSpPr>
          <p:nvPr>
            <p:ph type="ftr" sz="quarter" idx="4"/>
          </p:nvPr>
        </p:nvSpPr>
        <p:spPr>
          <a:xfrm>
            <a:off x="0" y="10157400"/>
            <a:ext cx="3280680" cy="534240"/>
          </a:xfrm>
          <a:prstGeom prst="rect">
            <a:avLst/>
          </a:prstGeom>
          <a:noFill/>
          <a:ln>
            <a:noFill/>
          </a:ln>
        </p:spPr>
        <p:txBody>
          <a:bodyPr lIns="0" tIns="0" rIns="0" bIns="0" anchor="b">
            <a:noAutofit/>
          </a:bodyPr>
          <a:lstStyle>
            <a:lvl1pPr lvl="0" rtl="0" hangingPunct="0">
              <a:buNone/>
              <a:tabLst/>
              <a:defRPr lang="x-none" sz="1400" kern="1200">
                <a:latin typeface="Times New Roman" pitchFamily="18"/>
                <a:ea typeface="Andale Sans UI" pitchFamily="2"/>
                <a:cs typeface="Tahoma" pitchFamily="2"/>
              </a:defRPr>
            </a:lvl1pPr>
          </a:lstStyle>
          <a:p>
            <a:pPr lvl="0"/>
            <a:endParaRPr lang="x-none"/>
          </a:p>
        </p:txBody>
      </p:sp>
      <p:sp>
        <p:nvSpPr>
          <p:cNvPr id="7" name="Slide Number Placeholder 6"/>
          <p:cNvSpPr txBox="1">
            <a:spLocks noGrp="1"/>
          </p:cNvSpPr>
          <p:nvPr>
            <p:ph type="sldNum" sz="quarter" idx="5"/>
          </p:nvPr>
        </p:nvSpPr>
        <p:spPr>
          <a:xfrm>
            <a:off x="4278960" y="10157400"/>
            <a:ext cx="3280680" cy="534240"/>
          </a:xfrm>
          <a:prstGeom prst="rect">
            <a:avLst/>
          </a:prstGeom>
          <a:noFill/>
          <a:ln>
            <a:noFill/>
          </a:ln>
        </p:spPr>
        <p:txBody>
          <a:bodyPr lIns="0" tIns="0" rIns="0" bIns="0" anchor="b">
            <a:noAutofit/>
          </a:bodyPr>
          <a:lstStyle>
            <a:lvl1pPr lvl="0" algn="r" rtl="0" hangingPunct="0">
              <a:buNone/>
              <a:tabLst/>
              <a:defRPr lang="x-none" sz="1400" kern="1200">
                <a:latin typeface="Times New Roman" pitchFamily="18"/>
                <a:ea typeface="Andale Sans UI" pitchFamily="2"/>
                <a:cs typeface="Tahoma" pitchFamily="2"/>
              </a:defRPr>
            </a:lvl1pPr>
          </a:lstStyle>
          <a:p>
            <a:pPr lvl="0"/>
            <a:fld id="{E1BD30CE-A7BF-4711-9B53-589AB27A75C0}" type="slidenum">
              <a:t>‹#›</a:t>
            </a:fld>
            <a:endParaRPr lang="x-none"/>
          </a:p>
        </p:txBody>
      </p:sp>
    </p:spTree>
    <p:extLst>
      <p:ext uri="{BB962C8B-B14F-4D97-AF65-F5344CB8AC3E}">
        <p14:creationId xmlns:p14="http://schemas.microsoft.com/office/powerpoint/2010/main" val="1203261768"/>
      </p:ext>
    </p:extLst>
  </p:cSld>
  <p:clrMap bg1="lt1" tx1="dk1" bg2="lt2" tx2="dk2" accent1="accent1" accent2="accent2" accent3="accent3" accent4="accent4" accent5="accent5" accent6="accent6" hlink="hlink" folHlink="folHlink"/>
  <p:notesStyle>
    <a:lvl1pPr marL="216000" marR="0" indent="-216000" rtl="0" hangingPunct="0">
      <a:tabLst/>
      <a:defRPr lang="x-none" sz="2000" b="0" i="0" u="none" strike="noStrike" kern="1200">
        <a:ln>
          <a:noFill/>
        </a:ln>
        <a:latin typeface="Arial" pitchFamily="18"/>
        <a:cs typeface="Tahoma" pitchFamily="2"/>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oAutofit/>
          </a:bodyPr>
          <a:lstStyle/>
          <a:p>
            <a:pPr lvl="0"/>
            <a:fld id="{291522F7-F0C0-4E3B-8849-E35C135A8D46}" type="slidenum">
              <a:t>1</a:t>
            </a:fld>
            <a:endParaRPr lang="x-none"/>
          </a:p>
        </p:txBody>
      </p:sp>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spAutoFit/>
          </a:bodyPr>
          <a:lstStyle/>
          <a:p>
            <a:endParaRPr lang="x-none"/>
          </a:p>
        </p:txBody>
      </p:sp>
    </p:spTree>
    <p:extLst>
      <p:ext uri="{BB962C8B-B14F-4D97-AF65-F5344CB8AC3E}">
        <p14:creationId xmlns:p14="http://schemas.microsoft.com/office/powerpoint/2010/main" val="14991882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oAutofit/>
          </a:bodyPr>
          <a:lstStyle/>
          <a:p>
            <a:pPr lvl="0"/>
            <a:fld id="{BB44421E-3398-4C25-A930-9AEC5147C4D6}" type="slidenum">
              <a:t>11</a:t>
            </a:fld>
            <a:endParaRPr lang="x-none"/>
          </a:p>
        </p:txBody>
      </p:sp>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r>
              <a:rPr lang="vi-VN" dirty="0"/>
              <a:t>Thông báo cho quá trình thiết kế và giúp cải thiện giao diện trong thiết kế.</a:t>
            </a:r>
            <a:br>
              <a:rPr lang="vi-VN" dirty="0"/>
            </a:br>
            <a:r>
              <a:rPr lang="vi-VN" dirty="0"/>
              <a:t>Thực hiện trong phát triển giao diện.</a:t>
            </a:r>
            <a:br>
              <a:rPr lang="vi-VN" dirty="0"/>
            </a:br>
            <a:r>
              <a:rPr lang="vi-VN" dirty="0"/>
              <a:t>Tìm hiểu lý do tại sao một cái gì đó đã đi sai, không chỉ là nó đã đi sai.</a:t>
            </a:r>
            <a:br>
              <a:rPr lang="vi-VN" dirty="0"/>
            </a:br>
            <a:r>
              <a:rPr lang="vi-VN" dirty="0"/>
              <a:t>Thu thập xử lý dữ liệu - những quan sát về chất lượng của những gì đã xảy ra và tại sao.</a:t>
            </a:r>
            <a:br>
              <a:rPr lang="vi-VN" dirty="0"/>
            </a:br>
            <a:r>
              <a:rPr lang="vi-VN" dirty="0"/>
              <a:t>Phương pháp đánh giá hình thành là "fi nd và fi x" phương pháp, và thường sản xuất như đầu ra một danh sách các vấn đề được tìm thấy.</a:t>
            </a:r>
            <a:endParaRPr lang="x-none" dirty="0"/>
          </a:p>
        </p:txBody>
      </p:sp>
    </p:spTree>
    <p:extLst>
      <p:ext uri="{BB962C8B-B14F-4D97-AF65-F5344CB8AC3E}">
        <p14:creationId xmlns:p14="http://schemas.microsoft.com/office/powerpoint/2010/main" val="14817548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oAutofit/>
          </a:bodyPr>
          <a:lstStyle/>
          <a:p>
            <a:pPr lvl="0"/>
            <a:fld id="{14A79214-B208-4301-93F4-9B743D0E74B2}" type="slidenum">
              <a:t>12</a:t>
            </a:fld>
            <a:endParaRPr lang="x-none"/>
          </a:p>
        </p:txBody>
      </p:sp>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pPr marL="216000" marR="0" indent="-216000" defTabSz="914400" rtl="0" eaLnBrk="1" fontAlgn="auto" latinLnBrk="0" hangingPunct="0">
              <a:lnSpc>
                <a:spcPct val="100000"/>
              </a:lnSpc>
              <a:spcBef>
                <a:spcPts val="0"/>
              </a:spcBef>
              <a:spcAft>
                <a:spcPts val="0"/>
              </a:spcAft>
              <a:buClrTx/>
              <a:buSzTx/>
              <a:buFontTx/>
              <a:buNone/>
              <a:tabLst/>
              <a:defRPr/>
            </a:pPr>
            <a:r>
              <a:rPr lang="vi-VN" dirty="0">
                <a:effectLst/>
              </a:rPr>
              <a:t>Đánh giá chất lượng tổng thể của một giao diện.</a:t>
            </a:r>
            <a:br>
              <a:rPr lang="vi-VN" dirty="0">
                <a:effectLst/>
              </a:rPr>
            </a:br>
            <a:r>
              <a:rPr lang="vi-VN" dirty="0">
                <a:effectLst/>
              </a:rPr>
              <a:t>Thực hiện một lần một giao diện là (nhiều hơn hoặc ít hơn) fi nished.</a:t>
            </a:r>
            <a:br>
              <a:rPr lang="vi-VN" dirty="0">
                <a:effectLst/>
              </a:rPr>
            </a:br>
            <a:r>
              <a:rPr lang="vi-VN" dirty="0">
                <a:effectLst/>
              </a:rPr>
              <a:t>Hoặc so sánh thiết kế thay thế, hoặc kiểm tra fi yêu cầu thực hiện c Speci.</a:t>
            </a:r>
            <a:br>
              <a:rPr lang="vi-VN" dirty="0">
                <a:effectLst/>
              </a:rPr>
            </a:br>
            <a:r>
              <a:rPr lang="vi-VN" dirty="0">
                <a:effectLst/>
              </a:rPr>
              <a:t>Thu thập dữ liệu từ dưới dòng - Các phép đo định lượng thực hiện: đã sử dụng bao lâu, họ đã thành công, có bao nhiêu lỗi đã làm cho họ.</a:t>
            </a:r>
          </a:p>
          <a:p>
            <a:endParaRPr lang="x-none" dirty="0"/>
          </a:p>
        </p:txBody>
      </p:sp>
    </p:spTree>
    <p:extLst>
      <p:ext uri="{BB962C8B-B14F-4D97-AF65-F5344CB8AC3E}">
        <p14:creationId xmlns:p14="http://schemas.microsoft.com/office/powerpoint/2010/main" val="4070466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oAutofit/>
          </a:bodyPr>
          <a:lstStyle/>
          <a:p>
            <a:pPr lvl="0"/>
            <a:fld id="{9B623364-28E9-4A1B-A9D6-FBA5E6F71400}" type="slidenum">
              <a:t>13</a:t>
            </a:fld>
            <a:endParaRPr lang="x-none"/>
          </a:p>
        </p:txBody>
      </p:sp>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r>
              <a:rPr lang="vi-VN" dirty="0"/>
              <a:t>Khi nấu súp có vị đầu bếp khác, đó là thăm dò.</a:t>
            </a:r>
            <a:br>
              <a:rPr lang="vi-VN" dirty="0"/>
            </a:br>
            <a:r>
              <a:rPr lang="vi-VN" dirty="0"/>
              <a:t>Khi đầu bếp đánh giá một công thức nhất định, đó là tiên đoán.</a:t>
            </a:r>
            <a:br>
              <a:rPr lang="vi-VN" dirty="0"/>
            </a:br>
            <a:r>
              <a:rPr lang="vi-VN" dirty="0"/>
              <a:t>Khi nấu các món canh ngon trong khi làm cho nó, đó là quá trình.</a:t>
            </a:r>
            <a:br>
              <a:rPr lang="vi-VN" dirty="0"/>
            </a:br>
            <a:r>
              <a:rPr lang="vi-VN" dirty="0"/>
              <a:t>Khi khách (hoặc phê bình ẩm thực) nếm các món canh, đó là tổng kết</a:t>
            </a:r>
            <a:endParaRPr lang="x-none" dirty="0"/>
          </a:p>
        </p:txBody>
      </p:sp>
    </p:spTree>
    <p:extLst>
      <p:ext uri="{BB962C8B-B14F-4D97-AF65-F5344CB8AC3E}">
        <p14:creationId xmlns:p14="http://schemas.microsoft.com/office/powerpoint/2010/main" val="27402938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oAutofit/>
          </a:bodyPr>
          <a:lstStyle/>
          <a:p>
            <a:pPr lvl="0"/>
            <a:fld id="{B78EFCFE-0678-4CDD-92F3-8E16D5BBC61A}" type="slidenum">
              <a:t>14</a:t>
            </a:fld>
            <a:endParaRPr lang="x-none"/>
          </a:p>
        </p:txBody>
      </p:sp>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r>
              <a:rPr lang="vi-VN" dirty="0"/>
              <a:t>Các phương pháp đánh giá khả năng sử dụng cũng có thể được phân loại fi ed theo người thực hiện chúng:</a:t>
            </a:r>
            <a:br>
              <a:rPr lang="vi-VN" dirty="0"/>
            </a:br>
            <a:r>
              <a:rPr lang="vi-VN" dirty="0"/>
              <a:t>Phương pháp kiểm tra khả năng sử dụng</a:t>
            </a:r>
            <a:br>
              <a:rPr lang="vi-VN" dirty="0"/>
            </a:br>
            <a:r>
              <a:rPr lang="vi-VN" dirty="0"/>
              <a:t>  Kiểm tra thiết kế giao diện bởi các chuyên gia khả năng sử dụng công nghệ tự động và sự phán xét (notestusers).</a:t>
            </a:r>
            <a:br>
              <a:rPr lang="vi-VN" dirty="0"/>
            </a:br>
            <a:r>
              <a:rPr lang="vi-VN" dirty="0"/>
              <a:t>Phương pháp kiểm tra khả năng sử dụng</a:t>
            </a:r>
            <a:br>
              <a:rPr lang="vi-VN" dirty="0"/>
            </a:br>
            <a:r>
              <a:rPr lang="vi-VN" dirty="0"/>
              <a:t>Kiểm tra thực nghiệm về thiết kế giao diện với người sử dụng thật.</a:t>
            </a:r>
            <a:endParaRPr lang="x-none" dirty="0"/>
          </a:p>
        </p:txBody>
      </p:sp>
    </p:spTree>
    <p:extLst>
      <p:ext uri="{BB962C8B-B14F-4D97-AF65-F5344CB8AC3E}">
        <p14:creationId xmlns:p14="http://schemas.microsoft.com/office/powerpoint/2010/main" val="18253243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oAutofit/>
          </a:bodyPr>
          <a:lstStyle/>
          <a:p>
            <a:pPr lvl="0"/>
            <a:fld id="{E0BDF0A1-E098-47C3-B67A-4D1AE5D77E0F}" type="slidenum">
              <a:t>16</a:t>
            </a:fld>
            <a:endParaRPr lang="x-none"/>
          </a:p>
        </p:txBody>
      </p:sp>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x-none"/>
          </a:p>
        </p:txBody>
      </p:sp>
    </p:spTree>
    <p:extLst>
      <p:ext uri="{BB962C8B-B14F-4D97-AF65-F5344CB8AC3E}">
        <p14:creationId xmlns:p14="http://schemas.microsoft.com/office/powerpoint/2010/main" val="35131098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oAutofit/>
          </a:bodyPr>
          <a:lstStyle/>
          <a:p>
            <a:pPr lvl="0"/>
            <a:fld id="{F267D6E6-E6DE-4C01-84AD-888049F0AEE7}" type="slidenum">
              <a:t>17</a:t>
            </a:fld>
            <a:endParaRPr lang="x-none"/>
          </a:p>
        </p:txBody>
      </p:sp>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r>
              <a:rPr lang="en-US" sz="2000" b="0" i="0" u="none" strike="noStrike" kern="1200" dirty="0" smtClean="0">
                <a:ln>
                  <a:noFill/>
                </a:ln>
                <a:effectLst/>
                <a:latin typeface="Arial" pitchFamily="18"/>
                <a:cs typeface="Tahoma" pitchFamily="2"/>
              </a:rPr>
              <a:t>A direct observation method of user </a:t>
            </a:r>
            <a:r>
              <a:rPr lang="en-US" sz="2000" b="1" i="0" u="none" strike="noStrike" kern="1200" dirty="0" smtClean="0">
                <a:ln>
                  <a:noFill/>
                </a:ln>
                <a:effectLst/>
                <a:latin typeface="Arial" pitchFamily="18"/>
                <a:cs typeface="Tahoma" pitchFamily="2"/>
              </a:rPr>
              <a:t>testing</a:t>
            </a:r>
            <a:r>
              <a:rPr lang="en-US" sz="2000" b="0" i="0" u="none" strike="noStrike" kern="1200" dirty="0" smtClean="0">
                <a:ln>
                  <a:noFill/>
                </a:ln>
                <a:effectLst/>
                <a:latin typeface="Arial" pitchFamily="18"/>
                <a:cs typeface="Tahoma" pitchFamily="2"/>
              </a:rPr>
              <a:t> that involves asking users to </a:t>
            </a:r>
            <a:r>
              <a:rPr lang="en-US" sz="2000" b="1" i="0" u="none" strike="noStrike" kern="1200" dirty="0" smtClean="0">
                <a:ln>
                  <a:noFill/>
                </a:ln>
                <a:effectLst/>
                <a:latin typeface="Arial" pitchFamily="18"/>
                <a:cs typeface="Tahoma" pitchFamily="2"/>
              </a:rPr>
              <a:t>think out loud</a:t>
            </a:r>
            <a:r>
              <a:rPr lang="en-US" sz="2000" b="0" i="0" u="none" strike="noStrike" kern="1200" dirty="0" smtClean="0">
                <a:ln>
                  <a:noFill/>
                </a:ln>
                <a:effectLst/>
                <a:latin typeface="Arial" pitchFamily="18"/>
                <a:cs typeface="Tahoma" pitchFamily="2"/>
              </a:rPr>
              <a:t> as they are performing a task : thinking aloud</a:t>
            </a:r>
            <a:endParaRPr lang="x-none" dirty="0"/>
          </a:p>
        </p:txBody>
      </p:sp>
    </p:spTree>
    <p:extLst>
      <p:ext uri="{BB962C8B-B14F-4D97-AF65-F5344CB8AC3E}">
        <p14:creationId xmlns:p14="http://schemas.microsoft.com/office/powerpoint/2010/main" val="20972383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oAutofit/>
          </a:bodyPr>
          <a:lstStyle/>
          <a:p>
            <a:pPr lvl="0"/>
            <a:fld id="{3C593393-1543-464D-A51A-7B20CD2958F5}" type="slidenum">
              <a:t>18</a:t>
            </a:fld>
            <a:endParaRPr lang="x-none"/>
          </a:p>
        </p:txBody>
      </p:sp>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x-none"/>
          </a:p>
        </p:txBody>
      </p:sp>
    </p:spTree>
    <p:extLst>
      <p:ext uri="{BB962C8B-B14F-4D97-AF65-F5344CB8AC3E}">
        <p14:creationId xmlns:p14="http://schemas.microsoft.com/office/powerpoint/2010/main" val="96501483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oAutofit/>
          </a:bodyPr>
          <a:lstStyle/>
          <a:p>
            <a:pPr lvl="0"/>
            <a:fld id="{F264BB65-8C27-478E-8687-CF5D85F72AE8}" type="slidenum">
              <a:t>19</a:t>
            </a:fld>
            <a:endParaRPr lang="x-none"/>
          </a:p>
        </p:txBody>
      </p:sp>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x-none"/>
          </a:p>
        </p:txBody>
      </p:sp>
    </p:spTree>
    <p:extLst>
      <p:ext uri="{BB962C8B-B14F-4D97-AF65-F5344CB8AC3E}">
        <p14:creationId xmlns:p14="http://schemas.microsoft.com/office/powerpoint/2010/main" val="58009262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oAutofit/>
          </a:bodyPr>
          <a:lstStyle/>
          <a:p>
            <a:pPr lvl="0"/>
            <a:fld id="{FE6B6ABD-CBEE-4C04-AC57-53AABBDAB1DD}" type="slidenum">
              <a:t>20</a:t>
            </a:fld>
            <a:endParaRPr lang="x-none"/>
          </a:p>
        </p:txBody>
      </p:sp>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pPr marL="216000" marR="0" indent="-216000" defTabSz="914400" rtl="0" eaLnBrk="1" fontAlgn="auto" latinLnBrk="0" hangingPunct="0">
              <a:lnSpc>
                <a:spcPct val="100000"/>
              </a:lnSpc>
              <a:spcBef>
                <a:spcPts val="0"/>
              </a:spcBef>
              <a:spcAft>
                <a:spcPts val="0"/>
              </a:spcAft>
              <a:buClrTx/>
              <a:buSzTx/>
              <a:buFontTx/>
              <a:buNone/>
              <a:tabLst/>
              <a:defRPr/>
            </a:pPr>
            <a:r>
              <a:rPr lang="vi-VN" dirty="0">
                <a:effectLst/>
              </a:rPr>
              <a:t>Nghiên cứu định tính: quan sát của người sử dụng và các cuộc phỏng vấn.</a:t>
            </a:r>
            <a:br>
              <a:rPr lang="vi-VN" dirty="0">
                <a:effectLst/>
              </a:rPr>
            </a:br>
            <a:r>
              <a:rPr lang="vi-VN" dirty="0">
                <a:effectLst/>
              </a:rPr>
              <a:t>Phân loại người dùng theo đặc điểm của họ.</a:t>
            </a:r>
            <a:br>
              <a:rPr lang="vi-VN" dirty="0">
                <a:effectLst/>
              </a:rPr>
            </a:br>
            <a:r>
              <a:rPr lang="vi-VN" dirty="0">
                <a:effectLst/>
              </a:rPr>
              <a:t>Vẽ lên một người sử dụng pro fi le cho mỗi (tiềm năng) đẳng cấp của người sử dụng, dựa trên các biến hành vi và nhân khẩu học.</a:t>
            </a:r>
            <a:br>
              <a:rPr lang="vi-VN" dirty="0">
                <a:effectLst/>
              </a:rPr>
            </a:br>
            <a:r>
              <a:rPr lang="vi-VN" dirty="0">
                <a:effectLst/>
              </a:rPr>
              <a:t>Xác định mục tiêu và thái độ của người sử dụng.</a:t>
            </a:r>
            <a:br>
              <a:rPr lang="vi-VN" dirty="0">
                <a:effectLst/>
              </a:rPr>
            </a:br>
            <a:r>
              <a:rPr lang="vi-VN" dirty="0">
                <a:effectLst/>
              </a:rPr>
              <a:t>Phân tích công việc fl ow và bối cảnh công việc.</a:t>
            </a:r>
            <a:br>
              <a:rPr lang="vi-VN" dirty="0">
                <a:effectLst/>
              </a:rPr>
            </a:br>
            <a:r>
              <a:rPr lang="vi-VN" dirty="0">
                <a:effectLst/>
              </a:rPr>
              <a:t>Đánh giá thăm dò: đó là phần mềm được sử dụng, như thế nào là nó được sử dụng, và những gì là nó được sử dụng cho.</a:t>
            </a:r>
            <a:br>
              <a:rPr lang="vi-VN" dirty="0">
                <a:effectLst/>
              </a:rPr>
            </a:br>
            <a:r>
              <a:rPr lang="vi-VN" dirty="0">
                <a:effectLst/>
              </a:rPr>
              <a:t>Vẽ lên một tập hợp các kịch bản sử dụng điển hình.</a:t>
            </a:r>
          </a:p>
          <a:p>
            <a:endParaRPr lang="x-none" dirty="0"/>
          </a:p>
        </p:txBody>
      </p:sp>
    </p:spTree>
    <p:extLst>
      <p:ext uri="{BB962C8B-B14F-4D97-AF65-F5344CB8AC3E}">
        <p14:creationId xmlns:p14="http://schemas.microsoft.com/office/powerpoint/2010/main" val="12062296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oAutofit/>
          </a:bodyPr>
          <a:lstStyle/>
          <a:p>
            <a:pPr lvl="0"/>
            <a:fld id="{F7BFE49A-097F-4FA9-B9E3-6209B1E6CD24}" type="slidenum">
              <a:t>21</a:t>
            </a:fld>
            <a:endParaRPr lang="x-none"/>
          </a:p>
        </p:txBody>
      </p:sp>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r>
              <a:rPr lang="vi-VN" dirty="0"/>
              <a:t>Phân tích các sản phẩm cạnh tranh hoặc các giao diện heuristically và thực nghiệm.</a:t>
            </a:r>
            <a:br>
              <a:rPr lang="vi-VN" dirty="0"/>
            </a:br>
            <a:r>
              <a:rPr lang="vi-VN" dirty="0"/>
              <a:t>Đặt mục tiêu đo lường được khả năng sử dụng cho giao diện của riêng bạn.</a:t>
            </a:r>
            <a:endParaRPr lang="x-none" dirty="0"/>
          </a:p>
        </p:txBody>
      </p:sp>
    </p:spTree>
    <p:extLst>
      <p:ext uri="{BB962C8B-B14F-4D97-AF65-F5344CB8AC3E}">
        <p14:creationId xmlns:p14="http://schemas.microsoft.com/office/powerpoint/2010/main" val="15016483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oAutofit/>
          </a:bodyPr>
          <a:lstStyle/>
          <a:p>
            <a:pPr lvl="0"/>
            <a:fld id="{33C2BA6E-46B8-4144-BFA5-73E0FDEF6F6C}" type="slidenum">
              <a:t>3</a:t>
            </a:fld>
            <a:endParaRPr lang="x-none"/>
          </a:p>
        </p:txBody>
      </p:sp>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x-none"/>
          </a:p>
        </p:txBody>
      </p:sp>
    </p:spTree>
    <p:extLst>
      <p:ext uri="{BB962C8B-B14F-4D97-AF65-F5344CB8AC3E}">
        <p14:creationId xmlns:p14="http://schemas.microsoft.com/office/powerpoint/2010/main" val="9506205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oAutofit/>
          </a:bodyPr>
          <a:lstStyle/>
          <a:p>
            <a:pPr lvl="0"/>
            <a:fld id="{D9F217A9-B554-4093-ADA9-0AE0C41FC921}" type="slidenum">
              <a:t>22</a:t>
            </a:fld>
            <a:endParaRPr lang="x-none"/>
          </a:p>
        </p:txBody>
      </p:sp>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r>
              <a:rPr lang="vi-VN" dirty="0"/>
              <a:t>Định hướng mục tiêu thiết kế ban đầu của giao diện.</a:t>
            </a:r>
            <a:endParaRPr lang="x-none" dirty="0"/>
          </a:p>
        </p:txBody>
      </p:sp>
    </p:spTree>
    <p:extLst>
      <p:ext uri="{BB962C8B-B14F-4D97-AF65-F5344CB8AC3E}">
        <p14:creationId xmlns:p14="http://schemas.microsoft.com/office/powerpoint/2010/main" val="93041760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oAutofit/>
          </a:bodyPr>
          <a:lstStyle/>
          <a:p>
            <a:pPr lvl="0"/>
            <a:fld id="{2DF10BE4-854C-4840-BA5C-119E2F2621F0}" type="slidenum">
              <a:t>23</a:t>
            </a:fld>
            <a:endParaRPr lang="x-none"/>
          </a:p>
        </p:txBody>
      </p:sp>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vi-VN" dirty="0"/>
          </a:p>
          <a:p>
            <a:pPr rtl="0"/>
            <a:r>
              <a:rPr lang="vi-VN" dirty="0">
                <a:effectLst/>
              </a:rPr>
              <a:t>"Thiết kế, thử nghiệm, Thiết kế lại." Xây dựng và đánh giá các giao diện nguyên mẫu, sau đó:</a:t>
            </a:r>
            <a:br>
              <a:rPr lang="vi-VN" dirty="0">
                <a:effectLst/>
              </a:rPr>
            </a:br>
            <a:r>
              <a:rPr lang="vi-VN" dirty="0">
                <a:effectLst/>
              </a:rPr>
              <a:t>Xếp hạng mức độ nghiêm trọng của các vấn đề khả năng sử dụng được phát hiện.</a:t>
            </a:r>
            <a:br>
              <a:rPr lang="vi-VN" dirty="0">
                <a:effectLst/>
              </a:rPr>
            </a:br>
            <a:r>
              <a:rPr lang="vi-VN" dirty="0">
                <a:effectLst/>
              </a:rPr>
              <a:t>Sửa chữa lỗi → phiên bản mới của giao diện.</a:t>
            </a:r>
            <a:br>
              <a:rPr lang="vi-VN" dirty="0">
                <a:effectLst/>
              </a:rPr>
            </a:br>
            <a:r>
              <a:rPr lang="vi-VN" dirty="0">
                <a:effectLst/>
              </a:rPr>
              <a:t>Chụp thiết kế lý do: lý do tại sao bản ghi các thay đổi đã được thực hiện.</a:t>
            </a:r>
            <a:br>
              <a:rPr lang="vi-VN" dirty="0">
                <a:effectLst/>
              </a:rPr>
            </a:br>
            <a:r>
              <a:rPr lang="vi-VN" dirty="0">
                <a:effectLst/>
              </a:rPr>
              <a:t>Đánh giá phiên bản mới của giao diện.</a:t>
            </a:r>
            <a:br>
              <a:rPr lang="vi-VN" dirty="0">
                <a:effectLst/>
              </a:rPr>
            </a:br>
            <a:r>
              <a:rPr lang="vi-VN" dirty="0">
                <a:effectLst/>
              </a:rPr>
              <a:t>cho đến khi thời gian và / hoặc hết tiền. Một chu trình cải tiến liên tục.</a:t>
            </a:r>
          </a:p>
          <a:p>
            <a:endParaRPr lang="x-none" dirty="0"/>
          </a:p>
        </p:txBody>
      </p:sp>
    </p:spTree>
    <p:extLst>
      <p:ext uri="{BB962C8B-B14F-4D97-AF65-F5344CB8AC3E}">
        <p14:creationId xmlns:p14="http://schemas.microsoft.com/office/powerpoint/2010/main" val="37226466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oAutofit/>
          </a:bodyPr>
          <a:lstStyle/>
          <a:p>
            <a:pPr lvl="0"/>
            <a:fld id="{EDAC6380-7E23-457D-8D78-23094A9F3D4D}" type="slidenum">
              <a:t>24</a:t>
            </a:fld>
            <a:endParaRPr lang="x-none"/>
          </a:p>
        </p:txBody>
      </p:sp>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r>
              <a:rPr lang="vi-VN" dirty="0"/>
              <a:t>Mô tả bằng lời.</a:t>
            </a:r>
            <a:br>
              <a:rPr lang="vi-VN" dirty="0"/>
            </a:br>
            <a:r>
              <a:rPr lang="vi-VN" dirty="0"/>
              <a:t>Giấy nguyên mẫu.</a:t>
            </a:r>
            <a:br>
              <a:rPr lang="vi-VN" dirty="0"/>
            </a:br>
            <a:r>
              <a:rPr lang="vi-VN" dirty="0"/>
              <a:t>Nguyên mẫu làm việc.</a:t>
            </a:r>
            <a:br>
              <a:rPr lang="vi-VN" dirty="0"/>
            </a:br>
            <a:r>
              <a:rPr lang="vi-VN" dirty="0"/>
              <a:t>Thực hiện thiết kế fi nal.</a:t>
            </a:r>
            <a:endParaRPr lang="x-none" dirty="0"/>
          </a:p>
        </p:txBody>
      </p:sp>
    </p:spTree>
    <p:extLst>
      <p:ext uri="{BB962C8B-B14F-4D97-AF65-F5344CB8AC3E}">
        <p14:creationId xmlns:p14="http://schemas.microsoft.com/office/powerpoint/2010/main" val="123885067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oAutofit/>
          </a:bodyPr>
          <a:lstStyle/>
          <a:p>
            <a:pPr lvl="0"/>
            <a:fld id="{EE63C0A1-08A3-445B-84C8-A53BC8A07B5A}" type="slidenum">
              <a:t>25</a:t>
            </a:fld>
            <a:endParaRPr lang="x-none"/>
          </a:p>
        </p:txBody>
      </p:sp>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r>
              <a:rPr lang="vi-VN" dirty="0"/>
              <a:t>Các phương pháp đánh giá khả năng sử dụng được mô tả theo những người thực hiện chúng:</a:t>
            </a:r>
            <a:br>
              <a:rPr lang="vi-VN" dirty="0"/>
            </a:br>
            <a:r>
              <a:rPr lang="vi-VN" dirty="0"/>
              <a:t>Phương pháp kiểm tra khả năng sử dụng</a:t>
            </a:r>
            <a:br>
              <a:rPr lang="vi-VN" dirty="0"/>
            </a:br>
            <a:r>
              <a:rPr lang="vi-VN" dirty="0"/>
              <a:t>Phương pháp kiểm tra khả năng sử dụng</a:t>
            </a:r>
            <a:endParaRPr lang="x-none" dirty="0"/>
          </a:p>
        </p:txBody>
      </p:sp>
    </p:spTree>
    <p:extLst>
      <p:ext uri="{BB962C8B-B14F-4D97-AF65-F5344CB8AC3E}">
        <p14:creationId xmlns:p14="http://schemas.microsoft.com/office/powerpoint/2010/main" val="382898536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oAutofit/>
          </a:bodyPr>
          <a:lstStyle/>
          <a:p>
            <a:pPr lvl="0"/>
            <a:fld id="{BF525052-EF8F-4D39-8CAF-0B09FCA1988E}" type="slidenum">
              <a:t>26</a:t>
            </a:fld>
            <a:endParaRPr lang="x-none"/>
          </a:p>
        </p:txBody>
      </p:sp>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r>
              <a:rPr lang="en-US" sz="2000" b="0" i="0" u="none" strike="noStrike" kern="1200" dirty="0" smtClean="0">
                <a:ln>
                  <a:noFill/>
                </a:ln>
                <a:effectLst/>
                <a:latin typeface="Arial" pitchFamily="18"/>
                <a:cs typeface="Tahoma" pitchFamily="2"/>
              </a:rPr>
              <a:t>A </a:t>
            </a:r>
            <a:r>
              <a:rPr lang="en-US" sz="2000" b="1" i="0" u="none" strike="noStrike" kern="1200" dirty="0" smtClean="0">
                <a:ln>
                  <a:noFill/>
                </a:ln>
                <a:effectLst/>
                <a:latin typeface="Arial" pitchFamily="18"/>
                <a:cs typeface="Tahoma" pitchFamily="2"/>
              </a:rPr>
              <a:t>diary study</a:t>
            </a:r>
            <a:r>
              <a:rPr lang="en-US" sz="2000" b="0" i="0" u="none" strike="noStrike" kern="1200" dirty="0" smtClean="0">
                <a:ln>
                  <a:noFill/>
                </a:ln>
                <a:effectLst/>
                <a:latin typeface="Arial" pitchFamily="18"/>
                <a:cs typeface="Tahoma" pitchFamily="2"/>
              </a:rPr>
              <a:t> is a research method used to collect qualitative data about user behaviors, activities, and experiences over time.</a:t>
            </a:r>
            <a:endParaRPr lang="x-none" dirty="0"/>
          </a:p>
        </p:txBody>
      </p:sp>
    </p:spTree>
    <p:extLst>
      <p:ext uri="{BB962C8B-B14F-4D97-AF65-F5344CB8AC3E}">
        <p14:creationId xmlns:p14="http://schemas.microsoft.com/office/powerpoint/2010/main" val="39229981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oAutofit/>
          </a:bodyPr>
          <a:lstStyle/>
          <a:p>
            <a:pPr lvl="0"/>
            <a:fld id="{F59310BB-90A6-4EBA-93D4-424FD7308214}" type="slidenum">
              <a:t>27</a:t>
            </a:fld>
            <a:endParaRPr lang="x-none"/>
          </a:p>
        </p:txBody>
      </p:sp>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r>
              <a:rPr lang="vi-VN" dirty="0"/>
              <a:t>1. Ưu tiên hoạt động.</a:t>
            </a:r>
            <a:br>
              <a:rPr lang="vi-VN" dirty="0"/>
            </a:br>
            <a:r>
              <a:rPr lang="vi-VN" dirty="0"/>
              <a:t>2. Viết ra kế hoạch rõ ràng cho mỗi hoạt động.</a:t>
            </a:r>
            <a:br>
              <a:rPr lang="vi-VN" dirty="0"/>
            </a:br>
            <a:r>
              <a:rPr lang="vi-VN" dirty="0"/>
              <a:t>Kế hoạch 3. Theo đánh giá độc lập (ví dụ như đồng nghiệp từ dự án erent di ff).</a:t>
            </a:r>
            <a:br>
              <a:rPr lang="vi-VN" dirty="0"/>
            </a:br>
            <a:r>
              <a:rPr lang="vi-VN" dirty="0"/>
              <a:t>4. Thực hiện các hoạt động thí điểm với khoảng 10% tổng nguồn, sau đó điều chỉnh kế hoạch cho 90% còn lại. [Luôn luôn thực hiện một nghiên cứu thí điểm!]</a:t>
            </a:r>
            <a:endParaRPr lang="x-none" dirty="0"/>
          </a:p>
        </p:txBody>
      </p:sp>
    </p:spTree>
    <p:extLst>
      <p:ext uri="{BB962C8B-B14F-4D97-AF65-F5344CB8AC3E}">
        <p14:creationId xmlns:p14="http://schemas.microsoft.com/office/powerpoint/2010/main" val="420254086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oAutofit/>
          </a:bodyPr>
          <a:lstStyle/>
          <a:p>
            <a:pPr lvl="0"/>
            <a:fld id="{B33DA361-244A-47CE-8436-B494FB9B670B}" type="slidenum">
              <a:t>28</a:t>
            </a:fld>
            <a:endParaRPr lang="x-none"/>
          </a:p>
        </p:txBody>
      </p:sp>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r>
              <a:rPr lang="vi-VN" dirty="0"/>
              <a:t>Khả năng sử dụng điểm chuẩn:</a:t>
            </a:r>
            <a:br>
              <a:rPr lang="vi-VN" dirty="0"/>
            </a:br>
            <a:r>
              <a:rPr lang="vi-VN" dirty="0"/>
              <a:t>làm thế nào có thể sử dụng là các đối thủ cạnh tranh?</a:t>
            </a:r>
            <a:br>
              <a:rPr lang="vi-VN" dirty="0"/>
            </a:br>
            <a:r>
              <a:rPr lang="vi-VN" dirty="0"/>
              <a:t>thế nào tốt hơn nên giao diện của bạn là?</a:t>
            </a:r>
            <a:br>
              <a:rPr lang="vi-VN" dirty="0"/>
            </a:br>
            <a:r>
              <a:rPr lang="vi-VN" dirty="0" smtClean="0"/>
              <a:t>khả năng hoàn vốn đầu tư của bạn là bao nhiêu?</a:t>
            </a:r>
            <a:endParaRPr lang="x-none" dirty="0"/>
          </a:p>
        </p:txBody>
      </p:sp>
    </p:spTree>
    <p:extLst>
      <p:ext uri="{BB962C8B-B14F-4D97-AF65-F5344CB8AC3E}">
        <p14:creationId xmlns:p14="http://schemas.microsoft.com/office/powerpoint/2010/main" val="153031261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oAutofit/>
          </a:bodyPr>
          <a:lstStyle/>
          <a:p>
            <a:pPr lvl="0"/>
            <a:fld id="{82AEB54A-0170-432C-BE7E-761E044B1F98}" type="slidenum">
              <a:t>29</a:t>
            </a:fld>
            <a:endParaRPr lang="x-none"/>
          </a:p>
        </p:txBody>
      </p:sp>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r>
              <a:rPr lang="vi-VN" dirty="0"/>
              <a:t>Phân tích cạnh tranh của hệ thống cạnh tranh:</a:t>
            </a:r>
            <a:br>
              <a:rPr lang="vi-VN" dirty="0"/>
            </a:br>
            <a:r>
              <a:rPr lang="vi-VN" dirty="0"/>
              <a:t>Xác định trạng thái hiện tại của nghệ thuật và quyết định cách xa để nâng cao thanh.</a:t>
            </a:r>
            <a:br>
              <a:rPr lang="vi-VN" dirty="0"/>
            </a:br>
            <a:r>
              <a:rPr lang="vi-VN" dirty="0"/>
              <a:t>Phân tích các sản phẩm cạnh tranh hoặc các giao diện heuristically (chạy một đánh giá heuristic) hoặc theo kinh nghiệm (chạy một suy nghĩ lớn tiếng kiểm tra hoặc thử nghiệm chính thức).</a:t>
            </a:r>
            <a:br>
              <a:rPr lang="vi-VN" dirty="0"/>
            </a:br>
            <a:r>
              <a:rPr lang="vi-VN" dirty="0"/>
              <a:t>"Vay thông minh" của ý tưởng từ các hệ thống khác.</a:t>
            </a:r>
            <a:endParaRPr lang="x-none" dirty="0"/>
          </a:p>
        </p:txBody>
      </p:sp>
    </p:spTree>
    <p:extLst>
      <p:ext uri="{BB962C8B-B14F-4D97-AF65-F5344CB8AC3E}">
        <p14:creationId xmlns:p14="http://schemas.microsoft.com/office/powerpoint/2010/main" val="19477150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oAutofit/>
          </a:bodyPr>
          <a:lstStyle/>
          <a:p>
            <a:pPr lvl="0"/>
            <a:fld id="{13C76148-2A18-403B-9270-978B0E619408}" type="slidenum">
              <a:t>30</a:t>
            </a:fld>
            <a:endParaRPr lang="x-none"/>
          </a:p>
        </p:txBody>
      </p:sp>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r>
              <a:rPr lang="vi-VN" dirty="0"/>
              <a:t>Quyết định trước vào các số liệu khả năng sử dụng và mức độ mong muốn của khả năng sử dụng đo lường được (chỉ tiêu khả năng sử dụng).</a:t>
            </a:r>
            <a:br>
              <a:rPr lang="vi-VN" dirty="0"/>
            </a:br>
            <a:r>
              <a:rPr lang="vi-VN" dirty="0"/>
              <a:t>Ví dụ như:</a:t>
            </a:r>
            <a:br>
              <a:rPr lang="vi-VN" dirty="0"/>
            </a:br>
            <a:r>
              <a:rPr lang="vi-VN" dirty="0"/>
              <a:t>- Các hệ thống hiện tại triển lãm 4,5 lỗi mỗi giờ trung bình cho một người dùng có kinh nghiệm. Các mục tiêu của phiên bản mới là ít hơn 3 lỗi mỗi giờ.</a:t>
            </a:r>
            <a:br>
              <a:rPr lang="vi-VN" dirty="0"/>
            </a:br>
            <a:r>
              <a:rPr lang="vi-VN" dirty="0"/>
              <a:t>- Từ phân tích cạnh tranh, trên trang web cạnh tranh chính, người dùng mới làm quen mất 8 phút. và 21 giây. trên trung bình để đặt ight fl. Các mục tiêu cho trang web mới của chúng tôi là 6 phút.</a:t>
            </a:r>
            <a:endParaRPr lang="x-none" dirty="0"/>
          </a:p>
        </p:txBody>
      </p:sp>
    </p:spTree>
    <p:extLst>
      <p:ext uri="{BB962C8B-B14F-4D97-AF65-F5344CB8AC3E}">
        <p14:creationId xmlns:p14="http://schemas.microsoft.com/office/powerpoint/2010/main" val="338130864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oAutofit/>
          </a:bodyPr>
          <a:lstStyle/>
          <a:p>
            <a:pPr lvl="0"/>
            <a:fld id="{6AF01BF4-2143-4DA9-A4B0-B1824EA1A51B}" type="slidenum">
              <a:t>31</a:t>
            </a:fld>
            <a:endParaRPr lang="x-none"/>
          </a:p>
        </p:txBody>
      </p:sp>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pPr marL="216000" marR="0" indent="-216000" defTabSz="914400" rtl="0" eaLnBrk="1" fontAlgn="auto" latinLnBrk="0" hangingPunct="0">
              <a:lnSpc>
                <a:spcPct val="100000"/>
              </a:lnSpc>
              <a:spcBef>
                <a:spcPts val="0"/>
              </a:spcBef>
              <a:spcAft>
                <a:spcPts val="0"/>
              </a:spcAft>
              <a:buClrTx/>
              <a:buSzTx/>
              <a:buFontTx/>
              <a:buNone/>
              <a:tabLst/>
              <a:defRPr/>
            </a:pPr>
            <a:r>
              <a:rPr lang="vi-VN" dirty="0">
                <a:effectLst/>
              </a:rPr>
              <a:t>Ước tính lợi nhuận trên vốn đầu tư (ROI) bằng cách thực hiện một phân tích tác động tài chính fi:</a:t>
            </a:r>
            <a:br>
              <a:rPr lang="vi-VN" dirty="0">
                <a:effectLst/>
              </a:rPr>
            </a:br>
            <a:r>
              <a:rPr lang="vi-VN" dirty="0">
                <a:effectLst/>
              </a:rPr>
              <a:t>So sánh tiềm năng tiết kiệm dựa trên chi phí nạp của người dùng với chi phí ước tính của khả năng sử dụng e ff ort.</a:t>
            </a:r>
            <a:br>
              <a:rPr lang="vi-VN" dirty="0">
                <a:effectLst/>
              </a:rPr>
            </a:br>
            <a:r>
              <a:rPr lang="vi-VN" dirty="0">
                <a:effectLst/>
              </a:rPr>
              <a:t>Jakob Nielsen kết luận [Nielsen, 2003] mà thực hành tốt nhất hiện nay kêu gọi dành khoảng 10% ngân sách của dự án đến khả năng sử dụng.</a:t>
            </a:r>
          </a:p>
          <a:p>
            <a:endParaRPr lang="x-none" dirty="0"/>
          </a:p>
        </p:txBody>
      </p:sp>
    </p:spTree>
    <p:extLst>
      <p:ext uri="{BB962C8B-B14F-4D97-AF65-F5344CB8AC3E}">
        <p14:creationId xmlns:p14="http://schemas.microsoft.com/office/powerpoint/2010/main" val="17149420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oAutofit/>
          </a:bodyPr>
          <a:lstStyle/>
          <a:p>
            <a:pPr lvl="0"/>
            <a:fld id="{FEB1FF93-9D1C-40B6-B32F-0E7D203386A8}" type="slidenum">
              <a:t>4</a:t>
            </a:fld>
            <a:endParaRPr lang="x-none"/>
          </a:p>
        </p:txBody>
      </p:sp>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r>
              <a:rPr lang="en-US" dirty="0"/>
              <a:t>Extent: </a:t>
            </a:r>
            <a:r>
              <a:rPr lang="en-US" dirty="0" err="1"/>
              <a:t>Muc</a:t>
            </a:r>
            <a:r>
              <a:rPr lang="en-US" dirty="0"/>
              <a:t> do, </a:t>
            </a:r>
            <a:r>
              <a:rPr lang="en-US" dirty="0" err="1"/>
              <a:t>pham</a:t>
            </a:r>
            <a:r>
              <a:rPr lang="en-US" dirty="0"/>
              <a:t> vi</a:t>
            </a:r>
            <a:endParaRPr lang="x-none" dirty="0"/>
          </a:p>
        </p:txBody>
      </p:sp>
    </p:spTree>
    <p:extLst>
      <p:ext uri="{BB962C8B-B14F-4D97-AF65-F5344CB8AC3E}">
        <p14:creationId xmlns:p14="http://schemas.microsoft.com/office/powerpoint/2010/main" val="317048336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oAutofit/>
          </a:bodyPr>
          <a:lstStyle/>
          <a:p>
            <a:pPr lvl="0"/>
            <a:fld id="{CBDE3CF5-1761-45F6-B5DB-D68C7A908EDB}" type="slidenum">
              <a:t>32</a:t>
            </a:fld>
            <a:endParaRPr lang="x-none"/>
          </a:p>
        </p:txBody>
      </p:sp>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r>
              <a:rPr lang="vi-VN" dirty="0"/>
              <a:t>Kiểm tra thiết kế giao diện bằng cách sử dụng phương pháp phỏng đoán (dựa trên phân tích và phán đoán chứ không phải là thử nghiệm).</a:t>
            </a:r>
            <a:br>
              <a:rPr lang="vi-VN" dirty="0"/>
            </a:br>
            <a:r>
              <a:rPr lang="vi-VN" dirty="0"/>
              <a:t>1. Heuristic Đánh giá: Một nhóm nhỏ của người đánh giá kiểm tra một giao diện sử dụng một kiểm tra nhỏ của các nguyên tắc chung và tạo ra một danh sách tổng hợp các vấn đề tiềm năng.</a:t>
            </a:r>
            <a:br>
              <a:rPr lang="vi-VN" dirty="0"/>
            </a:br>
            <a:r>
              <a:rPr lang="vi-VN" dirty="0"/>
              <a:t>2. Hướng dẫn checking: Một đánh giá kiểm tra một giao diện với một danh sách chi tiết các hướng dẫn c fi Speci và tạo ra một danh sách các sai lệch theo hướng dẫn.</a:t>
            </a:r>
            <a:br>
              <a:rPr lang="vi-VN" dirty="0"/>
            </a:br>
            <a:r>
              <a:rPr lang="vi-VN" dirty="0"/>
              <a:t>3. Nhận thức Walkthrough: Một nhóm nhỏ đi qua một nhiệm vụ điển hình trong bộ nhớ của một người sử dụng tập và tạo ra một câu chuyện thành công hay thất bại ở mỗi bước dọc theo con đường chính xác. [phân tích learnability]</a:t>
            </a:r>
            <a:br>
              <a:rPr lang="vi-VN" dirty="0"/>
            </a:br>
            <a:r>
              <a:rPr lang="vi-VN" dirty="0"/>
              <a:t>4. GuidelineScoring: Một điểm đánh giá một giao diện với một danh sách chi tiết của fi Speci c đường dẫn và tạo ra một tổng số điểm đại diện cho mức độ mà một giao diện theo hướng dẫn.</a:t>
            </a:r>
            <a:br>
              <a:rPr lang="vi-VN" dirty="0"/>
            </a:br>
            <a:r>
              <a:rPr lang="vi-VN" dirty="0"/>
              <a:t>5. Phân tích Hành động: đánh giá sản anestimate của thời gian một chuyên gia userwill làm để hoàn thành một nhiệm vụ nhất định, bằng cách phá vỡ các nhiệm vụ thành các bước nhỏ hơn bao giờ hết và sau đó tổng hợp các lần hành động nguyên tử. [phân tích e ffi tính hiệu]</a:t>
            </a:r>
            <a:endParaRPr lang="x-none" dirty="0"/>
          </a:p>
        </p:txBody>
      </p:sp>
    </p:spTree>
    <p:extLst>
      <p:ext uri="{BB962C8B-B14F-4D97-AF65-F5344CB8AC3E}">
        <p14:creationId xmlns:p14="http://schemas.microsoft.com/office/powerpoint/2010/main" val="152980552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oAutofit/>
          </a:bodyPr>
          <a:lstStyle/>
          <a:p>
            <a:pPr lvl="0"/>
            <a:fld id="{9FA8760F-FD89-4AA6-A4D6-9CF2C3A7A522}" type="slidenum">
              <a:t>33</a:t>
            </a:fld>
            <a:endParaRPr lang="x-none"/>
          </a:p>
        </p:txBody>
      </p:sp>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pPr marL="216000" marR="0" indent="-216000" defTabSz="914400" rtl="0" eaLnBrk="1" fontAlgn="auto" latinLnBrk="0" hangingPunct="0">
              <a:lnSpc>
                <a:spcPct val="100000"/>
              </a:lnSpc>
              <a:spcBef>
                <a:spcPts val="0"/>
              </a:spcBef>
              <a:spcAft>
                <a:spcPts val="0"/>
              </a:spcAft>
              <a:buClrTx/>
              <a:buSzTx/>
              <a:buFontTx/>
              <a:buNone/>
              <a:tabLst/>
              <a:defRPr/>
            </a:pPr>
            <a:r>
              <a:rPr lang="vi-VN" dirty="0">
                <a:effectLst/>
              </a:rPr>
              <a:t>Bạn có cố ý sử dụng các phần mềm chưa được kiểm tra?</a:t>
            </a:r>
            <a:br>
              <a:rPr lang="vi-VN" dirty="0">
                <a:effectLst/>
              </a:rPr>
            </a:br>
            <a:r>
              <a:rPr lang="vi-VN" dirty="0">
                <a:effectLst/>
              </a:rPr>
              <a:t>Làm thế nào nhiều bạn đã viết các chương trình được sử dụng bởi những người khác?</a:t>
            </a:r>
            <a:br>
              <a:rPr lang="vi-VN" dirty="0">
                <a:effectLst/>
              </a:rPr>
            </a:br>
            <a:r>
              <a:rPr lang="vi-VN" dirty="0">
                <a:effectLst/>
              </a:rPr>
              <a:t>Làm thế nào nhiều bạn đã theo dõi hay quan sát người dùng sử dụng phần mềm của bạn?</a:t>
            </a:r>
            <a:br>
              <a:rPr lang="vi-VN" dirty="0">
                <a:effectLst/>
              </a:rPr>
            </a:br>
            <a:r>
              <a:rPr lang="vi-VN" dirty="0">
                <a:effectLst/>
              </a:rPr>
              <a:t>Có bao nhiêu bạn thực sự đánh giá hoặc kiểm giao diện của bạn trước khi nó được sử dụng?</a:t>
            </a:r>
            <a:br>
              <a:rPr lang="vi-VN" dirty="0">
                <a:effectLst/>
              </a:rPr>
            </a:br>
            <a:r>
              <a:rPr lang="vi-VN" dirty="0">
                <a:effectLst/>
              </a:rPr>
              <a:t>Trong thực tế, hầu hết các nhà phát triển phần mềm không thực sự tiến hành bất kỳ loại khả năng sử dụng đánh giá [do chi phí nhận thức, thiếu thời gian, thiếu chuyên môn, thiếu độ nghiêng, hoặc thiếu truyền thống].</a:t>
            </a:r>
          </a:p>
          <a:p>
            <a:endParaRPr lang="x-none" dirty="0"/>
          </a:p>
        </p:txBody>
      </p:sp>
    </p:spTree>
    <p:extLst>
      <p:ext uri="{BB962C8B-B14F-4D97-AF65-F5344CB8AC3E}">
        <p14:creationId xmlns:p14="http://schemas.microsoft.com/office/powerpoint/2010/main" val="252139500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oAutofit/>
          </a:bodyPr>
          <a:lstStyle/>
          <a:p>
            <a:pPr lvl="0"/>
            <a:fld id="{8268D118-2904-4A42-838A-4ECC7CF5B46F}" type="slidenum">
              <a:t>34</a:t>
            </a:fld>
            <a:endParaRPr lang="x-none"/>
          </a:p>
        </p:txBody>
      </p:sp>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r>
              <a:rPr lang="vi-VN" dirty="0"/>
              <a:t>Nhóm nhỏ của người đánh giá (thường là các chuyên gia khả năng sử dụng) có hệ thống kiểm tra thiết kế giao diện chống lại tập nhỏ các nguyên tắc được công nhận khả năng sử dụng (các "heuristics").</a:t>
            </a:r>
            <a:br>
              <a:rPr lang="vi-VN" dirty="0"/>
            </a:br>
            <a:r>
              <a:rPr lang="vi-VN" dirty="0"/>
              <a:t>Tài nguyên trực tuyến</a:t>
            </a:r>
            <a:br>
              <a:rPr lang="vi-VN" dirty="0"/>
            </a:br>
            <a:r>
              <a:rPr lang="vi-VN" dirty="0"/>
              <a:t>Jakob Nielsen; Đánh giá Heuristic; http://nngroup.com/topic/heuristic-evaluation/</a:t>
            </a:r>
            <a:endParaRPr lang="x-none" dirty="0"/>
          </a:p>
        </p:txBody>
      </p:sp>
    </p:spTree>
    <p:extLst>
      <p:ext uri="{BB962C8B-B14F-4D97-AF65-F5344CB8AC3E}">
        <p14:creationId xmlns:p14="http://schemas.microsoft.com/office/powerpoint/2010/main" val="355110827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oAutofit/>
          </a:bodyPr>
          <a:lstStyle/>
          <a:p>
            <a:pPr lvl="0"/>
            <a:fld id="{397404C2-4FA5-4315-8EC8-38BEE2C3916D}" type="slidenum">
              <a:t>35</a:t>
            </a:fld>
            <a:endParaRPr lang="x-none"/>
          </a:p>
        </p:txBody>
      </p:sp>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r>
              <a:rPr lang="vi-VN" dirty="0"/>
              <a:t>Danh mục sửa đổi của công nghệ tự động khả năng sử dụng của [Nielsen, và Molich 1994]:</a:t>
            </a:r>
            <a:br>
              <a:rPr lang="vi-VN" dirty="0"/>
            </a:br>
            <a:r>
              <a:rPr lang="vi-VN" dirty="0"/>
              <a:t>1. Tầm nhìn của System Status [Phản hồi]</a:t>
            </a:r>
            <a:br>
              <a:rPr lang="vi-VN" dirty="0"/>
            </a:br>
            <a:r>
              <a:rPr lang="vi-VN" dirty="0"/>
              <a:t>Hệ thống này nên luôn luôn giữ cho người dùng thông tin về những gì đang xảy ra, thông qua phản hồi thích hợp trong thời gian hợp lý.</a:t>
            </a:r>
            <a:br>
              <a:rPr lang="vi-VN" dirty="0"/>
            </a:br>
            <a:r>
              <a:rPr lang="vi-VN" dirty="0"/>
              <a:t>Ví dụ: con trỏ bận rộn [1-10s], tiến bộ chỉ số [&gt; 10s].</a:t>
            </a:r>
            <a:br>
              <a:rPr lang="vi-VN" dirty="0"/>
            </a:br>
            <a:r>
              <a:rPr lang="vi-VN" dirty="0"/>
              <a:t>2. Kết hợp giữa hệ thống và thế giới thực [Nói chuyện Ngôn ngữ của người sử dụng]</a:t>
            </a:r>
            <a:br>
              <a:rPr lang="vi-VN" dirty="0"/>
            </a:br>
            <a:r>
              <a:rPr lang="vi-VN" dirty="0"/>
              <a:t>Hệ thống này nên nói sự users'language, với những từ, cụm từ và khái niệm quen thuộc với người sử dụng, chứ không phải là về hệ thống theo định hướng. Theo quy ước thế giới thực, làm cho thông tin xuất hiện trong một trật tự tự nhiên và hợp lý. Phù hợp với mô hình tinh thần của người sử dụng. Cảnh giác với những ẩn dụ gây hiểu nhầm.</a:t>
            </a:r>
            <a:endParaRPr lang="x-none" dirty="0"/>
          </a:p>
        </p:txBody>
      </p:sp>
    </p:spTree>
    <p:extLst>
      <p:ext uri="{BB962C8B-B14F-4D97-AF65-F5344CB8AC3E}">
        <p14:creationId xmlns:p14="http://schemas.microsoft.com/office/powerpoint/2010/main" val="347481864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oAutofit/>
          </a:bodyPr>
          <a:lstStyle/>
          <a:p>
            <a:pPr lvl="0"/>
            <a:fld id="{973DF64D-8021-468E-9CE6-9C81CEBCAE37}" type="slidenum">
              <a:t>36</a:t>
            </a:fld>
            <a:endParaRPr lang="x-none"/>
          </a:p>
        </p:txBody>
      </p:sp>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r>
              <a:rPr lang="vi-VN" dirty="0"/>
              <a:t>Kiểm soát 3. Người sử dụng và Tự do [Rõ ràng Trầy Thoat]</a:t>
            </a:r>
            <a:br>
              <a:rPr lang="vi-VN" dirty="0"/>
            </a:br>
            <a:r>
              <a:rPr lang="vi-VN" dirty="0"/>
              <a:t>Người dùng thường chọn các chức năng hệ thống bằng cách sai lầm và sẽ cần một đánh dấu rõ ràng "thoát hiểm" để lại tình trạng không mong muốn mà không cần phải đi qua một cuộc đối thoại mở rộng. Hỗ trợ undo và redo.</a:t>
            </a:r>
            <a:br>
              <a:rPr lang="vi-VN" dirty="0"/>
            </a:br>
            <a:r>
              <a:rPr lang="vi-VN" dirty="0"/>
              <a:t>4. Tính nhất quán và chuẩn mực [quán]</a:t>
            </a:r>
            <a:br>
              <a:rPr lang="vi-VN" dirty="0"/>
            </a:br>
            <a:r>
              <a:rPr lang="vi-VN" dirty="0"/>
              <a:t>Người dùng không cần phải tự hỏi liệu những lời di ff erent, tình huống, hoặc hành động có nghĩa giống nhau. Theo quy ước nền tảng.</a:t>
            </a:r>
            <a:br>
              <a:rPr lang="vi-VN" dirty="0"/>
            </a:br>
            <a:r>
              <a:rPr lang="vi-VN" dirty="0"/>
              <a:t>Phòng ngừa 5. Lỗi</a:t>
            </a:r>
            <a:br>
              <a:rPr lang="vi-VN" dirty="0"/>
            </a:br>
            <a:r>
              <a:rPr lang="vi-VN" dirty="0"/>
              <a:t>Thậm chí tốt hơn so với thông báo lỗi tốt là một thiết kế cẩn thận, giúp ngăn chặn một vấn đề xảy ra ở nơi đầu tiên.</a:t>
            </a:r>
            <a:br>
              <a:rPr lang="vi-VN" dirty="0"/>
            </a:br>
            <a:r>
              <a:rPr lang="vi-VN" dirty="0"/>
              <a:t>  Ví dụ: chọn fi le từ trình đơn thay vì gõ vào tên, con fi rmation trước khi hành động nguy hiểm, hãy cẩn thận của các chế độ, tránh các tên lệnh tương tự, cảnh báo nếu Caps Lock được kích hoạt khi nhập một mật khẩu, vv</a:t>
            </a:r>
            <a:endParaRPr lang="x-none" dirty="0"/>
          </a:p>
        </p:txBody>
      </p:sp>
    </p:spTree>
    <p:extLst>
      <p:ext uri="{BB962C8B-B14F-4D97-AF65-F5344CB8AC3E}">
        <p14:creationId xmlns:p14="http://schemas.microsoft.com/office/powerpoint/2010/main" val="92226705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oAutofit/>
          </a:bodyPr>
          <a:lstStyle/>
          <a:p>
            <a:pPr lvl="0"/>
            <a:fld id="{475A1170-4542-4C66-8BBE-DEE3083A2FF8}" type="slidenum">
              <a:t>37</a:t>
            </a:fld>
            <a:endParaRPr lang="x-none"/>
          </a:p>
        </p:txBody>
      </p:sp>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r>
              <a:rPr lang="vi-VN" dirty="0"/>
              <a:t>6. Công nhận hơn là Recall</a:t>
            </a:r>
            <a:br>
              <a:rPr lang="vi-VN" dirty="0"/>
            </a:br>
            <a:r>
              <a:rPr lang="vi-VN" dirty="0"/>
              <a:t>Hãy đối tượng, hành động, và chọn Lựa chọn có thể nhìn thấy. Người sử dụng không cần phải nhớ các thông tin từ một phần của cuộc đối thoại khác. Hướng dẫn sử dụng của hệ thống nên có thể nhìn thấy hoặc dễ dàng bất cứ khi nào có thể phục hồi thích hợp.</a:t>
            </a:r>
            <a:br>
              <a:rPr lang="vi-VN" dirty="0"/>
            </a:br>
            <a:r>
              <a:rPr lang="vi-VN" dirty="0"/>
              <a:t>Bộ nhớ ngắn hạn của người sử dụng bị hạn chế. Cung cấp các ví dụ, giá trị mặc định, dễ dàng hướng dẫn có thể phục hồi được.</a:t>
            </a:r>
            <a:endParaRPr lang="x-none" dirty="0"/>
          </a:p>
        </p:txBody>
      </p:sp>
    </p:spTree>
    <p:extLst>
      <p:ext uri="{BB962C8B-B14F-4D97-AF65-F5344CB8AC3E}">
        <p14:creationId xmlns:p14="http://schemas.microsoft.com/office/powerpoint/2010/main" val="288076917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oAutofit/>
          </a:bodyPr>
          <a:lstStyle/>
          <a:p>
            <a:pPr lvl="0"/>
            <a:fld id="{17601480-0E2C-466E-9E5B-EBF3CDE5585F}" type="slidenum">
              <a:t>38</a:t>
            </a:fld>
            <a:endParaRPr lang="x-none"/>
          </a:p>
        </p:txBody>
      </p:sp>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r>
              <a:rPr lang="vi-VN" dirty="0"/>
              <a:t>7. Tính linh hoạt và E ffi tính hiệu sử dụng [Accelerators]</a:t>
            </a:r>
            <a:br>
              <a:rPr lang="vi-VN" dirty="0"/>
            </a:br>
            <a:r>
              <a:rPr lang="vi-VN" dirty="0"/>
              <a:t>Accelerators - vô hình của người dùng mới làm quen - thường có thể tăng tốc độ tương tác cho người sử dụng chuyên gia như vậy mà hệ thống có thể phục vụ cho cả người dùng thiếu kinh nghiệm và giàu kinh nghiệm. Cho phép người sử dụng may hành động thường xuyên.</a:t>
            </a:r>
            <a:br>
              <a:rPr lang="vi-VN" dirty="0"/>
            </a:br>
            <a:r>
              <a:rPr lang="vi-VN" dirty="0"/>
              <a:t>Forexample: chữ viết tắt, các phím lệnh, loại-một đầu, chỉnh sửa và cấp lại lệnh trước đó, thực đơn của sử dụng gần nhất fi les, macro.</a:t>
            </a:r>
            <a:br>
              <a:rPr lang="vi-VN" dirty="0"/>
            </a:br>
            <a:r>
              <a:rPr lang="vi-VN" dirty="0"/>
              <a:t>8. thẩm mỹ và Minimalist Design [Minimalist Design]</a:t>
            </a:r>
            <a:br>
              <a:rPr lang="vi-VN" dirty="0"/>
            </a:br>
            <a:r>
              <a:rPr lang="vi-VN" dirty="0"/>
              <a:t>Đối thoại không nên chứa thông tin đó là không thích hợp hoặc hiếm khi cần thiết. Mỗi đơn vị thêm thông tin trong một cuộc đối thoại cạnh tranh với các đơn vị có liên quan của thông tin và làm giảm khả năng hiển thị tương đối của chúng. "Càng đơn giản càng đẹp"</a:t>
            </a:r>
            <a:endParaRPr lang="x-none" dirty="0"/>
          </a:p>
        </p:txBody>
      </p:sp>
    </p:spTree>
    <p:extLst>
      <p:ext uri="{BB962C8B-B14F-4D97-AF65-F5344CB8AC3E}">
        <p14:creationId xmlns:p14="http://schemas.microsoft.com/office/powerpoint/2010/main" val="19863315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oAutofit/>
          </a:bodyPr>
          <a:lstStyle/>
          <a:p>
            <a:pPr lvl="0"/>
            <a:fld id="{FD00435E-4138-4D52-9557-8A38F6DB3984}" type="slidenum">
              <a:t>39</a:t>
            </a:fld>
            <a:endParaRPr lang="x-none"/>
          </a:p>
        </p:txBody>
      </p:sp>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r>
              <a:rPr lang="vi-VN" dirty="0"/>
              <a:t>9. Giúp Users Nhận ra, chẩn đoán, và Khôi phục từ lỗi [Tốt Lỗi tin nhắn]</a:t>
            </a:r>
            <a:br>
              <a:rPr lang="vi-VN" dirty="0"/>
            </a:br>
            <a:r>
              <a:rPr lang="vi-VN" dirty="0"/>
              <a:t>Thông báo lỗi nên được thể hiện bằng ngôn ngữ đơn giản (không có mã số), chính xác chỉ ra các vấn đề, và cách xây dựng đề nghị một giải pháp.</a:t>
            </a:r>
            <a:br>
              <a:rPr lang="vi-VN" dirty="0"/>
            </a:br>
            <a:r>
              <a:rPr lang="vi-VN" dirty="0"/>
              <a:t>Thông báo lỗi cụm phòng thủ, không bao giờ đổ lỗi cho người sử dụng. Lmessages Multileve. Liên kết để giúp hệ thống.</a:t>
            </a:r>
            <a:br>
              <a:rPr lang="vi-VN" dirty="0"/>
            </a:br>
            <a:r>
              <a:rPr lang="vi-VN" dirty="0"/>
              <a:t>10. Trợ giúp và Tài liệu</a:t>
            </a:r>
            <a:br>
              <a:rPr lang="vi-VN" dirty="0"/>
            </a:br>
            <a:r>
              <a:rPr lang="vi-VN" dirty="0"/>
              <a:t>Mặc dù nó là tốt hơn nếu hệ thống có thể được sử dụng mà không có tài liệu hướng dẫn, nó có thể là cần thiết để cung cấp trợ giúp và tài liệu hướng dẫn. Bất kỳ thông tin đó phải được dễ dàng để tìm kiếm, tập trung vào nhiệm vụ của người sử dụng, liệt kê từng bước cụ thể được thực hiện, và không phải là quá lớn.</a:t>
            </a:r>
            <a:br>
              <a:rPr lang="vi-VN" dirty="0"/>
            </a:br>
            <a:r>
              <a:rPr lang="vi-VN" dirty="0"/>
              <a:t>  Tự do sử dụng các ví dụ.</a:t>
            </a:r>
            <a:endParaRPr lang="x-none" dirty="0"/>
          </a:p>
        </p:txBody>
      </p:sp>
    </p:spTree>
    <p:extLst>
      <p:ext uri="{BB962C8B-B14F-4D97-AF65-F5344CB8AC3E}">
        <p14:creationId xmlns:p14="http://schemas.microsoft.com/office/powerpoint/2010/main" val="129497864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oAutofit/>
          </a:bodyPr>
          <a:lstStyle/>
          <a:p>
            <a:pPr lvl="0"/>
            <a:fld id="{E813D6B4-1F6B-4466-A2E6-224588F912CE}" type="slidenum">
              <a:t>40</a:t>
            </a:fld>
            <a:endParaRPr lang="x-none"/>
          </a:p>
        </p:txBody>
      </p:sp>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pPr marL="216000" marR="0" indent="-216000" defTabSz="914400" rtl="0" eaLnBrk="1" fontAlgn="auto" latinLnBrk="0" hangingPunct="0">
              <a:lnSpc>
                <a:spcPct val="100000"/>
              </a:lnSpc>
              <a:spcBef>
                <a:spcPts val="0"/>
              </a:spcBef>
              <a:spcAft>
                <a:spcPts val="0"/>
              </a:spcAft>
              <a:buClrTx/>
              <a:buSzTx/>
              <a:buFontTx/>
              <a:buNone/>
              <a:tabLst/>
              <a:defRPr/>
            </a:pPr>
            <a:r>
              <a:rPr lang="vi-VN" dirty="0">
                <a:effectLst/>
              </a:rPr>
              <a:t>0.1sec: là giới hạn để hệ thống xuất hiện để phản ứng ngay lập tức. Quan trọng cho việc thao tác trực tiếp, chuyển hướng thế giới ảo.</a:t>
            </a:r>
            <a:br>
              <a:rPr lang="vi-VN" dirty="0">
                <a:effectLst/>
              </a:rPr>
            </a:br>
            <a:r>
              <a:rPr lang="vi-VN" dirty="0">
                <a:effectLst/>
              </a:rPr>
              <a:t>1 giây: là giới hạn để fl của người dùng ow của tư tưởng vẫn không bị gián đoạn. Hiện một con trỏ bận rộn nếu mọi thứ sẽ mất nhiều thời gian hơn 1 giây.</a:t>
            </a:r>
            <a:br>
              <a:rPr lang="vi-VN" dirty="0">
                <a:effectLst/>
              </a:rPr>
            </a:br>
            <a:r>
              <a:rPr lang="vi-VN" dirty="0">
                <a:effectLst/>
              </a:rPr>
              <a:t>10secs: là giới hạn để giữ sự chú ý của người dùng vào các nhiệm vụ chính. Hiển thị một chỉ số tiến bộ nếu mọi thứ sẽ mất nhiều thời gian hơn 10 giây.</a:t>
            </a:r>
          </a:p>
          <a:p>
            <a:endParaRPr lang="x-none" dirty="0"/>
          </a:p>
        </p:txBody>
      </p:sp>
    </p:spTree>
    <p:extLst>
      <p:ext uri="{BB962C8B-B14F-4D97-AF65-F5344CB8AC3E}">
        <p14:creationId xmlns:p14="http://schemas.microsoft.com/office/powerpoint/2010/main" val="178306883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oAutofit/>
          </a:bodyPr>
          <a:lstStyle/>
          <a:p>
            <a:pPr lvl="0"/>
            <a:fld id="{43E5E0DC-542E-4442-9398-2CF7D762CBCF}" type="slidenum">
              <a:t>41</a:t>
            </a:fld>
            <a:endParaRPr lang="x-none"/>
          </a:p>
        </p:txBody>
      </p:sp>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pPr marL="216000" marR="0" indent="-216000" defTabSz="914400" rtl="0" eaLnBrk="1" fontAlgn="auto" latinLnBrk="0" hangingPunct="0">
              <a:lnSpc>
                <a:spcPct val="100000"/>
              </a:lnSpc>
              <a:spcBef>
                <a:spcPts val="0"/>
              </a:spcBef>
              <a:spcAft>
                <a:spcPts val="0"/>
              </a:spcAft>
              <a:buClrTx/>
              <a:buSzTx/>
              <a:buFontTx/>
              <a:buNone/>
              <a:tabLst/>
              <a:defRPr/>
            </a:pPr>
            <a:r>
              <a:rPr lang="vi-VN" dirty="0">
                <a:effectLst/>
              </a:rPr>
              <a:t>Thiết kế có thể được mô tả bằng lời nói, giấy mock-up, mẫu thử nghiệm làm việc, hoặc hệ thống đang chạy. [khi đánh giá giấy mock-up, đặc biệt chú ý đến các yếu tố thiếu đối thoại!]</a:t>
            </a:r>
            <a:br>
              <a:rPr lang="vi-VN" dirty="0">
                <a:effectLst/>
              </a:rPr>
            </a:br>
            <a:r>
              <a:rPr lang="vi-VN" dirty="0">
                <a:effectLst/>
              </a:rPr>
              <a:t>Cung cấp danh sách kiểm tra đánh giá có khả năng sử dụng các công nghệ tự động.</a:t>
            </a:r>
            <a:br>
              <a:rPr lang="vi-VN" dirty="0">
                <a:effectLst/>
              </a:rPr>
            </a:br>
            <a:r>
              <a:rPr lang="vi-VN" dirty="0">
                <a:effectLst/>
              </a:rPr>
              <a:t>Tùy chọn cung cấp đánh giá với một số đào tạo fi c miền Speci.</a:t>
            </a:r>
            <a:br>
              <a:rPr lang="vi-VN" dirty="0">
                <a:effectLst/>
              </a:rPr>
            </a:br>
            <a:r>
              <a:rPr lang="vi-VN" dirty="0">
                <a:effectLst/>
              </a:rPr>
              <a:t>Mỗi người đánh giá việc một mình (≈1-2 giờ).</a:t>
            </a:r>
          </a:p>
          <a:p>
            <a:endParaRPr lang="x-none" dirty="0"/>
          </a:p>
        </p:txBody>
      </p:sp>
    </p:spTree>
    <p:extLst>
      <p:ext uri="{BB962C8B-B14F-4D97-AF65-F5344CB8AC3E}">
        <p14:creationId xmlns:p14="http://schemas.microsoft.com/office/powerpoint/2010/main" val="14868625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oAutofit/>
          </a:bodyPr>
          <a:lstStyle/>
          <a:p>
            <a:pPr lvl="0"/>
            <a:fld id="{DF4C7484-2AC6-42C7-94BD-27071AE2ADC6}" type="slidenum">
              <a:t>5</a:t>
            </a:fld>
            <a:endParaRPr lang="x-none"/>
          </a:p>
        </p:txBody>
      </p:sp>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x-none"/>
          </a:p>
        </p:txBody>
      </p:sp>
    </p:spTree>
    <p:extLst>
      <p:ext uri="{BB962C8B-B14F-4D97-AF65-F5344CB8AC3E}">
        <p14:creationId xmlns:p14="http://schemas.microsoft.com/office/powerpoint/2010/main" val="424184364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oAutofit/>
          </a:bodyPr>
          <a:lstStyle/>
          <a:p>
            <a:pPr lvl="0"/>
            <a:fld id="{716D55A1-98BA-460A-AA55-28CAFBD98AD5}" type="slidenum">
              <a:t>42</a:t>
            </a:fld>
            <a:endParaRPr lang="x-none"/>
          </a:p>
        </p:txBody>
      </p:sp>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x-none" dirty="0"/>
          </a:p>
        </p:txBody>
      </p:sp>
    </p:spTree>
    <p:extLst>
      <p:ext uri="{BB962C8B-B14F-4D97-AF65-F5344CB8AC3E}">
        <p14:creationId xmlns:p14="http://schemas.microsoft.com/office/powerpoint/2010/main" val="116399680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oAutofit/>
          </a:bodyPr>
          <a:lstStyle/>
          <a:p>
            <a:pPr lvl="0"/>
            <a:fld id="{46217C1E-2292-48C0-B69C-22513F3055FD}" type="slidenum">
              <a:t>43</a:t>
            </a:fld>
            <a:endParaRPr lang="x-none"/>
          </a:p>
        </p:txBody>
      </p:sp>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r>
              <a:rPr lang="vi-VN" dirty="0"/>
              <a:t>Các danh sách lớn của các vấn đề tiềm năng được phân phối cho mỗi người đánh giá.</a:t>
            </a:r>
            <a:br>
              <a:rPr lang="vi-VN" dirty="0"/>
            </a:br>
            <a:r>
              <a:rPr lang="vi-VN" dirty="0"/>
              <a:t>• Mỗi người đánh giá doanh nghiệp gán xếp hạng mức độ riêng cho từng vấn đề trong các danh sách lớn (vô hình của các đánh giá khác).</a:t>
            </a:r>
            <a:br>
              <a:rPr lang="vi-VN" dirty="0"/>
            </a:br>
            <a:r>
              <a:rPr lang="vi-VN" dirty="0"/>
              <a:t>Việc xếp hạng mức độ cá nhân được tính trung bình để có được sự đánh giá mức độ nghiêm trọng fi nal cho mỗi vấn đề.</a:t>
            </a:r>
            <a:br>
              <a:rPr lang="vi-VN" dirty="0"/>
            </a:br>
            <a:r>
              <a:rPr lang="vi-VN" dirty="0"/>
              <a:t>Danh sách dài được sắp xếp thứ tự giảm dần của mức độ trung bình. Bây giờ bạn biết lý do tại sao một bảng tính có ích.</a:t>
            </a:r>
            <a:br>
              <a:rPr lang="vi-VN" dirty="0"/>
            </a:br>
            <a:r>
              <a:rPr lang="vi-VN" dirty="0"/>
              <a:t>Nhóm phiên ng debrie fi để đề nghị thiết kế lại có thể.</a:t>
            </a:r>
            <a:endParaRPr lang="x-none" dirty="0"/>
          </a:p>
        </p:txBody>
      </p:sp>
    </p:spTree>
    <p:extLst>
      <p:ext uri="{BB962C8B-B14F-4D97-AF65-F5344CB8AC3E}">
        <p14:creationId xmlns:p14="http://schemas.microsoft.com/office/powerpoint/2010/main" val="152207475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oAutofit/>
          </a:bodyPr>
          <a:lstStyle/>
          <a:p>
            <a:pPr lvl="0"/>
            <a:fld id="{FC08BE24-CE47-4A8D-9CC9-A682BCE95C6A}" type="slidenum">
              <a:t>44</a:t>
            </a:fld>
            <a:endParaRPr lang="x-none"/>
          </a:p>
        </p:txBody>
      </p:sp>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x-none"/>
          </a:p>
        </p:txBody>
      </p:sp>
    </p:spTree>
    <p:extLst>
      <p:ext uri="{BB962C8B-B14F-4D97-AF65-F5344CB8AC3E}">
        <p14:creationId xmlns:p14="http://schemas.microsoft.com/office/powerpoint/2010/main" val="392424775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oAutofit/>
          </a:bodyPr>
          <a:lstStyle/>
          <a:p>
            <a:pPr lvl="0"/>
            <a:fld id="{CAA6CE0B-E916-4A88-AB9E-0F5AB1E0E69D}" type="slidenum">
              <a:t>45</a:t>
            </a:fld>
            <a:endParaRPr lang="x-none"/>
          </a:p>
        </p:txBody>
      </p:sp>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r>
              <a:rPr lang="vi-VN" dirty="0"/>
              <a:t>Đánh giá cá nhân tìm thấy tương đối ít vấn đề.</a:t>
            </a:r>
            <a:br>
              <a:rPr lang="vi-VN" dirty="0"/>
            </a:br>
            <a:r>
              <a:rPr lang="vi-VN" dirty="0"/>
              <a:t>Tập hợp ngươi định giá (sáp nhập các danh sách vấn đề) của một vài cá nhân sản xuất kết quả tốt hơn nhiều.</a:t>
            </a:r>
            <a:br>
              <a:rPr lang="vi-VN" dirty="0"/>
            </a:br>
            <a:r>
              <a:rPr lang="vi-VN" dirty="0"/>
              <a:t>Nhóm phiên ng debrie fi để đề nghị thiết kế lại có thể.</a:t>
            </a:r>
            <a:endParaRPr lang="x-none" dirty="0"/>
          </a:p>
        </p:txBody>
      </p:sp>
    </p:spTree>
    <p:extLst>
      <p:ext uri="{BB962C8B-B14F-4D97-AF65-F5344CB8AC3E}">
        <p14:creationId xmlns:p14="http://schemas.microsoft.com/office/powerpoint/2010/main" val="158474679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oAutofit/>
          </a:bodyPr>
          <a:lstStyle/>
          <a:p>
            <a:pPr lvl="0"/>
            <a:fld id="{0D145729-C076-4848-9884-271EF40F2D75}" type="slidenum">
              <a:t>46</a:t>
            </a:fld>
            <a:endParaRPr lang="x-none"/>
          </a:p>
        </p:txBody>
      </p:sp>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r>
              <a:rPr lang="vi-VN" dirty="0"/>
              <a:t>Khi đánh giá heuristic, được sử dụng trong thực tế ngành công nghiệp tiêu chuẩn hiện nay:</a:t>
            </a:r>
            <a:br>
              <a:rPr lang="vi-VN" dirty="0"/>
            </a:br>
            <a:r>
              <a:rPr lang="vi-VN" dirty="0"/>
              <a:t>Nó thường được gọi là một sự xem xét của chuyên gia.</a:t>
            </a:r>
            <a:br>
              <a:rPr lang="vi-VN" dirty="0"/>
            </a:br>
            <a:r>
              <a:rPr lang="vi-VN" dirty="0"/>
              <a:t>Nó thường được thực hiện bởi các chuyên gia khả năng sử dụng 3-4.</a:t>
            </a:r>
            <a:br>
              <a:rPr lang="vi-VN" dirty="0"/>
            </a:br>
            <a:r>
              <a:rPr lang="vi-VN" dirty="0"/>
              <a:t>Nó sẽ tốn khoảng NHIÊU</a:t>
            </a:r>
            <a:endParaRPr lang="x-none" dirty="0"/>
          </a:p>
        </p:txBody>
      </p:sp>
    </p:spTree>
    <p:extLst>
      <p:ext uri="{BB962C8B-B14F-4D97-AF65-F5344CB8AC3E}">
        <p14:creationId xmlns:p14="http://schemas.microsoft.com/office/powerpoint/2010/main" val="331514657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oAutofit/>
          </a:bodyPr>
          <a:lstStyle/>
          <a:p>
            <a:pPr lvl="0"/>
            <a:fld id="{5A7B1E2E-96C3-4102-BD81-789474E90755}" type="slidenum">
              <a:t>47</a:t>
            </a:fld>
            <a:endParaRPr lang="x-none"/>
          </a:p>
        </p:txBody>
      </p:sp>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r>
              <a:rPr lang="vi-VN" dirty="0"/>
              <a:t>rẻ</a:t>
            </a:r>
            <a:br>
              <a:rPr lang="vi-VN" dirty="0"/>
            </a:br>
            <a:r>
              <a:rPr lang="vi-VN" dirty="0"/>
              <a:t>trực giác</a:t>
            </a:r>
            <a:br>
              <a:rPr lang="vi-VN" dirty="0"/>
            </a:br>
            <a:r>
              <a:rPr lang="vi-VN" dirty="0"/>
              <a:t>có thể sử dụng sớm trong quá trình phát triển</a:t>
            </a:r>
            <a:br>
              <a:rPr lang="vi-VN" dirty="0"/>
            </a:br>
            <a:r>
              <a:rPr lang="vi-VN" dirty="0"/>
              <a:t>nds fi nhiều vấn đề</a:t>
            </a:r>
            <a:br>
              <a:rPr lang="vi-VN" dirty="0"/>
            </a:br>
            <a:r>
              <a:rPr lang="vi-VN" dirty="0"/>
              <a:t>nds fi cả hai vấn đề lớn và nhỏ</a:t>
            </a:r>
            <a:br>
              <a:rPr lang="vi-VN" dirty="0"/>
            </a:br>
            <a:r>
              <a:rPr lang="vi-VN" dirty="0"/>
              <a:t>==&gt; Có thể bỏ lỡ những vấn đề fi c miền Speci</a:t>
            </a:r>
            <a:endParaRPr lang="x-none" dirty="0"/>
          </a:p>
        </p:txBody>
      </p:sp>
    </p:spTree>
    <p:extLst>
      <p:ext uri="{BB962C8B-B14F-4D97-AF65-F5344CB8AC3E}">
        <p14:creationId xmlns:p14="http://schemas.microsoft.com/office/powerpoint/2010/main" val="156657596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oAutofit/>
          </a:bodyPr>
          <a:lstStyle/>
          <a:p>
            <a:pPr lvl="0"/>
            <a:fld id="{9BA2A629-4BA7-4A1E-9634-F15A51836D17}" type="slidenum">
              <a:t>48</a:t>
            </a:fld>
            <a:endParaRPr lang="x-none"/>
          </a:p>
        </p:txBody>
      </p:sp>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r>
              <a:rPr lang="vi-VN" dirty="0"/>
              <a:t>Xếp hạng mức độ nghiêm trọng có thể giúp ưu tiên xing fi của các vấn đề khả năng sử dụng.</a:t>
            </a:r>
            <a:br>
              <a:rPr lang="vi-VN" dirty="0"/>
            </a:br>
            <a:r>
              <a:rPr lang="vi-VN" dirty="0"/>
              <a:t>Sau buổi thẩm định, tổng hợp một danh sách đầy đủ các vấn đề khả năng sử dụng được cho / gửi đến mỗi người đánh giá.</a:t>
            </a:r>
            <a:br>
              <a:rPr lang="vi-VN" dirty="0"/>
            </a:br>
            <a:r>
              <a:rPr lang="vi-VN" dirty="0"/>
              <a:t>Làm việc độc lập, đánh giá mức độ nghiêm trọng gán giá [trên quy mô 0-4] cho từng vấn đề (≈ 30 phút.).</a:t>
            </a:r>
            <a:br>
              <a:rPr lang="vi-VN" dirty="0"/>
            </a:br>
            <a:r>
              <a:rPr lang="vi-VN" dirty="0"/>
              <a:t>Giá mức độ nghiêm trọng của đánh giá duy nhất là không đáng tin cậy, có nghĩa là từ 3-5 người đánh giá là đạt yêu cầu.</a:t>
            </a:r>
            <a:endParaRPr lang="x-none" dirty="0"/>
          </a:p>
        </p:txBody>
      </p:sp>
    </p:spTree>
    <p:extLst>
      <p:ext uri="{BB962C8B-B14F-4D97-AF65-F5344CB8AC3E}">
        <p14:creationId xmlns:p14="http://schemas.microsoft.com/office/powerpoint/2010/main" val="398602202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oAutofit/>
          </a:bodyPr>
          <a:lstStyle/>
          <a:p>
            <a:pPr lvl="0"/>
            <a:fld id="{D301974F-8217-4691-B89D-23D36C849F89}" type="slidenum">
              <a:t>49</a:t>
            </a:fld>
            <a:endParaRPr lang="x-none"/>
          </a:p>
        </p:txBody>
      </p:sp>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x-none"/>
          </a:p>
        </p:txBody>
      </p:sp>
    </p:spTree>
    <p:extLst>
      <p:ext uri="{BB962C8B-B14F-4D97-AF65-F5344CB8AC3E}">
        <p14:creationId xmlns:p14="http://schemas.microsoft.com/office/powerpoint/2010/main" val="91771759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oAutofit/>
          </a:bodyPr>
          <a:lstStyle/>
          <a:p>
            <a:pPr lvl="0"/>
            <a:fld id="{B5B8C16D-2AAC-4A6E-87A3-2F30E4E582EF}" type="slidenum">
              <a:t>50</a:t>
            </a:fld>
            <a:endParaRPr lang="x-none"/>
          </a:p>
        </p:txBody>
      </p:sp>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r>
              <a:rPr lang="vi-VN" dirty="0"/>
              <a:t>Để đưa một cách rõ ràng tần số vấn đề vào tài khoản, chuyển nhượng xếp hạng tới hạn.</a:t>
            </a:r>
            <a:br>
              <a:rPr lang="vi-VN" dirty="0"/>
            </a:br>
            <a:r>
              <a:rPr lang="vi-VN" dirty="0"/>
              <a:t>Criticality = Mức độ nghiêm trọng Ranking + Tần số Ranking</a:t>
            </a:r>
            <a:endParaRPr lang="x-none" dirty="0"/>
          </a:p>
        </p:txBody>
      </p:sp>
    </p:spTree>
    <p:extLst>
      <p:ext uri="{BB962C8B-B14F-4D97-AF65-F5344CB8AC3E}">
        <p14:creationId xmlns:p14="http://schemas.microsoft.com/office/powerpoint/2010/main" val="118659025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oAutofit/>
          </a:bodyPr>
          <a:lstStyle/>
          <a:p>
            <a:pPr lvl="0"/>
            <a:fld id="{780B3A82-0D80-4390-A94D-97839ACAFB66}" type="slidenum">
              <a:t>51</a:t>
            </a:fld>
            <a:endParaRPr lang="x-none"/>
          </a:p>
        </p:txBody>
      </p:sp>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r>
              <a:rPr lang="vi-VN" dirty="0"/>
              <a:t>Hướng dẫn ... Speci fi c lời khuyên về đặc điểm khả năng sử dụng một giao diện.</a:t>
            </a:r>
            <a:br>
              <a:rPr lang="vi-VN" dirty="0"/>
            </a:br>
            <a:r>
              <a:rPr lang="vi-VN" dirty="0"/>
              <a:t>Một người đánh giá kiểm tra một giao diện với một danh sách chi tiết các hướng dẫn c fi Speci và tạo ra một danh sách các sai lệch theo hướng dẫn.</a:t>
            </a:r>
            <a:br>
              <a:rPr lang="vi-VN" dirty="0"/>
            </a:br>
            <a:r>
              <a:rPr lang="vi-VN" dirty="0"/>
              <a:t>  Trong khi đánh giá heuristic, sử dụng 10 nguyên tắc rộng lớn, hướng dẫn kiểm tra thường dòng liên quan đến hàng chục (hoặc hàng trăm) của nhiều fi Speci mục c cá nhân trên một danh sách kiểm tra.</a:t>
            </a:r>
            <a:endParaRPr lang="x-none" dirty="0"/>
          </a:p>
        </p:txBody>
      </p:sp>
    </p:spTree>
    <p:extLst>
      <p:ext uri="{BB962C8B-B14F-4D97-AF65-F5344CB8AC3E}">
        <p14:creationId xmlns:p14="http://schemas.microsoft.com/office/powerpoint/2010/main" val="31530444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oAutofit/>
          </a:bodyPr>
          <a:lstStyle/>
          <a:p>
            <a:pPr lvl="0"/>
            <a:fld id="{EFF464B5-0B27-47D9-812C-3060FAD93B5D}" type="slidenum">
              <a:t>6</a:t>
            </a:fld>
            <a:endParaRPr lang="x-none"/>
          </a:p>
        </p:txBody>
      </p:sp>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r>
              <a:rPr lang="en-US" dirty="0"/>
              <a:t> error rate for minor and catastrophic errors.</a:t>
            </a:r>
            <a:r>
              <a:rPr lang="en-US" baseline="0" dirty="0"/>
              <a:t> - </a:t>
            </a:r>
            <a:r>
              <a:rPr lang="vi-VN" dirty="0"/>
              <a:t>tỷ lệ lỗi cho những lỗi nhỏ và thảm khốc.</a:t>
            </a:r>
            <a:endParaRPr lang="x-none" dirty="0"/>
          </a:p>
        </p:txBody>
      </p:sp>
    </p:spTree>
    <p:extLst>
      <p:ext uri="{BB962C8B-B14F-4D97-AF65-F5344CB8AC3E}">
        <p14:creationId xmlns:p14="http://schemas.microsoft.com/office/powerpoint/2010/main" val="364664406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oAutofit/>
          </a:bodyPr>
          <a:lstStyle/>
          <a:p>
            <a:pPr lvl="0"/>
            <a:fld id="{20E5973F-FFC6-48F3-B9E3-ABAD5CF50579}" type="slidenum">
              <a:t>52</a:t>
            </a:fld>
            <a:endParaRPr lang="x-none"/>
          </a:p>
        </p:txBody>
      </p:sp>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x-none"/>
          </a:p>
        </p:txBody>
      </p:sp>
    </p:spTree>
    <p:extLst>
      <p:ext uri="{BB962C8B-B14F-4D97-AF65-F5344CB8AC3E}">
        <p14:creationId xmlns:p14="http://schemas.microsoft.com/office/powerpoint/2010/main" val="31560644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oAutofit/>
          </a:bodyPr>
          <a:lstStyle/>
          <a:p>
            <a:pPr lvl="0"/>
            <a:fld id="{8BE0CC84-C2F2-4D76-8987-2B93E657C39A}" type="slidenum">
              <a:t>53</a:t>
            </a:fld>
            <a:endParaRPr lang="x-none"/>
          </a:p>
        </p:txBody>
      </p:sp>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r>
              <a:rPr lang="vi-VN" dirty="0"/>
              <a:t>rẻ</a:t>
            </a:r>
            <a:br>
              <a:rPr lang="vi-VN" dirty="0"/>
            </a:br>
            <a:r>
              <a:rPr lang="vi-VN" dirty="0"/>
              <a:t>trực giác</a:t>
            </a:r>
            <a:br>
              <a:rPr lang="vi-VN" dirty="0"/>
            </a:br>
            <a:r>
              <a:rPr lang="vi-VN" dirty="0"/>
              <a:t>có thể sử dụng sớm trong quá trình phát triển</a:t>
            </a:r>
            <a:br>
              <a:rPr lang="vi-VN" dirty="0"/>
            </a:br>
            <a:r>
              <a:rPr lang="vi-VN" dirty="0"/>
              <a:t>- tốn thời gian</a:t>
            </a:r>
            <a:br>
              <a:rPr lang="vi-VN" dirty="0"/>
            </a:br>
            <a:r>
              <a:rPr lang="vi-VN" dirty="0"/>
              <a:t>- Có thể là đáng sợ</a:t>
            </a:r>
            <a:br>
              <a:rPr lang="vi-VN" dirty="0"/>
            </a:br>
            <a:r>
              <a:rPr lang="vi-VN" dirty="0"/>
              <a:t>- Thường là hàng trăm hoặc hàng ngàn Speci fi hướng dẫn c.</a:t>
            </a:r>
            <a:endParaRPr lang="x-none" dirty="0"/>
          </a:p>
        </p:txBody>
      </p:sp>
    </p:spTree>
    <p:extLst>
      <p:ext uri="{BB962C8B-B14F-4D97-AF65-F5344CB8AC3E}">
        <p14:creationId xmlns:p14="http://schemas.microsoft.com/office/powerpoint/2010/main" val="15179965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oAutofit/>
          </a:bodyPr>
          <a:lstStyle/>
          <a:p>
            <a:pPr lvl="0"/>
            <a:fld id="{BD4652A0-B950-44ED-8077-22784029B587}" type="slidenum">
              <a:t>54</a:t>
            </a:fld>
            <a:endParaRPr lang="x-none"/>
          </a:p>
        </p:txBody>
      </p:sp>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pPr marL="216000" marR="0" indent="-216000" defTabSz="914400" rtl="0" eaLnBrk="1" fontAlgn="auto" latinLnBrk="0" hangingPunct="0">
              <a:lnSpc>
                <a:spcPct val="100000"/>
              </a:lnSpc>
              <a:spcBef>
                <a:spcPts val="0"/>
              </a:spcBef>
              <a:spcAft>
                <a:spcPts val="0"/>
              </a:spcAft>
              <a:buClrTx/>
              <a:buSzTx/>
              <a:buFontTx/>
              <a:buNone/>
              <a:tabLst/>
              <a:defRPr/>
            </a:pPr>
            <a:r>
              <a:rPr lang="vi-VN" dirty="0">
                <a:effectLst/>
              </a:rPr>
              <a:t>Đi bộ hướng nhiệm vụ thông qua các giao diện, tưởng tượng ra những suy nghĩ và hành động của người dùng mới làm quen. Tập trung esexplicitly trên learnability.</a:t>
            </a:r>
            <a:br>
              <a:rPr lang="vi-VN" dirty="0">
                <a:effectLst/>
              </a:rPr>
            </a:br>
            <a:r>
              <a:rPr lang="vi-VN" dirty="0">
                <a:effectLst/>
              </a:rPr>
              <a:t>Thiết kế có thể được mô hình thử nghiệm nguyên mẫu hoặc làm việc.</a:t>
            </a:r>
            <a:br>
              <a:rPr lang="vi-VN" dirty="0">
                <a:effectLst/>
              </a:rPr>
            </a:br>
            <a:r>
              <a:rPr lang="vi-VN" dirty="0">
                <a:effectLst/>
              </a:rPr>
              <a:t>Tương tự với cấu trúc hương trong công nghệ phần mềm.</a:t>
            </a:r>
            <a:br>
              <a:rPr lang="vi-VN" dirty="0">
                <a:effectLst/>
              </a:rPr>
            </a:br>
            <a:r>
              <a:rPr lang="vi-VN" dirty="0">
                <a:effectLst/>
              </a:rPr>
              <a:t>Dựa trên mô hình nhận thức (CE +) của học thăm dò của con người.</a:t>
            </a:r>
          </a:p>
          <a:p>
            <a:endParaRPr lang="x-none" dirty="0"/>
          </a:p>
        </p:txBody>
      </p:sp>
    </p:spTree>
    <p:extLst>
      <p:ext uri="{BB962C8B-B14F-4D97-AF65-F5344CB8AC3E}">
        <p14:creationId xmlns:p14="http://schemas.microsoft.com/office/powerpoint/2010/main" val="141727225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oAutofit/>
          </a:bodyPr>
          <a:lstStyle/>
          <a:p>
            <a:pPr lvl="0"/>
            <a:fld id="{37C0AD1C-D08B-4186-9C8F-C0EB515063C2}" type="slidenum">
              <a:t>55</a:t>
            </a:fld>
            <a:endParaRPr lang="x-none"/>
          </a:p>
        </p:txBody>
      </p:sp>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r>
              <a:rPr lang="vi-VN" dirty="0"/>
              <a:t>Thay vì đọc hướng dẫn hoặc tham gia khóa học, người dùng thường thích tìm hiểu hệ thống mới bằng cách "thử và sai" → học thăm dò [Carroll và Rosson, 1987]:</a:t>
            </a:r>
            <a:br>
              <a:rPr lang="vi-VN" dirty="0"/>
            </a:br>
            <a:r>
              <a:rPr lang="vi-VN" dirty="0"/>
              <a:t>1. Bắt đầu với ý tưởng thô của công việc phải hoàn thành.</a:t>
            </a:r>
            <a:br>
              <a:rPr lang="vi-VN" dirty="0"/>
            </a:br>
            <a:r>
              <a:rPr lang="vi-VN" dirty="0"/>
              <a:t>2. Khám phá giao diện và chọn hành động thích hợp nhất.</a:t>
            </a:r>
            <a:br>
              <a:rPr lang="vi-VN" dirty="0"/>
            </a:br>
            <a:r>
              <a:rPr lang="vi-VN" dirty="0"/>
              <a:t>3. phản ứng giao diện Monitor.</a:t>
            </a:r>
            <a:br>
              <a:rPr lang="vi-VN" dirty="0"/>
            </a:br>
            <a:r>
              <a:rPr lang="vi-VN" dirty="0"/>
              <a:t>4. Xác định hành động gì để bước tiếp theo.</a:t>
            </a:r>
            <a:endParaRPr lang="x-none" dirty="0"/>
          </a:p>
        </p:txBody>
      </p:sp>
    </p:spTree>
    <p:extLst>
      <p:ext uri="{BB962C8B-B14F-4D97-AF65-F5344CB8AC3E}">
        <p14:creationId xmlns:p14="http://schemas.microsoft.com/office/powerpoint/2010/main" val="413974981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oAutofit/>
          </a:bodyPr>
          <a:lstStyle/>
          <a:p>
            <a:pPr lvl="0"/>
            <a:fld id="{935845D2-AEF1-4772-BE30-71C3346FD484}" type="slidenum">
              <a:t>56</a:t>
            </a:fld>
            <a:endParaRPr lang="x-none"/>
          </a:p>
        </p:txBody>
      </p:sp>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r>
              <a:rPr lang="vi-VN" dirty="0"/>
              <a:t>a) Xác định dân số sử dụng.</a:t>
            </a:r>
            <a:br>
              <a:rPr lang="vi-VN" dirty="0"/>
            </a:br>
            <a:r>
              <a:rPr lang="vi-VN" dirty="0"/>
              <a:t>b) bộ De fi ne nhiệm vụ đại diện.</a:t>
            </a:r>
            <a:br>
              <a:rPr lang="vi-VN" dirty="0"/>
            </a:br>
            <a:r>
              <a:rPr lang="vi-VN" dirty="0"/>
              <a:t>c) Mô tả hoặc thực hiện các giao diện hoặc nguyên mẫu.</a:t>
            </a:r>
            <a:br>
              <a:rPr lang="vi-VN" dirty="0"/>
            </a:br>
            <a:r>
              <a:rPr lang="vi-VN" dirty="0"/>
              <a:t>d) Xác định chuỗi hành động đúng (s) cho mỗi công việc.</a:t>
            </a:r>
            <a:endParaRPr lang="x-none" dirty="0"/>
          </a:p>
        </p:txBody>
      </p:sp>
    </p:spTree>
    <p:extLst>
      <p:ext uri="{BB962C8B-B14F-4D97-AF65-F5344CB8AC3E}">
        <p14:creationId xmlns:p14="http://schemas.microsoft.com/office/powerpoint/2010/main" val="3516556031"/>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oAutofit/>
          </a:bodyPr>
          <a:lstStyle/>
          <a:p>
            <a:pPr lvl="0"/>
            <a:fld id="{B693C5C6-C317-4018-841F-EFD381449B64}" type="slidenum">
              <a:t>57</a:t>
            </a:fld>
            <a:endParaRPr lang="x-none"/>
          </a:p>
        </p:txBody>
      </p:sp>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pPr marL="216000" marR="0" indent="-216000" defTabSz="914400" rtl="0" eaLnBrk="1" fontAlgn="auto" latinLnBrk="0" hangingPunct="0">
              <a:lnSpc>
                <a:spcPct val="100000"/>
              </a:lnSpc>
              <a:spcBef>
                <a:spcPts val="0"/>
              </a:spcBef>
              <a:spcAft>
                <a:spcPts val="0"/>
              </a:spcAft>
              <a:buClrTx/>
              <a:buSzTx/>
              <a:buFontTx/>
              <a:buNone/>
              <a:tabLst/>
              <a:defRPr/>
            </a:pPr>
            <a:r>
              <a:rPr lang="vi-VN" dirty="0">
                <a:effectLst/>
              </a:rPr>
              <a:t>Đối với mỗi hành động trong con đường của giải pháp, xây dựng đáng tin cậy "thành công" hay "thất bại" câu chuyện về lý do tại sao người dùng muốn hay không chọn hành động đúng. Phê phán những câu chuyện để chắc chắn rằng nó là đáng tin cậy, theo bốn tiêu chí:</a:t>
            </a:r>
            <a:br>
              <a:rPr lang="vi-VN" dirty="0">
                <a:effectLst/>
              </a:rPr>
            </a:br>
            <a:r>
              <a:rPr lang="vi-VN" dirty="0">
                <a:effectLst/>
              </a:rPr>
              <a:t>a) Willtheuserbetryingtoachievetherighte ff vv? Mục đích của người sử dụng là gì - họ sẽ muốn chọn hành động này?</a:t>
            </a:r>
            <a:br>
              <a:rPr lang="vi-VN" dirty="0">
                <a:effectLst/>
              </a:rPr>
            </a:br>
            <a:r>
              <a:rPr lang="vi-VN" dirty="0">
                <a:effectLst/>
              </a:rPr>
              <a:t>b) Willtheuserknowthatthecorrectactionisavailable? Là kiểm soát (nút, menu, chuyển đổi, triple-click, vv) cho các hành động biểu kiến (nhìn thấy được)?</a:t>
            </a:r>
            <a:br>
              <a:rPr lang="vi-VN" dirty="0">
                <a:effectLst/>
              </a:rPr>
            </a:br>
            <a:r>
              <a:rPr lang="vi-VN" dirty="0">
                <a:effectLst/>
              </a:rPr>
              <a:t>c) Willtheuserknowthatthecorrectactionwillachievethedesirede ff vv? Một khi người dùng fi kiểm soát nd, họ sẽ nhận ra rằng nó là điều khiển chính xác để sản xuất mong muốn e ff vv?</a:t>
            </a:r>
            <a:br>
              <a:rPr lang="vi-VN" dirty="0">
                <a:effectLst/>
              </a:rPr>
            </a:br>
            <a:r>
              <a:rPr lang="vi-VN" dirty="0">
                <a:effectLst/>
              </a:rPr>
              <a:t>d) Ifthecorrectactionistaken, willtheuserseethatthingsaregoingok? Sau hành động chính xác, người dùng sẽ nhận ra sự tiến bộ đã được thực hiện đối với các mục tiêu (phản hồi)?</a:t>
            </a:r>
            <a:br>
              <a:rPr lang="vi-VN" dirty="0">
                <a:effectLst/>
              </a:rPr>
            </a:br>
            <a:r>
              <a:rPr lang="vi-VN" dirty="0">
                <a:effectLst/>
              </a:rPr>
              <a:t>Lưu ý rằng CW luôn theo dõi trình tự hành động đúng. Một khi người dùng lệch khỏi con đường đúng tiến bộ hơn nữa của họ không còn được xem xét.</a:t>
            </a:r>
          </a:p>
          <a:p>
            <a:endParaRPr lang="x-none" dirty="0"/>
          </a:p>
        </p:txBody>
      </p:sp>
    </p:spTree>
    <p:extLst>
      <p:ext uri="{BB962C8B-B14F-4D97-AF65-F5344CB8AC3E}">
        <p14:creationId xmlns:p14="http://schemas.microsoft.com/office/powerpoint/2010/main" val="4226869898"/>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oAutofit/>
          </a:bodyPr>
          <a:lstStyle/>
          <a:p>
            <a:pPr lvl="0"/>
            <a:fld id="{4C4BB69D-8A9D-4D1E-BE30-06D57EB549F9}" type="slidenum">
              <a:t>58</a:t>
            </a:fld>
            <a:endParaRPr lang="x-none"/>
          </a:p>
        </p:txBody>
      </p:sp>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r>
              <a:rPr lang="vi-VN" dirty="0"/>
              <a:t>Thực hiện bởi đội hỗn hợp của các nhà phân tích (thiết kế, kỹ sư, chuyên gia khả năng sử dụng).</a:t>
            </a:r>
            <a:br>
              <a:rPr lang="vi-VN" dirty="0"/>
            </a:br>
            <a:r>
              <a:rPr lang="vi-VN" dirty="0"/>
              <a:t>Nắm bắt thông tin quan trọng trên ba nhóm hiển thị (biểu đồ ip fl, tổng phí):</a:t>
            </a:r>
            <a:br>
              <a:rPr lang="vi-VN" dirty="0"/>
            </a:br>
            <a:r>
              <a:rPr lang="vi-VN" dirty="0"/>
              <a:t>1. Kiến thức tài (trước và sau khi hành động).</a:t>
            </a:r>
            <a:br>
              <a:rPr lang="vi-VN" dirty="0"/>
            </a:br>
            <a:r>
              <a:rPr lang="vi-VN" dirty="0"/>
              <a:t>2. đáng tin cậy thành công hay thất bại câu chuyện.</a:t>
            </a:r>
            <a:br>
              <a:rPr lang="vi-VN" dirty="0"/>
            </a:br>
            <a:r>
              <a:rPr lang="vi-VN" dirty="0"/>
              <a:t>3. Các vấn đề Side và thay đổi thiết kế.</a:t>
            </a:r>
            <a:br>
              <a:rPr lang="vi-VN" dirty="0"/>
            </a:br>
            <a:r>
              <a:rPr lang="vi-VN" dirty="0"/>
              <a:t>Có lẽ cũng băng toàn bộ hương.</a:t>
            </a:r>
            <a:endParaRPr lang="x-none" dirty="0"/>
          </a:p>
        </p:txBody>
      </p:sp>
    </p:spTree>
    <p:extLst>
      <p:ext uri="{BB962C8B-B14F-4D97-AF65-F5344CB8AC3E}">
        <p14:creationId xmlns:p14="http://schemas.microsoft.com/office/powerpoint/2010/main" val="2467974505"/>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oAutofit/>
          </a:bodyPr>
          <a:lstStyle/>
          <a:p>
            <a:pPr lvl="0"/>
            <a:fld id="{D8009C66-3965-44B8-9ECB-021E33D41F53}" type="slidenum">
              <a:t>59</a:t>
            </a:fld>
            <a:endParaRPr lang="x-none"/>
          </a:p>
        </p:txBody>
      </p:sp>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pPr marL="216000" marR="0" indent="-216000" defTabSz="914400" rtl="0" eaLnBrk="1" fontAlgn="auto" latinLnBrk="0" hangingPunct="0">
              <a:lnSpc>
                <a:spcPct val="100000"/>
              </a:lnSpc>
              <a:spcBef>
                <a:spcPts val="0"/>
              </a:spcBef>
              <a:spcAft>
                <a:spcPts val="0"/>
              </a:spcAft>
              <a:buClrTx/>
              <a:buSzTx/>
              <a:buFontTx/>
              <a:buNone/>
              <a:tabLst/>
              <a:defRPr/>
            </a:pPr>
            <a:r>
              <a:rPr lang="vi-VN" dirty="0">
                <a:effectLst/>
              </a:rPr>
              <a:t>fi nds nhiệm vụ theo định hướng vấn đề</a:t>
            </a:r>
            <a:br>
              <a:rPr lang="vi-VN" dirty="0">
                <a:effectLst/>
              </a:rPr>
            </a:br>
            <a:r>
              <a:rPr lang="vi-VN" dirty="0">
                <a:effectLst/>
              </a:rPr>
              <a:t>giúp các mục tiêu và giả định de fi ne người dùng '</a:t>
            </a:r>
            <a:br>
              <a:rPr lang="vi-VN" dirty="0">
                <a:effectLst/>
              </a:rPr>
            </a:br>
            <a:r>
              <a:rPr lang="vi-VN" dirty="0">
                <a:effectLst/>
              </a:rPr>
              <a:t>có thể sử dụng sớm trong quá trình phát triển</a:t>
            </a:r>
            <a:br>
              <a:rPr lang="vi-VN" dirty="0">
                <a:effectLst/>
              </a:rPr>
            </a:br>
            <a:r>
              <a:rPr lang="vi-VN" dirty="0">
                <a:effectLst/>
              </a:rPr>
              <a:t>- Cần một số đào tạo</a:t>
            </a:r>
            <a:br>
              <a:rPr lang="vi-VN" dirty="0">
                <a:effectLst/>
              </a:rPr>
            </a:br>
            <a:r>
              <a:rPr lang="vi-VN" dirty="0">
                <a:effectLst/>
              </a:rPr>
              <a:t>- Cần phương pháp định nghĩa nhiệm vụ fi de</a:t>
            </a:r>
            <a:br>
              <a:rPr lang="vi-VN" dirty="0">
                <a:effectLst/>
              </a:rPr>
            </a:br>
            <a:r>
              <a:rPr lang="vi-VN" dirty="0">
                <a:effectLst/>
              </a:rPr>
              <a:t>- Chỉ áp dụng cho các vấn đề học tập dễ dàng</a:t>
            </a:r>
            <a:br>
              <a:rPr lang="vi-VN" dirty="0">
                <a:effectLst/>
              </a:rPr>
            </a:br>
            <a:r>
              <a:rPr lang="vi-VN" dirty="0">
                <a:effectLst/>
              </a:rPr>
              <a:t>-- tốn thời gian</a:t>
            </a:r>
          </a:p>
          <a:p>
            <a:endParaRPr lang="x-none" dirty="0"/>
          </a:p>
        </p:txBody>
      </p:sp>
    </p:spTree>
    <p:extLst>
      <p:ext uri="{BB962C8B-B14F-4D97-AF65-F5344CB8AC3E}">
        <p14:creationId xmlns:p14="http://schemas.microsoft.com/office/powerpoint/2010/main" val="2643894089"/>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oAutofit/>
          </a:bodyPr>
          <a:lstStyle/>
          <a:p>
            <a:pPr lvl="0"/>
            <a:fld id="{4A1A782A-5AF6-4637-9794-F7CAE23A56A1}" type="slidenum">
              <a:t>60</a:t>
            </a:fld>
            <a:endParaRPr lang="x-none"/>
          </a:p>
        </p:txBody>
      </p:sp>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r>
              <a:rPr lang="vi-VN" dirty="0"/>
              <a:t>Giao diện được ghi theo sự phù hợp của nó với một danh sách có trọng số của Speci fi hướng dẫn c.</a:t>
            </a:r>
            <a:br>
              <a:rPr lang="vi-VN" dirty="0"/>
            </a:br>
            <a:r>
              <a:rPr lang="vi-VN" dirty="0"/>
              <a:t>Một tổng số điểm được sản xuất, đại diện cho mức độ mà một giao diện theo hướng dẫn.</a:t>
            </a:r>
            <a:endParaRPr lang="x-none" dirty="0"/>
          </a:p>
        </p:txBody>
      </p:sp>
    </p:spTree>
    <p:extLst>
      <p:ext uri="{BB962C8B-B14F-4D97-AF65-F5344CB8AC3E}">
        <p14:creationId xmlns:p14="http://schemas.microsoft.com/office/powerpoint/2010/main" val="60853996"/>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oAutofit/>
          </a:bodyPr>
          <a:lstStyle/>
          <a:p>
            <a:pPr lvl="0"/>
            <a:fld id="{BF733C42-B6B2-4C95-BB9A-8ACFD4E1D1DE}" type="slidenum">
              <a:t>61</a:t>
            </a:fld>
            <a:endParaRPr lang="x-none"/>
          </a:p>
        </p:txBody>
      </p:sp>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x-none"/>
          </a:p>
        </p:txBody>
      </p:sp>
    </p:spTree>
    <p:extLst>
      <p:ext uri="{BB962C8B-B14F-4D97-AF65-F5344CB8AC3E}">
        <p14:creationId xmlns:p14="http://schemas.microsoft.com/office/powerpoint/2010/main" val="32846981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oAutofit/>
          </a:bodyPr>
          <a:lstStyle/>
          <a:p>
            <a:pPr lvl="0"/>
            <a:fld id="{3C63BB97-09DC-4106-A6E3-CBAD7F8EAB5A}" type="slidenum">
              <a:t>7</a:t>
            </a:fld>
            <a:endParaRPr lang="x-none"/>
          </a:p>
        </p:txBody>
      </p:sp>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r>
              <a:rPr lang="vi-VN" dirty="0"/>
              <a:t>E ff ectiveness: quyết định về định nghĩa fi de thành công. Ví dụ, số lượng các từ thay thế được phát hiện trong một văn bản, hoặc biện pháp nhị phân của thành công (để hoàn thành hay không).</a:t>
            </a:r>
            <a:br>
              <a:rPr lang="vi-VN" dirty="0"/>
            </a:br>
            <a:r>
              <a:rPr lang="vi-VN" dirty="0"/>
              <a:t>Learnability: chọn người mới sử dụng hệ thống, đo thời gian để thực hiện các nhiệm vụ nhất định. Phân biệt giữa không / một số kinh nghiệm máy tính nói chung.</a:t>
            </a:r>
            <a:br>
              <a:rPr lang="vi-VN" dirty="0"/>
            </a:br>
            <a:r>
              <a:rPr lang="vi-VN" dirty="0"/>
              <a:t>E ffi tính hiệu: quyết định nghĩa fi de về chuyên môn, có được người dùng chuyên gia mẫu (di ffi cult), đo thời gian để thực hiện các nhiệm vụ điển hình.</a:t>
            </a:r>
            <a:br>
              <a:rPr lang="vi-VN" dirty="0"/>
            </a:br>
            <a:r>
              <a:rPr lang="vi-VN" dirty="0"/>
              <a:t>Sự ghi nhớ: có được người dùng bình thường mẫu (đi từ hệ thống cho thời gian nhất định), đo thời gian để thực hiện các nhiệm vụ điển hình.</a:t>
            </a:r>
            <a:br>
              <a:rPr lang="vi-VN" dirty="0"/>
            </a:br>
            <a:r>
              <a:rPr lang="vi-VN" dirty="0"/>
              <a:t>Lỗi: đếm lỗi nhỏ và thảm khốc do người dùng khi thực hiện một số nhiệm vụ fi ed Speci. Ví dụ, số lệch khỏi con đường nhấp chuột tối ưu.</a:t>
            </a:r>
            <a:br>
              <a:rPr lang="vi-VN" dirty="0"/>
            </a:br>
            <a:r>
              <a:rPr lang="vi-VN" dirty="0"/>
              <a:t>Sự hài lòng: hỏi ý kiến chủ quan của người sử dụng (bảng câu hỏi), sau khi hệ thống cố gắng cho công việc thực tế.</a:t>
            </a:r>
            <a:endParaRPr lang="x-none" dirty="0"/>
          </a:p>
        </p:txBody>
      </p:sp>
    </p:spTree>
    <p:extLst>
      <p:ext uri="{BB962C8B-B14F-4D97-AF65-F5344CB8AC3E}">
        <p14:creationId xmlns:p14="http://schemas.microsoft.com/office/powerpoint/2010/main" val="448854268"/>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oAutofit/>
          </a:bodyPr>
          <a:lstStyle/>
          <a:p>
            <a:pPr lvl="0"/>
            <a:fld id="{F56126E7-286C-4720-A8DF-6BA66EC5968E}" type="slidenum">
              <a:t>62</a:t>
            </a:fld>
            <a:endParaRPr lang="x-none"/>
          </a:p>
        </p:txBody>
      </p:sp>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x-none"/>
          </a:p>
        </p:txBody>
      </p:sp>
    </p:spTree>
    <p:extLst>
      <p:ext uri="{BB962C8B-B14F-4D97-AF65-F5344CB8AC3E}">
        <p14:creationId xmlns:p14="http://schemas.microsoft.com/office/powerpoint/2010/main" val="1204264706"/>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oAutofit/>
          </a:bodyPr>
          <a:lstStyle/>
          <a:p>
            <a:pPr lvl="0"/>
            <a:fld id="{54D50A72-B54D-4E29-B813-67689E0CEBBF}" type="slidenum">
              <a:t>63</a:t>
            </a:fld>
            <a:endParaRPr lang="x-none"/>
          </a:p>
        </p:txBody>
      </p:sp>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r>
              <a:rPr lang="vi-VN" dirty="0"/>
              <a:t>rẻ</a:t>
            </a:r>
            <a:br>
              <a:rPr lang="vi-VN" dirty="0"/>
            </a:br>
            <a:r>
              <a:rPr lang="vi-VN" dirty="0"/>
              <a:t>trực giác</a:t>
            </a:r>
            <a:br>
              <a:rPr lang="vi-VN" dirty="0"/>
            </a:br>
            <a:r>
              <a:rPr lang="vi-VN" dirty="0"/>
              <a:t>- Phải lựa chọn và hướng dẫn cân</a:t>
            </a:r>
            <a:br>
              <a:rPr lang="vi-VN" dirty="0"/>
            </a:br>
            <a:r>
              <a:rPr lang="vi-VN" dirty="0"/>
              <a:t>- Hướng dẫn hoặc các trọng thường xuyên miền phụ thuộc</a:t>
            </a:r>
            <a:endParaRPr lang="x-none" dirty="0"/>
          </a:p>
        </p:txBody>
      </p:sp>
    </p:spTree>
    <p:extLst>
      <p:ext uri="{BB962C8B-B14F-4D97-AF65-F5344CB8AC3E}">
        <p14:creationId xmlns:p14="http://schemas.microsoft.com/office/powerpoint/2010/main" val="492577386"/>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oAutofit/>
          </a:bodyPr>
          <a:lstStyle/>
          <a:p>
            <a:pPr lvl="0"/>
            <a:fld id="{1F5D1223-AF94-4668-9E69-290A6F135D3D}" type="slidenum">
              <a:t>64</a:t>
            </a:fld>
            <a:endParaRPr lang="x-none"/>
          </a:p>
        </p:txBody>
      </p:sp>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r>
              <a:rPr lang="vi-VN" dirty="0"/>
              <a:t>Phân tích định lượng của các hành động để dự đoán thời gian sử dụng kỹ năng đòi hỏi để hoàn thành nhiệm vụ, dựa trên các ước tính thời gian cho các hoạt động giao diện điển hình. Tập trung vào hiệu suất của người sử dụng có tay nghề (e ffi tính hiệu).</a:t>
            </a:r>
            <a:br>
              <a:rPr lang="vi-VN" dirty="0"/>
            </a:br>
            <a:r>
              <a:rPr lang="vi-VN" dirty="0"/>
              <a:t>Hai avours fl (mức độ chi tiết):</a:t>
            </a:r>
            <a:br>
              <a:rPr lang="vi-VN" dirty="0"/>
            </a:br>
            <a:r>
              <a:rPr lang="vi-VN" dirty="0"/>
              <a:t>a) chính thức hoặc "Keystroke-Level"</a:t>
            </a:r>
            <a:br>
              <a:rPr lang="vi-VN" dirty="0"/>
            </a:br>
            <a:r>
              <a:rPr lang="vi-VN" dirty="0"/>
              <a:t>b) chính thức hoặc "Back-of-the-Envelope"</a:t>
            </a:r>
            <a:endParaRPr lang="x-none" dirty="0"/>
          </a:p>
        </p:txBody>
      </p:sp>
    </p:spTree>
    <p:extLst>
      <p:ext uri="{BB962C8B-B14F-4D97-AF65-F5344CB8AC3E}">
        <p14:creationId xmlns:p14="http://schemas.microsoft.com/office/powerpoint/2010/main" val="1268936578"/>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oAutofit/>
          </a:bodyPr>
          <a:lstStyle/>
          <a:p>
            <a:pPr lvl="0"/>
            <a:fld id="{1E51BD41-BE34-481B-A51A-18BFF7D47636}" type="slidenum">
              <a:t>65</a:t>
            </a:fld>
            <a:endParaRPr lang="x-none"/>
          </a:p>
        </p:txBody>
      </p:sp>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r>
              <a:rPr lang="vi-VN" dirty="0"/>
              <a:t>Phải không fl y trong một chiếc máy bay đã không được fl ight thử nghiệm? Tất nhiên là không. Vì vậy, bạn không nên sử dụng phần mềm mà không được kiểm tra khả năng sử dụng. </a:t>
            </a:r>
            <a:endParaRPr lang="x-none" dirty="0"/>
          </a:p>
        </p:txBody>
      </p:sp>
    </p:spTree>
    <p:extLst>
      <p:ext uri="{BB962C8B-B14F-4D97-AF65-F5344CB8AC3E}">
        <p14:creationId xmlns:p14="http://schemas.microsoft.com/office/powerpoint/2010/main" val="2991218639"/>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oAutofit/>
          </a:bodyPr>
          <a:lstStyle/>
          <a:p>
            <a:pPr lvl="0"/>
            <a:fld id="{C1B71BC0-3AE4-4B84-98E1-F295BD6ED955}" type="slidenum">
              <a:t>66</a:t>
            </a:fld>
            <a:endParaRPr lang="x-none"/>
          </a:p>
        </p:txBody>
      </p:sp>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r>
              <a:rPr lang="vi-VN" dirty="0"/>
              <a:t>Kiểm tra thực nghiệm về thiết kế giao diện với người sử dụng đại diện.</a:t>
            </a:r>
            <a:br>
              <a:rPr lang="vi-VN" dirty="0"/>
            </a:br>
            <a:r>
              <a:rPr lang="vi-VN" dirty="0"/>
              <a:t>Suy nghĩ Aloud: người dùng thử nghiệm verbalise suy nghĩ trong khi thực hiện nhiệm vụ kiểm tra.</a:t>
            </a:r>
            <a:br>
              <a:rPr lang="vi-VN" dirty="0"/>
            </a:br>
            <a:r>
              <a:rPr lang="vi-VN" dirty="0"/>
              <a:t>Co-Discovery: Twotestusersexploreaninterfacetogether. Insightisgainedfromtheirconversation trong khi thực hiện nhiệm vụ kiểm tra.</a:t>
            </a:r>
            <a:br>
              <a:rPr lang="vi-VN" dirty="0"/>
            </a:br>
            <a:r>
              <a:rPr lang="vi-VN" dirty="0"/>
              <a:t>Thử nghiệm chính thức: thí nghiệm có kiểm soát, mặt đối mặt với người dùng thử nghiệm, đo lường và phân tích thống kê.</a:t>
            </a:r>
            <a:br>
              <a:rPr lang="vi-VN" dirty="0"/>
            </a:br>
            <a:r>
              <a:rPr lang="vi-VN" dirty="0"/>
              <a:t>Thử nghiệm A / B: Thí nghiệm kiểm soát trên (một phần) dân số sử dụng thực tế, thông thường (từ xa) người sử dụng trang web, với các phép đo và phân tích thống kê.</a:t>
            </a:r>
            <a:br>
              <a:rPr lang="vi-VN" dirty="0"/>
            </a:br>
            <a:r>
              <a:rPr lang="vi-VN" dirty="0"/>
              <a:t>Kỹ thuật truy vấn: Phỏng vấn và các câu hỏi.</a:t>
            </a:r>
            <a:br>
              <a:rPr lang="vi-VN" dirty="0"/>
            </a:br>
            <a:r>
              <a:rPr lang="vi-VN" dirty="0"/>
              <a:t>Nghiên cứu sử dụng: sử dụng dữ liệu được thu thập từ một số nhỏ người sử dụng làm việc trên nhiệm vụ của mình trong môi trường tự nhiên của họ trong một thời gian dài hơn.</a:t>
            </a:r>
            <a:endParaRPr lang="x-none" dirty="0"/>
          </a:p>
        </p:txBody>
      </p:sp>
    </p:spTree>
    <p:extLst>
      <p:ext uri="{BB962C8B-B14F-4D97-AF65-F5344CB8AC3E}">
        <p14:creationId xmlns:p14="http://schemas.microsoft.com/office/powerpoint/2010/main" val="3089826879"/>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oAutofit/>
          </a:bodyPr>
          <a:lstStyle/>
          <a:p>
            <a:pPr lvl="0"/>
            <a:fld id="{7B24DAB0-3A7F-4C4B-8B18-1FA08D0C487E}" type="slidenum">
              <a:t>67</a:t>
            </a:fld>
            <a:endParaRPr lang="x-none"/>
          </a:p>
        </p:txBody>
      </p:sp>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r>
              <a:rPr lang="vi-VN" dirty="0"/>
              <a:t>Thường xuyên hơn không, trực giác là sai!</a:t>
            </a:r>
            <a:br>
              <a:rPr lang="vi-VN" dirty="0"/>
            </a:br>
            <a:r>
              <a:rPr lang="vi-VN" dirty="0"/>
              <a:t>Mọi người tin rằng họ hiểu được hành vi của người khác dựa trên kinh nghiệm của chính họ.</a:t>
            </a:r>
            <a:br>
              <a:rPr lang="vi-VN" dirty="0"/>
            </a:br>
            <a:r>
              <a:rPr lang="vi-VN" dirty="0"/>
              <a:t>Niềm tin này chỉ bị mất thông qua dự đoán sau đó đo lường (→ khả năng sử dụng các bài kiểm tra).</a:t>
            </a:r>
            <a:br>
              <a:rPr lang="vi-VN" dirty="0"/>
            </a:br>
            <a:r>
              <a:rPr lang="vi-VN" dirty="0"/>
              <a:t>Nhà thiết kế của hệ thống fi NĐ nó rất dễ dàng để sử dụng.</a:t>
            </a:r>
            <a:br>
              <a:rPr lang="vi-VN" dirty="0"/>
            </a:br>
            <a:r>
              <a:rPr lang="vi-VN" dirty="0"/>
              <a:t>Kinh nghiệm làm thay đổi nhận thức về thế giới của một người.</a:t>
            </a:r>
            <a:br>
              <a:rPr lang="vi-VN" dirty="0"/>
            </a:br>
            <a:r>
              <a:rPr lang="vi-VN" dirty="0"/>
              <a:t>Nó gần như là không thể "quên" một kinh nghiệm và đặt mình vào vị trí của một người nào đó không khi đã có những kinh nghiệm tương tự.</a:t>
            </a:r>
            <a:endParaRPr lang="x-none" dirty="0"/>
          </a:p>
        </p:txBody>
      </p:sp>
    </p:spTree>
    <p:extLst>
      <p:ext uri="{BB962C8B-B14F-4D97-AF65-F5344CB8AC3E}">
        <p14:creationId xmlns:p14="http://schemas.microsoft.com/office/powerpoint/2010/main" val="756584466"/>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oAutofit/>
          </a:bodyPr>
          <a:lstStyle/>
          <a:p>
            <a:pPr lvl="0"/>
            <a:fld id="{FB045DE1-F4DB-400A-909C-61E5DA0FB274}" type="slidenum">
              <a:t>68</a:t>
            </a:fld>
            <a:endParaRPr lang="x-none"/>
          </a:p>
        </p:txBody>
      </p:sp>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r>
              <a:rPr lang="vi-VN" dirty="0"/>
              <a:t>Môi trường kiểm tra</a:t>
            </a:r>
            <a:br>
              <a:rPr lang="vi-VN" dirty="0"/>
            </a:br>
            <a:r>
              <a:rPr lang="vi-VN" dirty="0"/>
              <a:t>Đảm bảo môi trường test thoải mái:</a:t>
            </a:r>
            <a:br>
              <a:rPr lang="vi-VN" dirty="0"/>
            </a:br>
            <a:r>
              <a:rPr lang="vi-VN" dirty="0"/>
              <a:t>Sắp xếp căn phòng yên tĩnh.</a:t>
            </a:r>
            <a:br>
              <a:rPr lang="vi-VN" dirty="0"/>
            </a:br>
            <a:r>
              <a:rPr lang="vi-VN" dirty="0"/>
              <a:t>Đặt lên dấu hiệu "Người sử dụng thử nghiệm trong bản - Đừng làm phiền".</a:t>
            </a:r>
            <a:br>
              <a:rPr lang="vi-VN" dirty="0"/>
            </a:br>
            <a:r>
              <a:rPr lang="vi-VN" dirty="0"/>
              <a:t>Vô hiệu hóa điện thoại (cố định dòng fi và điện thoại di động).</a:t>
            </a:r>
            <a:br>
              <a:rPr lang="vi-VN" dirty="0"/>
            </a:br>
            <a:r>
              <a:rPr lang="vi-VN" dirty="0"/>
              <a:t>Đảm bảo đủ ánh sáng.</a:t>
            </a:r>
            <a:br>
              <a:rPr lang="vi-VN" dirty="0"/>
            </a:br>
            <a:r>
              <a:rPr lang="vi-VN" dirty="0"/>
              <a:t>Cung cấp (không cồn) giải khát.</a:t>
            </a:r>
            <a:br>
              <a:rPr lang="vi-VN" dirty="0"/>
            </a:br>
            <a:r>
              <a:rPr lang="vi-VN" dirty="0"/>
              <a:t>Thiết bị kiểm tra</a:t>
            </a:r>
            <a:br>
              <a:rPr lang="vi-VN" dirty="0"/>
            </a:br>
            <a:r>
              <a:rPr lang="vi-VN" dirty="0"/>
              <a:t>Vai trò trong Team Test</a:t>
            </a:r>
            <a:br>
              <a:rPr lang="vi-VN" dirty="0"/>
            </a:br>
            <a:r>
              <a:rPr lang="vi-VN" dirty="0"/>
              <a:t>  Kiểm tra Facilitator (Administrator, Moderator, Quản lý, giám sát). Phụ trách tổng thể của kiểm tra, chịu trách nhiệm cho tất cả các tương tác với người dùng thử nghiệm (giới thiệu, kiểm tra, debrie fi ng).</a:t>
            </a:r>
            <a:br>
              <a:rPr lang="vi-VN" dirty="0"/>
            </a:br>
            <a:r>
              <a:rPr lang="vi-VN" dirty="0"/>
              <a:t>Data Logger (Scribe)</a:t>
            </a:r>
            <a:br>
              <a:rPr lang="vi-VN" dirty="0"/>
            </a:br>
            <a:r>
              <a:rPr lang="vi-VN" dirty="0"/>
              <a:t>Operator video</a:t>
            </a:r>
            <a:br>
              <a:rPr lang="vi-VN" dirty="0"/>
            </a:br>
            <a:r>
              <a:rPr lang="vi-VN" dirty="0"/>
              <a:t>Nhà điều hành máy tính</a:t>
            </a:r>
            <a:endParaRPr lang="x-none" dirty="0"/>
          </a:p>
        </p:txBody>
      </p:sp>
    </p:spTree>
    <p:extLst>
      <p:ext uri="{BB962C8B-B14F-4D97-AF65-F5344CB8AC3E}">
        <p14:creationId xmlns:p14="http://schemas.microsoft.com/office/powerpoint/2010/main" val="3132718222"/>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oAutofit/>
          </a:bodyPr>
          <a:lstStyle/>
          <a:p>
            <a:pPr lvl="0"/>
            <a:fld id="{1D9568C5-02C0-4C91-8826-7C4A96342175}" type="slidenum">
              <a:t>69</a:t>
            </a:fld>
            <a:endParaRPr lang="x-none"/>
          </a:p>
        </p:txBody>
      </p:sp>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x-none"/>
          </a:p>
        </p:txBody>
      </p:sp>
    </p:spTree>
    <p:extLst>
      <p:ext uri="{BB962C8B-B14F-4D97-AF65-F5344CB8AC3E}">
        <p14:creationId xmlns:p14="http://schemas.microsoft.com/office/powerpoint/2010/main" val="4014862678"/>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oAutofit/>
          </a:bodyPr>
          <a:lstStyle/>
          <a:p>
            <a:pPr lvl="0"/>
            <a:fld id="{33C889D3-9A69-44F7-AB8C-AD8E50250555}" type="slidenum">
              <a:t>70</a:t>
            </a:fld>
            <a:endParaRPr lang="x-none"/>
          </a:p>
        </p:txBody>
      </p:sp>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x-none"/>
          </a:p>
        </p:txBody>
      </p:sp>
    </p:spTree>
    <p:extLst>
      <p:ext uri="{BB962C8B-B14F-4D97-AF65-F5344CB8AC3E}">
        <p14:creationId xmlns:p14="http://schemas.microsoft.com/office/powerpoint/2010/main" val="2702208673"/>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oAutofit/>
          </a:bodyPr>
          <a:lstStyle/>
          <a:p>
            <a:pPr lvl="0"/>
            <a:fld id="{AF668F3B-96F9-44BA-8714-7D3CB971ED85}" type="slidenum">
              <a:t>71</a:t>
            </a:fld>
            <a:endParaRPr lang="x-none"/>
          </a:p>
        </p:txBody>
      </p:sp>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x-none"/>
          </a:p>
        </p:txBody>
      </p:sp>
    </p:spTree>
    <p:extLst>
      <p:ext uri="{BB962C8B-B14F-4D97-AF65-F5344CB8AC3E}">
        <p14:creationId xmlns:p14="http://schemas.microsoft.com/office/powerpoint/2010/main" val="20101667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oAutofit/>
          </a:bodyPr>
          <a:lstStyle/>
          <a:p>
            <a:pPr lvl="0"/>
            <a:fld id="{4681FE7F-AA2E-4600-835D-89D5E2CC11BA}" type="slidenum">
              <a:t>8</a:t>
            </a:fld>
            <a:endParaRPr lang="x-none"/>
          </a:p>
        </p:txBody>
      </p:sp>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r>
              <a:rPr lang="vi-VN" dirty="0"/>
              <a:t>Có bốn loại đánh giá, theo mục đích của việc đánh giá:</a:t>
            </a:r>
            <a:br>
              <a:rPr lang="vi-VN" dirty="0"/>
            </a:br>
            <a:r>
              <a:rPr lang="vi-VN" dirty="0"/>
              <a:t>Thăm dò - làm thế nào là nó (hoặc sẽ được) được sử dụng?</a:t>
            </a:r>
            <a:br>
              <a:rPr lang="vi-VN" dirty="0"/>
            </a:br>
            <a:r>
              <a:rPr lang="vi-VN" dirty="0"/>
              <a:t>Đoán trước - ước tính tốt như thế nào nó sẽ được.</a:t>
            </a:r>
            <a:br>
              <a:rPr lang="vi-VN" dirty="0"/>
            </a:br>
            <a:r>
              <a:rPr lang="vi-VN" dirty="0"/>
              <a:t>Hình thành - làm thế nào nó có thể được thực hiện tốt hơn?</a:t>
            </a:r>
            <a:br>
              <a:rPr lang="vi-VN" dirty="0"/>
            </a:br>
            <a:r>
              <a:rPr lang="vi-VN" dirty="0"/>
              <a:t>Tổng kết - làm thế nào tốt là nó?</a:t>
            </a:r>
            <a:endParaRPr lang="x-none" dirty="0"/>
          </a:p>
        </p:txBody>
      </p:sp>
    </p:spTree>
    <p:extLst>
      <p:ext uri="{BB962C8B-B14F-4D97-AF65-F5344CB8AC3E}">
        <p14:creationId xmlns:p14="http://schemas.microsoft.com/office/powerpoint/2010/main" val="38781285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oAutofit/>
          </a:bodyPr>
          <a:lstStyle/>
          <a:p>
            <a:pPr lvl="0"/>
            <a:fld id="{92812907-EAB3-4F3E-9655-6A3B51832C0C}" type="slidenum">
              <a:t>9</a:t>
            </a:fld>
            <a:endParaRPr lang="x-none"/>
          </a:p>
        </p:txBody>
      </p:sp>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pPr rtl="0"/>
            <a:endParaRPr lang="vi-VN" dirty="0">
              <a:effectLst/>
            </a:endParaRPr>
          </a:p>
          <a:p>
            <a:pPr rtl="0"/>
            <a:r>
              <a:rPr lang="vi-VN" dirty="0">
                <a:effectLst/>
              </a:rPr>
              <a:t>Tìm hiểu cách sử dụng hiện tại và không gian thiết kế tiềm năng cho các thiết kế mới.</a:t>
            </a:r>
            <a:br>
              <a:rPr lang="vi-VN" dirty="0">
                <a:effectLst/>
              </a:rPr>
            </a:br>
            <a:r>
              <a:rPr lang="vi-VN" dirty="0">
                <a:effectLst/>
              </a:rPr>
              <a:t>Thực hiện trước khi phát triển giao diện.</a:t>
            </a:r>
            <a:br>
              <a:rPr lang="vi-VN" dirty="0">
                <a:effectLst/>
              </a:rPr>
            </a:br>
            <a:r>
              <a:rPr lang="vi-VN" dirty="0">
                <a:effectLst/>
              </a:rPr>
              <a:t>Tìm hiểu đó là phần mềm được sử dụng, mức độ thường xuyên, và để làm gì.</a:t>
            </a:r>
            <a:br>
              <a:rPr lang="vi-VN" dirty="0">
                <a:effectLst/>
              </a:rPr>
            </a:br>
            <a:r>
              <a:rPr lang="vi-VN" dirty="0">
                <a:effectLst/>
              </a:rPr>
              <a:t>Thu thập dữ liệu sử dụng - bản tóm tắt thống kê và quan sát cách sử dụng.</a:t>
            </a:r>
          </a:p>
          <a:p>
            <a:endParaRPr lang="x-none" dirty="0"/>
          </a:p>
        </p:txBody>
      </p:sp>
    </p:spTree>
    <p:extLst>
      <p:ext uri="{BB962C8B-B14F-4D97-AF65-F5344CB8AC3E}">
        <p14:creationId xmlns:p14="http://schemas.microsoft.com/office/powerpoint/2010/main" val="29112706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oAutofit/>
          </a:bodyPr>
          <a:lstStyle/>
          <a:p>
            <a:pPr lvl="0"/>
            <a:fld id="{42DFE357-F16E-440E-A88A-0B12527FB9FB}" type="slidenum">
              <a:t>10</a:t>
            </a:fld>
            <a:endParaRPr lang="x-none"/>
          </a:p>
        </p:txBody>
      </p:sp>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r>
              <a:rPr lang="vi-VN" dirty="0"/>
              <a:t>Ước tính chất lượng tổng thể của một giao diện (như một đánh giá tổng kết, nhưng một dự đoán từ trước).</a:t>
            </a:r>
            <a:br>
              <a:rPr lang="vi-VN" dirty="0"/>
            </a:br>
            <a:r>
              <a:rPr lang="vi-VN" dirty="0"/>
              <a:t>Thực hiện một lần một thiết kế đã được thực hiện, nhưng trước khi tiền thu được thực hiện.</a:t>
            </a:r>
            <a:endParaRPr lang="x-none" dirty="0"/>
          </a:p>
        </p:txBody>
      </p:sp>
    </p:spTree>
    <p:extLst>
      <p:ext uri="{BB962C8B-B14F-4D97-AF65-F5344CB8AC3E}">
        <p14:creationId xmlns:p14="http://schemas.microsoft.com/office/powerpoint/2010/main" val="33689243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260475" y="1236663"/>
            <a:ext cx="7559675" cy="2632075"/>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260475" y="3970338"/>
            <a:ext cx="7559675" cy="182562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pPr lvl="0"/>
            <a:endParaRPr lang="x-none"/>
          </a:p>
        </p:txBody>
      </p:sp>
      <p:sp>
        <p:nvSpPr>
          <p:cNvPr id="5" name="Footer Placeholder 4"/>
          <p:cNvSpPr>
            <a:spLocks noGrp="1"/>
          </p:cNvSpPr>
          <p:nvPr>
            <p:ph type="ftr" sz="quarter" idx="11"/>
          </p:nvPr>
        </p:nvSpPr>
        <p:spPr/>
        <p:txBody>
          <a:bodyPr/>
          <a:lstStyle/>
          <a:p>
            <a:pPr lvl="0"/>
            <a:endParaRPr lang="x-none"/>
          </a:p>
        </p:txBody>
      </p:sp>
      <p:sp>
        <p:nvSpPr>
          <p:cNvPr id="6" name="Slide Number Placeholder 5"/>
          <p:cNvSpPr>
            <a:spLocks noGrp="1"/>
          </p:cNvSpPr>
          <p:nvPr>
            <p:ph type="sldNum" sz="quarter" idx="12"/>
          </p:nvPr>
        </p:nvSpPr>
        <p:spPr/>
        <p:txBody>
          <a:bodyPr/>
          <a:lstStyle/>
          <a:p>
            <a:pPr lvl="0"/>
            <a:fld id="{2951D879-DEE3-45FE-809A-B1BCC5A7C25A}" type="slidenum">
              <a:t>‹#›</a:t>
            </a:fld>
            <a:endParaRPr lang="x-none"/>
          </a:p>
        </p:txBody>
      </p:sp>
    </p:spTree>
    <p:extLst>
      <p:ext uri="{BB962C8B-B14F-4D97-AF65-F5344CB8AC3E}">
        <p14:creationId xmlns:p14="http://schemas.microsoft.com/office/powerpoint/2010/main" val="13106274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lvl="0"/>
            <a:endParaRPr lang="x-none"/>
          </a:p>
        </p:txBody>
      </p:sp>
      <p:sp>
        <p:nvSpPr>
          <p:cNvPr id="5" name="Footer Placeholder 4"/>
          <p:cNvSpPr>
            <a:spLocks noGrp="1"/>
          </p:cNvSpPr>
          <p:nvPr>
            <p:ph type="ftr" sz="quarter" idx="11"/>
          </p:nvPr>
        </p:nvSpPr>
        <p:spPr/>
        <p:txBody>
          <a:bodyPr/>
          <a:lstStyle/>
          <a:p>
            <a:pPr lvl="0"/>
            <a:endParaRPr lang="x-none"/>
          </a:p>
        </p:txBody>
      </p:sp>
      <p:sp>
        <p:nvSpPr>
          <p:cNvPr id="6" name="Slide Number Placeholder 5"/>
          <p:cNvSpPr>
            <a:spLocks noGrp="1"/>
          </p:cNvSpPr>
          <p:nvPr>
            <p:ph type="sldNum" sz="quarter" idx="12"/>
          </p:nvPr>
        </p:nvSpPr>
        <p:spPr/>
        <p:txBody>
          <a:bodyPr/>
          <a:lstStyle/>
          <a:p>
            <a:pPr lvl="0"/>
            <a:fld id="{5AE671F9-764E-404C-AAD9-7CD429D257C7}" type="slidenum">
              <a:t>‹#›</a:t>
            </a:fld>
            <a:endParaRPr lang="x-none"/>
          </a:p>
        </p:txBody>
      </p:sp>
    </p:spTree>
    <p:extLst>
      <p:ext uri="{BB962C8B-B14F-4D97-AF65-F5344CB8AC3E}">
        <p14:creationId xmlns:p14="http://schemas.microsoft.com/office/powerpoint/2010/main" val="40362792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08850" y="301625"/>
            <a:ext cx="2266950" cy="64563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03238" y="301625"/>
            <a:ext cx="6653212" cy="64563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lvl="0"/>
            <a:endParaRPr lang="x-none"/>
          </a:p>
        </p:txBody>
      </p:sp>
      <p:sp>
        <p:nvSpPr>
          <p:cNvPr id="5" name="Footer Placeholder 4"/>
          <p:cNvSpPr>
            <a:spLocks noGrp="1"/>
          </p:cNvSpPr>
          <p:nvPr>
            <p:ph type="ftr" sz="quarter" idx="11"/>
          </p:nvPr>
        </p:nvSpPr>
        <p:spPr/>
        <p:txBody>
          <a:bodyPr/>
          <a:lstStyle/>
          <a:p>
            <a:pPr lvl="0"/>
            <a:endParaRPr lang="x-none"/>
          </a:p>
        </p:txBody>
      </p:sp>
      <p:sp>
        <p:nvSpPr>
          <p:cNvPr id="6" name="Slide Number Placeholder 5"/>
          <p:cNvSpPr>
            <a:spLocks noGrp="1"/>
          </p:cNvSpPr>
          <p:nvPr>
            <p:ph type="sldNum" sz="quarter" idx="12"/>
          </p:nvPr>
        </p:nvSpPr>
        <p:spPr/>
        <p:txBody>
          <a:bodyPr/>
          <a:lstStyle/>
          <a:p>
            <a:pPr lvl="0"/>
            <a:fld id="{13509143-0ACD-44EC-B87E-711B2E706AB5}" type="slidenum">
              <a:t>‹#›</a:t>
            </a:fld>
            <a:endParaRPr lang="x-none"/>
          </a:p>
        </p:txBody>
      </p:sp>
    </p:spTree>
    <p:extLst>
      <p:ext uri="{BB962C8B-B14F-4D97-AF65-F5344CB8AC3E}">
        <p14:creationId xmlns:p14="http://schemas.microsoft.com/office/powerpoint/2010/main" val="4769446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40290" name="Rectangle 2"/>
          <p:cNvSpPr>
            <a:spLocks noGrp="1" noChangeArrowheads="1"/>
          </p:cNvSpPr>
          <p:nvPr>
            <p:ph type="ctrTitle"/>
          </p:nvPr>
        </p:nvSpPr>
        <p:spPr>
          <a:xfrm>
            <a:off x="756047" y="2519892"/>
            <a:ext cx="8568531" cy="1259946"/>
          </a:xfrm>
        </p:spPr>
        <p:txBody>
          <a:bodyPr/>
          <a:lstStyle>
            <a:lvl1pPr algn="ctr">
              <a:defRPr sz="3968"/>
            </a:lvl1pPr>
          </a:lstStyle>
          <a:p>
            <a:pPr lvl="0"/>
            <a:r>
              <a:rPr lang="en-CA" altLang="en-US" noProof="0"/>
              <a:t>Click to edit Master title style</a:t>
            </a:r>
          </a:p>
        </p:txBody>
      </p:sp>
      <p:sp>
        <p:nvSpPr>
          <p:cNvPr id="140291" name="Rectangle 3"/>
          <p:cNvSpPr>
            <a:spLocks noGrp="1" noChangeArrowheads="1"/>
          </p:cNvSpPr>
          <p:nvPr>
            <p:ph type="subTitle" idx="1"/>
          </p:nvPr>
        </p:nvSpPr>
        <p:spPr>
          <a:xfrm>
            <a:off x="1512094" y="4283816"/>
            <a:ext cx="7056438" cy="1931917"/>
          </a:xfrm>
        </p:spPr>
        <p:txBody>
          <a:bodyPr/>
          <a:lstStyle>
            <a:lvl1pPr algn="ctr">
              <a:defRPr/>
            </a:lvl1pPr>
          </a:lstStyle>
          <a:p>
            <a:pPr lvl="0"/>
            <a:r>
              <a:rPr lang="en-CA" altLang="en-US" noProof="0"/>
              <a:t>Click to edit Master subtitle style</a:t>
            </a:r>
          </a:p>
        </p:txBody>
      </p:sp>
    </p:spTree>
    <p:extLst>
      <p:ext uri="{BB962C8B-B14F-4D97-AF65-F5344CB8AC3E}">
        <p14:creationId xmlns:p14="http://schemas.microsoft.com/office/powerpoint/2010/main" val="21540849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782997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7793" y="1884670"/>
            <a:ext cx="8694539" cy="3144614"/>
          </a:xfrm>
        </p:spPr>
        <p:txBody>
          <a:bodyPr anchor="b"/>
          <a:lstStyle>
            <a:lvl1pPr>
              <a:defRPr sz="6614"/>
            </a:lvl1pPr>
          </a:lstStyle>
          <a:p>
            <a:r>
              <a:rPr lang="en-US"/>
              <a:t>Click to edit Master title style</a:t>
            </a:r>
          </a:p>
        </p:txBody>
      </p:sp>
      <p:sp>
        <p:nvSpPr>
          <p:cNvPr id="3" name="Text Placeholder 2"/>
          <p:cNvSpPr>
            <a:spLocks noGrp="1"/>
          </p:cNvSpPr>
          <p:nvPr>
            <p:ph type="body" idx="1"/>
          </p:nvPr>
        </p:nvSpPr>
        <p:spPr>
          <a:xfrm>
            <a:off x="687793" y="5059034"/>
            <a:ext cx="8694539" cy="1653678"/>
          </a:xfrm>
        </p:spPr>
        <p:txBody>
          <a:bodyPr/>
          <a:lstStyle>
            <a:lvl1pPr marL="0" indent="0">
              <a:buNone/>
              <a:defRPr sz="2646"/>
            </a:lvl1pPr>
            <a:lvl2pPr marL="503972" indent="0">
              <a:buNone/>
              <a:defRPr sz="2205"/>
            </a:lvl2pPr>
            <a:lvl3pPr marL="1007943" indent="0">
              <a:buNone/>
              <a:defRPr sz="1984"/>
            </a:lvl3pPr>
            <a:lvl4pPr marL="1511915" indent="0">
              <a:buNone/>
              <a:defRPr sz="1764"/>
            </a:lvl4pPr>
            <a:lvl5pPr marL="2015886" indent="0">
              <a:buNone/>
              <a:defRPr sz="1764"/>
            </a:lvl5pPr>
            <a:lvl6pPr marL="2519858" indent="0">
              <a:buNone/>
              <a:defRPr sz="1764"/>
            </a:lvl6pPr>
            <a:lvl7pPr marL="3023829" indent="0">
              <a:buNone/>
              <a:defRPr sz="1764"/>
            </a:lvl7pPr>
            <a:lvl8pPr marL="3527801" indent="0">
              <a:buNone/>
              <a:defRPr sz="1764"/>
            </a:lvl8pPr>
            <a:lvl9pPr marL="4031772" indent="0">
              <a:buNone/>
              <a:defRPr sz="1764"/>
            </a:lvl9pPr>
          </a:lstStyle>
          <a:p>
            <a:pPr lvl="0"/>
            <a:r>
              <a:rPr lang="en-US"/>
              <a:t>Edit Master text styles</a:t>
            </a:r>
          </a:p>
        </p:txBody>
      </p:sp>
    </p:spTree>
    <p:extLst>
      <p:ext uri="{BB962C8B-B14F-4D97-AF65-F5344CB8AC3E}">
        <p14:creationId xmlns:p14="http://schemas.microsoft.com/office/powerpoint/2010/main" val="77462739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95037" y="1716677"/>
            <a:ext cx="4440026" cy="531802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203074" y="1716677"/>
            <a:ext cx="4441775" cy="531802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211643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94794" y="402483"/>
            <a:ext cx="8694539" cy="1461188"/>
          </a:xfrm>
        </p:spPr>
        <p:txBody>
          <a:bodyPr/>
          <a:lstStyle/>
          <a:p>
            <a:r>
              <a:rPr lang="en-US"/>
              <a:t>Click to edit Master title style</a:t>
            </a:r>
          </a:p>
        </p:txBody>
      </p:sp>
      <p:sp>
        <p:nvSpPr>
          <p:cNvPr id="3" name="Text Placeholder 2"/>
          <p:cNvSpPr>
            <a:spLocks noGrp="1"/>
          </p:cNvSpPr>
          <p:nvPr>
            <p:ph type="body" idx="1"/>
          </p:nvPr>
        </p:nvSpPr>
        <p:spPr>
          <a:xfrm>
            <a:off x="694794" y="1853171"/>
            <a:ext cx="4265014" cy="908210"/>
          </a:xfrm>
        </p:spPr>
        <p:txBody>
          <a:bodyPr anchor="b"/>
          <a:lstStyle>
            <a:lvl1pPr marL="0" indent="0">
              <a:buNone/>
              <a:defRPr sz="2646" b="1"/>
            </a:lvl1pPr>
            <a:lvl2pPr marL="503972" indent="0">
              <a:buNone/>
              <a:defRPr sz="2205" b="1"/>
            </a:lvl2pPr>
            <a:lvl3pPr marL="1007943" indent="0">
              <a:buNone/>
              <a:defRPr sz="1984" b="1"/>
            </a:lvl3pPr>
            <a:lvl4pPr marL="1511915" indent="0">
              <a:buNone/>
              <a:defRPr sz="1764" b="1"/>
            </a:lvl4pPr>
            <a:lvl5pPr marL="2015886" indent="0">
              <a:buNone/>
              <a:defRPr sz="1764" b="1"/>
            </a:lvl5pPr>
            <a:lvl6pPr marL="2519858" indent="0">
              <a:buNone/>
              <a:defRPr sz="1764" b="1"/>
            </a:lvl6pPr>
            <a:lvl7pPr marL="3023829" indent="0">
              <a:buNone/>
              <a:defRPr sz="1764" b="1"/>
            </a:lvl7pPr>
            <a:lvl8pPr marL="3527801" indent="0">
              <a:buNone/>
              <a:defRPr sz="1764" b="1"/>
            </a:lvl8pPr>
            <a:lvl9pPr marL="4031772" indent="0">
              <a:buNone/>
              <a:defRPr sz="1764" b="1"/>
            </a:lvl9pPr>
          </a:lstStyle>
          <a:p>
            <a:pPr lvl="0"/>
            <a:r>
              <a:rPr lang="en-US"/>
              <a:t>Edit Master text styles</a:t>
            </a:r>
          </a:p>
        </p:txBody>
      </p:sp>
      <p:sp>
        <p:nvSpPr>
          <p:cNvPr id="4" name="Content Placeholder 3"/>
          <p:cNvSpPr>
            <a:spLocks noGrp="1"/>
          </p:cNvSpPr>
          <p:nvPr>
            <p:ph sz="half" idx="2"/>
          </p:nvPr>
        </p:nvSpPr>
        <p:spPr>
          <a:xfrm>
            <a:off x="694794" y="2761381"/>
            <a:ext cx="4265014" cy="406157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103317" y="1853171"/>
            <a:ext cx="4286016" cy="908210"/>
          </a:xfrm>
        </p:spPr>
        <p:txBody>
          <a:bodyPr anchor="b"/>
          <a:lstStyle>
            <a:lvl1pPr marL="0" indent="0">
              <a:buNone/>
              <a:defRPr sz="2646" b="1"/>
            </a:lvl1pPr>
            <a:lvl2pPr marL="503972" indent="0">
              <a:buNone/>
              <a:defRPr sz="2205" b="1"/>
            </a:lvl2pPr>
            <a:lvl3pPr marL="1007943" indent="0">
              <a:buNone/>
              <a:defRPr sz="1984" b="1"/>
            </a:lvl3pPr>
            <a:lvl4pPr marL="1511915" indent="0">
              <a:buNone/>
              <a:defRPr sz="1764" b="1"/>
            </a:lvl4pPr>
            <a:lvl5pPr marL="2015886" indent="0">
              <a:buNone/>
              <a:defRPr sz="1764" b="1"/>
            </a:lvl5pPr>
            <a:lvl6pPr marL="2519858" indent="0">
              <a:buNone/>
              <a:defRPr sz="1764" b="1"/>
            </a:lvl6pPr>
            <a:lvl7pPr marL="3023829" indent="0">
              <a:buNone/>
              <a:defRPr sz="1764" b="1"/>
            </a:lvl7pPr>
            <a:lvl8pPr marL="3527801" indent="0">
              <a:buNone/>
              <a:defRPr sz="1764" b="1"/>
            </a:lvl8pPr>
            <a:lvl9pPr marL="4031772" indent="0">
              <a:buNone/>
              <a:defRPr sz="1764" b="1"/>
            </a:lvl9pPr>
          </a:lstStyle>
          <a:p>
            <a:pPr lvl="0"/>
            <a:r>
              <a:rPr lang="en-US"/>
              <a:t>Edit Master text styles</a:t>
            </a:r>
          </a:p>
        </p:txBody>
      </p:sp>
      <p:sp>
        <p:nvSpPr>
          <p:cNvPr id="6" name="Content Placeholder 5"/>
          <p:cNvSpPr>
            <a:spLocks noGrp="1"/>
          </p:cNvSpPr>
          <p:nvPr>
            <p:ph sz="quarter" idx="4"/>
          </p:nvPr>
        </p:nvSpPr>
        <p:spPr>
          <a:xfrm>
            <a:off x="5103317" y="2761381"/>
            <a:ext cx="4286016" cy="406157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6469638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96856575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4154591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4794" y="503978"/>
            <a:ext cx="3251702" cy="1763924"/>
          </a:xfrm>
        </p:spPr>
        <p:txBody>
          <a:bodyPr anchor="b"/>
          <a:lstStyle>
            <a:lvl1pPr>
              <a:defRPr sz="3527"/>
            </a:lvl1pPr>
          </a:lstStyle>
          <a:p>
            <a:r>
              <a:rPr lang="en-US"/>
              <a:t>Click to edit Master title style</a:t>
            </a:r>
          </a:p>
        </p:txBody>
      </p:sp>
      <p:sp>
        <p:nvSpPr>
          <p:cNvPr id="3" name="Content Placeholder 2"/>
          <p:cNvSpPr>
            <a:spLocks noGrp="1"/>
          </p:cNvSpPr>
          <p:nvPr>
            <p:ph idx="1"/>
          </p:nvPr>
        </p:nvSpPr>
        <p:spPr>
          <a:xfrm>
            <a:off x="4286016" y="1088454"/>
            <a:ext cx="5103316" cy="5372269"/>
          </a:xfrm>
        </p:spPr>
        <p:txBody>
          <a:bodyPr/>
          <a:lstStyle>
            <a:lvl1pPr>
              <a:defRPr sz="3527"/>
            </a:lvl1pPr>
            <a:lvl2pPr>
              <a:defRPr sz="3086"/>
            </a:lvl2pPr>
            <a:lvl3pPr>
              <a:defRPr sz="2646"/>
            </a:lvl3pPr>
            <a:lvl4pPr>
              <a:defRPr sz="2205"/>
            </a:lvl4pPr>
            <a:lvl5pPr>
              <a:defRPr sz="2205"/>
            </a:lvl5pPr>
            <a:lvl6pPr>
              <a:defRPr sz="2205"/>
            </a:lvl6pPr>
            <a:lvl7pPr>
              <a:defRPr sz="2205"/>
            </a:lvl7pPr>
            <a:lvl8pPr>
              <a:defRPr sz="2205"/>
            </a:lvl8pPr>
            <a:lvl9pPr>
              <a:defRPr sz="2205"/>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94794" y="2267902"/>
            <a:ext cx="3251702" cy="4201570"/>
          </a:xfrm>
        </p:spPr>
        <p:txBody>
          <a:bodyPr/>
          <a:lstStyle>
            <a:lvl1pPr marL="0" indent="0">
              <a:buNone/>
              <a:defRPr sz="1764"/>
            </a:lvl1pPr>
            <a:lvl2pPr marL="503972" indent="0">
              <a:buNone/>
              <a:defRPr sz="1543"/>
            </a:lvl2pPr>
            <a:lvl3pPr marL="1007943" indent="0">
              <a:buNone/>
              <a:defRPr sz="1323"/>
            </a:lvl3pPr>
            <a:lvl4pPr marL="1511915" indent="0">
              <a:buNone/>
              <a:defRPr sz="1102"/>
            </a:lvl4pPr>
            <a:lvl5pPr marL="2015886" indent="0">
              <a:buNone/>
              <a:defRPr sz="1102"/>
            </a:lvl5pPr>
            <a:lvl6pPr marL="2519858" indent="0">
              <a:buNone/>
              <a:defRPr sz="1102"/>
            </a:lvl6pPr>
            <a:lvl7pPr marL="3023829" indent="0">
              <a:buNone/>
              <a:defRPr sz="1102"/>
            </a:lvl7pPr>
            <a:lvl8pPr marL="3527801" indent="0">
              <a:buNone/>
              <a:defRPr sz="1102"/>
            </a:lvl8pPr>
            <a:lvl9pPr marL="4031772" indent="0">
              <a:buNone/>
              <a:defRPr sz="1102"/>
            </a:lvl9pPr>
          </a:lstStyle>
          <a:p>
            <a:pPr lvl="0"/>
            <a:r>
              <a:rPr lang="en-US"/>
              <a:t>Edit Master text styles</a:t>
            </a:r>
          </a:p>
        </p:txBody>
      </p:sp>
    </p:spTree>
    <p:extLst>
      <p:ext uri="{BB962C8B-B14F-4D97-AF65-F5344CB8AC3E}">
        <p14:creationId xmlns:p14="http://schemas.microsoft.com/office/powerpoint/2010/main" val="42458045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lvl="0"/>
            <a:endParaRPr lang="x-none"/>
          </a:p>
        </p:txBody>
      </p:sp>
      <p:sp>
        <p:nvSpPr>
          <p:cNvPr id="5" name="Footer Placeholder 4"/>
          <p:cNvSpPr>
            <a:spLocks noGrp="1"/>
          </p:cNvSpPr>
          <p:nvPr>
            <p:ph type="ftr" sz="quarter" idx="11"/>
          </p:nvPr>
        </p:nvSpPr>
        <p:spPr/>
        <p:txBody>
          <a:bodyPr/>
          <a:lstStyle/>
          <a:p>
            <a:pPr lvl="0"/>
            <a:endParaRPr lang="x-none"/>
          </a:p>
        </p:txBody>
      </p:sp>
      <p:sp>
        <p:nvSpPr>
          <p:cNvPr id="6" name="Slide Number Placeholder 5"/>
          <p:cNvSpPr>
            <a:spLocks noGrp="1"/>
          </p:cNvSpPr>
          <p:nvPr>
            <p:ph type="sldNum" sz="quarter" idx="12"/>
          </p:nvPr>
        </p:nvSpPr>
        <p:spPr/>
        <p:txBody>
          <a:bodyPr/>
          <a:lstStyle/>
          <a:p>
            <a:pPr lvl="0"/>
            <a:fld id="{4F3F468C-3C23-491A-B4A3-2C7CC671D32F}" type="slidenum">
              <a:t>‹#›</a:t>
            </a:fld>
            <a:endParaRPr lang="x-none"/>
          </a:p>
        </p:txBody>
      </p:sp>
    </p:spTree>
    <p:extLst>
      <p:ext uri="{BB962C8B-B14F-4D97-AF65-F5344CB8AC3E}">
        <p14:creationId xmlns:p14="http://schemas.microsoft.com/office/powerpoint/2010/main" val="181889846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4794" y="503978"/>
            <a:ext cx="3251702" cy="1763924"/>
          </a:xfrm>
        </p:spPr>
        <p:txBody>
          <a:bodyPr anchor="b"/>
          <a:lstStyle>
            <a:lvl1pPr>
              <a:defRPr sz="3527"/>
            </a:lvl1pPr>
          </a:lstStyle>
          <a:p>
            <a:r>
              <a:rPr lang="en-US"/>
              <a:t>Click to edit Master title style</a:t>
            </a:r>
          </a:p>
        </p:txBody>
      </p:sp>
      <p:sp>
        <p:nvSpPr>
          <p:cNvPr id="3" name="Picture Placeholder 2"/>
          <p:cNvSpPr>
            <a:spLocks noGrp="1"/>
          </p:cNvSpPr>
          <p:nvPr>
            <p:ph type="pic" idx="1"/>
          </p:nvPr>
        </p:nvSpPr>
        <p:spPr>
          <a:xfrm>
            <a:off x="4286016" y="1088454"/>
            <a:ext cx="5103316" cy="5372269"/>
          </a:xfrm>
        </p:spPr>
        <p:txBody>
          <a:bodyPr/>
          <a:lstStyle>
            <a:lvl1pPr marL="0" indent="0">
              <a:buNone/>
              <a:defRPr sz="3527"/>
            </a:lvl1pPr>
            <a:lvl2pPr marL="503972" indent="0">
              <a:buNone/>
              <a:defRPr sz="3086"/>
            </a:lvl2pPr>
            <a:lvl3pPr marL="1007943" indent="0">
              <a:buNone/>
              <a:defRPr sz="2646"/>
            </a:lvl3pPr>
            <a:lvl4pPr marL="1511915" indent="0">
              <a:buNone/>
              <a:defRPr sz="2205"/>
            </a:lvl4pPr>
            <a:lvl5pPr marL="2015886" indent="0">
              <a:buNone/>
              <a:defRPr sz="2205"/>
            </a:lvl5pPr>
            <a:lvl6pPr marL="2519858" indent="0">
              <a:buNone/>
              <a:defRPr sz="2205"/>
            </a:lvl6pPr>
            <a:lvl7pPr marL="3023829" indent="0">
              <a:buNone/>
              <a:defRPr sz="2205"/>
            </a:lvl7pPr>
            <a:lvl8pPr marL="3527801" indent="0">
              <a:buNone/>
              <a:defRPr sz="2205"/>
            </a:lvl8pPr>
            <a:lvl9pPr marL="4031772" indent="0">
              <a:buNone/>
              <a:defRPr sz="2205"/>
            </a:lvl9pPr>
          </a:lstStyle>
          <a:p>
            <a:endParaRPr lang="en-US"/>
          </a:p>
        </p:txBody>
      </p:sp>
      <p:sp>
        <p:nvSpPr>
          <p:cNvPr id="4" name="Text Placeholder 3"/>
          <p:cNvSpPr>
            <a:spLocks noGrp="1"/>
          </p:cNvSpPr>
          <p:nvPr>
            <p:ph type="body" sz="half" idx="2"/>
          </p:nvPr>
        </p:nvSpPr>
        <p:spPr>
          <a:xfrm>
            <a:off x="694794" y="2267902"/>
            <a:ext cx="3251702" cy="4201570"/>
          </a:xfrm>
        </p:spPr>
        <p:txBody>
          <a:bodyPr/>
          <a:lstStyle>
            <a:lvl1pPr marL="0" indent="0">
              <a:buNone/>
              <a:defRPr sz="1764"/>
            </a:lvl1pPr>
            <a:lvl2pPr marL="503972" indent="0">
              <a:buNone/>
              <a:defRPr sz="1543"/>
            </a:lvl2pPr>
            <a:lvl3pPr marL="1007943" indent="0">
              <a:buNone/>
              <a:defRPr sz="1323"/>
            </a:lvl3pPr>
            <a:lvl4pPr marL="1511915" indent="0">
              <a:buNone/>
              <a:defRPr sz="1102"/>
            </a:lvl4pPr>
            <a:lvl5pPr marL="2015886" indent="0">
              <a:buNone/>
              <a:defRPr sz="1102"/>
            </a:lvl5pPr>
            <a:lvl6pPr marL="2519858" indent="0">
              <a:buNone/>
              <a:defRPr sz="1102"/>
            </a:lvl6pPr>
            <a:lvl7pPr marL="3023829" indent="0">
              <a:buNone/>
              <a:defRPr sz="1102"/>
            </a:lvl7pPr>
            <a:lvl8pPr marL="3527801" indent="0">
              <a:buNone/>
              <a:defRPr sz="1102"/>
            </a:lvl8pPr>
            <a:lvl9pPr marL="4031772" indent="0">
              <a:buNone/>
              <a:defRPr sz="1102"/>
            </a:lvl9pPr>
          </a:lstStyle>
          <a:p>
            <a:pPr lvl="0"/>
            <a:r>
              <a:rPr lang="en-US"/>
              <a:t>Edit Master text styles</a:t>
            </a:r>
          </a:p>
        </p:txBody>
      </p:sp>
    </p:spTree>
    <p:extLst>
      <p:ext uri="{BB962C8B-B14F-4D97-AF65-F5344CB8AC3E}">
        <p14:creationId xmlns:p14="http://schemas.microsoft.com/office/powerpoint/2010/main" val="106435836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4572113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60956" y="755968"/>
            <a:ext cx="2283892" cy="627873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04032" y="755968"/>
            <a:ext cx="6688915" cy="627873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143566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7388" y="1884363"/>
            <a:ext cx="8694737" cy="31448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87388" y="5059363"/>
            <a:ext cx="8694737" cy="16525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lvl="0"/>
            <a:endParaRPr lang="x-none"/>
          </a:p>
        </p:txBody>
      </p:sp>
      <p:sp>
        <p:nvSpPr>
          <p:cNvPr id="5" name="Footer Placeholder 4"/>
          <p:cNvSpPr>
            <a:spLocks noGrp="1"/>
          </p:cNvSpPr>
          <p:nvPr>
            <p:ph type="ftr" sz="quarter" idx="11"/>
          </p:nvPr>
        </p:nvSpPr>
        <p:spPr/>
        <p:txBody>
          <a:bodyPr/>
          <a:lstStyle/>
          <a:p>
            <a:pPr lvl="0"/>
            <a:endParaRPr lang="x-none"/>
          </a:p>
        </p:txBody>
      </p:sp>
      <p:sp>
        <p:nvSpPr>
          <p:cNvPr id="6" name="Slide Number Placeholder 5"/>
          <p:cNvSpPr>
            <a:spLocks noGrp="1"/>
          </p:cNvSpPr>
          <p:nvPr>
            <p:ph type="sldNum" sz="quarter" idx="12"/>
          </p:nvPr>
        </p:nvSpPr>
        <p:spPr/>
        <p:txBody>
          <a:bodyPr/>
          <a:lstStyle/>
          <a:p>
            <a:pPr lvl="0"/>
            <a:fld id="{69343613-FEAF-45EE-B322-FA4CADB184F8}" type="slidenum">
              <a:t>‹#›</a:t>
            </a:fld>
            <a:endParaRPr lang="x-none"/>
          </a:p>
        </p:txBody>
      </p:sp>
    </p:spTree>
    <p:extLst>
      <p:ext uri="{BB962C8B-B14F-4D97-AF65-F5344CB8AC3E}">
        <p14:creationId xmlns:p14="http://schemas.microsoft.com/office/powerpoint/2010/main" val="37401355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03238" y="1768475"/>
            <a:ext cx="4459287" cy="49895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114925" y="1768475"/>
            <a:ext cx="4460875" cy="49895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pPr lvl="0"/>
            <a:endParaRPr lang="x-none"/>
          </a:p>
        </p:txBody>
      </p:sp>
      <p:sp>
        <p:nvSpPr>
          <p:cNvPr id="6" name="Footer Placeholder 5"/>
          <p:cNvSpPr>
            <a:spLocks noGrp="1"/>
          </p:cNvSpPr>
          <p:nvPr>
            <p:ph type="ftr" sz="quarter" idx="11"/>
          </p:nvPr>
        </p:nvSpPr>
        <p:spPr/>
        <p:txBody>
          <a:bodyPr/>
          <a:lstStyle/>
          <a:p>
            <a:pPr lvl="0"/>
            <a:endParaRPr lang="x-none"/>
          </a:p>
        </p:txBody>
      </p:sp>
      <p:sp>
        <p:nvSpPr>
          <p:cNvPr id="7" name="Slide Number Placeholder 6"/>
          <p:cNvSpPr>
            <a:spLocks noGrp="1"/>
          </p:cNvSpPr>
          <p:nvPr>
            <p:ph type="sldNum" sz="quarter" idx="12"/>
          </p:nvPr>
        </p:nvSpPr>
        <p:spPr/>
        <p:txBody>
          <a:bodyPr/>
          <a:lstStyle/>
          <a:p>
            <a:pPr lvl="0"/>
            <a:fld id="{7002A5DA-7DE8-48AA-B023-5D4EFC4BFDD4}" type="slidenum">
              <a:t>‹#›</a:t>
            </a:fld>
            <a:endParaRPr lang="x-none"/>
          </a:p>
        </p:txBody>
      </p:sp>
    </p:spTree>
    <p:extLst>
      <p:ext uri="{BB962C8B-B14F-4D97-AF65-F5344CB8AC3E}">
        <p14:creationId xmlns:p14="http://schemas.microsoft.com/office/powerpoint/2010/main" val="39778606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93738" y="403225"/>
            <a:ext cx="8694737" cy="1460500"/>
          </a:xfrm>
        </p:spPr>
        <p:txBody>
          <a:bodyPr/>
          <a:lstStyle/>
          <a:p>
            <a:r>
              <a:rPr lang="en-US"/>
              <a:t>Click to edit Master title style</a:t>
            </a:r>
          </a:p>
        </p:txBody>
      </p:sp>
      <p:sp>
        <p:nvSpPr>
          <p:cNvPr id="3" name="Text Placeholder 2"/>
          <p:cNvSpPr>
            <a:spLocks noGrp="1"/>
          </p:cNvSpPr>
          <p:nvPr>
            <p:ph type="body" idx="1"/>
          </p:nvPr>
        </p:nvSpPr>
        <p:spPr>
          <a:xfrm>
            <a:off x="693738" y="1852613"/>
            <a:ext cx="4265612" cy="9080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93738" y="2760663"/>
            <a:ext cx="4265612" cy="40624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103813" y="1852613"/>
            <a:ext cx="4284662" cy="9080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103813" y="2760663"/>
            <a:ext cx="4284662" cy="40624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pPr lvl="0"/>
            <a:endParaRPr lang="x-none"/>
          </a:p>
        </p:txBody>
      </p:sp>
      <p:sp>
        <p:nvSpPr>
          <p:cNvPr id="8" name="Footer Placeholder 7"/>
          <p:cNvSpPr>
            <a:spLocks noGrp="1"/>
          </p:cNvSpPr>
          <p:nvPr>
            <p:ph type="ftr" sz="quarter" idx="11"/>
          </p:nvPr>
        </p:nvSpPr>
        <p:spPr/>
        <p:txBody>
          <a:bodyPr/>
          <a:lstStyle/>
          <a:p>
            <a:pPr lvl="0"/>
            <a:endParaRPr lang="x-none"/>
          </a:p>
        </p:txBody>
      </p:sp>
      <p:sp>
        <p:nvSpPr>
          <p:cNvPr id="9" name="Slide Number Placeholder 8"/>
          <p:cNvSpPr>
            <a:spLocks noGrp="1"/>
          </p:cNvSpPr>
          <p:nvPr>
            <p:ph type="sldNum" sz="quarter" idx="12"/>
          </p:nvPr>
        </p:nvSpPr>
        <p:spPr/>
        <p:txBody>
          <a:bodyPr/>
          <a:lstStyle/>
          <a:p>
            <a:pPr lvl="0"/>
            <a:fld id="{3B09CF8B-7861-4B4E-9D0A-CAFEB31BA316}" type="slidenum">
              <a:t>‹#›</a:t>
            </a:fld>
            <a:endParaRPr lang="x-none"/>
          </a:p>
        </p:txBody>
      </p:sp>
    </p:spTree>
    <p:extLst>
      <p:ext uri="{BB962C8B-B14F-4D97-AF65-F5344CB8AC3E}">
        <p14:creationId xmlns:p14="http://schemas.microsoft.com/office/powerpoint/2010/main" val="22144645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lvl="0"/>
            <a:endParaRPr lang="x-none"/>
          </a:p>
        </p:txBody>
      </p:sp>
      <p:sp>
        <p:nvSpPr>
          <p:cNvPr id="4" name="Footer Placeholder 3"/>
          <p:cNvSpPr>
            <a:spLocks noGrp="1"/>
          </p:cNvSpPr>
          <p:nvPr>
            <p:ph type="ftr" sz="quarter" idx="11"/>
          </p:nvPr>
        </p:nvSpPr>
        <p:spPr/>
        <p:txBody>
          <a:bodyPr/>
          <a:lstStyle/>
          <a:p>
            <a:pPr lvl="0"/>
            <a:endParaRPr lang="x-none"/>
          </a:p>
        </p:txBody>
      </p:sp>
      <p:sp>
        <p:nvSpPr>
          <p:cNvPr id="5" name="Slide Number Placeholder 4"/>
          <p:cNvSpPr>
            <a:spLocks noGrp="1"/>
          </p:cNvSpPr>
          <p:nvPr>
            <p:ph type="sldNum" sz="quarter" idx="12"/>
          </p:nvPr>
        </p:nvSpPr>
        <p:spPr/>
        <p:txBody>
          <a:bodyPr/>
          <a:lstStyle/>
          <a:p>
            <a:pPr lvl="0"/>
            <a:fld id="{44417AE9-23BB-46CC-8B31-ADBDF8EDDFD7}" type="slidenum">
              <a:t>‹#›</a:t>
            </a:fld>
            <a:endParaRPr lang="x-none"/>
          </a:p>
        </p:txBody>
      </p:sp>
    </p:spTree>
    <p:extLst>
      <p:ext uri="{BB962C8B-B14F-4D97-AF65-F5344CB8AC3E}">
        <p14:creationId xmlns:p14="http://schemas.microsoft.com/office/powerpoint/2010/main" val="10011842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lvl="0"/>
            <a:endParaRPr lang="x-none"/>
          </a:p>
        </p:txBody>
      </p:sp>
      <p:sp>
        <p:nvSpPr>
          <p:cNvPr id="3" name="Footer Placeholder 2"/>
          <p:cNvSpPr>
            <a:spLocks noGrp="1"/>
          </p:cNvSpPr>
          <p:nvPr>
            <p:ph type="ftr" sz="quarter" idx="11"/>
          </p:nvPr>
        </p:nvSpPr>
        <p:spPr/>
        <p:txBody>
          <a:bodyPr/>
          <a:lstStyle/>
          <a:p>
            <a:pPr lvl="0"/>
            <a:endParaRPr lang="x-none"/>
          </a:p>
        </p:txBody>
      </p:sp>
      <p:sp>
        <p:nvSpPr>
          <p:cNvPr id="4" name="Slide Number Placeholder 3"/>
          <p:cNvSpPr>
            <a:spLocks noGrp="1"/>
          </p:cNvSpPr>
          <p:nvPr>
            <p:ph type="sldNum" sz="quarter" idx="12"/>
          </p:nvPr>
        </p:nvSpPr>
        <p:spPr/>
        <p:txBody>
          <a:bodyPr/>
          <a:lstStyle/>
          <a:p>
            <a:pPr lvl="0"/>
            <a:fld id="{72A91658-68FA-4B52-87F2-B676B24EC386}" type="slidenum">
              <a:t>‹#›</a:t>
            </a:fld>
            <a:endParaRPr lang="x-none"/>
          </a:p>
        </p:txBody>
      </p:sp>
    </p:spTree>
    <p:extLst>
      <p:ext uri="{BB962C8B-B14F-4D97-AF65-F5344CB8AC3E}">
        <p14:creationId xmlns:p14="http://schemas.microsoft.com/office/powerpoint/2010/main" val="433654347"/>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3738" y="503238"/>
            <a:ext cx="3251200" cy="17653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4286250" y="1089025"/>
            <a:ext cx="5102225" cy="53721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93738" y="2268538"/>
            <a:ext cx="3251200" cy="42005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lvl="0"/>
            <a:endParaRPr lang="x-none"/>
          </a:p>
        </p:txBody>
      </p:sp>
      <p:sp>
        <p:nvSpPr>
          <p:cNvPr id="6" name="Footer Placeholder 5"/>
          <p:cNvSpPr>
            <a:spLocks noGrp="1"/>
          </p:cNvSpPr>
          <p:nvPr>
            <p:ph type="ftr" sz="quarter" idx="11"/>
          </p:nvPr>
        </p:nvSpPr>
        <p:spPr/>
        <p:txBody>
          <a:bodyPr/>
          <a:lstStyle/>
          <a:p>
            <a:pPr lvl="0"/>
            <a:endParaRPr lang="x-none"/>
          </a:p>
        </p:txBody>
      </p:sp>
      <p:sp>
        <p:nvSpPr>
          <p:cNvPr id="7" name="Slide Number Placeholder 6"/>
          <p:cNvSpPr>
            <a:spLocks noGrp="1"/>
          </p:cNvSpPr>
          <p:nvPr>
            <p:ph type="sldNum" sz="quarter" idx="12"/>
          </p:nvPr>
        </p:nvSpPr>
        <p:spPr/>
        <p:txBody>
          <a:bodyPr/>
          <a:lstStyle/>
          <a:p>
            <a:pPr lvl="0"/>
            <a:fld id="{5CE1C3A3-BB52-4924-9DCA-A5A9E97BFDDA}" type="slidenum">
              <a:t>‹#›</a:t>
            </a:fld>
            <a:endParaRPr lang="x-none"/>
          </a:p>
        </p:txBody>
      </p:sp>
    </p:spTree>
    <p:extLst>
      <p:ext uri="{BB962C8B-B14F-4D97-AF65-F5344CB8AC3E}">
        <p14:creationId xmlns:p14="http://schemas.microsoft.com/office/powerpoint/2010/main" val="24072088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3738" y="503238"/>
            <a:ext cx="3251200" cy="17653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4286250" y="1089025"/>
            <a:ext cx="5102225" cy="5372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93738" y="2268538"/>
            <a:ext cx="3251200" cy="42005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lvl="0"/>
            <a:endParaRPr lang="x-none"/>
          </a:p>
        </p:txBody>
      </p:sp>
      <p:sp>
        <p:nvSpPr>
          <p:cNvPr id="6" name="Footer Placeholder 5"/>
          <p:cNvSpPr>
            <a:spLocks noGrp="1"/>
          </p:cNvSpPr>
          <p:nvPr>
            <p:ph type="ftr" sz="quarter" idx="11"/>
          </p:nvPr>
        </p:nvSpPr>
        <p:spPr/>
        <p:txBody>
          <a:bodyPr/>
          <a:lstStyle/>
          <a:p>
            <a:pPr lvl="0"/>
            <a:endParaRPr lang="x-none"/>
          </a:p>
        </p:txBody>
      </p:sp>
      <p:sp>
        <p:nvSpPr>
          <p:cNvPr id="7" name="Slide Number Placeholder 6"/>
          <p:cNvSpPr>
            <a:spLocks noGrp="1"/>
          </p:cNvSpPr>
          <p:nvPr>
            <p:ph type="sldNum" sz="quarter" idx="12"/>
          </p:nvPr>
        </p:nvSpPr>
        <p:spPr/>
        <p:txBody>
          <a:bodyPr/>
          <a:lstStyle/>
          <a:p>
            <a:pPr lvl="0"/>
            <a:fld id="{A9A69CE6-52D0-4DE0-80F8-54B4541C44E0}" type="slidenum">
              <a:t>‹#›</a:t>
            </a:fld>
            <a:endParaRPr lang="x-none"/>
          </a:p>
        </p:txBody>
      </p:sp>
    </p:spTree>
    <p:extLst>
      <p:ext uri="{BB962C8B-B14F-4D97-AF65-F5344CB8AC3E}">
        <p14:creationId xmlns:p14="http://schemas.microsoft.com/office/powerpoint/2010/main" val="10412019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Placeholder 1"/>
          <p:cNvSpPr txBox="1">
            <a:spLocks noGrp="1"/>
          </p:cNvSpPr>
          <p:nvPr>
            <p:ph type="title"/>
          </p:nvPr>
        </p:nvSpPr>
        <p:spPr>
          <a:xfrm>
            <a:off x="503999" y="301320"/>
            <a:ext cx="9071640" cy="1262160"/>
          </a:xfrm>
          <a:prstGeom prst="rect">
            <a:avLst/>
          </a:prstGeom>
          <a:noFill/>
          <a:ln>
            <a:noFill/>
          </a:ln>
        </p:spPr>
        <p:txBody>
          <a:bodyPr lIns="0" tIns="0" rIns="0" bIns="0" anchor="ctr"/>
          <a:lstStyle/>
          <a:p>
            <a:endParaRPr lang="x-none"/>
          </a:p>
        </p:txBody>
      </p:sp>
      <p:sp>
        <p:nvSpPr>
          <p:cNvPr id="3" name="Text Placeholder 2"/>
          <p:cNvSpPr txBox="1">
            <a:spLocks noGrp="1"/>
          </p:cNvSpPr>
          <p:nvPr>
            <p:ph type="body" idx="1"/>
          </p:nvPr>
        </p:nvSpPr>
        <p:spPr>
          <a:xfrm>
            <a:off x="503999" y="1769040"/>
            <a:ext cx="9071640" cy="4989240"/>
          </a:xfrm>
          <a:prstGeom prst="rect">
            <a:avLst/>
          </a:prstGeom>
          <a:noFill/>
          <a:ln>
            <a:noFill/>
          </a:ln>
        </p:spPr>
        <p:txBody>
          <a:bodyPr lIns="0" tIns="0" rIns="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4" name="Date Placeholder 3"/>
          <p:cNvSpPr txBox="1">
            <a:spLocks noGrp="1"/>
          </p:cNvSpPr>
          <p:nvPr>
            <p:ph type="dt" sz="half" idx="2"/>
          </p:nvPr>
        </p:nvSpPr>
        <p:spPr>
          <a:xfrm>
            <a:off x="503999" y="6887160"/>
            <a:ext cx="2348280" cy="521280"/>
          </a:xfrm>
          <a:prstGeom prst="rect">
            <a:avLst/>
          </a:prstGeom>
          <a:noFill/>
          <a:ln>
            <a:noFill/>
          </a:ln>
        </p:spPr>
        <p:txBody>
          <a:bodyPr lIns="0" tIns="0" rIns="0" bIns="0">
            <a:noAutofit/>
          </a:bodyPr>
          <a:lstStyle>
            <a:lvl1pPr lvl="0" rtl="0" hangingPunct="0">
              <a:buNone/>
              <a:tabLst/>
              <a:defRPr lang="x-none" sz="1400" kern="1200">
                <a:latin typeface="Times New Roman" pitchFamily="18"/>
                <a:ea typeface="Andale Sans UI" pitchFamily="2"/>
                <a:cs typeface="Tahoma" pitchFamily="2"/>
              </a:defRPr>
            </a:lvl1pPr>
          </a:lstStyle>
          <a:p>
            <a:pPr lvl="0"/>
            <a:endParaRPr lang="x-none"/>
          </a:p>
        </p:txBody>
      </p:sp>
      <p:sp>
        <p:nvSpPr>
          <p:cNvPr id="5" name="Footer Placeholder 4"/>
          <p:cNvSpPr txBox="1">
            <a:spLocks noGrp="1"/>
          </p:cNvSpPr>
          <p:nvPr>
            <p:ph type="ftr" sz="quarter" idx="3"/>
          </p:nvPr>
        </p:nvSpPr>
        <p:spPr>
          <a:xfrm>
            <a:off x="3447360" y="6887160"/>
            <a:ext cx="3195000" cy="521280"/>
          </a:xfrm>
          <a:prstGeom prst="rect">
            <a:avLst/>
          </a:prstGeom>
          <a:noFill/>
          <a:ln>
            <a:noFill/>
          </a:ln>
        </p:spPr>
        <p:txBody>
          <a:bodyPr lIns="0" tIns="0" rIns="0" bIns="0">
            <a:noAutofit/>
          </a:bodyPr>
          <a:lstStyle>
            <a:lvl1pPr lvl="0" algn="ctr" rtl="0" hangingPunct="0">
              <a:buNone/>
              <a:tabLst/>
              <a:defRPr lang="x-none" sz="1400" kern="1200">
                <a:latin typeface="Times New Roman" pitchFamily="18"/>
                <a:ea typeface="Andale Sans UI" pitchFamily="2"/>
                <a:cs typeface="Tahoma" pitchFamily="2"/>
              </a:defRPr>
            </a:lvl1pPr>
          </a:lstStyle>
          <a:p>
            <a:pPr lvl="0"/>
            <a:endParaRPr lang="x-none"/>
          </a:p>
        </p:txBody>
      </p:sp>
      <p:sp>
        <p:nvSpPr>
          <p:cNvPr id="6" name="Slide Number Placeholder 5"/>
          <p:cNvSpPr txBox="1">
            <a:spLocks noGrp="1"/>
          </p:cNvSpPr>
          <p:nvPr>
            <p:ph type="sldNum" sz="quarter" idx="4"/>
          </p:nvPr>
        </p:nvSpPr>
        <p:spPr>
          <a:xfrm>
            <a:off x="7227360" y="6887160"/>
            <a:ext cx="2348280" cy="521280"/>
          </a:xfrm>
          <a:prstGeom prst="rect">
            <a:avLst/>
          </a:prstGeom>
          <a:noFill/>
          <a:ln>
            <a:noFill/>
          </a:ln>
        </p:spPr>
        <p:txBody>
          <a:bodyPr lIns="0" tIns="0" rIns="0" bIns="0">
            <a:noAutofit/>
          </a:bodyPr>
          <a:lstStyle>
            <a:lvl1pPr lvl="0" algn="r" rtl="0" hangingPunct="0">
              <a:buNone/>
              <a:tabLst/>
              <a:defRPr lang="x-none" sz="1400" kern="1200">
                <a:latin typeface="Times New Roman" pitchFamily="18"/>
                <a:ea typeface="Andale Sans UI" pitchFamily="2"/>
                <a:cs typeface="Tahoma" pitchFamily="2"/>
              </a:defRPr>
            </a:lvl1pPr>
          </a:lstStyle>
          <a:p>
            <a:pPr lvl="0"/>
            <a:fld id="{1E455032-C751-4ABE-95F2-289568D4ECD2}" type="slidenum">
              <a:t>‹#›</a:t>
            </a:fld>
            <a:endParaRPr lang="x-none"/>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hangingPunct="0">
        <a:tabLst/>
        <a:defRPr lang="x-none" sz="4400" b="0" i="0" u="none" strike="noStrike" kern="1200">
          <a:ln>
            <a:noFill/>
          </a:ln>
          <a:latin typeface="Arial" pitchFamily="18"/>
          <a:cs typeface="Tahoma" pitchFamily="2"/>
        </a:defRPr>
      </a:lvl1pPr>
    </p:titleStyle>
    <p:bodyStyle>
      <a:lvl1pPr rtl="0" hangingPunct="0">
        <a:spcBef>
          <a:spcPts val="0"/>
        </a:spcBef>
        <a:spcAft>
          <a:spcPts val="1417"/>
        </a:spcAft>
        <a:tabLst/>
        <a:defRPr lang="x-none" sz="3200" b="0" i="0" u="none" strike="noStrike" kern="1200">
          <a:ln>
            <a:noFill/>
          </a:ln>
          <a:latin typeface="Arial" pitchFamily="18"/>
          <a:cs typeface="Tahoma" pitchFamily="2"/>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CC"/>
        </a:solidFill>
        <a:effectLst/>
      </p:bgPr>
    </p:bg>
    <p:spTree>
      <p:nvGrpSpPr>
        <p:cNvPr id="1" name=""/>
        <p:cNvGrpSpPr/>
        <p:nvPr/>
      </p:nvGrpSpPr>
      <p:grpSpPr>
        <a:xfrm>
          <a:off x="0" y="0"/>
          <a:ext cx="0" cy="0"/>
          <a:chOff x="0" y="0"/>
          <a:chExt cx="0" cy="0"/>
        </a:xfrm>
      </p:grpSpPr>
      <p:sp>
        <p:nvSpPr>
          <p:cNvPr id="139266" name="Rectangle 2"/>
          <p:cNvSpPr>
            <a:spLocks noGrp="1" noChangeArrowheads="1"/>
          </p:cNvSpPr>
          <p:nvPr>
            <p:ph type="title"/>
          </p:nvPr>
        </p:nvSpPr>
        <p:spPr bwMode="auto">
          <a:xfrm>
            <a:off x="504032" y="755967"/>
            <a:ext cx="9140817" cy="587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CA" altLang="en-US"/>
              <a:t>Click to edit Master title style</a:t>
            </a:r>
          </a:p>
        </p:txBody>
      </p:sp>
      <p:sp>
        <p:nvSpPr>
          <p:cNvPr id="139267" name="Rectangle 3"/>
          <p:cNvSpPr>
            <a:spLocks noGrp="1" noChangeArrowheads="1"/>
          </p:cNvSpPr>
          <p:nvPr>
            <p:ph type="body" idx="1"/>
          </p:nvPr>
        </p:nvSpPr>
        <p:spPr bwMode="auto">
          <a:xfrm>
            <a:off x="595037" y="1716677"/>
            <a:ext cx="9049812" cy="53180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CA" altLang="en-US"/>
              <a:t>Click to edit Master text styles</a:t>
            </a:r>
          </a:p>
          <a:p>
            <a:pPr lvl="1"/>
            <a:r>
              <a:rPr lang="en-CA" altLang="en-US"/>
              <a:t>Second level</a:t>
            </a:r>
          </a:p>
          <a:p>
            <a:pPr lvl="2"/>
            <a:r>
              <a:rPr lang="en-CA" altLang="en-US"/>
              <a:t>Third level</a:t>
            </a:r>
          </a:p>
          <a:p>
            <a:pPr lvl="3"/>
            <a:r>
              <a:rPr lang="en-CA" altLang="en-US"/>
              <a:t>Fourth level</a:t>
            </a:r>
          </a:p>
          <a:p>
            <a:pPr lvl="4"/>
            <a:r>
              <a:rPr lang="en-CA" altLang="en-US"/>
              <a:t>Fifth level</a:t>
            </a:r>
          </a:p>
        </p:txBody>
      </p:sp>
      <p:sp>
        <p:nvSpPr>
          <p:cNvPr id="139268" name="Line 4"/>
          <p:cNvSpPr>
            <a:spLocks noChangeShapeType="1"/>
          </p:cNvSpPr>
          <p:nvPr/>
        </p:nvSpPr>
        <p:spPr bwMode="auto">
          <a:xfrm>
            <a:off x="504031" y="1343942"/>
            <a:ext cx="9156568" cy="0"/>
          </a:xfrm>
          <a:prstGeom prst="line">
            <a:avLst/>
          </a:prstGeom>
          <a:noFill/>
          <a:ln w="5715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984"/>
          </a:p>
        </p:txBody>
      </p:sp>
      <p:sp>
        <p:nvSpPr>
          <p:cNvPr id="139269" name="Text Box 5"/>
          <p:cNvSpPr txBox="1">
            <a:spLocks noChangeArrowheads="1"/>
          </p:cNvSpPr>
          <p:nvPr/>
        </p:nvSpPr>
        <p:spPr bwMode="auto">
          <a:xfrm>
            <a:off x="9200321" y="7424932"/>
            <a:ext cx="886461" cy="1357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r>
              <a:rPr lang="en-US" altLang="en-US" sz="882">
                <a:solidFill>
                  <a:srgbClr val="969696"/>
                </a:solidFill>
                <a:latin typeface="Verdana" panose="020B0604030504040204" pitchFamily="34" charset="0"/>
              </a:rPr>
              <a:t>Saul Greenberg</a:t>
            </a:r>
          </a:p>
        </p:txBody>
      </p:sp>
    </p:spTree>
    <p:extLst>
      <p:ext uri="{BB962C8B-B14F-4D97-AF65-F5344CB8AC3E}">
        <p14:creationId xmlns:p14="http://schemas.microsoft.com/office/powerpoint/2010/main" val="221509097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fontAlgn="base">
        <a:spcBef>
          <a:spcPct val="0"/>
        </a:spcBef>
        <a:spcAft>
          <a:spcPct val="0"/>
        </a:spcAft>
        <a:defRPr sz="3086" b="1" kern="1200">
          <a:solidFill>
            <a:srgbClr val="000066"/>
          </a:solidFill>
          <a:latin typeface="+mj-lt"/>
          <a:ea typeface="+mj-ea"/>
          <a:cs typeface="+mj-cs"/>
        </a:defRPr>
      </a:lvl1pPr>
      <a:lvl2pPr algn="l" rtl="0" fontAlgn="base">
        <a:spcBef>
          <a:spcPct val="0"/>
        </a:spcBef>
        <a:spcAft>
          <a:spcPct val="0"/>
        </a:spcAft>
        <a:defRPr sz="3086" b="1">
          <a:solidFill>
            <a:srgbClr val="000066"/>
          </a:solidFill>
          <a:latin typeface="Verdana" panose="020B0604030504040204" pitchFamily="34" charset="0"/>
        </a:defRPr>
      </a:lvl2pPr>
      <a:lvl3pPr algn="l" rtl="0" fontAlgn="base">
        <a:spcBef>
          <a:spcPct val="0"/>
        </a:spcBef>
        <a:spcAft>
          <a:spcPct val="0"/>
        </a:spcAft>
        <a:defRPr sz="3086" b="1">
          <a:solidFill>
            <a:srgbClr val="000066"/>
          </a:solidFill>
          <a:latin typeface="Verdana" panose="020B0604030504040204" pitchFamily="34" charset="0"/>
        </a:defRPr>
      </a:lvl3pPr>
      <a:lvl4pPr algn="l" rtl="0" fontAlgn="base">
        <a:spcBef>
          <a:spcPct val="0"/>
        </a:spcBef>
        <a:spcAft>
          <a:spcPct val="0"/>
        </a:spcAft>
        <a:defRPr sz="3086" b="1">
          <a:solidFill>
            <a:srgbClr val="000066"/>
          </a:solidFill>
          <a:latin typeface="Verdana" panose="020B0604030504040204" pitchFamily="34" charset="0"/>
        </a:defRPr>
      </a:lvl4pPr>
      <a:lvl5pPr algn="l" rtl="0" fontAlgn="base">
        <a:spcBef>
          <a:spcPct val="0"/>
        </a:spcBef>
        <a:spcAft>
          <a:spcPct val="0"/>
        </a:spcAft>
        <a:defRPr sz="3086" b="1">
          <a:solidFill>
            <a:srgbClr val="000066"/>
          </a:solidFill>
          <a:latin typeface="Verdana" panose="020B0604030504040204" pitchFamily="34" charset="0"/>
        </a:defRPr>
      </a:lvl5pPr>
      <a:lvl6pPr marL="503972" algn="l" rtl="0" fontAlgn="base">
        <a:spcBef>
          <a:spcPct val="0"/>
        </a:spcBef>
        <a:spcAft>
          <a:spcPct val="0"/>
        </a:spcAft>
        <a:defRPr sz="3086" b="1">
          <a:solidFill>
            <a:srgbClr val="000066"/>
          </a:solidFill>
          <a:latin typeface="Verdana" panose="020B0604030504040204" pitchFamily="34" charset="0"/>
        </a:defRPr>
      </a:lvl6pPr>
      <a:lvl7pPr marL="1007943" algn="l" rtl="0" fontAlgn="base">
        <a:spcBef>
          <a:spcPct val="0"/>
        </a:spcBef>
        <a:spcAft>
          <a:spcPct val="0"/>
        </a:spcAft>
        <a:defRPr sz="3086" b="1">
          <a:solidFill>
            <a:srgbClr val="000066"/>
          </a:solidFill>
          <a:latin typeface="Verdana" panose="020B0604030504040204" pitchFamily="34" charset="0"/>
        </a:defRPr>
      </a:lvl7pPr>
      <a:lvl8pPr marL="1511915" algn="l" rtl="0" fontAlgn="base">
        <a:spcBef>
          <a:spcPct val="0"/>
        </a:spcBef>
        <a:spcAft>
          <a:spcPct val="0"/>
        </a:spcAft>
        <a:defRPr sz="3086" b="1">
          <a:solidFill>
            <a:srgbClr val="000066"/>
          </a:solidFill>
          <a:latin typeface="Verdana" panose="020B0604030504040204" pitchFamily="34" charset="0"/>
        </a:defRPr>
      </a:lvl8pPr>
      <a:lvl9pPr marL="2015886" algn="l" rtl="0" fontAlgn="base">
        <a:spcBef>
          <a:spcPct val="0"/>
        </a:spcBef>
        <a:spcAft>
          <a:spcPct val="0"/>
        </a:spcAft>
        <a:defRPr sz="3086" b="1">
          <a:solidFill>
            <a:srgbClr val="000066"/>
          </a:solidFill>
          <a:latin typeface="Verdana" panose="020B0604030504040204" pitchFamily="34" charset="0"/>
        </a:defRPr>
      </a:lvl9pPr>
    </p:titleStyle>
    <p:bodyStyle>
      <a:lvl1pPr algn="l" rtl="0" fontAlgn="base">
        <a:spcBef>
          <a:spcPct val="20000"/>
        </a:spcBef>
        <a:spcAft>
          <a:spcPct val="0"/>
        </a:spcAft>
        <a:defRPr sz="2646" kern="1200">
          <a:solidFill>
            <a:srgbClr val="000066"/>
          </a:solidFill>
          <a:latin typeface="+mn-lt"/>
          <a:ea typeface="+mn-ea"/>
          <a:cs typeface="+mn-cs"/>
        </a:defRPr>
      </a:lvl1pPr>
      <a:lvl2pPr marL="502222" indent="-304483" algn="l" rtl="0" fontAlgn="base">
        <a:spcBef>
          <a:spcPct val="20000"/>
        </a:spcBef>
        <a:spcAft>
          <a:spcPct val="0"/>
        </a:spcAft>
        <a:buChar char="–"/>
        <a:defRPr kern="1200">
          <a:solidFill>
            <a:srgbClr val="000066"/>
          </a:solidFill>
          <a:latin typeface="+mn-lt"/>
          <a:ea typeface="+mn-ea"/>
          <a:cs typeface="+mn-cs"/>
        </a:defRPr>
      </a:lvl2pPr>
      <a:lvl3pPr marL="986944" indent="-199489" algn="l" rtl="0" fontAlgn="base">
        <a:spcBef>
          <a:spcPct val="20000"/>
        </a:spcBef>
        <a:spcAft>
          <a:spcPct val="0"/>
        </a:spcAft>
        <a:buChar char="•"/>
        <a:defRPr sz="1764" kern="1200">
          <a:solidFill>
            <a:srgbClr val="000066"/>
          </a:solidFill>
          <a:latin typeface="+mn-lt"/>
          <a:ea typeface="+mn-ea"/>
          <a:cs typeface="+mn-cs"/>
        </a:defRPr>
      </a:lvl3pPr>
      <a:lvl4pPr marL="1385922" indent="-199489" algn="l" rtl="0" fontAlgn="base">
        <a:spcBef>
          <a:spcPct val="20000"/>
        </a:spcBef>
        <a:spcAft>
          <a:spcPct val="0"/>
        </a:spcAft>
        <a:buChar char="–"/>
        <a:defRPr sz="1764" kern="1200">
          <a:solidFill>
            <a:srgbClr val="000066"/>
          </a:solidFill>
          <a:latin typeface="+mn-lt"/>
          <a:ea typeface="+mn-ea"/>
          <a:cs typeface="+mn-cs"/>
        </a:defRPr>
      </a:lvl4pPr>
      <a:lvl5pPr marL="1784899" indent="-199489" algn="l" rtl="0" fontAlgn="base">
        <a:spcBef>
          <a:spcPct val="20000"/>
        </a:spcBef>
        <a:spcAft>
          <a:spcPct val="0"/>
        </a:spcAft>
        <a:buChar char="»"/>
        <a:defRPr sz="1764" kern="1200">
          <a:solidFill>
            <a:srgbClr val="000066"/>
          </a:solidFill>
          <a:latin typeface="+mn-lt"/>
          <a:ea typeface="+mn-ea"/>
          <a:cs typeface="+mn-cs"/>
        </a:defRPr>
      </a:lvl5pPr>
      <a:lvl6pPr marL="2771844"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6pPr>
      <a:lvl7pPr marL="3275815"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7pPr>
      <a:lvl8pPr marL="3779787"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8pPr>
      <a:lvl9pPr marL="4283758"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9pPr>
    </p:bodyStyle>
    <p:otherStyle>
      <a:defPPr>
        <a:defRPr lang="en-US"/>
      </a:defPPr>
      <a:lvl1pPr marL="0" algn="l" defTabSz="1007943" rtl="0" eaLnBrk="1" latinLnBrk="0" hangingPunct="1">
        <a:defRPr sz="1984" kern="1200">
          <a:solidFill>
            <a:schemeClr val="tx1"/>
          </a:solidFill>
          <a:latin typeface="+mn-lt"/>
          <a:ea typeface="+mn-ea"/>
          <a:cs typeface="+mn-cs"/>
        </a:defRPr>
      </a:lvl1pPr>
      <a:lvl2pPr marL="503972" algn="l" defTabSz="1007943" rtl="0" eaLnBrk="1" latinLnBrk="0" hangingPunct="1">
        <a:defRPr sz="1984" kern="1200">
          <a:solidFill>
            <a:schemeClr val="tx1"/>
          </a:solidFill>
          <a:latin typeface="+mn-lt"/>
          <a:ea typeface="+mn-ea"/>
          <a:cs typeface="+mn-cs"/>
        </a:defRPr>
      </a:lvl2pPr>
      <a:lvl3pPr marL="1007943" algn="l" defTabSz="1007943" rtl="0" eaLnBrk="1" latinLnBrk="0" hangingPunct="1">
        <a:defRPr sz="1984" kern="1200">
          <a:solidFill>
            <a:schemeClr val="tx1"/>
          </a:solidFill>
          <a:latin typeface="+mn-lt"/>
          <a:ea typeface="+mn-ea"/>
          <a:cs typeface="+mn-cs"/>
        </a:defRPr>
      </a:lvl3pPr>
      <a:lvl4pPr marL="1511915" algn="l" defTabSz="1007943" rtl="0" eaLnBrk="1" latinLnBrk="0" hangingPunct="1">
        <a:defRPr sz="1984" kern="1200">
          <a:solidFill>
            <a:schemeClr val="tx1"/>
          </a:solidFill>
          <a:latin typeface="+mn-lt"/>
          <a:ea typeface="+mn-ea"/>
          <a:cs typeface="+mn-cs"/>
        </a:defRPr>
      </a:lvl4pPr>
      <a:lvl5pPr marL="2015886" algn="l" defTabSz="1007943" rtl="0" eaLnBrk="1" latinLnBrk="0" hangingPunct="1">
        <a:defRPr sz="1984" kern="1200">
          <a:solidFill>
            <a:schemeClr val="tx1"/>
          </a:solidFill>
          <a:latin typeface="+mn-lt"/>
          <a:ea typeface="+mn-ea"/>
          <a:cs typeface="+mn-cs"/>
        </a:defRPr>
      </a:lvl5pPr>
      <a:lvl6pPr marL="2519858" algn="l" defTabSz="1007943" rtl="0" eaLnBrk="1" latinLnBrk="0" hangingPunct="1">
        <a:defRPr sz="1984" kern="1200">
          <a:solidFill>
            <a:schemeClr val="tx1"/>
          </a:solidFill>
          <a:latin typeface="+mn-lt"/>
          <a:ea typeface="+mn-ea"/>
          <a:cs typeface="+mn-cs"/>
        </a:defRPr>
      </a:lvl6pPr>
      <a:lvl7pPr marL="3023829" algn="l" defTabSz="1007943" rtl="0" eaLnBrk="1" latinLnBrk="0" hangingPunct="1">
        <a:defRPr sz="1984" kern="1200">
          <a:solidFill>
            <a:schemeClr val="tx1"/>
          </a:solidFill>
          <a:latin typeface="+mn-lt"/>
          <a:ea typeface="+mn-ea"/>
          <a:cs typeface="+mn-cs"/>
        </a:defRPr>
      </a:lvl7pPr>
      <a:lvl8pPr marL="3527801" algn="l" defTabSz="1007943" rtl="0" eaLnBrk="1" latinLnBrk="0" hangingPunct="1">
        <a:defRPr sz="1984" kern="1200">
          <a:solidFill>
            <a:schemeClr val="tx1"/>
          </a:solidFill>
          <a:latin typeface="+mn-lt"/>
          <a:ea typeface="+mn-ea"/>
          <a:cs typeface="+mn-cs"/>
        </a:defRPr>
      </a:lvl8pPr>
      <a:lvl9pPr marL="4031772" algn="l" defTabSz="1007943" rtl="0" eaLnBrk="1" latinLnBrk="0" hangingPunct="1">
        <a:defRPr sz="1984"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9.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0.xm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name="page1">
    <p:bg>
      <p:bgPr>
        <a:solidFill>
          <a:schemeClr val="bg1"/>
        </a:solidFill>
        <a:effectLst/>
      </p:bgPr>
    </p:bg>
    <p:spTree>
      <p:nvGrpSpPr>
        <p:cNvPr id="1" name=""/>
        <p:cNvGrpSpPr/>
        <p:nvPr/>
      </p:nvGrpSpPr>
      <p:grpSpPr>
        <a:xfrm>
          <a:off x="0" y="0"/>
          <a:ext cx="0" cy="0"/>
          <a:chOff x="0" y="0"/>
          <a:chExt cx="0" cy="0"/>
        </a:xfrm>
      </p:grpSpPr>
      <p:sp>
        <p:nvSpPr>
          <p:cNvPr id="2" name="Text Placeholder 1"/>
          <p:cNvSpPr txBox="1">
            <a:spLocks noGrp="1"/>
          </p:cNvSpPr>
          <p:nvPr>
            <p:ph type="body" idx="4294967295"/>
          </p:nvPr>
        </p:nvSpPr>
        <p:spPr>
          <a:xfrm>
            <a:off x="540000" y="1589040"/>
            <a:ext cx="9071640" cy="570960"/>
          </a:xfrm>
        </p:spPr>
        <p:txBody>
          <a:bodyPr/>
          <a:lstStyle/>
          <a:p>
            <a:pPr lvl="0" algn="ctr"/>
            <a:r>
              <a:rPr lang="x-none"/>
              <a:t>Human Computer Interaction</a:t>
            </a:r>
          </a:p>
        </p:txBody>
      </p:sp>
      <p:sp>
        <p:nvSpPr>
          <p:cNvPr id="3" name="Title 2"/>
          <p:cNvSpPr txBox="1">
            <a:spLocks noGrp="1"/>
          </p:cNvSpPr>
          <p:nvPr>
            <p:ph type="title" idx="4294967295"/>
          </p:nvPr>
        </p:nvSpPr>
        <p:spPr>
          <a:xfrm>
            <a:off x="540000" y="2213640"/>
            <a:ext cx="9071640" cy="1875240"/>
          </a:xfrm>
        </p:spPr>
        <p:txBody>
          <a:bodyPr/>
          <a:lstStyle/>
          <a:p>
            <a:pPr lvl="0"/>
            <a:r>
              <a:rPr lang="x-none" dirty="0"/>
              <a:t>USABILITY</a:t>
            </a:r>
          </a:p>
        </p:txBody>
      </p:sp>
      <p:sp>
        <p:nvSpPr>
          <p:cNvPr id="4" name="Text Placeholder 3"/>
          <p:cNvSpPr txBox="1">
            <a:spLocks noGrp="1"/>
          </p:cNvSpPr>
          <p:nvPr>
            <p:ph type="body" idx="4294967295"/>
          </p:nvPr>
        </p:nvSpPr>
        <p:spPr>
          <a:xfrm>
            <a:off x="4442367" y="4503567"/>
            <a:ext cx="5169273" cy="570960"/>
          </a:xfrm>
        </p:spPr>
        <p:txBody>
          <a:bodyPr/>
          <a:lstStyle/>
          <a:p>
            <a:pPr lvl="0" algn="ctr"/>
            <a:r>
              <a:rPr lang="en-US" dirty="0"/>
              <a:t>Hoan Ng</a:t>
            </a:r>
            <a:endParaRPr lang="x-none"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page9">
    <p:bg>
      <p:bgPr>
        <a:solidFill>
          <a:schemeClr val="bg1"/>
        </a:solidFill>
        <a:effectLst/>
      </p:bgPr>
    </p:bg>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p>
            <a:pPr lvl="0"/>
            <a:r>
              <a:rPr lang="x-none" dirty="0"/>
              <a:t>Predictive Evaluation</a:t>
            </a:r>
            <a:br>
              <a:rPr lang="x-none" dirty="0"/>
            </a:br>
            <a:endParaRPr lang="x-none" dirty="0"/>
          </a:p>
        </p:txBody>
      </p:sp>
      <p:sp>
        <p:nvSpPr>
          <p:cNvPr id="3" name="Text Placeholder 2"/>
          <p:cNvSpPr txBox="1">
            <a:spLocks noGrp="1"/>
          </p:cNvSpPr>
          <p:nvPr>
            <p:ph type="body" idx="4294967295"/>
          </p:nvPr>
        </p:nvSpPr>
        <p:spPr/>
        <p:txBody>
          <a:bodyPr/>
          <a:lstStyle/>
          <a:p>
            <a:pPr lvl="0"/>
            <a:r>
              <a:rPr lang="x-none" dirty="0"/>
              <a:t>Estimates the overall quality of an interface (like a summative evaluation, but a prediction made in advance).</a:t>
            </a:r>
          </a:p>
          <a:p>
            <a:pPr lvl="0">
              <a:buSzPct val="45000"/>
              <a:buFont typeface="StarSymbol"/>
              <a:buChar char="●"/>
            </a:pPr>
            <a:r>
              <a:rPr lang="x-none" dirty="0"/>
              <a:t>Done once a design has been done, but before implementation proceeds.</a:t>
            </a:r>
          </a:p>
          <a:p>
            <a:pPr lvl="0">
              <a:buSzPct val="45000"/>
              <a:buFont typeface="StarSymbol"/>
              <a:buChar char="●"/>
            </a:pPr>
            <a:endParaRPr lang="x-none"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page10">
    <p:bg>
      <p:bgPr>
        <a:solidFill>
          <a:schemeClr val="bg1"/>
        </a:solidFill>
        <a:effectLst/>
      </p:bgPr>
    </p:bg>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540000" y="177840"/>
            <a:ext cx="9071640" cy="1262160"/>
          </a:xfrm>
        </p:spPr>
        <p:txBody>
          <a:bodyPr/>
          <a:lstStyle/>
          <a:p>
            <a:pPr lvl="0"/>
            <a:r>
              <a:rPr lang="x-none" dirty="0"/>
              <a:t>Formative Evaluation</a:t>
            </a:r>
          </a:p>
        </p:txBody>
      </p:sp>
      <p:sp>
        <p:nvSpPr>
          <p:cNvPr id="3" name="Text Placeholder 2"/>
          <p:cNvSpPr txBox="1">
            <a:spLocks noGrp="1"/>
          </p:cNvSpPr>
          <p:nvPr>
            <p:ph type="body" idx="4294967295"/>
          </p:nvPr>
        </p:nvSpPr>
        <p:spPr>
          <a:xfrm>
            <a:off x="540000" y="1466280"/>
            <a:ext cx="9071640" cy="5913720"/>
          </a:xfrm>
        </p:spPr>
        <p:txBody>
          <a:bodyPr/>
          <a:lstStyle/>
          <a:p>
            <a:pPr lvl="0"/>
            <a:r>
              <a:rPr lang="x-none" dirty="0"/>
              <a:t>Informs the design process and helps improve an interface during design.</a:t>
            </a:r>
          </a:p>
          <a:p>
            <a:pPr lvl="0">
              <a:buSzPct val="45000"/>
              <a:buFont typeface="StarSymbol"/>
              <a:buChar char="●"/>
            </a:pPr>
            <a:r>
              <a:rPr lang="x-none" dirty="0"/>
              <a:t>Done during interface development.</a:t>
            </a:r>
          </a:p>
          <a:p>
            <a:pPr lvl="0">
              <a:buSzPct val="45000"/>
              <a:buFont typeface="StarSymbol"/>
              <a:buChar char="●"/>
            </a:pPr>
            <a:r>
              <a:rPr lang="x-none" dirty="0"/>
              <a:t>Learn why something went wrong, not just that it went wrong.</a:t>
            </a:r>
          </a:p>
          <a:p>
            <a:pPr lvl="0">
              <a:buSzPct val="45000"/>
              <a:buFont typeface="StarSymbol"/>
              <a:buChar char="●"/>
            </a:pPr>
            <a:r>
              <a:rPr lang="x-none" dirty="0"/>
              <a:t>Collect process data – qualitative observations of what happened and why.</a:t>
            </a:r>
          </a:p>
          <a:p>
            <a:pPr lvl="0">
              <a:buSzPct val="45000"/>
              <a:buFont typeface="StarSymbol"/>
              <a:buChar char="●"/>
            </a:pPr>
            <a:r>
              <a:rPr lang="x-none" dirty="0"/>
              <a:t>Formative evaluation methods are “ﬁnd and ﬁx” methods, and typically produce as output a list of problems found.</a:t>
            </a:r>
          </a:p>
          <a:p>
            <a:pPr lvl="0">
              <a:buSzPct val="45000"/>
              <a:buFont typeface="StarSymbol"/>
              <a:buChar char="●"/>
            </a:pPr>
            <a:endParaRPr lang="x-none"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page11">
    <p:bg>
      <p:bgPr>
        <a:solidFill>
          <a:schemeClr val="bg1"/>
        </a:solidFill>
        <a:effectLst/>
      </p:bgPr>
    </p:bg>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p>
            <a:pPr lvl="0"/>
            <a:r>
              <a:rPr lang="x-none" dirty="0"/>
              <a:t>Summative Evaluation</a:t>
            </a:r>
            <a:br>
              <a:rPr lang="x-none" dirty="0"/>
            </a:br>
            <a:endParaRPr lang="x-none" dirty="0"/>
          </a:p>
        </p:txBody>
      </p:sp>
      <p:sp>
        <p:nvSpPr>
          <p:cNvPr id="3" name="Text Placeholder 2"/>
          <p:cNvSpPr txBox="1">
            <a:spLocks noGrp="1"/>
          </p:cNvSpPr>
          <p:nvPr>
            <p:ph type="body" idx="4294967295"/>
          </p:nvPr>
        </p:nvSpPr>
        <p:spPr/>
        <p:txBody>
          <a:bodyPr/>
          <a:lstStyle/>
          <a:p>
            <a:pPr lvl="0"/>
            <a:r>
              <a:rPr lang="x-none" dirty="0"/>
              <a:t>Assesses the overall quality of an interface.</a:t>
            </a:r>
          </a:p>
          <a:p>
            <a:pPr lvl="0">
              <a:buSzPct val="45000"/>
              <a:buFont typeface="StarSymbol"/>
              <a:buChar char="●"/>
            </a:pPr>
            <a:r>
              <a:rPr lang="x-none" dirty="0"/>
              <a:t>Done once an interface is (more or less) ﬁnished.</a:t>
            </a:r>
          </a:p>
          <a:p>
            <a:pPr lvl="0">
              <a:buSzPct val="45000"/>
              <a:buFont typeface="StarSymbol"/>
              <a:buChar char="●"/>
            </a:pPr>
            <a:r>
              <a:rPr lang="x-none" dirty="0"/>
              <a:t>Either compare alternative designs, or test speciﬁc performance requirements.</a:t>
            </a:r>
          </a:p>
          <a:p>
            <a:pPr lvl="0">
              <a:buSzPct val="45000"/>
              <a:buFont typeface="StarSymbol"/>
              <a:buChar char="●"/>
            </a:pPr>
            <a:r>
              <a:rPr lang="x-none" dirty="0"/>
              <a:t>Collect bottom-line data – quantitative measurements of performance: how long did users take, were they successful, how many errors did they make.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page12">
    <p:bg>
      <p:bgPr>
        <a:solidFill>
          <a:schemeClr val="bg1"/>
        </a:solidFill>
        <a:effectLst/>
      </p:bgPr>
    </p:bg>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p>
            <a:pPr lvl="0"/>
            <a:r>
              <a:rPr lang="x-none"/>
              <a:t>Modiﬁed Soup Analogy</a:t>
            </a:r>
            <a:br>
              <a:rPr lang="x-none"/>
            </a:br>
            <a:endParaRPr lang="x-none"/>
          </a:p>
        </p:txBody>
      </p:sp>
      <p:sp>
        <p:nvSpPr>
          <p:cNvPr id="3" name="Text Placeholder 2"/>
          <p:cNvSpPr txBox="1">
            <a:spLocks noGrp="1"/>
          </p:cNvSpPr>
          <p:nvPr>
            <p:ph type="body" idx="4294967295"/>
          </p:nvPr>
        </p:nvSpPr>
        <p:spPr>
          <a:xfrm>
            <a:off x="503999" y="1769040"/>
            <a:ext cx="9071640" cy="5913720"/>
          </a:xfrm>
        </p:spPr>
        <p:txBody>
          <a:bodyPr/>
          <a:lstStyle/>
          <a:p>
            <a:pPr lvl="0"/>
            <a:r>
              <a:rPr lang="x-none" dirty="0"/>
              <a:t>Extending Robert Stake’s soup analogy [Stake, 1976; Lockee, Moore and Burton, 2002]:</a:t>
            </a:r>
          </a:p>
          <a:p>
            <a:pPr lvl="0">
              <a:buSzPct val="45000"/>
              <a:buFont typeface="StarSymbol"/>
              <a:buChar char="●"/>
            </a:pPr>
            <a:r>
              <a:rPr lang="x-none" dirty="0"/>
              <a:t>When the cook tastes other cooks’ soups, </a:t>
            </a:r>
            <a:r>
              <a:rPr lang="x-none" i="1" dirty="0"/>
              <a:t>that’s exploratory</a:t>
            </a:r>
            <a:r>
              <a:rPr lang="x-none" dirty="0"/>
              <a:t>.</a:t>
            </a:r>
          </a:p>
          <a:p>
            <a:pPr lvl="0">
              <a:buSzPct val="45000"/>
              <a:buFont typeface="StarSymbol"/>
              <a:buChar char="●"/>
            </a:pPr>
            <a:r>
              <a:rPr lang="x-none" dirty="0"/>
              <a:t>When the cook assesses a certain recipe, </a:t>
            </a:r>
            <a:r>
              <a:rPr lang="x-none" i="1" dirty="0"/>
              <a:t>that’s predictive</a:t>
            </a:r>
            <a:r>
              <a:rPr lang="x-none" dirty="0"/>
              <a:t>.</a:t>
            </a:r>
          </a:p>
          <a:p>
            <a:pPr lvl="0">
              <a:buSzPct val="45000"/>
              <a:buFont typeface="StarSymbol"/>
              <a:buChar char="●"/>
            </a:pPr>
            <a:r>
              <a:rPr lang="x-none" dirty="0"/>
              <a:t>When the cook tastes the soup while making it, </a:t>
            </a:r>
            <a:r>
              <a:rPr lang="x-none" i="1" dirty="0"/>
              <a:t>that’s formative</a:t>
            </a:r>
            <a:r>
              <a:rPr lang="x-none" dirty="0"/>
              <a:t>.</a:t>
            </a:r>
          </a:p>
          <a:p>
            <a:pPr lvl="0">
              <a:buSzPct val="45000"/>
              <a:buFont typeface="StarSymbol"/>
              <a:buChar char="●"/>
            </a:pPr>
            <a:r>
              <a:rPr lang="x-none" dirty="0"/>
              <a:t>When the guests (or food critics) taste the soup, </a:t>
            </a:r>
            <a:r>
              <a:rPr lang="x-none" i="1" dirty="0"/>
              <a:t>that’s summative</a:t>
            </a:r>
            <a:r>
              <a:rPr lang="x-none" dirty="0"/>
              <a:t>.</a:t>
            </a:r>
          </a:p>
          <a:p>
            <a:pPr lvl="0">
              <a:buSzPct val="45000"/>
              <a:buFont typeface="StarSymbol"/>
              <a:buChar char="●"/>
            </a:pPr>
            <a:endParaRPr lang="x-none"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page13">
    <p:bg>
      <p:bgPr>
        <a:solidFill>
          <a:schemeClr val="bg1"/>
        </a:solidFill>
        <a:effectLst/>
      </p:bgPr>
    </p:bg>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p>
            <a:pPr lvl="0"/>
            <a:r>
              <a:rPr lang="x-none"/>
              <a:t>Usability Evaluation Methods</a:t>
            </a:r>
            <a:br>
              <a:rPr lang="x-none"/>
            </a:br>
            <a:endParaRPr lang="x-none"/>
          </a:p>
        </p:txBody>
      </p:sp>
      <p:sp>
        <p:nvSpPr>
          <p:cNvPr id="3" name="Text Placeholder 2"/>
          <p:cNvSpPr txBox="1">
            <a:spLocks noGrp="1"/>
          </p:cNvSpPr>
          <p:nvPr>
            <p:ph type="body" idx="4294967295"/>
          </p:nvPr>
        </p:nvSpPr>
        <p:spPr>
          <a:xfrm>
            <a:off x="503999" y="1769040"/>
            <a:ext cx="9071640" cy="5457960"/>
          </a:xfrm>
        </p:spPr>
        <p:txBody>
          <a:bodyPr/>
          <a:lstStyle/>
          <a:p>
            <a:pPr lvl="0"/>
            <a:r>
              <a:rPr lang="x-none" dirty="0"/>
              <a:t>The methods of usability evaluation can also be classiﬁed according to who performs them:</a:t>
            </a:r>
          </a:p>
          <a:p>
            <a:pPr lvl="0">
              <a:buSzPct val="45000"/>
              <a:buFont typeface="StarSymbol"/>
              <a:buChar char="●"/>
            </a:pPr>
            <a:r>
              <a:rPr lang="x-none" b="1" dirty="0"/>
              <a:t>Usability Inspection Methods</a:t>
            </a:r>
          </a:p>
          <a:p>
            <a:pPr lvl="0">
              <a:buSzPct val="45000"/>
              <a:buFont typeface="StarSymbol"/>
              <a:buChar char="●"/>
            </a:pPr>
            <a:r>
              <a:rPr lang="x-none" dirty="0"/>
              <a:t> Inspection of interface design by usability specialists using </a:t>
            </a:r>
            <a:r>
              <a:rPr lang="x-none" i="1" dirty="0"/>
              <a:t>heuristics</a:t>
            </a:r>
            <a:r>
              <a:rPr lang="x-none" dirty="0"/>
              <a:t> and </a:t>
            </a:r>
            <a:r>
              <a:rPr lang="x-none" i="1" dirty="0"/>
              <a:t>judgement</a:t>
            </a:r>
            <a:r>
              <a:rPr lang="x-none" dirty="0"/>
              <a:t> (notestusers).</a:t>
            </a:r>
          </a:p>
          <a:p>
            <a:pPr lvl="0">
              <a:buSzPct val="45000"/>
              <a:buFont typeface="StarSymbol"/>
              <a:buChar char="●"/>
            </a:pPr>
            <a:r>
              <a:rPr lang="x-none" b="1" dirty="0"/>
              <a:t>Usability Testing Methods</a:t>
            </a:r>
          </a:p>
          <a:p>
            <a:pPr lvl="0">
              <a:buSzPct val="45000"/>
              <a:buFont typeface="StarSymbol"/>
              <a:buChar char="●"/>
            </a:pPr>
            <a:r>
              <a:rPr lang="x-none" dirty="0"/>
              <a:t>Empirical testing of interface design with real users.</a:t>
            </a:r>
          </a:p>
          <a:p>
            <a:pPr lvl="0">
              <a:buSzPct val="45000"/>
              <a:buFont typeface="StarSymbol"/>
              <a:buChar char="●"/>
            </a:pPr>
            <a:endParaRPr lang="x-none"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p:nvSpPr>
          <p:cNvPr id="132098" name="Rectangle 2"/>
          <p:cNvSpPr>
            <a:spLocks noChangeArrowheads="1"/>
          </p:cNvSpPr>
          <p:nvPr/>
        </p:nvSpPr>
        <p:spPr bwMode="auto">
          <a:xfrm>
            <a:off x="1330472" y="813715"/>
            <a:ext cx="1634430" cy="611601"/>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1496" tIns="50748" rIns="101496" bIns="50748">
            <a:spAutoFit/>
          </a:bodyPr>
          <a:lstStyle/>
          <a:p>
            <a:pPr defTabSz="1007943" eaLnBrk="0" hangingPunct="0">
              <a:lnSpc>
                <a:spcPct val="50000"/>
              </a:lnSpc>
              <a:spcBef>
                <a:spcPct val="50000"/>
              </a:spcBef>
            </a:pPr>
            <a:r>
              <a:rPr lang="en-US" altLang="en-US" sz="1323" b="1" kern="0">
                <a:solidFill>
                  <a:sysClr val="windowText" lastClr="000000"/>
                </a:solidFill>
                <a:latin typeface="Arial" panose="020B0604020202020204" pitchFamily="34" charset="0"/>
              </a:rPr>
              <a:t>Articulate:</a:t>
            </a:r>
          </a:p>
          <a:p>
            <a:pPr defTabSz="1007943" eaLnBrk="0" hangingPunct="0">
              <a:lnSpc>
                <a:spcPct val="50000"/>
              </a:lnSpc>
              <a:spcBef>
                <a:spcPct val="50000"/>
              </a:spcBef>
              <a:buFontTx/>
              <a:buChar char="•"/>
            </a:pPr>
            <a:r>
              <a:rPr lang="en-US" altLang="en-US" sz="1323" b="1" kern="0">
                <a:solidFill>
                  <a:sysClr val="windowText" lastClr="000000"/>
                </a:solidFill>
                <a:latin typeface="Arial" panose="020B0604020202020204" pitchFamily="34" charset="0"/>
              </a:rPr>
              <a:t>who users are</a:t>
            </a:r>
          </a:p>
          <a:p>
            <a:pPr defTabSz="1007943" eaLnBrk="0" hangingPunct="0">
              <a:lnSpc>
                <a:spcPct val="50000"/>
              </a:lnSpc>
              <a:spcBef>
                <a:spcPct val="50000"/>
              </a:spcBef>
              <a:buFontTx/>
              <a:buChar char="•"/>
            </a:pPr>
            <a:r>
              <a:rPr lang="en-US" altLang="en-US" sz="1323" b="1" kern="0">
                <a:solidFill>
                  <a:sysClr val="windowText" lastClr="000000"/>
                </a:solidFill>
                <a:latin typeface="Arial" panose="020B0604020202020204" pitchFamily="34" charset="0"/>
              </a:rPr>
              <a:t>their key tasks</a:t>
            </a:r>
            <a:endParaRPr lang="en-US" altLang="en-US" sz="1102" kern="0">
              <a:solidFill>
                <a:sysClr val="windowText" lastClr="000000"/>
              </a:solidFill>
              <a:latin typeface="Arial" panose="020B0604020202020204" pitchFamily="34" charset="0"/>
            </a:endParaRPr>
          </a:p>
        </p:txBody>
      </p:sp>
      <p:sp>
        <p:nvSpPr>
          <p:cNvPr id="132099" name="Rectangle 3"/>
          <p:cNvSpPr>
            <a:spLocks noChangeArrowheads="1"/>
          </p:cNvSpPr>
          <p:nvPr/>
        </p:nvSpPr>
        <p:spPr bwMode="auto">
          <a:xfrm>
            <a:off x="1522964" y="6395975"/>
            <a:ext cx="1235447" cy="652253"/>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1496" tIns="50748" rIns="101496" bIns="50748">
            <a:spAutoFit/>
          </a:bodyPr>
          <a:lstStyle/>
          <a:p>
            <a:pPr defTabSz="1007943" eaLnBrk="0" hangingPunct="0">
              <a:lnSpc>
                <a:spcPct val="90000"/>
              </a:lnSpc>
              <a:spcBef>
                <a:spcPct val="50000"/>
              </a:spcBef>
            </a:pPr>
            <a:r>
              <a:rPr lang="en-US" altLang="en-US" sz="1323" b="1" kern="0">
                <a:solidFill>
                  <a:sysClr val="windowText" lastClr="000000"/>
                </a:solidFill>
                <a:latin typeface="Arial" panose="020B0604020202020204" pitchFamily="34" charset="0"/>
              </a:rPr>
              <a:t>User and task descriptions</a:t>
            </a:r>
            <a:endParaRPr lang="en-US" altLang="en-US" sz="1102" b="1" kern="0">
              <a:solidFill>
                <a:sysClr val="windowText" lastClr="000000"/>
              </a:solidFill>
              <a:latin typeface="Arial" panose="020B0604020202020204" pitchFamily="34" charset="0"/>
            </a:endParaRPr>
          </a:p>
        </p:txBody>
      </p:sp>
      <p:sp>
        <p:nvSpPr>
          <p:cNvPr id="132100" name="Rectangle 4"/>
          <p:cNvSpPr>
            <a:spLocks noChangeArrowheads="1"/>
          </p:cNvSpPr>
          <p:nvPr/>
        </p:nvSpPr>
        <p:spPr bwMode="auto">
          <a:xfrm>
            <a:off x="21529" y="1048205"/>
            <a:ext cx="820527" cy="3399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1496" tIns="50748" rIns="101496" bIns="50748">
            <a:spAutoFit/>
          </a:bodyPr>
          <a:lstStyle/>
          <a:p>
            <a:pPr defTabSz="1007943" eaLnBrk="0" hangingPunct="0"/>
            <a:r>
              <a:rPr lang="en-US" altLang="en-US" sz="1543" b="1" i="1" kern="0">
                <a:solidFill>
                  <a:sysClr val="windowText" lastClr="000000"/>
                </a:solidFill>
                <a:latin typeface="Arial" panose="020B0604020202020204" pitchFamily="34" charset="0"/>
              </a:rPr>
              <a:t>Goals:</a:t>
            </a:r>
          </a:p>
        </p:txBody>
      </p:sp>
      <p:sp>
        <p:nvSpPr>
          <p:cNvPr id="132101" name="Rectangle 5"/>
          <p:cNvSpPr>
            <a:spLocks noChangeArrowheads="1"/>
          </p:cNvSpPr>
          <p:nvPr/>
        </p:nvSpPr>
        <p:spPr bwMode="auto">
          <a:xfrm>
            <a:off x="529" y="3557597"/>
            <a:ext cx="1083420" cy="3399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1496" tIns="50748" rIns="101496" bIns="50748">
            <a:spAutoFit/>
          </a:bodyPr>
          <a:lstStyle/>
          <a:p>
            <a:pPr defTabSz="1007943" eaLnBrk="0" hangingPunct="0"/>
            <a:r>
              <a:rPr lang="en-US" altLang="en-US" sz="1543" b="1" i="1" kern="0">
                <a:solidFill>
                  <a:sysClr val="windowText" lastClr="000000"/>
                </a:solidFill>
                <a:latin typeface="Arial" panose="020B0604020202020204" pitchFamily="34" charset="0"/>
              </a:rPr>
              <a:t>Methods:</a:t>
            </a:r>
          </a:p>
        </p:txBody>
      </p:sp>
      <p:sp>
        <p:nvSpPr>
          <p:cNvPr id="132102" name="Rectangle 6"/>
          <p:cNvSpPr>
            <a:spLocks noChangeArrowheads="1"/>
          </p:cNvSpPr>
          <p:nvPr/>
        </p:nvSpPr>
        <p:spPr bwMode="auto">
          <a:xfrm>
            <a:off x="32027" y="6392475"/>
            <a:ext cx="1126702" cy="3399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1496" tIns="50748" rIns="101496" bIns="50748">
            <a:spAutoFit/>
          </a:bodyPr>
          <a:lstStyle/>
          <a:p>
            <a:pPr defTabSz="1007943" eaLnBrk="0" hangingPunct="0"/>
            <a:r>
              <a:rPr lang="en-US" altLang="en-US" sz="1543" b="1" i="1" kern="0">
                <a:solidFill>
                  <a:sysClr val="windowText" lastClr="000000"/>
                </a:solidFill>
                <a:latin typeface="Arial" panose="020B0604020202020204" pitchFamily="34" charset="0"/>
              </a:rPr>
              <a:t>Products:</a:t>
            </a:r>
          </a:p>
        </p:txBody>
      </p:sp>
      <p:sp>
        <p:nvSpPr>
          <p:cNvPr id="132103" name="Rectangle 7"/>
          <p:cNvSpPr>
            <a:spLocks noChangeArrowheads="1"/>
          </p:cNvSpPr>
          <p:nvPr/>
        </p:nvSpPr>
        <p:spPr bwMode="auto">
          <a:xfrm>
            <a:off x="4186349" y="813715"/>
            <a:ext cx="1259946" cy="468998"/>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1496" tIns="50748" rIns="101496" bIns="50748">
            <a:spAutoFit/>
          </a:bodyPr>
          <a:lstStyle/>
          <a:p>
            <a:pPr defTabSz="1007943" eaLnBrk="0" hangingPunct="0">
              <a:lnSpc>
                <a:spcPct val="90000"/>
              </a:lnSpc>
              <a:spcBef>
                <a:spcPct val="50000"/>
              </a:spcBef>
            </a:pPr>
            <a:r>
              <a:rPr lang="en-US" altLang="en-US" sz="1323" b="1" kern="0">
                <a:solidFill>
                  <a:sysClr val="windowText" lastClr="000000"/>
                </a:solidFill>
                <a:latin typeface="Arial" panose="020B0604020202020204" pitchFamily="34" charset="0"/>
              </a:rPr>
              <a:t>Brainstorm designs</a:t>
            </a:r>
            <a:endParaRPr lang="en-US" altLang="en-US" sz="1102" kern="0">
              <a:solidFill>
                <a:sysClr val="windowText" lastClr="000000"/>
              </a:solidFill>
              <a:latin typeface="Arial" panose="020B0604020202020204" pitchFamily="34" charset="0"/>
            </a:endParaRPr>
          </a:p>
        </p:txBody>
      </p:sp>
      <p:sp>
        <p:nvSpPr>
          <p:cNvPr id="132104" name="Rectangle 8"/>
          <p:cNvSpPr>
            <a:spLocks noChangeArrowheads="1"/>
          </p:cNvSpPr>
          <p:nvPr/>
        </p:nvSpPr>
        <p:spPr bwMode="auto">
          <a:xfrm>
            <a:off x="1162479" y="2745632"/>
            <a:ext cx="1200448" cy="1955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1496" tIns="50748" rIns="101496" bIns="50748">
            <a:spAutoFit/>
          </a:bodyPr>
          <a:lstStyle/>
          <a:p>
            <a:pPr defTabSz="1007943" eaLnBrk="0" hangingPunct="0">
              <a:lnSpc>
                <a:spcPct val="90000"/>
              </a:lnSpc>
              <a:spcBef>
                <a:spcPct val="50000"/>
              </a:spcBef>
            </a:pPr>
            <a:r>
              <a:rPr lang="en-US" altLang="en-US" sz="1323" kern="0">
                <a:solidFill>
                  <a:sysClr val="windowText" lastClr="000000"/>
                </a:solidFill>
                <a:latin typeface="Arial" panose="020B0604020202020204" pitchFamily="34" charset="0"/>
              </a:rPr>
              <a:t>Task centered system design</a:t>
            </a:r>
          </a:p>
          <a:p>
            <a:pPr defTabSz="1007943" eaLnBrk="0" hangingPunct="0">
              <a:lnSpc>
                <a:spcPct val="90000"/>
              </a:lnSpc>
              <a:spcBef>
                <a:spcPct val="50000"/>
              </a:spcBef>
            </a:pPr>
            <a:r>
              <a:rPr lang="en-US" altLang="en-US" sz="1323" kern="0">
                <a:solidFill>
                  <a:sysClr val="windowText" lastClr="000000"/>
                </a:solidFill>
                <a:latin typeface="Arial" panose="020B0604020202020204" pitchFamily="34" charset="0"/>
              </a:rPr>
              <a:t>Participatory design</a:t>
            </a:r>
          </a:p>
          <a:p>
            <a:pPr defTabSz="1007943" eaLnBrk="0" hangingPunct="0">
              <a:lnSpc>
                <a:spcPct val="90000"/>
              </a:lnSpc>
              <a:spcBef>
                <a:spcPct val="50000"/>
              </a:spcBef>
            </a:pPr>
            <a:r>
              <a:rPr lang="en-US" altLang="en-US" sz="1323" kern="0">
                <a:solidFill>
                  <a:sysClr val="windowText" lastClr="000000"/>
                </a:solidFill>
                <a:latin typeface="Arial" panose="020B0604020202020204" pitchFamily="34" charset="0"/>
              </a:rPr>
              <a:t>User-centered design</a:t>
            </a:r>
            <a:endParaRPr lang="en-US" altLang="en-US" sz="1102" kern="0">
              <a:solidFill>
                <a:sysClr val="windowText" lastClr="000000"/>
              </a:solidFill>
              <a:latin typeface="Arial" panose="020B0604020202020204" pitchFamily="34" charset="0"/>
            </a:endParaRPr>
          </a:p>
        </p:txBody>
      </p:sp>
      <p:sp>
        <p:nvSpPr>
          <p:cNvPr id="132105" name="AutoShape 9"/>
          <p:cNvSpPr>
            <a:spLocks noChangeArrowheads="1"/>
          </p:cNvSpPr>
          <p:nvPr/>
        </p:nvSpPr>
        <p:spPr bwMode="auto">
          <a:xfrm>
            <a:off x="994486" y="2763132"/>
            <a:ext cx="1378941" cy="2082410"/>
          </a:xfrm>
          <a:prstGeom prst="downArrow">
            <a:avLst>
              <a:gd name="adj1" fmla="val 75009"/>
              <a:gd name="adj2" fmla="val 23268"/>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007943"/>
            <a:endParaRPr lang="en-US" sz="1984" kern="0">
              <a:solidFill>
                <a:sysClr val="windowText" lastClr="000000"/>
              </a:solidFill>
            </a:endParaRPr>
          </a:p>
        </p:txBody>
      </p:sp>
      <p:sp>
        <p:nvSpPr>
          <p:cNvPr id="132106" name="Rectangle 10"/>
          <p:cNvSpPr>
            <a:spLocks noChangeArrowheads="1"/>
          </p:cNvSpPr>
          <p:nvPr/>
        </p:nvSpPr>
        <p:spPr bwMode="auto">
          <a:xfrm>
            <a:off x="2338428" y="3249611"/>
            <a:ext cx="923960" cy="468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1496" tIns="50748" rIns="101496" bIns="50748">
            <a:spAutoFit/>
          </a:bodyPr>
          <a:lstStyle/>
          <a:p>
            <a:pPr defTabSz="1007943" eaLnBrk="0" hangingPunct="0">
              <a:lnSpc>
                <a:spcPct val="90000"/>
              </a:lnSpc>
              <a:spcBef>
                <a:spcPct val="50000"/>
              </a:spcBef>
            </a:pPr>
            <a:r>
              <a:rPr lang="en-US" altLang="en-US" sz="1323" i="1" kern="0">
                <a:solidFill>
                  <a:sysClr val="windowText" lastClr="000000"/>
                </a:solidFill>
                <a:latin typeface="Arial" panose="020B0604020202020204" pitchFamily="34" charset="0"/>
              </a:rPr>
              <a:t>Evaluate</a:t>
            </a:r>
            <a:br>
              <a:rPr lang="en-US" altLang="en-US" sz="1323" i="1" kern="0">
                <a:solidFill>
                  <a:sysClr val="windowText" lastClr="000000"/>
                </a:solidFill>
                <a:latin typeface="Arial" panose="020B0604020202020204" pitchFamily="34" charset="0"/>
              </a:rPr>
            </a:br>
            <a:r>
              <a:rPr lang="en-US" altLang="en-US" sz="1323" i="1" kern="0">
                <a:solidFill>
                  <a:sysClr val="windowText" lastClr="000000"/>
                </a:solidFill>
                <a:latin typeface="Arial" panose="020B0604020202020204" pitchFamily="34" charset="0"/>
              </a:rPr>
              <a:t>tasks</a:t>
            </a:r>
            <a:endParaRPr lang="en-US" altLang="en-US" sz="1102" i="1" kern="0">
              <a:solidFill>
                <a:sysClr val="windowText" lastClr="000000"/>
              </a:solidFill>
              <a:latin typeface="Arial" panose="020B0604020202020204" pitchFamily="34" charset="0"/>
            </a:endParaRPr>
          </a:p>
        </p:txBody>
      </p:sp>
      <p:sp>
        <p:nvSpPr>
          <p:cNvPr id="132107" name="AutoShape 11"/>
          <p:cNvSpPr>
            <a:spLocks noChangeArrowheads="1"/>
          </p:cNvSpPr>
          <p:nvPr/>
        </p:nvSpPr>
        <p:spPr bwMode="auto">
          <a:xfrm>
            <a:off x="2254432" y="2736882"/>
            <a:ext cx="1021956" cy="1893419"/>
          </a:xfrm>
          <a:prstGeom prst="upArrow">
            <a:avLst>
              <a:gd name="adj1" fmla="val 75009"/>
              <a:gd name="adj2" fmla="val 36309"/>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1007943" eaLnBrk="0" hangingPunct="0"/>
            <a:endParaRPr lang="en-CA" altLang="en-US" sz="1543" kern="0">
              <a:solidFill>
                <a:schemeClr val="hlink"/>
              </a:solidFill>
              <a:latin typeface="Arial" panose="020B0604020202020204" pitchFamily="34" charset="0"/>
            </a:endParaRPr>
          </a:p>
        </p:txBody>
      </p:sp>
      <p:sp>
        <p:nvSpPr>
          <p:cNvPr id="132108" name="Rectangle 12"/>
          <p:cNvSpPr>
            <a:spLocks noChangeArrowheads="1"/>
          </p:cNvSpPr>
          <p:nvPr/>
        </p:nvSpPr>
        <p:spPr bwMode="auto">
          <a:xfrm>
            <a:off x="3360384" y="2855877"/>
            <a:ext cx="1511935" cy="16431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1496" tIns="50748" rIns="101496" bIns="50748">
            <a:spAutoFit/>
          </a:bodyPr>
          <a:lstStyle/>
          <a:p>
            <a:pPr defTabSz="1007943" eaLnBrk="0" hangingPunct="0">
              <a:lnSpc>
                <a:spcPct val="90000"/>
              </a:lnSpc>
              <a:spcBef>
                <a:spcPct val="50000"/>
              </a:spcBef>
            </a:pPr>
            <a:r>
              <a:rPr lang="en-US" altLang="en-US" sz="1323" b="1" kern="0">
                <a:solidFill>
                  <a:sysClr val="windowText" lastClr="000000"/>
                </a:solidFill>
                <a:latin typeface="Arial" panose="020B0604020202020204" pitchFamily="34" charset="0"/>
              </a:rPr>
              <a:t>Psychology of everyday </a:t>
            </a:r>
            <a:br>
              <a:rPr lang="en-US" altLang="en-US" sz="1323" b="1" kern="0">
                <a:solidFill>
                  <a:sysClr val="windowText" lastClr="000000"/>
                </a:solidFill>
                <a:latin typeface="Arial" panose="020B0604020202020204" pitchFamily="34" charset="0"/>
              </a:rPr>
            </a:br>
            <a:r>
              <a:rPr lang="en-US" altLang="en-US" sz="1323" b="1" kern="0">
                <a:solidFill>
                  <a:sysClr val="windowText" lastClr="000000"/>
                </a:solidFill>
                <a:latin typeface="Arial" panose="020B0604020202020204" pitchFamily="34" charset="0"/>
              </a:rPr>
              <a:t>things</a:t>
            </a:r>
          </a:p>
          <a:p>
            <a:pPr defTabSz="1007943" eaLnBrk="0" hangingPunct="0">
              <a:lnSpc>
                <a:spcPct val="90000"/>
              </a:lnSpc>
              <a:spcBef>
                <a:spcPct val="50000"/>
              </a:spcBef>
            </a:pPr>
            <a:r>
              <a:rPr lang="en-US" altLang="en-US" sz="1323" kern="0">
                <a:solidFill>
                  <a:sysClr val="windowText" lastClr="000000"/>
                </a:solidFill>
                <a:latin typeface="Arial" panose="020B0604020202020204" pitchFamily="34" charset="0"/>
              </a:rPr>
              <a:t>User involvement</a:t>
            </a:r>
          </a:p>
          <a:p>
            <a:pPr defTabSz="1007943" eaLnBrk="0" hangingPunct="0">
              <a:lnSpc>
                <a:spcPct val="90000"/>
              </a:lnSpc>
              <a:spcBef>
                <a:spcPct val="50000"/>
              </a:spcBef>
            </a:pPr>
            <a:r>
              <a:rPr lang="en-US" altLang="en-US" sz="1323" b="1" kern="0">
                <a:solidFill>
                  <a:srgbClr val="FF3300"/>
                </a:solidFill>
                <a:latin typeface="Arial" panose="020B0604020202020204" pitchFamily="34" charset="0"/>
              </a:rPr>
              <a:t>Representation &amp; metaphors</a:t>
            </a:r>
            <a:endParaRPr lang="en-US" altLang="en-US" sz="1102" b="1" kern="0">
              <a:solidFill>
                <a:srgbClr val="FF3300"/>
              </a:solidFill>
              <a:latin typeface="Arial" panose="020B0604020202020204" pitchFamily="34" charset="0"/>
            </a:endParaRPr>
          </a:p>
          <a:p>
            <a:pPr defTabSz="1007943" eaLnBrk="0" hangingPunct="0">
              <a:lnSpc>
                <a:spcPct val="90000"/>
              </a:lnSpc>
              <a:spcBef>
                <a:spcPct val="50000"/>
              </a:spcBef>
            </a:pPr>
            <a:endParaRPr lang="en-US" altLang="en-US" sz="1102" kern="0">
              <a:solidFill>
                <a:schemeClr val="bg2"/>
              </a:solidFill>
              <a:latin typeface="Arial" panose="020B0604020202020204" pitchFamily="34" charset="0"/>
            </a:endParaRPr>
          </a:p>
        </p:txBody>
      </p:sp>
      <p:sp>
        <p:nvSpPr>
          <p:cNvPr id="132109" name="AutoShape 13"/>
          <p:cNvSpPr>
            <a:spLocks noChangeArrowheads="1"/>
          </p:cNvSpPr>
          <p:nvPr/>
        </p:nvSpPr>
        <p:spPr bwMode="auto">
          <a:xfrm>
            <a:off x="3262388" y="2745632"/>
            <a:ext cx="1511935" cy="2015913"/>
          </a:xfrm>
          <a:prstGeom prst="downArrow">
            <a:avLst>
              <a:gd name="adj1" fmla="val 75000"/>
              <a:gd name="adj2" fmla="val 34037"/>
            </a:avLst>
          </a:prstGeom>
          <a:noFill/>
          <a:ln w="12699">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007943"/>
            <a:endParaRPr lang="en-US" sz="1984" kern="0">
              <a:solidFill>
                <a:sysClr val="windowText" lastClr="000000"/>
              </a:solidFill>
            </a:endParaRPr>
          </a:p>
        </p:txBody>
      </p:sp>
      <p:sp>
        <p:nvSpPr>
          <p:cNvPr id="132110" name="Rectangle 14"/>
          <p:cNvSpPr>
            <a:spLocks noChangeArrowheads="1"/>
          </p:cNvSpPr>
          <p:nvPr/>
        </p:nvSpPr>
        <p:spPr bwMode="auto">
          <a:xfrm>
            <a:off x="3647372" y="5069532"/>
            <a:ext cx="1051705" cy="6522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1496" tIns="50748" rIns="101496" bIns="50748">
            <a:spAutoFit/>
          </a:bodyPr>
          <a:lstStyle/>
          <a:p>
            <a:pPr defTabSz="1007943" eaLnBrk="0" hangingPunct="0">
              <a:lnSpc>
                <a:spcPct val="90000"/>
              </a:lnSpc>
              <a:spcBef>
                <a:spcPct val="50000"/>
              </a:spcBef>
            </a:pPr>
            <a:r>
              <a:rPr lang="en-US" altLang="en-US" sz="1323" kern="0">
                <a:solidFill>
                  <a:sysClr val="windowText" lastClr="000000"/>
                </a:solidFill>
                <a:latin typeface="Arial" panose="020B0604020202020204" pitchFamily="34" charset="0"/>
              </a:rPr>
              <a:t>low fidelity prototyping methods</a:t>
            </a:r>
            <a:endParaRPr lang="en-US" altLang="en-US" sz="1102" kern="0">
              <a:solidFill>
                <a:sysClr val="windowText" lastClr="000000"/>
              </a:solidFill>
              <a:latin typeface="Arial" panose="020B0604020202020204" pitchFamily="34" charset="0"/>
            </a:endParaRPr>
          </a:p>
        </p:txBody>
      </p:sp>
      <p:sp>
        <p:nvSpPr>
          <p:cNvPr id="132111" name="AutoShape 15"/>
          <p:cNvSpPr>
            <a:spLocks noChangeArrowheads="1"/>
          </p:cNvSpPr>
          <p:nvPr/>
        </p:nvSpPr>
        <p:spPr bwMode="auto">
          <a:xfrm>
            <a:off x="3346385" y="5013535"/>
            <a:ext cx="1525934" cy="741968"/>
          </a:xfrm>
          <a:prstGeom prst="downArrow">
            <a:avLst>
              <a:gd name="adj1" fmla="val 75009"/>
              <a:gd name="adj2" fmla="val 37505"/>
            </a:avLst>
          </a:prstGeom>
          <a:noFill/>
          <a:ln w="12699">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007943"/>
            <a:endParaRPr lang="en-US" sz="1984" kern="0">
              <a:solidFill>
                <a:sysClr val="windowText" lastClr="000000"/>
              </a:solidFill>
            </a:endParaRPr>
          </a:p>
        </p:txBody>
      </p:sp>
      <p:sp>
        <p:nvSpPr>
          <p:cNvPr id="132112" name="Rectangle 16"/>
          <p:cNvSpPr>
            <a:spLocks noChangeArrowheads="1"/>
          </p:cNvSpPr>
          <p:nvPr/>
        </p:nvSpPr>
        <p:spPr bwMode="auto">
          <a:xfrm>
            <a:off x="4105853" y="6385476"/>
            <a:ext cx="1340442" cy="652253"/>
          </a:xfrm>
          <a:prstGeom prst="rect">
            <a:avLst/>
          </a:prstGeom>
          <a:noFill/>
          <a:ln w="12699">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1496" tIns="50748" rIns="101496" bIns="50748">
            <a:spAutoFit/>
          </a:bodyPr>
          <a:lstStyle/>
          <a:p>
            <a:pPr defTabSz="1007943" eaLnBrk="0" hangingPunct="0">
              <a:lnSpc>
                <a:spcPct val="90000"/>
              </a:lnSpc>
              <a:spcBef>
                <a:spcPct val="50000"/>
              </a:spcBef>
            </a:pPr>
            <a:r>
              <a:rPr lang="en-US" altLang="en-US" sz="1323" b="1" kern="0">
                <a:solidFill>
                  <a:sysClr val="windowText" lastClr="000000"/>
                </a:solidFill>
                <a:latin typeface="Arial" panose="020B0604020202020204" pitchFamily="34" charset="0"/>
              </a:rPr>
              <a:t>Throw-away paper prototypes</a:t>
            </a:r>
            <a:endParaRPr lang="en-US" altLang="en-US" sz="1102" b="1" kern="0">
              <a:solidFill>
                <a:sysClr val="windowText" lastClr="000000"/>
              </a:solidFill>
              <a:latin typeface="Arial" panose="020B0604020202020204" pitchFamily="34" charset="0"/>
            </a:endParaRPr>
          </a:p>
        </p:txBody>
      </p:sp>
      <p:sp>
        <p:nvSpPr>
          <p:cNvPr id="132113" name="Rectangle 17"/>
          <p:cNvSpPr>
            <a:spLocks noChangeArrowheads="1"/>
          </p:cNvSpPr>
          <p:nvPr/>
        </p:nvSpPr>
        <p:spPr bwMode="auto">
          <a:xfrm>
            <a:off x="4704326" y="2855877"/>
            <a:ext cx="1259946" cy="1405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1496" tIns="50748" rIns="101496" bIns="50748">
            <a:spAutoFit/>
          </a:bodyPr>
          <a:lstStyle/>
          <a:p>
            <a:pPr defTabSz="1007943" eaLnBrk="0" hangingPunct="0">
              <a:lnSpc>
                <a:spcPct val="90000"/>
              </a:lnSpc>
              <a:spcBef>
                <a:spcPct val="50000"/>
              </a:spcBef>
            </a:pPr>
            <a:r>
              <a:rPr lang="en-US" altLang="en-US" sz="1323" i="1" kern="0">
                <a:solidFill>
                  <a:sysClr val="windowText" lastClr="000000"/>
                </a:solidFill>
                <a:latin typeface="Arial" panose="020B0604020202020204" pitchFamily="34" charset="0"/>
              </a:rPr>
              <a:t>Participatory interaction</a:t>
            </a:r>
          </a:p>
          <a:p>
            <a:pPr defTabSz="1007943" eaLnBrk="0" hangingPunct="0">
              <a:lnSpc>
                <a:spcPct val="90000"/>
              </a:lnSpc>
              <a:spcBef>
                <a:spcPct val="50000"/>
              </a:spcBef>
            </a:pPr>
            <a:endParaRPr lang="en-US" altLang="en-US" sz="1323" i="1" kern="0">
              <a:solidFill>
                <a:sysClr val="windowText" lastClr="000000"/>
              </a:solidFill>
              <a:latin typeface="Arial" panose="020B0604020202020204" pitchFamily="34" charset="0"/>
            </a:endParaRPr>
          </a:p>
          <a:p>
            <a:pPr defTabSz="1007943" eaLnBrk="0" hangingPunct="0">
              <a:lnSpc>
                <a:spcPct val="90000"/>
              </a:lnSpc>
              <a:spcBef>
                <a:spcPct val="50000"/>
              </a:spcBef>
            </a:pPr>
            <a:r>
              <a:rPr lang="en-US" altLang="en-US" sz="1323" i="1" kern="0">
                <a:solidFill>
                  <a:sysClr val="windowText" lastClr="000000"/>
                </a:solidFill>
                <a:latin typeface="Arial" panose="020B0604020202020204" pitchFamily="34" charset="0"/>
              </a:rPr>
              <a:t>Task scenario walk-</a:t>
            </a:r>
            <a:br>
              <a:rPr lang="en-US" altLang="en-US" sz="1323" i="1" kern="0">
                <a:solidFill>
                  <a:sysClr val="windowText" lastClr="000000"/>
                </a:solidFill>
                <a:latin typeface="Arial" panose="020B0604020202020204" pitchFamily="34" charset="0"/>
              </a:rPr>
            </a:br>
            <a:r>
              <a:rPr lang="en-US" altLang="en-US" sz="1323" i="1" kern="0">
                <a:solidFill>
                  <a:sysClr val="windowText" lastClr="000000"/>
                </a:solidFill>
                <a:latin typeface="Arial" panose="020B0604020202020204" pitchFamily="34" charset="0"/>
              </a:rPr>
              <a:t>through</a:t>
            </a:r>
            <a:endParaRPr lang="en-US" altLang="en-US" sz="1102" i="1" kern="0">
              <a:solidFill>
                <a:sysClr val="windowText" lastClr="000000"/>
              </a:solidFill>
              <a:latin typeface="Arial" panose="020B0604020202020204" pitchFamily="34" charset="0"/>
            </a:endParaRPr>
          </a:p>
        </p:txBody>
      </p:sp>
      <p:sp>
        <p:nvSpPr>
          <p:cNvPr id="132114" name="AutoShape 18"/>
          <p:cNvSpPr>
            <a:spLocks noChangeArrowheads="1"/>
          </p:cNvSpPr>
          <p:nvPr/>
        </p:nvSpPr>
        <p:spPr bwMode="auto">
          <a:xfrm>
            <a:off x="4620330" y="2519891"/>
            <a:ext cx="1284445" cy="2080661"/>
          </a:xfrm>
          <a:prstGeom prst="upArrow">
            <a:avLst>
              <a:gd name="adj1" fmla="val 74926"/>
              <a:gd name="adj2" fmla="val 39275"/>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1007943" eaLnBrk="0" hangingPunct="0"/>
            <a:endParaRPr lang="en-CA" altLang="en-US" sz="1543" kern="0">
              <a:solidFill>
                <a:schemeClr val="hlink"/>
              </a:solidFill>
              <a:latin typeface="Arial" panose="020B0604020202020204" pitchFamily="34" charset="0"/>
            </a:endParaRPr>
          </a:p>
        </p:txBody>
      </p:sp>
      <p:sp>
        <p:nvSpPr>
          <p:cNvPr id="132115" name="Rectangle 19"/>
          <p:cNvSpPr>
            <a:spLocks noChangeArrowheads="1"/>
          </p:cNvSpPr>
          <p:nvPr/>
        </p:nvSpPr>
        <p:spPr bwMode="auto">
          <a:xfrm>
            <a:off x="6454251" y="813715"/>
            <a:ext cx="1007957" cy="468998"/>
          </a:xfrm>
          <a:prstGeom prst="rect">
            <a:avLst/>
          </a:prstGeom>
          <a:noFill/>
          <a:ln w="12699">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1496" tIns="50748" rIns="101496" bIns="50748">
            <a:spAutoFit/>
          </a:bodyPr>
          <a:lstStyle/>
          <a:p>
            <a:pPr defTabSz="1007943" eaLnBrk="0" hangingPunct="0">
              <a:lnSpc>
                <a:spcPct val="90000"/>
              </a:lnSpc>
              <a:spcBef>
                <a:spcPct val="50000"/>
              </a:spcBef>
            </a:pPr>
            <a:r>
              <a:rPr lang="en-US" altLang="en-US" sz="1323" b="1" kern="0">
                <a:solidFill>
                  <a:sysClr val="windowText" lastClr="000000"/>
                </a:solidFill>
                <a:latin typeface="Arial" panose="020B0604020202020204" pitchFamily="34" charset="0"/>
              </a:rPr>
              <a:t>Refined designs</a:t>
            </a:r>
            <a:endParaRPr lang="en-US" altLang="en-US" sz="1102" kern="0">
              <a:solidFill>
                <a:sysClr val="windowText" lastClr="000000"/>
              </a:solidFill>
              <a:latin typeface="Arial" panose="020B0604020202020204" pitchFamily="34" charset="0"/>
            </a:endParaRPr>
          </a:p>
        </p:txBody>
      </p:sp>
      <p:sp>
        <p:nvSpPr>
          <p:cNvPr id="132116" name="Rectangle 20"/>
          <p:cNvSpPr>
            <a:spLocks noChangeArrowheads="1"/>
          </p:cNvSpPr>
          <p:nvPr/>
        </p:nvSpPr>
        <p:spPr bwMode="auto">
          <a:xfrm>
            <a:off x="6118266" y="2829628"/>
            <a:ext cx="1242447" cy="15889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1496" tIns="50748" rIns="101496" bIns="50748">
            <a:spAutoFit/>
          </a:bodyPr>
          <a:lstStyle/>
          <a:p>
            <a:pPr defTabSz="1007943" eaLnBrk="0" hangingPunct="0">
              <a:lnSpc>
                <a:spcPct val="90000"/>
              </a:lnSpc>
              <a:spcBef>
                <a:spcPct val="50000"/>
              </a:spcBef>
            </a:pPr>
            <a:r>
              <a:rPr lang="en-US" altLang="en-US" sz="1323" kern="0">
                <a:solidFill>
                  <a:schemeClr val="bg2"/>
                </a:solidFill>
                <a:latin typeface="Arial" panose="020B0604020202020204" pitchFamily="34" charset="0"/>
              </a:rPr>
              <a:t>Graphical screen design</a:t>
            </a:r>
          </a:p>
          <a:p>
            <a:pPr defTabSz="1007943" eaLnBrk="0" hangingPunct="0">
              <a:lnSpc>
                <a:spcPct val="90000"/>
              </a:lnSpc>
              <a:spcBef>
                <a:spcPct val="50000"/>
              </a:spcBef>
            </a:pPr>
            <a:r>
              <a:rPr lang="en-US" altLang="en-US" sz="1323" kern="0">
                <a:solidFill>
                  <a:schemeClr val="bg2"/>
                </a:solidFill>
                <a:latin typeface="Arial" panose="020B0604020202020204" pitchFamily="34" charset="0"/>
              </a:rPr>
              <a:t>Interface guidelines</a:t>
            </a:r>
          </a:p>
          <a:p>
            <a:pPr defTabSz="1007943" eaLnBrk="0" hangingPunct="0">
              <a:lnSpc>
                <a:spcPct val="90000"/>
              </a:lnSpc>
              <a:spcBef>
                <a:spcPct val="50000"/>
              </a:spcBef>
            </a:pPr>
            <a:r>
              <a:rPr lang="en-US" altLang="en-US" sz="1323" kern="0">
                <a:solidFill>
                  <a:schemeClr val="bg2"/>
                </a:solidFill>
                <a:latin typeface="Arial" panose="020B0604020202020204" pitchFamily="34" charset="0"/>
              </a:rPr>
              <a:t>Style </a:t>
            </a:r>
            <a:br>
              <a:rPr lang="en-US" altLang="en-US" sz="1323" kern="0">
                <a:solidFill>
                  <a:schemeClr val="bg2"/>
                </a:solidFill>
                <a:latin typeface="Arial" panose="020B0604020202020204" pitchFamily="34" charset="0"/>
              </a:rPr>
            </a:br>
            <a:r>
              <a:rPr lang="en-US" altLang="en-US" sz="1323" kern="0">
                <a:solidFill>
                  <a:schemeClr val="bg2"/>
                </a:solidFill>
                <a:latin typeface="Arial" panose="020B0604020202020204" pitchFamily="34" charset="0"/>
              </a:rPr>
              <a:t>guides</a:t>
            </a:r>
            <a:endParaRPr lang="en-US" altLang="en-US" sz="1102" kern="0">
              <a:solidFill>
                <a:schemeClr val="bg2"/>
              </a:solidFill>
              <a:latin typeface="Arial" panose="020B0604020202020204" pitchFamily="34" charset="0"/>
            </a:endParaRPr>
          </a:p>
        </p:txBody>
      </p:sp>
      <p:sp>
        <p:nvSpPr>
          <p:cNvPr id="132117" name="AutoShape 21"/>
          <p:cNvSpPr>
            <a:spLocks noChangeArrowheads="1"/>
          </p:cNvSpPr>
          <p:nvPr/>
        </p:nvSpPr>
        <p:spPr bwMode="auto">
          <a:xfrm>
            <a:off x="5950273" y="2745632"/>
            <a:ext cx="1175949" cy="1882919"/>
          </a:xfrm>
          <a:prstGeom prst="downArrow">
            <a:avLst>
              <a:gd name="adj1" fmla="val 75009"/>
              <a:gd name="adj2" fmla="val 30593"/>
            </a:avLst>
          </a:prstGeom>
          <a:noFill/>
          <a:ln w="12699">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007943"/>
            <a:endParaRPr lang="en-US" sz="1984" kern="0">
              <a:solidFill>
                <a:sysClr val="windowText" lastClr="000000"/>
              </a:solidFill>
            </a:endParaRPr>
          </a:p>
        </p:txBody>
      </p:sp>
      <p:sp>
        <p:nvSpPr>
          <p:cNvPr id="132118" name="Rectangle 22"/>
          <p:cNvSpPr>
            <a:spLocks noChangeArrowheads="1"/>
          </p:cNvSpPr>
          <p:nvPr/>
        </p:nvSpPr>
        <p:spPr bwMode="auto">
          <a:xfrm>
            <a:off x="6118266" y="5013535"/>
            <a:ext cx="1137451" cy="6522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1496" tIns="50748" rIns="101496" bIns="50748">
            <a:spAutoFit/>
          </a:bodyPr>
          <a:lstStyle/>
          <a:p>
            <a:pPr defTabSz="1007943" eaLnBrk="0" hangingPunct="0">
              <a:lnSpc>
                <a:spcPct val="90000"/>
              </a:lnSpc>
              <a:spcBef>
                <a:spcPct val="50000"/>
              </a:spcBef>
            </a:pPr>
            <a:r>
              <a:rPr lang="en-US" altLang="en-US" sz="1323" kern="0">
                <a:solidFill>
                  <a:sysClr val="windowText" lastClr="000000"/>
                </a:solidFill>
                <a:latin typeface="Arial" panose="020B0604020202020204" pitchFamily="34" charset="0"/>
              </a:rPr>
              <a:t>high fidelity prototyping methods</a:t>
            </a:r>
            <a:endParaRPr lang="en-US" altLang="en-US" sz="1102" kern="0">
              <a:solidFill>
                <a:sysClr val="windowText" lastClr="000000"/>
              </a:solidFill>
              <a:latin typeface="Arial" panose="020B0604020202020204" pitchFamily="34" charset="0"/>
            </a:endParaRPr>
          </a:p>
        </p:txBody>
      </p:sp>
      <p:sp>
        <p:nvSpPr>
          <p:cNvPr id="132119" name="AutoShape 23"/>
          <p:cNvSpPr>
            <a:spLocks noChangeArrowheads="1"/>
          </p:cNvSpPr>
          <p:nvPr/>
        </p:nvSpPr>
        <p:spPr bwMode="auto">
          <a:xfrm>
            <a:off x="5936273" y="4978536"/>
            <a:ext cx="1357942" cy="874962"/>
          </a:xfrm>
          <a:prstGeom prst="downArrow">
            <a:avLst>
              <a:gd name="adj1" fmla="val 75009"/>
              <a:gd name="adj2" fmla="val 37505"/>
            </a:avLst>
          </a:prstGeom>
          <a:noFill/>
          <a:ln w="12699">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007943"/>
            <a:endParaRPr lang="en-US" sz="1984" kern="0">
              <a:solidFill>
                <a:sysClr val="windowText" lastClr="000000"/>
              </a:solidFill>
            </a:endParaRPr>
          </a:p>
        </p:txBody>
      </p:sp>
      <p:sp>
        <p:nvSpPr>
          <p:cNvPr id="132120" name="Rectangle 24"/>
          <p:cNvSpPr>
            <a:spLocks noChangeArrowheads="1"/>
          </p:cNvSpPr>
          <p:nvPr/>
        </p:nvSpPr>
        <p:spPr bwMode="auto">
          <a:xfrm>
            <a:off x="6342256" y="6395976"/>
            <a:ext cx="1091953" cy="468998"/>
          </a:xfrm>
          <a:prstGeom prst="rect">
            <a:avLst/>
          </a:prstGeom>
          <a:noFill/>
          <a:ln w="12699">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1496" tIns="50748" rIns="101496" bIns="50748">
            <a:spAutoFit/>
          </a:bodyPr>
          <a:lstStyle/>
          <a:p>
            <a:pPr defTabSz="1007943" eaLnBrk="0" hangingPunct="0">
              <a:lnSpc>
                <a:spcPct val="90000"/>
              </a:lnSpc>
              <a:spcBef>
                <a:spcPct val="50000"/>
              </a:spcBef>
            </a:pPr>
            <a:r>
              <a:rPr lang="en-US" altLang="en-US" sz="1323" b="1" kern="0">
                <a:solidFill>
                  <a:sysClr val="windowText" lastClr="000000"/>
                </a:solidFill>
                <a:latin typeface="Arial" panose="020B0604020202020204" pitchFamily="34" charset="0"/>
              </a:rPr>
              <a:t>Testable prototypes</a:t>
            </a:r>
            <a:endParaRPr lang="en-US" altLang="en-US" sz="1102" b="1" kern="0">
              <a:solidFill>
                <a:sysClr val="windowText" lastClr="000000"/>
              </a:solidFill>
              <a:latin typeface="Arial" panose="020B0604020202020204" pitchFamily="34" charset="0"/>
            </a:endParaRPr>
          </a:p>
        </p:txBody>
      </p:sp>
      <p:sp>
        <p:nvSpPr>
          <p:cNvPr id="132121" name="Rectangle 25"/>
          <p:cNvSpPr>
            <a:spLocks noChangeArrowheads="1"/>
          </p:cNvSpPr>
          <p:nvPr/>
        </p:nvSpPr>
        <p:spPr bwMode="auto">
          <a:xfrm>
            <a:off x="7126223" y="3249610"/>
            <a:ext cx="969458" cy="1405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1496" tIns="50748" rIns="101496" bIns="50748">
            <a:spAutoFit/>
          </a:bodyPr>
          <a:lstStyle/>
          <a:p>
            <a:pPr defTabSz="1007943" eaLnBrk="0" hangingPunct="0">
              <a:lnSpc>
                <a:spcPct val="90000"/>
              </a:lnSpc>
              <a:spcBef>
                <a:spcPct val="50000"/>
              </a:spcBef>
            </a:pPr>
            <a:r>
              <a:rPr lang="en-US" altLang="en-US" sz="1323" i="1" kern="0">
                <a:solidFill>
                  <a:sysClr val="windowText" lastClr="000000"/>
                </a:solidFill>
                <a:latin typeface="Arial" panose="020B0604020202020204" pitchFamily="34" charset="0"/>
              </a:rPr>
              <a:t>Usability testing</a:t>
            </a:r>
          </a:p>
          <a:p>
            <a:pPr defTabSz="1007943" eaLnBrk="0" hangingPunct="0">
              <a:lnSpc>
                <a:spcPct val="90000"/>
              </a:lnSpc>
              <a:spcBef>
                <a:spcPct val="50000"/>
              </a:spcBef>
            </a:pPr>
            <a:endParaRPr lang="en-US" altLang="en-US" sz="1323" b="1" i="1" kern="0">
              <a:solidFill>
                <a:srgbClr val="FF0000"/>
              </a:solidFill>
              <a:latin typeface="Arial" panose="020B0604020202020204" pitchFamily="34" charset="0"/>
            </a:endParaRPr>
          </a:p>
          <a:p>
            <a:pPr defTabSz="1007943" eaLnBrk="0" hangingPunct="0">
              <a:lnSpc>
                <a:spcPct val="90000"/>
              </a:lnSpc>
              <a:spcBef>
                <a:spcPct val="50000"/>
              </a:spcBef>
            </a:pPr>
            <a:r>
              <a:rPr lang="en-US" altLang="en-US" sz="1323" i="1" kern="0">
                <a:solidFill>
                  <a:schemeClr val="bg2"/>
                </a:solidFill>
                <a:latin typeface="Arial" panose="020B0604020202020204" pitchFamily="34" charset="0"/>
              </a:rPr>
              <a:t>Heuristic evaluation</a:t>
            </a:r>
            <a:endParaRPr lang="en-US" altLang="en-US" sz="1102" i="1" kern="0">
              <a:solidFill>
                <a:schemeClr val="bg2"/>
              </a:solidFill>
              <a:latin typeface="Arial" panose="020B0604020202020204" pitchFamily="34" charset="0"/>
            </a:endParaRPr>
          </a:p>
        </p:txBody>
      </p:sp>
      <p:sp>
        <p:nvSpPr>
          <p:cNvPr id="132122" name="AutoShape 26"/>
          <p:cNvSpPr>
            <a:spLocks noChangeArrowheads="1"/>
          </p:cNvSpPr>
          <p:nvPr/>
        </p:nvSpPr>
        <p:spPr bwMode="auto">
          <a:xfrm>
            <a:off x="7042227" y="2745632"/>
            <a:ext cx="1137451" cy="1854920"/>
          </a:xfrm>
          <a:prstGeom prst="upArrow">
            <a:avLst>
              <a:gd name="adj1" fmla="val 75009"/>
              <a:gd name="adj2" fmla="val 31959"/>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007943"/>
            <a:endParaRPr lang="en-US" sz="1984" kern="0">
              <a:solidFill>
                <a:sysClr val="windowText" lastClr="000000"/>
              </a:solidFill>
            </a:endParaRPr>
          </a:p>
        </p:txBody>
      </p:sp>
      <p:sp>
        <p:nvSpPr>
          <p:cNvPr id="132123" name="Rectangle 27"/>
          <p:cNvSpPr>
            <a:spLocks noChangeArrowheads="1"/>
          </p:cNvSpPr>
          <p:nvPr/>
        </p:nvSpPr>
        <p:spPr bwMode="auto">
          <a:xfrm>
            <a:off x="8470165" y="813715"/>
            <a:ext cx="1091953" cy="468998"/>
          </a:xfrm>
          <a:prstGeom prst="rect">
            <a:avLst/>
          </a:prstGeom>
          <a:noFill/>
          <a:ln w="12699">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1496" tIns="50748" rIns="101496" bIns="50748">
            <a:spAutoFit/>
          </a:bodyPr>
          <a:lstStyle/>
          <a:p>
            <a:pPr defTabSz="1007943" eaLnBrk="0" hangingPunct="0">
              <a:lnSpc>
                <a:spcPct val="90000"/>
              </a:lnSpc>
              <a:spcBef>
                <a:spcPct val="50000"/>
              </a:spcBef>
            </a:pPr>
            <a:r>
              <a:rPr lang="en-US" altLang="en-US" sz="1323" b="1" kern="0">
                <a:solidFill>
                  <a:schemeClr val="bg2"/>
                </a:solidFill>
                <a:latin typeface="Arial" panose="020B0604020202020204" pitchFamily="34" charset="0"/>
              </a:rPr>
              <a:t>Completed designs</a:t>
            </a:r>
            <a:endParaRPr lang="en-US" altLang="en-US" sz="1102" kern="0">
              <a:solidFill>
                <a:schemeClr val="bg2"/>
              </a:solidFill>
              <a:latin typeface="Arial" panose="020B0604020202020204" pitchFamily="34" charset="0"/>
            </a:endParaRPr>
          </a:p>
        </p:txBody>
      </p:sp>
      <p:sp>
        <p:nvSpPr>
          <p:cNvPr id="132124" name="Rectangle 28"/>
          <p:cNvSpPr>
            <a:spLocks noChangeArrowheads="1"/>
          </p:cNvSpPr>
          <p:nvPr/>
        </p:nvSpPr>
        <p:spPr bwMode="auto">
          <a:xfrm>
            <a:off x="8421167" y="6395975"/>
            <a:ext cx="1392940" cy="835508"/>
          </a:xfrm>
          <a:prstGeom prst="rect">
            <a:avLst/>
          </a:prstGeom>
          <a:noFill/>
          <a:ln w="12699">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1496" tIns="50748" rIns="101496" bIns="50748">
            <a:spAutoFit/>
          </a:bodyPr>
          <a:lstStyle/>
          <a:p>
            <a:pPr defTabSz="1007943" eaLnBrk="0" hangingPunct="0">
              <a:lnSpc>
                <a:spcPct val="90000"/>
              </a:lnSpc>
              <a:spcBef>
                <a:spcPct val="50000"/>
              </a:spcBef>
            </a:pPr>
            <a:r>
              <a:rPr lang="en-US" altLang="en-US" sz="1323" b="1" kern="0">
                <a:solidFill>
                  <a:schemeClr val="bg2"/>
                </a:solidFill>
                <a:latin typeface="Arial" panose="020B0604020202020204" pitchFamily="34" charset="0"/>
              </a:rPr>
              <a:t>Alpha/beta systems </a:t>
            </a:r>
            <a:r>
              <a:rPr lang="en-US" altLang="en-US" sz="1323" b="1" i="1" kern="0">
                <a:solidFill>
                  <a:schemeClr val="bg2"/>
                </a:solidFill>
                <a:latin typeface="Arial" panose="020B0604020202020204" pitchFamily="34" charset="0"/>
              </a:rPr>
              <a:t>or</a:t>
            </a:r>
            <a:r>
              <a:rPr lang="en-US" altLang="en-US" sz="1323" b="1" kern="0">
                <a:solidFill>
                  <a:schemeClr val="bg2"/>
                </a:solidFill>
                <a:latin typeface="Arial" panose="020B0604020202020204" pitchFamily="34" charset="0"/>
              </a:rPr>
              <a:t> complete specification</a:t>
            </a:r>
            <a:endParaRPr lang="en-US" altLang="en-US" sz="1102" b="1" kern="0">
              <a:solidFill>
                <a:schemeClr val="bg2"/>
              </a:solidFill>
              <a:latin typeface="Arial" panose="020B0604020202020204" pitchFamily="34" charset="0"/>
            </a:endParaRPr>
          </a:p>
        </p:txBody>
      </p:sp>
      <p:sp>
        <p:nvSpPr>
          <p:cNvPr id="132125" name="Rectangle 29"/>
          <p:cNvSpPr>
            <a:spLocks noChangeArrowheads="1"/>
          </p:cNvSpPr>
          <p:nvPr/>
        </p:nvSpPr>
        <p:spPr bwMode="auto">
          <a:xfrm>
            <a:off x="8974143" y="3249610"/>
            <a:ext cx="853963" cy="468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1496" tIns="50748" rIns="101496" bIns="50748">
            <a:spAutoFit/>
          </a:bodyPr>
          <a:lstStyle/>
          <a:p>
            <a:pPr defTabSz="1007943" eaLnBrk="0" hangingPunct="0">
              <a:lnSpc>
                <a:spcPct val="90000"/>
              </a:lnSpc>
              <a:spcBef>
                <a:spcPct val="50000"/>
              </a:spcBef>
            </a:pPr>
            <a:r>
              <a:rPr lang="en-US" altLang="en-US" sz="1323" i="1" kern="0">
                <a:solidFill>
                  <a:schemeClr val="bg2"/>
                </a:solidFill>
                <a:latin typeface="Arial" panose="020B0604020202020204" pitchFamily="34" charset="0"/>
              </a:rPr>
              <a:t>Field testing</a:t>
            </a:r>
            <a:endParaRPr lang="en-US" altLang="en-US" sz="1102" i="1" kern="0">
              <a:solidFill>
                <a:schemeClr val="bg2"/>
              </a:solidFill>
              <a:latin typeface="Arial" panose="020B0604020202020204" pitchFamily="34" charset="0"/>
            </a:endParaRPr>
          </a:p>
        </p:txBody>
      </p:sp>
      <p:sp>
        <p:nvSpPr>
          <p:cNvPr id="132126" name="AutoShape 30"/>
          <p:cNvSpPr>
            <a:spLocks noChangeArrowheads="1"/>
          </p:cNvSpPr>
          <p:nvPr/>
        </p:nvSpPr>
        <p:spPr bwMode="auto">
          <a:xfrm>
            <a:off x="8890147" y="2745632"/>
            <a:ext cx="832964" cy="1854920"/>
          </a:xfrm>
          <a:prstGeom prst="upArrow">
            <a:avLst>
              <a:gd name="adj1" fmla="val 75009"/>
              <a:gd name="adj2" fmla="val 43641"/>
            </a:avLst>
          </a:prstGeom>
          <a:noFill/>
          <a:ln w="12699">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007943"/>
            <a:endParaRPr lang="en-US" sz="1984" kern="0">
              <a:solidFill>
                <a:sysClr val="windowText" lastClr="000000"/>
              </a:solidFill>
            </a:endParaRPr>
          </a:p>
        </p:txBody>
      </p:sp>
      <p:sp>
        <p:nvSpPr>
          <p:cNvPr id="132127" name="Arc 31"/>
          <p:cNvSpPr>
            <a:spLocks/>
          </p:cNvSpPr>
          <p:nvPr/>
        </p:nvSpPr>
        <p:spPr bwMode="auto">
          <a:xfrm>
            <a:off x="4102353" y="5769503"/>
            <a:ext cx="703470" cy="640472"/>
          </a:xfrm>
          <a:custGeom>
            <a:avLst/>
            <a:gdLst>
              <a:gd name="G0" fmla="+- 21600 0 0"/>
              <a:gd name="G1" fmla="+- 0 0 0"/>
              <a:gd name="G2" fmla="+- 21600 0 0"/>
              <a:gd name="T0" fmla="*/ 15095 w 21600"/>
              <a:gd name="T1" fmla="*/ 20597 h 20597"/>
              <a:gd name="T2" fmla="*/ 0 w 21600"/>
              <a:gd name="T3" fmla="*/ 0 h 20597"/>
              <a:gd name="T4" fmla="*/ 21600 w 21600"/>
              <a:gd name="T5" fmla="*/ 0 h 20597"/>
            </a:gdLst>
            <a:ahLst/>
            <a:cxnLst>
              <a:cxn ang="0">
                <a:pos x="T0" y="T1"/>
              </a:cxn>
              <a:cxn ang="0">
                <a:pos x="T2" y="T3"/>
              </a:cxn>
              <a:cxn ang="0">
                <a:pos x="T4" y="T5"/>
              </a:cxn>
            </a:cxnLst>
            <a:rect l="0" t="0" r="r" b="b"/>
            <a:pathLst>
              <a:path w="21600" h="20597" fill="none" extrusionOk="0">
                <a:moveTo>
                  <a:pt x="15094" y="20597"/>
                </a:moveTo>
                <a:cubicBezTo>
                  <a:pt x="6109" y="17759"/>
                  <a:pt x="0" y="9423"/>
                  <a:pt x="0" y="0"/>
                </a:cubicBezTo>
              </a:path>
              <a:path w="21600" h="20597" stroke="0" extrusionOk="0">
                <a:moveTo>
                  <a:pt x="15094" y="20597"/>
                </a:moveTo>
                <a:cubicBezTo>
                  <a:pt x="6109" y="17759"/>
                  <a:pt x="0" y="9423"/>
                  <a:pt x="0" y="0"/>
                </a:cubicBezTo>
                <a:lnTo>
                  <a:pt x="21600" y="0"/>
                </a:lnTo>
                <a:close/>
              </a:path>
            </a:pathLst>
          </a:custGeom>
          <a:noFill/>
          <a:ln w="12699" cap="rnd">
            <a:solidFill>
              <a:schemeClr val="tx1"/>
            </a:solidFill>
            <a:round/>
            <a:headEnd type="stealth" w="med" len="lg"/>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007943"/>
            <a:endParaRPr lang="en-US" sz="1984" kern="0">
              <a:solidFill>
                <a:sysClr val="windowText" lastClr="000000"/>
              </a:solidFill>
            </a:endParaRPr>
          </a:p>
        </p:txBody>
      </p:sp>
      <p:sp>
        <p:nvSpPr>
          <p:cNvPr id="132128" name="Arc 32"/>
          <p:cNvSpPr>
            <a:spLocks/>
          </p:cNvSpPr>
          <p:nvPr/>
        </p:nvSpPr>
        <p:spPr bwMode="auto">
          <a:xfrm>
            <a:off x="4032356" y="4703798"/>
            <a:ext cx="13999" cy="388483"/>
          </a:xfrm>
          <a:custGeom>
            <a:avLst/>
            <a:gdLst>
              <a:gd name="G0" fmla="+- 21600 0 0"/>
              <a:gd name="G1" fmla="+- 0 0 0"/>
              <a:gd name="G2" fmla="+- 21600 0 0"/>
              <a:gd name="T0" fmla="*/ 21600 w 21600"/>
              <a:gd name="T1" fmla="*/ 21600 h 21600"/>
              <a:gd name="T2" fmla="*/ 0 w 21600"/>
              <a:gd name="T3" fmla="*/ 0 h 21600"/>
              <a:gd name="T4" fmla="*/ 21600 w 21600"/>
              <a:gd name="T5" fmla="*/ 0 h 21600"/>
            </a:gdLst>
            <a:ahLst/>
            <a:cxnLst>
              <a:cxn ang="0">
                <a:pos x="T0" y="T1"/>
              </a:cxn>
              <a:cxn ang="0">
                <a:pos x="T2" y="T3"/>
              </a:cxn>
              <a:cxn ang="0">
                <a:pos x="T4" y="T5"/>
              </a:cxn>
            </a:cxnLst>
            <a:rect l="0" t="0" r="r" b="b"/>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w="12699" cap="rnd">
            <a:solidFill>
              <a:schemeClr val="tx1"/>
            </a:solidFill>
            <a:round/>
            <a:headEnd type="stealth" w="med" len="lg"/>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007943"/>
            <a:endParaRPr lang="en-US" sz="1984" kern="0">
              <a:solidFill>
                <a:sysClr val="windowText" lastClr="000000"/>
              </a:solidFill>
            </a:endParaRPr>
          </a:p>
        </p:txBody>
      </p:sp>
      <p:sp>
        <p:nvSpPr>
          <p:cNvPr id="132129" name="Arc 33"/>
          <p:cNvSpPr>
            <a:spLocks/>
          </p:cNvSpPr>
          <p:nvPr/>
        </p:nvSpPr>
        <p:spPr bwMode="auto">
          <a:xfrm>
            <a:off x="6505000" y="4625052"/>
            <a:ext cx="13999" cy="388483"/>
          </a:xfrm>
          <a:custGeom>
            <a:avLst/>
            <a:gdLst>
              <a:gd name="G0" fmla="+- 21600 0 0"/>
              <a:gd name="G1" fmla="+- 0 0 0"/>
              <a:gd name="G2" fmla="+- 21600 0 0"/>
              <a:gd name="T0" fmla="*/ 21600 w 21600"/>
              <a:gd name="T1" fmla="*/ 21600 h 21600"/>
              <a:gd name="T2" fmla="*/ 0 w 21600"/>
              <a:gd name="T3" fmla="*/ 0 h 21600"/>
              <a:gd name="T4" fmla="*/ 21600 w 21600"/>
              <a:gd name="T5" fmla="*/ 0 h 21600"/>
            </a:gdLst>
            <a:ahLst/>
            <a:cxnLst>
              <a:cxn ang="0">
                <a:pos x="T0" y="T1"/>
              </a:cxn>
              <a:cxn ang="0">
                <a:pos x="T2" y="T3"/>
              </a:cxn>
              <a:cxn ang="0">
                <a:pos x="T4" y="T5"/>
              </a:cxn>
            </a:cxnLst>
            <a:rect l="0" t="0" r="r" b="b"/>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w="12699" cap="rnd">
            <a:solidFill>
              <a:schemeClr val="tx1"/>
            </a:solidFill>
            <a:round/>
            <a:headEnd type="stealth" w="med" len="lg"/>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007943"/>
            <a:endParaRPr lang="en-US" sz="1984" kern="0">
              <a:solidFill>
                <a:sysClr val="windowText" lastClr="000000"/>
              </a:solidFill>
            </a:endParaRPr>
          </a:p>
        </p:txBody>
      </p:sp>
      <p:sp>
        <p:nvSpPr>
          <p:cNvPr id="132130" name="Arc 34"/>
          <p:cNvSpPr>
            <a:spLocks/>
          </p:cNvSpPr>
          <p:nvPr/>
        </p:nvSpPr>
        <p:spPr bwMode="auto">
          <a:xfrm>
            <a:off x="6477001" y="5738003"/>
            <a:ext cx="482979" cy="629973"/>
          </a:xfrm>
          <a:custGeom>
            <a:avLst/>
            <a:gdLst>
              <a:gd name="G0" fmla="+- 21600 0 0"/>
              <a:gd name="G1" fmla="+- 0 0 0"/>
              <a:gd name="G2" fmla="+- 21600 0 0"/>
              <a:gd name="T0" fmla="*/ 15096 w 21600"/>
              <a:gd name="T1" fmla="*/ 20598 h 20598"/>
              <a:gd name="T2" fmla="*/ 0 w 21600"/>
              <a:gd name="T3" fmla="*/ 0 h 20598"/>
              <a:gd name="T4" fmla="*/ 21600 w 21600"/>
              <a:gd name="T5" fmla="*/ 0 h 20598"/>
            </a:gdLst>
            <a:ahLst/>
            <a:cxnLst>
              <a:cxn ang="0">
                <a:pos x="T0" y="T1"/>
              </a:cxn>
              <a:cxn ang="0">
                <a:pos x="T2" y="T3"/>
              </a:cxn>
              <a:cxn ang="0">
                <a:pos x="T4" y="T5"/>
              </a:cxn>
            </a:cxnLst>
            <a:rect l="0" t="0" r="r" b="b"/>
            <a:pathLst>
              <a:path w="21600" h="20598" fill="none" extrusionOk="0">
                <a:moveTo>
                  <a:pt x="15096" y="20597"/>
                </a:moveTo>
                <a:cubicBezTo>
                  <a:pt x="6109" y="17759"/>
                  <a:pt x="0" y="9423"/>
                  <a:pt x="0" y="0"/>
                </a:cubicBezTo>
              </a:path>
              <a:path w="21600" h="20598" stroke="0" extrusionOk="0">
                <a:moveTo>
                  <a:pt x="15096" y="20597"/>
                </a:moveTo>
                <a:cubicBezTo>
                  <a:pt x="6109" y="17759"/>
                  <a:pt x="0" y="9423"/>
                  <a:pt x="0" y="0"/>
                </a:cubicBezTo>
                <a:lnTo>
                  <a:pt x="21600" y="0"/>
                </a:lnTo>
                <a:close/>
              </a:path>
            </a:pathLst>
          </a:custGeom>
          <a:noFill/>
          <a:ln w="12699" cap="rnd">
            <a:solidFill>
              <a:schemeClr val="tx1"/>
            </a:solidFill>
            <a:round/>
            <a:headEnd type="stealth" w="med" len="lg"/>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007943"/>
            <a:endParaRPr lang="en-US" sz="1984" kern="0">
              <a:solidFill>
                <a:sysClr val="windowText" lastClr="000000"/>
              </a:solidFill>
            </a:endParaRPr>
          </a:p>
        </p:txBody>
      </p:sp>
      <p:grpSp>
        <p:nvGrpSpPr>
          <p:cNvPr id="132131" name="Group 35"/>
          <p:cNvGrpSpPr>
            <a:grpSpLocks/>
          </p:cNvGrpSpPr>
          <p:nvPr/>
        </p:nvGrpSpPr>
        <p:grpSpPr bwMode="auto">
          <a:xfrm>
            <a:off x="1678707" y="1037705"/>
            <a:ext cx="7620922" cy="5375769"/>
            <a:chOff x="959" y="593"/>
            <a:chExt cx="4355" cy="3072"/>
          </a:xfrm>
        </p:grpSpPr>
        <p:sp>
          <p:nvSpPr>
            <p:cNvPr id="132132" name="Arc 36"/>
            <p:cNvSpPr>
              <a:spLocks/>
            </p:cNvSpPr>
            <p:nvPr/>
          </p:nvSpPr>
          <p:spPr bwMode="auto">
            <a:xfrm>
              <a:off x="959" y="844"/>
              <a:ext cx="228" cy="726"/>
            </a:xfrm>
            <a:custGeom>
              <a:avLst/>
              <a:gdLst>
                <a:gd name="G0" fmla="+- 21600 0 0"/>
                <a:gd name="G1" fmla="+- 21600 0 0"/>
                <a:gd name="G2" fmla="+- 21600 0 0"/>
                <a:gd name="T0" fmla="*/ 0 w 21600"/>
                <a:gd name="T1" fmla="*/ 21600 h 21600"/>
                <a:gd name="T2" fmla="*/ 21505 w 21600"/>
                <a:gd name="T3" fmla="*/ 0 h 21600"/>
                <a:gd name="T4" fmla="*/ 21600 w 21600"/>
                <a:gd name="T5" fmla="*/ 21600 h 21600"/>
              </a:gdLst>
              <a:ahLst/>
              <a:cxnLst>
                <a:cxn ang="0">
                  <a:pos x="T0" y="T1"/>
                </a:cxn>
                <a:cxn ang="0">
                  <a:pos x="T2" y="T3"/>
                </a:cxn>
                <a:cxn ang="0">
                  <a:pos x="T4" y="T5"/>
                </a:cxn>
              </a:cxnLst>
              <a:rect l="0" t="0" r="r" b="b"/>
              <a:pathLst>
                <a:path w="21600" h="21600" fill="none" extrusionOk="0">
                  <a:moveTo>
                    <a:pt x="0" y="21600"/>
                  </a:moveTo>
                  <a:cubicBezTo>
                    <a:pt x="0" y="9707"/>
                    <a:pt x="9612" y="52"/>
                    <a:pt x="21505" y="0"/>
                  </a:cubicBezTo>
                </a:path>
                <a:path w="21600" h="21600" stroke="0" extrusionOk="0">
                  <a:moveTo>
                    <a:pt x="0" y="21600"/>
                  </a:moveTo>
                  <a:cubicBezTo>
                    <a:pt x="0" y="9707"/>
                    <a:pt x="9612" y="52"/>
                    <a:pt x="21505" y="0"/>
                  </a:cubicBezTo>
                  <a:lnTo>
                    <a:pt x="21600" y="21600"/>
                  </a:lnTo>
                  <a:close/>
                </a:path>
              </a:pathLst>
            </a:custGeom>
            <a:noFill/>
            <a:ln w="12699" cap="rnd">
              <a:solidFill>
                <a:schemeClr val="tx1"/>
              </a:solidFill>
              <a:round/>
              <a:headEnd type="stealth" w="med" len="lg"/>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007943"/>
              <a:endParaRPr lang="en-US" sz="1984" kern="0">
                <a:solidFill>
                  <a:sysClr val="windowText" lastClr="000000"/>
                </a:solidFill>
              </a:endParaRPr>
            </a:p>
          </p:txBody>
        </p:sp>
        <p:sp>
          <p:nvSpPr>
            <p:cNvPr id="132133" name="Arc 37"/>
            <p:cNvSpPr>
              <a:spLocks/>
            </p:cNvSpPr>
            <p:nvPr/>
          </p:nvSpPr>
          <p:spPr bwMode="auto">
            <a:xfrm>
              <a:off x="998" y="2631"/>
              <a:ext cx="184" cy="1008"/>
            </a:xfrm>
            <a:custGeom>
              <a:avLst/>
              <a:gdLst>
                <a:gd name="G0" fmla="+- 21420 0 0"/>
                <a:gd name="G1" fmla="+- 0 0 0"/>
                <a:gd name="G2" fmla="+- 21600 0 0"/>
                <a:gd name="T0" fmla="*/ 21420 w 21420"/>
                <a:gd name="T1" fmla="*/ 21600 h 21600"/>
                <a:gd name="T2" fmla="*/ 0 w 21420"/>
                <a:gd name="T3" fmla="*/ 2782 h 21600"/>
                <a:gd name="T4" fmla="*/ 21420 w 21420"/>
                <a:gd name="T5" fmla="*/ 0 h 21600"/>
              </a:gdLst>
              <a:ahLst/>
              <a:cxnLst>
                <a:cxn ang="0">
                  <a:pos x="T0" y="T1"/>
                </a:cxn>
                <a:cxn ang="0">
                  <a:pos x="T2" y="T3"/>
                </a:cxn>
                <a:cxn ang="0">
                  <a:pos x="T4" y="T5"/>
                </a:cxn>
              </a:cxnLst>
              <a:rect l="0" t="0" r="r" b="b"/>
              <a:pathLst>
                <a:path w="21420" h="21600" fill="none" extrusionOk="0">
                  <a:moveTo>
                    <a:pt x="21420" y="21600"/>
                  </a:moveTo>
                  <a:cubicBezTo>
                    <a:pt x="10566" y="21600"/>
                    <a:pt x="1397" y="13545"/>
                    <a:pt x="-1" y="2782"/>
                  </a:cubicBezTo>
                </a:path>
                <a:path w="21420" h="21600" stroke="0" extrusionOk="0">
                  <a:moveTo>
                    <a:pt x="21420" y="21600"/>
                  </a:moveTo>
                  <a:cubicBezTo>
                    <a:pt x="10566" y="21600"/>
                    <a:pt x="1397" y="13545"/>
                    <a:pt x="-1" y="2782"/>
                  </a:cubicBezTo>
                  <a:lnTo>
                    <a:pt x="21420" y="0"/>
                  </a:lnTo>
                  <a:close/>
                </a:path>
              </a:pathLst>
            </a:custGeom>
            <a:noFill/>
            <a:ln w="12699" cap="rnd">
              <a:solidFill>
                <a:schemeClr val="tx1"/>
              </a:solidFill>
              <a:round/>
              <a:headEnd type="stealth" w="med" len="lg"/>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007943"/>
              <a:endParaRPr lang="en-US" sz="1984" kern="0">
                <a:solidFill>
                  <a:sysClr val="windowText" lastClr="000000"/>
                </a:solidFill>
              </a:endParaRPr>
            </a:p>
          </p:txBody>
        </p:sp>
        <p:sp>
          <p:nvSpPr>
            <p:cNvPr id="132134" name="Arc 38"/>
            <p:cNvSpPr>
              <a:spLocks/>
            </p:cNvSpPr>
            <p:nvPr/>
          </p:nvSpPr>
          <p:spPr bwMode="auto">
            <a:xfrm>
              <a:off x="1306" y="2649"/>
              <a:ext cx="216" cy="978"/>
            </a:xfrm>
            <a:custGeom>
              <a:avLst/>
              <a:gdLst>
                <a:gd name="G0" fmla="+- 0 0 0"/>
                <a:gd name="G1" fmla="+- 0 0 0"/>
                <a:gd name="G2" fmla="+- 21600 0 0"/>
                <a:gd name="T0" fmla="*/ 21600 w 21600"/>
                <a:gd name="T1" fmla="*/ 0 h 21600"/>
                <a:gd name="T2" fmla="*/ 0 w 21600"/>
                <a:gd name="T3" fmla="*/ 21600 h 21600"/>
                <a:gd name="T4" fmla="*/ 0 w 21600"/>
                <a:gd name="T5" fmla="*/ 0 h 21600"/>
              </a:gdLst>
              <a:ahLst/>
              <a:cxnLst>
                <a:cxn ang="0">
                  <a:pos x="T0" y="T1"/>
                </a:cxn>
                <a:cxn ang="0">
                  <a:pos x="T2" y="T3"/>
                </a:cxn>
                <a:cxn ang="0">
                  <a:pos x="T4" y="T5"/>
                </a:cxn>
              </a:cxnLst>
              <a:rect l="0" t="0" r="r" b="b"/>
              <a:pathLst>
                <a:path w="21600" h="21600" fill="none" extrusionOk="0">
                  <a:moveTo>
                    <a:pt x="21600" y="0"/>
                  </a:moveTo>
                  <a:cubicBezTo>
                    <a:pt x="21600" y="11929"/>
                    <a:pt x="11929" y="21600"/>
                    <a:pt x="0" y="21600"/>
                  </a:cubicBezTo>
                </a:path>
                <a:path w="21600" h="21600" stroke="0" extrusionOk="0">
                  <a:moveTo>
                    <a:pt x="21600" y="0"/>
                  </a:moveTo>
                  <a:cubicBezTo>
                    <a:pt x="21600" y="11929"/>
                    <a:pt x="11929" y="21600"/>
                    <a:pt x="0" y="21600"/>
                  </a:cubicBezTo>
                  <a:lnTo>
                    <a:pt x="0" y="0"/>
                  </a:lnTo>
                  <a:close/>
                </a:path>
              </a:pathLst>
            </a:custGeom>
            <a:noFill/>
            <a:ln w="12699" cap="rnd">
              <a:solidFill>
                <a:schemeClr val="tx1"/>
              </a:solidFill>
              <a:round/>
              <a:headEnd type="stealth" w="med" len="lg"/>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007943"/>
              <a:endParaRPr lang="en-US" sz="1984" kern="0">
                <a:solidFill>
                  <a:sysClr val="windowText" lastClr="000000"/>
                </a:solidFill>
              </a:endParaRPr>
            </a:p>
          </p:txBody>
        </p:sp>
        <p:sp>
          <p:nvSpPr>
            <p:cNvPr id="132135" name="Arc 39"/>
            <p:cNvSpPr>
              <a:spLocks/>
            </p:cNvSpPr>
            <p:nvPr/>
          </p:nvSpPr>
          <p:spPr bwMode="auto">
            <a:xfrm>
              <a:off x="1324" y="844"/>
              <a:ext cx="228" cy="726"/>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2699" cap="rnd">
              <a:solidFill>
                <a:schemeClr val="tx1"/>
              </a:solidFill>
              <a:round/>
              <a:headEnd type="stealth" w="med" len="lg"/>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007943"/>
              <a:endParaRPr lang="en-US" sz="1984" kern="0">
                <a:solidFill>
                  <a:sysClr val="windowText" lastClr="000000"/>
                </a:solidFill>
              </a:endParaRPr>
            </a:p>
          </p:txBody>
        </p:sp>
        <p:sp>
          <p:nvSpPr>
            <p:cNvPr id="132136" name="Arc 40"/>
            <p:cNvSpPr>
              <a:spLocks/>
            </p:cNvSpPr>
            <p:nvPr/>
          </p:nvSpPr>
          <p:spPr bwMode="auto">
            <a:xfrm>
              <a:off x="1547" y="634"/>
              <a:ext cx="840" cy="954"/>
            </a:xfrm>
            <a:custGeom>
              <a:avLst/>
              <a:gdLst>
                <a:gd name="G0" fmla="+- 21600 0 0"/>
                <a:gd name="G1" fmla="+- 21600 0 0"/>
                <a:gd name="G2" fmla="+- 21600 0 0"/>
                <a:gd name="T0" fmla="*/ 0 w 21600"/>
                <a:gd name="T1" fmla="*/ 21600 h 21600"/>
                <a:gd name="T2" fmla="*/ 21574 w 21600"/>
                <a:gd name="T3" fmla="*/ 0 h 21600"/>
                <a:gd name="T4" fmla="*/ 21600 w 21600"/>
                <a:gd name="T5" fmla="*/ 21600 h 21600"/>
              </a:gdLst>
              <a:ahLst/>
              <a:cxnLst>
                <a:cxn ang="0">
                  <a:pos x="T0" y="T1"/>
                </a:cxn>
                <a:cxn ang="0">
                  <a:pos x="T2" y="T3"/>
                </a:cxn>
                <a:cxn ang="0">
                  <a:pos x="T4" y="T5"/>
                </a:cxn>
              </a:cxnLst>
              <a:rect l="0" t="0" r="r" b="b"/>
              <a:pathLst>
                <a:path w="21600" h="21600" fill="none" extrusionOk="0">
                  <a:moveTo>
                    <a:pt x="0" y="21600"/>
                  </a:moveTo>
                  <a:cubicBezTo>
                    <a:pt x="0" y="9680"/>
                    <a:pt x="9654" y="14"/>
                    <a:pt x="21574" y="0"/>
                  </a:cubicBezTo>
                </a:path>
                <a:path w="21600" h="21600" stroke="0" extrusionOk="0">
                  <a:moveTo>
                    <a:pt x="0" y="21600"/>
                  </a:moveTo>
                  <a:cubicBezTo>
                    <a:pt x="0" y="9680"/>
                    <a:pt x="9654" y="14"/>
                    <a:pt x="21574" y="0"/>
                  </a:cubicBezTo>
                  <a:lnTo>
                    <a:pt x="21600" y="21600"/>
                  </a:lnTo>
                  <a:close/>
                </a:path>
              </a:pathLst>
            </a:custGeom>
            <a:noFill/>
            <a:ln w="12699" cap="rnd">
              <a:solidFill>
                <a:schemeClr val="tx1"/>
              </a:solidFill>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007943"/>
              <a:endParaRPr lang="en-US" sz="1984" kern="0">
                <a:solidFill>
                  <a:sysClr val="windowText" lastClr="000000"/>
                </a:solidFill>
              </a:endParaRPr>
            </a:p>
          </p:txBody>
        </p:sp>
        <p:sp>
          <p:nvSpPr>
            <p:cNvPr id="132137" name="Arc 41"/>
            <p:cNvSpPr>
              <a:spLocks/>
            </p:cNvSpPr>
            <p:nvPr/>
          </p:nvSpPr>
          <p:spPr bwMode="auto">
            <a:xfrm>
              <a:off x="2296" y="801"/>
              <a:ext cx="378" cy="804"/>
            </a:xfrm>
            <a:custGeom>
              <a:avLst/>
              <a:gdLst>
                <a:gd name="G0" fmla="+- 21600 0 0"/>
                <a:gd name="G1" fmla="+- 21600 0 0"/>
                <a:gd name="G2" fmla="+- 21600 0 0"/>
                <a:gd name="T0" fmla="*/ 0 w 21600"/>
                <a:gd name="T1" fmla="*/ 21600 h 21600"/>
                <a:gd name="T2" fmla="*/ 21543 w 21600"/>
                <a:gd name="T3" fmla="*/ 0 h 21600"/>
                <a:gd name="T4" fmla="*/ 21600 w 21600"/>
                <a:gd name="T5" fmla="*/ 21600 h 21600"/>
              </a:gdLst>
              <a:ahLst/>
              <a:cxnLst>
                <a:cxn ang="0">
                  <a:pos x="T0" y="T1"/>
                </a:cxn>
                <a:cxn ang="0">
                  <a:pos x="T2" y="T3"/>
                </a:cxn>
                <a:cxn ang="0">
                  <a:pos x="T4" y="T5"/>
                </a:cxn>
              </a:cxnLst>
              <a:rect l="0" t="0" r="r" b="b"/>
              <a:pathLst>
                <a:path w="21600" h="21600" fill="none" extrusionOk="0">
                  <a:moveTo>
                    <a:pt x="0" y="21600"/>
                  </a:moveTo>
                  <a:cubicBezTo>
                    <a:pt x="0" y="9692"/>
                    <a:pt x="9635" y="31"/>
                    <a:pt x="21543" y="0"/>
                  </a:cubicBezTo>
                </a:path>
                <a:path w="21600" h="21600" stroke="0" extrusionOk="0">
                  <a:moveTo>
                    <a:pt x="0" y="21600"/>
                  </a:moveTo>
                  <a:cubicBezTo>
                    <a:pt x="0" y="9692"/>
                    <a:pt x="9635" y="31"/>
                    <a:pt x="21543" y="0"/>
                  </a:cubicBezTo>
                  <a:lnTo>
                    <a:pt x="21600" y="21600"/>
                  </a:lnTo>
                  <a:close/>
                </a:path>
              </a:pathLst>
            </a:custGeom>
            <a:noFill/>
            <a:ln w="12699" cap="rnd">
              <a:solidFill>
                <a:schemeClr val="tx1"/>
              </a:solidFill>
              <a:round/>
              <a:headEnd type="stealth" w="med" len="lg"/>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007943"/>
              <a:endParaRPr lang="en-US" sz="1984" kern="0">
                <a:solidFill>
                  <a:sysClr val="windowText" lastClr="000000"/>
                </a:solidFill>
              </a:endParaRPr>
            </a:p>
          </p:txBody>
        </p:sp>
        <p:sp>
          <p:nvSpPr>
            <p:cNvPr id="132138" name="Arc 42"/>
            <p:cNvSpPr>
              <a:spLocks/>
            </p:cNvSpPr>
            <p:nvPr/>
          </p:nvSpPr>
          <p:spPr bwMode="auto">
            <a:xfrm>
              <a:off x="2734" y="779"/>
              <a:ext cx="259" cy="786"/>
            </a:xfrm>
            <a:custGeom>
              <a:avLst/>
              <a:gdLst>
                <a:gd name="G0" fmla="+- 0 0 0"/>
                <a:gd name="G1" fmla="+- 21600 0 0"/>
                <a:gd name="G2" fmla="+- 21600 0 0"/>
                <a:gd name="T0" fmla="*/ 0 w 21212"/>
                <a:gd name="T1" fmla="*/ 0 h 21600"/>
                <a:gd name="T2" fmla="*/ 21212 w 21212"/>
                <a:gd name="T3" fmla="*/ 17525 h 21600"/>
                <a:gd name="T4" fmla="*/ 0 w 21212"/>
                <a:gd name="T5" fmla="*/ 21600 h 21600"/>
              </a:gdLst>
              <a:ahLst/>
              <a:cxnLst>
                <a:cxn ang="0">
                  <a:pos x="T0" y="T1"/>
                </a:cxn>
                <a:cxn ang="0">
                  <a:pos x="T2" y="T3"/>
                </a:cxn>
                <a:cxn ang="0">
                  <a:pos x="T4" y="T5"/>
                </a:cxn>
              </a:cxnLst>
              <a:rect l="0" t="0" r="r" b="b"/>
              <a:pathLst>
                <a:path w="21212" h="21600" fill="none" extrusionOk="0">
                  <a:moveTo>
                    <a:pt x="-1" y="0"/>
                  </a:moveTo>
                  <a:cubicBezTo>
                    <a:pt x="10358" y="0"/>
                    <a:pt x="19257" y="7352"/>
                    <a:pt x="21212" y="17524"/>
                  </a:cubicBezTo>
                </a:path>
                <a:path w="21212" h="21600" stroke="0" extrusionOk="0">
                  <a:moveTo>
                    <a:pt x="-1" y="0"/>
                  </a:moveTo>
                  <a:cubicBezTo>
                    <a:pt x="10358" y="0"/>
                    <a:pt x="19257" y="7352"/>
                    <a:pt x="21212" y="17524"/>
                  </a:cubicBezTo>
                  <a:lnTo>
                    <a:pt x="0" y="21600"/>
                  </a:lnTo>
                  <a:close/>
                </a:path>
              </a:pathLst>
            </a:custGeom>
            <a:noFill/>
            <a:ln w="12699" cap="rnd">
              <a:solidFill>
                <a:schemeClr val="tx1"/>
              </a:solidFill>
              <a:round/>
              <a:headEnd type="stealth" w="med" len="lg"/>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007943"/>
              <a:endParaRPr lang="en-US" sz="1984" kern="0">
                <a:solidFill>
                  <a:sysClr val="windowText" lastClr="000000"/>
                </a:solidFill>
              </a:endParaRPr>
            </a:p>
          </p:txBody>
        </p:sp>
        <p:sp>
          <p:nvSpPr>
            <p:cNvPr id="132139" name="Arc 43"/>
            <p:cNvSpPr>
              <a:spLocks/>
            </p:cNvSpPr>
            <p:nvPr/>
          </p:nvSpPr>
          <p:spPr bwMode="auto">
            <a:xfrm>
              <a:off x="2746" y="2649"/>
              <a:ext cx="216" cy="978"/>
            </a:xfrm>
            <a:custGeom>
              <a:avLst/>
              <a:gdLst>
                <a:gd name="G0" fmla="+- 0 0 0"/>
                <a:gd name="G1" fmla="+- 0 0 0"/>
                <a:gd name="G2" fmla="+- 21600 0 0"/>
                <a:gd name="T0" fmla="*/ 21600 w 21600"/>
                <a:gd name="T1" fmla="*/ 0 h 21600"/>
                <a:gd name="T2" fmla="*/ 0 w 21600"/>
                <a:gd name="T3" fmla="*/ 21600 h 21600"/>
                <a:gd name="T4" fmla="*/ 0 w 21600"/>
                <a:gd name="T5" fmla="*/ 0 h 21600"/>
              </a:gdLst>
              <a:ahLst/>
              <a:cxnLst>
                <a:cxn ang="0">
                  <a:pos x="T0" y="T1"/>
                </a:cxn>
                <a:cxn ang="0">
                  <a:pos x="T2" y="T3"/>
                </a:cxn>
                <a:cxn ang="0">
                  <a:pos x="T4" y="T5"/>
                </a:cxn>
              </a:cxnLst>
              <a:rect l="0" t="0" r="r" b="b"/>
              <a:pathLst>
                <a:path w="21600" h="21600" fill="none" extrusionOk="0">
                  <a:moveTo>
                    <a:pt x="21600" y="0"/>
                  </a:moveTo>
                  <a:cubicBezTo>
                    <a:pt x="21600" y="11929"/>
                    <a:pt x="11929" y="21600"/>
                    <a:pt x="0" y="21600"/>
                  </a:cubicBezTo>
                </a:path>
                <a:path w="21600" h="21600" stroke="0" extrusionOk="0">
                  <a:moveTo>
                    <a:pt x="21600" y="0"/>
                  </a:moveTo>
                  <a:cubicBezTo>
                    <a:pt x="21600" y="11929"/>
                    <a:pt x="11929" y="21600"/>
                    <a:pt x="0" y="21600"/>
                  </a:cubicBezTo>
                  <a:lnTo>
                    <a:pt x="0" y="0"/>
                  </a:lnTo>
                  <a:close/>
                </a:path>
              </a:pathLst>
            </a:custGeom>
            <a:noFill/>
            <a:ln w="12699" cap="rnd">
              <a:solidFill>
                <a:schemeClr val="tx1"/>
              </a:solidFill>
              <a:round/>
              <a:headEnd type="stealth" w="med" len="lg"/>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007943"/>
              <a:endParaRPr lang="en-US" sz="1984" kern="0">
                <a:solidFill>
                  <a:sysClr val="windowText" lastClr="000000"/>
                </a:solidFill>
              </a:endParaRPr>
            </a:p>
          </p:txBody>
        </p:sp>
        <p:sp>
          <p:nvSpPr>
            <p:cNvPr id="132140" name="Arc 44"/>
            <p:cNvSpPr>
              <a:spLocks/>
            </p:cNvSpPr>
            <p:nvPr/>
          </p:nvSpPr>
          <p:spPr bwMode="auto">
            <a:xfrm>
              <a:off x="3016" y="593"/>
              <a:ext cx="728" cy="976"/>
            </a:xfrm>
            <a:custGeom>
              <a:avLst/>
              <a:gdLst>
                <a:gd name="G0" fmla="+- 21289 0 0"/>
                <a:gd name="G1" fmla="+- 21600 0 0"/>
                <a:gd name="G2" fmla="+- 21600 0 0"/>
                <a:gd name="T0" fmla="*/ 0 w 21289"/>
                <a:gd name="T1" fmla="*/ 17950 h 21600"/>
                <a:gd name="T2" fmla="*/ 21259 w 21289"/>
                <a:gd name="T3" fmla="*/ 0 h 21600"/>
                <a:gd name="T4" fmla="*/ 21289 w 21289"/>
                <a:gd name="T5" fmla="*/ 21600 h 21600"/>
              </a:gdLst>
              <a:ahLst/>
              <a:cxnLst>
                <a:cxn ang="0">
                  <a:pos x="T0" y="T1"/>
                </a:cxn>
                <a:cxn ang="0">
                  <a:pos x="T2" y="T3"/>
                </a:cxn>
                <a:cxn ang="0">
                  <a:pos x="T4" y="T5"/>
                </a:cxn>
              </a:cxnLst>
              <a:rect l="0" t="0" r="r" b="b"/>
              <a:pathLst>
                <a:path w="21289" h="21600" fill="none" extrusionOk="0">
                  <a:moveTo>
                    <a:pt x="-1" y="17949"/>
                  </a:moveTo>
                  <a:cubicBezTo>
                    <a:pt x="1775" y="7591"/>
                    <a:pt x="10749" y="14"/>
                    <a:pt x="21259" y="0"/>
                  </a:cubicBezTo>
                </a:path>
                <a:path w="21289" h="21600" stroke="0" extrusionOk="0">
                  <a:moveTo>
                    <a:pt x="-1" y="17949"/>
                  </a:moveTo>
                  <a:cubicBezTo>
                    <a:pt x="1775" y="7591"/>
                    <a:pt x="10749" y="14"/>
                    <a:pt x="21259" y="0"/>
                  </a:cubicBezTo>
                  <a:lnTo>
                    <a:pt x="21289" y="21600"/>
                  </a:lnTo>
                  <a:close/>
                </a:path>
              </a:pathLst>
            </a:custGeom>
            <a:noFill/>
            <a:ln w="12699" cap="rnd">
              <a:solidFill>
                <a:schemeClr val="tx1"/>
              </a:solidFill>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007943"/>
              <a:endParaRPr lang="en-US" sz="1984" kern="0">
                <a:solidFill>
                  <a:sysClr val="windowText" lastClr="000000"/>
                </a:solidFill>
              </a:endParaRPr>
            </a:p>
          </p:txBody>
        </p:sp>
        <p:sp>
          <p:nvSpPr>
            <p:cNvPr id="132141" name="Arc 45"/>
            <p:cNvSpPr>
              <a:spLocks/>
            </p:cNvSpPr>
            <p:nvPr/>
          </p:nvSpPr>
          <p:spPr bwMode="auto">
            <a:xfrm>
              <a:off x="3732" y="753"/>
              <a:ext cx="216" cy="824"/>
            </a:xfrm>
            <a:custGeom>
              <a:avLst/>
              <a:gdLst>
                <a:gd name="G0" fmla="+- 21600 0 0"/>
                <a:gd name="G1" fmla="+- 21600 0 0"/>
                <a:gd name="G2" fmla="+- 21600 0 0"/>
                <a:gd name="T0" fmla="*/ 0 w 21600"/>
                <a:gd name="T1" fmla="*/ 21600 h 21600"/>
                <a:gd name="T2" fmla="*/ 21504 w 21600"/>
                <a:gd name="T3" fmla="*/ 0 h 21600"/>
                <a:gd name="T4" fmla="*/ 21600 w 21600"/>
                <a:gd name="T5" fmla="*/ 21600 h 21600"/>
              </a:gdLst>
              <a:ahLst/>
              <a:cxnLst>
                <a:cxn ang="0">
                  <a:pos x="T0" y="T1"/>
                </a:cxn>
                <a:cxn ang="0">
                  <a:pos x="T2" y="T3"/>
                </a:cxn>
                <a:cxn ang="0">
                  <a:pos x="T4" y="T5"/>
                </a:cxn>
              </a:cxnLst>
              <a:rect l="0" t="0" r="r" b="b"/>
              <a:pathLst>
                <a:path w="21600" h="21600" fill="none" extrusionOk="0">
                  <a:moveTo>
                    <a:pt x="0" y="21600"/>
                  </a:moveTo>
                  <a:cubicBezTo>
                    <a:pt x="0" y="9708"/>
                    <a:pt x="9612" y="53"/>
                    <a:pt x="21504" y="0"/>
                  </a:cubicBezTo>
                </a:path>
                <a:path w="21600" h="21600" stroke="0" extrusionOk="0">
                  <a:moveTo>
                    <a:pt x="0" y="21600"/>
                  </a:moveTo>
                  <a:cubicBezTo>
                    <a:pt x="0" y="9708"/>
                    <a:pt x="9612" y="53"/>
                    <a:pt x="21504" y="0"/>
                  </a:cubicBezTo>
                  <a:lnTo>
                    <a:pt x="21600" y="21600"/>
                  </a:lnTo>
                  <a:close/>
                </a:path>
              </a:pathLst>
            </a:custGeom>
            <a:noFill/>
            <a:ln w="12699" cap="rnd">
              <a:solidFill>
                <a:schemeClr val="tx1"/>
              </a:solidFill>
              <a:round/>
              <a:headEnd type="stealth" w="med" len="lg"/>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007943"/>
              <a:endParaRPr lang="en-US" sz="1984" kern="0">
                <a:solidFill>
                  <a:sysClr val="windowText" lastClr="000000"/>
                </a:solidFill>
              </a:endParaRPr>
            </a:p>
          </p:txBody>
        </p:sp>
        <p:sp>
          <p:nvSpPr>
            <p:cNvPr id="132142" name="Arc 46"/>
            <p:cNvSpPr>
              <a:spLocks/>
            </p:cNvSpPr>
            <p:nvPr/>
          </p:nvSpPr>
          <p:spPr bwMode="auto">
            <a:xfrm>
              <a:off x="4023" y="753"/>
              <a:ext cx="289" cy="819"/>
            </a:xfrm>
            <a:custGeom>
              <a:avLst/>
              <a:gdLst>
                <a:gd name="G0" fmla="+- 1009 0 0"/>
                <a:gd name="G1" fmla="+- 21600 0 0"/>
                <a:gd name="G2" fmla="+- 21600 0 0"/>
                <a:gd name="T0" fmla="*/ 0 w 22609"/>
                <a:gd name="T1" fmla="*/ 24 h 21600"/>
                <a:gd name="T2" fmla="*/ 22609 w 22609"/>
                <a:gd name="T3" fmla="*/ 21600 h 21600"/>
                <a:gd name="T4" fmla="*/ 1009 w 22609"/>
                <a:gd name="T5" fmla="*/ 21600 h 21600"/>
              </a:gdLst>
              <a:ahLst/>
              <a:cxnLst>
                <a:cxn ang="0">
                  <a:pos x="T0" y="T1"/>
                </a:cxn>
                <a:cxn ang="0">
                  <a:pos x="T2" y="T3"/>
                </a:cxn>
                <a:cxn ang="0">
                  <a:pos x="T4" y="T5"/>
                </a:cxn>
              </a:cxnLst>
              <a:rect l="0" t="0" r="r" b="b"/>
              <a:pathLst>
                <a:path w="22609" h="21600" fill="none" extrusionOk="0">
                  <a:moveTo>
                    <a:pt x="-1" y="23"/>
                  </a:moveTo>
                  <a:cubicBezTo>
                    <a:pt x="336" y="7"/>
                    <a:pt x="672" y="0"/>
                    <a:pt x="1009" y="0"/>
                  </a:cubicBezTo>
                  <a:cubicBezTo>
                    <a:pt x="12938" y="0"/>
                    <a:pt x="22609" y="9670"/>
                    <a:pt x="22609" y="21600"/>
                  </a:cubicBezTo>
                </a:path>
                <a:path w="22609" h="21600" stroke="0" extrusionOk="0">
                  <a:moveTo>
                    <a:pt x="-1" y="23"/>
                  </a:moveTo>
                  <a:cubicBezTo>
                    <a:pt x="336" y="7"/>
                    <a:pt x="672" y="0"/>
                    <a:pt x="1009" y="0"/>
                  </a:cubicBezTo>
                  <a:cubicBezTo>
                    <a:pt x="12938" y="0"/>
                    <a:pt x="22609" y="9670"/>
                    <a:pt x="22609" y="21600"/>
                  </a:cubicBezTo>
                  <a:lnTo>
                    <a:pt x="1009" y="21600"/>
                  </a:lnTo>
                  <a:close/>
                </a:path>
              </a:pathLst>
            </a:custGeom>
            <a:noFill/>
            <a:ln w="12699" cap="rnd">
              <a:solidFill>
                <a:schemeClr val="tx1"/>
              </a:solidFill>
              <a:round/>
              <a:headEnd type="stealth" w="med" len="lg"/>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007943"/>
              <a:endParaRPr lang="en-US" sz="1984" kern="0">
                <a:solidFill>
                  <a:sysClr val="windowText" lastClr="000000"/>
                </a:solidFill>
              </a:endParaRPr>
            </a:p>
          </p:txBody>
        </p:sp>
        <p:sp>
          <p:nvSpPr>
            <p:cNvPr id="132143" name="Arc 47"/>
            <p:cNvSpPr>
              <a:spLocks/>
            </p:cNvSpPr>
            <p:nvPr/>
          </p:nvSpPr>
          <p:spPr bwMode="auto">
            <a:xfrm>
              <a:off x="4072" y="2661"/>
              <a:ext cx="216" cy="978"/>
            </a:xfrm>
            <a:custGeom>
              <a:avLst/>
              <a:gdLst>
                <a:gd name="G0" fmla="+- 0 0 0"/>
                <a:gd name="G1" fmla="+- 0 0 0"/>
                <a:gd name="G2" fmla="+- 21600 0 0"/>
                <a:gd name="T0" fmla="*/ 21600 w 21600"/>
                <a:gd name="T1" fmla="*/ 0 h 21600"/>
                <a:gd name="T2" fmla="*/ 0 w 21600"/>
                <a:gd name="T3" fmla="*/ 21600 h 21600"/>
                <a:gd name="T4" fmla="*/ 0 w 21600"/>
                <a:gd name="T5" fmla="*/ 0 h 21600"/>
              </a:gdLst>
              <a:ahLst/>
              <a:cxnLst>
                <a:cxn ang="0">
                  <a:pos x="T0" y="T1"/>
                </a:cxn>
                <a:cxn ang="0">
                  <a:pos x="T2" y="T3"/>
                </a:cxn>
                <a:cxn ang="0">
                  <a:pos x="T4" y="T5"/>
                </a:cxn>
              </a:cxnLst>
              <a:rect l="0" t="0" r="r" b="b"/>
              <a:pathLst>
                <a:path w="21600" h="21600" fill="none" extrusionOk="0">
                  <a:moveTo>
                    <a:pt x="21600" y="0"/>
                  </a:moveTo>
                  <a:cubicBezTo>
                    <a:pt x="21600" y="11929"/>
                    <a:pt x="11929" y="21600"/>
                    <a:pt x="0" y="21600"/>
                  </a:cubicBezTo>
                </a:path>
                <a:path w="21600" h="21600" stroke="0" extrusionOk="0">
                  <a:moveTo>
                    <a:pt x="21600" y="0"/>
                  </a:moveTo>
                  <a:cubicBezTo>
                    <a:pt x="21600" y="11929"/>
                    <a:pt x="11929" y="21600"/>
                    <a:pt x="0" y="21600"/>
                  </a:cubicBezTo>
                  <a:lnTo>
                    <a:pt x="0" y="0"/>
                  </a:lnTo>
                  <a:close/>
                </a:path>
              </a:pathLst>
            </a:custGeom>
            <a:noFill/>
            <a:ln w="12699" cap="rnd">
              <a:solidFill>
                <a:schemeClr val="tx1"/>
              </a:solidFill>
              <a:round/>
              <a:headEnd type="stealth" w="med" len="lg"/>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007943"/>
              <a:endParaRPr lang="en-US" sz="1984" kern="0">
                <a:solidFill>
                  <a:sysClr val="windowText" lastClr="000000"/>
                </a:solidFill>
              </a:endParaRPr>
            </a:p>
          </p:txBody>
        </p:sp>
        <p:sp>
          <p:nvSpPr>
            <p:cNvPr id="132144" name="Arc 48"/>
            <p:cNvSpPr>
              <a:spLocks/>
            </p:cNvSpPr>
            <p:nvPr/>
          </p:nvSpPr>
          <p:spPr bwMode="auto">
            <a:xfrm>
              <a:off x="4312" y="630"/>
              <a:ext cx="530" cy="960"/>
            </a:xfrm>
            <a:custGeom>
              <a:avLst/>
              <a:gdLst>
                <a:gd name="G0" fmla="+- 21587 0 0"/>
                <a:gd name="G1" fmla="+- 21600 0 0"/>
                <a:gd name="G2" fmla="+- 21600 0 0"/>
                <a:gd name="T0" fmla="*/ 0 w 23289"/>
                <a:gd name="T1" fmla="*/ 20864 h 21600"/>
                <a:gd name="T2" fmla="*/ 23289 w 23289"/>
                <a:gd name="T3" fmla="*/ 67 h 21600"/>
                <a:gd name="T4" fmla="*/ 21587 w 23289"/>
                <a:gd name="T5" fmla="*/ 21600 h 21600"/>
              </a:gdLst>
              <a:ahLst/>
              <a:cxnLst>
                <a:cxn ang="0">
                  <a:pos x="T0" y="T1"/>
                </a:cxn>
                <a:cxn ang="0">
                  <a:pos x="T2" y="T3"/>
                </a:cxn>
                <a:cxn ang="0">
                  <a:pos x="T4" y="T5"/>
                </a:cxn>
              </a:cxnLst>
              <a:rect l="0" t="0" r="r" b="b"/>
              <a:pathLst>
                <a:path w="23289" h="21600" fill="none" extrusionOk="0">
                  <a:moveTo>
                    <a:pt x="-1" y="20863"/>
                  </a:moveTo>
                  <a:cubicBezTo>
                    <a:pt x="396" y="9227"/>
                    <a:pt x="9944" y="0"/>
                    <a:pt x="21587" y="0"/>
                  </a:cubicBezTo>
                  <a:cubicBezTo>
                    <a:pt x="22154" y="0"/>
                    <a:pt x="22722" y="22"/>
                    <a:pt x="23288" y="67"/>
                  </a:cubicBezTo>
                </a:path>
                <a:path w="23289" h="21600" stroke="0" extrusionOk="0">
                  <a:moveTo>
                    <a:pt x="-1" y="20863"/>
                  </a:moveTo>
                  <a:cubicBezTo>
                    <a:pt x="396" y="9227"/>
                    <a:pt x="9944" y="0"/>
                    <a:pt x="21587" y="0"/>
                  </a:cubicBezTo>
                  <a:cubicBezTo>
                    <a:pt x="22154" y="0"/>
                    <a:pt x="22722" y="22"/>
                    <a:pt x="23288" y="67"/>
                  </a:cubicBezTo>
                  <a:lnTo>
                    <a:pt x="21587" y="21600"/>
                  </a:lnTo>
                  <a:close/>
                </a:path>
              </a:pathLst>
            </a:custGeom>
            <a:noFill/>
            <a:ln w="12699" cap="rnd">
              <a:solidFill>
                <a:schemeClr val="tx1"/>
              </a:solidFill>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007943"/>
              <a:endParaRPr lang="en-US" sz="1984" kern="0">
                <a:solidFill>
                  <a:sysClr val="windowText" lastClr="000000"/>
                </a:solidFill>
              </a:endParaRPr>
            </a:p>
          </p:txBody>
        </p:sp>
        <p:sp>
          <p:nvSpPr>
            <p:cNvPr id="132145" name="Arc 49"/>
            <p:cNvSpPr>
              <a:spLocks/>
            </p:cNvSpPr>
            <p:nvPr/>
          </p:nvSpPr>
          <p:spPr bwMode="auto">
            <a:xfrm>
              <a:off x="4847" y="772"/>
              <a:ext cx="96" cy="2893"/>
            </a:xfrm>
            <a:custGeom>
              <a:avLst/>
              <a:gdLst>
                <a:gd name="G0" fmla="+- 21600 0 0"/>
                <a:gd name="G1" fmla="+- 21599 0 0"/>
                <a:gd name="G2" fmla="+- 21600 0 0"/>
                <a:gd name="T0" fmla="*/ 2 w 21600"/>
                <a:gd name="T1" fmla="*/ 21879 h 21879"/>
                <a:gd name="T2" fmla="*/ 21375 w 21600"/>
                <a:gd name="T3" fmla="*/ 0 h 21879"/>
                <a:gd name="T4" fmla="*/ 21600 w 21600"/>
                <a:gd name="T5" fmla="*/ 21599 h 21879"/>
              </a:gdLst>
              <a:ahLst/>
              <a:cxnLst>
                <a:cxn ang="0">
                  <a:pos x="T0" y="T1"/>
                </a:cxn>
                <a:cxn ang="0">
                  <a:pos x="T2" y="T3"/>
                </a:cxn>
                <a:cxn ang="0">
                  <a:pos x="T4" y="T5"/>
                </a:cxn>
              </a:cxnLst>
              <a:rect l="0" t="0" r="r" b="b"/>
              <a:pathLst>
                <a:path w="21600" h="21879" fill="none" extrusionOk="0">
                  <a:moveTo>
                    <a:pt x="1" y="21879"/>
                  </a:moveTo>
                  <a:cubicBezTo>
                    <a:pt x="0" y="21785"/>
                    <a:pt x="0" y="21692"/>
                    <a:pt x="0" y="21599"/>
                  </a:cubicBezTo>
                  <a:cubicBezTo>
                    <a:pt x="0" y="9757"/>
                    <a:pt x="9534" y="123"/>
                    <a:pt x="21375" y="0"/>
                  </a:cubicBezTo>
                </a:path>
                <a:path w="21600" h="21879" stroke="0" extrusionOk="0">
                  <a:moveTo>
                    <a:pt x="1" y="21879"/>
                  </a:moveTo>
                  <a:cubicBezTo>
                    <a:pt x="0" y="21785"/>
                    <a:pt x="0" y="21692"/>
                    <a:pt x="0" y="21599"/>
                  </a:cubicBezTo>
                  <a:cubicBezTo>
                    <a:pt x="0" y="9757"/>
                    <a:pt x="9534" y="123"/>
                    <a:pt x="21375" y="0"/>
                  </a:cubicBezTo>
                  <a:lnTo>
                    <a:pt x="21600" y="21599"/>
                  </a:lnTo>
                  <a:close/>
                </a:path>
              </a:pathLst>
            </a:custGeom>
            <a:noFill/>
            <a:ln w="12699" cap="rnd">
              <a:solidFill>
                <a:schemeClr val="tx1"/>
              </a:solidFill>
              <a:round/>
              <a:headEnd type="stealth" w="med" len="lg"/>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007943"/>
              <a:endParaRPr lang="en-US" sz="1984" kern="0">
                <a:solidFill>
                  <a:sysClr val="windowText" lastClr="000000"/>
                </a:solidFill>
              </a:endParaRPr>
            </a:p>
          </p:txBody>
        </p:sp>
        <p:sp>
          <p:nvSpPr>
            <p:cNvPr id="132146" name="Arc 50"/>
            <p:cNvSpPr>
              <a:spLocks/>
            </p:cNvSpPr>
            <p:nvPr/>
          </p:nvSpPr>
          <p:spPr bwMode="auto">
            <a:xfrm>
              <a:off x="5104" y="2643"/>
              <a:ext cx="210" cy="1008"/>
            </a:xfrm>
            <a:custGeom>
              <a:avLst/>
              <a:gdLst>
                <a:gd name="G0" fmla="+- 0 0 0"/>
                <a:gd name="G1" fmla="+- 0 0 0"/>
                <a:gd name="G2" fmla="+- 21600 0 0"/>
                <a:gd name="T0" fmla="*/ 21600 w 21600"/>
                <a:gd name="T1" fmla="*/ 0 h 21600"/>
                <a:gd name="T2" fmla="*/ 0 w 21600"/>
                <a:gd name="T3" fmla="*/ 21600 h 21600"/>
                <a:gd name="T4" fmla="*/ 0 w 21600"/>
                <a:gd name="T5" fmla="*/ 0 h 21600"/>
              </a:gdLst>
              <a:ahLst/>
              <a:cxnLst>
                <a:cxn ang="0">
                  <a:pos x="T0" y="T1"/>
                </a:cxn>
                <a:cxn ang="0">
                  <a:pos x="T2" y="T3"/>
                </a:cxn>
                <a:cxn ang="0">
                  <a:pos x="T4" y="T5"/>
                </a:cxn>
              </a:cxnLst>
              <a:rect l="0" t="0" r="r" b="b"/>
              <a:pathLst>
                <a:path w="21600" h="21600" fill="none" extrusionOk="0">
                  <a:moveTo>
                    <a:pt x="21600" y="0"/>
                  </a:moveTo>
                  <a:cubicBezTo>
                    <a:pt x="21600" y="11929"/>
                    <a:pt x="11929" y="21600"/>
                    <a:pt x="0" y="21600"/>
                  </a:cubicBezTo>
                </a:path>
                <a:path w="21600" h="21600" stroke="0" extrusionOk="0">
                  <a:moveTo>
                    <a:pt x="21600" y="0"/>
                  </a:moveTo>
                  <a:cubicBezTo>
                    <a:pt x="21600" y="11929"/>
                    <a:pt x="11929" y="21600"/>
                    <a:pt x="0" y="21600"/>
                  </a:cubicBezTo>
                  <a:lnTo>
                    <a:pt x="0" y="0"/>
                  </a:lnTo>
                  <a:close/>
                </a:path>
              </a:pathLst>
            </a:custGeom>
            <a:noFill/>
            <a:ln w="12699" cap="rnd">
              <a:solidFill>
                <a:schemeClr val="tx1"/>
              </a:solidFill>
              <a:round/>
              <a:headEnd type="stealth" w="med" len="lg"/>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007943"/>
              <a:endParaRPr lang="en-US" sz="1984" kern="0">
                <a:solidFill>
                  <a:sysClr val="windowText" lastClr="000000"/>
                </a:solidFill>
              </a:endParaRPr>
            </a:p>
          </p:txBody>
        </p:sp>
        <p:sp>
          <p:nvSpPr>
            <p:cNvPr id="132147" name="Arc 51"/>
            <p:cNvSpPr>
              <a:spLocks/>
            </p:cNvSpPr>
            <p:nvPr/>
          </p:nvSpPr>
          <p:spPr bwMode="auto">
            <a:xfrm>
              <a:off x="5128" y="754"/>
              <a:ext cx="174" cy="846"/>
            </a:xfrm>
            <a:custGeom>
              <a:avLst/>
              <a:gdLst>
                <a:gd name="G0" fmla="+- 0 0 0"/>
                <a:gd name="G1" fmla="+- 21600 0 0"/>
                <a:gd name="G2" fmla="+- 21600 0 0"/>
                <a:gd name="T0" fmla="*/ 0 w 21596"/>
                <a:gd name="T1" fmla="*/ 0 h 21600"/>
                <a:gd name="T2" fmla="*/ 21596 w 21596"/>
                <a:gd name="T3" fmla="*/ 21208 h 21600"/>
                <a:gd name="T4" fmla="*/ 0 w 21596"/>
                <a:gd name="T5" fmla="*/ 21600 h 21600"/>
              </a:gdLst>
              <a:ahLst/>
              <a:cxnLst>
                <a:cxn ang="0">
                  <a:pos x="T0" y="T1"/>
                </a:cxn>
                <a:cxn ang="0">
                  <a:pos x="T2" y="T3"/>
                </a:cxn>
                <a:cxn ang="0">
                  <a:pos x="T4" y="T5"/>
                </a:cxn>
              </a:cxnLst>
              <a:rect l="0" t="0" r="r" b="b"/>
              <a:pathLst>
                <a:path w="21596" h="21600" fill="none" extrusionOk="0">
                  <a:moveTo>
                    <a:pt x="-1" y="0"/>
                  </a:moveTo>
                  <a:cubicBezTo>
                    <a:pt x="11776" y="0"/>
                    <a:pt x="21382" y="9433"/>
                    <a:pt x="21596" y="21207"/>
                  </a:cubicBezTo>
                </a:path>
                <a:path w="21596" h="21600" stroke="0" extrusionOk="0">
                  <a:moveTo>
                    <a:pt x="-1" y="0"/>
                  </a:moveTo>
                  <a:cubicBezTo>
                    <a:pt x="11776" y="0"/>
                    <a:pt x="21382" y="9433"/>
                    <a:pt x="21596" y="21207"/>
                  </a:cubicBezTo>
                  <a:lnTo>
                    <a:pt x="0" y="21600"/>
                  </a:lnTo>
                  <a:close/>
                </a:path>
              </a:pathLst>
            </a:custGeom>
            <a:noFill/>
            <a:ln w="12699" cap="rnd">
              <a:solidFill>
                <a:schemeClr val="tx1"/>
              </a:solidFill>
              <a:round/>
              <a:headEnd type="stealth" w="med" len="lg"/>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007943"/>
              <a:endParaRPr lang="en-US" sz="1984" kern="0">
                <a:solidFill>
                  <a:sysClr val="windowText" lastClr="000000"/>
                </a:solidFill>
              </a:endParaRPr>
            </a:p>
          </p:txBody>
        </p:sp>
      </p:grpSp>
      <p:sp>
        <p:nvSpPr>
          <p:cNvPr id="132148" name="Line 52"/>
          <p:cNvSpPr>
            <a:spLocks noChangeShapeType="1"/>
          </p:cNvSpPr>
          <p:nvPr/>
        </p:nvSpPr>
        <p:spPr bwMode="auto">
          <a:xfrm>
            <a:off x="3262388" y="813715"/>
            <a:ext cx="0" cy="6257731"/>
          </a:xfrm>
          <a:prstGeom prst="line">
            <a:avLst/>
          </a:prstGeom>
          <a:noFill/>
          <a:ln w="76199">
            <a:solidFill>
              <a:schemeClr val="bg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007943"/>
            <a:endParaRPr lang="en-US" sz="1984" kern="0">
              <a:solidFill>
                <a:sysClr val="windowText" lastClr="000000"/>
              </a:solidFill>
            </a:endParaRPr>
          </a:p>
        </p:txBody>
      </p:sp>
      <p:sp>
        <p:nvSpPr>
          <p:cNvPr id="132149" name="Line 53"/>
          <p:cNvSpPr>
            <a:spLocks noChangeShapeType="1"/>
          </p:cNvSpPr>
          <p:nvPr/>
        </p:nvSpPr>
        <p:spPr bwMode="auto">
          <a:xfrm>
            <a:off x="5950273" y="813715"/>
            <a:ext cx="0" cy="6257731"/>
          </a:xfrm>
          <a:prstGeom prst="line">
            <a:avLst/>
          </a:prstGeom>
          <a:noFill/>
          <a:ln w="76199">
            <a:solidFill>
              <a:schemeClr val="bg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007943"/>
            <a:endParaRPr lang="en-US" sz="1984" kern="0">
              <a:solidFill>
                <a:sysClr val="windowText" lastClr="000000"/>
              </a:solidFill>
            </a:endParaRPr>
          </a:p>
        </p:txBody>
      </p:sp>
      <p:sp>
        <p:nvSpPr>
          <p:cNvPr id="132150" name="Line 54"/>
          <p:cNvSpPr>
            <a:spLocks noChangeShapeType="1"/>
          </p:cNvSpPr>
          <p:nvPr/>
        </p:nvSpPr>
        <p:spPr bwMode="auto">
          <a:xfrm>
            <a:off x="8218175" y="813715"/>
            <a:ext cx="0" cy="6257731"/>
          </a:xfrm>
          <a:prstGeom prst="line">
            <a:avLst/>
          </a:prstGeom>
          <a:noFill/>
          <a:ln w="76199">
            <a:solidFill>
              <a:schemeClr val="bg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007943"/>
            <a:endParaRPr lang="en-US" sz="1984" kern="0">
              <a:solidFill>
                <a:sysClr val="windowText" lastClr="000000"/>
              </a:solidFill>
            </a:endParaRPr>
          </a:p>
        </p:txBody>
      </p:sp>
      <p:sp>
        <p:nvSpPr>
          <p:cNvPr id="132151" name="Rectangle 55"/>
          <p:cNvSpPr>
            <a:spLocks noChangeArrowheads="1"/>
          </p:cNvSpPr>
          <p:nvPr/>
        </p:nvSpPr>
        <p:spPr bwMode="auto">
          <a:xfrm>
            <a:off x="2415425" y="167993"/>
            <a:ext cx="5376262" cy="4078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1496" tIns="50748" rIns="101496" bIns="50748">
            <a:spAutoFit/>
          </a:bodyPr>
          <a:lstStyle/>
          <a:p>
            <a:pPr defTabSz="1007943" eaLnBrk="0" hangingPunct="0"/>
            <a:r>
              <a:rPr lang="en-US" altLang="en-US" sz="1984" b="1" kern="0">
                <a:solidFill>
                  <a:sysClr val="windowText" lastClr="000000"/>
                </a:solidFill>
                <a:latin typeface="Arial" panose="020B0604020202020204" pitchFamily="34" charset="0"/>
              </a:rPr>
              <a:t>Interface Design and Usability Engineering</a:t>
            </a:r>
          </a:p>
        </p:txBody>
      </p:sp>
    </p:spTree>
    <p:extLst>
      <p:ext uri="{BB962C8B-B14F-4D97-AF65-F5344CB8AC3E}">
        <p14:creationId xmlns:p14="http://schemas.microsoft.com/office/powerpoint/2010/main" val="178650105"/>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name="page14">
    <p:bg>
      <p:bgPr>
        <a:solidFill>
          <a:schemeClr val="bg1"/>
        </a:solidFill>
        <a:effectLst/>
      </p:bgPr>
    </p:bg>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p>
            <a:pPr lvl="0"/>
            <a:r>
              <a:rPr lang="x-none"/>
              <a:t>Usability Evaluation Methods (cont.)</a:t>
            </a:r>
            <a:br>
              <a:rPr lang="x-none"/>
            </a:br>
            <a:endParaRPr lang="x-none"/>
          </a:p>
        </p:txBody>
      </p:sp>
      <p:pic>
        <p:nvPicPr>
          <p:cNvPr id="3" name="Picture 2"/>
          <p:cNvPicPr>
            <a:picLocks noChangeAspect="1"/>
          </p:cNvPicPr>
          <p:nvPr/>
        </p:nvPicPr>
        <p:blipFill>
          <a:blip r:embed="rId3">
            <a:alphaModFix/>
            <a:lum bright="20000"/>
          </a:blip>
          <a:srcRect/>
          <a:stretch>
            <a:fillRect/>
          </a:stretch>
        </p:blipFill>
        <p:spPr>
          <a:xfrm>
            <a:off x="1031399" y="1602000"/>
            <a:ext cx="8067600" cy="483876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page15">
    <p:bg>
      <p:bgPr>
        <a:solidFill>
          <a:schemeClr val="bg1"/>
        </a:solidFill>
        <a:effectLst/>
      </p:bgPr>
    </p:bg>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p>
            <a:pPr lvl="0"/>
            <a:r>
              <a:rPr lang="x-none"/>
              <a:t>Usability Evaluation Methods (cont.)</a:t>
            </a:r>
            <a:br>
              <a:rPr lang="x-none"/>
            </a:br>
            <a:endParaRPr lang="x-none"/>
          </a:p>
        </p:txBody>
      </p:sp>
      <p:pic>
        <p:nvPicPr>
          <p:cNvPr id="3" name="Picture 2"/>
          <p:cNvPicPr>
            <a:picLocks noChangeAspect="1"/>
          </p:cNvPicPr>
          <p:nvPr/>
        </p:nvPicPr>
        <p:blipFill>
          <a:blip r:embed="rId3">
            <a:alphaModFix/>
          </a:blip>
          <a:srcRect/>
          <a:stretch>
            <a:fillRect/>
          </a:stretch>
        </p:blipFill>
        <p:spPr>
          <a:xfrm>
            <a:off x="1559880" y="1302120"/>
            <a:ext cx="7620120" cy="5717880"/>
          </a:xfrm>
          <a:prstGeom prst="rect">
            <a:avLst/>
          </a:prstGeom>
          <a:noFill/>
          <a:ln>
            <a:noFill/>
          </a:ln>
        </p:spPr>
      </p:pic>
      <p:sp>
        <p:nvSpPr>
          <p:cNvPr id="4" name="TextBox 3"/>
          <p:cNvSpPr txBox="1"/>
          <p:nvPr/>
        </p:nvSpPr>
        <p:spPr>
          <a:xfrm>
            <a:off x="720000" y="7200000"/>
            <a:ext cx="8538480" cy="347040"/>
          </a:xfrm>
          <a:prstGeom prst="rect">
            <a:avLst/>
          </a:prstGeom>
          <a:noFill/>
          <a:ln>
            <a:noFill/>
          </a:ln>
        </p:spPr>
        <p:txBody>
          <a:bodyPr vert="horz" wrap="none" lIns="90000" tIns="45000" rIns="90000" bIns="45000" compatLnSpc="0"/>
          <a:lstStyle/>
          <a:p>
            <a:pPr marL="0" marR="0" lvl="0" indent="0" rtl="0" hangingPunct="0">
              <a:lnSpc>
                <a:spcPct val="100000"/>
              </a:lnSpc>
              <a:spcBef>
                <a:spcPts val="0"/>
              </a:spcBef>
              <a:spcAft>
                <a:spcPts val="0"/>
              </a:spcAft>
              <a:buNone/>
              <a:tabLst/>
            </a:pPr>
            <a:r>
              <a:rPr lang="de-DE" sz="1800" b="0" i="0" u="none" strike="noStrike" kern="1200">
                <a:ln>
                  <a:noFill/>
                </a:ln>
                <a:latin typeface="Arial" pitchFamily="18"/>
                <a:ea typeface="Andale Sans UI" pitchFamily="2"/>
                <a:cs typeface="Tahoma" pitchFamily="2"/>
              </a:rPr>
              <a:t>Nine common evaluation methods grouped by purpose and by who performs them.</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page16">
    <p:bg>
      <p:bgPr>
        <a:solidFill>
          <a:schemeClr val="bg1"/>
        </a:solidFill>
        <a:effectLst/>
      </p:bgPr>
    </p:bg>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p>
            <a:pPr lvl="0"/>
            <a:r>
              <a:rPr lang="x-none"/>
              <a:t>The Usability Engineering Lifecycle</a:t>
            </a:r>
            <a:br>
              <a:rPr lang="x-none"/>
            </a:br>
            <a:endParaRPr lang="x-none"/>
          </a:p>
        </p:txBody>
      </p:sp>
      <p:sp>
        <p:nvSpPr>
          <p:cNvPr id="3" name="Text Placeholder 2"/>
          <p:cNvSpPr txBox="1">
            <a:spLocks noGrp="1"/>
          </p:cNvSpPr>
          <p:nvPr>
            <p:ph type="body" idx="4294967295"/>
          </p:nvPr>
        </p:nvSpPr>
        <p:spPr>
          <a:xfrm>
            <a:off x="503999" y="1769040"/>
            <a:ext cx="9071640" cy="5182200"/>
          </a:xfrm>
        </p:spPr>
        <p:txBody>
          <a:bodyPr/>
          <a:lstStyle/>
          <a:p>
            <a:pPr lvl="0"/>
            <a:r>
              <a:rPr lang="x-none" dirty="0"/>
              <a:t>1. Know the User</a:t>
            </a:r>
          </a:p>
          <a:p>
            <a:pPr lvl="0"/>
            <a:r>
              <a:rPr lang="x-none" dirty="0"/>
              <a:t>2. Usability Benchmarking</a:t>
            </a:r>
          </a:p>
          <a:p>
            <a:pPr lvl="0"/>
            <a:r>
              <a:rPr lang="x-none" dirty="0"/>
              <a:t>3. Goal-Oriented Interaction Design</a:t>
            </a:r>
          </a:p>
          <a:p>
            <a:pPr lvl="0"/>
            <a:r>
              <a:rPr lang="x-none" dirty="0"/>
              <a:t>4. Iterative Design: (a) Prototyping (b) Formative Usability Evaluation (Inspection and/or Testing)</a:t>
            </a:r>
          </a:p>
          <a:p>
            <a:pPr lvl="0"/>
            <a:r>
              <a:rPr lang="x-none" dirty="0"/>
              <a:t>5. Summative Usability Evaluation</a:t>
            </a:r>
          </a:p>
          <a:p>
            <a:pPr lvl="0"/>
            <a:r>
              <a:rPr lang="x-none" dirty="0"/>
              <a:t>6. Follow-up Studies</a:t>
            </a:r>
          </a:p>
          <a:p>
            <a:pPr lvl="0">
              <a:buSzPct val="45000"/>
              <a:buFont typeface="StarSymbol"/>
              <a:buChar char="●"/>
            </a:pPr>
            <a:endParaRPr lang="x-none"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page17">
    <p:bg>
      <p:bgPr>
        <a:solidFill>
          <a:schemeClr val="bg1"/>
        </a:solidFill>
        <a:effectLst/>
      </p:bgPr>
    </p:bg>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p>
            <a:pPr lvl="0"/>
            <a:r>
              <a:rPr lang="x-none"/>
              <a:t>The Usability Engineering </a:t>
            </a:r>
            <a:br>
              <a:rPr lang="x-none"/>
            </a:br>
            <a:r>
              <a:rPr lang="x-none"/>
              <a:t>Life cycle (cont.)</a:t>
            </a:r>
          </a:p>
        </p:txBody>
      </p:sp>
      <p:pic>
        <p:nvPicPr>
          <p:cNvPr id="3" name="Picture 2"/>
          <p:cNvPicPr>
            <a:picLocks noChangeAspect="1"/>
          </p:cNvPicPr>
          <p:nvPr/>
        </p:nvPicPr>
        <p:blipFill>
          <a:blip r:embed="rId3">
            <a:alphaModFix/>
          </a:blip>
          <a:srcRect/>
          <a:stretch>
            <a:fillRect/>
          </a:stretch>
        </p:blipFill>
        <p:spPr>
          <a:xfrm>
            <a:off x="503999" y="1563480"/>
            <a:ext cx="6018721" cy="5905440"/>
          </a:xfrm>
          <a:prstGeom prst="rect">
            <a:avLst/>
          </a:prstGeom>
          <a:noFill/>
          <a:ln>
            <a:noFill/>
          </a:ln>
        </p:spPr>
      </p:pic>
      <p:sp>
        <p:nvSpPr>
          <p:cNvPr id="5" name="Rectangle 4"/>
          <p:cNvSpPr/>
          <p:nvPr/>
        </p:nvSpPr>
        <p:spPr>
          <a:xfrm>
            <a:off x="6732109" y="3172193"/>
            <a:ext cx="2843530" cy="2308324"/>
          </a:xfrm>
          <a:prstGeom prst="rect">
            <a:avLst/>
          </a:prstGeom>
        </p:spPr>
        <p:txBody>
          <a:bodyPr wrap="square">
            <a:spAutoFit/>
          </a:bodyPr>
          <a:lstStyle/>
          <a:p>
            <a:r>
              <a:rPr lang="en-US" sz="2400" dirty="0"/>
              <a:t>The usability engineering lifecycle. Adapted from a ﬁgure kindly provided by Martin </a:t>
            </a:r>
            <a:r>
              <a:rPr lang="en-US" sz="2400" dirty="0" err="1"/>
              <a:t>Loitzl</a:t>
            </a:r>
            <a:r>
              <a:rPr lang="en-US" sz="2400" dirty="0"/>
              <a: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a:t>
            </a:r>
          </a:p>
        </p:txBody>
      </p:sp>
      <p:sp>
        <p:nvSpPr>
          <p:cNvPr id="3" name="Content Placeholder 2"/>
          <p:cNvSpPr>
            <a:spLocks noGrp="1"/>
          </p:cNvSpPr>
          <p:nvPr>
            <p:ph idx="1"/>
          </p:nvPr>
        </p:nvSpPr>
        <p:spPr/>
        <p:txBody>
          <a:bodyPr/>
          <a:lstStyle/>
          <a:p>
            <a:pPr marL="457200" lvl="0" indent="-457200">
              <a:buFont typeface="Arial" panose="020B0604020202020204" pitchFamily="34" charset="0"/>
              <a:buChar char="•"/>
            </a:pPr>
            <a:endParaRPr lang="x-none" dirty="0"/>
          </a:p>
          <a:p>
            <a:pPr marL="457200" lvl="0" indent="-457200">
              <a:buSzPct val="45000"/>
              <a:buFont typeface="Arial" panose="020B0604020202020204" pitchFamily="34" charset="0"/>
              <a:buChar char="•"/>
            </a:pPr>
            <a:r>
              <a:rPr lang="x-none" dirty="0"/>
              <a:t>DonaldNorman, </a:t>
            </a:r>
            <a:r>
              <a:rPr lang="x-none" b="1" dirty="0"/>
              <a:t>The Design of Everyday Things, MITPress, 23 Dec 2013</a:t>
            </a:r>
            <a:endParaRPr lang="en-US" b="1" dirty="0"/>
          </a:p>
          <a:p>
            <a:pPr marL="457200" lvl="0" indent="-457200">
              <a:buSzPct val="45000"/>
              <a:buFont typeface="Arial" panose="020B0604020202020204" pitchFamily="34" charset="0"/>
              <a:buChar char="•"/>
            </a:pPr>
            <a:r>
              <a:rPr lang="en-US" b="1" dirty="0"/>
              <a:t>Tutorial Teaching </a:t>
            </a:r>
            <a:r>
              <a:rPr lang="en-US" dirty="0"/>
              <a:t>of</a:t>
            </a:r>
            <a:r>
              <a:rPr lang="en-US" b="1" dirty="0"/>
              <a:t> </a:t>
            </a:r>
            <a:r>
              <a:rPr lang="en-US" dirty="0"/>
              <a:t>Prof. Dr. Keith Andrews, Graz University of Technology </a:t>
            </a:r>
            <a:br>
              <a:rPr lang="en-US" dirty="0"/>
            </a:br>
            <a:r>
              <a:rPr lang="en-US" b="1" dirty="0"/>
              <a:t> </a:t>
            </a:r>
            <a:endParaRPr lang="x-none" b="1" dirty="0"/>
          </a:p>
        </p:txBody>
      </p:sp>
    </p:spTree>
    <p:extLst>
      <p:ext uri="{BB962C8B-B14F-4D97-AF65-F5344CB8AC3E}">
        <p14:creationId xmlns:p14="http://schemas.microsoft.com/office/powerpoint/2010/main" val="27064378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page18">
    <p:bg>
      <p:bgPr>
        <a:solidFill>
          <a:schemeClr val="bg1"/>
        </a:solidFill>
        <a:effectLst/>
      </p:bgPr>
    </p:bg>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p>
            <a:pPr lvl="0"/>
            <a:r>
              <a:rPr lang="x-none"/>
              <a:t> Know the User</a:t>
            </a:r>
            <a:br>
              <a:rPr lang="x-none"/>
            </a:br>
            <a:endParaRPr lang="x-none"/>
          </a:p>
        </p:txBody>
      </p:sp>
      <p:sp>
        <p:nvSpPr>
          <p:cNvPr id="3" name="Text Placeholder 2"/>
          <p:cNvSpPr txBox="1">
            <a:spLocks noGrp="1"/>
          </p:cNvSpPr>
          <p:nvPr>
            <p:ph type="body" idx="4294967295"/>
          </p:nvPr>
        </p:nvSpPr>
        <p:spPr>
          <a:xfrm>
            <a:off x="540000" y="1080000"/>
            <a:ext cx="9071640" cy="6729480"/>
          </a:xfrm>
        </p:spPr>
        <p:txBody>
          <a:bodyPr/>
          <a:lstStyle/>
          <a:p>
            <a:pPr lvl="0">
              <a:buSzPct val="45000"/>
              <a:buFont typeface="StarSymbol"/>
              <a:buChar char="●"/>
            </a:pPr>
            <a:r>
              <a:rPr lang="x-none" dirty="0"/>
              <a:t>Qualitative research: observation of users and interviews.</a:t>
            </a:r>
          </a:p>
          <a:p>
            <a:pPr lvl="0">
              <a:buSzPct val="45000"/>
              <a:buFont typeface="StarSymbol"/>
              <a:buChar char="●"/>
            </a:pPr>
            <a:r>
              <a:rPr lang="x-none" dirty="0"/>
              <a:t>Classify users according to their characteristics.</a:t>
            </a:r>
          </a:p>
          <a:p>
            <a:pPr lvl="0">
              <a:buSzPct val="45000"/>
              <a:buFont typeface="StarSymbol"/>
              <a:buChar char="●"/>
            </a:pPr>
            <a:r>
              <a:rPr lang="x-none" dirty="0"/>
              <a:t>Draw up a user proﬁle for each (potential) class of user, based on behavioural and demographic variables.</a:t>
            </a:r>
          </a:p>
          <a:p>
            <a:pPr lvl="0">
              <a:buSzPct val="45000"/>
              <a:buFont typeface="StarSymbol"/>
              <a:buChar char="●"/>
            </a:pPr>
            <a:r>
              <a:rPr lang="x-none" dirty="0"/>
              <a:t>Identify user goals and attitudes.</a:t>
            </a:r>
          </a:p>
          <a:p>
            <a:pPr lvl="0">
              <a:buSzPct val="45000"/>
              <a:buFont typeface="StarSymbol"/>
              <a:buChar char="●"/>
            </a:pPr>
            <a:r>
              <a:rPr lang="x-none" dirty="0"/>
              <a:t>Analyse workﬂow and context of work.</a:t>
            </a:r>
          </a:p>
          <a:p>
            <a:pPr lvl="0">
              <a:buSzPct val="45000"/>
              <a:buFont typeface="StarSymbol"/>
              <a:buChar char="●"/>
            </a:pPr>
            <a:r>
              <a:rPr lang="x-none" dirty="0"/>
              <a:t>Exploratory evaluation: which software is used, how is it used, and what is it used for.</a:t>
            </a:r>
          </a:p>
          <a:p>
            <a:pPr lvl="0">
              <a:buSzPct val="45000"/>
              <a:buFont typeface="StarSymbol"/>
              <a:buChar char="●"/>
            </a:pPr>
            <a:r>
              <a:rPr lang="x-none" dirty="0"/>
              <a:t>Draw up a set of typical user scenarios.</a:t>
            </a:r>
          </a:p>
          <a:p>
            <a:pPr lvl="0">
              <a:buSzPct val="45000"/>
              <a:buFont typeface="StarSymbol"/>
              <a:buChar char="●"/>
            </a:pPr>
            <a:endParaRPr lang="x-none"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page19">
    <p:bg>
      <p:bgPr>
        <a:solidFill>
          <a:schemeClr val="bg1"/>
        </a:solidFill>
        <a:effectLst/>
      </p:bgPr>
    </p:bg>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p>
            <a:pPr lvl="0"/>
            <a:r>
              <a:rPr lang="x-none"/>
              <a:t>Usability Benchmarking</a:t>
            </a:r>
            <a:br>
              <a:rPr lang="x-none"/>
            </a:br>
            <a:endParaRPr lang="x-none"/>
          </a:p>
        </p:txBody>
      </p:sp>
      <p:sp>
        <p:nvSpPr>
          <p:cNvPr id="3" name="Text Placeholder 2"/>
          <p:cNvSpPr txBox="1">
            <a:spLocks noGrp="1"/>
          </p:cNvSpPr>
          <p:nvPr>
            <p:ph type="body" idx="4294967295"/>
          </p:nvPr>
        </p:nvSpPr>
        <p:spPr/>
        <p:txBody>
          <a:bodyPr/>
          <a:lstStyle/>
          <a:p>
            <a:pPr lvl="0">
              <a:buSzPct val="45000"/>
              <a:buFont typeface="StarSymbol"/>
              <a:buChar char="●"/>
            </a:pPr>
            <a:r>
              <a:rPr lang="x-none" dirty="0"/>
              <a:t>Analyse competing products or interfaces heuristically and empirically.</a:t>
            </a:r>
          </a:p>
          <a:p>
            <a:pPr lvl="0">
              <a:buSzPct val="45000"/>
              <a:buFont typeface="StarSymbol"/>
              <a:buChar char="●"/>
            </a:pPr>
            <a:r>
              <a:rPr lang="x-none" dirty="0"/>
              <a:t>Set measurable usability targets for your own interface.</a:t>
            </a:r>
          </a:p>
          <a:p>
            <a:pPr lvl="0">
              <a:buSzPct val="45000"/>
              <a:buFont typeface="StarSymbol"/>
              <a:buChar char="●"/>
            </a:pPr>
            <a:endParaRPr lang="x-none"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page20">
    <p:bg>
      <p:bgPr>
        <a:solidFill>
          <a:schemeClr val="bg1"/>
        </a:solidFill>
        <a:effectLst/>
      </p:bgPr>
    </p:bg>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p>
            <a:pPr lvl="0"/>
            <a:r>
              <a:rPr lang="x-none"/>
              <a:t> Interaction Design</a:t>
            </a:r>
            <a:br>
              <a:rPr lang="x-none"/>
            </a:br>
            <a:endParaRPr lang="x-none"/>
          </a:p>
        </p:txBody>
      </p:sp>
      <p:sp>
        <p:nvSpPr>
          <p:cNvPr id="3" name="Text Placeholder 2"/>
          <p:cNvSpPr txBox="1">
            <a:spLocks noGrp="1"/>
          </p:cNvSpPr>
          <p:nvPr>
            <p:ph type="body" idx="4294967295"/>
          </p:nvPr>
        </p:nvSpPr>
        <p:spPr/>
        <p:txBody>
          <a:bodyPr/>
          <a:lstStyle/>
          <a:p>
            <a:pPr lvl="0">
              <a:buSzPct val="45000"/>
              <a:buFont typeface="StarSymbol"/>
              <a:buChar char="●"/>
            </a:pPr>
            <a:r>
              <a:rPr lang="x-none" dirty="0"/>
              <a:t>Goal-oriented initial design of interface.</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page21">
    <p:bg>
      <p:bgPr>
        <a:solidFill>
          <a:schemeClr val="bg1"/>
        </a:solidFill>
        <a:effectLst/>
      </p:bgPr>
    </p:bg>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p>
            <a:pPr lvl="0"/>
            <a:r>
              <a:rPr lang="x-none"/>
              <a:t> Iterative Design</a:t>
            </a:r>
            <a:br>
              <a:rPr lang="x-none"/>
            </a:br>
            <a:endParaRPr lang="x-none"/>
          </a:p>
        </p:txBody>
      </p:sp>
      <p:sp>
        <p:nvSpPr>
          <p:cNvPr id="3" name="Text Placeholder 2"/>
          <p:cNvSpPr txBox="1">
            <a:spLocks noGrp="1"/>
          </p:cNvSpPr>
          <p:nvPr>
            <p:ph type="body" idx="4294967295"/>
          </p:nvPr>
        </p:nvSpPr>
        <p:spPr>
          <a:xfrm>
            <a:off x="503999" y="1769040"/>
            <a:ext cx="9071640" cy="5189760"/>
          </a:xfrm>
        </p:spPr>
        <p:txBody>
          <a:bodyPr/>
          <a:lstStyle/>
          <a:p>
            <a:pPr lvl="0"/>
            <a:r>
              <a:rPr lang="x-none" dirty="0"/>
              <a:t>“Design, Test, Redesign.” Build and evaluate prototype interface, then:</a:t>
            </a:r>
          </a:p>
          <a:p>
            <a:pPr lvl="1" hangingPunct="0">
              <a:spcBef>
                <a:spcPts val="0"/>
              </a:spcBef>
              <a:spcAft>
                <a:spcPts val="1417"/>
              </a:spcAft>
              <a:buSzPct val="45000"/>
              <a:buFont typeface="StarSymbol"/>
              <a:buChar char="●"/>
            </a:pPr>
            <a:r>
              <a:rPr lang="x-none" sz="3200" dirty="0">
                <a:latin typeface="Arial" pitchFamily="18"/>
                <a:cs typeface="Tahoma" pitchFamily="2"/>
              </a:rPr>
              <a:t>Severity ratings of usability problems discovered.</a:t>
            </a:r>
          </a:p>
          <a:p>
            <a:pPr lvl="1" hangingPunct="0">
              <a:spcBef>
                <a:spcPts val="0"/>
              </a:spcBef>
              <a:spcAft>
                <a:spcPts val="1417"/>
              </a:spcAft>
              <a:buSzPct val="45000"/>
              <a:buFont typeface="StarSymbol"/>
              <a:buChar char="●"/>
            </a:pPr>
            <a:r>
              <a:rPr lang="x-none" sz="3200" dirty="0">
                <a:latin typeface="Arial" pitchFamily="18"/>
                <a:cs typeface="Tahoma" pitchFamily="2"/>
              </a:rPr>
              <a:t>Fix problems→new version of interface.</a:t>
            </a:r>
          </a:p>
          <a:p>
            <a:pPr lvl="1" hangingPunct="0">
              <a:spcBef>
                <a:spcPts val="0"/>
              </a:spcBef>
              <a:spcAft>
                <a:spcPts val="1417"/>
              </a:spcAft>
              <a:buSzPct val="45000"/>
              <a:buFont typeface="StarSymbol"/>
              <a:buChar char="●"/>
            </a:pPr>
            <a:r>
              <a:rPr lang="x-none" sz="3200" dirty="0">
                <a:latin typeface="Arial" pitchFamily="18"/>
                <a:cs typeface="Tahoma" pitchFamily="2"/>
              </a:rPr>
              <a:t>Capture design rationale: record reasons why changes were made.</a:t>
            </a:r>
          </a:p>
          <a:p>
            <a:pPr lvl="1" hangingPunct="0">
              <a:spcBef>
                <a:spcPts val="0"/>
              </a:spcBef>
              <a:spcAft>
                <a:spcPts val="1417"/>
              </a:spcAft>
              <a:buSzPct val="45000"/>
              <a:buFont typeface="StarSymbol"/>
              <a:buChar char="●"/>
            </a:pPr>
            <a:r>
              <a:rPr lang="x-none" sz="3200" dirty="0">
                <a:latin typeface="Arial" pitchFamily="18"/>
                <a:cs typeface="Tahoma" pitchFamily="2"/>
              </a:rPr>
              <a:t>Evaluate new version of interface.</a:t>
            </a:r>
          </a:p>
          <a:p>
            <a:pPr lvl="0"/>
            <a:r>
              <a:rPr lang="x-none" dirty="0"/>
              <a:t>until time and/or money runs out. A cycle of continuous improvement.</a:t>
            </a:r>
          </a:p>
          <a:p>
            <a:pPr lvl="0">
              <a:buSzPct val="45000"/>
              <a:buFont typeface="StarSymbol"/>
              <a:buChar char="●"/>
            </a:pPr>
            <a:endParaRPr lang="x-none"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page22">
    <p:bg>
      <p:bgPr>
        <a:solidFill>
          <a:schemeClr val="bg1"/>
        </a:solidFill>
        <a:effectLst/>
      </p:bgPr>
    </p:bg>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p>
            <a:pPr lvl="0"/>
            <a:r>
              <a:rPr lang="x-none"/>
              <a:t>Building Prototypes</a:t>
            </a:r>
            <a:br>
              <a:rPr lang="x-none"/>
            </a:br>
            <a:endParaRPr lang="x-none"/>
          </a:p>
        </p:txBody>
      </p:sp>
      <p:sp>
        <p:nvSpPr>
          <p:cNvPr id="3" name="Text Placeholder 2"/>
          <p:cNvSpPr txBox="1">
            <a:spLocks noGrp="1"/>
          </p:cNvSpPr>
          <p:nvPr>
            <p:ph type="body" idx="4294967295"/>
          </p:nvPr>
        </p:nvSpPr>
        <p:spPr/>
        <p:txBody>
          <a:bodyPr/>
          <a:lstStyle/>
          <a:p>
            <a:pPr lvl="0">
              <a:buSzPct val="45000"/>
              <a:buFont typeface="StarSymbol"/>
              <a:buChar char="●"/>
            </a:pPr>
            <a:r>
              <a:rPr lang="x-none" dirty="0"/>
              <a:t>Verbal description.</a:t>
            </a:r>
          </a:p>
          <a:p>
            <a:pPr lvl="0">
              <a:buSzPct val="45000"/>
              <a:buFont typeface="StarSymbol"/>
              <a:buChar char="●"/>
            </a:pPr>
            <a:r>
              <a:rPr lang="x-none" dirty="0"/>
              <a:t>Paper prototype.</a:t>
            </a:r>
          </a:p>
          <a:p>
            <a:pPr lvl="0">
              <a:buSzPct val="45000"/>
              <a:buFont typeface="StarSymbol"/>
              <a:buChar char="●"/>
            </a:pPr>
            <a:r>
              <a:rPr lang="x-none" dirty="0"/>
              <a:t>Working prototype.</a:t>
            </a:r>
          </a:p>
          <a:p>
            <a:pPr lvl="0">
              <a:buSzPct val="45000"/>
              <a:buFont typeface="StarSymbol"/>
              <a:buChar char="●"/>
            </a:pPr>
            <a:r>
              <a:rPr lang="x-none" dirty="0"/>
              <a:t>Implementation of ﬁnal design.</a:t>
            </a:r>
          </a:p>
          <a:p>
            <a:pPr lvl="0">
              <a:buSzPct val="45000"/>
              <a:buFont typeface="StarSymbol"/>
              <a:buChar char="●"/>
            </a:pPr>
            <a:endParaRPr lang="x-none"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page23">
    <p:bg>
      <p:bgPr>
        <a:solidFill>
          <a:schemeClr val="bg1"/>
        </a:solidFill>
        <a:effectLst/>
      </p:bgPr>
    </p:bg>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503999" y="-5040"/>
            <a:ext cx="9071640" cy="1875240"/>
          </a:xfrm>
        </p:spPr>
        <p:txBody>
          <a:bodyPr/>
          <a:lstStyle/>
          <a:p>
            <a:pPr lvl="0"/>
            <a:r>
              <a:rPr lang="x-none"/>
              <a:t>Formative and Summative Usability Evaluation</a:t>
            </a:r>
            <a:br>
              <a:rPr lang="x-none"/>
            </a:br>
            <a:endParaRPr lang="x-none"/>
          </a:p>
        </p:txBody>
      </p:sp>
      <p:sp>
        <p:nvSpPr>
          <p:cNvPr id="3" name="Text Placeholder 2"/>
          <p:cNvSpPr txBox="1">
            <a:spLocks noGrp="1"/>
          </p:cNvSpPr>
          <p:nvPr>
            <p:ph type="body" idx="4294967295"/>
          </p:nvPr>
        </p:nvSpPr>
        <p:spPr/>
        <p:txBody>
          <a:bodyPr/>
          <a:lstStyle/>
          <a:p>
            <a:pPr lvl="0"/>
            <a:r>
              <a:rPr lang="x-none" dirty="0"/>
              <a:t>The usability evaluation methods are described according to who performs them:</a:t>
            </a:r>
          </a:p>
          <a:p>
            <a:pPr lvl="0">
              <a:buSzPct val="45000"/>
              <a:buFont typeface="StarSymbol"/>
              <a:buChar char="●"/>
            </a:pPr>
            <a:r>
              <a:rPr lang="x-none" dirty="0"/>
              <a:t>Usability inspection methods</a:t>
            </a:r>
          </a:p>
          <a:p>
            <a:pPr lvl="0">
              <a:buSzPct val="45000"/>
              <a:buFont typeface="StarSymbol"/>
              <a:buChar char="●"/>
            </a:pPr>
            <a:r>
              <a:rPr lang="x-none" dirty="0"/>
              <a:t>Usability testing methods</a:t>
            </a:r>
          </a:p>
          <a:p>
            <a:pPr lvl="0">
              <a:buSzPct val="45000"/>
              <a:buFont typeface="StarSymbol"/>
              <a:buChar char="●"/>
            </a:pPr>
            <a:endParaRPr lang="x-none"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page24">
    <p:bg>
      <p:bgPr>
        <a:solidFill>
          <a:schemeClr val="bg1"/>
        </a:solidFill>
        <a:effectLst/>
      </p:bgPr>
    </p:bg>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p>
            <a:pPr lvl="0"/>
            <a:r>
              <a:rPr lang="x-none"/>
              <a:t> Follow-Up Studies</a:t>
            </a:r>
            <a:br>
              <a:rPr lang="x-none"/>
            </a:br>
            <a:endParaRPr lang="x-none"/>
          </a:p>
        </p:txBody>
      </p:sp>
      <p:sp>
        <p:nvSpPr>
          <p:cNvPr id="3" name="Text Placeholder 2"/>
          <p:cNvSpPr txBox="1">
            <a:spLocks noGrp="1"/>
          </p:cNvSpPr>
          <p:nvPr>
            <p:ph type="body" idx="4294967295"/>
          </p:nvPr>
        </p:nvSpPr>
        <p:spPr>
          <a:xfrm>
            <a:off x="540000" y="1260000"/>
            <a:ext cx="9071640" cy="6198120"/>
          </a:xfrm>
        </p:spPr>
        <p:txBody>
          <a:bodyPr/>
          <a:lstStyle/>
          <a:p>
            <a:pPr lvl="0"/>
            <a:r>
              <a:rPr lang="x-none" sz="2400" dirty="0"/>
              <a:t>Important usability data can be gathered after the release of a product for the next version:</a:t>
            </a:r>
          </a:p>
          <a:p>
            <a:pPr lvl="0">
              <a:buSzPct val="45000"/>
              <a:buFont typeface="StarSymbol"/>
              <a:buChar char="●"/>
            </a:pPr>
            <a:r>
              <a:rPr lang="x-none" sz="2400" dirty="0"/>
              <a:t>Speciﬁc ﬁeld studies (interviews, questionnaires, observation).</a:t>
            </a:r>
          </a:p>
          <a:p>
            <a:pPr lvl="0">
              <a:buSzPct val="45000"/>
              <a:buFont typeface="StarSymbol"/>
              <a:buChar char="●"/>
            </a:pPr>
            <a:r>
              <a:rPr lang="x-none" sz="2400" dirty="0"/>
              <a:t>Standard marketing studies (what people are saying in the newsgroups and mailing lists, reviews and tests in magazines, etc.).</a:t>
            </a:r>
          </a:p>
          <a:p>
            <a:pPr lvl="0">
              <a:buSzPct val="45000"/>
              <a:buFont typeface="StarSymbol"/>
              <a:buChar char="●"/>
            </a:pPr>
            <a:r>
              <a:rPr lang="x-none" sz="2400" dirty="0"/>
              <a:t>Analyse user complaints to hotline, modiﬁcation requests, bug reports.</a:t>
            </a:r>
          </a:p>
          <a:p>
            <a:pPr lvl="0">
              <a:buSzPct val="45000"/>
              <a:buFont typeface="StarSymbol"/>
              <a:buChar char="●"/>
            </a:pPr>
            <a:r>
              <a:rPr lang="x-none" sz="2400" dirty="0"/>
              <a:t>Usage studies of longer-term use of product:</a:t>
            </a:r>
          </a:p>
          <a:p>
            <a:pPr lvl="0">
              <a:buSzPct val="45000"/>
              <a:buFont typeface="StarSymbol"/>
              <a:buChar char="●"/>
            </a:pPr>
            <a:r>
              <a:rPr lang="x-none" sz="2400" dirty="0"/>
              <a:t>– Diary studies.</a:t>
            </a:r>
          </a:p>
          <a:p>
            <a:pPr lvl="0">
              <a:buSzPct val="45000"/>
              <a:buFont typeface="StarSymbol"/>
              <a:buChar char="●"/>
            </a:pPr>
            <a:r>
              <a:rPr lang="x-none" sz="2400" dirty="0"/>
              <a:t>– Software logging: instrumented versions of software→log data.</a:t>
            </a:r>
          </a:p>
          <a:p>
            <a:pPr lvl="0">
              <a:buSzPct val="45000"/>
              <a:buFont typeface="StarSymbol"/>
              <a:buChar char="●"/>
            </a:pPr>
            <a:r>
              <a:rPr lang="x-none" sz="2400" dirty="0"/>
              <a:t> – Observational studies.</a:t>
            </a:r>
          </a:p>
          <a:p>
            <a:pPr lvl="0">
              <a:buSzPct val="45000"/>
              <a:buFont typeface="StarSymbol"/>
              <a:buChar char="●"/>
            </a:pPr>
            <a:endParaRPr lang="x-none" sz="240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page25">
    <p:bg>
      <p:bgPr>
        <a:solidFill>
          <a:schemeClr val="bg1"/>
        </a:solidFill>
        <a:effectLst/>
      </p:bgPr>
    </p:bg>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p>
            <a:pPr lvl="0"/>
            <a:r>
              <a:rPr lang="x-none"/>
              <a:t> Planning Usability Activities</a:t>
            </a:r>
            <a:br>
              <a:rPr lang="x-none"/>
            </a:br>
            <a:endParaRPr lang="x-none"/>
          </a:p>
        </p:txBody>
      </p:sp>
      <p:sp>
        <p:nvSpPr>
          <p:cNvPr id="3" name="Text Placeholder 2"/>
          <p:cNvSpPr txBox="1">
            <a:spLocks noGrp="1"/>
          </p:cNvSpPr>
          <p:nvPr>
            <p:ph type="body" idx="4294967295"/>
          </p:nvPr>
        </p:nvSpPr>
        <p:spPr/>
        <p:txBody>
          <a:bodyPr/>
          <a:lstStyle/>
          <a:p>
            <a:pPr lvl="0"/>
            <a:r>
              <a:rPr lang="x-none" dirty="0"/>
              <a:t>1. Prioritise activities.</a:t>
            </a:r>
          </a:p>
          <a:p>
            <a:pPr lvl="0"/>
            <a:r>
              <a:rPr lang="x-none" dirty="0"/>
              <a:t>2. Write down explicit plan for each activity.</a:t>
            </a:r>
          </a:p>
          <a:p>
            <a:pPr lvl="0"/>
            <a:r>
              <a:rPr lang="x-none" dirty="0"/>
              <a:t>3. Subject plan to independent review (e.g. colleague from diﬀerent project).</a:t>
            </a:r>
          </a:p>
          <a:p>
            <a:pPr lvl="0"/>
            <a:r>
              <a:rPr lang="x-none" dirty="0"/>
              <a:t>4. Perform pilot activity with about 10% of total resources, then revise plan for remaining 90%. [Always perform a pilot study!]</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page26">
    <p:bg>
      <p:bgPr>
        <a:solidFill>
          <a:schemeClr val="bg1"/>
        </a:solidFill>
        <a:effectLst/>
      </p:bgPr>
    </p:bg>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p>
            <a:pPr lvl="0"/>
            <a:r>
              <a:rPr lang="x-none"/>
              <a:t>Usability Benchmarking</a:t>
            </a:r>
          </a:p>
        </p:txBody>
      </p:sp>
      <p:sp>
        <p:nvSpPr>
          <p:cNvPr id="3" name="Text Placeholder 2"/>
          <p:cNvSpPr txBox="1">
            <a:spLocks noGrp="1"/>
          </p:cNvSpPr>
          <p:nvPr>
            <p:ph type="body" idx="4294967295"/>
          </p:nvPr>
        </p:nvSpPr>
        <p:spPr/>
        <p:txBody>
          <a:bodyPr/>
          <a:lstStyle/>
          <a:p>
            <a:pPr lvl="0"/>
            <a:r>
              <a:rPr lang="x-none" dirty="0"/>
              <a:t>Usability benchmarking:</a:t>
            </a:r>
          </a:p>
          <a:p>
            <a:pPr lvl="0">
              <a:buSzPct val="45000"/>
              <a:buFont typeface="StarSymbol"/>
              <a:buChar char="●"/>
            </a:pPr>
            <a:r>
              <a:rPr lang="x-none" dirty="0"/>
              <a:t>how usable is the competition?</a:t>
            </a:r>
          </a:p>
          <a:p>
            <a:pPr lvl="0">
              <a:buSzPct val="45000"/>
              <a:buFont typeface="StarSymbol"/>
              <a:buChar char="●"/>
            </a:pPr>
            <a:r>
              <a:rPr lang="x-none" dirty="0"/>
              <a:t>how much better should your interface be?</a:t>
            </a:r>
          </a:p>
          <a:p>
            <a:pPr lvl="0">
              <a:buSzPct val="45000"/>
              <a:buFont typeface="StarSymbol"/>
              <a:buChar char="●"/>
            </a:pPr>
            <a:r>
              <a:rPr lang="x-none" dirty="0"/>
              <a:t>what is your likely return on investment?</a:t>
            </a:r>
          </a:p>
          <a:p>
            <a:pPr lvl="0">
              <a:buSzPct val="45000"/>
              <a:buFont typeface="StarSymbol"/>
              <a:buChar char="●"/>
            </a:pPr>
            <a:endParaRPr lang="x-none"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page27">
    <p:bg>
      <p:bgPr>
        <a:solidFill>
          <a:schemeClr val="bg1"/>
        </a:solidFill>
        <a:effectLst/>
      </p:bgPr>
    </p:bg>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p>
            <a:pPr lvl="0"/>
            <a:r>
              <a:rPr lang="x-none" dirty="0"/>
              <a:t> Competitive Analysis</a:t>
            </a:r>
            <a:br>
              <a:rPr lang="x-none" dirty="0"/>
            </a:br>
            <a:endParaRPr lang="x-none" dirty="0"/>
          </a:p>
        </p:txBody>
      </p:sp>
      <p:sp>
        <p:nvSpPr>
          <p:cNvPr id="3" name="Text Placeholder 2"/>
          <p:cNvSpPr txBox="1">
            <a:spLocks noGrp="1"/>
          </p:cNvSpPr>
          <p:nvPr>
            <p:ph type="body" idx="4294967295"/>
          </p:nvPr>
        </p:nvSpPr>
        <p:spPr>
          <a:xfrm>
            <a:off x="503999" y="1769040"/>
            <a:ext cx="9071640" cy="5277960"/>
          </a:xfrm>
        </p:spPr>
        <p:txBody>
          <a:bodyPr/>
          <a:lstStyle/>
          <a:p>
            <a:pPr lvl="0"/>
            <a:r>
              <a:rPr lang="x-none" dirty="0"/>
              <a:t>Competitive analysis of competing systems:</a:t>
            </a:r>
          </a:p>
          <a:p>
            <a:pPr lvl="0">
              <a:buSzPct val="45000"/>
              <a:buFont typeface="StarSymbol"/>
              <a:buChar char="●"/>
            </a:pPr>
            <a:r>
              <a:rPr lang="x-none" dirty="0"/>
              <a:t>Determine the current state of the art and decide how far to raise the bar.</a:t>
            </a:r>
          </a:p>
          <a:p>
            <a:pPr lvl="0">
              <a:buSzPct val="45000"/>
              <a:buFont typeface="StarSymbol"/>
              <a:buChar char="●"/>
            </a:pPr>
            <a:r>
              <a:rPr lang="x-none" dirty="0"/>
              <a:t>Analyse competing products or interfaces heuristically (run a heuristic evaluation) or empirically (run a thinking aloud test or formal experiment).</a:t>
            </a:r>
          </a:p>
          <a:p>
            <a:pPr lvl="0">
              <a:buSzPct val="45000"/>
              <a:buFont typeface="StarSymbol"/>
              <a:buChar char="●"/>
            </a:pPr>
            <a:r>
              <a:rPr lang="x-none" dirty="0"/>
              <a:t>“Intelligent borrowing” of ideas from other systems.</a:t>
            </a:r>
          </a:p>
          <a:p>
            <a:pPr lvl="0">
              <a:buSzPct val="45000"/>
              <a:buFont typeface="StarSymbol"/>
              <a:buChar char="●"/>
            </a:pPr>
            <a:endParaRPr lang="x-none"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page2">
    <p:bg>
      <p:bgPr>
        <a:solidFill>
          <a:schemeClr val="bg1"/>
        </a:solidFill>
        <a:effectLst/>
      </p:bgPr>
    </p:bg>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p>
            <a:pPr lvl="0"/>
            <a:r>
              <a:rPr lang="x-none"/>
              <a:t>Agenda</a:t>
            </a:r>
          </a:p>
        </p:txBody>
      </p:sp>
      <p:sp>
        <p:nvSpPr>
          <p:cNvPr id="3" name="Text Placeholder 2"/>
          <p:cNvSpPr txBox="1">
            <a:spLocks noGrp="1"/>
          </p:cNvSpPr>
          <p:nvPr>
            <p:ph type="body" idx="4294967295"/>
          </p:nvPr>
        </p:nvSpPr>
        <p:spPr/>
        <p:txBody>
          <a:bodyPr/>
          <a:lstStyle/>
          <a:p>
            <a:pPr lvl="0">
              <a:buSzPct val="45000"/>
              <a:buFont typeface="StarSymbol"/>
              <a:buChar char="●"/>
            </a:pPr>
            <a:r>
              <a:rPr lang="x-none"/>
              <a:t>Usability Engineering</a:t>
            </a:r>
          </a:p>
          <a:p>
            <a:pPr lvl="0">
              <a:buSzPct val="45000"/>
              <a:buFont typeface="StarSymbol"/>
              <a:buChar char="●"/>
            </a:pPr>
            <a:r>
              <a:rPr lang="x-none"/>
              <a:t>Usability Benchmarking</a:t>
            </a:r>
          </a:p>
          <a:p>
            <a:pPr lvl="0">
              <a:buSzPct val="45000"/>
              <a:buFont typeface="StarSymbol"/>
              <a:buChar char="●"/>
            </a:pPr>
            <a:r>
              <a:rPr lang="x-none"/>
              <a:t>Usability Inspection Methods</a:t>
            </a:r>
          </a:p>
          <a:p>
            <a:pPr lvl="0">
              <a:buSzPct val="45000"/>
              <a:buFont typeface="StarSymbol"/>
              <a:buChar char="●"/>
            </a:pPr>
            <a:r>
              <a:rPr lang="x-none"/>
              <a:t>UsabilityTesting Methods</a:t>
            </a:r>
          </a:p>
          <a:p>
            <a:pPr lvl="0">
              <a:buSzPct val="45000"/>
              <a:buFont typeface="StarSymbol"/>
              <a:buChar char="●"/>
            </a:pPr>
            <a:r>
              <a:rPr lang="x-none"/>
              <a:t>Usability in Practice</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page28">
    <p:bg>
      <p:bgPr>
        <a:solidFill>
          <a:schemeClr val="bg1"/>
        </a:solidFill>
        <a:effectLst/>
      </p:bgPr>
    </p:bg>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p>
            <a:pPr lvl="0"/>
            <a:r>
              <a:rPr lang="x-none"/>
              <a:t>Set Usability Targets</a:t>
            </a:r>
            <a:br>
              <a:rPr lang="x-none"/>
            </a:br>
            <a:endParaRPr lang="x-none"/>
          </a:p>
        </p:txBody>
      </p:sp>
      <p:sp>
        <p:nvSpPr>
          <p:cNvPr id="3" name="Text Placeholder 2"/>
          <p:cNvSpPr txBox="1">
            <a:spLocks noGrp="1"/>
          </p:cNvSpPr>
          <p:nvPr>
            <p:ph type="body" idx="4294967295"/>
          </p:nvPr>
        </p:nvSpPr>
        <p:spPr>
          <a:xfrm>
            <a:off x="540000" y="1094760"/>
            <a:ext cx="9071640" cy="6645240"/>
          </a:xfrm>
        </p:spPr>
        <p:txBody>
          <a:bodyPr/>
          <a:lstStyle/>
          <a:p>
            <a:pPr lvl="0"/>
            <a:r>
              <a:rPr lang="x-none" dirty="0"/>
              <a:t>Decide in advance on usability metrics and desired level of measurable usability (usability targets).</a:t>
            </a:r>
          </a:p>
          <a:p>
            <a:pPr lvl="0"/>
            <a:r>
              <a:rPr lang="x-none" dirty="0"/>
              <a:t>For example:</a:t>
            </a:r>
          </a:p>
          <a:p>
            <a:pPr lvl="0"/>
            <a:r>
              <a:rPr lang="x-none" dirty="0"/>
              <a:t>– The current system exhibits 4.5 errors per hour on average for an experienced user. The target for the new version is less than 3 errors per hour.</a:t>
            </a:r>
          </a:p>
          <a:p>
            <a:pPr lvl="0"/>
            <a:r>
              <a:rPr lang="x-none" dirty="0"/>
              <a:t>– From competitive analysis, on the main competing web site, novice users take 8 mins. and 21 secs. on average to book a ﬂight. The target for our new web site is 6 mins.</a:t>
            </a:r>
          </a:p>
          <a:p>
            <a:pPr lvl="0">
              <a:buSzPct val="45000"/>
              <a:buFont typeface="StarSymbol"/>
              <a:buChar char="●"/>
            </a:pPr>
            <a:endParaRPr lang="x-none"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page29">
    <p:bg>
      <p:bgPr>
        <a:solidFill>
          <a:schemeClr val="bg1"/>
        </a:solidFill>
        <a:effectLst/>
      </p:bgPr>
    </p:bg>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p>
            <a:pPr lvl="0"/>
            <a:r>
              <a:rPr lang="x-none"/>
              <a:t>Return on Investment</a:t>
            </a:r>
            <a:br>
              <a:rPr lang="x-none"/>
            </a:br>
            <a:endParaRPr lang="x-none"/>
          </a:p>
        </p:txBody>
      </p:sp>
      <p:sp>
        <p:nvSpPr>
          <p:cNvPr id="3" name="Text Placeholder 2"/>
          <p:cNvSpPr txBox="1">
            <a:spLocks noGrp="1"/>
          </p:cNvSpPr>
          <p:nvPr>
            <p:ph type="body" idx="4294967295"/>
          </p:nvPr>
        </p:nvSpPr>
        <p:spPr/>
        <p:txBody>
          <a:bodyPr/>
          <a:lstStyle/>
          <a:p>
            <a:pPr lvl="0"/>
            <a:r>
              <a:rPr lang="x-none" dirty="0"/>
              <a:t>Estimate return on investment (ROI) by performing a ﬁnancial impact analysis:</a:t>
            </a:r>
          </a:p>
          <a:p>
            <a:pPr lvl="0">
              <a:buSzPct val="45000"/>
              <a:buFont typeface="StarSymbol"/>
              <a:buChar char="●"/>
            </a:pPr>
            <a:r>
              <a:rPr lang="x-none" dirty="0"/>
              <a:t>Compare potential savings based on </a:t>
            </a:r>
            <a:r>
              <a:rPr lang="x-none" b="1" i="1" dirty="0"/>
              <a:t>loaded cost</a:t>
            </a:r>
            <a:r>
              <a:rPr lang="x-none" dirty="0"/>
              <a:t> of users to to the estimated cost of the usability eﬀort.</a:t>
            </a:r>
          </a:p>
          <a:p>
            <a:pPr lvl="0">
              <a:buSzPct val="45000"/>
              <a:buFont typeface="StarSymbol"/>
              <a:buChar char="●"/>
            </a:pPr>
            <a:r>
              <a:rPr lang="x-none" dirty="0"/>
              <a:t>Jakob Nielsen concludes [Nielsen, 2003] that current best practices call for devoting about 10% of a project’s budget to usability.</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page30">
    <p:bg>
      <p:bgPr>
        <a:solidFill>
          <a:schemeClr val="bg1"/>
        </a:solidFill>
        <a:effectLst/>
      </p:bgPr>
    </p:bg>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p>
            <a:pPr lvl="0"/>
            <a:r>
              <a:rPr lang="x-none"/>
              <a:t>Usability Inspection Methods</a:t>
            </a:r>
            <a:br>
              <a:rPr lang="x-none"/>
            </a:br>
            <a:endParaRPr lang="x-none"/>
          </a:p>
        </p:txBody>
      </p:sp>
      <p:sp>
        <p:nvSpPr>
          <p:cNvPr id="3" name="Text Placeholder 2"/>
          <p:cNvSpPr txBox="1">
            <a:spLocks noGrp="1"/>
          </p:cNvSpPr>
          <p:nvPr>
            <p:ph type="body" idx="4294967295"/>
          </p:nvPr>
        </p:nvSpPr>
        <p:spPr>
          <a:xfrm>
            <a:off x="503999" y="1769040"/>
            <a:ext cx="9071640" cy="5473800"/>
          </a:xfrm>
        </p:spPr>
        <p:txBody>
          <a:bodyPr/>
          <a:lstStyle/>
          <a:p>
            <a:pPr lvl="0"/>
            <a:r>
              <a:rPr lang="x-none" sz="1800" dirty="0"/>
              <a:t>Inspection of interface design using heuristic methods (based on analysis and judgement rather than experiment).</a:t>
            </a:r>
          </a:p>
          <a:p>
            <a:pPr lvl="0"/>
            <a:r>
              <a:rPr lang="x-none" sz="1800" dirty="0"/>
              <a:t>1. </a:t>
            </a:r>
            <a:r>
              <a:rPr lang="x-none" sz="1800" b="1" dirty="0"/>
              <a:t>Heuristic Evaluation</a:t>
            </a:r>
            <a:r>
              <a:rPr lang="x-none" sz="1800" dirty="0"/>
              <a:t>: A small team of evaluators inspects an interface using a small checklist of general principles and produces an aggregate list of potential problems.</a:t>
            </a:r>
          </a:p>
          <a:p>
            <a:pPr lvl="0"/>
            <a:r>
              <a:rPr lang="x-none" sz="1800" dirty="0"/>
              <a:t>2. </a:t>
            </a:r>
            <a:r>
              <a:rPr lang="x-none" sz="1800" b="1" dirty="0"/>
              <a:t>Guideline Checking</a:t>
            </a:r>
            <a:r>
              <a:rPr lang="x-none" sz="1800" dirty="0"/>
              <a:t>: An evaluator checks an interface against a detailed list of speciﬁc guidelines and produces a list of deviations from the guidelines.</a:t>
            </a:r>
          </a:p>
          <a:p>
            <a:pPr lvl="0"/>
            <a:r>
              <a:rPr lang="x-none" sz="1800" dirty="0"/>
              <a:t>3. </a:t>
            </a:r>
            <a:r>
              <a:rPr lang="x-none" sz="1800" b="1" dirty="0"/>
              <a:t>Cognitive Walkthrough</a:t>
            </a:r>
            <a:r>
              <a:rPr lang="x-none" sz="1800" dirty="0"/>
              <a:t>: A small team walks through a typical task in the mind set of a novice user and produces a success or failure story at each step along the correct path. [analyses learnability]</a:t>
            </a:r>
          </a:p>
          <a:p>
            <a:pPr lvl="0"/>
            <a:r>
              <a:rPr lang="x-none" sz="1800" dirty="0"/>
              <a:t>4. </a:t>
            </a:r>
            <a:r>
              <a:rPr lang="x-none" sz="1800" b="1" dirty="0"/>
              <a:t>GuidelineScoring:</a:t>
            </a:r>
            <a:r>
              <a:rPr lang="x-none" sz="1800" dirty="0"/>
              <a:t> An evaluator scores an interface against a detailed list of speciﬁc guide lines and produces a total score representing the degree to which an interface follows the guidelines.</a:t>
            </a:r>
          </a:p>
          <a:p>
            <a:pPr lvl="0"/>
            <a:r>
              <a:rPr lang="x-none" sz="1800" dirty="0"/>
              <a:t>5. </a:t>
            </a:r>
            <a:r>
              <a:rPr lang="x-none" sz="1800" b="1" dirty="0"/>
              <a:t>Action Analysis:</a:t>
            </a:r>
            <a:r>
              <a:rPr lang="x-none" sz="1800" dirty="0"/>
              <a:t> An evaluator produces anestimate of the time an expert userwill take to complete a given task, by breaking the task down into ever smaller steps and then summing up the atomic action times. [analyses eﬃciency]</a:t>
            </a:r>
          </a:p>
          <a:p>
            <a:pPr lvl="0">
              <a:buSzPct val="45000"/>
              <a:buFont typeface="StarSymbol"/>
              <a:buChar char="●"/>
            </a:pPr>
            <a:endParaRPr lang="x-none" sz="1800"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page31">
    <p:bg>
      <p:bgPr>
        <a:solidFill>
          <a:schemeClr val="bg1"/>
        </a:solidFill>
        <a:effectLst/>
      </p:bgPr>
    </p:bg>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p>
            <a:pPr lvl="0"/>
            <a:r>
              <a:rPr lang="x-none"/>
              <a:t>Would You Use Untested Software?</a:t>
            </a:r>
          </a:p>
        </p:txBody>
      </p:sp>
      <p:sp>
        <p:nvSpPr>
          <p:cNvPr id="3" name="Text Placeholder 2"/>
          <p:cNvSpPr txBox="1">
            <a:spLocks noGrp="1"/>
          </p:cNvSpPr>
          <p:nvPr>
            <p:ph type="body" idx="4294967295"/>
          </p:nvPr>
        </p:nvSpPr>
        <p:spPr>
          <a:xfrm>
            <a:off x="503999" y="1769040"/>
            <a:ext cx="9071640" cy="6369480"/>
          </a:xfrm>
        </p:spPr>
        <p:txBody>
          <a:bodyPr/>
          <a:lstStyle/>
          <a:p>
            <a:pPr lvl="0"/>
            <a:r>
              <a:rPr lang="x-none" dirty="0"/>
              <a:t>Would you knowingly use untested software?</a:t>
            </a:r>
          </a:p>
          <a:p>
            <a:pPr lvl="0">
              <a:buSzPct val="45000"/>
              <a:buFont typeface="StarSymbol"/>
              <a:buChar char="●"/>
            </a:pPr>
            <a:r>
              <a:rPr lang="x-none" dirty="0"/>
              <a:t>How many of you have written programs that are used by other people?</a:t>
            </a:r>
          </a:p>
          <a:p>
            <a:pPr lvl="0">
              <a:buSzPct val="45000"/>
              <a:buFont typeface="StarSymbol"/>
              <a:buChar char="●"/>
            </a:pPr>
            <a:r>
              <a:rPr lang="x-none" dirty="0"/>
              <a:t>How many of you have watched or observed users using your software?</a:t>
            </a:r>
          </a:p>
          <a:p>
            <a:pPr lvl="0">
              <a:buSzPct val="45000"/>
              <a:buFont typeface="StarSymbol"/>
              <a:buChar char="●"/>
            </a:pPr>
            <a:r>
              <a:rPr lang="x-none" dirty="0"/>
              <a:t>How many of you actually evaluated or tested your interface before it was used?</a:t>
            </a:r>
          </a:p>
          <a:p>
            <a:pPr lvl="0">
              <a:buSzPct val="45000"/>
              <a:buFont typeface="StarSymbol"/>
              <a:buChar char="●"/>
            </a:pPr>
            <a:r>
              <a:rPr lang="x-none" dirty="0"/>
              <a:t>In practice, most software developers do not actually conduct any kind of usability evaluation [due to perceived expense, lack of time, lack of expertise, lack of inclination, or lack of tradition].</a:t>
            </a:r>
          </a:p>
          <a:p>
            <a:pPr lvl="0">
              <a:buSzPct val="45000"/>
              <a:buFont typeface="StarSymbol"/>
              <a:buChar char="●"/>
            </a:pPr>
            <a:endParaRPr lang="x-none"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page32">
    <p:bg>
      <p:bgPr>
        <a:solidFill>
          <a:schemeClr val="bg1"/>
        </a:solidFill>
        <a:effectLst/>
      </p:bgPr>
    </p:bg>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p>
            <a:pPr lvl="0"/>
            <a:r>
              <a:rPr lang="x-none"/>
              <a:t>Heuristic Evaluation</a:t>
            </a:r>
            <a:br>
              <a:rPr lang="x-none"/>
            </a:br>
            <a:endParaRPr lang="x-none"/>
          </a:p>
        </p:txBody>
      </p:sp>
      <p:sp>
        <p:nvSpPr>
          <p:cNvPr id="3" name="Text Placeholder 2"/>
          <p:cNvSpPr txBox="1">
            <a:spLocks noGrp="1"/>
          </p:cNvSpPr>
          <p:nvPr>
            <p:ph type="body" idx="4294967295"/>
          </p:nvPr>
        </p:nvSpPr>
        <p:spPr/>
        <p:txBody>
          <a:bodyPr/>
          <a:lstStyle/>
          <a:p>
            <a:pPr lvl="0">
              <a:buSzPct val="45000"/>
              <a:buFont typeface="StarSymbol"/>
              <a:buChar char="●"/>
            </a:pPr>
            <a:r>
              <a:rPr lang="x-none" dirty="0"/>
              <a:t>Small team of evaluators (usually usability specialists) systematically checks interface design against small set of recognised usability principles (the “heuristics”).</a:t>
            </a:r>
          </a:p>
          <a:p>
            <a:pPr lvl="0">
              <a:buSzPct val="45000"/>
              <a:buFont typeface="StarSymbol"/>
              <a:buChar char="●"/>
            </a:pPr>
            <a:r>
              <a:rPr lang="x-none" dirty="0"/>
              <a:t>Online Resources</a:t>
            </a:r>
          </a:p>
          <a:p>
            <a:pPr lvl="1" hangingPunct="0">
              <a:spcBef>
                <a:spcPts val="0"/>
              </a:spcBef>
              <a:spcAft>
                <a:spcPts val="1417"/>
              </a:spcAft>
              <a:buSzPct val="45000"/>
              <a:buFont typeface="StarSymbol"/>
              <a:buChar char="●"/>
            </a:pPr>
            <a:r>
              <a:rPr lang="x-none" sz="3200" dirty="0">
                <a:latin typeface="Arial" pitchFamily="18"/>
                <a:cs typeface="Tahoma" pitchFamily="2"/>
              </a:rPr>
              <a:t>Jakob Nielsen; Heuristic Evaluation; http://nngroup.com/topic/heuristic-evaluation/</a:t>
            </a:r>
          </a:p>
          <a:p>
            <a:pPr lvl="0">
              <a:buSzPct val="45000"/>
              <a:buFont typeface="StarSymbol"/>
              <a:buChar char="●"/>
            </a:pPr>
            <a:endParaRPr lang="x-none"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page33">
    <p:bg>
      <p:bgPr>
        <a:solidFill>
          <a:schemeClr val="bg1"/>
        </a:solidFill>
        <a:effectLst/>
      </p:bgPr>
    </p:bg>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p>
            <a:pPr lvl="0"/>
            <a:r>
              <a:rPr lang="x-none"/>
              <a:t>Usability Heuristics</a:t>
            </a:r>
            <a:br>
              <a:rPr lang="x-none"/>
            </a:br>
            <a:endParaRPr lang="x-none"/>
          </a:p>
        </p:txBody>
      </p:sp>
      <p:sp>
        <p:nvSpPr>
          <p:cNvPr id="3" name="Text Placeholder 2"/>
          <p:cNvSpPr txBox="1">
            <a:spLocks noGrp="1"/>
          </p:cNvSpPr>
          <p:nvPr>
            <p:ph type="body" idx="4294967295"/>
          </p:nvPr>
        </p:nvSpPr>
        <p:spPr>
          <a:xfrm>
            <a:off x="468360" y="1080000"/>
            <a:ext cx="9071640" cy="6427800"/>
          </a:xfrm>
        </p:spPr>
        <p:txBody>
          <a:bodyPr/>
          <a:lstStyle/>
          <a:p>
            <a:pPr lvl="0"/>
            <a:r>
              <a:rPr lang="x-none" sz="2400" dirty="0"/>
              <a:t>Revised list of usability heuristics from [Nielsen, and Molich 1994]:</a:t>
            </a:r>
          </a:p>
          <a:p>
            <a:pPr lvl="0"/>
            <a:r>
              <a:rPr lang="x-none" sz="2400" b="1" dirty="0"/>
              <a:t>1. Visibility of System Status</a:t>
            </a:r>
            <a:r>
              <a:rPr lang="x-none" sz="2400" dirty="0"/>
              <a:t> [Feedback]</a:t>
            </a:r>
          </a:p>
          <a:p>
            <a:pPr lvl="1" hangingPunct="0">
              <a:spcBef>
                <a:spcPts val="0"/>
              </a:spcBef>
              <a:spcAft>
                <a:spcPts val="1417"/>
              </a:spcAft>
              <a:buSzPct val="45000"/>
              <a:buFont typeface="StarSymbol"/>
              <a:buChar char="●"/>
            </a:pPr>
            <a:r>
              <a:rPr lang="x-none" dirty="0">
                <a:latin typeface="Arial" pitchFamily="18"/>
                <a:cs typeface="Tahoma" pitchFamily="2"/>
              </a:rPr>
              <a:t>The system should always keep users informed about what is going on, through appropriate feedback within reasonable time.</a:t>
            </a:r>
          </a:p>
          <a:p>
            <a:pPr lvl="1" hangingPunct="0">
              <a:spcBef>
                <a:spcPts val="0"/>
              </a:spcBef>
              <a:spcAft>
                <a:spcPts val="1417"/>
              </a:spcAft>
              <a:buSzPct val="45000"/>
              <a:buFont typeface="StarSymbol"/>
              <a:buChar char="●"/>
            </a:pPr>
            <a:r>
              <a:rPr lang="x-none" dirty="0">
                <a:latin typeface="Arial" pitchFamily="18"/>
                <a:cs typeface="Tahoma" pitchFamily="2"/>
              </a:rPr>
              <a:t>For example: busy cursor [1–10s], progress indicator [&gt;10s].</a:t>
            </a:r>
          </a:p>
          <a:p>
            <a:pPr lvl="0"/>
            <a:r>
              <a:rPr lang="x-none" sz="2400" dirty="0"/>
              <a:t>2. </a:t>
            </a:r>
            <a:r>
              <a:rPr lang="x-none" sz="2400" b="1" dirty="0"/>
              <a:t>Match Between System and the Real World</a:t>
            </a:r>
            <a:r>
              <a:rPr lang="x-none" sz="2400" dirty="0"/>
              <a:t> [Speak the Users’ Language]</a:t>
            </a:r>
          </a:p>
          <a:p>
            <a:pPr lvl="1" hangingPunct="0">
              <a:spcBef>
                <a:spcPts val="0"/>
              </a:spcBef>
              <a:spcAft>
                <a:spcPts val="1417"/>
              </a:spcAft>
              <a:buSzPct val="45000"/>
              <a:buFont typeface="StarSymbol"/>
              <a:buChar char="●"/>
            </a:pPr>
            <a:r>
              <a:rPr lang="x-none" dirty="0">
                <a:latin typeface="Arial" pitchFamily="18"/>
                <a:cs typeface="Tahoma" pitchFamily="2"/>
              </a:rPr>
              <a:t>The system should speak the users’language, with words, phrases and concepts familiar to the user, rather than system-oriented terms. Follow real-world conventions, making information appear in a natural and logical order. Match users’ mental model. Beware of misleading metaphors.</a:t>
            </a:r>
          </a:p>
          <a:p>
            <a:pPr lvl="0"/>
            <a:endParaRPr lang="x-none" sz="2400"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page34">
    <p:bg>
      <p:bgPr>
        <a:solidFill>
          <a:schemeClr val="bg1"/>
        </a:solidFill>
        <a:effectLst/>
      </p:bgPr>
    </p:bg>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540000" y="-2160"/>
            <a:ext cx="9071640" cy="1262160"/>
          </a:xfrm>
        </p:spPr>
        <p:txBody>
          <a:bodyPr/>
          <a:lstStyle/>
          <a:p>
            <a:pPr lvl="0"/>
            <a:r>
              <a:rPr lang="x-none"/>
              <a:t>Usability Heuristics (cont.)</a:t>
            </a:r>
          </a:p>
        </p:txBody>
      </p:sp>
      <p:sp>
        <p:nvSpPr>
          <p:cNvPr id="3" name="Text Placeholder 2"/>
          <p:cNvSpPr txBox="1">
            <a:spLocks noGrp="1"/>
          </p:cNvSpPr>
          <p:nvPr>
            <p:ph type="body" idx="4294967295"/>
          </p:nvPr>
        </p:nvSpPr>
        <p:spPr>
          <a:xfrm>
            <a:off x="468360" y="1080000"/>
            <a:ext cx="9071640" cy="6919200"/>
          </a:xfrm>
        </p:spPr>
        <p:txBody>
          <a:bodyPr/>
          <a:lstStyle/>
          <a:p>
            <a:pPr lvl="0"/>
            <a:r>
              <a:rPr lang="x-none" sz="2400" b="1" dirty="0"/>
              <a:t>3. User Control and Freedom</a:t>
            </a:r>
            <a:r>
              <a:rPr lang="x-none" sz="2400" dirty="0"/>
              <a:t> [Clearly Marked Exits]</a:t>
            </a:r>
          </a:p>
          <a:p>
            <a:pPr lvl="1" hangingPunct="0">
              <a:spcBef>
                <a:spcPts val="0"/>
              </a:spcBef>
              <a:spcAft>
                <a:spcPts val="1417"/>
              </a:spcAft>
              <a:buSzPct val="45000"/>
              <a:buFont typeface="StarSymbol"/>
              <a:buChar char="●"/>
            </a:pPr>
            <a:r>
              <a:rPr lang="x-none" dirty="0">
                <a:latin typeface="Arial" pitchFamily="18"/>
                <a:cs typeface="Tahoma" pitchFamily="2"/>
              </a:rPr>
              <a:t>Users often choose system functions by mistake and will need a clearly marked “emergency exit” to leave the unwanted state without having to go through an extended dialogue. Support undo and redo.</a:t>
            </a:r>
          </a:p>
          <a:p>
            <a:pPr lvl="0"/>
            <a:r>
              <a:rPr lang="x-none" sz="2400" b="1" dirty="0"/>
              <a:t>4.</a:t>
            </a:r>
            <a:r>
              <a:rPr lang="x-none" sz="2400" dirty="0"/>
              <a:t> </a:t>
            </a:r>
            <a:r>
              <a:rPr lang="x-none" sz="2400" b="1" dirty="0"/>
              <a:t>Consistency and Standards</a:t>
            </a:r>
            <a:r>
              <a:rPr lang="x-none" sz="2400" dirty="0"/>
              <a:t> [Consistency]</a:t>
            </a:r>
          </a:p>
          <a:p>
            <a:pPr lvl="1" hangingPunct="0">
              <a:spcBef>
                <a:spcPts val="0"/>
              </a:spcBef>
              <a:spcAft>
                <a:spcPts val="1417"/>
              </a:spcAft>
              <a:buSzPct val="45000"/>
              <a:buFont typeface="StarSymbol"/>
              <a:buChar char="●"/>
            </a:pPr>
            <a:r>
              <a:rPr lang="x-none" dirty="0">
                <a:latin typeface="Arial" pitchFamily="18"/>
                <a:cs typeface="Tahoma" pitchFamily="2"/>
              </a:rPr>
              <a:t>Users should not have to wonder whether diﬀerent words, situations, or actions mean the same thing. Follow platform conventions.</a:t>
            </a:r>
          </a:p>
          <a:p>
            <a:pPr lvl="0"/>
            <a:r>
              <a:rPr lang="x-none" sz="2400" b="1" dirty="0"/>
              <a:t>5. Error Prevention</a:t>
            </a:r>
          </a:p>
          <a:p>
            <a:pPr lvl="1" hangingPunct="0">
              <a:spcBef>
                <a:spcPts val="0"/>
              </a:spcBef>
              <a:spcAft>
                <a:spcPts val="1417"/>
              </a:spcAft>
              <a:buSzPct val="45000"/>
              <a:buFont typeface="StarSymbol"/>
              <a:buChar char="●"/>
            </a:pPr>
            <a:r>
              <a:rPr lang="x-none" dirty="0">
                <a:latin typeface="Arial" pitchFamily="18"/>
                <a:cs typeface="Tahoma" pitchFamily="2"/>
              </a:rPr>
              <a:t>Even better than good error messages is a careful design which prevents a problem from occurring in the ﬁrst place.</a:t>
            </a:r>
          </a:p>
          <a:p>
            <a:pPr lvl="1" hangingPunct="0">
              <a:spcBef>
                <a:spcPts val="0"/>
              </a:spcBef>
              <a:spcAft>
                <a:spcPts val="1417"/>
              </a:spcAft>
              <a:buSzPct val="45000"/>
              <a:buFont typeface="StarSymbol"/>
              <a:buChar char="●"/>
            </a:pPr>
            <a:r>
              <a:rPr lang="x-none" dirty="0">
                <a:latin typeface="Arial" pitchFamily="18"/>
                <a:cs typeface="Tahoma" pitchFamily="2"/>
              </a:rPr>
              <a:t> For example: select ﬁle from menu rather than typing in name, conﬁrmation before dangerous actions, beware of modes, avoid similar command names, warning if Caps Lock is activated when entering a password, etc.</a:t>
            </a:r>
          </a:p>
          <a:p>
            <a:pPr lvl="0">
              <a:buSzPct val="45000"/>
              <a:buFont typeface="StarSymbol"/>
              <a:buChar char="●"/>
            </a:pPr>
            <a:endParaRPr lang="x-none" sz="2400"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page35">
    <p:bg>
      <p:bgPr>
        <a:solidFill>
          <a:schemeClr val="bg1"/>
        </a:solidFill>
        <a:effectLst/>
      </p:bgPr>
    </p:bg>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p>
            <a:pPr lvl="0"/>
            <a:r>
              <a:rPr lang="x-none"/>
              <a:t>Usability Heuristics (cont.)</a:t>
            </a:r>
          </a:p>
        </p:txBody>
      </p:sp>
      <p:sp>
        <p:nvSpPr>
          <p:cNvPr id="3" name="Text Placeholder 2"/>
          <p:cNvSpPr txBox="1">
            <a:spLocks noGrp="1"/>
          </p:cNvSpPr>
          <p:nvPr>
            <p:ph type="body" idx="4294967295"/>
          </p:nvPr>
        </p:nvSpPr>
        <p:spPr/>
        <p:txBody>
          <a:bodyPr/>
          <a:lstStyle/>
          <a:p>
            <a:pPr lvl="0"/>
            <a:r>
              <a:rPr lang="x-none" b="1" dirty="0"/>
              <a:t>6. Recognition rather than Recall</a:t>
            </a:r>
          </a:p>
          <a:p>
            <a:pPr lvl="1" hangingPunct="0">
              <a:spcBef>
                <a:spcPts val="0"/>
              </a:spcBef>
              <a:spcAft>
                <a:spcPts val="1417"/>
              </a:spcAft>
              <a:buSzPct val="45000"/>
              <a:buFont typeface="StarSymbol"/>
              <a:buChar char="●"/>
            </a:pPr>
            <a:r>
              <a:rPr lang="x-none" sz="3200" dirty="0">
                <a:latin typeface="Arial" pitchFamily="18"/>
                <a:cs typeface="Tahoma" pitchFamily="2"/>
              </a:rPr>
              <a:t>Make objects, actions, </a:t>
            </a:r>
            <a:r>
              <a:rPr lang="x-none" sz="3200" dirty="0" smtClean="0">
                <a:latin typeface="Arial" pitchFamily="18"/>
                <a:cs typeface="Tahoma" pitchFamily="2"/>
              </a:rPr>
              <a:t>and</a:t>
            </a:r>
            <a:r>
              <a:rPr lang="en-US" sz="3200" dirty="0" smtClean="0">
                <a:latin typeface="Arial" pitchFamily="18"/>
                <a:cs typeface="Tahoma" pitchFamily="2"/>
              </a:rPr>
              <a:t> </a:t>
            </a:r>
            <a:r>
              <a:rPr lang="x-none" sz="3200" dirty="0" smtClean="0">
                <a:latin typeface="Arial" pitchFamily="18"/>
                <a:cs typeface="Tahoma" pitchFamily="2"/>
              </a:rPr>
              <a:t>options </a:t>
            </a:r>
            <a:r>
              <a:rPr lang="x-none" sz="3200" dirty="0">
                <a:latin typeface="Arial" pitchFamily="18"/>
                <a:cs typeface="Tahoma" pitchFamily="2"/>
              </a:rPr>
              <a:t>visible. The user should not have to remember information from one part of the dialogue to another. Instructions for use of the system should be visible or easily retrievable whenever appropriate.</a:t>
            </a:r>
          </a:p>
          <a:p>
            <a:pPr lvl="1" hangingPunct="0">
              <a:spcBef>
                <a:spcPts val="0"/>
              </a:spcBef>
              <a:spcAft>
                <a:spcPts val="1417"/>
              </a:spcAft>
              <a:buSzPct val="45000"/>
              <a:buFont typeface="StarSymbol"/>
              <a:buChar char="●"/>
            </a:pPr>
            <a:r>
              <a:rPr lang="x-none" sz="3200" dirty="0">
                <a:latin typeface="Arial" pitchFamily="18"/>
                <a:cs typeface="Tahoma" pitchFamily="2"/>
              </a:rPr>
              <a:t>Users’ short-term memory is limited. Provide examples, default values, easily retrievable instructions.</a:t>
            </a:r>
          </a:p>
          <a:p>
            <a:pPr lvl="1" hangingPunct="0">
              <a:spcBef>
                <a:spcPts val="0"/>
              </a:spcBef>
              <a:spcAft>
                <a:spcPts val="1417"/>
              </a:spcAft>
              <a:buSzPct val="45000"/>
              <a:buFont typeface="StarSymbol"/>
              <a:buChar char="●"/>
            </a:pPr>
            <a:endParaRPr lang="x-none" sz="3200" dirty="0">
              <a:latin typeface="Arial" pitchFamily="18"/>
              <a:cs typeface="Tahoma" pitchFamily="2"/>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page36">
    <p:bg>
      <p:bgPr>
        <a:solidFill>
          <a:schemeClr val="bg1"/>
        </a:solidFill>
        <a:effectLst/>
      </p:bgPr>
    </p:bg>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p>
            <a:pPr lvl="0"/>
            <a:r>
              <a:rPr lang="x-none"/>
              <a:t>Usability Heuristics (cont.)</a:t>
            </a:r>
          </a:p>
        </p:txBody>
      </p:sp>
      <p:sp>
        <p:nvSpPr>
          <p:cNvPr id="3" name="Text Placeholder 2"/>
          <p:cNvSpPr txBox="1">
            <a:spLocks noGrp="1"/>
          </p:cNvSpPr>
          <p:nvPr>
            <p:ph type="body" idx="4294967295"/>
          </p:nvPr>
        </p:nvSpPr>
        <p:spPr>
          <a:xfrm>
            <a:off x="503999" y="1769040"/>
            <a:ext cx="9071640" cy="5084280"/>
          </a:xfrm>
        </p:spPr>
        <p:txBody>
          <a:bodyPr/>
          <a:lstStyle/>
          <a:p>
            <a:pPr lvl="0"/>
            <a:r>
              <a:rPr lang="x-none" sz="2400" dirty="0"/>
              <a:t>7. </a:t>
            </a:r>
            <a:r>
              <a:rPr lang="x-none" sz="2400" b="1" dirty="0"/>
              <a:t>Flexibility and Eﬃciency of Use</a:t>
            </a:r>
            <a:r>
              <a:rPr lang="x-none" sz="2400" dirty="0"/>
              <a:t> [Accelerators]</a:t>
            </a:r>
          </a:p>
          <a:p>
            <a:pPr lvl="1" hangingPunct="0">
              <a:spcBef>
                <a:spcPts val="0"/>
              </a:spcBef>
              <a:spcAft>
                <a:spcPts val="1417"/>
              </a:spcAft>
              <a:buSzPct val="45000"/>
              <a:buFont typeface="StarSymbol"/>
              <a:buChar char="●"/>
            </a:pPr>
            <a:r>
              <a:rPr lang="x-none" dirty="0">
                <a:latin typeface="Arial" pitchFamily="18"/>
                <a:cs typeface="Tahoma" pitchFamily="2"/>
              </a:rPr>
              <a:t>Accelerators – unseen by the novice user – may often speed up the interaction for the expert user such that the system can cater to both inexperienced and experienced users. Allow users to tailor frequent actions.</a:t>
            </a:r>
          </a:p>
          <a:p>
            <a:pPr lvl="1" hangingPunct="0">
              <a:spcBef>
                <a:spcPts val="0"/>
              </a:spcBef>
              <a:spcAft>
                <a:spcPts val="1417"/>
              </a:spcAft>
              <a:buSzPct val="45000"/>
              <a:buFont typeface="StarSymbol"/>
              <a:buChar char="●"/>
            </a:pPr>
            <a:r>
              <a:rPr lang="x-none" dirty="0">
                <a:latin typeface="Arial" pitchFamily="18"/>
                <a:cs typeface="Tahoma" pitchFamily="2"/>
              </a:rPr>
              <a:t>Forexample: abbreviations, command keys, type-a head, edit and reissue previous commands, menu of most recently used ﬁles, macros.</a:t>
            </a:r>
          </a:p>
          <a:p>
            <a:pPr lvl="0"/>
            <a:r>
              <a:rPr lang="x-none" sz="2400" dirty="0"/>
              <a:t>8. </a:t>
            </a:r>
            <a:r>
              <a:rPr lang="x-none" sz="2400" b="1" dirty="0"/>
              <a:t>Aesthetic and Minimalist Design</a:t>
            </a:r>
            <a:r>
              <a:rPr lang="x-none" sz="2400" dirty="0"/>
              <a:t> [Minimalist Design]</a:t>
            </a:r>
          </a:p>
          <a:p>
            <a:pPr lvl="1" hangingPunct="0">
              <a:spcBef>
                <a:spcPts val="0"/>
              </a:spcBef>
              <a:spcAft>
                <a:spcPts val="1417"/>
              </a:spcAft>
              <a:buSzPct val="45000"/>
              <a:buFont typeface="StarSymbol"/>
              <a:buChar char="●"/>
            </a:pPr>
            <a:r>
              <a:rPr lang="x-none" dirty="0">
                <a:latin typeface="Arial" pitchFamily="18"/>
                <a:cs typeface="Tahoma" pitchFamily="2"/>
              </a:rPr>
              <a:t>Dialogues should not contain information which is irrelevant or rarely needed. Every extra unit of information in a dialogue competes with the relevant units of information and diminishes their relative visibility. “Less is more”</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page37">
    <p:bg>
      <p:bgPr>
        <a:solidFill>
          <a:schemeClr val="bg1"/>
        </a:solidFill>
        <a:effectLst/>
      </p:bgPr>
    </p:bg>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p>
            <a:pPr lvl="0"/>
            <a:r>
              <a:rPr lang="x-none"/>
              <a:t>Usability Heuristics (cont.)</a:t>
            </a:r>
          </a:p>
        </p:txBody>
      </p:sp>
      <p:sp>
        <p:nvSpPr>
          <p:cNvPr id="3" name="Text Placeholder 2"/>
          <p:cNvSpPr txBox="1">
            <a:spLocks noGrp="1"/>
          </p:cNvSpPr>
          <p:nvPr>
            <p:ph type="body" idx="4294967295"/>
          </p:nvPr>
        </p:nvSpPr>
        <p:spPr>
          <a:xfrm>
            <a:off x="468360" y="1420200"/>
            <a:ext cx="9071640" cy="6499800"/>
          </a:xfrm>
        </p:spPr>
        <p:txBody>
          <a:bodyPr/>
          <a:lstStyle/>
          <a:p>
            <a:pPr lvl="0"/>
            <a:r>
              <a:rPr lang="x-none" sz="2600" b="1" dirty="0"/>
              <a:t>9. Help Users Recognise, Diagnose, and Recover from Errors</a:t>
            </a:r>
            <a:r>
              <a:rPr lang="x-none" sz="2600" dirty="0"/>
              <a:t> [Good Error Messages]</a:t>
            </a:r>
          </a:p>
          <a:p>
            <a:pPr lvl="1" hangingPunct="0">
              <a:spcBef>
                <a:spcPts val="0"/>
              </a:spcBef>
              <a:spcAft>
                <a:spcPts val="1417"/>
              </a:spcAft>
              <a:buSzPct val="45000"/>
              <a:buFont typeface="StarSymbol"/>
              <a:buChar char="●"/>
            </a:pPr>
            <a:r>
              <a:rPr lang="x-none" sz="2600" dirty="0">
                <a:latin typeface="Arial" pitchFamily="18"/>
                <a:cs typeface="Tahoma" pitchFamily="2"/>
              </a:rPr>
              <a:t>Error messages should be expressed in plain language (no codes), precisely indicate the problem, and constructively suggest a solution.</a:t>
            </a:r>
          </a:p>
          <a:p>
            <a:pPr lvl="1" hangingPunct="0">
              <a:spcBef>
                <a:spcPts val="0"/>
              </a:spcBef>
              <a:spcAft>
                <a:spcPts val="1417"/>
              </a:spcAft>
              <a:buSzPct val="45000"/>
              <a:buFont typeface="StarSymbol"/>
              <a:buChar char="●"/>
            </a:pPr>
            <a:r>
              <a:rPr lang="x-none" sz="2600" dirty="0">
                <a:latin typeface="Arial" pitchFamily="18"/>
                <a:cs typeface="Tahoma" pitchFamily="2"/>
              </a:rPr>
              <a:t>Phrase error messages defensively, never blame the user. Multileve lmessages. Link to help system.</a:t>
            </a:r>
          </a:p>
          <a:p>
            <a:pPr lvl="0"/>
            <a:r>
              <a:rPr lang="x-none" sz="2600" b="1" dirty="0"/>
              <a:t>10. Help and Documentation</a:t>
            </a:r>
          </a:p>
          <a:p>
            <a:pPr lvl="1" hangingPunct="0">
              <a:spcBef>
                <a:spcPts val="0"/>
              </a:spcBef>
              <a:spcAft>
                <a:spcPts val="1417"/>
              </a:spcAft>
              <a:buSzPct val="45000"/>
              <a:buFont typeface="StarSymbol"/>
              <a:buChar char="●"/>
            </a:pPr>
            <a:r>
              <a:rPr lang="x-none" sz="2600" dirty="0">
                <a:latin typeface="Arial" pitchFamily="18"/>
                <a:cs typeface="Tahoma" pitchFamily="2"/>
              </a:rPr>
              <a:t>Even though it is better if the system can be used without documentation, it may be necessary to provide help and documentation. Any such information should be easy to search, focused on the user’s task, list concrete steps to be carried out, and not be too large.</a:t>
            </a:r>
          </a:p>
          <a:p>
            <a:pPr lvl="1" hangingPunct="0">
              <a:spcBef>
                <a:spcPts val="0"/>
              </a:spcBef>
              <a:spcAft>
                <a:spcPts val="1417"/>
              </a:spcAft>
              <a:buSzPct val="45000"/>
              <a:buFont typeface="StarSymbol"/>
              <a:buChar char="●"/>
            </a:pPr>
            <a:r>
              <a:rPr lang="x-none" sz="2600" dirty="0">
                <a:latin typeface="Arial" pitchFamily="18"/>
                <a:cs typeface="Tahoma" pitchFamily="2"/>
              </a:rPr>
              <a:t> Liberal use of examples.</a:t>
            </a:r>
          </a:p>
          <a:p>
            <a:pPr lvl="0">
              <a:buSzPct val="45000"/>
              <a:buFont typeface="StarSymbol"/>
              <a:buChar char="●"/>
            </a:pPr>
            <a:endParaRPr lang="x-none" sz="26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page3">
    <p:bg>
      <p:bgPr>
        <a:solidFill>
          <a:schemeClr val="bg1"/>
        </a:solidFill>
        <a:effectLst/>
      </p:bgPr>
    </p:bg>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p>
            <a:pPr lvl="0"/>
            <a:r>
              <a:rPr lang="x-none"/>
              <a:t>Deﬁning Usability</a:t>
            </a:r>
            <a:br>
              <a:rPr lang="x-none"/>
            </a:br>
            <a:endParaRPr lang="x-none"/>
          </a:p>
        </p:txBody>
      </p:sp>
      <p:sp>
        <p:nvSpPr>
          <p:cNvPr id="3" name="Text Placeholder 2"/>
          <p:cNvSpPr txBox="1">
            <a:spLocks noGrp="1"/>
          </p:cNvSpPr>
          <p:nvPr>
            <p:ph type="body" idx="4294967295"/>
          </p:nvPr>
        </p:nvSpPr>
        <p:spPr>
          <a:xfrm>
            <a:off x="503999" y="1769040"/>
            <a:ext cx="9071640" cy="5345280"/>
          </a:xfrm>
        </p:spPr>
        <p:txBody>
          <a:bodyPr/>
          <a:lstStyle/>
          <a:p>
            <a:pPr lvl="0"/>
            <a:r>
              <a:rPr lang="x-none" sz="2400" dirty="0"/>
              <a:t>The ISO deﬁnes usability as “the extent to which a product can be used by </a:t>
            </a:r>
            <a:r>
              <a:rPr lang="x-none" sz="2400" i="1" dirty="0"/>
              <a:t>speciﬁed users</a:t>
            </a:r>
            <a:r>
              <a:rPr lang="x-none" sz="2400" dirty="0"/>
              <a:t> to achieve </a:t>
            </a:r>
            <a:r>
              <a:rPr lang="x-none" sz="2400" i="1" dirty="0"/>
              <a:t>speciﬁed goals</a:t>
            </a:r>
            <a:r>
              <a:rPr lang="x-none" sz="2400" dirty="0"/>
              <a:t> with </a:t>
            </a:r>
            <a:r>
              <a:rPr lang="x-none" sz="2400" i="1" dirty="0"/>
              <a:t>eﬀectiveness</a:t>
            </a:r>
            <a:r>
              <a:rPr lang="x-none" sz="2400" dirty="0"/>
              <a:t>, </a:t>
            </a:r>
            <a:r>
              <a:rPr lang="x-none" sz="2400" i="1" dirty="0"/>
              <a:t>eﬃciency</a:t>
            </a:r>
            <a:r>
              <a:rPr lang="x-none" sz="2400" dirty="0"/>
              <a:t> and </a:t>
            </a:r>
            <a:r>
              <a:rPr lang="x-none" sz="2400" i="1" dirty="0"/>
              <a:t>satisfaction</a:t>
            </a:r>
            <a:r>
              <a:rPr lang="x-none" sz="2400" dirty="0"/>
              <a:t> in a </a:t>
            </a:r>
            <a:r>
              <a:rPr lang="x-none" sz="2400" i="1" dirty="0"/>
              <a:t>speciﬁed context of use</a:t>
            </a:r>
            <a:r>
              <a:rPr lang="x-none" sz="2400" dirty="0"/>
              <a:t>.” [ISO, 1998].</a:t>
            </a:r>
          </a:p>
          <a:p>
            <a:pPr lvl="0"/>
            <a:r>
              <a:rPr lang="x-none" sz="2400" dirty="0"/>
              <a:t>The three measurable usability attributes deﬁned by ISO [1998] are:</a:t>
            </a:r>
          </a:p>
          <a:p>
            <a:pPr lvl="0">
              <a:buSzPct val="45000"/>
              <a:buFont typeface="StarSymbol"/>
              <a:buChar char="●"/>
            </a:pPr>
            <a:r>
              <a:rPr lang="x-none" sz="2400" b="1" dirty="0"/>
              <a:t>Eﬀectiveness</a:t>
            </a:r>
            <a:r>
              <a:rPr lang="x-none" sz="2400" dirty="0"/>
              <a:t>: accuracy and completeness with which users achieve speciﬁed goals.</a:t>
            </a:r>
          </a:p>
          <a:p>
            <a:pPr lvl="0">
              <a:buSzPct val="45000"/>
              <a:buFont typeface="StarSymbol"/>
              <a:buChar char="●"/>
            </a:pPr>
            <a:r>
              <a:rPr lang="x-none" sz="2400" b="1" dirty="0"/>
              <a:t>Eﬃciency</a:t>
            </a:r>
            <a:r>
              <a:rPr lang="x-none" sz="2400" dirty="0"/>
              <a:t>: resources expended in relation to the accuracy and completeness with which users achieve goals.</a:t>
            </a:r>
          </a:p>
          <a:p>
            <a:pPr lvl="0">
              <a:buSzPct val="45000"/>
              <a:buFont typeface="StarSymbol"/>
              <a:buChar char="●"/>
            </a:pPr>
            <a:r>
              <a:rPr lang="x-none" sz="2400" b="1" dirty="0"/>
              <a:t>Satisfaction</a:t>
            </a:r>
            <a:r>
              <a:rPr lang="x-none" sz="2400" dirty="0"/>
              <a:t>: freedom from discomfort, and positive attitudes towards the use of the product.</a:t>
            </a:r>
          </a:p>
          <a:p>
            <a:pPr lvl="0">
              <a:buSzPct val="45000"/>
              <a:buFont typeface="StarSymbol"/>
              <a:buChar char="●"/>
            </a:pPr>
            <a:endParaRPr lang="x-none" sz="2400"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page38">
    <p:bg>
      <p:bgPr>
        <a:solidFill>
          <a:schemeClr val="bg1"/>
        </a:solidFill>
        <a:effectLst/>
      </p:bgPr>
    </p:bg>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p>
            <a:pPr lvl="0"/>
            <a:r>
              <a:rPr lang="x-none"/>
              <a:t>Limits on Response Times</a:t>
            </a:r>
            <a:br>
              <a:rPr lang="x-none"/>
            </a:br>
            <a:endParaRPr lang="x-none"/>
          </a:p>
        </p:txBody>
      </p:sp>
      <p:sp>
        <p:nvSpPr>
          <p:cNvPr id="3" name="Text Placeholder 2"/>
          <p:cNvSpPr txBox="1">
            <a:spLocks noGrp="1"/>
          </p:cNvSpPr>
          <p:nvPr>
            <p:ph type="body" idx="4294967295"/>
          </p:nvPr>
        </p:nvSpPr>
        <p:spPr>
          <a:xfrm>
            <a:off x="503999" y="1769040"/>
            <a:ext cx="9071640" cy="5553720"/>
          </a:xfrm>
        </p:spPr>
        <p:txBody>
          <a:bodyPr/>
          <a:lstStyle/>
          <a:p>
            <a:pPr lvl="0">
              <a:buSzPct val="45000"/>
              <a:buFont typeface="StarSymbol"/>
              <a:buChar char="●"/>
            </a:pPr>
            <a:r>
              <a:rPr lang="x-none" b="1" dirty="0"/>
              <a:t>0.1sec</a:t>
            </a:r>
            <a:r>
              <a:rPr lang="x-none" dirty="0"/>
              <a:t>: is the limit so that the system appears to react instantaneously. Important for direct manipulation, virtual world navigation.</a:t>
            </a:r>
          </a:p>
          <a:p>
            <a:pPr lvl="0">
              <a:buSzPct val="45000"/>
              <a:buFont typeface="StarSymbol"/>
              <a:buChar char="●"/>
            </a:pPr>
            <a:r>
              <a:rPr lang="x-none" b="1" dirty="0"/>
              <a:t>1sec</a:t>
            </a:r>
            <a:r>
              <a:rPr lang="x-none" dirty="0"/>
              <a:t>: is the limit so that the user’s ﬂow of thought stays uninterrupted. Display a busy cursor if things will take longer than 1 sec.</a:t>
            </a:r>
          </a:p>
          <a:p>
            <a:pPr lvl="0">
              <a:buSzPct val="45000"/>
              <a:buFont typeface="StarSymbol"/>
              <a:buChar char="●"/>
            </a:pPr>
            <a:r>
              <a:rPr lang="x-none" b="1" dirty="0"/>
              <a:t>10secs</a:t>
            </a:r>
            <a:r>
              <a:rPr lang="x-none" dirty="0"/>
              <a:t>: is the limit for keeping the user’s attention on the task at hand. Display a progress indicator if things will take longer than 10 secs.</a:t>
            </a:r>
          </a:p>
          <a:p>
            <a:pPr lvl="0">
              <a:buSzPct val="45000"/>
              <a:buFont typeface="StarSymbol"/>
              <a:buChar char="●"/>
            </a:pPr>
            <a:endParaRPr lang="x-none"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page39">
    <p:bg>
      <p:bgPr>
        <a:solidFill>
          <a:schemeClr val="bg1"/>
        </a:solidFill>
        <a:effectLst/>
      </p:bgPr>
    </p:bg>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p>
            <a:pPr lvl="0"/>
            <a:r>
              <a:rPr lang="x-none"/>
              <a:t>Performing a Heuristic Evaluation</a:t>
            </a:r>
          </a:p>
        </p:txBody>
      </p:sp>
      <p:sp>
        <p:nvSpPr>
          <p:cNvPr id="3" name="Text Placeholder 2"/>
          <p:cNvSpPr txBox="1">
            <a:spLocks noGrp="1"/>
          </p:cNvSpPr>
          <p:nvPr>
            <p:ph type="body" idx="4294967295"/>
          </p:nvPr>
        </p:nvSpPr>
        <p:spPr/>
        <p:txBody>
          <a:bodyPr/>
          <a:lstStyle/>
          <a:p>
            <a:pPr lvl="0">
              <a:buSzPct val="45000"/>
              <a:buFont typeface="StarSymbol"/>
              <a:buChar char="●"/>
            </a:pPr>
            <a:r>
              <a:rPr lang="x-none" dirty="0"/>
              <a:t>Design may be verbal description, paper mock-up, working prototype, or running system. [when evaluating paper mock-ups, pay special attention to missing dialogue elements!]</a:t>
            </a:r>
          </a:p>
          <a:p>
            <a:pPr lvl="0">
              <a:buSzPct val="45000"/>
              <a:buFont typeface="StarSymbol"/>
              <a:buChar char="●"/>
            </a:pPr>
            <a:r>
              <a:rPr lang="x-none" dirty="0"/>
              <a:t>Provide evaluators with checklist of usability heuristics.</a:t>
            </a:r>
          </a:p>
          <a:p>
            <a:pPr lvl="0">
              <a:buSzPct val="45000"/>
              <a:buFont typeface="StarSymbol"/>
              <a:buChar char="●"/>
            </a:pPr>
            <a:r>
              <a:rPr lang="x-none" dirty="0"/>
              <a:t>Optionally provide evaluators with some domain-speciﬁc training.</a:t>
            </a:r>
          </a:p>
          <a:p>
            <a:pPr lvl="0">
              <a:buSzPct val="45000"/>
              <a:buFont typeface="StarSymbol"/>
              <a:buChar char="●"/>
            </a:pPr>
            <a:r>
              <a:rPr lang="x-none" dirty="0"/>
              <a:t>Each evaluator works alone (≈1–2 hours).</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page40">
    <p:bg>
      <p:bgPr>
        <a:solidFill>
          <a:schemeClr val="bg1"/>
        </a:solidFill>
        <a:effectLst/>
      </p:bgPr>
    </p:bg>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p>
            <a:pPr lvl="0"/>
            <a:r>
              <a:rPr lang="x-none"/>
              <a:t>Performing a Heuristic Evaluation (cont.)</a:t>
            </a:r>
          </a:p>
        </p:txBody>
      </p:sp>
      <p:sp>
        <p:nvSpPr>
          <p:cNvPr id="3" name="Text Placeholder 2"/>
          <p:cNvSpPr txBox="1">
            <a:spLocks noGrp="1"/>
          </p:cNvSpPr>
          <p:nvPr>
            <p:ph type="body" idx="4294967295"/>
          </p:nvPr>
        </p:nvSpPr>
        <p:spPr>
          <a:xfrm>
            <a:off x="503999" y="1769040"/>
            <a:ext cx="9071640" cy="6034319"/>
          </a:xfrm>
        </p:spPr>
        <p:txBody>
          <a:bodyPr/>
          <a:lstStyle/>
          <a:p>
            <a:pPr lvl="0">
              <a:buSzPct val="45000"/>
              <a:buFont typeface="StarSymbol"/>
              <a:buChar char="●"/>
            </a:pPr>
            <a:r>
              <a:rPr lang="x-none" sz="2800" dirty="0"/>
              <a:t>Interface examined in two passes: ﬁrst pass focuses on general ﬂow, second on particular elements in detail.</a:t>
            </a:r>
          </a:p>
          <a:p>
            <a:pPr lvl="0">
              <a:buSzPct val="45000"/>
              <a:buFont typeface="StarSymbol"/>
              <a:buChar char="●"/>
            </a:pPr>
            <a:r>
              <a:rPr lang="x-none" sz="2800" dirty="0"/>
              <a:t>Notes taken either by evaluator or evaluation manager.</a:t>
            </a:r>
          </a:p>
          <a:p>
            <a:pPr lvl="0">
              <a:buSzPct val="45000"/>
              <a:buFont typeface="StarSymbol"/>
              <a:buChar char="●"/>
            </a:pPr>
            <a:r>
              <a:rPr lang="x-none" sz="2800" dirty="0"/>
              <a:t>Make list of potential problems and list of positive ﬁndings.</a:t>
            </a:r>
          </a:p>
          <a:p>
            <a:pPr lvl="0">
              <a:buSzPct val="45000"/>
              <a:buFont typeface="StarSymbol"/>
              <a:buChar char="●"/>
            </a:pPr>
            <a:r>
              <a:rPr lang="x-none" sz="2800" dirty="0"/>
              <a:t>Take screen shots (in PNG) as you work - they may not be reproducible later.</a:t>
            </a:r>
          </a:p>
          <a:p>
            <a:pPr lvl="0">
              <a:buSzPct val="45000"/>
              <a:buFont typeface="StarSymbol"/>
              <a:buChar char="●"/>
            </a:pPr>
            <a:r>
              <a:rPr lang="x-none" sz="2800" dirty="0"/>
              <a:t>Independent ﬁndings are then aggregated into one large list (by evaluation manager). This is best done with a spreadsheet.</a:t>
            </a:r>
          </a:p>
          <a:p>
            <a:pPr lvl="0">
              <a:buSzPct val="45000"/>
              <a:buFont typeface="StarSymbol"/>
              <a:buChar char="●"/>
            </a:pPr>
            <a:endParaRPr lang="x-none" sz="2800"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page41">
    <p:bg>
      <p:bgPr>
        <a:solidFill>
          <a:schemeClr val="bg1"/>
        </a:solidFill>
        <a:effectLst/>
      </p:bgPr>
    </p:bg>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p>
            <a:pPr lvl="0"/>
            <a:r>
              <a:rPr lang="x-none"/>
              <a:t>Performing a Heuristic Evaluation (cont.)</a:t>
            </a:r>
          </a:p>
        </p:txBody>
      </p:sp>
      <p:sp>
        <p:nvSpPr>
          <p:cNvPr id="3" name="Text Placeholder 2"/>
          <p:cNvSpPr txBox="1">
            <a:spLocks noGrp="1"/>
          </p:cNvSpPr>
          <p:nvPr>
            <p:ph type="body" idx="4294967295"/>
          </p:nvPr>
        </p:nvSpPr>
        <p:spPr>
          <a:xfrm>
            <a:off x="503999" y="1769040"/>
            <a:ext cx="9071640" cy="6034319"/>
          </a:xfrm>
        </p:spPr>
        <p:txBody>
          <a:bodyPr/>
          <a:lstStyle/>
          <a:p>
            <a:pPr lvl="0">
              <a:buSzPct val="45000"/>
              <a:buFont typeface="StarSymbol"/>
              <a:buChar char="●"/>
            </a:pPr>
            <a:r>
              <a:rPr lang="x-none" sz="2800" dirty="0"/>
              <a:t>The large list of potential problems is distributed to each evaluator.</a:t>
            </a:r>
          </a:p>
          <a:p>
            <a:pPr lvl="0">
              <a:buSzPct val="45000"/>
              <a:buFont typeface="StarSymbol"/>
              <a:buChar char="●"/>
            </a:pPr>
            <a:r>
              <a:rPr lang="x-none" sz="2800" dirty="0"/>
              <a:t>• Each evaluator now assigns severity ratings individually to each problem in the large list(unseen by the other evaluators).</a:t>
            </a:r>
          </a:p>
          <a:p>
            <a:pPr lvl="0">
              <a:buSzPct val="45000"/>
              <a:buFont typeface="StarSymbol"/>
              <a:buChar char="●"/>
            </a:pPr>
            <a:r>
              <a:rPr lang="x-none" sz="2800" dirty="0"/>
              <a:t>The individual severity ratings are averaged to obtain the ﬁnal severity rating for each problem.</a:t>
            </a:r>
          </a:p>
          <a:p>
            <a:pPr lvl="0">
              <a:buSzPct val="45000"/>
              <a:buFont typeface="StarSymbol"/>
              <a:buChar char="●"/>
            </a:pPr>
            <a:r>
              <a:rPr lang="x-none" sz="2800" dirty="0"/>
              <a:t>The long list is sorted in decreasing order of average severity. Now you know why a spreadsheet comes in handy.</a:t>
            </a:r>
          </a:p>
          <a:p>
            <a:pPr lvl="0">
              <a:buSzPct val="45000"/>
              <a:buFont typeface="StarSymbol"/>
              <a:buChar char="●"/>
            </a:pPr>
            <a:r>
              <a:rPr lang="x-none" sz="2800" dirty="0"/>
              <a:t>Group debrieﬁng session to suggest possible redesigns.</a:t>
            </a:r>
          </a:p>
          <a:p>
            <a:pPr lvl="0">
              <a:buSzPct val="45000"/>
              <a:buFont typeface="StarSymbol"/>
              <a:buChar char="●"/>
            </a:pPr>
            <a:endParaRPr lang="x-none" sz="2800"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page42">
    <p:bg>
      <p:bgPr>
        <a:solidFill>
          <a:schemeClr val="bg1"/>
        </a:solidFill>
        <a:effectLst/>
      </p:bgPr>
    </p:bg>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p>
            <a:pPr lvl="0"/>
            <a:r>
              <a:rPr lang="x-none"/>
              <a:t>How Many Problems are Found?</a:t>
            </a:r>
            <a:br>
              <a:rPr lang="x-none"/>
            </a:br>
            <a:endParaRPr lang="x-none"/>
          </a:p>
        </p:txBody>
      </p:sp>
      <p:sp>
        <p:nvSpPr>
          <p:cNvPr id="3" name="Text Placeholder 2"/>
          <p:cNvSpPr txBox="1">
            <a:spLocks noGrp="1"/>
          </p:cNvSpPr>
          <p:nvPr>
            <p:ph type="body" idx="4294967295"/>
          </p:nvPr>
        </p:nvSpPr>
        <p:spPr/>
        <p:txBody>
          <a:bodyPr/>
          <a:lstStyle/>
          <a:p>
            <a:pPr lvl="0">
              <a:buSzPct val="45000"/>
              <a:buFont typeface="StarSymbol"/>
              <a:buChar char="●"/>
            </a:pPr>
            <a:r>
              <a:rPr lang="x-none"/>
              <a:t>How Many Problems are Found?</a:t>
            </a:r>
          </a:p>
          <a:p>
            <a:pPr lvl="0">
              <a:buSzPct val="45000"/>
              <a:buFont typeface="StarSymbol"/>
              <a:buChar char="●"/>
            </a:pPr>
            <a:endParaRPr lang="x-none"/>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page43">
    <p:bg>
      <p:bgPr>
        <a:solidFill>
          <a:schemeClr val="bg1"/>
        </a:solidFill>
        <a:effectLst/>
      </p:bgPr>
    </p:bg>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p>
            <a:pPr lvl="0"/>
            <a:r>
              <a:rPr lang="x-none"/>
              <a:t>Aggregated Evaluations</a:t>
            </a:r>
            <a:br>
              <a:rPr lang="x-none"/>
            </a:br>
            <a:endParaRPr lang="x-none"/>
          </a:p>
        </p:txBody>
      </p:sp>
      <p:sp>
        <p:nvSpPr>
          <p:cNvPr id="3" name="Text Placeholder 2"/>
          <p:cNvSpPr txBox="1">
            <a:spLocks noGrp="1"/>
          </p:cNvSpPr>
          <p:nvPr>
            <p:ph type="body" idx="4294967295"/>
          </p:nvPr>
        </p:nvSpPr>
        <p:spPr/>
        <p:txBody>
          <a:bodyPr/>
          <a:lstStyle/>
          <a:p>
            <a:pPr lvl="0">
              <a:buSzPct val="45000"/>
              <a:buFont typeface="StarSymbol"/>
              <a:buChar char="●"/>
            </a:pPr>
            <a:r>
              <a:rPr lang="x-none" dirty="0"/>
              <a:t>Individual evaluators found relatively few problems.</a:t>
            </a:r>
          </a:p>
          <a:p>
            <a:pPr lvl="0">
              <a:buSzPct val="45000"/>
              <a:buFont typeface="StarSymbol"/>
              <a:buChar char="●"/>
            </a:pPr>
            <a:r>
              <a:rPr lang="x-none" dirty="0"/>
              <a:t>Aggregating thee valuations (merging the problem lists) of several individuals produced much better results.</a:t>
            </a:r>
          </a:p>
          <a:p>
            <a:pPr lvl="0">
              <a:buSzPct val="45000"/>
              <a:buFont typeface="StarSymbol"/>
              <a:buChar char="●"/>
            </a:pPr>
            <a:r>
              <a:rPr lang="x-none" dirty="0"/>
              <a:t>Group debrieﬁng session to suggest possible redesigns.</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page44">
    <p:bg>
      <p:bgPr>
        <a:solidFill>
          <a:schemeClr val="bg1"/>
        </a:solidFill>
        <a:effectLst/>
      </p:bgPr>
    </p:bg>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p>
            <a:pPr lvl="0"/>
            <a:r>
              <a:rPr lang="x-none"/>
              <a:t>Heuristic Evaluation in Practice</a:t>
            </a:r>
            <a:br>
              <a:rPr lang="x-none"/>
            </a:br>
            <a:endParaRPr lang="x-none"/>
          </a:p>
        </p:txBody>
      </p:sp>
      <p:sp>
        <p:nvSpPr>
          <p:cNvPr id="3" name="Text Placeholder 2"/>
          <p:cNvSpPr txBox="1">
            <a:spLocks noGrp="1"/>
          </p:cNvSpPr>
          <p:nvPr>
            <p:ph type="body" idx="4294967295"/>
          </p:nvPr>
        </p:nvSpPr>
        <p:spPr/>
        <p:txBody>
          <a:bodyPr/>
          <a:lstStyle/>
          <a:p>
            <a:pPr lvl="0"/>
            <a:r>
              <a:rPr lang="x-none" dirty="0"/>
              <a:t>When heuristic evaluation is used in standard industry practice today:</a:t>
            </a:r>
          </a:p>
          <a:p>
            <a:pPr lvl="0">
              <a:buSzPct val="45000"/>
              <a:buFont typeface="StarSymbol"/>
              <a:buChar char="●"/>
            </a:pPr>
            <a:r>
              <a:rPr lang="x-none" dirty="0"/>
              <a:t>It is often called an </a:t>
            </a:r>
            <a:r>
              <a:rPr lang="x-none" i="1" dirty="0"/>
              <a:t>expert review</a:t>
            </a:r>
            <a:r>
              <a:rPr lang="x-none" dirty="0"/>
              <a:t>.</a:t>
            </a:r>
          </a:p>
          <a:p>
            <a:pPr lvl="0">
              <a:buSzPct val="45000"/>
              <a:buFont typeface="StarSymbol"/>
              <a:buChar char="●"/>
            </a:pPr>
            <a:r>
              <a:rPr lang="x-none" dirty="0"/>
              <a:t>It is typically performed by 3–4 usability specialists.</a:t>
            </a:r>
          </a:p>
          <a:p>
            <a:pPr lvl="0">
              <a:buSzPct val="45000"/>
              <a:buFont typeface="StarSymbol"/>
              <a:buChar char="●"/>
            </a:pPr>
            <a:r>
              <a:rPr lang="x-none" dirty="0"/>
              <a:t>It might cost around MUCH</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page45">
    <p:bg>
      <p:bgPr>
        <a:solidFill>
          <a:schemeClr val="bg1"/>
        </a:solidFill>
        <a:effectLst/>
      </p:bgPr>
    </p:bg>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503999" y="-5040"/>
            <a:ext cx="9071640" cy="1875240"/>
          </a:xfrm>
        </p:spPr>
        <p:txBody>
          <a:bodyPr/>
          <a:lstStyle/>
          <a:p>
            <a:pPr lvl="0"/>
            <a:r>
              <a:rPr lang="x-none"/>
              <a:t>Pros and Cons of Heuristic Evaluation</a:t>
            </a:r>
            <a:br>
              <a:rPr lang="x-none"/>
            </a:br>
            <a:endParaRPr lang="x-none"/>
          </a:p>
        </p:txBody>
      </p:sp>
      <p:sp>
        <p:nvSpPr>
          <p:cNvPr id="3" name="Text Placeholder 2"/>
          <p:cNvSpPr txBox="1">
            <a:spLocks noGrp="1"/>
          </p:cNvSpPr>
          <p:nvPr>
            <p:ph type="body" idx="4294967295"/>
          </p:nvPr>
        </p:nvSpPr>
        <p:spPr/>
        <p:txBody>
          <a:bodyPr/>
          <a:lstStyle/>
          <a:p>
            <a:pPr lvl="0">
              <a:buSzPct val="45000"/>
              <a:buFont typeface="StarSymbol"/>
              <a:buChar char="●"/>
            </a:pPr>
            <a:r>
              <a:rPr lang="x-none" dirty="0"/>
              <a:t>cheap</a:t>
            </a:r>
          </a:p>
          <a:p>
            <a:pPr lvl="0">
              <a:buSzPct val="45000"/>
              <a:buFont typeface="StarSymbol"/>
              <a:buChar char="●"/>
            </a:pPr>
            <a:r>
              <a:rPr lang="x-none" dirty="0"/>
              <a:t>intuitive</a:t>
            </a:r>
          </a:p>
          <a:p>
            <a:pPr lvl="0">
              <a:buSzPct val="45000"/>
              <a:buFont typeface="StarSymbol"/>
              <a:buChar char="●"/>
            </a:pPr>
            <a:r>
              <a:rPr lang="x-none" dirty="0"/>
              <a:t>usable early in development process</a:t>
            </a:r>
          </a:p>
          <a:p>
            <a:pPr lvl="0">
              <a:buSzPct val="45000"/>
              <a:buFont typeface="StarSymbol"/>
              <a:buChar char="●"/>
            </a:pPr>
            <a:r>
              <a:rPr lang="x-none" dirty="0"/>
              <a:t>ﬁnds many problems</a:t>
            </a:r>
          </a:p>
          <a:p>
            <a:pPr lvl="0">
              <a:buSzPct val="45000"/>
              <a:buFont typeface="StarSymbol"/>
              <a:buChar char="●"/>
            </a:pPr>
            <a:r>
              <a:rPr lang="x-none" dirty="0"/>
              <a:t>ﬁnds both major and minor problems</a:t>
            </a:r>
          </a:p>
          <a:p>
            <a:pPr lvl="0">
              <a:buSzPct val="45000"/>
              <a:buFont typeface="StarSymbol"/>
              <a:buChar char="●"/>
            </a:pPr>
            <a:r>
              <a:rPr lang="x-none" dirty="0"/>
              <a:t>==&gt; may miss domain-speciﬁc problems</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page46">
    <p:bg>
      <p:bgPr>
        <a:solidFill>
          <a:schemeClr val="bg1"/>
        </a:solidFill>
        <a:effectLst/>
      </p:bgPr>
    </p:bg>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p>
            <a:pPr lvl="0"/>
            <a:r>
              <a:rPr lang="x-none"/>
              <a:t> Severity Ratings</a:t>
            </a:r>
          </a:p>
        </p:txBody>
      </p:sp>
      <p:sp>
        <p:nvSpPr>
          <p:cNvPr id="3" name="Text Placeholder 2"/>
          <p:cNvSpPr txBox="1">
            <a:spLocks noGrp="1"/>
          </p:cNvSpPr>
          <p:nvPr>
            <p:ph type="body" idx="4294967295"/>
          </p:nvPr>
        </p:nvSpPr>
        <p:spPr>
          <a:xfrm>
            <a:off x="503999" y="1769040"/>
            <a:ext cx="9071640" cy="5733720"/>
          </a:xfrm>
        </p:spPr>
        <p:txBody>
          <a:bodyPr/>
          <a:lstStyle/>
          <a:p>
            <a:pPr lvl="0"/>
            <a:r>
              <a:rPr lang="x-none" dirty="0"/>
              <a:t>Severity ratings can help prioritise the ﬁxing of usability problems.</a:t>
            </a:r>
          </a:p>
          <a:p>
            <a:pPr lvl="0">
              <a:buSzPct val="45000"/>
              <a:buFont typeface="StarSymbol"/>
              <a:buChar char="●"/>
            </a:pPr>
            <a:r>
              <a:rPr lang="x-none" dirty="0"/>
              <a:t>After evaluation sessions, a complete aggregate list of usability problems is given/sent to each evaluator.</a:t>
            </a:r>
          </a:p>
          <a:p>
            <a:pPr lvl="0">
              <a:buSzPct val="45000"/>
              <a:buFont typeface="StarSymbol"/>
              <a:buChar char="●"/>
            </a:pPr>
            <a:r>
              <a:rPr lang="x-none" dirty="0"/>
              <a:t>Working independently, evaluators assign severity rating [on scale of 0–4] to each problem (≈ 30 mins.).</a:t>
            </a:r>
          </a:p>
          <a:p>
            <a:pPr lvl="0">
              <a:buSzPct val="45000"/>
              <a:buFont typeface="StarSymbol"/>
              <a:buChar char="●"/>
            </a:pPr>
            <a:r>
              <a:rPr lang="x-none" dirty="0"/>
              <a:t>Severity rating of single evaluator is unreliable, mean of 3–5 evaluators is satisfactory.</a:t>
            </a:r>
          </a:p>
          <a:p>
            <a:pPr lvl="0">
              <a:buSzPct val="45000"/>
              <a:buFont typeface="StarSymbol"/>
              <a:buChar char="●"/>
            </a:pPr>
            <a:endParaRPr lang="x-none"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page47">
    <p:bg>
      <p:bgPr>
        <a:solidFill>
          <a:schemeClr val="bg1"/>
        </a:solidFill>
        <a:effectLst/>
      </p:bgPr>
    </p:bg>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p>
            <a:pPr lvl="0"/>
            <a:r>
              <a:rPr lang="x-none"/>
              <a:t>Five-Point Severity Scale</a:t>
            </a:r>
            <a:br>
              <a:rPr lang="x-none"/>
            </a:br>
            <a:endParaRPr lang="x-none"/>
          </a:p>
        </p:txBody>
      </p:sp>
      <p:pic>
        <p:nvPicPr>
          <p:cNvPr id="3" name="Picture 2"/>
          <p:cNvPicPr>
            <a:picLocks noChangeAspect="1"/>
          </p:cNvPicPr>
          <p:nvPr/>
        </p:nvPicPr>
        <p:blipFill>
          <a:blip r:embed="rId3">
            <a:alphaModFix/>
          </a:blip>
          <a:srcRect/>
          <a:stretch>
            <a:fillRect/>
          </a:stretch>
        </p:blipFill>
        <p:spPr>
          <a:xfrm>
            <a:off x="1800000" y="2160000"/>
            <a:ext cx="6120000" cy="27000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page4">
    <p:bg>
      <p:bgPr>
        <a:solidFill>
          <a:schemeClr val="bg1"/>
        </a:solidFill>
        <a:effectLst/>
      </p:bgPr>
    </p:bg>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p>
            <a:pPr lvl="0"/>
            <a:r>
              <a:rPr lang="x-none"/>
              <a:t>Usability in Context</a:t>
            </a:r>
            <a:br>
              <a:rPr lang="x-none"/>
            </a:br>
            <a:endParaRPr lang="x-none"/>
          </a:p>
        </p:txBody>
      </p:sp>
      <p:pic>
        <p:nvPicPr>
          <p:cNvPr id="3" name="Picture 2"/>
          <p:cNvPicPr>
            <a:picLocks noChangeAspect="1"/>
          </p:cNvPicPr>
          <p:nvPr/>
        </p:nvPicPr>
        <p:blipFill>
          <a:blip r:embed="rId3">
            <a:alphaModFix/>
          </a:blip>
          <a:srcRect/>
          <a:stretch>
            <a:fillRect/>
          </a:stretch>
        </p:blipFill>
        <p:spPr>
          <a:xfrm>
            <a:off x="503999" y="1563479"/>
            <a:ext cx="9071640" cy="5393195"/>
          </a:xfrm>
          <a:prstGeom prst="rect">
            <a:avLst/>
          </a:prstGeom>
          <a:noFill/>
          <a:ln>
            <a:noFill/>
          </a:ln>
        </p:spPr>
      </p:pic>
      <p:sp>
        <p:nvSpPr>
          <p:cNvPr id="4" name="TextBox 3"/>
          <p:cNvSpPr txBox="1"/>
          <p:nvPr/>
        </p:nvSpPr>
        <p:spPr>
          <a:xfrm>
            <a:off x="503999" y="6956675"/>
            <a:ext cx="9720000" cy="603000"/>
          </a:xfrm>
          <a:prstGeom prst="rect">
            <a:avLst/>
          </a:prstGeom>
          <a:noFill/>
          <a:ln>
            <a:noFill/>
          </a:ln>
        </p:spPr>
        <p:txBody>
          <a:bodyPr vert="horz" wrap="none" lIns="90000" tIns="45000" rIns="90000" bIns="45000" compatLnSpc="0"/>
          <a:lstStyle/>
          <a:p>
            <a:pPr marL="0" marR="0" lvl="0" indent="0" rtl="0" hangingPunct="0">
              <a:lnSpc>
                <a:spcPct val="100000"/>
              </a:lnSpc>
              <a:spcBef>
                <a:spcPts val="0"/>
              </a:spcBef>
              <a:spcAft>
                <a:spcPts val="0"/>
              </a:spcAft>
              <a:buNone/>
              <a:tabLst/>
            </a:pPr>
            <a:r>
              <a:rPr lang="de-DE" sz="1800" b="0" i="0" u="none" strike="noStrike" kern="1200" dirty="0">
                <a:ln>
                  <a:noFill/>
                </a:ln>
                <a:latin typeface="Arial" pitchFamily="18"/>
                <a:ea typeface="Andale Sans UI" pitchFamily="2"/>
                <a:cs typeface="Tahoma" pitchFamily="2"/>
              </a:rPr>
              <a:t>A model of the attributes of system acceptability, based on Figure1 of [Nielsen,1993b].</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page48">
    <p:bg>
      <p:bgPr>
        <a:solidFill>
          <a:schemeClr val="bg1"/>
        </a:solidFill>
        <a:effectLst/>
      </p:bgPr>
    </p:bg>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p>
            <a:pPr lvl="0"/>
            <a:r>
              <a:rPr lang="x-none" dirty="0"/>
              <a:t>Order of Criticality</a:t>
            </a:r>
            <a:br>
              <a:rPr lang="x-none" dirty="0"/>
            </a:br>
            <a:endParaRPr lang="x-none" dirty="0"/>
          </a:p>
        </p:txBody>
      </p:sp>
      <p:sp>
        <p:nvSpPr>
          <p:cNvPr id="3" name="Text Placeholder 2"/>
          <p:cNvSpPr txBox="1">
            <a:spLocks noGrp="1"/>
          </p:cNvSpPr>
          <p:nvPr>
            <p:ph type="body" idx="4294967295"/>
          </p:nvPr>
        </p:nvSpPr>
        <p:spPr/>
        <p:txBody>
          <a:bodyPr/>
          <a:lstStyle/>
          <a:p>
            <a:pPr lvl="0"/>
            <a:r>
              <a:rPr lang="x-none" dirty="0"/>
              <a:t>To explicitly take problem frequency into account, assign criticality ratings.</a:t>
            </a:r>
          </a:p>
          <a:p>
            <a:pPr lvl="0"/>
            <a:r>
              <a:rPr lang="x-none" dirty="0"/>
              <a:t>Criticality = Severity Ranking + Frequency Ranking</a:t>
            </a:r>
          </a:p>
          <a:p>
            <a:pPr lvl="0">
              <a:buSzPct val="45000"/>
              <a:buFont typeface="StarSymbol"/>
              <a:buChar char="●"/>
            </a:pPr>
            <a:endParaRPr lang="x-none" dirty="0"/>
          </a:p>
        </p:txBody>
      </p:sp>
      <p:pic>
        <p:nvPicPr>
          <p:cNvPr id="4" name="Picture 3"/>
          <p:cNvPicPr>
            <a:picLocks noChangeAspect="1"/>
          </p:cNvPicPr>
          <p:nvPr/>
        </p:nvPicPr>
        <p:blipFill>
          <a:blip r:embed="rId3">
            <a:alphaModFix/>
          </a:blip>
          <a:srcRect/>
          <a:stretch>
            <a:fillRect/>
          </a:stretch>
        </p:blipFill>
        <p:spPr>
          <a:xfrm>
            <a:off x="2520000" y="3961800"/>
            <a:ext cx="4320000" cy="2698200"/>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page49">
    <p:bg>
      <p:bgPr>
        <a:solidFill>
          <a:schemeClr val="bg1"/>
        </a:solidFill>
        <a:effectLst/>
      </p:bgPr>
    </p:bg>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p>
            <a:pPr lvl="0"/>
            <a:r>
              <a:rPr lang="x-none"/>
              <a:t>Guideline Checking</a:t>
            </a:r>
            <a:br>
              <a:rPr lang="x-none"/>
            </a:br>
            <a:endParaRPr lang="x-none"/>
          </a:p>
        </p:txBody>
      </p:sp>
      <p:sp>
        <p:nvSpPr>
          <p:cNvPr id="3" name="Text Placeholder 2"/>
          <p:cNvSpPr txBox="1">
            <a:spLocks noGrp="1"/>
          </p:cNvSpPr>
          <p:nvPr>
            <p:ph type="body" idx="4294967295"/>
          </p:nvPr>
        </p:nvSpPr>
        <p:spPr>
          <a:xfrm>
            <a:off x="503999" y="1769040"/>
            <a:ext cx="9071640" cy="5097960"/>
          </a:xfrm>
        </p:spPr>
        <p:txBody>
          <a:bodyPr/>
          <a:lstStyle/>
          <a:p>
            <a:pPr lvl="0"/>
            <a:r>
              <a:rPr lang="x-none" dirty="0"/>
              <a:t>Guidelines ...speciﬁc advice about usability characteristics of an interface.</a:t>
            </a:r>
          </a:p>
          <a:p>
            <a:pPr lvl="0">
              <a:buSzPct val="45000"/>
              <a:buFont typeface="StarSymbol"/>
              <a:buChar char="●"/>
            </a:pPr>
            <a:r>
              <a:rPr lang="x-none" dirty="0"/>
              <a:t>An evaluator checks an interface against a detailed list of speciﬁc guidelines and produces a list of deviations from the guidelines.</a:t>
            </a:r>
          </a:p>
          <a:p>
            <a:pPr lvl="0">
              <a:buSzPct val="45000"/>
              <a:buFont typeface="StarSymbol"/>
              <a:buChar char="●"/>
            </a:pPr>
            <a:r>
              <a:rPr lang="x-none" dirty="0"/>
              <a:t> Whereas heuristic evaluation employs 10 broad principles, guide line checking often involves dozens (or hundreds) of more speciﬁc individual items on a checklist.</a:t>
            </a:r>
          </a:p>
          <a:p>
            <a:pPr lvl="0">
              <a:buSzPct val="45000"/>
              <a:buFont typeface="StarSymbol"/>
              <a:buChar char="●"/>
            </a:pPr>
            <a:endParaRPr lang="x-none"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page50">
    <p:bg>
      <p:bgPr>
        <a:solidFill>
          <a:schemeClr val="bg1"/>
        </a:solidFill>
        <a:effectLst/>
      </p:bgPr>
    </p:bg>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p>
            <a:pPr lvl="0"/>
            <a:r>
              <a:rPr lang="x-none"/>
              <a:t>Example Sets of Guidelines</a:t>
            </a:r>
            <a:br>
              <a:rPr lang="x-none"/>
            </a:br>
            <a:endParaRPr lang="x-none"/>
          </a:p>
        </p:txBody>
      </p:sp>
      <p:sp>
        <p:nvSpPr>
          <p:cNvPr id="3" name="Text Placeholder 2"/>
          <p:cNvSpPr txBox="1">
            <a:spLocks noGrp="1"/>
          </p:cNvSpPr>
          <p:nvPr>
            <p:ph type="body" idx="4294967295"/>
          </p:nvPr>
        </p:nvSpPr>
        <p:spPr/>
        <p:txBody>
          <a:bodyPr/>
          <a:lstStyle/>
          <a:p>
            <a:pPr lvl="0">
              <a:buSzPct val="45000"/>
              <a:buFont typeface="StarSymbol"/>
              <a:buChar char="●"/>
            </a:pPr>
            <a:r>
              <a:rPr lang="x-none" sz="2800" dirty="0"/>
              <a:t>Sidney Smith and Jane Mosier; Design Guidelines for Designing User Interface Software; The MITRE Corp., 1986. [944 guidelines] ISBN 9992080418 (com, uk) ftp://ftp.cis.ohio-state.edu/ pub/hci/Guidelines</a:t>
            </a:r>
          </a:p>
          <a:p>
            <a:pPr lvl="0">
              <a:buSzPct val="45000"/>
              <a:buFont typeface="StarSymbol"/>
              <a:buChar char="●"/>
            </a:pPr>
            <a:r>
              <a:rPr lang="x-none" sz="2800" dirty="0"/>
              <a:t>C. Marlin Brown; Human-Computer Interface Design Guidelines; Ablex, NJ, 1988. ISBN 0893913324 (com, uk) [302 guidelines]</a:t>
            </a:r>
          </a:p>
          <a:p>
            <a:pPr lvl="0">
              <a:buSzPct val="45000"/>
              <a:buFont typeface="StarSymbol"/>
              <a:buChar char="●"/>
            </a:pPr>
            <a:r>
              <a:rPr lang="x-none" sz="2800" dirty="0"/>
              <a:t>Deborah Mayhew; Principles and Guidelines in Software User Interface Design; Prentice-Hall, 1991. ISBN 0137219296 (com, uk) [288 guidelines]</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page51">
    <p:bg>
      <p:bgPr>
        <a:solidFill>
          <a:schemeClr val="bg1"/>
        </a:solidFill>
        <a:effectLst/>
      </p:bgPr>
    </p:bg>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503999" y="-5040"/>
            <a:ext cx="9071640" cy="1875240"/>
          </a:xfrm>
        </p:spPr>
        <p:txBody>
          <a:bodyPr/>
          <a:lstStyle/>
          <a:p>
            <a:pPr lvl="0"/>
            <a:r>
              <a:rPr lang="x-none"/>
              <a:t>Pros and Cons of Guideline Checking</a:t>
            </a:r>
            <a:br>
              <a:rPr lang="x-none"/>
            </a:br>
            <a:endParaRPr lang="x-none"/>
          </a:p>
        </p:txBody>
      </p:sp>
      <p:sp>
        <p:nvSpPr>
          <p:cNvPr id="3" name="Text Placeholder 2"/>
          <p:cNvSpPr txBox="1">
            <a:spLocks noGrp="1"/>
          </p:cNvSpPr>
          <p:nvPr>
            <p:ph type="body" idx="4294967295"/>
          </p:nvPr>
        </p:nvSpPr>
        <p:spPr/>
        <p:txBody>
          <a:bodyPr/>
          <a:lstStyle/>
          <a:p>
            <a:pPr lvl="0">
              <a:buSzPct val="45000"/>
              <a:buFont typeface="StarSymbol"/>
              <a:buChar char="●"/>
            </a:pPr>
            <a:r>
              <a:rPr lang="x-none" dirty="0"/>
              <a:t>cheap</a:t>
            </a:r>
          </a:p>
          <a:p>
            <a:pPr lvl="0">
              <a:buSzPct val="45000"/>
              <a:buFont typeface="StarSymbol"/>
              <a:buChar char="●"/>
            </a:pPr>
            <a:r>
              <a:rPr lang="x-none" dirty="0"/>
              <a:t>intuitive</a:t>
            </a:r>
          </a:p>
          <a:p>
            <a:pPr lvl="0">
              <a:buSzPct val="45000"/>
              <a:buFont typeface="StarSymbol"/>
              <a:buChar char="●"/>
            </a:pPr>
            <a:r>
              <a:rPr lang="x-none" dirty="0"/>
              <a:t>usable early in development process</a:t>
            </a:r>
          </a:p>
          <a:p>
            <a:pPr lvl="0">
              <a:buSzPct val="45000"/>
              <a:buFont typeface="StarSymbol"/>
              <a:buChar char="●"/>
            </a:pPr>
            <a:r>
              <a:rPr lang="x-none" dirty="0"/>
              <a:t>- time-consuming</a:t>
            </a:r>
          </a:p>
          <a:p>
            <a:pPr lvl="0">
              <a:buSzPct val="45000"/>
              <a:buFont typeface="StarSymbol"/>
              <a:buChar char="●"/>
            </a:pPr>
            <a:r>
              <a:rPr lang="x-none" dirty="0"/>
              <a:t>- can be intimidating</a:t>
            </a:r>
          </a:p>
          <a:p>
            <a:pPr lvl="0">
              <a:buSzPct val="45000"/>
              <a:buFont typeface="StarSymbol"/>
              <a:buChar char="●"/>
            </a:pPr>
            <a:r>
              <a:rPr lang="x-none" dirty="0"/>
              <a:t>– often hundreds or thousands of speciﬁc guidelines.</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page52">
    <p:bg>
      <p:bgPr>
        <a:solidFill>
          <a:schemeClr val="bg1"/>
        </a:solidFill>
        <a:effectLst/>
      </p:bgPr>
    </p:bg>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p>
            <a:pPr lvl="0"/>
            <a:r>
              <a:rPr lang="x-none"/>
              <a:t>Cognitive Walkthrough</a:t>
            </a:r>
            <a:br>
              <a:rPr lang="x-none"/>
            </a:br>
            <a:endParaRPr lang="x-none"/>
          </a:p>
        </p:txBody>
      </p:sp>
      <p:sp>
        <p:nvSpPr>
          <p:cNvPr id="3" name="Text Placeholder 2"/>
          <p:cNvSpPr txBox="1">
            <a:spLocks noGrp="1"/>
          </p:cNvSpPr>
          <p:nvPr>
            <p:ph type="body" idx="4294967295"/>
          </p:nvPr>
        </p:nvSpPr>
        <p:spPr/>
        <p:txBody>
          <a:bodyPr/>
          <a:lstStyle/>
          <a:p>
            <a:pPr lvl="0"/>
            <a:r>
              <a:rPr lang="x-none" dirty="0"/>
              <a:t>Task-oriented walk through of interface, imagining novice users’ thoughts and actions. Focus </a:t>
            </a:r>
            <a:r>
              <a:rPr lang="x-none" dirty="0" smtClean="0"/>
              <a:t>explicitly </a:t>
            </a:r>
            <a:r>
              <a:rPr lang="x-none" dirty="0"/>
              <a:t>on learnability.</a:t>
            </a:r>
          </a:p>
          <a:p>
            <a:pPr lvl="0">
              <a:buSzPct val="45000"/>
              <a:buFont typeface="StarSymbol"/>
              <a:buChar char="●"/>
            </a:pPr>
            <a:r>
              <a:rPr lang="x-none" dirty="0"/>
              <a:t>Design may be mock-up or working prototype.</a:t>
            </a:r>
          </a:p>
          <a:p>
            <a:pPr lvl="0">
              <a:buSzPct val="45000"/>
              <a:buFont typeface="StarSymbol"/>
              <a:buChar char="●"/>
            </a:pPr>
            <a:r>
              <a:rPr lang="x-none" dirty="0"/>
              <a:t>Analogous to structured walkthrough in software engineering.</a:t>
            </a:r>
          </a:p>
          <a:p>
            <a:pPr lvl="0">
              <a:buSzPct val="45000"/>
              <a:buFont typeface="StarSymbol"/>
              <a:buChar char="●"/>
            </a:pPr>
            <a:r>
              <a:rPr lang="x-none" dirty="0"/>
              <a:t>Based on cognitive model (CE+) of human exploratory learning.</a:t>
            </a:r>
          </a:p>
          <a:p>
            <a:pPr lvl="0">
              <a:buSzPct val="45000"/>
              <a:buFont typeface="StarSymbol"/>
              <a:buChar char="●"/>
            </a:pPr>
            <a:endParaRPr lang="x-none"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page53">
    <p:bg>
      <p:bgPr>
        <a:solidFill>
          <a:schemeClr val="bg1"/>
        </a:solidFill>
        <a:effectLst/>
      </p:bgPr>
    </p:bg>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p>
            <a:pPr lvl="0"/>
            <a:r>
              <a:rPr lang="x-none"/>
              <a:t>Exploratory Learning</a:t>
            </a:r>
          </a:p>
        </p:txBody>
      </p:sp>
      <p:sp>
        <p:nvSpPr>
          <p:cNvPr id="3" name="Text Placeholder 2"/>
          <p:cNvSpPr txBox="1">
            <a:spLocks noGrp="1"/>
          </p:cNvSpPr>
          <p:nvPr>
            <p:ph type="body" idx="4294967295"/>
          </p:nvPr>
        </p:nvSpPr>
        <p:spPr>
          <a:xfrm>
            <a:off x="503999" y="1769040"/>
            <a:ext cx="9071640" cy="5277960"/>
          </a:xfrm>
        </p:spPr>
        <p:txBody>
          <a:bodyPr/>
          <a:lstStyle/>
          <a:p>
            <a:pPr lvl="0"/>
            <a:r>
              <a:rPr lang="x-none" dirty="0"/>
              <a:t>Rather than read manual or attend course, users often prefer to learn new system by “trial and error”→ exploratory learning [Carroll and Rosson, 1987]:</a:t>
            </a:r>
          </a:p>
          <a:p>
            <a:pPr lvl="0"/>
            <a:r>
              <a:rPr lang="x-none" dirty="0"/>
              <a:t>1. Start with rough idea of task to be accomplished.</a:t>
            </a:r>
          </a:p>
          <a:p>
            <a:pPr lvl="0"/>
            <a:r>
              <a:rPr lang="x-none" dirty="0"/>
              <a:t>2. Explore interface and select most appropriate action.</a:t>
            </a:r>
          </a:p>
          <a:p>
            <a:pPr lvl="0"/>
            <a:r>
              <a:rPr lang="x-none" dirty="0"/>
              <a:t>3. Monitor interface reactions.</a:t>
            </a:r>
          </a:p>
          <a:p>
            <a:pPr lvl="0"/>
            <a:r>
              <a:rPr lang="x-none" dirty="0"/>
              <a:t>4. Determine what action to take next.</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page54">
    <p:bg>
      <p:bgPr>
        <a:solidFill>
          <a:schemeClr val="bg1"/>
        </a:solidFill>
        <a:effectLst/>
      </p:bgPr>
    </p:bg>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p>
            <a:pPr lvl="0"/>
            <a:r>
              <a:rPr lang="x-none"/>
              <a:t>Cognitive Walkthrough Preparation</a:t>
            </a:r>
            <a:br>
              <a:rPr lang="x-none"/>
            </a:br>
            <a:endParaRPr lang="x-none"/>
          </a:p>
        </p:txBody>
      </p:sp>
      <p:sp>
        <p:nvSpPr>
          <p:cNvPr id="3" name="Text Placeholder 2"/>
          <p:cNvSpPr txBox="1">
            <a:spLocks noGrp="1"/>
          </p:cNvSpPr>
          <p:nvPr>
            <p:ph type="body" idx="4294967295"/>
          </p:nvPr>
        </p:nvSpPr>
        <p:spPr/>
        <p:txBody>
          <a:bodyPr/>
          <a:lstStyle/>
          <a:p>
            <a:pPr lvl="0"/>
            <a:r>
              <a:rPr lang="x-none" dirty="0"/>
              <a:t>a) Identify user population.</a:t>
            </a:r>
          </a:p>
          <a:p>
            <a:pPr lvl="0"/>
            <a:r>
              <a:rPr lang="x-none" dirty="0"/>
              <a:t>b) Deﬁne suite of representative tasks.</a:t>
            </a:r>
          </a:p>
          <a:p>
            <a:pPr lvl="0"/>
            <a:r>
              <a:rPr lang="x-none" dirty="0"/>
              <a:t>c) Describe or implement interface or prototype.</a:t>
            </a:r>
          </a:p>
          <a:p>
            <a:pPr lvl="0"/>
            <a:r>
              <a:rPr lang="x-none" dirty="0"/>
              <a:t>d) Specify correct action sequence(s) for each task.</a:t>
            </a:r>
          </a:p>
          <a:p>
            <a:pPr lvl="0">
              <a:buSzPct val="45000"/>
              <a:buFont typeface="StarSymbol"/>
              <a:buChar char="●"/>
            </a:pPr>
            <a:endParaRPr lang="x-none"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page55">
    <p:bg>
      <p:bgPr>
        <a:solidFill>
          <a:schemeClr val="bg1"/>
        </a:solidFill>
        <a:effectLst/>
      </p:bgPr>
    </p:bg>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468360" y="177840"/>
            <a:ext cx="9071640" cy="1262160"/>
          </a:xfrm>
        </p:spPr>
        <p:txBody>
          <a:bodyPr/>
          <a:lstStyle/>
          <a:p>
            <a:pPr lvl="0"/>
            <a:r>
              <a:rPr lang="x-none"/>
              <a:t>Cognitive Walkthrough Steps</a:t>
            </a:r>
            <a:br>
              <a:rPr lang="x-none"/>
            </a:br>
            <a:endParaRPr lang="x-none"/>
          </a:p>
        </p:txBody>
      </p:sp>
      <p:sp>
        <p:nvSpPr>
          <p:cNvPr id="3" name="Text Placeholder 2"/>
          <p:cNvSpPr txBox="1">
            <a:spLocks noGrp="1"/>
          </p:cNvSpPr>
          <p:nvPr>
            <p:ph type="body" idx="4294967295"/>
          </p:nvPr>
        </p:nvSpPr>
        <p:spPr>
          <a:xfrm>
            <a:off x="468360" y="900000"/>
            <a:ext cx="9071640" cy="7157160"/>
          </a:xfrm>
        </p:spPr>
        <p:txBody>
          <a:bodyPr/>
          <a:lstStyle/>
          <a:p>
            <a:pPr lvl="0"/>
            <a:r>
              <a:rPr lang="x-none" sz="2200" dirty="0"/>
              <a:t>For each action in solution path, construct credible “success” or “failure” story about why user would or would not select correct action. Critique the story to make sure it is believable, according to four criteria:</a:t>
            </a:r>
          </a:p>
          <a:p>
            <a:pPr lvl="1" hangingPunct="0">
              <a:spcBef>
                <a:spcPts val="0"/>
              </a:spcBef>
              <a:spcAft>
                <a:spcPts val="1417"/>
              </a:spcAft>
              <a:buNone/>
            </a:pPr>
            <a:r>
              <a:rPr lang="x-none" sz="2200" dirty="0">
                <a:latin typeface="Arial" pitchFamily="18"/>
                <a:cs typeface="Tahoma" pitchFamily="2"/>
              </a:rPr>
              <a:t>a) </a:t>
            </a:r>
            <a:r>
              <a:rPr lang="x-none" sz="2200" dirty="0" smtClean="0">
                <a:latin typeface="Arial" pitchFamily="18"/>
                <a:cs typeface="Tahoma" pitchFamily="2"/>
              </a:rPr>
              <a:t>Will</a:t>
            </a:r>
            <a:r>
              <a:rPr lang="en-US" sz="2200" dirty="0" smtClean="0">
                <a:latin typeface="Arial" pitchFamily="18"/>
                <a:cs typeface="Tahoma" pitchFamily="2"/>
              </a:rPr>
              <a:t> </a:t>
            </a:r>
            <a:r>
              <a:rPr lang="x-none" sz="2200" dirty="0" smtClean="0">
                <a:latin typeface="Arial" pitchFamily="18"/>
                <a:cs typeface="Tahoma" pitchFamily="2"/>
              </a:rPr>
              <a:t>the</a:t>
            </a:r>
            <a:r>
              <a:rPr lang="en-US" sz="2200" dirty="0" smtClean="0">
                <a:latin typeface="Arial" pitchFamily="18"/>
                <a:cs typeface="Tahoma" pitchFamily="2"/>
              </a:rPr>
              <a:t> </a:t>
            </a:r>
            <a:r>
              <a:rPr lang="x-none" sz="2200" dirty="0" smtClean="0">
                <a:latin typeface="Arial" pitchFamily="18"/>
                <a:cs typeface="Tahoma" pitchFamily="2"/>
              </a:rPr>
              <a:t>user</a:t>
            </a:r>
            <a:r>
              <a:rPr lang="en-US" sz="2200" dirty="0" smtClean="0">
                <a:latin typeface="Arial" pitchFamily="18"/>
                <a:cs typeface="Tahoma" pitchFamily="2"/>
              </a:rPr>
              <a:t> </a:t>
            </a:r>
            <a:r>
              <a:rPr lang="x-none" sz="2200" dirty="0" smtClean="0">
                <a:latin typeface="Arial" pitchFamily="18"/>
                <a:cs typeface="Tahoma" pitchFamily="2"/>
              </a:rPr>
              <a:t>be</a:t>
            </a:r>
            <a:r>
              <a:rPr lang="en-US" sz="2200" dirty="0" smtClean="0">
                <a:latin typeface="Arial" pitchFamily="18"/>
                <a:cs typeface="Tahoma" pitchFamily="2"/>
              </a:rPr>
              <a:t> </a:t>
            </a:r>
            <a:r>
              <a:rPr lang="x-none" sz="2200" dirty="0" smtClean="0">
                <a:latin typeface="Arial" pitchFamily="18"/>
                <a:cs typeface="Tahoma" pitchFamily="2"/>
              </a:rPr>
              <a:t>trying</a:t>
            </a:r>
            <a:r>
              <a:rPr lang="en-US" sz="2200" dirty="0" smtClean="0">
                <a:latin typeface="Arial" pitchFamily="18"/>
                <a:cs typeface="Tahoma" pitchFamily="2"/>
              </a:rPr>
              <a:t> </a:t>
            </a:r>
            <a:r>
              <a:rPr lang="x-none" sz="2200" dirty="0" smtClean="0">
                <a:latin typeface="Arial" pitchFamily="18"/>
                <a:cs typeface="Tahoma" pitchFamily="2"/>
              </a:rPr>
              <a:t>to</a:t>
            </a:r>
            <a:r>
              <a:rPr lang="en-US" sz="2200" dirty="0" smtClean="0">
                <a:latin typeface="Arial" pitchFamily="18"/>
                <a:cs typeface="Tahoma" pitchFamily="2"/>
              </a:rPr>
              <a:t> </a:t>
            </a:r>
            <a:r>
              <a:rPr lang="x-none" sz="2200" dirty="0" smtClean="0">
                <a:latin typeface="Arial" pitchFamily="18"/>
                <a:cs typeface="Tahoma" pitchFamily="2"/>
              </a:rPr>
              <a:t>achieve</a:t>
            </a:r>
            <a:r>
              <a:rPr lang="en-US" sz="2200" dirty="0" smtClean="0">
                <a:latin typeface="Arial" pitchFamily="18"/>
                <a:cs typeface="Tahoma" pitchFamily="2"/>
              </a:rPr>
              <a:t> </a:t>
            </a:r>
            <a:r>
              <a:rPr lang="x-none" sz="2200" dirty="0" smtClean="0">
                <a:latin typeface="Arial" pitchFamily="18"/>
                <a:cs typeface="Tahoma" pitchFamily="2"/>
              </a:rPr>
              <a:t>the</a:t>
            </a:r>
            <a:r>
              <a:rPr lang="en-US" sz="2200" dirty="0" smtClean="0">
                <a:latin typeface="Arial" pitchFamily="18"/>
                <a:cs typeface="Tahoma" pitchFamily="2"/>
              </a:rPr>
              <a:t> </a:t>
            </a:r>
            <a:r>
              <a:rPr lang="x-none" sz="2200" dirty="0" smtClean="0">
                <a:latin typeface="Arial" pitchFamily="18"/>
                <a:cs typeface="Tahoma" pitchFamily="2"/>
              </a:rPr>
              <a:t>right</a:t>
            </a:r>
            <a:r>
              <a:rPr lang="en-US" sz="2200" dirty="0" smtClean="0">
                <a:latin typeface="Arial" pitchFamily="18"/>
                <a:cs typeface="Tahoma" pitchFamily="2"/>
              </a:rPr>
              <a:t> </a:t>
            </a:r>
            <a:r>
              <a:rPr lang="x-none" sz="2200" dirty="0" smtClean="0">
                <a:latin typeface="Arial" pitchFamily="18"/>
                <a:cs typeface="Tahoma" pitchFamily="2"/>
              </a:rPr>
              <a:t>eﬀect</a:t>
            </a:r>
            <a:r>
              <a:rPr lang="x-none" sz="2200" dirty="0">
                <a:latin typeface="Arial" pitchFamily="18"/>
                <a:cs typeface="Tahoma" pitchFamily="2"/>
              </a:rPr>
              <a:t>? What is users’ goal – will they want to select this action?</a:t>
            </a:r>
          </a:p>
          <a:p>
            <a:pPr lvl="1" hangingPunct="0">
              <a:spcBef>
                <a:spcPts val="0"/>
              </a:spcBef>
              <a:spcAft>
                <a:spcPts val="1417"/>
              </a:spcAft>
              <a:buNone/>
            </a:pPr>
            <a:r>
              <a:rPr lang="x-none" sz="2200" dirty="0">
                <a:latin typeface="Arial" pitchFamily="18"/>
                <a:cs typeface="Tahoma" pitchFamily="2"/>
              </a:rPr>
              <a:t>b) </a:t>
            </a:r>
            <a:r>
              <a:rPr lang="x-none" sz="2200" dirty="0" smtClean="0">
                <a:latin typeface="Arial" pitchFamily="18"/>
                <a:cs typeface="Tahoma" pitchFamily="2"/>
              </a:rPr>
              <a:t>Will</a:t>
            </a:r>
            <a:r>
              <a:rPr lang="en-US" sz="2200" dirty="0" smtClean="0">
                <a:latin typeface="Arial" pitchFamily="18"/>
                <a:cs typeface="Tahoma" pitchFamily="2"/>
              </a:rPr>
              <a:t> </a:t>
            </a:r>
            <a:r>
              <a:rPr lang="x-none" sz="2200" dirty="0" smtClean="0">
                <a:latin typeface="Arial" pitchFamily="18"/>
                <a:cs typeface="Tahoma" pitchFamily="2"/>
              </a:rPr>
              <a:t>the</a:t>
            </a:r>
            <a:r>
              <a:rPr lang="en-US" sz="2200" dirty="0" smtClean="0">
                <a:latin typeface="Arial" pitchFamily="18"/>
                <a:cs typeface="Tahoma" pitchFamily="2"/>
              </a:rPr>
              <a:t> </a:t>
            </a:r>
            <a:r>
              <a:rPr lang="x-none" sz="2200" dirty="0" smtClean="0">
                <a:latin typeface="Arial" pitchFamily="18"/>
                <a:cs typeface="Tahoma" pitchFamily="2"/>
              </a:rPr>
              <a:t>user</a:t>
            </a:r>
            <a:r>
              <a:rPr lang="en-US" sz="2200" dirty="0" smtClean="0">
                <a:latin typeface="Arial" pitchFamily="18"/>
                <a:cs typeface="Tahoma" pitchFamily="2"/>
              </a:rPr>
              <a:t> </a:t>
            </a:r>
            <a:r>
              <a:rPr lang="x-none" sz="2200" dirty="0" smtClean="0">
                <a:latin typeface="Arial" pitchFamily="18"/>
                <a:cs typeface="Tahoma" pitchFamily="2"/>
              </a:rPr>
              <a:t>know</a:t>
            </a:r>
            <a:r>
              <a:rPr lang="en-US" sz="2200" dirty="0" smtClean="0">
                <a:latin typeface="Arial" pitchFamily="18"/>
                <a:cs typeface="Tahoma" pitchFamily="2"/>
              </a:rPr>
              <a:t> </a:t>
            </a:r>
            <a:r>
              <a:rPr lang="x-none" sz="2200" dirty="0" smtClean="0">
                <a:latin typeface="Arial" pitchFamily="18"/>
                <a:cs typeface="Tahoma" pitchFamily="2"/>
              </a:rPr>
              <a:t>that</a:t>
            </a:r>
            <a:r>
              <a:rPr lang="en-US" sz="2200" dirty="0" smtClean="0">
                <a:latin typeface="Arial" pitchFamily="18"/>
                <a:cs typeface="Tahoma" pitchFamily="2"/>
              </a:rPr>
              <a:t> </a:t>
            </a:r>
            <a:r>
              <a:rPr lang="x-none" sz="2200" dirty="0" smtClean="0">
                <a:latin typeface="Arial" pitchFamily="18"/>
                <a:cs typeface="Tahoma" pitchFamily="2"/>
              </a:rPr>
              <a:t>the</a:t>
            </a:r>
            <a:r>
              <a:rPr lang="en-US" sz="2200" dirty="0" smtClean="0">
                <a:latin typeface="Arial" pitchFamily="18"/>
                <a:cs typeface="Tahoma" pitchFamily="2"/>
              </a:rPr>
              <a:t> </a:t>
            </a:r>
            <a:r>
              <a:rPr lang="x-none" sz="2200" dirty="0" smtClean="0">
                <a:latin typeface="Arial" pitchFamily="18"/>
                <a:cs typeface="Tahoma" pitchFamily="2"/>
              </a:rPr>
              <a:t>correct</a:t>
            </a:r>
            <a:r>
              <a:rPr lang="en-US" sz="2200" dirty="0" smtClean="0">
                <a:latin typeface="Arial" pitchFamily="18"/>
                <a:cs typeface="Tahoma" pitchFamily="2"/>
              </a:rPr>
              <a:t> </a:t>
            </a:r>
            <a:r>
              <a:rPr lang="x-none" sz="2200" dirty="0" smtClean="0">
                <a:latin typeface="Arial" pitchFamily="18"/>
                <a:cs typeface="Tahoma" pitchFamily="2"/>
              </a:rPr>
              <a:t>action</a:t>
            </a:r>
            <a:r>
              <a:rPr lang="en-US" sz="2200" dirty="0" smtClean="0">
                <a:latin typeface="Arial" pitchFamily="18"/>
                <a:cs typeface="Tahoma" pitchFamily="2"/>
              </a:rPr>
              <a:t> </a:t>
            </a:r>
            <a:r>
              <a:rPr lang="x-none" sz="2200" dirty="0" smtClean="0">
                <a:latin typeface="Arial" pitchFamily="18"/>
                <a:cs typeface="Tahoma" pitchFamily="2"/>
              </a:rPr>
              <a:t>is</a:t>
            </a:r>
            <a:r>
              <a:rPr lang="en-US" sz="2200" dirty="0" smtClean="0">
                <a:latin typeface="Arial" pitchFamily="18"/>
                <a:cs typeface="Tahoma" pitchFamily="2"/>
              </a:rPr>
              <a:t> </a:t>
            </a:r>
            <a:r>
              <a:rPr lang="x-none" sz="2200" dirty="0" smtClean="0">
                <a:latin typeface="Arial" pitchFamily="18"/>
                <a:cs typeface="Tahoma" pitchFamily="2"/>
              </a:rPr>
              <a:t>available</a:t>
            </a:r>
            <a:r>
              <a:rPr lang="x-none" sz="2200" dirty="0">
                <a:latin typeface="Arial" pitchFamily="18"/>
                <a:cs typeface="Tahoma" pitchFamily="2"/>
              </a:rPr>
              <a:t>? Is control (button, menu, switch, triple-click, etc.) for action apparent (visible)?</a:t>
            </a:r>
          </a:p>
          <a:p>
            <a:pPr lvl="1" hangingPunct="0">
              <a:spcBef>
                <a:spcPts val="0"/>
              </a:spcBef>
              <a:spcAft>
                <a:spcPts val="1417"/>
              </a:spcAft>
              <a:buNone/>
            </a:pPr>
            <a:r>
              <a:rPr lang="x-none" sz="2200" dirty="0">
                <a:latin typeface="Arial" pitchFamily="18"/>
                <a:cs typeface="Tahoma" pitchFamily="2"/>
              </a:rPr>
              <a:t>c) </a:t>
            </a:r>
            <a:r>
              <a:rPr lang="x-none" sz="2200" dirty="0" smtClean="0">
                <a:latin typeface="Arial" pitchFamily="18"/>
                <a:cs typeface="Tahoma" pitchFamily="2"/>
              </a:rPr>
              <a:t>Will</a:t>
            </a:r>
            <a:r>
              <a:rPr lang="en-US" sz="2200" dirty="0" smtClean="0">
                <a:latin typeface="Arial" pitchFamily="18"/>
                <a:cs typeface="Tahoma" pitchFamily="2"/>
              </a:rPr>
              <a:t> </a:t>
            </a:r>
            <a:r>
              <a:rPr lang="x-none" sz="2200" dirty="0" smtClean="0">
                <a:latin typeface="Arial" pitchFamily="18"/>
                <a:cs typeface="Tahoma" pitchFamily="2"/>
              </a:rPr>
              <a:t>the</a:t>
            </a:r>
            <a:r>
              <a:rPr lang="en-US" sz="2200" dirty="0" smtClean="0">
                <a:latin typeface="Arial" pitchFamily="18"/>
                <a:cs typeface="Tahoma" pitchFamily="2"/>
              </a:rPr>
              <a:t> </a:t>
            </a:r>
            <a:r>
              <a:rPr lang="x-none" sz="2200" dirty="0" smtClean="0">
                <a:latin typeface="Arial" pitchFamily="18"/>
                <a:cs typeface="Tahoma" pitchFamily="2"/>
              </a:rPr>
              <a:t>user</a:t>
            </a:r>
            <a:r>
              <a:rPr lang="en-US" sz="2200" dirty="0" smtClean="0">
                <a:latin typeface="Arial" pitchFamily="18"/>
                <a:cs typeface="Tahoma" pitchFamily="2"/>
              </a:rPr>
              <a:t> </a:t>
            </a:r>
            <a:r>
              <a:rPr lang="x-none" sz="2200" dirty="0" smtClean="0">
                <a:latin typeface="Arial" pitchFamily="18"/>
                <a:cs typeface="Tahoma" pitchFamily="2"/>
              </a:rPr>
              <a:t>know</a:t>
            </a:r>
            <a:r>
              <a:rPr lang="en-US" sz="2200" dirty="0" smtClean="0">
                <a:latin typeface="Arial" pitchFamily="18"/>
                <a:cs typeface="Tahoma" pitchFamily="2"/>
              </a:rPr>
              <a:t> </a:t>
            </a:r>
            <a:r>
              <a:rPr lang="x-none" sz="2200" dirty="0" smtClean="0">
                <a:latin typeface="Arial" pitchFamily="18"/>
                <a:cs typeface="Tahoma" pitchFamily="2"/>
              </a:rPr>
              <a:t>that</a:t>
            </a:r>
            <a:r>
              <a:rPr lang="en-US" sz="2200" dirty="0" smtClean="0">
                <a:latin typeface="Arial" pitchFamily="18"/>
                <a:cs typeface="Tahoma" pitchFamily="2"/>
              </a:rPr>
              <a:t> </a:t>
            </a:r>
            <a:r>
              <a:rPr lang="x-none" sz="2200" dirty="0" smtClean="0">
                <a:latin typeface="Arial" pitchFamily="18"/>
                <a:cs typeface="Tahoma" pitchFamily="2"/>
              </a:rPr>
              <a:t>the</a:t>
            </a:r>
            <a:r>
              <a:rPr lang="en-US" sz="2200" dirty="0" smtClean="0">
                <a:latin typeface="Arial" pitchFamily="18"/>
                <a:cs typeface="Tahoma" pitchFamily="2"/>
              </a:rPr>
              <a:t> </a:t>
            </a:r>
            <a:r>
              <a:rPr lang="x-none" sz="2200" dirty="0" smtClean="0">
                <a:latin typeface="Arial" pitchFamily="18"/>
                <a:cs typeface="Tahoma" pitchFamily="2"/>
              </a:rPr>
              <a:t>correct</a:t>
            </a:r>
            <a:r>
              <a:rPr lang="en-US" sz="2200" dirty="0" smtClean="0">
                <a:latin typeface="Arial" pitchFamily="18"/>
                <a:cs typeface="Tahoma" pitchFamily="2"/>
              </a:rPr>
              <a:t> </a:t>
            </a:r>
            <a:r>
              <a:rPr lang="x-none" sz="2200" dirty="0" smtClean="0">
                <a:latin typeface="Arial" pitchFamily="18"/>
                <a:cs typeface="Tahoma" pitchFamily="2"/>
              </a:rPr>
              <a:t>action</a:t>
            </a:r>
            <a:r>
              <a:rPr lang="en-US" sz="2200" dirty="0" smtClean="0">
                <a:latin typeface="Arial" pitchFamily="18"/>
                <a:cs typeface="Tahoma" pitchFamily="2"/>
              </a:rPr>
              <a:t> </a:t>
            </a:r>
            <a:r>
              <a:rPr lang="x-none" sz="2200" dirty="0" smtClean="0">
                <a:latin typeface="Arial" pitchFamily="18"/>
                <a:cs typeface="Tahoma" pitchFamily="2"/>
              </a:rPr>
              <a:t>will</a:t>
            </a:r>
            <a:r>
              <a:rPr lang="en-US" sz="2200" dirty="0" smtClean="0">
                <a:latin typeface="Arial" pitchFamily="18"/>
                <a:cs typeface="Tahoma" pitchFamily="2"/>
              </a:rPr>
              <a:t> </a:t>
            </a:r>
            <a:r>
              <a:rPr lang="x-none" sz="2200" dirty="0" smtClean="0">
                <a:latin typeface="Arial" pitchFamily="18"/>
                <a:cs typeface="Tahoma" pitchFamily="2"/>
              </a:rPr>
              <a:t>achieve</a:t>
            </a:r>
            <a:r>
              <a:rPr lang="en-US" sz="2200" dirty="0" smtClean="0">
                <a:latin typeface="Arial" pitchFamily="18"/>
                <a:cs typeface="Tahoma" pitchFamily="2"/>
              </a:rPr>
              <a:t> </a:t>
            </a:r>
            <a:r>
              <a:rPr lang="x-none" sz="2200" dirty="0" smtClean="0">
                <a:latin typeface="Arial" pitchFamily="18"/>
                <a:cs typeface="Tahoma" pitchFamily="2"/>
              </a:rPr>
              <a:t>the</a:t>
            </a:r>
            <a:r>
              <a:rPr lang="en-US" sz="2200" dirty="0" smtClean="0">
                <a:latin typeface="Arial" pitchFamily="18"/>
                <a:cs typeface="Tahoma" pitchFamily="2"/>
              </a:rPr>
              <a:t> </a:t>
            </a:r>
            <a:r>
              <a:rPr lang="x-none" sz="2200" dirty="0" smtClean="0">
                <a:latin typeface="Arial" pitchFamily="18"/>
                <a:cs typeface="Tahoma" pitchFamily="2"/>
              </a:rPr>
              <a:t>desired</a:t>
            </a:r>
            <a:r>
              <a:rPr lang="en-US" sz="2200" dirty="0" smtClean="0">
                <a:latin typeface="Arial" pitchFamily="18"/>
                <a:cs typeface="Tahoma" pitchFamily="2"/>
              </a:rPr>
              <a:t> </a:t>
            </a:r>
            <a:r>
              <a:rPr lang="x-none" sz="2200" dirty="0" smtClean="0">
                <a:latin typeface="Arial" pitchFamily="18"/>
                <a:cs typeface="Tahoma" pitchFamily="2"/>
              </a:rPr>
              <a:t>eﬀect</a:t>
            </a:r>
            <a:r>
              <a:rPr lang="x-none" sz="2200" dirty="0">
                <a:latin typeface="Arial" pitchFamily="18"/>
                <a:cs typeface="Tahoma" pitchFamily="2"/>
              </a:rPr>
              <a:t>? Once users ﬁnd control, will they recognise that it is the correct control to produce the desired eﬀect?</a:t>
            </a:r>
          </a:p>
          <a:p>
            <a:pPr lvl="1" hangingPunct="0">
              <a:spcBef>
                <a:spcPts val="0"/>
              </a:spcBef>
              <a:spcAft>
                <a:spcPts val="1417"/>
              </a:spcAft>
              <a:buNone/>
            </a:pPr>
            <a:r>
              <a:rPr lang="x-none" sz="2200" dirty="0">
                <a:latin typeface="Arial" pitchFamily="18"/>
                <a:cs typeface="Tahoma" pitchFamily="2"/>
              </a:rPr>
              <a:t>d) </a:t>
            </a:r>
            <a:r>
              <a:rPr lang="x-none" sz="2200" dirty="0" smtClean="0">
                <a:latin typeface="Arial" pitchFamily="18"/>
                <a:cs typeface="Tahoma" pitchFamily="2"/>
              </a:rPr>
              <a:t>If</a:t>
            </a:r>
            <a:r>
              <a:rPr lang="en-US" sz="2200" dirty="0" smtClean="0">
                <a:latin typeface="Arial" pitchFamily="18"/>
                <a:cs typeface="Tahoma" pitchFamily="2"/>
              </a:rPr>
              <a:t> </a:t>
            </a:r>
            <a:r>
              <a:rPr lang="x-none" sz="2200" dirty="0" smtClean="0">
                <a:latin typeface="Arial" pitchFamily="18"/>
                <a:cs typeface="Tahoma" pitchFamily="2"/>
              </a:rPr>
              <a:t>the</a:t>
            </a:r>
            <a:r>
              <a:rPr lang="en-US" sz="2200" dirty="0" smtClean="0">
                <a:latin typeface="Arial" pitchFamily="18"/>
                <a:cs typeface="Tahoma" pitchFamily="2"/>
              </a:rPr>
              <a:t> </a:t>
            </a:r>
            <a:r>
              <a:rPr lang="x-none" sz="2200" dirty="0" smtClean="0">
                <a:latin typeface="Arial" pitchFamily="18"/>
                <a:cs typeface="Tahoma" pitchFamily="2"/>
              </a:rPr>
              <a:t>correct</a:t>
            </a:r>
            <a:r>
              <a:rPr lang="en-US" sz="2200" dirty="0" smtClean="0">
                <a:latin typeface="Arial" pitchFamily="18"/>
                <a:cs typeface="Tahoma" pitchFamily="2"/>
              </a:rPr>
              <a:t> </a:t>
            </a:r>
            <a:r>
              <a:rPr lang="x-none" sz="2200" dirty="0" smtClean="0">
                <a:latin typeface="Arial" pitchFamily="18"/>
                <a:cs typeface="Tahoma" pitchFamily="2"/>
              </a:rPr>
              <a:t>action</a:t>
            </a:r>
            <a:r>
              <a:rPr lang="en-US" sz="2200" dirty="0" smtClean="0">
                <a:latin typeface="Arial" pitchFamily="18"/>
                <a:cs typeface="Tahoma" pitchFamily="2"/>
              </a:rPr>
              <a:t> </a:t>
            </a:r>
            <a:r>
              <a:rPr lang="x-none" sz="2200" dirty="0" smtClean="0">
                <a:latin typeface="Arial" pitchFamily="18"/>
                <a:cs typeface="Tahoma" pitchFamily="2"/>
              </a:rPr>
              <a:t>is</a:t>
            </a:r>
            <a:r>
              <a:rPr lang="en-US" sz="2200" dirty="0" smtClean="0">
                <a:latin typeface="Arial" pitchFamily="18"/>
                <a:cs typeface="Tahoma" pitchFamily="2"/>
              </a:rPr>
              <a:t> </a:t>
            </a:r>
            <a:r>
              <a:rPr lang="x-none" sz="2200" dirty="0" smtClean="0">
                <a:latin typeface="Arial" pitchFamily="18"/>
                <a:cs typeface="Tahoma" pitchFamily="2"/>
              </a:rPr>
              <a:t>taken,will</a:t>
            </a:r>
            <a:r>
              <a:rPr lang="en-US" sz="2200" dirty="0" smtClean="0">
                <a:latin typeface="Arial" pitchFamily="18"/>
                <a:cs typeface="Tahoma" pitchFamily="2"/>
              </a:rPr>
              <a:t> </a:t>
            </a:r>
            <a:r>
              <a:rPr lang="x-none" sz="2200" dirty="0" smtClean="0">
                <a:latin typeface="Arial" pitchFamily="18"/>
                <a:cs typeface="Tahoma" pitchFamily="2"/>
              </a:rPr>
              <a:t>the</a:t>
            </a:r>
            <a:r>
              <a:rPr lang="en-US" sz="2200" dirty="0" smtClean="0">
                <a:latin typeface="Arial" pitchFamily="18"/>
                <a:cs typeface="Tahoma" pitchFamily="2"/>
              </a:rPr>
              <a:t> </a:t>
            </a:r>
            <a:r>
              <a:rPr lang="x-none" sz="2200" dirty="0" smtClean="0">
                <a:latin typeface="Arial" pitchFamily="18"/>
                <a:cs typeface="Tahoma" pitchFamily="2"/>
              </a:rPr>
              <a:t>user</a:t>
            </a:r>
            <a:r>
              <a:rPr lang="en-US" sz="2200" dirty="0" smtClean="0">
                <a:latin typeface="Arial" pitchFamily="18"/>
                <a:cs typeface="Tahoma" pitchFamily="2"/>
              </a:rPr>
              <a:t> </a:t>
            </a:r>
            <a:r>
              <a:rPr lang="x-none" sz="2200" dirty="0" smtClean="0">
                <a:latin typeface="Arial" pitchFamily="18"/>
                <a:cs typeface="Tahoma" pitchFamily="2"/>
              </a:rPr>
              <a:t>see</a:t>
            </a:r>
            <a:r>
              <a:rPr lang="en-US" sz="2200" dirty="0" smtClean="0">
                <a:latin typeface="Arial" pitchFamily="18"/>
                <a:cs typeface="Tahoma" pitchFamily="2"/>
              </a:rPr>
              <a:t> </a:t>
            </a:r>
            <a:r>
              <a:rPr lang="x-none" sz="2200" dirty="0" smtClean="0">
                <a:latin typeface="Arial" pitchFamily="18"/>
                <a:cs typeface="Tahoma" pitchFamily="2"/>
              </a:rPr>
              <a:t>that</a:t>
            </a:r>
            <a:r>
              <a:rPr lang="en-US" sz="2200" dirty="0" smtClean="0">
                <a:latin typeface="Arial" pitchFamily="18"/>
                <a:cs typeface="Tahoma" pitchFamily="2"/>
              </a:rPr>
              <a:t> </a:t>
            </a:r>
            <a:r>
              <a:rPr lang="x-none" sz="2200" dirty="0" smtClean="0">
                <a:latin typeface="Arial" pitchFamily="18"/>
                <a:cs typeface="Tahoma" pitchFamily="2"/>
              </a:rPr>
              <a:t>things</a:t>
            </a:r>
            <a:r>
              <a:rPr lang="en-US" sz="2200" dirty="0" smtClean="0">
                <a:latin typeface="Arial" pitchFamily="18"/>
                <a:cs typeface="Tahoma" pitchFamily="2"/>
              </a:rPr>
              <a:t> </a:t>
            </a:r>
            <a:r>
              <a:rPr lang="x-none" sz="2200" dirty="0" smtClean="0">
                <a:latin typeface="Arial" pitchFamily="18"/>
                <a:cs typeface="Tahoma" pitchFamily="2"/>
              </a:rPr>
              <a:t>are</a:t>
            </a:r>
            <a:r>
              <a:rPr lang="en-US" sz="2200" dirty="0" smtClean="0">
                <a:latin typeface="Arial" pitchFamily="18"/>
                <a:cs typeface="Tahoma" pitchFamily="2"/>
              </a:rPr>
              <a:t> </a:t>
            </a:r>
            <a:r>
              <a:rPr lang="x-none" sz="2200" dirty="0" smtClean="0">
                <a:latin typeface="Arial" pitchFamily="18"/>
                <a:cs typeface="Tahoma" pitchFamily="2"/>
              </a:rPr>
              <a:t>going</a:t>
            </a:r>
            <a:r>
              <a:rPr lang="en-US" sz="2200" dirty="0" smtClean="0">
                <a:latin typeface="Arial" pitchFamily="18"/>
                <a:cs typeface="Tahoma" pitchFamily="2"/>
              </a:rPr>
              <a:t> </a:t>
            </a:r>
            <a:r>
              <a:rPr lang="x-none" sz="2200" dirty="0" smtClean="0">
                <a:latin typeface="Arial" pitchFamily="18"/>
                <a:cs typeface="Tahoma" pitchFamily="2"/>
              </a:rPr>
              <a:t>ok</a:t>
            </a:r>
            <a:r>
              <a:rPr lang="x-none" sz="2200" dirty="0">
                <a:latin typeface="Arial" pitchFamily="18"/>
                <a:cs typeface="Tahoma" pitchFamily="2"/>
              </a:rPr>
              <a:t>? After correct action, will users realise progress has been made towards the goal (feedback)?</a:t>
            </a:r>
          </a:p>
          <a:p>
            <a:pPr lvl="0">
              <a:buSzPct val="45000"/>
              <a:buFont typeface="StarSymbol"/>
              <a:buChar char="●"/>
            </a:pPr>
            <a:r>
              <a:rPr lang="x-none" sz="2200" dirty="0"/>
              <a:t>Note that CW always tracks the correct action sequence. Once the user deviates from the correct path their further progress is no longer considered.</a:t>
            </a:r>
          </a:p>
          <a:p>
            <a:pPr lvl="0">
              <a:buSzPct val="45000"/>
              <a:buFont typeface="StarSymbol"/>
              <a:buChar char="●"/>
            </a:pPr>
            <a:endParaRPr lang="x-none" sz="2200"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page56">
    <p:bg>
      <p:bgPr>
        <a:solidFill>
          <a:schemeClr val="bg1"/>
        </a:solidFill>
        <a:effectLst/>
      </p:bgPr>
    </p:bg>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p>
            <a:pPr lvl="0"/>
            <a:r>
              <a:rPr lang="x-none"/>
              <a:t>Group Walkthrough</a:t>
            </a:r>
            <a:br>
              <a:rPr lang="x-none"/>
            </a:br>
            <a:endParaRPr lang="x-none"/>
          </a:p>
        </p:txBody>
      </p:sp>
      <p:sp>
        <p:nvSpPr>
          <p:cNvPr id="3" name="Text Placeholder 2"/>
          <p:cNvSpPr txBox="1">
            <a:spLocks noGrp="1"/>
          </p:cNvSpPr>
          <p:nvPr>
            <p:ph type="body" idx="4294967295"/>
          </p:nvPr>
        </p:nvSpPr>
        <p:spPr/>
        <p:txBody>
          <a:bodyPr/>
          <a:lstStyle/>
          <a:p>
            <a:pPr lvl="0">
              <a:buSzPct val="45000"/>
              <a:buFont typeface="StarSymbol"/>
              <a:buChar char="●"/>
            </a:pPr>
            <a:r>
              <a:rPr lang="x-none" dirty="0"/>
              <a:t>Performed by mixed team of analysts (designers, engineers, usability specialist).</a:t>
            </a:r>
          </a:p>
          <a:p>
            <a:pPr lvl="0">
              <a:buSzPct val="45000"/>
              <a:buFont typeface="StarSymbol"/>
              <a:buChar char="●"/>
            </a:pPr>
            <a:r>
              <a:rPr lang="x-none" dirty="0"/>
              <a:t>Capture critical information on three group displays (ﬂip charts, overheads):</a:t>
            </a:r>
          </a:p>
          <a:p>
            <a:pPr lvl="0">
              <a:buSzPct val="45000"/>
              <a:buFont typeface="StarSymbol"/>
              <a:buChar char="●"/>
            </a:pPr>
            <a:r>
              <a:rPr lang="x-none" dirty="0"/>
              <a:t>1. User knowledge (prior to and after action).</a:t>
            </a:r>
          </a:p>
          <a:p>
            <a:pPr lvl="0">
              <a:buSzPct val="45000"/>
              <a:buFont typeface="StarSymbol"/>
              <a:buChar char="●"/>
            </a:pPr>
            <a:r>
              <a:rPr lang="x-none" dirty="0"/>
              <a:t>2. Credible success or failure story.</a:t>
            </a:r>
          </a:p>
          <a:p>
            <a:pPr lvl="0">
              <a:buSzPct val="45000"/>
              <a:buFont typeface="StarSymbol"/>
              <a:buChar char="●"/>
            </a:pPr>
            <a:r>
              <a:rPr lang="x-none" dirty="0"/>
              <a:t>3. Side issues and design changes.</a:t>
            </a:r>
          </a:p>
          <a:p>
            <a:pPr lvl="0">
              <a:buSzPct val="45000"/>
              <a:buFont typeface="StarSymbol"/>
              <a:buChar char="●"/>
            </a:pPr>
            <a:r>
              <a:rPr lang="x-none" dirty="0"/>
              <a:t>Perhaps also videotape entire walkthrough.</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page57">
    <p:bg>
      <p:bgPr>
        <a:solidFill>
          <a:schemeClr val="bg1"/>
        </a:solidFill>
        <a:effectLst/>
      </p:bgPr>
    </p:bg>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503999" y="-5040"/>
            <a:ext cx="9071640" cy="1875240"/>
          </a:xfrm>
        </p:spPr>
        <p:txBody>
          <a:bodyPr/>
          <a:lstStyle/>
          <a:p>
            <a:pPr lvl="0"/>
            <a:r>
              <a:rPr lang="x-none"/>
              <a:t>Pros and Cons of Cognitive Walkthrough</a:t>
            </a:r>
            <a:br>
              <a:rPr lang="x-none"/>
            </a:br>
            <a:endParaRPr lang="x-none"/>
          </a:p>
        </p:txBody>
      </p:sp>
      <p:sp>
        <p:nvSpPr>
          <p:cNvPr id="3" name="Text Placeholder 2"/>
          <p:cNvSpPr txBox="1">
            <a:spLocks noGrp="1"/>
          </p:cNvSpPr>
          <p:nvPr>
            <p:ph type="body" idx="4294967295"/>
          </p:nvPr>
        </p:nvSpPr>
        <p:spPr/>
        <p:txBody>
          <a:bodyPr/>
          <a:lstStyle/>
          <a:p>
            <a:pPr lvl="0">
              <a:buSzPct val="45000"/>
              <a:buFont typeface="StarSymbol"/>
              <a:buChar char="●"/>
            </a:pPr>
            <a:r>
              <a:rPr lang="x-none" dirty="0"/>
              <a:t>ﬁnds task-oriented problems</a:t>
            </a:r>
          </a:p>
          <a:p>
            <a:pPr lvl="0">
              <a:buSzPct val="45000"/>
              <a:buFont typeface="StarSymbol"/>
              <a:buChar char="●"/>
            </a:pPr>
            <a:r>
              <a:rPr lang="x-none" dirty="0"/>
              <a:t>helps deﬁne users’ goals and assumptions</a:t>
            </a:r>
          </a:p>
          <a:p>
            <a:pPr lvl="0">
              <a:buSzPct val="45000"/>
              <a:buFont typeface="StarSymbol"/>
              <a:buChar char="●"/>
            </a:pPr>
            <a:r>
              <a:rPr lang="x-none" dirty="0"/>
              <a:t>usable early in development process</a:t>
            </a:r>
          </a:p>
          <a:p>
            <a:pPr lvl="0">
              <a:buSzPct val="45000"/>
              <a:buFont typeface="StarSymbol"/>
              <a:buChar char="●"/>
            </a:pPr>
            <a:r>
              <a:rPr lang="x-none" dirty="0"/>
              <a:t>- some training required</a:t>
            </a:r>
          </a:p>
          <a:p>
            <a:pPr lvl="0">
              <a:buSzPct val="45000"/>
              <a:buFont typeface="StarSymbol"/>
              <a:buChar char="●"/>
            </a:pPr>
            <a:r>
              <a:rPr lang="x-none" dirty="0"/>
              <a:t>- needs task deﬁnition methodology</a:t>
            </a:r>
          </a:p>
          <a:p>
            <a:pPr lvl="0">
              <a:buSzPct val="45000"/>
              <a:buFont typeface="StarSymbol"/>
              <a:buChar char="●"/>
            </a:pPr>
            <a:r>
              <a:rPr lang="x-none" dirty="0"/>
              <a:t>- applies only to ease of learning problems</a:t>
            </a:r>
          </a:p>
          <a:p>
            <a:pPr lvl="0">
              <a:buSzPct val="45000"/>
              <a:buFont typeface="StarSymbol"/>
              <a:buChar char="●"/>
            </a:pPr>
            <a:r>
              <a:rPr lang="x-none" dirty="0"/>
              <a:t>-- time-consuming</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page5">
    <p:bg>
      <p:bgPr>
        <a:solidFill>
          <a:schemeClr val="bg1"/>
        </a:solidFill>
        <a:effectLst/>
      </p:bgPr>
    </p:bg>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p>
            <a:pPr lvl="0"/>
            <a:r>
              <a:rPr lang="x-none"/>
              <a:t>Six Usability Attributes</a:t>
            </a:r>
            <a:br>
              <a:rPr lang="x-none"/>
            </a:br>
            <a:endParaRPr lang="x-none"/>
          </a:p>
        </p:txBody>
      </p:sp>
      <p:sp>
        <p:nvSpPr>
          <p:cNvPr id="3" name="Text Placeholder 2"/>
          <p:cNvSpPr txBox="1">
            <a:spLocks noGrp="1"/>
          </p:cNvSpPr>
          <p:nvPr>
            <p:ph type="body" idx="4294967295"/>
          </p:nvPr>
        </p:nvSpPr>
        <p:spPr>
          <a:xfrm>
            <a:off x="468360" y="1130760"/>
            <a:ext cx="9071640" cy="6851880"/>
          </a:xfrm>
        </p:spPr>
        <p:txBody>
          <a:bodyPr/>
          <a:lstStyle/>
          <a:p>
            <a:pPr lvl="0"/>
            <a:r>
              <a:rPr lang="x-none" sz="2800" dirty="0"/>
              <a:t>Combining the three ISO usability attributes with Nielsen’s ﬁve usability attributes, leads to the following six usability attributes:</a:t>
            </a:r>
          </a:p>
          <a:p>
            <a:pPr lvl="0"/>
            <a:r>
              <a:rPr lang="x-none" sz="2800" dirty="0"/>
              <a:t>1. </a:t>
            </a:r>
            <a:r>
              <a:rPr lang="x-none" sz="2800" b="1" dirty="0"/>
              <a:t>Eﬀectiveness</a:t>
            </a:r>
            <a:r>
              <a:rPr lang="x-none" sz="2800" dirty="0"/>
              <a:t>: completeness with which users achieve their goal.</a:t>
            </a:r>
          </a:p>
          <a:p>
            <a:pPr lvl="0"/>
            <a:r>
              <a:rPr lang="x-none" sz="2800" dirty="0"/>
              <a:t>2. </a:t>
            </a:r>
            <a:r>
              <a:rPr lang="x-none" sz="2800" b="1" dirty="0"/>
              <a:t>Learnability</a:t>
            </a:r>
            <a:r>
              <a:rPr lang="x-none" sz="2800" dirty="0"/>
              <a:t>: ease of learning for novice users.</a:t>
            </a:r>
          </a:p>
          <a:p>
            <a:pPr lvl="0"/>
            <a:r>
              <a:rPr lang="x-none" sz="2800" dirty="0"/>
              <a:t>3. </a:t>
            </a:r>
            <a:r>
              <a:rPr lang="x-none" sz="2800" b="1" dirty="0"/>
              <a:t>Eﬃciency</a:t>
            </a:r>
            <a:r>
              <a:rPr lang="x-none" sz="2800" dirty="0"/>
              <a:t>: steady-state performance of expert users.</a:t>
            </a:r>
          </a:p>
          <a:p>
            <a:pPr lvl="0"/>
            <a:r>
              <a:rPr lang="x-none" sz="2800" dirty="0"/>
              <a:t>4. </a:t>
            </a:r>
            <a:r>
              <a:rPr lang="x-none" sz="2800" b="1" dirty="0"/>
              <a:t>Memorability</a:t>
            </a:r>
            <a:r>
              <a:rPr lang="x-none" sz="2800" dirty="0"/>
              <a:t>: ease of using system intermittently for casual users.</a:t>
            </a:r>
          </a:p>
          <a:p>
            <a:pPr lvl="0"/>
            <a:r>
              <a:rPr lang="x-none" sz="2800" dirty="0"/>
              <a:t>5. </a:t>
            </a:r>
            <a:r>
              <a:rPr lang="x-none" sz="2800" b="1" dirty="0"/>
              <a:t>Errors</a:t>
            </a:r>
            <a:r>
              <a:rPr lang="x-none" sz="2800" dirty="0"/>
              <a:t>: error rate for minor and catastrophic errors.</a:t>
            </a:r>
          </a:p>
          <a:p>
            <a:pPr lvl="0"/>
            <a:r>
              <a:rPr lang="x-none" sz="2800" dirty="0"/>
              <a:t>6. </a:t>
            </a:r>
            <a:r>
              <a:rPr lang="x-none" sz="2800" b="1" dirty="0"/>
              <a:t>Satisfaction</a:t>
            </a:r>
            <a:r>
              <a:rPr lang="x-none" sz="2800" dirty="0"/>
              <a:t>: how satisfying a system is to use, from user’s point of view.</a:t>
            </a:r>
          </a:p>
          <a:p>
            <a:pPr lvl="0">
              <a:buSzPct val="45000"/>
              <a:buFont typeface="StarSymbol"/>
              <a:buChar char="●"/>
            </a:pPr>
            <a:endParaRPr lang="x-none" sz="2800"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page58">
    <p:bg>
      <p:bgPr>
        <a:solidFill>
          <a:schemeClr val="bg1"/>
        </a:solidFill>
        <a:effectLst/>
      </p:bgPr>
    </p:bg>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p>
            <a:pPr lvl="0"/>
            <a:r>
              <a:rPr lang="x-none"/>
              <a:t>Guideline Scoring</a:t>
            </a:r>
            <a:br>
              <a:rPr lang="x-none"/>
            </a:br>
            <a:endParaRPr lang="x-none"/>
          </a:p>
        </p:txBody>
      </p:sp>
      <p:sp>
        <p:nvSpPr>
          <p:cNvPr id="3" name="Text Placeholder 2"/>
          <p:cNvSpPr txBox="1">
            <a:spLocks noGrp="1"/>
          </p:cNvSpPr>
          <p:nvPr>
            <p:ph type="body" idx="4294967295"/>
          </p:nvPr>
        </p:nvSpPr>
        <p:spPr/>
        <p:txBody>
          <a:bodyPr/>
          <a:lstStyle/>
          <a:p>
            <a:pPr lvl="0">
              <a:buSzPct val="45000"/>
              <a:buFont typeface="StarSymbol"/>
              <a:buChar char="●"/>
            </a:pPr>
            <a:r>
              <a:rPr lang="x-none" dirty="0"/>
              <a:t>The interface is scored according to its conformance against a weighted list of speciﬁc guidelines.</a:t>
            </a:r>
          </a:p>
          <a:p>
            <a:pPr lvl="0">
              <a:buSzPct val="45000"/>
              <a:buFont typeface="StarSymbol"/>
              <a:buChar char="●"/>
            </a:pPr>
            <a:r>
              <a:rPr lang="x-none" dirty="0"/>
              <a:t>A total score is produced, representing the degree to which an interface follows the guidelines.</a:t>
            </a:r>
          </a:p>
          <a:p>
            <a:pPr lvl="0">
              <a:buSzPct val="45000"/>
              <a:buFont typeface="StarSymbol"/>
              <a:buChar char="●"/>
            </a:pPr>
            <a:endParaRPr lang="x-none"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page59">
    <p:bg>
      <p:bgPr>
        <a:solidFill>
          <a:schemeClr val="bg1"/>
        </a:solidFill>
        <a:effectLst/>
      </p:bgPr>
    </p:bg>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p>
            <a:pPr lvl="0"/>
            <a:r>
              <a:rPr lang="x-none"/>
              <a:t> Web Technologies - Checklist Homepage Design / Usability</a:t>
            </a:r>
          </a:p>
        </p:txBody>
      </p:sp>
      <p:pic>
        <p:nvPicPr>
          <p:cNvPr id="3" name="Picture 2"/>
          <p:cNvPicPr>
            <a:picLocks noChangeAspect="1"/>
          </p:cNvPicPr>
          <p:nvPr/>
        </p:nvPicPr>
        <p:blipFill>
          <a:blip r:embed="rId3">
            <a:alphaModFix/>
          </a:blip>
          <a:srcRect/>
          <a:stretch>
            <a:fillRect/>
          </a:stretch>
        </p:blipFill>
        <p:spPr>
          <a:xfrm>
            <a:off x="503998" y="1769480"/>
            <a:ext cx="9071641" cy="5854784"/>
          </a:xfrm>
          <a:prstGeom prst="rect">
            <a:avLst/>
          </a:prstGeom>
          <a:noFill/>
          <a:ln>
            <a:noFill/>
          </a:ln>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page60">
    <p:bg>
      <p:bgPr>
        <a:solidFill>
          <a:schemeClr val="bg1"/>
        </a:solidFill>
        <a:effectLst/>
      </p:bgPr>
    </p:bg>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p>
            <a:pPr lvl="0"/>
            <a:r>
              <a:rPr lang="x-none"/>
              <a:t> Web Technologies - Checklist Homepage Design / Usability</a:t>
            </a:r>
          </a:p>
        </p:txBody>
      </p:sp>
      <p:pic>
        <p:nvPicPr>
          <p:cNvPr id="3" name="Picture 2"/>
          <p:cNvPicPr>
            <a:picLocks noChangeAspect="1"/>
          </p:cNvPicPr>
          <p:nvPr/>
        </p:nvPicPr>
        <p:blipFill>
          <a:blip r:embed="rId3">
            <a:alphaModFix/>
          </a:blip>
          <a:srcRect/>
          <a:stretch>
            <a:fillRect/>
          </a:stretch>
        </p:blipFill>
        <p:spPr>
          <a:xfrm>
            <a:off x="503999" y="1863518"/>
            <a:ext cx="9071640" cy="5610447"/>
          </a:xfrm>
          <a:prstGeom prst="rect">
            <a:avLst/>
          </a:prstGeom>
          <a:noFill/>
          <a:ln>
            <a:noFill/>
          </a:ln>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page61">
    <p:bg>
      <p:bgPr>
        <a:solidFill>
          <a:schemeClr val="bg1"/>
        </a:solidFill>
        <a:effectLst/>
      </p:bgPr>
    </p:bg>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p>
            <a:pPr lvl="0"/>
            <a:r>
              <a:rPr lang="x-none"/>
              <a:t>Pros and Cons of Guideline Scoring</a:t>
            </a:r>
            <a:br>
              <a:rPr lang="x-none"/>
            </a:br>
            <a:endParaRPr lang="x-none"/>
          </a:p>
        </p:txBody>
      </p:sp>
      <p:sp>
        <p:nvSpPr>
          <p:cNvPr id="3" name="Text Placeholder 2"/>
          <p:cNvSpPr txBox="1">
            <a:spLocks noGrp="1"/>
          </p:cNvSpPr>
          <p:nvPr>
            <p:ph type="body" idx="4294967295"/>
          </p:nvPr>
        </p:nvSpPr>
        <p:spPr/>
        <p:txBody>
          <a:bodyPr/>
          <a:lstStyle/>
          <a:p>
            <a:pPr lvl="0">
              <a:buSzPct val="45000"/>
              <a:buFont typeface="StarSymbol"/>
              <a:buChar char="●"/>
            </a:pPr>
            <a:r>
              <a:rPr lang="x-none" dirty="0"/>
              <a:t>cheap</a:t>
            </a:r>
          </a:p>
          <a:p>
            <a:pPr lvl="0">
              <a:buSzPct val="45000"/>
              <a:buFont typeface="StarSymbol"/>
              <a:buChar char="●"/>
            </a:pPr>
            <a:r>
              <a:rPr lang="x-none" dirty="0"/>
              <a:t>intuitive</a:t>
            </a:r>
          </a:p>
          <a:p>
            <a:pPr lvl="0">
              <a:buSzPct val="45000"/>
              <a:buFont typeface="StarSymbol"/>
              <a:buChar char="●"/>
            </a:pPr>
            <a:r>
              <a:rPr lang="x-none" dirty="0"/>
              <a:t>- must select and weight guidelines</a:t>
            </a:r>
          </a:p>
          <a:p>
            <a:pPr lvl="0">
              <a:buSzPct val="45000"/>
              <a:buFont typeface="StarSymbol"/>
              <a:buChar char="●"/>
            </a:pPr>
            <a:r>
              <a:rPr lang="x-none" dirty="0"/>
              <a:t>- guidelines or weightings often domain-dependent</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page62">
    <p:bg>
      <p:bgPr>
        <a:solidFill>
          <a:schemeClr val="bg1"/>
        </a:solidFill>
        <a:effectLst/>
      </p:bgPr>
    </p:bg>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p>
            <a:pPr lvl="0"/>
            <a:r>
              <a:rPr lang="x-none"/>
              <a:t> Action Analysis</a:t>
            </a:r>
            <a:br>
              <a:rPr lang="x-none"/>
            </a:br>
            <a:endParaRPr lang="x-none"/>
          </a:p>
        </p:txBody>
      </p:sp>
      <p:sp>
        <p:nvSpPr>
          <p:cNvPr id="3" name="Text Placeholder 2"/>
          <p:cNvSpPr txBox="1">
            <a:spLocks noGrp="1"/>
          </p:cNvSpPr>
          <p:nvPr>
            <p:ph type="body" idx="4294967295"/>
          </p:nvPr>
        </p:nvSpPr>
        <p:spPr/>
        <p:txBody>
          <a:bodyPr/>
          <a:lstStyle/>
          <a:p>
            <a:pPr lvl="0">
              <a:buSzPct val="45000"/>
              <a:buFont typeface="StarSymbol"/>
              <a:buChar char="●"/>
            </a:pPr>
            <a:r>
              <a:rPr lang="x-none" dirty="0"/>
              <a:t>Quantitative analysis of actions to predict time skilled user requires to complete tasks, based on time estimates for typical interface actions. Focuses on performance of skilled user (eﬃciency).</a:t>
            </a:r>
          </a:p>
          <a:p>
            <a:pPr lvl="0">
              <a:buSzPct val="45000"/>
              <a:buFont typeface="StarSymbol"/>
              <a:buChar char="●"/>
            </a:pPr>
            <a:r>
              <a:rPr lang="x-none" dirty="0"/>
              <a:t>Two ﬂavours (levels of detail):</a:t>
            </a:r>
          </a:p>
          <a:p>
            <a:pPr lvl="0">
              <a:buSzPct val="45000"/>
              <a:buFont typeface="StarSymbol"/>
              <a:buChar char="●"/>
            </a:pPr>
            <a:r>
              <a:rPr lang="x-none" dirty="0"/>
              <a:t>a) Formal or “Keystroke-Level”</a:t>
            </a:r>
          </a:p>
          <a:p>
            <a:pPr lvl="0">
              <a:buSzPct val="45000"/>
              <a:buFont typeface="StarSymbol"/>
              <a:buChar char="●"/>
            </a:pPr>
            <a:r>
              <a:rPr lang="x-none" dirty="0"/>
              <a:t>b) Informal or “Back-of-the-Envelope”</a:t>
            </a:r>
          </a:p>
          <a:p>
            <a:pPr lvl="0">
              <a:buSzPct val="45000"/>
              <a:buFont typeface="StarSymbol"/>
              <a:buChar char="●"/>
            </a:pPr>
            <a:endParaRPr lang="x-none"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page63">
    <p:bg>
      <p:bgPr>
        <a:solidFill>
          <a:schemeClr val="bg1"/>
        </a:solidFill>
        <a:effectLst/>
      </p:bgPr>
    </p:bg>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p>
            <a:pPr lvl="0"/>
            <a:r>
              <a:rPr lang="x-none"/>
              <a:t>Usability Testing Methods</a:t>
            </a:r>
            <a:br>
              <a:rPr lang="x-none"/>
            </a:br>
            <a:endParaRPr lang="x-none"/>
          </a:p>
        </p:txBody>
      </p:sp>
      <p:sp>
        <p:nvSpPr>
          <p:cNvPr id="3" name="Text Placeholder 2"/>
          <p:cNvSpPr txBox="1">
            <a:spLocks noGrp="1"/>
          </p:cNvSpPr>
          <p:nvPr>
            <p:ph type="body" idx="4294967295"/>
          </p:nvPr>
        </p:nvSpPr>
        <p:spPr/>
        <p:txBody>
          <a:bodyPr/>
          <a:lstStyle/>
          <a:p>
            <a:pPr lvl="0">
              <a:buSzPct val="45000"/>
              <a:buFont typeface="StarSymbol"/>
              <a:buChar char="●"/>
            </a:pPr>
            <a:r>
              <a:rPr lang="x-none" dirty="0"/>
              <a:t>“Would you ﬂy in an airplane that hasn’t been ﬂight tested? Of course not. So you shouldn’t be using software that hasn’t been usability tested. ”</a:t>
            </a:r>
          </a:p>
          <a:p>
            <a:pPr lvl="5" hangingPunct="0">
              <a:spcBef>
                <a:spcPts val="0"/>
              </a:spcBef>
              <a:spcAft>
                <a:spcPts val="1417"/>
              </a:spcAft>
              <a:buNone/>
            </a:pPr>
            <a:r>
              <a:rPr lang="x-none" sz="3200" dirty="0">
                <a:latin typeface="Arial" pitchFamily="18"/>
                <a:cs typeface="Tahoma" pitchFamily="2"/>
              </a:rPr>
              <a:t>[ Ben Shneiderman, The Front Desk, BBC Video, 1995.]</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page64">
    <p:bg>
      <p:bgPr>
        <a:solidFill>
          <a:schemeClr val="bg1"/>
        </a:solidFill>
        <a:effectLst/>
      </p:bgPr>
    </p:bg>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p>
            <a:pPr lvl="0"/>
            <a:r>
              <a:rPr lang="x-none"/>
              <a:t>Usability Testing Methods (cont.)</a:t>
            </a:r>
          </a:p>
        </p:txBody>
      </p:sp>
      <p:sp>
        <p:nvSpPr>
          <p:cNvPr id="3" name="Text Placeholder 2"/>
          <p:cNvSpPr txBox="1">
            <a:spLocks noGrp="1"/>
          </p:cNvSpPr>
          <p:nvPr>
            <p:ph type="body" idx="4294967295"/>
          </p:nvPr>
        </p:nvSpPr>
        <p:spPr>
          <a:xfrm>
            <a:off x="503999" y="1769040"/>
            <a:ext cx="9071640" cy="5931720"/>
          </a:xfrm>
        </p:spPr>
        <p:txBody>
          <a:bodyPr/>
          <a:lstStyle/>
          <a:p>
            <a:pPr lvl="0"/>
            <a:r>
              <a:rPr lang="x-none" sz="2200" b="1" i="1" dirty="0"/>
              <a:t>Empirical testing</a:t>
            </a:r>
            <a:r>
              <a:rPr lang="x-none" sz="2200" dirty="0"/>
              <a:t> of interface design with representative users.</a:t>
            </a:r>
          </a:p>
          <a:p>
            <a:pPr lvl="0">
              <a:buSzPct val="45000"/>
              <a:buFont typeface="StarSymbol"/>
              <a:buChar char="●"/>
            </a:pPr>
            <a:r>
              <a:rPr lang="x-none" sz="2200" dirty="0"/>
              <a:t>Thinking Aloud: Test users verbalise thoughts while performing test tasks.</a:t>
            </a:r>
          </a:p>
          <a:p>
            <a:pPr lvl="0">
              <a:buSzPct val="45000"/>
              <a:buFont typeface="StarSymbol"/>
              <a:buChar char="●"/>
            </a:pPr>
            <a:r>
              <a:rPr lang="x-none" sz="2200" dirty="0"/>
              <a:t>Co-Discovery: </a:t>
            </a:r>
            <a:r>
              <a:rPr lang="x-none" sz="2200" dirty="0" smtClean="0"/>
              <a:t>Two</a:t>
            </a:r>
            <a:r>
              <a:rPr lang="en-US" sz="2200" dirty="0" smtClean="0"/>
              <a:t> </a:t>
            </a:r>
            <a:r>
              <a:rPr lang="x-none" sz="2200" dirty="0" smtClean="0"/>
              <a:t>test</a:t>
            </a:r>
            <a:r>
              <a:rPr lang="en-US" sz="2200" dirty="0" smtClean="0"/>
              <a:t> </a:t>
            </a:r>
            <a:r>
              <a:rPr lang="x-none" sz="2200" dirty="0" smtClean="0"/>
              <a:t>users</a:t>
            </a:r>
            <a:r>
              <a:rPr lang="en-US" sz="2200" dirty="0" smtClean="0"/>
              <a:t> </a:t>
            </a:r>
            <a:r>
              <a:rPr lang="x-none" sz="2200" dirty="0" smtClean="0"/>
              <a:t>explore</a:t>
            </a:r>
            <a:r>
              <a:rPr lang="en-US" sz="2200" dirty="0" smtClean="0"/>
              <a:t> </a:t>
            </a:r>
            <a:r>
              <a:rPr lang="x-none" sz="2200" dirty="0" smtClean="0"/>
              <a:t>an</a:t>
            </a:r>
            <a:r>
              <a:rPr lang="en-US" sz="2200" dirty="0" smtClean="0"/>
              <a:t> </a:t>
            </a:r>
            <a:r>
              <a:rPr lang="x-none" sz="2200" dirty="0" smtClean="0"/>
              <a:t>interface</a:t>
            </a:r>
            <a:r>
              <a:rPr lang="en-US" sz="2200" dirty="0" smtClean="0"/>
              <a:t> </a:t>
            </a:r>
            <a:r>
              <a:rPr lang="x-none" sz="2200" dirty="0" smtClean="0"/>
              <a:t>together</a:t>
            </a:r>
            <a:r>
              <a:rPr lang="x-none" sz="2200" dirty="0"/>
              <a:t>. </a:t>
            </a:r>
            <a:r>
              <a:rPr lang="x-none" sz="2200" dirty="0" smtClean="0"/>
              <a:t>Insight</a:t>
            </a:r>
            <a:r>
              <a:rPr lang="en-US" sz="2200" dirty="0" smtClean="0"/>
              <a:t> </a:t>
            </a:r>
            <a:r>
              <a:rPr lang="x-none" sz="2200" dirty="0" smtClean="0"/>
              <a:t>is</a:t>
            </a:r>
            <a:r>
              <a:rPr lang="en-US" sz="2200" dirty="0" smtClean="0"/>
              <a:t> </a:t>
            </a:r>
            <a:r>
              <a:rPr lang="x-none" sz="2200" dirty="0" smtClean="0"/>
              <a:t>gained</a:t>
            </a:r>
            <a:r>
              <a:rPr lang="en-US" sz="2200" dirty="0" smtClean="0"/>
              <a:t> </a:t>
            </a:r>
            <a:r>
              <a:rPr lang="x-none" sz="2200" dirty="0" smtClean="0"/>
              <a:t>from</a:t>
            </a:r>
            <a:r>
              <a:rPr lang="en-US" sz="2200" dirty="0" smtClean="0"/>
              <a:t> </a:t>
            </a:r>
            <a:r>
              <a:rPr lang="x-none" sz="2200" dirty="0" smtClean="0"/>
              <a:t>their</a:t>
            </a:r>
            <a:r>
              <a:rPr lang="en-US" sz="2200" dirty="0" smtClean="0"/>
              <a:t> </a:t>
            </a:r>
            <a:r>
              <a:rPr lang="x-none" sz="2200" dirty="0" smtClean="0"/>
              <a:t>conversation </a:t>
            </a:r>
            <a:r>
              <a:rPr lang="x-none" sz="2200" dirty="0"/>
              <a:t>while performing test tasks.</a:t>
            </a:r>
          </a:p>
          <a:p>
            <a:pPr lvl="0">
              <a:buSzPct val="45000"/>
              <a:buFont typeface="StarSymbol"/>
              <a:buChar char="●"/>
            </a:pPr>
            <a:r>
              <a:rPr lang="x-none" sz="2200" dirty="0"/>
              <a:t>Formal Experiment: Controlled experiment, face-to-face with test users, measurements and statistical analysis.</a:t>
            </a:r>
          </a:p>
          <a:p>
            <a:pPr lvl="0">
              <a:buSzPct val="45000"/>
              <a:buFont typeface="StarSymbol"/>
              <a:buChar char="●"/>
            </a:pPr>
            <a:r>
              <a:rPr lang="x-none" sz="2200" dirty="0"/>
              <a:t>A/B Test: Controlled experiment on (part of) actual user population, typically (remote) web site users, with measurements and statistical analysis.</a:t>
            </a:r>
          </a:p>
          <a:p>
            <a:pPr lvl="0">
              <a:buSzPct val="45000"/>
              <a:buFont typeface="StarSymbol"/>
              <a:buChar char="●"/>
            </a:pPr>
            <a:r>
              <a:rPr lang="x-none" sz="2200" dirty="0"/>
              <a:t>Query Techniques: Interviews and questionnaires.</a:t>
            </a:r>
          </a:p>
          <a:p>
            <a:pPr lvl="0">
              <a:buSzPct val="45000"/>
              <a:buFont typeface="StarSymbol"/>
              <a:buChar char="●"/>
            </a:pPr>
            <a:r>
              <a:rPr lang="x-none" sz="2200" dirty="0"/>
              <a:t>Usage Studies: Usage data is collected from a small number of users working on their own tasks in their natural environment over a longer period.</a:t>
            </a:r>
          </a:p>
          <a:p>
            <a:pPr lvl="0">
              <a:buSzPct val="45000"/>
              <a:buFont typeface="StarSymbol"/>
              <a:buChar char="●"/>
            </a:pPr>
            <a:endParaRPr lang="x-none" sz="2200"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page65">
    <p:bg>
      <p:bgPr>
        <a:solidFill>
          <a:schemeClr val="bg1"/>
        </a:solidFill>
        <a:effectLst/>
      </p:bgPr>
    </p:bg>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p>
            <a:pPr lvl="0"/>
            <a:r>
              <a:rPr lang="x-none"/>
              <a:t>Why do Usability Testing?</a:t>
            </a:r>
          </a:p>
        </p:txBody>
      </p:sp>
      <p:sp>
        <p:nvSpPr>
          <p:cNvPr id="3" name="Text Placeholder 2"/>
          <p:cNvSpPr txBox="1">
            <a:spLocks noGrp="1"/>
          </p:cNvSpPr>
          <p:nvPr>
            <p:ph type="body" idx="4294967295"/>
          </p:nvPr>
        </p:nvSpPr>
        <p:spPr/>
        <p:txBody>
          <a:bodyPr/>
          <a:lstStyle/>
          <a:p>
            <a:pPr lvl="0">
              <a:buSzPct val="45000"/>
              <a:buFont typeface="StarSymbol"/>
              <a:buChar char="●"/>
            </a:pPr>
            <a:r>
              <a:rPr lang="x-none" sz="2600" dirty="0"/>
              <a:t>More often than not, intuitions are wrong!</a:t>
            </a:r>
          </a:p>
          <a:p>
            <a:pPr lvl="0">
              <a:buSzPct val="45000"/>
              <a:buFont typeface="StarSymbol"/>
              <a:buChar char="●"/>
            </a:pPr>
            <a:r>
              <a:rPr lang="x-none" sz="2600" dirty="0"/>
              <a:t>People believe they understand behaviour of others based on their own experiences.</a:t>
            </a:r>
          </a:p>
          <a:p>
            <a:pPr lvl="0">
              <a:buSzPct val="45000"/>
              <a:buFont typeface="StarSymbol"/>
              <a:buChar char="●"/>
            </a:pPr>
            <a:r>
              <a:rPr lang="x-none" sz="2600" dirty="0"/>
              <a:t>This belief only lost through prediction then measurement (→usability tests).</a:t>
            </a:r>
          </a:p>
          <a:p>
            <a:pPr lvl="0">
              <a:buSzPct val="45000"/>
              <a:buFont typeface="StarSymbol"/>
              <a:buChar char="●"/>
            </a:pPr>
            <a:r>
              <a:rPr lang="x-none" sz="2600" dirty="0"/>
              <a:t>Designers of system ﬁnd it very easy to use.</a:t>
            </a:r>
          </a:p>
          <a:p>
            <a:pPr lvl="0">
              <a:buSzPct val="45000"/>
              <a:buFont typeface="StarSymbol"/>
              <a:buChar char="●"/>
            </a:pPr>
            <a:r>
              <a:rPr lang="x-none" sz="2600" dirty="0"/>
              <a:t>Experience changes one’s perception of the world.</a:t>
            </a:r>
          </a:p>
          <a:p>
            <a:pPr lvl="0">
              <a:buSzPct val="45000"/>
              <a:buFont typeface="StarSymbol"/>
              <a:buChar char="●"/>
            </a:pPr>
            <a:r>
              <a:rPr lang="x-none" sz="2600" dirty="0"/>
              <a:t>It is almost impossible to “forget” an experience and put oneself in position of someone not having had the same experience.</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page66">
    <p:bg>
      <p:bgPr>
        <a:solidFill>
          <a:schemeClr val="bg1"/>
        </a:solidFill>
        <a:effectLst/>
      </p:bgPr>
    </p:bg>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p>
            <a:pPr lvl="0"/>
            <a:r>
              <a:rPr lang="x-none"/>
              <a:t> Preparing for Usability Testing</a:t>
            </a:r>
            <a:br>
              <a:rPr lang="x-none"/>
            </a:br>
            <a:endParaRPr lang="x-none"/>
          </a:p>
        </p:txBody>
      </p:sp>
      <p:sp>
        <p:nvSpPr>
          <p:cNvPr id="3" name="Text Placeholder 2"/>
          <p:cNvSpPr txBox="1">
            <a:spLocks noGrp="1"/>
          </p:cNvSpPr>
          <p:nvPr>
            <p:ph type="body" idx="4294967295"/>
          </p:nvPr>
        </p:nvSpPr>
        <p:spPr>
          <a:xfrm>
            <a:off x="468360" y="1033199"/>
            <a:ext cx="9071640" cy="7066800"/>
          </a:xfrm>
        </p:spPr>
        <p:txBody>
          <a:bodyPr/>
          <a:lstStyle/>
          <a:p>
            <a:pPr lvl="0"/>
            <a:r>
              <a:rPr lang="x-none" sz="2000" b="1" dirty="0"/>
              <a:t>Test Environment</a:t>
            </a:r>
          </a:p>
          <a:p>
            <a:pPr lvl="0"/>
            <a:r>
              <a:rPr lang="x-none" sz="2000" dirty="0"/>
              <a:t>Ensure comfortable test environment:</a:t>
            </a:r>
          </a:p>
          <a:p>
            <a:pPr lvl="1" hangingPunct="0">
              <a:spcBef>
                <a:spcPts val="0"/>
              </a:spcBef>
              <a:spcAft>
                <a:spcPts val="1417"/>
              </a:spcAft>
              <a:buSzPct val="45000"/>
              <a:buFont typeface="StarSymbol"/>
              <a:buChar char="●"/>
            </a:pPr>
            <a:r>
              <a:rPr lang="x-none" sz="2000" dirty="0">
                <a:latin typeface="Arial" pitchFamily="18"/>
                <a:cs typeface="Tahoma" pitchFamily="2"/>
              </a:rPr>
              <a:t>Organise quiet room.</a:t>
            </a:r>
          </a:p>
          <a:p>
            <a:pPr lvl="1" hangingPunct="0">
              <a:spcBef>
                <a:spcPts val="0"/>
              </a:spcBef>
              <a:spcAft>
                <a:spcPts val="1417"/>
              </a:spcAft>
              <a:buSzPct val="45000"/>
              <a:buFont typeface="StarSymbol"/>
              <a:buChar char="●"/>
            </a:pPr>
            <a:r>
              <a:rPr lang="x-none" sz="2000" dirty="0">
                <a:latin typeface="Arial" pitchFamily="18"/>
                <a:cs typeface="Tahoma" pitchFamily="2"/>
              </a:rPr>
              <a:t>Put up sign “User test in progress – Do not disturb”.</a:t>
            </a:r>
          </a:p>
          <a:p>
            <a:pPr lvl="1" hangingPunct="0">
              <a:spcBef>
                <a:spcPts val="0"/>
              </a:spcBef>
              <a:spcAft>
                <a:spcPts val="1417"/>
              </a:spcAft>
              <a:buSzPct val="45000"/>
              <a:buFont typeface="StarSymbol"/>
              <a:buChar char="●"/>
            </a:pPr>
            <a:r>
              <a:rPr lang="x-none" sz="2000" dirty="0">
                <a:latin typeface="Arial" pitchFamily="18"/>
                <a:cs typeface="Tahoma" pitchFamily="2"/>
              </a:rPr>
              <a:t>Disable telephones (ﬁxed line and mobile).</a:t>
            </a:r>
          </a:p>
          <a:p>
            <a:pPr lvl="1" hangingPunct="0">
              <a:spcBef>
                <a:spcPts val="0"/>
              </a:spcBef>
              <a:spcAft>
                <a:spcPts val="1417"/>
              </a:spcAft>
              <a:buSzPct val="45000"/>
              <a:buFont typeface="StarSymbol"/>
              <a:buChar char="●"/>
            </a:pPr>
            <a:r>
              <a:rPr lang="x-none" sz="2000" dirty="0">
                <a:latin typeface="Arial" pitchFamily="18"/>
                <a:cs typeface="Tahoma" pitchFamily="2"/>
              </a:rPr>
              <a:t>Ensure adequate lighting.</a:t>
            </a:r>
          </a:p>
          <a:p>
            <a:pPr lvl="1" hangingPunct="0">
              <a:spcBef>
                <a:spcPts val="0"/>
              </a:spcBef>
              <a:spcAft>
                <a:spcPts val="1417"/>
              </a:spcAft>
              <a:buSzPct val="45000"/>
              <a:buFont typeface="StarSymbol"/>
              <a:buChar char="●"/>
            </a:pPr>
            <a:r>
              <a:rPr lang="x-none" sz="2000" dirty="0">
                <a:latin typeface="Arial" pitchFamily="18"/>
                <a:cs typeface="Tahoma" pitchFamily="2"/>
              </a:rPr>
              <a:t>Provide (non-alcoholic) refreshments.</a:t>
            </a:r>
          </a:p>
          <a:p>
            <a:pPr lvl="0"/>
            <a:r>
              <a:rPr lang="x-none" sz="2000" b="1" dirty="0"/>
              <a:t>Test Equipment</a:t>
            </a:r>
          </a:p>
          <a:p>
            <a:pPr lvl="0"/>
            <a:r>
              <a:rPr lang="x-none" sz="2000" b="1" dirty="0"/>
              <a:t>Roles in the Test Team</a:t>
            </a:r>
          </a:p>
          <a:p>
            <a:pPr lvl="1" hangingPunct="0">
              <a:spcBef>
                <a:spcPts val="0"/>
              </a:spcBef>
              <a:spcAft>
                <a:spcPts val="1417"/>
              </a:spcAft>
              <a:buSzPct val="45000"/>
              <a:buFont typeface="StarSymbol"/>
              <a:buChar char="●"/>
            </a:pPr>
            <a:r>
              <a:rPr lang="x-none" sz="2000" b="1" dirty="0">
                <a:latin typeface="Arial" pitchFamily="18"/>
                <a:cs typeface="Tahoma" pitchFamily="2"/>
              </a:rPr>
              <a:t> </a:t>
            </a:r>
            <a:r>
              <a:rPr lang="x-none" sz="2000" dirty="0">
                <a:latin typeface="Arial" pitchFamily="18"/>
                <a:cs typeface="Tahoma" pitchFamily="2"/>
              </a:rPr>
              <a:t>Test Facilitator (Administrator, Moderator, Manager, Monitor). In overall charge of test, responsible for all interaction with test user (introduction, test, debrieﬁng).</a:t>
            </a:r>
          </a:p>
          <a:p>
            <a:pPr lvl="1" hangingPunct="0">
              <a:spcBef>
                <a:spcPts val="0"/>
              </a:spcBef>
              <a:spcAft>
                <a:spcPts val="1417"/>
              </a:spcAft>
              <a:buSzPct val="45000"/>
              <a:buFont typeface="StarSymbol"/>
              <a:buChar char="●"/>
            </a:pPr>
            <a:r>
              <a:rPr lang="x-none" sz="2000" dirty="0">
                <a:latin typeface="Arial" pitchFamily="18"/>
                <a:cs typeface="Tahoma" pitchFamily="2"/>
              </a:rPr>
              <a:t>Data Logger(Scribe)</a:t>
            </a:r>
          </a:p>
          <a:p>
            <a:pPr lvl="1" hangingPunct="0">
              <a:spcBef>
                <a:spcPts val="0"/>
              </a:spcBef>
              <a:spcAft>
                <a:spcPts val="1417"/>
              </a:spcAft>
              <a:buSzPct val="45000"/>
              <a:buFont typeface="StarSymbol"/>
              <a:buChar char="●"/>
            </a:pPr>
            <a:r>
              <a:rPr lang="x-none" sz="2000" dirty="0">
                <a:latin typeface="Arial" pitchFamily="18"/>
                <a:cs typeface="Tahoma" pitchFamily="2"/>
              </a:rPr>
              <a:t>Video Operator</a:t>
            </a:r>
          </a:p>
          <a:p>
            <a:pPr lvl="1" hangingPunct="0">
              <a:spcBef>
                <a:spcPts val="0"/>
              </a:spcBef>
              <a:spcAft>
                <a:spcPts val="1417"/>
              </a:spcAft>
              <a:buSzPct val="45000"/>
              <a:buFont typeface="StarSymbol"/>
              <a:buChar char="●"/>
            </a:pPr>
            <a:r>
              <a:rPr lang="x-none" sz="2000" dirty="0">
                <a:latin typeface="Arial" pitchFamily="18"/>
                <a:cs typeface="Tahoma" pitchFamily="2"/>
              </a:rPr>
              <a:t>Computer Operator</a:t>
            </a:r>
          </a:p>
          <a:p>
            <a:pPr lvl="0">
              <a:buSzPct val="45000"/>
              <a:buFont typeface="StarSymbol"/>
              <a:buChar char="●"/>
            </a:pPr>
            <a:endParaRPr lang="x-none" sz="2000" b="1" dirty="0"/>
          </a:p>
          <a:p>
            <a:pPr lvl="0">
              <a:buSzPct val="45000"/>
              <a:buFont typeface="StarSymbol"/>
              <a:buChar char="●"/>
            </a:pPr>
            <a:endParaRPr lang="x-none" sz="2000"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page67">
    <p:bg>
      <p:bgPr>
        <a:solidFill>
          <a:schemeClr val="bg1"/>
        </a:solidFill>
        <a:effectLst/>
      </p:bgPr>
    </p:bg>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p>
            <a:pPr lvl="0"/>
            <a:r>
              <a:rPr lang="x-none"/>
              <a:t> Preparing for Usability Testing (cont.)</a:t>
            </a:r>
          </a:p>
        </p:txBody>
      </p:sp>
      <p:sp>
        <p:nvSpPr>
          <p:cNvPr id="3" name="Text Placeholder 2"/>
          <p:cNvSpPr txBox="1">
            <a:spLocks noGrp="1"/>
          </p:cNvSpPr>
          <p:nvPr>
            <p:ph type="body" idx="4294967295"/>
          </p:nvPr>
        </p:nvSpPr>
        <p:spPr/>
        <p:txBody>
          <a:bodyPr/>
          <a:lstStyle/>
          <a:p>
            <a:pPr lvl="0">
              <a:buSzPct val="45000"/>
              <a:buFont typeface="StarSymbol"/>
              <a:buChar char="●"/>
            </a:pPr>
            <a:r>
              <a:rPr lang="x-none" b="1"/>
              <a:t>Test Users</a:t>
            </a:r>
          </a:p>
          <a:p>
            <a:pPr lvl="1" hangingPunct="0">
              <a:spcBef>
                <a:spcPts val="0"/>
              </a:spcBef>
              <a:spcAft>
                <a:spcPts val="1417"/>
              </a:spcAft>
              <a:buSzPct val="45000"/>
              <a:buFont typeface="StarSymbol"/>
              <a:buChar char="●"/>
            </a:pPr>
            <a:r>
              <a:rPr lang="x-none" sz="3200">
                <a:latin typeface="Arial" pitchFamily="18"/>
                <a:cs typeface="Tahoma" pitchFamily="2"/>
              </a:rPr>
              <a:t>Test Participants or TestUsers</a:t>
            </a:r>
          </a:p>
          <a:p>
            <a:pPr lvl="2" hangingPunct="0">
              <a:spcBef>
                <a:spcPts val="0"/>
              </a:spcBef>
              <a:spcAft>
                <a:spcPts val="1417"/>
              </a:spcAft>
              <a:buSzPct val="75000"/>
              <a:buFont typeface="StarSymbol"/>
              <a:buChar char="–"/>
            </a:pPr>
            <a:r>
              <a:rPr lang="x-none" sz="3200">
                <a:latin typeface="Arial" pitchFamily="18"/>
                <a:cs typeface="Tahoma" pitchFamily="2"/>
              </a:rPr>
              <a:t>Users taking part in the test.</a:t>
            </a:r>
          </a:p>
          <a:p>
            <a:pPr lvl="2" hangingPunct="0">
              <a:spcBef>
                <a:spcPts val="0"/>
              </a:spcBef>
              <a:spcAft>
                <a:spcPts val="1417"/>
              </a:spcAft>
              <a:buSzPct val="75000"/>
              <a:buFont typeface="StarSymbol"/>
              <a:buChar char="–"/>
            </a:pPr>
            <a:r>
              <a:rPr lang="x-none" sz="3200">
                <a:latin typeface="Arial" pitchFamily="18"/>
                <a:cs typeface="Tahoma" pitchFamily="2"/>
              </a:rPr>
              <a:t>Never ever call them test subjects!</a:t>
            </a:r>
          </a:p>
          <a:p>
            <a:pPr lvl="0">
              <a:buSzPct val="45000"/>
              <a:buFont typeface="StarSymbol"/>
              <a:buChar char="●"/>
            </a:pPr>
            <a:endParaRPr lang="x-none"/>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page6">
    <p:bg>
      <p:bgPr>
        <a:solidFill>
          <a:schemeClr val="bg1"/>
        </a:solidFill>
        <a:effectLst/>
      </p:bgPr>
    </p:bg>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p>
            <a:pPr lvl="0"/>
            <a:r>
              <a:rPr lang="x-none"/>
              <a:t>Measuring Usability Attributes</a:t>
            </a:r>
            <a:br>
              <a:rPr lang="x-none"/>
            </a:br>
            <a:endParaRPr lang="x-none"/>
          </a:p>
        </p:txBody>
      </p:sp>
      <p:sp>
        <p:nvSpPr>
          <p:cNvPr id="3" name="Text Placeholder 2"/>
          <p:cNvSpPr txBox="1">
            <a:spLocks noGrp="1"/>
          </p:cNvSpPr>
          <p:nvPr>
            <p:ph type="body" idx="4294967295"/>
          </p:nvPr>
        </p:nvSpPr>
        <p:spPr>
          <a:xfrm>
            <a:off x="540000" y="1080000"/>
            <a:ext cx="9071640" cy="6571800"/>
          </a:xfrm>
        </p:spPr>
        <p:txBody>
          <a:bodyPr/>
          <a:lstStyle/>
          <a:p>
            <a:pPr lvl="0">
              <a:buSzPct val="45000"/>
              <a:buFont typeface="StarSymbol"/>
              <a:buChar char="●"/>
            </a:pPr>
            <a:r>
              <a:rPr lang="x-none" sz="2400" b="1" dirty="0"/>
              <a:t>Eﬀectiveness</a:t>
            </a:r>
            <a:r>
              <a:rPr lang="x-none" sz="2400" dirty="0"/>
              <a:t>: decide on deﬁnition of success. For example, number of substitution words spotted in a text, or binary measure of success (order completed or not).</a:t>
            </a:r>
          </a:p>
          <a:p>
            <a:pPr lvl="0">
              <a:buSzPct val="45000"/>
              <a:buFont typeface="StarSymbol"/>
              <a:buChar char="●"/>
            </a:pPr>
            <a:r>
              <a:rPr lang="x-none" sz="2400" b="1" dirty="0"/>
              <a:t>Learnability</a:t>
            </a:r>
            <a:r>
              <a:rPr lang="x-none" sz="2400" dirty="0"/>
              <a:t>: pick novice users of system, measure time to perform certain tasks. Distinguish between no/some general computer experience.</a:t>
            </a:r>
          </a:p>
          <a:p>
            <a:pPr lvl="0">
              <a:buSzPct val="45000"/>
              <a:buFont typeface="StarSymbol"/>
              <a:buChar char="●"/>
            </a:pPr>
            <a:r>
              <a:rPr lang="x-none" sz="2400" b="1" dirty="0"/>
              <a:t>Eﬃciency</a:t>
            </a:r>
            <a:r>
              <a:rPr lang="x-none" sz="2400" dirty="0"/>
              <a:t>: decide deﬁnition of expertise, get sample expert users (diﬃcult), measure time to perform typical tasks.</a:t>
            </a:r>
          </a:p>
          <a:p>
            <a:pPr lvl="0">
              <a:buSzPct val="45000"/>
              <a:buFont typeface="StarSymbol"/>
              <a:buChar char="●"/>
            </a:pPr>
            <a:r>
              <a:rPr lang="x-none" sz="2400" b="1" dirty="0"/>
              <a:t>Memorability</a:t>
            </a:r>
            <a:r>
              <a:rPr lang="x-none" sz="2400" dirty="0"/>
              <a:t>: get sample casual users (away from system for certain time), measure time to perform typical tasks.</a:t>
            </a:r>
          </a:p>
          <a:p>
            <a:pPr lvl="0">
              <a:buSzPct val="45000"/>
              <a:buFont typeface="StarSymbol"/>
              <a:buChar char="●"/>
            </a:pPr>
            <a:r>
              <a:rPr lang="x-none" sz="2400" b="1" dirty="0"/>
              <a:t>Errors</a:t>
            </a:r>
            <a:r>
              <a:rPr lang="x-none" sz="2400" dirty="0"/>
              <a:t>: count minor and catastrophic errors made by users while performing some speciﬁed task. For example, number of deviations from optimal click path.</a:t>
            </a:r>
          </a:p>
          <a:p>
            <a:pPr lvl="0">
              <a:buSzPct val="45000"/>
              <a:buFont typeface="StarSymbol"/>
              <a:buChar char="●"/>
            </a:pPr>
            <a:r>
              <a:rPr lang="x-none" sz="2400" b="1" dirty="0"/>
              <a:t>Satisfaction</a:t>
            </a:r>
            <a:r>
              <a:rPr lang="x-none" sz="2400" dirty="0"/>
              <a:t>: ask users’ subjective opinion (questionnaire), after trying system for real task.</a:t>
            </a:r>
          </a:p>
          <a:p>
            <a:pPr lvl="0">
              <a:buSzPct val="45000"/>
              <a:buFont typeface="StarSymbol"/>
              <a:buChar char="●"/>
            </a:pPr>
            <a:endParaRPr lang="x-none" sz="2400"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page68">
    <p:bg>
      <p:bgPr>
        <a:solidFill>
          <a:schemeClr val="bg1"/>
        </a:solidFill>
        <a:effectLst/>
      </p:bgPr>
    </p:bg>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p>
            <a:pPr lvl="0"/>
            <a:r>
              <a:rPr lang="x-none"/>
              <a:t> Six Stages of Conducting a Test</a:t>
            </a:r>
            <a:br>
              <a:rPr lang="x-none"/>
            </a:br>
            <a:endParaRPr lang="x-none"/>
          </a:p>
        </p:txBody>
      </p:sp>
      <p:sp>
        <p:nvSpPr>
          <p:cNvPr id="3" name="Text Placeholder 2"/>
          <p:cNvSpPr txBox="1">
            <a:spLocks noGrp="1"/>
          </p:cNvSpPr>
          <p:nvPr>
            <p:ph type="body" idx="4294967295"/>
          </p:nvPr>
        </p:nvSpPr>
        <p:spPr/>
        <p:txBody>
          <a:bodyPr/>
          <a:lstStyle/>
          <a:p>
            <a:pPr lvl="0"/>
            <a:r>
              <a:rPr lang="x-none"/>
              <a:t>1. Develop the Test Plan</a:t>
            </a:r>
          </a:p>
          <a:p>
            <a:pPr lvl="0"/>
            <a:r>
              <a:rPr lang="x-none"/>
              <a:t>2. Select and Acquire Participants</a:t>
            </a:r>
          </a:p>
          <a:p>
            <a:pPr lvl="0"/>
            <a:r>
              <a:rPr lang="x-none"/>
              <a:t>3. Prepare Test Materials</a:t>
            </a:r>
          </a:p>
          <a:p>
            <a:pPr lvl="0"/>
            <a:r>
              <a:rPr lang="x-none"/>
              <a:t>4. Run a Pilot Test</a:t>
            </a:r>
          </a:p>
          <a:p>
            <a:pPr lvl="0"/>
            <a:r>
              <a:rPr lang="x-none"/>
              <a:t>5. Conduct the Real Test</a:t>
            </a:r>
          </a:p>
          <a:p>
            <a:pPr lvl="0"/>
            <a:r>
              <a:rPr lang="x-none"/>
              <a:t>6. Analysis and Final Report</a:t>
            </a:r>
          </a:p>
          <a:p>
            <a:pPr lvl="0">
              <a:buSzPct val="45000"/>
              <a:buFont typeface="StarSymbol"/>
              <a:buChar char="●"/>
            </a:pPr>
            <a:endParaRPr lang="x-none"/>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page69">
    <p:bg>
      <p:bgPr>
        <a:solidFill>
          <a:schemeClr val="bg1"/>
        </a:solidFill>
        <a:effectLst/>
      </p:bgPr>
    </p:bg>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p>
            <a:pPr lvl="0"/>
            <a:r>
              <a:rPr lang="x-none"/>
              <a:t>Usability in Practice</a:t>
            </a:r>
          </a:p>
        </p:txBody>
      </p:sp>
      <p:sp>
        <p:nvSpPr>
          <p:cNvPr id="3" name="Text Placeholder 2"/>
          <p:cNvSpPr txBox="1">
            <a:spLocks noGrp="1"/>
          </p:cNvSpPr>
          <p:nvPr>
            <p:ph type="body" idx="4294967295"/>
          </p:nvPr>
        </p:nvSpPr>
        <p:spPr/>
        <p:txBody>
          <a:bodyPr/>
          <a:lstStyle/>
          <a:p>
            <a:endParaRPr lang="x-none"/>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page7">
    <p:bg>
      <p:bgPr>
        <a:solidFill>
          <a:schemeClr val="bg1"/>
        </a:solidFill>
        <a:effectLst/>
      </p:bgPr>
    </p:bg>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p>
            <a:pPr lvl="0"/>
            <a:r>
              <a:rPr lang="x-none"/>
              <a:t>Usability Evaluation</a:t>
            </a:r>
            <a:br>
              <a:rPr lang="x-none"/>
            </a:br>
            <a:endParaRPr lang="x-none"/>
          </a:p>
        </p:txBody>
      </p:sp>
      <p:sp>
        <p:nvSpPr>
          <p:cNvPr id="3" name="Text Placeholder 2"/>
          <p:cNvSpPr txBox="1">
            <a:spLocks noGrp="1"/>
          </p:cNvSpPr>
          <p:nvPr>
            <p:ph type="body" idx="4294967295"/>
          </p:nvPr>
        </p:nvSpPr>
        <p:spPr/>
        <p:txBody>
          <a:bodyPr/>
          <a:lstStyle/>
          <a:p>
            <a:pPr lvl="0"/>
            <a:r>
              <a:rPr lang="x-none" dirty="0"/>
              <a:t>There are four types of evaluation, according to the purpose of the evaluation:</a:t>
            </a:r>
          </a:p>
          <a:p>
            <a:pPr lvl="0">
              <a:buSzPct val="45000"/>
              <a:buFont typeface="StarSymbol"/>
              <a:buChar char="●"/>
            </a:pPr>
            <a:r>
              <a:rPr lang="x-none" b="1" dirty="0"/>
              <a:t>Exploratory</a:t>
            </a:r>
            <a:r>
              <a:rPr lang="x-none" dirty="0"/>
              <a:t> - how is it (or will it be) used?</a:t>
            </a:r>
          </a:p>
          <a:p>
            <a:pPr lvl="0">
              <a:buSzPct val="45000"/>
              <a:buFont typeface="StarSymbol"/>
              <a:buChar char="●"/>
            </a:pPr>
            <a:r>
              <a:rPr lang="x-none" b="1" dirty="0"/>
              <a:t>Predictive</a:t>
            </a:r>
            <a:r>
              <a:rPr lang="x-none" dirty="0"/>
              <a:t> - estimating how good it will be.</a:t>
            </a:r>
          </a:p>
          <a:p>
            <a:pPr lvl="0">
              <a:buSzPct val="45000"/>
              <a:buFont typeface="StarSymbol"/>
              <a:buChar char="●"/>
            </a:pPr>
            <a:r>
              <a:rPr lang="x-none" b="1" dirty="0"/>
              <a:t>Formative</a:t>
            </a:r>
            <a:r>
              <a:rPr lang="x-none" dirty="0"/>
              <a:t> - how can it be made better?</a:t>
            </a:r>
          </a:p>
          <a:p>
            <a:pPr lvl="0">
              <a:buSzPct val="45000"/>
              <a:buFont typeface="StarSymbol"/>
              <a:buChar char="●"/>
            </a:pPr>
            <a:r>
              <a:rPr lang="x-none" b="1" dirty="0"/>
              <a:t>Summative</a:t>
            </a:r>
            <a:r>
              <a:rPr lang="x-none" dirty="0"/>
              <a:t> - how good is it?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page8">
    <p:bg>
      <p:bgPr>
        <a:solidFill>
          <a:schemeClr val="bg1"/>
        </a:solidFill>
        <a:effectLst/>
      </p:bgPr>
    </p:bg>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p>
            <a:pPr lvl="0"/>
            <a:r>
              <a:rPr lang="x-none" dirty="0"/>
              <a:t>Exploratory Evaluation</a:t>
            </a:r>
            <a:br>
              <a:rPr lang="x-none" dirty="0"/>
            </a:br>
            <a:endParaRPr lang="x-none" dirty="0"/>
          </a:p>
        </p:txBody>
      </p:sp>
      <p:sp>
        <p:nvSpPr>
          <p:cNvPr id="3" name="Text Placeholder 2"/>
          <p:cNvSpPr txBox="1">
            <a:spLocks noGrp="1"/>
          </p:cNvSpPr>
          <p:nvPr>
            <p:ph type="body" idx="4294967295"/>
          </p:nvPr>
        </p:nvSpPr>
        <p:spPr/>
        <p:txBody>
          <a:bodyPr/>
          <a:lstStyle/>
          <a:p>
            <a:pPr lvl="0"/>
            <a:r>
              <a:rPr lang="x-none" dirty="0"/>
              <a:t>Explores current usage and the potential design space for new designs.</a:t>
            </a:r>
          </a:p>
          <a:p>
            <a:pPr lvl="0">
              <a:buSzPct val="45000"/>
              <a:buFont typeface="StarSymbol"/>
              <a:buChar char="●"/>
            </a:pPr>
            <a:r>
              <a:rPr lang="x-none" dirty="0"/>
              <a:t>Done before interface development.</a:t>
            </a:r>
          </a:p>
          <a:p>
            <a:pPr lvl="0">
              <a:buSzPct val="45000"/>
              <a:buFont typeface="StarSymbol"/>
              <a:buChar char="●"/>
            </a:pPr>
            <a:r>
              <a:rPr lang="x-none" dirty="0"/>
              <a:t>Learn which software is used, how often, and what for.</a:t>
            </a:r>
          </a:p>
          <a:p>
            <a:pPr lvl="0">
              <a:buSzPct val="45000"/>
              <a:buFont typeface="StarSymbol"/>
              <a:buChar char="●"/>
            </a:pPr>
            <a:r>
              <a:rPr lang="x-none" dirty="0"/>
              <a:t>Collect usage data – statistical summaries and observations of usage.</a:t>
            </a:r>
          </a:p>
        </p:txBody>
      </p:sp>
    </p:spTree>
  </p:cSld>
  <p:clrMapOvr>
    <a:masterClrMapping/>
  </p:clrMapOvr>
</p:sld>
</file>

<file path=ppt/theme/theme1.xml><?xml version="1.0" encoding="utf-8"?>
<a:theme xmlns:a="http://schemas.openxmlformats.org/drawingml/2006/main" name="Default">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phidgets">
  <a:themeElements>
    <a:clrScheme name="">
      <a:dk1>
        <a:srgbClr val="000000"/>
      </a:dk1>
      <a:lt1>
        <a:srgbClr val="FFFFAF"/>
      </a:lt1>
      <a:dk2>
        <a:srgbClr val="000000"/>
      </a:dk2>
      <a:lt2>
        <a:srgbClr val="808080"/>
      </a:lt2>
      <a:accent1>
        <a:srgbClr val="00CC99"/>
      </a:accent1>
      <a:accent2>
        <a:srgbClr val="3333CC"/>
      </a:accent2>
      <a:accent3>
        <a:srgbClr val="FFFFD4"/>
      </a:accent3>
      <a:accent4>
        <a:srgbClr val="000000"/>
      </a:accent4>
      <a:accent5>
        <a:srgbClr val="AAE2CA"/>
      </a:accent5>
      <a:accent6>
        <a:srgbClr val="2D2DB9"/>
      </a:accent6>
      <a:hlink>
        <a:srgbClr val="CCCCFF"/>
      </a:hlink>
      <a:folHlink>
        <a:srgbClr val="B2B2B2"/>
      </a:folHlink>
    </a:clrScheme>
    <a:fontScheme name="1_phidgets">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12699"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2075" tIns="46038" rIns="92075" bIns="46038" numCol="1" anchor="ctr"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en-US" sz="2400" b="0" i="0" u="none" strike="noStrike" cap="none" normalizeH="0" baseline="0" smtClean="0">
            <a:ln>
              <a:noFill/>
            </a:ln>
            <a:solidFill>
              <a:schemeClr val="tx1"/>
            </a:solidFill>
            <a:effectLst/>
            <a:latin typeface="Comic Sans MS" panose="030F0702030302020204" pitchFamily="66" charset="0"/>
          </a:defRPr>
        </a:defPPr>
      </a:lstStyle>
    </a:spDef>
    <a:lnDef>
      <a:spPr bwMode="auto">
        <a:xfrm>
          <a:off x="0" y="0"/>
          <a:ext cx="1" cy="1"/>
        </a:xfrm>
        <a:custGeom>
          <a:avLst/>
          <a:gdLst/>
          <a:ahLst/>
          <a:cxnLst/>
          <a:rect l="0" t="0" r="0" b="0"/>
          <a:pathLst/>
        </a:custGeom>
        <a:solidFill>
          <a:schemeClr val="accent1"/>
        </a:solidFill>
        <a:ln w="12699"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2075" tIns="46038" rIns="92075" bIns="46038" numCol="1" anchor="ctr"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en-US" sz="2400" b="0" i="0" u="none" strike="noStrike" cap="none" normalizeH="0" baseline="0" smtClean="0">
            <a:ln>
              <a:noFill/>
            </a:ln>
            <a:solidFill>
              <a:schemeClr val="tx1"/>
            </a:solidFill>
            <a:effectLst/>
            <a:latin typeface="Comic Sans MS" panose="030F0702030302020204" pitchFamily="66" charset="0"/>
          </a:defRPr>
        </a:defPPr>
      </a:lstStyle>
    </a:lnDef>
  </a:objectDefaults>
  <a:extraClrSchemeLst>
    <a:extraClrScheme>
      <a:clrScheme name="1_phidgets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1_phidgets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_phidgets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_phidgets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1_phidgets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1_phidgets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1_phidgets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329</TotalTime>
  <Words>5326</Words>
  <Application>Microsoft Office PowerPoint</Application>
  <PresentationFormat>Custom</PresentationFormat>
  <Paragraphs>515</Paragraphs>
  <Slides>71</Slides>
  <Notes>69</Notes>
  <HiddenSlides>1</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71</vt:i4>
      </vt:variant>
    </vt:vector>
  </HeadingPairs>
  <TitlesOfParts>
    <vt:vector size="80" baseType="lpstr">
      <vt:lpstr>Andale Sans UI</vt:lpstr>
      <vt:lpstr>StarSymbol</vt:lpstr>
      <vt:lpstr>Arial</vt:lpstr>
      <vt:lpstr>Calibri</vt:lpstr>
      <vt:lpstr>Tahoma</vt:lpstr>
      <vt:lpstr>Times New Roman</vt:lpstr>
      <vt:lpstr>Verdana</vt:lpstr>
      <vt:lpstr>Default</vt:lpstr>
      <vt:lpstr>1_phidgets</vt:lpstr>
      <vt:lpstr>USABILITY</vt:lpstr>
      <vt:lpstr>Reference</vt:lpstr>
      <vt:lpstr>Agenda</vt:lpstr>
      <vt:lpstr>Deﬁning Usability </vt:lpstr>
      <vt:lpstr>Usability in Context </vt:lpstr>
      <vt:lpstr>Six Usability Attributes </vt:lpstr>
      <vt:lpstr>Measuring Usability Attributes </vt:lpstr>
      <vt:lpstr>Usability Evaluation </vt:lpstr>
      <vt:lpstr>Exploratory Evaluation </vt:lpstr>
      <vt:lpstr>Predictive Evaluation </vt:lpstr>
      <vt:lpstr>Formative Evaluation</vt:lpstr>
      <vt:lpstr>Summative Evaluation </vt:lpstr>
      <vt:lpstr>Modiﬁed Soup Analogy </vt:lpstr>
      <vt:lpstr>Usability Evaluation Methods </vt:lpstr>
      <vt:lpstr>PowerPoint Presentation</vt:lpstr>
      <vt:lpstr>Usability Evaluation Methods (cont.) </vt:lpstr>
      <vt:lpstr>Usability Evaluation Methods (cont.) </vt:lpstr>
      <vt:lpstr>The Usability Engineering Lifecycle </vt:lpstr>
      <vt:lpstr>The Usability Engineering  Life cycle (cont.)</vt:lpstr>
      <vt:lpstr> Know the User </vt:lpstr>
      <vt:lpstr>Usability Benchmarking </vt:lpstr>
      <vt:lpstr> Interaction Design </vt:lpstr>
      <vt:lpstr> Iterative Design </vt:lpstr>
      <vt:lpstr>Building Prototypes </vt:lpstr>
      <vt:lpstr>Formative and Summative Usability Evaluation </vt:lpstr>
      <vt:lpstr> Follow-Up Studies </vt:lpstr>
      <vt:lpstr> Planning Usability Activities </vt:lpstr>
      <vt:lpstr>Usability Benchmarking</vt:lpstr>
      <vt:lpstr> Competitive Analysis </vt:lpstr>
      <vt:lpstr>Set Usability Targets </vt:lpstr>
      <vt:lpstr>Return on Investment </vt:lpstr>
      <vt:lpstr>Usability Inspection Methods </vt:lpstr>
      <vt:lpstr>Would You Use Untested Software?</vt:lpstr>
      <vt:lpstr>Heuristic Evaluation </vt:lpstr>
      <vt:lpstr>Usability Heuristics </vt:lpstr>
      <vt:lpstr>Usability Heuristics (cont.)</vt:lpstr>
      <vt:lpstr>Usability Heuristics (cont.)</vt:lpstr>
      <vt:lpstr>Usability Heuristics (cont.)</vt:lpstr>
      <vt:lpstr>Usability Heuristics (cont.)</vt:lpstr>
      <vt:lpstr>Limits on Response Times </vt:lpstr>
      <vt:lpstr>Performing a Heuristic Evaluation</vt:lpstr>
      <vt:lpstr>Performing a Heuristic Evaluation (cont.)</vt:lpstr>
      <vt:lpstr>Performing a Heuristic Evaluation (cont.)</vt:lpstr>
      <vt:lpstr>How Many Problems are Found? </vt:lpstr>
      <vt:lpstr>Aggregated Evaluations </vt:lpstr>
      <vt:lpstr>Heuristic Evaluation in Practice </vt:lpstr>
      <vt:lpstr>Pros and Cons of Heuristic Evaluation </vt:lpstr>
      <vt:lpstr> Severity Ratings</vt:lpstr>
      <vt:lpstr>Five-Point Severity Scale </vt:lpstr>
      <vt:lpstr>Order of Criticality </vt:lpstr>
      <vt:lpstr>Guideline Checking </vt:lpstr>
      <vt:lpstr>Example Sets of Guidelines </vt:lpstr>
      <vt:lpstr>Pros and Cons of Guideline Checking </vt:lpstr>
      <vt:lpstr>Cognitive Walkthrough </vt:lpstr>
      <vt:lpstr>Exploratory Learning</vt:lpstr>
      <vt:lpstr>Cognitive Walkthrough Preparation </vt:lpstr>
      <vt:lpstr>Cognitive Walkthrough Steps </vt:lpstr>
      <vt:lpstr>Group Walkthrough </vt:lpstr>
      <vt:lpstr>Pros and Cons of Cognitive Walkthrough </vt:lpstr>
      <vt:lpstr>Guideline Scoring </vt:lpstr>
      <vt:lpstr> Web Technologies - Checklist Homepage Design / Usability</vt:lpstr>
      <vt:lpstr> Web Technologies - Checklist Homepage Design / Usability</vt:lpstr>
      <vt:lpstr>Pros and Cons of Guideline Scoring </vt:lpstr>
      <vt:lpstr> Action Analysis </vt:lpstr>
      <vt:lpstr>Usability Testing Methods </vt:lpstr>
      <vt:lpstr>Usability Testing Methods (cont.)</vt:lpstr>
      <vt:lpstr>Why do Usability Testing?</vt:lpstr>
      <vt:lpstr> Preparing for Usability Testing </vt:lpstr>
      <vt:lpstr> Preparing for Usability Testing (cont.)</vt:lpstr>
      <vt:lpstr> Six Stages of Conducting a Test </vt:lpstr>
      <vt:lpstr>Usability in Practice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USABILITY</dc:title>
  <dc:creator>Hoan Ng</dc:creator>
  <cp:lastModifiedBy>ADMIN</cp:lastModifiedBy>
  <cp:revision>133</cp:revision>
  <dcterms:created xsi:type="dcterms:W3CDTF">2009-04-16T11:32:32Z</dcterms:created>
  <dcterms:modified xsi:type="dcterms:W3CDTF">2021-11-09T02:49:54Z</dcterms:modified>
</cp:coreProperties>
</file>